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160000" cy="5715000"/>
  <p:notesSz cx="10160000" cy="5715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280A2-F700-80E8-8C44-B23A24A054FB}" v="88" dt="2025-05-30T17:55:20.0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9" autoAdjust="0"/>
    <p:restoredTop sz="94660"/>
  </p:normalViewPr>
  <p:slideViewPr>
    <p:cSldViewPr>
      <p:cViewPr varScale="1">
        <p:scale>
          <a:sx n="76" d="100"/>
          <a:sy n="76" d="100"/>
        </p:scale>
        <p:origin x="98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fodata\GCC\003%20M&#233;tricas\02%20M&#201;TRICAS%20COMERCIAIS\2020\Pesquisas%20e%20Defesas\Defesas\SITE%20NOSSAS%20MARCAS\Atualiza&#231;&#227;o%20banco%202023\&#201;poca%20Neg&#243;cios\&#201;POCA%20NEG&#211;CIOS_Perfi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fodata\GCC\003%20M&#233;tricas\02%20M&#201;TRICAS%20COMERCIAIS\2020\Pesquisas%20e%20Defesas\Defesas\SITE%20NOSSAS%20MARCAS\Atualiza&#231;&#227;o%20banco%202023\&#201;poca%20Neg&#243;cios\&#201;POCA%20NEG&#211;CIOS_Perfi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fodata\GCC\003%20M&#233;tricas\02%20M&#201;TRICAS%20COMERCIAIS\2020\Pesquisas%20e%20Defesas\Defesas\SITE%20NOSSAS%20MARCAS\Atualiza&#231;&#227;o%20banco%202023\&#201;poca%20Neg&#243;cios\&#201;POCA%20NEG&#211;CIOS_Perfi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fodata\GCC\003%20M&#233;tricas\02%20M&#201;TRICAS%20COMERCIAIS\2020\Pesquisas%20e%20Defesas\Defesas\SITE%20NOSSAS%20MARCAS\Atualiza&#231;&#227;o%20banco%202023\&#201;poca%20Neg&#243;cios\&#201;POCA%20NEG&#211;CIOS_Perfi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fodata\GCC\003%20M&#233;tricas\02%20M&#201;TRICAS%20COMERCIAIS\2020\Pesquisas%20e%20Defesas\Defesas\SITE%20NOSSAS%20MARCAS\Atualiza&#231;&#227;o%20banco%202023\&#201;poca%20Neg&#243;cios\&#201;POCA%20NEG&#211;CIOS_Perfi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fodata\GCC\003%20M&#233;tricas\02%20M&#201;TRICAS%20COMERCIAIS\2020\Pesquisas%20e%20Defesas\Defesas\SITE%20NOSSAS%20MARCAS\Atualiza&#231;&#227;o%20banco%202023\&#201;poca%20Neg&#243;cios\&#201;POCA%20NEG&#211;CIOS_Perfi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fodata\GCC\003%20M&#233;tricas\02%20M&#201;TRICAS%20COMERCIAIS\2020\Pesquisas%20e%20Defesas\Defesas\SITE%20NOSSAS%20MARCAS\Atualiza&#231;&#227;o%20banco%202023\&#201;poca%20Neg&#243;cios\Midia%20Kit_&#201;poca%20Neg&#243;cios_Perfil%20do%20Leitor_Tipo%20de%20empresa_banco%202023%20R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miranda\Documents\choices\reports\XLReport3266.XM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FE-4AA7-9B41-0AA1C1C1F92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FE-4AA7-9B41-0AA1C1C1F92A}"/>
              </c:ext>
            </c:extLst>
          </c:dPt>
          <c:cat>
            <c:strRef>
              <c:f>Plan1!$A$15:$B$15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Plan1!$A$16:$B$16</c:f>
              <c:numCache>
                <c:formatCode>0%</c:formatCode>
                <c:ptCount val="2"/>
                <c:pt idx="0">
                  <c:v>0.60243199999999997</c:v>
                </c:pt>
                <c:pt idx="1">
                  <c:v>0.39756799999999998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FE-4AA7-9B41-0AA1C1C1F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3E-4D16-885E-E4C590AC64A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3E-4D16-885E-E4C590AC64A6}"/>
              </c:ext>
            </c:extLst>
          </c:dPt>
          <c:cat>
            <c:strRef>
              <c:f>Plan1!$A$2:$B$2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Plan1!$A$3:$B$3</c:f>
              <c:numCache>
                <c:formatCode>0%</c:formatCode>
                <c:ptCount val="2"/>
                <c:pt idx="0">
                  <c:v>0.56757999999999997</c:v>
                </c:pt>
                <c:pt idx="1">
                  <c:v>0.43242000000000003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3E-4D16-885E-E4C590AC6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E-41FA-86A6-053710644ECB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E-41FA-86A6-053710644EC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1E-41FA-86A6-053710644ECB}"/>
              </c:ext>
            </c:extLst>
          </c:dPt>
          <c:cat>
            <c:strRef>
              <c:f>Plan1!$C$5:$E$5</c:f>
              <c:strCache>
                <c:ptCount val="3"/>
                <c:pt idx="0">
                  <c:v>AB</c:v>
                </c:pt>
                <c:pt idx="1">
                  <c:v>C</c:v>
                </c:pt>
                <c:pt idx="2">
                  <c:v>DE</c:v>
                </c:pt>
              </c:strCache>
            </c:strRef>
          </c:cat>
          <c:val>
            <c:numRef>
              <c:f>Plan1!$C$6:$E$6</c:f>
              <c:numCache>
                <c:formatCode>0%</c:formatCode>
                <c:ptCount val="3"/>
                <c:pt idx="0">
                  <c:v>0.69592199999999993</c:v>
                </c:pt>
                <c:pt idx="1">
                  <c:v>0.32994000000000001</c:v>
                </c:pt>
                <c:pt idx="2">
                  <c:v>0.26142100000000001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1E-41FA-86A6-053710644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2BB-A27F-75D89E76B2C3}"/>
              </c:ext>
            </c:extLst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2BB-A27F-75D89E76B2C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47-42BB-A27F-75D89E76B2C3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47-42BB-A27F-75D89E76B2C3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47-42BB-A27F-75D89E76B2C3}"/>
              </c:ext>
            </c:extLst>
          </c:dPt>
          <c:cat>
            <c:strRef>
              <c:f>Plan1!$G$2:$K$2</c:f>
              <c:strCache>
                <c:ptCount val="5"/>
                <c:pt idx="0">
                  <c:v>até 24 anos</c:v>
                </c:pt>
                <c:pt idx="1">
                  <c:v>25 - 34 anos</c:v>
                </c:pt>
                <c:pt idx="2">
                  <c:v>35 - 44 anos</c:v>
                </c:pt>
                <c:pt idx="3">
                  <c:v>45 - 54 anos</c:v>
                </c:pt>
                <c:pt idx="4">
                  <c:v>55+ anos</c:v>
                </c:pt>
              </c:strCache>
            </c:strRef>
          </c:cat>
          <c:val>
            <c:numRef>
              <c:f>Plan1!$G$3:$K$3</c:f>
              <c:numCache>
                <c:formatCode>0%</c:formatCode>
                <c:ptCount val="5"/>
                <c:pt idx="0">
                  <c:v>7.8728999999999993E-2</c:v>
                </c:pt>
                <c:pt idx="1">
                  <c:v>0.30702200000000002</c:v>
                </c:pt>
                <c:pt idx="2">
                  <c:v>0.30048999999999998</c:v>
                </c:pt>
                <c:pt idx="3">
                  <c:v>0.19491800000000001</c:v>
                </c:pt>
                <c:pt idx="4">
                  <c:v>0.118841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47-42BB-A27F-75D89E76B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877178322882"/>
          <c:y val="0.1386469762156422"/>
          <c:w val="0.41733649002815693"/>
          <c:h val="0.72270604756871559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AE-4931-9E6D-585FA422755C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AE-4931-9E6D-585FA422755C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AE-4931-9E6D-585FA422755C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AE-4931-9E6D-585FA422755C}"/>
              </c:ext>
            </c:extLst>
          </c:dPt>
          <c:cat>
            <c:strRef>
              <c:f>Plan1!$C$15:$F$15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DE</c:v>
                </c:pt>
              </c:strCache>
            </c:strRef>
          </c:cat>
          <c:val>
            <c:numRef>
              <c:f>Plan1!$C$16:$F$16</c:f>
              <c:numCache>
                <c:formatCode>0%</c:formatCode>
                <c:ptCount val="4"/>
                <c:pt idx="0">
                  <c:v>0.115592</c:v>
                </c:pt>
                <c:pt idx="1">
                  <c:v>0.30432399999999998</c:v>
                </c:pt>
                <c:pt idx="2">
                  <c:v>0.45532699999999998</c:v>
                </c:pt>
                <c:pt idx="3">
                  <c:v>0.12475799999999999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AE-4931-9E6D-585FA4227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3A-49DF-82C7-526CFC26F30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3A-49DF-82C7-526CFC26F301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3A-49DF-82C7-526CFC26F301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3A-49DF-82C7-526CFC26F301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3A-49DF-82C7-526CFC26F301}"/>
              </c:ext>
            </c:extLst>
          </c:dPt>
          <c:cat>
            <c:strRef>
              <c:f>Plan1!$G$15:$K$15</c:f>
              <c:strCache>
                <c:ptCount val="5"/>
                <c:pt idx="0">
                  <c:v>até 24 anos</c:v>
                </c:pt>
                <c:pt idx="1">
                  <c:v>25 - 34 anos</c:v>
                </c:pt>
                <c:pt idx="2">
                  <c:v>35 - 44 anos</c:v>
                </c:pt>
                <c:pt idx="3">
                  <c:v>45 - 54 anos</c:v>
                </c:pt>
                <c:pt idx="4">
                  <c:v>55+ anos</c:v>
                </c:pt>
              </c:strCache>
            </c:strRef>
          </c:cat>
          <c:val>
            <c:numRef>
              <c:f>Plan1!$G$16:$K$16</c:f>
              <c:numCache>
                <c:formatCode>0%</c:formatCode>
                <c:ptCount val="5"/>
                <c:pt idx="0">
                  <c:v>8.4296999999999997E-2</c:v>
                </c:pt>
                <c:pt idx="1">
                  <c:v>7.5606999999999994E-2</c:v>
                </c:pt>
                <c:pt idx="2">
                  <c:v>0.24401100000000001</c:v>
                </c:pt>
                <c:pt idx="3">
                  <c:v>0.39436100000000002</c:v>
                </c:pt>
                <c:pt idx="4">
                  <c:v>0.20172399999999999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3A-49DF-82C7-526CFC26F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 R2'!$G$10:$J$10</c:f>
              <c:strCache>
                <c:ptCount val="4"/>
                <c:pt idx="0">
                  <c:v>Trabalham em grandes empresas</c:v>
                </c:pt>
                <c:pt idx="1">
                  <c:v>Trabalham em empresas de médio, pequeno ou Micro porte</c:v>
                </c:pt>
                <c:pt idx="2">
                  <c:v>Trabalham em empresas privadas/autônomas</c:v>
                </c:pt>
                <c:pt idx="3">
                  <c:v>São profissionais liberais ou autônomos</c:v>
                </c:pt>
              </c:strCache>
            </c:strRef>
          </c:cat>
          <c:val>
            <c:numRef>
              <c:f>'2025 R2'!$G$11:$J$11</c:f>
              <c:numCache>
                <c:formatCode>0%</c:formatCode>
                <c:ptCount val="4"/>
                <c:pt idx="0">
                  <c:v>0.4884</c:v>
                </c:pt>
                <c:pt idx="1">
                  <c:v>0.35639999999999999</c:v>
                </c:pt>
                <c:pt idx="2">
                  <c:v>0.76680000000000004</c:v>
                </c:pt>
                <c:pt idx="3">
                  <c:v>0.24990000000000001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2-426C-B10D-D6F0E5F5B3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01196527"/>
        <c:axId val="1601197007"/>
      </c:barChart>
      <c:catAx>
        <c:axId val="1601196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01197007"/>
        <c:crosses val="autoZero"/>
        <c:auto val="1"/>
        <c:lblAlgn val="ctr"/>
        <c:lblOffset val="100"/>
        <c:noMultiLvlLbl val="0"/>
      </c:catAx>
      <c:valAx>
        <c:axId val="1601197007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0119652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'Base 1'!$G$26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3-4BEC-B658-77FB622BEB93}"/>
            </c:ext>
          </c:extLst>
        </c:ser>
        <c:ser>
          <c:idx val="1"/>
          <c:order val="1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'Base 1'!$G$27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93-4BEC-B658-77FB622BE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98985328"/>
        <c:axId val="-1198983696"/>
      </c:barChart>
      <c:catAx>
        <c:axId val="-1198985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98983696"/>
        <c:crosses val="autoZero"/>
        <c:auto val="1"/>
        <c:lblAlgn val="ctr"/>
        <c:lblOffset val="100"/>
        <c:noMultiLvlLbl val="0"/>
      </c:catAx>
      <c:valAx>
        <c:axId val="-1198983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198985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476" y="1771650"/>
            <a:ext cx="8641398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952" y="3200400"/>
            <a:ext cx="7116445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317" y="1314450"/>
            <a:ext cx="4422362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5670" y="1314450"/>
            <a:ext cx="4422362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160635" cy="5715000"/>
          </a:xfrm>
          <a:custGeom>
            <a:avLst/>
            <a:gdLst/>
            <a:ahLst/>
            <a:cxnLst/>
            <a:rect l="l" t="t" r="r" b="b"/>
            <a:pathLst>
              <a:path w="10160635" h="5715000">
                <a:moveTo>
                  <a:pt x="10160508" y="0"/>
                </a:moveTo>
                <a:lnTo>
                  <a:pt x="0" y="0"/>
                </a:lnTo>
                <a:lnTo>
                  <a:pt x="0" y="5715000"/>
                </a:lnTo>
                <a:lnTo>
                  <a:pt x="10160508" y="5715000"/>
                </a:lnTo>
                <a:lnTo>
                  <a:pt x="101605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84091" y="0"/>
            <a:ext cx="6376670" cy="5715000"/>
          </a:xfrm>
          <a:custGeom>
            <a:avLst/>
            <a:gdLst/>
            <a:ahLst/>
            <a:cxnLst/>
            <a:rect l="l" t="t" r="r" b="b"/>
            <a:pathLst>
              <a:path w="6376670" h="5715000">
                <a:moveTo>
                  <a:pt x="6376416" y="0"/>
                </a:moveTo>
                <a:lnTo>
                  <a:pt x="1275334" y="0"/>
                </a:lnTo>
                <a:lnTo>
                  <a:pt x="0" y="5714999"/>
                </a:lnTo>
                <a:lnTo>
                  <a:pt x="6376416" y="5714999"/>
                </a:lnTo>
                <a:lnTo>
                  <a:pt x="6376416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160635" cy="5715000"/>
          </a:xfrm>
          <a:custGeom>
            <a:avLst/>
            <a:gdLst/>
            <a:ahLst/>
            <a:cxnLst/>
            <a:rect l="l" t="t" r="r" b="b"/>
            <a:pathLst>
              <a:path w="10160635" h="5715000">
                <a:moveTo>
                  <a:pt x="10160508" y="0"/>
                </a:moveTo>
                <a:lnTo>
                  <a:pt x="0" y="0"/>
                </a:lnTo>
                <a:lnTo>
                  <a:pt x="0" y="5715000"/>
                </a:lnTo>
                <a:lnTo>
                  <a:pt x="10160508" y="5715000"/>
                </a:lnTo>
                <a:lnTo>
                  <a:pt x="101605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7525" y="2200402"/>
            <a:ext cx="2511298" cy="552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2238" y="1092835"/>
            <a:ext cx="7881873" cy="169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6559" y="5314950"/>
            <a:ext cx="3253232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317" y="5314950"/>
            <a:ext cx="233826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9772" y="5314950"/>
            <a:ext cx="233826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jp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Relationship Id="rId22" Type="http://schemas.openxmlformats.org/officeDocument/2006/relationships/image" Target="../media/image23.jp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g"/><Relationship Id="rId13" Type="http://schemas.openxmlformats.org/officeDocument/2006/relationships/image" Target="../media/image136.jpg"/><Relationship Id="rId3" Type="http://schemas.openxmlformats.org/officeDocument/2006/relationships/image" Target="../media/image126.jpg"/><Relationship Id="rId7" Type="http://schemas.openxmlformats.org/officeDocument/2006/relationships/image" Target="../media/image130.jpg"/><Relationship Id="rId12" Type="http://schemas.openxmlformats.org/officeDocument/2006/relationships/image" Target="../media/image135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g"/><Relationship Id="rId11" Type="http://schemas.openxmlformats.org/officeDocument/2006/relationships/image" Target="../media/image134.png"/><Relationship Id="rId5" Type="http://schemas.openxmlformats.org/officeDocument/2006/relationships/image" Target="../media/image128.jpg"/><Relationship Id="rId10" Type="http://schemas.openxmlformats.org/officeDocument/2006/relationships/image" Target="../media/image133.jpg"/><Relationship Id="rId4" Type="http://schemas.openxmlformats.org/officeDocument/2006/relationships/image" Target="../media/image127.jpg"/><Relationship Id="rId9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jpg"/><Relationship Id="rId4" Type="http://schemas.openxmlformats.org/officeDocument/2006/relationships/image" Target="../media/image1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jpg"/><Relationship Id="rId7" Type="http://schemas.openxmlformats.org/officeDocument/2006/relationships/image" Target="../media/image146.jpg"/><Relationship Id="rId12" Type="http://schemas.openxmlformats.org/officeDocument/2006/relationships/image" Target="../media/image151.pn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jpg"/><Relationship Id="rId11" Type="http://schemas.openxmlformats.org/officeDocument/2006/relationships/image" Target="../media/image150.jpg"/><Relationship Id="rId5" Type="http://schemas.openxmlformats.org/officeDocument/2006/relationships/image" Target="../media/image144.jpg"/><Relationship Id="rId10" Type="http://schemas.openxmlformats.org/officeDocument/2006/relationships/image" Target="../media/image149.jp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chart" Target="../charts/chart2.xml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chart" Target="../charts/chart1.xml"/><Relationship Id="rId17" Type="http://schemas.openxmlformats.org/officeDocument/2006/relationships/chart" Target="../charts/chart6.xml"/><Relationship Id="rId2" Type="http://schemas.openxmlformats.org/officeDocument/2006/relationships/image" Target="../media/image49.png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chart" Target="../charts/chart4.xml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chart" Target="../charts/chart8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160635" cy="5715000"/>
            <a:chOff x="0" y="0"/>
            <a:chExt cx="10160635" cy="571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160507" cy="5714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2624" y="2749295"/>
              <a:ext cx="7732776" cy="22433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2232" y="1133855"/>
              <a:ext cx="934085" cy="934085"/>
            </a:xfrm>
            <a:custGeom>
              <a:avLst/>
              <a:gdLst/>
              <a:ahLst/>
              <a:cxnLst/>
              <a:rect l="l" t="t" r="r" b="b"/>
              <a:pathLst>
                <a:path w="934085" h="934085">
                  <a:moveTo>
                    <a:pt x="423811" y="301244"/>
                  </a:moveTo>
                  <a:lnTo>
                    <a:pt x="184772" y="301244"/>
                  </a:lnTo>
                  <a:lnTo>
                    <a:pt x="184772" y="374904"/>
                  </a:lnTo>
                  <a:lnTo>
                    <a:pt x="184772" y="419354"/>
                  </a:lnTo>
                  <a:lnTo>
                    <a:pt x="184772" y="490474"/>
                  </a:lnTo>
                  <a:lnTo>
                    <a:pt x="184772" y="560324"/>
                  </a:lnTo>
                  <a:lnTo>
                    <a:pt x="184772" y="632714"/>
                  </a:lnTo>
                  <a:lnTo>
                    <a:pt x="423811" y="632714"/>
                  </a:lnTo>
                  <a:lnTo>
                    <a:pt x="423811" y="560324"/>
                  </a:lnTo>
                  <a:lnTo>
                    <a:pt x="269379" y="560324"/>
                  </a:lnTo>
                  <a:lnTo>
                    <a:pt x="269379" y="490474"/>
                  </a:lnTo>
                  <a:lnTo>
                    <a:pt x="407936" y="490474"/>
                  </a:lnTo>
                  <a:lnTo>
                    <a:pt x="407936" y="419354"/>
                  </a:lnTo>
                  <a:lnTo>
                    <a:pt x="269379" y="419354"/>
                  </a:lnTo>
                  <a:lnTo>
                    <a:pt x="269379" y="374904"/>
                  </a:lnTo>
                  <a:lnTo>
                    <a:pt x="423811" y="374904"/>
                  </a:lnTo>
                  <a:lnTo>
                    <a:pt x="423811" y="301244"/>
                  </a:lnTo>
                  <a:close/>
                </a:path>
                <a:path w="934085" h="934085">
                  <a:moveTo>
                    <a:pt x="749020" y="475361"/>
                  </a:moveTo>
                  <a:lnTo>
                    <a:pt x="749007" y="301371"/>
                  </a:lnTo>
                  <a:lnTo>
                    <a:pt x="667588" y="301371"/>
                  </a:lnTo>
                  <a:lnTo>
                    <a:pt x="667588" y="475361"/>
                  </a:lnTo>
                  <a:lnTo>
                    <a:pt x="644220" y="433578"/>
                  </a:lnTo>
                  <a:lnTo>
                    <a:pt x="570280" y="301371"/>
                  </a:lnTo>
                  <a:lnTo>
                    <a:pt x="472452" y="301371"/>
                  </a:lnTo>
                  <a:lnTo>
                    <a:pt x="472452" y="632460"/>
                  </a:lnTo>
                  <a:lnTo>
                    <a:pt x="553885" y="632460"/>
                  </a:lnTo>
                  <a:lnTo>
                    <a:pt x="553885" y="433578"/>
                  </a:lnTo>
                  <a:lnTo>
                    <a:pt x="665467" y="632460"/>
                  </a:lnTo>
                  <a:lnTo>
                    <a:pt x="749020" y="632460"/>
                  </a:lnTo>
                  <a:lnTo>
                    <a:pt x="749020" y="475361"/>
                  </a:lnTo>
                  <a:close/>
                </a:path>
                <a:path w="934085" h="934085">
                  <a:moveTo>
                    <a:pt x="933792" y="466852"/>
                  </a:moveTo>
                  <a:lnTo>
                    <a:pt x="931443" y="420370"/>
                  </a:lnTo>
                  <a:lnTo>
                    <a:pt x="924306" y="372745"/>
                  </a:lnTo>
                  <a:lnTo>
                    <a:pt x="912799" y="328041"/>
                  </a:lnTo>
                  <a:lnTo>
                    <a:pt x="897102" y="285115"/>
                  </a:lnTo>
                  <a:lnTo>
                    <a:pt x="877443" y="244348"/>
                  </a:lnTo>
                  <a:lnTo>
                    <a:pt x="865466" y="224650"/>
                  </a:lnTo>
                  <a:lnTo>
                    <a:pt x="865466" y="466852"/>
                  </a:lnTo>
                  <a:lnTo>
                    <a:pt x="862787" y="513334"/>
                  </a:lnTo>
                  <a:lnTo>
                    <a:pt x="854938" y="558292"/>
                  </a:lnTo>
                  <a:lnTo>
                    <a:pt x="842238" y="601345"/>
                  </a:lnTo>
                  <a:lnTo>
                    <a:pt x="824953" y="642112"/>
                  </a:lnTo>
                  <a:lnTo>
                    <a:pt x="803414" y="680593"/>
                  </a:lnTo>
                  <a:lnTo>
                    <a:pt x="777913" y="716153"/>
                  </a:lnTo>
                  <a:lnTo>
                    <a:pt x="748728" y="748665"/>
                  </a:lnTo>
                  <a:lnTo>
                    <a:pt x="716191" y="777875"/>
                  </a:lnTo>
                  <a:lnTo>
                    <a:pt x="680567" y="803402"/>
                  </a:lnTo>
                  <a:lnTo>
                    <a:pt x="642175" y="824992"/>
                  </a:lnTo>
                  <a:lnTo>
                    <a:pt x="601319" y="842264"/>
                  </a:lnTo>
                  <a:lnTo>
                    <a:pt x="558292" y="854964"/>
                  </a:lnTo>
                  <a:lnTo>
                    <a:pt x="513384" y="862838"/>
                  </a:lnTo>
                  <a:lnTo>
                    <a:pt x="466902" y="865505"/>
                  </a:lnTo>
                  <a:lnTo>
                    <a:pt x="420420" y="862838"/>
                  </a:lnTo>
                  <a:lnTo>
                    <a:pt x="375513" y="854964"/>
                  </a:lnTo>
                  <a:lnTo>
                    <a:pt x="332486" y="842264"/>
                  </a:lnTo>
                  <a:lnTo>
                    <a:pt x="291617" y="824992"/>
                  </a:lnTo>
                  <a:lnTo>
                    <a:pt x="253238" y="803402"/>
                  </a:lnTo>
                  <a:lnTo>
                    <a:pt x="217614" y="777875"/>
                  </a:lnTo>
                  <a:lnTo>
                    <a:pt x="185077" y="748665"/>
                  </a:lnTo>
                  <a:lnTo>
                    <a:pt x="155892" y="716153"/>
                  </a:lnTo>
                  <a:lnTo>
                    <a:pt x="130390" y="680593"/>
                  </a:lnTo>
                  <a:lnTo>
                    <a:pt x="108851" y="642112"/>
                  </a:lnTo>
                  <a:lnTo>
                    <a:pt x="91567" y="601345"/>
                  </a:lnTo>
                  <a:lnTo>
                    <a:pt x="78854" y="558292"/>
                  </a:lnTo>
                  <a:lnTo>
                    <a:pt x="71018" y="513334"/>
                  </a:lnTo>
                  <a:lnTo>
                    <a:pt x="68338" y="466852"/>
                  </a:lnTo>
                  <a:lnTo>
                    <a:pt x="71018" y="420370"/>
                  </a:lnTo>
                  <a:lnTo>
                    <a:pt x="78854" y="375539"/>
                  </a:lnTo>
                  <a:lnTo>
                    <a:pt x="91567" y="332486"/>
                  </a:lnTo>
                  <a:lnTo>
                    <a:pt x="108851" y="291592"/>
                  </a:lnTo>
                  <a:lnTo>
                    <a:pt x="130390" y="253238"/>
                  </a:lnTo>
                  <a:lnTo>
                    <a:pt x="155892" y="217551"/>
                  </a:lnTo>
                  <a:lnTo>
                    <a:pt x="185077" y="185039"/>
                  </a:lnTo>
                  <a:lnTo>
                    <a:pt x="217614" y="155829"/>
                  </a:lnTo>
                  <a:lnTo>
                    <a:pt x="253238" y="130429"/>
                  </a:lnTo>
                  <a:lnTo>
                    <a:pt x="291617" y="108839"/>
                  </a:lnTo>
                  <a:lnTo>
                    <a:pt x="332486" y="91567"/>
                  </a:lnTo>
                  <a:lnTo>
                    <a:pt x="375513" y="78867"/>
                  </a:lnTo>
                  <a:lnTo>
                    <a:pt x="420420" y="70993"/>
                  </a:lnTo>
                  <a:lnTo>
                    <a:pt x="466902" y="68326"/>
                  </a:lnTo>
                  <a:lnTo>
                    <a:pt x="513384" y="70993"/>
                  </a:lnTo>
                  <a:lnTo>
                    <a:pt x="558292" y="78867"/>
                  </a:lnTo>
                  <a:lnTo>
                    <a:pt x="601319" y="91567"/>
                  </a:lnTo>
                  <a:lnTo>
                    <a:pt x="642175" y="108839"/>
                  </a:lnTo>
                  <a:lnTo>
                    <a:pt x="680567" y="130429"/>
                  </a:lnTo>
                  <a:lnTo>
                    <a:pt x="716191" y="155829"/>
                  </a:lnTo>
                  <a:lnTo>
                    <a:pt x="748728" y="185039"/>
                  </a:lnTo>
                  <a:lnTo>
                    <a:pt x="777913" y="217551"/>
                  </a:lnTo>
                  <a:lnTo>
                    <a:pt x="803414" y="253238"/>
                  </a:lnTo>
                  <a:lnTo>
                    <a:pt x="824953" y="291592"/>
                  </a:lnTo>
                  <a:lnTo>
                    <a:pt x="842238" y="332486"/>
                  </a:lnTo>
                  <a:lnTo>
                    <a:pt x="854938" y="375539"/>
                  </a:lnTo>
                  <a:lnTo>
                    <a:pt x="862787" y="420370"/>
                  </a:lnTo>
                  <a:lnTo>
                    <a:pt x="865466" y="466852"/>
                  </a:lnTo>
                  <a:lnTo>
                    <a:pt x="865466" y="224650"/>
                  </a:lnTo>
                  <a:lnTo>
                    <a:pt x="827176" y="169926"/>
                  </a:lnTo>
                  <a:lnTo>
                    <a:pt x="797039" y="136779"/>
                  </a:lnTo>
                  <a:lnTo>
                    <a:pt x="763892" y="106553"/>
                  </a:lnTo>
                  <a:lnTo>
                    <a:pt x="727951" y="79756"/>
                  </a:lnTo>
                  <a:lnTo>
                    <a:pt x="689444" y="56388"/>
                  </a:lnTo>
                  <a:lnTo>
                    <a:pt x="648639" y="36703"/>
                  </a:lnTo>
                  <a:lnTo>
                    <a:pt x="605739" y="20955"/>
                  </a:lnTo>
                  <a:lnTo>
                    <a:pt x="560997" y="9525"/>
                  </a:lnTo>
                  <a:lnTo>
                    <a:pt x="514642" y="2413"/>
                  </a:lnTo>
                  <a:lnTo>
                    <a:pt x="466902" y="0"/>
                  </a:lnTo>
                  <a:lnTo>
                    <a:pt x="419163" y="2413"/>
                  </a:lnTo>
                  <a:lnTo>
                    <a:pt x="372808" y="9525"/>
                  </a:lnTo>
                  <a:lnTo>
                    <a:pt x="328066" y="20955"/>
                  </a:lnTo>
                  <a:lnTo>
                    <a:pt x="285165" y="36703"/>
                  </a:lnTo>
                  <a:lnTo>
                    <a:pt x="244348" y="56388"/>
                  </a:lnTo>
                  <a:lnTo>
                    <a:pt x="205854" y="79756"/>
                  </a:lnTo>
                  <a:lnTo>
                    <a:pt x="169913" y="106553"/>
                  </a:lnTo>
                  <a:lnTo>
                    <a:pt x="136753" y="136779"/>
                  </a:lnTo>
                  <a:lnTo>
                    <a:pt x="106616" y="169926"/>
                  </a:lnTo>
                  <a:lnTo>
                    <a:pt x="79743" y="205867"/>
                  </a:lnTo>
                  <a:lnTo>
                    <a:pt x="56349" y="244348"/>
                  </a:lnTo>
                  <a:lnTo>
                    <a:pt x="36690" y="285115"/>
                  </a:lnTo>
                  <a:lnTo>
                    <a:pt x="20993" y="328041"/>
                  </a:lnTo>
                  <a:lnTo>
                    <a:pt x="9486" y="372745"/>
                  </a:lnTo>
                  <a:lnTo>
                    <a:pt x="2463" y="418719"/>
                  </a:lnTo>
                  <a:lnTo>
                    <a:pt x="0" y="466852"/>
                  </a:lnTo>
                  <a:lnTo>
                    <a:pt x="2413" y="514604"/>
                  </a:lnTo>
                  <a:lnTo>
                    <a:pt x="9486" y="560959"/>
                  </a:lnTo>
                  <a:lnTo>
                    <a:pt x="20993" y="605790"/>
                  </a:lnTo>
                  <a:lnTo>
                    <a:pt x="36690" y="648589"/>
                  </a:lnTo>
                  <a:lnTo>
                    <a:pt x="56349" y="689483"/>
                  </a:lnTo>
                  <a:lnTo>
                    <a:pt x="79743" y="727964"/>
                  </a:lnTo>
                  <a:lnTo>
                    <a:pt x="106616" y="763905"/>
                  </a:lnTo>
                  <a:lnTo>
                    <a:pt x="136753" y="797052"/>
                  </a:lnTo>
                  <a:lnTo>
                    <a:pt x="169913" y="827151"/>
                  </a:lnTo>
                  <a:lnTo>
                    <a:pt x="205854" y="854075"/>
                  </a:lnTo>
                  <a:lnTo>
                    <a:pt x="244348" y="877443"/>
                  </a:lnTo>
                  <a:lnTo>
                    <a:pt x="285165" y="897128"/>
                  </a:lnTo>
                  <a:lnTo>
                    <a:pt x="328066" y="912749"/>
                  </a:lnTo>
                  <a:lnTo>
                    <a:pt x="372808" y="924306"/>
                  </a:lnTo>
                  <a:lnTo>
                    <a:pt x="419163" y="931418"/>
                  </a:lnTo>
                  <a:lnTo>
                    <a:pt x="466902" y="933831"/>
                  </a:lnTo>
                  <a:lnTo>
                    <a:pt x="514642" y="931418"/>
                  </a:lnTo>
                  <a:lnTo>
                    <a:pt x="560997" y="924306"/>
                  </a:lnTo>
                  <a:lnTo>
                    <a:pt x="605739" y="912749"/>
                  </a:lnTo>
                  <a:lnTo>
                    <a:pt x="648639" y="897128"/>
                  </a:lnTo>
                  <a:lnTo>
                    <a:pt x="689444" y="877443"/>
                  </a:lnTo>
                  <a:lnTo>
                    <a:pt x="763892" y="827151"/>
                  </a:lnTo>
                  <a:lnTo>
                    <a:pt x="797039" y="797052"/>
                  </a:lnTo>
                  <a:lnTo>
                    <a:pt x="827176" y="763905"/>
                  </a:lnTo>
                  <a:lnTo>
                    <a:pt x="854049" y="727964"/>
                  </a:lnTo>
                  <a:lnTo>
                    <a:pt x="877443" y="689483"/>
                  </a:lnTo>
                  <a:lnTo>
                    <a:pt x="897102" y="648589"/>
                  </a:lnTo>
                  <a:lnTo>
                    <a:pt x="912799" y="605790"/>
                  </a:lnTo>
                  <a:lnTo>
                    <a:pt x="924306" y="560959"/>
                  </a:lnTo>
                  <a:lnTo>
                    <a:pt x="931379" y="514604"/>
                  </a:lnTo>
                  <a:lnTo>
                    <a:pt x="933792" y="4668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58950" y="4932984"/>
            <a:ext cx="756030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700" b="1" spc="1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35" dirty="0">
                <a:solidFill>
                  <a:srgbClr val="FFFF00"/>
                </a:solidFill>
                <a:latin typeface="Calibri"/>
                <a:cs typeface="Calibri"/>
              </a:rPr>
              <a:t>PLATAFORMA</a:t>
            </a:r>
            <a:r>
              <a:rPr sz="2700" b="1" spc="19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35" dirty="0">
                <a:solidFill>
                  <a:srgbClr val="FFFF00"/>
                </a:solidFill>
                <a:latin typeface="Calibri"/>
                <a:cs typeface="Calibri"/>
              </a:rPr>
              <a:t>DOS</a:t>
            </a:r>
            <a:r>
              <a:rPr sz="2700" b="1" spc="204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65" dirty="0">
                <a:solidFill>
                  <a:srgbClr val="FFFF00"/>
                </a:solidFill>
                <a:latin typeface="Calibri"/>
                <a:cs typeface="Calibri"/>
              </a:rPr>
              <a:t>NEGÓCIOS</a:t>
            </a:r>
            <a:r>
              <a:rPr sz="2700" b="1" spc="1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DA</a:t>
            </a:r>
            <a:r>
              <a:rPr sz="2700" b="1" spc="1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50" dirty="0">
                <a:solidFill>
                  <a:srgbClr val="FFFF00"/>
                </a:solidFill>
                <a:latin typeface="Calibri"/>
                <a:cs typeface="Calibri"/>
              </a:rPr>
              <a:t>NOSSA</a:t>
            </a:r>
            <a:r>
              <a:rPr sz="2700" b="1" spc="2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70" dirty="0">
                <a:solidFill>
                  <a:srgbClr val="FFFF00"/>
                </a:solidFill>
                <a:latin typeface="Calibri"/>
                <a:cs typeface="Calibri"/>
              </a:rPr>
              <a:t>ÉPOCA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387" y="3258311"/>
            <a:ext cx="9283065" cy="1897380"/>
          </a:xfrm>
          <a:custGeom>
            <a:avLst/>
            <a:gdLst/>
            <a:ahLst/>
            <a:cxnLst/>
            <a:rect l="l" t="t" r="r" b="b"/>
            <a:pathLst>
              <a:path w="9283065" h="1897379">
                <a:moveTo>
                  <a:pt x="9282557" y="0"/>
                </a:moveTo>
                <a:lnTo>
                  <a:pt x="9282557" y="1897367"/>
                </a:lnTo>
                <a:lnTo>
                  <a:pt x="3302" y="1897367"/>
                </a:lnTo>
                <a:lnTo>
                  <a:pt x="825" y="798449"/>
                </a:lnTo>
                <a:lnTo>
                  <a:pt x="0" y="234569"/>
                </a:lnTo>
                <a:lnTo>
                  <a:pt x="825" y="27686"/>
                </a:lnTo>
                <a:lnTo>
                  <a:pt x="330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1037" y="377952"/>
            <a:ext cx="9295765" cy="2015489"/>
            <a:chOff x="431037" y="377952"/>
            <a:chExt cx="9295765" cy="2015489"/>
          </a:xfrm>
        </p:grpSpPr>
        <p:sp>
          <p:nvSpPr>
            <p:cNvPr id="4" name="object 4"/>
            <p:cNvSpPr/>
            <p:nvPr/>
          </p:nvSpPr>
          <p:spPr>
            <a:xfrm>
              <a:off x="437387" y="585215"/>
              <a:ext cx="9283065" cy="1801495"/>
            </a:xfrm>
            <a:custGeom>
              <a:avLst/>
              <a:gdLst/>
              <a:ahLst/>
              <a:cxnLst/>
              <a:rect l="l" t="t" r="r" b="b"/>
              <a:pathLst>
                <a:path w="9283065" h="1801495">
                  <a:moveTo>
                    <a:pt x="9282557" y="1801368"/>
                  </a:moveTo>
                  <a:lnTo>
                    <a:pt x="9282557" y="0"/>
                  </a:lnTo>
                  <a:lnTo>
                    <a:pt x="3302" y="0"/>
                  </a:lnTo>
                  <a:lnTo>
                    <a:pt x="825" y="1043305"/>
                  </a:lnTo>
                  <a:lnTo>
                    <a:pt x="0" y="1578737"/>
                  </a:lnTo>
                  <a:lnTo>
                    <a:pt x="825" y="1775079"/>
                  </a:lnTo>
                  <a:lnTo>
                    <a:pt x="3302" y="18013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62883" y="377952"/>
              <a:ext cx="3587750" cy="318135"/>
            </a:xfrm>
            <a:custGeom>
              <a:avLst/>
              <a:gdLst/>
              <a:ahLst/>
              <a:cxnLst/>
              <a:rect l="l" t="t" r="r" b="b"/>
              <a:pathLst>
                <a:path w="3587750" h="318134">
                  <a:moveTo>
                    <a:pt x="3587496" y="0"/>
                  </a:moveTo>
                  <a:lnTo>
                    <a:pt x="0" y="0"/>
                  </a:lnTo>
                  <a:lnTo>
                    <a:pt x="0" y="318135"/>
                  </a:lnTo>
                  <a:lnTo>
                    <a:pt x="3587496" y="318135"/>
                  </a:lnTo>
                  <a:lnTo>
                    <a:pt x="35874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80308" y="273811"/>
            <a:ext cx="309118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14" dirty="0">
                <a:latin typeface="Calibri"/>
                <a:cs typeface="Calibri"/>
              </a:rPr>
              <a:t>A</a:t>
            </a:r>
            <a:r>
              <a:rPr sz="1750" b="1" spc="-110" dirty="0">
                <a:latin typeface="Calibri"/>
                <a:cs typeface="Calibri"/>
              </a:rPr>
              <a:t>FINID</a:t>
            </a:r>
            <a:r>
              <a:rPr sz="1750" b="1" spc="-114" dirty="0">
                <a:latin typeface="Calibri"/>
                <a:cs typeface="Calibri"/>
              </a:rPr>
              <a:t>A</a:t>
            </a:r>
            <a:r>
              <a:rPr sz="1750" b="1" spc="-110" dirty="0">
                <a:latin typeface="Calibri"/>
                <a:cs typeface="Calibri"/>
              </a:rPr>
              <a:t>D</a:t>
            </a:r>
            <a:r>
              <a:rPr sz="1750" b="1" dirty="0">
                <a:latin typeface="Calibri"/>
                <a:cs typeface="Calibri"/>
              </a:rPr>
              <a:t>E</a:t>
            </a:r>
            <a:r>
              <a:rPr sz="1750" b="1" spc="-245" dirty="0">
                <a:latin typeface="Calibri"/>
                <a:cs typeface="Calibri"/>
              </a:rPr>
              <a:t> </a:t>
            </a:r>
            <a:r>
              <a:rPr sz="1750" b="1" spc="-105" dirty="0">
                <a:latin typeface="Calibri"/>
                <a:cs typeface="Calibri"/>
              </a:rPr>
              <a:t>P</a:t>
            </a:r>
            <a:r>
              <a:rPr sz="1750" b="1" spc="-110" dirty="0">
                <a:latin typeface="Calibri"/>
                <a:cs typeface="Calibri"/>
              </a:rPr>
              <a:t>O</a:t>
            </a:r>
            <a:r>
              <a:rPr sz="1750" b="1" dirty="0">
                <a:latin typeface="Calibri"/>
                <a:cs typeface="Calibri"/>
              </a:rPr>
              <a:t>R</a:t>
            </a:r>
            <a:r>
              <a:rPr sz="1750" b="1" spc="-210" dirty="0">
                <a:latin typeface="Calibri"/>
                <a:cs typeface="Calibri"/>
              </a:rPr>
              <a:t> </a:t>
            </a:r>
            <a:r>
              <a:rPr sz="1750" b="1" spc="-110" dirty="0">
                <a:latin typeface="Calibri"/>
                <a:cs typeface="Calibri"/>
              </a:rPr>
              <a:t>SE</a:t>
            </a:r>
            <a:r>
              <a:rPr sz="1750" b="1" spc="-114" dirty="0">
                <a:latin typeface="Calibri"/>
                <a:cs typeface="Calibri"/>
              </a:rPr>
              <a:t>T</a:t>
            </a:r>
            <a:r>
              <a:rPr sz="1750" b="1" spc="-110" dirty="0">
                <a:latin typeface="Calibri"/>
                <a:cs typeface="Calibri"/>
              </a:rPr>
              <a:t>O</a:t>
            </a:r>
            <a:r>
              <a:rPr sz="1750" b="1" dirty="0">
                <a:latin typeface="Calibri"/>
                <a:cs typeface="Calibri"/>
              </a:rPr>
              <a:t>R</a:t>
            </a:r>
            <a:r>
              <a:rPr sz="1750" b="1" spc="-229" dirty="0">
                <a:latin typeface="Calibri"/>
                <a:cs typeface="Calibri"/>
              </a:rPr>
              <a:t> </a:t>
            </a:r>
            <a:r>
              <a:rPr sz="1750" b="1" spc="-110" dirty="0">
                <a:latin typeface="Calibri"/>
                <a:cs typeface="Calibri"/>
              </a:rPr>
              <a:t>D</a:t>
            </a:r>
            <a:r>
              <a:rPr sz="1750" b="1" dirty="0">
                <a:latin typeface="Calibri"/>
                <a:cs typeface="Calibri"/>
              </a:rPr>
              <a:t>E</a:t>
            </a:r>
            <a:r>
              <a:rPr sz="1750" b="1" spc="-220" dirty="0">
                <a:latin typeface="Calibri"/>
                <a:cs typeface="Calibri"/>
              </a:rPr>
              <a:t> </a:t>
            </a:r>
            <a:r>
              <a:rPr sz="1750" b="1" spc="-114" dirty="0">
                <a:latin typeface="Calibri"/>
                <a:cs typeface="Calibri"/>
              </a:rPr>
              <a:t>TRA</a:t>
            </a:r>
            <a:r>
              <a:rPr sz="1750" b="1" spc="-110" dirty="0">
                <a:latin typeface="Calibri"/>
                <a:cs typeface="Calibri"/>
              </a:rPr>
              <a:t>B</a:t>
            </a:r>
            <a:r>
              <a:rPr sz="1750" b="1" spc="-114" dirty="0">
                <a:latin typeface="Calibri"/>
                <a:cs typeface="Calibri"/>
              </a:rPr>
              <a:t>A</a:t>
            </a:r>
            <a:r>
              <a:rPr sz="1750" b="1" spc="-105" dirty="0">
                <a:latin typeface="Calibri"/>
                <a:cs typeface="Calibri"/>
              </a:rPr>
              <a:t>L</a:t>
            </a:r>
            <a:r>
              <a:rPr sz="1750" b="1" spc="-114" dirty="0">
                <a:latin typeface="Calibri"/>
                <a:cs typeface="Calibri"/>
              </a:rPr>
              <a:t>H</a:t>
            </a:r>
            <a:r>
              <a:rPr sz="1750" b="1" dirty="0">
                <a:latin typeface="Calibri"/>
                <a:cs typeface="Calibri"/>
              </a:rPr>
              <a:t>O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387" y="5291214"/>
            <a:ext cx="745045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cs typeface="Arial MT"/>
              </a:rPr>
              <a:t>Fontes:</a:t>
            </a:r>
            <a:r>
              <a:rPr sz="850" spc="-20" dirty="0">
                <a:cs typeface="Arial MT"/>
              </a:rPr>
              <a:t> </a:t>
            </a:r>
            <a:r>
              <a:rPr sz="850" dirty="0">
                <a:cs typeface="Arial MT"/>
              </a:rPr>
              <a:t>Kantar</a:t>
            </a:r>
            <a:r>
              <a:rPr sz="850" spc="-20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Ibope Media</a:t>
            </a:r>
            <a:r>
              <a:rPr sz="850" spc="25" dirty="0">
                <a:cs typeface="Arial MT"/>
              </a:rPr>
              <a:t> </a:t>
            </a:r>
            <a:r>
              <a:rPr sz="850" dirty="0">
                <a:cs typeface="Arial MT"/>
              </a:rPr>
              <a:t>–</a:t>
            </a:r>
            <a:r>
              <a:rPr sz="850" spc="-5" dirty="0">
                <a:cs typeface="Arial MT"/>
              </a:rPr>
              <a:t> TG</a:t>
            </a:r>
            <a:r>
              <a:rPr sz="850" spc="15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BR</a:t>
            </a:r>
            <a:r>
              <a:rPr sz="850" spc="5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202</a:t>
            </a:r>
            <a:r>
              <a:rPr lang="pt-BR" sz="850" spc="-5" dirty="0">
                <a:cs typeface="Arial MT"/>
              </a:rPr>
              <a:t>5</a:t>
            </a:r>
            <a:r>
              <a:rPr sz="850" spc="-5" dirty="0">
                <a:cs typeface="Arial MT"/>
              </a:rPr>
              <a:t> R</a:t>
            </a:r>
            <a:r>
              <a:rPr lang="pt-BR" sz="850" spc="-5" dirty="0">
                <a:cs typeface="Arial MT"/>
              </a:rPr>
              <a:t>2</a:t>
            </a:r>
            <a:r>
              <a:rPr sz="850" spc="15" dirty="0">
                <a:cs typeface="Arial MT"/>
              </a:rPr>
              <a:t> </a:t>
            </a:r>
            <a:r>
              <a:rPr sz="850" dirty="0">
                <a:cs typeface="Arial MT"/>
              </a:rPr>
              <a:t>- Pessoas:</a:t>
            </a:r>
            <a:r>
              <a:rPr sz="850" spc="-20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Leitores</a:t>
            </a:r>
            <a:r>
              <a:rPr sz="850" spc="-25" dirty="0">
                <a:cs typeface="Arial MT"/>
              </a:rPr>
              <a:t> </a:t>
            </a:r>
            <a:r>
              <a:rPr sz="850" dirty="0">
                <a:cs typeface="Arial MT"/>
              </a:rPr>
              <a:t>Revista:</a:t>
            </a:r>
            <a:r>
              <a:rPr sz="850" spc="-5" dirty="0">
                <a:cs typeface="Arial MT"/>
              </a:rPr>
              <a:t> Leu </a:t>
            </a:r>
            <a:r>
              <a:rPr sz="850" dirty="0">
                <a:cs typeface="Arial MT"/>
              </a:rPr>
              <a:t>impresso</a:t>
            </a:r>
            <a:r>
              <a:rPr sz="850" spc="-30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nos</a:t>
            </a:r>
            <a:r>
              <a:rPr sz="850" spc="-15" dirty="0">
                <a:cs typeface="Arial MT"/>
              </a:rPr>
              <a:t> </a:t>
            </a:r>
            <a:r>
              <a:rPr sz="850" dirty="0">
                <a:cs typeface="Arial MT"/>
              </a:rPr>
              <a:t>últimos</a:t>
            </a:r>
            <a:r>
              <a:rPr sz="850" spc="-10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6 </a:t>
            </a:r>
            <a:r>
              <a:rPr sz="850" dirty="0">
                <a:cs typeface="Arial MT"/>
              </a:rPr>
              <a:t>meses</a:t>
            </a:r>
            <a:r>
              <a:rPr sz="850" spc="-15" dirty="0">
                <a:cs typeface="Arial MT"/>
              </a:rPr>
              <a:t> </a:t>
            </a:r>
            <a:r>
              <a:rPr sz="850" dirty="0">
                <a:cs typeface="Arial MT"/>
              </a:rPr>
              <a:t>+</a:t>
            </a:r>
            <a:r>
              <a:rPr sz="850" spc="-5" dirty="0">
                <a:cs typeface="Arial MT"/>
              </a:rPr>
              <a:t> </a:t>
            </a:r>
            <a:r>
              <a:rPr sz="850" dirty="0">
                <a:cs typeface="Arial MT"/>
              </a:rPr>
              <a:t>edição</a:t>
            </a:r>
            <a:r>
              <a:rPr sz="850" spc="-15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digital</a:t>
            </a:r>
            <a:r>
              <a:rPr sz="850" spc="-15" dirty="0">
                <a:cs typeface="Arial MT"/>
              </a:rPr>
              <a:t> </a:t>
            </a:r>
            <a:r>
              <a:rPr sz="850" dirty="0">
                <a:cs typeface="Arial MT"/>
              </a:rPr>
              <a:t>(sem</a:t>
            </a:r>
            <a:r>
              <a:rPr sz="850" spc="-15" dirty="0">
                <a:cs typeface="Arial MT"/>
              </a:rPr>
              <a:t> </a:t>
            </a:r>
            <a:r>
              <a:rPr sz="850" dirty="0">
                <a:cs typeface="Arial MT"/>
              </a:rPr>
              <a:t>sobreposição)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075938" y="630682"/>
            <a:ext cx="1624330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95" dirty="0">
                <a:latin typeface="Arial Black"/>
                <a:cs typeface="Arial Black"/>
              </a:rPr>
              <a:t>(L</a:t>
            </a:r>
            <a:r>
              <a:rPr sz="1100" spc="-90" dirty="0">
                <a:latin typeface="Arial Black"/>
                <a:cs typeface="Arial Black"/>
              </a:rPr>
              <a:t>E</a:t>
            </a:r>
            <a:r>
              <a:rPr sz="1100" spc="-95" dirty="0">
                <a:latin typeface="Arial Black"/>
                <a:cs typeface="Arial Black"/>
              </a:rPr>
              <a:t>I</a:t>
            </a:r>
            <a:r>
              <a:rPr sz="1100" spc="-90" dirty="0">
                <a:latin typeface="Arial Black"/>
                <a:cs typeface="Arial Black"/>
              </a:rPr>
              <a:t>T</a:t>
            </a:r>
            <a:r>
              <a:rPr sz="1100" spc="-95" dirty="0">
                <a:latin typeface="Arial Black"/>
                <a:cs typeface="Arial Black"/>
              </a:rPr>
              <a:t>O</a:t>
            </a:r>
            <a:r>
              <a:rPr sz="1100" spc="20" dirty="0">
                <a:latin typeface="Arial Black"/>
                <a:cs typeface="Arial Black"/>
              </a:rPr>
              <a:t>R</a:t>
            </a:r>
            <a:r>
              <a:rPr sz="1100" spc="-250" dirty="0">
                <a:latin typeface="Arial Black"/>
                <a:cs typeface="Arial Black"/>
              </a:rPr>
              <a:t> </a:t>
            </a:r>
            <a:r>
              <a:rPr sz="1100" spc="-90" dirty="0">
                <a:latin typeface="Arial Black"/>
                <a:cs typeface="Arial Black"/>
              </a:rPr>
              <a:t>D</a:t>
            </a:r>
            <a:r>
              <a:rPr sz="1100" spc="20" dirty="0">
                <a:latin typeface="Arial Black"/>
                <a:cs typeface="Arial Black"/>
              </a:rPr>
              <a:t>O</a:t>
            </a:r>
            <a:r>
              <a:rPr sz="1100" spc="-215" dirty="0">
                <a:latin typeface="Arial Black"/>
                <a:cs typeface="Arial Black"/>
              </a:rPr>
              <a:t> </a:t>
            </a:r>
            <a:r>
              <a:rPr sz="1100" spc="-90" dirty="0">
                <a:latin typeface="Arial Black"/>
                <a:cs typeface="Arial Black"/>
              </a:rPr>
              <a:t>IMPRESS</a:t>
            </a:r>
            <a:r>
              <a:rPr sz="1100" spc="-95" dirty="0">
                <a:latin typeface="Arial Black"/>
                <a:cs typeface="Arial Black"/>
              </a:rPr>
              <a:t>O</a:t>
            </a:r>
            <a:r>
              <a:rPr sz="1100" spc="10" dirty="0">
                <a:latin typeface="Arial Black"/>
                <a:cs typeface="Arial Black"/>
              </a:rPr>
              <a:t>)</a:t>
            </a:r>
            <a:endParaRPr sz="1100">
              <a:latin typeface="Arial Black"/>
              <a:cs typeface="Arial Black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5058093" y="1147491"/>
            <a:ext cx="895349" cy="1725529"/>
            <a:chOff x="3867383" y="978243"/>
            <a:chExt cx="895349" cy="1725529"/>
          </a:xfrm>
        </p:grpSpPr>
        <p:sp>
          <p:nvSpPr>
            <p:cNvPr id="21" name="object 21"/>
            <p:cNvSpPr txBox="1"/>
            <p:nvPr/>
          </p:nvSpPr>
          <p:spPr>
            <a:xfrm>
              <a:off x="3893481" y="1777236"/>
              <a:ext cx="869251" cy="926536"/>
            </a:xfrm>
            <a:prstGeom prst="rect">
              <a:avLst/>
            </a:prstGeom>
          </p:spPr>
          <p:txBody>
            <a:bodyPr vert="horz" wrap="square" lIns="0" tIns="38735" rIns="0" bIns="0" rtlCol="0">
              <a:spAutoFit/>
            </a:bodyPr>
            <a:lstStyle/>
            <a:p>
              <a:pPr marL="62865" marR="5080" indent="1270">
                <a:lnSpc>
                  <a:spcPts val="1300"/>
                </a:lnSpc>
                <a:spcBef>
                  <a:spcPts val="305"/>
                </a:spcBef>
              </a:pPr>
              <a:r>
                <a:rPr lang="pt-BR" sz="1250" spc="-10" dirty="0">
                  <a:latin typeface="Arial MT"/>
                  <a:cs typeface="Arial MT"/>
                </a:rPr>
                <a:t>ONGs / Caridade</a:t>
              </a:r>
              <a:endParaRPr sz="1250" dirty="0">
                <a:latin typeface="Arial MT"/>
                <a:cs typeface="Arial MT"/>
              </a:endParaRPr>
            </a:p>
            <a:p>
              <a:pPr marL="12700">
                <a:lnSpc>
                  <a:spcPct val="100000"/>
                </a:lnSpc>
                <a:spcBef>
                  <a:spcPts val="575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894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383" y="978243"/>
              <a:ext cx="736091" cy="734568"/>
            </a:xfrm>
            <a:prstGeom prst="rect">
              <a:avLst/>
            </a:prstGeom>
          </p:spPr>
        </p:pic>
      </p:grpSp>
      <p:grpSp>
        <p:nvGrpSpPr>
          <p:cNvPr id="50" name="Grupo 49"/>
          <p:cNvGrpSpPr/>
          <p:nvPr/>
        </p:nvGrpSpPr>
        <p:grpSpPr>
          <a:xfrm>
            <a:off x="6769364" y="1159655"/>
            <a:ext cx="944880" cy="1701201"/>
            <a:chOff x="5300747" y="1001865"/>
            <a:chExt cx="944880" cy="1701201"/>
          </a:xfrm>
        </p:grpSpPr>
        <p:sp>
          <p:nvSpPr>
            <p:cNvPr id="24" name="object 24"/>
            <p:cNvSpPr txBox="1"/>
            <p:nvPr/>
          </p:nvSpPr>
          <p:spPr>
            <a:xfrm>
              <a:off x="5300747" y="1777236"/>
              <a:ext cx="944880" cy="925830"/>
            </a:xfrm>
            <a:prstGeom prst="rect">
              <a:avLst/>
            </a:prstGeom>
          </p:spPr>
          <p:txBody>
            <a:bodyPr vert="horz" wrap="square" lIns="0" tIns="38735" rIns="0" bIns="0" rtlCol="0">
              <a:spAutoFit/>
            </a:bodyPr>
            <a:lstStyle/>
            <a:p>
              <a:pPr marL="329565" marR="5080" indent="-317500">
                <a:lnSpc>
                  <a:spcPts val="1300"/>
                </a:lnSpc>
                <a:spcBef>
                  <a:spcPts val="305"/>
                </a:spcBef>
              </a:pPr>
              <a:r>
                <a:rPr sz="1250" spc="-5" dirty="0">
                  <a:latin typeface="Arial MT"/>
                  <a:cs typeface="Arial MT"/>
                </a:rPr>
                <a:t>Informática</a:t>
              </a:r>
              <a:r>
                <a:rPr sz="1250" spc="-35" dirty="0">
                  <a:latin typeface="Arial MT"/>
                  <a:cs typeface="Arial MT"/>
                </a:rPr>
                <a:t> </a:t>
              </a:r>
              <a:r>
                <a:rPr sz="1250" spc="-5" dirty="0">
                  <a:latin typeface="Arial MT"/>
                  <a:cs typeface="Arial MT"/>
                </a:rPr>
                <a:t>e </a:t>
              </a:r>
              <a:r>
                <a:rPr sz="1250" spc="-335" dirty="0">
                  <a:latin typeface="Arial MT"/>
                  <a:cs typeface="Arial MT"/>
                </a:rPr>
                <a:t> </a:t>
              </a:r>
              <a:r>
                <a:rPr sz="1250" spc="-5" dirty="0">
                  <a:latin typeface="Arial MT"/>
                  <a:cs typeface="Arial MT"/>
                </a:rPr>
                <a:t>T.I</a:t>
              </a:r>
              <a:endParaRPr sz="1250" dirty="0">
                <a:latin typeface="Arial MT"/>
                <a:cs typeface="Arial MT"/>
              </a:endParaRPr>
            </a:p>
            <a:p>
              <a:pPr marL="109220">
                <a:lnSpc>
                  <a:spcPct val="100000"/>
                </a:lnSpc>
                <a:spcBef>
                  <a:spcPts val="565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399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1134" y="1001865"/>
              <a:ext cx="864107" cy="687324"/>
            </a:xfrm>
            <a:prstGeom prst="rect">
              <a:avLst/>
            </a:prstGeom>
          </p:spPr>
        </p:pic>
      </p:grpSp>
      <p:grpSp>
        <p:nvGrpSpPr>
          <p:cNvPr id="51" name="Grupo 50"/>
          <p:cNvGrpSpPr/>
          <p:nvPr/>
        </p:nvGrpSpPr>
        <p:grpSpPr>
          <a:xfrm>
            <a:off x="8530166" y="1130512"/>
            <a:ext cx="728472" cy="1759487"/>
            <a:chOff x="6884898" y="993109"/>
            <a:chExt cx="728472" cy="1759487"/>
          </a:xfrm>
        </p:grpSpPr>
        <p:sp>
          <p:nvSpPr>
            <p:cNvPr id="25" name="object 25"/>
            <p:cNvSpPr txBox="1"/>
            <p:nvPr/>
          </p:nvSpPr>
          <p:spPr>
            <a:xfrm>
              <a:off x="6892264" y="1777236"/>
              <a:ext cx="713740" cy="9753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0960" marR="5080" indent="-48895">
                <a:lnSpc>
                  <a:spcPct val="106400"/>
                </a:lnSpc>
                <a:spcBef>
                  <a:spcPts val="100"/>
                </a:spcBef>
              </a:pPr>
              <a:r>
                <a:rPr sz="1250" spc="-5" dirty="0">
                  <a:latin typeface="Arial MT"/>
                  <a:cs typeface="Arial MT"/>
                </a:rPr>
                <a:t>Finanças/  Seguros</a:t>
              </a:r>
              <a:endParaRPr sz="1250" dirty="0">
                <a:latin typeface="Arial MT"/>
                <a:cs typeface="Arial MT"/>
              </a:endParaRPr>
            </a:p>
            <a:p>
              <a:pPr marL="21590">
                <a:lnSpc>
                  <a:spcPct val="100000"/>
                </a:lnSpc>
                <a:spcBef>
                  <a:spcPts val="565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230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4898" y="993109"/>
              <a:ext cx="728472" cy="704837"/>
            </a:xfrm>
            <a:prstGeom prst="rect">
              <a:avLst/>
            </a:prstGeom>
          </p:spPr>
        </p:pic>
      </p:grpSp>
      <p:grpSp>
        <p:nvGrpSpPr>
          <p:cNvPr id="60" name="Grupo 59"/>
          <p:cNvGrpSpPr/>
          <p:nvPr/>
        </p:nvGrpSpPr>
        <p:grpSpPr>
          <a:xfrm>
            <a:off x="8281562" y="3119563"/>
            <a:ext cx="907410" cy="1856023"/>
            <a:chOff x="8098271" y="3211277"/>
            <a:chExt cx="710184" cy="1856023"/>
          </a:xfrm>
        </p:grpSpPr>
        <p:sp>
          <p:nvSpPr>
            <p:cNvPr id="9" name="object 9"/>
            <p:cNvSpPr txBox="1"/>
            <p:nvPr/>
          </p:nvSpPr>
          <p:spPr>
            <a:xfrm>
              <a:off x="8211428" y="4048336"/>
              <a:ext cx="483870" cy="20454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250" spc="-10" dirty="0">
                  <a:latin typeface="Arial MT"/>
                  <a:cs typeface="Arial MT"/>
                </a:rPr>
                <a:t>S</a:t>
              </a:r>
              <a:r>
                <a:rPr sz="1250" spc="-5" dirty="0">
                  <a:latin typeface="Arial MT"/>
                  <a:cs typeface="Arial MT"/>
                </a:rPr>
                <a:t>aúde</a:t>
              </a:r>
              <a:endParaRPr sz="1250" dirty="0">
                <a:latin typeface="Arial MT"/>
                <a:cs typeface="Arial MT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8133323" y="4569460"/>
              <a:ext cx="640080" cy="4978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161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271" y="3211277"/>
              <a:ext cx="710184" cy="716279"/>
            </a:xfrm>
            <a:prstGeom prst="rect">
              <a:avLst/>
            </a:prstGeom>
          </p:spPr>
        </p:pic>
      </p:grpSp>
      <p:grpSp>
        <p:nvGrpSpPr>
          <p:cNvPr id="59" name="Grupo 58"/>
          <p:cNvGrpSpPr/>
          <p:nvPr/>
        </p:nvGrpSpPr>
        <p:grpSpPr>
          <a:xfrm>
            <a:off x="5958713" y="3121086"/>
            <a:ext cx="1035240" cy="1854500"/>
            <a:chOff x="6462980" y="3212800"/>
            <a:chExt cx="730250" cy="1854500"/>
          </a:xfrm>
        </p:grpSpPr>
        <p:sp>
          <p:nvSpPr>
            <p:cNvPr id="10" name="object 10"/>
            <p:cNvSpPr txBox="1"/>
            <p:nvPr/>
          </p:nvSpPr>
          <p:spPr>
            <a:xfrm>
              <a:off x="6462980" y="4048336"/>
              <a:ext cx="730250" cy="20454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250" spc="-10" dirty="0">
                  <a:latin typeface="Arial MT"/>
                  <a:cs typeface="Arial MT"/>
                </a:rPr>
                <a:t>E</a:t>
              </a:r>
              <a:r>
                <a:rPr sz="1250" spc="-5" dirty="0">
                  <a:latin typeface="Arial MT"/>
                  <a:cs typeface="Arial MT"/>
                </a:rPr>
                <a:t>ducação</a:t>
              </a:r>
              <a:endParaRPr sz="1250" dirty="0">
                <a:latin typeface="Arial MT"/>
                <a:cs typeface="Arial MT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508065" y="4569460"/>
              <a:ext cx="640080" cy="4978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221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2252" y="3212800"/>
              <a:ext cx="711707" cy="713232"/>
            </a:xfrm>
            <a:prstGeom prst="rect">
              <a:avLst/>
            </a:prstGeom>
          </p:spPr>
        </p:pic>
      </p:grpSp>
      <p:grpSp>
        <p:nvGrpSpPr>
          <p:cNvPr id="56" name="Grupo 55"/>
          <p:cNvGrpSpPr/>
          <p:nvPr/>
        </p:nvGrpSpPr>
        <p:grpSpPr>
          <a:xfrm>
            <a:off x="1555311" y="3283016"/>
            <a:ext cx="1096590" cy="1746540"/>
            <a:chOff x="1067583" y="3147095"/>
            <a:chExt cx="1530439" cy="1746540"/>
          </a:xfrm>
        </p:grpSpPr>
        <p:sp>
          <p:nvSpPr>
            <p:cNvPr id="11" name="object 11"/>
            <p:cNvSpPr txBox="1"/>
            <p:nvPr/>
          </p:nvSpPr>
          <p:spPr>
            <a:xfrm>
              <a:off x="1067583" y="4028424"/>
              <a:ext cx="1530439" cy="20454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pt-BR" sz="1250" spc="-5" dirty="0">
                  <a:latin typeface="Arial MT"/>
                  <a:cs typeface="Arial MT"/>
                </a:rPr>
                <a:t>Jurídico / </a:t>
              </a:r>
              <a:r>
                <a:rPr sz="1250" spc="-5" dirty="0">
                  <a:latin typeface="Arial MT"/>
                  <a:cs typeface="Arial MT"/>
                </a:rPr>
                <a:t>Leis</a:t>
              </a:r>
              <a:endParaRPr sz="1250" dirty="0">
                <a:latin typeface="Arial MT"/>
                <a:cs typeface="Arial MT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327515" y="4395795"/>
              <a:ext cx="985180" cy="4978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298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0335" y="3147095"/>
              <a:ext cx="818387" cy="818388"/>
            </a:xfrm>
            <a:prstGeom prst="rect">
              <a:avLst/>
            </a:prstGeom>
          </p:spPr>
        </p:pic>
      </p:grpSp>
      <p:grpSp>
        <p:nvGrpSpPr>
          <p:cNvPr id="48" name="Grupo 47"/>
          <p:cNvGrpSpPr/>
          <p:nvPr/>
        </p:nvGrpSpPr>
        <p:grpSpPr>
          <a:xfrm>
            <a:off x="2894288" y="1079696"/>
            <a:ext cx="1347883" cy="1861118"/>
            <a:chOff x="2183926" y="903568"/>
            <a:chExt cx="1347883" cy="1861118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1167" y="903568"/>
              <a:ext cx="533400" cy="883919"/>
            </a:xfrm>
            <a:prstGeom prst="rect">
              <a:avLst/>
            </a:prstGeom>
          </p:spPr>
        </p:pic>
        <p:sp>
          <p:nvSpPr>
            <p:cNvPr id="44" name="object 25"/>
            <p:cNvSpPr txBox="1"/>
            <p:nvPr/>
          </p:nvSpPr>
          <p:spPr>
            <a:xfrm>
              <a:off x="2183926" y="1777236"/>
              <a:ext cx="1347883" cy="9874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0960" marR="5080" indent="-48895" algn="ctr">
                <a:lnSpc>
                  <a:spcPct val="106400"/>
                </a:lnSpc>
                <a:spcBef>
                  <a:spcPts val="100"/>
                </a:spcBef>
              </a:pPr>
              <a:r>
                <a:rPr lang="pt-BR" sz="1250" spc="-5" dirty="0">
                  <a:latin typeface="Arial MT"/>
                  <a:cs typeface="Arial MT"/>
                </a:rPr>
                <a:t>Setor </a:t>
              </a:r>
            </a:p>
            <a:p>
              <a:pPr marL="60960" marR="5080" indent="-48895" algn="ctr">
                <a:lnSpc>
                  <a:spcPct val="106400"/>
                </a:lnSpc>
                <a:spcBef>
                  <a:spcPts val="100"/>
                </a:spcBef>
              </a:pPr>
              <a:r>
                <a:rPr lang="pt-BR" sz="1250" spc="-5" dirty="0">
                  <a:latin typeface="Arial MT"/>
                  <a:cs typeface="Arial MT"/>
                </a:rPr>
                <a:t>Imobiliário</a:t>
              </a:r>
              <a:endParaRPr sz="1250" dirty="0">
                <a:latin typeface="Arial MT"/>
                <a:cs typeface="Arial MT"/>
              </a:endParaRPr>
            </a:p>
            <a:p>
              <a:pPr marL="21590" algn="ctr">
                <a:lnSpc>
                  <a:spcPct val="100000"/>
                </a:lnSpc>
                <a:spcBef>
                  <a:spcPts val="565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125</a:t>
              </a:r>
              <a:endParaRPr sz="3100" dirty="0">
                <a:latin typeface="Arial MT"/>
                <a:cs typeface="Arial MT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730483" y="1007463"/>
            <a:ext cx="1347883" cy="2005585"/>
            <a:chOff x="772991" y="963003"/>
            <a:chExt cx="1347883" cy="200558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4408" y="963003"/>
              <a:ext cx="765048" cy="765048"/>
            </a:xfrm>
            <a:prstGeom prst="rect">
              <a:avLst/>
            </a:prstGeom>
          </p:spPr>
        </p:pic>
        <p:sp>
          <p:nvSpPr>
            <p:cNvPr id="45" name="object 25"/>
            <p:cNvSpPr txBox="1"/>
            <p:nvPr/>
          </p:nvSpPr>
          <p:spPr>
            <a:xfrm>
              <a:off x="772991" y="1777236"/>
              <a:ext cx="1347883" cy="119135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0960" marR="5080" indent="-48895" algn="ctr">
                <a:lnSpc>
                  <a:spcPct val="106400"/>
                </a:lnSpc>
                <a:spcBef>
                  <a:spcPts val="100"/>
                </a:spcBef>
              </a:pPr>
              <a:r>
                <a:rPr lang="pt-BR" sz="1250" u="sng" spc="-5" dirty="0">
                  <a:latin typeface="Arial MT"/>
                  <a:cs typeface="Arial MT"/>
                </a:rPr>
                <a:t>Viagens, turismo e hospedagem</a:t>
              </a:r>
            </a:p>
            <a:p>
              <a:pPr marL="60960" marR="5080" indent="-48895" algn="ctr">
                <a:lnSpc>
                  <a:spcPct val="106400"/>
                </a:lnSpc>
                <a:spcBef>
                  <a:spcPts val="100"/>
                </a:spcBef>
              </a:pPr>
              <a:endParaRPr sz="1250" u="sng" dirty="0">
                <a:latin typeface="Arial MT"/>
                <a:cs typeface="Arial MT"/>
              </a:endParaRPr>
            </a:p>
            <a:p>
              <a:pPr marL="21590" algn="ctr">
                <a:lnSpc>
                  <a:spcPct val="100000"/>
                </a:lnSpc>
                <a:spcBef>
                  <a:spcPts val="565"/>
                </a:spcBef>
              </a:pPr>
              <a:r>
                <a:rPr lang="pt-BR" sz="3100" u="sng" spc="-120" dirty="0">
                  <a:latin typeface="Arial MT"/>
                  <a:cs typeface="Arial MT"/>
                </a:rPr>
                <a:t>293</a:t>
              </a:r>
              <a:endParaRPr sz="3100" u="sng" dirty="0">
                <a:latin typeface="Arial MT"/>
                <a:cs typeface="Arial MT"/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3448177" y="3161366"/>
            <a:ext cx="1449705" cy="1877359"/>
            <a:chOff x="4393422" y="3189941"/>
            <a:chExt cx="1449705" cy="1877359"/>
          </a:xfrm>
        </p:grpSpPr>
        <p:sp>
          <p:nvSpPr>
            <p:cNvPr id="14" name="object 14"/>
            <p:cNvSpPr txBox="1"/>
            <p:nvPr/>
          </p:nvSpPr>
          <p:spPr>
            <a:xfrm>
              <a:off x="4393422" y="4048336"/>
              <a:ext cx="1449705" cy="533479"/>
            </a:xfrm>
            <a:prstGeom prst="rect">
              <a:avLst/>
            </a:prstGeom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 indent="374650">
                <a:lnSpc>
                  <a:spcPts val="1300"/>
                </a:lnSpc>
                <a:spcBef>
                  <a:spcPts val="260"/>
                </a:spcBef>
              </a:pPr>
              <a:r>
                <a:rPr sz="1200" spc="-5" dirty="0">
                  <a:latin typeface="Arial MT"/>
                  <a:cs typeface="Arial MT"/>
                </a:rPr>
                <a:t>Agricultura, </a:t>
              </a:r>
              <a:r>
                <a:rPr sz="1200" dirty="0">
                  <a:latin typeface="Arial MT"/>
                  <a:cs typeface="Arial MT"/>
                </a:rPr>
                <a:t> pe</a:t>
              </a:r>
              <a:r>
                <a:rPr sz="1200" spc="-5" dirty="0">
                  <a:latin typeface="Arial MT"/>
                  <a:cs typeface="Arial MT"/>
                </a:rPr>
                <a:t>c</a:t>
              </a:r>
              <a:r>
                <a:rPr sz="1200" dirty="0">
                  <a:latin typeface="Arial MT"/>
                  <a:cs typeface="Arial MT"/>
                </a:rPr>
                <a:t>uá</a:t>
              </a:r>
              <a:r>
                <a:rPr sz="1200" spc="-5" dirty="0">
                  <a:latin typeface="Arial MT"/>
                  <a:cs typeface="Arial MT"/>
                </a:rPr>
                <a:t>r</a:t>
              </a:r>
              <a:r>
                <a:rPr sz="1200" spc="-15" dirty="0">
                  <a:latin typeface="Arial MT"/>
                  <a:cs typeface="Arial MT"/>
                </a:rPr>
                <a:t>i</a:t>
              </a:r>
              <a:r>
                <a:rPr sz="1200" spc="-10" dirty="0">
                  <a:latin typeface="Arial MT"/>
                  <a:cs typeface="Arial MT"/>
                </a:rPr>
                <a:t>a</a:t>
              </a:r>
              <a:r>
                <a:rPr sz="1200" dirty="0">
                  <a:latin typeface="Arial MT"/>
                  <a:cs typeface="Arial MT"/>
                </a:rPr>
                <a:t>,</a:t>
              </a:r>
              <a:r>
                <a:rPr sz="1200" spc="-35" dirty="0">
                  <a:latin typeface="Arial MT"/>
                  <a:cs typeface="Arial MT"/>
                </a:rPr>
                <a:t> </a:t>
              </a:r>
              <a:r>
                <a:rPr sz="1200" spc="5" dirty="0">
                  <a:latin typeface="Arial MT"/>
                  <a:cs typeface="Arial MT"/>
                </a:rPr>
                <a:t>m</a:t>
              </a:r>
              <a:r>
                <a:rPr sz="1200" spc="-5" dirty="0">
                  <a:latin typeface="Arial MT"/>
                  <a:cs typeface="Arial MT"/>
                </a:rPr>
                <a:t>in</a:t>
              </a:r>
              <a:r>
                <a:rPr sz="1200" dirty="0">
                  <a:latin typeface="Arial MT"/>
                  <a:cs typeface="Arial MT"/>
                </a:rPr>
                <a:t>e</a:t>
              </a:r>
              <a:r>
                <a:rPr sz="1200" spc="-5" dirty="0">
                  <a:latin typeface="Arial MT"/>
                  <a:cs typeface="Arial MT"/>
                </a:rPr>
                <a:t>raç</a:t>
              </a:r>
              <a:r>
                <a:rPr sz="1200" dirty="0">
                  <a:latin typeface="Arial MT"/>
                  <a:cs typeface="Arial MT"/>
                </a:rPr>
                <a:t>ã</a:t>
              </a:r>
              <a:r>
                <a:rPr sz="1200" spc="-10" dirty="0">
                  <a:latin typeface="Arial MT"/>
                  <a:cs typeface="Arial MT"/>
                </a:rPr>
                <a:t>o</a:t>
              </a:r>
              <a:r>
                <a:rPr sz="1200" dirty="0">
                  <a:latin typeface="Arial MT"/>
                  <a:cs typeface="Arial MT"/>
                </a:rPr>
                <a:t>,</a:t>
              </a:r>
            </a:p>
            <a:p>
              <a:pPr marL="518795">
                <a:lnSpc>
                  <a:spcPts val="1270"/>
                </a:lnSpc>
              </a:pPr>
              <a:r>
                <a:rPr sz="1200" spc="-5" dirty="0" err="1">
                  <a:latin typeface="Arial MT"/>
                  <a:cs typeface="Arial MT"/>
                </a:rPr>
                <a:t>pesca</a:t>
              </a:r>
              <a:endParaRPr sz="1200" dirty="0">
                <a:latin typeface="Arial MT"/>
                <a:cs typeface="Arial MT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8799" y="3189941"/>
              <a:ext cx="758951" cy="758951"/>
            </a:xfrm>
            <a:prstGeom prst="rect">
              <a:avLst/>
            </a:prstGeom>
          </p:spPr>
        </p:pic>
        <p:sp>
          <p:nvSpPr>
            <p:cNvPr id="55" name="object 19"/>
            <p:cNvSpPr txBox="1"/>
            <p:nvPr/>
          </p:nvSpPr>
          <p:spPr>
            <a:xfrm>
              <a:off x="4798234" y="4569460"/>
              <a:ext cx="640080" cy="4978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428</a:t>
              </a:r>
              <a:endParaRPr sz="3100" dirty="0">
                <a:latin typeface="Arial MT"/>
                <a:cs typeface="Arial M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037" y="377952"/>
            <a:ext cx="9295765" cy="2015489"/>
            <a:chOff x="431037" y="377952"/>
            <a:chExt cx="9295765" cy="2015489"/>
          </a:xfrm>
        </p:grpSpPr>
        <p:sp>
          <p:nvSpPr>
            <p:cNvPr id="3" name="object 3"/>
            <p:cNvSpPr/>
            <p:nvPr/>
          </p:nvSpPr>
          <p:spPr>
            <a:xfrm>
              <a:off x="437387" y="585215"/>
              <a:ext cx="9283065" cy="1801495"/>
            </a:xfrm>
            <a:custGeom>
              <a:avLst/>
              <a:gdLst/>
              <a:ahLst/>
              <a:cxnLst/>
              <a:rect l="l" t="t" r="r" b="b"/>
              <a:pathLst>
                <a:path w="9283065" h="1801495">
                  <a:moveTo>
                    <a:pt x="9282557" y="1801368"/>
                  </a:moveTo>
                  <a:lnTo>
                    <a:pt x="9282557" y="0"/>
                  </a:lnTo>
                  <a:lnTo>
                    <a:pt x="3302" y="0"/>
                  </a:lnTo>
                  <a:lnTo>
                    <a:pt x="825" y="1043305"/>
                  </a:lnTo>
                  <a:lnTo>
                    <a:pt x="0" y="1578737"/>
                  </a:lnTo>
                  <a:lnTo>
                    <a:pt x="825" y="1775079"/>
                  </a:lnTo>
                  <a:lnTo>
                    <a:pt x="3302" y="18013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62883" y="377952"/>
              <a:ext cx="3587750" cy="318135"/>
            </a:xfrm>
            <a:custGeom>
              <a:avLst/>
              <a:gdLst/>
              <a:ahLst/>
              <a:cxnLst/>
              <a:rect l="l" t="t" r="r" b="b"/>
              <a:pathLst>
                <a:path w="3587750" h="318134">
                  <a:moveTo>
                    <a:pt x="3587496" y="0"/>
                  </a:moveTo>
                  <a:lnTo>
                    <a:pt x="0" y="0"/>
                  </a:lnTo>
                  <a:lnTo>
                    <a:pt x="0" y="318135"/>
                  </a:lnTo>
                  <a:lnTo>
                    <a:pt x="3587496" y="318135"/>
                  </a:lnTo>
                  <a:lnTo>
                    <a:pt x="35874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7387" y="5372100"/>
            <a:ext cx="4122522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850" dirty="0">
                <a:cs typeface="Arial MT"/>
              </a:rPr>
              <a:t>Fonte: </a:t>
            </a:r>
            <a:r>
              <a:rPr sz="850" dirty="0">
                <a:cs typeface="Arial MT"/>
              </a:rPr>
              <a:t>Kantar</a:t>
            </a:r>
            <a:r>
              <a:rPr sz="850" spc="-25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Ibope</a:t>
            </a:r>
            <a:r>
              <a:rPr sz="850" spc="-20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Media</a:t>
            </a:r>
            <a:r>
              <a:rPr sz="850" dirty="0">
                <a:cs typeface="Arial MT"/>
              </a:rPr>
              <a:t> – Clickstream</a:t>
            </a:r>
            <a:r>
              <a:rPr sz="850" spc="-35" dirty="0">
                <a:cs typeface="Arial MT"/>
              </a:rPr>
              <a:t> </a:t>
            </a:r>
            <a:r>
              <a:rPr sz="850" spc="-10" dirty="0">
                <a:cs typeface="Arial MT"/>
              </a:rPr>
              <a:t>MP</a:t>
            </a:r>
            <a:r>
              <a:rPr sz="850" spc="10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TG</a:t>
            </a:r>
            <a:r>
              <a:rPr sz="850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BR</a:t>
            </a:r>
            <a:r>
              <a:rPr sz="850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202</a:t>
            </a:r>
            <a:r>
              <a:rPr lang="pt-BR" sz="850" spc="-5" dirty="0">
                <a:cs typeface="Arial MT"/>
              </a:rPr>
              <a:t>4</a:t>
            </a:r>
            <a:r>
              <a:rPr sz="850" spc="-20" dirty="0">
                <a:cs typeface="Arial MT"/>
              </a:rPr>
              <a:t> </a:t>
            </a:r>
            <a:r>
              <a:rPr sz="850" spc="-5" dirty="0">
                <a:cs typeface="Arial MT"/>
              </a:rPr>
              <a:t>R</a:t>
            </a:r>
            <a:r>
              <a:rPr lang="pt-BR" sz="850" spc="-5" dirty="0">
                <a:cs typeface="Arial MT"/>
              </a:rPr>
              <a:t>1</a:t>
            </a:r>
            <a:r>
              <a:rPr sz="850" spc="-10">
                <a:cs typeface="Arial MT"/>
              </a:rPr>
              <a:t> </a:t>
            </a:r>
            <a:r>
              <a:rPr sz="850" dirty="0">
                <a:cs typeface="Arial MT"/>
              </a:rPr>
              <a:t>- Personas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4584318" y="1140744"/>
            <a:ext cx="944880" cy="1707896"/>
            <a:chOff x="6795388" y="3296411"/>
            <a:chExt cx="944880" cy="1707896"/>
          </a:xfrm>
        </p:grpSpPr>
        <p:sp>
          <p:nvSpPr>
            <p:cNvPr id="13" name="object 13"/>
            <p:cNvSpPr txBox="1"/>
            <p:nvPr/>
          </p:nvSpPr>
          <p:spPr>
            <a:xfrm>
              <a:off x="6795388" y="4134992"/>
              <a:ext cx="944880" cy="869315"/>
            </a:xfrm>
            <a:prstGeom prst="rect">
              <a:avLst/>
            </a:prstGeom>
          </p:spPr>
          <p:txBody>
            <a:bodyPr vert="horz" wrap="square" lIns="0" tIns="38735" rIns="0" bIns="0" rtlCol="0">
              <a:spAutoFit/>
            </a:bodyPr>
            <a:lstStyle/>
            <a:p>
              <a:pPr marL="329565" marR="5080" indent="-317500">
                <a:lnSpc>
                  <a:spcPts val="1300"/>
                </a:lnSpc>
                <a:spcBef>
                  <a:spcPts val="305"/>
                </a:spcBef>
              </a:pPr>
              <a:r>
                <a:rPr sz="1250" spc="-5" dirty="0">
                  <a:latin typeface="Arial MT"/>
                  <a:cs typeface="Arial MT"/>
                </a:rPr>
                <a:t>Informática</a:t>
              </a:r>
              <a:r>
                <a:rPr sz="1250" spc="-35" dirty="0">
                  <a:latin typeface="Arial MT"/>
                  <a:cs typeface="Arial MT"/>
                </a:rPr>
                <a:t> </a:t>
              </a:r>
              <a:r>
                <a:rPr sz="1250" spc="-5" dirty="0">
                  <a:latin typeface="Arial MT"/>
                  <a:cs typeface="Arial MT"/>
                </a:rPr>
                <a:t>e </a:t>
              </a:r>
              <a:r>
                <a:rPr sz="1250" spc="-335" dirty="0">
                  <a:latin typeface="Arial MT"/>
                  <a:cs typeface="Arial MT"/>
                </a:rPr>
                <a:t> </a:t>
              </a:r>
              <a:r>
                <a:rPr sz="1250" spc="-5" dirty="0">
                  <a:latin typeface="Arial MT"/>
                  <a:cs typeface="Arial MT"/>
                </a:rPr>
                <a:t>T.I</a:t>
              </a:r>
              <a:endParaRPr sz="1250" dirty="0">
                <a:latin typeface="Arial MT"/>
                <a:cs typeface="Arial MT"/>
              </a:endParaRPr>
            </a:p>
            <a:p>
              <a:pPr marL="117475">
                <a:lnSpc>
                  <a:spcPct val="100000"/>
                </a:lnSpc>
                <a:spcBef>
                  <a:spcPts val="114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151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775" y="3296411"/>
              <a:ext cx="864107" cy="687324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1896411" y="1135199"/>
            <a:ext cx="818388" cy="1722301"/>
            <a:chOff x="821436" y="3278123"/>
            <a:chExt cx="818388" cy="1722301"/>
          </a:xfrm>
        </p:grpSpPr>
        <p:sp>
          <p:nvSpPr>
            <p:cNvPr id="10" name="object 10"/>
            <p:cNvSpPr txBox="1"/>
            <p:nvPr/>
          </p:nvSpPr>
          <p:spPr>
            <a:xfrm>
              <a:off x="910590" y="4175559"/>
              <a:ext cx="640080" cy="824865"/>
            </a:xfrm>
            <a:prstGeom prst="rect">
              <a:avLst/>
            </a:prstGeom>
          </p:spPr>
          <p:txBody>
            <a:bodyPr vert="horz" wrap="square" lIns="0" tIns="51435" rIns="0" bIns="0" rtlCol="0">
              <a:spAutoFit/>
            </a:bodyPr>
            <a:lstStyle/>
            <a:p>
              <a:pPr marL="12065" algn="ctr">
                <a:lnSpc>
                  <a:spcPct val="100000"/>
                </a:lnSpc>
                <a:spcBef>
                  <a:spcPts val="405"/>
                </a:spcBef>
              </a:pPr>
              <a:r>
                <a:rPr sz="1250" spc="-5" dirty="0">
                  <a:latin typeface="Arial MT"/>
                  <a:cs typeface="Arial MT"/>
                </a:rPr>
                <a:t>Leis</a:t>
              </a:r>
              <a:endParaRPr sz="1250" dirty="0">
                <a:latin typeface="Arial MT"/>
                <a:cs typeface="Arial MT"/>
              </a:endParaRPr>
            </a:p>
            <a:p>
              <a:pPr algn="ctr">
                <a:lnSpc>
                  <a:spcPct val="100000"/>
                </a:lnSpc>
                <a:spcBef>
                  <a:spcPts val="765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176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3278123"/>
              <a:ext cx="818388" cy="818388"/>
            </a:xfrm>
            <a:prstGeom prst="rect">
              <a:avLst/>
            </a:prstGeom>
          </p:spPr>
        </p:pic>
      </p:grpSp>
      <p:grpSp>
        <p:nvGrpSpPr>
          <p:cNvPr id="30" name="Grupo 29"/>
          <p:cNvGrpSpPr/>
          <p:nvPr/>
        </p:nvGrpSpPr>
        <p:grpSpPr>
          <a:xfrm>
            <a:off x="4501610" y="3277296"/>
            <a:ext cx="1349375" cy="1729867"/>
            <a:chOff x="2582926" y="1085087"/>
            <a:chExt cx="1349375" cy="1729867"/>
          </a:xfrm>
        </p:grpSpPr>
        <p:sp>
          <p:nvSpPr>
            <p:cNvPr id="7" name="object 7"/>
            <p:cNvSpPr txBox="1"/>
            <p:nvPr/>
          </p:nvSpPr>
          <p:spPr>
            <a:xfrm>
              <a:off x="2582926" y="1923414"/>
              <a:ext cx="1349375" cy="891540"/>
            </a:xfrm>
            <a:prstGeom prst="rect">
              <a:avLst/>
            </a:prstGeom>
          </p:spPr>
          <p:txBody>
            <a:bodyPr vert="horz" wrap="square" lIns="0" tIns="38735" rIns="0" bIns="0" rtlCol="0">
              <a:spAutoFit/>
            </a:bodyPr>
            <a:lstStyle/>
            <a:p>
              <a:pPr marL="231775" marR="5080" indent="-219710">
                <a:lnSpc>
                  <a:spcPts val="1300"/>
                </a:lnSpc>
                <a:spcBef>
                  <a:spcPts val="305"/>
                </a:spcBef>
              </a:pPr>
              <a:r>
                <a:rPr sz="1250" spc="-5" dirty="0">
                  <a:latin typeface="Arial MT"/>
                  <a:cs typeface="Arial MT"/>
                </a:rPr>
                <a:t>Telecomunicações  e</a:t>
              </a:r>
              <a:r>
                <a:rPr sz="1250" spc="-15" dirty="0">
                  <a:latin typeface="Arial MT"/>
                  <a:cs typeface="Arial MT"/>
                </a:rPr>
                <a:t> </a:t>
              </a:r>
              <a:r>
                <a:rPr sz="1250" spc="-5" dirty="0">
                  <a:latin typeface="Arial MT"/>
                  <a:cs typeface="Arial MT"/>
                </a:rPr>
                <a:t>Telefonia</a:t>
              </a:r>
              <a:endParaRPr sz="1250" dirty="0">
                <a:latin typeface="Arial MT"/>
                <a:cs typeface="Arial MT"/>
              </a:endParaRPr>
            </a:p>
            <a:p>
              <a:pPr marL="320040">
                <a:lnSpc>
                  <a:spcPct val="100000"/>
                </a:lnSpc>
                <a:spcBef>
                  <a:spcPts val="290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326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8712" y="1085087"/>
              <a:ext cx="717803" cy="819912"/>
            </a:xfrm>
            <a:prstGeom prst="rect">
              <a:avLst/>
            </a:prstGeom>
          </p:spPr>
        </p:pic>
      </p:grpSp>
      <p:grpSp>
        <p:nvGrpSpPr>
          <p:cNvPr id="35" name="Grupo 34"/>
          <p:cNvGrpSpPr/>
          <p:nvPr/>
        </p:nvGrpSpPr>
        <p:grpSpPr>
          <a:xfrm>
            <a:off x="2044942" y="3277296"/>
            <a:ext cx="710183" cy="1687130"/>
            <a:chOff x="6851903" y="1117091"/>
            <a:chExt cx="710183" cy="1687130"/>
          </a:xfrm>
        </p:grpSpPr>
        <p:sp>
          <p:nvSpPr>
            <p:cNvPr id="8" name="object 8"/>
            <p:cNvSpPr txBox="1"/>
            <p:nvPr/>
          </p:nvSpPr>
          <p:spPr>
            <a:xfrm>
              <a:off x="6886954" y="1957835"/>
              <a:ext cx="640080" cy="846386"/>
            </a:xfrm>
            <a:prstGeom prst="rect">
              <a:avLst/>
            </a:prstGeom>
          </p:spPr>
          <p:txBody>
            <a:bodyPr vert="horz" wrap="square" lIns="0" tIns="60960" rIns="0" bIns="0" rtlCol="0">
              <a:spAutoFit/>
            </a:bodyPr>
            <a:lstStyle/>
            <a:p>
              <a:pPr marL="90170">
                <a:lnSpc>
                  <a:spcPct val="100000"/>
                </a:lnSpc>
                <a:spcBef>
                  <a:spcPts val="480"/>
                </a:spcBef>
              </a:pPr>
              <a:r>
                <a:rPr sz="1250" spc="-5" dirty="0">
                  <a:latin typeface="Arial MT"/>
                  <a:cs typeface="Arial MT"/>
                </a:rPr>
                <a:t>Saúde</a:t>
              </a:r>
              <a:endParaRPr sz="1250" dirty="0">
                <a:latin typeface="Arial MT"/>
                <a:cs typeface="Arial MT"/>
              </a:endParaRPr>
            </a:p>
            <a:p>
              <a:pPr marL="12700" algn="ctr">
                <a:lnSpc>
                  <a:spcPct val="100000"/>
                </a:lnSpc>
                <a:spcBef>
                  <a:spcPts val="944"/>
                </a:spcBef>
              </a:pPr>
              <a:r>
                <a:rPr sz="3100" spc="-120" dirty="0">
                  <a:latin typeface="Arial MT"/>
                  <a:cs typeface="Arial MT"/>
                </a:rPr>
                <a:t>1</a:t>
              </a:r>
              <a:r>
                <a:rPr lang="pt-BR" sz="3100" spc="-120" dirty="0">
                  <a:latin typeface="Arial MT"/>
                  <a:cs typeface="Arial MT"/>
                </a:rPr>
                <a:t>63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1903" y="1117091"/>
              <a:ext cx="710183" cy="716279"/>
            </a:xfrm>
            <a:prstGeom prst="rect">
              <a:avLst/>
            </a:prstGeom>
          </p:spPr>
        </p:pic>
      </p:grpSp>
      <p:grpSp>
        <p:nvGrpSpPr>
          <p:cNvPr id="34" name="Grupo 33"/>
          <p:cNvGrpSpPr/>
          <p:nvPr/>
        </p:nvGrpSpPr>
        <p:grpSpPr>
          <a:xfrm>
            <a:off x="7089329" y="1215516"/>
            <a:ext cx="1030605" cy="1678686"/>
            <a:chOff x="4761103" y="1124711"/>
            <a:chExt cx="1030605" cy="1678686"/>
          </a:xfrm>
        </p:grpSpPr>
        <p:sp>
          <p:nvSpPr>
            <p:cNvPr id="14" name="object 14"/>
            <p:cNvSpPr txBox="1"/>
            <p:nvPr/>
          </p:nvSpPr>
          <p:spPr>
            <a:xfrm>
              <a:off x="4761103" y="1918207"/>
              <a:ext cx="1030605" cy="885190"/>
            </a:xfrm>
            <a:prstGeom prst="rect">
              <a:avLst/>
            </a:prstGeom>
          </p:spPr>
          <p:txBody>
            <a:bodyPr vert="horz" wrap="square" lIns="0" tIns="38735" rIns="0" bIns="0" rtlCol="0">
              <a:spAutoFit/>
            </a:bodyPr>
            <a:lstStyle/>
            <a:p>
              <a:pPr marL="205740" marR="5080" indent="-193675">
                <a:lnSpc>
                  <a:spcPts val="1300"/>
                </a:lnSpc>
                <a:spcBef>
                  <a:spcPts val="305"/>
                </a:spcBef>
              </a:pPr>
              <a:r>
                <a:rPr sz="1250" spc="-10" dirty="0">
                  <a:latin typeface="Arial MT"/>
                  <a:cs typeface="Arial MT"/>
                </a:rPr>
                <a:t>A</a:t>
              </a:r>
              <a:r>
                <a:rPr sz="1250" spc="-5" dirty="0">
                  <a:latin typeface="Arial MT"/>
                  <a:cs typeface="Arial MT"/>
                </a:rPr>
                <a:t>d</a:t>
              </a:r>
              <a:r>
                <a:rPr sz="1250" dirty="0">
                  <a:latin typeface="Arial MT"/>
                  <a:cs typeface="Arial MT"/>
                </a:rPr>
                <a:t>m</a:t>
              </a:r>
              <a:r>
                <a:rPr sz="1250" spc="-5" dirty="0">
                  <a:latin typeface="Arial MT"/>
                  <a:cs typeface="Arial MT"/>
                </a:rPr>
                <a:t>inistração  Pública</a:t>
              </a:r>
              <a:endParaRPr sz="1250" dirty="0">
                <a:latin typeface="Arial MT"/>
                <a:cs typeface="Arial MT"/>
              </a:endParaRPr>
            </a:p>
            <a:p>
              <a:pPr marL="160655">
                <a:lnSpc>
                  <a:spcPct val="100000"/>
                </a:lnSpc>
                <a:spcBef>
                  <a:spcPts val="240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212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4361" y="1124711"/>
              <a:ext cx="704088" cy="722376"/>
            </a:xfrm>
            <a:prstGeom prst="rect">
              <a:avLst/>
            </a:prstGeom>
          </p:spPr>
        </p:pic>
      </p:grpSp>
      <p:grpSp>
        <p:nvGrpSpPr>
          <p:cNvPr id="36" name="Grupo 35"/>
          <p:cNvGrpSpPr/>
          <p:nvPr/>
        </p:nvGrpSpPr>
        <p:grpSpPr>
          <a:xfrm>
            <a:off x="6910276" y="3258311"/>
            <a:ext cx="1438815" cy="1769112"/>
            <a:chOff x="2878073" y="3219264"/>
            <a:chExt cx="1438815" cy="1769112"/>
          </a:xfrm>
        </p:grpSpPr>
        <p:sp>
          <p:nvSpPr>
            <p:cNvPr id="26" name="object 26"/>
            <p:cNvSpPr txBox="1"/>
            <p:nvPr/>
          </p:nvSpPr>
          <p:spPr>
            <a:xfrm>
              <a:off x="2878073" y="4061840"/>
              <a:ext cx="1438815" cy="926536"/>
            </a:xfrm>
            <a:prstGeom prst="rect">
              <a:avLst/>
            </a:prstGeom>
          </p:spPr>
          <p:txBody>
            <a:bodyPr vert="horz" wrap="square" lIns="0" tIns="38735" rIns="0" bIns="0" rtlCol="0">
              <a:spAutoFit/>
            </a:bodyPr>
            <a:lstStyle/>
            <a:p>
              <a:pPr marL="12700" marR="5080" indent="222250" algn="ctr">
                <a:lnSpc>
                  <a:spcPts val="1300"/>
                </a:lnSpc>
                <a:spcBef>
                  <a:spcPts val="305"/>
                </a:spcBef>
              </a:pPr>
              <a:r>
                <a:rPr lang="pt-BR" sz="1250" spc="-5" dirty="0">
                  <a:latin typeface="Arial MT"/>
                  <a:cs typeface="Arial MT"/>
                </a:rPr>
                <a:t>Reparação e Construção</a:t>
              </a:r>
              <a:endParaRPr sz="1250" dirty="0">
                <a:latin typeface="Arial MT"/>
                <a:cs typeface="Arial MT"/>
              </a:endParaRPr>
            </a:p>
            <a:p>
              <a:pPr marL="68580" algn="ctr">
                <a:lnSpc>
                  <a:spcPct val="100000"/>
                </a:lnSpc>
                <a:spcBef>
                  <a:spcPts val="575"/>
                </a:spcBef>
              </a:pPr>
              <a:r>
                <a:rPr lang="pt-BR" sz="3100" spc="-120" dirty="0">
                  <a:latin typeface="Arial MT"/>
                  <a:cs typeface="Arial MT"/>
                </a:rPr>
                <a:t>184</a:t>
              </a:r>
              <a:endParaRPr sz="3100" dirty="0">
                <a:latin typeface="Arial MT"/>
                <a:cs typeface="Arial MT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0780" y="3219264"/>
              <a:ext cx="533400" cy="883919"/>
            </a:xfrm>
            <a:prstGeom prst="rect">
              <a:avLst/>
            </a:prstGeom>
          </p:spPr>
        </p:pic>
      </p:grpSp>
      <p:sp>
        <p:nvSpPr>
          <p:cNvPr id="28" name="object 6"/>
          <p:cNvSpPr txBox="1"/>
          <p:nvPr/>
        </p:nvSpPr>
        <p:spPr>
          <a:xfrm>
            <a:off x="3480308" y="273811"/>
            <a:ext cx="309118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14" dirty="0">
                <a:latin typeface="Calibri"/>
                <a:cs typeface="Calibri"/>
              </a:rPr>
              <a:t>A</a:t>
            </a:r>
            <a:r>
              <a:rPr sz="1750" b="1" spc="-110" dirty="0">
                <a:latin typeface="Calibri"/>
                <a:cs typeface="Calibri"/>
              </a:rPr>
              <a:t>FINID</a:t>
            </a:r>
            <a:r>
              <a:rPr sz="1750" b="1" spc="-114" dirty="0">
                <a:latin typeface="Calibri"/>
                <a:cs typeface="Calibri"/>
              </a:rPr>
              <a:t>A</a:t>
            </a:r>
            <a:r>
              <a:rPr sz="1750" b="1" spc="-110" dirty="0">
                <a:latin typeface="Calibri"/>
                <a:cs typeface="Calibri"/>
              </a:rPr>
              <a:t>D</a:t>
            </a:r>
            <a:r>
              <a:rPr sz="1750" b="1" dirty="0">
                <a:latin typeface="Calibri"/>
                <a:cs typeface="Calibri"/>
              </a:rPr>
              <a:t>E</a:t>
            </a:r>
            <a:r>
              <a:rPr sz="1750" b="1" spc="-245" dirty="0">
                <a:latin typeface="Calibri"/>
                <a:cs typeface="Calibri"/>
              </a:rPr>
              <a:t> </a:t>
            </a:r>
            <a:r>
              <a:rPr sz="1750" b="1" spc="-105" dirty="0">
                <a:latin typeface="Calibri"/>
                <a:cs typeface="Calibri"/>
              </a:rPr>
              <a:t>P</a:t>
            </a:r>
            <a:r>
              <a:rPr sz="1750" b="1" spc="-110" dirty="0">
                <a:latin typeface="Calibri"/>
                <a:cs typeface="Calibri"/>
              </a:rPr>
              <a:t>O</a:t>
            </a:r>
            <a:r>
              <a:rPr sz="1750" b="1" dirty="0">
                <a:latin typeface="Calibri"/>
                <a:cs typeface="Calibri"/>
              </a:rPr>
              <a:t>R</a:t>
            </a:r>
            <a:r>
              <a:rPr sz="1750" b="1" spc="-210" dirty="0">
                <a:latin typeface="Calibri"/>
                <a:cs typeface="Calibri"/>
              </a:rPr>
              <a:t> </a:t>
            </a:r>
            <a:r>
              <a:rPr sz="1750" b="1" spc="-110" dirty="0">
                <a:latin typeface="Calibri"/>
                <a:cs typeface="Calibri"/>
              </a:rPr>
              <a:t>SE</a:t>
            </a:r>
            <a:r>
              <a:rPr sz="1750" b="1" spc="-114" dirty="0">
                <a:latin typeface="Calibri"/>
                <a:cs typeface="Calibri"/>
              </a:rPr>
              <a:t>T</a:t>
            </a:r>
            <a:r>
              <a:rPr sz="1750" b="1" spc="-110" dirty="0">
                <a:latin typeface="Calibri"/>
                <a:cs typeface="Calibri"/>
              </a:rPr>
              <a:t>O</a:t>
            </a:r>
            <a:r>
              <a:rPr sz="1750" b="1" dirty="0">
                <a:latin typeface="Calibri"/>
                <a:cs typeface="Calibri"/>
              </a:rPr>
              <a:t>R</a:t>
            </a:r>
            <a:r>
              <a:rPr sz="1750" b="1" spc="-229" dirty="0">
                <a:latin typeface="Calibri"/>
                <a:cs typeface="Calibri"/>
              </a:rPr>
              <a:t> </a:t>
            </a:r>
            <a:r>
              <a:rPr sz="1750" b="1" spc="-110" dirty="0">
                <a:latin typeface="Calibri"/>
                <a:cs typeface="Calibri"/>
              </a:rPr>
              <a:t>D</a:t>
            </a:r>
            <a:r>
              <a:rPr sz="1750" b="1" dirty="0">
                <a:latin typeface="Calibri"/>
                <a:cs typeface="Calibri"/>
              </a:rPr>
              <a:t>E</a:t>
            </a:r>
            <a:r>
              <a:rPr sz="1750" b="1" spc="-220" dirty="0">
                <a:latin typeface="Calibri"/>
                <a:cs typeface="Calibri"/>
              </a:rPr>
              <a:t> </a:t>
            </a:r>
            <a:r>
              <a:rPr sz="1750" b="1" spc="-114" dirty="0">
                <a:latin typeface="Calibri"/>
                <a:cs typeface="Calibri"/>
              </a:rPr>
              <a:t>TRA</a:t>
            </a:r>
            <a:r>
              <a:rPr sz="1750" b="1" spc="-110" dirty="0">
                <a:latin typeface="Calibri"/>
                <a:cs typeface="Calibri"/>
              </a:rPr>
              <a:t>B</a:t>
            </a:r>
            <a:r>
              <a:rPr sz="1750" b="1" spc="-114" dirty="0">
                <a:latin typeface="Calibri"/>
                <a:cs typeface="Calibri"/>
              </a:rPr>
              <a:t>A</a:t>
            </a:r>
            <a:r>
              <a:rPr sz="1750" b="1" spc="-105" dirty="0">
                <a:latin typeface="Calibri"/>
                <a:cs typeface="Calibri"/>
              </a:rPr>
              <a:t>L</a:t>
            </a:r>
            <a:r>
              <a:rPr sz="1750" b="1" spc="-114" dirty="0">
                <a:latin typeface="Calibri"/>
                <a:cs typeface="Calibri"/>
              </a:rPr>
              <a:t>H</a:t>
            </a:r>
            <a:r>
              <a:rPr sz="1750" b="1" dirty="0">
                <a:latin typeface="Calibri"/>
                <a:cs typeface="Calibri"/>
              </a:rPr>
              <a:t>O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29" name="object 26"/>
          <p:cNvSpPr txBox="1"/>
          <p:nvPr/>
        </p:nvSpPr>
        <p:spPr>
          <a:xfrm>
            <a:off x="4213733" y="630682"/>
            <a:ext cx="1624330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95" dirty="0">
                <a:latin typeface="Arial Black"/>
                <a:cs typeface="Arial Black"/>
              </a:rPr>
              <a:t>(</a:t>
            </a:r>
            <a:r>
              <a:rPr lang="pt-BR" sz="1100" spc="-95" dirty="0">
                <a:latin typeface="Arial Black"/>
                <a:cs typeface="Arial Black"/>
              </a:rPr>
              <a:t>USUÁRIO DO SITE</a:t>
            </a:r>
            <a:r>
              <a:rPr sz="1100" spc="10" dirty="0">
                <a:latin typeface="Arial Black"/>
                <a:cs typeface="Arial Black"/>
              </a:rPr>
              <a:t>)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41" name="object 2"/>
          <p:cNvSpPr/>
          <p:nvPr/>
        </p:nvSpPr>
        <p:spPr>
          <a:xfrm>
            <a:off x="437387" y="3258311"/>
            <a:ext cx="9283065" cy="1897380"/>
          </a:xfrm>
          <a:custGeom>
            <a:avLst/>
            <a:gdLst/>
            <a:ahLst/>
            <a:cxnLst/>
            <a:rect l="l" t="t" r="r" b="b"/>
            <a:pathLst>
              <a:path w="9283065" h="1897379">
                <a:moveTo>
                  <a:pt x="9282557" y="0"/>
                </a:moveTo>
                <a:lnTo>
                  <a:pt x="9282557" y="1897367"/>
                </a:lnTo>
                <a:lnTo>
                  <a:pt x="3302" y="1897367"/>
                </a:lnTo>
                <a:lnTo>
                  <a:pt x="825" y="798449"/>
                </a:lnTo>
                <a:lnTo>
                  <a:pt x="0" y="234569"/>
                </a:lnTo>
                <a:lnTo>
                  <a:pt x="825" y="27686"/>
                </a:lnTo>
                <a:lnTo>
                  <a:pt x="330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123" y="2034997"/>
            <a:ext cx="51352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60" dirty="0">
                <a:latin typeface="Calibri"/>
                <a:cs typeface="Calibri"/>
              </a:rPr>
              <a:t>P</a:t>
            </a:r>
            <a:r>
              <a:rPr sz="9600" b="1" spc="-70" dirty="0">
                <a:latin typeface="Calibri"/>
                <a:cs typeface="Calibri"/>
              </a:rPr>
              <a:t>R</a:t>
            </a:r>
            <a:r>
              <a:rPr sz="9600" b="1" spc="-65" dirty="0">
                <a:latin typeface="Calibri"/>
                <a:cs typeface="Calibri"/>
              </a:rPr>
              <a:t>O</a:t>
            </a:r>
            <a:r>
              <a:rPr sz="9600" b="1" spc="-60" dirty="0">
                <a:latin typeface="Calibri"/>
                <a:cs typeface="Calibri"/>
              </a:rPr>
              <a:t>J</a:t>
            </a:r>
            <a:r>
              <a:rPr sz="9600" b="1" spc="-70" dirty="0">
                <a:latin typeface="Calibri"/>
                <a:cs typeface="Calibri"/>
              </a:rPr>
              <a:t>E</a:t>
            </a:r>
            <a:r>
              <a:rPr sz="9600" b="1" spc="-60" dirty="0">
                <a:latin typeface="Calibri"/>
                <a:cs typeface="Calibri"/>
              </a:rPr>
              <a:t>T</a:t>
            </a:r>
            <a:r>
              <a:rPr sz="9600" b="1" spc="-65" dirty="0">
                <a:latin typeface="Calibri"/>
                <a:cs typeface="Calibri"/>
              </a:rPr>
              <a:t>O</a:t>
            </a:r>
            <a:r>
              <a:rPr sz="9600" b="1" dirty="0">
                <a:latin typeface="Calibri"/>
                <a:cs typeface="Calibri"/>
              </a:rPr>
              <a:t>S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856" y="420623"/>
            <a:ext cx="908685" cy="906780"/>
          </a:xfrm>
          <a:custGeom>
            <a:avLst/>
            <a:gdLst/>
            <a:ahLst/>
            <a:cxnLst/>
            <a:rect l="l" t="t" r="r" b="b"/>
            <a:pathLst>
              <a:path w="908685" h="906780">
                <a:moveTo>
                  <a:pt x="412203" y="293116"/>
                </a:moveTo>
                <a:lnTo>
                  <a:pt x="179717" y="293116"/>
                </a:lnTo>
                <a:lnTo>
                  <a:pt x="179717" y="362966"/>
                </a:lnTo>
                <a:lnTo>
                  <a:pt x="179717" y="406146"/>
                </a:lnTo>
                <a:lnTo>
                  <a:pt x="179717" y="475996"/>
                </a:lnTo>
                <a:lnTo>
                  <a:pt x="179717" y="543306"/>
                </a:lnTo>
                <a:lnTo>
                  <a:pt x="179717" y="614426"/>
                </a:lnTo>
                <a:lnTo>
                  <a:pt x="412203" y="614426"/>
                </a:lnTo>
                <a:lnTo>
                  <a:pt x="412203" y="543306"/>
                </a:lnTo>
                <a:lnTo>
                  <a:pt x="262013" y="543306"/>
                </a:lnTo>
                <a:lnTo>
                  <a:pt x="262013" y="475996"/>
                </a:lnTo>
                <a:lnTo>
                  <a:pt x="396773" y="475996"/>
                </a:lnTo>
                <a:lnTo>
                  <a:pt x="396773" y="406146"/>
                </a:lnTo>
                <a:lnTo>
                  <a:pt x="262013" y="406146"/>
                </a:lnTo>
                <a:lnTo>
                  <a:pt x="262013" y="362966"/>
                </a:lnTo>
                <a:lnTo>
                  <a:pt x="412203" y="362966"/>
                </a:lnTo>
                <a:lnTo>
                  <a:pt x="412203" y="293116"/>
                </a:lnTo>
                <a:close/>
              </a:path>
              <a:path w="908685" h="906780">
                <a:moveTo>
                  <a:pt x="728522" y="292582"/>
                </a:moveTo>
                <a:lnTo>
                  <a:pt x="649312" y="292582"/>
                </a:lnTo>
                <a:lnTo>
                  <a:pt x="649312" y="461518"/>
                </a:lnTo>
                <a:lnTo>
                  <a:pt x="626592" y="421005"/>
                </a:lnTo>
                <a:lnTo>
                  <a:pt x="554685" y="292608"/>
                </a:lnTo>
                <a:lnTo>
                  <a:pt x="459511" y="292608"/>
                </a:lnTo>
                <a:lnTo>
                  <a:pt x="459511" y="614045"/>
                </a:lnTo>
                <a:lnTo>
                  <a:pt x="538721" y="614045"/>
                </a:lnTo>
                <a:lnTo>
                  <a:pt x="538721" y="421005"/>
                </a:lnTo>
                <a:lnTo>
                  <a:pt x="647268" y="614045"/>
                </a:lnTo>
                <a:lnTo>
                  <a:pt x="728522" y="614045"/>
                </a:lnTo>
                <a:lnTo>
                  <a:pt x="728522" y="461518"/>
                </a:lnTo>
                <a:lnTo>
                  <a:pt x="728522" y="292582"/>
                </a:lnTo>
                <a:close/>
              </a:path>
              <a:path w="908685" h="906780">
                <a:moveTo>
                  <a:pt x="908177" y="453390"/>
                </a:moveTo>
                <a:lnTo>
                  <a:pt x="905891" y="407035"/>
                </a:lnTo>
                <a:lnTo>
                  <a:pt x="899033" y="361950"/>
                </a:lnTo>
                <a:lnTo>
                  <a:pt x="887818" y="318516"/>
                </a:lnTo>
                <a:lnTo>
                  <a:pt x="872553" y="276860"/>
                </a:lnTo>
                <a:lnTo>
                  <a:pt x="853427" y="237236"/>
                </a:lnTo>
                <a:lnTo>
                  <a:pt x="841781" y="218122"/>
                </a:lnTo>
                <a:lnTo>
                  <a:pt x="841781" y="453390"/>
                </a:lnTo>
                <a:lnTo>
                  <a:pt x="838758" y="501904"/>
                </a:lnTo>
                <a:lnTo>
                  <a:pt x="829945" y="548640"/>
                </a:lnTo>
                <a:lnTo>
                  <a:pt x="815682" y="593217"/>
                </a:lnTo>
                <a:lnTo>
                  <a:pt x="796353" y="635254"/>
                </a:lnTo>
                <a:lnTo>
                  <a:pt x="772325" y="674497"/>
                </a:lnTo>
                <a:lnTo>
                  <a:pt x="743940" y="710438"/>
                </a:lnTo>
                <a:lnTo>
                  <a:pt x="711581" y="742696"/>
                </a:lnTo>
                <a:lnTo>
                  <a:pt x="675601" y="771017"/>
                </a:lnTo>
                <a:lnTo>
                  <a:pt x="636358" y="795020"/>
                </a:lnTo>
                <a:lnTo>
                  <a:pt x="594233" y="814324"/>
                </a:lnTo>
                <a:lnTo>
                  <a:pt x="549579" y="828548"/>
                </a:lnTo>
                <a:lnTo>
                  <a:pt x="502754" y="837311"/>
                </a:lnTo>
                <a:lnTo>
                  <a:pt x="454126" y="840359"/>
                </a:lnTo>
                <a:lnTo>
                  <a:pt x="405498" y="837311"/>
                </a:lnTo>
                <a:lnTo>
                  <a:pt x="358673" y="828548"/>
                </a:lnTo>
                <a:lnTo>
                  <a:pt x="314007" y="814324"/>
                </a:lnTo>
                <a:lnTo>
                  <a:pt x="271881" y="795020"/>
                </a:lnTo>
                <a:lnTo>
                  <a:pt x="232638" y="771017"/>
                </a:lnTo>
                <a:lnTo>
                  <a:pt x="196659" y="742696"/>
                </a:lnTo>
                <a:lnTo>
                  <a:pt x="164299" y="710438"/>
                </a:lnTo>
                <a:lnTo>
                  <a:pt x="135915" y="674497"/>
                </a:lnTo>
                <a:lnTo>
                  <a:pt x="111887" y="635254"/>
                </a:lnTo>
                <a:lnTo>
                  <a:pt x="92557" y="593217"/>
                </a:lnTo>
                <a:lnTo>
                  <a:pt x="78295" y="548640"/>
                </a:lnTo>
                <a:lnTo>
                  <a:pt x="69481" y="501904"/>
                </a:lnTo>
                <a:lnTo>
                  <a:pt x="66459" y="453390"/>
                </a:lnTo>
                <a:lnTo>
                  <a:pt x="69481" y="404749"/>
                </a:lnTo>
                <a:lnTo>
                  <a:pt x="78295" y="358013"/>
                </a:lnTo>
                <a:lnTo>
                  <a:pt x="92557" y="313436"/>
                </a:lnTo>
                <a:lnTo>
                  <a:pt x="111887" y="271399"/>
                </a:lnTo>
                <a:lnTo>
                  <a:pt x="135915" y="232283"/>
                </a:lnTo>
                <a:lnTo>
                  <a:pt x="164299" y="196342"/>
                </a:lnTo>
                <a:lnTo>
                  <a:pt x="196659" y="163957"/>
                </a:lnTo>
                <a:lnTo>
                  <a:pt x="232638" y="135636"/>
                </a:lnTo>
                <a:lnTo>
                  <a:pt x="271881" y="111633"/>
                </a:lnTo>
                <a:lnTo>
                  <a:pt x="314007" y="92329"/>
                </a:lnTo>
                <a:lnTo>
                  <a:pt x="358673" y="78105"/>
                </a:lnTo>
                <a:lnTo>
                  <a:pt x="405498" y="69342"/>
                </a:lnTo>
                <a:lnTo>
                  <a:pt x="454126" y="66294"/>
                </a:lnTo>
                <a:lnTo>
                  <a:pt x="502754" y="69342"/>
                </a:lnTo>
                <a:lnTo>
                  <a:pt x="549579" y="78105"/>
                </a:lnTo>
                <a:lnTo>
                  <a:pt x="594233" y="92329"/>
                </a:lnTo>
                <a:lnTo>
                  <a:pt x="636358" y="111633"/>
                </a:lnTo>
                <a:lnTo>
                  <a:pt x="675601" y="135636"/>
                </a:lnTo>
                <a:lnTo>
                  <a:pt x="711581" y="163957"/>
                </a:lnTo>
                <a:lnTo>
                  <a:pt x="743940" y="196342"/>
                </a:lnTo>
                <a:lnTo>
                  <a:pt x="772325" y="232283"/>
                </a:lnTo>
                <a:lnTo>
                  <a:pt x="796353" y="271399"/>
                </a:lnTo>
                <a:lnTo>
                  <a:pt x="815682" y="313436"/>
                </a:lnTo>
                <a:lnTo>
                  <a:pt x="829945" y="358013"/>
                </a:lnTo>
                <a:lnTo>
                  <a:pt x="838758" y="404749"/>
                </a:lnTo>
                <a:lnTo>
                  <a:pt x="841781" y="453390"/>
                </a:lnTo>
                <a:lnTo>
                  <a:pt x="841781" y="218122"/>
                </a:lnTo>
                <a:lnTo>
                  <a:pt x="804545" y="164973"/>
                </a:lnTo>
                <a:lnTo>
                  <a:pt x="775233" y="132842"/>
                </a:lnTo>
                <a:lnTo>
                  <a:pt x="742988" y="103505"/>
                </a:lnTo>
                <a:lnTo>
                  <a:pt x="708025" y="77470"/>
                </a:lnTo>
                <a:lnTo>
                  <a:pt x="670585" y="54737"/>
                </a:lnTo>
                <a:lnTo>
                  <a:pt x="630885" y="35687"/>
                </a:lnTo>
                <a:lnTo>
                  <a:pt x="589165" y="20320"/>
                </a:lnTo>
                <a:lnTo>
                  <a:pt x="545642" y="9271"/>
                </a:lnTo>
                <a:lnTo>
                  <a:pt x="500557" y="2286"/>
                </a:lnTo>
                <a:lnTo>
                  <a:pt x="454126" y="0"/>
                </a:lnTo>
                <a:lnTo>
                  <a:pt x="407695" y="2286"/>
                </a:lnTo>
                <a:lnTo>
                  <a:pt x="362610" y="9271"/>
                </a:lnTo>
                <a:lnTo>
                  <a:pt x="319087" y="20320"/>
                </a:lnTo>
                <a:lnTo>
                  <a:pt x="277355" y="35687"/>
                </a:lnTo>
                <a:lnTo>
                  <a:pt x="237667" y="54737"/>
                </a:lnTo>
                <a:lnTo>
                  <a:pt x="200215" y="77470"/>
                </a:lnTo>
                <a:lnTo>
                  <a:pt x="165265" y="103505"/>
                </a:lnTo>
                <a:lnTo>
                  <a:pt x="133007" y="132842"/>
                </a:lnTo>
                <a:lnTo>
                  <a:pt x="103695" y="164973"/>
                </a:lnTo>
                <a:lnTo>
                  <a:pt x="77558" y="199898"/>
                </a:lnTo>
                <a:lnTo>
                  <a:pt x="54813" y="237236"/>
                </a:lnTo>
                <a:lnTo>
                  <a:pt x="35687" y="276860"/>
                </a:lnTo>
                <a:lnTo>
                  <a:pt x="20421" y="318516"/>
                </a:lnTo>
                <a:lnTo>
                  <a:pt x="9220" y="361950"/>
                </a:lnTo>
                <a:lnTo>
                  <a:pt x="2349" y="407035"/>
                </a:lnTo>
                <a:lnTo>
                  <a:pt x="0" y="453390"/>
                </a:lnTo>
                <a:lnTo>
                  <a:pt x="2349" y="499745"/>
                </a:lnTo>
                <a:lnTo>
                  <a:pt x="9220" y="544703"/>
                </a:lnTo>
                <a:lnTo>
                  <a:pt x="20421" y="588137"/>
                </a:lnTo>
                <a:lnTo>
                  <a:pt x="35687" y="629793"/>
                </a:lnTo>
                <a:lnTo>
                  <a:pt x="54813" y="669417"/>
                </a:lnTo>
                <a:lnTo>
                  <a:pt x="77558" y="706882"/>
                </a:lnTo>
                <a:lnTo>
                  <a:pt x="103695" y="741680"/>
                </a:lnTo>
                <a:lnTo>
                  <a:pt x="133007" y="773938"/>
                </a:lnTo>
                <a:lnTo>
                  <a:pt x="165265" y="803148"/>
                </a:lnTo>
                <a:lnTo>
                  <a:pt x="200215" y="829310"/>
                </a:lnTo>
                <a:lnTo>
                  <a:pt x="237667" y="852043"/>
                </a:lnTo>
                <a:lnTo>
                  <a:pt x="277355" y="871093"/>
                </a:lnTo>
                <a:lnTo>
                  <a:pt x="319087" y="886333"/>
                </a:lnTo>
                <a:lnTo>
                  <a:pt x="362610" y="897509"/>
                </a:lnTo>
                <a:lnTo>
                  <a:pt x="407695" y="904367"/>
                </a:lnTo>
                <a:lnTo>
                  <a:pt x="454126" y="906653"/>
                </a:lnTo>
                <a:lnTo>
                  <a:pt x="500557" y="904367"/>
                </a:lnTo>
                <a:lnTo>
                  <a:pt x="545642" y="897509"/>
                </a:lnTo>
                <a:lnTo>
                  <a:pt x="589165" y="886333"/>
                </a:lnTo>
                <a:lnTo>
                  <a:pt x="630885" y="871093"/>
                </a:lnTo>
                <a:lnTo>
                  <a:pt x="670585" y="852043"/>
                </a:lnTo>
                <a:lnTo>
                  <a:pt x="742988" y="803148"/>
                </a:lnTo>
                <a:lnTo>
                  <a:pt x="775233" y="773938"/>
                </a:lnTo>
                <a:lnTo>
                  <a:pt x="804545" y="741680"/>
                </a:lnTo>
                <a:lnTo>
                  <a:pt x="830681" y="706882"/>
                </a:lnTo>
                <a:lnTo>
                  <a:pt x="853427" y="669417"/>
                </a:lnTo>
                <a:lnTo>
                  <a:pt x="872553" y="629793"/>
                </a:lnTo>
                <a:lnTo>
                  <a:pt x="887818" y="588137"/>
                </a:lnTo>
                <a:lnTo>
                  <a:pt x="899033" y="544703"/>
                </a:lnTo>
                <a:lnTo>
                  <a:pt x="905891" y="499745"/>
                </a:lnTo>
                <a:lnTo>
                  <a:pt x="908177" y="45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635" cy="5715000"/>
          </a:xfrm>
          <a:custGeom>
            <a:avLst/>
            <a:gdLst/>
            <a:ahLst/>
            <a:cxnLst/>
            <a:rect l="l" t="t" r="r" b="b"/>
            <a:pathLst>
              <a:path w="10160635" h="5715000">
                <a:moveTo>
                  <a:pt x="10160508" y="0"/>
                </a:moveTo>
                <a:lnTo>
                  <a:pt x="0" y="0"/>
                </a:lnTo>
                <a:lnTo>
                  <a:pt x="0" y="5715000"/>
                </a:lnTo>
                <a:lnTo>
                  <a:pt x="10160508" y="5715000"/>
                </a:lnTo>
                <a:lnTo>
                  <a:pt x="10160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160635" cy="5715000"/>
            <a:chOff x="0" y="0"/>
            <a:chExt cx="10160635" cy="571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927090" cy="5714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93095" y="38100"/>
              <a:ext cx="6736715" cy="5676900"/>
            </a:xfrm>
            <a:custGeom>
              <a:avLst/>
              <a:gdLst/>
              <a:ahLst/>
              <a:cxnLst/>
              <a:rect l="l" t="t" r="r" b="b"/>
              <a:pathLst>
                <a:path w="6736715" h="5676900">
                  <a:moveTo>
                    <a:pt x="2472604" y="0"/>
                  </a:moveTo>
                  <a:lnTo>
                    <a:pt x="0" y="5676898"/>
                  </a:lnTo>
                  <a:lnTo>
                    <a:pt x="6736585" y="5676898"/>
                  </a:lnTo>
                  <a:lnTo>
                    <a:pt x="2472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2139" y="0"/>
              <a:ext cx="1997964" cy="15971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4283" y="0"/>
              <a:ext cx="1283208" cy="15971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6515" y="0"/>
              <a:ext cx="1249680" cy="15971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5220" y="0"/>
              <a:ext cx="1389888" cy="15971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4132" y="0"/>
              <a:ext cx="1350264" cy="15971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3420" y="0"/>
              <a:ext cx="2164079" cy="15971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6523" y="0"/>
              <a:ext cx="1298448" cy="15971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85915" y="0"/>
              <a:ext cx="1786128" cy="15971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42988" y="0"/>
              <a:ext cx="1577340" cy="15971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9352" y="0"/>
              <a:ext cx="1333500" cy="15971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51876" y="0"/>
              <a:ext cx="1292352" cy="15971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3252" y="0"/>
              <a:ext cx="1333500" cy="15971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75776" y="0"/>
              <a:ext cx="1284731" cy="1597152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322702" y="155193"/>
            <a:ext cx="748474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b="1" spc="-195" dirty="0">
                <a:solidFill>
                  <a:srgbClr val="FFFF00"/>
                </a:solidFill>
                <a:latin typeface="Calibri"/>
                <a:cs typeface="Calibri"/>
              </a:rPr>
              <a:t>10</a:t>
            </a:r>
            <a:r>
              <a:rPr sz="5800" b="1" spc="-5" dirty="0">
                <a:solidFill>
                  <a:srgbClr val="FFFF00"/>
                </a:solidFill>
                <a:latin typeface="Calibri"/>
                <a:cs typeface="Calibri"/>
              </a:rPr>
              <a:t>0</a:t>
            </a:r>
            <a:r>
              <a:rPr sz="5800" b="1" spc="-6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800" b="1" spc="-13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5800" b="1" spc="-52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5800" b="1" spc="-6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5800" b="1" spc="-12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5800" b="1" spc="-70" dirty="0">
                <a:solidFill>
                  <a:srgbClr val="FFFF00"/>
                </a:solidFill>
                <a:latin typeface="Calibri"/>
                <a:cs typeface="Calibri"/>
              </a:rPr>
              <a:t>TU</a:t>
            </a:r>
            <a:r>
              <a:rPr sz="5800" b="1" spc="-6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5800" b="1" spc="-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5800" b="1" spc="-3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800" b="1" spc="-114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5800" b="1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5800" b="1" spc="-4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800" b="1" spc="-330" dirty="0">
                <a:solidFill>
                  <a:srgbClr val="FFFF00"/>
                </a:solidFill>
                <a:latin typeface="Calibri"/>
                <a:cs typeface="Calibri"/>
              </a:rPr>
              <a:t>W</a:t>
            </a:r>
            <a:r>
              <a:rPr sz="5800" b="1" spc="-509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5800" b="1" spc="-18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5800" b="1" spc="-6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5800" b="1" spc="-5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endParaRPr sz="5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70653" y="4664964"/>
            <a:ext cx="5215890" cy="621030"/>
            <a:chOff x="4470653" y="4664964"/>
            <a:chExt cx="5215890" cy="621030"/>
          </a:xfrm>
        </p:grpSpPr>
        <p:sp>
          <p:nvSpPr>
            <p:cNvPr id="21" name="object 21"/>
            <p:cNvSpPr/>
            <p:nvPr/>
          </p:nvSpPr>
          <p:spPr>
            <a:xfrm>
              <a:off x="4470653" y="4677918"/>
              <a:ext cx="5198745" cy="608330"/>
            </a:xfrm>
            <a:custGeom>
              <a:avLst/>
              <a:gdLst/>
              <a:ahLst/>
              <a:cxnLst/>
              <a:rect l="l" t="t" r="r" b="b"/>
              <a:pathLst>
                <a:path w="5198745" h="608329">
                  <a:moveTo>
                    <a:pt x="5198237" y="0"/>
                  </a:moveTo>
                  <a:lnTo>
                    <a:pt x="0" y="0"/>
                  </a:lnTo>
                </a:path>
                <a:path w="5198745" h="608329">
                  <a:moveTo>
                    <a:pt x="2593848" y="607707"/>
                  </a:moveTo>
                  <a:lnTo>
                    <a:pt x="2593848" y="89915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79535" y="4895088"/>
              <a:ext cx="1207007" cy="2179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25867" y="4823460"/>
              <a:ext cx="900683" cy="40538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584953" y="1201673"/>
            <a:ext cx="4594225" cy="301244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176530">
              <a:lnSpc>
                <a:spcPct val="83400"/>
              </a:lnSpc>
              <a:spcBef>
                <a:spcPts val="414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Startups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Watch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resultado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parceria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realizada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PEGN,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Época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Negócios,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EloGroup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Innovc.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12700" marR="6985">
              <a:lnSpc>
                <a:spcPct val="835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Baseada em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rigorosa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metodologia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análise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dados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amplo conhecimento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mercado,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seleção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tem como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objetivo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promover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conexões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ecossistema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empreendedor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apontar as startups mais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promissoras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do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país.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834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lista,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será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divulgada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edição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impressa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mês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site,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trará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não apenas as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startups mais promissoras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Brasil,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mas,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também,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startups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watch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região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setor,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fintechs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agtechs.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46267" y="4752535"/>
            <a:ext cx="567055" cy="4730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395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Outubro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0159365" cy="5715000"/>
          </a:xfrm>
          <a:custGeom>
            <a:avLst/>
            <a:gdLst/>
            <a:ahLst/>
            <a:cxnLst/>
            <a:rect l="l" t="t" r="r" b="b"/>
            <a:pathLst>
              <a:path w="10159365" h="5715000">
                <a:moveTo>
                  <a:pt x="10158857" y="0"/>
                </a:moveTo>
                <a:lnTo>
                  <a:pt x="0" y="0"/>
                </a:lnTo>
                <a:lnTo>
                  <a:pt x="0" y="5715000"/>
                </a:lnTo>
                <a:lnTo>
                  <a:pt x="10158857" y="5715000"/>
                </a:lnTo>
                <a:lnTo>
                  <a:pt x="10158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160635" cy="5715000"/>
            <a:chOff x="0" y="0"/>
            <a:chExt cx="10160635" cy="571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913376" cy="5714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0155" y="0"/>
              <a:ext cx="8150351" cy="15087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50973" y="67817"/>
            <a:ext cx="7319645" cy="2145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b="1" spc="-10" dirty="0">
                <a:solidFill>
                  <a:srgbClr val="FFFF00"/>
                </a:solidFill>
                <a:latin typeface="Calibri"/>
                <a:cs typeface="Calibri"/>
              </a:rPr>
              <a:t>GREAT</a:t>
            </a:r>
            <a:r>
              <a:rPr sz="58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800" b="1" spc="-10" dirty="0">
                <a:solidFill>
                  <a:srgbClr val="FFFF00"/>
                </a:solidFill>
                <a:latin typeface="Calibri"/>
                <a:cs typeface="Calibri"/>
              </a:rPr>
              <a:t>PLACE </a:t>
            </a:r>
            <a:r>
              <a:rPr sz="5800" b="1" spc="-5" dirty="0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sz="5800" b="1" spc="-10" dirty="0">
                <a:solidFill>
                  <a:srgbClr val="FFFF00"/>
                </a:solidFill>
                <a:latin typeface="Calibri"/>
                <a:cs typeface="Calibri"/>
              </a:rPr>
              <a:t>WORK</a:t>
            </a:r>
            <a:endParaRPr sz="5800">
              <a:latin typeface="Calibri"/>
              <a:cs typeface="Calibri"/>
            </a:endParaRPr>
          </a:p>
          <a:p>
            <a:pPr marL="2108200" marR="255270">
              <a:lnSpc>
                <a:spcPct val="97400"/>
              </a:lnSpc>
              <a:spcBef>
                <a:spcPts val="1320"/>
              </a:spcBef>
            </a:pPr>
            <a:r>
              <a:rPr sz="1200" dirty="0">
                <a:latin typeface="Calibri"/>
                <a:cs typeface="Calibri"/>
              </a:rPr>
              <a:t>O Great </a:t>
            </a:r>
            <a:r>
              <a:rPr sz="1200" spc="-5" dirty="0">
                <a:latin typeface="Calibri"/>
                <a:cs typeface="Calibri"/>
              </a:rPr>
              <a:t>Place </a:t>
            </a:r>
            <a:r>
              <a:rPr sz="1200" dirty="0">
                <a:latin typeface="Calibri"/>
                <a:cs typeface="Calibri"/>
              </a:rPr>
              <a:t>do Work é uma </a:t>
            </a:r>
            <a:r>
              <a:rPr sz="1200" spc="-5" dirty="0">
                <a:latin typeface="Calibri"/>
                <a:cs typeface="Calibri"/>
              </a:rPr>
              <a:t>consultoria </a:t>
            </a:r>
            <a:r>
              <a:rPr sz="1200" dirty="0">
                <a:latin typeface="Calibri"/>
                <a:cs typeface="Calibri"/>
              </a:rPr>
              <a:t>global que </a:t>
            </a:r>
            <a:r>
              <a:rPr sz="1200" spc="-5" dirty="0">
                <a:latin typeface="Calibri"/>
                <a:cs typeface="Calibri"/>
              </a:rPr>
              <a:t>apoia </a:t>
            </a:r>
            <a:r>
              <a:rPr sz="1200" dirty="0">
                <a:latin typeface="Calibri"/>
                <a:cs typeface="Calibri"/>
              </a:rPr>
              <a:t>organizações a obter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melhores resultados </a:t>
            </a:r>
            <a:r>
              <a:rPr sz="1200" spc="-5" dirty="0">
                <a:latin typeface="Calibri"/>
                <a:cs typeface="Calibri"/>
              </a:rPr>
              <a:t>por </a:t>
            </a:r>
            <a:r>
              <a:rPr sz="1200" dirty="0">
                <a:latin typeface="Calibri"/>
                <a:cs typeface="Calibri"/>
              </a:rPr>
              <a:t>meio de uma cultura de </a:t>
            </a:r>
            <a:r>
              <a:rPr sz="1200" spc="-5" dirty="0">
                <a:latin typeface="Calibri"/>
                <a:cs typeface="Calibri"/>
              </a:rPr>
              <a:t>confiança, </a:t>
            </a:r>
            <a:r>
              <a:rPr sz="1200" dirty="0">
                <a:latin typeface="Calibri"/>
                <a:cs typeface="Calibri"/>
              </a:rPr>
              <a:t>alto desempenho 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inovação.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forma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certificar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reconhecer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empresas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melhores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práticas culturais e resultados nas análises, o GPTW, em parceria </a:t>
            </a:r>
            <a:r>
              <a:rPr sz="1200" spc="-5" dirty="0">
                <a:latin typeface="Calibri"/>
                <a:cs typeface="Calibri"/>
              </a:rPr>
              <a:t>com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Época </a:t>
            </a:r>
            <a:r>
              <a:rPr sz="1200" dirty="0">
                <a:latin typeface="Calibri"/>
                <a:cs typeface="Calibri"/>
              </a:rPr>
              <a:t> Negócios e o </a:t>
            </a:r>
            <a:r>
              <a:rPr sz="1200" spc="-5" dirty="0">
                <a:latin typeface="Calibri"/>
                <a:cs typeface="Calibri"/>
              </a:rPr>
              <a:t>Valor Econômico, publica </a:t>
            </a:r>
            <a:r>
              <a:rPr sz="1200" dirty="0">
                <a:latin typeface="Calibri"/>
                <a:cs typeface="Calibri"/>
              </a:rPr>
              <a:t>anualmente o </a:t>
            </a:r>
            <a:r>
              <a:rPr sz="1200" spc="-5" dirty="0">
                <a:latin typeface="Calibri"/>
                <a:cs typeface="Calibri"/>
              </a:rPr>
              <a:t>ranking </a:t>
            </a:r>
            <a:r>
              <a:rPr sz="1200" dirty="0">
                <a:latin typeface="Calibri"/>
                <a:cs typeface="Calibri"/>
              </a:rPr>
              <a:t>nacional das 150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melhores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empresas</a:t>
            </a:r>
            <a:r>
              <a:rPr sz="1200" dirty="0">
                <a:latin typeface="Calibri"/>
                <a:cs typeface="Calibri"/>
              </a:rPr>
              <a:t> para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trabalhar.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93514" y="4646676"/>
            <a:ext cx="5176520" cy="617855"/>
            <a:chOff x="4493514" y="4646676"/>
            <a:chExt cx="5176520" cy="617855"/>
          </a:xfrm>
        </p:grpSpPr>
        <p:sp>
          <p:nvSpPr>
            <p:cNvPr id="8" name="object 8"/>
            <p:cNvSpPr/>
            <p:nvPr/>
          </p:nvSpPr>
          <p:spPr>
            <a:xfrm>
              <a:off x="4493514" y="4659630"/>
              <a:ext cx="5176520" cy="604520"/>
            </a:xfrm>
            <a:custGeom>
              <a:avLst/>
              <a:gdLst/>
              <a:ahLst/>
              <a:cxnLst/>
              <a:rect l="l" t="t" r="r" b="b"/>
              <a:pathLst>
                <a:path w="5176520" h="604520">
                  <a:moveTo>
                    <a:pt x="5176520" y="0"/>
                  </a:moveTo>
                  <a:lnTo>
                    <a:pt x="0" y="0"/>
                  </a:lnTo>
                </a:path>
                <a:path w="5176520" h="604520">
                  <a:moveTo>
                    <a:pt x="2583180" y="604507"/>
                  </a:moveTo>
                  <a:lnTo>
                    <a:pt x="2583180" y="88392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7452" y="4896612"/>
              <a:ext cx="1202436" cy="2179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46853" y="2461641"/>
            <a:ext cx="5210175" cy="274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empresas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divulgadas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em um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evento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premiação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1200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pessoas,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400"/>
              </a:lnSpc>
              <a:spcBef>
                <a:spcPts val="5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São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Paulo,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seguido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 uma edição especial da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 suplemento de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cobertura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Valor,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totalmente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dedicados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matérias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sobre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futuro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trabalho.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Calibri"/>
              <a:cs typeface="Calibri"/>
            </a:endParaRPr>
          </a:p>
          <a:p>
            <a:pPr marL="12700" marR="317500">
              <a:lnSpc>
                <a:spcPct val="125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As 150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empresas são selecionadas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 nível nacional e divididas em 4 categorias: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10.000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funcionários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1.000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9.999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funcionários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Multinacionais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100 a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999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funcionários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Nacionais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999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funcionários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Calibri"/>
              <a:cs typeface="Calibri"/>
            </a:endParaRPr>
          </a:p>
          <a:p>
            <a:pPr marL="925830">
              <a:lnSpc>
                <a:spcPct val="100000"/>
              </a:lnSpc>
            </a:pP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QUANDO</a:t>
            </a:r>
            <a:endParaRPr sz="1100">
              <a:latin typeface="Calibri"/>
              <a:cs typeface="Calibri"/>
            </a:endParaRPr>
          </a:p>
          <a:p>
            <a:pPr marL="949960">
              <a:lnSpc>
                <a:spcPct val="100000"/>
              </a:lnSpc>
              <a:spcBef>
                <a:spcPts val="300"/>
              </a:spcBef>
            </a:pP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Outubro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0"/>
            <a:ext cx="10146665" cy="5715000"/>
          </a:xfrm>
          <a:custGeom>
            <a:avLst/>
            <a:gdLst/>
            <a:ahLst/>
            <a:cxnLst/>
            <a:rect l="l" t="t" r="r" b="b"/>
            <a:pathLst>
              <a:path w="10146665" h="5715000">
                <a:moveTo>
                  <a:pt x="10146411" y="0"/>
                </a:moveTo>
                <a:lnTo>
                  <a:pt x="0" y="0"/>
                </a:lnTo>
                <a:lnTo>
                  <a:pt x="0" y="5715000"/>
                </a:lnTo>
                <a:lnTo>
                  <a:pt x="10146411" y="5715000"/>
                </a:lnTo>
                <a:lnTo>
                  <a:pt x="1014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191" y="0"/>
            <a:ext cx="9968865" cy="5715000"/>
            <a:chOff x="12191" y="0"/>
            <a:chExt cx="9968865" cy="571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1" y="0"/>
              <a:ext cx="4916424" cy="5714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2463" y="9144"/>
              <a:ext cx="2488691" cy="1341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2307" y="9144"/>
              <a:ext cx="3416808" cy="13411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551" y="9144"/>
              <a:ext cx="1679448" cy="13411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65920" y="153923"/>
              <a:ext cx="714755" cy="80772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64127" y="152476"/>
            <a:ext cx="56934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800" b="1" spc="-55" dirty="0">
                <a:solidFill>
                  <a:srgbClr val="FFFF00"/>
                </a:solidFill>
                <a:latin typeface="Calibri"/>
                <a:cs typeface="Calibri"/>
              </a:rPr>
              <a:t>É</a:t>
            </a:r>
            <a:r>
              <a:rPr sz="4800" b="1" spc="-50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4800" b="1" spc="-45" dirty="0">
                <a:solidFill>
                  <a:srgbClr val="FFFF00"/>
                </a:solidFill>
                <a:latin typeface="Calibri"/>
                <a:cs typeface="Calibri"/>
              </a:rPr>
              <a:t>OC</a:t>
            </a:r>
            <a:r>
              <a:rPr sz="4800" b="1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4800" b="1" spc="-3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-7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4800" b="1" spc="-6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4800" b="1" spc="-60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4800" b="1" spc="-55" dirty="0">
                <a:solidFill>
                  <a:srgbClr val="FFFF00"/>
                </a:solidFill>
                <a:latin typeface="Calibri"/>
                <a:cs typeface="Calibri"/>
              </a:rPr>
              <a:t>Ó</a:t>
            </a:r>
            <a:r>
              <a:rPr sz="4800" b="1" spc="-60" dirty="0">
                <a:solidFill>
                  <a:srgbClr val="FFFF00"/>
                </a:solidFill>
                <a:latin typeface="Calibri"/>
                <a:cs typeface="Calibri"/>
              </a:rPr>
              <a:t>CI</a:t>
            </a:r>
            <a:r>
              <a:rPr sz="4800" b="1" spc="-70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4800" b="1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4800" b="1" spc="-4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-110" dirty="0">
                <a:solidFill>
                  <a:srgbClr val="FFFF00"/>
                </a:solidFill>
                <a:latin typeface="Calibri"/>
                <a:cs typeface="Calibri"/>
              </a:rPr>
              <a:t>36</a:t>
            </a:r>
            <a:r>
              <a:rPr sz="4800" b="1" spc="-105" dirty="0">
                <a:solidFill>
                  <a:srgbClr val="FFFF00"/>
                </a:solidFill>
                <a:latin typeface="Calibri"/>
                <a:cs typeface="Calibri"/>
              </a:rPr>
              <a:t>0</a:t>
            </a:r>
            <a:r>
              <a:rPr sz="4200" b="1" spc="-7" baseline="2678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endParaRPr sz="4200" baseline="26785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01134" y="4649723"/>
            <a:ext cx="5169535" cy="617855"/>
            <a:chOff x="4501134" y="4649723"/>
            <a:chExt cx="5169535" cy="617855"/>
          </a:xfrm>
        </p:grpSpPr>
        <p:sp>
          <p:nvSpPr>
            <p:cNvPr id="11" name="object 11"/>
            <p:cNvSpPr/>
            <p:nvPr/>
          </p:nvSpPr>
          <p:spPr>
            <a:xfrm>
              <a:off x="4501134" y="4662677"/>
              <a:ext cx="5169535" cy="604520"/>
            </a:xfrm>
            <a:custGeom>
              <a:avLst/>
              <a:gdLst/>
              <a:ahLst/>
              <a:cxnLst/>
              <a:rect l="l" t="t" r="r" b="b"/>
              <a:pathLst>
                <a:path w="5169534" h="604520">
                  <a:moveTo>
                    <a:pt x="5169026" y="0"/>
                  </a:moveTo>
                  <a:lnTo>
                    <a:pt x="0" y="0"/>
                  </a:lnTo>
                </a:path>
                <a:path w="5169534" h="604520">
                  <a:moveTo>
                    <a:pt x="2578608" y="604520"/>
                  </a:moveTo>
                  <a:lnTo>
                    <a:pt x="2578608" y="88392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10500" y="4899659"/>
              <a:ext cx="1200911" cy="21640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541265" y="1000125"/>
            <a:ext cx="5139690" cy="414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765">
              <a:lnSpc>
                <a:spcPct val="1108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anuário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Época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Negócios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360°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pesquisa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empresarial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completa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país, </a:t>
            </a:r>
            <a:r>
              <a:rPr sz="1200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avaliando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diversas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companhias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muito além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seu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desempenho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financeiro.</a:t>
            </a:r>
            <a:endParaRPr sz="1200">
              <a:latin typeface="Calibri"/>
              <a:cs typeface="Calibri"/>
            </a:endParaRPr>
          </a:p>
          <a:p>
            <a:pPr marL="12700" marR="144145">
              <a:lnSpc>
                <a:spcPct val="1111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Produzida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pela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Época Negócios, com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metodologia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exclusiva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da Fundação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Dom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Cabral, a pesquisa contempla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companhias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 25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setores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da economia e avalia as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empresas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em 6 desafios que todas as organizações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enfrentam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atualmente: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Inovação,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Visão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Futuro,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ESG/Socioambiental,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ESG/Governança,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Pessoas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Desempenho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Financeiro.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1000"/>
              </a:lnSpc>
              <a:spcBef>
                <a:spcPts val="409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 resultado da pesquisa é um panorama da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excelência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setor empresarial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brasileiro, que inclui estudos de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caso,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análises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setoriais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 vários rankings. As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empresas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vencedoras em cada categorias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são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celebradas em evento de premiação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que acontece em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outubro,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São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Paulo, 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conta com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presença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altos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executivos das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empresas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vencedoras, além de uma agenda de conteúdo pautada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inovação,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questões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sociais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projeções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futuro.</a:t>
            </a:r>
            <a:endParaRPr sz="1200">
              <a:latin typeface="Calibri"/>
              <a:cs typeface="Calibri"/>
            </a:endParaRPr>
          </a:p>
          <a:p>
            <a:pPr marL="12700" marR="14604" algn="just">
              <a:lnSpc>
                <a:spcPct val="111300"/>
              </a:lnSpc>
              <a:spcBef>
                <a:spcPts val="4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 ranking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as 150 primeiras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empresas colocadas são apresentadas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 anuário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impresso,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que também trará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indicadores das demais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participantes.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 resultado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completo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apresentado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também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nas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plataformas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digitais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028700">
              <a:lnSpc>
                <a:spcPct val="100000"/>
              </a:lnSpc>
            </a:pPr>
            <a:r>
              <a:rPr sz="1100" b="1" spc="-50" dirty="0">
                <a:solidFill>
                  <a:srgbClr val="FFFFFF"/>
                </a:solidFill>
                <a:latin typeface="Calibri"/>
                <a:cs typeface="Calibri"/>
              </a:rPr>
              <a:t>QUANDO</a:t>
            </a:r>
            <a:endParaRPr sz="1100">
              <a:latin typeface="Calibri"/>
              <a:cs typeface="Calibri"/>
            </a:endParaRPr>
          </a:p>
          <a:p>
            <a:pPr marL="1007744">
              <a:lnSpc>
                <a:spcPct val="100000"/>
              </a:lnSpc>
              <a:spcBef>
                <a:spcPts val="390"/>
              </a:spcBef>
            </a:pP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Setembro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635" cy="5715000"/>
          </a:xfrm>
          <a:custGeom>
            <a:avLst/>
            <a:gdLst/>
            <a:ahLst/>
            <a:cxnLst/>
            <a:rect l="l" t="t" r="r" b="b"/>
            <a:pathLst>
              <a:path w="10160635" h="5715000">
                <a:moveTo>
                  <a:pt x="10160508" y="0"/>
                </a:moveTo>
                <a:lnTo>
                  <a:pt x="0" y="0"/>
                </a:lnTo>
                <a:lnTo>
                  <a:pt x="0" y="5715000"/>
                </a:lnTo>
                <a:lnTo>
                  <a:pt x="10160508" y="5715000"/>
                </a:lnTo>
                <a:lnTo>
                  <a:pt x="10160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149840" cy="5715000"/>
            <a:chOff x="0" y="0"/>
            <a:chExt cx="10149840" cy="571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241291" cy="5714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56688" y="0"/>
              <a:ext cx="6781800" cy="5715000"/>
            </a:xfrm>
            <a:custGeom>
              <a:avLst/>
              <a:gdLst/>
              <a:ahLst/>
              <a:cxnLst/>
              <a:rect l="l" t="t" r="r" b="b"/>
              <a:pathLst>
                <a:path w="6781800" h="5715000">
                  <a:moveTo>
                    <a:pt x="2489200" y="0"/>
                  </a:moveTo>
                  <a:lnTo>
                    <a:pt x="0" y="5714999"/>
                  </a:lnTo>
                  <a:lnTo>
                    <a:pt x="6781800" y="5714999"/>
                  </a:lnTo>
                  <a:lnTo>
                    <a:pt x="2489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8255" y="16764"/>
              <a:ext cx="2833116" cy="1394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5091" y="16764"/>
              <a:ext cx="1252727" cy="13944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1540" y="16764"/>
              <a:ext cx="2999232" cy="13944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4492" y="16764"/>
              <a:ext cx="1132331" cy="1394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0543" y="16764"/>
              <a:ext cx="2749296" cy="139446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28113" y="164033"/>
            <a:ext cx="731265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65" dirty="0">
                <a:solidFill>
                  <a:srgbClr val="FFFF00"/>
                </a:solidFill>
                <a:latin typeface="Calibri"/>
                <a:cs typeface="Calibri"/>
              </a:rPr>
              <a:t>FÓ</a:t>
            </a:r>
            <a:r>
              <a:rPr sz="5000" b="1" spc="-6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5000" b="1" spc="-65" dirty="0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r>
              <a:rPr sz="5000" b="1" spc="5" dirty="0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r>
              <a:rPr sz="5000" b="1" spc="-3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000" b="1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5000" b="1" spc="-29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000" b="1" spc="-65" dirty="0">
                <a:solidFill>
                  <a:srgbClr val="FFFF00"/>
                </a:solidFill>
                <a:latin typeface="Calibri"/>
                <a:cs typeface="Calibri"/>
              </a:rPr>
              <a:t>FU</a:t>
            </a:r>
            <a:r>
              <a:rPr sz="5000" b="1" spc="-7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5000" b="1" spc="-65" dirty="0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r>
              <a:rPr sz="5000" b="1" spc="-5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5000" b="1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5000" b="1" spc="-3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000" b="1" dirty="0">
                <a:solidFill>
                  <a:srgbClr val="FFFF00"/>
                </a:solidFill>
                <a:latin typeface="Calibri"/>
                <a:cs typeface="Calibri"/>
              </a:rPr>
              <a:t>É</a:t>
            </a:r>
            <a:r>
              <a:rPr sz="5000" b="1" spc="-3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000" b="1" spc="-60" dirty="0">
                <a:solidFill>
                  <a:srgbClr val="FFFF00"/>
                </a:solidFill>
                <a:latin typeface="Calibri"/>
                <a:cs typeface="Calibri"/>
              </a:rPr>
              <a:t>AG</a:t>
            </a:r>
            <a:r>
              <a:rPr sz="5000" b="1" spc="-6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5000" b="1" spc="-6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5000" b="1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46853" y="1069974"/>
            <a:ext cx="4633595" cy="31146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157480">
              <a:lnSpc>
                <a:spcPts val="1600"/>
              </a:lnSpc>
              <a:spcBef>
                <a:spcPts val="415"/>
              </a:spcBef>
            </a:pP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Levantamento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feito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pela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redação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Época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Negócios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sz="16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226060">
              <a:lnSpc>
                <a:spcPts val="16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daqui</a:t>
            </a:r>
            <a:r>
              <a:rPr sz="1600" spc="-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sairão</a:t>
            </a:r>
            <a:r>
              <a:rPr sz="16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ideias</a:t>
            </a:r>
            <a:r>
              <a:rPr sz="16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caminhos</a:t>
            </a:r>
            <a:r>
              <a:rPr sz="16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6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construção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õe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libri"/>
              <a:cs typeface="Calibri"/>
            </a:endParaRPr>
          </a:p>
          <a:p>
            <a:pPr marL="12700" marR="823594">
              <a:lnSpc>
                <a:spcPts val="1610"/>
              </a:lnSpc>
            </a:pP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Além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conteúdo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6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edição,</a:t>
            </a:r>
            <a:r>
              <a:rPr sz="160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será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realizado</a:t>
            </a:r>
            <a:r>
              <a:rPr sz="16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fórum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eve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60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ore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empreendedores</a:t>
            </a:r>
            <a:r>
              <a:rPr sz="1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debater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sz="16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possibilidades,</a:t>
            </a:r>
            <a:r>
              <a:rPr sz="16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desafios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caminhos</a:t>
            </a:r>
            <a:r>
              <a:rPr sz="16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6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fazer</a:t>
            </a:r>
            <a:r>
              <a:rPr sz="16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bons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negócios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amanhã.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marL="12700" marR="84455">
              <a:lnSpc>
                <a:spcPct val="833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eve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rece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á 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aproximadamente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6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convidados,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6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líderes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empresariais,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fundadores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startups,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representantes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projetos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sociais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liga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134" y="4649723"/>
            <a:ext cx="5169535" cy="617855"/>
            <a:chOff x="4501134" y="4649723"/>
            <a:chExt cx="5169535" cy="617855"/>
          </a:xfrm>
        </p:grpSpPr>
        <p:sp>
          <p:nvSpPr>
            <p:cNvPr id="14" name="object 14"/>
            <p:cNvSpPr/>
            <p:nvPr/>
          </p:nvSpPr>
          <p:spPr>
            <a:xfrm>
              <a:off x="4501134" y="4662677"/>
              <a:ext cx="5169535" cy="604520"/>
            </a:xfrm>
            <a:custGeom>
              <a:avLst/>
              <a:gdLst/>
              <a:ahLst/>
              <a:cxnLst/>
              <a:rect l="l" t="t" r="r" b="b"/>
              <a:pathLst>
                <a:path w="5169534" h="604520">
                  <a:moveTo>
                    <a:pt x="5169026" y="0"/>
                  </a:moveTo>
                  <a:lnTo>
                    <a:pt x="0" y="0"/>
                  </a:lnTo>
                </a:path>
                <a:path w="5169534" h="604520">
                  <a:moveTo>
                    <a:pt x="2578608" y="604520"/>
                  </a:moveTo>
                  <a:lnTo>
                    <a:pt x="2578608" y="88392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0500" y="4899659"/>
              <a:ext cx="1200911" cy="21640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549902" y="4442561"/>
            <a:ext cx="250190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*</a:t>
            </a:r>
            <a:r>
              <a:rPr sz="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 MT"/>
                <a:cs typeface="Arial MT"/>
              </a:rPr>
              <a:t>Realização</a:t>
            </a:r>
            <a:r>
              <a:rPr sz="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 MT"/>
                <a:cs typeface="Arial MT"/>
              </a:rPr>
              <a:t>fórum</a:t>
            </a: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 mediante</a:t>
            </a:r>
            <a:r>
              <a:rPr sz="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 MT"/>
                <a:cs typeface="Arial MT"/>
              </a:rPr>
              <a:t>viabilização</a:t>
            </a:r>
            <a:r>
              <a:rPr sz="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comercial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 MT"/>
              <a:cs typeface="Arial MT"/>
            </a:endParaRPr>
          </a:p>
          <a:p>
            <a:pPr marL="50165" algn="ctr">
              <a:lnSpc>
                <a:spcPct val="100000"/>
              </a:lnSpc>
            </a:pPr>
            <a:r>
              <a:rPr sz="1100" b="1" spc="-50" dirty="0">
                <a:solidFill>
                  <a:srgbClr val="FFFFFF"/>
                </a:solidFill>
                <a:latin typeface="Calibri"/>
                <a:cs typeface="Calibri"/>
              </a:rPr>
              <a:t>QUANDO</a:t>
            </a:r>
            <a:endParaRPr sz="1100"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  <a:spcBef>
                <a:spcPts val="390"/>
              </a:spcBef>
            </a:pP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Agosto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0159365" cy="5715000"/>
          </a:xfrm>
          <a:custGeom>
            <a:avLst/>
            <a:gdLst/>
            <a:ahLst/>
            <a:cxnLst/>
            <a:rect l="l" t="t" r="r" b="b"/>
            <a:pathLst>
              <a:path w="10159365" h="5715000">
                <a:moveTo>
                  <a:pt x="10158857" y="0"/>
                </a:moveTo>
                <a:lnTo>
                  <a:pt x="0" y="0"/>
                </a:lnTo>
                <a:lnTo>
                  <a:pt x="0" y="5715000"/>
                </a:lnTo>
                <a:lnTo>
                  <a:pt x="10158857" y="5715000"/>
                </a:lnTo>
                <a:lnTo>
                  <a:pt x="10158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335009" cy="5715000"/>
            <a:chOff x="0" y="0"/>
            <a:chExt cx="8335009" cy="571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930140" cy="5714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0480"/>
              <a:ext cx="2342388" cy="1394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611" y="30480"/>
              <a:ext cx="1833372" cy="1394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1655" y="30480"/>
              <a:ext cx="1943100" cy="13944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34790" y="177241"/>
            <a:ext cx="388429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55" dirty="0">
                <a:solidFill>
                  <a:srgbClr val="FFFF00"/>
                </a:solidFill>
                <a:latin typeface="Calibri"/>
                <a:cs typeface="Calibri"/>
              </a:rPr>
              <a:t>MI</a:t>
            </a:r>
            <a:r>
              <a:rPr sz="5000" b="1" spc="-4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5000" b="1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5000" b="1" spc="-3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000" b="1" spc="-4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5000" b="1" spc="-40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5000" b="1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5000" b="1" spc="-3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000" b="1" spc="-20" dirty="0">
                <a:solidFill>
                  <a:srgbClr val="FFFF00"/>
                </a:solidFill>
                <a:latin typeface="Calibri"/>
                <a:cs typeface="Calibri"/>
              </a:rPr>
              <a:t>GAP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6853" y="1167511"/>
            <a:ext cx="4606290" cy="260604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144780">
              <a:lnSpc>
                <a:spcPct val="83400"/>
              </a:lnSpc>
              <a:spcBef>
                <a:spcPts val="414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Mind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Gap</a:t>
            </a:r>
            <a:r>
              <a:rPr sz="16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6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jantar</a:t>
            </a:r>
            <a:r>
              <a:rPr sz="16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6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participantes</a:t>
            </a:r>
            <a:r>
              <a:rPr sz="16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lista 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fechada</a:t>
            </a:r>
            <a:r>
              <a:rPr sz="16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convidados,</a:t>
            </a:r>
            <a:r>
              <a:rPr sz="1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divididos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mesas.</a:t>
            </a:r>
            <a:r>
              <a:rPr sz="16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encontro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tem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(e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ati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fa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ilita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ore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dinâmica 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permite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troca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ideias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formulação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emo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especial 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contribui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ao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encontro 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conteúdo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833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jantar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reúne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diferentes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grupos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como altos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executivos,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fundadores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startups,</a:t>
            </a:r>
            <a:r>
              <a:rPr sz="1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pesquisadores,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investidores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6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encontro criativo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produtivo, pensando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juntos 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emo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01134" y="4649723"/>
            <a:ext cx="5169535" cy="617855"/>
            <a:chOff x="4501134" y="4649723"/>
            <a:chExt cx="5169535" cy="617855"/>
          </a:xfrm>
        </p:grpSpPr>
        <p:sp>
          <p:nvSpPr>
            <p:cNvPr id="11" name="object 11"/>
            <p:cNvSpPr/>
            <p:nvPr/>
          </p:nvSpPr>
          <p:spPr>
            <a:xfrm>
              <a:off x="4501134" y="4662677"/>
              <a:ext cx="5169535" cy="604520"/>
            </a:xfrm>
            <a:custGeom>
              <a:avLst/>
              <a:gdLst/>
              <a:ahLst/>
              <a:cxnLst/>
              <a:rect l="l" t="t" r="r" b="b"/>
              <a:pathLst>
                <a:path w="5169534" h="604520">
                  <a:moveTo>
                    <a:pt x="5169026" y="0"/>
                  </a:moveTo>
                  <a:lnTo>
                    <a:pt x="0" y="0"/>
                  </a:lnTo>
                </a:path>
                <a:path w="5169534" h="604520">
                  <a:moveTo>
                    <a:pt x="2578608" y="604520"/>
                  </a:moveTo>
                  <a:lnTo>
                    <a:pt x="2578608" y="88392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0500" y="4899659"/>
              <a:ext cx="1200911" cy="21640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553202" y="4671478"/>
            <a:ext cx="553720" cy="4724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459"/>
              </a:spcBef>
            </a:pPr>
            <a:r>
              <a:rPr sz="1100" b="1" spc="-50" dirty="0">
                <a:solidFill>
                  <a:srgbClr val="FFFFFF"/>
                </a:solidFill>
                <a:latin typeface="Calibri"/>
                <a:cs typeface="Calibri"/>
              </a:rPr>
              <a:t>QUANDO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Outubro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635" cy="5715000"/>
          </a:xfrm>
          <a:custGeom>
            <a:avLst/>
            <a:gdLst/>
            <a:ahLst/>
            <a:cxnLst/>
            <a:rect l="l" t="t" r="r" b="b"/>
            <a:pathLst>
              <a:path w="10160635" h="5715000">
                <a:moveTo>
                  <a:pt x="10160508" y="0"/>
                </a:moveTo>
                <a:lnTo>
                  <a:pt x="0" y="0"/>
                </a:lnTo>
                <a:lnTo>
                  <a:pt x="0" y="5715000"/>
                </a:lnTo>
                <a:lnTo>
                  <a:pt x="10160508" y="5715000"/>
                </a:lnTo>
                <a:lnTo>
                  <a:pt x="10160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160635" cy="5715000"/>
            <a:chOff x="0" y="0"/>
            <a:chExt cx="10160635" cy="571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46092" cy="5714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93095" y="38100"/>
              <a:ext cx="6736715" cy="5676900"/>
            </a:xfrm>
            <a:custGeom>
              <a:avLst/>
              <a:gdLst/>
              <a:ahLst/>
              <a:cxnLst/>
              <a:rect l="l" t="t" r="r" b="b"/>
              <a:pathLst>
                <a:path w="6736715" h="5676900">
                  <a:moveTo>
                    <a:pt x="2472604" y="0"/>
                  </a:moveTo>
                  <a:lnTo>
                    <a:pt x="0" y="5676898"/>
                  </a:lnTo>
                  <a:lnTo>
                    <a:pt x="6736585" y="5676898"/>
                  </a:lnTo>
                  <a:lnTo>
                    <a:pt x="2472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4888" y="0"/>
              <a:ext cx="3970019" cy="15971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3932" y="0"/>
              <a:ext cx="3846575" cy="159715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5704" y="155193"/>
            <a:ext cx="6029960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b="1" spc="-200" dirty="0">
                <a:solidFill>
                  <a:srgbClr val="FFFF00"/>
                </a:solidFill>
                <a:latin typeface="Calibri"/>
                <a:cs typeface="Calibri"/>
              </a:rPr>
              <a:t>ÉP</a:t>
            </a:r>
            <a:r>
              <a:rPr sz="5800" b="1" spc="-195" dirty="0">
                <a:solidFill>
                  <a:srgbClr val="FFFF00"/>
                </a:solidFill>
                <a:latin typeface="Calibri"/>
                <a:cs typeface="Calibri"/>
              </a:rPr>
              <a:t>OC</a:t>
            </a:r>
            <a:r>
              <a:rPr sz="5800" b="1" spc="-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5800" b="1" spc="-40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800" b="1" spc="-204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5800" b="1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5800" b="1" spc="-3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800" b="1" spc="-195" dirty="0">
                <a:solidFill>
                  <a:srgbClr val="FFFF00"/>
                </a:solidFill>
                <a:latin typeface="Calibri"/>
                <a:cs typeface="Calibri"/>
              </a:rPr>
              <a:t>INC</a:t>
            </a:r>
            <a:r>
              <a:rPr sz="5800" b="1" spc="-20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5800" b="1" spc="-204" dirty="0">
                <a:solidFill>
                  <a:srgbClr val="FFFF00"/>
                </a:solidFill>
                <a:latin typeface="Calibri"/>
                <a:cs typeface="Calibri"/>
              </a:rPr>
              <a:t>US</a:t>
            </a:r>
            <a:r>
              <a:rPr sz="5800" b="1" spc="-195" dirty="0">
                <a:solidFill>
                  <a:srgbClr val="FFFF00"/>
                </a:solidFill>
                <a:latin typeface="Calibri"/>
                <a:cs typeface="Calibri"/>
              </a:rPr>
              <a:t>Ã</a:t>
            </a:r>
            <a:r>
              <a:rPr sz="5800" b="1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endParaRPr sz="5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70653" y="4664964"/>
            <a:ext cx="5215890" cy="621030"/>
            <a:chOff x="4470653" y="4664964"/>
            <a:chExt cx="5215890" cy="621030"/>
          </a:xfrm>
        </p:grpSpPr>
        <p:sp>
          <p:nvSpPr>
            <p:cNvPr id="10" name="object 10"/>
            <p:cNvSpPr/>
            <p:nvPr/>
          </p:nvSpPr>
          <p:spPr>
            <a:xfrm>
              <a:off x="4470653" y="4677918"/>
              <a:ext cx="5198745" cy="608330"/>
            </a:xfrm>
            <a:custGeom>
              <a:avLst/>
              <a:gdLst/>
              <a:ahLst/>
              <a:cxnLst/>
              <a:rect l="l" t="t" r="r" b="b"/>
              <a:pathLst>
                <a:path w="5198745" h="608329">
                  <a:moveTo>
                    <a:pt x="5198237" y="0"/>
                  </a:moveTo>
                  <a:lnTo>
                    <a:pt x="0" y="0"/>
                  </a:lnTo>
                </a:path>
                <a:path w="5198745" h="608329">
                  <a:moveTo>
                    <a:pt x="2593848" y="607707"/>
                  </a:moveTo>
                  <a:lnTo>
                    <a:pt x="2593848" y="89915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9535" y="4895088"/>
              <a:ext cx="1207007" cy="2179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5867" y="4823460"/>
              <a:ext cx="900683" cy="40538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546853" y="1201673"/>
            <a:ext cx="4552315" cy="30124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83300"/>
              </a:lnSpc>
              <a:spcBef>
                <a:spcPts val="41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pesquisa de diversidade, equidade e inclusão,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uma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parceria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Época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Negócios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Instituto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Ethos,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uma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iniciativa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busca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avaliar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reconhecer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melhores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práticas de diversidade e inclusão adotadas pelas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empresas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atuam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Brasil.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são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publicados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na edição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 maio da revista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e-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conteúdo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complementar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melhores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práticas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das companhias.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 marR="129539">
              <a:lnSpc>
                <a:spcPct val="833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Também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faz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projeto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Época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Inclusão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realização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Fórum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Diversidade*,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reunirá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parte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das lideranças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destaque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pesquisa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discutir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caminhos,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ações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desafios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promover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mudança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ambiente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corporativo.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8167" y="4802359"/>
            <a:ext cx="567055" cy="4749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QUANDO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Maio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635" cy="5715000"/>
          </a:xfrm>
          <a:custGeom>
            <a:avLst/>
            <a:gdLst/>
            <a:ahLst/>
            <a:cxnLst/>
            <a:rect l="l" t="t" r="r" b="b"/>
            <a:pathLst>
              <a:path w="10160635" h="5715000">
                <a:moveTo>
                  <a:pt x="10160508" y="0"/>
                </a:moveTo>
                <a:lnTo>
                  <a:pt x="0" y="0"/>
                </a:lnTo>
                <a:lnTo>
                  <a:pt x="0" y="5715000"/>
                </a:lnTo>
                <a:lnTo>
                  <a:pt x="10160508" y="5715000"/>
                </a:lnTo>
                <a:lnTo>
                  <a:pt x="10160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160635" cy="5715000"/>
            <a:chOff x="0" y="0"/>
            <a:chExt cx="10160635" cy="571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32376" cy="5714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7944" y="15240"/>
              <a:ext cx="3675887" cy="1394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4503" y="15240"/>
              <a:ext cx="1584960" cy="1394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3184" y="15240"/>
              <a:ext cx="2618232" cy="13944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63611" y="15240"/>
              <a:ext cx="2596895" cy="139446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16276" y="162890"/>
            <a:ext cx="75336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70" dirty="0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r>
              <a:rPr sz="5000" b="1" spc="-65" dirty="0">
                <a:solidFill>
                  <a:srgbClr val="FFFF00"/>
                </a:solidFill>
                <a:latin typeface="Calibri"/>
                <a:cs typeface="Calibri"/>
              </a:rPr>
              <a:t>ULHE</a:t>
            </a:r>
            <a:r>
              <a:rPr sz="5000" b="1" spc="-6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5000" b="1" spc="-6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5000" b="1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5000" b="1" spc="-3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000" b="1" spc="-100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5000" b="1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5000" b="1" spc="-3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000" b="1" spc="-6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5000" b="1" spc="-65" dirty="0">
                <a:solidFill>
                  <a:srgbClr val="FFFF00"/>
                </a:solidFill>
                <a:latin typeface="Calibri"/>
                <a:cs typeface="Calibri"/>
              </a:rPr>
              <a:t>OSS</a:t>
            </a:r>
            <a:r>
              <a:rPr sz="5000" b="1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5000" b="1" spc="-3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5000" b="1" spc="-45" dirty="0">
                <a:solidFill>
                  <a:srgbClr val="FFFF00"/>
                </a:solidFill>
                <a:latin typeface="Calibri"/>
                <a:cs typeface="Calibri"/>
              </a:rPr>
              <a:t>É</a:t>
            </a:r>
            <a:r>
              <a:rPr sz="5000" b="1" spc="-40" dirty="0">
                <a:solidFill>
                  <a:srgbClr val="FFFF00"/>
                </a:solidFill>
                <a:latin typeface="Calibri"/>
                <a:cs typeface="Calibri"/>
              </a:rPr>
              <a:t>PO</a:t>
            </a:r>
            <a:r>
              <a:rPr sz="5000" b="1" spc="-3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5000" b="1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402329" marR="5080">
              <a:lnSpc>
                <a:spcPct val="83400"/>
              </a:lnSpc>
              <a:spcBef>
                <a:spcPts val="414"/>
              </a:spcBef>
            </a:pPr>
            <a:r>
              <a:rPr spc="-5" dirty="0"/>
              <a:t>O </a:t>
            </a:r>
            <a:r>
              <a:rPr spc="-70" dirty="0"/>
              <a:t>projeto </a:t>
            </a:r>
            <a:r>
              <a:rPr spc="-55" dirty="0"/>
              <a:t>tem </a:t>
            </a:r>
            <a:r>
              <a:rPr spc="-60" dirty="0"/>
              <a:t>como </a:t>
            </a:r>
            <a:r>
              <a:rPr spc="-70" dirty="0"/>
              <a:t>objetivo conectar </a:t>
            </a:r>
            <a:r>
              <a:rPr spc="-40" dirty="0"/>
              <a:t>as </a:t>
            </a:r>
            <a:r>
              <a:rPr spc="-70" dirty="0"/>
              <a:t>mulheres </a:t>
            </a:r>
            <a:r>
              <a:rPr spc="-40" dirty="0"/>
              <a:t>de </a:t>
            </a:r>
            <a:r>
              <a:rPr spc="-35" dirty="0"/>
              <a:t> </a:t>
            </a:r>
            <a:r>
              <a:rPr spc="-70" dirty="0"/>
              <a:t>diferentes</a:t>
            </a:r>
            <a:r>
              <a:rPr spc="-110" dirty="0"/>
              <a:t> </a:t>
            </a:r>
            <a:r>
              <a:rPr spc="-70" dirty="0"/>
              <a:t>setores</a:t>
            </a:r>
            <a:r>
              <a:rPr spc="-85" dirty="0"/>
              <a:t> </a:t>
            </a:r>
            <a:r>
              <a:rPr spc="-5" dirty="0"/>
              <a:t>e</a:t>
            </a:r>
            <a:r>
              <a:rPr spc="-135" dirty="0"/>
              <a:t> </a:t>
            </a:r>
            <a:r>
              <a:rPr spc="-70" dirty="0"/>
              <a:t>profissões</a:t>
            </a:r>
            <a:r>
              <a:rPr spc="-100" dirty="0"/>
              <a:t> </a:t>
            </a:r>
            <a:r>
              <a:rPr spc="-5" dirty="0"/>
              <a:t>à</a:t>
            </a:r>
            <a:r>
              <a:rPr spc="-140" dirty="0"/>
              <a:t> </a:t>
            </a:r>
            <a:r>
              <a:rPr spc="-65" dirty="0"/>
              <a:t>agenda</a:t>
            </a:r>
            <a:r>
              <a:rPr spc="-140" dirty="0"/>
              <a:t> </a:t>
            </a:r>
            <a:r>
              <a:rPr spc="-40" dirty="0"/>
              <a:t>da</a:t>
            </a:r>
            <a:r>
              <a:rPr spc="-145" dirty="0"/>
              <a:t> </a:t>
            </a:r>
            <a:r>
              <a:rPr spc="-70" dirty="0"/>
              <a:t>inovação,</a:t>
            </a:r>
            <a:r>
              <a:rPr spc="-110" dirty="0"/>
              <a:t> </a:t>
            </a:r>
            <a:r>
              <a:rPr spc="-65" dirty="0"/>
              <a:t>dando </a:t>
            </a:r>
            <a:r>
              <a:rPr spc="-345" dirty="0"/>
              <a:t> </a:t>
            </a:r>
            <a:r>
              <a:rPr spc="-5" dirty="0"/>
              <a:t>a</a:t>
            </a:r>
            <a:r>
              <a:rPr spc="-145" dirty="0"/>
              <a:t> </a:t>
            </a:r>
            <a:r>
              <a:rPr spc="-80" dirty="0"/>
              <a:t>e</a:t>
            </a:r>
            <a:r>
              <a:rPr spc="-75" dirty="0"/>
              <a:t>la</a:t>
            </a:r>
            <a:r>
              <a:rPr spc="-5" dirty="0"/>
              <a:t>s</a:t>
            </a:r>
            <a:r>
              <a:rPr spc="-135" dirty="0"/>
              <a:t> </a:t>
            </a:r>
            <a:r>
              <a:rPr spc="-5" dirty="0"/>
              <a:t>a</a:t>
            </a:r>
            <a:r>
              <a:rPr spc="-145" dirty="0"/>
              <a:t> </a:t>
            </a:r>
            <a:r>
              <a:rPr spc="-80" dirty="0"/>
              <a:t>opo</a:t>
            </a:r>
            <a:r>
              <a:rPr spc="-85" dirty="0"/>
              <a:t>r</a:t>
            </a:r>
            <a:r>
              <a:rPr spc="-75" dirty="0"/>
              <a:t>t</a:t>
            </a:r>
            <a:r>
              <a:rPr spc="-80" dirty="0"/>
              <a:t>un</a:t>
            </a:r>
            <a:r>
              <a:rPr spc="-75" dirty="0"/>
              <a:t>i</a:t>
            </a:r>
            <a:r>
              <a:rPr spc="-80" dirty="0"/>
              <a:t>d</a:t>
            </a:r>
            <a:r>
              <a:rPr spc="-75" dirty="0"/>
              <a:t>a</a:t>
            </a:r>
            <a:r>
              <a:rPr spc="-80" dirty="0"/>
              <a:t>d</a:t>
            </a:r>
            <a:r>
              <a:rPr spc="-5" dirty="0"/>
              <a:t>e</a:t>
            </a:r>
            <a:r>
              <a:rPr spc="-114" dirty="0"/>
              <a:t> </a:t>
            </a:r>
            <a:r>
              <a:rPr spc="-80" dirty="0"/>
              <a:t>d</a:t>
            </a:r>
            <a:r>
              <a:rPr spc="-5" dirty="0"/>
              <a:t>e</a:t>
            </a:r>
            <a:r>
              <a:rPr spc="-140" dirty="0"/>
              <a:t> </a:t>
            </a:r>
            <a:r>
              <a:rPr spc="-75" dirty="0"/>
              <a:t>a</a:t>
            </a:r>
            <a:r>
              <a:rPr spc="-80" dirty="0"/>
              <a:t>v</a:t>
            </a:r>
            <a:r>
              <a:rPr spc="-75" dirty="0"/>
              <a:t>a</a:t>
            </a:r>
            <a:r>
              <a:rPr spc="-80" dirty="0"/>
              <a:t>nç</a:t>
            </a:r>
            <a:r>
              <a:rPr spc="-5" dirty="0"/>
              <a:t>a</a:t>
            </a:r>
            <a:r>
              <a:rPr spc="-145" dirty="0"/>
              <a:t> </a:t>
            </a:r>
            <a:r>
              <a:rPr spc="-80" dirty="0"/>
              <a:t>e</a:t>
            </a:r>
            <a:r>
              <a:rPr spc="-5" dirty="0"/>
              <a:t>m</a:t>
            </a:r>
            <a:r>
              <a:rPr spc="-130" dirty="0"/>
              <a:t> </a:t>
            </a:r>
            <a:r>
              <a:rPr spc="-80" dirty="0"/>
              <a:t>su</a:t>
            </a:r>
            <a:r>
              <a:rPr spc="-75" dirty="0"/>
              <a:t>a</a:t>
            </a:r>
            <a:r>
              <a:rPr spc="-5" dirty="0"/>
              <a:t>s</a:t>
            </a:r>
            <a:r>
              <a:rPr spc="-135" dirty="0"/>
              <a:t> </a:t>
            </a:r>
            <a:r>
              <a:rPr spc="-80" dirty="0"/>
              <a:t>c</a:t>
            </a:r>
            <a:r>
              <a:rPr spc="-75" dirty="0"/>
              <a:t>a</a:t>
            </a:r>
            <a:r>
              <a:rPr spc="-85" dirty="0"/>
              <a:t>rr</a:t>
            </a:r>
            <a:r>
              <a:rPr spc="-80" dirty="0"/>
              <a:t>e</a:t>
            </a:r>
            <a:r>
              <a:rPr spc="-75" dirty="0"/>
              <a:t>i</a:t>
            </a:r>
            <a:r>
              <a:rPr spc="-85" dirty="0"/>
              <a:t>r</a:t>
            </a:r>
            <a:r>
              <a:rPr spc="-75" dirty="0"/>
              <a:t>a</a:t>
            </a:r>
            <a:r>
              <a:rPr spc="-80" dirty="0"/>
              <a:t>s</a:t>
            </a:r>
            <a:r>
              <a:rPr spc="-5" dirty="0"/>
              <a:t>.</a:t>
            </a:r>
          </a:p>
          <a:p>
            <a:pPr marL="3402329" marR="217804">
              <a:lnSpc>
                <a:spcPct val="83100"/>
              </a:lnSpc>
            </a:pPr>
            <a:r>
              <a:rPr spc="-55" dirty="0"/>
              <a:t>Por</a:t>
            </a:r>
            <a:r>
              <a:rPr spc="-125" dirty="0"/>
              <a:t> </a:t>
            </a:r>
            <a:r>
              <a:rPr spc="-60" dirty="0"/>
              <a:t>meio</a:t>
            </a:r>
            <a:r>
              <a:rPr spc="-120" dirty="0"/>
              <a:t> </a:t>
            </a:r>
            <a:r>
              <a:rPr spc="-40" dirty="0"/>
              <a:t>de</a:t>
            </a:r>
            <a:r>
              <a:rPr spc="-130" dirty="0"/>
              <a:t> </a:t>
            </a:r>
            <a:r>
              <a:rPr spc="-70" dirty="0"/>
              <a:t>diversas</a:t>
            </a:r>
            <a:r>
              <a:rPr spc="-105" dirty="0"/>
              <a:t> </a:t>
            </a:r>
            <a:r>
              <a:rPr spc="-70" dirty="0"/>
              <a:t>iniciativas</a:t>
            </a:r>
            <a:r>
              <a:rPr spc="-170" dirty="0"/>
              <a:t> </a:t>
            </a:r>
            <a:r>
              <a:rPr spc="-70" dirty="0"/>
              <a:t>editoriais,</a:t>
            </a:r>
            <a:r>
              <a:rPr spc="-114" dirty="0"/>
              <a:t> </a:t>
            </a:r>
            <a:r>
              <a:rPr spc="-60" dirty="0"/>
              <a:t>como</a:t>
            </a:r>
            <a:r>
              <a:rPr spc="-110" dirty="0"/>
              <a:t> </a:t>
            </a:r>
            <a:r>
              <a:rPr spc="-70" dirty="0"/>
              <a:t>matérias, </a:t>
            </a:r>
            <a:r>
              <a:rPr spc="-345" dirty="0"/>
              <a:t> </a:t>
            </a:r>
            <a:r>
              <a:rPr spc="-65" dirty="0"/>
              <a:t>lives,</a:t>
            </a:r>
            <a:r>
              <a:rPr spc="-140" dirty="0"/>
              <a:t> </a:t>
            </a:r>
            <a:r>
              <a:rPr spc="-70" dirty="0"/>
              <a:t>mentorias,</a:t>
            </a:r>
            <a:r>
              <a:rPr spc="-95" dirty="0"/>
              <a:t> </a:t>
            </a:r>
            <a:r>
              <a:rPr spc="-70" dirty="0"/>
              <a:t>eventos</a:t>
            </a:r>
            <a:r>
              <a:rPr spc="-100" dirty="0"/>
              <a:t> </a:t>
            </a:r>
            <a:r>
              <a:rPr spc="-5" dirty="0"/>
              <a:t>e</a:t>
            </a:r>
            <a:r>
              <a:rPr spc="-135" dirty="0"/>
              <a:t> </a:t>
            </a:r>
            <a:r>
              <a:rPr spc="-70" dirty="0"/>
              <a:t>podcast,</a:t>
            </a:r>
            <a:r>
              <a:rPr spc="-120" dirty="0"/>
              <a:t> </a:t>
            </a:r>
            <a:r>
              <a:rPr spc="-70" dirty="0"/>
              <a:t>mulheres</a:t>
            </a:r>
            <a:r>
              <a:rPr spc="-110" dirty="0"/>
              <a:t> </a:t>
            </a:r>
            <a:r>
              <a:rPr spc="-55" dirty="0"/>
              <a:t>que</a:t>
            </a:r>
            <a:r>
              <a:rPr spc="-135" dirty="0"/>
              <a:t> </a:t>
            </a:r>
            <a:r>
              <a:rPr spc="-55" dirty="0"/>
              <a:t>são</a:t>
            </a:r>
          </a:p>
          <a:p>
            <a:pPr marL="3402329" marR="208915">
              <a:lnSpc>
                <a:spcPct val="83200"/>
              </a:lnSpc>
              <a:spcBef>
                <a:spcPts val="10"/>
              </a:spcBef>
            </a:pPr>
            <a:r>
              <a:rPr spc="-75" dirty="0"/>
              <a:t>referência </a:t>
            </a:r>
            <a:r>
              <a:rPr spc="-65" dirty="0"/>
              <a:t>nesse </a:t>
            </a:r>
            <a:r>
              <a:rPr spc="-75" dirty="0"/>
              <a:t>ecossistema </a:t>
            </a:r>
            <a:r>
              <a:rPr spc="-55" dirty="0"/>
              <a:t>vão </a:t>
            </a:r>
            <a:r>
              <a:rPr spc="-70" dirty="0"/>
              <a:t>debater questões </a:t>
            </a:r>
            <a:r>
              <a:rPr spc="-65" dirty="0"/>
              <a:t> </a:t>
            </a:r>
            <a:r>
              <a:rPr spc="-85" dirty="0"/>
              <a:t>r</a:t>
            </a:r>
            <a:r>
              <a:rPr spc="-80" dirty="0"/>
              <a:t>e</a:t>
            </a:r>
            <a:r>
              <a:rPr spc="-75" dirty="0"/>
              <a:t>l</a:t>
            </a:r>
            <a:r>
              <a:rPr spc="-80" dirty="0"/>
              <a:t>ev</a:t>
            </a:r>
            <a:r>
              <a:rPr spc="-75" dirty="0"/>
              <a:t>a</a:t>
            </a:r>
            <a:r>
              <a:rPr spc="-80" dirty="0"/>
              <a:t>n</a:t>
            </a:r>
            <a:r>
              <a:rPr spc="-75" dirty="0"/>
              <a:t>t</a:t>
            </a:r>
            <a:r>
              <a:rPr spc="-80" dirty="0"/>
              <a:t>e</a:t>
            </a:r>
            <a:r>
              <a:rPr spc="-5" dirty="0"/>
              <a:t>s</a:t>
            </a:r>
            <a:r>
              <a:rPr spc="-100" dirty="0"/>
              <a:t> </a:t>
            </a:r>
            <a:r>
              <a:rPr spc="-80" dirty="0"/>
              <a:t>sob</a:t>
            </a:r>
            <a:r>
              <a:rPr spc="-85" dirty="0"/>
              <a:t>r</a:t>
            </a:r>
            <a:r>
              <a:rPr spc="-5" dirty="0"/>
              <a:t>e</a:t>
            </a:r>
            <a:r>
              <a:rPr spc="-114" dirty="0"/>
              <a:t> </a:t>
            </a:r>
            <a:r>
              <a:rPr spc="-5" dirty="0"/>
              <a:t>o</a:t>
            </a:r>
            <a:r>
              <a:rPr spc="-125" dirty="0"/>
              <a:t> </a:t>
            </a:r>
            <a:r>
              <a:rPr spc="-75" dirty="0"/>
              <a:t>a</a:t>
            </a:r>
            <a:r>
              <a:rPr spc="-80" dirty="0"/>
              <a:t>ssun</a:t>
            </a:r>
            <a:r>
              <a:rPr spc="-75" dirty="0"/>
              <a:t>t</a:t>
            </a:r>
            <a:r>
              <a:rPr spc="-5" dirty="0"/>
              <a:t>o</a:t>
            </a:r>
            <a:r>
              <a:rPr spc="-140" dirty="0"/>
              <a:t> </a:t>
            </a:r>
            <a:r>
              <a:rPr spc="-5" dirty="0"/>
              <a:t>e</a:t>
            </a:r>
            <a:r>
              <a:rPr spc="-140" dirty="0"/>
              <a:t> </a:t>
            </a:r>
            <a:r>
              <a:rPr spc="-75" dirty="0"/>
              <a:t>a</a:t>
            </a:r>
            <a:r>
              <a:rPr spc="-80" dirty="0"/>
              <a:t>ssum</a:t>
            </a:r>
            <a:r>
              <a:rPr spc="-75" dirty="0"/>
              <a:t>i</a:t>
            </a:r>
            <a:r>
              <a:rPr spc="-5" dirty="0"/>
              <a:t>r</a:t>
            </a:r>
            <a:r>
              <a:rPr spc="-130" dirty="0"/>
              <a:t> </a:t>
            </a:r>
            <a:r>
              <a:rPr spc="-5" dirty="0"/>
              <a:t>o</a:t>
            </a:r>
            <a:r>
              <a:rPr spc="-140" dirty="0"/>
              <a:t> </a:t>
            </a:r>
            <a:r>
              <a:rPr spc="-80" dirty="0"/>
              <a:t>p</a:t>
            </a:r>
            <a:r>
              <a:rPr spc="-85" dirty="0"/>
              <a:t>r</a:t>
            </a:r>
            <a:r>
              <a:rPr spc="-80" dirty="0"/>
              <a:t>o</a:t>
            </a:r>
            <a:r>
              <a:rPr spc="-75" dirty="0"/>
              <a:t>tag</a:t>
            </a:r>
            <a:r>
              <a:rPr spc="-80" dirty="0"/>
              <a:t>on</a:t>
            </a:r>
            <a:r>
              <a:rPr spc="-75" dirty="0"/>
              <a:t>i</a:t>
            </a:r>
            <a:r>
              <a:rPr spc="-80" dirty="0"/>
              <a:t>sm</a:t>
            </a:r>
            <a:r>
              <a:rPr spc="-5" dirty="0"/>
              <a:t>o</a:t>
            </a:r>
            <a:r>
              <a:rPr spc="-100" dirty="0"/>
              <a:t> </a:t>
            </a:r>
            <a:r>
              <a:rPr spc="-80" dirty="0"/>
              <a:t>d</a:t>
            </a:r>
            <a:r>
              <a:rPr spc="-75" dirty="0"/>
              <a:t>a</a:t>
            </a:r>
            <a:r>
              <a:rPr spc="-5" dirty="0"/>
              <a:t>s  </a:t>
            </a:r>
            <a:r>
              <a:rPr spc="-80" dirty="0"/>
              <a:t>d</a:t>
            </a:r>
            <a:r>
              <a:rPr spc="-75" dirty="0"/>
              <a:t>i</a:t>
            </a:r>
            <a:r>
              <a:rPr spc="-80" dirty="0"/>
              <a:t>scussõe</a:t>
            </a:r>
            <a:r>
              <a:rPr spc="-5" dirty="0"/>
              <a:t>s</a:t>
            </a:r>
            <a:r>
              <a:rPr spc="-110" dirty="0"/>
              <a:t> </a:t>
            </a:r>
            <a:r>
              <a:rPr spc="-75" dirty="0"/>
              <a:t>liga</a:t>
            </a:r>
            <a:r>
              <a:rPr spc="-80" dirty="0"/>
              <a:t>d</a:t>
            </a:r>
            <a:r>
              <a:rPr spc="-75" dirty="0"/>
              <a:t>a</a:t>
            </a:r>
            <a:r>
              <a:rPr spc="-5" dirty="0"/>
              <a:t>s</a:t>
            </a:r>
            <a:r>
              <a:rPr spc="-175" dirty="0"/>
              <a:t> </a:t>
            </a:r>
            <a:r>
              <a:rPr spc="-5" dirty="0"/>
              <a:t>a</a:t>
            </a:r>
            <a:r>
              <a:rPr spc="-145" dirty="0"/>
              <a:t> </a:t>
            </a:r>
            <a:r>
              <a:rPr spc="-75" dirty="0"/>
              <a:t>i</a:t>
            </a:r>
            <a:r>
              <a:rPr spc="-80" dirty="0"/>
              <a:t>nov</a:t>
            </a:r>
            <a:r>
              <a:rPr spc="-75" dirty="0"/>
              <a:t>a</a:t>
            </a:r>
            <a:r>
              <a:rPr spc="-80" dirty="0"/>
              <a:t>ç</a:t>
            </a:r>
            <a:r>
              <a:rPr spc="-75" dirty="0"/>
              <a:t>ã</a:t>
            </a:r>
            <a:r>
              <a:rPr spc="-5" dirty="0"/>
              <a:t>o</a:t>
            </a:r>
            <a:r>
              <a:rPr spc="-114" dirty="0"/>
              <a:t> </a:t>
            </a:r>
            <a:r>
              <a:rPr spc="-80" dirty="0"/>
              <a:t>n</a:t>
            </a:r>
            <a:r>
              <a:rPr spc="-5" dirty="0"/>
              <a:t>o</a:t>
            </a:r>
            <a:r>
              <a:rPr spc="-140" dirty="0"/>
              <a:t> </a:t>
            </a:r>
            <a:r>
              <a:rPr spc="-80" dirty="0"/>
              <a:t>p</a:t>
            </a:r>
            <a:r>
              <a:rPr spc="-75" dirty="0"/>
              <a:t>aí</a:t>
            </a:r>
            <a:r>
              <a:rPr spc="-80" dirty="0"/>
              <a:t>s</a:t>
            </a:r>
            <a:r>
              <a:rPr spc="-5" dirty="0"/>
              <a:t>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479797" y="4645152"/>
            <a:ext cx="5189220" cy="467995"/>
            <a:chOff x="4479797" y="4645152"/>
            <a:chExt cx="5189220" cy="467995"/>
          </a:xfrm>
        </p:grpSpPr>
        <p:sp>
          <p:nvSpPr>
            <p:cNvPr id="12" name="object 12"/>
            <p:cNvSpPr/>
            <p:nvPr/>
          </p:nvSpPr>
          <p:spPr>
            <a:xfrm>
              <a:off x="4479797" y="4658106"/>
              <a:ext cx="5189220" cy="0"/>
            </a:xfrm>
            <a:custGeom>
              <a:avLst/>
              <a:gdLst/>
              <a:ahLst/>
              <a:cxnLst/>
              <a:rect l="l" t="t" r="r" b="b"/>
              <a:pathLst>
                <a:path w="5189220">
                  <a:moveTo>
                    <a:pt x="518896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0903" y="4896612"/>
              <a:ext cx="1205483" cy="2164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5" y="3047"/>
            <a:ext cx="10135870" cy="5701030"/>
            <a:chOff x="6095" y="3047"/>
            <a:chExt cx="10135870" cy="5701030"/>
          </a:xfrm>
        </p:grpSpPr>
        <p:sp>
          <p:nvSpPr>
            <p:cNvPr id="3" name="object 3"/>
            <p:cNvSpPr/>
            <p:nvPr/>
          </p:nvSpPr>
          <p:spPr>
            <a:xfrm>
              <a:off x="6095" y="3047"/>
              <a:ext cx="10135870" cy="5701030"/>
            </a:xfrm>
            <a:custGeom>
              <a:avLst/>
              <a:gdLst/>
              <a:ahLst/>
              <a:cxnLst/>
              <a:rect l="l" t="t" r="r" b="b"/>
              <a:pathLst>
                <a:path w="10135870" h="5701030">
                  <a:moveTo>
                    <a:pt x="10135743" y="0"/>
                  </a:moveTo>
                  <a:lnTo>
                    <a:pt x="0" y="0"/>
                  </a:lnTo>
                  <a:lnTo>
                    <a:pt x="0" y="5700800"/>
                  </a:lnTo>
                  <a:lnTo>
                    <a:pt x="101357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2336" y="399288"/>
              <a:ext cx="1753870" cy="2326640"/>
            </a:xfrm>
            <a:custGeom>
              <a:avLst/>
              <a:gdLst/>
              <a:ahLst/>
              <a:cxnLst/>
              <a:rect l="l" t="t" r="r" b="b"/>
              <a:pathLst>
                <a:path w="1753870" h="2326640">
                  <a:moveTo>
                    <a:pt x="1753489" y="0"/>
                  </a:moveTo>
                  <a:lnTo>
                    <a:pt x="0" y="0"/>
                  </a:lnTo>
                  <a:lnTo>
                    <a:pt x="0" y="2326640"/>
                  </a:lnTo>
                  <a:lnTo>
                    <a:pt x="1753489" y="2326640"/>
                  </a:lnTo>
                  <a:lnTo>
                    <a:pt x="1753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3540" y="728471"/>
              <a:ext cx="224027" cy="2240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727" y="473964"/>
              <a:ext cx="1597152" cy="21457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12" y="519684"/>
              <a:ext cx="1527048" cy="2758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3540" y="563879"/>
              <a:ext cx="224027" cy="2240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727" y="473964"/>
              <a:ext cx="1597152" cy="8473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640" y="1546859"/>
              <a:ext cx="1537716" cy="9677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212" y="859536"/>
              <a:ext cx="79248" cy="1173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2175" y="399288"/>
              <a:ext cx="1755648" cy="231648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41934" y="1015999"/>
            <a:ext cx="11938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b="1" spc="-120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2602" y="965073"/>
            <a:ext cx="11747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b="1" spc="-1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50" b="1" spc="-14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550" b="1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6259" y="111861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699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1716" y="1090041"/>
            <a:ext cx="15367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50" b="1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00" b="1" spc="15" baseline="5555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00" b="1" baseline="55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" b="1" spc="-7" baseline="55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b="1" spc="-35" dirty="0">
                <a:solidFill>
                  <a:srgbClr val="FFFFFF"/>
                </a:solidFill>
                <a:latin typeface="Trebuchet MS"/>
                <a:cs typeface="Trebuchet MS"/>
              </a:rPr>
              <a:t>172|</a:t>
            </a:r>
            <a:r>
              <a:rPr sz="150" b="1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50" b="1" dirty="0">
                <a:solidFill>
                  <a:srgbClr val="FFFFFF"/>
                </a:solidFill>
                <a:latin typeface="Trebuchet MS"/>
                <a:cs typeface="Trebuchet MS"/>
              </a:rPr>
              <a:t>$</a:t>
            </a:r>
            <a:r>
              <a:rPr sz="150" b="1" spc="-20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endParaRPr sz="15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9432" y="859536"/>
            <a:ext cx="1570355" cy="253365"/>
            <a:chOff x="539432" y="859536"/>
            <a:chExt cx="1570355" cy="253365"/>
          </a:xfrm>
        </p:grpSpPr>
        <p:sp>
          <p:nvSpPr>
            <p:cNvPr id="18" name="object 18"/>
            <p:cNvSpPr/>
            <p:nvPr/>
          </p:nvSpPr>
          <p:spPr>
            <a:xfrm>
              <a:off x="541019" y="990600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339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7483" y="859536"/>
              <a:ext cx="141731" cy="25298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93140" y="2353513"/>
            <a:ext cx="1414780" cy="23177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14604" algn="ctr">
              <a:lnSpc>
                <a:spcPct val="100000"/>
              </a:lnSpc>
              <a:spcBef>
                <a:spcPts val="190"/>
              </a:spcBef>
            </a:pPr>
            <a:r>
              <a:rPr sz="75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75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b="1" spc="65" dirty="0">
                <a:solidFill>
                  <a:srgbClr val="FFFFFF"/>
                </a:solidFill>
                <a:latin typeface="Calibri"/>
                <a:cs typeface="Calibri"/>
              </a:rPr>
              <a:t>PRÓXIMO</a:t>
            </a:r>
            <a:r>
              <a:rPr sz="7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50" b="1" spc="50" dirty="0">
                <a:solidFill>
                  <a:srgbClr val="FFFFFF"/>
                </a:solidFill>
                <a:latin typeface="Calibri"/>
                <a:cs typeface="Calibri"/>
              </a:rPr>
              <a:t>CAPÍTULO</a:t>
            </a:r>
            <a:endParaRPr sz="75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  <a:spcBef>
                <a:spcPts val="35"/>
              </a:spcBef>
            </a:pPr>
            <a:r>
              <a:rPr sz="250" spc="-10" dirty="0">
                <a:solidFill>
                  <a:srgbClr val="FFFFFF"/>
                </a:solidFill>
                <a:latin typeface="Trebuchet MS"/>
                <a:cs typeface="Trebuchet MS"/>
              </a:rPr>
              <a:t>AO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SAIR</a:t>
            </a:r>
            <a:r>
              <a:rPr sz="25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ZERO</a:t>
            </a:r>
            <a:r>
              <a:rPr sz="2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CHEGAR</a:t>
            </a:r>
            <a:r>
              <a:rPr sz="2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UM</a:t>
            </a:r>
            <a:r>
              <a:rPr sz="2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VALOR</a:t>
            </a:r>
            <a:r>
              <a:rPr sz="2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MERCADO</a:t>
            </a:r>
            <a:r>
              <a:rPr sz="2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US$</a:t>
            </a:r>
            <a:r>
              <a:rPr sz="2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2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BILHÕES</a:t>
            </a:r>
            <a:r>
              <a:rPr sz="2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2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APENAS</a:t>
            </a:r>
            <a:r>
              <a:rPr sz="25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15" dirty="0">
                <a:solidFill>
                  <a:srgbClr val="FFFFFF"/>
                </a:solidFill>
                <a:latin typeface="Trebuchet MS"/>
                <a:cs typeface="Trebuchet MS"/>
              </a:rPr>
              <a:t>OITO</a:t>
            </a:r>
            <a:r>
              <a:rPr sz="2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25" dirty="0">
                <a:solidFill>
                  <a:srgbClr val="FFFFFF"/>
                </a:solidFill>
                <a:latin typeface="Trebuchet MS"/>
                <a:cs typeface="Trebuchet MS"/>
              </a:rPr>
              <a:t>ANOS, </a:t>
            </a:r>
            <a:r>
              <a:rPr sz="2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BANCO</a:t>
            </a:r>
            <a:r>
              <a:rPr sz="2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15" dirty="0">
                <a:solidFill>
                  <a:srgbClr val="FFFFFF"/>
                </a:solidFill>
                <a:latin typeface="Trebuchet MS"/>
                <a:cs typeface="Trebuchet MS"/>
              </a:rPr>
              <a:t>DIGITAL</a:t>
            </a:r>
            <a:r>
              <a:rPr sz="2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REESCREVE</a:t>
            </a:r>
            <a:r>
              <a:rPr sz="2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HISTÓRIA</a:t>
            </a:r>
            <a:r>
              <a:rPr sz="2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CAPITALISMO</a:t>
            </a:r>
            <a:r>
              <a:rPr sz="2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15" dirty="0">
                <a:solidFill>
                  <a:srgbClr val="FFFFFF"/>
                </a:solidFill>
                <a:latin typeface="Trebuchet MS"/>
                <a:cs typeface="Trebuchet MS"/>
              </a:rPr>
              <a:t>BRASILEIRO</a:t>
            </a:r>
            <a:endParaRPr sz="2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57847" y="861490"/>
            <a:ext cx="48895" cy="249554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" spc="-45" dirty="0">
                <a:latin typeface="Trebuchet MS"/>
                <a:cs typeface="Trebuchet MS"/>
              </a:rPr>
              <a:t>CARGATRIBUTÁRIAFEDERAL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150" spc="-35" dirty="0">
                <a:latin typeface="Trebuchet MS"/>
                <a:cs typeface="Trebuchet MS"/>
              </a:rPr>
              <a:t>APROXIMADA4,65%</a:t>
            </a:r>
            <a:endParaRPr sz="1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0410" y="1386077"/>
            <a:ext cx="222250" cy="1587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5080">
              <a:lnSpc>
                <a:spcPct val="83800"/>
              </a:lnSpc>
              <a:spcBef>
                <a:spcPts val="140"/>
              </a:spcBef>
            </a:pPr>
            <a:r>
              <a:rPr sz="200" spc="-30" dirty="0">
                <a:solidFill>
                  <a:srgbClr val="FFFFFF"/>
                </a:solidFill>
                <a:latin typeface="Trebuchet MS"/>
                <a:cs typeface="Trebuchet MS"/>
              </a:rPr>
              <a:t>Ed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0" spc="-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spc="-1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0" spc="-1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00" spc="-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200" spc="-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" spc="-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" spc="-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00" spc="-25" dirty="0">
                <a:solidFill>
                  <a:srgbClr val="FFFFFF"/>
                </a:solidFill>
                <a:latin typeface="Trebuchet MS"/>
                <a:cs typeface="Trebuchet MS"/>
              </a:rPr>
              <a:t>ti</a:t>
            </a:r>
            <a:r>
              <a:rPr sz="200" spc="-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spc="-15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unque</a:t>
            </a:r>
            <a:r>
              <a:rPr sz="200" spc="-1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" spc="-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00" spc="-4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" i="1" spc="-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" i="1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i="1" spc="-30" dirty="0">
                <a:solidFill>
                  <a:srgbClr val="FFFFFF"/>
                </a:solidFill>
                <a:latin typeface="Trebuchet MS"/>
                <a:cs typeface="Trebuchet MS"/>
              </a:rPr>
              <a:t>pé</a:t>
            </a:r>
            <a:r>
              <a:rPr sz="20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" spc="-30" dirty="0">
                <a:solidFill>
                  <a:srgbClr val="FFFFFF"/>
                </a:solidFill>
                <a:latin typeface="Trebuchet MS"/>
                <a:cs typeface="Trebuchet MS"/>
              </a:rPr>
              <a:t> D</a:t>
            </a:r>
            <a:r>
              <a:rPr sz="200" spc="-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00" spc="-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spc="-2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00" spc="-30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200" spc="-2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" spc="-2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200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2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fund</a:t>
            </a:r>
            <a:r>
              <a:rPr sz="200" spc="-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" spc="-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" spc="-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200" spc="-15" dirty="0">
                <a:solidFill>
                  <a:srgbClr val="FFFFFF"/>
                </a:solidFill>
                <a:latin typeface="Trebuchet MS"/>
                <a:cs typeface="Trebuchet MS"/>
              </a:rPr>
              <a:t>daﬁntech</a:t>
            </a:r>
            <a:endParaRPr sz="2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01724" y="2852877"/>
            <a:ext cx="1753870" cy="2328545"/>
            <a:chOff x="1601724" y="2852877"/>
            <a:chExt cx="1753870" cy="2328545"/>
          </a:xfrm>
        </p:grpSpPr>
        <p:sp>
          <p:nvSpPr>
            <p:cNvPr id="24" name="object 24"/>
            <p:cNvSpPr/>
            <p:nvPr/>
          </p:nvSpPr>
          <p:spPr>
            <a:xfrm>
              <a:off x="1601724" y="2852877"/>
              <a:ext cx="1753870" cy="2328545"/>
            </a:xfrm>
            <a:custGeom>
              <a:avLst/>
              <a:gdLst/>
              <a:ahLst/>
              <a:cxnLst/>
              <a:rect l="l" t="t" r="r" b="b"/>
              <a:pathLst>
                <a:path w="1753870" h="2328545">
                  <a:moveTo>
                    <a:pt x="1753616" y="0"/>
                  </a:moveTo>
                  <a:lnTo>
                    <a:pt x="0" y="0"/>
                  </a:lnTo>
                  <a:lnTo>
                    <a:pt x="0" y="2328164"/>
                  </a:lnTo>
                  <a:lnTo>
                    <a:pt x="1753616" y="2328164"/>
                  </a:lnTo>
                  <a:lnTo>
                    <a:pt x="1753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4688" y="2932176"/>
              <a:ext cx="1594103" cy="21427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7548" y="2997708"/>
              <a:ext cx="1525524" cy="2743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54452" y="3041904"/>
              <a:ext cx="224027" cy="22250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247900" y="291241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10" h="20955">
                  <a:moveTo>
                    <a:pt x="16382" y="0"/>
                  </a:moveTo>
                  <a:lnTo>
                    <a:pt x="0" y="0"/>
                  </a:lnTo>
                  <a:lnTo>
                    <a:pt x="0" y="20778"/>
                  </a:lnTo>
                  <a:lnTo>
                    <a:pt x="16382" y="20778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B7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750441" y="3332734"/>
            <a:ext cx="12827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b="1" spc="-9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550" b="1" spc="-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550" b="1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64664" y="2922802"/>
            <a:ext cx="455930" cy="476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375"/>
              </a:lnSpc>
            </a:pPr>
            <a:r>
              <a:rPr sz="350" b="1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  </a:t>
            </a:r>
            <a:r>
              <a:rPr sz="350" b="1" u="sng" spc="4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50" b="1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ESPECIAL</a:t>
            </a:r>
            <a:r>
              <a:rPr sz="350" b="1" u="sng" spc="10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50" b="1" u="sng" spc="-2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GPTW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45233" y="3383660"/>
            <a:ext cx="11938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b="1" spc="-120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19326" y="3458336"/>
            <a:ext cx="16764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50" b="1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00" b="1" spc="15" baseline="55555" dirty="0">
                <a:solidFill>
                  <a:srgbClr val="FFFFFF"/>
                </a:solidFill>
                <a:latin typeface="Trebuchet MS"/>
                <a:cs typeface="Trebuchet MS"/>
              </a:rPr>
              <a:t>0  </a:t>
            </a:r>
            <a:r>
              <a:rPr sz="100" b="1" spc="-7" baseline="55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b="1" spc="-35" dirty="0">
                <a:solidFill>
                  <a:srgbClr val="FFFFFF"/>
                </a:solidFill>
                <a:latin typeface="Trebuchet MS"/>
                <a:cs typeface="Trebuchet MS"/>
              </a:rPr>
              <a:t>175</a:t>
            </a:r>
            <a:r>
              <a:rPr sz="150" b="1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5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b="1" spc="-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50" b="1" dirty="0">
                <a:solidFill>
                  <a:srgbClr val="FFFFFF"/>
                </a:solidFill>
                <a:latin typeface="Trebuchet MS"/>
                <a:cs typeface="Trebuchet MS"/>
              </a:rPr>
              <a:t>$</a:t>
            </a:r>
            <a:r>
              <a:rPr sz="150" b="1" spc="-20" dirty="0">
                <a:solidFill>
                  <a:srgbClr val="FFFFFF"/>
                </a:solidFill>
                <a:latin typeface="Trebuchet MS"/>
                <a:cs typeface="Trebuchet MS"/>
              </a:rPr>
              <a:t> 25</a:t>
            </a:r>
            <a:endParaRPr sz="150">
              <a:latin typeface="Trebuchet MS"/>
              <a:cs typeface="Trebuchet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76016" y="3877055"/>
            <a:ext cx="141731" cy="25298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266633" y="3878121"/>
            <a:ext cx="48895" cy="249554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" spc="-60" dirty="0">
                <a:latin typeface="Trebuchet MS"/>
                <a:cs typeface="Trebuchet MS"/>
              </a:rPr>
              <a:t>CA</a:t>
            </a:r>
            <a:r>
              <a:rPr sz="150" spc="-55" dirty="0">
                <a:latin typeface="Trebuchet MS"/>
                <a:cs typeface="Trebuchet MS"/>
              </a:rPr>
              <a:t>R</a:t>
            </a:r>
            <a:r>
              <a:rPr sz="150" spc="-60" dirty="0">
                <a:latin typeface="Trebuchet MS"/>
                <a:cs typeface="Trebuchet MS"/>
              </a:rPr>
              <a:t>G</a:t>
            </a:r>
            <a:r>
              <a:rPr sz="150" spc="15" dirty="0">
                <a:latin typeface="Trebuchet MS"/>
                <a:cs typeface="Trebuchet MS"/>
              </a:rPr>
              <a:t>A</a:t>
            </a:r>
            <a:r>
              <a:rPr sz="150" spc="-45" dirty="0">
                <a:latin typeface="Trebuchet MS"/>
                <a:cs typeface="Trebuchet MS"/>
              </a:rPr>
              <a:t>TRI</a:t>
            </a:r>
            <a:r>
              <a:rPr sz="150" spc="-55" dirty="0">
                <a:latin typeface="Trebuchet MS"/>
                <a:cs typeface="Trebuchet MS"/>
              </a:rPr>
              <a:t>BU</a:t>
            </a:r>
            <a:r>
              <a:rPr sz="150" spc="-45" dirty="0">
                <a:latin typeface="Trebuchet MS"/>
                <a:cs typeface="Trebuchet MS"/>
              </a:rPr>
              <a:t>T</a:t>
            </a:r>
            <a:r>
              <a:rPr sz="150" spc="-60" dirty="0">
                <a:latin typeface="Trebuchet MS"/>
                <a:cs typeface="Trebuchet MS"/>
              </a:rPr>
              <a:t>Á</a:t>
            </a:r>
            <a:r>
              <a:rPr sz="150" spc="-45" dirty="0">
                <a:latin typeface="Trebuchet MS"/>
                <a:cs typeface="Trebuchet MS"/>
              </a:rPr>
              <a:t>RI</a:t>
            </a:r>
            <a:r>
              <a:rPr sz="150" spc="-10" dirty="0">
                <a:latin typeface="Trebuchet MS"/>
                <a:cs typeface="Trebuchet MS"/>
              </a:rPr>
              <a:t>A</a:t>
            </a:r>
            <a:r>
              <a:rPr sz="150" spc="-50" dirty="0">
                <a:latin typeface="Trebuchet MS"/>
                <a:cs typeface="Trebuchet MS"/>
              </a:rPr>
              <a:t>FED</a:t>
            </a:r>
            <a:r>
              <a:rPr sz="150" spc="-60" dirty="0">
                <a:latin typeface="Trebuchet MS"/>
                <a:cs typeface="Trebuchet MS"/>
              </a:rPr>
              <a:t>E</a:t>
            </a:r>
            <a:r>
              <a:rPr sz="150" spc="-55" dirty="0">
                <a:latin typeface="Trebuchet MS"/>
                <a:cs typeface="Trebuchet MS"/>
              </a:rPr>
              <a:t>R</a:t>
            </a:r>
            <a:r>
              <a:rPr sz="150" spc="-60" dirty="0">
                <a:latin typeface="Trebuchet MS"/>
                <a:cs typeface="Trebuchet MS"/>
              </a:rPr>
              <a:t>A</a:t>
            </a:r>
            <a:r>
              <a:rPr sz="150" dirty="0">
                <a:latin typeface="Trebuchet MS"/>
                <a:cs typeface="Trebuchet MS"/>
              </a:rPr>
              <a:t>L</a:t>
            </a:r>
            <a:r>
              <a:rPr sz="150" spc="-20" dirty="0">
                <a:latin typeface="Trebuchet MS"/>
                <a:cs typeface="Trebuchet MS"/>
              </a:rPr>
              <a:t> </a:t>
            </a:r>
            <a:r>
              <a:rPr sz="150" spc="-45" dirty="0">
                <a:latin typeface="Trebuchet MS"/>
                <a:cs typeface="Trebuchet MS"/>
              </a:rPr>
              <a:t>A</a:t>
            </a:r>
            <a:r>
              <a:rPr sz="150" spc="-55" dirty="0">
                <a:latin typeface="Trebuchet MS"/>
                <a:cs typeface="Trebuchet MS"/>
              </a:rPr>
              <a:t>PR</a:t>
            </a:r>
            <a:r>
              <a:rPr sz="150" spc="-60" dirty="0">
                <a:latin typeface="Trebuchet MS"/>
                <a:cs typeface="Trebuchet MS"/>
              </a:rPr>
              <a:t>O</a:t>
            </a:r>
            <a:r>
              <a:rPr sz="150" spc="-55" dirty="0">
                <a:latin typeface="Trebuchet MS"/>
                <a:cs typeface="Trebuchet MS"/>
              </a:rPr>
              <a:t>X</a:t>
            </a:r>
            <a:r>
              <a:rPr sz="150" spc="-45" dirty="0">
                <a:latin typeface="Trebuchet MS"/>
                <a:cs typeface="Trebuchet MS"/>
              </a:rPr>
              <a:t>I</a:t>
            </a:r>
            <a:r>
              <a:rPr sz="150" spc="-55" dirty="0">
                <a:latin typeface="Trebuchet MS"/>
                <a:cs typeface="Trebuchet MS"/>
              </a:rPr>
              <a:t>M</a:t>
            </a:r>
            <a:r>
              <a:rPr sz="150" spc="-10" dirty="0">
                <a:latin typeface="Trebuchet MS"/>
                <a:cs typeface="Trebuchet MS"/>
              </a:rPr>
              <a:t>AA4,65%</a:t>
            </a:r>
            <a:endParaRPr sz="1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64792" y="4737927"/>
            <a:ext cx="1473835" cy="3105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00" spc="-5" dirty="0">
                <a:solidFill>
                  <a:srgbClr val="FFFFFF"/>
                </a:solidFill>
                <a:latin typeface="Arial Black"/>
                <a:cs typeface="Arial Black"/>
              </a:rPr>
              <a:t>VOZES</a:t>
            </a:r>
            <a:r>
              <a:rPr sz="1000" spc="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Black"/>
                <a:cs typeface="Arial Black"/>
              </a:rPr>
              <a:t>DO</a:t>
            </a:r>
            <a:r>
              <a:rPr sz="1000" spc="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 Black"/>
                <a:cs typeface="Arial Black"/>
              </a:rPr>
              <a:t>FUTURO</a:t>
            </a:r>
            <a:endParaRPr sz="1000">
              <a:latin typeface="Arial Black"/>
              <a:cs typeface="Arial Black"/>
            </a:endParaRPr>
          </a:p>
          <a:p>
            <a:pPr marR="2540" algn="ctr">
              <a:lnSpc>
                <a:spcPct val="100000"/>
              </a:lnSpc>
              <a:spcBef>
                <a:spcPts val="50"/>
              </a:spcBef>
            </a:pPr>
            <a:r>
              <a:rPr sz="250" b="1" spc="-5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25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b="1" dirty="0">
                <a:solidFill>
                  <a:srgbClr val="FFFFFF"/>
                </a:solidFill>
                <a:latin typeface="Trebuchet MS"/>
                <a:cs typeface="Trebuchet MS"/>
              </a:rPr>
              <a:t>QUEM,</a:t>
            </a:r>
            <a:r>
              <a:rPr sz="25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b="1" dirty="0">
                <a:solidFill>
                  <a:srgbClr val="FFFFFF"/>
                </a:solidFill>
                <a:latin typeface="Trebuchet MS"/>
                <a:cs typeface="Trebuchet MS"/>
              </a:rPr>
              <a:t>ONDE,</a:t>
            </a:r>
            <a:r>
              <a:rPr sz="25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b="1" spc="-5" dirty="0">
                <a:solidFill>
                  <a:srgbClr val="FFFFFF"/>
                </a:solidFill>
                <a:latin typeface="Trebuchet MS"/>
                <a:cs typeface="Trebuchet MS"/>
              </a:rPr>
              <a:t>QUANDO,</a:t>
            </a:r>
            <a:r>
              <a:rPr sz="25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b="1" dirty="0">
                <a:solidFill>
                  <a:srgbClr val="FFFFFF"/>
                </a:solidFill>
                <a:latin typeface="Trebuchet MS"/>
                <a:cs typeface="Trebuchet MS"/>
              </a:rPr>
              <a:t>COMO, COM</a:t>
            </a:r>
            <a:r>
              <a:rPr sz="25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b="1" dirty="0">
                <a:solidFill>
                  <a:srgbClr val="FFFFFF"/>
                </a:solidFill>
                <a:latin typeface="Trebuchet MS"/>
                <a:cs typeface="Trebuchet MS"/>
              </a:rPr>
              <a:t>QUEM</a:t>
            </a:r>
            <a:r>
              <a:rPr sz="25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b="1" dirty="0">
                <a:solidFill>
                  <a:srgbClr val="FFFFFF"/>
                </a:solidFill>
                <a:latin typeface="Trebuchet MS"/>
                <a:cs typeface="Trebuchet MS"/>
              </a:rPr>
              <a:t>VAMOS</a:t>
            </a:r>
            <a:r>
              <a:rPr sz="25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b="1" spc="-15" dirty="0">
                <a:solidFill>
                  <a:srgbClr val="FFFFFF"/>
                </a:solidFill>
                <a:latin typeface="Trebuchet MS"/>
                <a:cs typeface="Trebuchet MS"/>
              </a:rPr>
              <a:t>TRABALHAR</a:t>
            </a:r>
            <a:endParaRPr sz="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">
              <a:latin typeface="Trebuchet MS"/>
              <a:cs typeface="Trebuchet MS"/>
            </a:endParaRPr>
          </a:p>
          <a:p>
            <a:pPr marR="5080" algn="ctr">
              <a:lnSpc>
                <a:spcPct val="100000"/>
              </a:lnSpc>
            </a:pPr>
            <a:r>
              <a:rPr sz="150" b="1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15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b="1" dirty="0">
                <a:solidFill>
                  <a:srgbClr val="FFFFFF"/>
                </a:solidFill>
                <a:latin typeface="Trebuchet MS"/>
                <a:cs typeface="Trebuchet MS"/>
              </a:rPr>
              <a:t>OUTRO</a:t>
            </a:r>
            <a:r>
              <a:rPr sz="15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b="1" dirty="0">
                <a:solidFill>
                  <a:srgbClr val="FFFFFF"/>
                </a:solidFill>
                <a:latin typeface="Trebuchet MS"/>
                <a:cs typeface="Trebuchet MS"/>
              </a:rPr>
              <a:t>PLANO   </a:t>
            </a:r>
            <a:r>
              <a:rPr sz="15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0" dirty="0">
                <a:solidFill>
                  <a:srgbClr val="FFFFFF"/>
                </a:solidFill>
                <a:latin typeface="Trebuchet MS"/>
                <a:cs typeface="Trebuchet MS"/>
              </a:rPr>
              <a:t>Henrique</a:t>
            </a:r>
            <a:r>
              <a:rPr sz="1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0" dirty="0">
                <a:solidFill>
                  <a:srgbClr val="FFFFFF"/>
                </a:solidFill>
                <a:latin typeface="Trebuchet MS"/>
                <a:cs typeface="Trebuchet MS"/>
              </a:rPr>
              <a:t>Dubugras</a:t>
            </a:r>
            <a:r>
              <a:rPr sz="1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0" dirty="0">
                <a:solidFill>
                  <a:srgbClr val="FFFFFF"/>
                </a:solidFill>
                <a:latin typeface="Trebuchet MS"/>
                <a:cs typeface="Trebuchet MS"/>
              </a:rPr>
              <a:t>Pedro</a:t>
            </a:r>
            <a:r>
              <a:rPr sz="1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0" dirty="0">
                <a:solidFill>
                  <a:srgbClr val="FFFFFF"/>
                </a:solidFill>
                <a:latin typeface="Trebuchet MS"/>
                <a:cs typeface="Trebuchet MS"/>
              </a:rPr>
              <a:t>Franceschi,</a:t>
            </a:r>
            <a:r>
              <a:rPr sz="150" spc="-5" dirty="0">
                <a:solidFill>
                  <a:srgbClr val="FFFFFF"/>
                </a:solidFill>
                <a:latin typeface="Trebuchet MS"/>
                <a:cs typeface="Trebuchet MS"/>
              </a:rPr>
              <a:t> da</a:t>
            </a:r>
            <a:r>
              <a:rPr sz="1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0" dirty="0">
                <a:solidFill>
                  <a:srgbClr val="FFFFFF"/>
                </a:solidFill>
                <a:latin typeface="Trebuchet MS"/>
                <a:cs typeface="Trebuchet MS"/>
              </a:rPr>
              <a:t>Brex,</a:t>
            </a:r>
            <a:r>
              <a:rPr sz="1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5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1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5" dirty="0">
                <a:solidFill>
                  <a:srgbClr val="FFFFFF"/>
                </a:solidFill>
                <a:latin typeface="Trebuchet MS"/>
                <a:cs typeface="Trebuchet MS"/>
              </a:rPr>
              <a:t>Beverly</a:t>
            </a:r>
            <a:r>
              <a:rPr sz="15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5" dirty="0">
                <a:solidFill>
                  <a:srgbClr val="FFFFFF"/>
                </a:solidFill>
                <a:latin typeface="Trebuchet MS"/>
                <a:cs typeface="Trebuchet MS"/>
              </a:rPr>
              <a:t>Hills:  trabalhando,</a:t>
            </a:r>
            <a:r>
              <a:rPr sz="1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5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0" dirty="0">
                <a:solidFill>
                  <a:srgbClr val="FFFFFF"/>
                </a:solidFill>
                <a:latin typeface="Trebuchet MS"/>
                <a:cs typeface="Trebuchet MS"/>
              </a:rPr>
              <a:t>divertindo</a:t>
            </a:r>
            <a:r>
              <a:rPr sz="1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0" dirty="0">
                <a:solidFill>
                  <a:srgbClr val="FFFFFF"/>
                </a:solidFill>
                <a:latin typeface="Trebuchet MS"/>
                <a:cs typeface="Trebuchet MS"/>
              </a:rPr>
              <a:t>até</a:t>
            </a:r>
            <a:r>
              <a:rPr sz="1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0" dirty="0">
                <a:solidFill>
                  <a:srgbClr val="FFFFFF"/>
                </a:solidFill>
                <a:latin typeface="Trebuchet MS"/>
                <a:cs typeface="Trebuchet MS"/>
              </a:rPr>
              <a:t>morando</a:t>
            </a:r>
            <a:r>
              <a:rPr sz="1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0" dirty="0">
                <a:solidFill>
                  <a:srgbClr val="FFFFFF"/>
                </a:solidFill>
                <a:latin typeface="Trebuchet MS"/>
                <a:cs typeface="Trebuchet MS"/>
              </a:rPr>
              <a:t>juntos</a:t>
            </a:r>
            <a:r>
              <a:rPr sz="1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5" dirty="0">
                <a:solidFill>
                  <a:srgbClr val="FFFFFF"/>
                </a:solidFill>
                <a:latin typeface="Trebuchet MS"/>
                <a:cs typeface="Trebuchet MS"/>
              </a:rPr>
              <a:t>eles</a:t>
            </a:r>
            <a:r>
              <a:rPr sz="1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0" dirty="0">
                <a:solidFill>
                  <a:srgbClr val="FFFFFF"/>
                </a:solidFill>
                <a:latin typeface="Trebuchet MS"/>
                <a:cs typeface="Trebuchet MS"/>
              </a:rPr>
              <a:t>ergueram</a:t>
            </a:r>
            <a:r>
              <a:rPr sz="1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5" dirty="0">
                <a:solidFill>
                  <a:srgbClr val="FFFFFF"/>
                </a:solidFill>
                <a:latin typeface="Trebuchet MS"/>
                <a:cs typeface="Trebuchet MS"/>
              </a:rPr>
              <a:t>uma</a:t>
            </a:r>
            <a:r>
              <a:rPr sz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10" dirty="0">
                <a:solidFill>
                  <a:srgbClr val="FFFFFF"/>
                </a:solidFill>
                <a:latin typeface="Trebuchet MS"/>
                <a:cs typeface="Trebuchet MS"/>
              </a:rPr>
              <a:t>startup</a:t>
            </a:r>
            <a:r>
              <a:rPr sz="1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spc="-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b="1" dirty="0">
                <a:solidFill>
                  <a:srgbClr val="FFFFFF"/>
                </a:solidFill>
                <a:latin typeface="Trebuchet MS"/>
                <a:cs typeface="Trebuchet MS"/>
              </a:rPr>
              <a:t>US$ 12,3</a:t>
            </a:r>
            <a:r>
              <a:rPr sz="15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" b="1" spc="-20" dirty="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endParaRPr sz="15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31564" y="2852927"/>
            <a:ext cx="1754124" cy="232867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4209034" y="4420006"/>
            <a:ext cx="1327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90" dirty="0">
                <a:latin typeface="Trebuchet MS"/>
                <a:cs typeface="Trebuchet MS"/>
              </a:rPr>
              <a:t>AB</a:t>
            </a:r>
            <a:r>
              <a:rPr sz="550" b="1" dirty="0">
                <a:latin typeface="Trebuchet MS"/>
                <a:cs typeface="Trebuchet MS"/>
              </a:rPr>
              <a:t>R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00271" y="4471212"/>
            <a:ext cx="14160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100" dirty="0">
                <a:latin typeface="Trebuchet MS"/>
                <a:cs typeface="Trebuchet MS"/>
              </a:rPr>
              <a:t>2022</a:t>
            </a:r>
            <a:endParaRPr sz="55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32147" y="457352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5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184015" y="4546193"/>
            <a:ext cx="17272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0" b="1" dirty="0">
                <a:latin typeface="Trebuchet MS"/>
                <a:cs typeface="Trebuchet MS"/>
              </a:rPr>
              <a:t>N</a:t>
            </a:r>
            <a:r>
              <a:rPr sz="100" b="1" spc="15" baseline="55555" dirty="0">
                <a:latin typeface="Trebuchet MS"/>
                <a:cs typeface="Trebuchet MS"/>
              </a:rPr>
              <a:t>0 </a:t>
            </a:r>
            <a:r>
              <a:rPr sz="100" b="1" spc="-7" baseline="55555" dirty="0">
                <a:latin typeface="Trebuchet MS"/>
                <a:cs typeface="Trebuchet MS"/>
              </a:rPr>
              <a:t> </a:t>
            </a:r>
            <a:r>
              <a:rPr sz="150" b="1" spc="-35" dirty="0">
                <a:latin typeface="Trebuchet MS"/>
                <a:cs typeface="Trebuchet MS"/>
              </a:rPr>
              <a:t>179</a:t>
            </a:r>
            <a:r>
              <a:rPr sz="150" b="1" spc="-10" dirty="0">
                <a:latin typeface="Trebuchet MS"/>
                <a:cs typeface="Trebuchet MS"/>
              </a:rPr>
              <a:t>|</a:t>
            </a:r>
            <a:r>
              <a:rPr sz="150" b="1" spc="-25" dirty="0">
                <a:latin typeface="Trebuchet MS"/>
                <a:cs typeface="Trebuchet MS"/>
              </a:rPr>
              <a:t>R</a:t>
            </a:r>
            <a:r>
              <a:rPr sz="150" b="1" dirty="0">
                <a:latin typeface="Trebuchet MS"/>
                <a:cs typeface="Trebuchet MS"/>
              </a:rPr>
              <a:t>$</a:t>
            </a:r>
            <a:r>
              <a:rPr sz="150" b="1" spc="-20" dirty="0">
                <a:latin typeface="Trebuchet MS"/>
                <a:cs typeface="Trebuchet MS"/>
              </a:rPr>
              <a:t>25</a:t>
            </a:r>
            <a:endParaRPr sz="15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88348" y="4608726"/>
            <a:ext cx="48895" cy="249554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" spc="-45" dirty="0">
                <a:latin typeface="Trebuchet MS"/>
                <a:cs typeface="Trebuchet MS"/>
              </a:rPr>
              <a:t>CARGATRIBUTÁRIAFEDERAL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150" spc="-35" dirty="0">
                <a:latin typeface="Trebuchet MS"/>
                <a:cs typeface="Trebuchet MS"/>
              </a:rPr>
              <a:t>APROXIMADA4,65%</a:t>
            </a:r>
            <a:endParaRPr sz="15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158996" y="399288"/>
            <a:ext cx="3058160" cy="4602480"/>
            <a:chOff x="4158996" y="399288"/>
            <a:chExt cx="3058160" cy="4602480"/>
          </a:xfrm>
        </p:grpSpPr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4716" y="4610099"/>
              <a:ext cx="103632" cy="24231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29100" y="4882896"/>
              <a:ext cx="77724" cy="1188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04716" y="4352543"/>
              <a:ext cx="126491" cy="6248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42816" y="2924555"/>
              <a:ext cx="1528572" cy="27431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82768" y="2968752"/>
              <a:ext cx="224027" cy="2225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58996" y="2852927"/>
              <a:ext cx="391032" cy="27520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462016" y="399288"/>
              <a:ext cx="1755139" cy="2326640"/>
            </a:xfrm>
            <a:custGeom>
              <a:avLst/>
              <a:gdLst/>
              <a:ahLst/>
              <a:cxnLst/>
              <a:rect l="l" t="t" r="r" b="b"/>
              <a:pathLst>
                <a:path w="1755140" h="2326640">
                  <a:moveTo>
                    <a:pt x="1755013" y="0"/>
                  </a:moveTo>
                  <a:lnTo>
                    <a:pt x="0" y="0"/>
                  </a:lnTo>
                  <a:lnTo>
                    <a:pt x="0" y="2326640"/>
                  </a:lnTo>
                  <a:lnTo>
                    <a:pt x="1755013" y="2326640"/>
                  </a:lnTo>
                  <a:lnTo>
                    <a:pt x="1755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48884" y="486156"/>
              <a:ext cx="1584960" cy="212902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71744" y="524256"/>
              <a:ext cx="1516379" cy="27279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02552" y="566928"/>
              <a:ext cx="220979" cy="22250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507736" y="2250948"/>
              <a:ext cx="1650364" cy="336550"/>
            </a:xfrm>
            <a:custGeom>
              <a:avLst/>
              <a:gdLst/>
              <a:ahLst/>
              <a:cxnLst/>
              <a:rect l="l" t="t" r="r" b="b"/>
              <a:pathLst>
                <a:path w="1650365" h="336550">
                  <a:moveTo>
                    <a:pt x="1650111" y="0"/>
                  </a:moveTo>
                  <a:lnTo>
                    <a:pt x="0" y="0"/>
                  </a:lnTo>
                  <a:lnTo>
                    <a:pt x="0" y="336550"/>
                  </a:lnTo>
                  <a:lnTo>
                    <a:pt x="1650111" y="336550"/>
                  </a:lnTo>
                  <a:lnTo>
                    <a:pt x="1650111" y="0"/>
                  </a:lnTo>
                  <a:close/>
                </a:path>
              </a:pathLst>
            </a:custGeom>
            <a:solidFill>
              <a:srgbClr val="00000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793741" y="4334662"/>
            <a:ext cx="49085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130" dirty="0">
                <a:latin typeface="Trebuchet MS"/>
                <a:cs typeface="Trebuchet MS"/>
              </a:rPr>
              <a:t>O</a:t>
            </a:r>
            <a:r>
              <a:rPr sz="1550" b="1" spc="-35" dirty="0">
                <a:latin typeface="Trebuchet MS"/>
                <a:cs typeface="Trebuchet MS"/>
              </a:rPr>
              <a:t>F</a:t>
            </a:r>
            <a:r>
              <a:rPr sz="1550" b="1" spc="-30" dirty="0">
                <a:latin typeface="Trebuchet MS"/>
                <a:cs typeface="Trebuchet MS"/>
              </a:rPr>
              <a:t>I</a:t>
            </a:r>
            <a:r>
              <a:rPr sz="1550" b="1" spc="-5" dirty="0">
                <a:latin typeface="Trebuchet MS"/>
                <a:cs typeface="Trebuchet MS"/>
              </a:rPr>
              <a:t>M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70857" y="4485233"/>
            <a:ext cx="93662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110" dirty="0">
                <a:latin typeface="Trebuchet MS"/>
                <a:cs typeface="Trebuchet MS"/>
              </a:rPr>
              <a:t>D</a:t>
            </a:r>
            <a:r>
              <a:rPr sz="1550" b="1" dirty="0">
                <a:latin typeface="Trebuchet MS"/>
                <a:cs typeface="Trebuchet MS"/>
              </a:rPr>
              <a:t>O</a:t>
            </a:r>
            <a:r>
              <a:rPr sz="1550" b="1" spc="-300" dirty="0">
                <a:latin typeface="Trebuchet MS"/>
                <a:cs typeface="Trebuchet MS"/>
              </a:rPr>
              <a:t> </a:t>
            </a:r>
            <a:r>
              <a:rPr sz="1550" b="1" spc="-75" dirty="0">
                <a:latin typeface="Trebuchet MS"/>
                <a:cs typeface="Trebuchet MS"/>
              </a:rPr>
              <a:t>M</a:t>
            </a:r>
            <a:r>
              <a:rPr sz="1550" b="1" spc="-80" dirty="0">
                <a:latin typeface="Trebuchet MS"/>
                <a:cs typeface="Trebuchet MS"/>
              </a:rPr>
              <a:t>UN</a:t>
            </a:r>
            <a:r>
              <a:rPr sz="1550" b="1" spc="-75" dirty="0">
                <a:latin typeface="Trebuchet MS"/>
                <a:cs typeface="Trebuchet MS"/>
              </a:rPr>
              <a:t>D</a:t>
            </a:r>
            <a:r>
              <a:rPr sz="1550" b="1" dirty="0">
                <a:latin typeface="Trebuchet MS"/>
                <a:cs typeface="Trebuchet MS"/>
              </a:rPr>
              <a:t>O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35195" y="4636719"/>
            <a:ext cx="608965" cy="380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550" b="1" spc="-50" dirty="0">
                <a:latin typeface="Trebuchet MS"/>
                <a:cs typeface="Trebuchet MS"/>
              </a:rPr>
              <a:t>REAL</a:t>
            </a:r>
            <a:endParaRPr sz="1550">
              <a:latin typeface="Trebuchet MS"/>
              <a:cs typeface="Trebuchet MS"/>
            </a:endParaRPr>
          </a:p>
          <a:p>
            <a:pPr algn="ctr">
              <a:lnSpc>
                <a:spcPts val="290"/>
              </a:lnSpc>
            </a:pPr>
            <a:r>
              <a:rPr sz="250" spc="-15" dirty="0">
                <a:latin typeface="Trebuchet MS"/>
                <a:cs typeface="Trebuchet MS"/>
              </a:rPr>
              <a:t>NFTS,</a:t>
            </a:r>
            <a:r>
              <a:rPr sz="250" spc="35" dirty="0">
                <a:latin typeface="Trebuchet MS"/>
                <a:cs typeface="Trebuchet MS"/>
              </a:rPr>
              <a:t> </a:t>
            </a:r>
            <a:r>
              <a:rPr sz="250" spc="-15" dirty="0">
                <a:latin typeface="Trebuchet MS"/>
                <a:cs typeface="Trebuchet MS"/>
              </a:rPr>
              <a:t>CRIPTOMOEDAS,</a:t>
            </a:r>
            <a:r>
              <a:rPr sz="250" spc="55" dirty="0">
                <a:latin typeface="Trebuchet MS"/>
                <a:cs typeface="Trebuchet MS"/>
              </a:rPr>
              <a:t> </a:t>
            </a:r>
            <a:r>
              <a:rPr sz="250" spc="-15" dirty="0">
                <a:latin typeface="Trebuchet MS"/>
                <a:cs typeface="Trebuchet MS"/>
              </a:rPr>
              <a:t>METAVERSO,</a:t>
            </a:r>
            <a:endParaRPr sz="250">
              <a:latin typeface="Trebuchet MS"/>
              <a:cs typeface="Trebuchet MS"/>
            </a:endParaRPr>
          </a:p>
          <a:p>
            <a:pPr marL="12700" marR="5080" algn="ctr">
              <a:lnSpc>
                <a:spcPct val="108000"/>
              </a:lnSpc>
              <a:spcBef>
                <a:spcPts val="15"/>
              </a:spcBef>
            </a:pPr>
            <a:r>
              <a:rPr sz="250" spc="-15" dirty="0">
                <a:latin typeface="Trebuchet MS"/>
                <a:cs typeface="Trebuchet MS"/>
              </a:rPr>
              <a:t>DAOS,</a:t>
            </a:r>
            <a:r>
              <a:rPr sz="250" spc="-10" dirty="0">
                <a:latin typeface="Trebuchet MS"/>
                <a:cs typeface="Trebuchet MS"/>
              </a:rPr>
              <a:t> </a:t>
            </a:r>
            <a:r>
              <a:rPr sz="250" dirty="0">
                <a:latin typeface="Trebuchet MS"/>
                <a:cs typeface="Trebuchet MS"/>
              </a:rPr>
              <a:t>WEB3 </a:t>
            </a:r>
            <a:r>
              <a:rPr sz="250" spc="-5" dirty="0">
                <a:latin typeface="Trebuchet MS"/>
                <a:cs typeface="Trebuchet MS"/>
              </a:rPr>
              <a:t>EO </a:t>
            </a:r>
            <a:r>
              <a:rPr sz="250" spc="-15" dirty="0">
                <a:latin typeface="Trebuchet MS"/>
                <a:cs typeface="Trebuchet MS"/>
              </a:rPr>
              <a:t>NOVO </a:t>
            </a:r>
            <a:r>
              <a:rPr sz="250" spc="-5" dirty="0">
                <a:latin typeface="Trebuchet MS"/>
                <a:cs typeface="Trebuchet MS"/>
              </a:rPr>
              <a:t>AMBIENTE</a:t>
            </a:r>
            <a:r>
              <a:rPr sz="250" dirty="0">
                <a:latin typeface="Trebuchet MS"/>
                <a:cs typeface="Trebuchet MS"/>
              </a:rPr>
              <a:t> </a:t>
            </a:r>
            <a:r>
              <a:rPr sz="250" spc="-15" dirty="0">
                <a:latin typeface="Trebuchet MS"/>
                <a:cs typeface="Trebuchet MS"/>
              </a:rPr>
              <a:t>VIRTUAL </a:t>
            </a:r>
            <a:r>
              <a:rPr sz="250" spc="-65" dirty="0">
                <a:latin typeface="Trebuchet MS"/>
                <a:cs typeface="Trebuchet MS"/>
              </a:rPr>
              <a:t> </a:t>
            </a:r>
            <a:r>
              <a:rPr sz="250" spc="-10" dirty="0">
                <a:latin typeface="Trebuchet MS"/>
                <a:cs typeface="Trebuchet MS"/>
              </a:rPr>
              <a:t>DA</a:t>
            </a:r>
            <a:r>
              <a:rPr sz="250" spc="-5" dirty="0">
                <a:latin typeface="Trebuchet MS"/>
                <a:cs typeface="Trebuchet MS"/>
              </a:rPr>
              <a:t> ECONOMIAE</a:t>
            </a:r>
            <a:r>
              <a:rPr sz="250" spc="15" dirty="0">
                <a:latin typeface="Trebuchet MS"/>
                <a:cs typeface="Trebuchet MS"/>
              </a:rPr>
              <a:t> </a:t>
            </a:r>
            <a:r>
              <a:rPr sz="250" spc="-5" dirty="0">
                <a:latin typeface="Trebuchet MS"/>
                <a:cs typeface="Trebuchet MS"/>
              </a:rPr>
              <a:t>DOS</a:t>
            </a:r>
            <a:r>
              <a:rPr sz="250" spc="5" dirty="0">
                <a:latin typeface="Trebuchet MS"/>
                <a:cs typeface="Trebuchet MS"/>
              </a:rPr>
              <a:t> </a:t>
            </a:r>
            <a:r>
              <a:rPr sz="250" spc="-15" dirty="0">
                <a:latin typeface="Trebuchet MS"/>
                <a:cs typeface="Trebuchet MS"/>
              </a:rPr>
              <a:t>NEGÓCIOS</a:t>
            </a:r>
            <a:endParaRPr sz="2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03033" y="840104"/>
            <a:ext cx="10096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450" b="1" spc="-30" dirty="0">
                <a:latin typeface="Trebuchet MS"/>
                <a:cs typeface="Trebuchet MS"/>
              </a:rPr>
              <a:t>M</a:t>
            </a:r>
            <a:r>
              <a:rPr sz="450" b="1" spc="-40" dirty="0">
                <a:latin typeface="Trebuchet MS"/>
                <a:cs typeface="Trebuchet MS"/>
              </a:rPr>
              <a:t>A</a:t>
            </a:r>
            <a:r>
              <a:rPr sz="450" b="1" dirty="0">
                <a:latin typeface="Trebuchet MS"/>
                <a:cs typeface="Trebuchet MS"/>
              </a:rPr>
              <a:t>I</a:t>
            </a:r>
            <a:endParaRPr sz="45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005828" y="97536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5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970648" y="873276"/>
            <a:ext cx="155575" cy="1219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r>
              <a:rPr sz="450" b="1" spc="-90" dirty="0">
                <a:latin typeface="Trebuchet MS"/>
                <a:cs typeface="Trebuchet MS"/>
              </a:rPr>
              <a:t>2022</a:t>
            </a:r>
            <a:endParaRPr sz="450">
              <a:latin typeface="Trebuchet MS"/>
              <a:cs typeface="Trebuchet MS"/>
            </a:endParaRPr>
          </a:p>
          <a:p>
            <a:pPr marL="26670">
              <a:lnSpc>
                <a:spcPct val="100000"/>
              </a:lnSpc>
              <a:spcBef>
                <a:spcPts val="15"/>
              </a:spcBef>
            </a:pPr>
            <a:r>
              <a:rPr sz="100" b="1" spc="-10" dirty="0">
                <a:latin typeface="Trebuchet MS"/>
                <a:cs typeface="Trebuchet MS"/>
              </a:rPr>
              <a:t>N</a:t>
            </a:r>
            <a:r>
              <a:rPr sz="100" b="1" spc="15" baseline="55555" dirty="0">
                <a:latin typeface="Trebuchet MS"/>
                <a:cs typeface="Trebuchet MS"/>
              </a:rPr>
              <a:t>0</a:t>
            </a:r>
            <a:r>
              <a:rPr sz="100" b="1" baseline="55555" dirty="0">
                <a:latin typeface="Trebuchet MS"/>
                <a:cs typeface="Trebuchet MS"/>
              </a:rPr>
              <a:t> </a:t>
            </a:r>
            <a:r>
              <a:rPr sz="100" b="1" spc="-7" baseline="55555" dirty="0">
                <a:latin typeface="Trebuchet MS"/>
                <a:cs typeface="Trebuchet MS"/>
              </a:rPr>
              <a:t> </a:t>
            </a:r>
            <a:r>
              <a:rPr sz="100" b="1" spc="-5" dirty="0">
                <a:latin typeface="Trebuchet MS"/>
                <a:cs typeface="Trebuchet MS"/>
              </a:rPr>
              <a:t>180|</a:t>
            </a:r>
            <a:r>
              <a:rPr sz="100" b="1" spc="5" dirty="0">
                <a:latin typeface="Trebuchet MS"/>
                <a:cs typeface="Trebuchet MS"/>
              </a:rPr>
              <a:t> </a:t>
            </a:r>
            <a:r>
              <a:rPr sz="100" b="1" spc="-5" dirty="0">
                <a:latin typeface="Trebuchet MS"/>
                <a:cs typeface="Trebuchet MS"/>
              </a:rPr>
              <a:t>R$</a:t>
            </a:r>
            <a:r>
              <a:rPr sz="100" b="1" spc="10" dirty="0">
                <a:latin typeface="Trebuchet MS"/>
                <a:cs typeface="Trebuchet MS"/>
              </a:rPr>
              <a:t> </a:t>
            </a:r>
            <a:r>
              <a:rPr sz="100" b="1" spc="-30" dirty="0">
                <a:latin typeface="Trebuchet MS"/>
                <a:cs typeface="Trebuchet MS"/>
              </a:rPr>
              <a:t>25</a:t>
            </a:r>
            <a:endParaRPr sz="1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99293" y="863903"/>
            <a:ext cx="48895" cy="24828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" spc="-40" dirty="0">
                <a:latin typeface="Trebuchet MS"/>
                <a:cs typeface="Trebuchet MS"/>
              </a:rPr>
              <a:t>CARGATRIBUTÁRIAFEDERALAPROXIMADA4,65%</a:t>
            </a:r>
            <a:endParaRPr sz="15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547359" y="868680"/>
            <a:ext cx="1541145" cy="1704339"/>
            <a:chOff x="5547359" y="868680"/>
            <a:chExt cx="1541145" cy="1704339"/>
          </a:xfrm>
        </p:grpSpPr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47359" y="868680"/>
              <a:ext cx="99060" cy="24079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176771" y="2570987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39">
                  <a:moveTo>
                    <a:pt x="0" y="0"/>
                  </a:moveTo>
                  <a:lnTo>
                    <a:pt x="26923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90587" y="1002792"/>
              <a:ext cx="97535" cy="15849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182867" y="2311908"/>
              <a:ext cx="314960" cy="0"/>
            </a:xfrm>
            <a:custGeom>
              <a:avLst/>
              <a:gdLst/>
              <a:ahLst/>
              <a:cxnLst/>
              <a:rect l="l" t="t" r="r" b="b"/>
              <a:pathLst>
                <a:path w="314960">
                  <a:moveTo>
                    <a:pt x="0" y="0"/>
                  </a:moveTo>
                  <a:lnTo>
                    <a:pt x="31483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507735" y="2250948"/>
            <a:ext cx="1650364" cy="33655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8415" algn="ctr">
              <a:lnSpc>
                <a:spcPct val="100000"/>
              </a:lnSpc>
            </a:pPr>
            <a:r>
              <a:rPr sz="200" b="1" dirty="0">
                <a:solidFill>
                  <a:srgbClr val="FFFFFF"/>
                </a:solidFill>
                <a:latin typeface="Trebuchet MS"/>
                <a:cs typeface="Trebuchet MS"/>
              </a:rPr>
              <a:t>ÉPOCA</a:t>
            </a:r>
            <a:r>
              <a:rPr sz="200" b="1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b="1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" b="1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b="1" spc="-15" dirty="0">
                <a:solidFill>
                  <a:srgbClr val="FFFFFF"/>
                </a:solidFill>
                <a:latin typeface="Trebuchet MS"/>
                <a:cs typeface="Trebuchet MS"/>
              </a:rPr>
              <a:t>INCLUSÃO</a:t>
            </a:r>
            <a:endParaRPr sz="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">
              <a:latin typeface="Trebuchet MS"/>
              <a:cs typeface="Trebuchet MS"/>
            </a:endParaRPr>
          </a:p>
          <a:p>
            <a:pPr marL="107950" marR="67945" algn="ctr">
              <a:lnSpc>
                <a:spcPct val="78600"/>
              </a:lnSpc>
            </a:pPr>
            <a:r>
              <a:rPr sz="700" b="1" spc="-8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700" b="1" spc="-7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700" b="1" spc="-8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700" b="1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7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700" b="1" spc="-30" dirty="0">
                <a:solidFill>
                  <a:srgbClr val="FFFFFF"/>
                </a:solidFill>
                <a:latin typeface="Trebuchet MS"/>
                <a:cs typeface="Trebuchet MS"/>
              </a:rPr>
              <a:t>PO</a:t>
            </a:r>
            <a:r>
              <a:rPr sz="700" b="1" spc="-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700" b="1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700" b="1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700" b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7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55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700" b="1" spc="-6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700" b="1" spc="-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700" b="1" spc="-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50" dirty="0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sz="700" b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700" b="1" spc="-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7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700" b="1" spc="-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700" b="1" spc="-55" dirty="0">
                <a:solidFill>
                  <a:srgbClr val="FFFFFF"/>
                </a:solidFill>
                <a:latin typeface="Trebuchet MS"/>
                <a:cs typeface="Trebuchet MS"/>
              </a:rPr>
              <a:t>OV</a:t>
            </a:r>
            <a:r>
              <a:rPr sz="700" b="1" spc="-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700" b="1" spc="-60" dirty="0">
                <a:solidFill>
                  <a:srgbClr val="FFFFFF"/>
                </a:solidFill>
                <a:latin typeface="Trebuchet MS"/>
                <a:cs typeface="Trebuchet MS"/>
              </a:rPr>
              <a:t>Ç</a:t>
            </a:r>
            <a:r>
              <a:rPr sz="700" b="1" spc="-50" dirty="0">
                <a:solidFill>
                  <a:srgbClr val="FFFFFF"/>
                </a:solidFill>
                <a:latin typeface="Trebuchet MS"/>
                <a:cs typeface="Trebuchet MS"/>
              </a:rPr>
              <a:t>Ã</a:t>
            </a:r>
            <a:r>
              <a:rPr sz="700" b="1" spc="-5" dirty="0">
                <a:solidFill>
                  <a:srgbClr val="FFFFFF"/>
                </a:solidFill>
                <a:latin typeface="Trebuchet MS"/>
                <a:cs typeface="Trebuchet MS"/>
              </a:rPr>
              <a:t>O  E</a:t>
            </a:r>
            <a:r>
              <a:rPr sz="7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70" dirty="0">
                <a:solidFill>
                  <a:srgbClr val="FFFFFF"/>
                </a:solidFill>
                <a:latin typeface="Trebuchet MS"/>
                <a:cs typeface="Trebuchet MS"/>
              </a:rPr>
              <a:t>LU</a:t>
            </a:r>
            <a:r>
              <a:rPr sz="700" b="1" spc="-75" dirty="0">
                <a:solidFill>
                  <a:srgbClr val="FFFFFF"/>
                </a:solidFill>
                <a:latin typeface="Trebuchet MS"/>
                <a:cs typeface="Trebuchet MS"/>
              </a:rPr>
              <a:t>CR</a:t>
            </a:r>
            <a:r>
              <a:rPr sz="700" b="1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5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700" b="1" spc="-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700" b="1" spc="-6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700" b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7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700" b="1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7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20" dirty="0">
                <a:solidFill>
                  <a:srgbClr val="FFFFFF"/>
                </a:solidFill>
                <a:latin typeface="Trebuchet MS"/>
                <a:cs typeface="Trebuchet MS"/>
              </a:rPr>
              <a:t>EMP</a:t>
            </a:r>
            <a:r>
              <a:rPr sz="700" b="1" spc="-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700" b="1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700" b="1" spc="-15" dirty="0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sz="700" b="1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700">
              <a:latin typeface="Trebuchet MS"/>
              <a:cs typeface="Trebuchet MS"/>
            </a:endParaRPr>
          </a:p>
          <a:p>
            <a:pPr marL="207010">
              <a:lnSpc>
                <a:spcPct val="100000"/>
              </a:lnSpc>
              <a:spcBef>
                <a:spcPts val="210"/>
              </a:spcBef>
            </a:pP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OS</a:t>
            </a:r>
            <a:r>
              <a:rPr sz="2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RESULTADOS</a:t>
            </a:r>
            <a:r>
              <a:rPr sz="2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EXCLUSIVOS</a:t>
            </a:r>
            <a:r>
              <a:rPr sz="2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b="1" spc="-5" dirty="0">
                <a:solidFill>
                  <a:srgbClr val="FFFFFF"/>
                </a:solidFill>
                <a:latin typeface="Trebuchet MS"/>
                <a:cs typeface="Trebuchet MS"/>
              </a:rPr>
              <a:t>PESQUISA</a:t>
            </a:r>
            <a:r>
              <a:rPr sz="25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b="1" dirty="0">
                <a:solidFill>
                  <a:srgbClr val="FFFFFF"/>
                </a:solidFill>
                <a:latin typeface="Trebuchet MS"/>
                <a:cs typeface="Trebuchet MS"/>
              </a:rPr>
              <a:t>ETHOS</a:t>
            </a:r>
            <a:r>
              <a:rPr sz="25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2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5" dirty="0">
                <a:solidFill>
                  <a:srgbClr val="FFFFFF"/>
                </a:solidFill>
                <a:latin typeface="Trebuchet MS"/>
                <a:cs typeface="Trebuchet MS"/>
              </a:rPr>
              <a:t>PARCERIA</a:t>
            </a:r>
            <a:r>
              <a:rPr sz="25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sz="2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dirty="0">
                <a:solidFill>
                  <a:srgbClr val="FFFFFF"/>
                </a:solidFill>
                <a:latin typeface="Trebuchet MS"/>
                <a:cs typeface="Trebuchet MS"/>
              </a:rPr>
              <a:t>ÉPOCA</a:t>
            </a:r>
            <a:r>
              <a:rPr sz="2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" spc="-15" dirty="0">
                <a:solidFill>
                  <a:srgbClr val="FFFFFF"/>
                </a:solidFill>
                <a:latin typeface="Trebuchet MS"/>
                <a:cs typeface="Trebuchet MS"/>
              </a:rPr>
              <a:t>NEGÓCIOS</a:t>
            </a:r>
            <a:endParaRPr sz="25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890004" y="1354327"/>
            <a:ext cx="22288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marR="5080" indent="22860" algn="r">
              <a:lnSpc>
                <a:spcPct val="100000"/>
              </a:lnSpc>
              <a:spcBef>
                <a:spcPts val="105"/>
              </a:spcBef>
            </a:pPr>
            <a:r>
              <a:rPr sz="200" spc="-15" dirty="0">
                <a:latin typeface="Trebuchet MS"/>
                <a:cs typeface="Trebuchet MS"/>
              </a:rPr>
              <a:t>M</a:t>
            </a:r>
            <a:r>
              <a:rPr sz="200" dirty="0">
                <a:latin typeface="Trebuchet MS"/>
                <a:cs typeface="Trebuchet MS"/>
              </a:rPr>
              <a:t>A</a:t>
            </a:r>
            <a:r>
              <a:rPr sz="200" spc="-15" dirty="0">
                <a:latin typeface="Trebuchet MS"/>
                <a:cs typeface="Trebuchet MS"/>
              </a:rPr>
              <a:t>UR</a:t>
            </a:r>
            <a:r>
              <a:rPr sz="200" spc="-10" dirty="0">
                <a:latin typeface="Trebuchet MS"/>
                <a:cs typeface="Trebuchet MS"/>
              </a:rPr>
              <a:t>Í</a:t>
            </a:r>
            <a:r>
              <a:rPr sz="200" spc="-15" dirty="0">
                <a:latin typeface="Trebuchet MS"/>
                <a:cs typeface="Trebuchet MS"/>
              </a:rPr>
              <a:t>C</a:t>
            </a:r>
            <a:r>
              <a:rPr sz="200" spc="-10" dirty="0">
                <a:latin typeface="Trebuchet MS"/>
                <a:cs typeface="Trebuchet MS"/>
              </a:rPr>
              <a:t>I</a:t>
            </a:r>
            <a:r>
              <a:rPr sz="200" dirty="0">
                <a:latin typeface="Trebuchet MS"/>
                <a:cs typeface="Trebuchet MS"/>
              </a:rPr>
              <a:t>O  </a:t>
            </a:r>
            <a:r>
              <a:rPr sz="200" spc="-15" dirty="0">
                <a:latin typeface="Trebuchet MS"/>
                <a:cs typeface="Trebuchet MS"/>
              </a:rPr>
              <a:t>R</a:t>
            </a:r>
            <a:r>
              <a:rPr sz="200" spc="-20" dirty="0">
                <a:latin typeface="Trebuchet MS"/>
                <a:cs typeface="Trebuchet MS"/>
              </a:rPr>
              <a:t>OD</a:t>
            </a:r>
            <a:r>
              <a:rPr sz="200" spc="-15" dirty="0">
                <a:latin typeface="Trebuchet MS"/>
                <a:cs typeface="Trebuchet MS"/>
              </a:rPr>
              <a:t>R</a:t>
            </a:r>
            <a:r>
              <a:rPr sz="200" spc="-10" dirty="0">
                <a:latin typeface="Trebuchet MS"/>
                <a:cs typeface="Trebuchet MS"/>
              </a:rPr>
              <a:t>IG</a:t>
            </a:r>
            <a:r>
              <a:rPr sz="200" spc="-15" dirty="0">
                <a:latin typeface="Trebuchet MS"/>
                <a:cs typeface="Trebuchet MS"/>
              </a:rPr>
              <a:t>UES</a:t>
            </a:r>
            <a:r>
              <a:rPr sz="200" dirty="0">
                <a:latin typeface="Trebuchet MS"/>
                <a:cs typeface="Trebuchet MS"/>
              </a:rPr>
              <a:t>,  </a:t>
            </a:r>
            <a:r>
              <a:rPr sz="200" spc="-15" dirty="0">
                <a:latin typeface="Trebuchet MS"/>
                <a:cs typeface="Trebuchet MS"/>
              </a:rPr>
              <a:t>4</a:t>
            </a:r>
            <a:r>
              <a:rPr sz="200" dirty="0">
                <a:latin typeface="Trebuchet MS"/>
                <a:cs typeface="Trebuchet MS"/>
              </a:rPr>
              <a:t>7</a:t>
            </a:r>
            <a:r>
              <a:rPr sz="200" spc="-40" dirty="0">
                <a:latin typeface="Trebuchet MS"/>
                <a:cs typeface="Trebuchet MS"/>
              </a:rPr>
              <a:t> </a:t>
            </a:r>
            <a:r>
              <a:rPr sz="200" dirty="0">
                <a:latin typeface="Trebuchet MS"/>
                <a:cs typeface="Trebuchet MS"/>
              </a:rPr>
              <a:t>A</a:t>
            </a:r>
            <a:r>
              <a:rPr sz="200" spc="-15" dirty="0">
                <a:latin typeface="Trebuchet MS"/>
                <a:cs typeface="Trebuchet MS"/>
              </a:rPr>
              <a:t>N</a:t>
            </a:r>
            <a:r>
              <a:rPr sz="200" spc="-20" dirty="0">
                <a:latin typeface="Trebuchet MS"/>
                <a:cs typeface="Trebuchet MS"/>
              </a:rPr>
              <a:t>O</a:t>
            </a:r>
            <a:r>
              <a:rPr sz="200" spc="-15" dirty="0">
                <a:latin typeface="Trebuchet MS"/>
                <a:cs typeface="Trebuchet MS"/>
              </a:rPr>
              <a:t>S</a:t>
            </a:r>
            <a:r>
              <a:rPr sz="200" dirty="0">
                <a:latin typeface="Trebuchet MS"/>
                <a:cs typeface="Trebuchet MS"/>
              </a:rPr>
              <a:t>,</a:t>
            </a:r>
            <a:endParaRPr sz="200">
              <a:latin typeface="Trebuchet MS"/>
              <a:cs typeface="Trebuchet MS"/>
            </a:endParaRPr>
          </a:p>
          <a:p>
            <a:pPr marR="5715" algn="r">
              <a:lnSpc>
                <a:spcPct val="100000"/>
              </a:lnSpc>
            </a:pP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  </a:t>
            </a:r>
            <a:r>
              <a:rPr sz="200" b="1" u="heavy" spc="-3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u="heavy" spc="-1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PRESIDEN</a:t>
            </a:r>
            <a:r>
              <a:rPr sz="200" b="1" spc="-15" dirty="0">
                <a:latin typeface="Trebuchet MS"/>
                <a:cs typeface="Trebuchet MS"/>
              </a:rPr>
              <a:t>TE</a:t>
            </a:r>
            <a:endParaRPr sz="200">
              <a:latin typeface="Trebuchet MS"/>
              <a:cs typeface="Trebuchet MS"/>
            </a:endParaRPr>
          </a:p>
          <a:p>
            <a:pPr marR="7620" algn="r">
              <a:lnSpc>
                <a:spcPct val="100000"/>
              </a:lnSpc>
            </a:pP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 </a:t>
            </a:r>
            <a:r>
              <a:rPr sz="200" b="1" u="heavy" spc="1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u="heavy" spc="-2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</a:t>
            </a: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" b="1" u="heavy" spc="-2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u="heavy" spc="-1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" b="1" u="heavy" spc="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V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" b="1" u="heavy" spc="-2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Ã</a:t>
            </a:r>
            <a:r>
              <a:rPr sz="200" b="1" u="heavy" spc="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</a:t>
            </a:r>
            <a:r>
              <a:rPr sz="200" b="1" spc="-25" dirty="0">
                <a:latin typeface="Trebuchet MS"/>
                <a:cs typeface="Trebuchet MS"/>
              </a:rPr>
              <a:t>DE</a:t>
            </a:r>
            <a:endParaRPr sz="200">
              <a:latin typeface="Trebuchet MS"/>
              <a:cs typeface="Trebuchet MS"/>
            </a:endParaRPr>
          </a:p>
          <a:p>
            <a:pPr marR="5715" algn="r">
              <a:lnSpc>
                <a:spcPct val="100000"/>
              </a:lnSpc>
            </a:pP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  </a:t>
            </a:r>
            <a:r>
              <a:rPr sz="200" b="1" u="heavy" spc="-3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u="heavy" spc="-1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AGRONEGÓC</a:t>
            </a:r>
            <a:r>
              <a:rPr sz="200" b="1" spc="-15" dirty="0">
                <a:latin typeface="Trebuchet MS"/>
                <a:cs typeface="Trebuchet MS"/>
              </a:rPr>
              <a:t>IOS</a:t>
            </a:r>
            <a:endParaRPr sz="200">
              <a:latin typeface="Trebuchet MS"/>
              <a:cs typeface="Trebuchet MS"/>
            </a:endParaRPr>
          </a:p>
          <a:p>
            <a:pPr marR="7620" algn="r">
              <a:lnSpc>
                <a:spcPct val="100000"/>
              </a:lnSpc>
            </a:pP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 </a:t>
            </a:r>
            <a:r>
              <a:rPr sz="200" b="1" u="heavy" spc="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u="heavy" spc="-2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</a:t>
            </a: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" b="1" u="heavy" spc="-3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u="heavy" spc="-1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AYE</a:t>
            </a: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r>
              <a:rPr sz="200" b="1" u="heavy" spc="-3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spc="-30" dirty="0">
                <a:latin typeface="Trebuchet MS"/>
                <a:cs typeface="Trebuchet MS"/>
              </a:rPr>
              <a:t>NA</a:t>
            </a:r>
            <a:endParaRPr sz="200">
              <a:latin typeface="Trebuchet MS"/>
              <a:cs typeface="Trebuchet MS"/>
            </a:endParaRPr>
          </a:p>
          <a:p>
            <a:pPr marL="26034" marR="5080" indent="-26670" algn="r">
              <a:lnSpc>
                <a:spcPct val="100000"/>
              </a:lnSpc>
            </a:pP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 </a:t>
            </a:r>
            <a:r>
              <a:rPr sz="200" b="1" u="heavy" spc="-2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M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É</a:t>
            </a:r>
            <a:r>
              <a:rPr sz="200" b="1" u="heavy" spc="-2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" b="1" u="heavy" spc="-2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</a:t>
            </a: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u="heavy" spc="-2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" b="1" u="heavy" spc="-2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" b="1" spc="-20" dirty="0">
                <a:latin typeface="Trebuchet MS"/>
                <a:cs typeface="Trebuchet MS"/>
              </a:rPr>
              <a:t>N</a:t>
            </a:r>
            <a:r>
              <a:rPr sz="200" b="1" spc="-10" dirty="0">
                <a:latin typeface="Trebuchet MS"/>
                <a:cs typeface="Trebuchet MS"/>
              </a:rPr>
              <a:t>A</a:t>
            </a:r>
            <a:r>
              <a:rPr sz="200" b="1" dirty="0">
                <a:latin typeface="Trebuchet MS"/>
                <a:cs typeface="Trebuchet MS"/>
              </a:rPr>
              <a:t>:  </a:t>
            </a:r>
            <a:r>
              <a:rPr sz="200" spc="-15" dirty="0">
                <a:latin typeface="Trebuchet MS"/>
                <a:cs typeface="Trebuchet MS"/>
              </a:rPr>
              <a:t>CRESCIMENTO </a:t>
            </a:r>
            <a:r>
              <a:rPr sz="200" spc="-10" dirty="0">
                <a:latin typeface="Trebuchet MS"/>
                <a:cs typeface="Trebuchet MS"/>
              </a:rPr>
              <a:t> ACELERADOE </a:t>
            </a:r>
            <a:r>
              <a:rPr sz="200" spc="-5" dirty="0">
                <a:latin typeface="Trebuchet MS"/>
                <a:cs typeface="Trebuchet MS"/>
              </a:rPr>
              <a:t> </a:t>
            </a:r>
            <a:r>
              <a:rPr sz="200" spc="-15" dirty="0">
                <a:latin typeface="Trebuchet MS"/>
                <a:cs typeface="Trebuchet MS"/>
              </a:rPr>
              <a:t>F</a:t>
            </a:r>
            <a:r>
              <a:rPr sz="200" dirty="0">
                <a:latin typeface="Trebuchet MS"/>
                <a:cs typeface="Trebuchet MS"/>
              </a:rPr>
              <a:t>A</a:t>
            </a:r>
            <a:r>
              <a:rPr sz="200" spc="-15" dirty="0">
                <a:latin typeface="Trebuchet MS"/>
                <a:cs typeface="Trebuchet MS"/>
              </a:rPr>
              <a:t>TU</a:t>
            </a:r>
            <a:r>
              <a:rPr sz="200" spc="-25" dirty="0">
                <a:latin typeface="Trebuchet MS"/>
                <a:cs typeface="Trebuchet MS"/>
              </a:rPr>
              <a:t>R</a:t>
            </a:r>
            <a:r>
              <a:rPr sz="200" spc="-15" dirty="0">
                <a:latin typeface="Trebuchet MS"/>
                <a:cs typeface="Trebuchet MS"/>
              </a:rPr>
              <a:t>AMENT</a:t>
            </a:r>
            <a:r>
              <a:rPr sz="200" spc="5" dirty="0">
                <a:latin typeface="Trebuchet MS"/>
                <a:cs typeface="Trebuchet MS"/>
              </a:rPr>
              <a:t>O</a:t>
            </a:r>
            <a:r>
              <a:rPr sz="200" spc="-30" dirty="0">
                <a:latin typeface="Trebuchet MS"/>
                <a:cs typeface="Trebuchet MS"/>
              </a:rPr>
              <a:t>DE</a:t>
            </a:r>
            <a:endParaRPr sz="200">
              <a:latin typeface="Trebuchet MS"/>
              <a:cs typeface="Trebuchet MS"/>
            </a:endParaRPr>
          </a:p>
          <a:p>
            <a:pPr marR="5715" algn="r">
              <a:lnSpc>
                <a:spcPct val="100000"/>
              </a:lnSpc>
            </a:pP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 </a:t>
            </a:r>
            <a:r>
              <a:rPr sz="200" b="1" u="heavy" spc="1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u="heavy" spc="-2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$</a:t>
            </a:r>
            <a:r>
              <a:rPr sz="200" b="1" u="heavy" spc="-2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u="heavy" spc="-1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2</a:t>
            </a:r>
            <a:r>
              <a:rPr sz="200" b="1" u="heavy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5</a:t>
            </a:r>
            <a:r>
              <a:rPr sz="200" b="1" u="heavy" spc="-2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" b="1" u="heavy" spc="-1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" b="1" u="heavy" spc="-2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</a:t>
            </a:r>
            <a:r>
              <a:rPr sz="200" b="1" u="heavy" spc="-10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H</a:t>
            </a:r>
            <a:r>
              <a:rPr sz="200" b="1" u="heavy" spc="-15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Õ</a:t>
            </a:r>
            <a:r>
              <a:rPr sz="200" b="1" spc="-10" dirty="0">
                <a:latin typeface="Trebuchet MS"/>
                <a:cs typeface="Trebuchet MS"/>
              </a:rPr>
              <a:t>E</a:t>
            </a:r>
            <a:r>
              <a:rPr sz="200" b="1" dirty="0">
                <a:latin typeface="Trebuchet MS"/>
                <a:cs typeface="Trebuchet MS"/>
              </a:rPr>
              <a:t>S</a:t>
            </a:r>
            <a:endParaRPr sz="200">
              <a:latin typeface="Trebuchet MS"/>
              <a:cs typeface="Trebuchet MS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6661404" y="2852877"/>
            <a:ext cx="1753870" cy="2328545"/>
            <a:chOff x="6661404" y="2852877"/>
            <a:chExt cx="1753870" cy="2328545"/>
          </a:xfrm>
        </p:grpSpPr>
        <p:sp>
          <p:nvSpPr>
            <p:cNvPr id="69" name="object 69"/>
            <p:cNvSpPr/>
            <p:nvPr/>
          </p:nvSpPr>
          <p:spPr>
            <a:xfrm>
              <a:off x="6661404" y="2852877"/>
              <a:ext cx="1753870" cy="2328545"/>
            </a:xfrm>
            <a:custGeom>
              <a:avLst/>
              <a:gdLst/>
              <a:ahLst/>
              <a:cxnLst/>
              <a:rect l="l" t="t" r="r" b="b"/>
              <a:pathLst>
                <a:path w="1753870" h="2328545">
                  <a:moveTo>
                    <a:pt x="1753616" y="0"/>
                  </a:moveTo>
                  <a:lnTo>
                    <a:pt x="0" y="0"/>
                  </a:lnTo>
                  <a:lnTo>
                    <a:pt x="0" y="2328164"/>
                  </a:lnTo>
                  <a:lnTo>
                    <a:pt x="1753616" y="2328164"/>
                  </a:lnTo>
                  <a:lnTo>
                    <a:pt x="1753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29984" y="2932176"/>
              <a:ext cx="1603375" cy="2155190"/>
            </a:xfrm>
            <a:custGeom>
              <a:avLst/>
              <a:gdLst/>
              <a:ahLst/>
              <a:cxnLst/>
              <a:rect l="l" t="t" r="r" b="b"/>
              <a:pathLst>
                <a:path w="1603375" h="2155190">
                  <a:moveTo>
                    <a:pt x="1602994" y="0"/>
                  </a:moveTo>
                  <a:lnTo>
                    <a:pt x="0" y="0"/>
                  </a:lnTo>
                  <a:lnTo>
                    <a:pt x="0" y="2154936"/>
                  </a:lnTo>
                  <a:lnTo>
                    <a:pt x="1602994" y="2154936"/>
                  </a:lnTo>
                  <a:lnTo>
                    <a:pt x="1602994" y="0"/>
                  </a:lnTo>
                  <a:close/>
                </a:path>
              </a:pathLst>
            </a:custGeom>
            <a:solidFill>
              <a:srgbClr val="F7F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29984" y="3474720"/>
              <a:ext cx="1603248" cy="161239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07680" y="3025140"/>
              <a:ext cx="178307" cy="22250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54368" y="2971800"/>
              <a:ext cx="1176527" cy="2758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98892" y="3015996"/>
              <a:ext cx="220979" cy="222504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8314375" y="3800651"/>
            <a:ext cx="48895" cy="249554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" spc="-45" dirty="0">
                <a:latin typeface="Trebuchet MS"/>
                <a:cs typeface="Trebuchet MS"/>
              </a:rPr>
              <a:t>CARGATRIBUTÁRIAFEDERAL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150" spc="-35" dirty="0">
                <a:latin typeface="Trebuchet MS"/>
                <a:cs typeface="Trebuchet MS"/>
              </a:rPr>
              <a:t>APROXIMADA4,65%</a:t>
            </a:r>
            <a:endParaRPr sz="150">
              <a:latin typeface="Trebuchet MS"/>
              <a:cs typeface="Trebuchet MS"/>
            </a:endParaRPr>
          </a:p>
        </p:txBody>
      </p:sp>
      <p:pic>
        <p:nvPicPr>
          <p:cNvPr id="76" name="object 7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241792" y="3802379"/>
            <a:ext cx="100583" cy="242316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6661404" y="2852877"/>
            <a:ext cx="1753870" cy="2328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50">
              <a:latin typeface="Times New Roman"/>
              <a:cs typeface="Times New Roman"/>
            </a:endParaRPr>
          </a:p>
          <a:p>
            <a:pPr marL="474980">
              <a:lnSpc>
                <a:spcPct val="100000"/>
              </a:lnSpc>
            </a:pPr>
            <a:r>
              <a:rPr sz="350" b="1" spc="-5" dirty="0">
                <a:latin typeface="Verdana"/>
                <a:cs typeface="Verdana"/>
              </a:rPr>
              <a:t>E</a:t>
            </a:r>
            <a:r>
              <a:rPr sz="350" b="1" spc="-15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S</a:t>
            </a:r>
            <a:r>
              <a:rPr sz="350" b="1" spc="35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P</a:t>
            </a:r>
            <a:r>
              <a:rPr sz="350" b="1" spc="5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E</a:t>
            </a:r>
            <a:r>
              <a:rPr sz="350" b="1" spc="20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C</a:t>
            </a:r>
            <a:r>
              <a:rPr sz="350" b="1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I</a:t>
            </a:r>
            <a:r>
              <a:rPr sz="350" b="1" spc="10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A</a:t>
            </a:r>
            <a:r>
              <a:rPr sz="350" b="1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L</a:t>
            </a:r>
            <a:r>
              <a:rPr sz="350" b="1" spc="270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I</a:t>
            </a:r>
            <a:r>
              <a:rPr sz="350" b="1" spc="-10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N</a:t>
            </a:r>
            <a:r>
              <a:rPr sz="350" b="1" spc="10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O</a:t>
            </a:r>
            <a:r>
              <a:rPr sz="350" b="1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V A</a:t>
            </a:r>
            <a:r>
              <a:rPr sz="350" b="1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Ç</a:t>
            </a:r>
            <a:r>
              <a:rPr sz="350" b="1" spc="10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Ã</a:t>
            </a:r>
            <a:r>
              <a:rPr sz="350" b="1" dirty="0">
                <a:latin typeface="Verdana"/>
                <a:cs typeface="Verdana"/>
              </a:rPr>
              <a:t> </a:t>
            </a:r>
            <a:r>
              <a:rPr sz="350" b="1" spc="-5" dirty="0">
                <a:latin typeface="Verdana"/>
                <a:cs typeface="Verdana"/>
              </a:rPr>
              <a:t>O</a:t>
            </a:r>
            <a:endParaRPr sz="3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">
              <a:latin typeface="Verdana"/>
              <a:cs typeface="Verdana"/>
            </a:endParaRPr>
          </a:p>
          <a:p>
            <a:pPr marL="1087755" marR="374015" algn="ctr">
              <a:lnSpc>
                <a:spcPct val="74200"/>
              </a:lnSpc>
            </a:pPr>
            <a:r>
              <a:rPr sz="450" spc="-10" dirty="0">
                <a:latin typeface="Calibri"/>
                <a:cs typeface="Calibri"/>
              </a:rPr>
              <a:t>EMPRESAS </a:t>
            </a:r>
            <a:r>
              <a:rPr sz="450" spc="-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QUE</a:t>
            </a:r>
            <a:r>
              <a:rPr sz="450" spc="55" dirty="0">
                <a:latin typeface="Calibri"/>
                <a:cs typeface="Calibri"/>
              </a:rPr>
              <a:t> </a:t>
            </a:r>
            <a:r>
              <a:rPr sz="450" spc="-10" dirty="0">
                <a:latin typeface="Calibri"/>
                <a:cs typeface="Calibri"/>
              </a:rPr>
              <a:t>ESTÃO </a:t>
            </a:r>
            <a:r>
              <a:rPr sz="450" spc="-85" dirty="0">
                <a:latin typeface="Calibri"/>
                <a:cs typeface="Calibri"/>
              </a:rPr>
              <a:t> </a:t>
            </a:r>
            <a:r>
              <a:rPr sz="450" spc="-10" dirty="0">
                <a:latin typeface="Calibri"/>
                <a:cs typeface="Calibri"/>
              </a:rPr>
              <a:t>DEFININDO </a:t>
            </a:r>
            <a:r>
              <a:rPr sz="450" spc="-5" dirty="0">
                <a:latin typeface="Calibri"/>
                <a:cs typeface="Calibri"/>
              </a:rPr>
              <a:t> </a:t>
            </a:r>
            <a:r>
              <a:rPr sz="450" spc="55" dirty="0">
                <a:latin typeface="Calibri"/>
                <a:cs typeface="Calibri"/>
              </a:rPr>
              <a:t>C</a:t>
            </a:r>
            <a:r>
              <a:rPr sz="450" dirty="0">
                <a:latin typeface="Calibri"/>
                <a:cs typeface="Calibri"/>
              </a:rPr>
              <a:t>O</a:t>
            </a:r>
            <a:r>
              <a:rPr sz="450" spc="-45" dirty="0">
                <a:latin typeface="Calibri"/>
                <a:cs typeface="Calibri"/>
              </a:rPr>
              <a:t> </a:t>
            </a:r>
            <a:r>
              <a:rPr sz="450" spc="55" dirty="0">
                <a:latin typeface="Calibri"/>
                <a:cs typeface="Calibri"/>
              </a:rPr>
              <a:t>M</a:t>
            </a:r>
            <a:r>
              <a:rPr sz="450" dirty="0">
                <a:latin typeface="Calibri"/>
                <a:cs typeface="Calibri"/>
              </a:rPr>
              <a:t>O  </a:t>
            </a:r>
            <a:r>
              <a:rPr sz="450" spc="-10" dirty="0">
                <a:latin typeface="Calibri"/>
                <a:cs typeface="Calibri"/>
              </a:rPr>
              <a:t>VIVEREMOS </a:t>
            </a:r>
            <a:r>
              <a:rPr sz="450" spc="-9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ATÉ</a:t>
            </a:r>
            <a:r>
              <a:rPr sz="450" spc="60" dirty="0">
                <a:latin typeface="Calibri"/>
                <a:cs typeface="Calibri"/>
              </a:rPr>
              <a:t> </a:t>
            </a:r>
            <a:r>
              <a:rPr sz="450" spc="-30" dirty="0">
                <a:latin typeface="Calibri"/>
                <a:cs typeface="Calibri"/>
              </a:rPr>
              <a:t>2030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">
              <a:latin typeface="Calibri"/>
              <a:cs typeface="Calibri"/>
            </a:endParaRPr>
          </a:p>
          <a:p>
            <a:pPr marL="81915" marR="1464310">
              <a:lnSpc>
                <a:spcPct val="240000"/>
              </a:lnSpc>
            </a:pP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ALIMENTAÇÃO </a:t>
            </a:r>
            <a:r>
              <a:rPr sz="2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EDUCAÇÃO </a:t>
            </a:r>
            <a:r>
              <a:rPr sz="2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" b="1" spc="-20" dirty="0">
                <a:solidFill>
                  <a:srgbClr val="FFFFFF"/>
                </a:solidFill>
                <a:latin typeface="Trebuchet MS"/>
                <a:cs typeface="Trebuchet MS"/>
              </a:rPr>
              <a:t>NTR</a:t>
            </a: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" b="1" spc="-2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" b="1" spc="-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" b="1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" b="1" spc="-20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200" b="1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MOBILIDADE </a:t>
            </a:r>
            <a:r>
              <a:rPr sz="2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b="1" spc="-15" dirty="0">
                <a:solidFill>
                  <a:srgbClr val="FFFFFF"/>
                </a:solidFill>
                <a:latin typeface="Trebuchet MS"/>
                <a:cs typeface="Trebuchet MS"/>
              </a:rPr>
              <a:t>MODA</a:t>
            </a:r>
            <a:endParaRPr sz="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">
              <a:latin typeface="Trebuchet MS"/>
              <a:cs typeface="Trebuchet MS"/>
            </a:endParaRPr>
          </a:p>
          <a:p>
            <a:pPr marL="81915">
              <a:lnSpc>
                <a:spcPct val="100000"/>
              </a:lnSpc>
            </a:pP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MORADIA</a:t>
            </a:r>
            <a:endParaRPr sz="200">
              <a:latin typeface="Trebuchet MS"/>
              <a:cs typeface="Trebuchet MS"/>
            </a:endParaRPr>
          </a:p>
          <a:p>
            <a:pPr marL="81915" marR="1544955">
              <a:lnSpc>
                <a:spcPct val="240000"/>
              </a:lnSpc>
              <a:spcBef>
                <a:spcPts val="5"/>
              </a:spcBef>
            </a:pP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SAÚDE </a:t>
            </a:r>
            <a:r>
              <a:rPr sz="2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" b="1" spc="-20" dirty="0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" b="1" spc="-1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" b="1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" b="1" spc="-1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00" b="1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200">
              <a:latin typeface="Trebuchet MS"/>
              <a:cs typeface="Trebuchet MS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729983" y="399288"/>
            <a:ext cx="3016250" cy="3954779"/>
            <a:chOff x="6729983" y="399288"/>
            <a:chExt cx="3016250" cy="3954779"/>
          </a:xfrm>
        </p:grpSpPr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218931" y="3474720"/>
              <a:ext cx="70103" cy="10668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729983" y="3474745"/>
              <a:ext cx="250190" cy="879475"/>
            </a:xfrm>
            <a:custGeom>
              <a:avLst/>
              <a:gdLst/>
              <a:ahLst/>
              <a:cxnLst/>
              <a:rect l="l" t="t" r="r" b="b"/>
              <a:pathLst>
                <a:path w="250190" h="879475">
                  <a:moveTo>
                    <a:pt x="249605" y="0"/>
                  </a:moveTo>
                  <a:lnTo>
                    <a:pt x="0" y="0"/>
                  </a:lnTo>
                  <a:lnTo>
                    <a:pt x="0" y="878941"/>
                  </a:lnTo>
                  <a:lnTo>
                    <a:pt x="249605" y="878941"/>
                  </a:lnTo>
                  <a:lnTo>
                    <a:pt x="2496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01611" y="3631692"/>
              <a:ext cx="106679" cy="5181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03135" y="3514343"/>
              <a:ext cx="103631" cy="10210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991855" y="399288"/>
              <a:ext cx="1754124" cy="232714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69579" y="473964"/>
              <a:ext cx="1607820" cy="29108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268967" y="521208"/>
              <a:ext cx="234696" cy="23469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724899" y="2529839"/>
              <a:ext cx="45720" cy="94487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8952992" y="2617723"/>
            <a:ext cx="249554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spc="-45" dirty="0">
                <a:latin typeface="Trebuchet MS"/>
                <a:cs typeface="Trebuchet MS"/>
              </a:rPr>
              <a:t>CARGATRIBUTÁRIAFEDERAL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150" spc="-35" dirty="0">
                <a:latin typeface="Trebuchet MS"/>
                <a:cs typeface="Trebuchet MS"/>
              </a:rPr>
              <a:t>APROXIMADA4,65%</a:t>
            </a:r>
            <a:endParaRPr sz="150">
              <a:latin typeface="Trebuchet MS"/>
              <a:cs typeface="Trebuchet MS"/>
            </a:endParaRPr>
          </a:p>
        </p:txBody>
      </p:sp>
      <p:pic>
        <p:nvPicPr>
          <p:cNvPr id="88" name="object 8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956547" y="2523744"/>
            <a:ext cx="240792" cy="105156"/>
          </a:xfrm>
          <a:prstGeom prst="rect">
            <a:avLst/>
          </a:prstGeom>
        </p:spPr>
      </p:pic>
      <p:sp>
        <p:nvSpPr>
          <p:cNvPr id="89" name="object 89"/>
          <p:cNvSpPr txBox="1"/>
          <p:nvPr/>
        </p:nvSpPr>
        <p:spPr>
          <a:xfrm>
            <a:off x="8892920" y="1695704"/>
            <a:ext cx="73406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5" dirty="0">
                <a:latin typeface="Trebuchet MS"/>
                <a:cs typeface="Trebuchet MS"/>
              </a:rPr>
              <a:t>DEPOIS </a:t>
            </a:r>
            <a:r>
              <a:rPr sz="250" spc="-10" dirty="0">
                <a:latin typeface="Trebuchet MS"/>
                <a:cs typeface="Trebuchet MS"/>
              </a:rPr>
              <a:t>DA </a:t>
            </a:r>
            <a:r>
              <a:rPr sz="250" spc="-15" dirty="0">
                <a:latin typeface="Trebuchet MS"/>
                <a:cs typeface="Trebuchet MS"/>
              </a:rPr>
              <a:t>CORRIDA </a:t>
            </a:r>
            <a:r>
              <a:rPr sz="250" spc="-10" dirty="0">
                <a:latin typeface="Trebuchet MS"/>
                <a:cs typeface="Trebuchet MS"/>
              </a:rPr>
              <a:t>DA </a:t>
            </a:r>
            <a:r>
              <a:rPr sz="250" spc="-15" dirty="0">
                <a:latin typeface="Trebuchet MS"/>
                <a:cs typeface="Trebuchet MS"/>
              </a:rPr>
              <a:t>INOVAÇÃO</a:t>
            </a:r>
            <a:r>
              <a:rPr sz="250" spc="-10" dirty="0">
                <a:latin typeface="Trebuchet MS"/>
                <a:cs typeface="Trebuchet MS"/>
              </a:rPr>
              <a:t> </a:t>
            </a:r>
            <a:r>
              <a:rPr sz="250" spc="-5" dirty="0">
                <a:latin typeface="Trebuchet MS"/>
                <a:cs typeface="Trebuchet MS"/>
              </a:rPr>
              <a:t>CONTRAA </a:t>
            </a:r>
            <a:r>
              <a:rPr sz="250" spc="-15" dirty="0">
                <a:latin typeface="Trebuchet MS"/>
                <a:cs typeface="Trebuchet MS"/>
              </a:rPr>
              <a:t>COVID, </a:t>
            </a:r>
            <a:r>
              <a:rPr sz="250" spc="-10" dirty="0">
                <a:latin typeface="Trebuchet MS"/>
                <a:cs typeface="Trebuchet MS"/>
              </a:rPr>
              <a:t> </a:t>
            </a:r>
            <a:r>
              <a:rPr sz="250" spc="-5" dirty="0">
                <a:latin typeface="Trebuchet MS"/>
                <a:cs typeface="Trebuchet MS"/>
              </a:rPr>
              <a:t>STARTUPS, INVESTIDORES</a:t>
            </a:r>
            <a:r>
              <a:rPr sz="250" dirty="0">
                <a:latin typeface="Trebuchet MS"/>
                <a:cs typeface="Trebuchet MS"/>
              </a:rPr>
              <a:t> E </a:t>
            </a:r>
            <a:r>
              <a:rPr sz="250" spc="-5" dirty="0">
                <a:latin typeface="Trebuchet MS"/>
                <a:cs typeface="Trebuchet MS"/>
              </a:rPr>
              <a:t>GRANDES </a:t>
            </a:r>
            <a:r>
              <a:rPr sz="250" spc="-15" dirty="0">
                <a:latin typeface="Trebuchet MS"/>
                <a:cs typeface="Trebuchet MS"/>
              </a:rPr>
              <a:t>EMPRESAS </a:t>
            </a:r>
            <a:r>
              <a:rPr sz="250" spc="-10" dirty="0">
                <a:latin typeface="Trebuchet MS"/>
                <a:cs typeface="Trebuchet MS"/>
              </a:rPr>
              <a:t> </a:t>
            </a:r>
            <a:r>
              <a:rPr sz="250" spc="-5" dirty="0">
                <a:latin typeface="Trebuchet MS"/>
                <a:cs typeface="Trebuchet MS"/>
              </a:rPr>
              <a:t>A</a:t>
            </a:r>
            <a:r>
              <a:rPr sz="250" dirty="0">
                <a:latin typeface="Trebuchet MS"/>
                <a:cs typeface="Trebuchet MS"/>
              </a:rPr>
              <a:t>B</a:t>
            </a:r>
            <a:r>
              <a:rPr sz="250" spc="-5" dirty="0">
                <a:latin typeface="Trebuchet MS"/>
                <a:cs typeface="Trebuchet MS"/>
              </a:rPr>
              <a:t>RE</a:t>
            </a:r>
            <a:r>
              <a:rPr sz="250" dirty="0">
                <a:latin typeface="Trebuchet MS"/>
                <a:cs typeface="Trebuchet MS"/>
              </a:rPr>
              <a:t>M</a:t>
            </a:r>
            <a:r>
              <a:rPr sz="250" spc="-5" dirty="0">
                <a:latin typeface="Trebuchet MS"/>
                <a:cs typeface="Trebuchet MS"/>
              </a:rPr>
              <a:t> </a:t>
            </a:r>
            <a:r>
              <a:rPr sz="250" dirty="0">
                <a:latin typeface="Trebuchet MS"/>
                <a:cs typeface="Trebuchet MS"/>
              </a:rPr>
              <a:t>UMA</a:t>
            </a:r>
            <a:r>
              <a:rPr sz="250" spc="-20" dirty="0">
                <a:latin typeface="Trebuchet MS"/>
                <a:cs typeface="Trebuchet MS"/>
              </a:rPr>
              <a:t> N</a:t>
            </a:r>
            <a:r>
              <a:rPr sz="250" spc="-15" dirty="0">
                <a:latin typeface="Trebuchet MS"/>
                <a:cs typeface="Trebuchet MS"/>
              </a:rPr>
              <a:t>O</a:t>
            </a:r>
            <a:r>
              <a:rPr sz="250" spc="-20" dirty="0">
                <a:latin typeface="Trebuchet MS"/>
                <a:cs typeface="Trebuchet MS"/>
              </a:rPr>
              <a:t>V</a:t>
            </a:r>
            <a:r>
              <a:rPr sz="250" dirty="0">
                <a:latin typeface="Trebuchet MS"/>
                <a:cs typeface="Trebuchet MS"/>
              </a:rPr>
              <a:t>A</a:t>
            </a:r>
            <a:r>
              <a:rPr sz="250" spc="-10" dirty="0">
                <a:latin typeface="Trebuchet MS"/>
                <a:cs typeface="Trebuchet MS"/>
              </a:rPr>
              <a:t> </a:t>
            </a:r>
            <a:r>
              <a:rPr sz="250" spc="-5" dirty="0">
                <a:latin typeface="Trebuchet MS"/>
                <a:cs typeface="Trebuchet MS"/>
              </a:rPr>
              <a:t>ER</a:t>
            </a:r>
            <a:r>
              <a:rPr sz="250" dirty="0">
                <a:latin typeface="Trebuchet MS"/>
                <a:cs typeface="Trebuchet MS"/>
              </a:rPr>
              <a:t>A DE</a:t>
            </a:r>
            <a:r>
              <a:rPr sz="250" spc="-10" dirty="0">
                <a:latin typeface="Trebuchet MS"/>
                <a:cs typeface="Trebuchet MS"/>
              </a:rPr>
              <a:t> </a:t>
            </a:r>
            <a:r>
              <a:rPr sz="250" dirty="0">
                <a:latin typeface="Trebuchet MS"/>
                <a:cs typeface="Trebuchet MS"/>
              </a:rPr>
              <a:t>IMU</a:t>
            </a:r>
            <a:r>
              <a:rPr sz="250" spc="-5" dirty="0">
                <a:latin typeface="Trebuchet MS"/>
                <a:cs typeface="Trebuchet MS"/>
              </a:rPr>
              <a:t>N</a:t>
            </a:r>
            <a:r>
              <a:rPr sz="250" dirty="0">
                <a:latin typeface="Trebuchet MS"/>
                <a:cs typeface="Trebuchet MS"/>
              </a:rPr>
              <a:t>I</a:t>
            </a:r>
            <a:r>
              <a:rPr sz="250" spc="5" dirty="0">
                <a:latin typeface="Trebuchet MS"/>
                <a:cs typeface="Trebuchet MS"/>
              </a:rPr>
              <a:t>Z</a:t>
            </a:r>
            <a:r>
              <a:rPr sz="250" spc="-5" dirty="0">
                <a:latin typeface="Trebuchet MS"/>
                <a:cs typeface="Trebuchet MS"/>
              </a:rPr>
              <a:t>ANTE</a:t>
            </a:r>
            <a:r>
              <a:rPr sz="250" dirty="0">
                <a:latin typeface="Trebuchet MS"/>
                <a:cs typeface="Trebuchet MS"/>
              </a:rPr>
              <a:t>S</a:t>
            </a:r>
            <a:r>
              <a:rPr sz="250" spc="5" dirty="0">
                <a:latin typeface="Trebuchet MS"/>
                <a:cs typeface="Trebuchet MS"/>
              </a:rPr>
              <a:t> </a:t>
            </a:r>
            <a:r>
              <a:rPr sz="250" spc="-20" dirty="0">
                <a:latin typeface="Trebuchet MS"/>
                <a:cs typeface="Trebuchet MS"/>
              </a:rPr>
              <a:t>C</a:t>
            </a:r>
            <a:r>
              <a:rPr sz="250" spc="-30" dirty="0">
                <a:latin typeface="Trebuchet MS"/>
                <a:cs typeface="Trebuchet MS"/>
              </a:rPr>
              <a:t>O</a:t>
            </a:r>
            <a:r>
              <a:rPr sz="250" spc="-25" dirty="0">
                <a:latin typeface="Trebuchet MS"/>
                <a:cs typeface="Trebuchet MS"/>
              </a:rPr>
              <a:t>M</a:t>
            </a:r>
            <a:r>
              <a:rPr sz="250" dirty="0">
                <a:latin typeface="Trebuchet MS"/>
                <a:cs typeface="Trebuchet MS"/>
              </a:rPr>
              <a:t>A  P</a:t>
            </a:r>
            <a:r>
              <a:rPr sz="250" spc="-5" dirty="0">
                <a:latin typeface="Trebuchet MS"/>
                <a:cs typeface="Trebuchet MS"/>
              </a:rPr>
              <a:t>RO</a:t>
            </a:r>
            <a:r>
              <a:rPr sz="250" dirty="0">
                <a:latin typeface="Trebuchet MS"/>
                <a:cs typeface="Trebuchet MS"/>
              </a:rPr>
              <a:t>M</a:t>
            </a:r>
            <a:r>
              <a:rPr sz="250" spc="-5" dirty="0">
                <a:latin typeface="Trebuchet MS"/>
                <a:cs typeface="Trebuchet MS"/>
              </a:rPr>
              <a:t>ESS</a:t>
            </a:r>
            <a:r>
              <a:rPr sz="250" dirty="0">
                <a:latin typeface="Trebuchet MS"/>
                <a:cs typeface="Trebuchet MS"/>
              </a:rPr>
              <a:t>A DE</a:t>
            </a:r>
            <a:r>
              <a:rPr sz="250" spc="5" dirty="0">
                <a:latin typeface="Trebuchet MS"/>
                <a:cs typeface="Trebuchet MS"/>
              </a:rPr>
              <a:t> </a:t>
            </a:r>
            <a:r>
              <a:rPr sz="250" spc="-5" dirty="0">
                <a:latin typeface="Trebuchet MS"/>
                <a:cs typeface="Trebuchet MS"/>
              </a:rPr>
              <a:t>NO</a:t>
            </a:r>
            <a:r>
              <a:rPr sz="250" dirty="0">
                <a:latin typeface="Trebuchet MS"/>
                <a:cs typeface="Trebuchet MS"/>
              </a:rPr>
              <a:t>S</a:t>
            </a:r>
            <a:r>
              <a:rPr sz="250" spc="5" dirty="0">
                <a:latin typeface="Trebuchet MS"/>
                <a:cs typeface="Trebuchet MS"/>
              </a:rPr>
              <a:t> </a:t>
            </a:r>
            <a:r>
              <a:rPr sz="250" spc="-10" dirty="0">
                <a:latin typeface="Trebuchet MS"/>
                <a:cs typeface="Trebuchet MS"/>
              </a:rPr>
              <a:t>P</a:t>
            </a:r>
            <a:r>
              <a:rPr sz="250" spc="-15" dirty="0">
                <a:latin typeface="Trebuchet MS"/>
                <a:cs typeface="Trebuchet MS"/>
              </a:rPr>
              <a:t>ROTEGE</a:t>
            </a:r>
            <a:r>
              <a:rPr sz="250" dirty="0">
                <a:latin typeface="Trebuchet MS"/>
                <a:cs typeface="Trebuchet MS"/>
              </a:rPr>
              <a:t>R</a:t>
            </a:r>
            <a:r>
              <a:rPr sz="250" spc="30" dirty="0">
                <a:latin typeface="Trebuchet MS"/>
                <a:cs typeface="Trebuchet MS"/>
              </a:rPr>
              <a:t> </a:t>
            </a:r>
            <a:r>
              <a:rPr sz="250" dirty="0">
                <a:latin typeface="Trebuchet MS"/>
                <a:cs typeface="Trebuchet MS"/>
              </a:rPr>
              <a:t>DE</a:t>
            </a:r>
            <a:r>
              <a:rPr sz="250" spc="5" dirty="0">
                <a:latin typeface="Trebuchet MS"/>
                <a:cs typeface="Trebuchet MS"/>
              </a:rPr>
              <a:t> </a:t>
            </a:r>
            <a:r>
              <a:rPr sz="250" spc="-5" dirty="0">
                <a:latin typeface="Trebuchet MS"/>
                <a:cs typeface="Trebuchet MS"/>
              </a:rPr>
              <a:t>Q</a:t>
            </a:r>
            <a:r>
              <a:rPr sz="250" dirty="0">
                <a:latin typeface="Trebuchet MS"/>
                <a:cs typeface="Trebuchet MS"/>
              </a:rPr>
              <a:t>U</a:t>
            </a:r>
            <a:r>
              <a:rPr sz="250" spc="-5" dirty="0">
                <a:latin typeface="Trebuchet MS"/>
                <a:cs typeface="Trebuchet MS"/>
              </a:rPr>
              <a:t>AS</a:t>
            </a:r>
            <a:r>
              <a:rPr sz="250" dirty="0">
                <a:latin typeface="Trebuchet MS"/>
                <a:cs typeface="Trebuchet MS"/>
              </a:rPr>
              <a:t>E</a:t>
            </a:r>
            <a:r>
              <a:rPr sz="250" spc="15" dirty="0">
                <a:latin typeface="Trebuchet MS"/>
                <a:cs typeface="Trebuchet MS"/>
              </a:rPr>
              <a:t> </a:t>
            </a:r>
            <a:r>
              <a:rPr sz="250" spc="-15" dirty="0">
                <a:latin typeface="Trebuchet MS"/>
                <a:cs typeface="Trebuchet MS"/>
              </a:rPr>
              <a:t>T</a:t>
            </a:r>
            <a:r>
              <a:rPr sz="250" spc="-10" dirty="0">
                <a:latin typeface="Trebuchet MS"/>
                <a:cs typeface="Trebuchet MS"/>
              </a:rPr>
              <a:t>U</a:t>
            </a:r>
            <a:r>
              <a:rPr sz="250" spc="-15" dirty="0">
                <a:latin typeface="Trebuchet MS"/>
                <a:cs typeface="Trebuchet MS"/>
              </a:rPr>
              <a:t>D</a:t>
            </a:r>
            <a:r>
              <a:rPr sz="250" dirty="0">
                <a:latin typeface="Trebuchet MS"/>
                <a:cs typeface="Trebuchet MS"/>
              </a:rPr>
              <a:t>O</a:t>
            </a:r>
            <a:r>
              <a:rPr sz="250" spc="-20" dirty="0">
                <a:latin typeface="Trebuchet MS"/>
                <a:cs typeface="Trebuchet MS"/>
              </a:rPr>
              <a:t> </a:t>
            </a:r>
            <a:r>
              <a:rPr sz="250" dirty="0">
                <a:latin typeface="Trebuchet MS"/>
                <a:cs typeface="Trebuchet MS"/>
              </a:rPr>
              <a:t>–</a:t>
            </a:r>
            <a:endParaRPr sz="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50" dirty="0">
                <a:latin typeface="Trebuchet MS"/>
                <a:cs typeface="Trebuchet MS"/>
              </a:rPr>
              <a:t>E</a:t>
            </a:r>
            <a:r>
              <a:rPr sz="250" spc="-20" dirty="0">
                <a:latin typeface="Trebuchet MS"/>
                <a:cs typeface="Trebuchet MS"/>
              </a:rPr>
              <a:t> </a:t>
            </a:r>
            <a:r>
              <a:rPr sz="250" spc="-5" dirty="0">
                <a:latin typeface="Trebuchet MS"/>
                <a:cs typeface="Trebuchet MS"/>
              </a:rPr>
              <a:t>GERA</a:t>
            </a:r>
            <a:r>
              <a:rPr sz="250" dirty="0">
                <a:latin typeface="Trebuchet MS"/>
                <a:cs typeface="Trebuchet MS"/>
              </a:rPr>
              <a:t>R</a:t>
            </a:r>
            <a:r>
              <a:rPr sz="250" spc="15" dirty="0">
                <a:latin typeface="Trebuchet MS"/>
                <a:cs typeface="Trebuchet MS"/>
              </a:rPr>
              <a:t> </a:t>
            </a:r>
            <a:r>
              <a:rPr sz="250" spc="-15" dirty="0">
                <a:latin typeface="Trebuchet MS"/>
                <a:cs typeface="Trebuchet MS"/>
              </a:rPr>
              <a:t>BI</a:t>
            </a:r>
            <a:r>
              <a:rPr sz="250" spc="-10" dirty="0">
                <a:latin typeface="Trebuchet MS"/>
                <a:cs typeface="Trebuchet MS"/>
              </a:rPr>
              <a:t>LH</a:t>
            </a:r>
            <a:r>
              <a:rPr sz="250" spc="-15" dirty="0">
                <a:latin typeface="Trebuchet MS"/>
                <a:cs typeface="Trebuchet MS"/>
              </a:rPr>
              <a:t>ÕE</a:t>
            </a:r>
            <a:r>
              <a:rPr sz="250" dirty="0">
                <a:latin typeface="Trebuchet MS"/>
                <a:cs typeface="Trebuchet MS"/>
              </a:rPr>
              <a:t>S</a:t>
            </a:r>
            <a:endParaRPr sz="25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067547" y="1681734"/>
            <a:ext cx="79438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Impact"/>
                <a:cs typeface="Impact"/>
              </a:rPr>
              <a:t>A</a:t>
            </a:r>
            <a:r>
              <a:rPr sz="750" spc="-40" dirty="0">
                <a:latin typeface="Impact"/>
                <a:cs typeface="Impact"/>
              </a:rPr>
              <a:t> </a:t>
            </a:r>
            <a:r>
              <a:rPr sz="750" spc="-35" dirty="0">
                <a:latin typeface="Impact"/>
                <a:cs typeface="Impact"/>
              </a:rPr>
              <a:t>P</a:t>
            </a:r>
            <a:r>
              <a:rPr sz="750" spc="-40" dirty="0">
                <a:latin typeface="Impact"/>
                <a:cs typeface="Impact"/>
              </a:rPr>
              <a:t>R</a:t>
            </a:r>
            <a:r>
              <a:rPr sz="750" spc="-45" dirty="0">
                <a:latin typeface="Impact"/>
                <a:cs typeface="Impact"/>
              </a:rPr>
              <a:t>ÓX</a:t>
            </a:r>
            <a:r>
              <a:rPr sz="750" spc="-40" dirty="0">
                <a:latin typeface="Impact"/>
                <a:cs typeface="Impact"/>
              </a:rPr>
              <a:t>IM</a:t>
            </a:r>
            <a:r>
              <a:rPr sz="750" spc="85" dirty="0">
                <a:latin typeface="Impact"/>
                <a:cs typeface="Impact"/>
              </a:rPr>
              <a:t>A</a:t>
            </a:r>
            <a:r>
              <a:rPr sz="750" spc="-25" dirty="0">
                <a:latin typeface="Impact"/>
                <a:cs typeface="Impact"/>
              </a:rPr>
              <a:t>FR</a:t>
            </a:r>
            <a:r>
              <a:rPr sz="750" spc="-30" dirty="0">
                <a:latin typeface="Impact"/>
                <a:cs typeface="Impact"/>
              </a:rPr>
              <a:t>ON</a:t>
            </a:r>
            <a:r>
              <a:rPr sz="750" spc="-25" dirty="0">
                <a:latin typeface="Impact"/>
                <a:cs typeface="Impact"/>
              </a:rPr>
              <a:t>T</a:t>
            </a:r>
            <a:r>
              <a:rPr sz="750" spc="-30" dirty="0">
                <a:latin typeface="Impact"/>
                <a:cs typeface="Impact"/>
              </a:rPr>
              <a:t>EI</a:t>
            </a:r>
            <a:r>
              <a:rPr sz="750" spc="-25" dirty="0">
                <a:latin typeface="Impact"/>
                <a:cs typeface="Impact"/>
              </a:rPr>
              <a:t>R</a:t>
            </a:r>
            <a:r>
              <a:rPr sz="750" dirty="0">
                <a:latin typeface="Impact"/>
                <a:cs typeface="Impact"/>
              </a:rPr>
              <a:t>A</a:t>
            </a:r>
            <a:endParaRPr sz="750">
              <a:latin typeface="Impact"/>
              <a:cs typeface="Impact"/>
            </a:endParaRPr>
          </a:p>
          <a:p>
            <a:pPr marR="6985" algn="r">
              <a:lnSpc>
                <a:spcPct val="100000"/>
              </a:lnSpc>
            </a:pPr>
            <a:r>
              <a:rPr sz="750" spc="-10" dirty="0">
                <a:latin typeface="Impact"/>
                <a:cs typeface="Impact"/>
              </a:rPr>
              <a:t>DASVACINAS</a:t>
            </a:r>
            <a:endParaRPr sz="750">
              <a:latin typeface="Impact"/>
              <a:cs typeface="Impac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622918" y="2501645"/>
            <a:ext cx="9334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b="1" spc="-25" dirty="0">
                <a:latin typeface="Calibri"/>
                <a:cs typeface="Calibri"/>
              </a:rPr>
              <a:t>S</a:t>
            </a:r>
            <a:r>
              <a:rPr sz="400" b="1" spc="-35" dirty="0">
                <a:latin typeface="Calibri"/>
                <a:cs typeface="Calibri"/>
              </a:rPr>
              <a:t>E</a:t>
            </a:r>
            <a:r>
              <a:rPr sz="400" b="1" spc="-5" dirty="0">
                <a:latin typeface="Calibri"/>
                <a:cs typeface="Calibri"/>
              </a:rPr>
              <a:t>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614918" y="2539364"/>
            <a:ext cx="11112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b="1" spc="-40" dirty="0">
                <a:latin typeface="Calibri"/>
                <a:cs typeface="Calibri"/>
              </a:rPr>
              <a:t>2022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636507" y="261975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8592311" y="2599181"/>
            <a:ext cx="1479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00" b="1" spc="-10" dirty="0">
                <a:latin typeface="Trebuchet MS"/>
                <a:cs typeface="Trebuchet MS"/>
              </a:rPr>
              <a:t>N</a:t>
            </a:r>
            <a:r>
              <a:rPr sz="100" b="1" spc="15" baseline="55555" dirty="0">
                <a:latin typeface="Trebuchet MS"/>
                <a:cs typeface="Trebuchet MS"/>
              </a:rPr>
              <a:t>0</a:t>
            </a:r>
            <a:r>
              <a:rPr sz="100" b="1" baseline="55555" dirty="0">
                <a:latin typeface="Trebuchet MS"/>
                <a:cs typeface="Trebuchet MS"/>
              </a:rPr>
              <a:t>  </a:t>
            </a:r>
            <a:r>
              <a:rPr sz="100" b="1" spc="-7" baseline="55555" dirty="0">
                <a:latin typeface="Trebuchet MS"/>
                <a:cs typeface="Trebuchet MS"/>
              </a:rPr>
              <a:t> </a:t>
            </a:r>
            <a:r>
              <a:rPr sz="100" b="1" spc="-15" dirty="0">
                <a:latin typeface="Trebuchet MS"/>
                <a:cs typeface="Trebuchet MS"/>
              </a:rPr>
              <a:t>18</a:t>
            </a:r>
            <a:r>
              <a:rPr sz="100" b="1" spc="-5" dirty="0">
                <a:latin typeface="Trebuchet MS"/>
                <a:cs typeface="Trebuchet MS"/>
              </a:rPr>
              <a:t>3</a:t>
            </a:r>
            <a:r>
              <a:rPr sz="100" b="1" spc="-15" dirty="0">
                <a:latin typeface="Trebuchet MS"/>
                <a:cs typeface="Trebuchet MS"/>
              </a:rPr>
              <a:t> |</a:t>
            </a:r>
            <a:r>
              <a:rPr sz="100" b="1" spc="-20" dirty="0">
                <a:latin typeface="Trebuchet MS"/>
                <a:cs typeface="Trebuchet MS"/>
              </a:rPr>
              <a:t>R</a:t>
            </a:r>
            <a:r>
              <a:rPr sz="100" b="1" spc="-5" dirty="0">
                <a:latin typeface="Trebuchet MS"/>
                <a:cs typeface="Trebuchet MS"/>
              </a:rPr>
              <a:t>$ </a:t>
            </a:r>
            <a:r>
              <a:rPr sz="100" b="1" spc="-30" dirty="0">
                <a:latin typeface="Trebuchet MS"/>
                <a:cs typeface="Trebuchet MS"/>
              </a:rPr>
              <a:t>25</a:t>
            </a:r>
            <a:endParaRPr sz="100">
              <a:latin typeface="Trebuchet MS"/>
              <a:cs typeface="Trebuchet MS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8537447" y="2531364"/>
            <a:ext cx="1209675" cy="2585720"/>
            <a:chOff x="8537447" y="2531364"/>
            <a:chExt cx="1209675" cy="2585720"/>
          </a:xfrm>
        </p:grpSpPr>
        <p:pic>
          <p:nvPicPr>
            <p:cNvPr id="96" name="object 9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37447" y="2531364"/>
              <a:ext cx="74675" cy="9093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820912" y="4191000"/>
              <a:ext cx="926465" cy="926465"/>
            </a:xfrm>
            <a:custGeom>
              <a:avLst/>
              <a:gdLst/>
              <a:ahLst/>
              <a:cxnLst/>
              <a:rect l="l" t="t" r="r" b="b"/>
              <a:pathLst>
                <a:path w="926465" h="926464">
                  <a:moveTo>
                    <a:pt x="420243" y="298450"/>
                  </a:moveTo>
                  <a:lnTo>
                    <a:pt x="183261" y="298450"/>
                  </a:lnTo>
                  <a:lnTo>
                    <a:pt x="183261" y="370840"/>
                  </a:lnTo>
                  <a:lnTo>
                    <a:pt x="183261" y="415290"/>
                  </a:lnTo>
                  <a:lnTo>
                    <a:pt x="183261" y="486410"/>
                  </a:lnTo>
                  <a:lnTo>
                    <a:pt x="183261" y="554990"/>
                  </a:lnTo>
                  <a:lnTo>
                    <a:pt x="183261" y="627380"/>
                  </a:lnTo>
                  <a:lnTo>
                    <a:pt x="420243" y="627380"/>
                  </a:lnTo>
                  <a:lnTo>
                    <a:pt x="420243" y="554990"/>
                  </a:lnTo>
                  <a:lnTo>
                    <a:pt x="267208" y="554990"/>
                  </a:lnTo>
                  <a:lnTo>
                    <a:pt x="267208" y="486410"/>
                  </a:lnTo>
                  <a:lnTo>
                    <a:pt x="404622" y="486410"/>
                  </a:lnTo>
                  <a:lnTo>
                    <a:pt x="404622" y="415290"/>
                  </a:lnTo>
                  <a:lnTo>
                    <a:pt x="267208" y="415290"/>
                  </a:lnTo>
                  <a:lnTo>
                    <a:pt x="267208" y="370840"/>
                  </a:lnTo>
                  <a:lnTo>
                    <a:pt x="420243" y="370840"/>
                  </a:lnTo>
                  <a:lnTo>
                    <a:pt x="420243" y="298450"/>
                  </a:lnTo>
                  <a:close/>
                </a:path>
                <a:path w="926465" h="926464">
                  <a:moveTo>
                    <a:pt x="742823" y="471424"/>
                  </a:moveTo>
                  <a:lnTo>
                    <a:pt x="742810" y="298881"/>
                  </a:lnTo>
                  <a:lnTo>
                    <a:pt x="662051" y="298881"/>
                  </a:lnTo>
                  <a:lnTo>
                    <a:pt x="662051" y="471424"/>
                  </a:lnTo>
                  <a:lnTo>
                    <a:pt x="638937" y="429996"/>
                  </a:lnTo>
                  <a:lnTo>
                    <a:pt x="565531" y="298881"/>
                  </a:lnTo>
                  <a:lnTo>
                    <a:pt x="468503" y="298881"/>
                  </a:lnTo>
                  <a:lnTo>
                    <a:pt x="468503" y="627202"/>
                  </a:lnTo>
                  <a:lnTo>
                    <a:pt x="549275" y="627202"/>
                  </a:lnTo>
                  <a:lnTo>
                    <a:pt x="549275" y="429996"/>
                  </a:lnTo>
                  <a:lnTo>
                    <a:pt x="660019" y="627202"/>
                  </a:lnTo>
                  <a:lnTo>
                    <a:pt x="742823" y="627202"/>
                  </a:lnTo>
                  <a:lnTo>
                    <a:pt x="742823" y="471424"/>
                  </a:lnTo>
                  <a:close/>
                </a:path>
                <a:path w="926465" h="926464">
                  <a:moveTo>
                    <a:pt x="926084" y="463042"/>
                  </a:moveTo>
                  <a:lnTo>
                    <a:pt x="923798" y="416941"/>
                  </a:lnTo>
                  <a:lnTo>
                    <a:pt x="916686" y="369722"/>
                  </a:lnTo>
                  <a:lnTo>
                    <a:pt x="905256" y="325348"/>
                  </a:lnTo>
                  <a:lnTo>
                    <a:pt x="889635" y="282803"/>
                  </a:lnTo>
                  <a:lnTo>
                    <a:pt x="870204" y="242316"/>
                  </a:lnTo>
                  <a:lnTo>
                    <a:pt x="858266" y="222681"/>
                  </a:lnTo>
                  <a:lnTo>
                    <a:pt x="858266" y="463042"/>
                  </a:lnTo>
                  <a:lnTo>
                    <a:pt x="855726" y="509143"/>
                  </a:lnTo>
                  <a:lnTo>
                    <a:pt x="847852" y="553681"/>
                  </a:lnTo>
                  <a:lnTo>
                    <a:pt x="835279" y="596353"/>
                  </a:lnTo>
                  <a:lnTo>
                    <a:pt x="818134" y="636879"/>
                  </a:lnTo>
                  <a:lnTo>
                    <a:pt x="796798" y="674954"/>
                  </a:lnTo>
                  <a:lnTo>
                    <a:pt x="771525" y="710285"/>
                  </a:lnTo>
                  <a:lnTo>
                    <a:pt x="742569" y="742556"/>
                  </a:lnTo>
                  <a:lnTo>
                    <a:pt x="710311" y="771486"/>
                  </a:lnTo>
                  <a:lnTo>
                    <a:pt x="675005" y="796785"/>
                  </a:lnTo>
                  <a:lnTo>
                    <a:pt x="636905" y="818146"/>
                  </a:lnTo>
                  <a:lnTo>
                    <a:pt x="596392" y="835279"/>
                  </a:lnTo>
                  <a:lnTo>
                    <a:pt x="553720" y="847890"/>
                  </a:lnTo>
                  <a:lnTo>
                    <a:pt x="509143" y="855662"/>
                  </a:lnTo>
                  <a:lnTo>
                    <a:pt x="463042" y="858329"/>
                  </a:lnTo>
                  <a:lnTo>
                    <a:pt x="416941" y="855662"/>
                  </a:lnTo>
                  <a:lnTo>
                    <a:pt x="372364" y="847890"/>
                  </a:lnTo>
                  <a:lnTo>
                    <a:pt x="329692" y="835279"/>
                  </a:lnTo>
                  <a:lnTo>
                    <a:pt x="289179" y="818146"/>
                  </a:lnTo>
                  <a:lnTo>
                    <a:pt x="251079" y="796785"/>
                  </a:lnTo>
                  <a:lnTo>
                    <a:pt x="215773" y="771486"/>
                  </a:lnTo>
                  <a:lnTo>
                    <a:pt x="183515" y="742556"/>
                  </a:lnTo>
                  <a:lnTo>
                    <a:pt x="154559" y="710285"/>
                  </a:lnTo>
                  <a:lnTo>
                    <a:pt x="129286" y="674954"/>
                  </a:lnTo>
                  <a:lnTo>
                    <a:pt x="107950" y="636879"/>
                  </a:lnTo>
                  <a:lnTo>
                    <a:pt x="90805" y="596353"/>
                  </a:lnTo>
                  <a:lnTo>
                    <a:pt x="78232" y="553681"/>
                  </a:lnTo>
                  <a:lnTo>
                    <a:pt x="70358" y="509143"/>
                  </a:lnTo>
                  <a:lnTo>
                    <a:pt x="67818" y="463042"/>
                  </a:lnTo>
                  <a:lnTo>
                    <a:pt x="70358" y="416941"/>
                  </a:lnTo>
                  <a:lnTo>
                    <a:pt x="78232" y="372402"/>
                  </a:lnTo>
                  <a:lnTo>
                    <a:pt x="90805" y="329730"/>
                  </a:lnTo>
                  <a:lnTo>
                    <a:pt x="107950" y="289204"/>
                  </a:lnTo>
                  <a:lnTo>
                    <a:pt x="129286" y="251079"/>
                  </a:lnTo>
                  <a:lnTo>
                    <a:pt x="154559" y="215773"/>
                  </a:lnTo>
                  <a:lnTo>
                    <a:pt x="183515" y="183515"/>
                  </a:lnTo>
                  <a:lnTo>
                    <a:pt x="215773" y="154559"/>
                  </a:lnTo>
                  <a:lnTo>
                    <a:pt x="251079" y="129286"/>
                  </a:lnTo>
                  <a:lnTo>
                    <a:pt x="289179" y="107950"/>
                  </a:lnTo>
                  <a:lnTo>
                    <a:pt x="329692" y="90805"/>
                  </a:lnTo>
                  <a:lnTo>
                    <a:pt x="372364" y="78232"/>
                  </a:lnTo>
                  <a:lnTo>
                    <a:pt x="416941" y="70358"/>
                  </a:lnTo>
                  <a:lnTo>
                    <a:pt x="463042" y="67818"/>
                  </a:lnTo>
                  <a:lnTo>
                    <a:pt x="509143" y="70358"/>
                  </a:lnTo>
                  <a:lnTo>
                    <a:pt x="553720" y="78232"/>
                  </a:lnTo>
                  <a:lnTo>
                    <a:pt x="596392" y="90805"/>
                  </a:lnTo>
                  <a:lnTo>
                    <a:pt x="636905" y="107950"/>
                  </a:lnTo>
                  <a:lnTo>
                    <a:pt x="675005" y="129286"/>
                  </a:lnTo>
                  <a:lnTo>
                    <a:pt x="710311" y="154559"/>
                  </a:lnTo>
                  <a:lnTo>
                    <a:pt x="742569" y="183515"/>
                  </a:lnTo>
                  <a:lnTo>
                    <a:pt x="771525" y="215773"/>
                  </a:lnTo>
                  <a:lnTo>
                    <a:pt x="796798" y="251079"/>
                  </a:lnTo>
                  <a:lnTo>
                    <a:pt x="818134" y="289204"/>
                  </a:lnTo>
                  <a:lnTo>
                    <a:pt x="835279" y="329730"/>
                  </a:lnTo>
                  <a:lnTo>
                    <a:pt x="847852" y="372402"/>
                  </a:lnTo>
                  <a:lnTo>
                    <a:pt x="855726" y="416941"/>
                  </a:lnTo>
                  <a:lnTo>
                    <a:pt x="858266" y="463042"/>
                  </a:lnTo>
                  <a:lnTo>
                    <a:pt x="858266" y="222681"/>
                  </a:lnTo>
                  <a:lnTo>
                    <a:pt x="820293" y="168529"/>
                  </a:lnTo>
                  <a:lnTo>
                    <a:pt x="790448" y="135636"/>
                  </a:lnTo>
                  <a:lnTo>
                    <a:pt x="757555" y="105791"/>
                  </a:lnTo>
                  <a:lnTo>
                    <a:pt x="721995" y="79121"/>
                  </a:lnTo>
                  <a:lnTo>
                    <a:pt x="703326" y="67818"/>
                  </a:lnTo>
                  <a:lnTo>
                    <a:pt x="683768" y="55880"/>
                  </a:lnTo>
                  <a:lnTo>
                    <a:pt x="643255" y="36449"/>
                  </a:lnTo>
                  <a:lnTo>
                    <a:pt x="600710" y="20828"/>
                  </a:lnTo>
                  <a:lnTo>
                    <a:pt x="556387" y="9398"/>
                  </a:lnTo>
                  <a:lnTo>
                    <a:pt x="510413" y="2413"/>
                  </a:lnTo>
                  <a:lnTo>
                    <a:pt x="463042" y="0"/>
                  </a:lnTo>
                  <a:lnTo>
                    <a:pt x="415671" y="2413"/>
                  </a:lnTo>
                  <a:lnTo>
                    <a:pt x="369697" y="9398"/>
                  </a:lnTo>
                  <a:lnTo>
                    <a:pt x="325374" y="20828"/>
                  </a:lnTo>
                  <a:lnTo>
                    <a:pt x="282829" y="36449"/>
                  </a:lnTo>
                  <a:lnTo>
                    <a:pt x="242316" y="55880"/>
                  </a:lnTo>
                  <a:lnTo>
                    <a:pt x="204089" y="79121"/>
                  </a:lnTo>
                  <a:lnTo>
                    <a:pt x="168529" y="105791"/>
                  </a:lnTo>
                  <a:lnTo>
                    <a:pt x="135636" y="135636"/>
                  </a:lnTo>
                  <a:lnTo>
                    <a:pt x="105791" y="168529"/>
                  </a:lnTo>
                  <a:lnTo>
                    <a:pt x="79121" y="204089"/>
                  </a:lnTo>
                  <a:lnTo>
                    <a:pt x="55880" y="242316"/>
                  </a:lnTo>
                  <a:lnTo>
                    <a:pt x="36449" y="282803"/>
                  </a:lnTo>
                  <a:lnTo>
                    <a:pt x="20828" y="325348"/>
                  </a:lnTo>
                  <a:lnTo>
                    <a:pt x="9398" y="369722"/>
                  </a:lnTo>
                  <a:lnTo>
                    <a:pt x="2413" y="415315"/>
                  </a:lnTo>
                  <a:lnTo>
                    <a:pt x="0" y="463042"/>
                  </a:lnTo>
                  <a:lnTo>
                    <a:pt x="2413" y="510387"/>
                  </a:lnTo>
                  <a:lnTo>
                    <a:pt x="9398" y="556361"/>
                  </a:lnTo>
                  <a:lnTo>
                    <a:pt x="20828" y="600735"/>
                  </a:lnTo>
                  <a:lnTo>
                    <a:pt x="36449" y="643280"/>
                  </a:lnTo>
                  <a:lnTo>
                    <a:pt x="55880" y="683755"/>
                  </a:lnTo>
                  <a:lnTo>
                    <a:pt x="79121" y="721931"/>
                  </a:lnTo>
                  <a:lnTo>
                    <a:pt x="105791" y="757580"/>
                  </a:lnTo>
                  <a:lnTo>
                    <a:pt x="135636" y="790460"/>
                  </a:lnTo>
                  <a:lnTo>
                    <a:pt x="168529" y="820343"/>
                  </a:lnTo>
                  <a:lnTo>
                    <a:pt x="204089" y="847001"/>
                  </a:lnTo>
                  <a:lnTo>
                    <a:pt x="242316" y="870191"/>
                  </a:lnTo>
                  <a:lnTo>
                    <a:pt x="282829" y="889698"/>
                  </a:lnTo>
                  <a:lnTo>
                    <a:pt x="325374" y="905268"/>
                  </a:lnTo>
                  <a:lnTo>
                    <a:pt x="369697" y="916673"/>
                  </a:lnTo>
                  <a:lnTo>
                    <a:pt x="415671" y="923696"/>
                  </a:lnTo>
                  <a:lnTo>
                    <a:pt x="463042" y="926084"/>
                  </a:lnTo>
                  <a:lnTo>
                    <a:pt x="510413" y="923696"/>
                  </a:lnTo>
                  <a:lnTo>
                    <a:pt x="556387" y="916673"/>
                  </a:lnTo>
                  <a:lnTo>
                    <a:pt x="600710" y="905268"/>
                  </a:lnTo>
                  <a:lnTo>
                    <a:pt x="643255" y="889698"/>
                  </a:lnTo>
                  <a:lnTo>
                    <a:pt x="683768" y="870191"/>
                  </a:lnTo>
                  <a:lnTo>
                    <a:pt x="757555" y="820343"/>
                  </a:lnTo>
                  <a:lnTo>
                    <a:pt x="790448" y="790460"/>
                  </a:lnTo>
                  <a:lnTo>
                    <a:pt x="820293" y="757580"/>
                  </a:lnTo>
                  <a:lnTo>
                    <a:pt x="846963" y="721931"/>
                  </a:lnTo>
                  <a:lnTo>
                    <a:pt x="870204" y="683755"/>
                  </a:lnTo>
                  <a:lnTo>
                    <a:pt x="889635" y="643280"/>
                  </a:lnTo>
                  <a:lnTo>
                    <a:pt x="905256" y="600735"/>
                  </a:lnTo>
                  <a:lnTo>
                    <a:pt x="916686" y="556361"/>
                  </a:lnTo>
                  <a:lnTo>
                    <a:pt x="923671" y="510387"/>
                  </a:lnTo>
                  <a:lnTo>
                    <a:pt x="926084" y="4630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283463"/>
            <a:ext cx="9629140" cy="5165090"/>
            <a:chOff x="251459" y="283463"/>
            <a:chExt cx="9629140" cy="5165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83463"/>
              <a:ext cx="9628632" cy="5164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6827" y="2084831"/>
              <a:ext cx="3051048" cy="9707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FORMATO</a:t>
            </a:r>
            <a:r>
              <a:rPr dirty="0"/>
              <a:t>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602735" y="2621279"/>
            <a:ext cx="2982595" cy="970915"/>
            <a:chOff x="3602735" y="2621279"/>
            <a:chExt cx="2982595" cy="970915"/>
          </a:xfrm>
        </p:grpSpPr>
        <p:sp>
          <p:nvSpPr>
            <p:cNvPr id="7" name="object 7"/>
            <p:cNvSpPr/>
            <p:nvPr/>
          </p:nvSpPr>
          <p:spPr>
            <a:xfrm>
              <a:off x="3602735" y="2767583"/>
              <a:ext cx="2982595" cy="525780"/>
            </a:xfrm>
            <a:custGeom>
              <a:avLst/>
              <a:gdLst/>
              <a:ahLst/>
              <a:cxnLst/>
              <a:rect l="l" t="t" r="r" b="b"/>
              <a:pathLst>
                <a:path w="2982595" h="525779">
                  <a:moveTo>
                    <a:pt x="2982467" y="0"/>
                  </a:moveTo>
                  <a:lnTo>
                    <a:pt x="0" y="0"/>
                  </a:lnTo>
                  <a:lnTo>
                    <a:pt x="0" y="525780"/>
                  </a:lnTo>
                  <a:lnTo>
                    <a:pt x="2982467" y="525780"/>
                  </a:lnTo>
                  <a:lnTo>
                    <a:pt x="29824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6075" y="2621279"/>
              <a:ext cx="2878835" cy="9707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602735" y="2767583"/>
            <a:ext cx="2982595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755">
              <a:lnSpc>
                <a:spcPts val="4004"/>
              </a:lnSpc>
            </a:pPr>
            <a:r>
              <a:rPr sz="3450" spc="-10" dirty="0">
                <a:latin typeface="Arial MT"/>
                <a:cs typeface="Arial MT"/>
              </a:rPr>
              <a:t>ESPECIAIS</a:t>
            </a:r>
            <a:endParaRPr sz="3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290" y="91516"/>
            <a:ext cx="2242185" cy="34544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8575" marR="224154" indent="-9525">
              <a:lnSpc>
                <a:spcPct val="77100"/>
              </a:lnSpc>
              <a:spcBef>
                <a:spcPts val="1090"/>
              </a:spcBef>
            </a:pPr>
            <a:r>
              <a:rPr sz="3600" b="1" dirty="0">
                <a:latin typeface="Calibri"/>
                <a:cs typeface="Calibri"/>
              </a:rPr>
              <a:t>FORMATO  </a:t>
            </a:r>
            <a:r>
              <a:rPr sz="3600" b="1" spc="-5" dirty="0">
                <a:latin typeface="Calibri"/>
                <a:cs typeface="Calibri"/>
              </a:rPr>
              <a:t>VITRINE</a:t>
            </a:r>
            <a:endParaRPr sz="3600">
              <a:latin typeface="Calibri"/>
              <a:cs typeface="Calibri"/>
            </a:endParaRPr>
          </a:p>
          <a:p>
            <a:pPr marL="12700" marR="356235">
              <a:lnSpc>
                <a:spcPct val="86100"/>
              </a:lnSpc>
              <a:spcBef>
                <a:spcPts val="1745"/>
              </a:spcBef>
            </a:pPr>
            <a:r>
              <a:rPr sz="1550" b="1" spc="-5" dirty="0">
                <a:latin typeface="Calibri"/>
                <a:cs typeface="Calibri"/>
              </a:rPr>
              <a:t>Vitrine </a:t>
            </a:r>
            <a:r>
              <a:rPr sz="1550" dirty="0">
                <a:latin typeface="Calibri"/>
                <a:cs typeface="Calibri"/>
              </a:rPr>
              <a:t>é um </a:t>
            </a:r>
            <a:r>
              <a:rPr sz="1550" spc="-15" dirty="0">
                <a:latin typeface="Calibri"/>
                <a:cs typeface="Calibri"/>
              </a:rPr>
              <a:t>formato 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dinâmico,</a:t>
            </a:r>
            <a:r>
              <a:rPr sz="1550" spc="-8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que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pode</a:t>
            </a:r>
            <a:r>
              <a:rPr sz="1550" spc="-4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ser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veiculado </a:t>
            </a:r>
            <a:r>
              <a:rPr sz="1550" spc="-5" dirty="0">
                <a:latin typeface="Calibri"/>
                <a:cs typeface="Calibri"/>
              </a:rPr>
              <a:t>em </a:t>
            </a:r>
            <a:r>
              <a:rPr sz="1550" spc="-15" dirty="0">
                <a:latin typeface="Calibri"/>
                <a:cs typeface="Calibri"/>
              </a:rPr>
              <a:t>formato 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IAB,</a:t>
            </a:r>
            <a:r>
              <a:rPr sz="1550" spc="-4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e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ser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-15" dirty="0">
                <a:latin typeface="Calibri"/>
                <a:cs typeface="Calibri"/>
              </a:rPr>
              <a:t>formatado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-30" dirty="0">
                <a:latin typeface="Calibri"/>
                <a:cs typeface="Calibri"/>
              </a:rPr>
              <a:t>de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550" spc="-5" dirty="0">
                <a:latin typeface="Calibri"/>
                <a:cs typeface="Calibri"/>
              </a:rPr>
              <a:t>a</a:t>
            </a:r>
            <a:r>
              <a:rPr sz="1550" dirty="0">
                <a:latin typeface="Calibri"/>
                <a:cs typeface="Calibri"/>
              </a:rPr>
              <a:t>c</a:t>
            </a:r>
            <a:r>
              <a:rPr sz="1550" spc="-10" dirty="0">
                <a:latin typeface="Calibri"/>
                <a:cs typeface="Calibri"/>
              </a:rPr>
              <a:t>o</a:t>
            </a:r>
            <a:r>
              <a:rPr sz="1550" spc="-5" dirty="0">
                <a:latin typeface="Calibri"/>
                <a:cs typeface="Calibri"/>
              </a:rPr>
              <a:t>rdo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c</a:t>
            </a:r>
            <a:r>
              <a:rPr sz="1550" spc="-10" dirty="0">
                <a:latin typeface="Calibri"/>
                <a:cs typeface="Calibri"/>
              </a:rPr>
              <a:t>o</a:t>
            </a:r>
            <a:r>
              <a:rPr sz="1550" spc="-5" dirty="0">
                <a:latin typeface="Calibri"/>
                <a:cs typeface="Calibri"/>
              </a:rPr>
              <a:t>m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o</a:t>
            </a:r>
            <a:r>
              <a:rPr sz="1550" spc="-5" dirty="0">
                <a:latin typeface="Calibri"/>
                <a:cs typeface="Calibri"/>
              </a:rPr>
              <a:t>s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ob</a:t>
            </a:r>
            <a:r>
              <a:rPr sz="1550" spc="-5" dirty="0">
                <a:latin typeface="Calibri"/>
                <a:cs typeface="Calibri"/>
              </a:rPr>
              <a:t>je</a:t>
            </a:r>
            <a:r>
              <a:rPr sz="1550" spc="-15" dirty="0">
                <a:latin typeface="Calibri"/>
                <a:cs typeface="Calibri"/>
              </a:rPr>
              <a:t>t</a:t>
            </a:r>
            <a:r>
              <a:rPr sz="1550" spc="-5" dirty="0">
                <a:latin typeface="Calibri"/>
                <a:cs typeface="Calibri"/>
              </a:rPr>
              <a:t>ivos</a:t>
            </a:r>
            <a:r>
              <a:rPr sz="1550" spc="-45" dirty="0">
                <a:latin typeface="Calibri"/>
                <a:cs typeface="Calibri"/>
              </a:rPr>
              <a:t> </a:t>
            </a:r>
            <a:r>
              <a:rPr sz="1550" spc="-30" dirty="0">
                <a:latin typeface="Calibri"/>
                <a:cs typeface="Calibri"/>
              </a:rPr>
              <a:t>de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</a:pPr>
            <a:r>
              <a:rPr sz="1550" dirty="0">
                <a:latin typeface="Calibri"/>
                <a:cs typeface="Calibri"/>
              </a:rPr>
              <a:t>c</a:t>
            </a:r>
            <a:r>
              <a:rPr sz="1550" spc="-10" dirty="0">
                <a:latin typeface="Calibri"/>
                <a:cs typeface="Calibri"/>
              </a:rPr>
              <a:t>om</a:t>
            </a:r>
            <a:r>
              <a:rPr sz="1550" dirty="0">
                <a:latin typeface="Calibri"/>
                <a:cs typeface="Calibri"/>
              </a:rPr>
              <a:t>u</a:t>
            </a:r>
            <a:r>
              <a:rPr sz="1550" spc="-5" dirty="0">
                <a:latin typeface="Calibri"/>
                <a:cs typeface="Calibri"/>
              </a:rPr>
              <a:t>ni</a:t>
            </a:r>
            <a:r>
              <a:rPr sz="1550" spc="5" dirty="0">
                <a:latin typeface="Calibri"/>
                <a:cs typeface="Calibri"/>
              </a:rPr>
              <a:t>c</a:t>
            </a:r>
            <a:r>
              <a:rPr sz="1550" spc="-15" dirty="0">
                <a:latin typeface="Calibri"/>
                <a:cs typeface="Calibri"/>
              </a:rPr>
              <a:t>a</a:t>
            </a:r>
            <a:r>
              <a:rPr sz="1550" spc="-5" dirty="0">
                <a:latin typeface="Calibri"/>
                <a:cs typeface="Calibri"/>
              </a:rPr>
              <a:t>ção</a:t>
            </a:r>
            <a:r>
              <a:rPr sz="1550" spc="-10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do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-15" dirty="0">
                <a:latin typeface="Calibri"/>
                <a:cs typeface="Calibri"/>
              </a:rPr>
              <a:t>anuncian</a:t>
            </a:r>
            <a:r>
              <a:rPr sz="1550" spc="-20" dirty="0">
                <a:latin typeface="Calibri"/>
                <a:cs typeface="Calibri"/>
              </a:rPr>
              <a:t>t</a:t>
            </a:r>
            <a:r>
              <a:rPr sz="1550" spc="-5" dirty="0">
                <a:latin typeface="Calibri"/>
                <a:cs typeface="Calibri"/>
              </a:rPr>
              <a:t>e</a:t>
            </a:r>
            <a:endParaRPr sz="1550">
              <a:latin typeface="Calibri"/>
              <a:cs typeface="Calibri"/>
            </a:endParaRPr>
          </a:p>
          <a:p>
            <a:pPr marL="12700" marR="203835">
              <a:lnSpc>
                <a:spcPct val="86000"/>
              </a:lnSpc>
              <a:spcBef>
                <a:spcPts val="130"/>
              </a:spcBef>
            </a:pPr>
            <a:r>
              <a:rPr sz="1550" dirty="0">
                <a:latin typeface="Calibri"/>
                <a:cs typeface="Calibri"/>
              </a:rPr>
              <a:t>–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con</a:t>
            </a:r>
            <a:r>
              <a:rPr sz="1550" spc="-5" dirty="0">
                <a:latin typeface="Calibri"/>
                <a:cs typeface="Calibri"/>
              </a:rPr>
              <a:t>ju</a:t>
            </a:r>
            <a:r>
              <a:rPr sz="1550" dirty="0">
                <a:latin typeface="Calibri"/>
                <a:cs typeface="Calibri"/>
              </a:rPr>
              <a:t>gando</a:t>
            </a:r>
            <a:r>
              <a:rPr sz="1550" spc="-10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o</a:t>
            </a:r>
            <a:r>
              <a:rPr sz="1550" spc="-10" dirty="0">
                <a:latin typeface="Calibri"/>
                <a:cs typeface="Calibri"/>
              </a:rPr>
              <a:t>f</a:t>
            </a:r>
            <a:r>
              <a:rPr sz="1550" dirty="0">
                <a:latin typeface="Calibri"/>
                <a:cs typeface="Calibri"/>
              </a:rPr>
              <a:t>e</a:t>
            </a:r>
            <a:r>
              <a:rPr sz="1550" spc="-5" dirty="0">
                <a:latin typeface="Calibri"/>
                <a:cs typeface="Calibri"/>
              </a:rPr>
              <a:t>r</a:t>
            </a:r>
            <a:r>
              <a:rPr sz="1550" dirty="0">
                <a:latin typeface="Calibri"/>
                <a:cs typeface="Calibri"/>
              </a:rPr>
              <a:t>ta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d</a:t>
            </a:r>
            <a:r>
              <a:rPr sz="1550" dirty="0">
                <a:latin typeface="Calibri"/>
                <a:cs typeface="Calibri"/>
              </a:rPr>
              <a:t>e  </a:t>
            </a:r>
            <a:r>
              <a:rPr sz="1550" spc="-5" dirty="0">
                <a:latin typeface="Calibri"/>
                <a:cs typeface="Calibri"/>
              </a:rPr>
              <a:t>produtos,</a:t>
            </a:r>
            <a:r>
              <a:rPr sz="1550" spc="-10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me</a:t>
            </a:r>
            <a:r>
              <a:rPr sz="1550" spc="-15" dirty="0">
                <a:latin typeface="Calibri"/>
                <a:cs typeface="Calibri"/>
              </a:rPr>
              <a:t>n</a:t>
            </a:r>
            <a:r>
              <a:rPr sz="1550" spc="-25" dirty="0">
                <a:latin typeface="Calibri"/>
                <a:cs typeface="Calibri"/>
              </a:rPr>
              <a:t>s</a:t>
            </a:r>
            <a:r>
              <a:rPr sz="1550" spc="-15" dirty="0">
                <a:latin typeface="Calibri"/>
                <a:cs typeface="Calibri"/>
              </a:rPr>
              <a:t>ag</a:t>
            </a:r>
            <a:r>
              <a:rPr sz="1550" spc="-20" dirty="0">
                <a:latin typeface="Calibri"/>
                <a:cs typeface="Calibri"/>
              </a:rPr>
              <a:t>e</a:t>
            </a:r>
            <a:r>
              <a:rPr sz="1550" spc="-15" dirty="0">
                <a:latin typeface="Calibri"/>
                <a:cs typeface="Calibri"/>
              </a:rPr>
              <a:t>n</a:t>
            </a:r>
            <a:r>
              <a:rPr sz="1550" spc="-5" dirty="0">
                <a:latin typeface="Calibri"/>
                <a:cs typeface="Calibri"/>
              </a:rPr>
              <a:t>s  publ</a:t>
            </a:r>
            <a:r>
              <a:rPr sz="1550" dirty="0">
                <a:latin typeface="Calibri"/>
                <a:cs typeface="Calibri"/>
              </a:rPr>
              <a:t>ic</a:t>
            </a:r>
            <a:r>
              <a:rPr sz="1550" spc="-15" dirty="0">
                <a:latin typeface="Calibri"/>
                <a:cs typeface="Calibri"/>
              </a:rPr>
              <a:t>i</a:t>
            </a:r>
            <a:r>
              <a:rPr sz="1550" spc="-5" dirty="0">
                <a:latin typeface="Calibri"/>
                <a:cs typeface="Calibri"/>
              </a:rPr>
              <a:t>tár</a:t>
            </a:r>
            <a:r>
              <a:rPr sz="1550" spc="-15" dirty="0">
                <a:latin typeface="Calibri"/>
                <a:cs typeface="Calibri"/>
              </a:rPr>
              <a:t>ia</a:t>
            </a:r>
            <a:r>
              <a:rPr sz="1550" spc="-5" dirty="0">
                <a:latin typeface="Calibri"/>
                <a:cs typeface="Calibri"/>
              </a:rPr>
              <a:t>s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e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-15" dirty="0">
                <a:latin typeface="Calibri"/>
                <a:cs typeface="Calibri"/>
              </a:rPr>
              <a:t>na</a:t>
            </a:r>
            <a:r>
              <a:rPr sz="1550" spc="-20" dirty="0">
                <a:latin typeface="Calibri"/>
                <a:cs typeface="Calibri"/>
              </a:rPr>
              <a:t>t</a:t>
            </a:r>
            <a:r>
              <a:rPr sz="1550" spc="-15" dirty="0">
                <a:latin typeface="Calibri"/>
                <a:cs typeface="Calibri"/>
              </a:rPr>
              <a:t>i</a:t>
            </a:r>
            <a:r>
              <a:rPr sz="1550" spc="-20" dirty="0">
                <a:latin typeface="Calibri"/>
                <a:cs typeface="Calibri"/>
              </a:rPr>
              <a:t>v</a:t>
            </a:r>
            <a:r>
              <a:rPr sz="1550" spc="-5" dirty="0">
                <a:latin typeface="Calibri"/>
                <a:cs typeface="Calibri"/>
              </a:rPr>
              <a:t>e  advertising</a:t>
            </a:r>
            <a:r>
              <a:rPr sz="1550" spc="-8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(c</a:t>
            </a:r>
            <a:r>
              <a:rPr sz="1550" dirty="0">
                <a:latin typeface="Calibri"/>
                <a:cs typeface="Calibri"/>
              </a:rPr>
              <a:t>h</a:t>
            </a:r>
            <a:r>
              <a:rPr sz="1550" spc="-5" dirty="0">
                <a:latin typeface="Calibri"/>
                <a:cs typeface="Calibri"/>
              </a:rPr>
              <a:t>ama</a:t>
            </a:r>
            <a:r>
              <a:rPr sz="1550" dirty="0">
                <a:latin typeface="Calibri"/>
                <a:cs typeface="Calibri"/>
              </a:rPr>
              <a:t>d</a:t>
            </a:r>
            <a:r>
              <a:rPr sz="1550" spc="-5" dirty="0">
                <a:latin typeface="Calibri"/>
                <a:cs typeface="Calibri"/>
              </a:rPr>
              <a:t>as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d</a:t>
            </a:r>
            <a:r>
              <a:rPr sz="1550" spc="-5" dirty="0">
                <a:latin typeface="Calibri"/>
                <a:cs typeface="Calibri"/>
              </a:rPr>
              <a:t>e  branded</a:t>
            </a:r>
            <a:r>
              <a:rPr sz="1550" spc="-75" dirty="0">
                <a:latin typeface="Calibri"/>
                <a:cs typeface="Calibri"/>
              </a:rPr>
              <a:t> </a:t>
            </a:r>
            <a:r>
              <a:rPr sz="1550" spc="-15" dirty="0">
                <a:latin typeface="Calibri"/>
                <a:cs typeface="Calibri"/>
              </a:rPr>
              <a:t>content).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35401" y="1336547"/>
            <a:ext cx="3308350" cy="1670685"/>
            <a:chOff x="2835401" y="1336547"/>
            <a:chExt cx="3308350" cy="1670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8167" y="1353311"/>
              <a:ext cx="3275076" cy="16535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35401" y="1337309"/>
              <a:ext cx="3308350" cy="861060"/>
            </a:xfrm>
            <a:custGeom>
              <a:avLst/>
              <a:gdLst/>
              <a:ahLst/>
              <a:cxnLst/>
              <a:rect l="l" t="t" r="r" b="b"/>
              <a:pathLst>
                <a:path w="3308350" h="861060">
                  <a:moveTo>
                    <a:pt x="0" y="213360"/>
                  </a:moveTo>
                  <a:lnTo>
                    <a:pt x="3308350" y="213360"/>
                  </a:lnTo>
                </a:path>
                <a:path w="3308350" h="861060">
                  <a:moveTo>
                    <a:pt x="0" y="861060"/>
                  </a:moveTo>
                  <a:lnTo>
                    <a:pt x="3308350" y="861060"/>
                  </a:lnTo>
                </a:path>
                <a:path w="3308350" h="861060">
                  <a:moveTo>
                    <a:pt x="16764" y="0"/>
                  </a:moveTo>
                  <a:lnTo>
                    <a:pt x="16764" y="205359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2165" y="1543049"/>
              <a:ext cx="0" cy="662940"/>
            </a:xfrm>
            <a:custGeom>
              <a:avLst/>
              <a:gdLst/>
              <a:ahLst/>
              <a:cxnLst/>
              <a:rect l="l" t="t" r="r" b="b"/>
              <a:pathLst>
                <a:path h="662939">
                  <a:moveTo>
                    <a:pt x="0" y="0"/>
                  </a:moveTo>
                  <a:lnTo>
                    <a:pt x="0" y="662559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3784" y="1336547"/>
              <a:ext cx="3299460" cy="1670050"/>
            </a:xfrm>
            <a:custGeom>
              <a:avLst/>
              <a:gdLst/>
              <a:ahLst/>
              <a:cxnLst/>
              <a:rect l="l" t="t" r="r" b="b"/>
              <a:pathLst>
                <a:path w="3299460" h="1670050">
                  <a:moveTo>
                    <a:pt x="14249" y="868718"/>
                  </a:moveTo>
                  <a:lnTo>
                    <a:pt x="0" y="868718"/>
                  </a:lnTo>
                  <a:lnTo>
                    <a:pt x="0" y="1669923"/>
                  </a:lnTo>
                  <a:lnTo>
                    <a:pt x="14249" y="1669923"/>
                  </a:lnTo>
                  <a:lnTo>
                    <a:pt x="14249" y="868718"/>
                  </a:lnTo>
                  <a:close/>
                </a:path>
                <a:path w="3299460" h="1670050">
                  <a:moveTo>
                    <a:pt x="3299117" y="0"/>
                  </a:moveTo>
                  <a:lnTo>
                    <a:pt x="3284855" y="0"/>
                  </a:lnTo>
                  <a:lnTo>
                    <a:pt x="3284855" y="1669923"/>
                  </a:lnTo>
                  <a:lnTo>
                    <a:pt x="3299117" y="1669923"/>
                  </a:lnTo>
                  <a:lnTo>
                    <a:pt x="32991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4545" y="1344929"/>
              <a:ext cx="3299460" cy="0"/>
            </a:xfrm>
            <a:custGeom>
              <a:avLst/>
              <a:gdLst/>
              <a:ahLst/>
              <a:cxnLst/>
              <a:rect l="l" t="t" r="r" b="b"/>
              <a:pathLst>
                <a:path w="3299460">
                  <a:moveTo>
                    <a:pt x="0" y="0"/>
                  </a:moveTo>
                  <a:lnTo>
                    <a:pt x="3299079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7311" y="1559051"/>
              <a:ext cx="3265932" cy="6385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364223" y="544068"/>
            <a:ext cx="3453765" cy="1706880"/>
            <a:chOff x="6364223" y="544068"/>
            <a:chExt cx="3453765" cy="170688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6415" y="554736"/>
              <a:ext cx="3430524" cy="16855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69557" y="549402"/>
              <a:ext cx="3442970" cy="1696085"/>
            </a:xfrm>
            <a:custGeom>
              <a:avLst/>
              <a:gdLst/>
              <a:ahLst/>
              <a:cxnLst/>
              <a:rect l="l" t="t" r="r" b="b"/>
              <a:pathLst>
                <a:path w="3442970" h="1696085">
                  <a:moveTo>
                    <a:pt x="0" y="1695958"/>
                  </a:moveTo>
                  <a:lnTo>
                    <a:pt x="3442589" y="1695958"/>
                  </a:lnTo>
                  <a:lnTo>
                    <a:pt x="3442589" y="0"/>
                  </a:lnTo>
                  <a:lnTo>
                    <a:pt x="0" y="0"/>
                  </a:lnTo>
                  <a:lnTo>
                    <a:pt x="0" y="1695958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5488" y="1242059"/>
              <a:ext cx="769620" cy="6477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091677" y="1238186"/>
              <a:ext cx="778510" cy="657860"/>
            </a:xfrm>
            <a:custGeom>
              <a:avLst/>
              <a:gdLst/>
              <a:ahLst/>
              <a:cxnLst/>
              <a:rect l="l" t="t" r="r" b="b"/>
              <a:pathLst>
                <a:path w="778509" h="657860">
                  <a:moveTo>
                    <a:pt x="0" y="657796"/>
                  </a:moveTo>
                  <a:lnTo>
                    <a:pt x="778281" y="657796"/>
                  </a:lnTo>
                  <a:lnTo>
                    <a:pt x="778281" y="0"/>
                  </a:lnTo>
                  <a:lnTo>
                    <a:pt x="0" y="0"/>
                  </a:lnTo>
                  <a:lnTo>
                    <a:pt x="0" y="657796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836100" y="3456368"/>
            <a:ext cx="3369945" cy="1659889"/>
            <a:chOff x="2836100" y="3456368"/>
            <a:chExt cx="3369945" cy="1659889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5308" y="3461003"/>
              <a:ext cx="3348228" cy="16428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41498" y="3461765"/>
              <a:ext cx="3359150" cy="1649095"/>
            </a:xfrm>
            <a:custGeom>
              <a:avLst/>
              <a:gdLst/>
              <a:ahLst/>
              <a:cxnLst/>
              <a:rect l="l" t="t" r="r" b="b"/>
              <a:pathLst>
                <a:path w="3359150" h="1649095">
                  <a:moveTo>
                    <a:pt x="0" y="1648650"/>
                  </a:moveTo>
                  <a:lnTo>
                    <a:pt x="3358896" y="1648650"/>
                  </a:lnTo>
                  <a:lnTo>
                    <a:pt x="3358896" y="0"/>
                  </a:lnTo>
                </a:path>
                <a:path w="3359150" h="1649095">
                  <a:moveTo>
                    <a:pt x="0" y="0"/>
                  </a:moveTo>
                  <a:lnTo>
                    <a:pt x="0" y="164865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5308" y="3735323"/>
              <a:ext cx="3305555" cy="6248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41498" y="3731501"/>
              <a:ext cx="3315970" cy="635635"/>
            </a:xfrm>
            <a:custGeom>
              <a:avLst/>
              <a:gdLst/>
              <a:ahLst/>
              <a:cxnLst/>
              <a:rect l="l" t="t" r="r" b="b"/>
              <a:pathLst>
                <a:path w="3315970" h="635635">
                  <a:moveTo>
                    <a:pt x="0" y="635012"/>
                  </a:moveTo>
                  <a:lnTo>
                    <a:pt x="3315716" y="635012"/>
                  </a:lnTo>
                  <a:lnTo>
                    <a:pt x="3315716" y="0"/>
                  </a:lnTo>
                  <a:lnTo>
                    <a:pt x="0" y="0"/>
                  </a:lnTo>
                  <a:lnTo>
                    <a:pt x="0" y="635012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3048" y="3777995"/>
              <a:ext cx="1950720" cy="57149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809238" y="3774173"/>
              <a:ext cx="1960880" cy="581660"/>
            </a:xfrm>
            <a:custGeom>
              <a:avLst/>
              <a:gdLst/>
              <a:ahLst/>
              <a:cxnLst/>
              <a:rect l="l" t="t" r="r" b="b"/>
              <a:pathLst>
                <a:path w="1960879" h="581660">
                  <a:moveTo>
                    <a:pt x="0" y="581545"/>
                  </a:moveTo>
                  <a:lnTo>
                    <a:pt x="1960880" y="581545"/>
                  </a:lnTo>
                  <a:lnTo>
                    <a:pt x="1960880" y="0"/>
                  </a:lnTo>
                  <a:lnTo>
                    <a:pt x="0" y="0"/>
                  </a:lnTo>
                  <a:lnTo>
                    <a:pt x="0" y="581545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4591" y="3788663"/>
              <a:ext cx="97536" cy="426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970782" y="3784855"/>
              <a:ext cx="107950" cy="53340"/>
            </a:xfrm>
            <a:custGeom>
              <a:avLst/>
              <a:gdLst/>
              <a:ahLst/>
              <a:cxnLst/>
              <a:rect l="l" t="t" r="r" b="b"/>
              <a:pathLst>
                <a:path w="107950" h="53339">
                  <a:moveTo>
                    <a:pt x="0" y="53211"/>
                  </a:moveTo>
                  <a:lnTo>
                    <a:pt x="107687" y="53211"/>
                  </a:lnTo>
                  <a:lnTo>
                    <a:pt x="107687" y="0"/>
                  </a:lnTo>
                  <a:lnTo>
                    <a:pt x="0" y="0"/>
                  </a:lnTo>
                  <a:lnTo>
                    <a:pt x="0" y="53211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67200" y="3788663"/>
              <a:ext cx="96012" cy="426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61866" y="3784855"/>
              <a:ext cx="107950" cy="53340"/>
            </a:xfrm>
            <a:custGeom>
              <a:avLst/>
              <a:gdLst/>
              <a:ahLst/>
              <a:cxnLst/>
              <a:rect l="l" t="t" r="r" b="b"/>
              <a:pathLst>
                <a:path w="107950" h="53339">
                  <a:moveTo>
                    <a:pt x="0" y="53211"/>
                  </a:moveTo>
                  <a:lnTo>
                    <a:pt x="107687" y="53211"/>
                  </a:lnTo>
                  <a:lnTo>
                    <a:pt x="107687" y="0"/>
                  </a:lnTo>
                  <a:lnTo>
                    <a:pt x="0" y="0"/>
                  </a:lnTo>
                  <a:lnTo>
                    <a:pt x="0" y="53211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6092" y="3788663"/>
              <a:ext cx="96012" cy="4267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40758" y="3784855"/>
              <a:ext cx="108585" cy="53340"/>
            </a:xfrm>
            <a:custGeom>
              <a:avLst/>
              <a:gdLst/>
              <a:ahLst/>
              <a:cxnLst/>
              <a:rect l="l" t="t" r="r" b="b"/>
              <a:pathLst>
                <a:path w="108585" h="53339">
                  <a:moveTo>
                    <a:pt x="0" y="53211"/>
                  </a:moveTo>
                  <a:lnTo>
                    <a:pt x="108144" y="53211"/>
                  </a:lnTo>
                  <a:lnTo>
                    <a:pt x="108144" y="0"/>
                  </a:lnTo>
                  <a:lnTo>
                    <a:pt x="0" y="0"/>
                  </a:lnTo>
                  <a:lnTo>
                    <a:pt x="0" y="53211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6508" y="3788663"/>
              <a:ext cx="96012" cy="426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821173" y="3784855"/>
              <a:ext cx="107950" cy="53340"/>
            </a:xfrm>
            <a:custGeom>
              <a:avLst/>
              <a:gdLst/>
              <a:ahLst/>
              <a:cxnLst/>
              <a:rect l="l" t="t" r="r" b="b"/>
              <a:pathLst>
                <a:path w="107950" h="53339">
                  <a:moveTo>
                    <a:pt x="0" y="53211"/>
                  </a:moveTo>
                  <a:lnTo>
                    <a:pt x="107687" y="53211"/>
                  </a:lnTo>
                  <a:lnTo>
                    <a:pt x="107687" y="0"/>
                  </a:lnTo>
                  <a:lnTo>
                    <a:pt x="0" y="0"/>
                  </a:lnTo>
                  <a:lnTo>
                    <a:pt x="0" y="53211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85744" y="3777995"/>
              <a:ext cx="539496" cy="48463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281934" y="3774185"/>
              <a:ext cx="549910" cy="496570"/>
            </a:xfrm>
            <a:custGeom>
              <a:avLst/>
              <a:gdLst/>
              <a:ahLst/>
              <a:cxnLst/>
              <a:rect l="l" t="t" r="r" b="b"/>
              <a:pathLst>
                <a:path w="549910" h="496570">
                  <a:moveTo>
                    <a:pt x="0" y="496316"/>
                  </a:moveTo>
                  <a:lnTo>
                    <a:pt x="549770" y="496316"/>
                  </a:lnTo>
                  <a:lnTo>
                    <a:pt x="549770" y="0"/>
                  </a:lnTo>
                  <a:lnTo>
                    <a:pt x="0" y="0"/>
                  </a:lnTo>
                  <a:lnTo>
                    <a:pt x="0" y="496316"/>
                  </a:lnTo>
                  <a:close/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85744" y="4143768"/>
              <a:ext cx="541020" cy="199390"/>
            </a:xfrm>
            <a:custGeom>
              <a:avLst/>
              <a:gdLst/>
              <a:ahLst/>
              <a:cxnLst/>
              <a:rect l="l" t="t" r="r" b="b"/>
              <a:pathLst>
                <a:path w="541020" h="199389">
                  <a:moveTo>
                    <a:pt x="540448" y="0"/>
                  </a:moveTo>
                  <a:lnTo>
                    <a:pt x="0" y="0"/>
                  </a:lnTo>
                  <a:lnTo>
                    <a:pt x="0" y="199377"/>
                  </a:lnTo>
                  <a:lnTo>
                    <a:pt x="540448" y="199377"/>
                  </a:lnTo>
                  <a:lnTo>
                    <a:pt x="540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87268" y="4145279"/>
              <a:ext cx="539115" cy="766445"/>
            </a:xfrm>
            <a:custGeom>
              <a:avLst/>
              <a:gdLst/>
              <a:ahLst/>
              <a:cxnLst/>
              <a:rect l="l" t="t" r="r" b="b"/>
              <a:pathLst>
                <a:path w="539114" h="766445">
                  <a:moveTo>
                    <a:pt x="0" y="766381"/>
                  </a:moveTo>
                  <a:lnTo>
                    <a:pt x="538924" y="766381"/>
                  </a:lnTo>
                  <a:lnTo>
                    <a:pt x="538924" y="0"/>
                  </a:lnTo>
                  <a:lnTo>
                    <a:pt x="0" y="0"/>
                  </a:lnTo>
                  <a:lnTo>
                    <a:pt x="0" y="766381"/>
                  </a:lnTo>
                  <a:close/>
                </a:path>
              </a:pathLst>
            </a:custGeom>
            <a:ln w="426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390900" y="4178046"/>
            <a:ext cx="29527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spc="-25" dirty="0">
                <a:latin typeface="Arial MT"/>
                <a:cs typeface="Arial MT"/>
              </a:rPr>
              <a:t>At</a:t>
            </a:r>
            <a:r>
              <a:rPr sz="500" spc="-30" dirty="0">
                <a:latin typeface="Arial MT"/>
                <a:cs typeface="Arial MT"/>
              </a:rPr>
              <a:t>end</a:t>
            </a:r>
            <a:r>
              <a:rPr sz="500" spc="-20" dirty="0">
                <a:latin typeface="Arial MT"/>
                <a:cs typeface="Arial MT"/>
              </a:rPr>
              <a:t>i</a:t>
            </a:r>
            <a:r>
              <a:rPr sz="500" spc="-25" dirty="0">
                <a:latin typeface="Arial MT"/>
                <a:cs typeface="Arial MT"/>
              </a:rPr>
              <a:t>m</a:t>
            </a:r>
            <a:r>
              <a:rPr sz="500" spc="-30" dirty="0">
                <a:latin typeface="Arial MT"/>
                <a:cs typeface="Arial MT"/>
              </a:rPr>
              <a:t>en</a:t>
            </a:r>
            <a:r>
              <a:rPr sz="500" dirty="0">
                <a:latin typeface="Arial MT"/>
                <a:cs typeface="Arial MT"/>
              </a:rPr>
              <a:t>t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0900" y="4254246"/>
            <a:ext cx="3619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Arial MT"/>
                <a:cs typeface="Arial MT"/>
              </a:rPr>
              <a:t>o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90900" y="4354289"/>
            <a:ext cx="280035" cy="7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5"/>
              </a:lnSpc>
            </a:pPr>
            <a:r>
              <a:rPr sz="500" spc="-45" dirty="0">
                <a:latin typeface="Arial MT"/>
                <a:cs typeface="Arial MT"/>
              </a:rPr>
              <a:t>pe</a:t>
            </a:r>
            <a:r>
              <a:rPr sz="500" spc="-40" dirty="0">
                <a:latin typeface="Arial MT"/>
                <a:cs typeface="Arial MT"/>
              </a:rPr>
              <a:t>r</a:t>
            </a:r>
            <a:r>
              <a:rPr sz="500" spc="-50" dirty="0">
                <a:latin typeface="Arial MT"/>
                <a:cs typeface="Arial MT"/>
              </a:rPr>
              <a:t>s</a:t>
            </a:r>
            <a:r>
              <a:rPr sz="500" spc="-45" dirty="0">
                <a:latin typeface="Arial MT"/>
                <a:cs typeface="Arial MT"/>
              </a:rPr>
              <a:t>ona</a:t>
            </a:r>
            <a:r>
              <a:rPr sz="500" spc="-30" dirty="0">
                <a:latin typeface="Arial MT"/>
                <a:cs typeface="Arial MT"/>
              </a:rPr>
              <a:t>li</a:t>
            </a:r>
            <a:r>
              <a:rPr sz="500" spc="-40" dirty="0">
                <a:latin typeface="Arial MT"/>
                <a:cs typeface="Arial MT"/>
              </a:rPr>
              <a:t>z</a:t>
            </a:r>
            <a:r>
              <a:rPr sz="500" dirty="0">
                <a:latin typeface="Arial MT"/>
                <a:cs typeface="Arial MT"/>
              </a:rPr>
              <a:t>a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78200" y="4411776"/>
            <a:ext cx="25463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0" dirty="0">
                <a:latin typeface="Arial MT"/>
                <a:cs typeface="Arial MT"/>
              </a:rPr>
              <a:t>d</a:t>
            </a:r>
            <a:r>
              <a:rPr sz="500" dirty="0">
                <a:latin typeface="Arial MT"/>
                <a:cs typeface="Arial MT"/>
              </a:rPr>
              <a:t>o</a:t>
            </a:r>
            <a:r>
              <a:rPr sz="500" spc="-60" dirty="0">
                <a:latin typeface="Arial MT"/>
                <a:cs typeface="Arial MT"/>
              </a:rPr>
              <a:t> </a:t>
            </a:r>
            <a:r>
              <a:rPr sz="500" spc="-20" dirty="0">
                <a:latin typeface="Arial MT"/>
                <a:cs typeface="Arial MT"/>
              </a:rPr>
              <a:t>apo</a:t>
            </a:r>
            <a:r>
              <a:rPr sz="500" spc="-5" dirty="0">
                <a:latin typeface="Arial MT"/>
                <a:cs typeface="Arial MT"/>
              </a:rPr>
              <a:t>i</a:t>
            </a:r>
            <a:r>
              <a:rPr sz="500" dirty="0">
                <a:latin typeface="Arial MT"/>
                <a:cs typeface="Arial MT"/>
              </a:rPr>
              <a:t>a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08603" y="4477511"/>
            <a:ext cx="495300" cy="411480"/>
          </a:xfrm>
          <a:custGeom>
            <a:avLst/>
            <a:gdLst/>
            <a:ahLst/>
            <a:cxnLst/>
            <a:rect l="l" t="t" r="r" b="b"/>
            <a:pathLst>
              <a:path w="495300" h="411479">
                <a:moveTo>
                  <a:pt x="495020" y="0"/>
                </a:moveTo>
                <a:lnTo>
                  <a:pt x="0" y="0"/>
                </a:lnTo>
                <a:lnTo>
                  <a:pt x="0" y="410870"/>
                </a:lnTo>
                <a:lnTo>
                  <a:pt x="495020" y="410870"/>
                </a:lnTo>
                <a:lnTo>
                  <a:pt x="495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377946" y="4469688"/>
            <a:ext cx="334010" cy="391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135"/>
              </a:spcBef>
            </a:pPr>
            <a:r>
              <a:rPr sz="500" spc="-10" dirty="0">
                <a:latin typeface="Arial MT"/>
                <a:cs typeface="Arial MT"/>
              </a:rPr>
              <a:t>executivas </a:t>
            </a:r>
            <a:r>
              <a:rPr sz="500" spc="-125" dirty="0">
                <a:latin typeface="Arial MT"/>
                <a:cs typeface="Arial MT"/>
              </a:rPr>
              <a:t> </a:t>
            </a:r>
            <a:r>
              <a:rPr sz="500" spc="-30" dirty="0">
                <a:latin typeface="Arial MT"/>
                <a:cs typeface="Arial MT"/>
              </a:rPr>
              <a:t>em </a:t>
            </a:r>
            <a:r>
              <a:rPr sz="500" spc="-25" dirty="0">
                <a:latin typeface="Arial MT"/>
                <a:cs typeface="Arial MT"/>
              </a:rPr>
              <a:t> c</a:t>
            </a:r>
            <a:r>
              <a:rPr sz="500" spc="-30" dirty="0">
                <a:latin typeface="Arial MT"/>
                <a:cs typeface="Arial MT"/>
              </a:rPr>
              <a:t>u</a:t>
            </a:r>
            <a:r>
              <a:rPr sz="500" spc="-20" dirty="0">
                <a:latin typeface="Arial MT"/>
                <a:cs typeface="Arial MT"/>
              </a:rPr>
              <a:t>i</a:t>
            </a:r>
            <a:r>
              <a:rPr sz="500" spc="-30" dirty="0">
                <a:latin typeface="Arial MT"/>
                <a:cs typeface="Arial MT"/>
              </a:rPr>
              <a:t>dado</a:t>
            </a:r>
            <a:r>
              <a:rPr sz="500" dirty="0">
                <a:latin typeface="Arial MT"/>
                <a:cs typeface="Arial MT"/>
              </a:rPr>
              <a:t>s</a:t>
            </a:r>
            <a:r>
              <a:rPr sz="500" spc="-80" dirty="0">
                <a:latin typeface="Arial MT"/>
                <a:cs typeface="Arial MT"/>
              </a:rPr>
              <a:t> </a:t>
            </a:r>
            <a:r>
              <a:rPr sz="500" spc="-30" dirty="0">
                <a:latin typeface="Arial MT"/>
                <a:cs typeface="Arial MT"/>
              </a:rPr>
              <a:t>d</a:t>
            </a:r>
            <a:r>
              <a:rPr sz="500" dirty="0">
                <a:latin typeface="Arial MT"/>
                <a:cs typeface="Arial MT"/>
              </a:rPr>
              <a:t>e  </a:t>
            </a:r>
            <a:r>
              <a:rPr sz="500" spc="-40" dirty="0">
                <a:latin typeface="Arial MT"/>
                <a:cs typeface="Arial MT"/>
              </a:rPr>
              <a:t>s</a:t>
            </a:r>
            <a:r>
              <a:rPr sz="500" spc="-30" dirty="0">
                <a:latin typeface="Arial MT"/>
                <a:cs typeface="Arial MT"/>
              </a:rPr>
              <a:t>aúd</a:t>
            </a:r>
            <a:r>
              <a:rPr sz="500" dirty="0">
                <a:latin typeface="Arial MT"/>
                <a:cs typeface="Arial MT"/>
              </a:rPr>
              <a:t>e</a:t>
            </a:r>
            <a:r>
              <a:rPr sz="500" spc="-40" dirty="0">
                <a:latin typeface="Arial MT"/>
                <a:cs typeface="Arial MT"/>
              </a:rPr>
              <a:t> </a:t>
            </a:r>
            <a:r>
              <a:rPr sz="500" spc="-30" dirty="0">
                <a:latin typeface="Arial MT"/>
                <a:cs typeface="Arial MT"/>
              </a:rPr>
              <a:t>dos  </a:t>
            </a:r>
            <a:r>
              <a:rPr sz="500" spc="-10" dirty="0">
                <a:latin typeface="Arial MT"/>
                <a:cs typeface="Arial MT"/>
              </a:rPr>
              <a:t>filhos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859023" y="4081263"/>
            <a:ext cx="3334385" cy="397510"/>
            <a:chOff x="2859023" y="4081263"/>
            <a:chExt cx="3334385" cy="397510"/>
          </a:xfrm>
        </p:grpSpPr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5471" y="4090416"/>
              <a:ext cx="288036" cy="6553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388613" y="4086597"/>
              <a:ext cx="301625" cy="74930"/>
            </a:xfrm>
            <a:custGeom>
              <a:avLst/>
              <a:gdLst/>
              <a:ahLst/>
              <a:cxnLst/>
              <a:rect l="l" t="t" r="r" b="b"/>
              <a:pathLst>
                <a:path w="301625" h="74929">
                  <a:moveTo>
                    <a:pt x="0" y="74303"/>
                  </a:moveTo>
                  <a:lnTo>
                    <a:pt x="301586" y="74303"/>
                  </a:lnTo>
                  <a:lnTo>
                    <a:pt x="301586" y="0"/>
                  </a:lnTo>
                  <a:lnTo>
                    <a:pt x="0" y="0"/>
                  </a:lnTo>
                  <a:lnTo>
                    <a:pt x="0" y="74303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71215" y="4343401"/>
              <a:ext cx="3305810" cy="118745"/>
            </a:xfrm>
            <a:custGeom>
              <a:avLst/>
              <a:gdLst/>
              <a:ahLst/>
              <a:cxnLst/>
              <a:rect l="l" t="t" r="r" b="b"/>
              <a:pathLst>
                <a:path w="3305810" h="118745">
                  <a:moveTo>
                    <a:pt x="3305429" y="0"/>
                  </a:moveTo>
                  <a:lnTo>
                    <a:pt x="0" y="0"/>
                  </a:lnTo>
                  <a:lnTo>
                    <a:pt x="0" y="118426"/>
                  </a:lnTo>
                  <a:lnTo>
                    <a:pt x="3305429" y="118426"/>
                  </a:lnTo>
                  <a:lnTo>
                    <a:pt x="3305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73501" y="4345687"/>
              <a:ext cx="3305810" cy="118745"/>
            </a:xfrm>
            <a:custGeom>
              <a:avLst/>
              <a:gdLst/>
              <a:ahLst/>
              <a:cxnLst/>
              <a:rect l="l" t="t" r="r" b="b"/>
              <a:pathLst>
                <a:path w="3305810" h="118745">
                  <a:moveTo>
                    <a:pt x="0" y="118426"/>
                  </a:moveTo>
                  <a:lnTo>
                    <a:pt x="3305429" y="118426"/>
                  </a:lnTo>
                  <a:lnTo>
                    <a:pt x="3305429" y="0"/>
                  </a:lnTo>
                  <a:lnTo>
                    <a:pt x="0" y="0"/>
                  </a:lnTo>
                  <a:lnTo>
                    <a:pt x="0" y="118426"/>
                  </a:lnTo>
                  <a:close/>
                </a:path>
              </a:pathLst>
            </a:custGeom>
            <a:ln w="28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6391655" y="3089198"/>
            <a:ext cx="3511550" cy="1818005"/>
            <a:chOff x="6391655" y="3089198"/>
            <a:chExt cx="3511550" cy="1818005"/>
          </a:xfrm>
        </p:grpSpPr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02323" y="3101340"/>
              <a:ext cx="3488435" cy="173736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396989" y="3094532"/>
              <a:ext cx="3500754" cy="1807210"/>
            </a:xfrm>
            <a:custGeom>
              <a:avLst/>
              <a:gdLst/>
              <a:ahLst/>
              <a:cxnLst/>
              <a:rect l="l" t="t" r="r" b="b"/>
              <a:pathLst>
                <a:path w="3500754" h="1807210">
                  <a:moveTo>
                    <a:pt x="0" y="1807083"/>
                  </a:moveTo>
                  <a:lnTo>
                    <a:pt x="3500373" y="1807083"/>
                  </a:lnTo>
                  <a:lnTo>
                    <a:pt x="3500373" y="0"/>
                  </a:lnTo>
                  <a:lnTo>
                    <a:pt x="0" y="0"/>
                  </a:lnTo>
                  <a:lnTo>
                    <a:pt x="0" y="1807083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73211" y="3320796"/>
              <a:ext cx="772668" cy="148589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169401" y="3313976"/>
              <a:ext cx="781685" cy="1499235"/>
            </a:xfrm>
            <a:custGeom>
              <a:avLst/>
              <a:gdLst/>
              <a:ahLst/>
              <a:cxnLst/>
              <a:rect l="l" t="t" r="r" b="b"/>
              <a:pathLst>
                <a:path w="781684" h="1499235">
                  <a:moveTo>
                    <a:pt x="0" y="1498981"/>
                  </a:moveTo>
                  <a:lnTo>
                    <a:pt x="781545" y="1498981"/>
                  </a:lnTo>
                  <a:lnTo>
                    <a:pt x="781545" y="0"/>
                  </a:lnTo>
                  <a:lnTo>
                    <a:pt x="0" y="0"/>
                  </a:lnTo>
                  <a:lnTo>
                    <a:pt x="0" y="1498981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789935" y="65023"/>
            <a:ext cx="2063114" cy="103187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20"/>
              </a:spcBef>
            </a:pPr>
            <a:r>
              <a:rPr sz="3600" b="1" spc="-15" dirty="0">
                <a:solidFill>
                  <a:srgbClr val="000000"/>
                </a:solidFill>
                <a:latin typeface="Calibri"/>
                <a:cs typeface="Calibri"/>
              </a:rPr>
              <a:t>VITRINE </a:t>
            </a:r>
            <a:r>
              <a:rPr sz="36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000000"/>
                </a:solidFill>
                <a:latin typeface="Calibri"/>
                <a:cs typeface="Calibri"/>
              </a:rPr>
              <a:t>EXEM</a:t>
            </a:r>
            <a:r>
              <a:rPr sz="3600" b="1" spc="-25" dirty="0">
                <a:solidFill>
                  <a:srgbClr val="000000"/>
                </a:solidFill>
                <a:latin typeface="Calibri"/>
                <a:cs typeface="Calibri"/>
              </a:rPr>
              <a:t>PLO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5290" y="3691254"/>
            <a:ext cx="1988185" cy="87121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ct val="86100"/>
              </a:lnSpc>
              <a:spcBef>
                <a:spcPts val="355"/>
              </a:spcBef>
            </a:pPr>
            <a:r>
              <a:rPr sz="1550" b="1" spc="-5" dirty="0">
                <a:latin typeface="Calibri"/>
                <a:cs typeface="Calibri"/>
              </a:rPr>
              <a:t>Po</a:t>
            </a:r>
            <a:r>
              <a:rPr sz="1550" b="1" spc="-15" dirty="0">
                <a:latin typeface="Calibri"/>
                <a:cs typeface="Calibri"/>
              </a:rPr>
              <a:t>s</a:t>
            </a:r>
            <a:r>
              <a:rPr sz="1550" b="1" spc="-5" dirty="0">
                <a:latin typeface="Calibri"/>
                <a:cs typeface="Calibri"/>
              </a:rPr>
              <a:t>sibilid</a:t>
            </a:r>
            <a:r>
              <a:rPr sz="1550" b="1" dirty="0">
                <a:latin typeface="Calibri"/>
                <a:cs typeface="Calibri"/>
              </a:rPr>
              <a:t>a</a:t>
            </a:r>
            <a:r>
              <a:rPr sz="1550" b="1" spc="-5" dirty="0">
                <a:latin typeface="Calibri"/>
                <a:cs typeface="Calibri"/>
              </a:rPr>
              <a:t>des:</a:t>
            </a:r>
            <a:r>
              <a:rPr sz="1550" b="1" spc="-9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of</a:t>
            </a:r>
            <a:r>
              <a:rPr sz="1550" spc="-15" dirty="0">
                <a:latin typeface="Calibri"/>
                <a:cs typeface="Calibri"/>
              </a:rPr>
              <a:t>e</a:t>
            </a:r>
            <a:r>
              <a:rPr sz="1550" spc="-5" dirty="0">
                <a:latin typeface="Calibri"/>
                <a:cs typeface="Calibri"/>
              </a:rPr>
              <a:t>rta</a:t>
            </a:r>
            <a:r>
              <a:rPr sz="1550" spc="-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+  </a:t>
            </a:r>
            <a:r>
              <a:rPr sz="1550" spc="-25" dirty="0">
                <a:latin typeface="Calibri"/>
                <a:cs typeface="Calibri"/>
              </a:rPr>
              <a:t>di</a:t>
            </a:r>
            <a:r>
              <a:rPr sz="1550" spc="-35" dirty="0">
                <a:latin typeface="Calibri"/>
                <a:cs typeface="Calibri"/>
              </a:rPr>
              <a:t>s</a:t>
            </a:r>
            <a:r>
              <a:rPr sz="1550" spc="-25" dirty="0">
                <a:latin typeface="Calibri"/>
                <a:cs typeface="Calibri"/>
              </a:rPr>
              <a:t>pla</a:t>
            </a:r>
            <a:r>
              <a:rPr sz="1550" spc="-35" dirty="0">
                <a:latin typeface="Calibri"/>
                <a:cs typeface="Calibri"/>
              </a:rPr>
              <a:t>y</a:t>
            </a:r>
            <a:r>
              <a:rPr sz="1550" spc="-5" dirty="0">
                <a:latin typeface="Calibri"/>
                <a:cs typeface="Calibri"/>
              </a:rPr>
              <a:t>,</a:t>
            </a:r>
            <a:r>
              <a:rPr sz="1550" spc="-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of</a:t>
            </a:r>
            <a:r>
              <a:rPr sz="1550" spc="-15" dirty="0">
                <a:latin typeface="Calibri"/>
                <a:cs typeface="Calibri"/>
              </a:rPr>
              <a:t>e</a:t>
            </a:r>
            <a:r>
              <a:rPr sz="1550" spc="-5" dirty="0">
                <a:latin typeface="Calibri"/>
                <a:cs typeface="Calibri"/>
              </a:rPr>
              <a:t>rta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+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Br</a:t>
            </a:r>
            <a:r>
              <a:rPr sz="1550" spc="-15" dirty="0">
                <a:latin typeface="Calibri"/>
                <a:cs typeface="Calibri"/>
              </a:rPr>
              <a:t>and</a:t>
            </a:r>
            <a:r>
              <a:rPr sz="1550" spc="-20" dirty="0">
                <a:latin typeface="Calibri"/>
                <a:cs typeface="Calibri"/>
              </a:rPr>
              <a:t>e</a:t>
            </a:r>
            <a:r>
              <a:rPr sz="1550" spc="-5" dirty="0">
                <a:latin typeface="Calibri"/>
                <a:cs typeface="Calibri"/>
              </a:rPr>
              <a:t>d  Content, </a:t>
            </a:r>
            <a:r>
              <a:rPr sz="1550" spc="-10" dirty="0">
                <a:latin typeface="Calibri"/>
                <a:cs typeface="Calibri"/>
              </a:rPr>
              <a:t>somente </a:t>
            </a:r>
            <a:r>
              <a:rPr sz="1550" spc="-20" dirty="0">
                <a:latin typeface="Calibri"/>
                <a:cs typeface="Calibri"/>
              </a:rPr>
              <a:t>com </a:t>
            </a:r>
            <a:r>
              <a:rPr sz="1550" spc="-15" dirty="0">
                <a:latin typeface="Calibri"/>
                <a:cs typeface="Calibri"/>
              </a:rPr>
              <a:t> oferta.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5290" y="4685487"/>
            <a:ext cx="2118995" cy="47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75"/>
              </a:lnSpc>
              <a:spcBef>
                <a:spcPts val="95"/>
              </a:spcBef>
            </a:pPr>
            <a:r>
              <a:rPr sz="1550" b="1" spc="-5" dirty="0">
                <a:latin typeface="Calibri"/>
                <a:cs typeface="Calibri"/>
              </a:rPr>
              <a:t>Valor</a:t>
            </a:r>
            <a:r>
              <a:rPr sz="1550" b="1" spc="210" dirty="0">
                <a:latin typeface="Calibri"/>
                <a:cs typeface="Calibri"/>
              </a:rPr>
              <a:t> </a:t>
            </a:r>
            <a:r>
              <a:rPr sz="1550" b="1" spc="-15" dirty="0">
                <a:latin typeface="Calibri"/>
                <a:cs typeface="Calibri"/>
              </a:rPr>
              <a:t>Tabela</a:t>
            </a:r>
            <a:r>
              <a:rPr sz="1550" b="1" spc="-70" dirty="0">
                <a:latin typeface="Calibri"/>
                <a:cs typeface="Calibri"/>
              </a:rPr>
              <a:t> </a:t>
            </a:r>
            <a:r>
              <a:rPr sz="1550" b="1" spc="-15" dirty="0">
                <a:latin typeface="Calibri"/>
                <a:cs typeface="Calibri"/>
              </a:rPr>
              <a:t>equivalente: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1775"/>
              </a:lnSpc>
            </a:pPr>
            <a:r>
              <a:rPr sz="1550" spc="-10" dirty="0">
                <a:latin typeface="Calibri"/>
                <a:cs typeface="Calibri"/>
              </a:rPr>
              <a:t>FORMA</a:t>
            </a:r>
            <a:r>
              <a:rPr sz="1550" dirty="0">
                <a:latin typeface="Calibri"/>
                <a:cs typeface="Calibri"/>
              </a:rPr>
              <a:t>T</a:t>
            </a:r>
            <a:r>
              <a:rPr sz="1550" spc="-10" dirty="0">
                <a:latin typeface="Calibri"/>
                <a:cs typeface="Calibri"/>
              </a:rPr>
              <a:t>O</a:t>
            </a:r>
            <a:r>
              <a:rPr sz="1550" spc="-5" dirty="0">
                <a:latin typeface="Calibri"/>
                <a:cs typeface="Calibri"/>
              </a:rPr>
              <a:t>S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5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RI</a:t>
            </a:r>
            <a:r>
              <a:rPr sz="1550" spc="-10" dirty="0">
                <a:latin typeface="Calibri"/>
                <a:cs typeface="Calibri"/>
              </a:rPr>
              <a:t>C</a:t>
            </a:r>
            <a:r>
              <a:rPr sz="1550" spc="-5" dirty="0">
                <a:latin typeface="Calibri"/>
                <a:cs typeface="Calibri"/>
              </a:rPr>
              <a:t>H</a:t>
            </a:r>
            <a:r>
              <a:rPr sz="1550" spc="-7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M</a:t>
            </a:r>
            <a:r>
              <a:rPr sz="1550" spc="-20" dirty="0">
                <a:latin typeface="Calibri"/>
                <a:cs typeface="Calibri"/>
              </a:rPr>
              <a:t>E</a:t>
            </a:r>
            <a:r>
              <a:rPr sz="1550" spc="-25" dirty="0">
                <a:latin typeface="Calibri"/>
                <a:cs typeface="Calibri"/>
              </a:rPr>
              <a:t>D</a:t>
            </a:r>
            <a:r>
              <a:rPr sz="1550" spc="-15" dirty="0">
                <a:latin typeface="Calibri"/>
                <a:cs typeface="Calibri"/>
              </a:rPr>
              <a:t>I</a:t>
            </a:r>
            <a:r>
              <a:rPr sz="1550" spc="-5" dirty="0">
                <a:latin typeface="Calibri"/>
                <a:cs typeface="Calibri"/>
              </a:rPr>
              <a:t>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606801" y="166878"/>
            <a:ext cx="0" cy="5334000"/>
          </a:xfrm>
          <a:custGeom>
            <a:avLst/>
            <a:gdLst/>
            <a:ahLst/>
            <a:cxnLst/>
            <a:rect l="l" t="t" r="r" b="b"/>
            <a:pathLst>
              <a:path h="5334000">
                <a:moveTo>
                  <a:pt x="0" y="0"/>
                </a:moveTo>
                <a:lnTo>
                  <a:pt x="0" y="533400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935984" y="2959735"/>
            <a:ext cx="71501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B9AC87"/>
                </a:solidFill>
                <a:latin typeface="Calibri"/>
                <a:cs typeface="Calibri"/>
              </a:rPr>
              <a:t>Billboard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spc="-5" dirty="0">
                <a:solidFill>
                  <a:srgbClr val="B9AC87"/>
                </a:solidFill>
                <a:latin typeface="Calibri"/>
                <a:cs typeface="Calibri"/>
              </a:rPr>
              <a:t>970</a:t>
            </a:r>
            <a:r>
              <a:rPr sz="1400" spc="-3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9AC87"/>
                </a:solidFill>
                <a:latin typeface="Calibri"/>
                <a:cs typeface="Calibri"/>
              </a:rPr>
              <a:t>x</a:t>
            </a:r>
            <a:r>
              <a:rPr sz="1400" spc="-3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B9AC87"/>
                </a:solidFill>
                <a:latin typeface="Calibri"/>
                <a:cs typeface="Calibri"/>
              </a:rPr>
              <a:t>250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29219" y="2235454"/>
            <a:ext cx="77089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B9AC87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B9AC87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B9AC87"/>
                </a:solidFill>
                <a:latin typeface="Calibri"/>
                <a:cs typeface="Calibri"/>
              </a:rPr>
              <a:t>tân</a:t>
            </a:r>
            <a:r>
              <a:rPr sz="1400" b="1" spc="-20" dirty="0">
                <a:solidFill>
                  <a:srgbClr val="B9AC87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B9AC87"/>
                </a:solidFill>
                <a:latin typeface="Calibri"/>
                <a:cs typeface="Calibri"/>
              </a:rPr>
              <a:t>ul</a:t>
            </a:r>
            <a:r>
              <a:rPr sz="1400" b="1" dirty="0">
                <a:solidFill>
                  <a:srgbClr val="B9AC87"/>
                </a:solidFill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spc="-5" dirty="0">
                <a:solidFill>
                  <a:srgbClr val="B9AC87"/>
                </a:solidFill>
                <a:latin typeface="Calibri"/>
                <a:cs typeface="Calibri"/>
              </a:rPr>
              <a:t>300</a:t>
            </a:r>
            <a:r>
              <a:rPr sz="1400" spc="-2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9AC87"/>
                </a:solidFill>
                <a:latin typeface="Calibri"/>
                <a:cs typeface="Calibri"/>
              </a:rPr>
              <a:t>X</a:t>
            </a:r>
            <a:r>
              <a:rPr sz="1400" spc="-3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B9AC87"/>
                </a:solidFill>
                <a:latin typeface="Calibri"/>
                <a:cs typeface="Calibri"/>
              </a:rPr>
              <a:t>250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25900" y="5111597"/>
            <a:ext cx="95504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b="1" dirty="0">
                <a:solidFill>
                  <a:srgbClr val="B9AC87"/>
                </a:solidFill>
                <a:latin typeface="Calibri"/>
                <a:cs typeface="Calibri"/>
              </a:rPr>
              <a:t>Big</a:t>
            </a:r>
            <a:r>
              <a:rPr sz="1400" b="1" spc="-6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B9AC87"/>
                </a:solidFill>
                <a:latin typeface="Calibri"/>
                <a:cs typeface="Calibri"/>
              </a:rPr>
              <a:t>Billboard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spc="-5" dirty="0">
                <a:solidFill>
                  <a:srgbClr val="B9AC87"/>
                </a:solidFill>
                <a:latin typeface="Calibri"/>
                <a:cs typeface="Calibri"/>
              </a:rPr>
              <a:t>1190</a:t>
            </a:r>
            <a:r>
              <a:rPr sz="1400" spc="-1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9AC87"/>
                </a:solidFill>
                <a:latin typeface="Calibri"/>
                <a:cs typeface="Calibri"/>
              </a:rPr>
              <a:t>X</a:t>
            </a:r>
            <a:r>
              <a:rPr sz="1400" spc="-3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B9AC87"/>
                </a:solidFill>
                <a:latin typeface="Calibri"/>
                <a:cs typeface="Calibri"/>
              </a:rPr>
              <a:t>250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29219" y="4914696"/>
            <a:ext cx="715010" cy="43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b="1" dirty="0">
                <a:solidFill>
                  <a:srgbClr val="B9AC87"/>
                </a:solidFill>
                <a:latin typeface="Calibri"/>
                <a:cs typeface="Calibri"/>
              </a:rPr>
              <a:t>Half</a:t>
            </a:r>
            <a:r>
              <a:rPr sz="1400" b="1" spc="-30" dirty="0">
                <a:solidFill>
                  <a:srgbClr val="B9AC87"/>
                </a:solidFill>
                <a:latin typeface="Calibri"/>
                <a:cs typeface="Calibri"/>
              </a:rPr>
              <a:t> P</a:t>
            </a:r>
            <a:r>
              <a:rPr sz="1400" b="1" spc="-25" dirty="0">
                <a:solidFill>
                  <a:srgbClr val="B9AC87"/>
                </a:solidFill>
                <a:latin typeface="Calibri"/>
                <a:cs typeface="Calibri"/>
              </a:rPr>
              <a:t>a</a:t>
            </a:r>
            <a:r>
              <a:rPr sz="1400" b="1" spc="-30" dirty="0">
                <a:solidFill>
                  <a:srgbClr val="B9AC87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B9AC87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spc="-5" dirty="0">
                <a:solidFill>
                  <a:srgbClr val="B9AC87"/>
                </a:solidFill>
                <a:latin typeface="Calibri"/>
                <a:cs typeface="Calibri"/>
              </a:rPr>
              <a:t>300</a:t>
            </a:r>
            <a:r>
              <a:rPr sz="1400" spc="-4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9AC87"/>
                </a:solidFill>
                <a:latin typeface="Calibri"/>
                <a:cs typeface="Calibri"/>
              </a:rPr>
              <a:t>x</a:t>
            </a:r>
            <a:r>
              <a:rPr sz="1400" spc="-40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B9AC87"/>
                </a:solidFill>
                <a:latin typeface="Calibri"/>
                <a:cs typeface="Calibri"/>
              </a:rPr>
              <a:t>600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9564" y="713231"/>
            <a:ext cx="3514090" cy="1761489"/>
            <a:chOff x="3369564" y="713231"/>
            <a:chExt cx="3514090" cy="17614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0232" y="722375"/>
              <a:ext cx="3493008" cy="17419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74898" y="718565"/>
              <a:ext cx="3503929" cy="1750695"/>
            </a:xfrm>
            <a:custGeom>
              <a:avLst/>
              <a:gdLst/>
              <a:ahLst/>
              <a:cxnLst/>
              <a:rect l="l" t="t" r="r" b="b"/>
              <a:pathLst>
                <a:path w="3503929" h="1750695">
                  <a:moveTo>
                    <a:pt x="0" y="1750441"/>
                  </a:moveTo>
                  <a:lnTo>
                    <a:pt x="3503422" y="1750441"/>
                  </a:lnTo>
                  <a:lnTo>
                    <a:pt x="3503422" y="0"/>
                  </a:lnTo>
                  <a:lnTo>
                    <a:pt x="0" y="0"/>
                  </a:lnTo>
                  <a:lnTo>
                    <a:pt x="0" y="1750441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498335" y="2825495"/>
            <a:ext cx="3374390" cy="2310765"/>
            <a:chOff x="6498335" y="2825495"/>
            <a:chExt cx="3374390" cy="23107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1591" y="2836163"/>
              <a:ext cx="3140963" cy="17922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8335" y="2825495"/>
              <a:ext cx="3374136" cy="231038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422647" y="3025101"/>
            <a:ext cx="990600" cy="2113915"/>
            <a:chOff x="4422647" y="3025101"/>
            <a:chExt cx="990600" cy="21139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1791" y="3034284"/>
              <a:ext cx="969263" cy="20924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27981" y="3030435"/>
              <a:ext cx="979805" cy="2103120"/>
            </a:xfrm>
            <a:custGeom>
              <a:avLst/>
              <a:gdLst/>
              <a:ahLst/>
              <a:cxnLst/>
              <a:rect l="l" t="t" r="r" b="b"/>
              <a:pathLst>
                <a:path w="979804" h="2103120">
                  <a:moveTo>
                    <a:pt x="0" y="2103119"/>
                  </a:moveTo>
                  <a:lnTo>
                    <a:pt x="979525" y="2103119"/>
                  </a:lnTo>
                  <a:lnTo>
                    <a:pt x="979525" y="0"/>
                  </a:lnTo>
                  <a:lnTo>
                    <a:pt x="0" y="0"/>
                  </a:lnTo>
                  <a:lnTo>
                    <a:pt x="0" y="210311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1561" y="146050"/>
            <a:ext cx="2439035" cy="103187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20"/>
              </a:spcBef>
            </a:pPr>
            <a:r>
              <a:rPr sz="3600" b="1" spc="-10" dirty="0">
                <a:solidFill>
                  <a:srgbClr val="000000"/>
                </a:solidFill>
                <a:latin typeface="Calibri"/>
                <a:cs typeface="Calibri"/>
              </a:rPr>
              <a:t>FORMATO </a:t>
            </a:r>
            <a:r>
              <a:rPr sz="36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000000"/>
                </a:solidFill>
                <a:latin typeface="Calibri"/>
                <a:cs typeface="Calibri"/>
              </a:rPr>
              <a:t>OU</a:t>
            </a:r>
            <a:r>
              <a:rPr sz="3600" b="1" spc="-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600" b="1" spc="-2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600" b="1" spc="-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600" b="1" spc="-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600" b="1" spc="-3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600" b="1" spc="-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993" y="1264742"/>
            <a:ext cx="2443480" cy="332295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83500"/>
              </a:lnSpc>
              <a:spcBef>
                <a:spcPts val="415"/>
              </a:spcBef>
            </a:pPr>
            <a:r>
              <a:rPr sz="1600" b="1" spc="-10" dirty="0">
                <a:latin typeface="Calibri"/>
                <a:cs typeface="Calibri"/>
              </a:rPr>
              <a:t>Outstream </a:t>
            </a:r>
            <a:r>
              <a:rPr sz="1600" spc="-5" dirty="0">
                <a:latin typeface="Calibri"/>
                <a:cs typeface="Calibri"/>
              </a:rPr>
              <a:t>é um </a:t>
            </a:r>
            <a:r>
              <a:rPr sz="1600" spc="-15" dirty="0">
                <a:latin typeface="Calibri"/>
                <a:cs typeface="Calibri"/>
              </a:rPr>
              <a:t>formato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exclusivamente </a:t>
            </a:r>
            <a:r>
              <a:rPr sz="1600" spc="-5" dirty="0">
                <a:latin typeface="Calibri"/>
                <a:cs typeface="Calibri"/>
              </a:rPr>
              <a:t>de vídeo, </a:t>
            </a:r>
            <a:r>
              <a:rPr sz="1600" spc="-20" dirty="0">
                <a:latin typeface="Calibri"/>
                <a:cs typeface="Calibri"/>
              </a:rPr>
              <a:t>que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roda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somente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matérias.</a:t>
            </a:r>
            <a:endParaRPr sz="1600">
              <a:latin typeface="Calibri"/>
              <a:cs typeface="Calibri"/>
            </a:endParaRPr>
          </a:p>
          <a:p>
            <a:pPr marL="12700" marR="361315">
              <a:lnSpc>
                <a:spcPct val="83100"/>
              </a:lnSpc>
            </a:pPr>
            <a:r>
              <a:rPr sz="1600" spc="-5" dirty="0">
                <a:latin typeface="Calibri"/>
                <a:cs typeface="Calibri"/>
              </a:rPr>
              <a:t>Pode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veicular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desktop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mobile.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Formato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50"/>
              </a:lnSpc>
            </a:pPr>
            <a:r>
              <a:rPr sz="1600" spc="-5" dirty="0">
                <a:latin typeface="Calibri"/>
                <a:cs typeface="Calibri"/>
              </a:rPr>
              <a:t>impacto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70%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taxa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60"/>
              </a:lnSpc>
            </a:pPr>
            <a:r>
              <a:rPr sz="1600" spc="-15" dirty="0">
                <a:latin typeface="Calibri"/>
                <a:cs typeface="Calibri"/>
              </a:rPr>
              <a:t>visualização.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Calibri"/>
              <a:cs typeface="Calibri"/>
            </a:endParaRPr>
          </a:p>
          <a:p>
            <a:pPr marL="12700" marR="984885">
              <a:lnSpc>
                <a:spcPct val="83500"/>
              </a:lnSpc>
            </a:pPr>
            <a:r>
              <a:rPr sz="1600" b="1" spc="-5" dirty="0">
                <a:latin typeface="Calibri"/>
                <a:cs typeface="Calibri"/>
              </a:rPr>
              <a:t>Possibilidades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de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segmentação: 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Site/canal;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Geolocalização;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Cluster.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  <a:spcBef>
                <a:spcPts val="1155"/>
              </a:spcBef>
            </a:pPr>
            <a:r>
              <a:rPr sz="1600" b="1" spc="-10" dirty="0">
                <a:latin typeface="Calibri"/>
                <a:cs typeface="Calibri"/>
              </a:rPr>
              <a:t>V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dirty="0">
                <a:latin typeface="Calibri"/>
                <a:cs typeface="Calibri"/>
              </a:rPr>
              <a:t>o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Ta</a:t>
            </a:r>
            <a:r>
              <a:rPr sz="1600" b="1" spc="-25" dirty="0">
                <a:latin typeface="Calibri"/>
                <a:cs typeface="Calibri"/>
              </a:rPr>
              <a:t>b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qu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15" dirty="0">
                <a:latin typeface="Calibri"/>
                <a:cs typeface="Calibri"/>
              </a:rPr>
              <a:t>al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n</a:t>
            </a:r>
            <a:r>
              <a:rPr sz="1600" b="1" spc="-20" dirty="0">
                <a:latin typeface="Calibri"/>
                <a:cs typeface="Calibri"/>
              </a:rPr>
              <a:t>te</a:t>
            </a:r>
            <a:r>
              <a:rPr sz="1600" b="1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</a:pPr>
            <a:r>
              <a:rPr sz="1600" spc="-10" dirty="0">
                <a:latin typeface="Calibri"/>
                <a:cs typeface="Calibri"/>
              </a:rPr>
              <a:t>FORMATOS</a:t>
            </a:r>
            <a:r>
              <a:rPr sz="1600" spc="1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OUTSTREAM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04566" y="226313"/>
            <a:ext cx="0" cy="5334000"/>
          </a:xfrm>
          <a:custGeom>
            <a:avLst/>
            <a:gdLst/>
            <a:ahLst/>
            <a:cxnLst/>
            <a:rect l="l" t="t" r="r" b="b"/>
            <a:pathLst>
              <a:path h="5334000">
                <a:moveTo>
                  <a:pt x="0" y="0"/>
                </a:moveTo>
                <a:lnTo>
                  <a:pt x="0" y="533400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587" y="112852"/>
            <a:ext cx="29063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10" dirty="0">
                <a:solidFill>
                  <a:srgbClr val="000000"/>
                </a:solidFill>
                <a:latin typeface="Calibri"/>
                <a:cs typeface="Calibri"/>
              </a:rPr>
              <a:t>VÍDEO</a:t>
            </a:r>
            <a:r>
              <a:rPr sz="3400" b="1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400" b="1" spc="-15" dirty="0">
                <a:solidFill>
                  <a:srgbClr val="000000"/>
                </a:solidFill>
                <a:latin typeface="Calibri"/>
                <a:cs typeface="Calibri"/>
              </a:rPr>
              <a:t>DESKTOP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91678" y="124460"/>
            <a:ext cx="1437005" cy="138874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7900"/>
              </a:lnSpc>
              <a:spcBef>
                <a:spcPts val="994"/>
              </a:spcBef>
            </a:pPr>
            <a:r>
              <a:rPr sz="3400" b="1" spc="-20" dirty="0">
                <a:latin typeface="Calibri"/>
                <a:cs typeface="Calibri"/>
              </a:rPr>
              <a:t>VÍDEO </a:t>
            </a:r>
            <a:r>
              <a:rPr sz="3400" b="1" spc="-15" dirty="0">
                <a:latin typeface="Calibri"/>
                <a:cs typeface="Calibri"/>
              </a:rPr>
              <a:t> </a:t>
            </a:r>
            <a:r>
              <a:rPr sz="3400" b="1" spc="-25" dirty="0">
                <a:latin typeface="Calibri"/>
                <a:cs typeface="Calibri"/>
              </a:rPr>
              <a:t>MO</a:t>
            </a:r>
            <a:r>
              <a:rPr sz="3400" b="1" spc="-15" dirty="0">
                <a:latin typeface="Calibri"/>
                <a:cs typeface="Calibri"/>
              </a:rPr>
              <a:t>B</a:t>
            </a:r>
            <a:r>
              <a:rPr sz="3400" b="1" spc="-25" dirty="0">
                <a:latin typeface="Calibri"/>
                <a:cs typeface="Calibri"/>
              </a:rPr>
              <a:t>I</a:t>
            </a:r>
            <a:r>
              <a:rPr sz="3400" b="1" spc="-5" dirty="0">
                <a:latin typeface="Calibri"/>
                <a:cs typeface="Calibri"/>
              </a:rPr>
              <a:t>LE</a:t>
            </a:r>
            <a:endParaRPr sz="3400">
              <a:latin typeface="Calibri"/>
              <a:cs typeface="Calibri"/>
            </a:endParaRPr>
          </a:p>
          <a:p>
            <a:pPr marL="227329">
              <a:lnSpc>
                <a:spcPts val="1590"/>
              </a:lnSpc>
              <a:spcBef>
                <a:spcPts val="300"/>
              </a:spcBef>
            </a:pPr>
            <a:r>
              <a:rPr sz="1400" b="1" spc="-15" dirty="0">
                <a:solidFill>
                  <a:srgbClr val="B9AC87"/>
                </a:solidFill>
                <a:latin typeface="Arial"/>
                <a:cs typeface="Arial"/>
              </a:rPr>
              <a:t>Retângulo</a:t>
            </a:r>
            <a:endParaRPr sz="1400">
              <a:latin typeface="Arial"/>
              <a:cs typeface="Arial"/>
            </a:endParaRPr>
          </a:p>
          <a:p>
            <a:pPr marL="227329">
              <a:lnSpc>
                <a:spcPts val="1590"/>
              </a:lnSpc>
            </a:pPr>
            <a:r>
              <a:rPr sz="1400" spc="-5" dirty="0">
                <a:solidFill>
                  <a:srgbClr val="B9AC87"/>
                </a:solidFill>
                <a:latin typeface="Arial MT"/>
                <a:cs typeface="Arial MT"/>
              </a:rPr>
              <a:t>300</a:t>
            </a:r>
            <a:r>
              <a:rPr sz="1400" spc="-85" dirty="0">
                <a:solidFill>
                  <a:srgbClr val="B9AC87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B9AC87"/>
                </a:solidFill>
                <a:latin typeface="Arial MT"/>
                <a:cs typeface="Arial MT"/>
              </a:rPr>
              <a:t>X</a:t>
            </a:r>
            <a:r>
              <a:rPr sz="1400" spc="-60" dirty="0">
                <a:solidFill>
                  <a:srgbClr val="B9AC8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B9AC87"/>
                </a:solidFill>
                <a:latin typeface="Arial MT"/>
                <a:cs typeface="Arial MT"/>
              </a:rPr>
              <a:t>250</a:t>
            </a:r>
            <a:r>
              <a:rPr sz="1400" spc="-85" dirty="0">
                <a:solidFill>
                  <a:srgbClr val="B9AC87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B9AC87"/>
                </a:solidFill>
                <a:latin typeface="Arial MT"/>
                <a:cs typeface="Arial MT"/>
              </a:rPr>
              <a:t>PCI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36585" y="224790"/>
            <a:ext cx="0" cy="5334000"/>
          </a:xfrm>
          <a:custGeom>
            <a:avLst/>
            <a:gdLst/>
            <a:ahLst/>
            <a:cxnLst/>
            <a:rect l="l" t="t" r="r" b="b"/>
            <a:pathLst>
              <a:path h="5334000">
                <a:moveTo>
                  <a:pt x="0" y="0"/>
                </a:moveTo>
                <a:lnTo>
                  <a:pt x="0" y="533400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8" y="1107947"/>
            <a:ext cx="3645408" cy="94030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07847" y="2799588"/>
            <a:ext cx="2508885" cy="2397760"/>
            <a:chOff x="307847" y="2799588"/>
            <a:chExt cx="2508885" cy="23977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91" y="2808732"/>
              <a:ext cx="2487168" cy="23759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684" y="3770376"/>
              <a:ext cx="1239012" cy="762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3181" y="2804922"/>
              <a:ext cx="2498090" cy="2386965"/>
            </a:xfrm>
            <a:custGeom>
              <a:avLst/>
              <a:gdLst/>
              <a:ahLst/>
              <a:cxnLst/>
              <a:rect l="l" t="t" r="r" b="b"/>
              <a:pathLst>
                <a:path w="2498090" h="2386965">
                  <a:moveTo>
                    <a:pt x="0" y="2386584"/>
                  </a:moveTo>
                  <a:lnTo>
                    <a:pt x="2497836" y="2386584"/>
                  </a:lnTo>
                  <a:lnTo>
                    <a:pt x="2497836" y="0"/>
                  </a:lnTo>
                  <a:lnTo>
                    <a:pt x="0" y="0"/>
                  </a:lnTo>
                  <a:lnTo>
                    <a:pt x="0" y="23865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7060" y="2951988"/>
            <a:ext cx="1223772" cy="25100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41391" y="1001267"/>
            <a:ext cx="1680971" cy="138683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718303" y="3589007"/>
            <a:ext cx="2746375" cy="1522095"/>
            <a:chOff x="4718303" y="3589007"/>
            <a:chExt cx="2746375" cy="152209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447" y="3601211"/>
              <a:ext cx="2724911" cy="1498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23637" y="3594341"/>
              <a:ext cx="2735580" cy="1511935"/>
            </a:xfrm>
            <a:custGeom>
              <a:avLst/>
              <a:gdLst/>
              <a:ahLst/>
              <a:cxnLst/>
              <a:rect l="l" t="t" r="r" b="b"/>
              <a:pathLst>
                <a:path w="2735579" h="1511935">
                  <a:moveTo>
                    <a:pt x="0" y="1511427"/>
                  </a:moveTo>
                  <a:lnTo>
                    <a:pt x="2735452" y="1511427"/>
                  </a:lnTo>
                  <a:lnTo>
                    <a:pt x="2735452" y="0"/>
                  </a:lnTo>
                  <a:lnTo>
                    <a:pt x="0" y="0"/>
                  </a:lnTo>
                  <a:lnTo>
                    <a:pt x="0" y="1511427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8115" y="3666743"/>
              <a:ext cx="1466088" cy="9006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805171" y="3700271"/>
              <a:ext cx="1339850" cy="772795"/>
            </a:xfrm>
            <a:custGeom>
              <a:avLst/>
              <a:gdLst/>
              <a:ahLst/>
              <a:cxnLst/>
              <a:rect l="l" t="t" r="r" b="b"/>
              <a:pathLst>
                <a:path w="1339850" h="772795">
                  <a:moveTo>
                    <a:pt x="1339341" y="0"/>
                  </a:moveTo>
                  <a:lnTo>
                    <a:pt x="0" y="0"/>
                  </a:lnTo>
                  <a:lnTo>
                    <a:pt x="0" y="772540"/>
                  </a:lnTo>
                  <a:lnTo>
                    <a:pt x="1339341" y="772540"/>
                  </a:lnTo>
                  <a:lnTo>
                    <a:pt x="13393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4043" y="3710939"/>
              <a:ext cx="1110996" cy="762000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04631" y="1559052"/>
            <a:ext cx="1575816" cy="12192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756015" y="3078907"/>
            <a:ext cx="27178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5"/>
              </a:lnSpc>
            </a:pPr>
            <a:r>
              <a:rPr sz="1450" b="1" dirty="0">
                <a:solidFill>
                  <a:srgbClr val="97894F"/>
                </a:solidFill>
                <a:latin typeface="Arial"/>
                <a:cs typeface="Arial"/>
              </a:rPr>
              <a:t>M</a:t>
            </a:r>
            <a:r>
              <a:rPr sz="1450" b="1" spc="-45" dirty="0">
                <a:solidFill>
                  <a:srgbClr val="97894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97894F"/>
                </a:solidFill>
                <a:latin typeface="Arial"/>
                <a:cs typeface="Arial"/>
              </a:rPr>
              <a:t>*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296656" y="3122676"/>
            <a:ext cx="1253490" cy="2394585"/>
            <a:chOff x="8296656" y="3122676"/>
            <a:chExt cx="1253490" cy="239458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96656" y="3122676"/>
              <a:ext cx="1252727" cy="238201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297418" y="5511546"/>
              <a:ext cx="1252855" cy="0"/>
            </a:xfrm>
            <a:custGeom>
              <a:avLst/>
              <a:gdLst/>
              <a:ahLst/>
              <a:cxnLst/>
              <a:rect l="l" t="t" r="r" b="b"/>
              <a:pathLst>
                <a:path w="1252854">
                  <a:moveTo>
                    <a:pt x="0" y="0"/>
                  </a:moveTo>
                  <a:lnTo>
                    <a:pt x="1252727" y="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96656" y="3922776"/>
              <a:ext cx="1252727" cy="80772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17093" y="825500"/>
            <a:ext cx="16973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B9AC87"/>
                </a:solidFill>
                <a:latin typeface="Calibri"/>
                <a:cs typeface="Calibri"/>
              </a:rPr>
              <a:t>Billboard</a:t>
            </a:r>
            <a:r>
              <a:rPr sz="1400" b="1" spc="-50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B9AC87"/>
                </a:solidFill>
                <a:latin typeface="Calibri"/>
                <a:cs typeface="Calibri"/>
              </a:rPr>
              <a:t>970</a:t>
            </a:r>
            <a:r>
              <a:rPr sz="1400" spc="-10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9AC87"/>
                </a:solidFill>
                <a:latin typeface="Calibri"/>
                <a:cs typeface="Calibri"/>
              </a:rPr>
              <a:t>x</a:t>
            </a:r>
            <a:r>
              <a:rPr sz="1400" spc="-2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B9AC87"/>
                </a:solidFill>
                <a:latin typeface="Calibri"/>
                <a:cs typeface="Calibri"/>
              </a:rPr>
              <a:t>250</a:t>
            </a:r>
            <a:r>
              <a:rPr sz="1400" spc="-1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9AC87"/>
                </a:solidFill>
                <a:latin typeface="Calibri"/>
                <a:cs typeface="Calibri"/>
              </a:rPr>
              <a:t>PCI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49139" y="452374"/>
            <a:ext cx="1003300" cy="429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B9AC87"/>
                </a:solidFill>
                <a:latin typeface="Calibri"/>
                <a:cs typeface="Calibri"/>
              </a:rPr>
              <a:t>Retângulo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spc="-5" dirty="0">
                <a:solidFill>
                  <a:srgbClr val="B9AC87"/>
                </a:solidFill>
                <a:latin typeface="Calibri"/>
                <a:cs typeface="Calibri"/>
              </a:rPr>
              <a:t>300</a:t>
            </a:r>
            <a:r>
              <a:rPr sz="1400" spc="-2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9AC87"/>
                </a:solidFill>
                <a:latin typeface="Calibri"/>
                <a:cs typeface="Calibri"/>
              </a:rPr>
              <a:t>X</a:t>
            </a:r>
            <a:r>
              <a:rPr sz="1400" spc="-3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B9AC87"/>
                </a:solidFill>
                <a:latin typeface="Calibri"/>
                <a:cs typeface="Calibri"/>
              </a:rPr>
              <a:t>250</a:t>
            </a:r>
            <a:r>
              <a:rPr sz="1400" spc="-20" dirty="0">
                <a:solidFill>
                  <a:srgbClr val="B9AC87"/>
                </a:solidFill>
                <a:latin typeface="Calibri"/>
                <a:cs typeface="Calibri"/>
              </a:rPr>
              <a:t> PCI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4350" y="3766565"/>
            <a:ext cx="1249680" cy="774065"/>
          </a:xfrm>
          <a:prstGeom prst="rect">
            <a:avLst/>
          </a:prstGeom>
          <a:ln w="1066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625">
              <a:lnSpc>
                <a:spcPts val="1295"/>
              </a:lnSpc>
            </a:pPr>
            <a:r>
              <a:rPr sz="1400" b="1" spc="-10" dirty="0">
                <a:solidFill>
                  <a:srgbClr val="B9AC87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B9AC87"/>
                </a:solidFill>
                <a:latin typeface="Arial"/>
                <a:cs typeface="Arial"/>
              </a:rPr>
              <a:t>ig</a:t>
            </a:r>
            <a:r>
              <a:rPr sz="1400" b="1" spc="-85" dirty="0">
                <a:solidFill>
                  <a:srgbClr val="B9AC87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B9AC87"/>
                </a:solidFill>
                <a:latin typeface="Arial"/>
                <a:cs typeface="Arial"/>
              </a:rPr>
              <a:t>B</a:t>
            </a:r>
            <a:r>
              <a:rPr sz="1400" b="1" spc="-10" dirty="0">
                <a:solidFill>
                  <a:srgbClr val="B9AC87"/>
                </a:solidFill>
                <a:latin typeface="Arial"/>
                <a:cs typeface="Arial"/>
              </a:rPr>
              <a:t>ill</a:t>
            </a:r>
            <a:r>
              <a:rPr sz="1400" b="1" spc="-20" dirty="0">
                <a:solidFill>
                  <a:srgbClr val="B9AC87"/>
                </a:solidFill>
                <a:latin typeface="Arial"/>
                <a:cs typeface="Arial"/>
              </a:rPr>
              <a:t>bo</a:t>
            </a:r>
            <a:r>
              <a:rPr sz="1400" b="1" spc="-15" dirty="0">
                <a:solidFill>
                  <a:srgbClr val="B9AC87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B9AC87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B9AC87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47625">
              <a:lnSpc>
                <a:spcPts val="1590"/>
              </a:lnSpc>
            </a:pPr>
            <a:r>
              <a:rPr sz="1400" spc="-5" dirty="0">
                <a:solidFill>
                  <a:srgbClr val="B9AC87"/>
                </a:solidFill>
                <a:latin typeface="Arial MT"/>
                <a:cs typeface="Arial MT"/>
              </a:rPr>
              <a:t>119</a:t>
            </a:r>
            <a:r>
              <a:rPr sz="1400" dirty="0">
                <a:solidFill>
                  <a:srgbClr val="B9AC87"/>
                </a:solidFill>
                <a:latin typeface="Arial MT"/>
                <a:cs typeface="Arial MT"/>
              </a:rPr>
              <a:t>0</a:t>
            </a:r>
            <a:r>
              <a:rPr sz="1400" spc="-80" dirty="0">
                <a:solidFill>
                  <a:srgbClr val="B9AC87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B9AC87"/>
                </a:solidFill>
                <a:latin typeface="Arial MT"/>
                <a:cs typeface="Arial MT"/>
              </a:rPr>
              <a:t>X</a:t>
            </a:r>
            <a:r>
              <a:rPr sz="1400" spc="-70" dirty="0">
                <a:solidFill>
                  <a:srgbClr val="B9AC87"/>
                </a:solidFill>
                <a:latin typeface="Arial MT"/>
                <a:cs typeface="Arial MT"/>
              </a:rPr>
              <a:t> </a:t>
            </a:r>
            <a:r>
              <a:rPr sz="1400" spc="-30" dirty="0">
                <a:solidFill>
                  <a:srgbClr val="B9AC87"/>
                </a:solidFill>
                <a:latin typeface="Arial MT"/>
                <a:cs typeface="Arial MT"/>
              </a:rPr>
              <a:t>250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87064" y="2408936"/>
            <a:ext cx="989965" cy="429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5"/>
              </a:spcBef>
            </a:pPr>
            <a:r>
              <a:rPr sz="1400" b="1" dirty="0">
                <a:solidFill>
                  <a:srgbClr val="B9AC87"/>
                </a:solidFill>
                <a:latin typeface="Calibri"/>
                <a:cs typeface="Calibri"/>
              </a:rPr>
              <a:t>Half</a:t>
            </a:r>
            <a:r>
              <a:rPr sz="1400" b="1" spc="-60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B9AC87"/>
                </a:solidFill>
                <a:latin typeface="Calibri"/>
                <a:cs typeface="Calibri"/>
              </a:rPr>
              <a:t>Page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dirty="0">
                <a:solidFill>
                  <a:srgbClr val="B9AC87"/>
                </a:solidFill>
                <a:latin typeface="Calibri"/>
                <a:cs typeface="Calibri"/>
              </a:rPr>
              <a:t>300</a:t>
            </a:r>
            <a:r>
              <a:rPr sz="1400" spc="-2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9AC87"/>
                </a:solidFill>
                <a:latin typeface="Calibri"/>
                <a:cs typeface="Calibri"/>
              </a:rPr>
              <a:t>x</a:t>
            </a:r>
            <a:r>
              <a:rPr sz="1400" spc="-2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B9AC87"/>
                </a:solidFill>
                <a:latin typeface="Calibri"/>
                <a:cs typeface="Calibri"/>
              </a:rPr>
              <a:t>600</a:t>
            </a:r>
            <a:r>
              <a:rPr sz="1400" spc="-25" dirty="0">
                <a:solidFill>
                  <a:srgbClr val="B9AC8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9AC87"/>
                </a:solidFill>
                <a:latin typeface="Calibri"/>
                <a:cs typeface="Calibri"/>
              </a:rPr>
              <a:t>PCI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6191" y="2426335"/>
            <a:ext cx="10490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B9AC87"/>
                </a:solidFill>
                <a:latin typeface="Calibri"/>
                <a:cs typeface="Calibri"/>
              </a:rPr>
              <a:t>OUTSTREAM*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10302" y="3285490"/>
            <a:ext cx="712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B9AC87"/>
                </a:solidFill>
                <a:latin typeface="Calibri"/>
                <a:cs typeface="Calibri"/>
              </a:rPr>
              <a:t>PRE-ROLL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94878" y="2882011"/>
            <a:ext cx="9620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B9AC87"/>
                </a:solidFill>
                <a:latin typeface="Calibri"/>
                <a:cs typeface="Calibri"/>
              </a:rPr>
              <a:t>OUTSTREAM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160635" cy="5715000"/>
            <a:chOff x="0" y="0"/>
            <a:chExt cx="10160635" cy="571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160507" cy="5714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2624" y="2749295"/>
              <a:ext cx="7732776" cy="22433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2232" y="1133855"/>
              <a:ext cx="934085" cy="934085"/>
            </a:xfrm>
            <a:custGeom>
              <a:avLst/>
              <a:gdLst/>
              <a:ahLst/>
              <a:cxnLst/>
              <a:rect l="l" t="t" r="r" b="b"/>
              <a:pathLst>
                <a:path w="934085" h="934085">
                  <a:moveTo>
                    <a:pt x="423811" y="301244"/>
                  </a:moveTo>
                  <a:lnTo>
                    <a:pt x="184772" y="301244"/>
                  </a:lnTo>
                  <a:lnTo>
                    <a:pt x="184772" y="374904"/>
                  </a:lnTo>
                  <a:lnTo>
                    <a:pt x="184772" y="419354"/>
                  </a:lnTo>
                  <a:lnTo>
                    <a:pt x="184772" y="490474"/>
                  </a:lnTo>
                  <a:lnTo>
                    <a:pt x="184772" y="560324"/>
                  </a:lnTo>
                  <a:lnTo>
                    <a:pt x="184772" y="632714"/>
                  </a:lnTo>
                  <a:lnTo>
                    <a:pt x="423811" y="632714"/>
                  </a:lnTo>
                  <a:lnTo>
                    <a:pt x="423811" y="560324"/>
                  </a:lnTo>
                  <a:lnTo>
                    <a:pt x="269379" y="560324"/>
                  </a:lnTo>
                  <a:lnTo>
                    <a:pt x="269379" y="490474"/>
                  </a:lnTo>
                  <a:lnTo>
                    <a:pt x="407936" y="490474"/>
                  </a:lnTo>
                  <a:lnTo>
                    <a:pt x="407936" y="419354"/>
                  </a:lnTo>
                  <a:lnTo>
                    <a:pt x="269379" y="419354"/>
                  </a:lnTo>
                  <a:lnTo>
                    <a:pt x="269379" y="374904"/>
                  </a:lnTo>
                  <a:lnTo>
                    <a:pt x="423811" y="374904"/>
                  </a:lnTo>
                  <a:lnTo>
                    <a:pt x="423811" y="301244"/>
                  </a:lnTo>
                  <a:close/>
                </a:path>
                <a:path w="934085" h="934085">
                  <a:moveTo>
                    <a:pt x="749020" y="475361"/>
                  </a:moveTo>
                  <a:lnTo>
                    <a:pt x="749007" y="301371"/>
                  </a:lnTo>
                  <a:lnTo>
                    <a:pt x="667588" y="301371"/>
                  </a:lnTo>
                  <a:lnTo>
                    <a:pt x="667588" y="475361"/>
                  </a:lnTo>
                  <a:lnTo>
                    <a:pt x="644220" y="433578"/>
                  </a:lnTo>
                  <a:lnTo>
                    <a:pt x="570280" y="301371"/>
                  </a:lnTo>
                  <a:lnTo>
                    <a:pt x="472452" y="301371"/>
                  </a:lnTo>
                  <a:lnTo>
                    <a:pt x="472452" y="632460"/>
                  </a:lnTo>
                  <a:lnTo>
                    <a:pt x="553885" y="632460"/>
                  </a:lnTo>
                  <a:lnTo>
                    <a:pt x="553885" y="433578"/>
                  </a:lnTo>
                  <a:lnTo>
                    <a:pt x="665467" y="632460"/>
                  </a:lnTo>
                  <a:lnTo>
                    <a:pt x="749020" y="632460"/>
                  </a:lnTo>
                  <a:lnTo>
                    <a:pt x="749020" y="475361"/>
                  </a:lnTo>
                  <a:close/>
                </a:path>
                <a:path w="934085" h="934085">
                  <a:moveTo>
                    <a:pt x="933792" y="466852"/>
                  </a:moveTo>
                  <a:lnTo>
                    <a:pt x="931443" y="420370"/>
                  </a:lnTo>
                  <a:lnTo>
                    <a:pt x="924306" y="372745"/>
                  </a:lnTo>
                  <a:lnTo>
                    <a:pt x="912799" y="328041"/>
                  </a:lnTo>
                  <a:lnTo>
                    <a:pt x="897102" y="285115"/>
                  </a:lnTo>
                  <a:lnTo>
                    <a:pt x="877443" y="244348"/>
                  </a:lnTo>
                  <a:lnTo>
                    <a:pt x="865466" y="224650"/>
                  </a:lnTo>
                  <a:lnTo>
                    <a:pt x="865466" y="466852"/>
                  </a:lnTo>
                  <a:lnTo>
                    <a:pt x="862787" y="513334"/>
                  </a:lnTo>
                  <a:lnTo>
                    <a:pt x="854938" y="558292"/>
                  </a:lnTo>
                  <a:lnTo>
                    <a:pt x="842238" y="601345"/>
                  </a:lnTo>
                  <a:lnTo>
                    <a:pt x="824953" y="642112"/>
                  </a:lnTo>
                  <a:lnTo>
                    <a:pt x="803414" y="680593"/>
                  </a:lnTo>
                  <a:lnTo>
                    <a:pt x="777913" y="716153"/>
                  </a:lnTo>
                  <a:lnTo>
                    <a:pt x="748728" y="748665"/>
                  </a:lnTo>
                  <a:lnTo>
                    <a:pt x="716191" y="777875"/>
                  </a:lnTo>
                  <a:lnTo>
                    <a:pt x="680567" y="803402"/>
                  </a:lnTo>
                  <a:lnTo>
                    <a:pt x="642175" y="824992"/>
                  </a:lnTo>
                  <a:lnTo>
                    <a:pt x="601319" y="842264"/>
                  </a:lnTo>
                  <a:lnTo>
                    <a:pt x="558292" y="854964"/>
                  </a:lnTo>
                  <a:lnTo>
                    <a:pt x="513384" y="862838"/>
                  </a:lnTo>
                  <a:lnTo>
                    <a:pt x="466902" y="865505"/>
                  </a:lnTo>
                  <a:lnTo>
                    <a:pt x="420420" y="862838"/>
                  </a:lnTo>
                  <a:lnTo>
                    <a:pt x="375513" y="854964"/>
                  </a:lnTo>
                  <a:lnTo>
                    <a:pt x="332486" y="842264"/>
                  </a:lnTo>
                  <a:lnTo>
                    <a:pt x="291617" y="824992"/>
                  </a:lnTo>
                  <a:lnTo>
                    <a:pt x="253238" y="803402"/>
                  </a:lnTo>
                  <a:lnTo>
                    <a:pt x="217614" y="777875"/>
                  </a:lnTo>
                  <a:lnTo>
                    <a:pt x="185077" y="748665"/>
                  </a:lnTo>
                  <a:lnTo>
                    <a:pt x="155892" y="716153"/>
                  </a:lnTo>
                  <a:lnTo>
                    <a:pt x="130390" y="680593"/>
                  </a:lnTo>
                  <a:lnTo>
                    <a:pt x="108851" y="642112"/>
                  </a:lnTo>
                  <a:lnTo>
                    <a:pt x="91567" y="601345"/>
                  </a:lnTo>
                  <a:lnTo>
                    <a:pt x="78854" y="558292"/>
                  </a:lnTo>
                  <a:lnTo>
                    <a:pt x="71018" y="513334"/>
                  </a:lnTo>
                  <a:lnTo>
                    <a:pt x="68338" y="466852"/>
                  </a:lnTo>
                  <a:lnTo>
                    <a:pt x="71018" y="420370"/>
                  </a:lnTo>
                  <a:lnTo>
                    <a:pt x="78854" y="375539"/>
                  </a:lnTo>
                  <a:lnTo>
                    <a:pt x="91567" y="332486"/>
                  </a:lnTo>
                  <a:lnTo>
                    <a:pt x="108851" y="291592"/>
                  </a:lnTo>
                  <a:lnTo>
                    <a:pt x="130390" y="253238"/>
                  </a:lnTo>
                  <a:lnTo>
                    <a:pt x="155892" y="217551"/>
                  </a:lnTo>
                  <a:lnTo>
                    <a:pt x="185077" y="185039"/>
                  </a:lnTo>
                  <a:lnTo>
                    <a:pt x="217614" y="155829"/>
                  </a:lnTo>
                  <a:lnTo>
                    <a:pt x="253238" y="130429"/>
                  </a:lnTo>
                  <a:lnTo>
                    <a:pt x="291617" y="108839"/>
                  </a:lnTo>
                  <a:lnTo>
                    <a:pt x="332486" y="91567"/>
                  </a:lnTo>
                  <a:lnTo>
                    <a:pt x="375513" y="78867"/>
                  </a:lnTo>
                  <a:lnTo>
                    <a:pt x="420420" y="70993"/>
                  </a:lnTo>
                  <a:lnTo>
                    <a:pt x="466902" y="68326"/>
                  </a:lnTo>
                  <a:lnTo>
                    <a:pt x="513384" y="70993"/>
                  </a:lnTo>
                  <a:lnTo>
                    <a:pt x="558292" y="78867"/>
                  </a:lnTo>
                  <a:lnTo>
                    <a:pt x="601319" y="91567"/>
                  </a:lnTo>
                  <a:lnTo>
                    <a:pt x="642175" y="108839"/>
                  </a:lnTo>
                  <a:lnTo>
                    <a:pt x="680567" y="130429"/>
                  </a:lnTo>
                  <a:lnTo>
                    <a:pt x="716191" y="155829"/>
                  </a:lnTo>
                  <a:lnTo>
                    <a:pt x="748728" y="185039"/>
                  </a:lnTo>
                  <a:lnTo>
                    <a:pt x="777913" y="217551"/>
                  </a:lnTo>
                  <a:lnTo>
                    <a:pt x="803414" y="253238"/>
                  </a:lnTo>
                  <a:lnTo>
                    <a:pt x="824953" y="291592"/>
                  </a:lnTo>
                  <a:lnTo>
                    <a:pt x="842238" y="332486"/>
                  </a:lnTo>
                  <a:lnTo>
                    <a:pt x="854938" y="375539"/>
                  </a:lnTo>
                  <a:lnTo>
                    <a:pt x="862787" y="420370"/>
                  </a:lnTo>
                  <a:lnTo>
                    <a:pt x="865466" y="466852"/>
                  </a:lnTo>
                  <a:lnTo>
                    <a:pt x="865466" y="224650"/>
                  </a:lnTo>
                  <a:lnTo>
                    <a:pt x="827176" y="169926"/>
                  </a:lnTo>
                  <a:lnTo>
                    <a:pt x="797039" y="136779"/>
                  </a:lnTo>
                  <a:lnTo>
                    <a:pt x="763892" y="106553"/>
                  </a:lnTo>
                  <a:lnTo>
                    <a:pt x="727951" y="79756"/>
                  </a:lnTo>
                  <a:lnTo>
                    <a:pt x="689444" y="56388"/>
                  </a:lnTo>
                  <a:lnTo>
                    <a:pt x="648639" y="36703"/>
                  </a:lnTo>
                  <a:lnTo>
                    <a:pt x="605739" y="20955"/>
                  </a:lnTo>
                  <a:lnTo>
                    <a:pt x="560997" y="9525"/>
                  </a:lnTo>
                  <a:lnTo>
                    <a:pt x="514642" y="2413"/>
                  </a:lnTo>
                  <a:lnTo>
                    <a:pt x="466902" y="0"/>
                  </a:lnTo>
                  <a:lnTo>
                    <a:pt x="419163" y="2413"/>
                  </a:lnTo>
                  <a:lnTo>
                    <a:pt x="372808" y="9525"/>
                  </a:lnTo>
                  <a:lnTo>
                    <a:pt x="328066" y="20955"/>
                  </a:lnTo>
                  <a:lnTo>
                    <a:pt x="285165" y="36703"/>
                  </a:lnTo>
                  <a:lnTo>
                    <a:pt x="244348" y="56388"/>
                  </a:lnTo>
                  <a:lnTo>
                    <a:pt x="205854" y="79756"/>
                  </a:lnTo>
                  <a:lnTo>
                    <a:pt x="169913" y="106553"/>
                  </a:lnTo>
                  <a:lnTo>
                    <a:pt x="136753" y="136779"/>
                  </a:lnTo>
                  <a:lnTo>
                    <a:pt x="106616" y="169926"/>
                  </a:lnTo>
                  <a:lnTo>
                    <a:pt x="79743" y="205867"/>
                  </a:lnTo>
                  <a:lnTo>
                    <a:pt x="56349" y="244348"/>
                  </a:lnTo>
                  <a:lnTo>
                    <a:pt x="36690" y="285115"/>
                  </a:lnTo>
                  <a:lnTo>
                    <a:pt x="20993" y="328041"/>
                  </a:lnTo>
                  <a:lnTo>
                    <a:pt x="9486" y="372745"/>
                  </a:lnTo>
                  <a:lnTo>
                    <a:pt x="2463" y="418719"/>
                  </a:lnTo>
                  <a:lnTo>
                    <a:pt x="0" y="466852"/>
                  </a:lnTo>
                  <a:lnTo>
                    <a:pt x="2413" y="514604"/>
                  </a:lnTo>
                  <a:lnTo>
                    <a:pt x="9486" y="560959"/>
                  </a:lnTo>
                  <a:lnTo>
                    <a:pt x="20993" y="605790"/>
                  </a:lnTo>
                  <a:lnTo>
                    <a:pt x="36690" y="648589"/>
                  </a:lnTo>
                  <a:lnTo>
                    <a:pt x="56349" y="689483"/>
                  </a:lnTo>
                  <a:lnTo>
                    <a:pt x="79743" y="727964"/>
                  </a:lnTo>
                  <a:lnTo>
                    <a:pt x="106616" y="763905"/>
                  </a:lnTo>
                  <a:lnTo>
                    <a:pt x="136753" y="797052"/>
                  </a:lnTo>
                  <a:lnTo>
                    <a:pt x="169913" y="827151"/>
                  </a:lnTo>
                  <a:lnTo>
                    <a:pt x="205854" y="854075"/>
                  </a:lnTo>
                  <a:lnTo>
                    <a:pt x="244348" y="877443"/>
                  </a:lnTo>
                  <a:lnTo>
                    <a:pt x="285165" y="897128"/>
                  </a:lnTo>
                  <a:lnTo>
                    <a:pt x="328066" y="912749"/>
                  </a:lnTo>
                  <a:lnTo>
                    <a:pt x="372808" y="924306"/>
                  </a:lnTo>
                  <a:lnTo>
                    <a:pt x="419163" y="931418"/>
                  </a:lnTo>
                  <a:lnTo>
                    <a:pt x="466902" y="933831"/>
                  </a:lnTo>
                  <a:lnTo>
                    <a:pt x="514642" y="931418"/>
                  </a:lnTo>
                  <a:lnTo>
                    <a:pt x="560997" y="924306"/>
                  </a:lnTo>
                  <a:lnTo>
                    <a:pt x="605739" y="912749"/>
                  </a:lnTo>
                  <a:lnTo>
                    <a:pt x="648639" y="897128"/>
                  </a:lnTo>
                  <a:lnTo>
                    <a:pt x="689444" y="877443"/>
                  </a:lnTo>
                  <a:lnTo>
                    <a:pt x="763892" y="827151"/>
                  </a:lnTo>
                  <a:lnTo>
                    <a:pt x="797039" y="797052"/>
                  </a:lnTo>
                  <a:lnTo>
                    <a:pt x="827176" y="763905"/>
                  </a:lnTo>
                  <a:lnTo>
                    <a:pt x="854049" y="727964"/>
                  </a:lnTo>
                  <a:lnTo>
                    <a:pt x="877443" y="689483"/>
                  </a:lnTo>
                  <a:lnTo>
                    <a:pt x="897102" y="648589"/>
                  </a:lnTo>
                  <a:lnTo>
                    <a:pt x="912799" y="605790"/>
                  </a:lnTo>
                  <a:lnTo>
                    <a:pt x="924306" y="560959"/>
                  </a:lnTo>
                  <a:lnTo>
                    <a:pt x="931379" y="514604"/>
                  </a:lnTo>
                  <a:lnTo>
                    <a:pt x="933792" y="4668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58950" y="4932984"/>
            <a:ext cx="756030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700" b="1" spc="1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35" dirty="0">
                <a:solidFill>
                  <a:srgbClr val="FFFF00"/>
                </a:solidFill>
                <a:latin typeface="Calibri"/>
                <a:cs typeface="Calibri"/>
              </a:rPr>
              <a:t>PLATAFORMA</a:t>
            </a:r>
            <a:r>
              <a:rPr sz="2700" b="1" spc="19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35" dirty="0">
                <a:solidFill>
                  <a:srgbClr val="FFFF00"/>
                </a:solidFill>
                <a:latin typeface="Calibri"/>
                <a:cs typeface="Calibri"/>
              </a:rPr>
              <a:t>DOS</a:t>
            </a:r>
            <a:r>
              <a:rPr sz="2700" b="1" spc="204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65" dirty="0">
                <a:solidFill>
                  <a:srgbClr val="FFFF00"/>
                </a:solidFill>
                <a:latin typeface="Calibri"/>
                <a:cs typeface="Calibri"/>
              </a:rPr>
              <a:t>NEGÓCIOS</a:t>
            </a:r>
            <a:r>
              <a:rPr sz="2700" b="1" spc="1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DA</a:t>
            </a:r>
            <a:r>
              <a:rPr sz="2700" b="1" spc="1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50" dirty="0">
                <a:solidFill>
                  <a:srgbClr val="FFFF00"/>
                </a:solidFill>
                <a:latin typeface="Calibri"/>
                <a:cs typeface="Calibri"/>
              </a:rPr>
              <a:t>NOSSA</a:t>
            </a:r>
            <a:r>
              <a:rPr sz="2700" b="1" spc="2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70" dirty="0">
                <a:solidFill>
                  <a:srgbClr val="FFFF00"/>
                </a:solidFill>
                <a:latin typeface="Calibri"/>
                <a:cs typeface="Calibri"/>
              </a:rPr>
              <a:t>ÉPOCA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461084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solidFill>
                  <a:srgbClr val="C1C1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Atualizado 24/04/2025 LM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758" y="-21515"/>
            <a:ext cx="10170758" cy="57365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-70112"/>
            <a:ext cx="10262108" cy="5833708"/>
          </a:xfrm>
          <a:custGeom>
            <a:avLst/>
            <a:gdLst/>
            <a:ahLst/>
            <a:cxnLst/>
            <a:rect l="l" t="t" r="r" b="b"/>
            <a:pathLst>
              <a:path w="10147300" h="5702300">
                <a:moveTo>
                  <a:pt x="10146791" y="0"/>
                </a:moveTo>
                <a:lnTo>
                  <a:pt x="0" y="0"/>
                </a:lnTo>
                <a:lnTo>
                  <a:pt x="0" y="5702300"/>
                </a:lnTo>
                <a:lnTo>
                  <a:pt x="10146791" y="5702300"/>
                </a:lnTo>
                <a:lnTo>
                  <a:pt x="10146791" y="0"/>
                </a:lnTo>
                <a:close/>
              </a:path>
            </a:pathLst>
          </a:custGeom>
          <a:solidFill>
            <a:srgbClr val="000000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4035" y="173812"/>
            <a:ext cx="3849370" cy="1850389"/>
          </a:xfrm>
          <a:prstGeom prst="rect">
            <a:avLst/>
          </a:prstGeom>
        </p:spPr>
        <p:txBody>
          <a:bodyPr vert="horz" wrap="square" lIns="0" tIns="321945" rIns="0" bIns="0" rtlCol="0">
            <a:spAutoFit/>
          </a:bodyPr>
          <a:lstStyle/>
          <a:p>
            <a:pPr marL="12700" marR="5080" indent="360680">
              <a:lnSpc>
                <a:spcPct val="71000"/>
              </a:lnSpc>
              <a:spcBef>
                <a:spcPts val="2535"/>
              </a:spcBef>
            </a:pPr>
            <a:r>
              <a:rPr sz="7000" b="1" spc="-9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7000" b="1" spc="-90" dirty="0">
                <a:solidFill>
                  <a:srgbClr val="FFFF00"/>
                </a:solidFill>
                <a:latin typeface="Calibri"/>
                <a:cs typeface="Calibri"/>
              </a:rPr>
              <a:t>SS</a:t>
            </a:r>
            <a:r>
              <a:rPr sz="7000" b="1" spc="-95" dirty="0">
                <a:solidFill>
                  <a:srgbClr val="FFFF00"/>
                </a:solidFill>
                <a:latin typeface="Calibri"/>
                <a:cs typeface="Calibri"/>
              </a:rPr>
              <a:t>ÊN</a:t>
            </a:r>
            <a:r>
              <a:rPr sz="7000" b="1" spc="-8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7000" b="1" spc="-9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7000" b="1" spc="-5" dirty="0">
                <a:solidFill>
                  <a:srgbClr val="FFFF00"/>
                </a:solidFill>
                <a:latin typeface="Calibri"/>
                <a:cs typeface="Calibri"/>
              </a:rPr>
              <a:t>A  </a:t>
            </a:r>
            <a:r>
              <a:rPr sz="7000" b="1" spc="-1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7000" b="1" spc="-100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7000" b="1" spc="-1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7000" b="1" spc="-1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7000" b="1" spc="-105" dirty="0">
                <a:solidFill>
                  <a:srgbClr val="FFFF00"/>
                </a:solidFill>
                <a:latin typeface="Calibri"/>
                <a:cs typeface="Calibri"/>
              </a:rPr>
              <a:t>OR</a:t>
            </a:r>
            <a:r>
              <a:rPr sz="7000" b="1" spc="-1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7000" b="1" spc="-10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7000" b="1" spc="-5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endParaRPr sz="7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1687" y="2033396"/>
            <a:ext cx="6000115" cy="14433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034" marR="5080" indent="-13970" algn="r">
              <a:lnSpc>
                <a:spcPts val="1800"/>
              </a:lnSpc>
              <a:spcBef>
                <a:spcPts val="459"/>
              </a:spcBef>
            </a:pP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Época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Negócios</a:t>
            </a: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filha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inovação.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Nasceu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construir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nova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narrativa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mundo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dos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negócios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desafiar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status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quo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jornalismo</a:t>
            </a:r>
            <a:r>
              <a:rPr sz="1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econômico.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Nosso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conteúdo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serve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geração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cresceu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numa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sociedade digital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transparente.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profissionais inquietos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emp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eended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ê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amb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iç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1800">
              <a:latin typeface="Calibri"/>
              <a:cs typeface="Calibri"/>
            </a:endParaRPr>
          </a:p>
          <a:p>
            <a:pPr marR="13970" algn="r">
              <a:lnSpc>
                <a:spcPts val="1805"/>
              </a:lnSpc>
            </a:pP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gan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çõ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fun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3343" y="404876"/>
            <a:ext cx="2146935" cy="46443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3300"/>
              </a:lnSpc>
              <a:spcBef>
                <a:spcPts val="459"/>
              </a:spcBef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ajudamo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aud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ê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  a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nav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ssan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ndú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tri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sã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economia.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20"/>
              </a:lnSpc>
            </a:pP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amo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 marR="122555">
              <a:lnSpc>
                <a:spcPct val="83400"/>
              </a:lnSpc>
              <a:spcBef>
                <a:spcPts val="180"/>
              </a:spcBef>
            </a:pP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mpo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ân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sm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12700" marR="508000">
              <a:lnSpc>
                <a:spcPts val="1800"/>
              </a:lnSpc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à 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biotecnologia;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2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reconfiguração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endParaRPr sz="1800">
              <a:latin typeface="Calibri"/>
              <a:cs typeface="Calibri"/>
            </a:endParaRPr>
          </a:p>
          <a:p>
            <a:pPr marL="12700" marR="61594">
              <a:lnSpc>
                <a:spcPts val="1800"/>
              </a:lnSpc>
              <a:spcBef>
                <a:spcPts val="180"/>
              </a:spcBef>
            </a:pP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tór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áv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GB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TQI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  e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negros.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272" y="4239767"/>
            <a:ext cx="892810" cy="891540"/>
          </a:xfrm>
          <a:custGeom>
            <a:avLst/>
            <a:gdLst/>
            <a:ahLst/>
            <a:cxnLst/>
            <a:rect l="l" t="t" r="r" b="b"/>
            <a:pathLst>
              <a:path w="892810" h="891539">
                <a:moveTo>
                  <a:pt x="405142" y="287782"/>
                </a:moveTo>
                <a:lnTo>
                  <a:pt x="176631" y="287782"/>
                </a:lnTo>
                <a:lnTo>
                  <a:pt x="176631" y="357632"/>
                </a:lnTo>
                <a:lnTo>
                  <a:pt x="176631" y="399542"/>
                </a:lnTo>
                <a:lnTo>
                  <a:pt x="176631" y="468122"/>
                </a:lnTo>
                <a:lnTo>
                  <a:pt x="176631" y="534162"/>
                </a:lnTo>
                <a:lnTo>
                  <a:pt x="176631" y="604012"/>
                </a:lnTo>
                <a:lnTo>
                  <a:pt x="405142" y="604012"/>
                </a:lnTo>
                <a:lnTo>
                  <a:pt x="405142" y="534162"/>
                </a:lnTo>
                <a:lnTo>
                  <a:pt x="257517" y="534162"/>
                </a:lnTo>
                <a:lnTo>
                  <a:pt x="257517" y="468122"/>
                </a:lnTo>
                <a:lnTo>
                  <a:pt x="389978" y="468122"/>
                </a:lnTo>
                <a:lnTo>
                  <a:pt x="389978" y="399542"/>
                </a:lnTo>
                <a:lnTo>
                  <a:pt x="257517" y="399542"/>
                </a:lnTo>
                <a:lnTo>
                  <a:pt x="257517" y="357632"/>
                </a:lnTo>
                <a:lnTo>
                  <a:pt x="405142" y="357632"/>
                </a:lnTo>
                <a:lnTo>
                  <a:pt x="405142" y="287782"/>
                </a:lnTo>
                <a:close/>
              </a:path>
              <a:path w="892810" h="891539">
                <a:moveTo>
                  <a:pt x="716026" y="287629"/>
                </a:moveTo>
                <a:lnTo>
                  <a:pt x="638175" y="287629"/>
                </a:lnTo>
                <a:lnTo>
                  <a:pt x="638175" y="453656"/>
                </a:lnTo>
                <a:lnTo>
                  <a:pt x="615861" y="413791"/>
                </a:lnTo>
                <a:lnTo>
                  <a:pt x="545172" y="287616"/>
                </a:lnTo>
                <a:lnTo>
                  <a:pt x="451637" y="287616"/>
                </a:lnTo>
                <a:lnTo>
                  <a:pt x="451637" y="603542"/>
                </a:lnTo>
                <a:lnTo>
                  <a:pt x="529488" y="603542"/>
                </a:lnTo>
                <a:lnTo>
                  <a:pt x="529488" y="413791"/>
                </a:lnTo>
                <a:lnTo>
                  <a:pt x="636143" y="603542"/>
                </a:lnTo>
                <a:lnTo>
                  <a:pt x="716026" y="603542"/>
                </a:lnTo>
                <a:lnTo>
                  <a:pt x="716026" y="453656"/>
                </a:lnTo>
                <a:lnTo>
                  <a:pt x="716026" y="287629"/>
                </a:lnTo>
                <a:close/>
              </a:path>
              <a:path w="892810" h="891539">
                <a:moveTo>
                  <a:pt x="892683" y="445579"/>
                </a:moveTo>
                <a:lnTo>
                  <a:pt x="890016" y="397027"/>
                </a:lnTo>
                <a:lnTo>
                  <a:pt x="882396" y="349999"/>
                </a:lnTo>
                <a:lnTo>
                  <a:pt x="869950" y="304749"/>
                </a:lnTo>
                <a:lnTo>
                  <a:pt x="852932" y="261556"/>
                </a:lnTo>
                <a:lnTo>
                  <a:pt x="831723" y="220687"/>
                </a:lnTo>
                <a:lnTo>
                  <a:pt x="827405" y="214109"/>
                </a:lnTo>
                <a:lnTo>
                  <a:pt x="827405" y="445579"/>
                </a:lnTo>
                <a:lnTo>
                  <a:pt x="824357" y="493293"/>
                </a:lnTo>
                <a:lnTo>
                  <a:pt x="815721" y="539242"/>
                </a:lnTo>
                <a:lnTo>
                  <a:pt x="801751" y="583057"/>
                </a:lnTo>
                <a:lnTo>
                  <a:pt x="782701" y="624395"/>
                </a:lnTo>
                <a:lnTo>
                  <a:pt x="759079" y="662889"/>
                </a:lnTo>
                <a:lnTo>
                  <a:pt x="731139" y="698195"/>
                </a:lnTo>
                <a:lnTo>
                  <a:pt x="699389" y="729957"/>
                </a:lnTo>
                <a:lnTo>
                  <a:pt x="663956" y="757796"/>
                </a:lnTo>
                <a:lnTo>
                  <a:pt x="625475" y="781380"/>
                </a:lnTo>
                <a:lnTo>
                  <a:pt x="584034" y="800354"/>
                </a:lnTo>
                <a:lnTo>
                  <a:pt x="540143" y="814336"/>
                </a:lnTo>
                <a:lnTo>
                  <a:pt x="494118" y="822985"/>
                </a:lnTo>
                <a:lnTo>
                  <a:pt x="446328" y="825957"/>
                </a:lnTo>
                <a:lnTo>
                  <a:pt x="398538" y="822985"/>
                </a:lnTo>
                <a:lnTo>
                  <a:pt x="352513" y="814336"/>
                </a:lnTo>
                <a:lnTo>
                  <a:pt x="308622" y="800354"/>
                </a:lnTo>
                <a:lnTo>
                  <a:pt x="267220" y="781380"/>
                </a:lnTo>
                <a:lnTo>
                  <a:pt x="228650" y="757796"/>
                </a:lnTo>
                <a:lnTo>
                  <a:pt x="193281" y="729957"/>
                </a:lnTo>
                <a:lnTo>
                  <a:pt x="161480" y="698195"/>
                </a:lnTo>
                <a:lnTo>
                  <a:pt x="133578" y="662889"/>
                </a:lnTo>
                <a:lnTo>
                  <a:pt x="109956" y="624395"/>
                </a:lnTo>
                <a:lnTo>
                  <a:pt x="90970" y="583057"/>
                </a:lnTo>
                <a:lnTo>
                  <a:pt x="76949" y="539242"/>
                </a:lnTo>
                <a:lnTo>
                  <a:pt x="68287" y="493293"/>
                </a:lnTo>
                <a:lnTo>
                  <a:pt x="65316" y="445579"/>
                </a:lnTo>
                <a:lnTo>
                  <a:pt x="68287" y="397865"/>
                </a:lnTo>
                <a:lnTo>
                  <a:pt x="76949" y="351917"/>
                </a:lnTo>
                <a:lnTo>
                  <a:pt x="90970" y="308102"/>
                </a:lnTo>
                <a:lnTo>
                  <a:pt x="109956" y="266763"/>
                </a:lnTo>
                <a:lnTo>
                  <a:pt x="133578" y="228269"/>
                </a:lnTo>
                <a:lnTo>
                  <a:pt x="161480" y="192913"/>
                </a:lnTo>
                <a:lnTo>
                  <a:pt x="193281" y="161163"/>
                </a:lnTo>
                <a:lnTo>
                  <a:pt x="228650" y="133350"/>
                </a:lnTo>
                <a:lnTo>
                  <a:pt x="267220" y="109728"/>
                </a:lnTo>
                <a:lnTo>
                  <a:pt x="308622" y="90805"/>
                </a:lnTo>
                <a:lnTo>
                  <a:pt x="352513" y="76835"/>
                </a:lnTo>
                <a:lnTo>
                  <a:pt x="398538" y="68199"/>
                </a:lnTo>
                <a:lnTo>
                  <a:pt x="446328" y="65151"/>
                </a:lnTo>
                <a:lnTo>
                  <a:pt x="494118" y="68199"/>
                </a:lnTo>
                <a:lnTo>
                  <a:pt x="540143" y="76835"/>
                </a:lnTo>
                <a:lnTo>
                  <a:pt x="584034" y="90805"/>
                </a:lnTo>
                <a:lnTo>
                  <a:pt x="625475" y="109728"/>
                </a:lnTo>
                <a:lnTo>
                  <a:pt x="663956" y="133350"/>
                </a:lnTo>
                <a:lnTo>
                  <a:pt x="699389" y="161163"/>
                </a:lnTo>
                <a:lnTo>
                  <a:pt x="731139" y="192913"/>
                </a:lnTo>
                <a:lnTo>
                  <a:pt x="759079" y="228269"/>
                </a:lnTo>
                <a:lnTo>
                  <a:pt x="782701" y="266763"/>
                </a:lnTo>
                <a:lnTo>
                  <a:pt x="801751" y="308102"/>
                </a:lnTo>
                <a:lnTo>
                  <a:pt x="815721" y="351917"/>
                </a:lnTo>
                <a:lnTo>
                  <a:pt x="824357" y="397865"/>
                </a:lnTo>
                <a:lnTo>
                  <a:pt x="827405" y="445579"/>
                </a:lnTo>
                <a:lnTo>
                  <a:pt x="827405" y="214109"/>
                </a:lnTo>
                <a:lnTo>
                  <a:pt x="777621" y="147066"/>
                </a:lnTo>
                <a:lnTo>
                  <a:pt x="745363" y="114808"/>
                </a:lnTo>
                <a:lnTo>
                  <a:pt x="709930" y="85979"/>
                </a:lnTo>
                <a:lnTo>
                  <a:pt x="671576" y="60833"/>
                </a:lnTo>
                <a:lnTo>
                  <a:pt x="630682" y="39624"/>
                </a:lnTo>
                <a:lnTo>
                  <a:pt x="587413" y="22733"/>
                </a:lnTo>
                <a:lnTo>
                  <a:pt x="542074" y="10287"/>
                </a:lnTo>
                <a:lnTo>
                  <a:pt x="494957" y="2667"/>
                </a:lnTo>
                <a:lnTo>
                  <a:pt x="446328" y="0"/>
                </a:lnTo>
                <a:lnTo>
                  <a:pt x="397700" y="2667"/>
                </a:lnTo>
                <a:lnTo>
                  <a:pt x="350583" y="10287"/>
                </a:lnTo>
                <a:lnTo>
                  <a:pt x="305257" y="22733"/>
                </a:lnTo>
                <a:lnTo>
                  <a:pt x="261988" y="39624"/>
                </a:lnTo>
                <a:lnTo>
                  <a:pt x="221056" y="60833"/>
                </a:lnTo>
                <a:lnTo>
                  <a:pt x="182727" y="85979"/>
                </a:lnTo>
                <a:lnTo>
                  <a:pt x="147281" y="114808"/>
                </a:lnTo>
                <a:lnTo>
                  <a:pt x="114985" y="147066"/>
                </a:lnTo>
                <a:lnTo>
                  <a:pt x="86118" y="182372"/>
                </a:lnTo>
                <a:lnTo>
                  <a:pt x="60934" y="220687"/>
                </a:lnTo>
                <a:lnTo>
                  <a:pt x="39725" y="261556"/>
                </a:lnTo>
                <a:lnTo>
                  <a:pt x="22758" y="304749"/>
                </a:lnTo>
                <a:lnTo>
                  <a:pt x="10299" y="349999"/>
                </a:lnTo>
                <a:lnTo>
                  <a:pt x="2616" y="397027"/>
                </a:lnTo>
                <a:lnTo>
                  <a:pt x="0" y="445579"/>
                </a:lnTo>
                <a:lnTo>
                  <a:pt x="2616" y="494131"/>
                </a:lnTo>
                <a:lnTo>
                  <a:pt x="10299" y="541172"/>
                </a:lnTo>
                <a:lnTo>
                  <a:pt x="22758" y="586422"/>
                </a:lnTo>
                <a:lnTo>
                  <a:pt x="39725" y="629615"/>
                </a:lnTo>
                <a:lnTo>
                  <a:pt x="60934" y="670471"/>
                </a:lnTo>
                <a:lnTo>
                  <a:pt x="86118" y="708736"/>
                </a:lnTo>
                <a:lnTo>
                  <a:pt x="114985" y="744118"/>
                </a:lnTo>
                <a:lnTo>
                  <a:pt x="147281" y="776363"/>
                </a:lnTo>
                <a:lnTo>
                  <a:pt x="182727" y="805192"/>
                </a:lnTo>
                <a:lnTo>
                  <a:pt x="221056" y="830326"/>
                </a:lnTo>
                <a:lnTo>
                  <a:pt x="261988" y="851496"/>
                </a:lnTo>
                <a:lnTo>
                  <a:pt x="305257" y="868438"/>
                </a:lnTo>
                <a:lnTo>
                  <a:pt x="350583" y="880884"/>
                </a:lnTo>
                <a:lnTo>
                  <a:pt x="397700" y="888542"/>
                </a:lnTo>
                <a:lnTo>
                  <a:pt x="446328" y="891159"/>
                </a:lnTo>
                <a:lnTo>
                  <a:pt x="494957" y="888542"/>
                </a:lnTo>
                <a:lnTo>
                  <a:pt x="542074" y="880884"/>
                </a:lnTo>
                <a:lnTo>
                  <a:pt x="587413" y="868438"/>
                </a:lnTo>
                <a:lnTo>
                  <a:pt x="630682" y="851496"/>
                </a:lnTo>
                <a:lnTo>
                  <a:pt x="671576" y="830326"/>
                </a:lnTo>
                <a:lnTo>
                  <a:pt x="745363" y="776363"/>
                </a:lnTo>
                <a:lnTo>
                  <a:pt x="777621" y="744118"/>
                </a:lnTo>
                <a:lnTo>
                  <a:pt x="806577" y="708736"/>
                </a:lnTo>
                <a:lnTo>
                  <a:pt x="831723" y="670471"/>
                </a:lnTo>
                <a:lnTo>
                  <a:pt x="852932" y="629615"/>
                </a:lnTo>
                <a:lnTo>
                  <a:pt x="869950" y="586422"/>
                </a:lnTo>
                <a:lnTo>
                  <a:pt x="882396" y="541172"/>
                </a:lnTo>
                <a:lnTo>
                  <a:pt x="890016" y="494131"/>
                </a:lnTo>
                <a:lnTo>
                  <a:pt x="892683" y="44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160635" cy="5715000"/>
            <a:chOff x="0" y="0"/>
            <a:chExt cx="10160635" cy="571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160507" cy="5714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191"/>
              <a:ext cx="10058400" cy="5702935"/>
            </a:xfrm>
            <a:custGeom>
              <a:avLst/>
              <a:gdLst/>
              <a:ahLst/>
              <a:cxnLst/>
              <a:rect l="l" t="t" r="r" b="b"/>
              <a:pathLst>
                <a:path w="10058400" h="5702935">
                  <a:moveTo>
                    <a:pt x="10058400" y="5702807"/>
                  </a:moveTo>
                  <a:lnTo>
                    <a:pt x="10058400" y="0"/>
                  </a:lnTo>
                  <a:lnTo>
                    <a:pt x="0" y="0"/>
                  </a:lnTo>
                  <a:lnTo>
                    <a:pt x="0" y="5702807"/>
                  </a:lnTo>
                  <a:lnTo>
                    <a:pt x="10058400" y="5702807"/>
                  </a:lnTo>
                  <a:close/>
                </a:path>
              </a:pathLst>
            </a:custGeom>
            <a:solidFill>
              <a:srgbClr val="000000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5196" y="433882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14934" y="295402"/>
                  </a:moveTo>
                  <a:lnTo>
                    <a:pt x="180898" y="295402"/>
                  </a:lnTo>
                  <a:lnTo>
                    <a:pt x="180898" y="366522"/>
                  </a:lnTo>
                  <a:lnTo>
                    <a:pt x="180898" y="409702"/>
                  </a:lnTo>
                  <a:lnTo>
                    <a:pt x="180898" y="480822"/>
                  </a:lnTo>
                  <a:lnTo>
                    <a:pt x="180898" y="548132"/>
                  </a:lnTo>
                  <a:lnTo>
                    <a:pt x="180898" y="619252"/>
                  </a:lnTo>
                  <a:lnTo>
                    <a:pt x="414934" y="619252"/>
                  </a:lnTo>
                  <a:lnTo>
                    <a:pt x="414934" y="548132"/>
                  </a:lnTo>
                  <a:lnTo>
                    <a:pt x="263753" y="548132"/>
                  </a:lnTo>
                  <a:lnTo>
                    <a:pt x="263753" y="480822"/>
                  </a:lnTo>
                  <a:lnTo>
                    <a:pt x="399402" y="480822"/>
                  </a:lnTo>
                  <a:lnTo>
                    <a:pt x="399402" y="409702"/>
                  </a:lnTo>
                  <a:lnTo>
                    <a:pt x="263753" y="409702"/>
                  </a:lnTo>
                  <a:lnTo>
                    <a:pt x="263753" y="366522"/>
                  </a:lnTo>
                  <a:lnTo>
                    <a:pt x="414934" y="366522"/>
                  </a:lnTo>
                  <a:lnTo>
                    <a:pt x="414934" y="295402"/>
                  </a:lnTo>
                  <a:close/>
                </a:path>
                <a:path w="914400" h="914400">
                  <a:moveTo>
                    <a:pt x="733374" y="295084"/>
                  </a:moveTo>
                  <a:lnTo>
                    <a:pt x="653630" y="295084"/>
                  </a:lnTo>
                  <a:lnTo>
                    <a:pt x="653630" y="465416"/>
                  </a:lnTo>
                  <a:lnTo>
                    <a:pt x="630758" y="424522"/>
                  </a:lnTo>
                  <a:lnTo>
                    <a:pt x="558355" y="295071"/>
                  </a:lnTo>
                  <a:lnTo>
                    <a:pt x="462572" y="295071"/>
                  </a:lnTo>
                  <a:lnTo>
                    <a:pt x="462572" y="619201"/>
                  </a:lnTo>
                  <a:lnTo>
                    <a:pt x="542302" y="619201"/>
                  </a:lnTo>
                  <a:lnTo>
                    <a:pt x="542302" y="424522"/>
                  </a:lnTo>
                  <a:lnTo>
                    <a:pt x="651560" y="619201"/>
                  </a:lnTo>
                  <a:lnTo>
                    <a:pt x="733374" y="619201"/>
                  </a:lnTo>
                  <a:lnTo>
                    <a:pt x="733374" y="465416"/>
                  </a:lnTo>
                  <a:lnTo>
                    <a:pt x="733374" y="295084"/>
                  </a:lnTo>
                  <a:close/>
                </a:path>
                <a:path w="914400" h="914400">
                  <a:moveTo>
                    <a:pt x="914273" y="457136"/>
                  </a:moveTo>
                  <a:lnTo>
                    <a:pt x="911860" y="410400"/>
                  </a:lnTo>
                  <a:lnTo>
                    <a:pt x="905002" y="365010"/>
                  </a:lnTo>
                  <a:lnTo>
                    <a:pt x="893699" y="321195"/>
                  </a:lnTo>
                  <a:lnTo>
                    <a:pt x="878332" y="279196"/>
                  </a:lnTo>
                  <a:lnTo>
                    <a:pt x="859155" y="239242"/>
                  </a:lnTo>
                  <a:lnTo>
                    <a:pt x="847344" y="219862"/>
                  </a:lnTo>
                  <a:lnTo>
                    <a:pt x="847344" y="457136"/>
                  </a:lnTo>
                  <a:lnTo>
                    <a:pt x="844334" y="506082"/>
                  </a:lnTo>
                  <a:lnTo>
                    <a:pt x="835456" y="553224"/>
                  </a:lnTo>
                  <a:lnTo>
                    <a:pt x="821105" y="598182"/>
                  </a:lnTo>
                  <a:lnTo>
                    <a:pt x="801649" y="640588"/>
                  </a:lnTo>
                  <a:lnTo>
                    <a:pt x="777455" y="680085"/>
                  </a:lnTo>
                  <a:lnTo>
                    <a:pt x="748880" y="716305"/>
                  </a:lnTo>
                  <a:lnTo>
                    <a:pt x="716305" y="748893"/>
                  </a:lnTo>
                  <a:lnTo>
                    <a:pt x="680085" y="777455"/>
                  </a:lnTo>
                  <a:lnTo>
                    <a:pt x="640588" y="801662"/>
                  </a:lnTo>
                  <a:lnTo>
                    <a:pt x="598182" y="821118"/>
                  </a:lnTo>
                  <a:lnTo>
                    <a:pt x="553224" y="835456"/>
                  </a:lnTo>
                  <a:lnTo>
                    <a:pt x="506082" y="844346"/>
                  </a:lnTo>
                  <a:lnTo>
                    <a:pt x="457136" y="847382"/>
                  </a:lnTo>
                  <a:lnTo>
                    <a:pt x="408190" y="844346"/>
                  </a:lnTo>
                  <a:lnTo>
                    <a:pt x="361048" y="835456"/>
                  </a:lnTo>
                  <a:lnTo>
                    <a:pt x="316090" y="821118"/>
                  </a:lnTo>
                  <a:lnTo>
                    <a:pt x="273685" y="801662"/>
                  </a:lnTo>
                  <a:lnTo>
                    <a:pt x="234188" y="777455"/>
                  </a:lnTo>
                  <a:lnTo>
                    <a:pt x="197954" y="748893"/>
                  </a:lnTo>
                  <a:lnTo>
                    <a:pt x="165379" y="716305"/>
                  </a:lnTo>
                  <a:lnTo>
                    <a:pt x="136817" y="680085"/>
                  </a:lnTo>
                  <a:lnTo>
                    <a:pt x="112610" y="640588"/>
                  </a:lnTo>
                  <a:lnTo>
                    <a:pt x="93154" y="598182"/>
                  </a:lnTo>
                  <a:lnTo>
                    <a:pt x="78803" y="553224"/>
                  </a:lnTo>
                  <a:lnTo>
                    <a:pt x="69926" y="506082"/>
                  </a:lnTo>
                  <a:lnTo>
                    <a:pt x="66890" y="457136"/>
                  </a:lnTo>
                  <a:lnTo>
                    <a:pt x="69926" y="408190"/>
                  </a:lnTo>
                  <a:lnTo>
                    <a:pt x="78803" y="361048"/>
                  </a:lnTo>
                  <a:lnTo>
                    <a:pt x="93154" y="316090"/>
                  </a:lnTo>
                  <a:lnTo>
                    <a:pt x="112610" y="273685"/>
                  </a:lnTo>
                  <a:lnTo>
                    <a:pt x="136817" y="234188"/>
                  </a:lnTo>
                  <a:lnTo>
                    <a:pt x="165379" y="197954"/>
                  </a:lnTo>
                  <a:lnTo>
                    <a:pt x="197954" y="165379"/>
                  </a:lnTo>
                  <a:lnTo>
                    <a:pt x="234188" y="136817"/>
                  </a:lnTo>
                  <a:lnTo>
                    <a:pt x="273685" y="112610"/>
                  </a:lnTo>
                  <a:lnTo>
                    <a:pt x="316090" y="93218"/>
                  </a:lnTo>
                  <a:lnTo>
                    <a:pt x="361048" y="78867"/>
                  </a:lnTo>
                  <a:lnTo>
                    <a:pt x="408190" y="69977"/>
                  </a:lnTo>
                  <a:lnTo>
                    <a:pt x="457136" y="66929"/>
                  </a:lnTo>
                  <a:lnTo>
                    <a:pt x="506082" y="69977"/>
                  </a:lnTo>
                  <a:lnTo>
                    <a:pt x="553224" y="78867"/>
                  </a:lnTo>
                  <a:lnTo>
                    <a:pt x="598182" y="93218"/>
                  </a:lnTo>
                  <a:lnTo>
                    <a:pt x="640588" y="112610"/>
                  </a:lnTo>
                  <a:lnTo>
                    <a:pt x="680085" y="136817"/>
                  </a:lnTo>
                  <a:lnTo>
                    <a:pt x="716305" y="165379"/>
                  </a:lnTo>
                  <a:lnTo>
                    <a:pt x="748880" y="197954"/>
                  </a:lnTo>
                  <a:lnTo>
                    <a:pt x="777455" y="234188"/>
                  </a:lnTo>
                  <a:lnTo>
                    <a:pt x="801649" y="273685"/>
                  </a:lnTo>
                  <a:lnTo>
                    <a:pt x="821105" y="316090"/>
                  </a:lnTo>
                  <a:lnTo>
                    <a:pt x="835456" y="361048"/>
                  </a:lnTo>
                  <a:lnTo>
                    <a:pt x="844334" y="408190"/>
                  </a:lnTo>
                  <a:lnTo>
                    <a:pt x="847344" y="457136"/>
                  </a:lnTo>
                  <a:lnTo>
                    <a:pt x="847344" y="219862"/>
                  </a:lnTo>
                  <a:lnTo>
                    <a:pt x="809879" y="166357"/>
                  </a:lnTo>
                  <a:lnTo>
                    <a:pt x="780376" y="133896"/>
                  </a:lnTo>
                  <a:lnTo>
                    <a:pt x="747915" y="104394"/>
                  </a:lnTo>
                  <a:lnTo>
                    <a:pt x="712724" y="78105"/>
                  </a:lnTo>
                  <a:lnTo>
                    <a:pt x="694321" y="66929"/>
                  </a:lnTo>
                  <a:lnTo>
                    <a:pt x="675030" y="55118"/>
                  </a:lnTo>
                  <a:lnTo>
                    <a:pt x="635076" y="35941"/>
                  </a:lnTo>
                  <a:lnTo>
                    <a:pt x="593077" y="20574"/>
                  </a:lnTo>
                  <a:lnTo>
                    <a:pt x="549262" y="9271"/>
                  </a:lnTo>
                  <a:lnTo>
                    <a:pt x="503872" y="2413"/>
                  </a:lnTo>
                  <a:lnTo>
                    <a:pt x="457136" y="0"/>
                  </a:lnTo>
                  <a:lnTo>
                    <a:pt x="410400" y="2413"/>
                  </a:lnTo>
                  <a:lnTo>
                    <a:pt x="365010" y="9271"/>
                  </a:lnTo>
                  <a:lnTo>
                    <a:pt x="321195" y="20574"/>
                  </a:lnTo>
                  <a:lnTo>
                    <a:pt x="279196" y="35941"/>
                  </a:lnTo>
                  <a:lnTo>
                    <a:pt x="239229" y="55118"/>
                  </a:lnTo>
                  <a:lnTo>
                    <a:pt x="201549" y="78105"/>
                  </a:lnTo>
                  <a:lnTo>
                    <a:pt x="166357" y="104394"/>
                  </a:lnTo>
                  <a:lnTo>
                    <a:pt x="133883" y="133896"/>
                  </a:lnTo>
                  <a:lnTo>
                    <a:pt x="104381" y="166357"/>
                  </a:lnTo>
                  <a:lnTo>
                    <a:pt x="78066" y="201549"/>
                  </a:lnTo>
                  <a:lnTo>
                    <a:pt x="55168" y="239242"/>
                  </a:lnTo>
                  <a:lnTo>
                    <a:pt x="35928" y="279196"/>
                  </a:lnTo>
                  <a:lnTo>
                    <a:pt x="20548" y="321195"/>
                  </a:lnTo>
                  <a:lnTo>
                    <a:pt x="9283" y="365010"/>
                  </a:lnTo>
                  <a:lnTo>
                    <a:pt x="2362" y="410400"/>
                  </a:lnTo>
                  <a:lnTo>
                    <a:pt x="0" y="457136"/>
                  </a:lnTo>
                  <a:lnTo>
                    <a:pt x="2362" y="503872"/>
                  </a:lnTo>
                  <a:lnTo>
                    <a:pt x="9283" y="549262"/>
                  </a:lnTo>
                  <a:lnTo>
                    <a:pt x="20548" y="593077"/>
                  </a:lnTo>
                  <a:lnTo>
                    <a:pt x="35928" y="635076"/>
                  </a:lnTo>
                  <a:lnTo>
                    <a:pt x="55168" y="675043"/>
                  </a:lnTo>
                  <a:lnTo>
                    <a:pt x="78066" y="712724"/>
                  </a:lnTo>
                  <a:lnTo>
                    <a:pt x="104381" y="747915"/>
                  </a:lnTo>
                  <a:lnTo>
                    <a:pt x="133883" y="780376"/>
                  </a:lnTo>
                  <a:lnTo>
                    <a:pt x="166357" y="809891"/>
                  </a:lnTo>
                  <a:lnTo>
                    <a:pt x="201549" y="836206"/>
                  </a:lnTo>
                  <a:lnTo>
                    <a:pt x="239229" y="859104"/>
                  </a:lnTo>
                  <a:lnTo>
                    <a:pt x="279196" y="878344"/>
                  </a:lnTo>
                  <a:lnTo>
                    <a:pt x="321195" y="893724"/>
                  </a:lnTo>
                  <a:lnTo>
                    <a:pt x="365010" y="904989"/>
                  </a:lnTo>
                  <a:lnTo>
                    <a:pt x="410400" y="911910"/>
                  </a:lnTo>
                  <a:lnTo>
                    <a:pt x="457136" y="914273"/>
                  </a:lnTo>
                  <a:lnTo>
                    <a:pt x="503872" y="911910"/>
                  </a:lnTo>
                  <a:lnTo>
                    <a:pt x="549262" y="904989"/>
                  </a:lnTo>
                  <a:lnTo>
                    <a:pt x="593077" y="893724"/>
                  </a:lnTo>
                  <a:lnTo>
                    <a:pt x="635076" y="878344"/>
                  </a:lnTo>
                  <a:lnTo>
                    <a:pt x="675030" y="859104"/>
                  </a:lnTo>
                  <a:lnTo>
                    <a:pt x="747915" y="809891"/>
                  </a:lnTo>
                  <a:lnTo>
                    <a:pt x="780376" y="780376"/>
                  </a:lnTo>
                  <a:lnTo>
                    <a:pt x="809879" y="747915"/>
                  </a:lnTo>
                  <a:lnTo>
                    <a:pt x="836193" y="712724"/>
                  </a:lnTo>
                  <a:lnTo>
                    <a:pt x="859155" y="675043"/>
                  </a:lnTo>
                  <a:lnTo>
                    <a:pt x="878332" y="635076"/>
                  </a:lnTo>
                  <a:lnTo>
                    <a:pt x="893699" y="593077"/>
                  </a:lnTo>
                  <a:lnTo>
                    <a:pt x="905002" y="549262"/>
                  </a:lnTo>
                  <a:lnTo>
                    <a:pt x="911860" y="503872"/>
                  </a:lnTo>
                  <a:lnTo>
                    <a:pt x="914273" y="457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2800" y="399034"/>
            <a:ext cx="9311640" cy="47364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1748155">
              <a:lnSpc>
                <a:spcPts val="1800"/>
              </a:lnSpc>
              <a:spcBef>
                <a:spcPts val="459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Reportar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futuro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presente,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todas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complexidades inerentes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um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período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transição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sociedade,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rumo a um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novo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modelo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mental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de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negócios,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é o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iz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mund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aba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ham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 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disciplina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humor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apoiar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profissionais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empresas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realizar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travessia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digital;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35560" marR="1644014">
              <a:lnSpc>
                <a:spcPts val="18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hoj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zi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fe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af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anuá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rio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newsletter,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festivais,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lives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formas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inovadoras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storytelling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web.</a:t>
            </a:r>
            <a:endParaRPr sz="1800">
              <a:latin typeface="Calibri"/>
              <a:cs typeface="Calibri"/>
            </a:endParaRPr>
          </a:p>
          <a:p>
            <a:pPr marL="40640">
              <a:lnSpc>
                <a:spcPts val="11970"/>
              </a:lnSpc>
            </a:pPr>
            <a:r>
              <a:rPr sz="11400" b="1" spc="980" dirty="0">
                <a:solidFill>
                  <a:srgbClr val="FFFF00"/>
                </a:solidFill>
                <a:latin typeface="Calibri"/>
                <a:cs typeface="Calibri"/>
              </a:rPr>
              <a:t>DIFERENCIAL</a:t>
            </a:r>
            <a:endParaRPr sz="11400">
              <a:latin typeface="Calibri"/>
              <a:cs typeface="Calibri"/>
            </a:endParaRPr>
          </a:p>
          <a:p>
            <a:pPr marL="3957320" marR="5080" indent="-530860" algn="r">
              <a:lnSpc>
                <a:spcPct val="83400"/>
              </a:lnSpc>
              <a:spcBef>
                <a:spcPts val="62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Nós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aos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itor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xto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aná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 de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temas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expandem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seu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conhecimento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novas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fronteiras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economia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futuro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trabalho.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60507" cy="5714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0160000" cy="5715000"/>
          </a:xfrm>
          <a:custGeom>
            <a:avLst/>
            <a:gdLst/>
            <a:ahLst/>
            <a:cxnLst/>
            <a:rect l="l" t="t" r="r" b="b"/>
            <a:pathLst>
              <a:path w="10160000" h="5715000">
                <a:moveTo>
                  <a:pt x="10160000" y="0"/>
                </a:moveTo>
                <a:lnTo>
                  <a:pt x="0" y="0"/>
                </a:lnTo>
                <a:lnTo>
                  <a:pt x="0" y="5715000"/>
                </a:lnTo>
                <a:lnTo>
                  <a:pt x="10160000" y="5715000"/>
                </a:lnTo>
                <a:lnTo>
                  <a:pt x="10160000" y="0"/>
                </a:lnTo>
                <a:close/>
              </a:path>
            </a:pathLst>
          </a:custGeom>
          <a:solidFill>
            <a:srgbClr val="000000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2943" y="566568"/>
            <a:ext cx="1219200" cy="4580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030"/>
              </a:lnSpc>
            </a:pPr>
            <a:r>
              <a:rPr sz="9400" b="1" spc="27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9400" b="1" spc="270" dirty="0">
                <a:solidFill>
                  <a:srgbClr val="FFFF00"/>
                </a:solidFill>
                <a:latin typeface="Calibri"/>
                <a:cs typeface="Calibri"/>
              </a:rPr>
              <a:t>Ú</a:t>
            </a:r>
            <a:r>
              <a:rPr sz="9400" b="1" spc="275" dirty="0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sz="9400" b="1" spc="27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9400" b="1" spc="27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9400" b="1" spc="26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9400" b="1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endParaRPr sz="9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3783" y="4719929"/>
            <a:ext cx="6054090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818005">
              <a:lnSpc>
                <a:spcPts val="1800"/>
              </a:lnSpc>
              <a:spcBef>
                <a:spcPts val="459"/>
              </a:spcBef>
            </a:pP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Época Negócios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serve a todos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profissionais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precisam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entender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complexidades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novo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mundo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digital.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8076" y="492251"/>
            <a:ext cx="897255" cy="897255"/>
          </a:xfrm>
          <a:custGeom>
            <a:avLst/>
            <a:gdLst/>
            <a:ahLst/>
            <a:cxnLst/>
            <a:rect l="l" t="t" r="r" b="b"/>
            <a:pathLst>
              <a:path w="897254" h="897255">
                <a:moveTo>
                  <a:pt x="407162" y="290068"/>
                </a:moveTo>
                <a:lnTo>
                  <a:pt x="177546" y="290068"/>
                </a:lnTo>
                <a:lnTo>
                  <a:pt x="177546" y="359918"/>
                </a:lnTo>
                <a:lnTo>
                  <a:pt x="177546" y="401828"/>
                </a:lnTo>
                <a:lnTo>
                  <a:pt x="177546" y="471678"/>
                </a:lnTo>
                <a:lnTo>
                  <a:pt x="177546" y="537718"/>
                </a:lnTo>
                <a:lnTo>
                  <a:pt x="177546" y="607568"/>
                </a:lnTo>
                <a:lnTo>
                  <a:pt x="407162" y="607568"/>
                </a:lnTo>
                <a:lnTo>
                  <a:pt x="407162" y="537718"/>
                </a:lnTo>
                <a:lnTo>
                  <a:pt x="258826" y="537718"/>
                </a:lnTo>
                <a:lnTo>
                  <a:pt x="258826" y="471678"/>
                </a:lnTo>
                <a:lnTo>
                  <a:pt x="391922" y="471678"/>
                </a:lnTo>
                <a:lnTo>
                  <a:pt x="391922" y="401828"/>
                </a:lnTo>
                <a:lnTo>
                  <a:pt x="258826" y="401828"/>
                </a:lnTo>
                <a:lnTo>
                  <a:pt x="258826" y="359918"/>
                </a:lnTo>
                <a:lnTo>
                  <a:pt x="407162" y="359918"/>
                </a:lnTo>
                <a:lnTo>
                  <a:pt x="407162" y="290068"/>
                </a:lnTo>
                <a:close/>
              </a:path>
              <a:path w="897254" h="897255">
                <a:moveTo>
                  <a:pt x="719734" y="289521"/>
                </a:moveTo>
                <a:lnTo>
                  <a:pt x="641477" y="289521"/>
                </a:lnTo>
                <a:lnTo>
                  <a:pt x="641477" y="456692"/>
                </a:lnTo>
                <a:lnTo>
                  <a:pt x="618998" y="416560"/>
                </a:lnTo>
                <a:lnTo>
                  <a:pt x="548005" y="289560"/>
                </a:lnTo>
                <a:lnTo>
                  <a:pt x="453898" y="289560"/>
                </a:lnTo>
                <a:lnTo>
                  <a:pt x="453898" y="607695"/>
                </a:lnTo>
                <a:lnTo>
                  <a:pt x="532257" y="607695"/>
                </a:lnTo>
                <a:lnTo>
                  <a:pt x="532257" y="416560"/>
                </a:lnTo>
                <a:lnTo>
                  <a:pt x="639445" y="607695"/>
                </a:lnTo>
                <a:lnTo>
                  <a:pt x="719709" y="607695"/>
                </a:lnTo>
                <a:lnTo>
                  <a:pt x="719709" y="456692"/>
                </a:lnTo>
                <a:lnTo>
                  <a:pt x="719734" y="289521"/>
                </a:lnTo>
                <a:close/>
              </a:path>
              <a:path w="897254" h="897255">
                <a:moveTo>
                  <a:pt x="897255" y="448564"/>
                </a:moveTo>
                <a:lnTo>
                  <a:pt x="894588" y="399796"/>
                </a:lnTo>
                <a:lnTo>
                  <a:pt x="886841" y="352425"/>
                </a:lnTo>
                <a:lnTo>
                  <a:pt x="874395" y="306832"/>
                </a:lnTo>
                <a:lnTo>
                  <a:pt x="857250" y="263398"/>
                </a:lnTo>
                <a:lnTo>
                  <a:pt x="836041" y="222250"/>
                </a:lnTo>
                <a:lnTo>
                  <a:pt x="831596" y="215493"/>
                </a:lnTo>
                <a:lnTo>
                  <a:pt x="831596" y="448564"/>
                </a:lnTo>
                <a:lnTo>
                  <a:pt x="828548" y="496697"/>
                </a:lnTo>
                <a:lnTo>
                  <a:pt x="819912" y="542925"/>
                </a:lnTo>
                <a:lnTo>
                  <a:pt x="805815" y="586994"/>
                </a:lnTo>
                <a:lnTo>
                  <a:pt x="786765" y="628650"/>
                </a:lnTo>
                <a:lnTo>
                  <a:pt x="763016" y="667385"/>
                </a:lnTo>
                <a:lnTo>
                  <a:pt x="734949" y="702945"/>
                </a:lnTo>
                <a:lnTo>
                  <a:pt x="702945" y="734949"/>
                </a:lnTo>
                <a:lnTo>
                  <a:pt x="667385" y="763016"/>
                </a:lnTo>
                <a:lnTo>
                  <a:pt x="628650" y="786765"/>
                </a:lnTo>
                <a:lnTo>
                  <a:pt x="586994" y="805815"/>
                </a:lnTo>
                <a:lnTo>
                  <a:pt x="542925" y="819912"/>
                </a:lnTo>
                <a:lnTo>
                  <a:pt x="496697" y="828675"/>
                </a:lnTo>
                <a:lnTo>
                  <a:pt x="448564" y="831596"/>
                </a:lnTo>
                <a:lnTo>
                  <a:pt x="400558" y="828675"/>
                </a:lnTo>
                <a:lnTo>
                  <a:pt x="354330" y="819912"/>
                </a:lnTo>
                <a:lnTo>
                  <a:pt x="310134" y="805815"/>
                </a:lnTo>
                <a:lnTo>
                  <a:pt x="268605" y="786765"/>
                </a:lnTo>
                <a:lnTo>
                  <a:pt x="229870" y="763016"/>
                </a:lnTo>
                <a:lnTo>
                  <a:pt x="194310" y="734949"/>
                </a:lnTo>
                <a:lnTo>
                  <a:pt x="162306" y="702945"/>
                </a:lnTo>
                <a:lnTo>
                  <a:pt x="134239" y="667385"/>
                </a:lnTo>
                <a:lnTo>
                  <a:pt x="110490" y="628650"/>
                </a:lnTo>
                <a:lnTo>
                  <a:pt x="91440" y="586994"/>
                </a:lnTo>
                <a:lnTo>
                  <a:pt x="77343" y="542925"/>
                </a:lnTo>
                <a:lnTo>
                  <a:pt x="68580" y="496697"/>
                </a:lnTo>
                <a:lnTo>
                  <a:pt x="65659" y="448564"/>
                </a:lnTo>
                <a:lnTo>
                  <a:pt x="68580" y="400558"/>
                </a:lnTo>
                <a:lnTo>
                  <a:pt x="77343" y="354330"/>
                </a:lnTo>
                <a:lnTo>
                  <a:pt x="91440" y="310261"/>
                </a:lnTo>
                <a:lnTo>
                  <a:pt x="110490" y="268605"/>
                </a:lnTo>
                <a:lnTo>
                  <a:pt x="134239" y="229870"/>
                </a:lnTo>
                <a:lnTo>
                  <a:pt x="162306" y="194310"/>
                </a:lnTo>
                <a:lnTo>
                  <a:pt x="194310" y="162306"/>
                </a:lnTo>
                <a:lnTo>
                  <a:pt x="229870" y="134239"/>
                </a:lnTo>
                <a:lnTo>
                  <a:pt x="268605" y="110490"/>
                </a:lnTo>
                <a:lnTo>
                  <a:pt x="310134" y="91440"/>
                </a:lnTo>
                <a:lnTo>
                  <a:pt x="354330" y="77343"/>
                </a:lnTo>
                <a:lnTo>
                  <a:pt x="400558" y="68580"/>
                </a:lnTo>
                <a:lnTo>
                  <a:pt x="448564" y="65659"/>
                </a:lnTo>
                <a:lnTo>
                  <a:pt x="496697" y="68580"/>
                </a:lnTo>
                <a:lnTo>
                  <a:pt x="542925" y="77343"/>
                </a:lnTo>
                <a:lnTo>
                  <a:pt x="586994" y="91440"/>
                </a:lnTo>
                <a:lnTo>
                  <a:pt x="628650" y="110490"/>
                </a:lnTo>
                <a:lnTo>
                  <a:pt x="667385" y="134239"/>
                </a:lnTo>
                <a:lnTo>
                  <a:pt x="702945" y="162306"/>
                </a:lnTo>
                <a:lnTo>
                  <a:pt x="734949" y="194310"/>
                </a:lnTo>
                <a:lnTo>
                  <a:pt x="763016" y="229870"/>
                </a:lnTo>
                <a:lnTo>
                  <a:pt x="786765" y="268605"/>
                </a:lnTo>
                <a:lnTo>
                  <a:pt x="805815" y="310261"/>
                </a:lnTo>
                <a:lnTo>
                  <a:pt x="819912" y="354330"/>
                </a:lnTo>
                <a:lnTo>
                  <a:pt x="828548" y="400558"/>
                </a:lnTo>
                <a:lnTo>
                  <a:pt x="831596" y="448564"/>
                </a:lnTo>
                <a:lnTo>
                  <a:pt x="831596" y="215493"/>
                </a:lnTo>
                <a:lnTo>
                  <a:pt x="810641" y="183642"/>
                </a:lnTo>
                <a:lnTo>
                  <a:pt x="781685" y="148082"/>
                </a:lnTo>
                <a:lnTo>
                  <a:pt x="749173" y="115570"/>
                </a:lnTo>
                <a:lnTo>
                  <a:pt x="713613" y="86614"/>
                </a:lnTo>
                <a:lnTo>
                  <a:pt x="681736" y="65659"/>
                </a:lnTo>
                <a:lnTo>
                  <a:pt x="675005" y="61214"/>
                </a:lnTo>
                <a:lnTo>
                  <a:pt x="633857" y="39878"/>
                </a:lnTo>
                <a:lnTo>
                  <a:pt x="590423" y="22860"/>
                </a:lnTo>
                <a:lnTo>
                  <a:pt x="544830" y="10287"/>
                </a:lnTo>
                <a:lnTo>
                  <a:pt x="497459" y="2667"/>
                </a:lnTo>
                <a:lnTo>
                  <a:pt x="448564" y="0"/>
                </a:lnTo>
                <a:lnTo>
                  <a:pt x="399796" y="2667"/>
                </a:lnTo>
                <a:lnTo>
                  <a:pt x="352425" y="10287"/>
                </a:lnTo>
                <a:lnTo>
                  <a:pt x="306832" y="22860"/>
                </a:lnTo>
                <a:lnTo>
                  <a:pt x="263271" y="39878"/>
                </a:lnTo>
                <a:lnTo>
                  <a:pt x="222250" y="61214"/>
                </a:lnTo>
                <a:lnTo>
                  <a:pt x="183642" y="86614"/>
                </a:lnTo>
                <a:lnTo>
                  <a:pt x="148082" y="115570"/>
                </a:lnTo>
                <a:lnTo>
                  <a:pt x="115570" y="148082"/>
                </a:lnTo>
                <a:lnTo>
                  <a:pt x="86614" y="183642"/>
                </a:lnTo>
                <a:lnTo>
                  <a:pt x="61214" y="222250"/>
                </a:lnTo>
                <a:lnTo>
                  <a:pt x="39878" y="263398"/>
                </a:lnTo>
                <a:lnTo>
                  <a:pt x="22860" y="306832"/>
                </a:lnTo>
                <a:lnTo>
                  <a:pt x="10287" y="352425"/>
                </a:lnTo>
                <a:lnTo>
                  <a:pt x="2667" y="399796"/>
                </a:lnTo>
                <a:lnTo>
                  <a:pt x="0" y="448564"/>
                </a:lnTo>
                <a:lnTo>
                  <a:pt x="2667" y="497459"/>
                </a:lnTo>
                <a:lnTo>
                  <a:pt x="10287" y="544830"/>
                </a:lnTo>
                <a:lnTo>
                  <a:pt x="22860" y="590423"/>
                </a:lnTo>
                <a:lnTo>
                  <a:pt x="39878" y="633857"/>
                </a:lnTo>
                <a:lnTo>
                  <a:pt x="61214" y="675005"/>
                </a:lnTo>
                <a:lnTo>
                  <a:pt x="86614" y="713613"/>
                </a:lnTo>
                <a:lnTo>
                  <a:pt x="115570" y="749173"/>
                </a:lnTo>
                <a:lnTo>
                  <a:pt x="148082" y="781685"/>
                </a:lnTo>
                <a:lnTo>
                  <a:pt x="183642" y="810641"/>
                </a:lnTo>
                <a:lnTo>
                  <a:pt x="222250" y="836041"/>
                </a:lnTo>
                <a:lnTo>
                  <a:pt x="263271" y="857377"/>
                </a:lnTo>
                <a:lnTo>
                  <a:pt x="306832" y="874395"/>
                </a:lnTo>
                <a:lnTo>
                  <a:pt x="352425" y="886968"/>
                </a:lnTo>
                <a:lnTo>
                  <a:pt x="399796" y="894588"/>
                </a:lnTo>
                <a:lnTo>
                  <a:pt x="448564" y="897255"/>
                </a:lnTo>
                <a:lnTo>
                  <a:pt x="497459" y="894588"/>
                </a:lnTo>
                <a:lnTo>
                  <a:pt x="544830" y="886968"/>
                </a:lnTo>
                <a:lnTo>
                  <a:pt x="590423" y="874395"/>
                </a:lnTo>
                <a:lnTo>
                  <a:pt x="633857" y="857377"/>
                </a:lnTo>
                <a:lnTo>
                  <a:pt x="675005" y="836041"/>
                </a:lnTo>
                <a:lnTo>
                  <a:pt x="749173" y="781685"/>
                </a:lnTo>
                <a:lnTo>
                  <a:pt x="781685" y="749173"/>
                </a:lnTo>
                <a:lnTo>
                  <a:pt x="810641" y="713613"/>
                </a:lnTo>
                <a:lnTo>
                  <a:pt x="836041" y="675005"/>
                </a:lnTo>
                <a:lnTo>
                  <a:pt x="857250" y="633857"/>
                </a:lnTo>
                <a:lnTo>
                  <a:pt x="874395" y="590423"/>
                </a:lnTo>
                <a:lnTo>
                  <a:pt x="886841" y="544830"/>
                </a:lnTo>
                <a:lnTo>
                  <a:pt x="894588" y="497459"/>
                </a:lnTo>
                <a:lnTo>
                  <a:pt x="897255" y="448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635" cy="5693410"/>
          </a:xfrm>
          <a:custGeom>
            <a:avLst/>
            <a:gdLst/>
            <a:ahLst/>
            <a:cxnLst/>
            <a:rect l="l" t="t" r="r" b="b"/>
            <a:pathLst>
              <a:path w="10160635" h="5693410">
                <a:moveTo>
                  <a:pt x="10160508" y="0"/>
                </a:moveTo>
                <a:lnTo>
                  <a:pt x="0" y="0"/>
                </a:lnTo>
                <a:lnTo>
                  <a:pt x="0" y="5693352"/>
                </a:lnTo>
                <a:lnTo>
                  <a:pt x="10160508" y="20574"/>
                </a:lnTo>
                <a:lnTo>
                  <a:pt x="10160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3901" y="3828745"/>
            <a:ext cx="7235825" cy="1748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300" b="1" spc="300" dirty="0">
                <a:latin typeface="Calibri"/>
                <a:cs typeface="Calibri"/>
              </a:rPr>
              <a:t>CONTEÚDO</a:t>
            </a:r>
            <a:endParaRPr sz="11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5384" y="397763"/>
            <a:ext cx="9081770" cy="3510279"/>
            <a:chOff x="405384" y="397763"/>
            <a:chExt cx="9081770" cy="35102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7148" y="397763"/>
              <a:ext cx="1807464" cy="35097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7492" y="397763"/>
              <a:ext cx="1807464" cy="35097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7836" y="397763"/>
              <a:ext cx="3179064" cy="15529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7836" y="2217419"/>
              <a:ext cx="3179064" cy="169011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5384" y="2186939"/>
              <a:ext cx="908050" cy="909955"/>
            </a:xfrm>
            <a:custGeom>
              <a:avLst/>
              <a:gdLst/>
              <a:ahLst/>
              <a:cxnLst/>
              <a:rect l="l" t="t" r="r" b="b"/>
              <a:pathLst>
                <a:path w="908050" h="909955">
                  <a:moveTo>
                    <a:pt x="412115" y="293370"/>
                  </a:moveTo>
                  <a:lnTo>
                    <a:pt x="179679" y="293370"/>
                  </a:lnTo>
                  <a:lnTo>
                    <a:pt x="179679" y="364490"/>
                  </a:lnTo>
                  <a:lnTo>
                    <a:pt x="179679" y="407670"/>
                  </a:lnTo>
                  <a:lnTo>
                    <a:pt x="179679" y="477520"/>
                  </a:lnTo>
                  <a:lnTo>
                    <a:pt x="179679" y="546100"/>
                  </a:lnTo>
                  <a:lnTo>
                    <a:pt x="179679" y="615950"/>
                  </a:lnTo>
                  <a:lnTo>
                    <a:pt x="412115" y="615950"/>
                  </a:lnTo>
                  <a:lnTo>
                    <a:pt x="412115" y="546100"/>
                  </a:lnTo>
                  <a:lnTo>
                    <a:pt x="261962" y="546100"/>
                  </a:lnTo>
                  <a:lnTo>
                    <a:pt x="261962" y="477520"/>
                  </a:lnTo>
                  <a:lnTo>
                    <a:pt x="396697" y="477520"/>
                  </a:lnTo>
                  <a:lnTo>
                    <a:pt x="396697" y="407670"/>
                  </a:lnTo>
                  <a:lnTo>
                    <a:pt x="261962" y="407670"/>
                  </a:lnTo>
                  <a:lnTo>
                    <a:pt x="261962" y="364490"/>
                  </a:lnTo>
                  <a:lnTo>
                    <a:pt x="412115" y="364490"/>
                  </a:lnTo>
                  <a:lnTo>
                    <a:pt x="412115" y="293370"/>
                  </a:lnTo>
                  <a:close/>
                </a:path>
                <a:path w="908050" h="909955">
                  <a:moveTo>
                    <a:pt x="728395" y="293560"/>
                  </a:moveTo>
                  <a:lnTo>
                    <a:pt x="649198" y="293560"/>
                  </a:lnTo>
                  <a:lnTo>
                    <a:pt x="649198" y="463042"/>
                  </a:lnTo>
                  <a:lnTo>
                    <a:pt x="626478" y="422402"/>
                  </a:lnTo>
                  <a:lnTo>
                    <a:pt x="554570" y="293497"/>
                  </a:lnTo>
                  <a:lnTo>
                    <a:pt x="459435" y="293497"/>
                  </a:lnTo>
                  <a:lnTo>
                    <a:pt x="459435" y="616077"/>
                  </a:lnTo>
                  <a:lnTo>
                    <a:pt x="538632" y="616077"/>
                  </a:lnTo>
                  <a:lnTo>
                    <a:pt x="538632" y="422402"/>
                  </a:lnTo>
                  <a:lnTo>
                    <a:pt x="647141" y="616077"/>
                  </a:lnTo>
                  <a:lnTo>
                    <a:pt x="728395" y="616077"/>
                  </a:lnTo>
                  <a:lnTo>
                    <a:pt x="728395" y="463042"/>
                  </a:lnTo>
                  <a:lnTo>
                    <a:pt x="728395" y="293560"/>
                  </a:lnTo>
                  <a:close/>
                </a:path>
                <a:path w="908050" h="909955">
                  <a:moveTo>
                    <a:pt x="908050" y="454787"/>
                  </a:moveTo>
                  <a:lnTo>
                    <a:pt x="905764" y="408305"/>
                  </a:lnTo>
                  <a:lnTo>
                    <a:pt x="898906" y="363093"/>
                  </a:lnTo>
                  <a:lnTo>
                    <a:pt x="887603" y="319532"/>
                  </a:lnTo>
                  <a:lnTo>
                    <a:pt x="872363" y="277749"/>
                  </a:lnTo>
                  <a:lnTo>
                    <a:pt x="853274" y="237998"/>
                  </a:lnTo>
                  <a:lnTo>
                    <a:pt x="841629" y="218821"/>
                  </a:lnTo>
                  <a:lnTo>
                    <a:pt x="841629" y="454787"/>
                  </a:lnTo>
                  <a:lnTo>
                    <a:pt x="838606" y="503555"/>
                  </a:lnTo>
                  <a:lnTo>
                    <a:pt x="829792" y="550418"/>
                  </a:lnTo>
                  <a:lnTo>
                    <a:pt x="815543" y="595122"/>
                  </a:lnTo>
                  <a:lnTo>
                    <a:pt x="796213" y="637286"/>
                  </a:lnTo>
                  <a:lnTo>
                    <a:pt x="772185" y="676656"/>
                  </a:lnTo>
                  <a:lnTo>
                    <a:pt x="743813" y="712597"/>
                  </a:lnTo>
                  <a:lnTo>
                    <a:pt x="711454" y="745109"/>
                  </a:lnTo>
                  <a:lnTo>
                    <a:pt x="675474" y="773430"/>
                  </a:lnTo>
                  <a:lnTo>
                    <a:pt x="636244" y="797560"/>
                  </a:lnTo>
                  <a:lnTo>
                    <a:pt x="594118" y="816864"/>
                  </a:lnTo>
                  <a:lnTo>
                    <a:pt x="549478" y="831215"/>
                  </a:lnTo>
                  <a:lnTo>
                    <a:pt x="502653" y="839978"/>
                  </a:lnTo>
                  <a:lnTo>
                    <a:pt x="454037" y="843026"/>
                  </a:lnTo>
                  <a:lnTo>
                    <a:pt x="405422" y="839978"/>
                  </a:lnTo>
                  <a:lnTo>
                    <a:pt x="358597" y="831215"/>
                  </a:lnTo>
                  <a:lnTo>
                    <a:pt x="313956" y="816864"/>
                  </a:lnTo>
                  <a:lnTo>
                    <a:pt x="271830" y="797560"/>
                  </a:lnTo>
                  <a:lnTo>
                    <a:pt x="232600" y="773430"/>
                  </a:lnTo>
                  <a:lnTo>
                    <a:pt x="196621" y="745109"/>
                  </a:lnTo>
                  <a:lnTo>
                    <a:pt x="164261" y="712597"/>
                  </a:lnTo>
                  <a:lnTo>
                    <a:pt x="135890" y="676656"/>
                  </a:lnTo>
                  <a:lnTo>
                    <a:pt x="111861" y="637286"/>
                  </a:lnTo>
                  <a:lnTo>
                    <a:pt x="92532" y="595122"/>
                  </a:lnTo>
                  <a:lnTo>
                    <a:pt x="78282" y="550418"/>
                  </a:lnTo>
                  <a:lnTo>
                    <a:pt x="69469" y="503555"/>
                  </a:lnTo>
                  <a:lnTo>
                    <a:pt x="66446" y="454787"/>
                  </a:lnTo>
                  <a:lnTo>
                    <a:pt x="69469" y="406146"/>
                  </a:lnTo>
                  <a:lnTo>
                    <a:pt x="78282" y="359156"/>
                  </a:lnTo>
                  <a:lnTo>
                    <a:pt x="92532" y="314452"/>
                  </a:lnTo>
                  <a:lnTo>
                    <a:pt x="111861" y="272288"/>
                  </a:lnTo>
                  <a:lnTo>
                    <a:pt x="135890" y="233045"/>
                  </a:lnTo>
                  <a:lnTo>
                    <a:pt x="164261" y="196977"/>
                  </a:lnTo>
                  <a:lnTo>
                    <a:pt x="196621" y="164592"/>
                  </a:lnTo>
                  <a:lnTo>
                    <a:pt x="232600" y="136144"/>
                  </a:lnTo>
                  <a:lnTo>
                    <a:pt x="271830" y="112014"/>
                  </a:lnTo>
                  <a:lnTo>
                    <a:pt x="313956" y="92710"/>
                  </a:lnTo>
                  <a:lnTo>
                    <a:pt x="358597" y="78359"/>
                  </a:lnTo>
                  <a:lnTo>
                    <a:pt x="405422" y="69596"/>
                  </a:lnTo>
                  <a:lnTo>
                    <a:pt x="454037" y="66548"/>
                  </a:lnTo>
                  <a:lnTo>
                    <a:pt x="502653" y="69596"/>
                  </a:lnTo>
                  <a:lnTo>
                    <a:pt x="549478" y="78359"/>
                  </a:lnTo>
                  <a:lnTo>
                    <a:pt x="594118" y="92710"/>
                  </a:lnTo>
                  <a:lnTo>
                    <a:pt x="636244" y="112014"/>
                  </a:lnTo>
                  <a:lnTo>
                    <a:pt x="675474" y="136144"/>
                  </a:lnTo>
                  <a:lnTo>
                    <a:pt x="711454" y="164592"/>
                  </a:lnTo>
                  <a:lnTo>
                    <a:pt x="743813" y="196977"/>
                  </a:lnTo>
                  <a:lnTo>
                    <a:pt x="772185" y="233045"/>
                  </a:lnTo>
                  <a:lnTo>
                    <a:pt x="796213" y="272288"/>
                  </a:lnTo>
                  <a:lnTo>
                    <a:pt x="815543" y="314452"/>
                  </a:lnTo>
                  <a:lnTo>
                    <a:pt x="829792" y="359156"/>
                  </a:lnTo>
                  <a:lnTo>
                    <a:pt x="838606" y="406146"/>
                  </a:lnTo>
                  <a:lnTo>
                    <a:pt x="841629" y="454787"/>
                  </a:lnTo>
                  <a:lnTo>
                    <a:pt x="841629" y="218821"/>
                  </a:lnTo>
                  <a:lnTo>
                    <a:pt x="804392" y="165481"/>
                  </a:lnTo>
                  <a:lnTo>
                    <a:pt x="775093" y="133223"/>
                  </a:lnTo>
                  <a:lnTo>
                    <a:pt x="742848" y="103886"/>
                  </a:lnTo>
                  <a:lnTo>
                    <a:pt x="707898" y="77724"/>
                  </a:lnTo>
                  <a:lnTo>
                    <a:pt x="670458" y="54864"/>
                  </a:lnTo>
                  <a:lnTo>
                    <a:pt x="630770" y="35687"/>
                  </a:lnTo>
                  <a:lnTo>
                    <a:pt x="589051" y="20447"/>
                  </a:lnTo>
                  <a:lnTo>
                    <a:pt x="545541" y="9271"/>
                  </a:lnTo>
                  <a:lnTo>
                    <a:pt x="500456" y="2286"/>
                  </a:lnTo>
                  <a:lnTo>
                    <a:pt x="454037" y="0"/>
                  </a:lnTo>
                  <a:lnTo>
                    <a:pt x="407619" y="2286"/>
                  </a:lnTo>
                  <a:lnTo>
                    <a:pt x="362534" y="9271"/>
                  </a:lnTo>
                  <a:lnTo>
                    <a:pt x="319024" y="20447"/>
                  </a:lnTo>
                  <a:lnTo>
                    <a:pt x="277304" y="35687"/>
                  </a:lnTo>
                  <a:lnTo>
                    <a:pt x="237617" y="54864"/>
                  </a:lnTo>
                  <a:lnTo>
                    <a:pt x="200177" y="77724"/>
                  </a:lnTo>
                  <a:lnTo>
                    <a:pt x="165227" y="103886"/>
                  </a:lnTo>
                  <a:lnTo>
                    <a:pt x="132981" y="133223"/>
                  </a:lnTo>
                  <a:lnTo>
                    <a:pt x="103682" y="165481"/>
                  </a:lnTo>
                  <a:lnTo>
                    <a:pt x="77546" y="200533"/>
                  </a:lnTo>
                  <a:lnTo>
                    <a:pt x="54800" y="237998"/>
                  </a:lnTo>
                  <a:lnTo>
                    <a:pt x="35674" y="277749"/>
                  </a:lnTo>
                  <a:lnTo>
                    <a:pt x="20408" y="319532"/>
                  </a:lnTo>
                  <a:lnTo>
                    <a:pt x="9220" y="363093"/>
                  </a:lnTo>
                  <a:lnTo>
                    <a:pt x="2336" y="408305"/>
                  </a:lnTo>
                  <a:lnTo>
                    <a:pt x="0" y="454787"/>
                  </a:lnTo>
                  <a:lnTo>
                    <a:pt x="2336" y="501269"/>
                  </a:lnTo>
                  <a:lnTo>
                    <a:pt x="9220" y="546481"/>
                  </a:lnTo>
                  <a:lnTo>
                    <a:pt x="20408" y="590042"/>
                  </a:lnTo>
                  <a:lnTo>
                    <a:pt x="35674" y="631825"/>
                  </a:lnTo>
                  <a:lnTo>
                    <a:pt x="54800" y="671576"/>
                  </a:lnTo>
                  <a:lnTo>
                    <a:pt x="77546" y="709041"/>
                  </a:lnTo>
                  <a:lnTo>
                    <a:pt x="103682" y="744093"/>
                  </a:lnTo>
                  <a:lnTo>
                    <a:pt x="132981" y="776351"/>
                  </a:lnTo>
                  <a:lnTo>
                    <a:pt x="165227" y="805688"/>
                  </a:lnTo>
                  <a:lnTo>
                    <a:pt x="200177" y="831977"/>
                  </a:lnTo>
                  <a:lnTo>
                    <a:pt x="237617" y="854710"/>
                  </a:lnTo>
                  <a:lnTo>
                    <a:pt x="277304" y="873887"/>
                  </a:lnTo>
                  <a:lnTo>
                    <a:pt x="319024" y="889127"/>
                  </a:lnTo>
                  <a:lnTo>
                    <a:pt x="362534" y="900303"/>
                  </a:lnTo>
                  <a:lnTo>
                    <a:pt x="407619" y="907288"/>
                  </a:lnTo>
                  <a:lnTo>
                    <a:pt x="454037" y="909574"/>
                  </a:lnTo>
                  <a:lnTo>
                    <a:pt x="500456" y="907288"/>
                  </a:lnTo>
                  <a:lnTo>
                    <a:pt x="545541" y="900303"/>
                  </a:lnTo>
                  <a:lnTo>
                    <a:pt x="589051" y="889127"/>
                  </a:lnTo>
                  <a:lnTo>
                    <a:pt x="630770" y="873887"/>
                  </a:lnTo>
                  <a:lnTo>
                    <a:pt x="670458" y="854710"/>
                  </a:lnTo>
                  <a:lnTo>
                    <a:pt x="742848" y="805688"/>
                  </a:lnTo>
                  <a:lnTo>
                    <a:pt x="775093" y="776351"/>
                  </a:lnTo>
                  <a:lnTo>
                    <a:pt x="804392" y="744093"/>
                  </a:lnTo>
                  <a:lnTo>
                    <a:pt x="830529" y="709041"/>
                  </a:lnTo>
                  <a:lnTo>
                    <a:pt x="853274" y="671576"/>
                  </a:lnTo>
                  <a:lnTo>
                    <a:pt x="872363" y="631825"/>
                  </a:lnTo>
                  <a:lnTo>
                    <a:pt x="887603" y="590042"/>
                  </a:lnTo>
                  <a:lnTo>
                    <a:pt x="898906" y="546481"/>
                  </a:lnTo>
                  <a:lnTo>
                    <a:pt x="905764" y="501269"/>
                  </a:lnTo>
                  <a:lnTo>
                    <a:pt x="908050" y="45478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635" cy="5715000"/>
          </a:xfrm>
          <a:custGeom>
            <a:avLst/>
            <a:gdLst/>
            <a:ahLst/>
            <a:cxnLst/>
            <a:rect l="l" t="t" r="r" b="b"/>
            <a:pathLst>
              <a:path w="10160635" h="5715000">
                <a:moveTo>
                  <a:pt x="10160508" y="0"/>
                </a:moveTo>
                <a:lnTo>
                  <a:pt x="0" y="0"/>
                </a:lnTo>
                <a:lnTo>
                  <a:pt x="0" y="5715000"/>
                </a:lnTo>
                <a:lnTo>
                  <a:pt x="10160508" y="5715000"/>
                </a:lnTo>
                <a:lnTo>
                  <a:pt x="101605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8721" y="1155191"/>
            <a:ext cx="9743440" cy="4111625"/>
            <a:chOff x="188721" y="1155191"/>
            <a:chExt cx="9743440" cy="4111625"/>
          </a:xfrm>
        </p:grpSpPr>
        <p:sp>
          <p:nvSpPr>
            <p:cNvPr id="4" name="object 4"/>
            <p:cNvSpPr/>
            <p:nvPr/>
          </p:nvSpPr>
          <p:spPr>
            <a:xfrm>
              <a:off x="195071" y="3140963"/>
              <a:ext cx="9730740" cy="1984375"/>
            </a:xfrm>
            <a:custGeom>
              <a:avLst/>
              <a:gdLst/>
              <a:ahLst/>
              <a:cxnLst/>
              <a:rect l="l" t="t" r="r" b="b"/>
              <a:pathLst>
                <a:path w="9730740" h="1984375">
                  <a:moveTo>
                    <a:pt x="9730232" y="0"/>
                  </a:moveTo>
                  <a:lnTo>
                    <a:pt x="9730232" y="1983867"/>
                  </a:lnTo>
                  <a:lnTo>
                    <a:pt x="3454" y="1983867"/>
                  </a:lnTo>
                  <a:lnTo>
                    <a:pt x="863" y="834898"/>
                  </a:lnTo>
                  <a:lnTo>
                    <a:pt x="0" y="245237"/>
                  </a:lnTo>
                  <a:lnTo>
                    <a:pt x="863" y="28956"/>
                  </a:lnTo>
                  <a:lnTo>
                    <a:pt x="345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3124" y="1394459"/>
              <a:ext cx="1892807" cy="23073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6952" y="1365503"/>
              <a:ext cx="1240536" cy="2241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0751" y="1155191"/>
              <a:ext cx="3383279" cy="23439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47644" y="4933188"/>
              <a:ext cx="3628390" cy="334010"/>
            </a:xfrm>
            <a:custGeom>
              <a:avLst/>
              <a:gdLst/>
              <a:ahLst/>
              <a:cxnLst/>
              <a:rect l="l" t="t" r="r" b="b"/>
              <a:pathLst>
                <a:path w="3628390" h="334010">
                  <a:moveTo>
                    <a:pt x="3628262" y="0"/>
                  </a:moveTo>
                  <a:lnTo>
                    <a:pt x="0" y="0"/>
                  </a:lnTo>
                  <a:lnTo>
                    <a:pt x="0" y="333552"/>
                  </a:lnTo>
                  <a:lnTo>
                    <a:pt x="3628262" y="333552"/>
                  </a:lnTo>
                  <a:lnTo>
                    <a:pt x="362826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43680" y="4814112"/>
            <a:ext cx="30429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35" dirty="0">
                <a:latin typeface="Calibri"/>
                <a:cs typeface="Calibri"/>
              </a:rPr>
              <a:t>PER</a:t>
            </a:r>
            <a:r>
              <a:rPr sz="2700" b="1" spc="-45" dirty="0">
                <a:latin typeface="Calibri"/>
                <a:cs typeface="Calibri"/>
              </a:rPr>
              <a:t>F</a:t>
            </a:r>
            <a:r>
              <a:rPr sz="2700" b="1" spc="-40" dirty="0">
                <a:latin typeface="Calibri"/>
                <a:cs typeface="Calibri"/>
              </a:rPr>
              <a:t>I</a:t>
            </a:r>
            <a:r>
              <a:rPr sz="2700" b="1" dirty="0">
                <a:latin typeface="Calibri"/>
                <a:cs typeface="Calibri"/>
              </a:rPr>
              <a:t>L</a:t>
            </a:r>
            <a:r>
              <a:rPr sz="2700" b="1" spc="-180" dirty="0">
                <a:latin typeface="Calibri"/>
                <a:cs typeface="Calibri"/>
              </a:rPr>
              <a:t> </a:t>
            </a:r>
            <a:r>
              <a:rPr sz="2700" b="1" spc="-60" dirty="0">
                <a:latin typeface="Calibri"/>
                <a:cs typeface="Calibri"/>
              </a:rPr>
              <a:t>D</a:t>
            </a:r>
            <a:r>
              <a:rPr sz="2700" b="1" dirty="0">
                <a:latin typeface="Calibri"/>
                <a:cs typeface="Calibri"/>
              </a:rPr>
              <a:t>A</a:t>
            </a:r>
            <a:r>
              <a:rPr sz="2700" b="1" spc="-195" dirty="0">
                <a:latin typeface="Calibri"/>
                <a:cs typeface="Calibri"/>
              </a:rPr>
              <a:t> </a:t>
            </a:r>
            <a:r>
              <a:rPr sz="2700" b="1" spc="-40" dirty="0">
                <a:latin typeface="Calibri"/>
                <a:cs typeface="Calibri"/>
              </a:rPr>
              <a:t>A</a:t>
            </a:r>
            <a:r>
              <a:rPr sz="2700" b="1" spc="-35" dirty="0">
                <a:latin typeface="Calibri"/>
                <a:cs typeface="Calibri"/>
              </a:rPr>
              <a:t>UDIÊ</a:t>
            </a:r>
            <a:r>
              <a:rPr sz="2700" b="1" spc="-40" dirty="0">
                <a:latin typeface="Calibri"/>
                <a:cs typeface="Calibri"/>
              </a:rPr>
              <a:t>NC</a:t>
            </a:r>
            <a:r>
              <a:rPr sz="2700" b="1" spc="-35" dirty="0">
                <a:latin typeface="Calibri"/>
                <a:cs typeface="Calibri"/>
              </a:rPr>
              <a:t>I</a:t>
            </a:r>
            <a:r>
              <a:rPr sz="2700" b="1" dirty="0">
                <a:latin typeface="Calibri"/>
                <a:cs typeface="Calibri"/>
              </a:rPr>
              <a:t>A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0561" y="1351534"/>
            <a:ext cx="2330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Calibri"/>
                <a:cs typeface="Calibri"/>
              </a:rPr>
              <a:t>9</a:t>
            </a:r>
            <a:r>
              <a:rPr lang="pt-BR" sz="900" spc="-40" dirty="0">
                <a:latin typeface="Calibri"/>
                <a:cs typeface="Calibri"/>
              </a:rPr>
              <a:t>08</a:t>
            </a:r>
            <a:r>
              <a:rPr sz="900" spc="-40" dirty="0">
                <a:latin typeface="Calibri"/>
                <a:cs typeface="Calibri"/>
              </a:rPr>
              <a:t>k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3809" y="1351534"/>
            <a:ext cx="2330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Calibri"/>
                <a:cs typeface="Calibri"/>
              </a:rPr>
              <a:t>2</a:t>
            </a:r>
            <a:r>
              <a:rPr lang="pt-BR" sz="900" spc="-40" dirty="0">
                <a:latin typeface="Calibri"/>
                <a:cs typeface="Calibri"/>
              </a:rPr>
              <a:t>26</a:t>
            </a:r>
            <a:r>
              <a:rPr sz="900" spc="-40" dirty="0">
                <a:latin typeface="Calibri"/>
                <a:cs typeface="Calibri"/>
              </a:rPr>
              <a:t>k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48041" y="1351534"/>
            <a:ext cx="2330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Calibri"/>
                <a:cs typeface="Calibri"/>
              </a:rPr>
              <a:t>5</a:t>
            </a:r>
            <a:r>
              <a:rPr lang="pt-BR" sz="900" spc="-40" dirty="0">
                <a:latin typeface="Calibri"/>
                <a:cs typeface="Calibri"/>
              </a:rPr>
              <a:t>83</a:t>
            </a:r>
            <a:r>
              <a:rPr sz="900" spc="-40" dirty="0">
                <a:latin typeface="Calibri"/>
                <a:cs typeface="Calibri"/>
              </a:rPr>
              <a:t>k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61095" y="1351534"/>
            <a:ext cx="2330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900" spc="-40" dirty="0">
                <a:latin typeface="Calibri"/>
                <a:cs typeface="Calibri"/>
              </a:rPr>
              <a:t>875</a:t>
            </a:r>
            <a:r>
              <a:rPr sz="900" spc="-40" dirty="0">
                <a:latin typeface="Calibri"/>
                <a:cs typeface="Calibri"/>
              </a:rPr>
              <a:t>k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0084" y="3728495"/>
            <a:ext cx="58928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pt-BR" sz="1200" b="1" spc="-20" dirty="0">
                <a:latin typeface="Calibri"/>
                <a:cs typeface="Calibri"/>
              </a:rPr>
              <a:t>62</a:t>
            </a:r>
            <a:r>
              <a:rPr sz="1200" b="1" spc="-20" dirty="0"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70"/>
              </a:lnSpc>
            </a:pPr>
            <a:r>
              <a:rPr sz="1200" spc="-10" dirty="0">
                <a:latin typeface="Calibri"/>
                <a:cs typeface="Calibri"/>
              </a:rPr>
              <a:t>HOMENS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8725" y="3728495"/>
            <a:ext cx="28638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lang="pt-BR" sz="1200" b="1" spc="-25" dirty="0">
                <a:latin typeface="Calibri"/>
                <a:cs typeface="Calibri"/>
              </a:rPr>
              <a:t>80</a:t>
            </a:r>
            <a:r>
              <a:rPr sz="1200" b="1" dirty="0"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  <a:p>
            <a:pPr marL="56515">
              <a:lnSpc>
                <a:spcPts val="1370"/>
              </a:lnSpc>
            </a:pPr>
            <a:r>
              <a:rPr sz="1200" spc="-25" dirty="0">
                <a:latin typeface="Calibri"/>
                <a:cs typeface="Calibri"/>
              </a:rPr>
              <a:t>AB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42938" y="3630548"/>
            <a:ext cx="28638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lang="pt-BR" sz="1200" b="1" spc="-25" dirty="0">
                <a:latin typeface="Calibri"/>
                <a:cs typeface="Calibri"/>
              </a:rPr>
              <a:t>59</a:t>
            </a:r>
            <a:r>
              <a:rPr sz="1200" b="1" dirty="0"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  <a:p>
            <a:pPr marL="56515">
              <a:lnSpc>
                <a:spcPts val="1370"/>
              </a:lnSpc>
            </a:pPr>
            <a:r>
              <a:rPr sz="1200" spc="-25" dirty="0">
                <a:latin typeface="Calibri"/>
                <a:cs typeface="Calibri"/>
              </a:rPr>
              <a:t>AB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57798" y="3630548"/>
            <a:ext cx="697476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1370"/>
              </a:lnSpc>
              <a:spcBef>
                <a:spcPts val="100"/>
              </a:spcBef>
            </a:pPr>
            <a:r>
              <a:rPr lang="pt-BR" sz="1200" b="1" spc="-20" dirty="0">
                <a:latin typeface="Calibri"/>
                <a:cs typeface="Calibri"/>
              </a:rPr>
              <a:t>69</a:t>
            </a:r>
            <a:r>
              <a:rPr sz="1200" b="1" spc="-20" dirty="0"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70"/>
              </a:lnSpc>
            </a:pPr>
            <a:r>
              <a:rPr lang="pt-BR" sz="1200" spc="-15" dirty="0">
                <a:latin typeface="Calibri"/>
                <a:cs typeface="Calibri"/>
              </a:rPr>
              <a:t>HOMENS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6906" y="3728495"/>
            <a:ext cx="79883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pt-BR" sz="1200" b="1" spc="-20" dirty="0">
                <a:latin typeface="Calibri"/>
                <a:cs typeface="Calibri"/>
              </a:rPr>
              <a:t>33</a:t>
            </a:r>
            <a:r>
              <a:rPr sz="1200" b="1" spc="-20" dirty="0"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70"/>
              </a:lnSpc>
            </a:pPr>
            <a:r>
              <a:rPr lang="pt-BR" sz="1200" dirty="0">
                <a:latin typeface="Calibri"/>
                <a:cs typeface="Calibri"/>
              </a:rPr>
              <a:t>3</a:t>
            </a:r>
            <a:r>
              <a:rPr sz="1200" dirty="0">
                <a:latin typeface="Calibri"/>
                <a:cs typeface="Calibri"/>
              </a:rPr>
              <a:t>5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lang="pt-BR" sz="1200" spc="-30" dirty="0">
                <a:latin typeface="Calibri"/>
                <a:cs typeface="Calibri"/>
              </a:rPr>
              <a:t>4</a:t>
            </a:r>
            <a:r>
              <a:rPr sz="1200" dirty="0">
                <a:latin typeface="Calibri"/>
                <a:cs typeface="Calibri"/>
              </a:rPr>
              <a:t>4</a:t>
            </a:r>
            <a:r>
              <a:rPr sz="1200" spc="-20" dirty="0">
                <a:latin typeface="Calibri"/>
                <a:cs typeface="Calibri"/>
              </a:rPr>
              <a:t> anos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26453" y="3630548"/>
            <a:ext cx="79883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pt-BR" sz="1200" b="1" spc="-20" dirty="0">
                <a:latin typeface="Calibri"/>
                <a:cs typeface="Calibri"/>
              </a:rPr>
              <a:t>37</a:t>
            </a:r>
            <a:r>
              <a:rPr sz="1200" b="1" spc="-20" dirty="0"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70"/>
              </a:lnSpc>
            </a:pPr>
            <a:r>
              <a:rPr lang="pt-BR" sz="1200" dirty="0">
                <a:latin typeface="Calibri"/>
                <a:cs typeface="Calibri"/>
              </a:rPr>
              <a:t>35</a:t>
            </a:r>
            <a:r>
              <a:rPr lang="pt-BR" sz="1200" spc="-15" dirty="0">
                <a:latin typeface="Calibri"/>
                <a:cs typeface="Calibri"/>
              </a:rPr>
              <a:t> </a:t>
            </a:r>
            <a:r>
              <a:rPr lang="pt-BR" sz="1200" dirty="0">
                <a:latin typeface="Calibri"/>
                <a:cs typeface="Calibri"/>
              </a:rPr>
              <a:t>a</a:t>
            </a:r>
            <a:r>
              <a:rPr lang="pt-BR" sz="1200" spc="-35" dirty="0">
                <a:latin typeface="Calibri"/>
                <a:cs typeface="Calibri"/>
              </a:rPr>
              <a:t> 4</a:t>
            </a:r>
            <a:r>
              <a:rPr lang="pt-BR" sz="1200" dirty="0">
                <a:latin typeface="Calibri"/>
                <a:cs typeface="Calibri"/>
              </a:rPr>
              <a:t>4</a:t>
            </a:r>
            <a:r>
              <a:rPr sz="1200" spc="-20" dirty="0">
                <a:latin typeface="Calibri"/>
                <a:cs typeface="Calibri"/>
              </a:rPr>
              <a:t> anos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5547" y="422909"/>
            <a:ext cx="1751330" cy="84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algn="ctr">
              <a:lnSpc>
                <a:spcPts val="2375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Revista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1360"/>
              </a:lnSpc>
            </a:pPr>
            <a:r>
              <a:rPr sz="1200" b="1" spc="-65" dirty="0">
                <a:latin typeface="Calibri"/>
                <a:cs typeface="Calibri"/>
              </a:rPr>
              <a:t>(</a:t>
            </a:r>
            <a:r>
              <a:rPr sz="1200" b="1" spc="-60" dirty="0">
                <a:latin typeface="Calibri"/>
                <a:cs typeface="Calibri"/>
              </a:rPr>
              <a:t>I</a:t>
            </a:r>
            <a:r>
              <a:rPr sz="1200" b="1" spc="-65" dirty="0">
                <a:latin typeface="Calibri"/>
                <a:cs typeface="Calibri"/>
              </a:rPr>
              <a:t>MPR</a:t>
            </a:r>
            <a:r>
              <a:rPr sz="1200" b="1" spc="-60" dirty="0">
                <a:latin typeface="Calibri"/>
                <a:cs typeface="Calibri"/>
              </a:rPr>
              <a:t>E</a:t>
            </a:r>
            <a:r>
              <a:rPr sz="1200" b="1" spc="-65" dirty="0">
                <a:latin typeface="Calibri"/>
                <a:cs typeface="Calibri"/>
              </a:rPr>
              <a:t>SS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+</a:t>
            </a:r>
            <a:r>
              <a:rPr sz="1200" b="1" spc="-125" dirty="0">
                <a:latin typeface="Calibri"/>
                <a:cs typeface="Calibri"/>
              </a:rPr>
              <a:t> </a:t>
            </a:r>
            <a:r>
              <a:rPr sz="1200" b="1" spc="-60" dirty="0">
                <a:latin typeface="Calibri"/>
                <a:cs typeface="Calibri"/>
              </a:rPr>
              <a:t>E</a:t>
            </a:r>
            <a:r>
              <a:rPr sz="1200" b="1" spc="-65" dirty="0">
                <a:latin typeface="Calibri"/>
                <a:cs typeface="Calibri"/>
              </a:rPr>
              <a:t>D</a:t>
            </a:r>
            <a:r>
              <a:rPr sz="1200" b="1" spc="-60" dirty="0">
                <a:latin typeface="Calibri"/>
                <a:cs typeface="Calibri"/>
              </a:rPr>
              <a:t>IÇÃ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50" dirty="0">
                <a:latin typeface="Calibri"/>
                <a:cs typeface="Calibri"/>
              </a:rPr>
              <a:t> </a:t>
            </a:r>
            <a:r>
              <a:rPr sz="1200" b="1" spc="-65" dirty="0">
                <a:latin typeface="Calibri"/>
                <a:cs typeface="Calibri"/>
              </a:rPr>
              <a:t>D</a:t>
            </a:r>
            <a:r>
              <a:rPr sz="1200" b="1" spc="-60" dirty="0">
                <a:latin typeface="Calibri"/>
                <a:cs typeface="Calibri"/>
              </a:rPr>
              <a:t>IGI</a:t>
            </a:r>
            <a:r>
              <a:rPr sz="1200" b="1" spc="-55" dirty="0">
                <a:latin typeface="Calibri"/>
                <a:cs typeface="Calibri"/>
              </a:rPr>
              <a:t>T</a:t>
            </a:r>
            <a:r>
              <a:rPr sz="1200" b="1" spc="-60" dirty="0">
                <a:latin typeface="Calibri"/>
                <a:cs typeface="Calibri"/>
              </a:rPr>
              <a:t>A</a:t>
            </a:r>
            <a:r>
              <a:rPr sz="1200" b="1" spc="-65" dirty="0">
                <a:latin typeface="Calibri"/>
                <a:cs typeface="Calibri"/>
              </a:rPr>
              <a:t>L</a:t>
            </a:r>
            <a:r>
              <a:rPr sz="1200" b="1" dirty="0"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40"/>
              </a:lnSpc>
            </a:pPr>
            <a:r>
              <a:rPr sz="1200" b="1" spc="-65" dirty="0">
                <a:latin typeface="Calibri"/>
                <a:cs typeface="Calibri"/>
              </a:rPr>
              <a:t>L</a:t>
            </a:r>
            <a:r>
              <a:rPr sz="1200" b="1" spc="-70" dirty="0">
                <a:latin typeface="Calibri"/>
                <a:cs typeface="Calibri"/>
              </a:rPr>
              <a:t>e</a:t>
            </a:r>
            <a:r>
              <a:rPr sz="1200" b="1" spc="-55" dirty="0">
                <a:latin typeface="Calibri"/>
                <a:cs typeface="Calibri"/>
              </a:rPr>
              <a:t>i</a:t>
            </a:r>
            <a:r>
              <a:rPr sz="1200" b="1" spc="-60" dirty="0">
                <a:latin typeface="Calibri"/>
                <a:cs typeface="Calibri"/>
              </a:rPr>
              <a:t>tor</a:t>
            </a:r>
            <a:r>
              <a:rPr sz="1200" b="1" spc="-70" dirty="0">
                <a:latin typeface="Calibri"/>
                <a:cs typeface="Calibri"/>
              </a:rPr>
              <a:t>e</a:t>
            </a:r>
            <a:r>
              <a:rPr sz="1200" b="1" spc="-75" dirty="0">
                <a:latin typeface="Calibri"/>
                <a:cs typeface="Calibri"/>
              </a:rPr>
              <a:t>s</a:t>
            </a:r>
            <a:r>
              <a:rPr sz="1200" b="1" spc="-70" dirty="0">
                <a:latin typeface="Calibri"/>
                <a:cs typeface="Calibri"/>
              </a:rPr>
              <a:t>:</a:t>
            </a:r>
            <a:r>
              <a:rPr sz="1200" b="1" dirty="0">
                <a:latin typeface="Calibri"/>
                <a:cs typeface="Calibri"/>
              </a:rPr>
              <a:t>¹</a:t>
            </a:r>
            <a:r>
              <a:rPr sz="1200" b="1" spc="-170" dirty="0">
                <a:latin typeface="Calibri"/>
                <a:cs typeface="Calibri"/>
              </a:rPr>
              <a:t> </a:t>
            </a:r>
            <a:r>
              <a:rPr lang="pt-BR" sz="1200" spc="-95" dirty="0">
                <a:latin typeface="Calibri"/>
                <a:cs typeface="Calibri"/>
              </a:rPr>
              <a:t>442 </a:t>
            </a:r>
            <a:r>
              <a:rPr sz="1200" spc="-1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mi</a:t>
            </a:r>
            <a:r>
              <a:rPr sz="1200" dirty="0">
                <a:latin typeface="Calibri"/>
                <a:cs typeface="Calibri"/>
              </a:rPr>
              <a:t>l</a:t>
            </a:r>
          </a:p>
          <a:p>
            <a:pPr algn="ctr">
              <a:lnSpc>
                <a:spcPts val="1395"/>
              </a:lnSpc>
            </a:pPr>
            <a:r>
              <a:rPr sz="1200" b="1" spc="-50" dirty="0">
                <a:latin typeface="Calibri"/>
                <a:cs typeface="Calibri"/>
              </a:rPr>
              <a:t>Circulação²:</a:t>
            </a:r>
            <a:r>
              <a:rPr sz="1200" spc="-50" dirty="0">
                <a:latin typeface="Calibri"/>
                <a:cs typeface="Calibri"/>
              </a:rPr>
              <a:t>1</a:t>
            </a:r>
            <a:r>
              <a:rPr lang="pt-BR" sz="1200" spc="-50" dirty="0">
                <a:latin typeface="Calibri"/>
                <a:cs typeface="Calibri"/>
              </a:rPr>
              <a:t>7.677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8040" y="3614356"/>
            <a:ext cx="280670" cy="774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spc="-100" dirty="0">
                <a:latin typeface="Calibri"/>
                <a:cs typeface="Calibri"/>
              </a:rPr>
              <a:t>Revi</a:t>
            </a:r>
            <a:r>
              <a:rPr sz="2000" b="1" spc="-95" dirty="0">
                <a:latin typeface="Calibri"/>
                <a:cs typeface="Calibri"/>
              </a:rPr>
              <a:t>s</a:t>
            </a:r>
            <a:r>
              <a:rPr sz="2000" b="1" spc="-100" dirty="0">
                <a:latin typeface="Calibri"/>
                <a:cs typeface="Calibri"/>
              </a:rPr>
              <a:t>ta</a:t>
            </a:r>
            <a:r>
              <a:rPr sz="2000" b="1" dirty="0">
                <a:latin typeface="Calibri"/>
                <a:cs typeface="Calibri"/>
              </a:rPr>
              <a:t>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44570" y="3901522"/>
            <a:ext cx="320040" cy="45465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b="1" spc="-110" dirty="0">
                <a:latin typeface="Calibri"/>
                <a:cs typeface="Calibri"/>
              </a:rPr>
              <a:t>Site</a:t>
            </a:r>
            <a:r>
              <a:rPr sz="2000" b="1" dirty="0">
                <a:latin typeface="Arial"/>
                <a:cs typeface="Arial"/>
              </a:rPr>
              <a:t>⁵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84693" y="342138"/>
            <a:ext cx="1426210" cy="56070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2000" b="1" spc="-95" dirty="0" err="1">
                <a:latin typeface="Calibri"/>
                <a:cs typeface="Calibri"/>
              </a:rPr>
              <a:t>M</a:t>
            </a:r>
            <a:r>
              <a:rPr sz="2000" b="1" spc="-100" dirty="0" err="1">
                <a:latin typeface="Calibri"/>
                <a:cs typeface="Calibri"/>
              </a:rPr>
              <a:t>í</a:t>
            </a:r>
            <a:r>
              <a:rPr sz="2000" b="1" spc="-95" dirty="0" err="1">
                <a:latin typeface="Calibri"/>
                <a:cs typeface="Calibri"/>
              </a:rPr>
              <a:t>d</a:t>
            </a:r>
            <a:r>
              <a:rPr sz="2000" b="1" spc="-100" dirty="0" err="1">
                <a:latin typeface="Calibri"/>
                <a:cs typeface="Calibri"/>
              </a:rPr>
              <a:t>i</a:t>
            </a:r>
            <a:r>
              <a:rPr sz="2000" b="1" spc="-105" dirty="0" err="1">
                <a:latin typeface="Calibri"/>
                <a:cs typeface="Calibri"/>
              </a:rPr>
              <a:t>a</a:t>
            </a:r>
            <a:r>
              <a:rPr sz="2000" b="1" dirty="0" err="1">
                <a:latin typeface="Calibri"/>
                <a:cs typeface="Calibri"/>
              </a:rPr>
              <a:t>s</a:t>
            </a:r>
            <a:r>
              <a:rPr sz="2000" b="1" spc="-270" dirty="0">
                <a:latin typeface="Calibri"/>
                <a:cs typeface="Calibri"/>
              </a:rPr>
              <a:t> </a:t>
            </a:r>
            <a:r>
              <a:rPr sz="2000" b="1" spc="-85" dirty="0" err="1">
                <a:latin typeface="Calibri"/>
                <a:cs typeface="Calibri"/>
              </a:rPr>
              <a:t>Soci</a:t>
            </a:r>
            <a:r>
              <a:rPr sz="2000" b="1" spc="-90" dirty="0" err="1">
                <a:latin typeface="Calibri"/>
                <a:cs typeface="Calibri"/>
              </a:rPr>
              <a:t>a</a:t>
            </a:r>
            <a:r>
              <a:rPr sz="2000" b="1" spc="-85" dirty="0" err="1">
                <a:latin typeface="Calibri"/>
                <a:cs typeface="Calibri"/>
              </a:rPr>
              <a:t>is</a:t>
            </a:r>
            <a:r>
              <a:rPr lang="pt-BR" sz="2000" b="1" dirty="0">
                <a:latin typeface="Arial"/>
                <a:cs typeface="Arial"/>
              </a:rPr>
              <a:t>⁴</a:t>
            </a:r>
            <a:endParaRPr sz="2000" dirty="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140"/>
              </a:spcBef>
            </a:pPr>
            <a:r>
              <a:rPr sz="1200" b="1" spc="-65" dirty="0">
                <a:latin typeface="Calibri"/>
                <a:cs typeface="Calibri"/>
              </a:rPr>
              <a:t>Seg</a:t>
            </a:r>
            <a:r>
              <a:rPr sz="1200" b="1" spc="-55" dirty="0">
                <a:latin typeface="Calibri"/>
                <a:cs typeface="Calibri"/>
              </a:rPr>
              <a:t>uid</a:t>
            </a:r>
            <a:r>
              <a:rPr sz="1200" b="1" spc="-60" dirty="0">
                <a:latin typeface="Calibri"/>
                <a:cs typeface="Calibri"/>
              </a:rPr>
              <a:t>or</a:t>
            </a:r>
            <a:r>
              <a:rPr sz="1200" b="1" spc="-65" dirty="0">
                <a:latin typeface="Calibri"/>
                <a:cs typeface="Calibri"/>
              </a:rPr>
              <a:t>e</a:t>
            </a:r>
            <a:r>
              <a:rPr sz="1200" b="1" spc="-85" dirty="0">
                <a:latin typeface="Calibri"/>
                <a:cs typeface="Calibri"/>
              </a:rPr>
              <a:t>s</a:t>
            </a:r>
            <a:r>
              <a:rPr sz="1200" b="1" spc="85" dirty="0">
                <a:latin typeface="Calibri"/>
                <a:cs typeface="Calibri"/>
              </a:rPr>
              <a:t>:</a:t>
            </a:r>
            <a:r>
              <a:rPr sz="1200" spc="-50" dirty="0">
                <a:latin typeface="Calibri"/>
                <a:cs typeface="Calibri"/>
              </a:rPr>
              <a:t>2,</a:t>
            </a:r>
            <a:r>
              <a:rPr sz="1200" dirty="0">
                <a:latin typeface="Calibri"/>
                <a:cs typeface="Calibri"/>
              </a:rPr>
              <a:t>7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MM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81672" y="1098803"/>
            <a:ext cx="242316" cy="24079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15428" y="1098803"/>
            <a:ext cx="240792" cy="24079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47660" y="1098803"/>
            <a:ext cx="242316" cy="24079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57032" y="1098803"/>
            <a:ext cx="240792" cy="240791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483989" y="0"/>
            <a:ext cx="1657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rgbClr val="000000"/>
                </a:solidFill>
                <a:latin typeface="Calibri"/>
                <a:cs typeface="Calibri"/>
              </a:rPr>
              <a:t>AUDIÊNCIA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9499" y="5326266"/>
            <a:ext cx="8578012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5" dirty="0">
                <a:latin typeface="Calibri"/>
                <a:cs typeface="Calibri"/>
              </a:rPr>
              <a:t>Fontes:</a:t>
            </a:r>
            <a:r>
              <a:rPr sz="850" spc="15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¹Kantar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Ibope Media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TG</a:t>
            </a:r>
            <a:r>
              <a:rPr sz="850" spc="-4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BR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202</a:t>
            </a:r>
            <a:r>
              <a:rPr lang="pt-BR" sz="850" dirty="0">
                <a:latin typeface="Calibri"/>
                <a:cs typeface="Calibri"/>
              </a:rPr>
              <a:t>5</a:t>
            </a:r>
            <a:r>
              <a:rPr sz="850" spc="-4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R</a:t>
            </a:r>
            <a:r>
              <a:rPr lang="pt-BR" sz="850" spc="-5" dirty="0">
                <a:latin typeface="Calibri"/>
                <a:cs typeface="Calibri"/>
              </a:rPr>
              <a:t>2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-</a:t>
            </a:r>
            <a:r>
              <a:rPr sz="850" spc="-3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Pessoas: Leitores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Revista: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Leu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impresso nos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últimos</a:t>
            </a:r>
            <a:r>
              <a:rPr sz="850" dirty="0">
                <a:latin typeface="Calibri"/>
                <a:cs typeface="Calibri"/>
              </a:rPr>
              <a:t> 6</a:t>
            </a:r>
            <a:r>
              <a:rPr sz="850" spc="-3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meses </a:t>
            </a:r>
            <a:r>
              <a:rPr sz="850" dirty="0">
                <a:latin typeface="Calibri"/>
                <a:cs typeface="Calibri"/>
              </a:rPr>
              <a:t>+</a:t>
            </a:r>
            <a:r>
              <a:rPr sz="850" spc="-2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Leu edição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digital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(sem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sobreposição)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//</a:t>
            </a:r>
            <a:r>
              <a:rPr sz="850" spc="15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²IVC</a:t>
            </a:r>
            <a:r>
              <a:rPr sz="850" spc="-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:</a:t>
            </a:r>
            <a:r>
              <a:rPr sz="850" spc="-2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Revistas: </a:t>
            </a:r>
            <a:r>
              <a:rPr lang="pt-BR" sz="850" spc="-5" dirty="0">
                <a:latin typeface="Calibri"/>
                <a:cs typeface="Calibri"/>
              </a:rPr>
              <a:t>Junho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202</a:t>
            </a:r>
            <a:r>
              <a:rPr lang="pt-BR" sz="850" dirty="0">
                <a:latin typeface="Calibri"/>
                <a:cs typeface="Calibri"/>
              </a:rPr>
              <a:t>5</a:t>
            </a:r>
            <a:r>
              <a:rPr sz="850" spc="-4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(impresso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+</a:t>
            </a:r>
            <a:r>
              <a:rPr sz="850" spc="-2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digital)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//</a:t>
            </a:r>
            <a:r>
              <a:rPr lang="pt-BR" sz="850" spc="-25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³Comscore Multi-</a:t>
            </a:r>
            <a:r>
              <a:rPr sz="850" spc="-15" dirty="0" err="1">
                <a:latin typeface="Calibri"/>
                <a:cs typeface="Calibri"/>
              </a:rPr>
              <a:t>Plataform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lang="pt-BR" sz="850" spc="-5" dirty="0">
                <a:latin typeface="Calibri"/>
                <a:cs typeface="Calibri"/>
              </a:rPr>
              <a:t>Agosto </a:t>
            </a:r>
            <a:r>
              <a:rPr sz="850" dirty="0">
                <a:latin typeface="Calibri"/>
                <a:cs typeface="Calibri"/>
              </a:rPr>
              <a:t>202</a:t>
            </a:r>
            <a:r>
              <a:rPr lang="pt-BR" sz="850" dirty="0">
                <a:latin typeface="Calibri"/>
                <a:cs typeface="Calibri"/>
              </a:rPr>
              <a:t>5</a:t>
            </a:r>
            <a:r>
              <a:rPr sz="850" spc="-3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//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⁴</a:t>
            </a:r>
            <a:r>
              <a:rPr sz="850" spc="-5" dirty="0">
                <a:latin typeface="Calibri"/>
                <a:cs typeface="Calibri"/>
              </a:rPr>
              <a:t> Analytics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Redes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spc="-5" dirty="0" err="1">
                <a:latin typeface="Calibri"/>
                <a:cs typeface="Calibri"/>
              </a:rPr>
              <a:t>Sociais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lang="pt-BR" sz="850" spc="-15" dirty="0">
                <a:latin typeface="Calibri"/>
                <a:cs typeface="Calibri"/>
              </a:rPr>
              <a:t>Agosto 2025 </a:t>
            </a:r>
            <a:r>
              <a:rPr sz="850" spc="-5" dirty="0">
                <a:latin typeface="Calibri"/>
                <a:cs typeface="Calibri"/>
              </a:rPr>
              <a:t>(dados</a:t>
            </a:r>
            <a:r>
              <a:rPr sz="85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com</a:t>
            </a:r>
            <a:r>
              <a:rPr sz="85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sobreposição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entre</a:t>
            </a:r>
            <a:r>
              <a:rPr sz="85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as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redes)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//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⁵Kantar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Ibope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Media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-15" dirty="0">
                <a:latin typeface="Calibri"/>
                <a:cs typeface="Calibri"/>
              </a:rPr>
              <a:t> Clickstream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MP TG</a:t>
            </a:r>
            <a:r>
              <a:rPr sz="850" spc="-2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BR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202</a:t>
            </a:r>
            <a:r>
              <a:rPr lang="pt-BR" sz="850" dirty="0">
                <a:latin typeface="Calibri"/>
                <a:cs typeface="Calibri"/>
              </a:rPr>
              <a:t>4</a:t>
            </a:r>
            <a:r>
              <a:rPr sz="850" spc="-3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R</a:t>
            </a:r>
            <a:r>
              <a:rPr lang="pt-BR" sz="850" spc="-5" dirty="0">
                <a:latin typeface="Calibri"/>
                <a:cs typeface="Calibri"/>
              </a:rPr>
              <a:t>1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- </a:t>
            </a:r>
            <a:r>
              <a:rPr sz="850" spc="-15" dirty="0">
                <a:latin typeface="Calibri"/>
                <a:cs typeface="Calibri"/>
              </a:rPr>
              <a:t>Personas</a:t>
            </a:r>
            <a:endParaRPr sz="85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25466" y="670813"/>
            <a:ext cx="1470660" cy="7296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90"/>
              </a:spcBef>
            </a:pPr>
            <a:r>
              <a:rPr sz="2000" b="1" spc="-20" dirty="0">
                <a:latin typeface="Calibri"/>
                <a:cs typeface="Calibri"/>
              </a:rPr>
              <a:t>Site³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1420"/>
              </a:lnSpc>
              <a:spcBef>
                <a:spcPts val="114"/>
              </a:spcBef>
            </a:pPr>
            <a:r>
              <a:rPr sz="1200" b="1" spc="-75" dirty="0">
                <a:latin typeface="Calibri"/>
                <a:cs typeface="Calibri"/>
              </a:rPr>
              <a:t>V</a:t>
            </a:r>
            <a:r>
              <a:rPr sz="1200" b="1" spc="-70" dirty="0">
                <a:latin typeface="Calibri"/>
                <a:cs typeface="Calibri"/>
              </a:rPr>
              <a:t>i</a:t>
            </a:r>
            <a:r>
              <a:rPr sz="1200" b="1" spc="-75" dirty="0">
                <a:latin typeface="Calibri"/>
                <a:cs typeface="Calibri"/>
              </a:rPr>
              <a:t>s</a:t>
            </a:r>
            <a:r>
              <a:rPr sz="1200" b="1" spc="-70" dirty="0">
                <a:latin typeface="Calibri"/>
                <a:cs typeface="Calibri"/>
              </a:rPr>
              <a:t>it</a:t>
            </a:r>
            <a:r>
              <a:rPr sz="1200" b="1" spc="-80" dirty="0">
                <a:latin typeface="Calibri"/>
                <a:cs typeface="Calibri"/>
              </a:rPr>
              <a:t>a</a:t>
            </a:r>
            <a:r>
              <a:rPr sz="1200" b="1" spc="-70" dirty="0">
                <a:latin typeface="Calibri"/>
                <a:cs typeface="Calibri"/>
              </a:rPr>
              <a:t>nt</a:t>
            </a:r>
            <a:r>
              <a:rPr sz="1200" b="1" spc="-80" dirty="0">
                <a:latin typeface="Calibri"/>
                <a:cs typeface="Calibri"/>
              </a:rPr>
              <a:t>e</a:t>
            </a:r>
            <a:r>
              <a:rPr sz="1200" b="1" spc="120" dirty="0">
                <a:latin typeface="Calibri"/>
                <a:cs typeface="Calibri"/>
              </a:rPr>
              <a:t>s</a:t>
            </a:r>
            <a:r>
              <a:rPr sz="1200" b="1" spc="-60" dirty="0">
                <a:latin typeface="Calibri"/>
                <a:cs typeface="Calibri"/>
              </a:rPr>
              <a:t>ún</a:t>
            </a:r>
            <a:r>
              <a:rPr sz="1200" b="1" spc="-55" dirty="0">
                <a:latin typeface="Calibri"/>
                <a:cs typeface="Calibri"/>
              </a:rPr>
              <a:t>i</a:t>
            </a:r>
            <a:r>
              <a:rPr sz="1200" b="1" spc="-60" dirty="0">
                <a:latin typeface="Calibri"/>
                <a:cs typeface="Calibri"/>
              </a:rPr>
              <a:t>cos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13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1</a:t>
            </a:r>
            <a:r>
              <a:rPr sz="1200" spc="-40" dirty="0">
                <a:latin typeface="Calibri"/>
                <a:cs typeface="Calibri"/>
              </a:rPr>
              <a:t>,</a:t>
            </a:r>
            <a:r>
              <a:rPr lang="pt-BR" sz="1200" spc="-40" dirty="0">
                <a:latin typeface="Calibri"/>
                <a:cs typeface="Calibri"/>
              </a:rPr>
              <a:t>3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MM</a:t>
            </a:r>
            <a:endParaRPr sz="1200" dirty="0">
              <a:latin typeface="Calibri"/>
              <a:cs typeface="Calibri"/>
            </a:endParaRPr>
          </a:p>
          <a:p>
            <a:pPr marR="1270" algn="ctr">
              <a:lnSpc>
                <a:spcPts val="1420"/>
              </a:lnSpc>
            </a:pPr>
            <a:r>
              <a:rPr sz="1200" b="1" spc="-65" dirty="0">
                <a:latin typeface="Calibri"/>
                <a:cs typeface="Calibri"/>
              </a:rPr>
              <a:t>Pag</a:t>
            </a:r>
            <a:r>
              <a:rPr sz="1200" b="1" spc="125" dirty="0">
                <a:latin typeface="Calibri"/>
                <a:cs typeface="Calibri"/>
              </a:rPr>
              <a:t>e</a:t>
            </a:r>
            <a:r>
              <a:rPr sz="1200" b="1" spc="-65" dirty="0">
                <a:latin typeface="Calibri"/>
                <a:cs typeface="Calibri"/>
              </a:rPr>
              <a:t>v</a:t>
            </a:r>
            <a:r>
              <a:rPr sz="1200" b="1" spc="-55" dirty="0">
                <a:latin typeface="Calibri"/>
                <a:cs typeface="Calibri"/>
              </a:rPr>
              <a:t>i</a:t>
            </a:r>
            <a:r>
              <a:rPr sz="1200" b="1" spc="-65" dirty="0">
                <a:latin typeface="Calibri"/>
                <a:cs typeface="Calibri"/>
              </a:rPr>
              <a:t>e</a:t>
            </a:r>
            <a:r>
              <a:rPr sz="1200" b="1" spc="-55" dirty="0">
                <a:latin typeface="Calibri"/>
                <a:cs typeface="Calibri"/>
              </a:rPr>
              <a:t>w</a:t>
            </a:r>
            <a:r>
              <a:rPr sz="1200" b="1" spc="-60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160" dirty="0">
                <a:latin typeface="Calibri"/>
                <a:cs typeface="Calibri"/>
              </a:rPr>
              <a:t> </a:t>
            </a:r>
            <a:r>
              <a:rPr lang="pt-BR" sz="1200" spc="-105" dirty="0">
                <a:latin typeface="Calibri"/>
                <a:cs typeface="Calibri"/>
              </a:rPr>
              <a:t>1</a:t>
            </a:r>
            <a:r>
              <a:rPr lang="pt-BR" sz="1200" spc="-50" dirty="0">
                <a:latin typeface="Calibri"/>
                <a:cs typeface="Calibri"/>
              </a:rPr>
              <a:t>,</a:t>
            </a:r>
            <a:r>
              <a:rPr lang="pt-BR" sz="1200" spc="-45" dirty="0">
                <a:latin typeface="Calibri"/>
                <a:cs typeface="Calibri"/>
              </a:rPr>
              <a:t>9 </a:t>
            </a:r>
            <a:r>
              <a:rPr sz="1200" spc="-20" dirty="0">
                <a:latin typeface="Calibri"/>
                <a:cs typeface="Calibri"/>
              </a:rPr>
              <a:t>MM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74151" y="1350009"/>
            <a:ext cx="2133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"/>
                <a:cs typeface="Calibri"/>
              </a:rPr>
              <a:t>5.7</a:t>
            </a:r>
            <a:r>
              <a:rPr sz="900" dirty="0">
                <a:latin typeface="Calibri"/>
                <a:cs typeface="Calibri"/>
              </a:rPr>
              <a:t>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86570" y="1350009"/>
            <a:ext cx="2133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"/>
                <a:cs typeface="Calibri"/>
              </a:rPr>
              <a:t>5.</a:t>
            </a:r>
            <a:r>
              <a:rPr lang="pt-BR" sz="900" spc="-25" dirty="0">
                <a:latin typeface="Calibri"/>
                <a:cs typeface="Calibri"/>
              </a:rPr>
              <a:t>6</a:t>
            </a:r>
            <a:r>
              <a:rPr sz="900" dirty="0">
                <a:latin typeface="Calibri"/>
                <a:cs typeface="Calibri"/>
              </a:rPr>
              <a:t>k</a:t>
            </a:r>
          </a:p>
        </p:txBody>
      </p: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46592" y="1088136"/>
            <a:ext cx="312420" cy="30784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59011" y="1106424"/>
            <a:ext cx="283464" cy="207263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3479546" y="3951223"/>
            <a:ext cx="1421130" cy="774700"/>
          </a:xfrm>
          <a:custGeom>
            <a:avLst/>
            <a:gdLst/>
            <a:ahLst/>
            <a:cxnLst/>
            <a:rect l="l" t="t" r="r" b="b"/>
            <a:pathLst>
              <a:path w="1421129" h="774700">
                <a:moveTo>
                  <a:pt x="1421130" y="0"/>
                </a:moveTo>
                <a:lnTo>
                  <a:pt x="972820" y="0"/>
                </a:lnTo>
                <a:lnTo>
                  <a:pt x="0" y="0"/>
                </a:lnTo>
                <a:lnTo>
                  <a:pt x="0" y="209550"/>
                </a:lnTo>
                <a:lnTo>
                  <a:pt x="0" y="387286"/>
                </a:lnTo>
                <a:lnTo>
                  <a:pt x="0" y="565086"/>
                </a:lnTo>
                <a:lnTo>
                  <a:pt x="0" y="774636"/>
                </a:lnTo>
                <a:lnTo>
                  <a:pt x="972820" y="774636"/>
                </a:lnTo>
                <a:lnTo>
                  <a:pt x="1421130" y="774636"/>
                </a:lnTo>
                <a:lnTo>
                  <a:pt x="1421130" y="565086"/>
                </a:lnTo>
                <a:lnTo>
                  <a:pt x="1421130" y="387350"/>
                </a:lnTo>
                <a:lnTo>
                  <a:pt x="1421130" y="209550"/>
                </a:lnTo>
                <a:lnTo>
                  <a:pt x="1421130" y="0"/>
                </a:lnTo>
                <a:close/>
              </a:path>
            </a:pathLst>
          </a:custGeom>
          <a:solidFill>
            <a:srgbClr val="FFFF00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39058"/>
              </p:ext>
            </p:extLst>
          </p:nvPr>
        </p:nvGraphicFramePr>
        <p:xfrm>
          <a:off x="3385184" y="3975608"/>
          <a:ext cx="1621790" cy="709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01">
                <a:tc>
                  <a:txBody>
                    <a:bodyPr/>
                    <a:lstStyle/>
                    <a:p>
                      <a:pPr marL="127000">
                        <a:lnSpc>
                          <a:spcPts val="129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Até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anos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29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lang="pt-BR" sz="1200" b="1" spc="-2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%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23">
                <a:tc>
                  <a:txBody>
                    <a:bodyPr/>
                    <a:lstStyle/>
                    <a:p>
                      <a:pPr marL="127000">
                        <a:lnSpc>
                          <a:spcPts val="1295"/>
                        </a:lnSpc>
                      </a:pPr>
                      <a:r>
                        <a:rPr lang="pt-BR" sz="12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lang="pt-BR" sz="12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anos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295"/>
                        </a:lnSpc>
                      </a:pPr>
                      <a:r>
                        <a:rPr lang="pt-BR" sz="1200" b="1" spc="-2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%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25">
                <a:tc>
                  <a:txBody>
                    <a:bodyPr/>
                    <a:lstStyle/>
                    <a:p>
                      <a:pPr marL="127000">
                        <a:lnSpc>
                          <a:spcPts val="13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45-54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anos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300"/>
                        </a:lnSpc>
                      </a:pPr>
                      <a:r>
                        <a:rPr lang="pt-BR" sz="1200" b="1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%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03">
                <a:tc>
                  <a:txBody>
                    <a:bodyPr/>
                    <a:lstStyle/>
                    <a:p>
                      <a:pPr marL="127000">
                        <a:lnSpc>
                          <a:spcPts val="1300"/>
                        </a:lnSpc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55+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300"/>
                        </a:lnSpc>
                      </a:pPr>
                      <a:r>
                        <a:rPr lang="pt-BR" sz="1200" b="1" spc="-20" dirty="0">
                          <a:latin typeface="Calibri"/>
                          <a:cs typeface="Calibri"/>
                        </a:rPr>
                        <a:t>09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%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" name="object 64"/>
          <p:cNvSpPr txBox="1"/>
          <p:nvPr/>
        </p:nvSpPr>
        <p:spPr>
          <a:xfrm>
            <a:off x="8411913" y="3901522"/>
            <a:ext cx="137033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100"/>
              </a:spcBef>
              <a:tabLst>
                <a:tab pos="1047115" algn="l"/>
              </a:tabLst>
            </a:pPr>
            <a:r>
              <a:rPr lang="pt-BR" sz="1200" dirty="0">
                <a:latin typeface="Calibri"/>
                <a:cs typeface="Calibri"/>
              </a:rPr>
              <a:t>Até</a:t>
            </a:r>
            <a:r>
              <a:rPr lang="pt-BR" sz="1200" spc="-45" dirty="0">
                <a:latin typeface="Calibri"/>
                <a:cs typeface="Calibri"/>
              </a:rPr>
              <a:t> </a:t>
            </a:r>
            <a:r>
              <a:rPr lang="pt-BR" sz="1200" spc="-5" dirty="0">
                <a:latin typeface="Calibri"/>
                <a:cs typeface="Calibri"/>
              </a:rPr>
              <a:t>2</a:t>
            </a:r>
            <a:r>
              <a:rPr lang="pt-BR" sz="1200" dirty="0">
                <a:latin typeface="Calibri"/>
                <a:cs typeface="Calibri"/>
              </a:rPr>
              <a:t>4</a:t>
            </a:r>
            <a:r>
              <a:rPr lang="pt-BR" sz="1200" spc="-25" dirty="0">
                <a:latin typeface="Calibri"/>
                <a:cs typeface="Calibri"/>
              </a:rPr>
              <a:t> a</a:t>
            </a:r>
            <a:r>
              <a:rPr lang="pt-BR" sz="1200" spc="-30" dirty="0">
                <a:latin typeface="Calibri"/>
                <a:cs typeface="Calibri"/>
              </a:rPr>
              <a:t>n</a:t>
            </a:r>
            <a:r>
              <a:rPr lang="pt-BR" sz="1200" spc="-25" dirty="0">
                <a:latin typeface="Calibri"/>
                <a:cs typeface="Calibri"/>
              </a:rPr>
              <a:t>o</a:t>
            </a:r>
            <a:r>
              <a:rPr lang="pt-BR" sz="1200" dirty="0">
                <a:latin typeface="Calibri"/>
                <a:cs typeface="Calibri"/>
              </a:rPr>
              <a:t>s	</a:t>
            </a:r>
            <a:r>
              <a:rPr lang="pt-BR" sz="1200" b="1" spc="-5" dirty="0">
                <a:latin typeface="Calibri"/>
                <a:cs typeface="Calibri"/>
              </a:rPr>
              <a:t>11</a:t>
            </a:r>
            <a:r>
              <a:rPr lang="pt-BR" sz="1200" b="1" dirty="0">
                <a:latin typeface="Calibri"/>
                <a:cs typeface="Calibri"/>
              </a:rPr>
              <a:t>%</a:t>
            </a:r>
            <a:endParaRPr lang="pt-BR" sz="1200" dirty="0">
              <a:latin typeface="Calibri"/>
              <a:cs typeface="Calibri"/>
            </a:endParaRPr>
          </a:p>
          <a:p>
            <a:pPr marL="12700">
              <a:lnSpc>
                <a:spcPts val="1410"/>
              </a:lnSpc>
              <a:tabLst>
                <a:tab pos="1039494" algn="l"/>
              </a:tabLst>
            </a:pPr>
            <a:r>
              <a:rPr sz="1200" spc="-5" dirty="0">
                <a:latin typeface="Calibri"/>
                <a:cs typeface="Calibri"/>
              </a:rPr>
              <a:t>25-34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anos	</a:t>
            </a:r>
            <a:r>
              <a:rPr lang="pt-BR" sz="1200" b="1" spc="-20" dirty="0">
                <a:latin typeface="Calibri"/>
                <a:cs typeface="Calibri"/>
              </a:rPr>
              <a:t>14</a:t>
            </a:r>
            <a:r>
              <a:rPr sz="1200" b="1" spc="-20" dirty="0"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  <a:tabLst>
                <a:tab pos="1039494" algn="l"/>
              </a:tabLst>
            </a:pPr>
            <a:r>
              <a:rPr lang="pt-BR" sz="1200" spc="-5" dirty="0">
                <a:latin typeface="Calibri"/>
                <a:cs typeface="Calibri"/>
              </a:rPr>
              <a:t>4</a:t>
            </a:r>
            <a:r>
              <a:rPr sz="1200" spc="-5" dirty="0">
                <a:latin typeface="Calibri"/>
                <a:cs typeface="Calibri"/>
              </a:rPr>
              <a:t>5-</a:t>
            </a:r>
            <a:r>
              <a:rPr lang="pt-BR" sz="1200" spc="-5" dirty="0">
                <a:latin typeface="Calibri"/>
                <a:cs typeface="Calibri"/>
              </a:rPr>
              <a:t>5</a:t>
            </a:r>
            <a:r>
              <a:rPr sz="1200" spc="-5" dirty="0">
                <a:latin typeface="Calibri"/>
                <a:cs typeface="Calibri"/>
              </a:rPr>
              <a:t>4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anos	</a:t>
            </a:r>
            <a:r>
              <a:rPr lang="pt-BR" sz="1200" b="1" spc="-20" dirty="0">
                <a:latin typeface="Calibri"/>
                <a:cs typeface="Calibri"/>
              </a:rPr>
              <a:t>14</a:t>
            </a:r>
            <a:r>
              <a:rPr sz="1200" b="1" spc="-20" dirty="0"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585"/>
              </a:lnSpc>
              <a:tabLst>
                <a:tab pos="1027430" algn="l"/>
              </a:tabLst>
            </a:pPr>
            <a:r>
              <a:rPr sz="1200" spc="-20" dirty="0">
                <a:latin typeface="Calibri"/>
                <a:cs typeface="Calibri"/>
              </a:rPr>
              <a:t>55+	</a:t>
            </a:r>
            <a:r>
              <a:rPr lang="pt-BR" sz="1200" b="1" spc="-5" dirty="0">
                <a:latin typeface="Calibri"/>
                <a:cs typeface="Calibri"/>
              </a:rPr>
              <a:t>24</a:t>
            </a:r>
            <a:r>
              <a:rPr sz="1200" b="1" spc="-5" dirty="0">
                <a:latin typeface="Calibri"/>
                <a:cs typeface="Calibri"/>
              </a:rPr>
              <a:t>%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028" name="Picture 4" descr="Threads, logo, brand, sign, contain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51" y="1106424"/>
            <a:ext cx="259079" cy="2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object 11"/>
          <p:cNvSpPr txBox="1"/>
          <p:nvPr/>
        </p:nvSpPr>
        <p:spPr>
          <a:xfrm>
            <a:off x="9193085" y="1351533"/>
            <a:ext cx="2330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900" spc="-40" dirty="0">
                <a:latin typeface="Calibri"/>
                <a:cs typeface="Calibri"/>
              </a:rPr>
              <a:t>147</a:t>
            </a:r>
            <a:r>
              <a:rPr sz="900" spc="-40" dirty="0">
                <a:latin typeface="Calibri"/>
                <a:cs typeface="Calibri"/>
              </a:rPr>
              <a:t>k</a:t>
            </a:r>
            <a:endParaRPr sz="900" dirty="0">
              <a:latin typeface="Calibri"/>
              <a:cs typeface="Calibri"/>
            </a:endParaRPr>
          </a:p>
        </p:txBody>
      </p:sp>
      <p:graphicFrame>
        <p:nvGraphicFramePr>
          <p:cNvPr id="73" name="Gráfico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674982"/>
              </p:ext>
            </p:extLst>
          </p:nvPr>
        </p:nvGraphicFramePr>
        <p:xfrm>
          <a:off x="5268033" y="3919884"/>
          <a:ext cx="1605020" cy="95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4" name="Gráfico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726213"/>
              </p:ext>
            </p:extLst>
          </p:nvPr>
        </p:nvGraphicFramePr>
        <p:xfrm>
          <a:off x="589414" y="4018182"/>
          <a:ext cx="1120493" cy="89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75" name="Gráfico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815209"/>
              </p:ext>
            </p:extLst>
          </p:nvPr>
        </p:nvGraphicFramePr>
        <p:xfrm>
          <a:off x="1426173" y="3994816"/>
          <a:ext cx="1222196" cy="94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76" name="Gráfico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160115"/>
              </p:ext>
            </p:extLst>
          </p:nvPr>
        </p:nvGraphicFramePr>
        <p:xfrm>
          <a:off x="2171214" y="3989979"/>
          <a:ext cx="1560349" cy="95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77" name="Gráfico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499944"/>
              </p:ext>
            </p:extLst>
          </p:nvPr>
        </p:nvGraphicFramePr>
        <p:xfrm>
          <a:off x="6095316" y="3846107"/>
          <a:ext cx="1634336" cy="11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8" name="Gráfico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206710"/>
              </p:ext>
            </p:extLst>
          </p:nvPr>
        </p:nvGraphicFramePr>
        <p:xfrm>
          <a:off x="7137535" y="3905645"/>
          <a:ext cx="1355765" cy="98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635" cy="5715000"/>
          </a:xfrm>
          <a:custGeom>
            <a:avLst/>
            <a:gdLst/>
            <a:ahLst/>
            <a:cxnLst/>
            <a:rect l="l" t="t" r="r" b="b"/>
            <a:pathLst>
              <a:path w="10160635" h="5715000">
                <a:moveTo>
                  <a:pt x="10160508" y="0"/>
                </a:moveTo>
                <a:lnTo>
                  <a:pt x="0" y="0"/>
                </a:lnTo>
                <a:lnTo>
                  <a:pt x="0" y="5715000"/>
                </a:lnTo>
                <a:lnTo>
                  <a:pt x="10160508" y="5715000"/>
                </a:lnTo>
                <a:lnTo>
                  <a:pt x="101605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" y="3244595"/>
            <a:ext cx="9774555" cy="1993900"/>
          </a:xfrm>
          <a:custGeom>
            <a:avLst/>
            <a:gdLst/>
            <a:ahLst/>
            <a:cxnLst/>
            <a:rect l="l" t="t" r="r" b="b"/>
            <a:pathLst>
              <a:path w="9774555" h="1993900">
                <a:moveTo>
                  <a:pt x="9774555" y="0"/>
                </a:moveTo>
                <a:lnTo>
                  <a:pt x="9774555" y="1993392"/>
                </a:lnTo>
                <a:lnTo>
                  <a:pt x="3479" y="1993392"/>
                </a:lnTo>
                <a:lnTo>
                  <a:pt x="863" y="838835"/>
                </a:lnTo>
                <a:lnTo>
                  <a:pt x="0" y="246380"/>
                </a:lnTo>
                <a:lnTo>
                  <a:pt x="863" y="29083"/>
                </a:lnTo>
                <a:lnTo>
                  <a:pt x="347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9389" y="236270"/>
            <a:ext cx="9787255" cy="2092960"/>
            <a:chOff x="199389" y="236270"/>
            <a:chExt cx="9787255" cy="2092960"/>
          </a:xfrm>
        </p:grpSpPr>
        <p:sp>
          <p:nvSpPr>
            <p:cNvPr id="5" name="object 5"/>
            <p:cNvSpPr/>
            <p:nvPr/>
          </p:nvSpPr>
          <p:spPr>
            <a:xfrm>
              <a:off x="205739" y="428244"/>
              <a:ext cx="9774555" cy="1894205"/>
            </a:xfrm>
            <a:custGeom>
              <a:avLst/>
              <a:gdLst/>
              <a:ahLst/>
              <a:cxnLst/>
              <a:rect l="l" t="t" r="r" b="b"/>
              <a:pathLst>
                <a:path w="9774555" h="1894205">
                  <a:moveTo>
                    <a:pt x="9774555" y="1894077"/>
                  </a:moveTo>
                  <a:lnTo>
                    <a:pt x="9774555" y="0"/>
                  </a:lnTo>
                  <a:lnTo>
                    <a:pt x="3479" y="0"/>
                  </a:lnTo>
                  <a:lnTo>
                    <a:pt x="863" y="1097026"/>
                  </a:lnTo>
                  <a:lnTo>
                    <a:pt x="0" y="1660016"/>
                  </a:lnTo>
                  <a:lnTo>
                    <a:pt x="863" y="1866518"/>
                  </a:lnTo>
                  <a:lnTo>
                    <a:pt x="3479" y="189407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4972" y="236270"/>
              <a:ext cx="3779520" cy="335280"/>
            </a:xfrm>
            <a:custGeom>
              <a:avLst/>
              <a:gdLst/>
              <a:ahLst/>
              <a:cxnLst/>
              <a:rect l="l" t="t" r="r" b="b"/>
              <a:pathLst>
                <a:path w="3779520" h="335280">
                  <a:moveTo>
                    <a:pt x="3779266" y="0"/>
                  </a:moveTo>
                  <a:lnTo>
                    <a:pt x="0" y="0"/>
                  </a:lnTo>
                  <a:lnTo>
                    <a:pt x="0" y="334721"/>
                  </a:lnTo>
                  <a:lnTo>
                    <a:pt x="3779266" y="334721"/>
                  </a:lnTo>
                  <a:lnTo>
                    <a:pt x="377926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66921" y="111632"/>
            <a:ext cx="3060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800" b="1" spc="-4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RFI</a:t>
            </a:r>
            <a:r>
              <a:rPr sz="2800" b="1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1" spc="-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1" spc="-2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1" spc="-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1" spc="-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2800" b="1" spc="-4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1" spc="-4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317" y="5361838"/>
            <a:ext cx="638365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5" dirty="0">
                <a:latin typeface="Calibri"/>
                <a:cs typeface="Calibri"/>
              </a:rPr>
              <a:t>Fontes: </a:t>
            </a:r>
            <a:r>
              <a:rPr sz="850" dirty="0">
                <a:latin typeface="Calibri"/>
                <a:cs typeface="Calibri"/>
              </a:rPr>
              <a:t>Kantar</a:t>
            </a:r>
            <a:r>
              <a:rPr sz="850" spc="-5" dirty="0">
                <a:latin typeface="Calibri"/>
                <a:cs typeface="Calibri"/>
              </a:rPr>
              <a:t> Ibope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Media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-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TGI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TG</a:t>
            </a:r>
            <a:r>
              <a:rPr sz="850" spc="-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BR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lang="pt-BR" sz="850" dirty="0">
                <a:latin typeface="Calibri"/>
                <a:cs typeface="Calibri"/>
              </a:rPr>
              <a:t>2025</a:t>
            </a:r>
            <a:r>
              <a:rPr sz="850" spc="-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lang="pt-BR" sz="850" dirty="0">
                <a:latin typeface="Calibri"/>
                <a:cs typeface="Calibri"/>
              </a:rPr>
              <a:t>2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-</a:t>
            </a:r>
            <a:r>
              <a:rPr sz="850" spc="-2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Pessoas: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Leitores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Revista:</a:t>
            </a:r>
            <a:r>
              <a:rPr sz="850" spc="-5" dirty="0">
                <a:latin typeface="Calibri"/>
                <a:cs typeface="Calibri"/>
              </a:rPr>
              <a:t> Leu</a:t>
            </a:r>
            <a:r>
              <a:rPr sz="85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impresso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nos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últimos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6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meses </a:t>
            </a:r>
            <a:r>
              <a:rPr sz="850" dirty="0">
                <a:latin typeface="Calibri"/>
                <a:cs typeface="Calibri"/>
              </a:rPr>
              <a:t>+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edição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digital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(sem</a:t>
            </a:r>
            <a:r>
              <a:rPr sz="850" spc="-15" dirty="0">
                <a:latin typeface="Calibri"/>
                <a:cs typeface="Calibri"/>
              </a:rPr>
              <a:t> sobreposição)</a:t>
            </a:r>
            <a:endParaRPr sz="85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2251" y="972311"/>
            <a:ext cx="1880235" cy="897890"/>
            <a:chOff x="492251" y="972311"/>
            <a:chExt cx="1880235" cy="897890"/>
          </a:xfrm>
        </p:grpSpPr>
        <p:sp>
          <p:nvSpPr>
            <p:cNvPr id="10" name="object 10"/>
            <p:cNvSpPr/>
            <p:nvPr/>
          </p:nvSpPr>
          <p:spPr>
            <a:xfrm>
              <a:off x="492251" y="1257299"/>
              <a:ext cx="324485" cy="612775"/>
            </a:xfrm>
            <a:custGeom>
              <a:avLst/>
              <a:gdLst/>
              <a:ahLst/>
              <a:cxnLst/>
              <a:rect l="l" t="t" r="r" b="b"/>
              <a:pathLst>
                <a:path w="324484" h="612775">
                  <a:moveTo>
                    <a:pt x="200406" y="0"/>
                  </a:moveTo>
                  <a:lnTo>
                    <a:pt x="122834" y="0"/>
                  </a:lnTo>
                  <a:lnTo>
                    <a:pt x="75323" y="9525"/>
                  </a:lnTo>
                  <a:lnTo>
                    <a:pt x="36487" y="35687"/>
                  </a:lnTo>
                  <a:lnTo>
                    <a:pt x="10109" y="74422"/>
                  </a:lnTo>
                  <a:lnTo>
                    <a:pt x="0" y="121920"/>
                  </a:lnTo>
                  <a:lnTo>
                    <a:pt x="0" y="238378"/>
                  </a:lnTo>
                  <a:lnTo>
                    <a:pt x="13284" y="279653"/>
                  </a:lnTo>
                  <a:lnTo>
                    <a:pt x="48018" y="304926"/>
                  </a:lnTo>
                  <a:lnTo>
                    <a:pt x="62801" y="309499"/>
                  </a:lnTo>
                  <a:lnTo>
                    <a:pt x="78498" y="578358"/>
                  </a:lnTo>
                  <a:lnTo>
                    <a:pt x="81788" y="591947"/>
                  </a:lnTo>
                  <a:lnTo>
                    <a:pt x="89585" y="602741"/>
                  </a:lnTo>
                  <a:lnTo>
                    <a:pt x="100838" y="609980"/>
                  </a:lnTo>
                  <a:lnTo>
                    <a:pt x="114515" y="612521"/>
                  </a:lnTo>
                  <a:lnTo>
                    <a:pt x="209638" y="612521"/>
                  </a:lnTo>
                  <a:lnTo>
                    <a:pt x="242366" y="591947"/>
                  </a:lnTo>
                  <a:lnTo>
                    <a:pt x="261366" y="309499"/>
                  </a:lnTo>
                  <a:lnTo>
                    <a:pt x="276148" y="304926"/>
                  </a:lnTo>
                  <a:lnTo>
                    <a:pt x="295719" y="294386"/>
                  </a:lnTo>
                  <a:lnTo>
                    <a:pt x="310883" y="278891"/>
                  </a:lnTo>
                  <a:lnTo>
                    <a:pt x="320687" y="259841"/>
                  </a:lnTo>
                  <a:lnTo>
                    <a:pt x="324167" y="238378"/>
                  </a:lnTo>
                  <a:lnTo>
                    <a:pt x="323240" y="121920"/>
                  </a:lnTo>
                  <a:lnTo>
                    <a:pt x="313524" y="74422"/>
                  </a:lnTo>
                  <a:lnTo>
                    <a:pt x="287108" y="35687"/>
                  </a:lnTo>
                  <a:lnTo>
                    <a:pt x="248043" y="9525"/>
                  </a:lnTo>
                  <a:lnTo>
                    <a:pt x="200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971" y="992123"/>
              <a:ext cx="231647" cy="2316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80871" y="1257299"/>
              <a:ext cx="324485" cy="612775"/>
            </a:xfrm>
            <a:custGeom>
              <a:avLst/>
              <a:gdLst/>
              <a:ahLst/>
              <a:cxnLst/>
              <a:rect l="l" t="t" r="r" b="b"/>
              <a:pathLst>
                <a:path w="324484" h="612775">
                  <a:moveTo>
                    <a:pt x="200406" y="0"/>
                  </a:moveTo>
                  <a:lnTo>
                    <a:pt x="122834" y="0"/>
                  </a:lnTo>
                  <a:lnTo>
                    <a:pt x="75323" y="9525"/>
                  </a:lnTo>
                  <a:lnTo>
                    <a:pt x="36487" y="35687"/>
                  </a:lnTo>
                  <a:lnTo>
                    <a:pt x="10109" y="74422"/>
                  </a:lnTo>
                  <a:lnTo>
                    <a:pt x="0" y="121920"/>
                  </a:lnTo>
                  <a:lnTo>
                    <a:pt x="0" y="238378"/>
                  </a:lnTo>
                  <a:lnTo>
                    <a:pt x="13284" y="279653"/>
                  </a:lnTo>
                  <a:lnTo>
                    <a:pt x="48018" y="304926"/>
                  </a:lnTo>
                  <a:lnTo>
                    <a:pt x="62801" y="309499"/>
                  </a:lnTo>
                  <a:lnTo>
                    <a:pt x="78498" y="578358"/>
                  </a:lnTo>
                  <a:lnTo>
                    <a:pt x="81787" y="591947"/>
                  </a:lnTo>
                  <a:lnTo>
                    <a:pt x="89585" y="602741"/>
                  </a:lnTo>
                  <a:lnTo>
                    <a:pt x="100837" y="609980"/>
                  </a:lnTo>
                  <a:lnTo>
                    <a:pt x="114515" y="612521"/>
                  </a:lnTo>
                  <a:lnTo>
                    <a:pt x="209638" y="612521"/>
                  </a:lnTo>
                  <a:lnTo>
                    <a:pt x="242366" y="591947"/>
                  </a:lnTo>
                  <a:lnTo>
                    <a:pt x="261365" y="309499"/>
                  </a:lnTo>
                  <a:lnTo>
                    <a:pt x="276148" y="304926"/>
                  </a:lnTo>
                  <a:lnTo>
                    <a:pt x="295719" y="294386"/>
                  </a:lnTo>
                  <a:lnTo>
                    <a:pt x="310883" y="278891"/>
                  </a:lnTo>
                  <a:lnTo>
                    <a:pt x="320687" y="259841"/>
                  </a:lnTo>
                  <a:lnTo>
                    <a:pt x="324167" y="238378"/>
                  </a:lnTo>
                  <a:lnTo>
                    <a:pt x="323240" y="121920"/>
                  </a:lnTo>
                  <a:lnTo>
                    <a:pt x="313524" y="74422"/>
                  </a:lnTo>
                  <a:lnTo>
                    <a:pt x="287108" y="35687"/>
                  </a:lnTo>
                  <a:lnTo>
                    <a:pt x="248043" y="9525"/>
                  </a:lnTo>
                  <a:lnTo>
                    <a:pt x="200406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591" y="992123"/>
              <a:ext cx="231647" cy="2316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58112" y="1237487"/>
              <a:ext cx="324485" cy="612775"/>
            </a:xfrm>
            <a:custGeom>
              <a:avLst/>
              <a:gdLst/>
              <a:ahLst/>
              <a:cxnLst/>
              <a:rect l="l" t="t" r="r" b="b"/>
              <a:pathLst>
                <a:path w="324485" h="612775">
                  <a:moveTo>
                    <a:pt x="200406" y="0"/>
                  </a:moveTo>
                  <a:lnTo>
                    <a:pt x="122808" y="0"/>
                  </a:lnTo>
                  <a:lnTo>
                    <a:pt x="75311" y="9525"/>
                  </a:lnTo>
                  <a:lnTo>
                    <a:pt x="36449" y="35687"/>
                  </a:lnTo>
                  <a:lnTo>
                    <a:pt x="10160" y="74422"/>
                  </a:lnTo>
                  <a:lnTo>
                    <a:pt x="0" y="121920"/>
                  </a:lnTo>
                  <a:lnTo>
                    <a:pt x="0" y="238378"/>
                  </a:lnTo>
                  <a:lnTo>
                    <a:pt x="13335" y="279653"/>
                  </a:lnTo>
                  <a:lnTo>
                    <a:pt x="48006" y="304926"/>
                  </a:lnTo>
                  <a:lnTo>
                    <a:pt x="62737" y="309499"/>
                  </a:lnTo>
                  <a:lnTo>
                    <a:pt x="78486" y="578358"/>
                  </a:lnTo>
                  <a:lnTo>
                    <a:pt x="81787" y="591947"/>
                  </a:lnTo>
                  <a:lnTo>
                    <a:pt x="89535" y="602741"/>
                  </a:lnTo>
                  <a:lnTo>
                    <a:pt x="100837" y="609981"/>
                  </a:lnTo>
                  <a:lnTo>
                    <a:pt x="114554" y="612521"/>
                  </a:lnTo>
                  <a:lnTo>
                    <a:pt x="209676" y="612521"/>
                  </a:lnTo>
                  <a:lnTo>
                    <a:pt x="242315" y="591947"/>
                  </a:lnTo>
                  <a:lnTo>
                    <a:pt x="261365" y="309499"/>
                  </a:lnTo>
                  <a:lnTo>
                    <a:pt x="276098" y="304926"/>
                  </a:lnTo>
                  <a:lnTo>
                    <a:pt x="295782" y="294386"/>
                  </a:lnTo>
                  <a:lnTo>
                    <a:pt x="310895" y="278891"/>
                  </a:lnTo>
                  <a:lnTo>
                    <a:pt x="320675" y="259841"/>
                  </a:lnTo>
                  <a:lnTo>
                    <a:pt x="324104" y="238378"/>
                  </a:lnTo>
                  <a:lnTo>
                    <a:pt x="323214" y="121920"/>
                  </a:lnTo>
                  <a:lnTo>
                    <a:pt x="313563" y="74422"/>
                  </a:lnTo>
                  <a:lnTo>
                    <a:pt x="287146" y="35687"/>
                  </a:lnTo>
                  <a:lnTo>
                    <a:pt x="248031" y="9525"/>
                  </a:lnTo>
                  <a:lnTo>
                    <a:pt x="200406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5355" y="972311"/>
              <a:ext cx="230124" cy="2301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69491" y="1257299"/>
              <a:ext cx="324485" cy="612775"/>
            </a:xfrm>
            <a:custGeom>
              <a:avLst/>
              <a:gdLst/>
              <a:ahLst/>
              <a:cxnLst/>
              <a:rect l="l" t="t" r="r" b="b"/>
              <a:pathLst>
                <a:path w="324484" h="612775">
                  <a:moveTo>
                    <a:pt x="200406" y="0"/>
                  </a:moveTo>
                  <a:lnTo>
                    <a:pt x="122809" y="0"/>
                  </a:lnTo>
                  <a:lnTo>
                    <a:pt x="75311" y="9525"/>
                  </a:lnTo>
                  <a:lnTo>
                    <a:pt x="36449" y="35687"/>
                  </a:lnTo>
                  <a:lnTo>
                    <a:pt x="10160" y="74422"/>
                  </a:lnTo>
                  <a:lnTo>
                    <a:pt x="0" y="121920"/>
                  </a:lnTo>
                  <a:lnTo>
                    <a:pt x="0" y="238378"/>
                  </a:lnTo>
                  <a:lnTo>
                    <a:pt x="13335" y="279653"/>
                  </a:lnTo>
                  <a:lnTo>
                    <a:pt x="48006" y="304926"/>
                  </a:lnTo>
                  <a:lnTo>
                    <a:pt x="62738" y="309499"/>
                  </a:lnTo>
                  <a:lnTo>
                    <a:pt x="78486" y="578358"/>
                  </a:lnTo>
                  <a:lnTo>
                    <a:pt x="81788" y="591947"/>
                  </a:lnTo>
                  <a:lnTo>
                    <a:pt x="89535" y="602741"/>
                  </a:lnTo>
                  <a:lnTo>
                    <a:pt x="100838" y="609980"/>
                  </a:lnTo>
                  <a:lnTo>
                    <a:pt x="114554" y="612521"/>
                  </a:lnTo>
                  <a:lnTo>
                    <a:pt x="209677" y="612521"/>
                  </a:lnTo>
                  <a:lnTo>
                    <a:pt x="242316" y="591947"/>
                  </a:lnTo>
                  <a:lnTo>
                    <a:pt x="261366" y="309499"/>
                  </a:lnTo>
                  <a:lnTo>
                    <a:pt x="276098" y="304926"/>
                  </a:lnTo>
                  <a:lnTo>
                    <a:pt x="295783" y="294386"/>
                  </a:lnTo>
                  <a:lnTo>
                    <a:pt x="310896" y="278891"/>
                  </a:lnTo>
                  <a:lnTo>
                    <a:pt x="320675" y="259841"/>
                  </a:lnTo>
                  <a:lnTo>
                    <a:pt x="324231" y="238378"/>
                  </a:lnTo>
                  <a:lnTo>
                    <a:pt x="323215" y="121920"/>
                  </a:lnTo>
                  <a:lnTo>
                    <a:pt x="313563" y="74422"/>
                  </a:lnTo>
                  <a:lnTo>
                    <a:pt x="287147" y="35687"/>
                  </a:lnTo>
                  <a:lnTo>
                    <a:pt x="248031" y="9525"/>
                  </a:lnTo>
                  <a:lnTo>
                    <a:pt x="200406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35" y="992123"/>
              <a:ext cx="230124" cy="2316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48255" y="1237487"/>
              <a:ext cx="324485" cy="612775"/>
            </a:xfrm>
            <a:custGeom>
              <a:avLst/>
              <a:gdLst/>
              <a:ahLst/>
              <a:cxnLst/>
              <a:rect l="l" t="t" r="r" b="b"/>
              <a:pathLst>
                <a:path w="324485" h="612775">
                  <a:moveTo>
                    <a:pt x="200406" y="0"/>
                  </a:moveTo>
                  <a:lnTo>
                    <a:pt x="122808" y="0"/>
                  </a:lnTo>
                  <a:lnTo>
                    <a:pt x="75311" y="9525"/>
                  </a:lnTo>
                  <a:lnTo>
                    <a:pt x="36449" y="35687"/>
                  </a:lnTo>
                  <a:lnTo>
                    <a:pt x="10160" y="74422"/>
                  </a:lnTo>
                  <a:lnTo>
                    <a:pt x="0" y="121920"/>
                  </a:lnTo>
                  <a:lnTo>
                    <a:pt x="0" y="238378"/>
                  </a:lnTo>
                  <a:lnTo>
                    <a:pt x="13335" y="279653"/>
                  </a:lnTo>
                  <a:lnTo>
                    <a:pt x="48006" y="304926"/>
                  </a:lnTo>
                  <a:lnTo>
                    <a:pt x="62737" y="309499"/>
                  </a:lnTo>
                  <a:lnTo>
                    <a:pt x="78486" y="578358"/>
                  </a:lnTo>
                  <a:lnTo>
                    <a:pt x="81787" y="591947"/>
                  </a:lnTo>
                  <a:lnTo>
                    <a:pt x="89535" y="602741"/>
                  </a:lnTo>
                  <a:lnTo>
                    <a:pt x="100837" y="609981"/>
                  </a:lnTo>
                  <a:lnTo>
                    <a:pt x="114554" y="612521"/>
                  </a:lnTo>
                  <a:lnTo>
                    <a:pt x="209676" y="612521"/>
                  </a:lnTo>
                  <a:lnTo>
                    <a:pt x="242316" y="591947"/>
                  </a:lnTo>
                  <a:lnTo>
                    <a:pt x="261366" y="309499"/>
                  </a:lnTo>
                  <a:lnTo>
                    <a:pt x="276098" y="304926"/>
                  </a:lnTo>
                  <a:lnTo>
                    <a:pt x="295782" y="294386"/>
                  </a:lnTo>
                  <a:lnTo>
                    <a:pt x="310895" y="278891"/>
                  </a:lnTo>
                  <a:lnTo>
                    <a:pt x="320675" y="259841"/>
                  </a:lnTo>
                  <a:lnTo>
                    <a:pt x="324104" y="238378"/>
                  </a:lnTo>
                  <a:lnTo>
                    <a:pt x="323214" y="121920"/>
                  </a:lnTo>
                  <a:lnTo>
                    <a:pt x="313563" y="74422"/>
                  </a:lnTo>
                  <a:lnTo>
                    <a:pt x="287146" y="35687"/>
                  </a:lnTo>
                  <a:lnTo>
                    <a:pt x="248031" y="9525"/>
                  </a:lnTo>
                  <a:lnTo>
                    <a:pt x="200406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3976" y="972311"/>
              <a:ext cx="230124" cy="2301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79247" y="1889251"/>
            <a:ext cx="2829560" cy="2604944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 marR="5080">
              <a:lnSpc>
                <a:spcPct val="77000"/>
              </a:lnSpc>
              <a:spcBef>
                <a:spcPts val="1235"/>
              </a:spcBef>
            </a:pPr>
            <a:r>
              <a:rPr sz="4100" b="1" dirty="0">
                <a:latin typeface="Calibri"/>
                <a:cs typeface="Calibri"/>
              </a:rPr>
              <a:t>+ </a:t>
            </a:r>
            <a:r>
              <a:rPr sz="4100" dirty="0">
                <a:latin typeface="Calibri Light"/>
                <a:cs typeface="Calibri Light"/>
              </a:rPr>
              <a:t>de </a:t>
            </a:r>
            <a:r>
              <a:rPr lang="pt-BR" sz="4100" dirty="0">
                <a:latin typeface="Calibri Light"/>
                <a:cs typeface="Calibri Light"/>
              </a:rPr>
              <a:t>162</a:t>
            </a:r>
            <a:r>
              <a:rPr sz="4100" dirty="0">
                <a:latin typeface="Calibri Light"/>
                <a:cs typeface="Calibri Light"/>
              </a:rPr>
              <a:t> </a:t>
            </a:r>
            <a:r>
              <a:rPr sz="4100" spc="-20" dirty="0">
                <a:latin typeface="Calibri Light"/>
                <a:cs typeface="Calibri Light"/>
              </a:rPr>
              <a:t>mil </a:t>
            </a:r>
            <a:r>
              <a:rPr sz="4100" spc="-915" dirty="0">
                <a:latin typeface="Calibri Light"/>
                <a:cs typeface="Calibri Light"/>
              </a:rPr>
              <a:t> </a:t>
            </a:r>
            <a:r>
              <a:rPr sz="4100" spc="-5" dirty="0">
                <a:latin typeface="Calibri Light"/>
                <a:cs typeface="Calibri Light"/>
              </a:rPr>
              <a:t>leitores</a:t>
            </a:r>
            <a:r>
              <a:rPr sz="4100" spc="-185" dirty="0">
                <a:latin typeface="Calibri Light"/>
                <a:cs typeface="Calibri Light"/>
              </a:rPr>
              <a:t> </a:t>
            </a:r>
            <a:r>
              <a:rPr sz="4100" spc="-25" dirty="0">
                <a:latin typeface="Calibri Light"/>
                <a:cs typeface="Calibri Light"/>
              </a:rPr>
              <a:t>estão </a:t>
            </a:r>
            <a:r>
              <a:rPr sz="4100" spc="-915" dirty="0">
                <a:latin typeface="Calibri Light"/>
                <a:cs typeface="Calibri Light"/>
              </a:rPr>
              <a:t> </a:t>
            </a:r>
            <a:r>
              <a:rPr sz="4100" dirty="0">
                <a:latin typeface="Calibri Light"/>
                <a:cs typeface="Calibri Light"/>
              </a:rPr>
              <a:t>em </a:t>
            </a:r>
            <a:r>
              <a:rPr sz="4100" spc="-5" dirty="0">
                <a:latin typeface="Calibri Light"/>
                <a:cs typeface="Calibri Light"/>
              </a:rPr>
              <a:t>cargos </a:t>
            </a:r>
            <a:r>
              <a:rPr sz="4100" spc="-10" dirty="0">
                <a:latin typeface="Calibri Light"/>
                <a:cs typeface="Calibri Light"/>
              </a:rPr>
              <a:t>de </a:t>
            </a:r>
            <a:r>
              <a:rPr sz="4100" spc="-915" dirty="0">
                <a:latin typeface="Calibri Light"/>
                <a:cs typeface="Calibri Light"/>
              </a:rPr>
              <a:t> </a:t>
            </a:r>
            <a:r>
              <a:rPr sz="4100" dirty="0">
                <a:latin typeface="Calibri Light"/>
                <a:cs typeface="Calibri Light"/>
              </a:rPr>
              <a:t>direção </a:t>
            </a:r>
            <a:r>
              <a:rPr sz="4100" spc="-15" dirty="0">
                <a:latin typeface="Calibri Light"/>
                <a:cs typeface="Calibri Light"/>
              </a:rPr>
              <a:t>ou </a:t>
            </a:r>
            <a:r>
              <a:rPr sz="4100" spc="-10" dirty="0">
                <a:latin typeface="Calibri Light"/>
                <a:cs typeface="Calibri Light"/>
              </a:rPr>
              <a:t> </a:t>
            </a:r>
            <a:r>
              <a:rPr sz="4100" spc="-15" dirty="0">
                <a:latin typeface="Calibri Light"/>
                <a:cs typeface="Calibri Light"/>
              </a:rPr>
              <a:t>gerência</a:t>
            </a:r>
            <a:endParaRPr sz="4100" dirty="0">
              <a:latin typeface="Calibri Light"/>
              <a:cs typeface="Calibri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99936" y="1262231"/>
            <a:ext cx="655955" cy="812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67640" algn="r">
              <a:lnSpc>
                <a:spcPct val="83200"/>
              </a:lnSpc>
              <a:spcBef>
                <a:spcPts val="300"/>
              </a:spcBef>
            </a:pPr>
            <a:r>
              <a:rPr sz="1000" b="1" spc="-60" dirty="0">
                <a:latin typeface="Calibri"/>
                <a:cs typeface="Calibri"/>
              </a:rPr>
              <a:t>Afi</a:t>
            </a:r>
            <a:r>
              <a:rPr sz="1000" b="1" spc="-50" dirty="0">
                <a:latin typeface="Calibri"/>
                <a:cs typeface="Calibri"/>
              </a:rPr>
              <a:t>n</a:t>
            </a:r>
            <a:r>
              <a:rPr sz="1000" b="1" spc="-60" dirty="0">
                <a:latin typeface="Calibri"/>
                <a:cs typeface="Calibri"/>
              </a:rPr>
              <a:t>i</a:t>
            </a:r>
            <a:r>
              <a:rPr sz="1000" b="1" spc="-50" dirty="0">
                <a:latin typeface="Calibri"/>
                <a:cs typeface="Calibri"/>
              </a:rPr>
              <a:t>d</a:t>
            </a:r>
            <a:r>
              <a:rPr sz="1000" b="1" spc="-55" dirty="0">
                <a:latin typeface="Calibri"/>
                <a:cs typeface="Calibri"/>
              </a:rPr>
              <a:t>a</a:t>
            </a:r>
            <a:r>
              <a:rPr sz="1000" b="1" spc="-50" dirty="0">
                <a:latin typeface="Calibri"/>
                <a:cs typeface="Calibri"/>
              </a:rPr>
              <a:t>d</a:t>
            </a:r>
            <a:r>
              <a:rPr sz="1000" b="1" spc="-5" dirty="0">
                <a:latin typeface="Calibri"/>
                <a:cs typeface="Calibri"/>
              </a:rPr>
              <a:t>e  </a:t>
            </a:r>
            <a:r>
              <a:rPr sz="1000" spc="-4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10" dirty="0">
                <a:latin typeface="Calibri"/>
                <a:cs typeface="Calibri"/>
              </a:rPr>
              <a:t> </a:t>
            </a:r>
            <a:r>
              <a:rPr sz="1000" spc="-70" dirty="0">
                <a:latin typeface="Calibri"/>
                <a:cs typeface="Calibri"/>
              </a:rPr>
              <a:t>i</a:t>
            </a:r>
            <a:r>
              <a:rPr sz="1000" spc="-65" dirty="0">
                <a:latin typeface="Calibri"/>
                <a:cs typeface="Calibri"/>
              </a:rPr>
              <a:t>nt</a:t>
            </a:r>
            <a:r>
              <a:rPr sz="1000" spc="-70" dirty="0">
                <a:latin typeface="Calibri"/>
                <a:cs typeface="Calibri"/>
              </a:rPr>
              <a:t>e</a:t>
            </a:r>
            <a:r>
              <a:rPr sz="1000" spc="-65" dirty="0">
                <a:latin typeface="Calibri"/>
                <a:cs typeface="Calibri"/>
              </a:rPr>
              <a:t>r</a:t>
            </a:r>
            <a:r>
              <a:rPr sz="1000" spc="-70" dirty="0">
                <a:latin typeface="Calibri"/>
                <a:cs typeface="Calibri"/>
              </a:rPr>
              <a:t>e</a:t>
            </a:r>
            <a:r>
              <a:rPr sz="1000" spc="-75" dirty="0">
                <a:latin typeface="Calibri"/>
                <a:cs typeface="Calibri"/>
              </a:rPr>
              <a:t>ss</a:t>
            </a:r>
            <a:r>
              <a:rPr sz="1000" spc="-65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m  </a:t>
            </a:r>
            <a:r>
              <a:rPr sz="1000" spc="-20" dirty="0">
                <a:latin typeface="Calibri"/>
                <a:cs typeface="Calibri"/>
              </a:rPr>
              <a:t>muitopor 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65" dirty="0">
                <a:latin typeface="Calibri"/>
                <a:cs typeface="Calibri"/>
              </a:rPr>
              <a:t>a</a:t>
            </a:r>
            <a:r>
              <a:rPr sz="1000" spc="-75" dirty="0">
                <a:latin typeface="Calibri"/>
                <a:cs typeface="Calibri"/>
              </a:rPr>
              <a:t>ss</a:t>
            </a:r>
            <a:r>
              <a:rPr sz="1000" spc="-65" dirty="0">
                <a:latin typeface="Calibri"/>
                <a:cs typeface="Calibri"/>
              </a:rPr>
              <a:t>unto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e  </a:t>
            </a:r>
            <a:r>
              <a:rPr sz="1000" spc="-70" dirty="0">
                <a:latin typeface="Calibri"/>
                <a:cs typeface="Calibri"/>
              </a:rPr>
              <a:t>Fi</a:t>
            </a:r>
            <a:r>
              <a:rPr sz="1000" spc="-65" dirty="0">
                <a:latin typeface="Calibri"/>
                <a:cs typeface="Calibri"/>
              </a:rPr>
              <a:t>nan</a:t>
            </a:r>
            <a:r>
              <a:rPr sz="1000" spc="-70" dirty="0">
                <a:latin typeface="Calibri"/>
                <a:cs typeface="Calibri"/>
              </a:rPr>
              <a:t>ç</a:t>
            </a:r>
            <a:r>
              <a:rPr sz="1000" spc="-65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-8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  </a:t>
            </a:r>
            <a:r>
              <a:rPr sz="1000" spc="-15" dirty="0">
                <a:latin typeface="Calibri"/>
                <a:cs typeface="Calibri"/>
              </a:rPr>
              <a:t>Economia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93586" y="3687064"/>
            <a:ext cx="662305" cy="558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73355" algn="r">
              <a:lnSpc>
                <a:spcPct val="83400"/>
              </a:lnSpc>
              <a:spcBef>
                <a:spcPts val="295"/>
              </a:spcBef>
            </a:pPr>
            <a:r>
              <a:rPr sz="1000" b="1" spc="-60" dirty="0">
                <a:latin typeface="Calibri"/>
                <a:cs typeface="Calibri"/>
              </a:rPr>
              <a:t>Afi</a:t>
            </a:r>
            <a:r>
              <a:rPr sz="1000" b="1" spc="-50" dirty="0">
                <a:latin typeface="Calibri"/>
                <a:cs typeface="Calibri"/>
              </a:rPr>
              <a:t>n</a:t>
            </a:r>
            <a:r>
              <a:rPr sz="1000" b="1" spc="-60" dirty="0">
                <a:latin typeface="Calibri"/>
                <a:cs typeface="Calibri"/>
              </a:rPr>
              <a:t>i</a:t>
            </a:r>
            <a:r>
              <a:rPr sz="1000" b="1" spc="-50" dirty="0">
                <a:latin typeface="Calibri"/>
                <a:cs typeface="Calibri"/>
              </a:rPr>
              <a:t>d</a:t>
            </a:r>
            <a:r>
              <a:rPr sz="1000" b="1" spc="-55" dirty="0">
                <a:latin typeface="Calibri"/>
                <a:cs typeface="Calibri"/>
              </a:rPr>
              <a:t>a</a:t>
            </a:r>
            <a:r>
              <a:rPr sz="1000" b="1" spc="-50" dirty="0">
                <a:latin typeface="Calibri"/>
                <a:cs typeface="Calibri"/>
              </a:rPr>
              <a:t>d</a:t>
            </a:r>
            <a:r>
              <a:rPr sz="1000" b="1" spc="-5" dirty="0">
                <a:latin typeface="Calibri"/>
                <a:cs typeface="Calibri"/>
              </a:rPr>
              <a:t>e  </a:t>
            </a:r>
            <a:r>
              <a:rPr sz="1000" spc="-20" dirty="0">
                <a:latin typeface="Calibri"/>
                <a:cs typeface="Calibri"/>
              </a:rPr>
              <a:t>Possuem 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65" dirty="0">
                <a:latin typeface="Calibri"/>
                <a:cs typeface="Calibri"/>
              </a:rPr>
              <a:t>In</a:t>
            </a:r>
            <a:r>
              <a:rPr sz="1000" spc="-75" dirty="0">
                <a:latin typeface="Calibri"/>
                <a:cs typeface="Calibri"/>
              </a:rPr>
              <a:t>v</a:t>
            </a:r>
            <a:r>
              <a:rPr sz="1000" spc="-70" dirty="0">
                <a:latin typeface="Calibri"/>
                <a:cs typeface="Calibri"/>
              </a:rPr>
              <a:t>e</a:t>
            </a:r>
            <a:r>
              <a:rPr sz="1000" spc="-75" dirty="0">
                <a:latin typeface="Calibri"/>
                <a:cs typeface="Calibri"/>
              </a:rPr>
              <a:t>s</a:t>
            </a:r>
            <a:r>
              <a:rPr sz="1000" spc="-65" dirty="0">
                <a:latin typeface="Calibri"/>
                <a:cs typeface="Calibri"/>
              </a:rPr>
              <a:t>t</a:t>
            </a:r>
            <a:r>
              <a:rPr sz="1000" spc="-70" dirty="0">
                <a:latin typeface="Calibri"/>
                <a:cs typeface="Calibri"/>
              </a:rPr>
              <a:t>ime</a:t>
            </a:r>
            <a:r>
              <a:rPr sz="1000" spc="-65" dirty="0">
                <a:latin typeface="Calibri"/>
                <a:cs typeface="Calibri"/>
              </a:rPr>
              <a:t>nto</a:t>
            </a:r>
            <a:r>
              <a:rPr sz="1000" spc="-5" dirty="0">
                <a:latin typeface="Calibri"/>
                <a:cs typeface="Calibri"/>
              </a:rPr>
              <a:t>s  </a:t>
            </a:r>
            <a:r>
              <a:rPr sz="1000" spc="-15" dirty="0">
                <a:latin typeface="Calibri"/>
                <a:cs typeface="Calibri"/>
              </a:rPr>
              <a:t>Financeiros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2" name="Semicírculos 21"/>
          <p:cNvSpPr/>
          <p:nvPr/>
        </p:nvSpPr>
        <p:spPr>
          <a:xfrm rot="16200000">
            <a:off x="9255859" y="919853"/>
            <a:ext cx="1482949" cy="1552490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266046" y="1529015"/>
            <a:ext cx="3048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1600" b="1" spc="-85" dirty="0">
                <a:solidFill>
                  <a:srgbClr val="FFFFFF"/>
                </a:solidFill>
                <a:latin typeface="Calibri"/>
                <a:cs typeface="Calibri"/>
              </a:rPr>
              <a:t>66</a:t>
            </a:r>
            <a:r>
              <a:rPr sz="1600" b="1" spc="-8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9" name="Semicírculos 48"/>
          <p:cNvSpPr/>
          <p:nvPr/>
        </p:nvSpPr>
        <p:spPr>
          <a:xfrm rot="16200000">
            <a:off x="9255860" y="3209824"/>
            <a:ext cx="1482949" cy="1552490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0" name="object 40"/>
          <p:cNvSpPr txBox="1"/>
          <p:nvPr/>
        </p:nvSpPr>
        <p:spPr>
          <a:xfrm>
            <a:off x="9266047" y="3818986"/>
            <a:ext cx="3048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1600" b="1" spc="-85" dirty="0">
                <a:solidFill>
                  <a:srgbClr val="FFFFFF"/>
                </a:solidFill>
                <a:latin typeface="Calibri"/>
                <a:cs typeface="Calibri"/>
              </a:rPr>
              <a:t>384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F5276C84-2280-27A3-C802-10D4EFA43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017705"/>
              </p:ext>
            </p:extLst>
          </p:nvPr>
        </p:nvGraphicFramePr>
        <p:xfrm>
          <a:off x="2874265" y="1364296"/>
          <a:ext cx="5705864" cy="351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812" y="0"/>
            <a:ext cx="10160635" cy="5715000"/>
          </a:xfrm>
          <a:custGeom>
            <a:avLst/>
            <a:gdLst/>
            <a:ahLst/>
            <a:cxnLst/>
            <a:rect l="l" t="t" r="r" b="b"/>
            <a:pathLst>
              <a:path w="10160635" h="5715000">
                <a:moveTo>
                  <a:pt x="10160508" y="0"/>
                </a:moveTo>
                <a:lnTo>
                  <a:pt x="0" y="0"/>
                </a:lnTo>
                <a:lnTo>
                  <a:pt x="0" y="5715000"/>
                </a:lnTo>
                <a:lnTo>
                  <a:pt x="10160508" y="5715000"/>
                </a:lnTo>
                <a:lnTo>
                  <a:pt x="101605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544" y="3230879"/>
            <a:ext cx="9102725" cy="1856105"/>
          </a:xfrm>
          <a:custGeom>
            <a:avLst/>
            <a:gdLst/>
            <a:ahLst/>
            <a:cxnLst/>
            <a:rect l="l" t="t" r="r" b="b"/>
            <a:pathLst>
              <a:path w="9102725" h="1856104">
                <a:moveTo>
                  <a:pt x="9102598" y="0"/>
                </a:moveTo>
                <a:lnTo>
                  <a:pt x="9102598" y="1855673"/>
                </a:lnTo>
                <a:lnTo>
                  <a:pt x="3225" y="1855673"/>
                </a:lnTo>
                <a:lnTo>
                  <a:pt x="812" y="780922"/>
                </a:lnTo>
                <a:lnTo>
                  <a:pt x="0" y="229362"/>
                </a:lnTo>
                <a:lnTo>
                  <a:pt x="812" y="27050"/>
                </a:lnTo>
                <a:lnTo>
                  <a:pt x="322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6194" y="400761"/>
            <a:ext cx="9115425" cy="1976755"/>
            <a:chOff x="536194" y="400761"/>
            <a:chExt cx="9115425" cy="1976755"/>
          </a:xfrm>
        </p:grpSpPr>
        <p:sp>
          <p:nvSpPr>
            <p:cNvPr id="5" name="object 5"/>
            <p:cNvSpPr/>
            <p:nvPr/>
          </p:nvSpPr>
          <p:spPr>
            <a:xfrm>
              <a:off x="542544" y="608075"/>
              <a:ext cx="9102725" cy="1763395"/>
            </a:xfrm>
            <a:custGeom>
              <a:avLst/>
              <a:gdLst/>
              <a:ahLst/>
              <a:cxnLst/>
              <a:rect l="l" t="t" r="r" b="b"/>
              <a:pathLst>
                <a:path w="9102725" h="1763395">
                  <a:moveTo>
                    <a:pt x="9102598" y="1763014"/>
                  </a:moveTo>
                  <a:lnTo>
                    <a:pt x="9102598" y="0"/>
                  </a:lnTo>
                  <a:lnTo>
                    <a:pt x="3225" y="0"/>
                  </a:lnTo>
                  <a:lnTo>
                    <a:pt x="812" y="1021079"/>
                  </a:lnTo>
                  <a:lnTo>
                    <a:pt x="0" y="1545082"/>
                  </a:lnTo>
                  <a:lnTo>
                    <a:pt x="812" y="1737233"/>
                  </a:lnTo>
                  <a:lnTo>
                    <a:pt x="3225" y="1763014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1651" y="400761"/>
              <a:ext cx="3521710" cy="312420"/>
            </a:xfrm>
            <a:custGeom>
              <a:avLst/>
              <a:gdLst/>
              <a:ahLst/>
              <a:cxnLst/>
              <a:rect l="l" t="t" r="r" b="b"/>
              <a:pathLst>
                <a:path w="3521709" h="312420">
                  <a:moveTo>
                    <a:pt x="3521329" y="0"/>
                  </a:moveTo>
                  <a:lnTo>
                    <a:pt x="0" y="0"/>
                  </a:lnTo>
                  <a:lnTo>
                    <a:pt x="0" y="312343"/>
                  </a:lnTo>
                  <a:lnTo>
                    <a:pt x="3521329" y="312343"/>
                  </a:lnTo>
                  <a:lnTo>
                    <a:pt x="352132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68395" y="284429"/>
            <a:ext cx="28575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2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600" b="1" spc="-2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600" b="1" spc="-3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600" b="1" spc="-25" dirty="0">
                <a:solidFill>
                  <a:srgbClr val="000000"/>
                </a:solidFill>
                <a:latin typeface="Calibri"/>
                <a:cs typeface="Calibri"/>
              </a:rPr>
              <a:t>FI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600" b="1" spc="-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600" b="1" spc="-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b="1" spc="-35" dirty="0">
                <a:solidFill>
                  <a:srgbClr val="000000"/>
                </a:solidFill>
                <a:latin typeface="Calibri"/>
                <a:cs typeface="Calibri"/>
              </a:rPr>
              <a:t>CO</a:t>
            </a:r>
            <a:r>
              <a:rPr sz="2600" b="1" spc="-4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600" b="1" spc="-35" dirty="0">
                <a:solidFill>
                  <a:srgbClr val="000000"/>
                </a:solidFill>
                <a:latin typeface="Calibri"/>
                <a:cs typeface="Calibri"/>
              </a:rPr>
              <a:t>SUM</a:t>
            </a:r>
            <a:r>
              <a:rPr sz="2600" b="1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2282" y="5256682"/>
            <a:ext cx="621474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5" dirty="0">
                <a:latin typeface="Calibri"/>
                <a:cs typeface="Calibri"/>
              </a:rPr>
              <a:t>Fontes: </a:t>
            </a:r>
            <a:r>
              <a:rPr sz="850" dirty="0">
                <a:latin typeface="Calibri"/>
                <a:cs typeface="Calibri"/>
              </a:rPr>
              <a:t>Kantar</a:t>
            </a:r>
            <a:r>
              <a:rPr sz="850" spc="-5" dirty="0">
                <a:latin typeface="Calibri"/>
                <a:cs typeface="Calibri"/>
              </a:rPr>
              <a:t> Ibope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Media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–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TG</a:t>
            </a:r>
            <a:r>
              <a:rPr sz="850" spc="-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BR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202</a:t>
            </a:r>
            <a:r>
              <a:rPr lang="pt-BR" sz="850" dirty="0">
                <a:latin typeface="Calibri"/>
                <a:cs typeface="Calibri"/>
              </a:rPr>
              <a:t>5</a:t>
            </a:r>
            <a:r>
              <a:rPr sz="850" spc="-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</a:t>
            </a:r>
            <a:r>
              <a:rPr lang="pt-BR" sz="850" dirty="0">
                <a:latin typeface="Calibri"/>
                <a:cs typeface="Calibri"/>
              </a:rPr>
              <a:t>2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-</a:t>
            </a:r>
            <a:r>
              <a:rPr sz="850" spc="-2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Pessoas: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Leitores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Revista:</a:t>
            </a:r>
            <a:r>
              <a:rPr sz="85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Leu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impresso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nos </a:t>
            </a:r>
            <a:r>
              <a:rPr sz="850" spc="-15" dirty="0">
                <a:latin typeface="Calibri"/>
                <a:cs typeface="Calibri"/>
              </a:rPr>
              <a:t>últimos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6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meses</a:t>
            </a:r>
            <a:r>
              <a:rPr sz="850" spc="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+</a:t>
            </a:r>
            <a:r>
              <a:rPr sz="850" spc="-20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edição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digital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5" dirty="0">
                <a:latin typeface="Calibri"/>
                <a:cs typeface="Calibri"/>
              </a:rPr>
              <a:t>(sem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spc="-15" dirty="0">
                <a:latin typeface="Calibri"/>
                <a:cs typeface="Calibri"/>
              </a:rPr>
              <a:t>sobreposição)</a:t>
            </a:r>
            <a:endParaRPr sz="8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3820" y="1546986"/>
            <a:ext cx="9182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80"/>
              </a:lnSpc>
              <a:spcBef>
                <a:spcPts val="100"/>
              </a:spcBef>
            </a:pPr>
            <a:r>
              <a:rPr lang="pt-BR" sz="2400" b="1" spc="-20" dirty="0">
                <a:latin typeface="Calibri"/>
                <a:cs typeface="Calibri"/>
              </a:rPr>
              <a:t>88</a:t>
            </a:r>
            <a:r>
              <a:rPr sz="2400" b="1" spc="-20" dirty="0"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 marL="12065" marR="5080" indent="-1905" algn="ctr">
              <a:lnSpc>
                <a:spcPts val="1400"/>
              </a:lnSpc>
              <a:spcBef>
                <a:spcPts val="180"/>
              </a:spcBef>
            </a:pPr>
            <a:r>
              <a:rPr sz="1400" spc="-5" dirty="0">
                <a:latin typeface="Calibri"/>
                <a:cs typeface="Calibri"/>
              </a:rPr>
              <a:t>São </a:t>
            </a:r>
            <a:r>
              <a:rPr sz="1400" spc="-15" dirty="0">
                <a:latin typeface="Calibri"/>
                <a:cs typeface="Calibri"/>
              </a:rPr>
              <a:t>muito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te</a:t>
            </a:r>
            <a:r>
              <a:rPr sz="1400" spc="-20" dirty="0">
                <a:latin typeface="Calibri"/>
                <a:cs typeface="Calibri"/>
              </a:rPr>
              <a:t>cn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ó</a:t>
            </a:r>
            <a:r>
              <a:rPr sz="1400" spc="-15" dirty="0">
                <a:latin typeface="Calibri"/>
                <a:cs typeface="Calibri"/>
              </a:rPr>
              <a:t>gi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5512" y="2385441"/>
            <a:ext cx="1276985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8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8</a:t>
            </a:r>
            <a:r>
              <a:rPr lang="pt-BR" sz="2400" b="1" spc="-20" dirty="0">
                <a:latin typeface="Calibri"/>
                <a:cs typeface="Calibri"/>
              </a:rPr>
              <a:t>9</a:t>
            </a:r>
            <a:r>
              <a:rPr sz="2400" b="1" spc="-20" dirty="0"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 marL="12065" marR="5080" indent="-3810" algn="ctr">
              <a:lnSpc>
                <a:spcPct val="83400"/>
              </a:lnSpc>
              <a:spcBef>
                <a:spcPts val="175"/>
              </a:spcBef>
            </a:pPr>
            <a:r>
              <a:rPr sz="1400" spc="-5" dirty="0">
                <a:latin typeface="Calibri"/>
                <a:cs typeface="Calibri"/>
              </a:rPr>
              <a:t>Buscam </a:t>
            </a:r>
            <a:r>
              <a:rPr sz="1400" spc="-15" dirty="0">
                <a:latin typeface="Calibri"/>
                <a:cs typeface="Calibri"/>
              </a:rPr>
              <a:t>muita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informação </a:t>
            </a:r>
            <a:r>
              <a:rPr sz="1400" spc="-20" dirty="0">
                <a:latin typeface="Calibri"/>
                <a:cs typeface="Calibri"/>
              </a:rPr>
              <a:t>sobre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os </a:t>
            </a:r>
            <a:r>
              <a:rPr sz="1400" spc="-15" dirty="0">
                <a:latin typeface="Calibri"/>
                <a:cs typeface="Calibri"/>
              </a:rPr>
              <a:t>equipamentos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trôni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te</a:t>
            </a:r>
            <a:r>
              <a:rPr sz="1400" dirty="0">
                <a:latin typeface="Calibri"/>
                <a:cs typeface="Calibri"/>
              </a:rPr>
              <a:t>s 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comprá-los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4507" y="3757421"/>
            <a:ext cx="1515745" cy="111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80"/>
              </a:lnSpc>
              <a:spcBef>
                <a:spcPts val="100"/>
              </a:spcBef>
            </a:pPr>
            <a:r>
              <a:rPr lang="pt-BR" sz="2400" b="1" spc="-20" dirty="0">
                <a:latin typeface="Calibri"/>
                <a:cs typeface="Calibri"/>
              </a:rPr>
              <a:t>80</a:t>
            </a:r>
            <a:r>
              <a:rPr sz="2400" b="1" spc="-20" dirty="0"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 marL="12700" marR="5080" indent="1270" algn="ctr">
              <a:lnSpc>
                <a:spcPct val="83300"/>
              </a:lnSpc>
              <a:spcBef>
                <a:spcPts val="180"/>
              </a:spcBef>
            </a:pPr>
            <a:r>
              <a:rPr sz="1400" spc="-5" dirty="0">
                <a:latin typeface="Calibri"/>
                <a:cs typeface="Calibri"/>
              </a:rPr>
              <a:t>adoram </a:t>
            </a:r>
            <a:r>
              <a:rPr sz="1400" spc="-15" dirty="0">
                <a:latin typeface="Calibri"/>
                <a:cs typeface="Calibri"/>
              </a:rPr>
              <a:t>comprar </a:t>
            </a:r>
            <a:r>
              <a:rPr sz="1400" spc="-10" dirty="0">
                <a:latin typeface="Calibri"/>
                <a:cs typeface="Calibri"/>
              </a:rPr>
              <a:t> n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qu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p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s  e </a:t>
            </a:r>
            <a:r>
              <a:rPr sz="1400" spc="-5" dirty="0">
                <a:latin typeface="Calibri"/>
                <a:cs typeface="Calibri"/>
              </a:rPr>
              <a:t>aparelhos </a:t>
            </a:r>
            <a:r>
              <a:rPr sz="1400" spc="-10" dirty="0">
                <a:latin typeface="Calibri"/>
                <a:cs typeface="Calibri"/>
              </a:rPr>
              <a:t>eletro-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eletrônicos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0544" y="1569211"/>
            <a:ext cx="119570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80"/>
              </a:lnSpc>
              <a:spcBef>
                <a:spcPts val="100"/>
              </a:spcBef>
            </a:pPr>
            <a:r>
              <a:rPr lang="pt-BR" sz="2400" b="1" spc="-20" dirty="0">
                <a:latin typeface="Calibri"/>
                <a:cs typeface="Calibri"/>
              </a:rPr>
              <a:t>46</a:t>
            </a:r>
            <a:r>
              <a:rPr sz="2400" b="1" spc="-20" dirty="0"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 marL="12700" marR="5080" indent="2540" algn="ctr">
              <a:lnSpc>
                <a:spcPts val="1400"/>
              </a:lnSpc>
              <a:spcBef>
                <a:spcPts val="180"/>
              </a:spcBef>
            </a:pPr>
            <a:r>
              <a:rPr sz="1400" spc="-5" dirty="0">
                <a:latin typeface="Calibri"/>
                <a:cs typeface="Calibri"/>
              </a:rPr>
              <a:t>dos </a:t>
            </a:r>
            <a:r>
              <a:rPr sz="1400" spc="-15" dirty="0">
                <a:latin typeface="Calibri"/>
                <a:cs typeface="Calibri"/>
              </a:rPr>
              <a:t>leitores </a:t>
            </a:r>
            <a:r>
              <a:rPr sz="1400" spc="-10" dirty="0">
                <a:latin typeface="Calibri"/>
                <a:cs typeface="Calibri"/>
              </a:rPr>
              <a:t> p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su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eg</a:t>
            </a:r>
            <a:r>
              <a:rPr sz="1400" spc="-20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  </a:t>
            </a:r>
            <a:r>
              <a:rPr sz="1400" spc="-10" dirty="0">
                <a:latin typeface="Calibri"/>
                <a:cs typeface="Calibri"/>
              </a:rPr>
              <a:t>saúde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70544" y="2661666"/>
            <a:ext cx="1195705" cy="93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80"/>
              </a:lnSpc>
              <a:spcBef>
                <a:spcPts val="100"/>
              </a:spcBef>
            </a:pPr>
            <a:r>
              <a:rPr lang="pt-BR" sz="2400" b="1" spc="-20" dirty="0">
                <a:latin typeface="Calibri"/>
                <a:cs typeface="Calibri"/>
              </a:rPr>
              <a:t>45</a:t>
            </a:r>
            <a:r>
              <a:rPr sz="2400" b="1" spc="-20" dirty="0"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 marL="12065" marR="5080" indent="2540" algn="ctr">
              <a:lnSpc>
                <a:spcPct val="83600"/>
              </a:lnSpc>
              <a:spcBef>
                <a:spcPts val="175"/>
              </a:spcBef>
            </a:pPr>
            <a:r>
              <a:rPr sz="1400" spc="-5" dirty="0">
                <a:latin typeface="Calibri"/>
                <a:cs typeface="Calibri"/>
              </a:rPr>
              <a:t>dos </a:t>
            </a:r>
            <a:r>
              <a:rPr sz="1400" spc="-15" dirty="0">
                <a:latin typeface="Calibri"/>
                <a:cs typeface="Calibri"/>
              </a:rPr>
              <a:t>leitores </a:t>
            </a:r>
            <a:r>
              <a:rPr sz="1400" spc="-10" dirty="0">
                <a:latin typeface="Calibri"/>
                <a:cs typeface="Calibri"/>
              </a:rPr>
              <a:t> p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sue</a:t>
            </a:r>
            <a:r>
              <a:rPr sz="1400" spc="5" dirty="0">
                <a:latin typeface="Calibri"/>
                <a:cs typeface="Calibri"/>
              </a:rPr>
              <a:t>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2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u</a:t>
            </a:r>
            <a:r>
              <a:rPr sz="1400" spc="-1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 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Automóvel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70544" y="3677488"/>
            <a:ext cx="1195705" cy="93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8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3</a:t>
            </a:r>
            <a:r>
              <a:rPr lang="pt-BR" sz="2400" b="1" spc="-20" dirty="0">
                <a:latin typeface="Calibri"/>
                <a:cs typeface="Calibri"/>
              </a:rPr>
              <a:t>9</a:t>
            </a:r>
            <a:r>
              <a:rPr sz="2400" b="1" spc="-20" dirty="0"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 marL="12700" marR="5080" indent="2540" algn="ctr">
              <a:lnSpc>
                <a:spcPts val="1400"/>
              </a:lnSpc>
              <a:spcBef>
                <a:spcPts val="180"/>
              </a:spcBef>
            </a:pPr>
            <a:r>
              <a:rPr sz="1400" spc="-5" dirty="0">
                <a:latin typeface="Calibri"/>
                <a:cs typeface="Calibri"/>
              </a:rPr>
              <a:t>dos </a:t>
            </a:r>
            <a:r>
              <a:rPr sz="1400" spc="-15" dirty="0">
                <a:latin typeface="Calibri"/>
                <a:cs typeface="Calibri"/>
              </a:rPr>
              <a:t>leitores </a:t>
            </a:r>
            <a:r>
              <a:rPr sz="1400" spc="-10" dirty="0">
                <a:latin typeface="Calibri"/>
                <a:cs typeface="Calibri"/>
              </a:rPr>
              <a:t> p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su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eg</a:t>
            </a:r>
            <a:r>
              <a:rPr sz="1400" spc="-20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 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Vida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1744" y="1486661"/>
            <a:ext cx="1599565" cy="263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8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8</a:t>
            </a:r>
            <a:r>
              <a:rPr lang="pt-BR" sz="2400" b="1" spc="-20" dirty="0">
                <a:latin typeface="Calibri"/>
                <a:cs typeface="Calibri"/>
              </a:rPr>
              <a:t>0</a:t>
            </a:r>
            <a:r>
              <a:rPr sz="2400" b="1" spc="-20" dirty="0"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 marL="114935" marR="109855" algn="ctr">
              <a:lnSpc>
                <a:spcPts val="1400"/>
              </a:lnSpc>
              <a:spcBef>
                <a:spcPts val="180"/>
              </a:spcBef>
            </a:pPr>
            <a:r>
              <a:rPr sz="1400" dirty="0">
                <a:latin typeface="Calibri"/>
                <a:cs typeface="Calibri"/>
              </a:rPr>
              <a:t>gostariam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viajar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conhecer </a:t>
            </a:r>
            <a:r>
              <a:rPr sz="1400" spc="-15" dirty="0">
                <a:latin typeface="Calibri"/>
                <a:cs typeface="Calibri"/>
              </a:rPr>
              <a:t>lugares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exóticos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ts val="2780"/>
              </a:lnSpc>
              <a:spcBef>
                <a:spcPts val="440"/>
              </a:spcBef>
            </a:pPr>
            <a:r>
              <a:rPr sz="2400" b="1" spc="-20" dirty="0">
                <a:latin typeface="Calibri"/>
                <a:cs typeface="Calibri"/>
              </a:rPr>
              <a:t>5</a:t>
            </a:r>
            <a:r>
              <a:rPr lang="pt-BR" sz="2400" b="1" spc="-20" dirty="0">
                <a:latin typeface="Calibri"/>
                <a:cs typeface="Calibri"/>
              </a:rPr>
              <a:t>6</a:t>
            </a:r>
            <a:r>
              <a:rPr sz="2400" b="1" spc="-20" dirty="0"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 marL="102235" marR="93345" algn="just">
              <a:lnSpc>
                <a:spcPts val="1400"/>
              </a:lnSpc>
              <a:spcBef>
                <a:spcPts val="180"/>
              </a:spcBef>
            </a:pPr>
            <a:r>
              <a:rPr sz="1400" dirty="0">
                <a:latin typeface="Calibri"/>
                <a:cs typeface="Calibri"/>
              </a:rPr>
              <a:t>leitores </a:t>
            </a:r>
            <a:r>
              <a:rPr sz="1400" spc="-10" dirty="0">
                <a:latin typeface="Calibri"/>
                <a:cs typeface="Calibri"/>
              </a:rPr>
              <a:t>pretendem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viajar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avião </a:t>
            </a:r>
            <a:r>
              <a:rPr sz="1400" spc="-20" dirty="0">
                <a:latin typeface="Calibri"/>
                <a:cs typeface="Calibri"/>
              </a:rPr>
              <a:t>nos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próximos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12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meses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ts val="2780"/>
              </a:lnSpc>
              <a:spcBef>
                <a:spcPts val="40"/>
              </a:spcBef>
            </a:pPr>
            <a:r>
              <a:rPr sz="2400" b="1" spc="-20" dirty="0">
                <a:latin typeface="Calibri"/>
                <a:cs typeface="Calibri"/>
              </a:rPr>
              <a:t>4</a:t>
            </a:r>
            <a:r>
              <a:rPr lang="pt-BR" sz="2400" b="1" spc="-20" dirty="0">
                <a:latin typeface="Calibri"/>
                <a:cs typeface="Calibri"/>
              </a:rPr>
              <a:t>9</a:t>
            </a:r>
            <a:r>
              <a:rPr sz="2400" b="1" spc="-20" dirty="0"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 marL="12700" marR="5080" algn="ctr">
              <a:lnSpc>
                <a:spcPts val="1410"/>
              </a:lnSpc>
              <a:spcBef>
                <a:spcPts val="170"/>
              </a:spcBef>
            </a:pPr>
            <a:r>
              <a:rPr sz="1400" spc="-5" dirty="0">
                <a:latin typeface="Calibri"/>
                <a:cs typeface="Calibri"/>
              </a:rPr>
              <a:t>Viajaram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avião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nos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últimos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12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meses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8495" y="4157345"/>
            <a:ext cx="12661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80"/>
              </a:lnSpc>
              <a:spcBef>
                <a:spcPts val="100"/>
              </a:spcBef>
            </a:pPr>
            <a:r>
              <a:rPr lang="pt-BR" sz="2400" b="1" spc="-20" dirty="0">
                <a:latin typeface="Calibri"/>
                <a:cs typeface="Calibri"/>
              </a:rPr>
              <a:t>17</a:t>
            </a:r>
            <a:r>
              <a:rPr sz="2400" b="1" spc="-20" dirty="0"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 marL="12700" marR="5080" indent="-635" algn="ctr">
              <a:lnSpc>
                <a:spcPts val="1400"/>
              </a:lnSpc>
              <a:spcBef>
                <a:spcPts val="180"/>
              </a:spcBef>
            </a:pPr>
            <a:r>
              <a:rPr sz="1400" spc="-5" dirty="0">
                <a:latin typeface="Calibri"/>
                <a:cs typeface="Calibri"/>
              </a:rPr>
              <a:t>Destes são </a:t>
            </a:r>
            <a:r>
              <a:rPr sz="1400" spc="-10" dirty="0">
                <a:latin typeface="Calibri"/>
                <a:cs typeface="Calibri"/>
              </a:rPr>
              <a:t>altos </a:t>
            </a:r>
            <a:r>
              <a:rPr sz="1400" spc="-5" dirty="0">
                <a:latin typeface="Calibri"/>
                <a:cs typeface="Calibri"/>
              </a:rPr>
              <a:t> usuários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avião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3198" y="1511630"/>
            <a:ext cx="1516380" cy="934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>
              <a:lnSpc>
                <a:spcPts val="278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2</a:t>
            </a:r>
            <a:r>
              <a:rPr lang="pt-BR" sz="2400" b="1" spc="-10" dirty="0">
                <a:latin typeface="Calibri"/>
                <a:cs typeface="Calibri"/>
              </a:rPr>
              <a:t>71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mil</a:t>
            </a:r>
            <a:endParaRPr sz="2400" dirty="0">
              <a:latin typeface="Calibri"/>
              <a:cs typeface="Calibri"/>
            </a:endParaRPr>
          </a:p>
          <a:p>
            <a:pPr marL="12700" marR="5080" indent="48260" algn="ctr">
              <a:lnSpc>
                <a:spcPct val="83400"/>
              </a:lnSpc>
              <a:spcBef>
                <a:spcPts val="180"/>
              </a:spcBef>
            </a:pPr>
            <a:r>
              <a:rPr sz="1400" dirty="0">
                <a:latin typeface="Calibri"/>
                <a:cs typeface="Calibri"/>
              </a:rPr>
              <a:t>leitores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pretendem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comprar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imóvel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 err="1">
                <a:latin typeface="Calibri"/>
                <a:cs typeface="Calibri"/>
              </a:rPr>
              <a:t>nos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próximos</a:t>
            </a:r>
            <a:r>
              <a:rPr lang="pt-BR" sz="1400" spc="-10" dirty="0">
                <a:latin typeface="Calibri"/>
                <a:cs typeface="Calibri"/>
              </a:rPr>
              <a:t> 6 meses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89047" y="1655063"/>
            <a:ext cx="5605780" cy="3110865"/>
          </a:xfrm>
          <a:custGeom>
            <a:avLst/>
            <a:gdLst/>
            <a:ahLst/>
            <a:cxnLst/>
            <a:rect l="l" t="t" r="r" b="b"/>
            <a:pathLst>
              <a:path w="5605780" h="3110865">
                <a:moveTo>
                  <a:pt x="0" y="0"/>
                </a:moveTo>
                <a:lnTo>
                  <a:pt x="0" y="3110280"/>
                </a:lnTo>
              </a:path>
              <a:path w="5605780" h="3110865">
                <a:moveTo>
                  <a:pt x="1868424" y="0"/>
                </a:moveTo>
                <a:lnTo>
                  <a:pt x="1868424" y="3110280"/>
                </a:lnTo>
              </a:path>
              <a:path w="5605780" h="3110865">
                <a:moveTo>
                  <a:pt x="3736848" y="0"/>
                </a:moveTo>
                <a:lnTo>
                  <a:pt x="3736848" y="3110280"/>
                </a:lnTo>
              </a:path>
              <a:path w="5605780" h="3110865">
                <a:moveTo>
                  <a:pt x="5605272" y="0"/>
                </a:moveTo>
                <a:lnTo>
                  <a:pt x="5605272" y="311028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97752" y="1808987"/>
            <a:ext cx="190500" cy="353695"/>
          </a:xfrm>
          <a:custGeom>
            <a:avLst/>
            <a:gdLst/>
            <a:ahLst/>
            <a:cxnLst/>
            <a:rect l="l" t="t" r="r" b="b"/>
            <a:pathLst>
              <a:path w="190500" h="353694">
                <a:moveTo>
                  <a:pt x="117601" y="0"/>
                </a:moveTo>
                <a:lnTo>
                  <a:pt x="72009" y="0"/>
                </a:lnTo>
                <a:lnTo>
                  <a:pt x="44196" y="5461"/>
                </a:lnTo>
                <a:lnTo>
                  <a:pt x="21462" y="20574"/>
                </a:lnTo>
                <a:lnTo>
                  <a:pt x="5969" y="42925"/>
                </a:lnTo>
                <a:lnTo>
                  <a:pt x="0" y="70358"/>
                </a:lnTo>
                <a:lnTo>
                  <a:pt x="0" y="137540"/>
                </a:lnTo>
                <a:lnTo>
                  <a:pt x="28194" y="176022"/>
                </a:lnTo>
                <a:lnTo>
                  <a:pt x="36830" y="178688"/>
                </a:lnTo>
                <a:lnTo>
                  <a:pt x="46100" y="333756"/>
                </a:lnTo>
                <a:lnTo>
                  <a:pt x="48006" y="341629"/>
                </a:lnTo>
                <a:lnTo>
                  <a:pt x="52577" y="347852"/>
                </a:lnTo>
                <a:lnTo>
                  <a:pt x="59182" y="352044"/>
                </a:lnTo>
                <a:lnTo>
                  <a:pt x="67183" y="353567"/>
                </a:lnTo>
                <a:lnTo>
                  <a:pt x="122936" y="353567"/>
                </a:lnTo>
                <a:lnTo>
                  <a:pt x="153289" y="178688"/>
                </a:lnTo>
                <a:lnTo>
                  <a:pt x="162051" y="176022"/>
                </a:lnTo>
                <a:lnTo>
                  <a:pt x="173481" y="169925"/>
                </a:lnTo>
                <a:lnTo>
                  <a:pt x="182372" y="160909"/>
                </a:lnTo>
                <a:lnTo>
                  <a:pt x="188214" y="149987"/>
                </a:lnTo>
                <a:lnTo>
                  <a:pt x="190246" y="137540"/>
                </a:lnTo>
                <a:lnTo>
                  <a:pt x="189611" y="70358"/>
                </a:lnTo>
                <a:lnTo>
                  <a:pt x="183896" y="42925"/>
                </a:lnTo>
                <a:lnTo>
                  <a:pt x="168401" y="20574"/>
                </a:lnTo>
                <a:lnTo>
                  <a:pt x="145542" y="5461"/>
                </a:lnTo>
                <a:lnTo>
                  <a:pt x="11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5184" y="1655063"/>
            <a:ext cx="135636" cy="134112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6626352" y="1808987"/>
            <a:ext cx="190500" cy="353695"/>
          </a:xfrm>
          <a:custGeom>
            <a:avLst/>
            <a:gdLst/>
            <a:ahLst/>
            <a:cxnLst/>
            <a:rect l="l" t="t" r="r" b="b"/>
            <a:pathLst>
              <a:path w="190500" h="353694">
                <a:moveTo>
                  <a:pt x="117601" y="0"/>
                </a:moveTo>
                <a:lnTo>
                  <a:pt x="72136" y="0"/>
                </a:lnTo>
                <a:lnTo>
                  <a:pt x="44196" y="5461"/>
                </a:lnTo>
                <a:lnTo>
                  <a:pt x="21463" y="20574"/>
                </a:lnTo>
                <a:lnTo>
                  <a:pt x="5969" y="42925"/>
                </a:lnTo>
                <a:lnTo>
                  <a:pt x="0" y="70358"/>
                </a:lnTo>
                <a:lnTo>
                  <a:pt x="0" y="137540"/>
                </a:lnTo>
                <a:lnTo>
                  <a:pt x="28194" y="176022"/>
                </a:lnTo>
                <a:lnTo>
                  <a:pt x="36829" y="178688"/>
                </a:lnTo>
                <a:lnTo>
                  <a:pt x="46100" y="333756"/>
                </a:lnTo>
                <a:lnTo>
                  <a:pt x="48005" y="341629"/>
                </a:lnTo>
                <a:lnTo>
                  <a:pt x="52577" y="347852"/>
                </a:lnTo>
                <a:lnTo>
                  <a:pt x="59181" y="352044"/>
                </a:lnTo>
                <a:lnTo>
                  <a:pt x="67182" y="353567"/>
                </a:lnTo>
                <a:lnTo>
                  <a:pt x="123063" y="353567"/>
                </a:lnTo>
                <a:lnTo>
                  <a:pt x="153289" y="178688"/>
                </a:lnTo>
                <a:lnTo>
                  <a:pt x="162051" y="176022"/>
                </a:lnTo>
                <a:lnTo>
                  <a:pt x="173481" y="169925"/>
                </a:lnTo>
                <a:lnTo>
                  <a:pt x="182372" y="160909"/>
                </a:lnTo>
                <a:lnTo>
                  <a:pt x="188214" y="149987"/>
                </a:lnTo>
                <a:lnTo>
                  <a:pt x="190246" y="137540"/>
                </a:lnTo>
                <a:lnTo>
                  <a:pt x="189611" y="70358"/>
                </a:lnTo>
                <a:lnTo>
                  <a:pt x="183896" y="42925"/>
                </a:lnTo>
                <a:lnTo>
                  <a:pt x="168401" y="20574"/>
                </a:lnTo>
                <a:lnTo>
                  <a:pt x="145542" y="5461"/>
                </a:lnTo>
                <a:lnTo>
                  <a:pt x="11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3784" y="1655063"/>
            <a:ext cx="135635" cy="13411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6854952" y="2383536"/>
            <a:ext cx="191770" cy="353695"/>
          </a:xfrm>
          <a:custGeom>
            <a:avLst/>
            <a:gdLst/>
            <a:ahLst/>
            <a:cxnLst/>
            <a:rect l="l" t="t" r="r" b="b"/>
            <a:pathLst>
              <a:path w="191770" h="353694">
                <a:moveTo>
                  <a:pt x="118491" y="0"/>
                </a:moveTo>
                <a:lnTo>
                  <a:pt x="72644" y="0"/>
                </a:lnTo>
                <a:lnTo>
                  <a:pt x="44576" y="5461"/>
                </a:lnTo>
                <a:lnTo>
                  <a:pt x="21590" y="20574"/>
                </a:lnTo>
                <a:lnTo>
                  <a:pt x="5969" y="42925"/>
                </a:lnTo>
                <a:lnTo>
                  <a:pt x="0" y="70358"/>
                </a:lnTo>
                <a:lnTo>
                  <a:pt x="0" y="137540"/>
                </a:lnTo>
                <a:lnTo>
                  <a:pt x="28448" y="176021"/>
                </a:lnTo>
                <a:lnTo>
                  <a:pt x="37083" y="178688"/>
                </a:lnTo>
                <a:lnTo>
                  <a:pt x="46481" y="333756"/>
                </a:lnTo>
                <a:lnTo>
                  <a:pt x="48387" y="341630"/>
                </a:lnTo>
                <a:lnTo>
                  <a:pt x="52958" y="347852"/>
                </a:lnTo>
                <a:lnTo>
                  <a:pt x="59690" y="352044"/>
                </a:lnTo>
                <a:lnTo>
                  <a:pt x="67691" y="353568"/>
                </a:lnTo>
                <a:lnTo>
                  <a:pt x="123951" y="353568"/>
                </a:lnTo>
                <a:lnTo>
                  <a:pt x="154558" y="178688"/>
                </a:lnTo>
                <a:lnTo>
                  <a:pt x="163322" y="176021"/>
                </a:lnTo>
                <a:lnTo>
                  <a:pt x="174878" y="169925"/>
                </a:lnTo>
                <a:lnTo>
                  <a:pt x="183896" y="160908"/>
                </a:lnTo>
                <a:lnTo>
                  <a:pt x="189611" y="149987"/>
                </a:lnTo>
                <a:lnTo>
                  <a:pt x="191770" y="137540"/>
                </a:lnTo>
                <a:lnTo>
                  <a:pt x="191134" y="70358"/>
                </a:lnTo>
                <a:lnTo>
                  <a:pt x="185420" y="42925"/>
                </a:lnTo>
                <a:lnTo>
                  <a:pt x="169799" y="20574"/>
                </a:lnTo>
                <a:lnTo>
                  <a:pt x="146684" y="5461"/>
                </a:lnTo>
                <a:lnTo>
                  <a:pt x="118491" y="0"/>
                </a:lnTo>
                <a:close/>
              </a:path>
            </a:pathLst>
          </a:custGeom>
          <a:solidFill>
            <a:srgbClr val="000000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2384" y="2229611"/>
            <a:ext cx="135635" cy="134112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7313675" y="2383536"/>
            <a:ext cx="190500" cy="353695"/>
          </a:xfrm>
          <a:custGeom>
            <a:avLst/>
            <a:gdLst/>
            <a:ahLst/>
            <a:cxnLst/>
            <a:rect l="l" t="t" r="r" b="b"/>
            <a:pathLst>
              <a:path w="190500" h="353694">
                <a:moveTo>
                  <a:pt x="117601" y="0"/>
                </a:moveTo>
                <a:lnTo>
                  <a:pt x="72008" y="0"/>
                </a:lnTo>
                <a:lnTo>
                  <a:pt x="44196" y="5461"/>
                </a:lnTo>
                <a:lnTo>
                  <a:pt x="21463" y="20574"/>
                </a:lnTo>
                <a:lnTo>
                  <a:pt x="5969" y="42925"/>
                </a:lnTo>
                <a:lnTo>
                  <a:pt x="0" y="70358"/>
                </a:lnTo>
                <a:lnTo>
                  <a:pt x="0" y="137540"/>
                </a:lnTo>
                <a:lnTo>
                  <a:pt x="28194" y="176021"/>
                </a:lnTo>
                <a:lnTo>
                  <a:pt x="36829" y="178688"/>
                </a:lnTo>
                <a:lnTo>
                  <a:pt x="46100" y="333756"/>
                </a:lnTo>
                <a:lnTo>
                  <a:pt x="48005" y="341630"/>
                </a:lnTo>
                <a:lnTo>
                  <a:pt x="52577" y="347852"/>
                </a:lnTo>
                <a:lnTo>
                  <a:pt x="59181" y="352044"/>
                </a:lnTo>
                <a:lnTo>
                  <a:pt x="67182" y="353568"/>
                </a:lnTo>
                <a:lnTo>
                  <a:pt x="123063" y="353568"/>
                </a:lnTo>
                <a:lnTo>
                  <a:pt x="153289" y="178688"/>
                </a:lnTo>
                <a:lnTo>
                  <a:pt x="162051" y="176021"/>
                </a:lnTo>
                <a:lnTo>
                  <a:pt x="173481" y="169925"/>
                </a:lnTo>
                <a:lnTo>
                  <a:pt x="182372" y="160908"/>
                </a:lnTo>
                <a:lnTo>
                  <a:pt x="188214" y="149987"/>
                </a:lnTo>
                <a:lnTo>
                  <a:pt x="190246" y="137540"/>
                </a:lnTo>
                <a:lnTo>
                  <a:pt x="189610" y="70358"/>
                </a:lnTo>
                <a:lnTo>
                  <a:pt x="183896" y="42925"/>
                </a:lnTo>
                <a:lnTo>
                  <a:pt x="168401" y="20574"/>
                </a:lnTo>
                <a:lnTo>
                  <a:pt x="145542" y="5461"/>
                </a:lnTo>
                <a:lnTo>
                  <a:pt x="117601" y="0"/>
                </a:lnTo>
                <a:close/>
              </a:path>
            </a:pathLst>
          </a:custGeom>
          <a:solidFill>
            <a:srgbClr val="000000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1108" y="2229611"/>
            <a:ext cx="135635" cy="134112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7085075" y="2383536"/>
            <a:ext cx="190500" cy="353695"/>
          </a:xfrm>
          <a:custGeom>
            <a:avLst/>
            <a:gdLst/>
            <a:ahLst/>
            <a:cxnLst/>
            <a:rect l="l" t="t" r="r" b="b"/>
            <a:pathLst>
              <a:path w="190500" h="353694">
                <a:moveTo>
                  <a:pt x="117601" y="0"/>
                </a:moveTo>
                <a:lnTo>
                  <a:pt x="72008" y="0"/>
                </a:lnTo>
                <a:lnTo>
                  <a:pt x="44196" y="5461"/>
                </a:lnTo>
                <a:lnTo>
                  <a:pt x="21463" y="20574"/>
                </a:lnTo>
                <a:lnTo>
                  <a:pt x="5969" y="42925"/>
                </a:lnTo>
                <a:lnTo>
                  <a:pt x="0" y="70358"/>
                </a:lnTo>
                <a:lnTo>
                  <a:pt x="0" y="137540"/>
                </a:lnTo>
                <a:lnTo>
                  <a:pt x="28194" y="176021"/>
                </a:lnTo>
                <a:lnTo>
                  <a:pt x="36829" y="178688"/>
                </a:lnTo>
                <a:lnTo>
                  <a:pt x="46100" y="333756"/>
                </a:lnTo>
                <a:lnTo>
                  <a:pt x="48005" y="341630"/>
                </a:lnTo>
                <a:lnTo>
                  <a:pt x="52577" y="347852"/>
                </a:lnTo>
                <a:lnTo>
                  <a:pt x="59181" y="352044"/>
                </a:lnTo>
                <a:lnTo>
                  <a:pt x="67182" y="353568"/>
                </a:lnTo>
                <a:lnTo>
                  <a:pt x="123063" y="353568"/>
                </a:lnTo>
                <a:lnTo>
                  <a:pt x="153289" y="178688"/>
                </a:lnTo>
                <a:lnTo>
                  <a:pt x="162051" y="176021"/>
                </a:lnTo>
                <a:lnTo>
                  <a:pt x="173481" y="169925"/>
                </a:lnTo>
                <a:lnTo>
                  <a:pt x="182372" y="160908"/>
                </a:lnTo>
                <a:lnTo>
                  <a:pt x="188214" y="149987"/>
                </a:lnTo>
                <a:lnTo>
                  <a:pt x="190246" y="137540"/>
                </a:lnTo>
                <a:lnTo>
                  <a:pt x="189610" y="70358"/>
                </a:lnTo>
                <a:lnTo>
                  <a:pt x="183896" y="42925"/>
                </a:lnTo>
                <a:lnTo>
                  <a:pt x="168401" y="20574"/>
                </a:lnTo>
                <a:lnTo>
                  <a:pt x="145542" y="5461"/>
                </a:lnTo>
                <a:lnTo>
                  <a:pt x="117601" y="0"/>
                </a:lnTo>
                <a:close/>
              </a:path>
            </a:pathLst>
          </a:custGeom>
          <a:solidFill>
            <a:srgbClr val="000000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0984" y="2229611"/>
            <a:ext cx="137159" cy="13411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130808" y="853439"/>
            <a:ext cx="629285" cy="629285"/>
          </a:xfrm>
          <a:custGeom>
            <a:avLst/>
            <a:gdLst/>
            <a:ahLst/>
            <a:cxnLst/>
            <a:rect l="l" t="t" r="r" b="b"/>
            <a:pathLst>
              <a:path w="629285" h="629285">
                <a:moveTo>
                  <a:pt x="351282" y="481965"/>
                </a:moveTo>
                <a:lnTo>
                  <a:pt x="350774" y="479298"/>
                </a:lnTo>
                <a:lnTo>
                  <a:pt x="345313" y="458470"/>
                </a:lnTo>
                <a:lnTo>
                  <a:pt x="343535" y="457200"/>
                </a:lnTo>
                <a:lnTo>
                  <a:pt x="264033" y="457200"/>
                </a:lnTo>
                <a:lnTo>
                  <a:pt x="262255" y="458470"/>
                </a:lnTo>
                <a:lnTo>
                  <a:pt x="256794" y="479298"/>
                </a:lnTo>
                <a:lnTo>
                  <a:pt x="256286" y="481965"/>
                </a:lnTo>
                <a:lnTo>
                  <a:pt x="258191" y="484251"/>
                </a:lnTo>
                <a:lnTo>
                  <a:pt x="349377" y="484251"/>
                </a:lnTo>
                <a:lnTo>
                  <a:pt x="351282" y="481965"/>
                </a:lnTo>
                <a:close/>
              </a:path>
              <a:path w="629285" h="629285">
                <a:moveTo>
                  <a:pt x="438404" y="275082"/>
                </a:moveTo>
                <a:lnTo>
                  <a:pt x="433451" y="270129"/>
                </a:lnTo>
                <a:lnTo>
                  <a:pt x="420751" y="270129"/>
                </a:lnTo>
                <a:lnTo>
                  <a:pt x="415798" y="275082"/>
                </a:lnTo>
                <a:lnTo>
                  <a:pt x="415798" y="287655"/>
                </a:lnTo>
                <a:lnTo>
                  <a:pt x="420751" y="292608"/>
                </a:lnTo>
                <a:lnTo>
                  <a:pt x="432943" y="292608"/>
                </a:lnTo>
                <a:lnTo>
                  <a:pt x="438404" y="287655"/>
                </a:lnTo>
                <a:lnTo>
                  <a:pt x="438404" y="275082"/>
                </a:lnTo>
                <a:close/>
              </a:path>
              <a:path w="629285" h="629285">
                <a:moveTo>
                  <a:pt x="444754" y="100203"/>
                </a:moveTo>
                <a:lnTo>
                  <a:pt x="442976" y="98298"/>
                </a:lnTo>
                <a:lnTo>
                  <a:pt x="410845" y="98298"/>
                </a:lnTo>
                <a:lnTo>
                  <a:pt x="409067" y="100203"/>
                </a:lnTo>
                <a:lnTo>
                  <a:pt x="408559" y="102489"/>
                </a:lnTo>
                <a:lnTo>
                  <a:pt x="408559" y="104648"/>
                </a:lnTo>
                <a:lnTo>
                  <a:pt x="410464" y="106553"/>
                </a:lnTo>
                <a:lnTo>
                  <a:pt x="442976" y="106553"/>
                </a:lnTo>
                <a:lnTo>
                  <a:pt x="444754" y="104648"/>
                </a:lnTo>
                <a:lnTo>
                  <a:pt x="444754" y="100203"/>
                </a:lnTo>
                <a:close/>
              </a:path>
              <a:path w="629285" h="629285">
                <a:moveTo>
                  <a:pt x="470077" y="118757"/>
                </a:moveTo>
                <a:lnTo>
                  <a:pt x="383794" y="118757"/>
                </a:lnTo>
                <a:lnTo>
                  <a:pt x="383794" y="257937"/>
                </a:lnTo>
                <a:lnTo>
                  <a:pt x="470077" y="257937"/>
                </a:lnTo>
                <a:lnTo>
                  <a:pt x="470077" y="118757"/>
                </a:lnTo>
                <a:close/>
              </a:path>
              <a:path w="629285" h="629285">
                <a:moveTo>
                  <a:pt x="628904" y="314579"/>
                </a:moveTo>
                <a:lnTo>
                  <a:pt x="625602" y="268097"/>
                </a:lnTo>
                <a:lnTo>
                  <a:pt x="615696" y="223647"/>
                </a:lnTo>
                <a:lnTo>
                  <a:pt x="599694" y="181991"/>
                </a:lnTo>
                <a:lnTo>
                  <a:pt x="578358" y="143256"/>
                </a:lnTo>
                <a:lnTo>
                  <a:pt x="551815" y="108204"/>
                </a:lnTo>
                <a:lnTo>
                  <a:pt x="520827" y="77216"/>
                </a:lnTo>
                <a:lnTo>
                  <a:pt x="493395" y="56515"/>
                </a:lnTo>
                <a:lnTo>
                  <a:pt x="493395" y="496824"/>
                </a:lnTo>
                <a:lnTo>
                  <a:pt x="490347" y="505841"/>
                </a:lnTo>
                <a:lnTo>
                  <a:pt x="483362" y="512445"/>
                </a:lnTo>
                <a:lnTo>
                  <a:pt x="473710" y="514985"/>
                </a:lnTo>
                <a:lnTo>
                  <a:pt x="133908" y="514985"/>
                </a:lnTo>
                <a:lnTo>
                  <a:pt x="124155" y="512445"/>
                </a:lnTo>
                <a:lnTo>
                  <a:pt x="117246" y="505841"/>
                </a:lnTo>
                <a:lnTo>
                  <a:pt x="114147" y="496824"/>
                </a:lnTo>
                <a:lnTo>
                  <a:pt x="115836" y="486918"/>
                </a:lnTo>
                <a:lnTo>
                  <a:pt x="154178" y="402971"/>
                </a:lnTo>
                <a:lnTo>
                  <a:pt x="453390" y="402971"/>
                </a:lnTo>
                <a:lnTo>
                  <a:pt x="491744" y="486918"/>
                </a:lnTo>
                <a:lnTo>
                  <a:pt x="493395" y="496824"/>
                </a:lnTo>
                <a:lnTo>
                  <a:pt x="493395" y="56515"/>
                </a:lnTo>
                <a:lnTo>
                  <a:pt x="489077" y="53213"/>
                </a:lnTo>
                <a:lnTo>
                  <a:pt x="489077" y="93345"/>
                </a:lnTo>
                <a:lnTo>
                  <a:pt x="489077" y="297688"/>
                </a:lnTo>
                <a:lnTo>
                  <a:pt x="481330" y="305308"/>
                </a:lnTo>
                <a:lnTo>
                  <a:pt x="453390" y="305308"/>
                </a:lnTo>
                <a:lnTo>
                  <a:pt x="453390" y="320167"/>
                </a:lnTo>
                <a:lnTo>
                  <a:pt x="453390" y="388874"/>
                </a:lnTo>
                <a:lnTo>
                  <a:pt x="154178" y="388874"/>
                </a:lnTo>
                <a:lnTo>
                  <a:pt x="154178" y="205867"/>
                </a:lnTo>
                <a:lnTo>
                  <a:pt x="155829" y="198247"/>
                </a:lnTo>
                <a:lnTo>
                  <a:pt x="160147" y="191897"/>
                </a:lnTo>
                <a:lnTo>
                  <a:pt x="166370" y="187579"/>
                </a:lnTo>
                <a:lnTo>
                  <a:pt x="174117" y="186055"/>
                </a:lnTo>
                <a:lnTo>
                  <a:pt x="350266" y="186055"/>
                </a:lnTo>
                <a:lnTo>
                  <a:pt x="350266" y="213995"/>
                </a:lnTo>
                <a:lnTo>
                  <a:pt x="182245" y="213995"/>
                </a:lnTo>
                <a:lnTo>
                  <a:pt x="182245" y="360934"/>
                </a:lnTo>
                <a:lnTo>
                  <a:pt x="425323" y="360934"/>
                </a:lnTo>
                <a:lnTo>
                  <a:pt x="425323" y="320167"/>
                </a:lnTo>
                <a:lnTo>
                  <a:pt x="453390" y="320167"/>
                </a:lnTo>
                <a:lnTo>
                  <a:pt x="453390" y="305308"/>
                </a:lnTo>
                <a:lnTo>
                  <a:pt x="373380" y="305308"/>
                </a:lnTo>
                <a:lnTo>
                  <a:pt x="365633" y="297688"/>
                </a:lnTo>
                <a:lnTo>
                  <a:pt x="365633" y="186055"/>
                </a:lnTo>
                <a:lnTo>
                  <a:pt x="365633" y="93345"/>
                </a:lnTo>
                <a:lnTo>
                  <a:pt x="373380" y="85725"/>
                </a:lnTo>
                <a:lnTo>
                  <a:pt x="481330" y="85725"/>
                </a:lnTo>
                <a:lnTo>
                  <a:pt x="489077" y="93345"/>
                </a:lnTo>
                <a:lnTo>
                  <a:pt x="489077" y="53213"/>
                </a:lnTo>
                <a:lnTo>
                  <a:pt x="447040" y="29210"/>
                </a:lnTo>
                <a:lnTo>
                  <a:pt x="405257" y="13335"/>
                </a:lnTo>
                <a:lnTo>
                  <a:pt x="360934" y="3429"/>
                </a:lnTo>
                <a:lnTo>
                  <a:pt x="314452" y="0"/>
                </a:lnTo>
                <a:lnTo>
                  <a:pt x="267970" y="3429"/>
                </a:lnTo>
                <a:lnTo>
                  <a:pt x="223647" y="13335"/>
                </a:lnTo>
                <a:lnTo>
                  <a:pt x="181864" y="29210"/>
                </a:lnTo>
                <a:lnTo>
                  <a:pt x="143256" y="50673"/>
                </a:lnTo>
                <a:lnTo>
                  <a:pt x="108165" y="77216"/>
                </a:lnTo>
                <a:lnTo>
                  <a:pt x="77127" y="108204"/>
                </a:lnTo>
                <a:lnTo>
                  <a:pt x="50660" y="143256"/>
                </a:lnTo>
                <a:lnTo>
                  <a:pt x="29222" y="181991"/>
                </a:lnTo>
                <a:lnTo>
                  <a:pt x="13309" y="223647"/>
                </a:lnTo>
                <a:lnTo>
                  <a:pt x="3403" y="268097"/>
                </a:lnTo>
                <a:lnTo>
                  <a:pt x="0" y="314579"/>
                </a:lnTo>
                <a:lnTo>
                  <a:pt x="3403" y="361061"/>
                </a:lnTo>
                <a:lnTo>
                  <a:pt x="13309" y="405384"/>
                </a:lnTo>
                <a:lnTo>
                  <a:pt x="29222" y="447167"/>
                </a:lnTo>
                <a:lnTo>
                  <a:pt x="50660" y="485775"/>
                </a:lnTo>
                <a:lnTo>
                  <a:pt x="77127" y="520954"/>
                </a:lnTo>
                <a:lnTo>
                  <a:pt x="108165" y="551942"/>
                </a:lnTo>
                <a:lnTo>
                  <a:pt x="143256" y="578358"/>
                </a:lnTo>
                <a:lnTo>
                  <a:pt x="181864" y="599821"/>
                </a:lnTo>
                <a:lnTo>
                  <a:pt x="223647" y="615696"/>
                </a:lnTo>
                <a:lnTo>
                  <a:pt x="267970" y="625602"/>
                </a:lnTo>
                <a:lnTo>
                  <a:pt x="314452" y="629031"/>
                </a:lnTo>
                <a:lnTo>
                  <a:pt x="360934" y="625602"/>
                </a:lnTo>
                <a:lnTo>
                  <a:pt x="405257" y="615696"/>
                </a:lnTo>
                <a:lnTo>
                  <a:pt x="447040" y="599821"/>
                </a:lnTo>
                <a:lnTo>
                  <a:pt x="485775" y="578358"/>
                </a:lnTo>
                <a:lnTo>
                  <a:pt x="520827" y="551942"/>
                </a:lnTo>
                <a:lnTo>
                  <a:pt x="551815" y="520954"/>
                </a:lnTo>
                <a:lnTo>
                  <a:pt x="556310" y="514985"/>
                </a:lnTo>
                <a:lnTo>
                  <a:pt x="578358" y="485775"/>
                </a:lnTo>
                <a:lnTo>
                  <a:pt x="599694" y="447167"/>
                </a:lnTo>
                <a:lnTo>
                  <a:pt x="615696" y="405384"/>
                </a:lnTo>
                <a:lnTo>
                  <a:pt x="625602" y="361061"/>
                </a:lnTo>
                <a:lnTo>
                  <a:pt x="628523" y="320167"/>
                </a:lnTo>
                <a:lnTo>
                  <a:pt x="628904" y="314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7027" y="1224152"/>
            <a:ext cx="70739" cy="145034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2911348" y="853439"/>
            <a:ext cx="2511425" cy="629285"/>
          </a:xfrm>
          <a:custGeom>
            <a:avLst/>
            <a:gdLst/>
            <a:ahLst/>
            <a:cxnLst/>
            <a:rect l="l" t="t" r="r" b="b"/>
            <a:pathLst>
              <a:path w="2511425" h="629285">
                <a:moveTo>
                  <a:pt x="420116" y="375412"/>
                </a:moveTo>
                <a:lnTo>
                  <a:pt x="415531" y="370713"/>
                </a:lnTo>
                <a:lnTo>
                  <a:pt x="354076" y="370713"/>
                </a:lnTo>
                <a:lnTo>
                  <a:pt x="349377" y="375412"/>
                </a:lnTo>
                <a:lnTo>
                  <a:pt x="349377" y="436880"/>
                </a:lnTo>
                <a:lnTo>
                  <a:pt x="354076" y="441452"/>
                </a:lnTo>
                <a:lnTo>
                  <a:pt x="415531" y="441452"/>
                </a:lnTo>
                <a:lnTo>
                  <a:pt x="420116" y="436880"/>
                </a:lnTo>
                <a:lnTo>
                  <a:pt x="420116" y="375412"/>
                </a:lnTo>
                <a:close/>
              </a:path>
              <a:path w="2511425" h="629285">
                <a:moveTo>
                  <a:pt x="628904" y="314579"/>
                </a:moveTo>
                <a:lnTo>
                  <a:pt x="625475" y="268097"/>
                </a:lnTo>
                <a:lnTo>
                  <a:pt x="615569" y="223647"/>
                </a:lnTo>
                <a:lnTo>
                  <a:pt x="599694" y="181991"/>
                </a:lnTo>
                <a:lnTo>
                  <a:pt x="578231" y="143256"/>
                </a:lnTo>
                <a:lnTo>
                  <a:pt x="551815" y="108204"/>
                </a:lnTo>
                <a:lnTo>
                  <a:pt x="537845" y="94234"/>
                </a:lnTo>
                <a:lnTo>
                  <a:pt x="537845" y="310642"/>
                </a:lnTo>
                <a:lnTo>
                  <a:pt x="537845" y="317373"/>
                </a:lnTo>
                <a:lnTo>
                  <a:pt x="537464" y="317754"/>
                </a:lnTo>
                <a:lnTo>
                  <a:pt x="537464" y="526288"/>
                </a:lnTo>
                <a:lnTo>
                  <a:pt x="537464" y="527050"/>
                </a:lnTo>
                <a:lnTo>
                  <a:pt x="537083" y="527685"/>
                </a:lnTo>
                <a:lnTo>
                  <a:pt x="537083" y="528447"/>
                </a:lnTo>
                <a:lnTo>
                  <a:pt x="536702" y="529082"/>
                </a:lnTo>
                <a:lnTo>
                  <a:pt x="536702" y="529844"/>
                </a:lnTo>
                <a:lnTo>
                  <a:pt x="536067" y="531241"/>
                </a:lnTo>
                <a:lnTo>
                  <a:pt x="535686" y="531622"/>
                </a:lnTo>
                <a:lnTo>
                  <a:pt x="534924" y="533019"/>
                </a:lnTo>
                <a:lnTo>
                  <a:pt x="533908" y="534035"/>
                </a:lnTo>
                <a:lnTo>
                  <a:pt x="532130" y="536194"/>
                </a:lnTo>
                <a:lnTo>
                  <a:pt x="529336" y="537210"/>
                </a:lnTo>
                <a:lnTo>
                  <a:pt x="523621" y="537210"/>
                </a:lnTo>
                <a:lnTo>
                  <a:pt x="522859" y="536956"/>
                </a:lnTo>
                <a:lnTo>
                  <a:pt x="521208" y="536194"/>
                </a:lnTo>
                <a:lnTo>
                  <a:pt x="518033" y="533019"/>
                </a:lnTo>
                <a:lnTo>
                  <a:pt x="517652" y="532257"/>
                </a:lnTo>
                <a:lnTo>
                  <a:pt x="517271" y="532003"/>
                </a:lnTo>
                <a:lnTo>
                  <a:pt x="515874" y="529082"/>
                </a:lnTo>
                <a:lnTo>
                  <a:pt x="515874" y="528447"/>
                </a:lnTo>
                <a:lnTo>
                  <a:pt x="515493" y="527685"/>
                </a:lnTo>
                <a:lnTo>
                  <a:pt x="515493" y="523494"/>
                </a:lnTo>
                <a:lnTo>
                  <a:pt x="516636" y="520954"/>
                </a:lnTo>
                <a:lnTo>
                  <a:pt x="518668" y="518922"/>
                </a:lnTo>
                <a:lnTo>
                  <a:pt x="519049" y="518160"/>
                </a:lnTo>
                <a:lnTo>
                  <a:pt x="519430" y="517779"/>
                </a:lnTo>
                <a:lnTo>
                  <a:pt x="520065" y="517525"/>
                </a:lnTo>
                <a:lnTo>
                  <a:pt x="520827" y="517144"/>
                </a:lnTo>
                <a:lnTo>
                  <a:pt x="521208" y="516763"/>
                </a:lnTo>
                <a:lnTo>
                  <a:pt x="523240" y="515747"/>
                </a:lnTo>
                <a:lnTo>
                  <a:pt x="524002" y="515747"/>
                </a:lnTo>
                <a:lnTo>
                  <a:pt x="525399" y="515366"/>
                </a:lnTo>
                <a:lnTo>
                  <a:pt x="526796" y="515366"/>
                </a:lnTo>
                <a:lnTo>
                  <a:pt x="528193" y="515747"/>
                </a:lnTo>
                <a:lnTo>
                  <a:pt x="528955" y="516001"/>
                </a:lnTo>
                <a:lnTo>
                  <a:pt x="529717" y="516001"/>
                </a:lnTo>
                <a:lnTo>
                  <a:pt x="531114" y="516763"/>
                </a:lnTo>
                <a:lnTo>
                  <a:pt x="531368" y="517144"/>
                </a:lnTo>
                <a:lnTo>
                  <a:pt x="532130" y="517525"/>
                </a:lnTo>
                <a:lnTo>
                  <a:pt x="533527" y="518922"/>
                </a:lnTo>
                <a:lnTo>
                  <a:pt x="535686" y="520700"/>
                </a:lnTo>
                <a:lnTo>
                  <a:pt x="536702" y="523494"/>
                </a:lnTo>
                <a:lnTo>
                  <a:pt x="537464" y="526288"/>
                </a:lnTo>
                <a:lnTo>
                  <a:pt x="537464" y="317754"/>
                </a:lnTo>
                <a:lnTo>
                  <a:pt x="531368" y="323723"/>
                </a:lnTo>
                <a:lnTo>
                  <a:pt x="528955" y="324866"/>
                </a:lnTo>
                <a:lnTo>
                  <a:pt x="523621" y="324866"/>
                </a:lnTo>
                <a:lnTo>
                  <a:pt x="520827" y="323723"/>
                </a:lnTo>
                <a:lnTo>
                  <a:pt x="494284" y="297307"/>
                </a:lnTo>
                <a:lnTo>
                  <a:pt x="494284" y="520319"/>
                </a:lnTo>
                <a:lnTo>
                  <a:pt x="494284" y="532257"/>
                </a:lnTo>
                <a:lnTo>
                  <a:pt x="489712" y="536956"/>
                </a:lnTo>
                <a:lnTo>
                  <a:pt x="131318" y="536956"/>
                </a:lnTo>
                <a:lnTo>
                  <a:pt x="126746" y="532257"/>
                </a:lnTo>
                <a:lnTo>
                  <a:pt x="126746" y="520319"/>
                </a:lnTo>
                <a:lnTo>
                  <a:pt x="131318" y="515747"/>
                </a:lnTo>
                <a:lnTo>
                  <a:pt x="155067" y="515747"/>
                </a:lnTo>
                <a:lnTo>
                  <a:pt x="155067" y="333375"/>
                </a:lnTo>
                <a:lnTo>
                  <a:pt x="156083" y="330835"/>
                </a:lnTo>
                <a:lnTo>
                  <a:pt x="161036" y="325882"/>
                </a:lnTo>
                <a:lnTo>
                  <a:pt x="306705" y="180594"/>
                </a:lnTo>
                <a:lnTo>
                  <a:pt x="310515" y="176403"/>
                </a:lnTo>
                <a:lnTo>
                  <a:pt x="317246" y="176403"/>
                </a:lnTo>
                <a:lnTo>
                  <a:pt x="472059" y="330835"/>
                </a:lnTo>
                <a:lnTo>
                  <a:pt x="473075" y="333375"/>
                </a:lnTo>
                <a:lnTo>
                  <a:pt x="473075" y="515747"/>
                </a:lnTo>
                <a:lnTo>
                  <a:pt x="489712" y="515747"/>
                </a:lnTo>
                <a:lnTo>
                  <a:pt x="494284" y="520319"/>
                </a:lnTo>
                <a:lnTo>
                  <a:pt x="494284" y="297307"/>
                </a:lnTo>
                <a:lnTo>
                  <a:pt x="373494" y="176403"/>
                </a:lnTo>
                <a:lnTo>
                  <a:pt x="314071" y="116967"/>
                </a:lnTo>
                <a:lnTo>
                  <a:pt x="105156" y="325882"/>
                </a:lnTo>
                <a:lnTo>
                  <a:pt x="98552" y="325882"/>
                </a:lnTo>
                <a:lnTo>
                  <a:pt x="94615" y="321691"/>
                </a:lnTo>
                <a:lnTo>
                  <a:pt x="90424" y="317754"/>
                </a:lnTo>
                <a:lnTo>
                  <a:pt x="90424" y="311023"/>
                </a:lnTo>
                <a:lnTo>
                  <a:pt x="310515" y="90805"/>
                </a:lnTo>
                <a:lnTo>
                  <a:pt x="317627" y="90805"/>
                </a:lnTo>
                <a:lnTo>
                  <a:pt x="533527" y="306832"/>
                </a:lnTo>
                <a:lnTo>
                  <a:pt x="537845" y="310642"/>
                </a:lnTo>
                <a:lnTo>
                  <a:pt x="537845" y="94234"/>
                </a:lnTo>
                <a:lnTo>
                  <a:pt x="534416" y="90805"/>
                </a:lnTo>
                <a:lnTo>
                  <a:pt x="485648" y="50673"/>
                </a:lnTo>
                <a:lnTo>
                  <a:pt x="447040" y="29210"/>
                </a:lnTo>
                <a:lnTo>
                  <a:pt x="405244" y="13335"/>
                </a:lnTo>
                <a:lnTo>
                  <a:pt x="360934" y="3429"/>
                </a:lnTo>
                <a:lnTo>
                  <a:pt x="314452" y="0"/>
                </a:lnTo>
                <a:lnTo>
                  <a:pt x="267970" y="3429"/>
                </a:lnTo>
                <a:lnTo>
                  <a:pt x="223647" y="13335"/>
                </a:lnTo>
                <a:lnTo>
                  <a:pt x="181864" y="29210"/>
                </a:lnTo>
                <a:lnTo>
                  <a:pt x="143256" y="50673"/>
                </a:lnTo>
                <a:lnTo>
                  <a:pt x="108077" y="77216"/>
                </a:lnTo>
                <a:lnTo>
                  <a:pt x="77089" y="108204"/>
                </a:lnTo>
                <a:lnTo>
                  <a:pt x="50673" y="143256"/>
                </a:lnTo>
                <a:lnTo>
                  <a:pt x="29210" y="181991"/>
                </a:lnTo>
                <a:lnTo>
                  <a:pt x="13208" y="223647"/>
                </a:lnTo>
                <a:lnTo>
                  <a:pt x="3302" y="268097"/>
                </a:lnTo>
                <a:lnTo>
                  <a:pt x="0" y="314579"/>
                </a:lnTo>
                <a:lnTo>
                  <a:pt x="3302" y="361061"/>
                </a:lnTo>
                <a:lnTo>
                  <a:pt x="13208" y="405384"/>
                </a:lnTo>
                <a:lnTo>
                  <a:pt x="29210" y="447167"/>
                </a:lnTo>
                <a:lnTo>
                  <a:pt x="50673" y="485775"/>
                </a:lnTo>
                <a:lnTo>
                  <a:pt x="77089" y="520827"/>
                </a:lnTo>
                <a:lnTo>
                  <a:pt x="108077" y="551942"/>
                </a:lnTo>
                <a:lnTo>
                  <a:pt x="143256" y="578358"/>
                </a:lnTo>
                <a:lnTo>
                  <a:pt x="181864" y="599821"/>
                </a:lnTo>
                <a:lnTo>
                  <a:pt x="223647" y="615696"/>
                </a:lnTo>
                <a:lnTo>
                  <a:pt x="267970" y="625602"/>
                </a:lnTo>
                <a:lnTo>
                  <a:pt x="314452" y="629031"/>
                </a:lnTo>
                <a:lnTo>
                  <a:pt x="360934" y="625602"/>
                </a:lnTo>
                <a:lnTo>
                  <a:pt x="405244" y="615696"/>
                </a:lnTo>
                <a:lnTo>
                  <a:pt x="447040" y="599821"/>
                </a:lnTo>
                <a:lnTo>
                  <a:pt x="485648" y="578358"/>
                </a:lnTo>
                <a:lnTo>
                  <a:pt x="520700" y="551942"/>
                </a:lnTo>
                <a:lnTo>
                  <a:pt x="535432" y="537210"/>
                </a:lnTo>
                <a:lnTo>
                  <a:pt x="551815" y="520827"/>
                </a:lnTo>
                <a:lnTo>
                  <a:pt x="578231" y="485775"/>
                </a:lnTo>
                <a:lnTo>
                  <a:pt x="599694" y="447167"/>
                </a:lnTo>
                <a:lnTo>
                  <a:pt x="615569" y="405384"/>
                </a:lnTo>
                <a:lnTo>
                  <a:pt x="625475" y="361061"/>
                </a:lnTo>
                <a:lnTo>
                  <a:pt x="628904" y="314579"/>
                </a:lnTo>
                <a:close/>
              </a:path>
              <a:path w="2511425" h="629285">
                <a:moveTo>
                  <a:pt x="2510840" y="316611"/>
                </a:moveTo>
                <a:lnTo>
                  <a:pt x="2508250" y="277495"/>
                </a:lnTo>
                <a:lnTo>
                  <a:pt x="2497709" y="223647"/>
                </a:lnTo>
                <a:lnTo>
                  <a:pt x="2481834" y="181991"/>
                </a:lnTo>
                <a:lnTo>
                  <a:pt x="2460371" y="143256"/>
                </a:lnTo>
                <a:lnTo>
                  <a:pt x="2433828" y="108204"/>
                </a:lnTo>
                <a:lnTo>
                  <a:pt x="2406904" y="81153"/>
                </a:lnTo>
                <a:lnTo>
                  <a:pt x="2406904" y="399923"/>
                </a:lnTo>
                <a:lnTo>
                  <a:pt x="2404745" y="399669"/>
                </a:lnTo>
                <a:lnTo>
                  <a:pt x="2361311" y="369570"/>
                </a:lnTo>
                <a:lnTo>
                  <a:pt x="2302637" y="345186"/>
                </a:lnTo>
                <a:lnTo>
                  <a:pt x="2248408" y="326136"/>
                </a:lnTo>
                <a:lnTo>
                  <a:pt x="2218690" y="319786"/>
                </a:lnTo>
                <a:lnTo>
                  <a:pt x="2216912" y="332613"/>
                </a:lnTo>
                <a:lnTo>
                  <a:pt x="2216277" y="361569"/>
                </a:lnTo>
                <a:lnTo>
                  <a:pt x="2215007" y="394335"/>
                </a:lnTo>
                <a:lnTo>
                  <a:pt x="2211324" y="418846"/>
                </a:lnTo>
                <a:lnTo>
                  <a:pt x="2209800" y="428625"/>
                </a:lnTo>
                <a:lnTo>
                  <a:pt x="2211959" y="434594"/>
                </a:lnTo>
                <a:lnTo>
                  <a:pt x="2215261" y="437515"/>
                </a:lnTo>
                <a:lnTo>
                  <a:pt x="2217039" y="438277"/>
                </a:lnTo>
                <a:lnTo>
                  <a:pt x="2224786" y="444373"/>
                </a:lnTo>
                <a:lnTo>
                  <a:pt x="2231390" y="449453"/>
                </a:lnTo>
                <a:lnTo>
                  <a:pt x="2255520" y="467487"/>
                </a:lnTo>
                <a:lnTo>
                  <a:pt x="2269490" y="481076"/>
                </a:lnTo>
                <a:lnTo>
                  <a:pt x="2275459" y="492633"/>
                </a:lnTo>
                <a:lnTo>
                  <a:pt x="2276475" y="500507"/>
                </a:lnTo>
                <a:lnTo>
                  <a:pt x="2276094" y="503555"/>
                </a:lnTo>
                <a:lnTo>
                  <a:pt x="2266442" y="500126"/>
                </a:lnTo>
                <a:lnTo>
                  <a:pt x="2234819" y="488823"/>
                </a:lnTo>
                <a:lnTo>
                  <a:pt x="2203704" y="477774"/>
                </a:lnTo>
                <a:lnTo>
                  <a:pt x="2202815" y="488823"/>
                </a:lnTo>
                <a:lnTo>
                  <a:pt x="2198878" y="488569"/>
                </a:lnTo>
                <a:lnTo>
                  <a:pt x="2199005" y="499999"/>
                </a:lnTo>
                <a:lnTo>
                  <a:pt x="2195957" y="500126"/>
                </a:lnTo>
                <a:lnTo>
                  <a:pt x="2196084" y="488315"/>
                </a:lnTo>
                <a:lnTo>
                  <a:pt x="2192274" y="488315"/>
                </a:lnTo>
                <a:lnTo>
                  <a:pt x="2188972" y="478663"/>
                </a:lnTo>
                <a:lnTo>
                  <a:pt x="2117852" y="504317"/>
                </a:lnTo>
                <a:lnTo>
                  <a:pt x="2125091" y="482346"/>
                </a:lnTo>
                <a:lnTo>
                  <a:pt x="2146300" y="460756"/>
                </a:lnTo>
                <a:lnTo>
                  <a:pt x="2168525" y="444246"/>
                </a:lnTo>
                <a:lnTo>
                  <a:pt x="2178812" y="437642"/>
                </a:lnTo>
                <a:lnTo>
                  <a:pt x="2185289" y="432308"/>
                </a:lnTo>
                <a:lnTo>
                  <a:pt x="2180361" y="397510"/>
                </a:lnTo>
                <a:lnTo>
                  <a:pt x="2177923" y="380238"/>
                </a:lnTo>
                <a:lnTo>
                  <a:pt x="2177796" y="361569"/>
                </a:lnTo>
                <a:lnTo>
                  <a:pt x="2177415" y="351282"/>
                </a:lnTo>
                <a:lnTo>
                  <a:pt x="2176653" y="338074"/>
                </a:lnTo>
                <a:lnTo>
                  <a:pt x="2175764" y="327533"/>
                </a:lnTo>
                <a:lnTo>
                  <a:pt x="2174875" y="321310"/>
                </a:lnTo>
                <a:lnTo>
                  <a:pt x="2169033" y="320548"/>
                </a:lnTo>
                <a:lnTo>
                  <a:pt x="2157349" y="322961"/>
                </a:lnTo>
                <a:lnTo>
                  <a:pt x="2059305" y="360172"/>
                </a:lnTo>
                <a:lnTo>
                  <a:pt x="1989836" y="389255"/>
                </a:lnTo>
                <a:lnTo>
                  <a:pt x="1987931" y="397510"/>
                </a:lnTo>
                <a:lnTo>
                  <a:pt x="1987169" y="393573"/>
                </a:lnTo>
                <a:lnTo>
                  <a:pt x="1987042" y="378206"/>
                </a:lnTo>
                <a:lnTo>
                  <a:pt x="1992376" y="367411"/>
                </a:lnTo>
                <a:lnTo>
                  <a:pt x="2000377" y="359791"/>
                </a:lnTo>
                <a:lnTo>
                  <a:pt x="2008378" y="354330"/>
                </a:lnTo>
                <a:lnTo>
                  <a:pt x="2022221" y="344424"/>
                </a:lnTo>
                <a:lnTo>
                  <a:pt x="2039366" y="331978"/>
                </a:lnTo>
                <a:lnTo>
                  <a:pt x="2053844" y="321183"/>
                </a:lnTo>
                <a:lnTo>
                  <a:pt x="2059686" y="316611"/>
                </a:lnTo>
                <a:lnTo>
                  <a:pt x="2056130" y="312674"/>
                </a:lnTo>
                <a:lnTo>
                  <a:pt x="2054479" y="306070"/>
                </a:lnTo>
                <a:lnTo>
                  <a:pt x="2054225" y="299085"/>
                </a:lnTo>
                <a:lnTo>
                  <a:pt x="2054098" y="277622"/>
                </a:lnTo>
                <a:lnTo>
                  <a:pt x="2068957" y="281686"/>
                </a:lnTo>
                <a:lnTo>
                  <a:pt x="2073402" y="281940"/>
                </a:lnTo>
                <a:lnTo>
                  <a:pt x="2075053" y="286131"/>
                </a:lnTo>
                <a:lnTo>
                  <a:pt x="2074545" y="295021"/>
                </a:lnTo>
                <a:lnTo>
                  <a:pt x="2073275" y="303784"/>
                </a:lnTo>
                <a:lnTo>
                  <a:pt x="2072513" y="307848"/>
                </a:lnTo>
                <a:lnTo>
                  <a:pt x="2101596" y="289941"/>
                </a:lnTo>
                <a:lnTo>
                  <a:pt x="2115820" y="280543"/>
                </a:lnTo>
                <a:lnTo>
                  <a:pt x="2118233" y="277622"/>
                </a:lnTo>
                <a:lnTo>
                  <a:pt x="2119122" y="276733"/>
                </a:lnTo>
                <a:lnTo>
                  <a:pt x="2115439" y="275463"/>
                </a:lnTo>
                <a:lnTo>
                  <a:pt x="2111248" y="272161"/>
                </a:lnTo>
                <a:lnTo>
                  <a:pt x="2109597" y="265430"/>
                </a:lnTo>
                <a:lnTo>
                  <a:pt x="2109597" y="253492"/>
                </a:lnTo>
                <a:lnTo>
                  <a:pt x="2109851" y="248285"/>
                </a:lnTo>
                <a:lnTo>
                  <a:pt x="2110105" y="237490"/>
                </a:lnTo>
                <a:lnTo>
                  <a:pt x="2121535" y="241300"/>
                </a:lnTo>
                <a:lnTo>
                  <a:pt x="2128647" y="242062"/>
                </a:lnTo>
                <a:lnTo>
                  <a:pt x="2131949" y="245872"/>
                </a:lnTo>
                <a:lnTo>
                  <a:pt x="2132076" y="253619"/>
                </a:lnTo>
                <a:lnTo>
                  <a:pt x="2130806" y="261112"/>
                </a:lnTo>
                <a:lnTo>
                  <a:pt x="2130044" y="264541"/>
                </a:lnTo>
                <a:lnTo>
                  <a:pt x="2163064" y="237490"/>
                </a:lnTo>
                <a:lnTo>
                  <a:pt x="2178304" y="224917"/>
                </a:lnTo>
                <a:lnTo>
                  <a:pt x="2178685" y="171704"/>
                </a:lnTo>
                <a:lnTo>
                  <a:pt x="2181352" y="144526"/>
                </a:lnTo>
                <a:lnTo>
                  <a:pt x="2184273" y="130683"/>
                </a:lnTo>
                <a:lnTo>
                  <a:pt x="2189099" y="125476"/>
                </a:lnTo>
                <a:lnTo>
                  <a:pt x="2197608" y="124714"/>
                </a:lnTo>
                <a:lnTo>
                  <a:pt x="2206752" y="132080"/>
                </a:lnTo>
                <a:lnTo>
                  <a:pt x="2212467" y="148336"/>
                </a:lnTo>
                <a:lnTo>
                  <a:pt x="2215388" y="164465"/>
                </a:lnTo>
                <a:lnTo>
                  <a:pt x="2216150" y="171704"/>
                </a:lnTo>
                <a:lnTo>
                  <a:pt x="2216150" y="224155"/>
                </a:lnTo>
                <a:lnTo>
                  <a:pt x="2223770" y="233426"/>
                </a:lnTo>
                <a:lnTo>
                  <a:pt x="2240788" y="247269"/>
                </a:lnTo>
                <a:lnTo>
                  <a:pt x="2257806" y="259842"/>
                </a:lnTo>
                <a:lnTo>
                  <a:pt x="2265553" y="265303"/>
                </a:lnTo>
                <a:lnTo>
                  <a:pt x="2264664" y="259842"/>
                </a:lnTo>
                <a:lnTo>
                  <a:pt x="2264537" y="243459"/>
                </a:lnTo>
                <a:lnTo>
                  <a:pt x="2265934" y="240538"/>
                </a:lnTo>
                <a:lnTo>
                  <a:pt x="2276729" y="240792"/>
                </a:lnTo>
                <a:lnTo>
                  <a:pt x="2282444" y="244729"/>
                </a:lnTo>
                <a:lnTo>
                  <a:pt x="2284857" y="253619"/>
                </a:lnTo>
                <a:lnTo>
                  <a:pt x="2285098" y="265430"/>
                </a:lnTo>
                <a:lnTo>
                  <a:pt x="2284958" y="268097"/>
                </a:lnTo>
                <a:lnTo>
                  <a:pt x="2284857" y="274955"/>
                </a:lnTo>
                <a:lnTo>
                  <a:pt x="2278126" y="275336"/>
                </a:lnTo>
                <a:lnTo>
                  <a:pt x="2316353" y="304419"/>
                </a:lnTo>
                <a:lnTo>
                  <a:pt x="2321052" y="307594"/>
                </a:lnTo>
                <a:lnTo>
                  <a:pt x="2321560" y="307213"/>
                </a:lnTo>
                <a:lnTo>
                  <a:pt x="2320925" y="299085"/>
                </a:lnTo>
                <a:lnTo>
                  <a:pt x="2321814" y="290830"/>
                </a:lnTo>
                <a:lnTo>
                  <a:pt x="2323211" y="284353"/>
                </a:lnTo>
                <a:lnTo>
                  <a:pt x="2323846" y="281940"/>
                </a:lnTo>
                <a:lnTo>
                  <a:pt x="2323973" y="281686"/>
                </a:lnTo>
                <a:lnTo>
                  <a:pt x="2327021" y="277495"/>
                </a:lnTo>
                <a:lnTo>
                  <a:pt x="2335530" y="281813"/>
                </a:lnTo>
                <a:lnTo>
                  <a:pt x="2339721" y="288290"/>
                </a:lnTo>
                <a:lnTo>
                  <a:pt x="2340610" y="297942"/>
                </a:lnTo>
                <a:lnTo>
                  <a:pt x="2340610" y="299085"/>
                </a:lnTo>
                <a:lnTo>
                  <a:pt x="2339721" y="308102"/>
                </a:lnTo>
                <a:lnTo>
                  <a:pt x="2338578" y="312801"/>
                </a:lnTo>
                <a:lnTo>
                  <a:pt x="2337308" y="314071"/>
                </a:lnTo>
                <a:lnTo>
                  <a:pt x="2333498" y="315595"/>
                </a:lnTo>
                <a:lnTo>
                  <a:pt x="2334768" y="316611"/>
                </a:lnTo>
                <a:lnTo>
                  <a:pt x="2368550" y="341503"/>
                </a:lnTo>
                <a:lnTo>
                  <a:pt x="2400173" y="368046"/>
                </a:lnTo>
                <a:lnTo>
                  <a:pt x="2406904" y="399923"/>
                </a:lnTo>
                <a:lnTo>
                  <a:pt x="2406904" y="81153"/>
                </a:lnTo>
                <a:lnTo>
                  <a:pt x="2367788" y="50673"/>
                </a:lnTo>
                <a:lnTo>
                  <a:pt x="2329053" y="29210"/>
                </a:lnTo>
                <a:lnTo>
                  <a:pt x="2287397" y="13335"/>
                </a:lnTo>
                <a:lnTo>
                  <a:pt x="2243074" y="3429"/>
                </a:lnTo>
                <a:lnTo>
                  <a:pt x="2196592" y="0"/>
                </a:lnTo>
                <a:lnTo>
                  <a:pt x="2150110" y="3429"/>
                </a:lnTo>
                <a:lnTo>
                  <a:pt x="2105660" y="13335"/>
                </a:lnTo>
                <a:lnTo>
                  <a:pt x="2064004" y="29210"/>
                </a:lnTo>
                <a:lnTo>
                  <a:pt x="2025269" y="50673"/>
                </a:lnTo>
                <a:lnTo>
                  <a:pt x="1990217" y="77216"/>
                </a:lnTo>
                <a:lnTo>
                  <a:pt x="1959229" y="108204"/>
                </a:lnTo>
                <a:lnTo>
                  <a:pt x="1932686" y="143256"/>
                </a:lnTo>
                <a:lnTo>
                  <a:pt x="1911223" y="181991"/>
                </a:lnTo>
                <a:lnTo>
                  <a:pt x="1895348" y="223647"/>
                </a:lnTo>
                <a:lnTo>
                  <a:pt x="1885442" y="268097"/>
                </a:lnTo>
                <a:lnTo>
                  <a:pt x="1882140" y="312674"/>
                </a:lnTo>
                <a:lnTo>
                  <a:pt x="1882203" y="316611"/>
                </a:lnTo>
                <a:lnTo>
                  <a:pt x="1885442" y="361061"/>
                </a:lnTo>
                <a:lnTo>
                  <a:pt x="1895348" y="405384"/>
                </a:lnTo>
                <a:lnTo>
                  <a:pt x="1911223" y="447167"/>
                </a:lnTo>
                <a:lnTo>
                  <a:pt x="1932686" y="485775"/>
                </a:lnTo>
                <a:lnTo>
                  <a:pt x="1959229" y="520827"/>
                </a:lnTo>
                <a:lnTo>
                  <a:pt x="1990217" y="551942"/>
                </a:lnTo>
                <a:lnTo>
                  <a:pt x="2025269" y="578358"/>
                </a:lnTo>
                <a:lnTo>
                  <a:pt x="2064004" y="599821"/>
                </a:lnTo>
                <a:lnTo>
                  <a:pt x="2105660" y="615696"/>
                </a:lnTo>
                <a:lnTo>
                  <a:pt x="2150110" y="625602"/>
                </a:lnTo>
                <a:lnTo>
                  <a:pt x="2196592" y="629031"/>
                </a:lnTo>
                <a:lnTo>
                  <a:pt x="2243074" y="625602"/>
                </a:lnTo>
                <a:lnTo>
                  <a:pt x="2287397" y="615696"/>
                </a:lnTo>
                <a:lnTo>
                  <a:pt x="2329053" y="599821"/>
                </a:lnTo>
                <a:lnTo>
                  <a:pt x="2367788" y="578358"/>
                </a:lnTo>
                <a:lnTo>
                  <a:pt x="2402840" y="551942"/>
                </a:lnTo>
                <a:lnTo>
                  <a:pt x="2433828" y="520827"/>
                </a:lnTo>
                <a:lnTo>
                  <a:pt x="2446451" y="504317"/>
                </a:lnTo>
                <a:lnTo>
                  <a:pt x="2447036" y="503555"/>
                </a:lnTo>
                <a:lnTo>
                  <a:pt x="2460371" y="485775"/>
                </a:lnTo>
                <a:lnTo>
                  <a:pt x="2481834" y="447167"/>
                </a:lnTo>
                <a:lnTo>
                  <a:pt x="2497709" y="405384"/>
                </a:lnTo>
                <a:lnTo>
                  <a:pt x="2498928" y="399923"/>
                </a:lnTo>
                <a:lnTo>
                  <a:pt x="2507615" y="361061"/>
                </a:lnTo>
                <a:lnTo>
                  <a:pt x="2510840" y="316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9475" y="1129791"/>
            <a:ext cx="131445" cy="67563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6795262" y="974978"/>
            <a:ext cx="333375" cy="233679"/>
          </a:xfrm>
          <a:custGeom>
            <a:avLst/>
            <a:gdLst/>
            <a:ahLst/>
            <a:cxnLst/>
            <a:rect l="l" t="t" r="r" b="b"/>
            <a:pathLst>
              <a:path w="333375" h="233680">
                <a:moveTo>
                  <a:pt x="216154" y="207518"/>
                </a:moveTo>
                <a:lnTo>
                  <a:pt x="212217" y="204470"/>
                </a:lnTo>
                <a:lnTo>
                  <a:pt x="200787" y="203200"/>
                </a:lnTo>
                <a:lnTo>
                  <a:pt x="132588" y="203200"/>
                </a:lnTo>
                <a:lnTo>
                  <a:pt x="121158" y="204470"/>
                </a:lnTo>
                <a:lnTo>
                  <a:pt x="117094" y="207518"/>
                </a:lnTo>
                <a:lnTo>
                  <a:pt x="118618" y="211836"/>
                </a:lnTo>
                <a:lnTo>
                  <a:pt x="123698" y="216535"/>
                </a:lnTo>
                <a:lnTo>
                  <a:pt x="131953" y="223012"/>
                </a:lnTo>
                <a:lnTo>
                  <a:pt x="133858" y="225552"/>
                </a:lnTo>
                <a:lnTo>
                  <a:pt x="143383" y="229362"/>
                </a:lnTo>
                <a:lnTo>
                  <a:pt x="147193" y="231267"/>
                </a:lnTo>
                <a:lnTo>
                  <a:pt x="162560" y="233172"/>
                </a:lnTo>
                <a:lnTo>
                  <a:pt x="170815" y="233172"/>
                </a:lnTo>
                <a:lnTo>
                  <a:pt x="186055" y="231267"/>
                </a:lnTo>
                <a:lnTo>
                  <a:pt x="189865" y="229362"/>
                </a:lnTo>
                <a:lnTo>
                  <a:pt x="198882" y="225552"/>
                </a:lnTo>
                <a:lnTo>
                  <a:pt x="201422" y="223012"/>
                </a:lnTo>
                <a:lnTo>
                  <a:pt x="209677" y="216535"/>
                </a:lnTo>
                <a:lnTo>
                  <a:pt x="214757" y="211836"/>
                </a:lnTo>
                <a:lnTo>
                  <a:pt x="216154" y="207518"/>
                </a:lnTo>
                <a:close/>
              </a:path>
              <a:path w="333375" h="233680">
                <a:moveTo>
                  <a:pt x="333248" y="87249"/>
                </a:moveTo>
                <a:lnTo>
                  <a:pt x="332613" y="87249"/>
                </a:lnTo>
                <a:lnTo>
                  <a:pt x="332613" y="86614"/>
                </a:lnTo>
                <a:lnTo>
                  <a:pt x="290449" y="6731"/>
                </a:lnTo>
                <a:lnTo>
                  <a:pt x="286512" y="2159"/>
                </a:lnTo>
                <a:lnTo>
                  <a:pt x="280797" y="254"/>
                </a:lnTo>
                <a:lnTo>
                  <a:pt x="270764" y="0"/>
                </a:lnTo>
                <a:lnTo>
                  <a:pt x="61849" y="0"/>
                </a:lnTo>
                <a:lnTo>
                  <a:pt x="19431" y="51181"/>
                </a:lnTo>
                <a:lnTo>
                  <a:pt x="10160" y="68961"/>
                </a:lnTo>
                <a:lnTo>
                  <a:pt x="635" y="86614"/>
                </a:lnTo>
                <a:lnTo>
                  <a:pt x="635" y="87249"/>
                </a:lnTo>
                <a:lnTo>
                  <a:pt x="0" y="87249"/>
                </a:lnTo>
                <a:lnTo>
                  <a:pt x="47625" y="94996"/>
                </a:lnTo>
                <a:lnTo>
                  <a:pt x="95250" y="100076"/>
                </a:lnTo>
                <a:lnTo>
                  <a:pt x="142875" y="102743"/>
                </a:lnTo>
                <a:lnTo>
                  <a:pt x="190500" y="102743"/>
                </a:lnTo>
                <a:lnTo>
                  <a:pt x="238125" y="100076"/>
                </a:lnTo>
                <a:lnTo>
                  <a:pt x="285750" y="94996"/>
                </a:lnTo>
                <a:lnTo>
                  <a:pt x="333248" y="87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2850" y="1129791"/>
            <a:ext cx="131572" cy="67563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6646291" y="853439"/>
            <a:ext cx="2432685" cy="1306195"/>
          </a:xfrm>
          <a:custGeom>
            <a:avLst/>
            <a:gdLst/>
            <a:ahLst/>
            <a:cxnLst/>
            <a:rect l="l" t="t" r="r" b="b"/>
            <a:pathLst>
              <a:path w="2432684" h="1306195">
                <a:moveTo>
                  <a:pt x="394335" y="1090041"/>
                </a:moveTo>
                <a:lnTo>
                  <a:pt x="393700" y="1022858"/>
                </a:lnTo>
                <a:lnTo>
                  <a:pt x="372491" y="973074"/>
                </a:lnTo>
                <a:lnTo>
                  <a:pt x="321691" y="952500"/>
                </a:lnTo>
                <a:lnTo>
                  <a:pt x="276225" y="952500"/>
                </a:lnTo>
                <a:lnTo>
                  <a:pt x="248285" y="957961"/>
                </a:lnTo>
                <a:lnTo>
                  <a:pt x="225552" y="973074"/>
                </a:lnTo>
                <a:lnTo>
                  <a:pt x="210058" y="995426"/>
                </a:lnTo>
                <a:lnTo>
                  <a:pt x="204089" y="1022858"/>
                </a:lnTo>
                <a:lnTo>
                  <a:pt x="204089" y="1090041"/>
                </a:lnTo>
                <a:lnTo>
                  <a:pt x="232283" y="1128522"/>
                </a:lnTo>
                <a:lnTo>
                  <a:pt x="240919" y="1131189"/>
                </a:lnTo>
                <a:lnTo>
                  <a:pt x="250190" y="1286256"/>
                </a:lnTo>
                <a:lnTo>
                  <a:pt x="252095" y="1294130"/>
                </a:lnTo>
                <a:lnTo>
                  <a:pt x="256667" y="1300353"/>
                </a:lnTo>
                <a:lnTo>
                  <a:pt x="263271" y="1304544"/>
                </a:lnTo>
                <a:lnTo>
                  <a:pt x="271272" y="1306068"/>
                </a:lnTo>
                <a:lnTo>
                  <a:pt x="327152" y="1306068"/>
                </a:lnTo>
                <a:lnTo>
                  <a:pt x="357378" y="1131189"/>
                </a:lnTo>
                <a:lnTo>
                  <a:pt x="366141" y="1128522"/>
                </a:lnTo>
                <a:lnTo>
                  <a:pt x="377571" y="1122426"/>
                </a:lnTo>
                <a:lnTo>
                  <a:pt x="386461" y="1113409"/>
                </a:lnTo>
                <a:lnTo>
                  <a:pt x="392303" y="1102487"/>
                </a:lnTo>
                <a:lnTo>
                  <a:pt x="394335" y="1090041"/>
                </a:lnTo>
                <a:close/>
              </a:path>
              <a:path w="2432684" h="1306195">
                <a:moveTo>
                  <a:pt x="628904" y="314579"/>
                </a:moveTo>
                <a:lnTo>
                  <a:pt x="625475" y="268097"/>
                </a:lnTo>
                <a:lnTo>
                  <a:pt x="615569" y="223647"/>
                </a:lnTo>
                <a:lnTo>
                  <a:pt x="599694" y="181991"/>
                </a:lnTo>
                <a:lnTo>
                  <a:pt x="578231" y="143256"/>
                </a:lnTo>
                <a:lnTo>
                  <a:pt x="574675" y="138430"/>
                </a:lnTo>
                <a:lnTo>
                  <a:pt x="574675" y="174371"/>
                </a:lnTo>
                <a:lnTo>
                  <a:pt x="574675" y="196088"/>
                </a:lnTo>
                <a:lnTo>
                  <a:pt x="568833" y="201803"/>
                </a:lnTo>
                <a:lnTo>
                  <a:pt x="524256" y="201803"/>
                </a:lnTo>
                <a:lnTo>
                  <a:pt x="522351" y="201168"/>
                </a:lnTo>
                <a:lnTo>
                  <a:pt x="520446" y="199898"/>
                </a:lnTo>
                <a:lnTo>
                  <a:pt x="515366" y="204343"/>
                </a:lnTo>
                <a:lnTo>
                  <a:pt x="510286" y="208153"/>
                </a:lnTo>
                <a:lnTo>
                  <a:pt x="505841" y="212598"/>
                </a:lnTo>
                <a:lnTo>
                  <a:pt x="540258" y="250444"/>
                </a:lnTo>
                <a:lnTo>
                  <a:pt x="551688" y="262890"/>
                </a:lnTo>
                <a:lnTo>
                  <a:pt x="559308" y="272161"/>
                </a:lnTo>
                <a:lnTo>
                  <a:pt x="563499" y="280289"/>
                </a:lnTo>
                <a:lnTo>
                  <a:pt x="565277" y="289433"/>
                </a:lnTo>
                <a:lnTo>
                  <a:pt x="565658" y="301752"/>
                </a:lnTo>
                <a:lnTo>
                  <a:pt x="565658" y="473837"/>
                </a:lnTo>
                <a:lnTo>
                  <a:pt x="560578" y="478917"/>
                </a:lnTo>
                <a:lnTo>
                  <a:pt x="489204" y="478917"/>
                </a:lnTo>
                <a:lnTo>
                  <a:pt x="484124" y="473837"/>
                </a:lnTo>
                <a:lnTo>
                  <a:pt x="484124" y="432435"/>
                </a:lnTo>
                <a:lnTo>
                  <a:pt x="483743" y="424053"/>
                </a:lnTo>
                <a:lnTo>
                  <a:pt x="481457" y="419989"/>
                </a:lnTo>
                <a:lnTo>
                  <a:pt x="475488" y="419481"/>
                </a:lnTo>
                <a:lnTo>
                  <a:pt x="427101" y="425958"/>
                </a:lnTo>
                <a:lnTo>
                  <a:pt x="389890" y="429514"/>
                </a:lnTo>
                <a:lnTo>
                  <a:pt x="352552" y="431673"/>
                </a:lnTo>
                <a:lnTo>
                  <a:pt x="315341" y="432435"/>
                </a:lnTo>
                <a:lnTo>
                  <a:pt x="278384" y="431673"/>
                </a:lnTo>
                <a:lnTo>
                  <a:pt x="241173" y="429514"/>
                </a:lnTo>
                <a:lnTo>
                  <a:pt x="203835" y="425958"/>
                </a:lnTo>
                <a:lnTo>
                  <a:pt x="155448" y="419481"/>
                </a:lnTo>
                <a:lnTo>
                  <a:pt x="149733" y="419989"/>
                </a:lnTo>
                <a:lnTo>
                  <a:pt x="147447" y="424053"/>
                </a:lnTo>
                <a:lnTo>
                  <a:pt x="147193" y="431673"/>
                </a:lnTo>
                <a:lnTo>
                  <a:pt x="147066" y="473837"/>
                </a:lnTo>
                <a:lnTo>
                  <a:pt x="141986" y="478917"/>
                </a:lnTo>
                <a:lnTo>
                  <a:pt x="70612" y="478917"/>
                </a:lnTo>
                <a:lnTo>
                  <a:pt x="65532" y="473837"/>
                </a:lnTo>
                <a:lnTo>
                  <a:pt x="65532" y="301752"/>
                </a:lnTo>
                <a:lnTo>
                  <a:pt x="65913" y="289433"/>
                </a:lnTo>
                <a:lnTo>
                  <a:pt x="67818" y="280289"/>
                </a:lnTo>
                <a:lnTo>
                  <a:pt x="72009" y="272161"/>
                </a:lnTo>
                <a:lnTo>
                  <a:pt x="79629" y="262890"/>
                </a:lnTo>
                <a:lnTo>
                  <a:pt x="91059" y="250444"/>
                </a:lnTo>
                <a:lnTo>
                  <a:pt x="113919" y="225171"/>
                </a:lnTo>
                <a:lnTo>
                  <a:pt x="125476" y="212598"/>
                </a:lnTo>
                <a:lnTo>
                  <a:pt x="120396" y="208153"/>
                </a:lnTo>
                <a:lnTo>
                  <a:pt x="115824" y="204343"/>
                </a:lnTo>
                <a:lnTo>
                  <a:pt x="112915" y="201803"/>
                </a:lnTo>
                <a:lnTo>
                  <a:pt x="110744" y="199898"/>
                </a:lnTo>
                <a:lnTo>
                  <a:pt x="108839" y="201168"/>
                </a:lnTo>
                <a:lnTo>
                  <a:pt x="106934" y="201803"/>
                </a:lnTo>
                <a:lnTo>
                  <a:pt x="62357" y="201803"/>
                </a:lnTo>
                <a:lnTo>
                  <a:pt x="56642" y="196088"/>
                </a:lnTo>
                <a:lnTo>
                  <a:pt x="56642" y="174371"/>
                </a:lnTo>
                <a:lnTo>
                  <a:pt x="62357" y="168656"/>
                </a:lnTo>
                <a:lnTo>
                  <a:pt x="111379" y="168656"/>
                </a:lnTo>
                <a:lnTo>
                  <a:pt x="116459" y="174371"/>
                </a:lnTo>
                <a:lnTo>
                  <a:pt x="116459" y="191516"/>
                </a:lnTo>
                <a:lnTo>
                  <a:pt x="115824" y="192278"/>
                </a:lnTo>
                <a:lnTo>
                  <a:pt x="122301" y="194183"/>
                </a:lnTo>
                <a:lnTo>
                  <a:pt x="135001" y="196723"/>
                </a:lnTo>
                <a:lnTo>
                  <a:pt x="143637" y="179451"/>
                </a:lnTo>
                <a:lnTo>
                  <a:pt x="149352" y="168656"/>
                </a:lnTo>
                <a:lnTo>
                  <a:pt x="170688" y="128524"/>
                </a:lnTo>
                <a:lnTo>
                  <a:pt x="210820" y="102997"/>
                </a:lnTo>
                <a:lnTo>
                  <a:pt x="419735" y="102997"/>
                </a:lnTo>
                <a:lnTo>
                  <a:pt x="460502" y="128524"/>
                </a:lnTo>
                <a:lnTo>
                  <a:pt x="478663" y="162306"/>
                </a:lnTo>
                <a:lnTo>
                  <a:pt x="496189" y="196723"/>
                </a:lnTo>
                <a:lnTo>
                  <a:pt x="509016" y="194183"/>
                </a:lnTo>
                <a:lnTo>
                  <a:pt x="515366" y="192278"/>
                </a:lnTo>
                <a:lnTo>
                  <a:pt x="514731" y="191516"/>
                </a:lnTo>
                <a:lnTo>
                  <a:pt x="514731" y="174371"/>
                </a:lnTo>
                <a:lnTo>
                  <a:pt x="519811" y="168656"/>
                </a:lnTo>
                <a:lnTo>
                  <a:pt x="568833" y="168656"/>
                </a:lnTo>
                <a:lnTo>
                  <a:pt x="574675" y="174371"/>
                </a:lnTo>
                <a:lnTo>
                  <a:pt x="574675" y="138430"/>
                </a:lnTo>
                <a:lnTo>
                  <a:pt x="546608" y="102997"/>
                </a:lnTo>
                <a:lnTo>
                  <a:pt x="485648" y="50673"/>
                </a:lnTo>
                <a:lnTo>
                  <a:pt x="447040" y="29210"/>
                </a:lnTo>
                <a:lnTo>
                  <a:pt x="405257" y="13335"/>
                </a:lnTo>
                <a:lnTo>
                  <a:pt x="360934" y="3429"/>
                </a:lnTo>
                <a:lnTo>
                  <a:pt x="314452" y="0"/>
                </a:lnTo>
                <a:lnTo>
                  <a:pt x="267970" y="3429"/>
                </a:lnTo>
                <a:lnTo>
                  <a:pt x="223647" y="13335"/>
                </a:lnTo>
                <a:lnTo>
                  <a:pt x="181864" y="29210"/>
                </a:lnTo>
                <a:lnTo>
                  <a:pt x="143256" y="50673"/>
                </a:lnTo>
                <a:lnTo>
                  <a:pt x="108077" y="77216"/>
                </a:lnTo>
                <a:lnTo>
                  <a:pt x="77089" y="108204"/>
                </a:lnTo>
                <a:lnTo>
                  <a:pt x="50673" y="143256"/>
                </a:lnTo>
                <a:lnTo>
                  <a:pt x="29210" y="181991"/>
                </a:lnTo>
                <a:lnTo>
                  <a:pt x="13335" y="223647"/>
                </a:lnTo>
                <a:lnTo>
                  <a:pt x="3429" y="268097"/>
                </a:lnTo>
                <a:lnTo>
                  <a:pt x="0" y="314579"/>
                </a:lnTo>
                <a:lnTo>
                  <a:pt x="3429" y="361061"/>
                </a:lnTo>
                <a:lnTo>
                  <a:pt x="13335" y="405384"/>
                </a:lnTo>
                <a:lnTo>
                  <a:pt x="29210" y="447167"/>
                </a:lnTo>
                <a:lnTo>
                  <a:pt x="50673" y="485775"/>
                </a:lnTo>
                <a:lnTo>
                  <a:pt x="77089" y="520827"/>
                </a:lnTo>
                <a:lnTo>
                  <a:pt x="108077" y="551942"/>
                </a:lnTo>
                <a:lnTo>
                  <a:pt x="143256" y="578358"/>
                </a:lnTo>
                <a:lnTo>
                  <a:pt x="181864" y="599821"/>
                </a:lnTo>
                <a:lnTo>
                  <a:pt x="223647" y="615696"/>
                </a:lnTo>
                <a:lnTo>
                  <a:pt x="267970" y="625602"/>
                </a:lnTo>
                <a:lnTo>
                  <a:pt x="314452" y="629031"/>
                </a:lnTo>
                <a:lnTo>
                  <a:pt x="360934" y="625602"/>
                </a:lnTo>
                <a:lnTo>
                  <a:pt x="405257" y="615696"/>
                </a:lnTo>
                <a:lnTo>
                  <a:pt x="447040" y="599821"/>
                </a:lnTo>
                <a:lnTo>
                  <a:pt x="485648" y="578358"/>
                </a:lnTo>
                <a:lnTo>
                  <a:pt x="520827" y="551942"/>
                </a:lnTo>
                <a:lnTo>
                  <a:pt x="551815" y="520827"/>
                </a:lnTo>
                <a:lnTo>
                  <a:pt x="578231" y="485775"/>
                </a:lnTo>
                <a:lnTo>
                  <a:pt x="582041" y="478917"/>
                </a:lnTo>
                <a:lnTo>
                  <a:pt x="599694" y="447167"/>
                </a:lnTo>
                <a:lnTo>
                  <a:pt x="615569" y="405384"/>
                </a:lnTo>
                <a:lnTo>
                  <a:pt x="625475" y="361061"/>
                </a:lnTo>
                <a:lnTo>
                  <a:pt x="628904" y="314579"/>
                </a:lnTo>
                <a:close/>
              </a:path>
              <a:path w="2432684" h="1306195">
                <a:moveTo>
                  <a:pt x="2432177" y="314579"/>
                </a:moveTo>
                <a:lnTo>
                  <a:pt x="2428748" y="268097"/>
                </a:lnTo>
                <a:lnTo>
                  <a:pt x="2418842" y="223647"/>
                </a:lnTo>
                <a:lnTo>
                  <a:pt x="2402967" y="181991"/>
                </a:lnTo>
                <a:lnTo>
                  <a:pt x="2381504" y="143256"/>
                </a:lnTo>
                <a:lnTo>
                  <a:pt x="2366645" y="123571"/>
                </a:lnTo>
                <a:lnTo>
                  <a:pt x="2355088" y="108204"/>
                </a:lnTo>
                <a:lnTo>
                  <a:pt x="2353437" y="106553"/>
                </a:lnTo>
                <a:lnTo>
                  <a:pt x="2353437" y="285496"/>
                </a:lnTo>
                <a:lnTo>
                  <a:pt x="2340483" y="327025"/>
                </a:lnTo>
                <a:lnTo>
                  <a:pt x="2314321" y="363601"/>
                </a:lnTo>
                <a:lnTo>
                  <a:pt x="2125599" y="552323"/>
                </a:lnTo>
                <a:lnTo>
                  <a:pt x="1937766" y="364617"/>
                </a:lnTo>
                <a:lnTo>
                  <a:pt x="2000123" y="364617"/>
                </a:lnTo>
                <a:lnTo>
                  <a:pt x="2017661" y="334010"/>
                </a:lnTo>
                <a:lnTo>
                  <a:pt x="2045462" y="285496"/>
                </a:lnTo>
                <a:lnTo>
                  <a:pt x="2092452" y="426847"/>
                </a:lnTo>
                <a:lnTo>
                  <a:pt x="2135124" y="351790"/>
                </a:lnTo>
                <a:lnTo>
                  <a:pt x="2152650" y="321183"/>
                </a:lnTo>
                <a:lnTo>
                  <a:pt x="2178685" y="365125"/>
                </a:lnTo>
                <a:lnTo>
                  <a:pt x="2246503" y="365125"/>
                </a:lnTo>
                <a:lnTo>
                  <a:pt x="2253107" y="358521"/>
                </a:lnTo>
                <a:lnTo>
                  <a:pt x="2253107" y="341122"/>
                </a:lnTo>
                <a:lnTo>
                  <a:pt x="2246503" y="334518"/>
                </a:lnTo>
                <a:lnTo>
                  <a:pt x="2195957" y="334518"/>
                </a:lnTo>
                <a:lnTo>
                  <a:pt x="2188210" y="321183"/>
                </a:lnTo>
                <a:lnTo>
                  <a:pt x="2152142" y="259461"/>
                </a:lnTo>
                <a:lnTo>
                  <a:pt x="2100072" y="351790"/>
                </a:lnTo>
                <a:lnTo>
                  <a:pt x="2078228" y="285496"/>
                </a:lnTo>
                <a:lnTo>
                  <a:pt x="2053590" y="211074"/>
                </a:lnTo>
                <a:lnTo>
                  <a:pt x="1982724" y="334010"/>
                </a:lnTo>
                <a:lnTo>
                  <a:pt x="1914398" y="334010"/>
                </a:lnTo>
                <a:lnTo>
                  <a:pt x="1899158" y="294513"/>
                </a:lnTo>
                <a:lnTo>
                  <a:pt x="1896491" y="252984"/>
                </a:lnTo>
                <a:lnTo>
                  <a:pt x="1905762" y="212471"/>
                </a:lnTo>
                <a:lnTo>
                  <a:pt x="1927098" y="175768"/>
                </a:lnTo>
                <a:lnTo>
                  <a:pt x="1960753" y="145669"/>
                </a:lnTo>
                <a:lnTo>
                  <a:pt x="2000631" y="128143"/>
                </a:lnTo>
                <a:lnTo>
                  <a:pt x="2043557" y="123571"/>
                </a:lnTo>
                <a:lnTo>
                  <a:pt x="2086356" y="132461"/>
                </a:lnTo>
                <a:lnTo>
                  <a:pt x="2125599" y="154940"/>
                </a:lnTo>
                <a:lnTo>
                  <a:pt x="2145538" y="141478"/>
                </a:lnTo>
                <a:lnTo>
                  <a:pt x="2167255" y="131699"/>
                </a:lnTo>
                <a:lnTo>
                  <a:pt x="2190496" y="125730"/>
                </a:lnTo>
                <a:lnTo>
                  <a:pt x="2214372" y="123698"/>
                </a:lnTo>
                <a:lnTo>
                  <a:pt x="2241804" y="126492"/>
                </a:lnTo>
                <a:lnTo>
                  <a:pt x="2291969" y="147193"/>
                </a:lnTo>
                <a:lnTo>
                  <a:pt x="2339848" y="200914"/>
                </a:lnTo>
                <a:lnTo>
                  <a:pt x="2353183" y="242316"/>
                </a:lnTo>
                <a:lnTo>
                  <a:pt x="2353437" y="285496"/>
                </a:lnTo>
                <a:lnTo>
                  <a:pt x="2353437" y="106553"/>
                </a:lnTo>
                <a:lnTo>
                  <a:pt x="2323973" y="77216"/>
                </a:lnTo>
                <a:lnTo>
                  <a:pt x="2288921" y="50673"/>
                </a:lnTo>
                <a:lnTo>
                  <a:pt x="2250313" y="29210"/>
                </a:lnTo>
                <a:lnTo>
                  <a:pt x="2208530" y="13335"/>
                </a:lnTo>
                <a:lnTo>
                  <a:pt x="2164207" y="3429"/>
                </a:lnTo>
                <a:lnTo>
                  <a:pt x="2117725" y="0"/>
                </a:lnTo>
                <a:lnTo>
                  <a:pt x="2071243" y="3429"/>
                </a:lnTo>
                <a:lnTo>
                  <a:pt x="2026920" y="13335"/>
                </a:lnTo>
                <a:lnTo>
                  <a:pt x="1985137" y="29210"/>
                </a:lnTo>
                <a:lnTo>
                  <a:pt x="1946402" y="50673"/>
                </a:lnTo>
                <a:lnTo>
                  <a:pt x="1911350" y="77216"/>
                </a:lnTo>
                <a:lnTo>
                  <a:pt x="1880362" y="108204"/>
                </a:lnTo>
                <a:lnTo>
                  <a:pt x="1853819" y="143256"/>
                </a:lnTo>
                <a:lnTo>
                  <a:pt x="1832483" y="181991"/>
                </a:lnTo>
                <a:lnTo>
                  <a:pt x="1816481" y="223647"/>
                </a:lnTo>
                <a:lnTo>
                  <a:pt x="1806575" y="268097"/>
                </a:lnTo>
                <a:lnTo>
                  <a:pt x="1803146" y="314579"/>
                </a:lnTo>
                <a:lnTo>
                  <a:pt x="1806575" y="361061"/>
                </a:lnTo>
                <a:lnTo>
                  <a:pt x="1816481" y="405384"/>
                </a:lnTo>
                <a:lnTo>
                  <a:pt x="1832483" y="447167"/>
                </a:lnTo>
                <a:lnTo>
                  <a:pt x="1853819" y="485775"/>
                </a:lnTo>
                <a:lnTo>
                  <a:pt x="1880362" y="520954"/>
                </a:lnTo>
                <a:lnTo>
                  <a:pt x="1911350" y="551942"/>
                </a:lnTo>
                <a:lnTo>
                  <a:pt x="1946402" y="578358"/>
                </a:lnTo>
                <a:lnTo>
                  <a:pt x="1985137" y="599821"/>
                </a:lnTo>
                <a:lnTo>
                  <a:pt x="2026920" y="615696"/>
                </a:lnTo>
                <a:lnTo>
                  <a:pt x="2071243" y="625602"/>
                </a:lnTo>
                <a:lnTo>
                  <a:pt x="2117725" y="629031"/>
                </a:lnTo>
                <a:lnTo>
                  <a:pt x="2164207" y="625602"/>
                </a:lnTo>
                <a:lnTo>
                  <a:pt x="2208530" y="615696"/>
                </a:lnTo>
                <a:lnTo>
                  <a:pt x="2250313" y="599821"/>
                </a:lnTo>
                <a:lnTo>
                  <a:pt x="2288921" y="578358"/>
                </a:lnTo>
                <a:lnTo>
                  <a:pt x="2323338" y="552323"/>
                </a:lnTo>
                <a:lnTo>
                  <a:pt x="2355088" y="520954"/>
                </a:lnTo>
                <a:lnTo>
                  <a:pt x="2381504" y="485775"/>
                </a:lnTo>
                <a:lnTo>
                  <a:pt x="2402967" y="447167"/>
                </a:lnTo>
                <a:lnTo>
                  <a:pt x="2418842" y="405384"/>
                </a:lnTo>
                <a:lnTo>
                  <a:pt x="2428748" y="361061"/>
                </a:lnTo>
                <a:lnTo>
                  <a:pt x="2432177" y="314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11" y="1652015"/>
            <a:ext cx="135635" cy="134112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6503034" y="2997149"/>
            <a:ext cx="983615" cy="148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ts val="2835"/>
              </a:lnSpc>
              <a:spcBef>
                <a:spcPts val="100"/>
              </a:spcBef>
            </a:pPr>
            <a:r>
              <a:rPr lang="pt-BR" sz="2400" b="1" spc="-20" dirty="0">
                <a:latin typeface="Calibri"/>
                <a:cs typeface="Calibri"/>
              </a:rPr>
              <a:t>36</a:t>
            </a:r>
            <a:r>
              <a:rPr sz="2400" b="1" spc="-20" dirty="0">
                <a:latin typeface="Calibri"/>
                <a:cs typeface="Calibri"/>
              </a:rPr>
              <a:t>%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83300"/>
              </a:lnSpc>
              <a:spcBef>
                <a:spcPts val="235"/>
              </a:spcBef>
            </a:pPr>
            <a:r>
              <a:rPr sz="1400" spc="-5" dirty="0">
                <a:latin typeface="Calibri"/>
                <a:cs typeface="Calibri"/>
              </a:rPr>
              <a:t>dos </a:t>
            </a:r>
            <a:r>
              <a:rPr sz="1400" spc="-15" dirty="0">
                <a:latin typeface="Calibri"/>
                <a:cs typeface="Calibri"/>
              </a:rPr>
              <a:t>leitores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pretendem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comprar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automóvel </a:t>
            </a:r>
            <a:r>
              <a:rPr sz="1400" spc="-10" dirty="0">
                <a:latin typeface="Calibri"/>
                <a:cs typeface="Calibri"/>
              </a:rPr>
              <a:t> n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róx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s  </a:t>
            </a:r>
            <a:r>
              <a:rPr sz="1400" spc="-5" dirty="0">
                <a:latin typeface="Calibri"/>
                <a:cs typeface="Calibri"/>
              </a:rPr>
              <a:t>12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meses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49" name="Gráfico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760009"/>
              </p:ext>
            </p:extLst>
          </p:nvPr>
        </p:nvGraphicFramePr>
        <p:xfrm>
          <a:off x="1760093" y="2174100"/>
          <a:ext cx="3028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0" name="object 11"/>
          <p:cNvSpPr txBox="1"/>
          <p:nvPr/>
        </p:nvSpPr>
        <p:spPr>
          <a:xfrm>
            <a:off x="2689427" y="2725322"/>
            <a:ext cx="1194122" cy="70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80"/>
              </a:lnSpc>
              <a:spcBef>
                <a:spcPts val="100"/>
              </a:spcBef>
            </a:pPr>
            <a:r>
              <a:rPr lang="pt-BR" sz="2000" b="1" spc="-20" dirty="0">
                <a:solidFill>
                  <a:schemeClr val="bg1"/>
                </a:solidFill>
                <a:latin typeface="Calibri"/>
                <a:cs typeface="Calibri"/>
              </a:rPr>
              <a:t>26</a:t>
            </a:r>
            <a:r>
              <a:rPr sz="2000" b="1" spc="-20" dirty="0">
                <a:solidFill>
                  <a:schemeClr val="bg1"/>
                </a:solidFill>
                <a:latin typeface="Calibri"/>
                <a:cs typeface="Calibri"/>
              </a:rPr>
              <a:t>%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indent="1270" algn="ctr">
              <a:lnSpc>
                <a:spcPct val="83300"/>
              </a:lnSpc>
              <a:spcBef>
                <a:spcPts val="180"/>
              </a:spcBef>
            </a:pPr>
            <a:r>
              <a:rPr lang="pt-BR" sz="1200" spc="-5" dirty="0">
                <a:solidFill>
                  <a:schemeClr val="bg1"/>
                </a:solidFill>
                <a:latin typeface="Calibri"/>
                <a:cs typeface="Calibri"/>
              </a:rPr>
              <a:t>não residem em imóvel próprio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4" name="object 22"/>
          <p:cNvSpPr/>
          <p:nvPr/>
        </p:nvSpPr>
        <p:spPr>
          <a:xfrm>
            <a:off x="7079932" y="1809728"/>
            <a:ext cx="190500" cy="353695"/>
          </a:xfrm>
          <a:custGeom>
            <a:avLst/>
            <a:gdLst/>
            <a:ahLst/>
            <a:cxnLst/>
            <a:rect l="l" t="t" r="r" b="b"/>
            <a:pathLst>
              <a:path w="190500" h="353694">
                <a:moveTo>
                  <a:pt x="117601" y="0"/>
                </a:moveTo>
                <a:lnTo>
                  <a:pt x="72009" y="0"/>
                </a:lnTo>
                <a:lnTo>
                  <a:pt x="44196" y="5461"/>
                </a:lnTo>
                <a:lnTo>
                  <a:pt x="21462" y="20574"/>
                </a:lnTo>
                <a:lnTo>
                  <a:pt x="5969" y="42925"/>
                </a:lnTo>
                <a:lnTo>
                  <a:pt x="0" y="70358"/>
                </a:lnTo>
                <a:lnTo>
                  <a:pt x="0" y="137540"/>
                </a:lnTo>
                <a:lnTo>
                  <a:pt x="28194" y="176022"/>
                </a:lnTo>
                <a:lnTo>
                  <a:pt x="36830" y="178688"/>
                </a:lnTo>
                <a:lnTo>
                  <a:pt x="46100" y="333756"/>
                </a:lnTo>
                <a:lnTo>
                  <a:pt x="48006" y="341629"/>
                </a:lnTo>
                <a:lnTo>
                  <a:pt x="52577" y="347852"/>
                </a:lnTo>
                <a:lnTo>
                  <a:pt x="59182" y="352044"/>
                </a:lnTo>
                <a:lnTo>
                  <a:pt x="67183" y="353567"/>
                </a:lnTo>
                <a:lnTo>
                  <a:pt x="122936" y="353567"/>
                </a:lnTo>
                <a:lnTo>
                  <a:pt x="153289" y="178688"/>
                </a:lnTo>
                <a:lnTo>
                  <a:pt x="162051" y="176022"/>
                </a:lnTo>
                <a:lnTo>
                  <a:pt x="173481" y="169925"/>
                </a:lnTo>
                <a:lnTo>
                  <a:pt x="182372" y="160909"/>
                </a:lnTo>
                <a:lnTo>
                  <a:pt x="188214" y="149987"/>
                </a:lnTo>
                <a:lnTo>
                  <a:pt x="190246" y="137540"/>
                </a:lnTo>
                <a:lnTo>
                  <a:pt x="189611" y="70358"/>
                </a:lnTo>
                <a:lnTo>
                  <a:pt x="183896" y="42925"/>
                </a:lnTo>
                <a:lnTo>
                  <a:pt x="168401" y="20574"/>
                </a:lnTo>
                <a:lnTo>
                  <a:pt x="145542" y="5461"/>
                </a:lnTo>
                <a:lnTo>
                  <a:pt x="11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7364" y="1655804"/>
            <a:ext cx="135636" cy="134112"/>
          </a:xfrm>
          <a:prstGeom prst="rect">
            <a:avLst/>
          </a:prstGeom>
        </p:spPr>
      </p:pic>
      <p:sp>
        <p:nvSpPr>
          <p:cNvPr id="56" name="object 24"/>
          <p:cNvSpPr/>
          <p:nvPr/>
        </p:nvSpPr>
        <p:spPr>
          <a:xfrm>
            <a:off x="7308532" y="1809728"/>
            <a:ext cx="190500" cy="353695"/>
          </a:xfrm>
          <a:custGeom>
            <a:avLst/>
            <a:gdLst/>
            <a:ahLst/>
            <a:cxnLst/>
            <a:rect l="l" t="t" r="r" b="b"/>
            <a:pathLst>
              <a:path w="190500" h="353694">
                <a:moveTo>
                  <a:pt x="117601" y="0"/>
                </a:moveTo>
                <a:lnTo>
                  <a:pt x="72136" y="0"/>
                </a:lnTo>
                <a:lnTo>
                  <a:pt x="44196" y="5461"/>
                </a:lnTo>
                <a:lnTo>
                  <a:pt x="21463" y="20574"/>
                </a:lnTo>
                <a:lnTo>
                  <a:pt x="5969" y="42925"/>
                </a:lnTo>
                <a:lnTo>
                  <a:pt x="0" y="70358"/>
                </a:lnTo>
                <a:lnTo>
                  <a:pt x="0" y="137540"/>
                </a:lnTo>
                <a:lnTo>
                  <a:pt x="28194" y="176022"/>
                </a:lnTo>
                <a:lnTo>
                  <a:pt x="36829" y="178688"/>
                </a:lnTo>
                <a:lnTo>
                  <a:pt x="46100" y="333756"/>
                </a:lnTo>
                <a:lnTo>
                  <a:pt x="48005" y="341629"/>
                </a:lnTo>
                <a:lnTo>
                  <a:pt x="52577" y="347852"/>
                </a:lnTo>
                <a:lnTo>
                  <a:pt x="59181" y="352044"/>
                </a:lnTo>
                <a:lnTo>
                  <a:pt x="67182" y="353567"/>
                </a:lnTo>
                <a:lnTo>
                  <a:pt x="123063" y="353567"/>
                </a:lnTo>
                <a:lnTo>
                  <a:pt x="153289" y="178688"/>
                </a:lnTo>
                <a:lnTo>
                  <a:pt x="162051" y="176022"/>
                </a:lnTo>
                <a:lnTo>
                  <a:pt x="173481" y="169925"/>
                </a:lnTo>
                <a:lnTo>
                  <a:pt x="182372" y="160909"/>
                </a:lnTo>
                <a:lnTo>
                  <a:pt x="188214" y="149987"/>
                </a:lnTo>
                <a:lnTo>
                  <a:pt x="190246" y="137540"/>
                </a:lnTo>
                <a:lnTo>
                  <a:pt x="189611" y="70358"/>
                </a:lnTo>
                <a:lnTo>
                  <a:pt x="183896" y="42925"/>
                </a:lnTo>
                <a:lnTo>
                  <a:pt x="168401" y="20574"/>
                </a:lnTo>
                <a:lnTo>
                  <a:pt x="145542" y="5461"/>
                </a:lnTo>
                <a:lnTo>
                  <a:pt x="11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5964" y="1655804"/>
            <a:ext cx="135635" cy="134112"/>
          </a:xfrm>
          <a:prstGeom prst="rect">
            <a:avLst/>
          </a:prstGeom>
        </p:spPr>
      </p:pic>
      <p:sp>
        <p:nvSpPr>
          <p:cNvPr id="58" name="object 22"/>
          <p:cNvSpPr/>
          <p:nvPr/>
        </p:nvSpPr>
        <p:spPr>
          <a:xfrm>
            <a:off x="6413500" y="2391282"/>
            <a:ext cx="190500" cy="353695"/>
          </a:xfrm>
          <a:custGeom>
            <a:avLst/>
            <a:gdLst/>
            <a:ahLst/>
            <a:cxnLst/>
            <a:rect l="l" t="t" r="r" b="b"/>
            <a:pathLst>
              <a:path w="190500" h="353694">
                <a:moveTo>
                  <a:pt x="117601" y="0"/>
                </a:moveTo>
                <a:lnTo>
                  <a:pt x="72009" y="0"/>
                </a:lnTo>
                <a:lnTo>
                  <a:pt x="44196" y="5461"/>
                </a:lnTo>
                <a:lnTo>
                  <a:pt x="21462" y="20574"/>
                </a:lnTo>
                <a:lnTo>
                  <a:pt x="5969" y="42925"/>
                </a:lnTo>
                <a:lnTo>
                  <a:pt x="0" y="70358"/>
                </a:lnTo>
                <a:lnTo>
                  <a:pt x="0" y="137540"/>
                </a:lnTo>
                <a:lnTo>
                  <a:pt x="28194" y="176022"/>
                </a:lnTo>
                <a:lnTo>
                  <a:pt x="36830" y="178688"/>
                </a:lnTo>
                <a:lnTo>
                  <a:pt x="46100" y="333756"/>
                </a:lnTo>
                <a:lnTo>
                  <a:pt x="48006" y="341629"/>
                </a:lnTo>
                <a:lnTo>
                  <a:pt x="52577" y="347852"/>
                </a:lnTo>
                <a:lnTo>
                  <a:pt x="59182" y="352044"/>
                </a:lnTo>
                <a:lnTo>
                  <a:pt x="67183" y="353567"/>
                </a:lnTo>
                <a:lnTo>
                  <a:pt x="122936" y="353567"/>
                </a:lnTo>
                <a:lnTo>
                  <a:pt x="153289" y="178688"/>
                </a:lnTo>
                <a:lnTo>
                  <a:pt x="162051" y="176022"/>
                </a:lnTo>
                <a:lnTo>
                  <a:pt x="173481" y="169925"/>
                </a:lnTo>
                <a:lnTo>
                  <a:pt x="182372" y="160909"/>
                </a:lnTo>
                <a:lnTo>
                  <a:pt x="188214" y="149987"/>
                </a:lnTo>
                <a:lnTo>
                  <a:pt x="190246" y="137540"/>
                </a:lnTo>
                <a:lnTo>
                  <a:pt x="189611" y="70358"/>
                </a:lnTo>
                <a:lnTo>
                  <a:pt x="183896" y="42925"/>
                </a:lnTo>
                <a:lnTo>
                  <a:pt x="168401" y="20574"/>
                </a:lnTo>
                <a:lnTo>
                  <a:pt x="145542" y="5461"/>
                </a:lnTo>
                <a:lnTo>
                  <a:pt x="11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0932" y="2237358"/>
            <a:ext cx="135636" cy="134112"/>
          </a:xfrm>
          <a:prstGeom prst="rect">
            <a:avLst/>
          </a:prstGeom>
        </p:spPr>
      </p:pic>
      <p:sp>
        <p:nvSpPr>
          <p:cNvPr id="60" name="object 24"/>
          <p:cNvSpPr/>
          <p:nvPr/>
        </p:nvSpPr>
        <p:spPr>
          <a:xfrm>
            <a:off x="6642100" y="2391282"/>
            <a:ext cx="190500" cy="353695"/>
          </a:xfrm>
          <a:custGeom>
            <a:avLst/>
            <a:gdLst/>
            <a:ahLst/>
            <a:cxnLst/>
            <a:rect l="l" t="t" r="r" b="b"/>
            <a:pathLst>
              <a:path w="190500" h="353694">
                <a:moveTo>
                  <a:pt x="117601" y="0"/>
                </a:moveTo>
                <a:lnTo>
                  <a:pt x="72136" y="0"/>
                </a:lnTo>
                <a:lnTo>
                  <a:pt x="44196" y="5461"/>
                </a:lnTo>
                <a:lnTo>
                  <a:pt x="21463" y="20574"/>
                </a:lnTo>
                <a:lnTo>
                  <a:pt x="5969" y="42925"/>
                </a:lnTo>
                <a:lnTo>
                  <a:pt x="0" y="70358"/>
                </a:lnTo>
                <a:lnTo>
                  <a:pt x="0" y="137540"/>
                </a:lnTo>
                <a:lnTo>
                  <a:pt x="28194" y="176022"/>
                </a:lnTo>
                <a:lnTo>
                  <a:pt x="36829" y="178688"/>
                </a:lnTo>
                <a:lnTo>
                  <a:pt x="46100" y="333756"/>
                </a:lnTo>
                <a:lnTo>
                  <a:pt x="48005" y="341629"/>
                </a:lnTo>
                <a:lnTo>
                  <a:pt x="52577" y="347852"/>
                </a:lnTo>
                <a:lnTo>
                  <a:pt x="59181" y="352044"/>
                </a:lnTo>
                <a:lnTo>
                  <a:pt x="67182" y="353567"/>
                </a:lnTo>
                <a:lnTo>
                  <a:pt x="123063" y="353567"/>
                </a:lnTo>
                <a:lnTo>
                  <a:pt x="153289" y="178688"/>
                </a:lnTo>
                <a:lnTo>
                  <a:pt x="162051" y="176022"/>
                </a:lnTo>
                <a:lnTo>
                  <a:pt x="173481" y="169925"/>
                </a:lnTo>
                <a:lnTo>
                  <a:pt x="182372" y="160909"/>
                </a:lnTo>
                <a:lnTo>
                  <a:pt x="188214" y="149987"/>
                </a:lnTo>
                <a:lnTo>
                  <a:pt x="190246" y="137540"/>
                </a:lnTo>
                <a:lnTo>
                  <a:pt x="189611" y="70358"/>
                </a:lnTo>
                <a:lnTo>
                  <a:pt x="183896" y="42925"/>
                </a:lnTo>
                <a:lnTo>
                  <a:pt x="168401" y="20574"/>
                </a:lnTo>
                <a:lnTo>
                  <a:pt x="145542" y="5461"/>
                </a:lnTo>
                <a:lnTo>
                  <a:pt x="11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9532" y="2237358"/>
            <a:ext cx="135635" cy="134112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3EDCCFD5-BF0F-8EE5-8901-E588CCDA131C}"/>
              </a:ext>
            </a:extLst>
          </p:cNvPr>
          <p:cNvSpPr/>
          <p:nvPr/>
        </p:nvSpPr>
        <p:spPr>
          <a:xfrm>
            <a:off x="6737621" y="2239763"/>
            <a:ext cx="91692" cy="49242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bject 30">
            <a:extLst>
              <a:ext uri="{FF2B5EF4-FFF2-40B4-BE49-F238E27FC236}">
                <a16:creationId xmlns:a16="http://schemas.microsoft.com/office/drawing/2014/main" id="{6D293F2C-AD49-5064-951F-CB4204C4D5BA}"/>
              </a:ext>
            </a:extLst>
          </p:cNvPr>
          <p:cNvSpPr/>
          <p:nvPr/>
        </p:nvSpPr>
        <p:spPr>
          <a:xfrm>
            <a:off x="6641182" y="2396210"/>
            <a:ext cx="191770" cy="329733"/>
          </a:xfrm>
          <a:custGeom>
            <a:avLst/>
            <a:gdLst/>
            <a:ahLst/>
            <a:cxnLst/>
            <a:rect l="l" t="t" r="r" b="b"/>
            <a:pathLst>
              <a:path w="191770" h="353694">
                <a:moveTo>
                  <a:pt x="118491" y="0"/>
                </a:moveTo>
                <a:lnTo>
                  <a:pt x="72644" y="0"/>
                </a:lnTo>
                <a:lnTo>
                  <a:pt x="44576" y="5461"/>
                </a:lnTo>
                <a:lnTo>
                  <a:pt x="21590" y="20574"/>
                </a:lnTo>
                <a:lnTo>
                  <a:pt x="5969" y="42925"/>
                </a:lnTo>
                <a:lnTo>
                  <a:pt x="0" y="70358"/>
                </a:lnTo>
                <a:lnTo>
                  <a:pt x="0" y="137540"/>
                </a:lnTo>
                <a:lnTo>
                  <a:pt x="28448" y="176021"/>
                </a:lnTo>
                <a:lnTo>
                  <a:pt x="37083" y="178688"/>
                </a:lnTo>
                <a:lnTo>
                  <a:pt x="46481" y="333756"/>
                </a:lnTo>
                <a:lnTo>
                  <a:pt x="48387" y="341630"/>
                </a:lnTo>
                <a:lnTo>
                  <a:pt x="52958" y="347852"/>
                </a:lnTo>
                <a:lnTo>
                  <a:pt x="59690" y="352044"/>
                </a:lnTo>
                <a:lnTo>
                  <a:pt x="67691" y="353568"/>
                </a:lnTo>
                <a:lnTo>
                  <a:pt x="123951" y="353568"/>
                </a:lnTo>
                <a:lnTo>
                  <a:pt x="154558" y="178688"/>
                </a:lnTo>
                <a:lnTo>
                  <a:pt x="163322" y="176021"/>
                </a:lnTo>
                <a:lnTo>
                  <a:pt x="174878" y="169925"/>
                </a:lnTo>
                <a:lnTo>
                  <a:pt x="183896" y="160908"/>
                </a:lnTo>
                <a:lnTo>
                  <a:pt x="189611" y="149987"/>
                </a:lnTo>
                <a:lnTo>
                  <a:pt x="191770" y="137540"/>
                </a:lnTo>
                <a:lnTo>
                  <a:pt x="191134" y="70358"/>
                </a:lnTo>
                <a:lnTo>
                  <a:pt x="185420" y="42925"/>
                </a:lnTo>
                <a:lnTo>
                  <a:pt x="169799" y="20574"/>
                </a:lnTo>
                <a:lnTo>
                  <a:pt x="146684" y="5461"/>
                </a:lnTo>
                <a:lnTo>
                  <a:pt x="118491" y="0"/>
                </a:lnTo>
                <a:close/>
              </a:path>
            </a:pathLst>
          </a:custGeom>
          <a:solidFill>
            <a:srgbClr val="000000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31">
            <a:extLst>
              <a:ext uri="{FF2B5EF4-FFF2-40B4-BE49-F238E27FC236}">
                <a16:creationId xmlns:a16="http://schemas.microsoft.com/office/drawing/2014/main" id="{AD2FC0D1-8018-F109-B6BB-4558074DE31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8614" y="2242285"/>
            <a:ext cx="135635" cy="1341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16720</TotalTime>
  <Words>2195</Words>
  <Application>Microsoft Office PowerPoint</Application>
  <PresentationFormat>Personalizar</PresentationFormat>
  <Paragraphs>324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Office Theme</vt:lpstr>
      <vt:lpstr>Apresentação do PowerPoint</vt:lpstr>
      <vt:lpstr>Apresentação do PowerPoint</vt:lpstr>
      <vt:lpstr>ESSÊNCIA  EDITORIAL</vt:lpstr>
      <vt:lpstr>Apresentação do PowerPoint</vt:lpstr>
      <vt:lpstr>Apresentação do PowerPoint</vt:lpstr>
      <vt:lpstr>Apresentação do PowerPoint</vt:lpstr>
      <vt:lpstr>AUDIÊNCIA</vt:lpstr>
      <vt:lpstr>PERFIL DOS LEITORES</vt:lpstr>
      <vt:lpstr>PERFIL DE CONSUMO</vt:lpstr>
      <vt:lpstr>Apresentação do PowerPoint</vt:lpstr>
      <vt:lpstr>Apresentação do PowerPoint</vt:lpstr>
      <vt:lpstr>PROJETOS</vt:lpstr>
      <vt:lpstr>100 STARTUPS TO WATCH</vt:lpstr>
      <vt:lpstr>GREAT PLACE TO WORK O Great Place do Work é uma consultoria global que apoia organizações a obter  melhores resultados por meio de uma cultura de confiança, alto desempenho e  inovação. Como forma de certificar e reconhecer as empresas com as melhores  práticas culturais e resultados nas análises, o GPTW, em parceria com a Época  Negócios e o Valor Econômico, publica anualmente o ranking nacional das 150  melhores empresas para trabalhar.</vt:lpstr>
      <vt:lpstr>ÉPOCA NEGÓCIOS 360O</vt:lpstr>
      <vt:lpstr>FÓRUM O FUTURO É AGORA</vt:lpstr>
      <vt:lpstr>MIND THE GAP</vt:lpstr>
      <vt:lpstr>ÉPOCA DE INCLUSÃO</vt:lpstr>
      <vt:lpstr>MULHERES DA NOSSA ÉPOCA</vt:lpstr>
      <vt:lpstr>FORMATOS</vt:lpstr>
      <vt:lpstr>VITRINE  EXEMPLOS</vt:lpstr>
      <vt:lpstr>FORMATO  OUTSTREAM</vt:lpstr>
      <vt:lpstr>VÍDEO DESKTOP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Ferreira Campos da Silva - BI Media - Editora Globo</dc:creator>
  <cp:lastModifiedBy>Lucas Ferreira Campos da Silva - Marketing Publicitario - SGR</cp:lastModifiedBy>
  <cp:revision>96</cp:revision>
  <dcterms:created xsi:type="dcterms:W3CDTF">2024-06-20T18:53:34Z</dcterms:created>
  <dcterms:modified xsi:type="dcterms:W3CDTF">2026-03-03T13:19:42Z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2024-06-20T00:00:00Z</vt:filetime>
  </property>
</Properties>
</file>