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4"/>
  </p:notesMasterIdLst>
  <p:sldIdLst>
    <p:sldId id="256" r:id="rId2"/>
    <p:sldId id="277" r:id="rId3"/>
    <p:sldId id="257" r:id="rId4"/>
    <p:sldId id="258" r:id="rId5"/>
    <p:sldId id="259" r:id="rId6"/>
    <p:sldId id="260" r:id="rId7"/>
    <p:sldId id="261" r:id="rId8"/>
    <p:sldId id="262" r:id="rId9"/>
    <p:sldId id="278" r:id="rId10"/>
    <p:sldId id="264" r:id="rId11"/>
    <p:sldId id="265" r:id="rId12"/>
    <p:sldId id="266" r:id="rId13"/>
    <p:sldId id="267" r:id="rId14"/>
    <p:sldId id="268" r:id="rId15"/>
    <p:sldId id="269" r:id="rId16"/>
    <p:sldId id="270" r:id="rId17"/>
    <p:sldId id="271" r:id="rId18"/>
    <p:sldId id="272" r:id="rId19"/>
    <p:sldId id="273" r:id="rId20"/>
    <p:sldId id="274" r:id="rId21"/>
    <p:sldId id="276" r:id="rId22"/>
    <p:sldId id="279" r:id="rId23"/>
  </p:sldIdLst>
  <p:sldSz cx="12192000" cy="6858000"/>
  <p:notesSz cx="6858000" cy="9144000"/>
  <p:embeddedFontLst>
    <p:embeddedFont>
      <p:font typeface="Meiryo" panose="020B0604030504040204" pitchFamily="34" charset="-128"/>
      <p:regular r:id="rId25"/>
      <p:bold r:id="rId26"/>
      <p:italic r:id="rId27"/>
      <p:boldItalic r:id="rId28"/>
    </p:embeddedFont>
    <p:embeddedFont>
      <p:font typeface="Play" panose="020B0604020202020204" charset="0"/>
      <p:regular r:id="rId29"/>
      <p:bold r:id="rId30"/>
    </p:embeddedFont>
    <p:embeddedFont>
      <p:font typeface="Tw Cen MT" panose="020B0602020104020603" pitchFamily="34" charset="0"/>
      <p:regular r:id="rId31"/>
      <p:bold r:id="rId32"/>
      <p:italic r:id="rId33"/>
      <p:boldItalic r:id="rId34"/>
    </p:embeddedFont>
    <p:embeddedFont>
      <p:font typeface="Tw Cen MT Condensed" panose="020B0606020104020203" pitchFamily="34" charset="0"/>
      <p:regular r:id="rId35"/>
      <p:bold r:id="rId36"/>
    </p:embeddedFont>
    <p:embeddedFont>
      <p:font typeface="Wingdings 3" panose="05040102010807070707" pitchFamily="18" charset="2"/>
      <p:regular r:id="rId3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8" roundtripDataSignature="AMtx7miSWY78+yCPA0bDQIgljsT/lRi4y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B623E1-EFB1-4867-9D3C-F20423AA2B02}" v="23" dt="2026-03-04T19:20:41.0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37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ortal.indianamedicaid.com/hcp/provider/Home/tabid/135/Default.aspx"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ortal.indianamedicaid.com/hcp/provider/Home/ProviderEnrollment/tabid/477/Default.aspx"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69" name="Google Shape;16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Arial"/>
                <a:ea typeface="Arial"/>
                <a:cs typeface="Arial"/>
                <a:sym typeface="Arial"/>
              </a:rPr>
              <a:t>Complete provider information using your own details.</a:t>
            </a:r>
            <a:endParaRPr/>
          </a:p>
          <a:p>
            <a:pPr marL="0" lvl="0" indent="0" algn="l" rtl="0">
              <a:spcBef>
                <a:spcPts val="0"/>
              </a:spcBef>
              <a:spcAft>
                <a:spcPts val="0"/>
              </a:spcAft>
              <a:buNone/>
            </a:pPr>
            <a:r>
              <a:rPr lang="en-US" sz="1200" b="0" i="0" u="none" strike="noStrike">
                <a:solidFill>
                  <a:schemeClr val="dk1"/>
                </a:solidFill>
                <a:latin typeface="Arial"/>
                <a:ea typeface="Arial"/>
                <a:cs typeface="Arial"/>
                <a:sym typeface="Arial"/>
              </a:rPr>
              <a:t>Contact (can be you or delegate)</a:t>
            </a:r>
            <a:endParaRPr/>
          </a:p>
        </p:txBody>
      </p:sp>
      <p:sp>
        <p:nvSpPr>
          <p:cNvPr id="170" name="Google Shape;17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80" name="Google Shape;18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Arial"/>
                <a:ea typeface="Arial"/>
                <a:cs typeface="Arial"/>
                <a:sym typeface="Arial"/>
              </a:rPr>
              <a:t>Complete provider information using your own details.</a:t>
            </a:r>
            <a:endParaRPr/>
          </a:p>
        </p:txBody>
      </p:sp>
      <p:sp>
        <p:nvSpPr>
          <p:cNvPr id="181" name="Google Shape;18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90" name="Google Shape;19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a:solidFill>
                  <a:schemeClr val="dk1"/>
                </a:solidFill>
                <a:latin typeface="Arial"/>
                <a:ea typeface="Arial"/>
                <a:cs typeface="Arial"/>
                <a:sym typeface="Arial"/>
              </a:rPr>
              <a:t>Contact (can be you or delegate)</a:t>
            </a:r>
            <a:endParaRPr/>
          </a:p>
          <a:p>
            <a:pPr marL="0" lvl="0" indent="0" algn="l" rtl="0">
              <a:spcBef>
                <a:spcPts val="0"/>
              </a:spcBef>
              <a:spcAft>
                <a:spcPts val="0"/>
              </a:spcAft>
              <a:buNone/>
            </a:pPr>
            <a:endParaRPr/>
          </a:p>
        </p:txBody>
      </p:sp>
      <p:sp>
        <p:nvSpPr>
          <p:cNvPr id="191" name="Google Shape;19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200" name="Google Shape;20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Arial"/>
                <a:ea typeface="Arial"/>
                <a:cs typeface="Arial"/>
                <a:sym typeface="Arial"/>
              </a:rPr>
              <a:t>List options from bulletin. Please note that pharmacists may only be linked to a provider type 24 – Pharmacy that has converted to a group provider classification. The pharmacy group classification conversion must occur prior to the pharmacist linkage</a:t>
            </a:r>
            <a:endParaRPr b="0" dirty="0"/>
          </a:p>
          <a:p>
            <a:pPr marL="0" lvl="0" indent="0" algn="l" rtl="0">
              <a:spcBef>
                <a:spcPts val="0"/>
              </a:spcBef>
              <a:spcAft>
                <a:spcPts val="0"/>
              </a:spcAft>
              <a:buNone/>
            </a:pPr>
            <a:r>
              <a:rPr lang="en-US" sz="1200" b="0" i="0" u="none" strike="noStrike" dirty="0">
                <a:solidFill>
                  <a:schemeClr val="dk1"/>
                </a:solidFill>
                <a:latin typeface="Arial"/>
                <a:ea typeface="Arial"/>
                <a:cs typeface="Arial"/>
                <a:sym typeface="Arial"/>
              </a:rPr>
              <a:t>Only option under pharmacy is pharmacist</a:t>
            </a:r>
            <a:endParaRPr b="0" dirty="0"/>
          </a:p>
          <a:p>
            <a:pPr marL="0" lvl="0" indent="0" algn="l" rtl="0">
              <a:spcBef>
                <a:spcPts val="0"/>
              </a:spcBef>
              <a:spcAft>
                <a:spcPts val="0"/>
              </a:spcAft>
              <a:buNone/>
            </a:pPr>
            <a:br>
              <a:rPr lang="en-US" dirty="0"/>
            </a:br>
            <a:endParaRPr dirty="0"/>
          </a:p>
          <a:p>
            <a:pPr marL="0" lvl="0" indent="0" algn="l" rtl="0">
              <a:spcBef>
                <a:spcPts val="0"/>
              </a:spcBef>
              <a:spcAft>
                <a:spcPts val="0"/>
              </a:spcAft>
              <a:buNone/>
            </a:pPr>
            <a:endParaRPr dirty="0"/>
          </a:p>
        </p:txBody>
      </p:sp>
      <p:sp>
        <p:nvSpPr>
          <p:cNvPr id="201" name="Google Shape;20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210" name="Google Shape;21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221" name="Google Shape;22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Arial"/>
                <a:ea typeface="Arial"/>
                <a:cs typeface="Arial"/>
                <a:sym typeface="Arial"/>
              </a:rPr>
              <a:t>Taxonomy and Training  Requirement Attestation </a:t>
            </a:r>
            <a:endParaRPr b="0"/>
          </a:p>
          <a:p>
            <a:pPr marL="0" lvl="0" indent="0" algn="l" rtl="0">
              <a:spcBef>
                <a:spcPts val="0"/>
              </a:spcBef>
              <a:spcAft>
                <a:spcPts val="0"/>
              </a:spcAft>
              <a:buNone/>
            </a:pPr>
            <a:r>
              <a:rPr lang="en-US" sz="1200" b="0" i="0" u="none" strike="noStrike">
                <a:solidFill>
                  <a:schemeClr val="dk1"/>
                </a:solidFill>
                <a:latin typeface="Arial"/>
                <a:ea typeface="Arial"/>
                <a:cs typeface="Arial"/>
                <a:sym typeface="Arial"/>
              </a:rPr>
              <a:t>Think BC training requirements, continued CE, license in good standing</a:t>
            </a:r>
            <a:endParaRPr/>
          </a:p>
          <a:p>
            <a:pPr marL="0" lvl="0" indent="0" algn="l" rtl="0">
              <a:spcBef>
                <a:spcPts val="0"/>
              </a:spcBef>
              <a:spcAft>
                <a:spcPts val="0"/>
              </a:spcAft>
              <a:buNone/>
            </a:pPr>
            <a:endParaRPr/>
          </a:p>
        </p:txBody>
      </p:sp>
      <p:sp>
        <p:nvSpPr>
          <p:cNvPr id="222" name="Google Shape;22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234" name="Google Shape;23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Arial"/>
                <a:ea typeface="Arial"/>
                <a:cs typeface="Arial"/>
                <a:sym typeface="Arial"/>
              </a:rPr>
              <a:t>Taxonomy and Training  Requirement Attestation </a:t>
            </a:r>
            <a:endParaRPr b="0"/>
          </a:p>
          <a:p>
            <a:pPr marL="0" lvl="0" indent="0" algn="l" rtl="0">
              <a:spcBef>
                <a:spcPts val="0"/>
              </a:spcBef>
              <a:spcAft>
                <a:spcPts val="0"/>
              </a:spcAft>
              <a:buNone/>
            </a:pPr>
            <a:r>
              <a:rPr lang="en-US" sz="1200" b="0" i="0" u="none" strike="noStrike">
                <a:solidFill>
                  <a:schemeClr val="dk1"/>
                </a:solidFill>
                <a:latin typeface="Arial"/>
                <a:ea typeface="Arial"/>
                <a:cs typeface="Arial"/>
                <a:sym typeface="Arial"/>
              </a:rPr>
              <a:t>Think BC training requirements, continued CE, license in good standing</a:t>
            </a:r>
            <a:endParaRPr/>
          </a:p>
          <a:p>
            <a:pPr marL="0" lvl="0" indent="0" algn="l" rtl="0">
              <a:spcBef>
                <a:spcPts val="0"/>
              </a:spcBef>
              <a:spcAft>
                <a:spcPts val="0"/>
              </a:spcAft>
              <a:buNone/>
            </a:pPr>
            <a:endParaRPr/>
          </a:p>
        </p:txBody>
      </p:sp>
      <p:sp>
        <p:nvSpPr>
          <p:cNvPr id="235" name="Google Shape;23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243" name="Google Shape;24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Arial"/>
                <a:ea typeface="Arial"/>
                <a:cs typeface="Arial"/>
                <a:sym typeface="Arial"/>
              </a:rPr>
              <a:t>Gender and Ethnicity questions do have “Prefer not to answer” options</a:t>
            </a:r>
            <a:endParaRPr/>
          </a:p>
        </p:txBody>
      </p:sp>
      <p:sp>
        <p:nvSpPr>
          <p:cNvPr id="244" name="Google Shape;244;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259" name="Google Shape;25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Needs </a:t>
            </a:r>
            <a:r>
              <a:rPr lang="en-US" sz="1200" b="0" i="0" u="none" strike="noStrike">
                <a:solidFill>
                  <a:schemeClr val="dk1"/>
                </a:solidFill>
                <a:latin typeface="Arial"/>
                <a:ea typeface="Arial"/>
                <a:cs typeface="Arial"/>
                <a:sym typeface="Arial"/>
              </a:rPr>
              <a:t>links to MCE enrollment processes and materials</a:t>
            </a:r>
            <a:endParaRPr/>
          </a:p>
        </p:txBody>
      </p:sp>
      <p:sp>
        <p:nvSpPr>
          <p:cNvPr id="260" name="Google Shape;260;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268" name="Google Shape;26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may know, pharmacists in Indiana are able to bill Medicaid for hormonal contraceptive prescribing services. However, before pharmacists can enroll as providers to bill for this services as outlined in IC_25-26-25…</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48947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Arial"/>
                <a:ea typeface="Arial"/>
                <a:cs typeface="Arial"/>
                <a:sym typeface="Arial"/>
              </a:rPr>
              <a:t>Step 1: Login to your pharmACY account in the IHCP Portal. After you login, select “Provider Maintenance” under the “Provider” heading.</a:t>
            </a:r>
            <a:endParaRPr dirty="0"/>
          </a:p>
          <a:p>
            <a:pPr marL="0" lvl="0" indent="0" algn="l" rtl="0">
              <a:spcBef>
                <a:spcPts val="0"/>
              </a:spcBef>
              <a:spcAft>
                <a:spcPts val="0"/>
              </a:spcAft>
              <a:buNone/>
            </a:pPr>
            <a:r>
              <a:rPr lang="en-US" sz="1200" b="0" i="0" u="none" strike="noStrike" dirty="0">
                <a:solidFill>
                  <a:schemeClr val="dk1"/>
                </a:solidFill>
                <a:latin typeface="Arial"/>
                <a:ea typeface="Arial"/>
                <a:cs typeface="Arial"/>
                <a:sym typeface="Arial"/>
              </a:rPr>
              <a:t> </a:t>
            </a:r>
            <a:r>
              <a:rPr lang="en-US" sz="1200" b="0" i="0" u="sng" strike="noStrike" dirty="0">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https://portal.indianamedicaid.com/hcp/provider/Home/tabid/135/Default.aspx</a:t>
            </a:r>
            <a:endParaRPr b="0" dirty="0"/>
          </a:p>
          <a:p>
            <a:pPr marL="0" lvl="0" indent="0" algn="l" rtl="0">
              <a:spcBef>
                <a:spcPts val="0"/>
              </a:spcBef>
              <a:spcAft>
                <a:spcPts val="0"/>
              </a:spcAft>
              <a:buNone/>
            </a:pPr>
            <a:br>
              <a:rPr lang="en-US" dirty="0"/>
            </a:b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12" name="Google Shape;11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Arial"/>
                <a:ea typeface="Arial"/>
                <a:cs typeface="Arial"/>
                <a:sym typeface="Arial"/>
              </a:rPr>
              <a:t>Step 2:  In the menu on the left-hand tool bar, select “Convert to Group”</a:t>
            </a:r>
            <a:endParaRPr/>
          </a:p>
        </p:txBody>
      </p:sp>
      <p:sp>
        <p:nvSpPr>
          <p:cNvPr id="113" name="Google Shape;11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38" name="Google Shape;13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sng">
                <a:solidFill>
                  <a:schemeClr val="dk1"/>
                </a:solidFill>
                <a:latin typeface="Arial"/>
                <a:ea typeface="Arial"/>
                <a:cs typeface="Arial"/>
                <a:sym typeface="Arial"/>
              </a:rPr>
              <a:t>Provider Enrollment URL: </a:t>
            </a:r>
            <a:r>
              <a:rPr lang="en-US" sz="1200" b="0" i="0" u="sng" strike="noStrike">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https://portal.indianamedicaid.com/hcp/provider/Home/ProviderEnrollment/tabid/477/Default.aspx</a:t>
            </a:r>
            <a:endParaRPr b="0"/>
          </a:p>
          <a:p>
            <a:pPr marL="0" lvl="0" indent="0" algn="l" rtl="0">
              <a:spcBef>
                <a:spcPts val="0"/>
              </a:spcBef>
              <a:spcAft>
                <a:spcPts val="0"/>
              </a:spcAft>
              <a:buNone/>
            </a:pPr>
            <a:br>
              <a:rPr lang="en-US" b="0"/>
            </a:br>
            <a:endParaRPr/>
          </a:p>
        </p:txBody>
      </p:sp>
      <p:sp>
        <p:nvSpPr>
          <p:cNvPr id="139" name="Google Shape;13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58" name="Google Shape;15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Arial"/>
                <a:ea typeface="Arial"/>
                <a:cs typeface="Arial"/>
                <a:sym typeface="Arial"/>
              </a:rPr>
              <a:t>Initial Enrollment Information</a:t>
            </a:r>
            <a:endParaRPr/>
          </a:p>
        </p:txBody>
      </p:sp>
      <p:sp>
        <p:nvSpPr>
          <p:cNvPr id="159" name="Google Shape;15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1272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69177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705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975267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0783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187375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598779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576958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414939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295715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989106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marL="0" lvl="0" indent="0" algn="r" rtl="0">
              <a:spcBef>
                <a:spcPts val="0"/>
              </a:spcBef>
              <a:spcAft>
                <a:spcPts val="0"/>
              </a:spcAft>
              <a:buNone/>
            </a:pPr>
            <a:fld id="{00000000-1234-1234-1234-123412341234}"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22740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microsoft.com/office/2007/relationships/media" Target="../media/media15.m4a"/><Relationship Id="rId1" Type="http://schemas.openxmlformats.org/officeDocument/2006/relationships/audio" Target="NULL" TargetMode="Externa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www.in.gov/medicaid/providers/files/bulletins/BT202568.pdf" TargetMode="External"/><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hyperlink" Target="https://portal.indianamedicaid.com/hcp/provider/Home/tabid/135/Default.aspx"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hyperlink" Target="https://portal.indianamedicaid.com/hcp/provider/Home/ProviderEnrollment/tabid/477/Default.aspx"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
        <p:cNvGrpSpPr/>
        <p:nvPr/>
      </p:nvGrpSpPr>
      <p:grpSpPr>
        <a:xfrm>
          <a:off x="0" y="0"/>
          <a:ext cx="0" cy="0"/>
          <a:chOff x="0" y="0"/>
          <a:chExt cx="0" cy="0"/>
        </a:xfrm>
      </p:grpSpPr>
      <p:sp>
        <p:nvSpPr>
          <p:cNvPr id="88" name="Google Shape;88;p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9" name="Google Shape;89;p1"/>
          <p:cNvSpPr/>
          <p:nvPr/>
        </p:nvSpPr>
        <p:spPr>
          <a:xfrm flipH="1">
            <a:off x="8576720" y="3335867"/>
            <a:ext cx="3291840" cy="3200400"/>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0" name="Google Shape;90;p1"/>
          <p:cNvSpPr/>
          <p:nvPr/>
        </p:nvSpPr>
        <p:spPr>
          <a:xfrm>
            <a:off x="641774" y="623275"/>
            <a:ext cx="10905053" cy="5607882"/>
          </a:xfrm>
          <a:prstGeom prst="rect">
            <a:avLst/>
          </a:prstGeom>
          <a:noFill/>
          <a:ln w="1905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1" name="Google Shape;91;p1"/>
          <p:cNvSpPr txBox="1">
            <a:spLocks noGrp="1"/>
          </p:cNvSpPr>
          <p:nvPr>
            <p:ph type="ctrTitle"/>
          </p:nvPr>
        </p:nvSpPr>
        <p:spPr>
          <a:xfrm>
            <a:off x="1478595" y="1267925"/>
            <a:ext cx="9231410" cy="354204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8100"/>
              <a:buFont typeface="Play"/>
              <a:buNone/>
            </a:pPr>
            <a:r>
              <a:rPr lang="en-US" sz="5400" dirty="0">
                <a:latin typeface="Arial" panose="020B0604020202020204" pitchFamily="34" charset="0"/>
                <a:cs typeface="Arial" panose="020B0604020202020204" pitchFamily="34" charset="0"/>
              </a:rPr>
              <a:t>Indiana Medicaid pharmacy provider enrollment training</a:t>
            </a:r>
            <a:endParaRPr sz="54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CC76511B-D61B-C896-FFE0-A613EEC3945B}"/>
              </a:ext>
            </a:extLst>
          </p:cNvPr>
          <p:cNvSpPr>
            <a:spLocks noGrp="1"/>
          </p:cNvSpPr>
          <p:nvPr>
            <p:ph type="subTitle" idx="1"/>
          </p:nvPr>
        </p:nvSpPr>
        <p:spPr>
          <a:xfrm>
            <a:off x="1478595" y="4809970"/>
            <a:ext cx="1684868" cy="809777"/>
          </a:xfrm>
        </p:spPr>
        <p:txBody>
          <a:bodyPr/>
          <a:lstStyle/>
          <a:p>
            <a:r>
              <a:rPr lang="en-US" dirty="0"/>
              <a:t>March 2026</a:t>
            </a:r>
          </a:p>
        </p:txBody>
      </p:sp>
      <p:pic>
        <p:nvPicPr>
          <p:cNvPr id="5" name="Picture 4">
            <a:extLst>
              <a:ext uri="{FF2B5EF4-FFF2-40B4-BE49-F238E27FC236}">
                <a16:creationId xmlns:a16="http://schemas.microsoft.com/office/drawing/2014/main" id="{A96CCA77-E197-14D5-F7F4-A82DC3372C49}"/>
              </a:ext>
            </a:extLst>
          </p:cNvPr>
          <p:cNvPicPr>
            <a:picLocks noChangeAspect="1"/>
          </p:cNvPicPr>
          <p:nvPr/>
        </p:nvPicPr>
        <p:blipFill>
          <a:blip r:embed="rId5"/>
          <a:stretch>
            <a:fillRect/>
          </a:stretch>
        </p:blipFill>
        <p:spPr>
          <a:xfrm>
            <a:off x="1045530" y="716393"/>
            <a:ext cx="2362405" cy="1005927"/>
          </a:xfrm>
          <a:prstGeom prst="rect">
            <a:avLst/>
          </a:prstGeom>
        </p:spPr>
      </p:pic>
      <p:pic>
        <p:nvPicPr>
          <p:cNvPr id="22" name="Audio 21">
            <a:hlinkClick r:id="" action="ppaction://media"/>
            <a:extLst>
              <a:ext uri="{FF2B5EF4-FFF2-40B4-BE49-F238E27FC236}">
                <a16:creationId xmlns:a16="http://schemas.microsoft.com/office/drawing/2014/main" id="{65DA6781-9B6A-56D4-DCB8-27A3FEF5428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pic>
        <p:nvPicPr>
          <p:cNvPr id="15" name="Picture 14">
            <a:extLst>
              <a:ext uri="{FF2B5EF4-FFF2-40B4-BE49-F238E27FC236}">
                <a16:creationId xmlns:a16="http://schemas.microsoft.com/office/drawing/2014/main" id="{57DA3D57-CBA7-3AF5-4F9C-EBA7F1529289}"/>
              </a:ext>
            </a:extLst>
          </p:cNvPr>
          <p:cNvPicPr>
            <a:picLocks noChangeAspect="1"/>
          </p:cNvPicPr>
          <p:nvPr/>
        </p:nvPicPr>
        <p:blipFill>
          <a:blip r:embed="rId7"/>
          <a:stretch>
            <a:fillRect/>
          </a:stretch>
        </p:blipFill>
        <p:spPr>
          <a:xfrm>
            <a:off x="3509757" y="716393"/>
            <a:ext cx="2293819" cy="83827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266"/>
    </mc:Choice>
    <mc:Fallback>
      <p:transition spd="slow" advTm="15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0"/>
        <p:cNvGrpSpPr/>
        <p:nvPr/>
      </p:nvGrpSpPr>
      <p:grpSpPr>
        <a:xfrm>
          <a:off x="0" y="0"/>
          <a:ext cx="0" cy="0"/>
          <a:chOff x="0" y="0"/>
          <a:chExt cx="0" cy="0"/>
        </a:xfrm>
      </p:grpSpPr>
      <p:pic>
        <p:nvPicPr>
          <p:cNvPr id="164" name="Google Shape;164;p9"/>
          <p:cNvPicPr preferRelativeResize="0"/>
          <p:nvPr/>
        </p:nvPicPr>
        <p:blipFill rotWithShape="1">
          <a:blip r:embed="rId5">
            <a:alphaModFix/>
          </a:blip>
          <a:srcRect t="-1471" r="855" b="1471"/>
          <a:stretch>
            <a:fillRect/>
          </a:stretch>
        </p:blipFill>
        <p:spPr>
          <a:xfrm>
            <a:off x="823310" y="691693"/>
            <a:ext cx="9582223" cy="2432589"/>
          </a:xfrm>
          <a:prstGeom prst="rect">
            <a:avLst/>
          </a:prstGeom>
          <a:noFill/>
          <a:ln>
            <a:noFill/>
          </a:ln>
        </p:spPr>
      </p:pic>
      <p:pic>
        <p:nvPicPr>
          <p:cNvPr id="165" name="Google Shape;165;p9"/>
          <p:cNvPicPr preferRelativeResize="0"/>
          <p:nvPr/>
        </p:nvPicPr>
        <p:blipFill rotWithShape="1">
          <a:blip r:embed="rId6">
            <a:alphaModFix/>
          </a:blip>
          <a:srcRect/>
          <a:stretch/>
        </p:blipFill>
        <p:spPr>
          <a:xfrm>
            <a:off x="823310" y="3961074"/>
            <a:ext cx="9664846" cy="2310819"/>
          </a:xfrm>
          <a:prstGeom prst="rect">
            <a:avLst/>
          </a:prstGeom>
          <a:noFill/>
          <a:ln>
            <a:noFill/>
          </a:ln>
        </p:spPr>
      </p:pic>
      <p:sp>
        <p:nvSpPr>
          <p:cNvPr id="2" name="TextBox 1">
            <a:extLst>
              <a:ext uri="{FF2B5EF4-FFF2-40B4-BE49-F238E27FC236}">
                <a16:creationId xmlns:a16="http://schemas.microsoft.com/office/drawing/2014/main" id="{49FCC6EC-3595-2BBB-B287-CAA420F48A76}"/>
              </a:ext>
            </a:extLst>
          </p:cNvPr>
          <p:cNvSpPr txBox="1"/>
          <p:nvPr/>
        </p:nvSpPr>
        <p:spPr>
          <a:xfrm>
            <a:off x="711200" y="215496"/>
            <a:ext cx="10227733" cy="646331"/>
          </a:xfrm>
          <a:prstGeom prst="rect">
            <a:avLst/>
          </a:prstGeom>
          <a:noFill/>
        </p:spPr>
        <p:txBody>
          <a:bodyPr wrap="square" rtlCol="0">
            <a:spAutoFit/>
          </a:bodyPr>
          <a:lstStyle/>
          <a:p>
            <a:r>
              <a:rPr lang="en-US" b="1" u="sng" dirty="0">
                <a:latin typeface="Arial" panose="020B0604020202020204" pitchFamily="34" charset="0"/>
                <a:cs typeface="Arial" panose="020B0604020202020204" pitchFamily="34" charset="0"/>
              </a:rPr>
              <a:t>Step 1:</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Complete Initial Enrollment with the following classifications</a:t>
            </a:r>
          </a:p>
          <a:p>
            <a:endParaRPr lang="en-US" dirty="0"/>
          </a:p>
        </p:txBody>
      </p:sp>
      <p:sp>
        <p:nvSpPr>
          <p:cNvPr id="3" name="TextBox 2">
            <a:extLst>
              <a:ext uri="{FF2B5EF4-FFF2-40B4-BE49-F238E27FC236}">
                <a16:creationId xmlns:a16="http://schemas.microsoft.com/office/drawing/2014/main" id="{B3B8019B-74F2-C087-1FD7-D011BB3787B5}"/>
              </a:ext>
            </a:extLst>
          </p:cNvPr>
          <p:cNvSpPr txBox="1"/>
          <p:nvPr/>
        </p:nvSpPr>
        <p:spPr>
          <a:xfrm>
            <a:off x="7684988" y="2226733"/>
            <a:ext cx="2915278" cy="1200329"/>
          </a:xfrm>
          <a:prstGeom prst="rect">
            <a:avLst/>
          </a:prstGeom>
          <a:noFill/>
        </p:spPr>
        <p:txBody>
          <a:bodyPr wrap="square" rtlCol="0">
            <a:spAutoFit/>
          </a:bodyPr>
          <a:lstStyle/>
          <a:p>
            <a:pPr lvl="0">
              <a:buClr>
                <a:srgbClr val="000000"/>
              </a:buClr>
              <a:buSzPts val="1800"/>
            </a:pPr>
            <a:r>
              <a:rPr lang="en-US" b="1" i="1" dirty="0">
                <a:solidFill>
                  <a:srgbClr val="000000"/>
                </a:solidFill>
                <a:latin typeface="Arial"/>
                <a:ea typeface="Arial"/>
                <a:cs typeface="Arial"/>
                <a:sym typeface="Arial"/>
              </a:rPr>
              <a:t>**Note the requested enrollment effective date needs to be completed at least a day after ATN</a:t>
            </a:r>
            <a:endParaRPr lang="en-US" b="1" i="1" dirty="0">
              <a:solidFill>
                <a:schemeClr val="dk1"/>
              </a:solidFill>
              <a:latin typeface="Arial"/>
              <a:ea typeface="Arial"/>
              <a:cs typeface="Arial"/>
              <a:sym typeface="Arial"/>
            </a:endParaRPr>
          </a:p>
        </p:txBody>
      </p:sp>
      <p:sp>
        <p:nvSpPr>
          <p:cNvPr id="4" name="TextBox 3">
            <a:extLst>
              <a:ext uri="{FF2B5EF4-FFF2-40B4-BE49-F238E27FC236}">
                <a16:creationId xmlns:a16="http://schemas.microsoft.com/office/drawing/2014/main" id="{A9C9D3B4-2C66-0140-8383-9A3EC9917280}"/>
              </a:ext>
            </a:extLst>
          </p:cNvPr>
          <p:cNvSpPr txBox="1"/>
          <p:nvPr/>
        </p:nvSpPr>
        <p:spPr>
          <a:xfrm>
            <a:off x="745067" y="3427062"/>
            <a:ext cx="9743089" cy="646331"/>
          </a:xfrm>
          <a:prstGeom prst="rect">
            <a:avLst/>
          </a:prstGeom>
          <a:noFill/>
        </p:spPr>
        <p:txBody>
          <a:bodyPr wrap="square" rtlCol="0">
            <a:spAutoFit/>
          </a:bodyPr>
          <a:lstStyle/>
          <a:p>
            <a:r>
              <a:rPr lang="en-US" b="1" u="sng" dirty="0">
                <a:latin typeface="Arial" panose="020B0604020202020204" pitchFamily="34" charset="0"/>
                <a:cs typeface="Arial" panose="020B0604020202020204" pitchFamily="34" charset="0"/>
              </a:rPr>
              <a:t>Step 2:</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Complete Group Association with Pending ATN</a:t>
            </a:r>
          </a:p>
          <a:p>
            <a:endParaRPr lang="en-US" dirty="0"/>
          </a:p>
        </p:txBody>
      </p:sp>
      <p:pic>
        <p:nvPicPr>
          <p:cNvPr id="7" name="Audio 6">
            <a:hlinkClick r:id="" action="ppaction://media"/>
            <a:extLst>
              <a:ext uri="{FF2B5EF4-FFF2-40B4-BE49-F238E27FC236}">
                <a16:creationId xmlns:a16="http://schemas.microsoft.com/office/drawing/2014/main" id="{5CD0A7CD-39F4-95BC-52FA-5E3F57B1D8B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0534"/>
    </mc:Choice>
    <mc:Fallback xmlns="">
      <p:transition spd="slow" advTm="50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1"/>
        <p:cNvGrpSpPr/>
        <p:nvPr/>
      </p:nvGrpSpPr>
      <p:grpSpPr>
        <a:xfrm>
          <a:off x="0" y="0"/>
          <a:ext cx="0" cy="0"/>
          <a:chOff x="0" y="0"/>
          <a:chExt cx="0" cy="0"/>
        </a:xfrm>
      </p:grpSpPr>
      <p:pic>
        <p:nvPicPr>
          <p:cNvPr id="175" name="Google Shape;175;p10"/>
          <p:cNvPicPr preferRelativeResize="0"/>
          <p:nvPr/>
        </p:nvPicPr>
        <p:blipFill rotWithShape="1">
          <a:blip r:embed="rId5">
            <a:alphaModFix/>
          </a:blip>
          <a:srcRect l="1938" r="1945"/>
          <a:stretch>
            <a:fillRect/>
          </a:stretch>
        </p:blipFill>
        <p:spPr>
          <a:xfrm>
            <a:off x="643467" y="1167510"/>
            <a:ext cx="10524066" cy="3396023"/>
          </a:xfrm>
          <a:prstGeom prst="rect">
            <a:avLst/>
          </a:prstGeom>
          <a:noFill/>
          <a:ln>
            <a:noFill/>
          </a:ln>
        </p:spPr>
      </p:pic>
      <p:sp>
        <p:nvSpPr>
          <p:cNvPr id="2" name="TextBox 1">
            <a:extLst>
              <a:ext uri="{FF2B5EF4-FFF2-40B4-BE49-F238E27FC236}">
                <a16:creationId xmlns:a16="http://schemas.microsoft.com/office/drawing/2014/main" id="{6A19BBC6-4542-3D83-0E06-E3D5A56CB157}"/>
              </a:ext>
            </a:extLst>
          </p:cNvPr>
          <p:cNvSpPr txBox="1"/>
          <p:nvPr/>
        </p:nvSpPr>
        <p:spPr>
          <a:xfrm>
            <a:off x="564055" y="521179"/>
            <a:ext cx="9743089" cy="646331"/>
          </a:xfrm>
          <a:prstGeom prst="rect">
            <a:avLst/>
          </a:prstGeom>
          <a:noFill/>
        </p:spPr>
        <p:txBody>
          <a:bodyPr wrap="square" rtlCol="0">
            <a:spAutoFit/>
          </a:bodyPr>
          <a:lstStyle/>
          <a:p>
            <a:r>
              <a:rPr lang="en-US" b="1" u="sng" dirty="0">
                <a:latin typeface="Arial" panose="020B0604020202020204" pitchFamily="34" charset="0"/>
                <a:cs typeface="Arial" panose="020B0604020202020204" pitchFamily="34" charset="0"/>
              </a:rPr>
              <a:t>Step 2:</a:t>
            </a:r>
            <a:r>
              <a:rPr lang="en-US" b="1" dirty="0">
                <a:latin typeface="Arial" panose="020B0604020202020204" pitchFamily="34" charset="0"/>
                <a:cs typeface="Arial" panose="020B0604020202020204" pitchFamily="34" charset="0"/>
              </a:rPr>
              <a:t> OR </a:t>
            </a:r>
            <a:r>
              <a:rPr lang="en-US" dirty="0">
                <a:latin typeface="Arial" panose="020B0604020202020204" pitchFamily="34" charset="0"/>
                <a:cs typeface="Arial" panose="020B0604020202020204" pitchFamily="34" charset="0"/>
              </a:rPr>
              <a:t>Complete Group Association with provider ID from letter received in the mail</a:t>
            </a:r>
          </a:p>
          <a:p>
            <a:endParaRPr lang="en-US" dirty="0"/>
          </a:p>
        </p:txBody>
      </p:sp>
      <p:sp>
        <p:nvSpPr>
          <p:cNvPr id="3" name="Rectangle 2">
            <a:extLst>
              <a:ext uri="{FF2B5EF4-FFF2-40B4-BE49-F238E27FC236}">
                <a16:creationId xmlns:a16="http://schemas.microsoft.com/office/drawing/2014/main" id="{C0C4EB40-B666-F496-7B9C-60768328262F}"/>
              </a:ext>
            </a:extLst>
          </p:cNvPr>
          <p:cNvSpPr/>
          <p:nvPr/>
        </p:nvSpPr>
        <p:spPr>
          <a:xfrm>
            <a:off x="3014133" y="3632201"/>
            <a:ext cx="1397000" cy="50799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D4FE86BE-468A-EE36-D898-BDDC9F86014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2889"/>
    </mc:Choice>
    <mc:Fallback xmlns="">
      <p:transition spd="slow" advTm="22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2"/>
        <p:cNvGrpSpPr/>
        <p:nvPr/>
      </p:nvGrpSpPr>
      <p:grpSpPr>
        <a:xfrm>
          <a:off x="0" y="0"/>
          <a:ext cx="0" cy="0"/>
          <a:chOff x="0" y="0"/>
          <a:chExt cx="0" cy="0"/>
        </a:xfrm>
      </p:grpSpPr>
      <p:pic>
        <p:nvPicPr>
          <p:cNvPr id="186" name="Google Shape;186;p11"/>
          <p:cNvPicPr preferRelativeResize="0"/>
          <p:nvPr/>
        </p:nvPicPr>
        <p:blipFill rotWithShape="1">
          <a:blip r:embed="rId5">
            <a:alphaModFix/>
          </a:blip>
          <a:srcRect l="1293" r="1818"/>
          <a:stretch>
            <a:fillRect/>
          </a:stretch>
        </p:blipFill>
        <p:spPr>
          <a:xfrm>
            <a:off x="711198" y="907949"/>
            <a:ext cx="10608735" cy="3139118"/>
          </a:xfrm>
          <a:prstGeom prst="rect">
            <a:avLst/>
          </a:prstGeom>
          <a:noFill/>
          <a:ln>
            <a:noFill/>
          </a:ln>
        </p:spPr>
      </p:pic>
      <p:sp>
        <p:nvSpPr>
          <p:cNvPr id="187" name="Google Shape;187;p11"/>
          <p:cNvSpPr txBox="1"/>
          <p:nvPr/>
        </p:nvSpPr>
        <p:spPr>
          <a:xfrm>
            <a:off x="603094" y="353014"/>
            <a:ext cx="10217305"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sng" strike="noStrike" dirty="0">
                <a:solidFill>
                  <a:srgbClr val="000000"/>
                </a:solidFill>
                <a:latin typeface="Arial"/>
                <a:ea typeface="Arial"/>
                <a:cs typeface="Arial"/>
                <a:sym typeface="Arial"/>
              </a:rPr>
              <a:t>Step 3</a:t>
            </a:r>
            <a:r>
              <a:rPr lang="en-US" sz="1800" b="0" i="0" u="sng" strike="noStrike" dirty="0">
                <a:solidFill>
                  <a:srgbClr val="000000"/>
                </a:solidFill>
                <a:latin typeface="Arial"/>
                <a:ea typeface="Arial"/>
                <a:cs typeface="Arial"/>
                <a:sym typeface="Arial"/>
              </a:rPr>
              <a:t>:</a:t>
            </a:r>
            <a:r>
              <a:rPr lang="en-US" sz="1800" b="0" i="0" u="none" strike="noStrike" dirty="0">
                <a:solidFill>
                  <a:srgbClr val="000000"/>
                </a:solidFill>
                <a:latin typeface="Arial"/>
                <a:ea typeface="Arial"/>
                <a:cs typeface="Arial"/>
                <a:sym typeface="Arial"/>
              </a:rPr>
              <a:t> Complete provider information using your own </a:t>
            </a:r>
            <a:r>
              <a:rPr lang="en-US" dirty="0">
                <a:solidFill>
                  <a:srgbClr val="000000"/>
                </a:solidFill>
                <a:latin typeface="Arial"/>
                <a:ea typeface="Arial"/>
                <a:cs typeface="Arial"/>
                <a:sym typeface="Arial"/>
              </a:rPr>
              <a:t>information as the rendering provider</a:t>
            </a:r>
            <a:endParaRPr sz="1800" dirty="0">
              <a:solidFill>
                <a:schemeClr val="dk1"/>
              </a:solidFill>
              <a:latin typeface="Arial"/>
              <a:ea typeface="Arial"/>
              <a:cs typeface="Arial"/>
              <a:sym typeface="Arial"/>
            </a:endParaRPr>
          </a:p>
        </p:txBody>
      </p:sp>
      <p:pic>
        <p:nvPicPr>
          <p:cNvPr id="9" name="Audio 8">
            <a:hlinkClick r:id="" action="ppaction://media"/>
            <a:extLst>
              <a:ext uri="{FF2B5EF4-FFF2-40B4-BE49-F238E27FC236}">
                <a16:creationId xmlns:a16="http://schemas.microsoft.com/office/drawing/2014/main" id="{B28BEB91-A11E-F552-C4CF-90B399D94EF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6364"/>
    </mc:Choice>
    <mc:Fallback xmlns="">
      <p:transition spd="slow" advTm="26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2"/>
        <p:cNvGrpSpPr/>
        <p:nvPr/>
      </p:nvGrpSpPr>
      <p:grpSpPr>
        <a:xfrm>
          <a:off x="0" y="0"/>
          <a:ext cx="0" cy="0"/>
          <a:chOff x="0" y="0"/>
          <a:chExt cx="0" cy="0"/>
        </a:xfrm>
      </p:grpSpPr>
      <p:pic>
        <p:nvPicPr>
          <p:cNvPr id="196" name="Google Shape;196;p12"/>
          <p:cNvPicPr preferRelativeResize="0"/>
          <p:nvPr/>
        </p:nvPicPr>
        <p:blipFill rotWithShape="1">
          <a:blip r:embed="rId5">
            <a:alphaModFix/>
          </a:blip>
          <a:srcRect/>
          <a:stretch/>
        </p:blipFill>
        <p:spPr>
          <a:xfrm>
            <a:off x="772872" y="643467"/>
            <a:ext cx="6690455" cy="5954504"/>
          </a:xfrm>
          <a:prstGeom prst="rect">
            <a:avLst/>
          </a:prstGeom>
          <a:noFill/>
          <a:ln>
            <a:noFill/>
          </a:ln>
        </p:spPr>
      </p:pic>
      <p:sp>
        <p:nvSpPr>
          <p:cNvPr id="2" name="Google Shape;187;p11">
            <a:extLst>
              <a:ext uri="{FF2B5EF4-FFF2-40B4-BE49-F238E27FC236}">
                <a16:creationId xmlns:a16="http://schemas.microsoft.com/office/drawing/2014/main" id="{2149A910-C41E-752A-5633-AB391B56999D}"/>
              </a:ext>
            </a:extLst>
          </p:cNvPr>
          <p:cNvSpPr txBox="1"/>
          <p:nvPr/>
        </p:nvSpPr>
        <p:spPr>
          <a:xfrm>
            <a:off x="636960" y="260029"/>
            <a:ext cx="10217305"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sng" strike="noStrike" dirty="0">
                <a:solidFill>
                  <a:srgbClr val="000000"/>
                </a:solidFill>
                <a:latin typeface="Arial"/>
                <a:ea typeface="Arial"/>
                <a:cs typeface="Arial"/>
                <a:sym typeface="Arial"/>
              </a:rPr>
              <a:t>Step 4</a:t>
            </a:r>
            <a:r>
              <a:rPr lang="en-US" sz="1800" b="0" i="0" u="sng" strike="noStrike" dirty="0">
                <a:solidFill>
                  <a:srgbClr val="000000"/>
                </a:solidFill>
                <a:latin typeface="Arial"/>
                <a:ea typeface="Arial"/>
                <a:cs typeface="Arial"/>
                <a:sym typeface="Arial"/>
              </a:rPr>
              <a:t>:</a:t>
            </a:r>
            <a:r>
              <a:rPr lang="en-US" sz="1800" b="0" i="0" u="none" strike="noStrike" dirty="0">
                <a:solidFill>
                  <a:srgbClr val="000000"/>
                </a:solidFill>
                <a:latin typeface="Arial"/>
                <a:ea typeface="Arial"/>
                <a:cs typeface="Arial"/>
                <a:sym typeface="Arial"/>
              </a:rPr>
              <a:t> Complete Contact Information- this can be yourself or a delegate</a:t>
            </a:r>
            <a:endParaRPr sz="1800" dirty="0">
              <a:solidFill>
                <a:schemeClr val="dk1"/>
              </a:solidFill>
              <a:latin typeface="Arial"/>
              <a:ea typeface="Arial"/>
              <a:cs typeface="Arial"/>
              <a:sym typeface="Arial"/>
            </a:endParaRPr>
          </a:p>
        </p:txBody>
      </p:sp>
      <p:pic>
        <p:nvPicPr>
          <p:cNvPr id="5" name="Audio 4">
            <a:hlinkClick r:id="" action="ppaction://media"/>
            <a:extLst>
              <a:ext uri="{FF2B5EF4-FFF2-40B4-BE49-F238E27FC236}">
                <a16:creationId xmlns:a16="http://schemas.microsoft.com/office/drawing/2014/main" id="{B694884C-6674-736C-B0CC-27AD1F18350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2293"/>
    </mc:Choice>
    <mc:Fallback xmlns="">
      <p:transition spd="slow" advTm="22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2"/>
        <p:cNvGrpSpPr/>
        <p:nvPr/>
      </p:nvGrpSpPr>
      <p:grpSpPr>
        <a:xfrm>
          <a:off x="0" y="0"/>
          <a:ext cx="0" cy="0"/>
          <a:chOff x="0" y="0"/>
          <a:chExt cx="0" cy="0"/>
        </a:xfrm>
      </p:grpSpPr>
      <p:pic>
        <p:nvPicPr>
          <p:cNvPr id="206" name="Google Shape;206;p13"/>
          <p:cNvPicPr preferRelativeResize="0"/>
          <p:nvPr/>
        </p:nvPicPr>
        <p:blipFill rotWithShape="1">
          <a:blip r:embed="rId5">
            <a:alphaModFix/>
          </a:blip>
          <a:srcRect/>
          <a:stretch/>
        </p:blipFill>
        <p:spPr>
          <a:xfrm>
            <a:off x="431460" y="884150"/>
            <a:ext cx="7703591" cy="5758436"/>
          </a:xfrm>
          <a:prstGeom prst="rect">
            <a:avLst/>
          </a:prstGeom>
          <a:noFill/>
          <a:ln>
            <a:noFill/>
          </a:ln>
        </p:spPr>
      </p:pic>
      <p:sp>
        <p:nvSpPr>
          <p:cNvPr id="207" name="Google Shape;207;p13"/>
          <p:cNvSpPr/>
          <p:nvPr/>
        </p:nvSpPr>
        <p:spPr>
          <a:xfrm>
            <a:off x="4113922" y="4524596"/>
            <a:ext cx="3776360" cy="342900"/>
          </a:xfrm>
          <a:prstGeom prst="frame">
            <a:avLst>
              <a:gd name="adj1" fmla="val 12500"/>
            </a:avLst>
          </a:prstGeom>
          <a:solidFill>
            <a:srgbClr val="C00000"/>
          </a:solidFill>
          <a:ln w="190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 name="Google Shape;187;p11">
            <a:extLst>
              <a:ext uri="{FF2B5EF4-FFF2-40B4-BE49-F238E27FC236}">
                <a16:creationId xmlns:a16="http://schemas.microsoft.com/office/drawing/2014/main" id="{69E692A7-DD7F-0D8D-3C07-07346064FB44}"/>
              </a:ext>
            </a:extLst>
          </p:cNvPr>
          <p:cNvSpPr txBox="1"/>
          <p:nvPr/>
        </p:nvSpPr>
        <p:spPr>
          <a:xfrm>
            <a:off x="431460" y="215414"/>
            <a:ext cx="10217305"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sng" strike="noStrike" dirty="0">
                <a:solidFill>
                  <a:srgbClr val="000000"/>
                </a:solidFill>
                <a:latin typeface="Arial"/>
                <a:ea typeface="Arial"/>
                <a:cs typeface="Arial"/>
                <a:sym typeface="Arial"/>
              </a:rPr>
              <a:t>Step 5</a:t>
            </a:r>
            <a:r>
              <a:rPr lang="en-US" sz="1800" b="0" i="0" u="sng" strike="noStrike" dirty="0">
                <a:solidFill>
                  <a:srgbClr val="000000"/>
                </a:solidFill>
                <a:latin typeface="Arial"/>
                <a:ea typeface="Arial"/>
                <a:cs typeface="Arial"/>
                <a:sym typeface="Arial"/>
              </a:rPr>
              <a:t>:</a:t>
            </a:r>
            <a:r>
              <a:rPr lang="en-US" sz="1800" b="0" i="0" u="none" strike="noStrike" dirty="0">
                <a:solidFill>
                  <a:srgbClr val="000000"/>
                </a:solidFill>
                <a:latin typeface="Arial"/>
                <a:ea typeface="Arial"/>
                <a:cs typeface="Arial"/>
                <a:sym typeface="Arial"/>
              </a:rPr>
              <a:t> Complete </a:t>
            </a:r>
            <a:r>
              <a:rPr lang="en-US" dirty="0">
                <a:solidFill>
                  <a:srgbClr val="000000"/>
                </a:solidFill>
                <a:latin typeface="Arial"/>
                <a:ea typeface="Arial"/>
                <a:cs typeface="Arial"/>
                <a:sym typeface="Arial"/>
              </a:rPr>
              <a:t>Specialty Designation- Pharmacist</a:t>
            </a:r>
            <a:endParaRPr sz="1800" dirty="0">
              <a:solidFill>
                <a:schemeClr val="dk1"/>
              </a:solidFill>
              <a:latin typeface="Arial"/>
              <a:ea typeface="Arial"/>
              <a:cs typeface="Arial"/>
              <a:sym typeface="Arial"/>
            </a:endParaRPr>
          </a:p>
        </p:txBody>
      </p:sp>
      <p:pic>
        <p:nvPicPr>
          <p:cNvPr id="5" name="Audio 4">
            <a:hlinkClick r:id="" action="ppaction://media"/>
            <a:extLst>
              <a:ext uri="{FF2B5EF4-FFF2-40B4-BE49-F238E27FC236}">
                <a16:creationId xmlns:a16="http://schemas.microsoft.com/office/drawing/2014/main" id="{6AC6E3BD-6ACC-2C3F-E0B9-D62F1C18B2B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7108"/>
    </mc:Choice>
    <mc:Fallback xmlns="">
      <p:transition spd="slow" advTm="17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2"/>
        <p:cNvGrpSpPr/>
        <p:nvPr/>
      </p:nvGrpSpPr>
      <p:grpSpPr>
        <a:xfrm>
          <a:off x="0" y="0"/>
          <a:ext cx="0" cy="0"/>
          <a:chOff x="0" y="0"/>
          <a:chExt cx="0" cy="0"/>
        </a:xfrm>
      </p:grpSpPr>
      <p:grpSp>
        <p:nvGrpSpPr>
          <p:cNvPr id="216" name="Google Shape;216;p14"/>
          <p:cNvGrpSpPr/>
          <p:nvPr/>
        </p:nvGrpSpPr>
        <p:grpSpPr>
          <a:xfrm>
            <a:off x="777053" y="1079588"/>
            <a:ext cx="9664846" cy="3334370"/>
            <a:chOff x="1263578" y="1672723"/>
            <a:chExt cx="9664846" cy="3334370"/>
          </a:xfrm>
        </p:grpSpPr>
        <p:pic>
          <p:nvPicPr>
            <p:cNvPr id="217" name="Google Shape;217;p14"/>
            <p:cNvPicPr preferRelativeResize="0"/>
            <p:nvPr/>
          </p:nvPicPr>
          <p:blipFill rotWithShape="1">
            <a:blip r:embed="rId5">
              <a:alphaModFix/>
            </a:blip>
            <a:srcRect/>
            <a:stretch/>
          </p:blipFill>
          <p:spPr>
            <a:xfrm>
              <a:off x="1263578" y="1672723"/>
              <a:ext cx="9664846" cy="3334370"/>
            </a:xfrm>
            <a:prstGeom prst="rect">
              <a:avLst/>
            </a:prstGeom>
            <a:noFill/>
            <a:ln>
              <a:noFill/>
            </a:ln>
          </p:spPr>
        </p:pic>
        <p:sp>
          <p:nvSpPr>
            <p:cNvPr id="218" name="Google Shape;218;p14"/>
            <p:cNvSpPr/>
            <p:nvPr/>
          </p:nvSpPr>
          <p:spPr>
            <a:xfrm>
              <a:off x="3450939" y="3213744"/>
              <a:ext cx="968188" cy="215725"/>
            </a:xfrm>
            <a:prstGeom prst="rect">
              <a:avLst/>
            </a:prstGeom>
            <a:solidFill>
              <a:schemeClr val="accen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3" name="Rectangle 2">
            <a:extLst>
              <a:ext uri="{FF2B5EF4-FFF2-40B4-BE49-F238E27FC236}">
                <a16:creationId xmlns:a16="http://schemas.microsoft.com/office/drawing/2014/main" id="{FFB116F7-1429-D435-670D-6AFFC7BA17C0}"/>
              </a:ext>
            </a:extLst>
          </p:cNvPr>
          <p:cNvSpPr/>
          <p:nvPr/>
        </p:nvSpPr>
        <p:spPr>
          <a:xfrm>
            <a:off x="2964414" y="1787118"/>
            <a:ext cx="2073251" cy="52186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87;p11">
            <a:extLst>
              <a:ext uri="{FF2B5EF4-FFF2-40B4-BE49-F238E27FC236}">
                <a16:creationId xmlns:a16="http://schemas.microsoft.com/office/drawing/2014/main" id="{5D532E4C-AF5D-3C37-7766-F6C4DE7AA236}"/>
              </a:ext>
            </a:extLst>
          </p:cNvPr>
          <p:cNvSpPr txBox="1"/>
          <p:nvPr/>
        </p:nvSpPr>
        <p:spPr>
          <a:xfrm>
            <a:off x="617727" y="291614"/>
            <a:ext cx="10217305"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sng" strike="noStrike" dirty="0">
                <a:solidFill>
                  <a:srgbClr val="000000"/>
                </a:solidFill>
                <a:latin typeface="Arial"/>
                <a:ea typeface="Arial"/>
                <a:cs typeface="Arial"/>
                <a:sym typeface="Arial"/>
              </a:rPr>
              <a:t>Step 6</a:t>
            </a:r>
            <a:r>
              <a:rPr lang="en-US" sz="1800" b="0" i="0" u="sng" strike="noStrike" dirty="0">
                <a:solidFill>
                  <a:srgbClr val="000000"/>
                </a:solidFill>
                <a:latin typeface="Arial"/>
                <a:ea typeface="Arial"/>
                <a:cs typeface="Arial"/>
                <a:sym typeface="Arial"/>
              </a:rPr>
              <a:t>:</a:t>
            </a:r>
            <a:r>
              <a:rPr lang="en-US" sz="1800" b="0" i="0" u="none" strike="noStrike" dirty="0">
                <a:solidFill>
                  <a:srgbClr val="000000"/>
                </a:solidFill>
                <a:latin typeface="Arial"/>
                <a:ea typeface="Arial"/>
                <a:cs typeface="Arial"/>
                <a:sym typeface="Arial"/>
              </a:rPr>
              <a:t> </a:t>
            </a:r>
            <a:r>
              <a:rPr lang="en-US" dirty="0">
                <a:solidFill>
                  <a:srgbClr val="000000"/>
                </a:solidFill>
                <a:latin typeface="Arial"/>
                <a:ea typeface="Arial"/>
                <a:cs typeface="Arial"/>
                <a:sym typeface="Arial"/>
              </a:rPr>
              <a:t>Fill in Provider Details</a:t>
            </a:r>
            <a:endParaRPr sz="1800" dirty="0">
              <a:solidFill>
                <a:schemeClr val="dk1"/>
              </a:solidFill>
              <a:latin typeface="Arial"/>
              <a:ea typeface="Arial"/>
              <a:cs typeface="Arial"/>
              <a:sym typeface="Arial"/>
            </a:endParaRPr>
          </a:p>
        </p:txBody>
      </p:sp>
      <p:pic>
        <p:nvPicPr>
          <p:cNvPr id="6" name="Picture 5">
            <a:extLst>
              <a:ext uri="{FF2B5EF4-FFF2-40B4-BE49-F238E27FC236}">
                <a16:creationId xmlns:a16="http://schemas.microsoft.com/office/drawing/2014/main" id="{FC0EF4F5-E06B-358F-3B83-8B8E2F8F9CBC}"/>
              </a:ext>
            </a:extLst>
          </p:cNvPr>
          <p:cNvPicPr>
            <a:picLocks noChangeAspect="1"/>
          </p:cNvPicPr>
          <p:nvPr/>
        </p:nvPicPr>
        <p:blipFill>
          <a:blip r:embed="rId6"/>
          <a:stretch>
            <a:fillRect/>
          </a:stretch>
        </p:blipFill>
        <p:spPr>
          <a:xfrm>
            <a:off x="4485032" y="3657055"/>
            <a:ext cx="6350000" cy="2553619"/>
          </a:xfrm>
          <a:prstGeom prst="rect">
            <a:avLst/>
          </a:prstGeom>
        </p:spPr>
      </p:pic>
      <p:sp>
        <p:nvSpPr>
          <p:cNvPr id="7" name="TextBox 6">
            <a:extLst>
              <a:ext uri="{FF2B5EF4-FFF2-40B4-BE49-F238E27FC236}">
                <a16:creationId xmlns:a16="http://schemas.microsoft.com/office/drawing/2014/main" id="{3B787657-F79D-5343-7CA3-32D17FC96F2A}"/>
              </a:ext>
            </a:extLst>
          </p:cNvPr>
          <p:cNvSpPr txBox="1"/>
          <p:nvPr/>
        </p:nvSpPr>
        <p:spPr>
          <a:xfrm>
            <a:off x="1032933" y="4589284"/>
            <a:ext cx="3183467" cy="923330"/>
          </a:xfrm>
          <a:prstGeom prst="rect">
            <a:avLst/>
          </a:prstGeom>
          <a:noFill/>
        </p:spPr>
        <p:txBody>
          <a:bodyPr wrap="square" rtlCol="0">
            <a:spAutoFit/>
          </a:bodyPr>
          <a:lstStyle/>
          <a:p>
            <a:r>
              <a:rPr lang="en-US" i="1" dirty="0">
                <a:latin typeface="Arial" panose="020B0604020202020204" pitchFamily="34" charset="0"/>
                <a:cs typeface="Arial" panose="020B0604020202020204" pitchFamily="34" charset="0"/>
              </a:rPr>
              <a:t>If you do not have an individual NPI, you will need to obtain one through NPPES</a:t>
            </a:r>
          </a:p>
        </p:txBody>
      </p:sp>
      <p:pic>
        <p:nvPicPr>
          <p:cNvPr id="10" name="Audio 9">
            <a:hlinkClick r:id="" action="ppaction://media"/>
            <a:extLst>
              <a:ext uri="{FF2B5EF4-FFF2-40B4-BE49-F238E27FC236}">
                <a16:creationId xmlns:a16="http://schemas.microsoft.com/office/drawing/2014/main" id="{CEC6A191-0845-4E54-FC12-FA9E42770D2E}"/>
              </a:ext>
            </a:extLst>
          </p:cNvPr>
          <p:cNvPicPr>
            <a:picLocks noChangeAspect="1"/>
          </p:cNvPicPr>
          <p:nvPr>
            <a:audioFile r:link="rId1"/>
            <p:extLst>
              <p:ext uri="{DAA4B4D4-6D71-4841-9C94-3DE7FCFB9230}">
                <p14:media xmlns:p14="http://schemas.microsoft.com/office/powerpoint/2010/main" r:embed="rId2">
                  <p14:trim end="3015.6349"/>
                </p14:media>
              </p:ext>
            </p:extLst>
          </p:nvPr>
        </p:nvPicPr>
        <p:blipFill>
          <a:blip r:embed="rId7"/>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4042"/>
    </mc:Choice>
    <mc:Fallback xmlns="">
      <p:transition spd="slow" advTm="24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3"/>
        <p:cNvGrpSpPr/>
        <p:nvPr/>
      </p:nvGrpSpPr>
      <p:grpSpPr>
        <a:xfrm>
          <a:off x="0" y="0"/>
          <a:ext cx="0" cy="0"/>
          <a:chOff x="0" y="0"/>
          <a:chExt cx="0" cy="0"/>
        </a:xfrm>
      </p:grpSpPr>
      <p:grpSp>
        <p:nvGrpSpPr>
          <p:cNvPr id="227" name="Google Shape;227;p15"/>
          <p:cNvGrpSpPr/>
          <p:nvPr/>
        </p:nvGrpSpPr>
        <p:grpSpPr>
          <a:xfrm>
            <a:off x="617727" y="769905"/>
            <a:ext cx="8945766" cy="4063753"/>
            <a:chOff x="1632255" y="1307562"/>
            <a:chExt cx="8945766" cy="4063753"/>
          </a:xfrm>
        </p:grpSpPr>
        <p:pic>
          <p:nvPicPr>
            <p:cNvPr id="228" name="Google Shape;228;p15"/>
            <p:cNvPicPr preferRelativeResize="0"/>
            <p:nvPr/>
          </p:nvPicPr>
          <p:blipFill rotWithShape="1">
            <a:blip r:embed="rId5">
              <a:alphaModFix/>
            </a:blip>
            <a:srcRect/>
            <a:stretch/>
          </p:blipFill>
          <p:spPr>
            <a:xfrm>
              <a:off x="1632255" y="1307562"/>
              <a:ext cx="8945766" cy="4063753"/>
            </a:xfrm>
            <a:prstGeom prst="rect">
              <a:avLst/>
            </a:prstGeom>
            <a:noFill/>
            <a:ln>
              <a:noFill/>
            </a:ln>
          </p:spPr>
        </p:pic>
        <p:sp>
          <p:nvSpPr>
            <p:cNvPr id="229" name="Google Shape;229;p15"/>
            <p:cNvSpPr/>
            <p:nvPr/>
          </p:nvSpPr>
          <p:spPr>
            <a:xfrm>
              <a:off x="5417943" y="1905995"/>
              <a:ext cx="4632209" cy="241191"/>
            </a:xfrm>
            <a:prstGeom prst="frame">
              <a:avLst>
                <a:gd name="adj1" fmla="val 2739"/>
              </a:avLst>
            </a:prstGeom>
            <a:solidFill>
              <a:srgbClr val="C00000"/>
            </a:solidFill>
            <a:ln w="190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30" name="Google Shape;230;p15"/>
            <p:cNvSpPr/>
            <p:nvPr/>
          </p:nvSpPr>
          <p:spPr>
            <a:xfrm>
              <a:off x="2582403" y="3198883"/>
              <a:ext cx="6287874" cy="357456"/>
            </a:xfrm>
            <a:prstGeom prst="frame">
              <a:avLst>
                <a:gd name="adj1" fmla="val 2739"/>
              </a:avLst>
            </a:prstGeom>
            <a:solidFill>
              <a:srgbClr val="C00000"/>
            </a:solidFill>
            <a:ln w="190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231" name="Google Shape;231;p15"/>
          <p:cNvSpPr txBox="1"/>
          <p:nvPr/>
        </p:nvSpPr>
        <p:spPr>
          <a:xfrm>
            <a:off x="683865" y="5140981"/>
            <a:ext cx="8944669"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dirty="0">
                <a:solidFill>
                  <a:schemeClr val="dk1"/>
                </a:solidFill>
                <a:latin typeface="Arial"/>
                <a:ea typeface="Arial"/>
                <a:cs typeface="Arial"/>
                <a:sym typeface="Arial"/>
              </a:rPr>
              <a:t>Taxonomy</a:t>
            </a:r>
            <a:r>
              <a:rPr lang="en-US" sz="1800" b="0" i="0" u="none" strike="noStrike" dirty="0">
                <a:solidFill>
                  <a:schemeClr val="dk1"/>
                </a:solidFill>
                <a:latin typeface="Arial"/>
                <a:ea typeface="Arial"/>
                <a:cs typeface="Arial"/>
                <a:sym typeface="Arial"/>
              </a:rPr>
              <a:t> and </a:t>
            </a:r>
            <a:r>
              <a:rPr lang="en-US" sz="1800" b="1" i="0" u="none" strike="noStrike" dirty="0">
                <a:solidFill>
                  <a:schemeClr val="dk1"/>
                </a:solidFill>
                <a:latin typeface="Arial"/>
                <a:ea typeface="Arial"/>
                <a:cs typeface="Arial"/>
                <a:sym typeface="Arial"/>
              </a:rPr>
              <a:t>Training  Requirement Attestation</a:t>
            </a:r>
            <a:r>
              <a:rPr lang="en-US" sz="1800" b="0" i="0" u="none" strike="noStrike" dirty="0">
                <a:solidFill>
                  <a:schemeClr val="dk1"/>
                </a:solidFill>
                <a:latin typeface="Arial"/>
                <a:ea typeface="Arial"/>
                <a:cs typeface="Arial"/>
                <a:sym typeface="Arial"/>
              </a:rPr>
              <a:t>, </a:t>
            </a:r>
            <a:r>
              <a:rPr lang="en-US" sz="1800" dirty="0">
                <a:solidFill>
                  <a:schemeClr val="dk1"/>
                </a:solidFill>
                <a:latin typeface="Arial"/>
                <a:ea typeface="Arial"/>
                <a:cs typeface="Arial"/>
                <a:sym typeface="Arial"/>
              </a:rPr>
              <a:t>attestation </a:t>
            </a:r>
            <a:r>
              <a:rPr lang="en-US" sz="1800" b="0" i="0" u="none" strike="noStrike" dirty="0">
                <a:solidFill>
                  <a:schemeClr val="dk1"/>
                </a:solidFill>
                <a:latin typeface="Arial"/>
                <a:ea typeface="Arial"/>
                <a:cs typeface="Arial"/>
                <a:sym typeface="Arial"/>
              </a:rPr>
              <a:t>such as:</a:t>
            </a:r>
            <a:endParaRPr sz="1800" b="0" dirty="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Arial"/>
                <a:ea typeface="Arial"/>
                <a:cs typeface="Arial"/>
                <a:sym typeface="Arial"/>
              </a:rPr>
              <a:t>L</a:t>
            </a:r>
            <a:r>
              <a:rPr lang="en-US" sz="1800" b="0" i="0" u="none" strike="noStrike" dirty="0">
                <a:solidFill>
                  <a:schemeClr val="dk1"/>
                </a:solidFill>
                <a:latin typeface="Arial"/>
                <a:ea typeface="Arial"/>
                <a:cs typeface="Arial"/>
                <a:sym typeface="Arial"/>
              </a:rPr>
              <a:t>icense in good standing</a:t>
            </a:r>
          </a:p>
          <a:p>
            <a:pPr marL="285750" indent="-285750">
              <a:buClr>
                <a:schemeClr val="dk1"/>
              </a:buClr>
              <a:buSzPts val="1800"/>
              <a:buFont typeface="Arial"/>
              <a:buChar char="-"/>
            </a:pPr>
            <a:r>
              <a:rPr lang="en-US" dirty="0">
                <a:solidFill>
                  <a:schemeClr val="dk1"/>
                </a:solidFill>
                <a:latin typeface="Arial"/>
                <a:ea typeface="Arial"/>
                <a:cs typeface="Arial"/>
                <a:sym typeface="Arial"/>
              </a:rPr>
              <a:t>Completion of CE per Indiana requirements</a:t>
            </a:r>
            <a:endParaRPr lang="en-US" sz="1800" b="0" i="0" u="none" strike="noStrike" dirty="0">
              <a:solidFill>
                <a:schemeClr val="dk1"/>
              </a:solidFill>
              <a:latin typeface="Arial"/>
              <a:ea typeface="Arial"/>
              <a:cs typeface="Arial"/>
              <a:sym typeface="Arial"/>
            </a:endParaRPr>
          </a:p>
          <a:p>
            <a:pPr marL="285750" indent="-285750">
              <a:buClr>
                <a:schemeClr val="dk1"/>
              </a:buClr>
              <a:buSzPts val="1800"/>
              <a:buFont typeface="Arial"/>
              <a:buChar char="-"/>
            </a:pPr>
            <a:r>
              <a:rPr lang="en-US" dirty="0">
                <a:solidFill>
                  <a:schemeClr val="dk1"/>
                </a:solidFill>
                <a:latin typeface="Arial"/>
                <a:ea typeface="Arial"/>
                <a:cs typeface="Arial"/>
                <a:sym typeface="Arial"/>
              </a:rPr>
              <a:t>Birth Control training requirements</a:t>
            </a:r>
          </a:p>
          <a:p>
            <a:pPr marL="285750" marR="0" lvl="0" indent="-285750" algn="l" rtl="0">
              <a:spcBef>
                <a:spcPts val="0"/>
              </a:spcBef>
              <a:spcAft>
                <a:spcPts val="0"/>
              </a:spcAft>
              <a:buClr>
                <a:schemeClr val="dk1"/>
              </a:buClr>
              <a:buSzPts val="1800"/>
              <a:buFont typeface="Arial"/>
              <a:buChar char="-"/>
            </a:pPr>
            <a:endParaRPr dirty="0"/>
          </a:p>
        </p:txBody>
      </p:sp>
      <p:sp>
        <p:nvSpPr>
          <p:cNvPr id="3" name="Google Shape;187;p11">
            <a:extLst>
              <a:ext uri="{FF2B5EF4-FFF2-40B4-BE49-F238E27FC236}">
                <a16:creationId xmlns:a16="http://schemas.microsoft.com/office/drawing/2014/main" id="{8E4D8B78-D680-957B-1816-977EC84B7299}"/>
              </a:ext>
            </a:extLst>
          </p:cNvPr>
          <p:cNvSpPr txBox="1"/>
          <p:nvPr/>
        </p:nvSpPr>
        <p:spPr>
          <a:xfrm>
            <a:off x="617727" y="291614"/>
            <a:ext cx="10217305"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sng" strike="noStrike" dirty="0">
                <a:solidFill>
                  <a:srgbClr val="000000"/>
                </a:solidFill>
                <a:latin typeface="Arial"/>
                <a:ea typeface="Arial"/>
                <a:cs typeface="Arial"/>
                <a:sym typeface="Arial"/>
              </a:rPr>
              <a:t>Step 7</a:t>
            </a:r>
            <a:r>
              <a:rPr lang="en-US" sz="1800" b="0" i="0" u="sng" strike="noStrike" dirty="0">
                <a:solidFill>
                  <a:srgbClr val="000000"/>
                </a:solidFill>
                <a:latin typeface="Arial"/>
                <a:ea typeface="Arial"/>
                <a:cs typeface="Arial"/>
                <a:sym typeface="Arial"/>
              </a:rPr>
              <a:t>:</a:t>
            </a:r>
            <a:r>
              <a:rPr lang="en-US" sz="1800" b="0" i="0" u="none" strike="noStrike" dirty="0">
                <a:solidFill>
                  <a:srgbClr val="000000"/>
                </a:solidFill>
                <a:latin typeface="Arial"/>
                <a:ea typeface="Arial"/>
                <a:cs typeface="Arial"/>
                <a:sym typeface="Arial"/>
              </a:rPr>
              <a:t> Taxonomy Code and Attestation</a:t>
            </a:r>
            <a:endParaRPr sz="1800" dirty="0">
              <a:solidFill>
                <a:schemeClr val="dk1"/>
              </a:solidFill>
              <a:latin typeface="Arial"/>
              <a:ea typeface="Arial"/>
              <a:cs typeface="Arial"/>
              <a:sym typeface="Arial"/>
            </a:endParaRPr>
          </a:p>
        </p:txBody>
      </p:sp>
      <p:pic>
        <p:nvPicPr>
          <p:cNvPr id="12" name="Audio 11">
            <a:hlinkClick r:id="" action="ppaction://media"/>
            <a:extLst>
              <a:ext uri="{FF2B5EF4-FFF2-40B4-BE49-F238E27FC236}">
                <a16:creationId xmlns:a16="http://schemas.microsoft.com/office/drawing/2014/main" id="{5ED2D9D6-537F-D4C6-06F5-6D2CB1955E1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2454"/>
    </mc:Choice>
    <mc:Fallback xmlns="">
      <p:transition spd="slow" advTm="32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6"/>
        <p:cNvGrpSpPr/>
        <p:nvPr/>
      </p:nvGrpSpPr>
      <p:grpSpPr>
        <a:xfrm>
          <a:off x="0" y="0"/>
          <a:ext cx="0" cy="0"/>
          <a:chOff x="0" y="0"/>
          <a:chExt cx="0" cy="0"/>
        </a:xfrm>
      </p:grpSpPr>
      <p:pic>
        <p:nvPicPr>
          <p:cNvPr id="240" name="Google Shape;240;p16"/>
          <p:cNvPicPr preferRelativeResize="0"/>
          <p:nvPr/>
        </p:nvPicPr>
        <p:blipFill rotWithShape="1">
          <a:blip r:embed="rId5">
            <a:alphaModFix/>
          </a:blip>
          <a:srcRect/>
          <a:stretch/>
        </p:blipFill>
        <p:spPr>
          <a:xfrm>
            <a:off x="911421" y="733028"/>
            <a:ext cx="8340516" cy="5212822"/>
          </a:xfrm>
          <a:prstGeom prst="rect">
            <a:avLst/>
          </a:prstGeom>
          <a:noFill/>
          <a:ln>
            <a:noFill/>
          </a:ln>
        </p:spPr>
      </p:pic>
      <p:sp>
        <p:nvSpPr>
          <p:cNvPr id="2" name="Google Shape;187;p11">
            <a:extLst>
              <a:ext uri="{FF2B5EF4-FFF2-40B4-BE49-F238E27FC236}">
                <a16:creationId xmlns:a16="http://schemas.microsoft.com/office/drawing/2014/main" id="{F97AE9C9-48C0-4CDC-62FF-CE3F0BF6CEBE}"/>
              </a:ext>
            </a:extLst>
          </p:cNvPr>
          <p:cNvSpPr txBox="1"/>
          <p:nvPr/>
        </p:nvSpPr>
        <p:spPr>
          <a:xfrm>
            <a:off x="617727" y="291614"/>
            <a:ext cx="10217305"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sng" strike="noStrike" dirty="0">
                <a:solidFill>
                  <a:srgbClr val="000000"/>
                </a:solidFill>
                <a:latin typeface="Arial"/>
                <a:ea typeface="Arial"/>
                <a:cs typeface="Arial"/>
                <a:sym typeface="Arial"/>
              </a:rPr>
              <a:t>Step 8</a:t>
            </a:r>
            <a:r>
              <a:rPr lang="en-US" sz="1800" b="0" i="0" u="sng" strike="noStrike" dirty="0">
                <a:solidFill>
                  <a:srgbClr val="000000"/>
                </a:solidFill>
                <a:latin typeface="Arial"/>
                <a:ea typeface="Arial"/>
                <a:cs typeface="Arial"/>
                <a:sym typeface="Arial"/>
              </a:rPr>
              <a:t>:</a:t>
            </a:r>
            <a:r>
              <a:rPr lang="en-US" sz="1800" b="0" i="0" u="none" strike="noStrike" dirty="0">
                <a:solidFill>
                  <a:srgbClr val="000000"/>
                </a:solidFill>
                <a:latin typeface="Arial"/>
                <a:ea typeface="Arial"/>
                <a:cs typeface="Arial"/>
                <a:sym typeface="Arial"/>
              </a:rPr>
              <a:t> License Information</a:t>
            </a:r>
            <a:endParaRPr sz="1800" dirty="0">
              <a:solidFill>
                <a:schemeClr val="dk1"/>
              </a:solidFill>
              <a:latin typeface="Arial"/>
              <a:ea typeface="Arial"/>
              <a:cs typeface="Arial"/>
              <a:sym typeface="Arial"/>
            </a:endParaRPr>
          </a:p>
        </p:txBody>
      </p:sp>
      <p:pic>
        <p:nvPicPr>
          <p:cNvPr id="3" name="Picture 2">
            <a:extLst>
              <a:ext uri="{FF2B5EF4-FFF2-40B4-BE49-F238E27FC236}">
                <a16:creationId xmlns:a16="http://schemas.microsoft.com/office/drawing/2014/main" id="{D1D4323B-6B83-354E-5F3E-A2B18D4A4E4D}"/>
              </a:ext>
            </a:extLst>
          </p:cNvPr>
          <p:cNvPicPr>
            <a:picLocks noChangeAspect="1"/>
          </p:cNvPicPr>
          <p:nvPr/>
        </p:nvPicPr>
        <p:blipFill>
          <a:blip r:embed="rId6"/>
          <a:stretch>
            <a:fillRect/>
          </a:stretch>
        </p:blipFill>
        <p:spPr>
          <a:xfrm>
            <a:off x="1316645" y="2065505"/>
            <a:ext cx="4855555" cy="398296"/>
          </a:xfrm>
          <a:prstGeom prst="rect">
            <a:avLst/>
          </a:prstGeom>
        </p:spPr>
      </p:pic>
      <p:pic>
        <p:nvPicPr>
          <p:cNvPr id="6" name="Audio 5">
            <a:hlinkClick r:id="" action="ppaction://media"/>
            <a:extLst>
              <a:ext uri="{FF2B5EF4-FFF2-40B4-BE49-F238E27FC236}">
                <a16:creationId xmlns:a16="http://schemas.microsoft.com/office/drawing/2014/main" id="{438466AD-9D56-505A-F4B3-899D7EE15CC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0495"/>
    </mc:Choice>
    <mc:Fallback xmlns="">
      <p:transition spd="slow" advTm="20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5"/>
        <p:cNvGrpSpPr/>
        <p:nvPr/>
      </p:nvGrpSpPr>
      <p:grpSpPr>
        <a:xfrm>
          <a:off x="0" y="0"/>
          <a:ext cx="0" cy="0"/>
          <a:chOff x="0" y="0"/>
          <a:chExt cx="0" cy="0"/>
        </a:xfrm>
      </p:grpSpPr>
      <p:pic>
        <p:nvPicPr>
          <p:cNvPr id="250" name="Google Shape;250;p17"/>
          <p:cNvPicPr preferRelativeResize="0"/>
          <p:nvPr/>
        </p:nvPicPr>
        <p:blipFill rotWithShape="1">
          <a:blip r:embed="rId5">
            <a:alphaModFix/>
          </a:blip>
          <a:srcRect/>
          <a:stretch/>
        </p:blipFill>
        <p:spPr>
          <a:xfrm>
            <a:off x="696512" y="815292"/>
            <a:ext cx="6440887" cy="1607200"/>
          </a:xfrm>
          <a:prstGeom prst="rect">
            <a:avLst/>
          </a:prstGeom>
          <a:noFill/>
          <a:ln>
            <a:noFill/>
          </a:ln>
        </p:spPr>
      </p:pic>
      <p:pic>
        <p:nvPicPr>
          <p:cNvPr id="251" name="Google Shape;251;p17"/>
          <p:cNvPicPr preferRelativeResize="0"/>
          <p:nvPr/>
        </p:nvPicPr>
        <p:blipFill rotWithShape="1">
          <a:blip r:embed="rId6">
            <a:alphaModFix/>
          </a:blip>
          <a:srcRect/>
          <a:stretch/>
        </p:blipFill>
        <p:spPr>
          <a:xfrm>
            <a:off x="726900" y="2422492"/>
            <a:ext cx="6440887" cy="2950694"/>
          </a:xfrm>
          <a:prstGeom prst="rect">
            <a:avLst/>
          </a:prstGeom>
          <a:noFill/>
          <a:ln>
            <a:noFill/>
          </a:ln>
        </p:spPr>
      </p:pic>
      <p:sp>
        <p:nvSpPr>
          <p:cNvPr id="252" name="Google Shape;252;p17"/>
          <p:cNvSpPr txBox="1"/>
          <p:nvPr/>
        </p:nvSpPr>
        <p:spPr>
          <a:xfrm>
            <a:off x="726900" y="1874642"/>
            <a:ext cx="2584362"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i="1" dirty="0">
                <a:solidFill>
                  <a:schemeClr val="dk1"/>
                </a:solidFill>
                <a:latin typeface="Arial"/>
                <a:ea typeface="Arial"/>
                <a:cs typeface="Arial"/>
                <a:sym typeface="Arial"/>
              </a:rPr>
              <a:t>Not Applicable to Indiana Pharmacists</a:t>
            </a:r>
            <a:endParaRPr i="1" dirty="0"/>
          </a:p>
        </p:txBody>
      </p:sp>
      <p:sp>
        <p:nvSpPr>
          <p:cNvPr id="3" name="Google Shape;187;p11">
            <a:extLst>
              <a:ext uri="{FF2B5EF4-FFF2-40B4-BE49-F238E27FC236}">
                <a16:creationId xmlns:a16="http://schemas.microsoft.com/office/drawing/2014/main" id="{E24D8D4E-9F85-1340-9180-42518BDF941B}"/>
              </a:ext>
            </a:extLst>
          </p:cNvPr>
          <p:cNvSpPr txBox="1"/>
          <p:nvPr/>
        </p:nvSpPr>
        <p:spPr>
          <a:xfrm>
            <a:off x="617727" y="291614"/>
            <a:ext cx="10217305"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sng" strike="noStrike" dirty="0">
                <a:solidFill>
                  <a:srgbClr val="000000"/>
                </a:solidFill>
                <a:latin typeface="Arial"/>
                <a:ea typeface="Arial"/>
                <a:cs typeface="Arial"/>
                <a:sym typeface="Arial"/>
              </a:rPr>
              <a:t>Step 9</a:t>
            </a:r>
            <a:r>
              <a:rPr lang="en-US" sz="1800" b="0" i="0" u="sng" strike="noStrike" dirty="0">
                <a:solidFill>
                  <a:srgbClr val="000000"/>
                </a:solidFill>
                <a:latin typeface="Arial"/>
                <a:ea typeface="Arial"/>
                <a:cs typeface="Arial"/>
                <a:sym typeface="Arial"/>
              </a:rPr>
              <a:t>:</a:t>
            </a:r>
            <a:r>
              <a:rPr lang="en-US" sz="1800" b="0" i="0" u="none" strike="noStrike" dirty="0">
                <a:solidFill>
                  <a:srgbClr val="000000"/>
                </a:solidFill>
                <a:latin typeface="Arial"/>
                <a:ea typeface="Arial"/>
                <a:cs typeface="Arial"/>
                <a:sym typeface="Arial"/>
              </a:rPr>
              <a:t> Other Information</a:t>
            </a:r>
            <a:endParaRPr sz="1800" dirty="0">
              <a:solidFill>
                <a:schemeClr val="dk1"/>
              </a:solidFill>
              <a:latin typeface="Arial"/>
              <a:ea typeface="Arial"/>
              <a:cs typeface="Arial"/>
              <a:sym typeface="Arial"/>
            </a:endParaRPr>
          </a:p>
        </p:txBody>
      </p:sp>
      <p:pic>
        <p:nvPicPr>
          <p:cNvPr id="10" name="Audio 9">
            <a:hlinkClick r:id="" action="ppaction://media"/>
            <a:extLst>
              <a:ext uri="{FF2B5EF4-FFF2-40B4-BE49-F238E27FC236}">
                <a16:creationId xmlns:a16="http://schemas.microsoft.com/office/drawing/2014/main" id="{7054BEEF-4E83-F5A1-A392-360897520F0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4905"/>
    </mc:Choice>
    <mc:Fallback xmlns="">
      <p:transition spd="slow" advTm="24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1"/>
        <p:cNvGrpSpPr/>
        <p:nvPr/>
      </p:nvGrpSpPr>
      <p:grpSpPr>
        <a:xfrm>
          <a:off x="0" y="0"/>
          <a:ext cx="0" cy="0"/>
          <a:chOff x="0" y="0"/>
          <a:chExt cx="0" cy="0"/>
        </a:xfrm>
      </p:grpSpPr>
      <p:pic>
        <p:nvPicPr>
          <p:cNvPr id="265" name="Google Shape;265;p18"/>
          <p:cNvPicPr preferRelativeResize="0"/>
          <p:nvPr/>
        </p:nvPicPr>
        <p:blipFill rotWithShape="1">
          <a:blip r:embed="rId5">
            <a:alphaModFix/>
          </a:blip>
          <a:srcRect/>
          <a:stretch/>
        </p:blipFill>
        <p:spPr>
          <a:xfrm>
            <a:off x="617727" y="771790"/>
            <a:ext cx="9374964" cy="4570294"/>
          </a:xfrm>
          <a:prstGeom prst="rect">
            <a:avLst/>
          </a:prstGeom>
          <a:noFill/>
          <a:ln>
            <a:noFill/>
          </a:ln>
        </p:spPr>
      </p:pic>
      <p:sp>
        <p:nvSpPr>
          <p:cNvPr id="2" name="Google Shape;187;p11">
            <a:extLst>
              <a:ext uri="{FF2B5EF4-FFF2-40B4-BE49-F238E27FC236}">
                <a16:creationId xmlns:a16="http://schemas.microsoft.com/office/drawing/2014/main" id="{D924AF2E-F3C7-3B5B-ACD6-A1EDA26F2742}"/>
              </a:ext>
            </a:extLst>
          </p:cNvPr>
          <p:cNvSpPr txBox="1"/>
          <p:nvPr/>
        </p:nvSpPr>
        <p:spPr>
          <a:xfrm>
            <a:off x="617727" y="291614"/>
            <a:ext cx="10217305"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sng" strike="noStrike" dirty="0">
                <a:solidFill>
                  <a:srgbClr val="000000"/>
                </a:solidFill>
                <a:latin typeface="Arial"/>
                <a:ea typeface="Arial"/>
                <a:cs typeface="Arial"/>
                <a:sym typeface="Arial"/>
              </a:rPr>
              <a:t>Step 9</a:t>
            </a:r>
            <a:r>
              <a:rPr lang="en-US" sz="1800" b="0" i="0" u="sng" strike="noStrike" dirty="0">
                <a:solidFill>
                  <a:srgbClr val="000000"/>
                </a:solidFill>
                <a:latin typeface="Arial"/>
                <a:ea typeface="Arial"/>
                <a:cs typeface="Arial"/>
                <a:sym typeface="Arial"/>
              </a:rPr>
              <a:t>:</a:t>
            </a:r>
            <a:r>
              <a:rPr lang="en-US" sz="1800" b="0" i="0" u="none" strike="noStrike" dirty="0">
                <a:solidFill>
                  <a:srgbClr val="000000"/>
                </a:solidFill>
                <a:latin typeface="Arial"/>
                <a:ea typeface="Arial"/>
                <a:cs typeface="Arial"/>
                <a:sym typeface="Arial"/>
              </a:rPr>
              <a:t> Other Information Continued </a:t>
            </a:r>
            <a:endParaRPr sz="1800" dirty="0">
              <a:solidFill>
                <a:schemeClr val="dk1"/>
              </a:solidFill>
              <a:latin typeface="Arial"/>
              <a:ea typeface="Arial"/>
              <a:cs typeface="Arial"/>
              <a:sym typeface="Arial"/>
            </a:endParaRPr>
          </a:p>
        </p:txBody>
      </p:sp>
      <p:pic>
        <p:nvPicPr>
          <p:cNvPr id="6" name="Audio 5">
            <a:hlinkClick r:id="" action="ppaction://media"/>
            <a:extLst>
              <a:ext uri="{FF2B5EF4-FFF2-40B4-BE49-F238E27FC236}">
                <a16:creationId xmlns:a16="http://schemas.microsoft.com/office/drawing/2014/main" id="{134E3492-EAD2-E423-6E75-EE1D52AADBF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3842"/>
    </mc:Choice>
    <mc:Fallback>
      <p:transition spd="slow" advTm="13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346BF-F9E3-59A7-999B-03711A5E1BF5}"/>
              </a:ext>
            </a:extLst>
          </p:cNvPr>
          <p:cNvSpPr>
            <a:spLocks noGrp="1"/>
          </p:cNvSpPr>
          <p:nvPr>
            <p:ph type="title"/>
          </p:nvPr>
        </p:nvSpPr>
        <p:spPr>
          <a:xfrm>
            <a:off x="1024129" y="585216"/>
            <a:ext cx="4431792" cy="1499616"/>
          </a:xfrm>
        </p:spPr>
        <p:txBody>
          <a:bodyPr>
            <a:normAutofit/>
          </a:bodyPr>
          <a:lstStyle/>
          <a:p>
            <a:r>
              <a:rPr lang="en-US" dirty="0"/>
              <a:t>Before Enrolling as a pharmacist…</a:t>
            </a:r>
          </a:p>
        </p:txBody>
      </p:sp>
      <p:sp>
        <p:nvSpPr>
          <p:cNvPr id="3" name="Content Placeholder 2">
            <a:extLst>
              <a:ext uri="{FF2B5EF4-FFF2-40B4-BE49-F238E27FC236}">
                <a16:creationId xmlns:a16="http://schemas.microsoft.com/office/drawing/2014/main" id="{23D59338-18DE-0421-09C5-E2DF305CC6AB}"/>
              </a:ext>
            </a:extLst>
          </p:cNvPr>
          <p:cNvSpPr>
            <a:spLocks noGrp="1"/>
          </p:cNvSpPr>
          <p:nvPr>
            <p:ph idx="1"/>
          </p:nvPr>
        </p:nvSpPr>
        <p:spPr>
          <a:xfrm>
            <a:off x="1024128" y="2286000"/>
            <a:ext cx="4429615" cy="3931920"/>
          </a:xfrm>
        </p:spPr>
        <p:txBody>
          <a:bodyPr>
            <a:normAutofit/>
          </a:bodyPr>
          <a:lstStyle/>
          <a:p>
            <a:r>
              <a:rPr lang="en-US" dirty="0">
                <a:latin typeface="Arial" panose="020B0604020202020204" pitchFamily="34" charset="0"/>
                <a:cs typeface="Arial" panose="020B0604020202020204" pitchFamily="34" charset="0"/>
              </a:rPr>
              <a:t>To bill for pharmacist-provided services related to IC-25-26-25, pharma</a:t>
            </a:r>
            <a:r>
              <a:rPr lang="en-US" u="sng" dirty="0">
                <a:latin typeface="Arial" panose="020B0604020202020204" pitchFamily="34" charset="0"/>
                <a:cs typeface="Arial" panose="020B0604020202020204" pitchFamily="34" charset="0"/>
              </a:rPr>
              <a:t>cies</a:t>
            </a:r>
            <a:r>
              <a:rPr lang="en-US" dirty="0">
                <a:latin typeface="Arial" panose="020B0604020202020204" pitchFamily="34" charset="0"/>
                <a:cs typeface="Arial" panose="020B0604020202020204" pitchFamily="34" charset="0"/>
              </a:rPr>
              <a:t> must first convert from a billing to group provider classification. This conversion allows pharma</a:t>
            </a:r>
            <a:r>
              <a:rPr lang="en-US" u="sng" dirty="0">
                <a:latin typeface="Arial" panose="020B0604020202020204" pitchFamily="34" charset="0"/>
                <a:cs typeface="Arial" panose="020B0604020202020204" pitchFamily="34" charset="0"/>
              </a:rPr>
              <a:t>cists</a:t>
            </a:r>
            <a:r>
              <a:rPr lang="en-US" dirty="0">
                <a:latin typeface="Arial" panose="020B0604020202020204" pitchFamily="34" charset="0"/>
                <a:cs typeface="Arial" panose="020B0604020202020204" pitchFamily="34" charset="0"/>
              </a:rPr>
              <a:t> as rendering providers to link to the pharma</a:t>
            </a:r>
            <a:r>
              <a:rPr lang="en-US" u="sng" dirty="0">
                <a:latin typeface="Arial" panose="020B0604020202020204" pitchFamily="34" charset="0"/>
                <a:cs typeface="Arial" panose="020B0604020202020204" pitchFamily="34" charset="0"/>
              </a:rPr>
              <a:t>cies</a:t>
            </a:r>
            <a:r>
              <a:rPr lang="en-US" dirty="0">
                <a:latin typeface="Arial" panose="020B0604020202020204" pitchFamily="34" charset="0"/>
                <a:cs typeface="Arial" panose="020B0604020202020204" pitchFamily="34" charset="0"/>
              </a:rPr>
              <a:t> they practice at.</a:t>
            </a:r>
          </a:p>
        </p:txBody>
      </p:sp>
      <p:pic>
        <p:nvPicPr>
          <p:cNvPr id="1026" name="Picture 2">
            <a:extLst>
              <a:ext uri="{FF2B5EF4-FFF2-40B4-BE49-F238E27FC236}">
                <a16:creationId xmlns:a16="http://schemas.microsoft.com/office/drawing/2014/main" id="{8A5B913C-3FA7-C71A-EE97-676BD902E96A}"/>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313932" y="640080"/>
            <a:ext cx="5020056" cy="55778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21DC065-8BB5-0986-7F33-40E919B0CF08}"/>
              </a:ext>
            </a:extLst>
          </p:cNvPr>
          <p:cNvSpPr txBox="1"/>
          <p:nvPr/>
        </p:nvSpPr>
        <p:spPr>
          <a:xfrm>
            <a:off x="6110224" y="6284837"/>
            <a:ext cx="5427472" cy="246221"/>
          </a:xfrm>
          <a:prstGeom prst="rect">
            <a:avLst/>
          </a:prstGeom>
          <a:noFill/>
        </p:spPr>
        <p:txBody>
          <a:bodyPr wrap="square">
            <a:spAutoFit/>
          </a:bodyPr>
          <a:lstStyle/>
          <a:p>
            <a:pPr rtl="0">
              <a:buNone/>
            </a:pPr>
            <a:r>
              <a:rPr lang="en-US" sz="1000" b="0" i="0" u="none" strike="noStrike" dirty="0">
                <a:solidFill>
                  <a:srgbClr val="3F3F3F"/>
                </a:solidFill>
                <a:effectLst/>
                <a:latin typeface="Arial" panose="020B0604020202020204" pitchFamily="34" charset="0"/>
                <a:cs typeface="Arial" panose="020B0604020202020204" pitchFamily="34" charset="0"/>
              </a:rPr>
              <a:t>IHCP bulletin. Available at: </a:t>
            </a:r>
            <a:r>
              <a:rPr lang="en-US" sz="1000" b="0" i="0" u="sng" strike="noStrike" dirty="0">
                <a:solidFill>
                  <a:srgbClr val="3F3F3F"/>
                </a:solidFill>
                <a:effectLst/>
                <a:latin typeface="Arial" panose="020B0604020202020204" pitchFamily="34" charset="0"/>
                <a:cs typeface="Arial" panose="020B0604020202020204" pitchFamily="34" charset="0"/>
                <a:hlinkClick r:id="rId6"/>
              </a:rPr>
              <a:t>https://www.in.gov/medicaid/providers/files/bulletins/BT202568.pdf</a:t>
            </a:r>
            <a:endParaRPr lang="en-US" sz="1000" b="0" dirty="0">
              <a:effectLst/>
              <a:latin typeface="Arial" panose="020B0604020202020204" pitchFamily="34" charset="0"/>
              <a:cs typeface="Arial" panose="020B0604020202020204" pitchFamily="34" charset="0"/>
            </a:endParaRPr>
          </a:p>
        </p:txBody>
      </p:sp>
      <p:pic>
        <p:nvPicPr>
          <p:cNvPr id="15" name="Audio 14">
            <a:hlinkClick r:id="" action="ppaction://media"/>
            <a:extLst>
              <a:ext uri="{FF2B5EF4-FFF2-40B4-BE49-F238E27FC236}">
                <a16:creationId xmlns:a16="http://schemas.microsoft.com/office/drawing/2014/main" id="{2750AF01-E6A5-6A01-4677-03959F3E8F0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60655419"/>
      </p:ext>
    </p:extLst>
  </p:cSld>
  <p:clrMapOvr>
    <a:masterClrMapping/>
  </p:clrMapOvr>
  <mc:AlternateContent xmlns:mc="http://schemas.openxmlformats.org/markup-compatibility/2006" xmlns:p14="http://schemas.microsoft.com/office/powerpoint/2010/main">
    <mc:Choice Requires="p14">
      <p:transition spd="slow" p14:dur="2000" advTm="28634"/>
    </mc:Choice>
    <mc:Fallback xmlns="">
      <p:transition spd="slow" advTm="28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0"/>
        <p:cNvGrpSpPr/>
        <p:nvPr/>
      </p:nvGrpSpPr>
      <p:grpSpPr>
        <a:xfrm>
          <a:off x="0" y="0"/>
          <a:ext cx="0" cy="0"/>
          <a:chOff x="0" y="0"/>
          <a:chExt cx="0" cy="0"/>
        </a:xfrm>
      </p:grpSpPr>
      <p:pic>
        <p:nvPicPr>
          <p:cNvPr id="274" name="Google Shape;274;p19"/>
          <p:cNvPicPr preferRelativeResize="0"/>
          <p:nvPr/>
        </p:nvPicPr>
        <p:blipFill rotWithShape="1">
          <a:blip r:embed="rId5">
            <a:alphaModFix/>
          </a:blip>
          <a:srcRect/>
          <a:stretch/>
        </p:blipFill>
        <p:spPr>
          <a:xfrm>
            <a:off x="406060" y="766146"/>
            <a:ext cx="6405204" cy="4563708"/>
          </a:xfrm>
          <a:prstGeom prst="rect">
            <a:avLst/>
          </a:prstGeom>
          <a:noFill/>
          <a:ln>
            <a:noFill/>
          </a:ln>
        </p:spPr>
      </p:pic>
      <p:sp>
        <p:nvSpPr>
          <p:cNvPr id="275" name="Google Shape;275;p19"/>
          <p:cNvSpPr/>
          <p:nvPr/>
        </p:nvSpPr>
        <p:spPr>
          <a:xfrm>
            <a:off x="2546348" y="3712089"/>
            <a:ext cx="2795774" cy="734499"/>
          </a:xfrm>
          <a:prstGeom prst="frame">
            <a:avLst>
              <a:gd name="adj1" fmla="val 2739"/>
            </a:avLst>
          </a:prstGeom>
          <a:solidFill>
            <a:srgbClr val="C00000"/>
          </a:solidFill>
          <a:ln w="190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 name="Google Shape;187;p11">
            <a:extLst>
              <a:ext uri="{FF2B5EF4-FFF2-40B4-BE49-F238E27FC236}">
                <a16:creationId xmlns:a16="http://schemas.microsoft.com/office/drawing/2014/main" id="{914BCC84-3001-90C7-34AA-9821D51E3810}"/>
              </a:ext>
            </a:extLst>
          </p:cNvPr>
          <p:cNvSpPr txBox="1"/>
          <p:nvPr/>
        </p:nvSpPr>
        <p:spPr>
          <a:xfrm>
            <a:off x="617727" y="291614"/>
            <a:ext cx="10217305"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sng" strike="noStrike" dirty="0">
                <a:solidFill>
                  <a:srgbClr val="000000"/>
                </a:solidFill>
                <a:latin typeface="Arial"/>
                <a:ea typeface="Arial"/>
                <a:cs typeface="Arial"/>
                <a:sym typeface="Arial"/>
              </a:rPr>
              <a:t>Step 10</a:t>
            </a:r>
            <a:r>
              <a:rPr lang="en-US" sz="1800" b="0" i="0" u="sng" strike="noStrike" dirty="0">
                <a:solidFill>
                  <a:srgbClr val="000000"/>
                </a:solidFill>
                <a:latin typeface="Arial"/>
                <a:ea typeface="Arial"/>
                <a:cs typeface="Arial"/>
                <a:sym typeface="Arial"/>
              </a:rPr>
              <a:t>:</a:t>
            </a:r>
            <a:r>
              <a:rPr lang="en-US" sz="1800" b="0" i="0" u="none" strike="noStrike" dirty="0">
                <a:solidFill>
                  <a:srgbClr val="000000"/>
                </a:solidFill>
                <a:latin typeface="Arial"/>
                <a:ea typeface="Arial"/>
                <a:cs typeface="Arial"/>
                <a:sym typeface="Arial"/>
              </a:rPr>
              <a:t> Upload Rendering Provider Agreement and Attestation Form</a:t>
            </a:r>
            <a:endParaRPr sz="1800" dirty="0">
              <a:solidFill>
                <a:schemeClr val="dk1"/>
              </a:solidFill>
              <a:latin typeface="Arial"/>
              <a:ea typeface="Arial"/>
              <a:cs typeface="Arial"/>
              <a:sym typeface="Arial"/>
            </a:endParaRPr>
          </a:p>
        </p:txBody>
      </p:sp>
      <p:pic>
        <p:nvPicPr>
          <p:cNvPr id="4" name="Picture 3">
            <a:extLst>
              <a:ext uri="{FF2B5EF4-FFF2-40B4-BE49-F238E27FC236}">
                <a16:creationId xmlns:a16="http://schemas.microsoft.com/office/drawing/2014/main" id="{8D59D2AA-98D3-4213-9E17-51F2005120B4}"/>
              </a:ext>
            </a:extLst>
          </p:cNvPr>
          <p:cNvPicPr>
            <a:picLocks noChangeAspect="1"/>
          </p:cNvPicPr>
          <p:nvPr/>
        </p:nvPicPr>
        <p:blipFill>
          <a:blip r:embed="rId6"/>
          <a:stretch>
            <a:fillRect/>
          </a:stretch>
        </p:blipFill>
        <p:spPr>
          <a:xfrm>
            <a:off x="6233754" y="1528146"/>
            <a:ext cx="5649153" cy="2943925"/>
          </a:xfrm>
          <a:prstGeom prst="rect">
            <a:avLst/>
          </a:prstGeom>
        </p:spPr>
      </p:pic>
      <p:cxnSp>
        <p:nvCxnSpPr>
          <p:cNvPr id="6" name="Straight Arrow Connector 5">
            <a:extLst>
              <a:ext uri="{FF2B5EF4-FFF2-40B4-BE49-F238E27FC236}">
                <a16:creationId xmlns:a16="http://schemas.microsoft.com/office/drawing/2014/main" id="{EAEE907F-EAE7-EF2C-B069-17BD6DA28767}"/>
              </a:ext>
            </a:extLst>
          </p:cNvPr>
          <p:cNvCxnSpPr/>
          <p:nvPr/>
        </p:nvCxnSpPr>
        <p:spPr>
          <a:xfrm flipV="1">
            <a:off x="5579533" y="3589867"/>
            <a:ext cx="654221" cy="46566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a:extLst>
              <a:ext uri="{FF2B5EF4-FFF2-40B4-BE49-F238E27FC236}">
                <a16:creationId xmlns:a16="http://schemas.microsoft.com/office/drawing/2014/main" id="{B551D385-DA43-E457-E118-6853B8AA328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3957"/>
    </mc:Choice>
    <mc:Fallback>
      <p:transition spd="slow" advTm="53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6"/>
        <p:cNvGrpSpPr/>
        <p:nvPr/>
      </p:nvGrpSpPr>
      <p:grpSpPr>
        <a:xfrm>
          <a:off x="0" y="0"/>
          <a:ext cx="0" cy="0"/>
          <a:chOff x="0" y="0"/>
          <a:chExt cx="0" cy="0"/>
        </a:xfrm>
      </p:grpSpPr>
      <p:sp>
        <p:nvSpPr>
          <p:cNvPr id="287" name="Google Shape;287;p2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Meiryo"/>
              <a:ea typeface="Meiryo"/>
              <a:cs typeface="Meiryo"/>
              <a:sym typeface="Meiryo"/>
            </a:endParaRPr>
          </a:p>
        </p:txBody>
      </p:sp>
      <p:sp>
        <p:nvSpPr>
          <p:cNvPr id="288" name="Google Shape;288;p21"/>
          <p:cNvSpPr/>
          <p:nvPr/>
        </p:nvSpPr>
        <p:spPr>
          <a:xfrm>
            <a:off x="0" y="0"/>
            <a:ext cx="6323162" cy="5593660"/>
          </a:xfrm>
          <a:custGeom>
            <a:avLst/>
            <a:gdLst/>
            <a:ahLst/>
            <a:cxnLst/>
            <a:rect l="l" t="t" r="r" b="b"/>
            <a:pathLst>
              <a:path w="6323162" h="5593660" extrusionOk="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chemeClr val="l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9" name="Google Shape;289;p21"/>
          <p:cNvSpPr/>
          <p:nvPr/>
        </p:nvSpPr>
        <p:spPr>
          <a:xfrm>
            <a:off x="6795930" y="1598213"/>
            <a:ext cx="5396070" cy="5259788"/>
          </a:xfrm>
          <a:custGeom>
            <a:avLst/>
            <a:gdLst/>
            <a:ahLst/>
            <a:cxnLst/>
            <a:rect l="l" t="t" r="r" b="b"/>
            <a:pathLst>
              <a:path w="5261264" h="4909930" extrusionOk="0">
                <a:moveTo>
                  <a:pt x="2739575" y="1369"/>
                </a:moveTo>
                <a:cubicBezTo>
                  <a:pt x="3132207" y="14841"/>
                  <a:pt x="3535383" y="128133"/>
                  <a:pt x="3931992" y="357115"/>
                </a:cubicBezTo>
                <a:cubicBezTo>
                  <a:pt x="4474996" y="670619"/>
                  <a:pt x="4925124" y="1151857"/>
                  <a:pt x="5228644" y="1704869"/>
                </a:cubicBezTo>
                <a:lnTo>
                  <a:pt x="5261264" y="1769901"/>
                </a:lnTo>
                <a:lnTo>
                  <a:pt x="5261264" y="4640262"/>
                </a:lnTo>
                <a:lnTo>
                  <a:pt x="5239287" y="4674079"/>
                </a:lnTo>
                <a:cubicBezTo>
                  <a:pt x="5177453" y="4758643"/>
                  <a:pt x="5110673" y="4830413"/>
                  <a:pt x="5039558" y="4893028"/>
                </a:cubicBezTo>
                <a:lnTo>
                  <a:pt x="5018342" y="4909930"/>
                </a:lnTo>
                <a:lnTo>
                  <a:pt x="962510" y="4909930"/>
                </a:lnTo>
                <a:lnTo>
                  <a:pt x="821338" y="4707517"/>
                </a:lnTo>
                <a:cubicBezTo>
                  <a:pt x="672683" y="4465717"/>
                  <a:pt x="560617" y="4198197"/>
                  <a:pt x="448558" y="3922606"/>
                </a:cubicBezTo>
                <a:cubicBezTo>
                  <a:pt x="120358" y="3115488"/>
                  <a:pt x="-245146" y="2397572"/>
                  <a:pt x="221727" y="1588926"/>
                </a:cubicBezTo>
                <a:cubicBezTo>
                  <a:pt x="801679" y="584418"/>
                  <a:pt x="1736188" y="-33060"/>
                  <a:pt x="2739575" y="1369"/>
                </a:cubicBezTo>
                <a:close/>
              </a:path>
            </a:pathLst>
          </a:custGeom>
          <a:solidFill>
            <a:schemeClr val="lt1">
              <a:alpha val="2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Meiryo"/>
              <a:ea typeface="Meiryo"/>
              <a:cs typeface="Meiryo"/>
              <a:sym typeface="Meiryo"/>
            </a:endParaRPr>
          </a:p>
        </p:txBody>
      </p:sp>
      <p:sp>
        <p:nvSpPr>
          <p:cNvPr id="290" name="Google Shape;290;p21"/>
          <p:cNvSpPr/>
          <p:nvPr/>
        </p:nvSpPr>
        <p:spPr>
          <a:xfrm>
            <a:off x="6541758" y="1407380"/>
            <a:ext cx="5665992" cy="5466522"/>
          </a:xfrm>
          <a:custGeom>
            <a:avLst/>
            <a:gdLst/>
            <a:ahLst/>
            <a:cxnLst/>
            <a:rect l="l" t="t" r="r" b="b"/>
            <a:pathLst>
              <a:path w="5665992" h="5401530" extrusionOk="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cap="flat" cmpd="sng">
            <a:solidFill>
              <a:srgbClr val="FFFFFF">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Meiryo"/>
              <a:ea typeface="Meiryo"/>
              <a:cs typeface="Meiryo"/>
              <a:sym typeface="Meiryo"/>
            </a:endParaRPr>
          </a:p>
        </p:txBody>
      </p:sp>
      <p:sp>
        <p:nvSpPr>
          <p:cNvPr id="291" name="Google Shape;291;p21"/>
          <p:cNvSpPr/>
          <p:nvPr/>
        </p:nvSpPr>
        <p:spPr>
          <a:xfrm>
            <a:off x="-15902" y="-15901"/>
            <a:ext cx="6578337" cy="5814891"/>
          </a:xfrm>
          <a:custGeom>
            <a:avLst/>
            <a:gdLst/>
            <a:ahLst/>
            <a:cxnLst/>
            <a:rect l="l" t="t" r="r" b="b"/>
            <a:pathLst>
              <a:path w="6578337" h="5814891" extrusionOk="0">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cap="flat" cmpd="sng">
            <a:solidFill>
              <a:srgbClr val="FFFFFF">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92" name="Google Shape;292;p21"/>
          <p:cNvPicPr preferRelativeResize="0"/>
          <p:nvPr/>
        </p:nvPicPr>
        <p:blipFill rotWithShape="1">
          <a:blip r:embed="rId5">
            <a:alphaModFix/>
          </a:blip>
          <a:srcRect/>
          <a:stretch/>
        </p:blipFill>
        <p:spPr>
          <a:xfrm>
            <a:off x="576300" y="352067"/>
            <a:ext cx="8219502" cy="2301459"/>
          </a:xfrm>
          <a:prstGeom prst="rect">
            <a:avLst/>
          </a:prstGeom>
          <a:noFill/>
          <a:ln>
            <a:noFill/>
          </a:ln>
        </p:spPr>
      </p:pic>
      <p:pic>
        <p:nvPicPr>
          <p:cNvPr id="293" name="Google Shape;293;p21"/>
          <p:cNvPicPr preferRelativeResize="0"/>
          <p:nvPr/>
        </p:nvPicPr>
        <p:blipFill rotWithShape="1">
          <a:blip r:embed="rId6">
            <a:alphaModFix/>
          </a:blip>
          <a:srcRect/>
          <a:stretch/>
        </p:blipFill>
        <p:spPr>
          <a:xfrm>
            <a:off x="3579877" y="3944658"/>
            <a:ext cx="8104438" cy="2714985"/>
          </a:xfrm>
          <a:prstGeom prst="rect">
            <a:avLst/>
          </a:prstGeom>
          <a:noFill/>
          <a:ln>
            <a:noFill/>
          </a:ln>
        </p:spPr>
      </p:pic>
      <p:cxnSp>
        <p:nvCxnSpPr>
          <p:cNvPr id="294" name="Google Shape;294;p21"/>
          <p:cNvCxnSpPr/>
          <p:nvPr/>
        </p:nvCxnSpPr>
        <p:spPr>
          <a:xfrm rot="-5400000" flipH="1">
            <a:off x="7332713" y="3087993"/>
            <a:ext cx="1173300" cy="638700"/>
          </a:xfrm>
          <a:prstGeom prst="bentConnector3">
            <a:avLst>
              <a:gd name="adj1" fmla="val 47070"/>
            </a:avLst>
          </a:prstGeom>
          <a:noFill/>
          <a:ln w="19050" cap="flat" cmpd="sng">
            <a:solidFill>
              <a:srgbClr val="C00000"/>
            </a:solidFill>
            <a:prstDash val="solid"/>
            <a:miter lim="800000"/>
            <a:headEnd type="none" w="sm" len="sm"/>
            <a:tailEnd type="triangle" w="med" len="med"/>
          </a:ln>
        </p:spPr>
      </p:cxnSp>
      <p:sp>
        <p:nvSpPr>
          <p:cNvPr id="295" name="Google Shape;295;p21"/>
          <p:cNvSpPr txBox="1"/>
          <p:nvPr/>
        </p:nvSpPr>
        <p:spPr>
          <a:xfrm>
            <a:off x="9042796" y="512409"/>
            <a:ext cx="2507508" cy="23082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b="1" dirty="0">
                <a:solidFill>
                  <a:srgbClr val="000000"/>
                </a:solidFill>
                <a:latin typeface="Arial"/>
                <a:ea typeface="Arial"/>
                <a:cs typeface="Arial"/>
                <a:sym typeface="Arial"/>
              </a:rPr>
              <a:t>Once the form is uploaded, or if you choose “Finish Later” you will be assigned a tracking number to reference/update your application.</a:t>
            </a:r>
            <a:endParaRPr sz="1800" b="1" dirty="0">
              <a:solidFill>
                <a:schemeClr val="dk1"/>
              </a:solidFill>
              <a:latin typeface="Arial"/>
              <a:ea typeface="Arial"/>
              <a:cs typeface="Arial"/>
              <a:sym typeface="Arial"/>
            </a:endParaRPr>
          </a:p>
        </p:txBody>
      </p:sp>
      <p:pic>
        <p:nvPicPr>
          <p:cNvPr id="2" name="Picture 1">
            <a:extLst>
              <a:ext uri="{FF2B5EF4-FFF2-40B4-BE49-F238E27FC236}">
                <a16:creationId xmlns:a16="http://schemas.microsoft.com/office/drawing/2014/main" id="{DEEAD52E-A7AA-DF12-F6BD-106E909D07C2}"/>
              </a:ext>
            </a:extLst>
          </p:cNvPr>
          <p:cNvPicPr>
            <a:picLocks noChangeAspect="1"/>
          </p:cNvPicPr>
          <p:nvPr/>
        </p:nvPicPr>
        <p:blipFill>
          <a:blip r:embed="rId7"/>
          <a:stretch>
            <a:fillRect/>
          </a:stretch>
        </p:blipFill>
        <p:spPr>
          <a:xfrm>
            <a:off x="7361846" y="4317639"/>
            <a:ext cx="546022" cy="313628"/>
          </a:xfrm>
          <a:prstGeom prst="rect">
            <a:avLst/>
          </a:prstGeom>
        </p:spPr>
      </p:pic>
      <p:pic>
        <p:nvPicPr>
          <p:cNvPr id="3" name="Picture 2">
            <a:extLst>
              <a:ext uri="{FF2B5EF4-FFF2-40B4-BE49-F238E27FC236}">
                <a16:creationId xmlns:a16="http://schemas.microsoft.com/office/drawing/2014/main" id="{C26A0FF0-6CF8-0C26-24C8-F7E772977A36}"/>
              </a:ext>
            </a:extLst>
          </p:cNvPr>
          <p:cNvPicPr>
            <a:picLocks noChangeAspect="1"/>
          </p:cNvPicPr>
          <p:nvPr/>
        </p:nvPicPr>
        <p:blipFill>
          <a:blip r:embed="rId7"/>
          <a:stretch>
            <a:fillRect/>
          </a:stretch>
        </p:blipFill>
        <p:spPr>
          <a:xfrm>
            <a:off x="9374754" y="4887377"/>
            <a:ext cx="1674246" cy="313628"/>
          </a:xfrm>
          <a:prstGeom prst="rect">
            <a:avLst/>
          </a:prstGeom>
        </p:spPr>
      </p:pic>
      <p:pic>
        <p:nvPicPr>
          <p:cNvPr id="10" name="Audio 9">
            <a:hlinkClick r:id="" action="ppaction://media"/>
            <a:extLst>
              <a:ext uri="{FF2B5EF4-FFF2-40B4-BE49-F238E27FC236}">
                <a16:creationId xmlns:a16="http://schemas.microsoft.com/office/drawing/2014/main" id="{A398FE5F-B98F-3B70-E322-21A3E5226AE2}"/>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4396"/>
    </mc:Choice>
    <mc:Fallback xmlns="">
      <p:transition spd="slow" advTm="14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3B048-E33B-A54E-B267-A93246349D48}"/>
              </a:ext>
            </a:extLst>
          </p:cNvPr>
          <p:cNvSpPr>
            <a:spLocks noGrp="1"/>
          </p:cNvSpPr>
          <p:nvPr>
            <p:ph type="title"/>
          </p:nvPr>
        </p:nvSpPr>
        <p:spPr/>
        <p:txBody>
          <a:bodyPr/>
          <a:lstStyle/>
          <a:p>
            <a:r>
              <a:rPr lang="en-US" dirty="0"/>
              <a:t>IHCP Application is Submitted- now what?</a:t>
            </a:r>
          </a:p>
        </p:txBody>
      </p:sp>
      <p:sp>
        <p:nvSpPr>
          <p:cNvPr id="3" name="Content Placeholder 2">
            <a:extLst>
              <a:ext uri="{FF2B5EF4-FFF2-40B4-BE49-F238E27FC236}">
                <a16:creationId xmlns:a16="http://schemas.microsoft.com/office/drawing/2014/main" id="{166A8B0A-733D-EA2B-7232-8E9539BD4F9D}"/>
              </a:ext>
            </a:extLst>
          </p:cNvPr>
          <p:cNvSpPr>
            <a:spLocks noGrp="1"/>
          </p:cNvSpPr>
          <p:nvPr>
            <p:ph idx="1"/>
          </p:nvPr>
        </p:nvSpPr>
        <p:spPr/>
        <p:txBody>
          <a:bodyPr/>
          <a:lstStyle/>
          <a:p>
            <a:r>
              <a:rPr lang="en-US" dirty="0"/>
              <a:t>*Applications are currently taking 7-8 weeks to process</a:t>
            </a:r>
          </a:p>
          <a:p>
            <a:r>
              <a:rPr lang="en-US" dirty="0"/>
              <a:t>*If you have questions, or receive an email stating your application needs revisions/has been rejected, contact the Provider Enrollment Customer Assistance directly at 1-800-457-4584</a:t>
            </a:r>
          </a:p>
          <a:p>
            <a:r>
              <a:rPr lang="en-US" dirty="0"/>
              <a:t>*This process must be done FIRST before enrolling with Managed Care Entities (MCEs)</a:t>
            </a:r>
          </a:p>
          <a:p>
            <a:r>
              <a:rPr lang="en-US" dirty="0"/>
              <a:t>*Stay Tuned for updates on enrolling with MCEs and documentation and billing processes</a:t>
            </a:r>
          </a:p>
        </p:txBody>
      </p:sp>
      <p:pic>
        <p:nvPicPr>
          <p:cNvPr id="6" name="Audio 5">
            <a:hlinkClick r:id="" action="ppaction://media"/>
            <a:extLst>
              <a:ext uri="{FF2B5EF4-FFF2-40B4-BE49-F238E27FC236}">
                <a16:creationId xmlns:a16="http://schemas.microsoft.com/office/drawing/2014/main" id="{B48F07CD-571E-55FD-013D-25755650063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60261633"/>
      </p:ext>
    </p:extLst>
  </p:cSld>
  <p:clrMapOvr>
    <a:masterClrMapping/>
  </p:clrMapOvr>
  <mc:AlternateContent xmlns:mc="http://schemas.openxmlformats.org/markup-compatibility/2006">
    <mc:Choice xmlns:p14="http://schemas.microsoft.com/office/powerpoint/2010/main" Requires="p14">
      <p:transition spd="slow" p14:dur="2000" advTm="44930"/>
    </mc:Choice>
    <mc:Fallback>
      <p:transition spd="slow" advTm="44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7"/>
        <p:cNvGrpSpPr/>
        <p:nvPr/>
      </p:nvGrpSpPr>
      <p:grpSpPr>
        <a:xfrm>
          <a:off x="0" y="0"/>
          <a:ext cx="0" cy="0"/>
          <a:chOff x="0" y="0"/>
          <a:chExt cx="0" cy="0"/>
        </a:xfrm>
      </p:grpSpPr>
      <p:pic>
        <p:nvPicPr>
          <p:cNvPr id="101" name="Google Shape;101;p2">
            <a:hlinkClick r:id="rId5"/>
          </p:cNvPr>
          <p:cNvPicPr preferRelativeResize="0"/>
          <p:nvPr/>
        </p:nvPicPr>
        <p:blipFill rotWithShape="1">
          <a:blip r:embed="rId6">
            <a:alphaModFix/>
          </a:blip>
          <a:srcRect l="11872" t="3432" r="9033"/>
          <a:stretch>
            <a:fillRect/>
          </a:stretch>
        </p:blipFill>
        <p:spPr>
          <a:xfrm>
            <a:off x="304799" y="306916"/>
            <a:ext cx="8517467" cy="6127751"/>
          </a:xfrm>
          <a:prstGeom prst="rect">
            <a:avLst/>
          </a:prstGeom>
          <a:noFill/>
          <a:ln w="28575" cap="flat" cmpd="sng">
            <a:solidFill>
              <a:schemeClr val="lt1"/>
            </a:solidFill>
            <a:prstDash val="solid"/>
            <a:round/>
            <a:headEnd type="none" w="sm" len="sm"/>
            <a:tailEnd type="none" w="sm" len="sm"/>
          </a:ln>
        </p:spPr>
      </p:pic>
      <p:sp>
        <p:nvSpPr>
          <p:cNvPr id="3" name="TextBox 2">
            <a:extLst>
              <a:ext uri="{FF2B5EF4-FFF2-40B4-BE49-F238E27FC236}">
                <a16:creationId xmlns:a16="http://schemas.microsoft.com/office/drawing/2014/main" id="{07283B2A-6429-BA54-C190-2EB0AA952AF9}"/>
              </a:ext>
            </a:extLst>
          </p:cNvPr>
          <p:cNvSpPr txBox="1"/>
          <p:nvPr/>
        </p:nvSpPr>
        <p:spPr>
          <a:xfrm>
            <a:off x="8983133" y="618066"/>
            <a:ext cx="3031066" cy="5109091"/>
          </a:xfrm>
          <a:prstGeom prst="rect">
            <a:avLst/>
          </a:prstGeom>
          <a:noFill/>
        </p:spPr>
        <p:txBody>
          <a:bodyPr wrap="square" rtlCol="0">
            <a:spAutoFit/>
          </a:bodyPr>
          <a:lstStyle/>
          <a:p>
            <a:r>
              <a:rPr kumimoji="0" lang="en-US" sz="2800" b="1" i="0" u="sng"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Step 1:</a:t>
            </a:r>
            <a:r>
              <a:rPr kumimoji="0" lang="en-US" sz="2800" i="0"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 </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Login to your pharm</a:t>
            </a:r>
            <a:r>
              <a:rPr kumimoji="0" lang="en-US" sz="2800" b="0" i="1"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ACY</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 account in the IHCP Portal</a:t>
            </a:r>
          </a:p>
          <a:p>
            <a:endParaRPr lang="en-US" sz="2800" kern="0" dirty="0">
              <a:solidFill>
                <a:srgbClr val="000000"/>
              </a:solidFill>
              <a:latin typeface="Arial" panose="020B0604020202020204" pitchFamily="34" charset="0"/>
              <a:cs typeface="Arial" panose="020B0604020202020204" pitchFamily="34" charset="0"/>
              <a:sym typeface="Arial"/>
            </a:endParaRPr>
          </a:p>
          <a:p>
            <a:r>
              <a:rPr lang="en-US" sz="2800" kern="0" dirty="0">
                <a:solidFill>
                  <a:srgbClr val="000000"/>
                </a:solidFill>
                <a:latin typeface="Arial" panose="020B0604020202020204" pitchFamily="34" charset="0"/>
                <a:cs typeface="Arial" panose="020B0604020202020204" pitchFamily="34" charset="0"/>
                <a:sym typeface="Arial"/>
              </a:rPr>
              <a:t>Access IHCP Portal: </a:t>
            </a:r>
            <a:r>
              <a:rPr lang="en-US" sz="2800" dirty="0">
                <a:solidFill>
                  <a:schemeClr val="dk1"/>
                </a:solidFill>
                <a:latin typeface="Arial" panose="020B0604020202020204" pitchFamily="34" charset="0"/>
                <a:ea typeface="Arial"/>
                <a:cs typeface="Arial" panose="020B0604020202020204" pitchFamily="34" charset="0"/>
                <a:sym typeface="Arial"/>
              </a:rPr>
              <a:t> </a:t>
            </a:r>
            <a:r>
              <a:rPr lang="en-US" sz="2800" u="sng" dirty="0">
                <a:solidFill>
                  <a:schemeClr val="dk1"/>
                </a:solidFill>
                <a:latin typeface="Arial" panose="020B0604020202020204" pitchFamily="34" charset="0"/>
                <a:ea typeface="Arial"/>
                <a:cs typeface="Arial" panose="020B0604020202020204" pitchFamily="34" charset="0"/>
                <a:sym typeface="Arial"/>
                <a:hlinkClick r:id="rId5">
                  <a:extLst>
                    <a:ext uri="{A12FA001-AC4F-418D-AE19-62706E023703}">
                      <ahyp:hlinkClr xmlns:ahyp="http://schemas.microsoft.com/office/drawing/2018/hyperlinkcolor" val="tx"/>
                    </a:ext>
                  </a:extLst>
                </a:hlinkClick>
              </a:rPr>
              <a:t>https://portal.indianamedicaid.com/hcp/provider/Home/tabid/135/Default.aspx</a:t>
            </a:r>
            <a:endParaRPr lang="en-US" sz="2800" dirty="0">
              <a:latin typeface="Arial" panose="020B0604020202020204" pitchFamily="34" charset="0"/>
              <a:cs typeface="Arial" panose="020B0604020202020204" pitchFamily="34" charset="0"/>
            </a:endParaRPr>
          </a:p>
          <a:p>
            <a:endParaRPr lang="en-US" dirty="0"/>
          </a:p>
        </p:txBody>
      </p:sp>
      <p:sp>
        <p:nvSpPr>
          <p:cNvPr id="4" name="Google Shape;119;p4">
            <a:extLst>
              <a:ext uri="{FF2B5EF4-FFF2-40B4-BE49-F238E27FC236}">
                <a16:creationId xmlns:a16="http://schemas.microsoft.com/office/drawing/2014/main" id="{E2A69ACD-FFC6-9FBA-241C-857B9AC555EA}"/>
              </a:ext>
            </a:extLst>
          </p:cNvPr>
          <p:cNvSpPr/>
          <p:nvPr/>
        </p:nvSpPr>
        <p:spPr>
          <a:xfrm>
            <a:off x="7535333" y="460184"/>
            <a:ext cx="491067" cy="315764"/>
          </a:xfrm>
          <a:prstGeom prst="frame">
            <a:avLst>
              <a:gd name="adj1" fmla="val 12500"/>
            </a:avLst>
          </a:prstGeom>
          <a:solidFill>
            <a:srgbClr val="C00000"/>
          </a:solidFill>
          <a:ln w="190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13" name="Audio 12">
            <a:hlinkClick r:id="" action="ppaction://media"/>
            <a:extLst>
              <a:ext uri="{FF2B5EF4-FFF2-40B4-BE49-F238E27FC236}">
                <a16:creationId xmlns:a16="http://schemas.microsoft.com/office/drawing/2014/main" id="{0DD288D9-C68D-61FB-7DD0-6B270B62656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3507"/>
    </mc:Choice>
    <mc:Fallback xmlns="">
      <p:transition spd="slow" advTm="23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
        <p:cNvGrpSpPr/>
        <p:nvPr/>
      </p:nvGrpSpPr>
      <p:grpSpPr>
        <a:xfrm>
          <a:off x="0" y="0"/>
          <a:ext cx="0" cy="0"/>
          <a:chOff x="0" y="0"/>
          <a:chExt cx="0" cy="0"/>
        </a:xfrm>
      </p:grpSpPr>
      <p:sp>
        <p:nvSpPr>
          <p:cNvPr id="106" name="Google Shape;106;p3"/>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07" name="Google Shape;107;p3"/>
          <p:cNvPicPr preferRelativeResize="0"/>
          <p:nvPr/>
        </p:nvPicPr>
        <p:blipFill rotWithShape="1">
          <a:blip r:embed="rId5">
            <a:alphaModFix/>
          </a:blip>
          <a:srcRect r="2005"/>
          <a:stretch/>
        </p:blipFill>
        <p:spPr>
          <a:xfrm>
            <a:off x="1" y="10"/>
            <a:ext cx="9669642" cy="6857990"/>
          </a:xfrm>
          <a:prstGeom prst="rect">
            <a:avLst/>
          </a:prstGeom>
          <a:noFill/>
          <a:ln>
            <a:noFill/>
          </a:ln>
        </p:spPr>
      </p:pic>
      <p:sp>
        <p:nvSpPr>
          <p:cNvPr id="108" name="Google Shape;108;p3"/>
          <p:cNvSpPr/>
          <p:nvPr/>
        </p:nvSpPr>
        <p:spPr>
          <a:xfrm flipH="1">
            <a:off x="5125019" y="0"/>
            <a:ext cx="7066978"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09" name="Google Shape;109;p3"/>
          <p:cNvSpPr txBox="1"/>
          <p:nvPr/>
        </p:nvSpPr>
        <p:spPr>
          <a:xfrm>
            <a:off x="7874000" y="453001"/>
            <a:ext cx="3818467" cy="193459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None/>
            </a:pPr>
            <a:r>
              <a:rPr lang="en-US" sz="2800" b="1" i="0" u="sng" strike="noStrike" cap="none" dirty="0">
                <a:solidFill>
                  <a:schemeClr val="dk1"/>
                </a:solidFill>
                <a:latin typeface="Arial"/>
                <a:ea typeface="Arial"/>
                <a:cs typeface="Arial"/>
                <a:sym typeface="Arial"/>
              </a:rPr>
              <a:t>Step </a:t>
            </a:r>
            <a:r>
              <a:rPr lang="en-US" sz="2800" b="1" u="sng" dirty="0">
                <a:solidFill>
                  <a:schemeClr val="dk1"/>
                </a:solidFill>
                <a:latin typeface="Arial"/>
                <a:ea typeface="Arial"/>
                <a:cs typeface="Arial"/>
                <a:sym typeface="Arial"/>
              </a:rPr>
              <a:t>2:</a:t>
            </a:r>
            <a:r>
              <a:rPr lang="en-US" sz="2800" dirty="0">
                <a:solidFill>
                  <a:schemeClr val="dk1"/>
                </a:solidFill>
                <a:latin typeface="Arial"/>
                <a:ea typeface="Arial"/>
                <a:cs typeface="Arial"/>
                <a:sym typeface="Arial"/>
              </a:rPr>
              <a:t> </a:t>
            </a:r>
            <a:r>
              <a:rPr lang="en-US" sz="2800" b="0" i="0" u="none" strike="noStrike" cap="none" dirty="0">
                <a:solidFill>
                  <a:schemeClr val="dk1"/>
                </a:solidFill>
                <a:latin typeface="Arial"/>
                <a:ea typeface="Arial"/>
                <a:cs typeface="Arial"/>
                <a:sym typeface="Arial"/>
              </a:rPr>
              <a:t>After you login, select “Provider Maintenance” under the “Provider” heading.</a:t>
            </a:r>
            <a:endParaRPr sz="2800" b="0" i="0" u="none" strike="noStrike" cap="none" dirty="0">
              <a:solidFill>
                <a:schemeClr val="dk1"/>
              </a:solidFill>
              <a:latin typeface="Arial"/>
              <a:ea typeface="Arial"/>
              <a:cs typeface="Arial"/>
              <a:sym typeface="Arial"/>
            </a:endParaRPr>
          </a:p>
        </p:txBody>
      </p:sp>
      <p:sp>
        <p:nvSpPr>
          <p:cNvPr id="2" name="Rectangle 1">
            <a:extLst>
              <a:ext uri="{FF2B5EF4-FFF2-40B4-BE49-F238E27FC236}">
                <a16:creationId xmlns:a16="http://schemas.microsoft.com/office/drawing/2014/main" id="{2712EE2C-0102-FBE6-1E02-8961B2C82156}"/>
              </a:ext>
            </a:extLst>
          </p:cNvPr>
          <p:cNvSpPr/>
          <p:nvPr/>
        </p:nvSpPr>
        <p:spPr>
          <a:xfrm>
            <a:off x="1430867" y="2133600"/>
            <a:ext cx="914400" cy="1862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A543257-04E5-67BB-249A-DA63A7274FB3}"/>
              </a:ext>
            </a:extLst>
          </p:cNvPr>
          <p:cNvSpPr/>
          <p:nvPr/>
        </p:nvSpPr>
        <p:spPr>
          <a:xfrm>
            <a:off x="1507067" y="3369734"/>
            <a:ext cx="1098644" cy="3640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19;p4">
            <a:extLst>
              <a:ext uri="{FF2B5EF4-FFF2-40B4-BE49-F238E27FC236}">
                <a16:creationId xmlns:a16="http://schemas.microsoft.com/office/drawing/2014/main" id="{19864608-12E8-1501-63DF-4E958817CB58}"/>
              </a:ext>
            </a:extLst>
          </p:cNvPr>
          <p:cNvSpPr/>
          <p:nvPr/>
        </p:nvSpPr>
        <p:spPr>
          <a:xfrm>
            <a:off x="615143" y="4295575"/>
            <a:ext cx="1631448" cy="315764"/>
          </a:xfrm>
          <a:prstGeom prst="frame">
            <a:avLst>
              <a:gd name="adj1" fmla="val 12500"/>
            </a:avLst>
          </a:prstGeom>
          <a:solidFill>
            <a:srgbClr val="C00000"/>
          </a:solidFill>
          <a:ln w="190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8" name="Audio 7">
            <a:hlinkClick r:id="" action="ppaction://media"/>
            <a:extLst>
              <a:ext uri="{FF2B5EF4-FFF2-40B4-BE49-F238E27FC236}">
                <a16:creationId xmlns:a16="http://schemas.microsoft.com/office/drawing/2014/main" id="{748EF903-7A18-F27A-70E4-1D90D2D19A3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7314"/>
    </mc:Choice>
    <mc:Fallback xmlns="">
      <p:transition spd="slow" advTm="7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4"/>
        <p:cNvGrpSpPr/>
        <p:nvPr/>
      </p:nvGrpSpPr>
      <p:grpSpPr>
        <a:xfrm>
          <a:off x="0" y="0"/>
          <a:ext cx="0" cy="0"/>
          <a:chOff x="0" y="0"/>
          <a:chExt cx="0" cy="0"/>
        </a:xfrm>
      </p:grpSpPr>
      <p:sp>
        <p:nvSpPr>
          <p:cNvPr id="115" name="Google Shape;115;p4"/>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16" name="Google Shape;116;p4"/>
          <p:cNvPicPr preferRelativeResize="0"/>
          <p:nvPr/>
        </p:nvPicPr>
        <p:blipFill rotWithShape="1">
          <a:blip r:embed="rId5">
            <a:alphaModFix/>
          </a:blip>
          <a:srcRect b="3177"/>
          <a:stretch/>
        </p:blipFill>
        <p:spPr>
          <a:xfrm>
            <a:off x="1" y="10"/>
            <a:ext cx="9669642" cy="6857990"/>
          </a:xfrm>
          <a:prstGeom prst="rect">
            <a:avLst/>
          </a:prstGeom>
          <a:noFill/>
          <a:ln>
            <a:noFill/>
          </a:ln>
        </p:spPr>
      </p:pic>
      <p:sp>
        <p:nvSpPr>
          <p:cNvPr id="117" name="Google Shape;117;p4"/>
          <p:cNvSpPr/>
          <p:nvPr/>
        </p:nvSpPr>
        <p:spPr>
          <a:xfrm flipH="1">
            <a:off x="5125019" y="0"/>
            <a:ext cx="7066978"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8" name="Google Shape;118;p4"/>
          <p:cNvSpPr txBox="1"/>
          <p:nvPr/>
        </p:nvSpPr>
        <p:spPr>
          <a:xfrm>
            <a:off x="8022677" y="554601"/>
            <a:ext cx="3822189" cy="1604399"/>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None/>
            </a:pPr>
            <a:r>
              <a:rPr lang="en-US" sz="2800" b="1" i="0" u="sng" strike="noStrike" cap="none" dirty="0">
                <a:solidFill>
                  <a:schemeClr val="dk1"/>
                </a:solidFill>
                <a:latin typeface="Arial"/>
                <a:ea typeface="Arial"/>
                <a:cs typeface="Arial"/>
                <a:sym typeface="Arial"/>
              </a:rPr>
              <a:t>Step 3</a:t>
            </a:r>
            <a:r>
              <a:rPr lang="en-US" sz="2800" b="0" i="0" u="sng" strike="noStrike" cap="none" dirty="0">
                <a:solidFill>
                  <a:schemeClr val="dk1"/>
                </a:solidFill>
                <a:latin typeface="Arial"/>
                <a:ea typeface="Arial"/>
                <a:cs typeface="Arial"/>
                <a:sym typeface="Arial"/>
              </a:rPr>
              <a:t>:</a:t>
            </a:r>
            <a:r>
              <a:rPr lang="en-US" sz="2800" b="0" i="0" strike="noStrike" cap="none" dirty="0">
                <a:solidFill>
                  <a:schemeClr val="dk1"/>
                </a:solidFill>
                <a:latin typeface="Arial"/>
                <a:ea typeface="Arial"/>
                <a:cs typeface="Arial"/>
                <a:sym typeface="Arial"/>
              </a:rPr>
              <a:t>  </a:t>
            </a:r>
            <a:r>
              <a:rPr lang="en-US" sz="2800" b="0" i="0" u="none" strike="noStrike" cap="none" dirty="0">
                <a:solidFill>
                  <a:schemeClr val="dk1"/>
                </a:solidFill>
                <a:latin typeface="Arial"/>
                <a:ea typeface="Arial"/>
                <a:cs typeface="Arial"/>
                <a:sym typeface="Arial"/>
              </a:rPr>
              <a:t>In the menu on the left-hand tool bar, select “Convert to Group”</a:t>
            </a:r>
            <a:endParaRPr sz="2800" b="0" i="0" u="none" strike="noStrike" cap="none" dirty="0">
              <a:solidFill>
                <a:schemeClr val="dk1"/>
              </a:solidFill>
              <a:latin typeface="Arial"/>
              <a:ea typeface="Arial"/>
              <a:cs typeface="Arial"/>
              <a:sym typeface="Arial"/>
            </a:endParaRPr>
          </a:p>
        </p:txBody>
      </p:sp>
      <p:sp>
        <p:nvSpPr>
          <p:cNvPr id="119" name="Google Shape;119;p4"/>
          <p:cNvSpPr/>
          <p:nvPr/>
        </p:nvSpPr>
        <p:spPr>
          <a:xfrm>
            <a:off x="539430" y="5894262"/>
            <a:ext cx="1631448" cy="315764"/>
          </a:xfrm>
          <a:prstGeom prst="frame">
            <a:avLst>
              <a:gd name="adj1" fmla="val 12500"/>
            </a:avLst>
          </a:prstGeom>
          <a:solidFill>
            <a:srgbClr val="C00000"/>
          </a:solidFill>
          <a:ln w="190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8" name="Audio 7">
            <a:hlinkClick r:id="" action="ppaction://media"/>
            <a:extLst>
              <a:ext uri="{FF2B5EF4-FFF2-40B4-BE49-F238E27FC236}">
                <a16:creationId xmlns:a16="http://schemas.microsoft.com/office/drawing/2014/main" id="{F79E4D6A-D89E-3633-9FCC-CAA881DA784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8070"/>
    </mc:Choice>
    <mc:Fallback xmlns="">
      <p:transition spd="slow" advTm="8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
        <p:cNvGrpSpPr/>
        <p:nvPr/>
      </p:nvGrpSpPr>
      <p:grpSpPr>
        <a:xfrm>
          <a:off x="0" y="0"/>
          <a:ext cx="0" cy="0"/>
          <a:chOff x="0" y="0"/>
          <a:chExt cx="0" cy="0"/>
        </a:xfrm>
      </p:grpSpPr>
      <p:sp>
        <p:nvSpPr>
          <p:cNvPr id="124" name="Google Shape;124;p5"/>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25" name="Google Shape;125;p5"/>
          <p:cNvPicPr preferRelativeResize="0"/>
          <p:nvPr/>
        </p:nvPicPr>
        <p:blipFill rotWithShape="1">
          <a:blip r:embed="rId5">
            <a:alphaModFix/>
          </a:blip>
          <a:srcRect l="5883" r="5286" b="-1"/>
          <a:stretch/>
        </p:blipFill>
        <p:spPr>
          <a:xfrm>
            <a:off x="278674" y="110340"/>
            <a:ext cx="9338716" cy="6637320"/>
          </a:xfrm>
          <a:prstGeom prst="rect">
            <a:avLst/>
          </a:prstGeom>
          <a:noFill/>
          <a:ln>
            <a:noFill/>
          </a:ln>
        </p:spPr>
      </p:pic>
      <p:sp>
        <p:nvSpPr>
          <p:cNvPr id="126" name="Google Shape;126;p5"/>
          <p:cNvSpPr/>
          <p:nvPr/>
        </p:nvSpPr>
        <p:spPr>
          <a:xfrm flipH="1">
            <a:off x="6335122" y="0"/>
            <a:ext cx="7067100"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7" name="Google Shape;127;p5"/>
          <p:cNvSpPr txBox="1"/>
          <p:nvPr/>
        </p:nvSpPr>
        <p:spPr>
          <a:xfrm>
            <a:off x="8653943" y="354085"/>
            <a:ext cx="3642560" cy="3742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2800" b="1" i="0" u="sng" strike="noStrike" cap="none" dirty="0">
                <a:solidFill>
                  <a:schemeClr val="dk1"/>
                </a:solidFill>
                <a:latin typeface="Arial"/>
                <a:ea typeface="Arial"/>
                <a:cs typeface="Arial"/>
                <a:sym typeface="Arial"/>
              </a:rPr>
              <a:t>Step 4</a:t>
            </a:r>
            <a:r>
              <a:rPr lang="en-US" sz="2800" b="0" i="0" u="sng" strike="noStrike" cap="none" dirty="0">
                <a:solidFill>
                  <a:schemeClr val="dk1"/>
                </a:solidFill>
                <a:latin typeface="Arial"/>
                <a:ea typeface="Arial"/>
                <a:cs typeface="Arial"/>
                <a:sym typeface="Arial"/>
              </a:rPr>
              <a:t>:</a:t>
            </a:r>
            <a:r>
              <a:rPr lang="en-US" sz="2800" b="0" i="0" strike="noStrike" cap="none" dirty="0">
                <a:solidFill>
                  <a:schemeClr val="dk1"/>
                </a:solidFill>
                <a:latin typeface="Arial"/>
                <a:ea typeface="Arial"/>
                <a:cs typeface="Arial"/>
                <a:sym typeface="Arial"/>
              </a:rPr>
              <a:t> </a:t>
            </a:r>
            <a:r>
              <a:rPr lang="en-US" sz="2800" b="0" i="0" u="none" strike="noStrike" cap="none" dirty="0">
                <a:solidFill>
                  <a:schemeClr val="dk1"/>
                </a:solidFill>
                <a:latin typeface="Arial"/>
                <a:ea typeface="Arial"/>
                <a:cs typeface="Arial"/>
                <a:sym typeface="Arial"/>
              </a:rPr>
              <a:t>Review the prompts and click submit. You will receive an Application Tracking Number (ATN). This ATN can be used by the pharma</a:t>
            </a:r>
            <a:r>
              <a:rPr lang="en-US" sz="2800" b="0" i="1" u="none" strike="noStrike" cap="none" dirty="0">
                <a:solidFill>
                  <a:schemeClr val="dk1"/>
                </a:solidFill>
                <a:latin typeface="Arial"/>
                <a:ea typeface="Arial"/>
                <a:cs typeface="Arial"/>
                <a:sym typeface="Arial"/>
              </a:rPr>
              <a:t>cist</a:t>
            </a:r>
            <a:r>
              <a:rPr lang="en-US" sz="2800" b="0" i="0" u="none" strike="noStrike" cap="none" dirty="0">
                <a:solidFill>
                  <a:schemeClr val="dk1"/>
                </a:solidFill>
                <a:latin typeface="Arial"/>
                <a:ea typeface="Arial"/>
                <a:cs typeface="Arial"/>
                <a:sym typeface="Arial"/>
              </a:rPr>
              <a:t> to enroll as a rendering provider at the pharm</a:t>
            </a:r>
            <a:r>
              <a:rPr lang="en-US" sz="2800" b="0" i="1" u="none" strike="noStrike" cap="none" dirty="0">
                <a:solidFill>
                  <a:schemeClr val="dk1"/>
                </a:solidFill>
                <a:latin typeface="Arial"/>
                <a:ea typeface="Arial"/>
                <a:cs typeface="Arial"/>
                <a:sym typeface="Arial"/>
              </a:rPr>
              <a:t>acy</a:t>
            </a:r>
            <a:r>
              <a:rPr lang="en-US" sz="2800" b="0" i="0" u="none" strike="noStrike" cap="none" dirty="0">
                <a:solidFill>
                  <a:schemeClr val="dk1"/>
                </a:solidFill>
                <a:latin typeface="Arial"/>
                <a:ea typeface="Arial"/>
                <a:cs typeface="Arial"/>
                <a:sym typeface="Arial"/>
              </a:rPr>
              <a:t>. </a:t>
            </a:r>
            <a:endParaRPr sz="2800" b="0" i="0" u="none" strike="noStrike" cap="none" dirty="0">
              <a:solidFill>
                <a:schemeClr val="dk1"/>
              </a:solidFill>
              <a:latin typeface="Arial"/>
              <a:ea typeface="Arial"/>
              <a:cs typeface="Arial"/>
              <a:sym typeface="Arial"/>
            </a:endParaRPr>
          </a:p>
        </p:txBody>
      </p:sp>
      <p:pic>
        <p:nvPicPr>
          <p:cNvPr id="7" name="Audio 6">
            <a:hlinkClick r:id="" action="ppaction://media"/>
            <a:extLst>
              <a:ext uri="{FF2B5EF4-FFF2-40B4-BE49-F238E27FC236}">
                <a16:creationId xmlns:a16="http://schemas.microsoft.com/office/drawing/2014/main" id="{50C92823-4945-4061-C527-69865CCE969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3884"/>
    </mc:Choice>
    <mc:Fallback xmlns="">
      <p:transition spd="slow" advTm="13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1"/>
        <p:cNvGrpSpPr/>
        <p:nvPr/>
      </p:nvGrpSpPr>
      <p:grpSpPr>
        <a:xfrm>
          <a:off x="0" y="0"/>
          <a:ext cx="0" cy="0"/>
          <a:chOff x="0" y="0"/>
          <a:chExt cx="0" cy="0"/>
        </a:xfrm>
      </p:grpSpPr>
      <p:sp>
        <p:nvSpPr>
          <p:cNvPr id="132" name="Google Shape;132;p6"/>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33" name="Google Shape;133;p6"/>
          <p:cNvPicPr preferRelativeResize="0"/>
          <p:nvPr/>
        </p:nvPicPr>
        <p:blipFill rotWithShape="1">
          <a:blip r:embed="rId5">
            <a:alphaModFix/>
          </a:blip>
          <a:srcRect l="4771" r="9571" b="-1"/>
          <a:stretch/>
        </p:blipFill>
        <p:spPr>
          <a:xfrm>
            <a:off x="-130725" y="-62300"/>
            <a:ext cx="9934975" cy="6858001"/>
          </a:xfrm>
          <a:prstGeom prst="rect">
            <a:avLst/>
          </a:prstGeom>
          <a:noFill/>
          <a:ln>
            <a:noFill/>
          </a:ln>
        </p:spPr>
      </p:pic>
      <p:sp>
        <p:nvSpPr>
          <p:cNvPr id="134" name="Google Shape;134;p6"/>
          <p:cNvSpPr/>
          <p:nvPr/>
        </p:nvSpPr>
        <p:spPr>
          <a:xfrm flipH="1">
            <a:off x="6900047" y="72150"/>
            <a:ext cx="7067100"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35" name="Google Shape;135;p6"/>
          <p:cNvSpPr txBox="1"/>
          <p:nvPr/>
        </p:nvSpPr>
        <p:spPr>
          <a:xfrm>
            <a:off x="5258896" y="3592331"/>
            <a:ext cx="5043343" cy="81420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2800" b="0" i="0" u="none" strike="noStrike" cap="none" dirty="0">
                <a:solidFill>
                  <a:schemeClr val="dk1"/>
                </a:solidFill>
                <a:latin typeface="Arial"/>
                <a:ea typeface="Arial"/>
                <a:cs typeface="Arial"/>
                <a:sym typeface="Arial"/>
              </a:rPr>
              <a:t>You will receive a tracking number</a:t>
            </a:r>
            <a:r>
              <a:rPr lang="en-US" sz="2800" dirty="0">
                <a:solidFill>
                  <a:schemeClr val="dk1"/>
                </a:solidFill>
                <a:latin typeface="Arial"/>
                <a:ea typeface="Arial"/>
                <a:cs typeface="Arial"/>
                <a:sym typeface="Arial"/>
              </a:rPr>
              <a:t> (ATN).</a:t>
            </a:r>
            <a:r>
              <a:rPr lang="en-US" sz="2800" b="0" i="0" u="none" strike="noStrike" cap="none" dirty="0">
                <a:solidFill>
                  <a:schemeClr val="dk1"/>
                </a:solidFill>
                <a:latin typeface="Arial"/>
                <a:ea typeface="Arial"/>
                <a:cs typeface="Arial"/>
                <a:sym typeface="Arial"/>
              </a:rPr>
              <a:t> Save this for your records.</a:t>
            </a:r>
            <a:endParaRPr sz="2800" dirty="0"/>
          </a:p>
        </p:txBody>
      </p:sp>
      <p:pic>
        <p:nvPicPr>
          <p:cNvPr id="8" name="Audio 7">
            <a:hlinkClick r:id="" action="ppaction://media"/>
            <a:extLst>
              <a:ext uri="{FF2B5EF4-FFF2-40B4-BE49-F238E27FC236}">
                <a16:creationId xmlns:a16="http://schemas.microsoft.com/office/drawing/2014/main" id="{7A84949C-74BD-D581-B37A-B009F736DB3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9728"/>
    </mc:Choice>
    <mc:Fallback xmlns="">
      <p:transition spd="slow" advTm="9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0"/>
        <p:cNvGrpSpPr/>
        <p:nvPr/>
      </p:nvGrpSpPr>
      <p:grpSpPr>
        <a:xfrm>
          <a:off x="0" y="0"/>
          <a:ext cx="0" cy="0"/>
          <a:chOff x="0" y="0"/>
          <a:chExt cx="0" cy="0"/>
        </a:xfrm>
      </p:grpSpPr>
      <p:sp>
        <p:nvSpPr>
          <p:cNvPr id="141" name="Google Shape;141;p7"/>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46" name="Google Shape;146;p7">
            <a:hlinkClick r:id="rId5"/>
          </p:cNvPr>
          <p:cNvPicPr preferRelativeResize="0"/>
          <p:nvPr/>
        </p:nvPicPr>
        <p:blipFill rotWithShape="1">
          <a:blip r:embed="rId6">
            <a:alphaModFix/>
          </a:blip>
          <a:srcRect t="11325" b="18077"/>
          <a:stretch/>
        </p:blipFill>
        <p:spPr>
          <a:xfrm>
            <a:off x="0" y="0"/>
            <a:ext cx="10628376" cy="5463731"/>
          </a:xfrm>
          <a:prstGeom prst="rect">
            <a:avLst/>
          </a:prstGeom>
          <a:noFill/>
          <a:ln>
            <a:noFill/>
          </a:ln>
        </p:spPr>
      </p:pic>
      <p:sp>
        <p:nvSpPr>
          <p:cNvPr id="147" name="Google Shape;147;p7"/>
          <p:cNvSpPr txBox="1"/>
          <p:nvPr/>
        </p:nvSpPr>
        <p:spPr>
          <a:xfrm>
            <a:off x="838200" y="2434201"/>
            <a:ext cx="3822189" cy="3742762"/>
          </a:xfrm>
          <a:prstGeom prst="rect">
            <a:avLst/>
          </a:prstGeom>
          <a:noFill/>
          <a:ln>
            <a:noFill/>
          </a:ln>
        </p:spPr>
        <p:txBody>
          <a:bodyPr spcFirstLastPara="1" wrap="square" lIns="91425" tIns="45700" rIns="91425" bIns="45700" anchor="t" anchorCtr="0">
            <a:normAutofit/>
          </a:bodyPr>
          <a:lstStyle/>
          <a:p>
            <a:pPr marL="0" marR="0" lvl="0" indent="127000" algn="l" rtl="0">
              <a:lnSpc>
                <a:spcPct val="90000"/>
              </a:lnSpc>
              <a:spcBef>
                <a:spcPts val="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p:txBody>
      </p:sp>
      <p:sp>
        <p:nvSpPr>
          <p:cNvPr id="2" name="TextBox 1">
            <a:extLst>
              <a:ext uri="{FF2B5EF4-FFF2-40B4-BE49-F238E27FC236}">
                <a16:creationId xmlns:a16="http://schemas.microsoft.com/office/drawing/2014/main" id="{D5CA5577-1D46-C204-AD7B-77282CF5087B}"/>
              </a:ext>
            </a:extLst>
          </p:cNvPr>
          <p:cNvSpPr txBox="1"/>
          <p:nvPr/>
        </p:nvSpPr>
        <p:spPr>
          <a:xfrm>
            <a:off x="2982470" y="3285067"/>
            <a:ext cx="7086600" cy="2246769"/>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In the provider maintenance section, you can check on your pending requests at any time. You will also receive a letter in the mail to the pharmacy with updates regarding change status.</a:t>
            </a:r>
          </a:p>
        </p:txBody>
      </p:sp>
      <p:pic>
        <p:nvPicPr>
          <p:cNvPr id="11" name="Audio 10">
            <a:hlinkClick r:id="" action="ppaction://media"/>
            <a:extLst>
              <a:ext uri="{FF2B5EF4-FFF2-40B4-BE49-F238E27FC236}">
                <a16:creationId xmlns:a16="http://schemas.microsoft.com/office/drawing/2014/main" id="{39386855-D0F0-7E2A-B83A-D64EE885F4C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2586"/>
    </mc:Choice>
    <mc:Fallback xmlns="">
      <p:transition spd="slow" advTm="12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6" name="Rectangle 185">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8"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90" name="Straight Connector 189">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53" name="Google Shape;153;p8"/>
          <p:cNvPicPr preferRelativeResize="0">
            <a:picLocks noGrp="1"/>
          </p:cNvPicPr>
          <p:nvPr>
            <p:ph idx="1"/>
          </p:nvPr>
        </p:nvPicPr>
        <p:blipFill rotWithShape="1">
          <a:blip r:embed="rId4"/>
          <a:srcRect l="5104" t="21609" r="-1" b="5766"/>
          <a:stretch>
            <a:fillRect/>
          </a:stretch>
        </p:blipFill>
        <p:spPr>
          <a:xfrm>
            <a:off x="20" y="10"/>
            <a:ext cx="12191980" cy="6857990"/>
          </a:xfrm>
          <a:prstGeom prst="rect">
            <a:avLst/>
          </a:prstGeom>
          <a:noFill/>
        </p:spPr>
      </p:pic>
      <p:sp>
        <p:nvSpPr>
          <p:cNvPr id="192" name="Rectangle 191">
            <a:extLst>
              <a:ext uri="{FF2B5EF4-FFF2-40B4-BE49-F238E27FC236}">
                <a16:creationId xmlns:a16="http://schemas.microsoft.com/office/drawing/2014/main" id="{CC1CA635-2D9C-4E3E-820F-5FE35AC14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9968"/>
            <a:ext cx="12192000" cy="2298032"/>
          </a:xfrm>
          <a:prstGeom prst="rect">
            <a:avLst/>
          </a:prstGeom>
          <a:solidFill>
            <a:schemeClr val="accent1">
              <a:lumMod val="7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9C23A8B1-A4F2-9CD1-5D87-43604FC38937}"/>
              </a:ext>
            </a:extLst>
          </p:cNvPr>
          <p:cNvSpPr>
            <a:spLocks noGrp="1"/>
          </p:cNvSpPr>
          <p:nvPr>
            <p:ph type="title"/>
          </p:nvPr>
        </p:nvSpPr>
        <p:spPr>
          <a:xfrm>
            <a:off x="457200" y="4960137"/>
            <a:ext cx="7772400" cy="1463040"/>
          </a:xfrm>
        </p:spPr>
        <p:txBody>
          <a:bodyPr vert="horz" lIns="91440" tIns="45720" rIns="91440" bIns="45720" rtlCol="0" anchor="ctr">
            <a:normAutofit/>
          </a:bodyPr>
          <a:lstStyle/>
          <a:p>
            <a:pPr algn="r"/>
            <a:r>
              <a:rPr lang="en-US" kern="1200" cap="all" spc="200" baseline="0">
                <a:solidFill>
                  <a:srgbClr val="FFFFFF"/>
                </a:solidFill>
                <a:latin typeface="+mj-lt"/>
                <a:ea typeface="+mj-ea"/>
                <a:cs typeface="+mj-cs"/>
              </a:rPr>
              <a:t>Enrolling as a Pharmac</a:t>
            </a:r>
            <a:r>
              <a:rPr lang="en-US" i="1" u="sng" kern="1200" cap="all" spc="200" baseline="0">
                <a:solidFill>
                  <a:srgbClr val="FFFFFF"/>
                </a:solidFill>
                <a:latin typeface="+mj-lt"/>
                <a:ea typeface="+mj-ea"/>
                <a:cs typeface="+mj-cs"/>
              </a:rPr>
              <a:t>ist</a:t>
            </a:r>
            <a:r>
              <a:rPr lang="en-US" kern="1200" cap="all" spc="200" baseline="0">
                <a:solidFill>
                  <a:srgbClr val="FFFFFF"/>
                </a:solidFill>
                <a:latin typeface="+mj-lt"/>
                <a:ea typeface="+mj-ea"/>
                <a:cs typeface="+mj-cs"/>
              </a:rPr>
              <a:t> provider</a:t>
            </a:r>
          </a:p>
        </p:txBody>
      </p:sp>
      <p:sp>
        <p:nvSpPr>
          <p:cNvPr id="5" name="TextBox 4">
            <a:extLst>
              <a:ext uri="{FF2B5EF4-FFF2-40B4-BE49-F238E27FC236}">
                <a16:creationId xmlns:a16="http://schemas.microsoft.com/office/drawing/2014/main" id="{C19BA0A2-16C9-6932-77DC-75C448AE0AC5}"/>
              </a:ext>
            </a:extLst>
          </p:cNvPr>
          <p:cNvSpPr txBox="1"/>
          <p:nvPr/>
        </p:nvSpPr>
        <p:spPr>
          <a:xfrm>
            <a:off x="8610600" y="4960137"/>
            <a:ext cx="3200400" cy="1463040"/>
          </a:xfrm>
          <a:prstGeom prst="rect">
            <a:avLst/>
          </a:prstGeom>
        </p:spPr>
        <p:txBody>
          <a:bodyPr vert="horz" lIns="91440" tIns="45720" rIns="91440" bIns="45720" rtlCol="0" anchor="ctr">
            <a:normAutofit/>
          </a:bodyPr>
          <a:lstStyle/>
          <a:p>
            <a:pPr marR="0" lvl="0" defTabSz="914400">
              <a:spcAft>
                <a:spcPts val="200"/>
              </a:spcAft>
              <a:buClr>
                <a:schemeClr val="accent1"/>
              </a:buClr>
              <a:buSzPct val="100000"/>
            </a:pPr>
            <a:r>
              <a:rPr lang="en-US" b="0" i="0" u="none" strike="noStrike" cap="none">
                <a:solidFill>
                  <a:srgbClr val="FFFFFF"/>
                </a:solidFill>
                <a:sym typeface="Arial"/>
              </a:rPr>
              <a:t>Individual Pharma</a:t>
            </a:r>
            <a:r>
              <a:rPr lang="en-US" b="0" i="0" u="sng" strike="noStrike" cap="none">
                <a:solidFill>
                  <a:srgbClr val="FFFFFF"/>
                </a:solidFill>
                <a:sym typeface="Arial"/>
              </a:rPr>
              <a:t>cist</a:t>
            </a:r>
            <a:r>
              <a:rPr lang="en-US" b="0" i="0" u="none" strike="noStrike" cap="none">
                <a:solidFill>
                  <a:srgbClr val="FFFFFF"/>
                </a:solidFill>
                <a:sym typeface="Arial"/>
              </a:rPr>
              <a:t> enrollment as a rendering provider at the pharm</a:t>
            </a:r>
            <a:r>
              <a:rPr lang="en-US" b="0" i="0" u="sng" strike="noStrike" cap="none">
                <a:solidFill>
                  <a:srgbClr val="FFFFFF"/>
                </a:solidFill>
                <a:sym typeface="Arial"/>
              </a:rPr>
              <a:t>acy</a:t>
            </a:r>
            <a:endParaRPr lang="en-US" b="0" i="0" u="none" strike="noStrike" cap="none">
              <a:solidFill>
                <a:srgbClr val="FFFFFF"/>
              </a:solidFill>
              <a:sym typeface="Arial"/>
            </a:endParaRPr>
          </a:p>
        </p:txBody>
      </p:sp>
      <p:cxnSp>
        <p:nvCxnSpPr>
          <p:cNvPr id="194" name="Straight Connector 193">
            <a:extLst>
              <a:ext uri="{FF2B5EF4-FFF2-40B4-BE49-F238E27FC236}">
                <a16:creationId xmlns:a16="http://schemas.microsoft.com/office/drawing/2014/main" id="{E0E62FBC-456F-48AE-91ED-3956405D76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6" name="Google Shape;119;p4">
            <a:extLst>
              <a:ext uri="{FF2B5EF4-FFF2-40B4-BE49-F238E27FC236}">
                <a16:creationId xmlns:a16="http://schemas.microsoft.com/office/drawing/2014/main" id="{4B68DA7A-4731-EBC4-6DC4-FD8F9C05362C}"/>
              </a:ext>
            </a:extLst>
          </p:cNvPr>
          <p:cNvSpPr/>
          <p:nvPr/>
        </p:nvSpPr>
        <p:spPr>
          <a:xfrm>
            <a:off x="671510" y="834582"/>
            <a:ext cx="2152970" cy="354138"/>
          </a:xfrm>
          <a:prstGeom prst="frame">
            <a:avLst>
              <a:gd name="adj1" fmla="val 12500"/>
            </a:avLst>
          </a:prstGeom>
          <a:solidFill>
            <a:srgbClr val="C00000"/>
          </a:solidFill>
          <a:ln w="190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10" name="Audio 9">
            <a:hlinkClick r:id="" action="ppaction://media"/>
            <a:extLst>
              <a:ext uri="{FF2B5EF4-FFF2-40B4-BE49-F238E27FC236}">
                <a16:creationId xmlns:a16="http://schemas.microsoft.com/office/drawing/2014/main" id="{9BF04CD8-214C-9A8C-D873-9A03B618A5C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50138333"/>
      </p:ext>
    </p:extLst>
  </p:cSld>
  <p:clrMapOvr>
    <a:masterClrMapping/>
  </p:clrMapOvr>
  <mc:AlternateContent xmlns:mc="http://schemas.openxmlformats.org/markup-compatibility/2006" xmlns:p14="http://schemas.microsoft.com/office/powerpoint/2010/main">
    <mc:Choice Requires="p14">
      <p:transition spd="slow" p14:dur="2000" advTm="18608"/>
    </mc:Choice>
    <mc:Fallback xmlns="">
      <p:transition spd="slow" advTm="18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Integral</Template>
  <TotalTime>173</TotalTime>
  <Words>818</Words>
  <Application>Microsoft Office PowerPoint</Application>
  <PresentationFormat>Widescreen</PresentationFormat>
  <Paragraphs>76</Paragraphs>
  <Slides>22</Slides>
  <Notes>20</Notes>
  <HiddenSlides>0</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Tw Cen MT Condensed</vt:lpstr>
      <vt:lpstr>Meiryo</vt:lpstr>
      <vt:lpstr>Play</vt:lpstr>
      <vt:lpstr>Wingdings 3</vt:lpstr>
      <vt:lpstr>Arial</vt:lpstr>
      <vt:lpstr>Tw Cen MT</vt:lpstr>
      <vt:lpstr>Integral</vt:lpstr>
      <vt:lpstr>Indiana Medicaid pharmacy provider enrollment training</vt:lpstr>
      <vt:lpstr>Before Enrolling as a pharmacist…</vt:lpstr>
      <vt:lpstr>PowerPoint Presentation</vt:lpstr>
      <vt:lpstr>PowerPoint Presentation</vt:lpstr>
      <vt:lpstr>PowerPoint Presentation</vt:lpstr>
      <vt:lpstr>PowerPoint Presentation</vt:lpstr>
      <vt:lpstr>PowerPoint Presentation</vt:lpstr>
      <vt:lpstr>PowerPoint Presentation</vt:lpstr>
      <vt:lpstr>Enrolling as a Pharmacist provider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IHCP Application is Submitted- now what?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Christina O</dc:creator>
  <cp:lastModifiedBy>Kate Riddell</cp:lastModifiedBy>
  <cp:revision>4</cp:revision>
  <dcterms:created xsi:type="dcterms:W3CDTF">2026-01-30T01:23:33Z</dcterms:created>
  <dcterms:modified xsi:type="dcterms:W3CDTF">2026-03-04T19:21:26Z</dcterms:modified>
</cp:coreProperties>
</file>