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0ad56805a7847b5" /><Relationship Type="http://schemas.openxmlformats.org/officeDocument/2006/relationships/extended-properties" Target="/docProps/app.xml" Id="R7b37d13c218a4f15" /><Relationship Type="http://schemas.openxmlformats.org/officeDocument/2006/relationships/officeDocument" Target="/ppt/presentation.xml" Id="Rdaf3fc1950254dc8" /></Relationships>
</file>

<file path=ppt/presentation.xml><?xml version="1.0" encoding="utf-8"?>
<p:presentation xmlns:p="http://schemas.openxmlformats.org/presentationml/2006/main">
  <p:sldMasterIdLst>
    <p:sldMasterId xmlns:r="http://schemas.openxmlformats.org/officeDocument/2006/relationships" id="2147483648" r:id="R4782002b6b1243f7"/>
  </p:sldMasterIdLst>
  <p:notesMasterIdLst>
    <p:notesMasterId xmlns:r="http://schemas.openxmlformats.org/officeDocument/2006/relationships" r:id="Rca68eea9aa8e47f2"/>
  </p:notesMasterIdLst>
  <p:sldIdLst>
    <p:sldId xmlns:r="http://schemas.openxmlformats.org/officeDocument/2006/relationships" id="256" r:id="R3f066bd184604cdc"/>
    <p:sldId xmlns:r="http://schemas.openxmlformats.org/officeDocument/2006/relationships" id="257" r:id="Rfda15f4ccdd1482e"/>
    <p:sldId xmlns:r="http://schemas.openxmlformats.org/officeDocument/2006/relationships" id="258" r:id="R784712c656ee4d80"/>
    <p:sldId xmlns:r="http://schemas.openxmlformats.org/officeDocument/2006/relationships" id="259" r:id="R112f421383f9432a"/>
    <p:sldId xmlns:r="http://schemas.openxmlformats.org/officeDocument/2006/relationships" id="260" r:id="Reff122ed82954fe5"/>
    <p:sldId xmlns:r="http://schemas.openxmlformats.org/officeDocument/2006/relationships" id="261" r:id="Rfe37807ce77f4650"/>
    <p:sldId xmlns:r="http://schemas.openxmlformats.org/officeDocument/2006/relationships" id="262" r:id="R01e0f8bf45ab489d"/>
    <p:sldId xmlns:r="http://schemas.openxmlformats.org/officeDocument/2006/relationships" id="263" r:id="Rc3a1d291d1394003"/>
    <p:sldId xmlns:r="http://schemas.openxmlformats.org/officeDocument/2006/relationships" id="264" r:id="Rb30de13e2228466f"/>
    <p:sldId xmlns:r="http://schemas.openxmlformats.org/officeDocument/2006/relationships" id="265" r:id="Rdb74c3f06c0c46d0"/>
    <p:sldId xmlns:r="http://schemas.openxmlformats.org/officeDocument/2006/relationships" id="266" r:id="Rbb150c6a73034d70"/>
    <p:sldId xmlns:r="http://schemas.openxmlformats.org/officeDocument/2006/relationships" id="267" r:id="R141e6152088d47a9"/>
    <p:sldId xmlns:r="http://schemas.openxmlformats.org/officeDocument/2006/relationships" id="268" r:id="R556ed17f24fd44f9"/>
    <p:sldId xmlns:r="http://schemas.openxmlformats.org/officeDocument/2006/relationships" id="269" r:id="R6ebce7e3e772424f"/>
    <p:sldId xmlns:r="http://schemas.openxmlformats.org/officeDocument/2006/relationships" id="270" r:id="R732b9a12b7904c0d"/>
    <p:sldId xmlns:r="http://schemas.openxmlformats.org/officeDocument/2006/relationships" id="271" r:id="Rb46697013a774d19"/>
    <p:sldId xmlns:r="http://schemas.openxmlformats.org/officeDocument/2006/relationships" id="272" r:id="Rae747c72ed564a35"/>
    <p:sldId xmlns:r="http://schemas.openxmlformats.org/officeDocument/2006/relationships" id="273" r:id="Rd57b9f1f0e9c4b21"/>
    <p:sldId xmlns:r="http://schemas.openxmlformats.org/officeDocument/2006/relationships" id="274" r:id="Rbf2c11cc52be4e9e"/>
    <p:sldId xmlns:r="http://schemas.openxmlformats.org/officeDocument/2006/relationships" id="275" r:id="R77904e5b08124682"/>
    <p:sldId xmlns:r="http://schemas.openxmlformats.org/officeDocument/2006/relationships" id="276" r:id="R3a42e5e2ffc646ae"/>
    <p:sldId xmlns:r="http://schemas.openxmlformats.org/officeDocument/2006/relationships" id="277" r:id="R9049c9f693a64471"/>
    <p:sldId xmlns:r="http://schemas.openxmlformats.org/officeDocument/2006/relationships" id="278" r:id="Rbd25ff230e1442ad"/>
    <p:sldId xmlns:r="http://schemas.openxmlformats.org/officeDocument/2006/relationships" id="279" r:id="Rdb5764f03e5c49ae"/>
    <p:sldId xmlns:r="http://schemas.openxmlformats.org/officeDocument/2006/relationships" id="280" r:id="R7d8b187af1384202"/>
    <p:sldId xmlns:r="http://schemas.openxmlformats.org/officeDocument/2006/relationships" id="281" r:id="Reb6e8b2a83be4ef0"/>
    <p:sldId xmlns:r="http://schemas.openxmlformats.org/officeDocument/2006/relationships" id="282" r:id="Rc2c6550df8f04234"/>
    <p:sldId xmlns:r="http://schemas.openxmlformats.org/officeDocument/2006/relationships" id="283" r:id="Ra560b8c383b54b3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690a394995a440f" /><Relationship Type="http://schemas.openxmlformats.org/officeDocument/2006/relationships/slideMaster" Target="/ppt/slideMasters/slideMaster1.xml" Id="R4782002b6b1243f7" /><Relationship Type="http://schemas.openxmlformats.org/officeDocument/2006/relationships/notesMaster" Target="/ppt/notesMasters/notesMaster1.xml" Id="Rca68eea9aa8e47f2" /><Relationship Type="http://schemas.openxmlformats.org/officeDocument/2006/relationships/presProps" Target="/ppt/presProps.xml" Id="R5f5bdf1fc330485e" /><Relationship Type="http://schemas.openxmlformats.org/officeDocument/2006/relationships/tableStyles" Target="/ppt/tableStyles.xml" Id="R5c020c062c7740ba" /><Relationship Type="http://schemas.openxmlformats.org/officeDocument/2006/relationships/slide" Target="/ppt/slides/slide1.xml" Id="R3f066bd184604cdc" /><Relationship Type="http://schemas.openxmlformats.org/officeDocument/2006/relationships/slide" Target="/ppt/slides/slide2.xml" Id="Rfda15f4ccdd1482e" /><Relationship Type="http://schemas.openxmlformats.org/officeDocument/2006/relationships/slide" Target="/ppt/slides/slide3.xml" Id="R784712c656ee4d80" /><Relationship Type="http://schemas.openxmlformats.org/officeDocument/2006/relationships/slide" Target="/ppt/slides/slide4.xml" Id="R112f421383f9432a" /><Relationship Type="http://schemas.openxmlformats.org/officeDocument/2006/relationships/slide" Target="/ppt/slides/slide5.xml" Id="Reff122ed82954fe5" /><Relationship Type="http://schemas.openxmlformats.org/officeDocument/2006/relationships/slide" Target="/ppt/slides/slide6.xml" Id="Rfe37807ce77f4650" /><Relationship Type="http://schemas.openxmlformats.org/officeDocument/2006/relationships/slide" Target="/ppt/slides/slide7.xml" Id="R01e0f8bf45ab489d" /><Relationship Type="http://schemas.openxmlformats.org/officeDocument/2006/relationships/slide" Target="/ppt/slides/slide8.xml" Id="Rc3a1d291d1394003" /><Relationship Type="http://schemas.openxmlformats.org/officeDocument/2006/relationships/slide" Target="/ppt/slides/slide9.xml" Id="Rb30de13e2228466f" /><Relationship Type="http://schemas.openxmlformats.org/officeDocument/2006/relationships/slide" Target="/ppt/slides/slide10.xml" Id="Rdb74c3f06c0c46d0" /><Relationship Type="http://schemas.openxmlformats.org/officeDocument/2006/relationships/slide" Target="/ppt/slides/slide11.xml" Id="Rbb150c6a73034d70" /><Relationship Type="http://schemas.openxmlformats.org/officeDocument/2006/relationships/slide" Target="/ppt/slides/slide12.xml" Id="R141e6152088d47a9" /><Relationship Type="http://schemas.openxmlformats.org/officeDocument/2006/relationships/slide" Target="/ppt/slides/slide13.xml" Id="R556ed17f24fd44f9" /><Relationship Type="http://schemas.openxmlformats.org/officeDocument/2006/relationships/slide" Target="/ppt/slides/slide14.xml" Id="R6ebce7e3e772424f" /><Relationship Type="http://schemas.openxmlformats.org/officeDocument/2006/relationships/slide" Target="/ppt/slides/slide15.xml" Id="R732b9a12b7904c0d" /><Relationship Type="http://schemas.openxmlformats.org/officeDocument/2006/relationships/slide" Target="/ppt/slides/slide16.xml" Id="Rb46697013a774d19" /><Relationship Type="http://schemas.openxmlformats.org/officeDocument/2006/relationships/slide" Target="/ppt/slides/slide17.xml" Id="Rae747c72ed564a35" /><Relationship Type="http://schemas.openxmlformats.org/officeDocument/2006/relationships/slide" Target="/ppt/slides/slide18.xml" Id="Rd57b9f1f0e9c4b21" /><Relationship Type="http://schemas.openxmlformats.org/officeDocument/2006/relationships/slide" Target="/ppt/slides/slide19.xml" Id="Rbf2c11cc52be4e9e" /><Relationship Type="http://schemas.openxmlformats.org/officeDocument/2006/relationships/slide" Target="/ppt/slides/slide20.xml" Id="R77904e5b08124682" /><Relationship Type="http://schemas.openxmlformats.org/officeDocument/2006/relationships/slide" Target="/ppt/slides/slide21.xml" Id="R3a42e5e2ffc646ae" /><Relationship Type="http://schemas.openxmlformats.org/officeDocument/2006/relationships/slide" Target="/ppt/slides/slide22.xml" Id="R9049c9f693a64471" /><Relationship Type="http://schemas.openxmlformats.org/officeDocument/2006/relationships/slide" Target="/ppt/slides/slide23.xml" Id="Rbd25ff230e1442ad" /><Relationship Type="http://schemas.openxmlformats.org/officeDocument/2006/relationships/slide" Target="/ppt/slides/slide24.xml" Id="Rdb5764f03e5c49ae" /><Relationship Type="http://schemas.openxmlformats.org/officeDocument/2006/relationships/slide" Target="/ppt/slides/slide25.xml" Id="R7d8b187af1384202" /><Relationship Type="http://schemas.openxmlformats.org/officeDocument/2006/relationships/slide" Target="/ppt/slides/slide26.xml" Id="Reb6e8b2a83be4ef0" /><Relationship Type="http://schemas.openxmlformats.org/officeDocument/2006/relationships/slide" Target="/ppt/slides/slide27.xml" Id="Rc2c6550df8f04234" /><Relationship Type="http://schemas.openxmlformats.org/officeDocument/2006/relationships/slide" Target="/ppt/slides/slide28.xml" Id="Ra560b8c383b54b3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3a6bff56c9b43d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99ac6143e7f4672" /><Relationship Type="http://schemas.openxmlformats.org/officeDocument/2006/relationships/notesMaster" Target="/ppt/notesMasters/notesMaster1.xml" Id="R11960eedeb0d49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331b3db8a6ce43ef" /><Relationship Type="http://schemas.openxmlformats.org/officeDocument/2006/relationships/notesMaster" Target="/ppt/notesMasters/notesMaster1.xml" Id="R3fce6e4d31b94188" /></Relationships>
</file>

<file path=ppt/notesSlides/_rels/notesSlide3.xml.rels>&#65279;<?xml version="1.0" encoding="utf-8"?><Relationships xmlns="http://schemas.openxmlformats.org/package/2006/relationships"><Relationship Type="http://schemas.openxmlformats.org/officeDocument/2006/relationships/slide" Target="/ppt/slides/slide3.xml" Id="Rcb0982b75c9e4ca3" /><Relationship Type="http://schemas.openxmlformats.org/officeDocument/2006/relationships/notesMaster" Target="/ppt/notesMasters/notesMaster1.xml" Id="Rd664e0112b2146fe" /></Relationships>
</file>

<file path=ppt/notesSlides/_rels/notesSlide4.xml.rels>&#65279;<?xml version="1.0" encoding="utf-8"?><Relationships xmlns="http://schemas.openxmlformats.org/package/2006/relationships"><Relationship Type="http://schemas.openxmlformats.org/officeDocument/2006/relationships/slide" Target="/ppt/slides/slide4.xml" Id="R0d88e4d80b2b452f" /><Relationship Type="http://schemas.openxmlformats.org/officeDocument/2006/relationships/notesMaster" Target="/ppt/notesMasters/notesMaster1.xml" Id="R03477edaae3d4d70" /></Relationships>
</file>

<file path=ppt/notesSlides/_rels/notesSlide5.xml.rels>&#65279;<?xml version="1.0" encoding="utf-8"?><Relationships xmlns="http://schemas.openxmlformats.org/package/2006/relationships"><Relationship Type="http://schemas.openxmlformats.org/officeDocument/2006/relationships/slide" Target="/ppt/slides/slide5.xml" Id="Rb2efe9eb4f404b13" /><Relationship Type="http://schemas.openxmlformats.org/officeDocument/2006/relationships/notesMaster" Target="/ppt/notesMasters/notesMaster1.xml" Id="R70d440bc7e644648" /></Relationships>
</file>

<file path=ppt/notesSlides/_rels/notesSlide6.xml.rels>&#65279;<?xml version="1.0" encoding="utf-8"?><Relationships xmlns="http://schemas.openxmlformats.org/package/2006/relationships"><Relationship Type="http://schemas.openxmlformats.org/officeDocument/2006/relationships/slide" Target="/ppt/slides/slide6.xml" Id="Ra5c60298c2fe44d5" /><Relationship Type="http://schemas.openxmlformats.org/officeDocument/2006/relationships/notesMaster" Target="/ppt/notesMasters/notesMaster1.xml" Id="R8353672d509f48bf" /></Relationships>
</file>

<file path=ppt/notesSlides/_rels/notesSlide7.xml.rels>&#65279;<?xml version="1.0" encoding="utf-8"?><Relationships xmlns="http://schemas.openxmlformats.org/package/2006/relationships"><Relationship Type="http://schemas.openxmlformats.org/officeDocument/2006/relationships/slide" Target="/ppt/slides/slide7.xml" Id="R39f0ff8324464dfc" /><Relationship Type="http://schemas.openxmlformats.org/officeDocument/2006/relationships/notesMaster" Target="/ppt/notesMasters/notesMaster1.xml" Id="R9d2ad9df52244192" /></Relationships>
</file>

<file path=ppt/notesSlides/_rels/notesSlide8.xml.rels>&#65279;<?xml version="1.0" encoding="utf-8"?><Relationships xmlns="http://schemas.openxmlformats.org/package/2006/relationships"><Relationship Type="http://schemas.openxmlformats.org/officeDocument/2006/relationships/slide" Target="/ppt/slides/slide8.xml" Id="Rd64da208014e4c41" /><Relationship Type="http://schemas.openxmlformats.org/officeDocument/2006/relationships/notesMaster" Target="/ppt/notesMasters/notesMaster1.xml" Id="R55475c3de3a549c9" /></Relationships>
</file>

<file path=ppt/notesSlides/_rels/notesSlide9.xml.rels>&#65279;<?xml version="1.0" encoding="utf-8"?><Relationships xmlns="http://schemas.openxmlformats.org/package/2006/relationships"><Relationship Type="http://schemas.openxmlformats.org/officeDocument/2006/relationships/slide" Target="/ppt/slides/slide9.xml" Id="Rbe08081401db4bd6" /><Relationship Type="http://schemas.openxmlformats.org/officeDocument/2006/relationships/notesMaster" Target="/ppt/notesMasters/notesMaster1.xml" Id="R890acfd1b035431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4129c7e053548c1" /><Relationship Type="http://schemas.openxmlformats.org/officeDocument/2006/relationships/notesMaster" Target="/ppt/notesMasters/notesMaster1.xml" Id="R8ce47b70d3a0477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81ef7b76e424796" /><Relationship Type="http://schemas.openxmlformats.org/officeDocument/2006/relationships/notesMaster" Target="/ppt/notesMasters/notesMaster1.xml" Id="R374a243d9ddb447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d7620db53c041a3" /><Relationship Type="http://schemas.openxmlformats.org/officeDocument/2006/relationships/notesMaster" Target="/ppt/notesMasters/notesMaster1.xml" Id="Red12f2be6bc44d4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d9797bef7984469" /><Relationship Type="http://schemas.openxmlformats.org/officeDocument/2006/relationships/notesMaster" Target="/ppt/notesMasters/notesMaster1.xml" Id="R0126f9b4d1224d9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9205c4ad3304d94" /><Relationship Type="http://schemas.openxmlformats.org/officeDocument/2006/relationships/notesMaster" Target="/ppt/notesMasters/notesMaster1.xml" Id="R7a2869ce4adf4b7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61090a42c804f17" /><Relationship Type="http://schemas.openxmlformats.org/officeDocument/2006/relationships/notesMaster" Target="/ppt/notesMasters/notesMaster1.xml" Id="R828fc50bd4204f3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f45fc06b5544065" /><Relationship Type="http://schemas.openxmlformats.org/officeDocument/2006/relationships/notesMaster" Target="/ppt/notesMasters/notesMaster1.xml" Id="Rfaf56ffe76624c5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8311c929c104664" /><Relationship Type="http://schemas.openxmlformats.org/officeDocument/2006/relationships/notesMaster" Target="/ppt/notesMasters/notesMaster1.xml" Id="Rc613ce680847416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94266a412874f77" /><Relationship Type="http://schemas.openxmlformats.org/officeDocument/2006/relationships/notesMaster" Target="/ppt/notesMasters/notesMaster1.xml" Id="Ref5915ff91a844c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29641a415e54a58" /><Relationship Type="http://schemas.openxmlformats.org/officeDocument/2006/relationships/notesMaster" Target="/ppt/notesMasters/notesMaster1.xml" Id="Rc4ea5ad99c85446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c12cb1dfaef4942" /><Relationship Type="http://schemas.openxmlformats.org/officeDocument/2006/relationships/notesMaster" Target="/ppt/notesMasters/notesMaster1.xml" Id="R0101f2a205cf442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1f929dd32d94b71" /><Relationship Type="http://schemas.openxmlformats.org/officeDocument/2006/relationships/notesMaster" Target="/ppt/notesMasters/notesMaster1.xml" Id="R7d15e6651f63466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5167829ddf34e75" /><Relationship Type="http://schemas.openxmlformats.org/officeDocument/2006/relationships/notesMaster" Target="/ppt/notesMasters/notesMaster1.xml" Id="R7331b53688924af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0b48e72816c4f07" /><Relationship Type="http://schemas.openxmlformats.org/officeDocument/2006/relationships/notesMaster" Target="/ppt/notesMasters/notesMaster1.xml" Id="R43e81cf4f2fc47e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72d846708204da6" /><Relationship Type="http://schemas.openxmlformats.org/officeDocument/2006/relationships/notesMaster" Target="/ppt/notesMasters/notesMaster1.xml" Id="R0c8960791e93458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be352b4b0c043da" /><Relationship Type="http://schemas.openxmlformats.org/officeDocument/2006/relationships/notesMaster" Target="/ppt/notesMasters/notesMaster1.xml" Id="Ra3893489592b47a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5aa73b5982f4c57" /><Relationship Type="http://schemas.openxmlformats.org/officeDocument/2006/relationships/notesMaster" Target="/ppt/notesMasters/notesMaster1.xml" Id="Ra15d28b0387446a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cb90a4d525341d9" /><Relationship Type="http://schemas.openxmlformats.org/officeDocument/2006/relationships/notesMaster" Target="/ppt/notesMasters/notesMaster1.xml" Id="R1ead59486f2c4c3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c1a164741f54503" /><Relationship Type="http://schemas.openxmlformats.org/officeDocument/2006/relationships/notesMaster" Target="/ppt/notesMasters/notesMaster1.xml" Id="Rbc01fb1ac16d411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guide. Prepared October 21, 2026. A readiness goal, not a guarantee of eligibility, uninterrupted care, or complete information. Applies to Ohio HealthCare.gov individual coverage. No client information or verified plan comparisons supplied.</a:t>
            </a:r>
          </a:p>
          <a:p xmlns:a="http://schemas.openxmlformats.org/drawingml/2006/main">
            <a:r>
              <a:t/>
            </a:r>
          </a:p>
          <a:p xmlns:a="http://schemas.openxmlformats.org/drawingml/2006/main">
            <a:r>
              <a:t>Sources checked October 21,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Agency scheduling requirement requested by Scott. Clients prepare applicable items rather than enter sensitive answers into the presentation. Preparation assistance remains available before enrollment scheduling.</a:t>
            </a:r>
          </a:p>
          <a:p xmlns:a="http://schemas.openxmlformats.org/drawingml/2006/main">
            <a:r>
              <a:t/>
            </a:r>
          </a:p>
          <a:p xmlns:a="http://schemas.openxmlformats.org/drawingml/2006/main">
            <a:r>
              <a:t>Sources checked October 21,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https://support.zoom.com/hc/en/article?id=zm_kb&amp;sysparm_article=KB0064516</a:t>
            </a:r>
          </a:p>
          <a:p xmlns:a="http://schemas.openxmlformats.org/drawingml/2006/main">
            <a:r>
              <a:t>https://zoom.us/download</a:t>
            </a:r>
          </a:p>
          <a:p xmlns:a="http://schemas.openxmlformats.org/drawingml/2006/main">
            <a:r>
              <a:t>https://zoom.us/test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https://www.healthcare.gov/downloads/marketplace-consumer-application-family.pdf</a:t>
            </a:r>
          </a:p>
          <a:p xmlns:a="http://schemas.openxmlformats.org/drawingml/2006/main">
            <a:r>
              <a:t>https://www.healthcare.gov/choose-a-plan/comparing-plans/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https://www.cms.gov/files/document/cms-model-consent-form-marketplace-agents-and-brokers.pdf</a:t>
            </a:r>
          </a:p>
          <a:p xmlns:a="http://schemas.openxmlformats.org/drawingml/2006/main">
            <a:r>
              <a:t>https://www.cms.gov/newsroom/fact-sheets/hhs-notice-benefit-payment-parameters-2027-final-rule</a:t>
            </a:r>
          </a:p>
          <a:p xmlns:a="http://schemas.openxmlformats.org/drawingml/2006/main">
            <a:r>
              <a:t>https://www.hhs.gov/hipaa/for-professionals/privacy/guidance/business-associates/index.html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https://www.healthcare.gov/downloads/marketplace-consumer-application-family.pdf</a:t>
            </a:r>
          </a:p>
          <a:p xmlns:a="http://schemas.openxmlformats.org/drawingml/2006/main">
            <a:r>
              <a:t>https://www.healthcare.gov/income-and-household-information/household-size/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Confirm current contact information. Do not substitute agency or broker contact details for the consumer verification channels. Agent authorization requests may be resent up to three times per day. Consumers may refresh an expired authorization link using Get new link. Do not describe this as a universal three-attempt identity-proofing lockout.</a:t>
            </a:r>
          </a:p>
          <a:p xmlns:a="http://schemas.openxmlformats.org/drawingml/2006/main">
            <a:r>
              <a:t/>
            </a:r>
          </a:p>
          <a:p xmlns:a="http://schemas.openxmlformats.org/drawingml/2006/main">
            <a:r>
              <a:t>Sources checked October 21, 2026:</a:t>
            </a:r>
          </a:p>
          <a:p xmlns:a="http://schemas.openxmlformats.org/drawingml/2006/main">
            <a:r>
              <a:t>https://faq.healthsherpa.com/en/articles/15787600-consumer-experience-when-completing-an-agent-authorization-request</a:t>
            </a:r>
          </a:p>
          <a:p xmlns:a="http://schemas.openxmlformats.org/drawingml/2006/main">
            <a:r>
              <a:t>https://faq.healthsherpa.com/en/articles/15693277-agent-authorization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Some consumers require additional identity verification. HealthSherpa may use Experian, Persona or ID.me depending on the workflow. Consumer or appropriately authorized representative must complete their own applicable proofing, following platform rules, rather than an agent impersonating them. No universal uninterrupted-session or three-failed-attempt daily-lockout claim is made. Arrange private assistance for exceptions. HealthCare.gov access may be required for a platform-directed fallback, not as a blanket prerequisite.</a:t>
            </a:r>
          </a:p>
          <a:p xmlns:a="http://schemas.openxmlformats.org/drawingml/2006/main">
            <a:r>
              <a:t/>
            </a:r>
          </a:p>
          <a:p xmlns:a="http://schemas.openxmlformats.org/drawingml/2006/main">
            <a:r>
              <a:t>Sources checked October 21, 2026:</a:t>
            </a:r>
          </a:p>
          <a:p xmlns:a="http://schemas.openxmlformats.org/drawingml/2006/main">
            <a:r>
              <a:t>https://faq.healthsherpa.com/en/articles/12524172-identity-verification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https://www.healthcare.gov/income-and-household-information/household-size/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https://www.healthcare.gov/income-and-household-information/income/</a:t>
            </a:r>
          </a:p>
          <a:p xmlns:a="http://schemas.openxmlformats.org/drawingml/2006/main">
            <a:r>
              <a:t>https://www.healthcare.gov/glossary/adjusted-gross-income-agi/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https://www.healthcare.gov/income-and-household-information/income/</a:t>
            </a:r>
          </a:p>
          <a:p xmlns:a="http://schemas.openxmlformats.org/drawingml/2006/main">
            <a:r>
              <a:t>https://www.healthcare.gov/self-employed/income/index.html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https://www.healthcare.gov/have-job-based-coverage/change-to-marketplace-plan/</a:t>
            </a:r>
          </a:p>
          <a:p xmlns:a="http://schemas.openxmlformats.org/drawingml/2006/main">
            <a:r>
              <a:t>https://www.healthcare.gov/glossary/affordable-coverage/</a:t>
            </a:r>
          </a:p>
          <a:p xmlns:a="http://schemas.openxmlformats.org/drawingml/2006/main">
            <a:r>
              <a:t>https://www.healthcare.gov/job-based-help/marketplace/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https://www.healthcare.gov/downloads/marketplace-consumer-application-family.pdf</a:t>
            </a:r>
          </a:p>
          <a:p xmlns:a="http://schemas.openxmlformats.org/drawingml/2006/main">
            <a:r>
              <a:t>https://www.healthcare.gov/verify-information/documents-and-deadlines/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https://www.healthcare.gov/downloads/marketplace-consumer-application-family.pdf</a:t>
            </a:r>
          </a:p>
          <a:p xmlns:a="http://schemas.openxmlformats.org/drawingml/2006/main">
            <a:r>
              <a:t>https://www.healthcare.gov/have-job-based-coverage/change-to-marketplace-plan/</a:t>
            </a:r>
          </a:p>
          <a:p xmlns:a="http://schemas.openxmlformats.org/drawingml/2006/main">
            <a:r>
              <a:t>https://www.healthcare.gov/income-and-household-information/income/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https://www.healthcare.gov/choose-a-plan/comparing-plans/</a:t>
            </a:r>
          </a:p>
          <a:p xmlns:a="http://schemas.openxmlformats.org/drawingml/2006/main">
            <a:r>
              <a:t>https://www.healthcare.gov/blog/finding-a-provider/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https://www.healthcare.gov/choose-a-plan/comparing-plans/</a:t>
            </a:r>
          </a:p>
          <a:p xmlns:a="http://schemas.openxmlformats.org/drawingml/2006/main">
            <a:r>
              <a:t>https://www.healthcare.gov/blog/finding-a-provider/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https://www.healthcare.gov/using-marketplace-coverage/prescription-medications/</a:t>
            </a:r>
          </a:p>
          <a:p xmlns:a="http://schemas.openxmlformats.org/drawingml/2006/main">
            <a:r>
              <a:t>https://www.healthcare.gov/choose-a-plan/comparing-plans/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https://www.healthcare.gov/choose-a-plan/comparing-plans/</a:t>
            </a:r>
          </a:p>
          <a:p xmlns:a="http://schemas.openxmlformats.org/drawingml/2006/main">
            <a:r>
              <a:t>https://www.healthcare.gov/coverage/what-marketplace-plans-cover/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https://www.healthcare.gov/choose-a-plan/comparing-plans/</a:t>
            </a:r>
          </a:p>
          <a:p xmlns:a="http://schemas.openxmlformats.org/drawingml/2006/main">
            <a:r>
              <a:t>https://www.healthcare.gov/see-plans/</a:t>
            </a:r>
          </a:p>
          <a:p xmlns:a="http://schemas.openxmlformats.org/drawingml/2006/main">
            <a:r>
              <a:t>https://www.healthcare.gov/lower-costs/save-on-out-of-pocket-costs/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https://www.healthcare.gov/choose-a-plan/comparing-plans/</a:t>
            </a:r>
          </a:p>
          <a:p xmlns:a="http://schemas.openxmlformats.org/drawingml/2006/main">
            <a:r>
              <a:t>https://www.healthcare.gov/blog/finding-a-provider/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https://www.healthcare.gov/using-marketplace-coverage/prescription-medications/</a:t>
            </a:r>
          </a:p>
          <a:p xmlns:a="http://schemas.openxmlformats.org/drawingml/2006/main">
            <a:r>
              <a:t>https://www.healthcare.gov/choose-a-plan/comparing-plans/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https://www.healthcare.gov/choose-a-plan/comparing-plans/</a:t>
            </a:r>
          </a:p>
          <a:p xmlns:a="http://schemas.openxmlformats.org/drawingml/2006/main">
            <a:r>
              <a:t>https://www.healthcare.gov/using-marketplace-coverage/prescription-medications/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https://www.healthcare.gov/choose-a-plan/comparing-plans/</a:t>
            </a:r>
          </a:p>
          <a:p xmlns:a="http://schemas.openxmlformats.org/drawingml/2006/main">
            <a:r>
              <a:t>https://www.healthcare.gov/choose-a-plan/your-total-costs/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https://www.healthcare.gov/choose-a-plan/comparing-plans/</a:t>
            </a:r>
          </a:p>
          <a:p xmlns:a="http://schemas.openxmlformats.org/drawingml/2006/main">
            <a:r>
              <a:t>https://www.healthcare.gov/using-marketplace-coverage/prescription-medications/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Agency meeting rules developed with Scott in this conversation. Abbreviated names reduce exposure but do not ensure anonymity. Private chat is not anonymous. Host should disable attendee screen sharing, public chat, recording and AI summaries.</a:t>
            </a:r>
          </a:p>
          <a:p xmlns:a="http://schemas.openxmlformats.org/drawingml/2006/main">
            <a:r>
              <a:t/>
            </a:r>
          </a:p>
          <a:p xmlns:a="http://schemas.openxmlformats.org/drawingml/2006/main">
            <a:r>
              <a:t>Sources checked October 21,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Client preparation guidance. Exact applicability depends on household circumstances.</a:t>
            </a:r>
          </a:p>
          <a:p xmlns:a="http://schemas.openxmlformats.org/drawingml/2006/main">
            <a:r>
              <a:t/>
            </a:r>
          </a:p>
          <a:p xmlns:a="http://schemas.openxmlformats.org/drawingml/2006/main">
            <a:r>
              <a:t>Sources checked October 21, 2026:</a:t>
            </a:r>
          </a:p>
          <a:p xmlns:a="http://schemas.openxmlformats.org/drawingml/2006/main">
            <a:r>
              <a:t>https://www.cms.gov/files/document/cms-model-consent-form-marketplace-agents-and-brokers.pdf</a:t>
            </a:r>
          </a:p>
          <a:p xmlns:a="http://schemas.openxmlformats.org/drawingml/2006/main">
            <a:r>
              <a:t>https://www.healthcare.gov/apply-and-enroll/complete-your-enrollment/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checklist is an agency preparation process. A goal of 99% preparation is not a measurable assurance. Do not request passwords, authentication codes, or unnecessary SSNs. Collect sensitive information only through an approved secure channel.</a:t>
            </a:r>
          </a:p>
          <a:p xmlns:a="http://schemas.openxmlformats.org/drawingml/2006/main">
            <a:r>
              <a:t/>
            </a:r>
          </a:p>
          <a:p xmlns:a="http://schemas.openxmlformats.org/drawingml/2006/main">
            <a:r>
              <a:t>Sources checked October 21,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CMS exact-form mandate applies beginning plan year 2028 per current final rule, not 2027. For 2027 use compliant consent and review documentation; the CMS model is a recommended starting point. Retain required consent/review evidence at least 10 years. Do not disclose information to unauthorized parties. Offshore support restrictions remain separate from confidentiality agreements. This deck does not authorize overseas Marketplace access or promise any client-specific plan recommendation.</a:t>
            </a:r>
          </a:p>
          <a:p xmlns:a="http://schemas.openxmlformats.org/drawingml/2006/main">
            <a:r>
              <a:t/>
            </a:r>
          </a:p>
          <a:p xmlns:a="http://schemas.openxmlformats.org/drawingml/2006/main">
            <a:r>
              <a:t>Sources checked October 21, 2026:</a:t>
            </a:r>
          </a:p>
          <a:p xmlns:a="http://schemas.openxmlformats.org/drawingml/2006/main">
            <a:r>
              <a:t>https://www.healthcare.gov/downloads/marketplace-consumer-application-family.pdf</a:t>
            </a:r>
          </a:p>
          <a:p xmlns:a="http://schemas.openxmlformats.org/drawingml/2006/main">
            <a:r>
              <a:t>https://www.healthcare.gov/income-and-household-information/household-size/</a:t>
            </a:r>
          </a:p>
          <a:p xmlns:a="http://schemas.openxmlformats.org/drawingml/2006/main">
            <a:r>
              <a:t>https://www.healthcare.gov/income-and-household-information/income/</a:t>
            </a:r>
          </a:p>
          <a:p xmlns:a="http://schemas.openxmlformats.org/drawingml/2006/main">
            <a:r>
              <a:t>https://www.healthcare.gov/have-job-based-coverage/change-to-marketplace-plan/</a:t>
            </a:r>
          </a:p>
          <a:p xmlns:a="http://schemas.openxmlformats.org/drawingml/2006/main">
            <a:r>
              <a:t>https://www.cms.gov/files/document/cms-model-consent-form-marketplace-agents-and-brokers.pdf</a:t>
            </a:r>
          </a:p>
          <a:p xmlns:a="http://schemas.openxmlformats.org/drawingml/2006/main">
            <a:r>
              <a:t>https://www.cms.gov/newsroom/fact-sheets/hhs-notice-benefit-payment-parameters-2027-final-rule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9942d73c994ad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e79d313764401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38d119891594ca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f823034243e4f4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4f2af924dc5483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2dd26e2ad4840c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715D947-42D1-42B8-B4AB-8AB8F3ADD23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E83FD75-20B5-40F2-A9A6-8C4D052A569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BD15886-2D7B-4285-A1B5-BAF5938475C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EABA5A6-5172-443F-9304-3E7CFD19447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5E630C1-D037-4EE0-80E1-0A878D96BA1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88159C1-C8DD-411D-BA43-B0F88CD7737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E919145-1D84-4340-BBA1-58ABA3CD093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53EF702-F134-4C34-B6D8-194920D3FBC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21393DB-6A2B-4BF2-AC2F-2E07149D1FD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4960498-F84B-4150-A800-64D30DF3321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e8a2a4178b144fc" /><Relationship Type="http://schemas.openxmlformats.org/officeDocument/2006/relationships/slideLayout" Target="/ppt/slideLayouts/slideLayout1.xml" Id="Rba77fff2a3e04618" /><Relationship Type="http://schemas.openxmlformats.org/officeDocument/2006/relationships/slideLayout" Target="/ppt/slideLayouts/slideLayout2.xml" Id="R0c94cc128d3a457d" /><Relationship Type="http://schemas.openxmlformats.org/officeDocument/2006/relationships/slideLayout" Target="/ppt/slideLayouts/slideLayout3.xml" Id="Re6903239efc74b49" /><Relationship Type="http://schemas.openxmlformats.org/officeDocument/2006/relationships/slideLayout" Target="/ppt/slideLayouts/slideLayout4.xml" Id="Rbd75a8ba55d745db" /><Relationship Type="http://schemas.openxmlformats.org/officeDocument/2006/relationships/slideLayout" Target="/ppt/slideLayouts/slideLayout5.xml" Id="R89362e3de15f442c" /><Relationship Type="http://schemas.openxmlformats.org/officeDocument/2006/relationships/slideLayout" Target="/ppt/slideLayouts/slideLayout6.xml" Id="R8836b8d6f33744e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a77fff2a3e04618"/>
    <p:sldLayoutId xmlns:r="http://schemas.openxmlformats.org/officeDocument/2006/relationships" id="2147483650" r:id="R0c94cc128d3a457d"/>
    <p:sldLayoutId xmlns:r="http://schemas.openxmlformats.org/officeDocument/2006/relationships" id="2147483651" r:id="Re6903239efc74b49"/>
    <p:sldLayoutId xmlns:r="http://schemas.openxmlformats.org/officeDocument/2006/relationships" id="2147483652" r:id="Rbd75a8ba55d745db"/>
    <p:sldLayoutId xmlns:r="http://schemas.openxmlformats.org/officeDocument/2006/relationships" id="2147483653" r:id="R89362e3de15f442c"/>
    <p:sldLayoutId xmlns:r="http://schemas.openxmlformats.org/officeDocument/2006/relationships" id="2147483654" r:id="R8836b8d6f33744e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41cbeab88704d40" /><Relationship Type="http://schemas.openxmlformats.org/officeDocument/2006/relationships/notesSlide" Target="/ppt/notesSlides/notesSlide1.xml" Id="Rf582110d392d4b5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6c077635a8c4058" /><Relationship Type="http://schemas.openxmlformats.org/officeDocument/2006/relationships/notesSlide" Target="/ppt/notesSlides/notesSlide2.xml" Id="R7dc3bc20076d4ce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cd901623efe4805" /><Relationship Type="http://schemas.openxmlformats.org/officeDocument/2006/relationships/hyperlink" Target="https://zoom.us/download" TargetMode="External" Id="R9e280ba1eb4049f0" /><Relationship Type="http://schemas.openxmlformats.org/officeDocument/2006/relationships/notesSlide" Target="/ppt/notesSlides/notesSlide3.xml" Id="R14d4b7026f8e4a8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b38fa59bb8844b9" /><Relationship Type="http://schemas.openxmlformats.org/officeDocument/2006/relationships/notesSlide" Target="/ppt/notesSlides/notesSlide4.xml" Id="Rb1dd122f7f44484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f43b89f83b64075" /><Relationship Type="http://schemas.openxmlformats.org/officeDocument/2006/relationships/notesSlide" Target="/ppt/notesSlides/notesSlide5.xml" Id="Rd4607a63057147c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e65c679a17b4a62" /><Relationship Type="http://schemas.openxmlformats.org/officeDocument/2006/relationships/notesSlide" Target="/ppt/notesSlides/notesSlide6.xml" Id="R1e92a6e56a53432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06d571a56e845cd" /><Relationship Type="http://schemas.openxmlformats.org/officeDocument/2006/relationships/notesSlide" Target="/ppt/notesSlides/notesSlide7.xml" Id="Rbbf9d459e6a8490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d8a809a354746df" /><Relationship Type="http://schemas.openxmlformats.org/officeDocument/2006/relationships/notesSlide" Target="/ppt/notesSlides/notesSlide8.xml" Id="Rbbaebb1c9a3e4189"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2102f58771b4638" /><Relationship Type="http://schemas.openxmlformats.org/officeDocument/2006/relationships/notesSlide" Target="/ppt/notesSlides/notesSlide9.xml" Id="Rd4fb4c0868284ea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2cd4b3338624361" /><Relationship Type="http://schemas.openxmlformats.org/officeDocument/2006/relationships/notesSlide" Target="/ppt/notesSlides/notesSlide10.xml" Id="R5bb219b152f24a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912d05106ca4d5a" /><Relationship Type="http://schemas.openxmlformats.org/officeDocument/2006/relationships/notesSlide" Target="/ppt/notesSlides/notesSlide11.xml" Id="Ra670636e44ae4cc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8bf36440b5834c93" /><Relationship Type="http://schemas.openxmlformats.org/officeDocument/2006/relationships/notesSlide" Target="/ppt/notesSlides/notesSlide12.xml" Id="R525cc879240e45e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e7ac7347765e4469" /><Relationship Type="http://schemas.openxmlformats.org/officeDocument/2006/relationships/notesSlide" Target="/ppt/notesSlides/notesSlide13.xml" Id="R57a9bd8a2ff94ae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5801902f89cd4bb4" /><Relationship Type="http://schemas.openxmlformats.org/officeDocument/2006/relationships/notesSlide" Target="/ppt/notesSlides/notesSlide14.xml" Id="Rd30e02b246a1463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7b4fae25a3174db9" /><Relationship Type="http://schemas.openxmlformats.org/officeDocument/2006/relationships/notesSlide" Target="/ppt/notesSlides/notesSlide15.xml" Id="R4587d57ebff74e1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45e934658c248af" /><Relationship Type="http://schemas.openxmlformats.org/officeDocument/2006/relationships/notesSlide" Target="/ppt/notesSlides/notesSlide16.xml" Id="Re24c06c7664a4fb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c390337b24ac4284" /><Relationship Type="http://schemas.openxmlformats.org/officeDocument/2006/relationships/notesSlide" Target="/ppt/notesSlides/notesSlide17.xml" Id="R39f9a957f8fb4d3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787c4733a2bc4f7a" /><Relationship Type="http://schemas.openxmlformats.org/officeDocument/2006/relationships/notesSlide" Target="/ppt/notesSlides/notesSlide18.xml" Id="R3f0ad5fb3973438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e7e444e05df7493b" /><Relationship Type="http://schemas.openxmlformats.org/officeDocument/2006/relationships/notesSlide" Target="/ppt/notesSlides/notesSlide19.xml" Id="R0ccfd56dffe9496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f8809432ce234014" /><Relationship Type="http://schemas.openxmlformats.org/officeDocument/2006/relationships/notesSlide" Target="/ppt/notesSlides/notesSlide20.xml" Id="R8988096b71df481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50dd557acb9b4133" /><Relationship Type="http://schemas.openxmlformats.org/officeDocument/2006/relationships/notesSlide" Target="/ppt/notesSlides/notesSlide21.xml" Id="R667b4405cbe14c7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ea2d4111c0174487" /><Relationship Type="http://schemas.openxmlformats.org/officeDocument/2006/relationships/notesSlide" Target="/ppt/notesSlides/notesSlide22.xml" Id="Rb8c0e56da9374d5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febf02c6284d40a2" /><Relationship Type="http://schemas.openxmlformats.org/officeDocument/2006/relationships/notesSlide" Target="/ppt/notesSlides/notesSlide23.xml" Id="R2282309aaa7946e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9f33bff48c624061" /><Relationship Type="http://schemas.openxmlformats.org/officeDocument/2006/relationships/notesSlide" Target="/ppt/notesSlides/notesSlide24.xml" Id="R69fdeecf209a439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978b3f88add64b9b" /><Relationship Type="http://schemas.openxmlformats.org/officeDocument/2006/relationships/notesSlide" Target="/ppt/notesSlides/notesSlide25.xml" Id="R29748eb9f5b8452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62c0998faf9847f0" /><Relationship Type="http://schemas.openxmlformats.org/officeDocument/2006/relationships/notesSlide" Target="/ppt/notesSlides/notesSlide26.xml" Id="R50fdf364d98a4b9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1a0dba6b25ae400d" /><Relationship Type="http://schemas.openxmlformats.org/officeDocument/2006/relationships/notesSlide" Target="/ppt/notesSlides/notesSlide27.xml" Id="R9f33916cd82d418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78c13703776e408d" /><Relationship Type="http://schemas.openxmlformats.org/officeDocument/2006/relationships/notesSlide" Target="/ppt/notesSlides/notesSlide28.xml" Id="R64c5a9e8272e459b" /></Relationships>
</file>

<file path=ppt/slides/slide1.xml><?xml version="1.0" encoding="utf-8"?>
<p:sld xmlns:p="http://schemas.openxmlformats.org/presentationml/2006/main">
  <p:cSld>
    <p:bg>
      <p:bgPr>
        <a:solidFill xmlns:a="http://schemas.openxmlformats.org/drawingml/2006/main">
          <a:srgbClr val="142C3D"/>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222701CD-C7FF-4DE7-A1FD-FF87000D81F3}"/>
              </a:ext>
            </a:extLst>
          </p:cNvPr>
          <p:cNvSpPr>
            <a:spLocks xmlns:a="http://schemas.openxmlformats.org/drawingml/2006/main" noGrp="1"/>
          </p:cNvSpPr>
          <p:nvPr/>
        </p:nvSpPr>
        <p:spPr>
          <a:xfrm xmlns:a="http://schemas.openxmlformats.org/drawingml/2006/main">
            <a:off x="685800" y="666750"/>
            <a:ext cx="1057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D7BB80"/>
                </a:solidFill>
              </a:defRPr>
            </a:defPPr>
            <a:lvl1pPr>
              <a:defRPr sz="1650" b="1">
                <a:solidFill>
                  <a:srgbClr val="D7BB80"/>
                </a:solidFill>
              </a:defRPr>
            </a:lvl1pPr>
            <a:lvl2pPr>
              <a:defRPr sz="1650" b="1">
                <a:solidFill>
                  <a:srgbClr val="D7BB80"/>
                </a:solidFill>
              </a:defRPr>
            </a:lvl2pPr>
            <a:lvl3pPr>
              <a:defRPr sz="1650" b="1">
                <a:solidFill>
                  <a:srgbClr val="D7BB80"/>
                </a:solidFill>
              </a:defRPr>
            </a:lvl3pPr>
            <a:lvl4pPr>
              <a:defRPr sz="1650" b="1">
                <a:solidFill>
                  <a:srgbClr val="D7BB80"/>
                </a:solidFill>
              </a:defRPr>
            </a:lvl4pPr>
            <a:lvl5pPr>
              <a:defRPr sz="1650" b="1">
                <a:solidFill>
                  <a:srgbClr val="D7BB80"/>
                </a:solidFill>
              </a:defRPr>
            </a:lvl5pPr>
            <a:lvl6pPr>
              <a:defRPr sz="1650" b="1">
                <a:solidFill>
                  <a:srgbClr val="D7BB80"/>
                </a:solidFill>
              </a:defRPr>
            </a:lvl6pPr>
            <a:lvl7pPr>
              <a:defRPr sz="1650" b="1">
                <a:solidFill>
                  <a:srgbClr val="D7BB80"/>
                </a:solidFill>
              </a:defRPr>
            </a:lvl7pPr>
            <a:lvl8pPr>
              <a:defRPr sz="1650" b="1">
                <a:solidFill>
                  <a:srgbClr val="D7BB80"/>
                </a:solidFill>
              </a:defRPr>
            </a:lvl8pPr>
            <a:lvl9pPr>
              <a:defRPr sz="1650" b="1">
                <a:solidFill>
                  <a:srgbClr val="D7BB80"/>
                </a:solidFill>
              </a:defRPr>
            </a:lvl9pPr>
          </a:lstStyle>
          <a:p xmlns:a="http://schemas.openxmlformats.org/drawingml/2006/main">
            <a:pPr>
              <a:defRPr sz="1650" b="1">
                <a:solidFill>
                  <a:srgbClr val="D7BB80"/>
                </a:solidFill>
              </a:defRPr>
            </a:pPr>
            <a:r>
              <a:rPr sz="1650" b="1">
                <a:solidFill>
                  <a:srgbClr val="D7BB80"/>
                </a:solidFill>
              </a:rPr>
              <a:t>HETTESHEIMER INSURANCE AGENCY</a:t>
            </a:r>
          </a:p>
        </p:txBody>
      </p:sp>
      <p:sp>
        <p:nvSpPr>
          <p:cNvPr id="2" name="text-1">
            <a:extLst xmlns:a="http://schemas.openxmlformats.org/drawingml/2006/main">
              <a:ext uri="{FF2B5EF4-FFF2-40B4-BE49-F238E27FC236}">
                <a16:creationId xmlns:a16="http://schemas.microsoft.com/office/drawing/2014/main" id="{70CE595F-773A-4049-9BC9-FCF1A725CE76}"/>
              </a:ext>
            </a:extLst>
          </p:cNvPr>
          <p:cNvSpPr>
            <a:spLocks xmlns:a="http://schemas.openxmlformats.org/drawingml/2006/main" noGrp="1"/>
          </p:cNvSpPr>
          <p:nvPr/>
        </p:nvSpPr>
        <p:spPr>
          <a:xfrm xmlns:a="http://schemas.openxmlformats.org/drawingml/2006/main">
            <a:off x="685800" y="1905000"/>
            <a:ext cx="990600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350" b="1">
                <a:solidFill>
                  <a:srgbClr val="FFFFFF"/>
                </a:solidFill>
              </a:defRPr>
            </a:defPPr>
            <a:lvl1pPr>
              <a:defRPr sz="4350" b="1">
                <a:solidFill>
                  <a:srgbClr val="FFFFFF"/>
                </a:solidFill>
              </a:defRPr>
            </a:lvl1pPr>
            <a:lvl2pPr>
              <a:defRPr sz="4350" b="1">
                <a:solidFill>
                  <a:srgbClr val="FFFFFF"/>
                </a:solidFill>
              </a:defRPr>
            </a:lvl2pPr>
            <a:lvl3pPr>
              <a:defRPr sz="4350" b="1">
                <a:solidFill>
                  <a:srgbClr val="FFFFFF"/>
                </a:solidFill>
              </a:defRPr>
            </a:lvl3pPr>
            <a:lvl4pPr>
              <a:defRPr sz="4350" b="1">
                <a:solidFill>
                  <a:srgbClr val="FFFFFF"/>
                </a:solidFill>
              </a:defRPr>
            </a:lvl4pPr>
            <a:lvl5pPr>
              <a:defRPr sz="4350" b="1">
                <a:solidFill>
                  <a:srgbClr val="FFFFFF"/>
                </a:solidFill>
              </a:defRPr>
            </a:lvl5pPr>
            <a:lvl6pPr>
              <a:defRPr sz="4350" b="1">
                <a:solidFill>
                  <a:srgbClr val="FFFFFF"/>
                </a:solidFill>
              </a:defRPr>
            </a:lvl6pPr>
            <a:lvl7pPr>
              <a:defRPr sz="4350" b="1">
                <a:solidFill>
                  <a:srgbClr val="FFFFFF"/>
                </a:solidFill>
              </a:defRPr>
            </a:lvl7pPr>
            <a:lvl8pPr>
              <a:defRPr sz="4350" b="1">
                <a:solidFill>
                  <a:srgbClr val="FFFFFF"/>
                </a:solidFill>
              </a:defRPr>
            </a:lvl8pPr>
            <a:lvl9pPr>
              <a:defRPr sz="4350" b="1">
                <a:solidFill>
                  <a:srgbClr val="FFFFFF"/>
                </a:solidFill>
              </a:defRPr>
            </a:lvl9pPr>
          </a:lstStyle>
          <a:p xmlns:a="http://schemas.openxmlformats.org/drawingml/2006/main">
            <a:pPr>
              <a:defRPr sz="4350" b="1">
                <a:solidFill>
                  <a:srgbClr val="FFFFFF"/>
                </a:solidFill>
              </a:defRPr>
            </a:pPr>
            <a:r>
              <a:rPr sz="4350" b="1">
                <a:solidFill>
                  <a:srgbClr val="FFFFFF"/>
                </a:solidFill>
              </a:rPr>
              <a:t>Your 2027 ACA enrollment preparation</a:t>
            </a:r>
          </a:p>
        </p:txBody>
      </p:sp>
      <p:sp>
        <p:nvSpPr>
          <p:cNvPr id="3" name="text-2">
            <a:extLst xmlns:a="http://schemas.openxmlformats.org/drawingml/2006/main">
              <a:ext uri="{FF2B5EF4-FFF2-40B4-BE49-F238E27FC236}">
                <a16:creationId xmlns:a16="http://schemas.microsoft.com/office/drawing/2014/main" id="{87729774-7CB0-42A3-B7C6-35ECF432C3AF}"/>
              </a:ext>
            </a:extLst>
          </p:cNvPr>
          <p:cNvSpPr>
            <a:spLocks xmlns:a="http://schemas.openxmlformats.org/drawingml/2006/main" noGrp="1"/>
          </p:cNvSpPr>
          <p:nvPr/>
        </p:nvSpPr>
        <p:spPr>
          <a:xfrm xmlns:a="http://schemas.openxmlformats.org/drawingml/2006/main">
            <a:off x="685800" y="3667125"/>
            <a:ext cx="952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0">
                <a:solidFill>
                  <a:srgbClr val="D7BB80"/>
                </a:solidFill>
              </a:defRPr>
            </a:defPPr>
            <a:lvl1pPr>
              <a:defRPr sz="2100" b="0">
                <a:solidFill>
                  <a:srgbClr val="D7BB80"/>
                </a:solidFill>
              </a:defRPr>
            </a:lvl1pPr>
            <a:lvl2pPr>
              <a:defRPr sz="2100" b="0">
                <a:solidFill>
                  <a:srgbClr val="D7BB80"/>
                </a:solidFill>
              </a:defRPr>
            </a:lvl2pPr>
            <a:lvl3pPr>
              <a:defRPr sz="2100" b="0">
                <a:solidFill>
                  <a:srgbClr val="D7BB80"/>
                </a:solidFill>
              </a:defRPr>
            </a:lvl3pPr>
            <a:lvl4pPr>
              <a:defRPr sz="2100" b="0">
                <a:solidFill>
                  <a:srgbClr val="D7BB80"/>
                </a:solidFill>
              </a:defRPr>
            </a:lvl4pPr>
            <a:lvl5pPr>
              <a:defRPr sz="2100" b="0">
                <a:solidFill>
                  <a:srgbClr val="D7BB80"/>
                </a:solidFill>
              </a:defRPr>
            </a:lvl5pPr>
            <a:lvl6pPr>
              <a:defRPr sz="2100" b="0">
                <a:solidFill>
                  <a:srgbClr val="D7BB80"/>
                </a:solidFill>
              </a:defRPr>
            </a:lvl6pPr>
            <a:lvl7pPr>
              <a:defRPr sz="2100" b="0">
                <a:solidFill>
                  <a:srgbClr val="D7BB80"/>
                </a:solidFill>
              </a:defRPr>
            </a:lvl7pPr>
            <a:lvl8pPr>
              <a:defRPr sz="2100" b="0">
                <a:solidFill>
                  <a:srgbClr val="D7BB80"/>
                </a:solidFill>
              </a:defRPr>
            </a:lvl8pPr>
            <a:lvl9pPr>
              <a:defRPr sz="2100" b="0">
                <a:solidFill>
                  <a:srgbClr val="D7BB80"/>
                </a:solidFill>
              </a:defRPr>
            </a:lvl9pPr>
          </a:lstStyle>
          <a:p xmlns:a="http://schemas.openxmlformats.org/drawingml/2006/main">
            <a:pPr>
              <a:defRPr sz="2100" b="0">
                <a:solidFill>
                  <a:srgbClr val="D7BB80"/>
                </a:solidFill>
              </a:defRPr>
            </a:pPr>
            <a:r>
              <a:rPr sz="2100" b="0">
                <a:solidFill>
                  <a:srgbClr val="D7BB80"/>
                </a:solidFill>
              </a:rPr>
              <a:t>Ohio clients and prospective clients</a:t>
            </a:r>
          </a:p>
        </p:txBody>
      </p:sp>
      <p:sp>
        <p:nvSpPr>
          <p:cNvPr id="4" name="text-3">
            <a:extLst xmlns:a="http://schemas.openxmlformats.org/drawingml/2006/main">
              <a:ext uri="{FF2B5EF4-FFF2-40B4-BE49-F238E27FC236}">
                <a16:creationId xmlns:a16="http://schemas.microsoft.com/office/drawing/2014/main" id="{AC640C7F-49BF-4859-B2FA-C62990F51D3C}"/>
              </a:ext>
            </a:extLst>
          </p:cNvPr>
          <p:cNvSpPr>
            <a:spLocks xmlns:a="http://schemas.openxmlformats.org/drawingml/2006/main" noGrp="1"/>
          </p:cNvSpPr>
          <p:nvPr/>
        </p:nvSpPr>
        <p:spPr>
          <a:xfrm xmlns:a="http://schemas.openxmlformats.org/drawingml/2006/main">
            <a:off x="685800" y="4267200"/>
            <a:ext cx="10382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FFFFFF"/>
                </a:solidFill>
              </a:defRPr>
            </a:defPPr>
            <a:lvl1pPr>
              <a:defRPr sz="2175" b="0">
                <a:solidFill>
                  <a:srgbClr val="FFFFFF"/>
                </a:solidFill>
              </a:defRPr>
            </a:lvl1pPr>
            <a:lvl2pPr>
              <a:defRPr sz="2175" b="0">
                <a:solidFill>
                  <a:srgbClr val="FFFFFF"/>
                </a:solidFill>
              </a:defRPr>
            </a:lvl2pPr>
            <a:lvl3pPr>
              <a:defRPr sz="2175" b="0">
                <a:solidFill>
                  <a:srgbClr val="FFFFFF"/>
                </a:solidFill>
              </a:defRPr>
            </a:lvl3pPr>
            <a:lvl4pPr>
              <a:defRPr sz="2175" b="0">
                <a:solidFill>
                  <a:srgbClr val="FFFFFF"/>
                </a:solidFill>
              </a:defRPr>
            </a:lvl4pPr>
            <a:lvl5pPr>
              <a:defRPr sz="2175" b="0">
                <a:solidFill>
                  <a:srgbClr val="FFFFFF"/>
                </a:solidFill>
              </a:defRPr>
            </a:lvl5pPr>
            <a:lvl6pPr>
              <a:defRPr sz="2175" b="0">
                <a:solidFill>
                  <a:srgbClr val="FFFFFF"/>
                </a:solidFill>
              </a:defRPr>
            </a:lvl6pPr>
            <a:lvl7pPr>
              <a:defRPr sz="2175" b="0">
                <a:solidFill>
                  <a:srgbClr val="FFFFFF"/>
                </a:solidFill>
              </a:defRPr>
            </a:lvl7pPr>
            <a:lvl8pPr>
              <a:defRPr sz="2175" b="0">
                <a:solidFill>
                  <a:srgbClr val="FFFFFF"/>
                </a:solidFill>
              </a:defRPr>
            </a:lvl8pPr>
            <a:lvl9pPr>
              <a:defRPr sz="2175" b="0">
                <a:solidFill>
                  <a:srgbClr val="FFFFFF"/>
                </a:solidFill>
              </a:defRPr>
            </a:lvl9pPr>
          </a:lstStyle>
          <a:p xmlns:a="http://schemas.openxmlformats.org/drawingml/2006/main">
            <a:pPr>
              <a:defRPr sz="2175" b="0">
                <a:solidFill>
                  <a:srgbClr val="FFFFFF"/>
                </a:solidFill>
              </a:defRPr>
            </a:pPr>
            <a:r>
              <a:rPr sz="2175" b="0">
                <a:solidFill>
                  <a:srgbClr val="FFFFFF"/>
                </a:solidFill>
              </a:rPr>
              <a:t>Your documents, application answers, and care preferences</a:t>
            </a:r>
          </a:p>
        </p:txBody>
      </p:sp>
      <p:sp>
        <p:nvSpPr>
          <p:cNvPr id="5" name="text-4">
            <a:extLst xmlns:a="http://schemas.openxmlformats.org/drawingml/2006/main">
              <a:ext uri="{FF2B5EF4-FFF2-40B4-BE49-F238E27FC236}">
                <a16:creationId xmlns:a16="http://schemas.microsoft.com/office/drawing/2014/main" id="{C308B16F-7E7F-4F64-BF8F-E8C27EFC3405}"/>
              </a:ext>
            </a:extLst>
          </p:cNvPr>
          <p:cNvSpPr>
            <a:spLocks xmlns:a="http://schemas.openxmlformats.org/drawingml/2006/main" noGrp="1"/>
          </p:cNvSpPr>
          <p:nvPr/>
        </p:nvSpPr>
        <p:spPr>
          <a:xfrm xmlns:a="http://schemas.openxmlformats.org/drawingml/2006/main">
            <a:off x="685800" y="5286375"/>
            <a:ext cx="10382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FFFFFF"/>
                </a:solidFill>
              </a:defRPr>
            </a:defPPr>
            <a:lvl1pPr>
              <a:defRPr sz="1725" b="0">
                <a:solidFill>
                  <a:srgbClr val="FFFFFF"/>
                </a:solidFill>
              </a:defRPr>
            </a:lvl1pPr>
            <a:lvl2pPr>
              <a:defRPr sz="1725" b="0">
                <a:solidFill>
                  <a:srgbClr val="FFFFFF"/>
                </a:solidFill>
              </a:defRPr>
            </a:lvl2pPr>
            <a:lvl3pPr>
              <a:defRPr sz="1725" b="0">
                <a:solidFill>
                  <a:srgbClr val="FFFFFF"/>
                </a:solidFill>
              </a:defRPr>
            </a:lvl3pPr>
            <a:lvl4pPr>
              <a:defRPr sz="1725" b="0">
                <a:solidFill>
                  <a:srgbClr val="FFFFFF"/>
                </a:solidFill>
              </a:defRPr>
            </a:lvl4pPr>
            <a:lvl5pPr>
              <a:defRPr sz="1725" b="0">
                <a:solidFill>
                  <a:srgbClr val="FFFFFF"/>
                </a:solidFill>
              </a:defRPr>
            </a:lvl5pPr>
            <a:lvl6pPr>
              <a:defRPr sz="1725" b="0">
                <a:solidFill>
                  <a:srgbClr val="FFFFFF"/>
                </a:solidFill>
              </a:defRPr>
            </a:lvl6pPr>
            <a:lvl7pPr>
              <a:defRPr sz="1725" b="0">
                <a:solidFill>
                  <a:srgbClr val="FFFFFF"/>
                </a:solidFill>
              </a:defRPr>
            </a:lvl7pPr>
            <a:lvl8pPr>
              <a:defRPr sz="1725" b="0">
                <a:solidFill>
                  <a:srgbClr val="FFFFFF"/>
                </a:solidFill>
              </a:defRPr>
            </a:lvl8pPr>
            <a:lvl9pPr>
              <a:defRPr sz="1725" b="0">
                <a:solidFill>
                  <a:srgbClr val="FFFFFF"/>
                </a:solidFill>
              </a:defRPr>
            </a:lvl9pPr>
          </a:lstStyle>
          <a:p xmlns:a="http://schemas.openxmlformats.org/drawingml/2006/main">
            <a:pPr>
              <a:defRPr sz="1725" b="0">
                <a:solidFill>
                  <a:srgbClr val="FFFFFF"/>
                </a:solidFill>
              </a:defRPr>
            </a:pPr>
            <a:r>
              <a:rPr sz="1725" b="0">
                <a:solidFill>
                  <a:srgbClr val="FFFFFF"/>
                </a:solidFill>
              </a:rPr>
              <a:t>D. Scott Hettesheimer</a:t>
            </a:r>
          </a:p>
          <a:p xmlns:a="http://schemas.openxmlformats.org/drawingml/2006/main">
            <a:pPr>
              <a:defRPr sz="1725" b="0">
                <a:solidFill>
                  <a:srgbClr val="FFFFFF"/>
                </a:solidFill>
              </a:defRPr>
            </a:pPr>
            <a:r>
              <a:rPr sz="1725" b="0">
                <a:solidFill>
                  <a:srgbClr val="FFFFFF"/>
                </a:solidFill>
              </a:rPr>
              <a:t>Hettesheimer Insurance Agency</a:t>
            </a:r>
          </a:p>
          <a:p xmlns:a="http://schemas.openxmlformats.org/drawingml/2006/main">
            <a:pPr>
              <a:defRPr sz="1725" b="0">
                <a:solidFill>
                  <a:srgbClr val="FFFFFF"/>
                </a:solidFill>
              </a:defRPr>
            </a:pPr>
            <a:r>
              <a:rPr sz="1725" b="0">
                <a:solidFill>
                  <a:srgbClr val="FFFFFF"/>
                </a:solidFill>
              </a:rPr>
              <a:t>513-661-7580</a:t>
            </a:r>
          </a:p>
        </p:txBody>
      </p:sp>
    </p:spTree>
    <p:extLst>
      <p:ext uri="{BB962C8B-B14F-4D97-AF65-F5344CB8AC3E}">
        <p14:creationId xmlns:p14="http://schemas.microsoft.com/office/powerpoint/2010/main" val="611473481"/>
      </p:ext>
    </p:extLst>
  </p:cSld>
</p:sld>
</file>

<file path=ppt/slides/slide2.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80186490-C2C8-43BF-B22D-66B2AF2E578E}"/>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Before you schedule your enrollment meeting</a:t>
            </a:r>
          </a:p>
        </p:txBody>
      </p:sp>
      <p:sp>
        <p:nvSpPr>
          <p:cNvPr id="2" name="text-1">
            <a:extLst xmlns:a="http://schemas.openxmlformats.org/drawingml/2006/main">
              <a:ext uri="{FF2B5EF4-FFF2-40B4-BE49-F238E27FC236}">
                <a16:creationId xmlns:a16="http://schemas.microsoft.com/office/drawing/2014/main" id="{6C5C4F4B-63E4-4AE2-A701-340355BCB9E9}"/>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5EE09B3B-5BFD-4B63-86C1-FC1D372185C9}"/>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Review every slide and prepare answers to each item that applies to you</a:t>
            </a:r>
          </a:p>
        </p:txBody>
      </p:sp>
      <p:sp>
        <p:nvSpPr>
          <p:cNvPr id="4" name="text-3">
            <a:extLst xmlns:a="http://schemas.openxmlformats.org/drawingml/2006/main">
              <a:ext uri="{FF2B5EF4-FFF2-40B4-BE49-F238E27FC236}">
                <a16:creationId xmlns:a16="http://schemas.microsoft.com/office/drawing/2014/main" id="{B0CA7878-F280-46A8-A592-7C0F7F4BCC19}"/>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FF928102-B7CC-4FBF-BAF6-1461FEFC3FD3}"/>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Gather your documents and complete your doctor, hospital, and medication lists</a:t>
            </a:r>
          </a:p>
        </p:txBody>
      </p:sp>
      <p:sp>
        <p:nvSpPr>
          <p:cNvPr id="6" name="text-5">
            <a:extLst xmlns:a="http://schemas.openxmlformats.org/drawingml/2006/main">
              <a:ext uri="{FF2B5EF4-FFF2-40B4-BE49-F238E27FC236}">
                <a16:creationId xmlns:a16="http://schemas.microsoft.com/office/drawing/2014/main" id="{C6C9D682-5334-4347-81CD-2AAF5AAAB8BB}"/>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D15F5495-4D88-40EF-9C2B-E7E217E1EA34}"/>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Complete any assistance consent we still need and prepare your personal phone, email access, and photo ID</a:t>
            </a:r>
          </a:p>
        </p:txBody>
      </p:sp>
      <p:sp>
        <p:nvSpPr>
          <p:cNvPr id="8" name="text-7">
            <a:extLst xmlns:a="http://schemas.openxmlformats.org/drawingml/2006/main">
              <a:ext uri="{FF2B5EF4-FFF2-40B4-BE49-F238E27FC236}">
                <a16:creationId xmlns:a16="http://schemas.microsoft.com/office/drawing/2014/main" id="{E58BCB24-AA8C-47EA-8220-B21D7DC00049}"/>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F4F53A99-F06C-49BA-8FFD-20164F9C656F}"/>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Install and test Zoom, then contact our office to schedule your meeting</a:t>
            </a:r>
          </a:p>
        </p:txBody>
      </p:sp>
      <p:sp>
        <p:nvSpPr>
          <p:cNvPr id="10" name="text-9">
            <a:extLst xmlns:a="http://schemas.openxmlformats.org/drawingml/2006/main">
              <a:ext uri="{FF2B5EF4-FFF2-40B4-BE49-F238E27FC236}">
                <a16:creationId xmlns:a16="http://schemas.microsoft.com/office/drawing/2014/main" id="{6346874C-C41A-44B5-90CC-AA57C4644686}"/>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If an answer is unknown or Zoom will not work, call 513-661-7580 for preparation help before booking enrollment.</a:t>
            </a:r>
          </a:p>
        </p:txBody>
      </p:sp>
      <p:sp>
        <p:nvSpPr>
          <p:cNvPr id="11" name="text-10">
            <a:extLst xmlns:a="http://schemas.openxmlformats.org/drawingml/2006/main">
              <a:ext uri="{FF2B5EF4-FFF2-40B4-BE49-F238E27FC236}">
                <a16:creationId xmlns:a16="http://schemas.microsoft.com/office/drawing/2014/main" id="{E7F6A276-427E-40E1-BE0D-00AADA96C8F4}"/>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9333E62D-DC59-4111-AD9E-9FD2E09DDC58}"/>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2</a:t>
            </a:r>
          </a:p>
        </p:txBody>
      </p:sp>
    </p:spTree>
    <p:extLst>
      <p:ext uri="{BB962C8B-B14F-4D97-AF65-F5344CB8AC3E}">
        <p14:creationId xmlns:p14="http://schemas.microsoft.com/office/powerpoint/2010/main" val="1972254831"/>
      </p:ext>
    </p:extLst>
  </p:cSld>
</p:sld>
</file>

<file path=ppt/slides/slide3.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2F60B7A6-7DEC-41F2-A20F-D3A0E7347649}"/>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Free Zoom setup for your meeting</a:t>
            </a:r>
          </a:p>
        </p:txBody>
      </p:sp>
      <p:sp>
        <p:nvSpPr>
          <p:cNvPr id="2" name="text-1">
            <a:extLst xmlns:a="http://schemas.openxmlformats.org/drawingml/2006/main">
              <a:ext uri="{FF2B5EF4-FFF2-40B4-BE49-F238E27FC236}">
                <a16:creationId xmlns:a16="http://schemas.microsoft.com/office/drawing/2014/main" id="{4C60B2C6-6B06-417F-A5AE-42111A6062DF}"/>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5504CFEB-78C9-4BD6-906F-E39BEAFD621D}"/>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Our enrollment meeting takes place on Zoom. Use a computer or a larger tablet.</a:t>
            </a:r>
          </a:p>
        </p:txBody>
      </p:sp>
      <p:sp>
        <p:nvSpPr>
          <p:cNvPr id="4" name="text-3">
            <a:extLst xmlns:a="http://schemas.openxmlformats.org/drawingml/2006/main">
              <a:ext uri="{FF2B5EF4-FFF2-40B4-BE49-F238E27FC236}">
                <a16:creationId xmlns:a16="http://schemas.microsoft.com/office/drawing/2014/main" id="{7F9799B7-6D63-428A-B475-25D269B607BC}"/>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B703893A-5F8F-4C5A-813B-9D658BC4187F}"/>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Download the free Zoom Workplace app from the official site below</a:t>
            </a:r>
          </a:p>
        </p:txBody>
      </p:sp>
      <p:sp>
        <p:nvSpPr>
          <p:cNvPr id="6" name="text-5">
            <a:extLst xmlns:a="http://schemas.openxmlformats.org/drawingml/2006/main">
              <a:ext uri="{FF2B5EF4-FFF2-40B4-BE49-F238E27FC236}">
                <a16:creationId xmlns:a16="http://schemas.microsoft.com/office/drawing/2014/main" id="{24D41B0E-EC25-4A00-8E2F-EFBB6EAE09F3}"/>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7CCD9EF2-ECDE-4137-935D-FB2166804AFB}"/>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hlinkClick xmlns:r="http://schemas.openxmlformats.org/officeDocument/2006/relationships" r:id="R9e280ba1eb4049f0"/>
              </a:rPr>
              <a:t>https://zoom.us/download</a:t>
            </a:r>
          </a:p>
        </p:txBody>
      </p:sp>
      <p:sp>
        <p:nvSpPr>
          <p:cNvPr id="8" name="text-7">
            <a:extLst xmlns:a="http://schemas.openxmlformats.org/drawingml/2006/main">
              <a:ext uri="{FF2B5EF4-FFF2-40B4-BE49-F238E27FC236}">
                <a16:creationId xmlns:a16="http://schemas.microsoft.com/office/drawing/2014/main" id="{30008CD6-D927-47E2-BEF4-A62859893970}"/>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22802A32-318D-4709-9A3B-6961913CD5F8}"/>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Test your sound at https://zoom.us/test before scheduling</a:t>
            </a:r>
          </a:p>
        </p:txBody>
      </p:sp>
      <p:sp>
        <p:nvSpPr>
          <p:cNvPr id="10" name="text-9">
            <a:extLst xmlns:a="http://schemas.openxmlformats.org/drawingml/2006/main">
              <a:ext uri="{FF2B5EF4-FFF2-40B4-BE49-F238E27FC236}">
                <a16:creationId xmlns:a16="http://schemas.microsoft.com/office/drawing/2014/main" id="{075D56BF-856C-41D2-85FF-4A5D2B09342D}"/>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You do not need a paid Zoom plan. We provide your meeting link after scheduling. Most invited guests can join without a Zoom account.</a:t>
            </a:r>
          </a:p>
        </p:txBody>
      </p:sp>
      <p:sp>
        <p:nvSpPr>
          <p:cNvPr id="11" name="text-10">
            <a:extLst xmlns:a="http://schemas.openxmlformats.org/drawingml/2006/main">
              <a:ext uri="{FF2B5EF4-FFF2-40B4-BE49-F238E27FC236}">
                <a16:creationId xmlns:a16="http://schemas.microsoft.com/office/drawing/2014/main" id="{857992BF-B609-4644-A7D8-D6B94B3CB266}"/>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2ACB647A-CB19-49B0-9EFD-B446BEBFA59A}"/>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3</a:t>
            </a:r>
          </a:p>
        </p:txBody>
      </p:sp>
    </p:spTree>
    <p:extLst>
      <p:ext uri="{BB962C8B-B14F-4D97-AF65-F5344CB8AC3E}">
        <p14:creationId xmlns:p14="http://schemas.microsoft.com/office/powerpoint/2010/main" val="415046034"/>
      </p:ext>
    </p:extLst>
  </p:cSld>
</p:sld>
</file>

<file path=ppt/slides/slide4.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22CBF93C-3FA0-4B0A-BC57-6332D0FF7D75}"/>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The information you need before Zoom</a:t>
            </a:r>
          </a:p>
        </p:txBody>
      </p:sp>
      <p:sp>
        <p:nvSpPr>
          <p:cNvPr id="2" name="text-1">
            <a:extLst xmlns:a="http://schemas.openxmlformats.org/drawingml/2006/main">
              <a:ext uri="{FF2B5EF4-FFF2-40B4-BE49-F238E27FC236}">
                <a16:creationId xmlns:a16="http://schemas.microsoft.com/office/drawing/2014/main" id="{0DD78061-E48A-4406-A0C6-1161E64F8733}"/>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0F4072F9-096C-466F-9904-B32E8BE7F115}"/>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Signed assistance authorization and consent, if we still need them</a:t>
            </a:r>
          </a:p>
        </p:txBody>
      </p:sp>
      <p:sp>
        <p:nvSpPr>
          <p:cNvPr id="4" name="text-3">
            <a:extLst xmlns:a="http://schemas.openxmlformats.org/drawingml/2006/main">
              <a:ext uri="{FF2B5EF4-FFF2-40B4-BE49-F238E27FC236}">
                <a16:creationId xmlns:a16="http://schemas.microsoft.com/office/drawing/2014/main" id="{6B0F08D3-9F28-4160-B240-0D06A21E1E99}"/>
              </a:ext>
            </a:extLst>
          </p:cNvPr>
          <p:cNvSpPr>
            <a:spLocks xmlns:a="http://schemas.openxmlformats.org/drawingml/2006/main" noGrp="1"/>
          </p:cNvSpPr>
          <p:nvPr/>
        </p:nvSpPr>
        <p:spPr>
          <a:xfrm xmlns:a="http://schemas.openxmlformats.org/drawingml/2006/main">
            <a:off x="609600" y="2333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11487E8A-A7B2-4BFE-9EBC-3369F739928F}"/>
              </a:ext>
            </a:extLst>
          </p:cNvPr>
          <p:cNvSpPr>
            <a:spLocks xmlns:a="http://schemas.openxmlformats.org/drawingml/2006/main" noGrp="1"/>
          </p:cNvSpPr>
          <p:nvPr/>
        </p:nvSpPr>
        <p:spPr>
          <a:xfrm xmlns:a="http://schemas.openxmlformats.org/drawingml/2006/main">
            <a:off x="1381125" y="2286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Household details and a supported 2027 income estimate</a:t>
            </a:r>
          </a:p>
        </p:txBody>
      </p:sp>
      <p:sp>
        <p:nvSpPr>
          <p:cNvPr id="6" name="text-5">
            <a:extLst xmlns:a="http://schemas.openxmlformats.org/drawingml/2006/main">
              <a:ext uri="{FF2B5EF4-FFF2-40B4-BE49-F238E27FC236}">
                <a16:creationId xmlns:a16="http://schemas.microsoft.com/office/drawing/2014/main" id="{9E2B3E71-3E8C-48D9-AE63-D3FBDAF98063}"/>
              </a:ext>
            </a:extLst>
          </p:cNvPr>
          <p:cNvSpPr>
            <a:spLocks xmlns:a="http://schemas.openxmlformats.org/drawingml/2006/main" noGrp="1"/>
          </p:cNvSpPr>
          <p:nvPr/>
        </p:nvSpPr>
        <p:spPr>
          <a:xfrm xmlns:a="http://schemas.openxmlformats.org/drawingml/2006/main">
            <a:off x="609600" y="3095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4085CED3-57DF-4DA7-A13E-9F09882B99AA}"/>
              </a:ext>
            </a:extLst>
          </p:cNvPr>
          <p:cNvSpPr>
            <a:spLocks xmlns:a="http://schemas.openxmlformats.org/drawingml/2006/main" noGrp="1"/>
          </p:cNvSpPr>
          <p:nvPr/>
        </p:nvSpPr>
        <p:spPr>
          <a:xfrm xmlns:a="http://schemas.openxmlformats.org/drawingml/2006/main">
            <a:off x="1381125" y="3048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Complete doctor, hospital, medication, and pharmacy lists</a:t>
            </a:r>
          </a:p>
        </p:txBody>
      </p:sp>
      <p:sp>
        <p:nvSpPr>
          <p:cNvPr id="8" name="text-7">
            <a:extLst xmlns:a="http://schemas.openxmlformats.org/drawingml/2006/main">
              <a:ext uri="{FF2B5EF4-FFF2-40B4-BE49-F238E27FC236}">
                <a16:creationId xmlns:a16="http://schemas.microsoft.com/office/drawing/2014/main" id="{56D9CE96-CDA4-4329-82AF-B2C1DBE8298B}"/>
              </a:ext>
            </a:extLst>
          </p:cNvPr>
          <p:cNvSpPr>
            <a:spLocks xmlns:a="http://schemas.openxmlformats.org/drawingml/2006/main" noGrp="1"/>
          </p:cNvSpPr>
          <p:nvPr/>
        </p:nvSpPr>
        <p:spPr>
          <a:xfrm xmlns:a="http://schemas.openxmlformats.org/drawingml/2006/main">
            <a:off x="609600" y="3857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63291E27-8A3F-4BE9-ABCB-310066C5AA52}"/>
              </a:ext>
            </a:extLst>
          </p:cNvPr>
          <p:cNvSpPr>
            <a:spLocks xmlns:a="http://schemas.openxmlformats.org/drawingml/2006/main" noGrp="1"/>
          </p:cNvSpPr>
          <p:nvPr/>
        </p:nvSpPr>
        <p:spPr>
          <a:xfrm xmlns:a="http://schemas.openxmlformats.org/drawingml/2006/main">
            <a:off x="1381125" y="3810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Answers researched in advance for employer coverage and other difficult questions</a:t>
            </a:r>
          </a:p>
        </p:txBody>
      </p:sp>
      <p:sp>
        <p:nvSpPr>
          <p:cNvPr id="10" name="text-9">
            <a:extLst xmlns:a="http://schemas.openxmlformats.org/drawingml/2006/main">
              <a:ext uri="{FF2B5EF4-FFF2-40B4-BE49-F238E27FC236}">
                <a16:creationId xmlns:a16="http://schemas.microsoft.com/office/drawing/2014/main" id="{285CF794-9B98-4890-9BD5-325012402124}"/>
              </a:ext>
            </a:extLst>
          </p:cNvPr>
          <p:cNvSpPr>
            <a:spLocks xmlns:a="http://schemas.openxmlformats.org/drawingml/2006/main" noGrp="1"/>
          </p:cNvSpPr>
          <p:nvPr/>
        </p:nvSpPr>
        <p:spPr>
          <a:xfrm xmlns:a="http://schemas.openxmlformats.org/drawingml/2006/main">
            <a:off x="609600" y="4619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05</a:t>
            </a:r>
          </a:p>
        </p:txBody>
      </p:sp>
      <p:sp>
        <p:nvSpPr>
          <p:cNvPr id="11" name="text-10">
            <a:extLst xmlns:a="http://schemas.openxmlformats.org/drawingml/2006/main">
              <a:ext uri="{FF2B5EF4-FFF2-40B4-BE49-F238E27FC236}">
                <a16:creationId xmlns:a16="http://schemas.microsoft.com/office/drawing/2014/main" id="{CDBCAD0B-46D2-4F81-BBFF-5253152003F8}"/>
              </a:ext>
            </a:extLst>
          </p:cNvPr>
          <p:cNvSpPr>
            <a:spLocks xmlns:a="http://schemas.openxmlformats.org/drawingml/2006/main" noGrp="1"/>
          </p:cNvSpPr>
          <p:nvPr/>
        </p:nvSpPr>
        <p:spPr>
          <a:xfrm xmlns:a="http://schemas.openxmlformats.org/drawingml/2006/main">
            <a:off x="1381125" y="4572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Do you need dependent child coverage?</a:t>
            </a:r>
          </a:p>
        </p:txBody>
      </p:sp>
      <p:sp>
        <p:nvSpPr>
          <p:cNvPr id="12" name="text-11">
            <a:extLst xmlns:a="http://schemas.openxmlformats.org/drawingml/2006/main">
              <a:ext uri="{FF2B5EF4-FFF2-40B4-BE49-F238E27FC236}">
                <a16:creationId xmlns:a16="http://schemas.microsoft.com/office/drawing/2014/main" id="{20E9DABF-9AB7-4A5D-88BE-FE1A4061A020}"/>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Our goal: almost all research finished before the meeting. Individual exceptions may still require follow-up.</a:t>
            </a:r>
          </a:p>
        </p:txBody>
      </p:sp>
      <p:sp>
        <p:nvSpPr>
          <p:cNvPr id="13" name="text-12">
            <a:extLst xmlns:a="http://schemas.openxmlformats.org/drawingml/2006/main">
              <a:ext uri="{FF2B5EF4-FFF2-40B4-BE49-F238E27FC236}">
                <a16:creationId xmlns:a16="http://schemas.microsoft.com/office/drawing/2014/main" id="{25CFFA7F-EE81-4156-B6E3-B4666450BD1F}"/>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4" name="text-13">
            <a:extLst xmlns:a="http://schemas.openxmlformats.org/drawingml/2006/main">
              <a:ext uri="{FF2B5EF4-FFF2-40B4-BE49-F238E27FC236}">
                <a16:creationId xmlns:a16="http://schemas.microsoft.com/office/drawing/2014/main" id="{F1EFE7CC-8C37-4192-8F96-42C6690103CB}"/>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4</a:t>
            </a:r>
          </a:p>
        </p:txBody>
      </p:sp>
    </p:spTree>
    <p:extLst>
      <p:ext uri="{BB962C8B-B14F-4D97-AF65-F5344CB8AC3E}">
        <p14:creationId xmlns:p14="http://schemas.microsoft.com/office/powerpoint/2010/main" val="1999476275"/>
      </p:ext>
    </p:extLst>
  </p:cSld>
</p:sld>
</file>

<file path=ppt/slides/slide5.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A2FBD66B-4A0A-4D87-869E-305AB6CC3964}"/>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Upfront documents and signatures</a:t>
            </a:r>
          </a:p>
        </p:txBody>
      </p:sp>
      <p:graphicFrame>
        <p:nvGraphicFramePr>
          <p:cNvPr id="2" name="">
            <a:extLst xmlns:a="http://schemas.openxmlformats.org/drawingml/2006/main">
              <a:ext uri="{FF2B5EF4-FFF2-40B4-BE49-F238E27FC236}">
                <a16:creationId xmlns:a16="http://schemas.microsoft.com/office/drawing/2014/main" id="{76646471-5D9A-4508-8E55-EF8FC7DFCE06}"/>
              </a:ext>
            </a:extLst>
          </p:cNvPr>
          <p:cNvGraphicFramePr/>
          <p:nvPr/>
        </p:nvGraphicFramePr>
        <p:xfrm>
          <a:off xmlns:a="http://schemas.openxmlformats.org/drawingml/2006/main" x="609600" y="1504950"/>
          <a:ext xmlns:a="http://schemas.openxmlformats.org/drawingml/2006/main" cx="10972800" cy="3476625"/>
        </p:xfrm>
        <a:graphic xmlns:a="http://schemas.openxmlformats.org/drawingml/2006/main">
          <a:graphicData uri="http://schemas.openxmlformats.org/drawingml/2006/table">
            <a:tbl>
              <a:tblPr/>
              <a:tblGrid>
                <a:gridCol w="3714750"/>
                <a:gridCol w="7258050"/>
              </a:tblGrid>
              <a:tr h="695325">
                <a:tc>
                  <a:txBody>
                    <a:bodyPr lIns="114300" tIns="114300" rIns="114300" bIns="114300"/>
                    <a:lstStyle/>
                    <a:p>
                      <a:r>
                        <a:rPr sz="1875" b="1">
                          <a:solidFill>
                            <a:srgbClr val="FFFFFF"/>
                          </a:solidFill>
                        </a:rPr>
                        <a:t>Document</a:t>
                      </a:r>
                    </a:p>
                  </a:txBody>
                  <a:tcPr marL="91440" marR="91440" marT="45720" marB="45720">
                    <a:lnL w="9525">
                      <a:solidFill>
                        <a:srgbClr val="D1D8D9"/>
                      </a:solidFill>
                      <a:prstDash val="solid"/>
                    </a:lnL>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c>
                  <a:txBody>
                    <a:bodyPr lIns="114300" tIns="114300" rIns="114300" bIns="114300"/>
                    <a:lstStyle/>
                    <a:p>
                      <a:r>
                        <a:rPr sz="1875" b="1">
                          <a:solidFill>
                            <a:srgbClr val="FFFFFF"/>
                          </a:solidFill>
                        </a:rPr>
                        <a:t>When you complete it</a:t>
                      </a:r>
                    </a:p>
                  </a:txBody>
                  <a:tcPr marL="91440" marR="91440" marT="45720" marB="45720">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r>
              <a:tr h="695325">
                <a:tc>
                  <a:txBody>
                    <a:bodyPr lIns="114300" tIns="114300" rIns="114300" bIns="114300"/>
                    <a:lstStyle/>
                    <a:p>
                      <a:r>
                        <a:rPr sz="1875" b="0">
                          <a:solidFill>
                            <a:srgbClr val="19313E"/>
                          </a:solidFill>
                        </a:rPr>
                        <a:t>Assistance authorization and consent</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Before we provide enrollment assistance. Existing valid consent may cover this.</a:t>
                      </a:r>
                    </a:p>
                  </a:txBody>
                  <a:tcPr marL="91440" marR="91440" marT="45720" marB="45720">
                    <a:lnR w="9525">
                      <a:solidFill>
                        <a:srgbClr val="D1D8D9"/>
                      </a:solidFill>
                      <a:prstDash val="solid"/>
                    </a:lnR>
                    <a:lnB w="9525">
                      <a:solidFill>
                        <a:srgbClr val="D1D8D9"/>
                      </a:solidFill>
                      <a:prstDash val="solid"/>
                    </a:lnB>
                    <a:solidFill>
                      <a:srgbClr val="FFFFFF"/>
                    </a:solidFill>
                  </a:tcPr>
                </a:tc>
              </a:tr>
              <a:tr h="695325">
                <a:tc>
                  <a:txBody>
                    <a:bodyPr lIns="114300" tIns="114300" rIns="114300" bIns="114300"/>
                    <a:lstStyle/>
                    <a:p>
                      <a:r>
                        <a:rPr sz="1875" b="0">
                          <a:solidFill>
                            <a:srgbClr val="19313E"/>
                          </a:solidFill>
                        </a:rPr>
                        <a:t>Demographics and care preference lists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Prepare before Zoom. These lists usually do not require signatures.</a:t>
                      </a:r>
                    </a:p>
                  </a:txBody>
                  <a:tcPr marL="91440" marR="91440" marT="45720" marB="45720">
                    <a:lnR w="9525">
                      <a:solidFill>
                        <a:srgbClr val="D1D8D9"/>
                      </a:solidFill>
                      <a:prstDash val="solid"/>
                    </a:lnR>
                    <a:lnB w="9525">
                      <a:solidFill>
                        <a:srgbClr val="D1D8D9"/>
                      </a:solidFill>
                      <a:prstDash val="solid"/>
                    </a:lnB>
                    <a:solidFill>
                      <a:srgbClr val="EBF0EF"/>
                    </a:solidFill>
                  </a:tcPr>
                </a:tc>
              </a:tr>
              <a:tr h="695325">
                <a:tc>
                  <a:txBody>
                    <a:bodyPr lIns="114300" tIns="114300" rIns="114300" bIns="114300"/>
                    <a:lstStyle/>
                    <a:p>
                      <a:r>
                        <a:rPr sz="1875" b="0">
                          <a:solidFill>
                            <a:srgbClr val="19313E"/>
                          </a:solidFill>
                        </a:rPr>
                        <a:t>Carrier or state authorization</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Only if specifically required for your situation.</a:t>
                      </a:r>
                    </a:p>
                  </a:txBody>
                  <a:tcPr marL="91440" marR="91440" marT="45720" marB="45720">
                    <a:lnR w="9525">
                      <a:solidFill>
                        <a:srgbClr val="D1D8D9"/>
                      </a:solidFill>
                      <a:prstDash val="solid"/>
                    </a:lnR>
                    <a:lnB w="9525">
                      <a:solidFill>
                        <a:srgbClr val="D1D8D9"/>
                      </a:solidFill>
                      <a:prstDash val="solid"/>
                    </a:lnB>
                    <a:solidFill>
                      <a:srgbClr val="FFFFFF"/>
                    </a:solidFill>
                  </a:tcPr>
                </a:tc>
              </a:tr>
              <a:tr h="695325">
                <a:tc>
                  <a:txBody>
                    <a:bodyPr lIns="114300" tIns="114300" rIns="114300" bIns="114300"/>
                    <a:lstStyle/>
                    <a:p>
                      <a:r>
                        <a:rPr sz="1875" b="0">
                          <a:solidFill>
                            <a:srgbClr val="19313E"/>
                          </a:solidFill>
                        </a:rPr>
                        <a:t>Application accuracy confirmation</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After reviewing your actual answers, before submission.</a:t>
                      </a:r>
                    </a:p>
                  </a:txBody>
                  <a:tcPr marL="91440" marR="91440" marT="45720" marB="45720">
                    <a:lnR w="9525">
                      <a:solidFill>
                        <a:srgbClr val="D1D8D9"/>
                      </a:solidFill>
                      <a:prstDash val="solid"/>
                    </a:lnR>
                    <a:lnB w="9525">
                      <a:solidFill>
                        <a:srgbClr val="D1D8D9"/>
                      </a:solidFill>
                      <a:prstDash val="solid"/>
                    </a:lnB>
                    <a:solidFill>
                      <a:srgbClr val="EBF0EF"/>
                    </a:solidFill>
                  </a:tcPr>
                </a:tc>
              </a:tr>
            </a:tbl>
          </a:graphicData>
        </a:graphic>
      </p:graphicFrame>
      <p:sp>
        <p:nvSpPr>
          <p:cNvPr id="3" name="text-1">
            <a:extLst xmlns:a="http://schemas.openxmlformats.org/drawingml/2006/main">
              <a:ext uri="{FF2B5EF4-FFF2-40B4-BE49-F238E27FC236}">
                <a16:creationId xmlns:a16="http://schemas.microsoft.com/office/drawing/2014/main" id="{17839BD0-2891-4878-A8D5-04B61F62B8EB}"/>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A BAA is a business agreement where applicable. Individual applicants do not sign a BAA to receive enrollment help.</a:t>
            </a:r>
          </a:p>
        </p:txBody>
      </p:sp>
      <p:sp>
        <p:nvSpPr>
          <p:cNvPr id="4" name="text-2">
            <a:extLst xmlns:a="http://schemas.openxmlformats.org/drawingml/2006/main">
              <a:ext uri="{FF2B5EF4-FFF2-40B4-BE49-F238E27FC236}">
                <a16:creationId xmlns:a16="http://schemas.microsoft.com/office/drawing/2014/main" id="{D0D903F2-D43E-4868-B0C9-8F20058E5D67}"/>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5" name="text-3">
            <a:extLst xmlns:a="http://schemas.openxmlformats.org/drawingml/2006/main">
              <a:ext uri="{FF2B5EF4-FFF2-40B4-BE49-F238E27FC236}">
                <a16:creationId xmlns:a16="http://schemas.microsoft.com/office/drawing/2014/main" id="{24626718-836B-4133-A055-98CE72BFCF9F}"/>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5</a:t>
            </a:r>
          </a:p>
        </p:txBody>
      </p:sp>
    </p:spTree>
    <p:extLst>
      <p:ext uri="{BB962C8B-B14F-4D97-AF65-F5344CB8AC3E}">
        <p14:creationId xmlns:p14="http://schemas.microsoft.com/office/powerpoint/2010/main" val="1352173181"/>
      </p:ext>
    </p:extLst>
  </p:cSld>
</p:sld>
</file>

<file path=ppt/slides/slide6.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59090613-CD06-4D20-B987-0B620AC5C9EC}"/>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Your household information</a:t>
            </a:r>
          </a:p>
        </p:txBody>
      </p:sp>
      <p:sp>
        <p:nvSpPr>
          <p:cNvPr id="2" name="text-1">
            <a:extLst xmlns:a="http://schemas.openxmlformats.org/drawingml/2006/main">
              <a:ext uri="{FF2B5EF4-FFF2-40B4-BE49-F238E27FC236}">
                <a16:creationId xmlns:a16="http://schemas.microsoft.com/office/drawing/2014/main" id="{BA8B2EDA-DA20-48CA-90AE-21FF1E225482}"/>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45FCFA33-F23F-4239-8A2E-56795A690822}"/>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Legal names, birth dates, addresses, county, and contact details</a:t>
            </a:r>
          </a:p>
        </p:txBody>
      </p:sp>
      <p:sp>
        <p:nvSpPr>
          <p:cNvPr id="4" name="text-3">
            <a:extLst xmlns:a="http://schemas.openxmlformats.org/drawingml/2006/main">
              <a:ext uri="{FF2B5EF4-FFF2-40B4-BE49-F238E27FC236}">
                <a16:creationId xmlns:a16="http://schemas.microsoft.com/office/drawing/2014/main" id="{D69687A2-5748-4EF6-AE1B-31836B93354B}"/>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70A7AA43-04EF-40BF-8D99-86CFA775BDAF}"/>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Relationships and who needs coverage</a:t>
            </a:r>
          </a:p>
        </p:txBody>
      </p:sp>
      <p:sp>
        <p:nvSpPr>
          <p:cNvPr id="6" name="text-5">
            <a:extLst xmlns:a="http://schemas.openxmlformats.org/drawingml/2006/main">
              <a:ext uri="{FF2B5EF4-FFF2-40B4-BE49-F238E27FC236}">
                <a16:creationId xmlns:a16="http://schemas.microsoft.com/office/drawing/2014/main" id="{E71539F4-FC4A-4977-A2B9-AEF9940CB42F}"/>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DCB9A218-E1A3-4EED-91AD-8F58E6C325DF}"/>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Expected 2027 tax filing status and dependent claims</a:t>
            </a:r>
          </a:p>
        </p:txBody>
      </p:sp>
      <p:sp>
        <p:nvSpPr>
          <p:cNvPr id="8" name="text-7">
            <a:extLst xmlns:a="http://schemas.openxmlformats.org/drawingml/2006/main">
              <a:ext uri="{FF2B5EF4-FFF2-40B4-BE49-F238E27FC236}">
                <a16:creationId xmlns:a16="http://schemas.microsoft.com/office/drawing/2014/main" id="{80D881EF-9A6D-43E5-B910-FD3841F5F57D}"/>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E2D2B1AE-9B1B-4912-8624-FD861E435D5E}"/>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Identity and immigration documents where applicable</a:t>
            </a:r>
          </a:p>
        </p:txBody>
      </p:sp>
      <p:sp>
        <p:nvSpPr>
          <p:cNvPr id="10" name="text-9">
            <a:extLst xmlns:a="http://schemas.openxmlformats.org/drawingml/2006/main">
              <a:ext uri="{FF2B5EF4-FFF2-40B4-BE49-F238E27FC236}">
                <a16:creationId xmlns:a16="http://schemas.microsoft.com/office/drawing/2014/main" id="{815BC657-175F-4AF1-A2BF-DC3482DF8447}"/>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Use full legal names on forms. Your abbreviated Zoom name is only for meeting privacy.</a:t>
            </a:r>
          </a:p>
        </p:txBody>
      </p:sp>
      <p:sp>
        <p:nvSpPr>
          <p:cNvPr id="11" name="text-10">
            <a:extLst xmlns:a="http://schemas.openxmlformats.org/drawingml/2006/main">
              <a:ext uri="{FF2B5EF4-FFF2-40B4-BE49-F238E27FC236}">
                <a16:creationId xmlns:a16="http://schemas.microsoft.com/office/drawing/2014/main" id="{8A95CC71-DA3B-4BF4-B611-F36DB99CED47}"/>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4BE90B87-D89B-4419-BCC9-AE76FF3B12DC}"/>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6</a:t>
            </a:r>
          </a:p>
        </p:txBody>
      </p:sp>
    </p:spTree>
    <p:extLst>
      <p:ext uri="{BB962C8B-B14F-4D97-AF65-F5344CB8AC3E}">
        <p14:creationId xmlns:p14="http://schemas.microsoft.com/office/powerpoint/2010/main" val="830287149"/>
      </p:ext>
    </p:extLst>
  </p:cSld>
</p:sld>
</file>

<file path=ppt/slides/slide7.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25BC3093-D3B6-47E4-B9D2-0754656D2720}"/>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HealthSherpa authorization before enrollment</a:t>
            </a:r>
          </a:p>
        </p:txBody>
      </p:sp>
      <p:sp>
        <p:nvSpPr>
          <p:cNvPr id="2" name="text-1">
            <a:extLst xmlns:a="http://schemas.openxmlformats.org/drawingml/2006/main">
              <a:ext uri="{FF2B5EF4-FFF2-40B4-BE49-F238E27FC236}">
                <a16:creationId xmlns:a16="http://schemas.microsoft.com/office/drawing/2014/main" id="{49764647-1BCB-48B6-B819-E996B0FA5C53}"/>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C18AAEA5-93B2-4472-9FAC-6C9872DBAAC6}"/>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Use your current personal phone, email, and mailing address</a:t>
            </a:r>
          </a:p>
        </p:txBody>
      </p:sp>
      <p:sp>
        <p:nvSpPr>
          <p:cNvPr id="4" name="text-3">
            <a:extLst xmlns:a="http://schemas.openxmlformats.org/drawingml/2006/main">
              <a:ext uri="{FF2B5EF4-FFF2-40B4-BE49-F238E27FC236}">
                <a16:creationId xmlns:a16="http://schemas.microsoft.com/office/drawing/2014/main" id="{8A4EDA3D-5C06-43D1-99D7-864FD6FEF461}"/>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EA486A94-96CF-43CA-A2DB-4C7FA84675FE}"/>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Keep direct access to your own phone and email for verification</a:t>
            </a:r>
          </a:p>
        </p:txBody>
      </p:sp>
      <p:sp>
        <p:nvSpPr>
          <p:cNvPr id="6" name="text-5">
            <a:extLst xmlns:a="http://schemas.openxmlformats.org/drawingml/2006/main">
              <a:ext uri="{FF2B5EF4-FFF2-40B4-BE49-F238E27FC236}">
                <a16:creationId xmlns:a16="http://schemas.microsoft.com/office/drawing/2014/main" id="{6E95D85E-364F-4FB3-B467-2FD5994B5DFF}"/>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68D437E4-7418-4FD8-B663-EB36B16B91BD}"/>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Open the authorization link on your own device when we send it</a:t>
            </a:r>
          </a:p>
        </p:txBody>
      </p:sp>
      <p:sp>
        <p:nvSpPr>
          <p:cNvPr id="8" name="text-7">
            <a:extLst xmlns:a="http://schemas.openxmlformats.org/drawingml/2006/main">
              <a:ext uri="{FF2B5EF4-FFF2-40B4-BE49-F238E27FC236}">
                <a16:creationId xmlns:a16="http://schemas.microsoft.com/office/drawing/2014/main" id="{5A0595DA-39B2-4055-9328-0A5E476D48E2}"/>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CBD57291-6AE7-4B3E-88E8-3AF4CB7E2EB0}"/>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Authorization links expire after 15 minutes. Select Get new link if needed.</a:t>
            </a:r>
          </a:p>
        </p:txBody>
      </p:sp>
      <p:sp>
        <p:nvSpPr>
          <p:cNvPr id="10" name="text-9">
            <a:extLst xmlns:a="http://schemas.openxmlformats.org/drawingml/2006/main">
              <a:ext uri="{FF2B5EF4-FFF2-40B4-BE49-F238E27FC236}">
                <a16:creationId xmlns:a16="http://schemas.microsoft.com/office/drawing/2014/main" id="{E3FA1F10-78B6-4A82-A175-0C657ED9743A}"/>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HealthSherpa authorization, consumer consent, and application accuracy review remain separate requirements.</a:t>
            </a:r>
          </a:p>
        </p:txBody>
      </p:sp>
      <p:sp>
        <p:nvSpPr>
          <p:cNvPr id="11" name="text-10">
            <a:extLst xmlns:a="http://schemas.openxmlformats.org/drawingml/2006/main">
              <a:ext uri="{FF2B5EF4-FFF2-40B4-BE49-F238E27FC236}">
                <a16:creationId xmlns:a16="http://schemas.microsoft.com/office/drawing/2014/main" id="{9F20D065-BA3D-46CF-A253-0A9D5DA0E330}"/>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8D3327A1-9830-4F17-9D34-E216D23E2881}"/>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7</a:t>
            </a:r>
          </a:p>
        </p:txBody>
      </p:sp>
    </p:spTree>
    <p:extLst>
      <p:ext uri="{BB962C8B-B14F-4D97-AF65-F5344CB8AC3E}">
        <p14:creationId xmlns:p14="http://schemas.microsoft.com/office/powerpoint/2010/main" val="368272872"/>
      </p:ext>
    </p:extLst>
  </p:cSld>
</p:sld>
</file>

<file path=ppt/slides/slide8.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A5F6F640-504D-4624-A0FC-1D27C1E6016C}"/>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Your identity verification preparation</a:t>
            </a:r>
          </a:p>
        </p:txBody>
      </p:sp>
      <p:sp>
        <p:nvSpPr>
          <p:cNvPr id="2" name="text-1">
            <a:extLst xmlns:a="http://schemas.openxmlformats.org/drawingml/2006/main">
              <a:ext uri="{FF2B5EF4-FFF2-40B4-BE49-F238E27FC236}">
                <a16:creationId xmlns:a16="http://schemas.microsoft.com/office/drawing/2014/main" id="{225456A4-6B6F-4945-8FE7-32ECD0478E53}"/>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12A4BA48-FAE9-44BE-A927-70721F48BAE9}"/>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Allow extra appointment time and have a government-issued photo ID ready</a:t>
            </a:r>
          </a:p>
        </p:txBody>
      </p:sp>
      <p:sp>
        <p:nvSpPr>
          <p:cNvPr id="4" name="text-3">
            <a:extLst xmlns:a="http://schemas.openxmlformats.org/drawingml/2006/main">
              <a:ext uri="{FF2B5EF4-FFF2-40B4-BE49-F238E27FC236}">
                <a16:creationId xmlns:a16="http://schemas.microsoft.com/office/drawing/2014/main" id="{D9D2598E-22A6-43A0-990B-E5347E0377E1}"/>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8F8192D8-608F-4A61-B180-2AC2A49026BE}"/>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Have a personal device with a camera available if ID or selfie checks are requested</a:t>
            </a:r>
          </a:p>
        </p:txBody>
      </p:sp>
      <p:sp>
        <p:nvSpPr>
          <p:cNvPr id="6" name="text-5">
            <a:extLst xmlns:a="http://schemas.openxmlformats.org/drawingml/2006/main">
              <a:ext uri="{FF2B5EF4-FFF2-40B4-BE49-F238E27FC236}">
                <a16:creationId xmlns:a16="http://schemas.microsoft.com/office/drawing/2014/main" id="{3BB64F6D-B3D2-486F-94BC-4D86671FD695}"/>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00452DC3-3821-4931-B360-992ECA189048}"/>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Complete your own identity verification privately. Scott can explain instructions.</a:t>
            </a:r>
          </a:p>
        </p:txBody>
      </p:sp>
      <p:sp>
        <p:nvSpPr>
          <p:cNvPr id="8" name="text-7">
            <a:extLst xmlns:a="http://schemas.openxmlformats.org/drawingml/2006/main">
              <a:ext uri="{FF2B5EF4-FFF2-40B4-BE49-F238E27FC236}">
                <a16:creationId xmlns:a16="http://schemas.microsoft.com/office/drawing/2014/main" id="{B33B5456-074A-46A2-BFA2-9820413ABC17}"/>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4B577462-09F9-4922-836A-A932D27E0CC9}"/>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Follow the displayed error instructions and contact us if you get stuck</a:t>
            </a:r>
          </a:p>
        </p:txBody>
      </p:sp>
      <p:sp>
        <p:nvSpPr>
          <p:cNvPr id="10" name="text-9">
            <a:extLst xmlns:a="http://schemas.openxmlformats.org/drawingml/2006/main">
              <a:ext uri="{FF2B5EF4-FFF2-40B4-BE49-F238E27FC236}">
                <a16:creationId xmlns:a16="http://schemas.microsoft.com/office/drawing/2014/main" id="{EF708E94-D9D3-4181-B26B-0BFB2D1696D4}"/>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Additional verification applies when required. Keep ID images, passwords, and verification codes out of group chat.</a:t>
            </a:r>
          </a:p>
        </p:txBody>
      </p:sp>
      <p:sp>
        <p:nvSpPr>
          <p:cNvPr id="11" name="text-10">
            <a:extLst xmlns:a="http://schemas.openxmlformats.org/drawingml/2006/main">
              <a:ext uri="{FF2B5EF4-FFF2-40B4-BE49-F238E27FC236}">
                <a16:creationId xmlns:a16="http://schemas.microsoft.com/office/drawing/2014/main" id="{0A8FA2EB-9AD5-4B23-B65E-FB0229A3091C}"/>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A006AE16-E339-483A-9F24-B7CBBA794325}"/>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8</a:t>
            </a:r>
          </a:p>
        </p:txBody>
      </p:sp>
    </p:spTree>
    <p:extLst>
      <p:ext uri="{BB962C8B-B14F-4D97-AF65-F5344CB8AC3E}">
        <p14:creationId xmlns:p14="http://schemas.microsoft.com/office/powerpoint/2010/main" val="846145325"/>
      </p:ext>
    </p:extLst>
  </p:cSld>
</p:sld>
</file>

<file path=ppt/slides/slide9.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A866BCED-A620-43B6-9D4C-2E5C74BF682C}"/>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Questions about household and taxes</a:t>
            </a:r>
          </a:p>
        </p:txBody>
      </p:sp>
      <p:graphicFrame>
        <p:nvGraphicFramePr>
          <p:cNvPr id="2" name="">
            <a:extLst xmlns:a="http://schemas.openxmlformats.org/drawingml/2006/main">
              <a:ext uri="{FF2B5EF4-FFF2-40B4-BE49-F238E27FC236}">
                <a16:creationId xmlns:a16="http://schemas.microsoft.com/office/drawing/2014/main" id="{B27A676A-56EF-4F35-986D-1D559A205F29}"/>
              </a:ext>
            </a:extLst>
          </p:cNvPr>
          <p:cNvGraphicFramePr/>
          <p:nvPr/>
        </p:nvGraphicFramePr>
        <p:xfrm>
          <a:off xmlns:a="http://schemas.openxmlformats.org/drawingml/2006/main" x="609600" y="1504950"/>
          <a:ext xmlns:a="http://schemas.openxmlformats.org/drawingml/2006/main" cx="10972800" cy="3476625"/>
        </p:xfrm>
        <a:graphic xmlns:a="http://schemas.openxmlformats.org/drawingml/2006/main">
          <a:graphicData uri="http://schemas.openxmlformats.org/drawingml/2006/table">
            <a:tbl>
              <a:tblPr/>
              <a:tblGrid>
                <a:gridCol w="3714750"/>
                <a:gridCol w="7258050"/>
              </a:tblGrid>
              <a:tr h="695325">
                <a:tc>
                  <a:txBody>
                    <a:bodyPr lIns="114300" tIns="114300" rIns="114300" bIns="114300"/>
                    <a:lstStyle/>
                    <a:p>
                      <a:r>
                        <a:rPr sz="1875" b="1">
                          <a:solidFill>
                            <a:srgbClr val="FFFFFF"/>
                          </a:solidFill>
                        </a:rPr>
                        <a:t>Question to resolve</a:t>
                      </a:r>
                    </a:p>
                  </a:txBody>
                  <a:tcPr marL="91440" marR="91440" marT="45720" marB="45720">
                    <a:lnL w="9525">
                      <a:solidFill>
                        <a:srgbClr val="D1D8D9"/>
                      </a:solidFill>
                      <a:prstDash val="solid"/>
                    </a:lnL>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c>
                  <a:txBody>
                    <a:bodyPr lIns="114300" tIns="114300" rIns="114300" bIns="114300"/>
                    <a:lstStyle/>
                    <a:p>
                      <a:r>
                        <a:rPr sz="1875" b="1">
                          <a:solidFill>
                            <a:srgbClr val="FFFFFF"/>
                          </a:solidFill>
                        </a:rPr>
                        <a:t>Where to check</a:t>
                      </a:r>
                    </a:p>
                  </a:txBody>
                  <a:tcPr marL="91440" marR="91440" marT="45720" marB="45720">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r>
              <a:tr h="695325">
                <a:tc>
                  <a:txBody>
                    <a:bodyPr lIns="114300" tIns="114300" rIns="114300" bIns="114300"/>
                    <a:lstStyle/>
                    <a:p>
                      <a:r>
                        <a:rPr sz="1875" b="0">
                          <a:solidFill>
                            <a:srgbClr val="19313E"/>
                          </a:solidFill>
                        </a:rPr>
                        <a:t>Who will claim each child or dependent?</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Expected 2027 tax arrangements and your tax adviser</a:t>
                      </a:r>
                    </a:p>
                  </a:txBody>
                  <a:tcPr marL="91440" marR="91440" marT="45720" marB="45720">
                    <a:lnR w="9525">
                      <a:solidFill>
                        <a:srgbClr val="D1D8D9"/>
                      </a:solidFill>
                      <a:prstDash val="solid"/>
                    </a:lnR>
                    <a:lnB w="9525">
                      <a:solidFill>
                        <a:srgbClr val="D1D8D9"/>
                      </a:solidFill>
                      <a:prstDash val="solid"/>
                    </a:lnB>
                    <a:solidFill>
                      <a:srgbClr val="FFFFFF"/>
                    </a:solidFill>
                  </a:tcPr>
                </a:tc>
              </a:tr>
              <a:tr h="695325">
                <a:tc>
                  <a:txBody>
                    <a:bodyPr lIns="114300" tIns="114300" rIns="114300" bIns="114300"/>
                    <a:lstStyle/>
                    <a:p>
                      <a:r>
                        <a:rPr sz="1875" b="0">
                          <a:solidFill>
                            <a:srgbClr val="19313E"/>
                          </a:solidFill>
                        </a:rPr>
                        <a:t>Will spouses file jointly?</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Your tax adviser if separated, married, or unsure</a:t>
                      </a:r>
                    </a:p>
                  </a:txBody>
                  <a:tcPr marL="91440" marR="91440" marT="45720" marB="45720">
                    <a:lnR w="9525">
                      <a:solidFill>
                        <a:srgbClr val="D1D8D9"/>
                      </a:solidFill>
                      <a:prstDash val="solid"/>
                    </a:lnR>
                    <a:lnB w="9525">
                      <a:solidFill>
                        <a:srgbClr val="D1D8D9"/>
                      </a:solidFill>
                      <a:prstDash val="solid"/>
                    </a:lnB>
                    <a:solidFill>
                      <a:srgbClr val="EBF0EF"/>
                    </a:solidFill>
                  </a:tcPr>
                </a:tc>
              </a:tr>
              <a:tr h="695325">
                <a:tc>
                  <a:txBody>
                    <a:bodyPr lIns="114300" tIns="114300" rIns="114300" bIns="114300"/>
                    <a:lstStyle/>
                    <a:p>
                      <a:r>
                        <a:rPr sz="1875" b="0">
                          <a:solidFill>
                            <a:srgbClr val="19313E"/>
                          </a:solidFill>
                        </a:rPr>
                        <a:t>Who belongs on the application?</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Marketplace household instructions, including some people not seeking coverage</a:t>
                      </a:r>
                    </a:p>
                  </a:txBody>
                  <a:tcPr marL="91440" marR="91440" marT="45720" marB="45720">
                    <a:lnR w="9525">
                      <a:solidFill>
                        <a:srgbClr val="D1D8D9"/>
                      </a:solidFill>
                      <a:prstDash val="solid"/>
                    </a:lnR>
                    <a:lnB w="9525">
                      <a:solidFill>
                        <a:srgbClr val="D1D8D9"/>
                      </a:solidFill>
                      <a:prstDash val="solid"/>
                    </a:lnB>
                    <a:solidFill>
                      <a:srgbClr val="FFFFFF"/>
                    </a:solidFill>
                  </a:tcPr>
                </a:tc>
              </a:tr>
              <a:tr h="695325">
                <a:tc>
                  <a:txBody>
                    <a:bodyPr lIns="114300" tIns="114300" rIns="114300" bIns="114300"/>
                    <a:lstStyle/>
                    <a:p>
                      <a:r>
                        <a:rPr sz="1875" b="0">
                          <a:solidFill>
                            <a:srgbClr val="19313E"/>
                          </a:solidFill>
                        </a:rPr>
                        <a:t>Which children need separate coverage?</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Current coverage and expected household arrangements</a:t>
                      </a:r>
                    </a:p>
                  </a:txBody>
                  <a:tcPr marL="91440" marR="91440" marT="45720" marB="45720">
                    <a:lnR w="9525">
                      <a:solidFill>
                        <a:srgbClr val="D1D8D9"/>
                      </a:solidFill>
                      <a:prstDash val="solid"/>
                    </a:lnR>
                    <a:lnB w="9525">
                      <a:solidFill>
                        <a:srgbClr val="D1D8D9"/>
                      </a:solidFill>
                      <a:prstDash val="solid"/>
                    </a:lnB>
                    <a:solidFill>
                      <a:srgbClr val="EBF0EF"/>
                    </a:solidFill>
                  </a:tcPr>
                </a:tc>
              </a:tr>
            </a:tbl>
          </a:graphicData>
        </a:graphic>
      </p:graphicFrame>
      <p:sp>
        <p:nvSpPr>
          <p:cNvPr id="3" name="text-1">
            <a:extLst xmlns:a="http://schemas.openxmlformats.org/drawingml/2006/main">
              <a:ext uri="{FF2B5EF4-FFF2-40B4-BE49-F238E27FC236}">
                <a16:creationId xmlns:a16="http://schemas.microsoft.com/office/drawing/2014/main" id="{FE7A489D-1F9B-4EF2-806C-55F67E3ACB14}"/>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A household is not simply everyone at the same mailing address. Flag uncertain tax arrangements before Zoom.</a:t>
            </a:r>
          </a:p>
        </p:txBody>
      </p:sp>
      <p:sp>
        <p:nvSpPr>
          <p:cNvPr id="4" name="text-2">
            <a:extLst xmlns:a="http://schemas.openxmlformats.org/drawingml/2006/main">
              <a:ext uri="{FF2B5EF4-FFF2-40B4-BE49-F238E27FC236}">
                <a16:creationId xmlns:a16="http://schemas.microsoft.com/office/drawing/2014/main" id="{5D8256A5-8A8F-4F2A-BB95-4B838FF04253}"/>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5" name="text-3">
            <a:extLst xmlns:a="http://schemas.openxmlformats.org/drawingml/2006/main">
              <a:ext uri="{FF2B5EF4-FFF2-40B4-BE49-F238E27FC236}">
                <a16:creationId xmlns:a16="http://schemas.microsoft.com/office/drawing/2014/main" id="{65AF0A62-6CE8-4E29-810C-200413D4BF21}"/>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9</a:t>
            </a:r>
          </a:p>
        </p:txBody>
      </p:sp>
    </p:spTree>
    <p:extLst>
      <p:ext uri="{BB962C8B-B14F-4D97-AF65-F5344CB8AC3E}">
        <p14:creationId xmlns:p14="http://schemas.microsoft.com/office/powerpoint/2010/main" val="1257191386"/>
      </p:ext>
    </p:extLst>
  </p:cSld>
</p:sld>
</file>

<file path=ppt/slides/slide10.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94F4818A-B742-4297-A31E-E00AB99AC17E}"/>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Your 2027 income estimate</a:t>
            </a:r>
          </a:p>
        </p:txBody>
      </p:sp>
      <p:sp>
        <p:nvSpPr>
          <p:cNvPr id="2" name="text-1">
            <a:extLst xmlns:a="http://schemas.openxmlformats.org/drawingml/2006/main">
              <a:ext uri="{FF2B5EF4-FFF2-40B4-BE49-F238E27FC236}">
                <a16:creationId xmlns:a16="http://schemas.microsoft.com/office/drawing/2014/main" id="{1F7A8644-E974-46B3-BE31-DFB666E57418}"/>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AD438219-1ECB-4C2F-A8DB-553C21F101F4}"/>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Start with your most recent tax return and current income records</a:t>
            </a:r>
          </a:p>
        </p:txBody>
      </p:sp>
      <p:sp>
        <p:nvSpPr>
          <p:cNvPr id="4" name="text-3">
            <a:extLst xmlns:a="http://schemas.openxmlformats.org/drawingml/2006/main">
              <a:ext uri="{FF2B5EF4-FFF2-40B4-BE49-F238E27FC236}">
                <a16:creationId xmlns:a16="http://schemas.microsoft.com/office/drawing/2014/main" id="{AE5A6701-7B79-4ACA-B3F9-1247BC56FCE1}"/>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B47AFF9B-DB66-4C80-8292-786F70F04E3D}"/>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Update for expected 2027 wages, work changes, retirement, and other income</a:t>
            </a:r>
          </a:p>
        </p:txBody>
      </p:sp>
      <p:sp>
        <p:nvSpPr>
          <p:cNvPr id="6" name="text-5">
            <a:extLst xmlns:a="http://schemas.openxmlformats.org/drawingml/2006/main">
              <a:ext uri="{FF2B5EF4-FFF2-40B4-BE49-F238E27FC236}">
                <a16:creationId xmlns:a16="http://schemas.microsoft.com/office/drawing/2014/main" id="{53C6FF73-E89C-4FC5-8126-13CD0817796A}"/>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42052AB8-6223-4A2E-943D-8282DD3D16B0}"/>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Prepare current monthly amounts and an annual projection</a:t>
            </a:r>
          </a:p>
        </p:txBody>
      </p:sp>
      <p:sp>
        <p:nvSpPr>
          <p:cNvPr id="8" name="text-7">
            <a:extLst xmlns:a="http://schemas.openxmlformats.org/drawingml/2006/main">
              <a:ext uri="{FF2B5EF4-FFF2-40B4-BE49-F238E27FC236}">
                <a16:creationId xmlns:a16="http://schemas.microsoft.com/office/drawing/2014/main" id="{006775C2-F1FD-449B-85FF-A55E25164E7F}"/>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9C6ED0FE-C0FD-4B00-9FD3-38071086741D}"/>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Keep a short explanation of assumptions and any uncertain amounts</a:t>
            </a:r>
          </a:p>
        </p:txBody>
      </p:sp>
      <p:sp>
        <p:nvSpPr>
          <p:cNvPr id="10" name="text-9">
            <a:extLst xmlns:a="http://schemas.openxmlformats.org/drawingml/2006/main">
              <a:ext uri="{FF2B5EF4-FFF2-40B4-BE49-F238E27FC236}">
                <a16:creationId xmlns:a16="http://schemas.microsoft.com/office/drawing/2014/main" id="{2B213034-6E49-4FAB-82C4-5AB69B314E4D}"/>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Last year’s income is a starting point. The application needs an estimate for the coverage year.</a:t>
            </a:r>
          </a:p>
        </p:txBody>
      </p:sp>
      <p:sp>
        <p:nvSpPr>
          <p:cNvPr id="11" name="text-10">
            <a:extLst xmlns:a="http://schemas.openxmlformats.org/drawingml/2006/main">
              <a:ext uri="{FF2B5EF4-FFF2-40B4-BE49-F238E27FC236}">
                <a16:creationId xmlns:a16="http://schemas.microsoft.com/office/drawing/2014/main" id="{00CECFE2-CD77-4549-AE57-34C8D99C7B84}"/>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9BB80845-B795-43F8-A76B-7F9F77C481FF}"/>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10</a:t>
            </a:r>
          </a:p>
        </p:txBody>
      </p:sp>
    </p:spTree>
    <p:extLst>
      <p:ext uri="{BB962C8B-B14F-4D97-AF65-F5344CB8AC3E}">
        <p14:creationId xmlns:p14="http://schemas.microsoft.com/office/powerpoint/2010/main" val="1561696330"/>
      </p:ext>
    </p:extLst>
  </p:cSld>
</p:sld>
</file>

<file path=ppt/slides/slide11.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7EF78A52-26FF-4C7A-9F47-48A318A575C9}"/>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Income details that need a second look</a:t>
            </a:r>
          </a:p>
        </p:txBody>
      </p:sp>
      <p:graphicFrame>
        <p:nvGraphicFramePr>
          <p:cNvPr id="2" name="">
            <a:extLst xmlns:a="http://schemas.openxmlformats.org/drawingml/2006/main">
              <a:ext uri="{FF2B5EF4-FFF2-40B4-BE49-F238E27FC236}">
                <a16:creationId xmlns:a16="http://schemas.microsoft.com/office/drawing/2014/main" id="{E2E7811B-33A2-456D-B2E7-327D64A5398C}"/>
              </a:ext>
            </a:extLst>
          </p:cNvPr>
          <p:cNvGraphicFramePr/>
          <p:nvPr/>
        </p:nvGraphicFramePr>
        <p:xfrm>
          <a:off xmlns:a="http://schemas.openxmlformats.org/drawingml/2006/main" x="609600" y="1504950"/>
          <a:ext xmlns:a="http://schemas.openxmlformats.org/drawingml/2006/main" cx="10972800" cy="3476625"/>
        </p:xfrm>
        <a:graphic xmlns:a="http://schemas.openxmlformats.org/drawingml/2006/main">
          <a:graphicData uri="http://schemas.openxmlformats.org/drawingml/2006/table">
            <a:tbl>
              <a:tblPr/>
              <a:tblGrid>
                <a:gridCol w="3714750"/>
                <a:gridCol w="7258050"/>
              </a:tblGrid>
              <a:tr h="579438">
                <a:tc>
                  <a:txBody>
                    <a:bodyPr lIns="114300" tIns="114300" rIns="114300" bIns="114300"/>
                    <a:lstStyle/>
                    <a:p>
                      <a:r>
                        <a:rPr sz="1875" b="1">
                          <a:solidFill>
                            <a:srgbClr val="FFFFFF"/>
                          </a:solidFill>
                        </a:rPr>
                        <a:t>Income or adjustment</a:t>
                      </a:r>
                    </a:p>
                  </a:txBody>
                  <a:tcPr marL="91440" marR="91440" marT="45720" marB="45720">
                    <a:lnL w="9525">
                      <a:solidFill>
                        <a:srgbClr val="D1D8D9"/>
                      </a:solidFill>
                      <a:prstDash val="solid"/>
                    </a:lnL>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c>
                  <a:txBody>
                    <a:bodyPr lIns="114300" tIns="114300" rIns="114300" bIns="114300"/>
                    <a:lstStyle/>
                    <a:p>
                      <a:r>
                        <a:rPr sz="1875" b="1">
                          <a:solidFill>
                            <a:srgbClr val="FFFFFF"/>
                          </a:solidFill>
                        </a:rPr>
                        <a:t>What to prepare</a:t>
                      </a:r>
                    </a:p>
                  </a:txBody>
                  <a:tcPr marL="91440" marR="91440" marT="45720" marB="45720">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r>
              <a:tr h="579438">
                <a:tc>
                  <a:txBody>
                    <a:bodyPr lIns="114300" tIns="114300" rIns="114300" bIns="114300"/>
                    <a:lstStyle/>
                    <a:p>
                      <a:r>
                        <a:rPr sz="1875" b="0">
                          <a:solidFill>
                            <a:srgbClr val="19313E"/>
                          </a:solidFill>
                        </a:rPr>
                        <a:t>Wages and tips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Pay stubs, pay frequency, expected hours and raises</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Self-employment</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Expected net profit after business expenses, with a ledger</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Social Security and investments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Benefit statements, taxable and non-taxable Social Security, interest and other income</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Retirement and other income</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Expected taxable withdrawals, pensions, unemployment and rental profit</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Adjustments and exclusions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Check allowable deductions. SSI and child support are treated differently.</a:t>
                      </a:r>
                    </a:p>
                  </a:txBody>
                  <a:tcPr marL="91440" marR="91440" marT="45720" marB="45720">
                    <a:lnR w="9525">
                      <a:solidFill>
                        <a:srgbClr val="D1D8D9"/>
                      </a:solidFill>
                      <a:prstDash val="solid"/>
                    </a:lnR>
                    <a:lnB w="9525">
                      <a:solidFill>
                        <a:srgbClr val="D1D8D9"/>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275CF908-CB99-4ABE-A05E-513A8016FC9F}"/>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Marketplace MAGI adds certain income to adjusted gross income. Ask for private help if the calculation is unclear.</a:t>
            </a:r>
          </a:p>
        </p:txBody>
      </p:sp>
      <p:sp>
        <p:nvSpPr>
          <p:cNvPr id="4" name="text-2">
            <a:extLst xmlns:a="http://schemas.openxmlformats.org/drawingml/2006/main">
              <a:ext uri="{FF2B5EF4-FFF2-40B4-BE49-F238E27FC236}">
                <a16:creationId xmlns:a16="http://schemas.microsoft.com/office/drawing/2014/main" id="{C4323AEF-220C-4049-AF76-6D45B878CB16}"/>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5" name="text-3">
            <a:extLst xmlns:a="http://schemas.openxmlformats.org/drawingml/2006/main">
              <a:ext uri="{FF2B5EF4-FFF2-40B4-BE49-F238E27FC236}">
                <a16:creationId xmlns:a16="http://schemas.microsoft.com/office/drawing/2014/main" id="{B5D966C9-296D-4902-8908-3028CBBDAEF8}"/>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11</a:t>
            </a:r>
          </a:p>
        </p:txBody>
      </p:sp>
    </p:spTree>
    <p:extLst>
      <p:ext uri="{BB962C8B-B14F-4D97-AF65-F5344CB8AC3E}">
        <p14:creationId xmlns:p14="http://schemas.microsoft.com/office/powerpoint/2010/main" val="1282849718"/>
      </p:ext>
    </p:extLst>
  </p:cSld>
</p:sld>
</file>

<file path=ppt/slides/slide12.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F9C0F81F-7689-419E-801F-3A640F34D627}"/>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Employer coverage information</a:t>
            </a:r>
          </a:p>
        </p:txBody>
      </p:sp>
      <p:graphicFrame>
        <p:nvGraphicFramePr>
          <p:cNvPr id="2" name="">
            <a:extLst xmlns:a="http://schemas.openxmlformats.org/drawingml/2006/main">
              <a:ext uri="{FF2B5EF4-FFF2-40B4-BE49-F238E27FC236}">
                <a16:creationId xmlns:a16="http://schemas.microsoft.com/office/drawing/2014/main" id="{10B63BB7-7515-407C-91B1-5B55461DA70E}"/>
              </a:ext>
            </a:extLst>
          </p:cNvPr>
          <p:cNvGraphicFramePr/>
          <p:nvPr/>
        </p:nvGraphicFramePr>
        <p:xfrm>
          <a:off xmlns:a="http://schemas.openxmlformats.org/drawingml/2006/main" x="609600" y="1504950"/>
          <a:ext xmlns:a="http://schemas.openxmlformats.org/drawingml/2006/main" cx="10972800" cy="3476625"/>
        </p:xfrm>
        <a:graphic xmlns:a="http://schemas.openxmlformats.org/drawingml/2006/main">
          <a:graphicData uri="http://schemas.openxmlformats.org/drawingml/2006/table">
            <a:tbl>
              <a:tblPr/>
              <a:tblGrid>
                <a:gridCol w="3714750"/>
                <a:gridCol w="7258050"/>
              </a:tblGrid>
              <a:tr h="579438">
                <a:tc>
                  <a:txBody>
                    <a:bodyPr lIns="114300" tIns="114300" rIns="114300" bIns="114300"/>
                    <a:lstStyle/>
                    <a:p>
                      <a:r>
                        <a:rPr sz="1875" b="1">
                          <a:solidFill>
                            <a:srgbClr val="FFFFFF"/>
                          </a:solidFill>
                        </a:rPr>
                        <a:t>Information to research</a:t>
                      </a:r>
                    </a:p>
                  </a:txBody>
                  <a:tcPr marL="91440" marR="91440" marT="45720" marB="45720">
                    <a:lnL w="9525">
                      <a:solidFill>
                        <a:srgbClr val="D1D8D9"/>
                      </a:solidFill>
                      <a:prstDash val="solid"/>
                    </a:lnL>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c>
                  <a:txBody>
                    <a:bodyPr lIns="114300" tIns="114300" rIns="114300" bIns="114300"/>
                    <a:lstStyle/>
                    <a:p>
                      <a:r>
                        <a:rPr sz="1875" b="1">
                          <a:solidFill>
                            <a:srgbClr val="FFFFFF"/>
                          </a:solidFill>
                        </a:rPr>
                        <a:t>Best source</a:t>
                      </a:r>
                    </a:p>
                  </a:txBody>
                  <a:tcPr marL="91440" marR="91440" marT="45720" marB="45720">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r>
              <a:tr h="579438">
                <a:tc>
                  <a:txBody>
                    <a:bodyPr lIns="114300" tIns="114300" rIns="114300" bIns="114300"/>
                    <a:lstStyle/>
                    <a:p>
                      <a:r>
                        <a:rPr sz="1875" b="0">
                          <a:solidFill>
                            <a:srgbClr val="19313E"/>
                          </a:solidFill>
                        </a:rPr>
                        <a:t>Coverage available to anyone in the household</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Employer benefits office, including a spouse’s employer</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Lowest-cost employee-only premium</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Employer Coverage Tool or current enrollment materials</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Premium to cover eligible family members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Benefits office. Family affordability requires separate information.</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Minimum value and eligible family members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Employer or benefits administrator</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ICHRA or QSEHRA offer</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Employer’s written HRA notice and available benefit amount</a:t>
                      </a:r>
                    </a:p>
                  </a:txBody>
                  <a:tcPr marL="91440" marR="91440" marT="45720" marB="45720">
                    <a:lnR w="9525">
                      <a:solidFill>
                        <a:srgbClr val="D1D8D9"/>
                      </a:solidFill>
                      <a:prstDash val="solid"/>
                    </a:lnR>
                    <a:lnB w="9525">
                      <a:solidFill>
                        <a:srgbClr val="D1D8D9"/>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9455CDC8-5AA2-40E7-A670-ABD09A63392B}"/>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Declining an employer offer does not automatically make you eligible for Marketplace savings.</a:t>
            </a:r>
          </a:p>
        </p:txBody>
      </p:sp>
      <p:sp>
        <p:nvSpPr>
          <p:cNvPr id="4" name="text-2">
            <a:extLst xmlns:a="http://schemas.openxmlformats.org/drawingml/2006/main">
              <a:ext uri="{FF2B5EF4-FFF2-40B4-BE49-F238E27FC236}">
                <a16:creationId xmlns:a16="http://schemas.microsoft.com/office/drawing/2014/main" id="{C3551A92-01F0-4D3F-B939-BACF5A84A439}"/>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5" name="text-3">
            <a:extLst xmlns:a="http://schemas.openxmlformats.org/drawingml/2006/main">
              <a:ext uri="{FF2B5EF4-FFF2-40B4-BE49-F238E27FC236}">
                <a16:creationId xmlns:a16="http://schemas.microsoft.com/office/drawing/2014/main" id="{61E737CB-1A73-4F45-8E2B-95D99E798202}"/>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12</a:t>
            </a:r>
          </a:p>
        </p:txBody>
      </p:sp>
    </p:spTree>
    <p:extLst>
      <p:ext uri="{BB962C8B-B14F-4D97-AF65-F5344CB8AC3E}">
        <p14:creationId xmlns:p14="http://schemas.microsoft.com/office/powerpoint/2010/main" val="1125507236"/>
      </p:ext>
    </p:extLst>
  </p:cSld>
</p:sld>
</file>

<file path=ppt/slides/slide13.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1255FF7B-4325-4BF4-BC5E-DA6A6126B43E}"/>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Other questions that may need records</a:t>
            </a:r>
          </a:p>
        </p:txBody>
      </p:sp>
      <p:sp>
        <p:nvSpPr>
          <p:cNvPr id="2" name="text-1">
            <a:extLst xmlns:a="http://schemas.openxmlformats.org/drawingml/2006/main">
              <a:ext uri="{FF2B5EF4-FFF2-40B4-BE49-F238E27FC236}">
                <a16:creationId xmlns:a16="http://schemas.microsoft.com/office/drawing/2014/main" id="{6AE5D43D-FF4A-4E2F-8274-8F4EC71745F6}"/>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8289519A-E790-4CF6-AC39-973155B7E32C}"/>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Current policy numbers, coverage dates, and any termination notices</a:t>
            </a:r>
          </a:p>
        </p:txBody>
      </p:sp>
      <p:sp>
        <p:nvSpPr>
          <p:cNvPr id="4" name="text-3">
            <a:extLst xmlns:a="http://schemas.openxmlformats.org/drawingml/2006/main">
              <a:ext uri="{FF2B5EF4-FFF2-40B4-BE49-F238E27FC236}">
                <a16:creationId xmlns:a16="http://schemas.microsoft.com/office/drawing/2014/main" id="{3860C883-11AF-4708-9DCD-BF0D61B5B54F}"/>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1C579690-E96A-4061-BF3E-B90CF97EF64A}"/>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Medicaid or CHIP decisions and dates</a:t>
            </a:r>
          </a:p>
        </p:txBody>
      </p:sp>
      <p:sp>
        <p:nvSpPr>
          <p:cNvPr id="6" name="text-5">
            <a:extLst xmlns:a="http://schemas.openxmlformats.org/drawingml/2006/main">
              <a:ext uri="{FF2B5EF4-FFF2-40B4-BE49-F238E27FC236}">
                <a16:creationId xmlns:a16="http://schemas.microsoft.com/office/drawing/2014/main" id="{40C40AAF-2287-4FFB-87D0-5E6EEF224114}"/>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CB1BD8B2-2BED-450C-B561-E963C307055F}"/>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Citizenship documents or immigration status details, when requested</a:t>
            </a:r>
          </a:p>
        </p:txBody>
      </p:sp>
      <p:sp>
        <p:nvSpPr>
          <p:cNvPr id="8" name="text-7">
            <a:extLst xmlns:a="http://schemas.openxmlformats.org/drawingml/2006/main">
              <a:ext uri="{FF2B5EF4-FFF2-40B4-BE49-F238E27FC236}">
                <a16:creationId xmlns:a16="http://schemas.microsoft.com/office/drawing/2014/main" id="{CA274274-7288-4B21-BCBB-5F924BE54091}"/>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B2A962D7-D756-4713-9F62-75A512FF3992}"/>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Pregnancy, disability, foster-care history, tribal status, or recent life changes where applicable</a:t>
            </a:r>
          </a:p>
        </p:txBody>
      </p:sp>
      <p:sp>
        <p:nvSpPr>
          <p:cNvPr id="10" name="text-9">
            <a:extLst xmlns:a="http://schemas.openxmlformats.org/drawingml/2006/main">
              <a:ext uri="{FF2B5EF4-FFF2-40B4-BE49-F238E27FC236}">
                <a16:creationId xmlns:a16="http://schemas.microsoft.com/office/drawing/2014/main" id="{0BE75225-51F3-4410-B1EB-C3BA469E72A8}"/>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Bring supporting records privately. The online application asks follow-up questions based on your answers.</a:t>
            </a:r>
          </a:p>
        </p:txBody>
      </p:sp>
      <p:sp>
        <p:nvSpPr>
          <p:cNvPr id="11" name="text-10">
            <a:extLst xmlns:a="http://schemas.openxmlformats.org/drawingml/2006/main">
              <a:ext uri="{FF2B5EF4-FFF2-40B4-BE49-F238E27FC236}">
                <a16:creationId xmlns:a16="http://schemas.microsoft.com/office/drawing/2014/main" id="{480B9C12-59BF-4CEE-9F24-5258FB2722DC}"/>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E649A8F6-6428-4F49-B78F-78E78A32316A}"/>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13</a:t>
            </a:r>
          </a:p>
        </p:txBody>
      </p:sp>
    </p:spTree>
    <p:extLst>
      <p:ext uri="{BB962C8B-B14F-4D97-AF65-F5344CB8AC3E}">
        <p14:creationId xmlns:p14="http://schemas.microsoft.com/office/powerpoint/2010/main" val="351926327"/>
      </p:ext>
    </p:extLst>
  </p:cSld>
</p:sld>
</file>

<file path=ppt/slides/slide14.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C3058D64-F7C7-4542-AF04-57ABD298648D}"/>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The answers worth researching early</a:t>
            </a:r>
          </a:p>
        </p:txBody>
      </p:sp>
      <p:graphicFrame>
        <p:nvGraphicFramePr>
          <p:cNvPr id="2" name="">
            <a:extLst xmlns:a="http://schemas.openxmlformats.org/drawingml/2006/main">
              <a:ext uri="{FF2B5EF4-FFF2-40B4-BE49-F238E27FC236}">
                <a16:creationId xmlns:a16="http://schemas.microsoft.com/office/drawing/2014/main" id="{81C58D4B-41D7-4551-97E2-E1F9747B9566}"/>
              </a:ext>
            </a:extLst>
          </p:cNvPr>
          <p:cNvGraphicFramePr/>
          <p:nvPr/>
        </p:nvGraphicFramePr>
        <p:xfrm>
          <a:off xmlns:a="http://schemas.openxmlformats.org/drawingml/2006/main" x="609600" y="1504950"/>
          <a:ext xmlns:a="http://schemas.openxmlformats.org/drawingml/2006/main" cx="10972800" cy="3476625"/>
        </p:xfrm>
        <a:graphic xmlns:a="http://schemas.openxmlformats.org/drawingml/2006/main">
          <a:graphicData uri="http://schemas.openxmlformats.org/drawingml/2006/table">
            <a:tbl>
              <a:tblPr/>
              <a:tblGrid>
                <a:gridCol w="3714750"/>
                <a:gridCol w="7258050"/>
              </a:tblGrid>
              <a:tr h="579438">
                <a:tc>
                  <a:txBody>
                    <a:bodyPr lIns="114300" tIns="114300" rIns="114300" bIns="114300"/>
                    <a:lstStyle/>
                    <a:p>
                      <a:r>
                        <a:rPr sz="1875" b="1">
                          <a:solidFill>
                            <a:srgbClr val="FFFFFF"/>
                          </a:solidFill>
                        </a:rPr>
                        <a:t>Possible stumbling point</a:t>
                      </a:r>
                    </a:p>
                  </a:txBody>
                  <a:tcPr marL="91440" marR="91440" marT="45720" marB="45720">
                    <a:lnL w="9525">
                      <a:solidFill>
                        <a:srgbClr val="D1D8D9"/>
                      </a:solidFill>
                      <a:prstDash val="solid"/>
                    </a:lnL>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c>
                  <a:txBody>
                    <a:bodyPr lIns="114300" tIns="114300" rIns="114300" bIns="114300"/>
                    <a:lstStyle/>
                    <a:p>
                      <a:r>
                        <a:rPr sz="1875" b="1">
                          <a:solidFill>
                            <a:srgbClr val="FFFFFF"/>
                          </a:solidFill>
                        </a:rPr>
                        <a:t>Preparation action</a:t>
                      </a:r>
                    </a:p>
                  </a:txBody>
                  <a:tcPr marL="91440" marR="91440" marT="45720" marB="45720">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r>
              <a:tr h="579438">
                <a:tc>
                  <a:txBody>
                    <a:bodyPr lIns="114300" tIns="114300" rIns="114300" bIns="114300"/>
                    <a:lstStyle/>
                    <a:p>
                      <a:r>
                        <a:rPr sz="1875" b="0">
                          <a:solidFill>
                            <a:srgbClr val="19313E"/>
                          </a:solidFill>
                        </a:rPr>
                        <a:t>Uncertain income or tax household</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Resolve with your records or tax adviser</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Employer offer or HRA</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Request written details from benefits staff</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Authorization or identity verification</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Have your personal device, email access and photo ID ready</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Recent Medicaid or coverage change</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Find the dated notice</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Different application screen or unclear question</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Save progress and request private assistance</a:t>
                      </a:r>
                    </a:p>
                  </a:txBody>
                  <a:tcPr marL="91440" marR="91440" marT="45720" marB="45720">
                    <a:lnR w="9525">
                      <a:solidFill>
                        <a:srgbClr val="D1D8D9"/>
                      </a:solidFill>
                      <a:prstDash val="solid"/>
                    </a:lnR>
                    <a:lnB w="9525">
                      <a:solidFill>
                        <a:srgbClr val="D1D8D9"/>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F350E8B4-5B34-441B-929B-346FD9B0B7D4}"/>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Please tell us what is unresolved before the meeting. Guessing can change eligibility or financial assistance.</a:t>
            </a:r>
          </a:p>
        </p:txBody>
      </p:sp>
      <p:sp>
        <p:nvSpPr>
          <p:cNvPr id="4" name="text-2">
            <a:extLst xmlns:a="http://schemas.openxmlformats.org/drawingml/2006/main">
              <a:ext uri="{FF2B5EF4-FFF2-40B4-BE49-F238E27FC236}">
                <a16:creationId xmlns:a16="http://schemas.microsoft.com/office/drawing/2014/main" id="{3224A6FF-B6E0-4DE4-8A98-0BE7B1D8DADE}"/>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5" name="text-3">
            <a:extLst xmlns:a="http://schemas.openxmlformats.org/drawingml/2006/main">
              <a:ext uri="{FF2B5EF4-FFF2-40B4-BE49-F238E27FC236}">
                <a16:creationId xmlns:a16="http://schemas.microsoft.com/office/drawing/2014/main" id="{7A29046B-520C-4988-9182-6C22B1BC1269}"/>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14</a:t>
            </a:r>
          </a:p>
        </p:txBody>
      </p:sp>
    </p:spTree>
    <p:extLst>
      <p:ext uri="{BB962C8B-B14F-4D97-AF65-F5344CB8AC3E}">
        <p14:creationId xmlns:p14="http://schemas.microsoft.com/office/powerpoint/2010/main" val="1157397285"/>
      </p:ext>
    </p:extLst>
  </p:cSld>
</p:sld>
</file>

<file path=ppt/slides/slide15.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EE773CAA-BBE1-431B-A521-19C977BFFC1E}"/>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Your complete doctor list</a:t>
            </a:r>
          </a:p>
        </p:txBody>
      </p:sp>
      <p:graphicFrame>
        <p:nvGraphicFramePr>
          <p:cNvPr id="2" name="">
            <a:extLst xmlns:a="http://schemas.openxmlformats.org/drawingml/2006/main">
              <a:ext uri="{FF2B5EF4-FFF2-40B4-BE49-F238E27FC236}">
                <a16:creationId xmlns:a16="http://schemas.microsoft.com/office/drawing/2014/main" id="{3A299347-61DD-4112-BBDD-A20BB1E12CF5}"/>
              </a:ext>
            </a:extLst>
          </p:cNvPr>
          <p:cNvGraphicFramePr/>
          <p:nvPr/>
        </p:nvGraphicFramePr>
        <p:xfrm>
          <a:off xmlns:a="http://schemas.openxmlformats.org/drawingml/2006/main" x="609600" y="1504950"/>
          <a:ext xmlns:a="http://schemas.openxmlformats.org/drawingml/2006/main" cx="10972800" cy="3476625"/>
        </p:xfrm>
        <a:graphic xmlns:a="http://schemas.openxmlformats.org/drawingml/2006/main">
          <a:graphicData uri="http://schemas.openxmlformats.org/drawingml/2006/table">
            <a:tbl>
              <a:tblPr/>
              <a:tblGrid>
                <a:gridCol w="3714750"/>
                <a:gridCol w="7258050"/>
              </a:tblGrid>
              <a:tr h="579438">
                <a:tc>
                  <a:txBody>
                    <a:bodyPr lIns="114300" tIns="114300" rIns="114300" bIns="114300"/>
                    <a:lstStyle/>
                    <a:p>
                      <a:r>
                        <a:rPr sz="1875" b="1">
                          <a:solidFill>
                            <a:srgbClr val="FFFFFF"/>
                          </a:solidFill>
                        </a:rPr>
                        <a:t>Include for every provider</a:t>
                      </a:r>
                    </a:p>
                  </a:txBody>
                  <a:tcPr marL="91440" marR="91440" marT="45720" marB="45720">
                    <a:lnL w="9525">
                      <a:solidFill>
                        <a:srgbClr val="D1D8D9"/>
                      </a:solidFill>
                      <a:prstDash val="solid"/>
                    </a:lnL>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c>
                  <a:txBody>
                    <a:bodyPr lIns="114300" tIns="114300" rIns="114300" bIns="114300"/>
                    <a:lstStyle/>
                    <a:p>
                      <a:r>
                        <a:rPr sz="1875" b="1">
                          <a:solidFill>
                            <a:srgbClr val="FFFFFF"/>
                          </a:solidFill>
                        </a:rPr>
                        <a:t>Why it matters</a:t>
                      </a:r>
                    </a:p>
                  </a:txBody>
                  <a:tcPr marL="91440" marR="91440" marT="45720" marB="45720">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r>
              <a:tr h="579438">
                <a:tc>
                  <a:txBody>
                    <a:bodyPr lIns="114300" tIns="114300" rIns="114300" bIns="114300"/>
                    <a:lstStyle/>
                    <a:p>
                      <a:r>
                        <a:rPr sz="1875" b="0">
                          <a:solidFill>
                            <a:srgbClr val="19313E"/>
                          </a:solidFill>
                        </a:rPr>
                        <a:t>Full name and specialty</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Distinguishes providers with similar names</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Practice name and exact office address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Participation can differ by location</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Phone number and NPI if known</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Helps us verify the correct provider</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Required or preferred status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Identifies which relationships must be preserved</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Ongoing treatment and referrals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Flags continuity needs and specialist access</a:t>
                      </a:r>
                    </a:p>
                  </a:txBody>
                  <a:tcPr marL="91440" marR="91440" marT="45720" marB="45720">
                    <a:lnR w="9525">
                      <a:solidFill>
                        <a:srgbClr val="D1D8D9"/>
                      </a:solidFill>
                      <a:prstDash val="solid"/>
                    </a:lnR>
                    <a:lnB w="9525">
                      <a:solidFill>
                        <a:srgbClr val="D1D8D9"/>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C4F100B2-824B-4C83-B495-A3BAF4BA9DFC}"/>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Include primary care, specialists, behavioral health, therapists, and other providers you expect to use.</a:t>
            </a:r>
          </a:p>
        </p:txBody>
      </p:sp>
      <p:sp>
        <p:nvSpPr>
          <p:cNvPr id="4" name="text-2">
            <a:extLst xmlns:a="http://schemas.openxmlformats.org/drawingml/2006/main">
              <a:ext uri="{FF2B5EF4-FFF2-40B4-BE49-F238E27FC236}">
                <a16:creationId xmlns:a16="http://schemas.microsoft.com/office/drawing/2014/main" id="{196C2E4C-FF96-471C-80EE-73DECCAD7286}"/>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5" name="text-3">
            <a:extLst xmlns:a="http://schemas.openxmlformats.org/drawingml/2006/main">
              <a:ext uri="{FF2B5EF4-FFF2-40B4-BE49-F238E27FC236}">
                <a16:creationId xmlns:a16="http://schemas.microsoft.com/office/drawing/2014/main" id="{8EA2417F-63FE-4990-851D-12A4FB723DDA}"/>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15</a:t>
            </a:r>
          </a:p>
        </p:txBody>
      </p:sp>
    </p:spTree>
    <p:extLst>
      <p:ext uri="{BB962C8B-B14F-4D97-AF65-F5344CB8AC3E}">
        <p14:creationId xmlns:p14="http://schemas.microsoft.com/office/powerpoint/2010/main" val="1565190169"/>
      </p:ext>
    </p:extLst>
  </p:cSld>
</p:sld>
</file>

<file path=ppt/slides/slide16.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9FA74132-CF93-4DCC-B349-F0503858A16D}"/>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Your hospital and facility list</a:t>
            </a:r>
          </a:p>
        </p:txBody>
      </p:sp>
      <p:sp>
        <p:nvSpPr>
          <p:cNvPr id="2" name="text-1">
            <a:extLst xmlns:a="http://schemas.openxmlformats.org/drawingml/2006/main">
              <a:ext uri="{FF2B5EF4-FFF2-40B4-BE49-F238E27FC236}">
                <a16:creationId xmlns:a16="http://schemas.microsoft.com/office/drawing/2014/main" id="{C09F0617-3077-473D-8A52-E9A4693654D1}"/>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06468591-76E5-487A-A71A-CFEDD442F9A1}"/>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Exact hospital name, campus, address, and city</a:t>
            </a:r>
          </a:p>
        </p:txBody>
      </p:sp>
      <p:sp>
        <p:nvSpPr>
          <p:cNvPr id="4" name="text-3">
            <a:extLst xmlns:a="http://schemas.openxmlformats.org/drawingml/2006/main">
              <a:ext uri="{FF2B5EF4-FFF2-40B4-BE49-F238E27FC236}">
                <a16:creationId xmlns:a16="http://schemas.microsoft.com/office/drawing/2014/main" id="{6BEAADE2-F010-4DDE-AAD9-130700E1B138}"/>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A15D170D-B85C-4761-B9AD-E4863F64C48E}"/>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Preferred surgery, imaging, laboratory, infusion, and rehabilitation locations</a:t>
            </a:r>
          </a:p>
        </p:txBody>
      </p:sp>
      <p:sp>
        <p:nvSpPr>
          <p:cNvPr id="6" name="text-5">
            <a:extLst xmlns:a="http://schemas.openxmlformats.org/drawingml/2006/main">
              <a:ext uri="{FF2B5EF4-FFF2-40B4-BE49-F238E27FC236}">
                <a16:creationId xmlns:a16="http://schemas.microsoft.com/office/drawing/2014/main" id="{9A686011-9017-4BB0-9E68-D3894E142A5A}"/>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16EB2B25-629A-4DA7-B25C-E75D0AC6F109}"/>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Planned procedures or treatment locations, shared privately</a:t>
            </a:r>
          </a:p>
        </p:txBody>
      </p:sp>
      <p:sp>
        <p:nvSpPr>
          <p:cNvPr id="8" name="text-7">
            <a:extLst xmlns:a="http://schemas.openxmlformats.org/drawingml/2006/main">
              <a:ext uri="{FF2B5EF4-FFF2-40B4-BE49-F238E27FC236}">
                <a16:creationId xmlns:a16="http://schemas.microsoft.com/office/drawing/2014/main" id="{1BC31DE7-7E54-4974-BE7E-4263D4FA369A}"/>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413F4018-4C26-4476-AF84-A040BEA9BB3B}"/>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Which facilities are essential and which have acceptable alternatives</a:t>
            </a:r>
          </a:p>
        </p:txBody>
      </p:sp>
      <p:sp>
        <p:nvSpPr>
          <p:cNvPr id="10" name="text-9">
            <a:extLst xmlns:a="http://schemas.openxmlformats.org/drawingml/2006/main">
              <a:ext uri="{FF2B5EF4-FFF2-40B4-BE49-F238E27FC236}">
                <a16:creationId xmlns:a16="http://schemas.microsoft.com/office/drawing/2014/main" id="{31DA3162-73B0-4A9E-A5C4-B339E8FE9800}"/>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A hospital system name alone is insufficient. Hospital participation does not confirm every treating clinician.</a:t>
            </a:r>
          </a:p>
        </p:txBody>
      </p:sp>
      <p:sp>
        <p:nvSpPr>
          <p:cNvPr id="11" name="text-10">
            <a:extLst xmlns:a="http://schemas.openxmlformats.org/drawingml/2006/main">
              <a:ext uri="{FF2B5EF4-FFF2-40B4-BE49-F238E27FC236}">
                <a16:creationId xmlns:a16="http://schemas.microsoft.com/office/drawing/2014/main" id="{6D7BD2C7-9004-4D3D-B9E3-058A531BBBCA}"/>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DCA62118-99EA-4493-90FD-598609C4237D}"/>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16</a:t>
            </a:r>
          </a:p>
        </p:txBody>
      </p:sp>
    </p:spTree>
    <p:extLst>
      <p:ext uri="{BB962C8B-B14F-4D97-AF65-F5344CB8AC3E}">
        <p14:creationId xmlns:p14="http://schemas.microsoft.com/office/powerpoint/2010/main" val="1048686212"/>
      </p:ext>
    </p:extLst>
  </p:cSld>
</p:sld>
</file>

<file path=ppt/slides/slide17.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ADCF3EC6-3A04-44F5-B029-A898CEF1AF31}"/>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Your medication and pharmacy list</a:t>
            </a:r>
          </a:p>
        </p:txBody>
      </p:sp>
      <p:graphicFrame>
        <p:nvGraphicFramePr>
          <p:cNvPr id="2" name="">
            <a:extLst xmlns:a="http://schemas.openxmlformats.org/drawingml/2006/main">
              <a:ext uri="{FF2B5EF4-FFF2-40B4-BE49-F238E27FC236}">
                <a16:creationId xmlns:a16="http://schemas.microsoft.com/office/drawing/2014/main" id="{A8D668D8-A01F-4FB3-B3DE-2206084652DF}"/>
              </a:ext>
            </a:extLst>
          </p:cNvPr>
          <p:cNvGraphicFramePr/>
          <p:nvPr/>
        </p:nvGraphicFramePr>
        <p:xfrm>
          <a:off xmlns:a="http://schemas.openxmlformats.org/drawingml/2006/main" x="609600" y="1504950"/>
          <a:ext xmlns:a="http://schemas.openxmlformats.org/drawingml/2006/main" cx="10972800" cy="3476625"/>
        </p:xfrm>
        <a:graphic xmlns:a="http://schemas.openxmlformats.org/drawingml/2006/main">
          <a:graphicData uri="http://schemas.openxmlformats.org/drawingml/2006/table">
            <a:tbl>
              <a:tblPr/>
              <a:tblGrid>
                <a:gridCol w="3714750"/>
                <a:gridCol w="7258050"/>
              </a:tblGrid>
              <a:tr h="579438">
                <a:tc>
                  <a:txBody>
                    <a:bodyPr lIns="114300" tIns="114300" rIns="114300" bIns="114300"/>
                    <a:lstStyle/>
                    <a:p>
                      <a:r>
                        <a:rPr sz="1875" b="1">
                          <a:solidFill>
                            <a:srgbClr val="FFFFFF"/>
                          </a:solidFill>
                        </a:rPr>
                        <a:t>For every prescription</a:t>
                      </a:r>
                    </a:p>
                  </a:txBody>
                  <a:tcPr marL="91440" marR="91440" marT="45720" marB="45720">
                    <a:lnL w="9525">
                      <a:solidFill>
                        <a:srgbClr val="D1D8D9"/>
                      </a:solidFill>
                      <a:prstDash val="solid"/>
                    </a:lnL>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c>
                  <a:txBody>
                    <a:bodyPr lIns="114300" tIns="114300" rIns="114300" bIns="114300"/>
                    <a:lstStyle/>
                    <a:p>
                      <a:r>
                        <a:rPr sz="1875" b="1">
                          <a:solidFill>
                            <a:srgbClr val="FFFFFF"/>
                          </a:solidFill>
                        </a:rPr>
                        <a:t>Details to bring</a:t>
                      </a:r>
                    </a:p>
                  </a:txBody>
                  <a:tcPr marL="91440" marR="91440" marT="45720" marB="45720">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r>
              <a:tr h="579438">
                <a:tc>
                  <a:txBody>
                    <a:bodyPr lIns="114300" tIns="114300" rIns="114300" bIns="114300"/>
                    <a:lstStyle/>
                    <a:p>
                      <a:r>
                        <a:rPr sz="1875" b="0">
                          <a:solidFill>
                            <a:srgbClr val="19313E"/>
                          </a:solidFill>
                        </a:rPr>
                        <a:t>Exact medicine</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Brand or generic name, strength and dosage form</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How you use it</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Dose, frequency and quantity per refill</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Who prescribes it</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Prescriber and ongoing treatment need</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Where you fill it</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Pharmacy name, address, mail order or specialty pharmacy</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Existing restrictions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Prior authorization, step therapy or brand requirements you know about</a:t>
                      </a:r>
                    </a:p>
                  </a:txBody>
                  <a:tcPr marL="91440" marR="91440" marT="45720" marB="45720">
                    <a:lnR w="9525">
                      <a:solidFill>
                        <a:srgbClr val="D1D8D9"/>
                      </a:solidFill>
                      <a:prstDash val="solid"/>
                    </a:lnR>
                    <a:lnB w="9525">
                      <a:solidFill>
                        <a:srgbClr val="D1D8D9"/>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CA8C2D36-7B58-4DE3-92E2-31221731ACF8}"/>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A bottle label or pharmacy medication printout can help. Do not send these details in group chat.</a:t>
            </a:r>
          </a:p>
        </p:txBody>
      </p:sp>
      <p:sp>
        <p:nvSpPr>
          <p:cNvPr id="4" name="text-2">
            <a:extLst xmlns:a="http://schemas.openxmlformats.org/drawingml/2006/main">
              <a:ext uri="{FF2B5EF4-FFF2-40B4-BE49-F238E27FC236}">
                <a16:creationId xmlns:a16="http://schemas.microsoft.com/office/drawing/2014/main" id="{3C01E91D-3137-4D31-BC11-E3994E0F9366}"/>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5" name="text-3">
            <a:extLst xmlns:a="http://schemas.openxmlformats.org/drawingml/2006/main">
              <a:ext uri="{FF2B5EF4-FFF2-40B4-BE49-F238E27FC236}">
                <a16:creationId xmlns:a16="http://schemas.microsoft.com/office/drawing/2014/main" id="{B5D0A422-EA22-46BA-A4E0-FBA1B04732B9}"/>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17</a:t>
            </a:r>
          </a:p>
        </p:txBody>
      </p:sp>
    </p:spTree>
    <p:extLst>
      <p:ext uri="{BB962C8B-B14F-4D97-AF65-F5344CB8AC3E}">
        <p14:creationId xmlns:p14="http://schemas.microsoft.com/office/powerpoint/2010/main" val="545041024"/>
      </p:ext>
    </p:extLst>
  </p:cSld>
</p:sld>
</file>

<file path=ppt/slides/slide18.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74CABCCB-C4D4-4D02-B632-5FC6D415FC0A}"/>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Your care needs and priorities</a:t>
            </a:r>
          </a:p>
        </p:txBody>
      </p:sp>
      <p:sp>
        <p:nvSpPr>
          <p:cNvPr id="2" name="text-1">
            <a:extLst xmlns:a="http://schemas.openxmlformats.org/drawingml/2006/main">
              <a:ext uri="{FF2B5EF4-FFF2-40B4-BE49-F238E27FC236}">
                <a16:creationId xmlns:a16="http://schemas.microsoft.com/office/drawing/2014/main" id="{8A025DA3-7B2F-45CD-9DBF-F5B0CBFE9759}"/>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65AEE575-BA6B-4648-BD79-441D6C1EB42A}"/>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Doctors and facilities you consider essential</a:t>
            </a:r>
          </a:p>
        </p:txBody>
      </p:sp>
      <p:sp>
        <p:nvSpPr>
          <p:cNvPr id="4" name="text-3">
            <a:extLst xmlns:a="http://schemas.openxmlformats.org/drawingml/2006/main">
              <a:ext uri="{FF2B5EF4-FFF2-40B4-BE49-F238E27FC236}">
                <a16:creationId xmlns:a16="http://schemas.microsoft.com/office/drawing/2014/main" id="{19B4FFE2-386D-4BD2-A015-1FB1DEA56EB3}"/>
              </a:ext>
            </a:extLst>
          </p:cNvPr>
          <p:cNvSpPr>
            <a:spLocks xmlns:a="http://schemas.openxmlformats.org/drawingml/2006/main" noGrp="1"/>
          </p:cNvSpPr>
          <p:nvPr/>
        </p:nvSpPr>
        <p:spPr>
          <a:xfrm xmlns:a="http://schemas.openxmlformats.org/drawingml/2006/main">
            <a:off x="609600" y="2333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EE2BE25D-1E7A-4C0C-BE3D-9685007E519F}"/>
              </a:ext>
            </a:extLst>
          </p:cNvPr>
          <p:cNvSpPr>
            <a:spLocks xmlns:a="http://schemas.openxmlformats.org/drawingml/2006/main" noGrp="1"/>
          </p:cNvSpPr>
          <p:nvPr/>
        </p:nvSpPr>
        <p:spPr>
          <a:xfrm xmlns:a="http://schemas.openxmlformats.org/drawingml/2006/main">
            <a:off x="1381125" y="2286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Treatments, therapies, equipment, or procedures expected in 2027</a:t>
            </a:r>
          </a:p>
        </p:txBody>
      </p:sp>
      <p:sp>
        <p:nvSpPr>
          <p:cNvPr id="6" name="text-5">
            <a:extLst xmlns:a="http://schemas.openxmlformats.org/drawingml/2006/main">
              <a:ext uri="{FF2B5EF4-FFF2-40B4-BE49-F238E27FC236}">
                <a16:creationId xmlns:a16="http://schemas.microsoft.com/office/drawing/2014/main" id="{0D9E6902-AF22-4451-BF84-F701161FB260}"/>
              </a:ext>
            </a:extLst>
          </p:cNvPr>
          <p:cNvSpPr>
            <a:spLocks xmlns:a="http://schemas.openxmlformats.org/drawingml/2006/main" noGrp="1"/>
          </p:cNvSpPr>
          <p:nvPr/>
        </p:nvSpPr>
        <p:spPr>
          <a:xfrm xmlns:a="http://schemas.openxmlformats.org/drawingml/2006/main">
            <a:off x="609600" y="3095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0677560E-57E5-4468-9079-894034E80FF3}"/>
              </a:ext>
            </a:extLst>
          </p:cNvPr>
          <p:cNvSpPr>
            <a:spLocks xmlns:a="http://schemas.openxmlformats.org/drawingml/2006/main" noGrp="1"/>
          </p:cNvSpPr>
          <p:nvPr/>
        </p:nvSpPr>
        <p:spPr>
          <a:xfrm xmlns:a="http://schemas.openxmlformats.org/drawingml/2006/main">
            <a:off x="1381125" y="3048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Travel, out-of-state care, and referral preferences</a:t>
            </a:r>
          </a:p>
        </p:txBody>
      </p:sp>
      <p:sp>
        <p:nvSpPr>
          <p:cNvPr id="8" name="text-7">
            <a:extLst xmlns:a="http://schemas.openxmlformats.org/drawingml/2006/main">
              <a:ext uri="{FF2B5EF4-FFF2-40B4-BE49-F238E27FC236}">
                <a16:creationId xmlns:a16="http://schemas.microsoft.com/office/drawing/2014/main" id="{806575AE-88A9-4E0C-8EC6-E0E82D2A79B1}"/>
              </a:ext>
            </a:extLst>
          </p:cNvPr>
          <p:cNvSpPr>
            <a:spLocks xmlns:a="http://schemas.openxmlformats.org/drawingml/2006/main" noGrp="1"/>
          </p:cNvSpPr>
          <p:nvPr/>
        </p:nvSpPr>
        <p:spPr>
          <a:xfrm xmlns:a="http://schemas.openxmlformats.org/drawingml/2006/main">
            <a:off x="609600" y="3857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F7A6C9FD-C027-42E0-BD28-1CEF4D42517D}"/>
              </a:ext>
            </a:extLst>
          </p:cNvPr>
          <p:cNvSpPr>
            <a:spLocks xmlns:a="http://schemas.openxmlformats.org/drawingml/2006/main" noGrp="1"/>
          </p:cNvSpPr>
          <p:nvPr/>
        </p:nvSpPr>
        <p:spPr>
          <a:xfrm xmlns:a="http://schemas.openxmlformats.org/drawingml/2006/main">
            <a:off x="1381125" y="3810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Monthly premium budget and ability to pay a deductible</a:t>
            </a:r>
          </a:p>
        </p:txBody>
      </p:sp>
      <p:sp>
        <p:nvSpPr>
          <p:cNvPr id="10" name="text-9">
            <a:extLst xmlns:a="http://schemas.openxmlformats.org/drawingml/2006/main">
              <a:ext uri="{FF2B5EF4-FFF2-40B4-BE49-F238E27FC236}">
                <a16:creationId xmlns:a16="http://schemas.microsoft.com/office/drawing/2014/main" id="{13DD4783-7AA2-41C4-9867-03E483586C62}"/>
              </a:ext>
            </a:extLst>
          </p:cNvPr>
          <p:cNvSpPr>
            <a:spLocks xmlns:a="http://schemas.openxmlformats.org/drawingml/2006/main" noGrp="1"/>
          </p:cNvSpPr>
          <p:nvPr/>
        </p:nvSpPr>
        <p:spPr>
          <a:xfrm xmlns:a="http://schemas.openxmlformats.org/drawingml/2006/main">
            <a:off x="609600" y="4619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05</a:t>
            </a:r>
          </a:p>
        </p:txBody>
      </p:sp>
      <p:sp>
        <p:nvSpPr>
          <p:cNvPr id="11" name="text-10">
            <a:extLst xmlns:a="http://schemas.openxmlformats.org/drawingml/2006/main">
              <a:ext uri="{FF2B5EF4-FFF2-40B4-BE49-F238E27FC236}">
                <a16:creationId xmlns:a16="http://schemas.microsoft.com/office/drawing/2014/main" id="{C90DE6AB-010F-42BD-A85A-DA7CD1DADEB6}"/>
              </a:ext>
            </a:extLst>
          </p:cNvPr>
          <p:cNvSpPr>
            <a:spLocks xmlns:a="http://schemas.openxmlformats.org/drawingml/2006/main" noGrp="1"/>
          </p:cNvSpPr>
          <p:nvPr/>
        </p:nvSpPr>
        <p:spPr>
          <a:xfrm xmlns:a="http://schemas.openxmlformats.org/drawingml/2006/main">
            <a:off x="1381125" y="4572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Acceptable alternatives if no available plan meets every preference</a:t>
            </a:r>
          </a:p>
        </p:txBody>
      </p:sp>
      <p:sp>
        <p:nvSpPr>
          <p:cNvPr id="12" name="text-11">
            <a:extLst xmlns:a="http://schemas.openxmlformats.org/drawingml/2006/main">
              <a:ext uri="{FF2B5EF4-FFF2-40B4-BE49-F238E27FC236}">
                <a16:creationId xmlns:a16="http://schemas.microsoft.com/office/drawing/2014/main" id="{3018DAC5-D71F-4E7E-9D67-329E920EFB17}"/>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Share medical details privately. These preferences help compare coverage and access rather than determine your eligibility.</a:t>
            </a:r>
          </a:p>
        </p:txBody>
      </p:sp>
      <p:sp>
        <p:nvSpPr>
          <p:cNvPr id="13" name="text-12">
            <a:extLst xmlns:a="http://schemas.openxmlformats.org/drawingml/2006/main">
              <a:ext uri="{FF2B5EF4-FFF2-40B4-BE49-F238E27FC236}">
                <a16:creationId xmlns:a16="http://schemas.microsoft.com/office/drawing/2014/main" id="{D2E5AA40-3160-4883-89F4-BB2FBDF62ADE}"/>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4" name="text-13">
            <a:extLst xmlns:a="http://schemas.openxmlformats.org/drawingml/2006/main">
              <a:ext uri="{FF2B5EF4-FFF2-40B4-BE49-F238E27FC236}">
                <a16:creationId xmlns:a16="http://schemas.microsoft.com/office/drawing/2014/main" id="{20575C83-D53F-41A9-944E-D0103D999B23}"/>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18</a:t>
            </a:r>
          </a:p>
        </p:txBody>
      </p:sp>
    </p:spTree>
    <p:extLst>
      <p:ext uri="{BB962C8B-B14F-4D97-AF65-F5344CB8AC3E}">
        <p14:creationId xmlns:p14="http://schemas.microsoft.com/office/powerpoint/2010/main" val="1870615522"/>
      </p:ext>
    </p:extLst>
  </p:cSld>
</p:sld>
</file>

<file path=ppt/slides/slide19.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4A0C1D6D-D10A-45A1-ABA3-3F341781E271}"/>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How we identify your available plans</a:t>
            </a:r>
          </a:p>
        </p:txBody>
      </p:sp>
      <p:sp>
        <p:nvSpPr>
          <p:cNvPr id="2" name="text-1">
            <a:extLst xmlns:a="http://schemas.openxmlformats.org/drawingml/2006/main">
              <a:ext uri="{FF2B5EF4-FFF2-40B4-BE49-F238E27FC236}">
                <a16:creationId xmlns:a16="http://schemas.microsoft.com/office/drawing/2014/main" id="{18DAC0EE-ABD1-4F52-942A-D9333217DE62}"/>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84E83BC8-B1B5-4CA1-97F3-F2C0A9555257}"/>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Confirm your residence, ZIP code, county, and 2027 coverage year</a:t>
            </a:r>
          </a:p>
        </p:txBody>
      </p:sp>
      <p:sp>
        <p:nvSpPr>
          <p:cNvPr id="4" name="text-3">
            <a:extLst xmlns:a="http://schemas.openxmlformats.org/drawingml/2006/main">
              <a:ext uri="{FF2B5EF4-FFF2-40B4-BE49-F238E27FC236}">
                <a16:creationId xmlns:a16="http://schemas.microsoft.com/office/drawing/2014/main" id="{CDDCE6AF-EDBA-4308-8C7D-AB934DD8D7D2}"/>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D3BBAE0D-1470-4867-BDA4-499389DE5B76}"/>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Use household and applicant details to identify available options and prices</a:t>
            </a:r>
          </a:p>
        </p:txBody>
      </p:sp>
      <p:sp>
        <p:nvSpPr>
          <p:cNvPr id="6" name="text-5">
            <a:extLst xmlns:a="http://schemas.openxmlformats.org/drawingml/2006/main">
              <a:ext uri="{FF2B5EF4-FFF2-40B4-BE49-F238E27FC236}">
                <a16:creationId xmlns:a16="http://schemas.microsoft.com/office/drawing/2014/main" id="{342B2BFB-D40A-4D5F-9A3F-117DC3B89C41}"/>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CFE983E7-D7E4-4407-977B-79F89E43FA71}"/>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Use the eligibility result to confirm financial assistance and any Silver cost-sharing reductions</a:t>
            </a:r>
          </a:p>
        </p:txBody>
      </p:sp>
      <p:sp>
        <p:nvSpPr>
          <p:cNvPr id="8" name="text-7">
            <a:extLst xmlns:a="http://schemas.openxmlformats.org/drawingml/2006/main">
              <a:ext uri="{FF2B5EF4-FFF2-40B4-BE49-F238E27FC236}">
                <a16:creationId xmlns:a16="http://schemas.microsoft.com/office/drawing/2014/main" id="{A88751C8-9DF4-496E-AC6D-3525EB254209}"/>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F7629FA0-C75C-4160-8DF6-987A92C584A2}"/>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Compare the exact plan ID, network, benefit documents, and formulary</a:t>
            </a:r>
          </a:p>
        </p:txBody>
      </p:sp>
      <p:sp>
        <p:nvSpPr>
          <p:cNvPr id="10" name="text-9">
            <a:extLst xmlns:a="http://schemas.openxmlformats.org/drawingml/2006/main">
              <a:ext uri="{FF2B5EF4-FFF2-40B4-BE49-F238E27FC236}">
                <a16:creationId xmlns:a16="http://schemas.microsoft.com/office/drawing/2014/main" id="{7D6564DA-B993-44FB-B77B-F67BC5214554}"/>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Carrier names alone cannot identify the right coverage. Plans from the same carrier may use different networks.</a:t>
            </a:r>
          </a:p>
        </p:txBody>
      </p:sp>
      <p:sp>
        <p:nvSpPr>
          <p:cNvPr id="11" name="text-10">
            <a:extLst xmlns:a="http://schemas.openxmlformats.org/drawingml/2006/main">
              <a:ext uri="{FF2B5EF4-FFF2-40B4-BE49-F238E27FC236}">
                <a16:creationId xmlns:a16="http://schemas.microsoft.com/office/drawing/2014/main" id="{1EA70E59-0D66-48FD-97AD-6073FD61F7A1}"/>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F59EDBCF-ECC1-421A-A29D-17641EACBA71}"/>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19</a:t>
            </a:r>
          </a:p>
        </p:txBody>
      </p:sp>
    </p:spTree>
    <p:extLst>
      <p:ext uri="{BB962C8B-B14F-4D97-AF65-F5344CB8AC3E}">
        <p14:creationId xmlns:p14="http://schemas.microsoft.com/office/powerpoint/2010/main" val="164192909"/>
      </p:ext>
    </p:extLst>
  </p:cSld>
</p:sld>
</file>

<file path=ppt/slides/slide20.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8413D4EB-8455-49BA-A193-2DDFA2AA95AC}"/>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Doctor and hospital verification</a:t>
            </a:r>
          </a:p>
        </p:txBody>
      </p:sp>
      <p:sp>
        <p:nvSpPr>
          <p:cNvPr id="2" name="text-1">
            <a:extLst xmlns:a="http://schemas.openxmlformats.org/drawingml/2006/main">
              <a:ext uri="{FF2B5EF4-FFF2-40B4-BE49-F238E27FC236}">
                <a16:creationId xmlns:a16="http://schemas.microsoft.com/office/drawing/2014/main" id="{B61DED36-B886-4A09-A7C1-02DF2DC42181}"/>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8FE774D0-D32F-42E9-86AD-81947FBCC40D}"/>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Search the insurer’s 2027 directory for the exact plan and network</a:t>
            </a:r>
          </a:p>
        </p:txBody>
      </p:sp>
      <p:sp>
        <p:nvSpPr>
          <p:cNvPr id="4" name="text-3">
            <a:extLst xmlns:a="http://schemas.openxmlformats.org/drawingml/2006/main">
              <a:ext uri="{FF2B5EF4-FFF2-40B4-BE49-F238E27FC236}">
                <a16:creationId xmlns:a16="http://schemas.microsoft.com/office/drawing/2014/main" id="{0DC8EEAF-0534-4D7F-9997-3768803F3BB1}"/>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F14B3CC9-2443-4118-B835-B39BDD797F8E}"/>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Match each provider to the correct practice address and hospital campus</a:t>
            </a:r>
          </a:p>
        </p:txBody>
      </p:sp>
      <p:sp>
        <p:nvSpPr>
          <p:cNvPr id="6" name="text-5">
            <a:extLst xmlns:a="http://schemas.openxmlformats.org/drawingml/2006/main">
              <a:ext uri="{FF2B5EF4-FFF2-40B4-BE49-F238E27FC236}">
                <a16:creationId xmlns:a16="http://schemas.microsoft.com/office/drawing/2014/main" id="{26EE2E06-3E88-43A5-98B9-32330B578164}"/>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0256BC3A-2603-432B-837C-1180C6652834}"/>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Confirm participation with the insurer and provider when practical</a:t>
            </a:r>
          </a:p>
        </p:txBody>
      </p:sp>
      <p:sp>
        <p:nvSpPr>
          <p:cNvPr id="8" name="text-7">
            <a:extLst xmlns:a="http://schemas.openxmlformats.org/drawingml/2006/main">
              <a:ext uri="{FF2B5EF4-FFF2-40B4-BE49-F238E27FC236}">
                <a16:creationId xmlns:a16="http://schemas.microsoft.com/office/drawing/2014/main" id="{CBD58346-CC6E-4A63-9B75-E2ECCBEC70B3}"/>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893975E9-4547-41B4-99E8-B04C2A6A98C9}"/>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Record source, date, plan ID, location, and any unresolved discrepancy</a:t>
            </a:r>
          </a:p>
        </p:txBody>
      </p:sp>
      <p:sp>
        <p:nvSpPr>
          <p:cNvPr id="10" name="text-9">
            <a:extLst xmlns:a="http://schemas.openxmlformats.org/drawingml/2006/main">
              <a:ext uri="{FF2B5EF4-FFF2-40B4-BE49-F238E27FC236}">
                <a16:creationId xmlns:a16="http://schemas.microsoft.com/office/drawing/2014/main" id="{C438ACD9-77C1-466D-A1E4-6D0071F27E80}"/>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“We accept this insurance company” is too broad. We need confirmation for the specific Marketplace plan.</a:t>
            </a:r>
          </a:p>
        </p:txBody>
      </p:sp>
      <p:sp>
        <p:nvSpPr>
          <p:cNvPr id="11" name="text-10">
            <a:extLst xmlns:a="http://schemas.openxmlformats.org/drawingml/2006/main">
              <a:ext uri="{FF2B5EF4-FFF2-40B4-BE49-F238E27FC236}">
                <a16:creationId xmlns:a16="http://schemas.microsoft.com/office/drawing/2014/main" id="{EEC0747B-79BF-49B6-A887-067C62B55D40}"/>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DF428198-6C55-4DFC-8700-1D2E9EB31490}"/>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20</a:t>
            </a:r>
          </a:p>
        </p:txBody>
      </p:sp>
    </p:spTree>
    <p:extLst>
      <p:ext uri="{BB962C8B-B14F-4D97-AF65-F5344CB8AC3E}">
        <p14:creationId xmlns:p14="http://schemas.microsoft.com/office/powerpoint/2010/main" val="1539983226"/>
      </p:ext>
    </p:extLst>
  </p:cSld>
</p:sld>
</file>

<file path=ppt/slides/slide21.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226307F2-5BAC-4EDC-B08F-4EF449B7F8B2}"/>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Prescription coverage verification</a:t>
            </a:r>
          </a:p>
        </p:txBody>
      </p:sp>
      <p:sp>
        <p:nvSpPr>
          <p:cNvPr id="2" name="text-1">
            <a:extLst xmlns:a="http://schemas.openxmlformats.org/drawingml/2006/main">
              <a:ext uri="{FF2B5EF4-FFF2-40B4-BE49-F238E27FC236}">
                <a16:creationId xmlns:a16="http://schemas.microsoft.com/office/drawing/2014/main" id="{2BAE05B4-04F7-4CFD-8761-9B560C94F0CF}"/>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B21A8079-BF2E-4C0B-9C72-900E86857712}"/>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Match exact drug, strength, form, and quantity to the 2027 formulary</a:t>
            </a:r>
          </a:p>
        </p:txBody>
      </p:sp>
      <p:sp>
        <p:nvSpPr>
          <p:cNvPr id="4" name="text-3">
            <a:extLst xmlns:a="http://schemas.openxmlformats.org/drawingml/2006/main">
              <a:ext uri="{FF2B5EF4-FFF2-40B4-BE49-F238E27FC236}">
                <a16:creationId xmlns:a16="http://schemas.microsoft.com/office/drawing/2014/main" id="{52181A16-EEA9-44C1-99AC-D9C8DB7AD361}"/>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36C9C323-68B9-457C-A22C-569EB8FCABDE}"/>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Check tier, deductible, copay or coinsurance, and pharmacy participation</a:t>
            </a:r>
          </a:p>
        </p:txBody>
      </p:sp>
      <p:sp>
        <p:nvSpPr>
          <p:cNvPr id="6" name="text-5">
            <a:extLst xmlns:a="http://schemas.openxmlformats.org/drawingml/2006/main">
              <a:ext uri="{FF2B5EF4-FFF2-40B4-BE49-F238E27FC236}">
                <a16:creationId xmlns:a16="http://schemas.microsoft.com/office/drawing/2014/main" id="{B2AEBD2E-E17F-4348-947B-F2863EA8BBC0}"/>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C13FBA4A-DF8D-4CF2-AE7C-B9D48A2C0B52}"/>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Identify prior authorization, step therapy, quantity limits, and specialty rules</a:t>
            </a:r>
          </a:p>
        </p:txBody>
      </p:sp>
      <p:sp>
        <p:nvSpPr>
          <p:cNvPr id="8" name="text-7">
            <a:extLst xmlns:a="http://schemas.openxmlformats.org/drawingml/2006/main">
              <a:ext uri="{FF2B5EF4-FFF2-40B4-BE49-F238E27FC236}">
                <a16:creationId xmlns:a16="http://schemas.microsoft.com/office/drawing/2014/main" id="{1BA2FF17-CA21-4583-AD16-D1E9DB668293}"/>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77D627AC-B866-4346-BFBE-F589132EC16A}"/>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Flag exclusions or medical-benefit drugs for further insurer review</a:t>
            </a:r>
          </a:p>
        </p:txBody>
      </p:sp>
      <p:sp>
        <p:nvSpPr>
          <p:cNvPr id="10" name="text-9">
            <a:extLst xmlns:a="http://schemas.openxmlformats.org/drawingml/2006/main">
              <a:ext uri="{FF2B5EF4-FFF2-40B4-BE49-F238E27FC236}">
                <a16:creationId xmlns:a16="http://schemas.microsoft.com/office/drawing/2014/main" id="{5167B423-C4AF-405F-B5D0-698159014898}"/>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A formulary listing does not guarantee payment for every use. Coverage depends on plan terms and applicable clinical rules.</a:t>
            </a:r>
          </a:p>
        </p:txBody>
      </p:sp>
      <p:sp>
        <p:nvSpPr>
          <p:cNvPr id="11" name="text-10">
            <a:extLst xmlns:a="http://schemas.openxmlformats.org/drawingml/2006/main">
              <a:ext uri="{FF2B5EF4-FFF2-40B4-BE49-F238E27FC236}">
                <a16:creationId xmlns:a16="http://schemas.microsoft.com/office/drawing/2014/main" id="{4E0B8E46-8645-4E8F-BD7C-C405513F1B28}"/>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FCD5756D-859D-4FFE-A648-FABEE8E53BF1}"/>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21</a:t>
            </a:r>
          </a:p>
        </p:txBody>
      </p:sp>
    </p:spTree>
    <p:extLst>
      <p:ext uri="{BB962C8B-B14F-4D97-AF65-F5344CB8AC3E}">
        <p14:creationId xmlns:p14="http://schemas.microsoft.com/office/powerpoint/2010/main" val="1249535280"/>
      </p:ext>
    </p:extLst>
  </p:cSld>
</p:sld>
</file>

<file path=ppt/slides/slide22.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84310AA7-6EE0-47D3-A3CF-8BB061A55150}"/>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Your individual plan comparison</a:t>
            </a:r>
          </a:p>
        </p:txBody>
      </p:sp>
      <p:graphicFrame>
        <p:nvGraphicFramePr>
          <p:cNvPr id="2" name="">
            <a:extLst xmlns:a="http://schemas.openxmlformats.org/drawingml/2006/main">
              <a:ext uri="{FF2B5EF4-FFF2-40B4-BE49-F238E27FC236}">
                <a16:creationId xmlns:a16="http://schemas.microsoft.com/office/drawing/2014/main" id="{81546191-9AB9-443B-A13A-FFA0B8AA415B}"/>
              </a:ext>
            </a:extLst>
          </p:cNvPr>
          <p:cNvGraphicFramePr/>
          <p:nvPr/>
        </p:nvGraphicFramePr>
        <p:xfrm>
          <a:off xmlns:a="http://schemas.openxmlformats.org/drawingml/2006/main" x="609600" y="1504950"/>
          <a:ext xmlns:a="http://schemas.openxmlformats.org/drawingml/2006/main" cx="10972800" cy="3476625"/>
        </p:xfrm>
        <a:graphic xmlns:a="http://schemas.openxmlformats.org/drawingml/2006/main">
          <a:graphicData uri="http://schemas.openxmlformats.org/drawingml/2006/table">
            <a:tbl>
              <a:tblPr/>
              <a:tblGrid>
                <a:gridCol w="4572000"/>
                <a:gridCol w="2133600"/>
                <a:gridCol w="2133600"/>
                <a:gridCol w="2133600"/>
              </a:tblGrid>
              <a:tr h="579438">
                <a:tc>
                  <a:txBody>
                    <a:bodyPr lIns="114300" tIns="114300" rIns="114300" bIns="114300"/>
                    <a:lstStyle/>
                    <a:p>
                      <a:r>
                        <a:rPr sz="1875" b="1">
                          <a:solidFill>
                            <a:srgbClr val="FFFFFF"/>
                          </a:solidFill>
                        </a:rPr>
                        <a:t>Your requirement</a:t>
                      </a:r>
                    </a:p>
                  </a:txBody>
                  <a:tcPr marL="91440" marR="91440" marT="45720" marB="45720">
                    <a:lnL w="9525">
                      <a:solidFill>
                        <a:srgbClr val="D1D8D9"/>
                      </a:solidFill>
                      <a:prstDash val="solid"/>
                    </a:lnL>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c>
                  <a:txBody>
                    <a:bodyPr lIns="114300" tIns="114300" rIns="114300" bIns="114300"/>
                    <a:lstStyle/>
                    <a:p>
                      <a:r>
                        <a:rPr sz="1875" b="1">
                          <a:solidFill>
                            <a:srgbClr val="FFFFFF"/>
                          </a:solidFill>
                        </a:rPr>
                        <a:t>Plan A</a:t>
                      </a:r>
                    </a:p>
                  </a:txBody>
                  <a:tcPr marL="91440" marR="91440" marT="45720" marB="45720">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c>
                  <a:txBody>
                    <a:bodyPr lIns="114300" tIns="114300" rIns="114300" bIns="114300"/>
                    <a:lstStyle/>
                    <a:p>
                      <a:r>
                        <a:rPr sz="1875" b="1">
                          <a:solidFill>
                            <a:srgbClr val="FFFFFF"/>
                          </a:solidFill>
                        </a:rPr>
                        <a:t>Plan B</a:t>
                      </a:r>
                    </a:p>
                  </a:txBody>
                  <a:tcPr marL="91440" marR="91440" marT="45720" marB="45720">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c>
                  <a:txBody>
                    <a:bodyPr lIns="114300" tIns="114300" rIns="114300" bIns="114300"/>
                    <a:lstStyle/>
                    <a:p>
                      <a:r>
                        <a:rPr sz="1875" b="1">
                          <a:solidFill>
                            <a:srgbClr val="FFFFFF"/>
                          </a:solidFill>
                        </a:rPr>
                        <a:t>Plan C</a:t>
                      </a:r>
                    </a:p>
                  </a:txBody>
                  <a:tcPr marL="91440" marR="91440" marT="45720" marB="45720">
                    <a:lnR w="9525">
                      <a:solidFill>
                        <a:srgbClr val="D1D8D9"/>
                      </a:solidFill>
                      <a:prstDash val="solid"/>
                    </a:lnR>
                    <a:lnT w="9525">
                      <a:solidFill>
                        <a:srgbClr val="D1D8D9"/>
                      </a:solidFill>
                      <a:prstDash val="solid"/>
                    </a:lnT>
                    <a:lnB w="9525">
                      <a:solidFill>
                        <a:srgbClr val="D1D8D9"/>
                      </a:solidFill>
                      <a:prstDash val="solid"/>
                    </a:lnB>
                    <a:solidFill>
                      <a:srgbClr val="142C3D"/>
                    </a:solidFill>
                  </a:tcPr>
                </a:tc>
              </a:tr>
              <a:tr h="579438">
                <a:tc>
                  <a:txBody>
                    <a:bodyPr lIns="114300" tIns="114300" rIns="114300" bIns="114300"/>
                    <a:lstStyle/>
                    <a:p>
                      <a:r>
                        <a:rPr sz="1875" b="0">
                          <a:solidFill>
                            <a:srgbClr val="19313E"/>
                          </a:solidFill>
                        </a:rPr>
                        <a:t>Exact plan ID and network</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To verify</a:t>
                      </a:r>
                    </a:p>
                  </a:txBody>
                  <a:tcPr marL="91440" marR="91440" marT="45720" marB="45720">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To verify</a:t>
                      </a:r>
                    </a:p>
                  </a:txBody>
                  <a:tcPr marL="91440" marR="91440" marT="45720" marB="45720">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To verify</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Every required doctor and facility</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To verify</a:t>
                      </a:r>
                    </a:p>
                  </a:txBody>
                  <a:tcPr marL="91440" marR="91440" marT="45720" marB="45720">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To verify</a:t>
                      </a:r>
                    </a:p>
                  </a:txBody>
                  <a:tcPr marL="91440" marR="91440" marT="45720" marB="45720">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To verify</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Each medication and restrictions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To verify</a:t>
                      </a:r>
                    </a:p>
                  </a:txBody>
                  <a:tcPr marL="91440" marR="91440" marT="45720" marB="45720">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To verify</a:t>
                      </a:r>
                    </a:p>
                  </a:txBody>
                  <a:tcPr marL="91440" marR="91440" marT="45720" marB="45720">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To verify</a:t>
                      </a:r>
                    </a:p>
                  </a:txBody>
                  <a:tcPr marL="91440" marR="91440" marT="45720" marB="45720">
                    <a:lnR w="9525">
                      <a:solidFill>
                        <a:srgbClr val="D1D8D9"/>
                      </a:solidFill>
                      <a:prstDash val="solid"/>
                    </a:lnR>
                    <a:lnB w="9525">
                      <a:solidFill>
                        <a:srgbClr val="D1D8D9"/>
                      </a:solidFill>
                      <a:prstDash val="solid"/>
                    </a:lnB>
                    <a:solidFill>
                      <a:srgbClr val="FFFFFF"/>
                    </a:solidFill>
                  </a:tcPr>
                </a:tc>
              </a:tr>
              <a:tr h="579438">
                <a:tc>
                  <a:txBody>
                    <a:bodyPr lIns="114300" tIns="114300" rIns="114300" bIns="114300"/>
                    <a:lstStyle/>
                    <a:p>
                      <a:r>
                        <a:rPr sz="1875" b="0">
                          <a:solidFill>
                            <a:srgbClr val="19313E"/>
                          </a:solidFill>
                        </a:rPr>
                        <a:t>Net premium and annual cost estimate</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To calculate</a:t>
                      </a:r>
                    </a:p>
                  </a:txBody>
                  <a:tcPr marL="91440" marR="91440" marT="45720" marB="45720">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To calculate</a:t>
                      </a:r>
                    </a:p>
                  </a:txBody>
                  <a:tcPr marL="91440" marR="91440" marT="45720" marB="45720">
                    <a:lnR w="9525">
                      <a:solidFill>
                        <a:srgbClr val="D1D8D9"/>
                      </a:solidFill>
                      <a:prstDash val="solid"/>
                    </a:lnR>
                    <a:lnB w="9525">
                      <a:solidFill>
                        <a:srgbClr val="D1D8D9"/>
                      </a:solidFill>
                      <a:prstDash val="solid"/>
                    </a:lnB>
                    <a:solidFill>
                      <a:srgbClr val="EBF0EF"/>
                    </a:solidFill>
                  </a:tcPr>
                </a:tc>
                <a:tc>
                  <a:txBody>
                    <a:bodyPr lIns="114300" tIns="114300" rIns="114300" bIns="114300"/>
                    <a:lstStyle/>
                    <a:p>
                      <a:r>
                        <a:rPr sz="1875" b="0">
                          <a:solidFill>
                            <a:srgbClr val="19313E"/>
                          </a:solidFill>
                        </a:rPr>
                        <a:t>To calculate</a:t>
                      </a:r>
                    </a:p>
                  </a:txBody>
                  <a:tcPr marL="91440" marR="91440" marT="45720" marB="45720">
                    <a:lnR w="9525">
                      <a:solidFill>
                        <a:srgbClr val="D1D8D9"/>
                      </a:solidFill>
                      <a:prstDash val="solid"/>
                    </a:lnR>
                    <a:lnB w="9525">
                      <a:solidFill>
                        <a:srgbClr val="D1D8D9"/>
                      </a:solidFill>
                      <a:prstDash val="solid"/>
                    </a:lnB>
                    <a:solidFill>
                      <a:srgbClr val="EBF0EF"/>
                    </a:solidFill>
                  </a:tcPr>
                </a:tc>
              </a:tr>
              <a:tr h="579438">
                <a:tc>
                  <a:txBody>
                    <a:bodyPr lIns="114300" tIns="114300" rIns="114300" bIns="114300"/>
                    <a:lstStyle/>
                    <a:p>
                      <a:r>
                        <a:rPr sz="1875" b="0">
                          <a:solidFill>
                            <a:srgbClr val="19313E"/>
                          </a:solidFill>
                        </a:rPr>
                        <a:t>Unresolved gaps or tradeoffs</a:t>
                      </a:r>
                    </a:p>
                  </a:txBody>
                  <a:tcPr marL="91440" marR="91440" marT="45720" marB="45720">
                    <a:lnL w="9525">
                      <a:solidFill>
                        <a:srgbClr val="D1D8D9"/>
                      </a:solidFill>
                      <a:prstDash val="solid"/>
                    </a:lnL>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To document</a:t>
                      </a:r>
                    </a:p>
                  </a:txBody>
                  <a:tcPr marL="91440" marR="91440" marT="45720" marB="45720">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To document</a:t>
                      </a:r>
                    </a:p>
                  </a:txBody>
                  <a:tcPr marL="91440" marR="91440" marT="45720" marB="45720">
                    <a:lnR w="9525">
                      <a:solidFill>
                        <a:srgbClr val="D1D8D9"/>
                      </a:solidFill>
                      <a:prstDash val="solid"/>
                    </a:lnR>
                    <a:lnB w="9525">
                      <a:solidFill>
                        <a:srgbClr val="D1D8D9"/>
                      </a:solidFill>
                      <a:prstDash val="solid"/>
                    </a:lnB>
                    <a:solidFill>
                      <a:srgbClr val="FFFFFF"/>
                    </a:solidFill>
                  </a:tcPr>
                </a:tc>
                <a:tc>
                  <a:txBody>
                    <a:bodyPr lIns="114300" tIns="114300" rIns="114300" bIns="114300"/>
                    <a:lstStyle/>
                    <a:p>
                      <a:r>
                        <a:rPr sz="1875" b="0">
                          <a:solidFill>
                            <a:srgbClr val="19313E"/>
                          </a:solidFill>
                        </a:rPr>
                        <a:t>To document</a:t>
                      </a:r>
                    </a:p>
                  </a:txBody>
                  <a:tcPr marL="91440" marR="91440" marT="45720" marB="45720">
                    <a:lnR w="9525">
                      <a:solidFill>
                        <a:srgbClr val="D1D8D9"/>
                      </a:solidFill>
                      <a:prstDash val="solid"/>
                    </a:lnR>
                    <a:lnB w="9525">
                      <a:solidFill>
                        <a:srgbClr val="D1D8D9"/>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00A6CEF2-9C1B-4E3D-9988-8A9D8770ACB2}"/>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Comparison template only. No plans or coverage matches have been verified for you yet.</a:t>
            </a:r>
          </a:p>
        </p:txBody>
      </p:sp>
      <p:sp>
        <p:nvSpPr>
          <p:cNvPr id="4" name="text-2">
            <a:extLst xmlns:a="http://schemas.openxmlformats.org/drawingml/2006/main">
              <a:ext uri="{FF2B5EF4-FFF2-40B4-BE49-F238E27FC236}">
                <a16:creationId xmlns:a16="http://schemas.microsoft.com/office/drawing/2014/main" id="{D9B82CBF-E4E6-4BFB-BC46-21DFBCF64066}"/>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5" name="text-3">
            <a:extLst xmlns:a="http://schemas.openxmlformats.org/drawingml/2006/main">
              <a:ext uri="{FF2B5EF4-FFF2-40B4-BE49-F238E27FC236}">
                <a16:creationId xmlns:a16="http://schemas.microsoft.com/office/drawing/2014/main" id="{62D742AC-3C77-4965-B519-741694AB857E}"/>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22</a:t>
            </a:r>
          </a:p>
        </p:txBody>
      </p:sp>
    </p:spTree>
    <p:extLst>
      <p:ext uri="{BB962C8B-B14F-4D97-AF65-F5344CB8AC3E}">
        <p14:creationId xmlns:p14="http://schemas.microsoft.com/office/powerpoint/2010/main" val="1547119258"/>
      </p:ext>
    </p:extLst>
  </p:cSld>
</p:sld>
</file>

<file path=ppt/slides/slide23.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AC2F7879-4EB8-43D3-A87F-809BBB934E7A}"/>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The recommendation considers total cost</a:t>
            </a:r>
          </a:p>
        </p:txBody>
      </p:sp>
      <p:sp>
        <p:nvSpPr>
          <p:cNvPr id="2" name="text-1">
            <a:extLst xmlns:a="http://schemas.openxmlformats.org/drawingml/2006/main">
              <a:ext uri="{FF2B5EF4-FFF2-40B4-BE49-F238E27FC236}">
                <a16:creationId xmlns:a16="http://schemas.microsoft.com/office/drawing/2014/main" id="{D9995BB0-ECAC-4BCA-993C-870970B492D0}"/>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455D2AEE-650E-45C7-9BAF-77AC0C33B1A4}"/>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Monthly premium after confirmed financial assistance</a:t>
            </a:r>
          </a:p>
        </p:txBody>
      </p:sp>
      <p:sp>
        <p:nvSpPr>
          <p:cNvPr id="4" name="text-3">
            <a:extLst xmlns:a="http://schemas.openxmlformats.org/drawingml/2006/main">
              <a:ext uri="{FF2B5EF4-FFF2-40B4-BE49-F238E27FC236}">
                <a16:creationId xmlns:a16="http://schemas.microsoft.com/office/drawing/2014/main" id="{C21A1600-E0BF-4B45-A864-1D60CF4D95C6}"/>
              </a:ext>
            </a:extLst>
          </p:cNvPr>
          <p:cNvSpPr>
            <a:spLocks xmlns:a="http://schemas.openxmlformats.org/drawingml/2006/main" noGrp="1"/>
          </p:cNvSpPr>
          <p:nvPr/>
        </p:nvSpPr>
        <p:spPr>
          <a:xfrm xmlns:a="http://schemas.openxmlformats.org/drawingml/2006/main">
            <a:off x="609600" y="2333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6038A69F-C928-4529-B326-6D6C4265CD8C}"/>
              </a:ext>
            </a:extLst>
          </p:cNvPr>
          <p:cNvSpPr>
            <a:spLocks xmlns:a="http://schemas.openxmlformats.org/drawingml/2006/main" noGrp="1"/>
          </p:cNvSpPr>
          <p:nvPr/>
        </p:nvSpPr>
        <p:spPr>
          <a:xfrm xmlns:a="http://schemas.openxmlformats.org/drawingml/2006/main">
            <a:off x="1381125" y="2286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Medical and prescription deductibles, copays, and coinsurance</a:t>
            </a:r>
          </a:p>
        </p:txBody>
      </p:sp>
      <p:sp>
        <p:nvSpPr>
          <p:cNvPr id="6" name="text-5">
            <a:extLst xmlns:a="http://schemas.openxmlformats.org/drawingml/2006/main">
              <a:ext uri="{FF2B5EF4-FFF2-40B4-BE49-F238E27FC236}">
                <a16:creationId xmlns:a16="http://schemas.microsoft.com/office/drawing/2014/main" id="{6934026D-F34D-41C0-8918-E2F80837C3D4}"/>
              </a:ext>
            </a:extLst>
          </p:cNvPr>
          <p:cNvSpPr>
            <a:spLocks xmlns:a="http://schemas.openxmlformats.org/drawingml/2006/main" noGrp="1"/>
          </p:cNvSpPr>
          <p:nvPr/>
        </p:nvSpPr>
        <p:spPr>
          <a:xfrm xmlns:a="http://schemas.openxmlformats.org/drawingml/2006/main">
            <a:off x="609600" y="3095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B0A59261-D111-4DBC-92CF-9A3716CC4D18}"/>
              </a:ext>
            </a:extLst>
          </p:cNvPr>
          <p:cNvSpPr>
            <a:spLocks xmlns:a="http://schemas.openxmlformats.org/drawingml/2006/main" noGrp="1"/>
          </p:cNvSpPr>
          <p:nvPr/>
        </p:nvSpPr>
        <p:spPr>
          <a:xfrm xmlns:a="http://schemas.openxmlformats.org/drawingml/2006/main">
            <a:off x="1381125" y="3048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Expected annual spending under likely care needs</a:t>
            </a:r>
          </a:p>
        </p:txBody>
      </p:sp>
      <p:sp>
        <p:nvSpPr>
          <p:cNvPr id="8" name="text-7">
            <a:extLst xmlns:a="http://schemas.openxmlformats.org/drawingml/2006/main">
              <a:ext uri="{FF2B5EF4-FFF2-40B4-BE49-F238E27FC236}">
                <a16:creationId xmlns:a16="http://schemas.microsoft.com/office/drawing/2014/main" id="{7840EF40-1A48-46BF-92B1-89E07787B634}"/>
              </a:ext>
            </a:extLst>
          </p:cNvPr>
          <p:cNvSpPr>
            <a:spLocks xmlns:a="http://schemas.openxmlformats.org/drawingml/2006/main" noGrp="1"/>
          </p:cNvSpPr>
          <p:nvPr/>
        </p:nvSpPr>
        <p:spPr>
          <a:xfrm xmlns:a="http://schemas.openxmlformats.org/drawingml/2006/main">
            <a:off x="609600" y="3857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23E45600-8D06-4B3A-841D-4CB69D6C73D2}"/>
              </a:ext>
            </a:extLst>
          </p:cNvPr>
          <p:cNvSpPr>
            <a:spLocks xmlns:a="http://schemas.openxmlformats.org/drawingml/2006/main" noGrp="1"/>
          </p:cNvSpPr>
          <p:nvPr/>
        </p:nvSpPr>
        <p:spPr>
          <a:xfrm xmlns:a="http://schemas.openxmlformats.org/drawingml/2006/main">
            <a:off x="1381125" y="3810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In-network out-of-pocket maximum and excluded expenses</a:t>
            </a:r>
          </a:p>
        </p:txBody>
      </p:sp>
      <p:sp>
        <p:nvSpPr>
          <p:cNvPr id="10" name="text-9">
            <a:extLst xmlns:a="http://schemas.openxmlformats.org/drawingml/2006/main">
              <a:ext uri="{FF2B5EF4-FFF2-40B4-BE49-F238E27FC236}">
                <a16:creationId xmlns:a16="http://schemas.microsoft.com/office/drawing/2014/main" id="{B186E788-DDD2-4B97-880E-BB535AC66015}"/>
              </a:ext>
            </a:extLst>
          </p:cNvPr>
          <p:cNvSpPr>
            <a:spLocks xmlns:a="http://schemas.openxmlformats.org/drawingml/2006/main" noGrp="1"/>
          </p:cNvSpPr>
          <p:nvPr/>
        </p:nvSpPr>
        <p:spPr>
          <a:xfrm xmlns:a="http://schemas.openxmlformats.org/drawingml/2006/main">
            <a:off x="609600" y="4619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05</a:t>
            </a:r>
          </a:p>
        </p:txBody>
      </p:sp>
      <p:sp>
        <p:nvSpPr>
          <p:cNvPr id="11" name="text-10">
            <a:extLst xmlns:a="http://schemas.openxmlformats.org/drawingml/2006/main">
              <a:ext uri="{FF2B5EF4-FFF2-40B4-BE49-F238E27FC236}">
                <a16:creationId xmlns:a16="http://schemas.microsoft.com/office/drawing/2014/main" id="{E11F94F3-4478-4BFF-8092-878EE17C9C70}"/>
              </a:ext>
            </a:extLst>
          </p:cNvPr>
          <p:cNvSpPr>
            <a:spLocks xmlns:a="http://schemas.openxmlformats.org/drawingml/2006/main" noGrp="1"/>
          </p:cNvSpPr>
          <p:nvPr/>
        </p:nvSpPr>
        <p:spPr>
          <a:xfrm xmlns:a="http://schemas.openxmlformats.org/drawingml/2006/main">
            <a:off x="1381125" y="4572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Referral rules, pharmacy access, and network limitations</a:t>
            </a:r>
          </a:p>
        </p:txBody>
      </p:sp>
      <p:sp>
        <p:nvSpPr>
          <p:cNvPr id="12" name="text-11">
            <a:extLst xmlns:a="http://schemas.openxmlformats.org/drawingml/2006/main">
              <a:ext uri="{FF2B5EF4-FFF2-40B4-BE49-F238E27FC236}">
                <a16:creationId xmlns:a16="http://schemas.microsoft.com/office/drawing/2014/main" id="{8F265224-2642-48C3-B973-BEB487AF656B}"/>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Compare annual premiums plus expected covered-care spending. Premiums and some excluded costs do not count toward the out-of-pocket limit.</a:t>
            </a:r>
          </a:p>
        </p:txBody>
      </p:sp>
      <p:sp>
        <p:nvSpPr>
          <p:cNvPr id="13" name="text-12">
            <a:extLst xmlns:a="http://schemas.openxmlformats.org/drawingml/2006/main">
              <a:ext uri="{FF2B5EF4-FFF2-40B4-BE49-F238E27FC236}">
                <a16:creationId xmlns:a16="http://schemas.microsoft.com/office/drawing/2014/main" id="{92FE3E02-754B-46A3-96B7-53A67C5CE57E}"/>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4" name="text-13">
            <a:extLst xmlns:a="http://schemas.openxmlformats.org/drawingml/2006/main">
              <a:ext uri="{FF2B5EF4-FFF2-40B4-BE49-F238E27FC236}">
                <a16:creationId xmlns:a16="http://schemas.microsoft.com/office/drawing/2014/main" id="{222C0466-4ACD-498B-8E20-F70C3720FB89}"/>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23</a:t>
            </a:r>
          </a:p>
        </p:txBody>
      </p:sp>
    </p:spTree>
    <p:extLst>
      <p:ext uri="{BB962C8B-B14F-4D97-AF65-F5344CB8AC3E}">
        <p14:creationId xmlns:p14="http://schemas.microsoft.com/office/powerpoint/2010/main" val="1561112213"/>
      </p:ext>
    </p:extLst>
  </p:cSld>
</p:sld>
</file>

<file path=ppt/slides/slide24.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37CFCEC1-5CA9-4486-89EF-DA15A7E1FC91}"/>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When no plan meets every preference</a:t>
            </a:r>
          </a:p>
        </p:txBody>
      </p:sp>
      <p:sp>
        <p:nvSpPr>
          <p:cNvPr id="2" name="text-1">
            <a:extLst xmlns:a="http://schemas.openxmlformats.org/drawingml/2006/main">
              <a:ext uri="{FF2B5EF4-FFF2-40B4-BE49-F238E27FC236}">
                <a16:creationId xmlns:a16="http://schemas.microsoft.com/office/drawing/2014/main" id="{9D813B51-41BC-403B-8BB9-2F123AB71049}"/>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7958DDDE-78C6-4D07-8CA2-23831B1689D6}"/>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We identify the best-supported options and show the specific gaps</a:t>
            </a:r>
          </a:p>
        </p:txBody>
      </p:sp>
      <p:sp>
        <p:nvSpPr>
          <p:cNvPr id="4" name="text-3">
            <a:extLst xmlns:a="http://schemas.openxmlformats.org/drawingml/2006/main">
              <a:ext uri="{FF2B5EF4-FFF2-40B4-BE49-F238E27FC236}">
                <a16:creationId xmlns:a16="http://schemas.microsoft.com/office/drawing/2014/main" id="{3D7062D2-6042-40A7-849A-9BE016BB6C52}"/>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0020B9FC-1DA8-432F-999E-41D05222668E}"/>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You decide whether a provider or medication alternative is acceptable</a:t>
            </a:r>
          </a:p>
        </p:txBody>
      </p:sp>
      <p:sp>
        <p:nvSpPr>
          <p:cNvPr id="6" name="text-5">
            <a:extLst xmlns:a="http://schemas.openxmlformats.org/drawingml/2006/main">
              <a:ext uri="{FF2B5EF4-FFF2-40B4-BE49-F238E27FC236}">
                <a16:creationId xmlns:a16="http://schemas.microsoft.com/office/drawing/2014/main" id="{91432645-D6C8-4FA6-8417-97341ADCB8C1}"/>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E95CC30C-81ED-42EA-8EEA-C0B2908F612F}"/>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Unverified items remain unresolved until we obtain evidence</a:t>
            </a:r>
          </a:p>
        </p:txBody>
      </p:sp>
      <p:sp>
        <p:nvSpPr>
          <p:cNvPr id="8" name="text-7">
            <a:extLst xmlns:a="http://schemas.openxmlformats.org/drawingml/2006/main">
              <a:ext uri="{FF2B5EF4-FFF2-40B4-BE49-F238E27FC236}">
                <a16:creationId xmlns:a16="http://schemas.microsoft.com/office/drawing/2014/main" id="{447CDB75-6645-4623-946D-4D9198835DC9}"/>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7729FCE7-D22C-41C6-8BB6-694B7C88B3FE}"/>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We document your selection and the reasons for it</a:t>
            </a:r>
          </a:p>
        </p:txBody>
      </p:sp>
      <p:sp>
        <p:nvSpPr>
          <p:cNvPr id="10" name="text-9">
            <a:extLst xmlns:a="http://schemas.openxmlformats.org/drawingml/2006/main">
              <a:ext uri="{FF2B5EF4-FFF2-40B4-BE49-F238E27FC236}">
                <a16:creationId xmlns:a16="http://schemas.microsoft.com/office/drawing/2014/main" id="{BD76C4DE-1A2B-4673-9322-6D1BF311DB37}"/>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No guarantee of unchanged providers, prices, or formularies throughout the year. Plan rules and participation can change.</a:t>
            </a:r>
          </a:p>
        </p:txBody>
      </p:sp>
      <p:sp>
        <p:nvSpPr>
          <p:cNvPr id="11" name="text-10">
            <a:extLst xmlns:a="http://schemas.openxmlformats.org/drawingml/2006/main">
              <a:ext uri="{FF2B5EF4-FFF2-40B4-BE49-F238E27FC236}">
                <a16:creationId xmlns:a16="http://schemas.microsoft.com/office/drawing/2014/main" id="{EF257574-7A50-4BB4-9EE4-2518407B8C16}"/>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D67039D7-DC16-4A71-AF8C-0DC4F18EDE88}"/>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24</a:t>
            </a:r>
          </a:p>
        </p:txBody>
      </p:sp>
    </p:spTree>
    <p:extLst>
      <p:ext uri="{BB962C8B-B14F-4D97-AF65-F5344CB8AC3E}">
        <p14:creationId xmlns:p14="http://schemas.microsoft.com/office/powerpoint/2010/main" val="1106115201"/>
      </p:ext>
    </p:extLst>
  </p:cSld>
</p:sld>
</file>

<file path=ppt/slides/slide25.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B776908B-26D7-4804-AED9-C36ED43028C5}"/>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Your private Zoom participation</a:t>
            </a:r>
          </a:p>
        </p:txBody>
      </p:sp>
      <p:sp>
        <p:nvSpPr>
          <p:cNvPr id="2" name="text-1">
            <a:extLst xmlns:a="http://schemas.openxmlformats.org/drawingml/2006/main">
              <a:ext uri="{FF2B5EF4-FFF2-40B4-BE49-F238E27FC236}">
                <a16:creationId xmlns:a16="http://schemas.microsoft.com/office/drawing/2014/main" id="{CCD656F4-4838-4B5F-8D5F-8798CFDA26C0}"/>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FB35A641-5063-431D-ABD5-3380D7102B01}"/>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Join 10 minutes early using first name and last initial or initials</a:t>
            </a:r>
          </a:p>
        </p:txBody>
      </p:sp>
      <p:sp>
        <p:nvSpPr>
          <p:cNvPr id="4" name="text-3">
            <a:extLst xmlns:a="http://schemas.openxmlformats.org/drawingml/2006/main">
              <a:ext uri="{FF2B5EF4-FFF2-40B4-BE49-F238E27FC236}">
                <a16:creationId xmlns:a16="http://schemas.microsoft.com/office/drawing/2014/main" id="{326A26D3-8A97-4435-9898-BB0274F0B991}"/>
              </a:ext>
            </a:extLst>
          </p:cNvPr>
          <p:cNvSpPr>
            <a:spLocks xmlns:a="http://schemas.openxmlformats.org/drawingml/2006/main" noGrp="1"/>
          </p:cNvSpPr>
          <p:nvPr/>
        </p:nvSpPr>
        <p:spPr>
          <a:xfrm xmlns:a="http://schemas.openxmlformats.org/drawingml/2006/main">
            <a:off x="609600" y="2333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D1D024FA-5B32-472D-9BCD-9BA76BB3F34A}"/>
              </a:ext>
            </a:extLst>
          </p:cNvPr>
          <p:cNvSpPr>
            <a:spLocks xmlns:a="http://schemas.openxmlformats.org/drawingml/2006/main" noGrp="1"/>
          </p:cNvSpPr>
          <p:nvPr/>
        </p:nvSpPr>
        <p:spPr>
          <a:xfrm xmlns:a="http://schemas.openxmlformats.org/drawingml/2006/main">
            <a:off x="1381125" y="2286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Keep your camera and microphone off and your screen private</a:t>
            </a:r>
          </a:p>
        </p:txBody>
      </p:sp>
      <p:sp>
        <p:nvSpPr>
          <p:cNvPr id="6" name="text-5">
            <a:extLst xmlns:a="http://schemas.openxmlformats.org/drawingml/2006/main">
              <a:ext uri="{FF2B5EF4-FFF2-40B4-BE49-F238E27FC236}">
                <a16:creationId xmlns:a16="http://schemas.microsoft.com/office/drawing/2014/main" id="{AF067684-476D-4619-A81D-DA271728441D}"/>
              </a:ext>
            </a:extLst>
          </p:cNvPr>
          <p:cNvSpPr>
            <a:spLocks xmlns:a="http://schemas.openxmlformats.org/drawingml/2006/main" noGrp="1"/>
          </p:cNvSpPr>
          <p:nvPr/>
        </p:nvSpPr>
        <p:spPr>
          <a:xfrm xmlns:a="http://schemas.openxmlformats.org/drawingml/2006/main">
            <a:off x="609600" y="3095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414D2485-5654-41E2-A1C5-E1FCBE5563F4}"/>
              </a:ext>
            </a:extLst>
          </p:cNvPr>
          <p:cNvSpPr>
            <a:spLocks xmlns:a="http://schemas.openxmlformats.org/drawingml/2006/main" noGrp="1"/>
          </p:cNvSpPr>
          <p:nvPr/>
        </p:nvSpPr>
        <p:spPr>
          <a:xfrm xmlns:a="http://schemas.openxmlformats.org/drawingml/2006/main">
            <a:off x="1381125" y="3048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Open the personal HealthSherpa link we provide in a separate browser window</a:t>
            </a:r>
          </a:p>
        </p:txBody>
      </p:sp>
      <p:sp>
        <p:nvSpPr>
          <p:cNvPr id="8" name="text-7">
            <a:extLst xmlns:a="http://schemas.openxmlformats.org/drawingml/2006/main">
              <a:ext uri="{FF2B5EF4-FFF2-40B4-BE49-F238E27FC236}">
                <a16:creationId xmlns:a16="http://schemas.microsoft.com/office/drawing/2014/main" id="{81D6E41C-48D7-444C-807B-C5793C2C8B27}"/>
              </a:ext>
            </a:extLst>
          </p:cNvPr>
          <p:cNvSpPr>
            <a:spLocks xmlns:a="http://schemas.openxmlformats.org/drawingml/2006/main" noGrp="1"/>
          </p:cNvSpPr>
          <p:nvPr/>
        </p:nvSpPr>
        <p:spPr>
          <a:xfrm xmlns:a="http://schemas.openxmlformats.org/drawingml/2006/main">
            <a:off x="609600" y="3857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9CA7F5FD-B9E4-4A8C-B804-17080D173882}"/>
              </a:ext>
            </a:extLst>
          </p:cNvPr>
          <p:cNvSpPr>
            <a:spLocks xmlns:a="http://schemas.openxmlformats.org/drawingml/2006/main" noGrp="1"/>
          </p:cNvSpPr>
          <p:nvPr/>
        </p:nvSpPr>
        <p:spPr>
          <a:xfrm xmlns:a="http://schemas.openxmlformats.org/drawingml/2006/main">
            <a:off x="1381125" y="3810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Send general questions privately to Scott. Messages identify you to the host.</a:t>
            </a:r>
          </a:p>
        </p:txBody>
      </p:sp>
      <p:sp>
        <p:nvSpPr>
          <p:cNvPr id="10" name="text-9">
            <a:extLst xmlns:a="http://schemas.openxmlformats.org/drawingml/2006/main">
              <a:ext uri="{FF2B5EF4-FFF2-40B4-BE49-F238E27FC236}">
                <a16:creationId xmlns:a16="http://schemas.microsoft.com/office/drawing/2014/main" id="{51FD2305-F88B-4036-9666-01FBAF83F662}"/>
              </a:ext>
            </a:extLst>
          </p:cNvPr>
          <p:cNvSpPr>
            <a:spLocks xmlns:a="http://schemas.openxmlformats.org/drawingml/2006/main" noGrp="1"/>
          </p:cNvSpPr>
          <p:nvPr/>
        </p:nvSpPr>
        <p:spPr>
          <a:xfrm xmlns:a="http://schemas.openxmlformats.org/drawingml/2006/main">
            <a:off x="609600" y="4619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05</a:t>
            </a:r>
          </a:p>
        </p:txBody>
      </p:sp>
      <p:sp>
        <p:nvSpPr>
          <p:cNvPr id="11" name="text-10">
            <a:extLst xmlns:a="http://schemas.openxmlformats.org/drawingml/2006/main">
              <a:ext uri="{FF2B5EF4-FFF2-40B4-BE49-F238E27FC236}">
                <a16:creationId xmlns:a16="http://schemas.microsoft.com/office/drawing/2014/main" id="{F4C4BE96-3947-4F49-B428-47D140FD62A0}"/>
              </a:ext>
            </a:extLst>
          </p:cNvPr>
          <p:cNvSpPr>
            <a:spLocks xmlns:a="http://schemas.openxmlformats.org/drawingml/2006/main" noGrp="1"/>
          </p:cNvSpPr>
          <p:nvPr/>
        </p:nvSpPr>
        <p:spPr>
          <a:xfrm xmlns:a="http://schemas.openxmlformats.org/drawingml/2006/main">
            <a:off x="1381125" y="4572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Use private follow-up for income, medical, or other personal details</a:t>
            </a:r>
          </a:p>
        </p:txBody>
      </p:sp>
      <p:sp>
        <p:nvSpPr>
          <p:cNvPr id="12" name="text-11">
            <a:extLst xmlns:a="http://schemas.openxmlformats.org/drawingml/2006/main">
              <a:ext uri="{FF2B5EF4-FFF2-40B4-BE49-F238E27FC236}">
                <a16:creationId xmlns:a16="http://schemas.microsoft.com/office/drawing/2014/main" id="{3A7A393A-F5D0-4ACD-9F8C-C353E68217D6}"/>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Other participants may see your display name. We will not record the group session.</a:t>
            </a:r>
          </a:p>
        </p:txBody>
      </p:sp>
      <p:sp>
        <p:nvSpPr>
          <p:cNvPr id="13" name="text-12">
            <a:extLst xmlns:a="http://schemas.openxmlformats.org/drawingml/2006/main">
              <a:ext uri="{FF2B5EF4-FFF2-40B4-BE49-F238E27FC236}">
                <a16:creationId xmlns:a16="http://schemas.microsoft.com/office/drawing/2014/main" id="{52C44216-A3E4-4738-9849-5502C2A2B4E3}"/>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4" name="text-13">
            <a:extLst xmlns:a="http://schemas.openxmlformats.org/drawingml/2006/main">
              <a:ext uri="{FF2B5EF4-FFF2-40B4-BE49-F238E27FC236}">
                <a16:creationId xmlns:a16="http://schemas.microsoft.com/office/drawing/2014/main" id="{C120A315-22A6-4FD3-91A4-E7E5170846B1}"/>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25</a:t>
            </a:r>
          </a:p>
        </p:txBody>
      </p:sp>
    </p:spTree>
    <p:extLst>
      <p:ext uri="{BB962C8B-B14F-4D97-AF65-F5344CB8AC3E}">
        <p14:creationId xmlns:p14="http://schemas.microsoft.com/office/powerpoint/2010/main" val="1964174546"/>
      </p:ext>
    </p:extLst>
  </p:cSld>
</p:sld>
</file>

<file path=ppt/slides/slide26.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C23E4312-6657-4A24-9A6D-342CE4095B74}"/>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Application review and enrollment</a:t>
            </a:r>
          </a:p>
        </p:txBody>
      </p:sp>
      <p:sp>
        <p:nvSpPr>
          <p:cNvPr id="2" name="text-1">
            <a:extLst xmlns:a="http://schemas.openxmlformats.org/drawingml/2006/main">
              <a:ext uri="{FF2B5EF4-FFF2-40B4-BE49-F238E27FC236}">
                <a16:creationId xmlns:a16="http://schemas.microsoft.com/office/drawing/2014/main" id="{C2A4C171-AF10-4710-B444-10DC8AE4E1F3}"/>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E5A74928-9283-4A0C-A170-406C95797DF8}"/>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Review the actual application answers and required attestations</a:t>
            </a:r>
          </a:p>
        </p:txBody>
      </p:sp>
      <p:sp>
        <p:nvSpPr>
          <p:cNvPr id="4" name="text-3">
            <a:extLst xmlns:a="http://schemas.openxmlformats.org/drawingml/2006/main">
              <a:ext uri="{FF2B5EF4-FFF2-40B4-BE49-F238E27FC236}">
                <a16:creationId xmlns:a16="http://schemas.microsoft.com/office/drawing/2014/main" id="{3B841A8D-A22E-40D7-8306-CC79D256D230}"/>
              </a:ext>
            </a:extLst>
          </p:cNvPr>
          <p:cNvSpPr>
            <a:spLocks xmlns:a="http://schemas.openxmlformats.org/drawingml/2006/main" noGrp="1"/>
          </p:cNvSpPr>
          <p:nvPr/>
        </p:nvSpPr>
        <p:spPr>
          <a:xfrm xmlns:a="http://schemas.openxmlformats.org/drawingml/2006/main">
            <a:off x="609600" y="2333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21C13819-28C5-4661-9243-3BBEFF327F63}"/>
              </a:ext>
            </a:extLst>
          </p:cNvPr>
          <p:cNvSpPr>
            <a:spLocks xmlns:a="http://schemas.openxmlformats.org/drawingml/2006/main" noGrp="1"/>
          </p:cNvSpPr>
          <p:nvPr/>
        </p:nvSpPr>
        <p:spPr>
          <a:xfrm xmlns:a="http://schemas.openxmlformats.org/drawingml/2006/main">
            <a:off x="1381125" y="2286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Complete your individual accuracy confirmation before submission</a:t>
            </a:r>
          </a:p>
        </p:txBody>
      </p:sp>
      <p:sp>
        <p:nvSpPr>
          <p:cNvPr id="6" name="text-5">
            <a:extLst xmlns:a="http://schemas.openxmlformats.org/drawingml/2006/main">
              <a:ext uri="{FF2B5EF4-FFF2-40B4-BE49-F238E27FC236}">
                <a16:creationId xmlns:a16="http://schemas.microsoft.com/office/drawing/2014/main" id="{3F2E8874-FA7E-4722-ABF8-9FA251BF3786}"/>
              </a:ext>
            </a:extLst>
          </p:cNvPr>
          <p:cNvSpPr>
            <a:spLocks xmlns:a="http://schemas.openxmlformats.org/drawingml/2006/main" noGrp="1"/>
          </p:cNvSpPr>
          <p:nvPr/>
        </p:nvSpPr>
        <p:spPr>
          <a:xfrm xmlns:a="http://schemas.openxmlformats.org/drawingml/2006/main">
            <a:off x="609600" y="3095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FCF8C266-0BD2-4B7D-A9E6-DDEC1CA5F96D}"/>
              </a:ext>
            </a:extLst>
          </p:cNvPr>
          <p:cNvSpPr>
            <a:spLocks xmlns:a="http://schemas.openxmlformats.org/drawingml/2006/main" noGrp="1"/>
          </p:cNvSpPr>
          <p:nvPr/>
        </p:nvSpPr>
        <p:spPr>
          <a:xfrm xmlns:a="http://schemas.openxmlformats.org/drawingml/2006/main">
            <a:off x="1381125" y="3048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Review eligibility results and any document deadlines</a:t>
            </a:r>
          </a:p>
        </p:txBody>
      </p:sp>
      <p:sp>
        <p:nvSpPr>
          <p:cNvPr id="8" name="text-7">
            <a:extLst xmlns:a="http://schemas.openxmlformats.org/drawingml/2006/main">
              <a:ext uri="{FF2B5EF4-FFF2-40B4-BE49-F238E27FC236}">
                <a16:creationId xmlns:a16="http://schemas.microsoft.com/office/drawing/2014/main" id="{F9C36F95-8307-4428-AA59-CEC20029C307}"/>
              </a:ext>
            </a:extLst>
          </p:cNvPr>
          <p:cNvSpPr>
            <a:spLocks xmlns:a="http://schemas.openxmlformats.org/drawingml/2006/main" noGrp="1"/>
          </p:cNvSpPr>
          <p:nvPr/>
        </p:nvSpPr>
        <p:spPr>
          <a:xfrm xmlns:a="http://schemas.openxmlformats.org/drawingml/2006/main">
            <a:off x="609600" y="3857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5BD9AC31-F970-4AF5-9C40-D9CE7C4FC7A4}"/>
              </a:ext>
            </a:extLst>
          </p:cNvPr>
          <p:cNvSpPr>
            <a:spLocks xmlns:a="http://schemas.openxmlformats.org/drawingml/2006/main" noGrp="1"/>
          </p:cNvSpPr>
          <p:nvPr/>
        </p:nvSpPr>
        <p:spPr>
          <a:xfrm xmlns:a="http://schemas.openxmlformats.org/drawingml/2006/main">
            <a:off x="1381125" y="3810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Confirm the exact plan, premium, effective date, and covered household members</a:t>
            </a:r>
          </a:p>
        </p:txBody>
      </p:sp>
      <p:sp>
        <p:nvSpPr>
          <p:cNvPr id="10" name="text-9">
            <a:extLst xmlns:a="http://schemas.openxmlformats.org/drawingml/2006/main">
              <a:ext uri="{FF2B5EF4-FFF2-40B4-BE49-F238E27FC236}">
                <a16:creationId xmlns:a16="http://schemas.microsoft.com/office/drawing/2014/main" id="{167B9DC0-4BF0-43DF-91F5-D4C3ABBD11A5}"/>
              </a:ext>
            </a:extLst>
          </p:cNvPr>
          <p:cNvSpPr>
            <a:spLocks xmlns:a="http://schemas.openxmlformats.org/drawingml/2006/main" noGrp="1"/>
          </p:cNvSpPr>
          <p:nvPr/>
        </p:nvSpPr>
        <p:spPr>
          <a:xfrm xmlns:a="http://schemas.openxmlformats.org/drawingml/2006/main">
            <a:off x="609600" y="4619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05</a:t>
            </a:r>
          </a:p>
        </p:txBody>
      </p:sp>
      <p:sp>
        <p:nvSpPr>
          <p:cNvPr id="11" name="text-10">
            <a:extLst xmlns:a="http://schemas.openxmlformats.org/drawingml/2006/main">
              <a:ext uri="{FF2B5EF4-FFF2-40B4-BE49-F238E27FC236}">
                <a16:creationId xmlns:a16="http://schemas.microsoft.com/office/drawing/2014/main" id="{CAA70613-4F3C-42AF-B325-74598BC6615D}"/>
              </a:ext>
            </a:extLst>
          </p:cNvPr>
          <p:cNvSpPr>
            <a:spLocks xmlns:a="http://schemas.openxmlformats.org/drawingml/2006/main" noGrp="1"/>
          </p:cNvSpPr>
          <p:nvPr/>
        </p:nvSpPr>
        <p:spPr>
          <a:xfrm xmlns:a="http://schemas.openxmlformats.org/drawingml/2006/main">
            <a:off x="1381125" y="4572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Pay any required first premium directly to the insurer and verify activation</a:t>
            </a:r>
          </a:p>
        </p:txBody>
      </p:sp>
      <p:sp>
        <p:nvSpPr>
          <p:cNvPr id="12" name="text-11">
            <a:extLst xmlns:a="http://schemas.openxmlformats.org/drawingml/2006/main">
              <a:ext uri="{FF2B5EF4-FFF2-40B4-BE49-F238E27FC236}">
                <a16:creationId xmlns:a16="http://schemas.microsoft.com/office/drawing/2014/main" id="{A51E1181-9370-4A9C-80A0-4DCD16E2ED78}"/>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If you are unsure, pause. Do not submit an answer merely to keep pace with the group.</a:t>
            </a:r>
          </a:p>
        </p:txBody>
      </p:sp>
      <p:sp>
        <p:nvSpPr>
          <p:cNvPr id="13" name="text-12">
            <a:extLst xmlns:a="http://schemas.openxmlformats.org/drawingml/2006/main">
              <a:ext uri="{FF2B5EF4-FFF2-40B4-BE49-F238E27FC236}">
                <a16:creationId xmlns:a16="http://schemas.microsoft.com/office/drawing/2014/main" id="{1E91D7C1-2866-48FD-8719-5989C4D4ABA0}"/>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4" name="text-13">
            <a:extLst xmlns:a="http://schemas.openxmlformats.org/drawingml/2006/main">
              <a:ext uri="{FF2B5EF4-FFF2-40B4-BE49-F238E27FC236}">
                <a16:creationId xmlns:a16="http://schemas.microsoft.com/office/drawing/2014/main" id="{2C767D03-F131-4B02-8EFC-7702260DAAB7}"/>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26</a:t>
            </a:r>
          </a:p>
        </p:txBody>
      </p:sp>
    </p:spTree>
    <p:extLst>
      <p:ext uri="{BB962C8B-B14F-4D97-AF65-F5344CB8AC3E}">
        <p14:creationId xmlns:p14="http://schemas.microsoft.com/office/powerpoint/2010/main" val="570201385"/>
      </p:ext>
    </p:extLst>
  </p:cSld>
</p:sld>
</file>

<file path=ppt/slides/slide27.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D538837D-2A31-4DF5-B715-D1EE54AB9DC6}"/>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Your readiness check before scheduling</a:t>
            </a:r>
          </a:p>
        </p:txBody>
      </p:sp>
      <p:sp>
        <p:nvSpPr>
          <p:cNvPr id="2" name="text-1">
            <a:extLst xmlns:a="http://schemas.openxmlformats.org/drawingml/2006/main">
              <a:ext uri="{FF2B5EF4-FFF2-40B4-BE49-F238E27FC236}">
                <a16:creationId xmlns:a16="http://schemas.microsoft.com/office/drawing/2014/main" id="{A94B51A7-DE5F-4D5F-884D-E799580EBD44}"/>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EC72608F-8540-42AD-B041-F697F2F1935A}"/>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Consent is complete, your verification device is ready, and Zoom works</a:t>
            </a:r>
          </a:p>
        </p:txBody>
      </p:sp>
      <p:sp>
        <p:nvSpPr>
          <p:cNvPr id="4" name="text-3">
            <a:extLst xmlns:a="http://schemas.openxmlformats.org/drawingml/2006/main">
              <a:ext uri="{FF2B5EF4-FFF2-40B4-BE49-F238E27FC236}">
                <a16:creationId xmlns:a16="http://schemas.microsoft.com/office/drawing/2014/main" id="{4A100E6F-7534-4AA6-A6D6-270042AD2C85}"/>
              </a:ext>
            </a:extLst>
          </p:cNvPr>
          <p:cNvSpPr>
            <a:spLocks xmlns:a="http://schemas.openxmlformats.org/drawingml/2006/main" noGrp="1"/>
          </p:cNvSpPr>
          <p:nvPr/>
        </p:nvSpPr>
        <p:spPr>
          <a:xfrm xmlns:a="http://schemas.openxmlformats.org/drawingml/2006/main">
            <a:off x="609600" y="2333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2451DE0E-D7B8-425C-9ED3-662335645DB0}"/>
              </a:ext>
            </a:extLst>
          </p:cNvPr>
          <p:cNvSpPr>
            <a:spLocks xmlns:a="http://schemas.openxmlformats.org/drawingml/2006/main" noGrp="1"/>
          </p:cNvSpPr>
          <p:nvPr/>
        </p:nvSpPr>
        <p:spPr>
          <a:xfrm xmlns:a="http://schemas.openxmlformats.org/drawingml/2006/main">
            <a:off x="1381125" y="2286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Household, tax, income, employer offer, and coverage questions are resolved</a:t>
            </a:r>
          </a:p>
        </p:txBody>
      </p:sp>
      <p:sp>
        <p:nvSpPr>
          <p:cNvPr id="6" name="text-5">
            <a:extLst xmlns:a="http://schemas.openxmlformats.org/drawingml/2006/main">
              <a:ext uri="{FF2B5EF4-FFF2-40B4-BE49-F238E27FC236}">
                <a16:creationId xmlns:a16="http://schemas.microsoft.com/office/drawing/2014/main" id="{A4DF6166-E81F-470E-AF5A-BF448DE951AF}"/>
              </a:ext>
            </a:extLst>
          </p:cNvPr>
          <p:cNvSpPr>
            <a:spLocks xmlns:a="http://schemas.openxmlformats.org/drawingml/2006/main" noGrp="1"/>
          </p:cNvSpPr>
          <p:nvPr/>
        </p:nvSpPr>
        <p:spPr>
          <a:xfrm xmlns:a="http://schemas.openxmlformats.org/drawingml/2006/main">
            <a:off x="609600" y="3095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3BA04884-D2A0-422E-9F20-6D25EB38D1AC}"/>
              </a:ext>
            </a:extLst>
          </p:cNvPr>
          <p:cNvSpPr>
            <a:spLocks xmlns:a="http://schemas.openxmlformats.org/drawingml/2006/main" noGrp="1"/>
          </p:cNvSpPr>
          <p:nvPr/>
        </p:nvSpPr>
        <p:spPr>
          <a:xfrm xmlns:a="http://schemas.openxmlformats.org/drawingml/2006/main">
            <a:off x="1381125" y="3048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Doctor, hospital, medication, and pharmacy lists are complete</a:t>
            </a:r>
          </a:p>
        </p:txBody>
      </p:sp>
      <p:sp>
        <p:nvSpPr>
          <p:cNvPr id="8" name="text-7">
            <a:extLst xmlns:a="http://schemas.openxmlformats.org/drawingml/2006/main">
              <a:ext uri="{FF2B5EF4-FFF2-40B4-BE49-F238E27FC236}">
                <a16:creationId xmlns:a16="http://schemas.microsoft.com/office/drawing/2014/main" id="{3188F6B8-8E4C-4F73-9AA4-136698318F4D}"/>
              </a:ext>
            </a:extLst>
          </p:cNvPr>
          <p:cNvSpPr>
            <a:spLocks xmlns:a="http://schemas.openxmlformats.org/drawingml/2006/main" noGrp="1"/>
          </p:cNvSpPr>
          <p:nvPr/>
        </p:nvSpPr>
        <p:spPr>
          <a:xfrm xmlns:a="http://schemas.openxmlformats.org/drawingml/2006/main">
            <a:off x="609600" y="3857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3C72B7E6-56F7-47C0-9A6A-48E5D6F7A559}"/>
              </a:ext>
            </a:extLst>
          </p:cNvPr>
          <p:cNvSpPr>
            <a:spLocks xmlns:a="http://schemas.openxmlformats.org/drawingml/2006/main" noGrp="1"/>
          </p:cNvSpPr>
          <p:nvPr/>
        </p:nvSpPr>
        <p:spPr>
          <a:xfrm xmlns:a="http://schemas.openxmlformats.org/drawingml/2006/main">
            <a:off x="1381125" y="3810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Essential care priorities and budget are clear</a:t>
            </a:r>
          </a:p>
        </p:txBody>
      </p:sp>
      <p:sp>
        <p:nvSpPr>
          <p:cNvPr id="10" name="text-9">
            <a:extLst xmlns:a="http://schemas.openxmlformats.org/drawingml/2006/main">
              <a:ext uri="{FF2B5EF4-FFF2-40B4-BE49-F238E27FC236}">
                <a16:creationId xmlns:a16="http://schemas.microsoft.com/office/drawing/2014/main" id="{7AD846C2-F986-42D9-8003-CF3D588834A2}"/>
              </a:ext>
            </a:extLst>
          </p:cNvPr>
          <p:cNvSpPr>
            <a:spLocks xmlns:a="http://schemas.openxmlformats.org/drawingml/2006/main" noGrp="1"/>
          </p:cNvSpPr>
          <p:nvPr/>
        </p:nvSpPr>
        <p:spPr>
          <a:xfrm xmlns:a="http://schemas.openxmlformats.org/drawingml/2006/main">
            <a:off x="609600" y="4619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05</a:t>
            </a:r>
          </a:p>
        </p:txBody>
      </p:sp>
      <p:sp>
        <p:nvSpPr>
          <p:cNvPr id="11" name="text-10">
            <a:extLst xmlns:a="http://schemas.openxmlformats.org/drawingml/2006/main">
              <a:ext uri="{FF2B5EF4-FFF2-40B4-BE49-F238E27FC236}">
                <a16:creationId xmlns:a16="http://schemas.microsoft.com/office/drawing/2014/main" id="{822C6956-24A4-4706-BE9A-70B24ECCBF74}"/>
              </a:ext>
            </a:extLst>
          </p:cNvPr>
          <p:cNvSpPr>
            <a:spLocks xmlns:a="http://schemas.openxmlformats.org/drawingml/2006/main" noGrp="1"/>
          </p:cNvSpPr>
          <p:nvPr/>
        </p:nvSpPr>
        <p:spPr>
          <a:xfrm xmlns:a="http://schemas.openxmlformats.org/drawingml/2006/main">
            <a:off x="1381125" y="4572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Unresolved items have been sent privately to Scott for follow-up</a:t>
            </a:r>
          </a:p>
        </p:txBody>
      </p:sp>
      <p:sp>
        <p:nvSpPr>
          <p:cNvPr id="12" name="text-11">
            <a:extLst xmlns:a="http://schemas.openxmlformats.org/drawingml/2006/main">
              <a:ext uri="{FF2B5EF4-FFF2-40B4-BE49-F238E27FC236}">
                <a16:creationId xmlns:a16="http://schemas.microsoft.com/office/drawing/2014/main" id="{98D4CFDC-D8F1-4F52-86D9-8055284A5002}"/>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When ready, call 513-661-7580 to schedule your enrollment meeting.</a:t>
            </a:r>
          </a:p>
          <a:p xmlns:a="http://schemas.openxmlformats.org/drawingml/2006/main">
            <a:pPr>
              <a:defRPr sz="1725" b="0">
                <a:solidFill>
                  <a:srgbClr val="176A70"/>
                </a:solidFill>
              </a:defRPr>
            </a:pPr>
            <a:r>
              <a:rPr sz="1725" b="0">
                <a:solidFill>
                  <a:srgbClr val="176A70"/>
                </a:solidFill>
              </a:rPr>
              <a:t>Preparation help: Scott@HettesheimerInsurance.com</a:t>
            </a:r>
          </a:p>
        </p:txBody>
      </p:sp>
      <p:sp>
        <p:nvSpPr>
          <p:cNvPr id="13" name="text-12">
            <a:extLst xmlns:a="http://schemas.openxmlformats.org/drawingml/2006/main">
              <a:ext uri="{FF2B5EF4-FFF2-40B4-BE49-F238E27FC236}">
                <a16:creationId xmlns:a16="http://schemas.microsoft.com/office/drawing/2014/main" id="{D2D1323E-E8BC-4505-B421-6891E474234F}"/>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4" name="text-13">
            <a:extLst xmlns:a="http://schemas.openxmlformats.org/drawingml/2006/main">
              <a:ext uri="{FF2B5EF4-FFF2-40B4-BE49-F238E27FC236}">
                <a16:creationId xmlns:a16="http://schemas.microsoft.com/office/drawing/2014/main" id="{5A663B19-90E7-4F07-B9E6-700D0B212812}"/>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27</a:t>
            </a:r>
          </a:p>
        </p:txBody>
      </p:sp>
    </p:spTree>
    <p:extLst>
      <p:ext uri="{BB962C8B-B14F-4D97-AF65-F5344CB8AC3E}">
        <p14:creationId xmlns:p14="http://schemas.microsoft.com/office/powerpoint/2010/main" val="1284132656"/>
      </p:ext>
    </p:extLst>
  </p:cSld>
</p:sld>
</file>

<file path=ppt/slides/slide28.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B896CD09-63C7-4AAD-9627-9A6CD53012C2}"/>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42C3D"/>
                </a:solidFill>
              </a:defRPr>
            </a:defPPr>
            <a:lvl1pPr>
              <a:defRPr sz="3225" b="1">
                <a:solidFill>
                  <a:srgbClr val="142C3D"/>
                </a:solidFill>
              </a:defRPr>
            </a:lvl1pPr>
            <a:lvl2pPr>
              <a:defRPr sz="3225" b="1">
                <a:solidFill>
                  <a:srgbClr val="142C3D"/>
                </a:solidFill>
              </a:defRPr>
            </a:lvl2pPr>
            <a:lvl3pPr>
              <a:defRPr sz="3225" b="1">
                <a:solidFill>
                  <a:srgbClr val="142C3D"/>
                </a:solidFill>
              </a:defRPr>
            </a:lvl3pPr>
            <a:lvl4pPr>
              <a:defRPr sz="3225" b="1">
                <a:solidFill>
                  <a:srgbClr val="142C3D"/>
                </a:solidFill>
              </a:defRPr>
            </a:lvl4pPr>
            <a:lvl5pPr>
              <a:defRPr sz="3225" b="1">
                <a:solidFill>
                  <a:srgbClr val="142C3D"/>
                </a:solidFill>
              </a:defRPr>
            </a:lvl5pPr>
            <a:lvl6pPr>
              <a:defRPr sz="3225" b="1">
                <a:solidFill>
                  <a:srgbClr val="142C3D"/>
                </a:solidFill>
              </a:defRPr>
            </a:lvl6pPr>
            <a:lvl7pPr>
              <a:defRPr sz="3225" b="1">
                <a:solidFill>
                  <a:srgbClr val="142C3D"/>
                </a:solidFill>
              </a:defRPr>
            </a:lvl7pPr>
            <a:lvl8pPr>
              <a:defRPr sz="3225" b="1">
                <a:solidFill>
                  <a:srgbClr val="142C3D"/>
                </a:solidFill>
              </a:defRPr>
            </a:lvl8pPr>
            <a:lvl9pPr>
              <a:defRPr sz="3225" b="1">
                <a:solidFill>
                  <a:srgbClr val="142C3D"/>
                </a:solidFill>
              </a:defRPr>
            </a:lvl9pPr>
          </a:lstStyle>
          <a:p xmlns:a="http://schemas.openxmlformats.org/drawingml/2006/main">
            <a:pPr>
              <a:defRPr sz="3225" b="1">
                <a:solidFill>
                  <a:srgbClr val="142C3D"/>
                </a:solidFill>
              </a:defRPr>
            </a:pPr>
            <a:r>
              <a:rPr sz="3225" b="1">
                <a:solidFill>
                  <a:srgbClr val="142C3D"/>
                </a:solidFill>
              </a:rPr>
              <a:t>Official resources and privacy</a:t>
            </a:r>
          </a:p>
        </p:txBody>
      </p:sp>
      <p:sp>
        <p:nvSpPr>
          <p:cNvPr id="2" name="text-1">
            <a:extLst xmlns:a="http://schemas.openxmlformats.org/drawingml/2006/main">
              <a:ext uri="{FF2B5EF4-FFF2-40B4-BE49-F238E27FC236}">
                <a16:creationId xmlns:a16="http://schemas.microsoft.com/office/drawing/2014/main" id="{85058242-DBB5-4C82-B88A-5FD38FC0522A}"/>
              </a:ext>
            </a:extLst>
          </p:cNvPr>
          <p:cNvSpPr>
            <a:spLocks xmlns:a="http://schemas.openxmlformats.org/drawingml/2006/main" noGrp="1"/>
          </p:cNvSpPr>
          <p:nvPr/>
        </p:nvSpPr>
        <p:spPr>
          <a:xfrm xmlns:a="http://schemas.openxmlformats.org/drawingml/2006/main">
            <a:off x="609600" y="15716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01</a:t>
            </a:r>
          </a:p>
        </p:txBody>
      </p:sp>
      <p:sp>
        <p:nvSpPr>
          <p:cNvPr id="3" name="text-2">
            <a:extLst xmlns:a="http://schemas.openxmlformats.org/drawingml/2006/main">
              <a:ext uri="{FF2B5EF4-FFF2-40B4-BE49-F238E27FC236}">
                <a16:creationId xmlns:a16="http://schemas.microsoft.com/office/drawing/2014/main" id="{2A1EE293-6E76-4BE9-AD36-CAB9819E2372}"/>
              </a:ext>
            </a:extLst>
          </p:cNvPr>
          <p:cNvSpPr>
            <a:spLocks xmlns:a="http://schemas.openxmlformats.org/drawingml/2006/main" noGrp="1"/>
          </p:cNvSpPr>
          <p:nvPr/>
        </p:nvSpPr>
        <p:spPr>
          <a:xfrm xmlns:a="http://schemas.openxmlformats.org/drawingml/2006/main">
            <a:off x="1381125" y="15240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HealthCare.gov application and household guidance</a:t>
            </a:r>
          </a:p>
        </p:txBody>
      </p:sp>
      <p:sp>
        <p:nvSpPr>
          <p:cNvPr id="4" name="text-3">
            <a:extLst xmlns:a="http://schemas.openxmlformats.org/drawingml/2006/main">
              <a:ext uri="{FF2B5EF4-FFF2-40B4-BE49-F238E27FC236}">
                <a16:creationId xmlns:a16="http://schemas.microsoft.com/office/drawing/2014/main" id="{023FF8F6-59AC-478E-8E60-99423C5FEC7C}"/>
              </a:ext>
            </a:extLst>
          </p:cNvPr>
          <p:cNvSpPr>
            <a:spLocks xmlns:a="http://schemas.openxmlformats.org/drawingml/2006/main" noGrp="1"/>
          </p:cNvSpPr>
          <p:nvPr/>
        </p:nvSpPr>
        <p:spPr>
          <a:xfrm xmlns:a="http://schemas.openxmlformats.org/drawingml/2006/main">
            <a:off x="609600" y="24669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02</a:t>
            </a:r>
          </a:p>
        </p:txBody>
      </p:sp>
      <p:sp>
        <p:nvSpPr>
          <p:cNvPr id="5" name="text-4">
            <a:extLst xmlns:a="http://schemas.openxmlformats.org/drawingml/2006/main">
              <a:ext uri="{FF2B5EF4-FFF2-40B4-BE49-F238E27FC236}">
                <a16:creationId xmlns:a16="http://schemas.microsoft.com/office/drawing/2014/main" id="{DCADB246-4A4E-4846-8383-E3A4B96D0CD7}"/>
              </a:ext>
            </a:extLst>
          </p:cNvPr>
          <p:cNvSpPr>
            <a:spLocks xmlns:a="http://schemas.openxmlformats.org/drawingml/2006/main" noGrp="1"/>
          </p:cNvSpPr>
          <p:nvPr/>
        </p:nvSpPr>
        <p:spPr>
          <a:xfrm xmlns:a="http://schemas.openxmlformats.org/drawingml/2006/main">
            <a:off x="1381125" y="2419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HealthCare.gov income guidance and Employer Coverage Tool</a:t>
            </a:r>
          </a:p>
        </p:txBody>
      </p:sp>
      <p:sp>
        <p:nvSpPr>
          <p:cNvPr id="6" name="text-5">
            <a:extLst xmlns:a="http://schemas.openxmlformats.org/drawingml/2006/main">
              <a:ext uri="{FF2B5EF4-FFF2-40B4-BE49-F238E27FC236}">
                <a16:creationId xmlns:a16="http://schemas.microsoft.com/office/drawing/2014/main" id="{04337AAC-DDFA-4BFE-8FBD-77B586C2833B}"/>
              </a:ext>
            </a:extLst>
          </p:cNvPr>
          <p:cNvSpPr>
            <a:spLocks xmlns:a="http://schemas.openxmlformats.org/drawingml/2006/main" noGrp="1"/>
          </p:cNvSpPr>
          <p:nvPr/>
        </p:nvSpPr>
        <p:spPr>
          <a:xfrm xmlns:a="http://schemas.openxmlformats.org/drawingml/2006/main">
            <a:off x="609600" y="336232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03</a:t>
            </a:r>
          </a:p>
        </p:txBody>
      </p:sp>
      <p:sp>
        <p:nvSpPr>
          <p:cNvPr id="7" name="text-6">
            <a:extLst xmlns:a="http://schemas.openxmlformats.org/drawingml/2006/main">
              <a:ext uri="{FF2B5EF4-FFF2-40B4-BE49-F238E27FC236}">
                <a16:creationId xmlns:a16="http://schemas.microsoft.com/office/drawing/2014/main" id="{A003BC08-E193-40EF-8FEA-6B7F9F6CE723}"/>
              </a:ext>
            </a:extLst>
          </p:cNvPr>
          <p:cNvSpPr>
            <a:spLocks xmlns:a="http://schemas.openxmlformats.org/drawingml/2006/main" noGrp="1"/>
          </p:cNvSpPr>
          <p:nvPr/>
        </p:nvSpPr>
        <p:spPr>
          <a:xfrm xmlns:a="http://schemas.openxmlformats.org/drawingml/2006/main">
            <a:off x="1381125" y="331470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Each insurer’s 2027 provider directory, formulary, and benefit documents</a:t>
            </a:r>
          </a:p>
        </p:txBody>
      </p:sp>
      <p:sp>
        <p:nvSpPr>
          <p:cNvPr id="8" name="text-7">
            <a:extLst xmlns:a="http://schemas.openxmlformats.org/drawingml/2006/main">
              <a:ext uri="{FF2B5EF4-FFF2-40B4-BE49-F238E27FC236}">
                <a16:creationId xmlns:a16="http://schemas.microsoft.com/office/drawing/2014/main" id="{7946F8D3-999D-4A2E-A21E-8844138C4C58}"/>
              </a:ext>
            </a:extLst>
          </p:cNvPr>
          <p:cNvSpPr>
            <a:spLocks xmlns:a="http://schemas.openxmlformats.org/drawingml/2006/main" noGrp="1"/>
          </p:cNvSpPr>
          <p:nvPr/>
        </p:nvSpPr>
        <p:spPr>
          <a:xfrm xmlns:a="http://schemas.openxmlformats.org/drawingml/2006/main">
            <a:off x="609600" y="4257675"/>
            <a:ext cx="523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76A70"/>
                </a:solidFill>
              </a:defRPr>
            </a:defPPr>
            <a:lvl1pPr>
              <a:defRPr sz="2025" b="1">
                <a:solidFill>
                  <a:srgbClr val="176A70"/>
                </a:solidFill>
              </a:defRPr>
            </a:lvl1pPr>
            <a:lvl2pPr>
              <a:defRPr sz="2025" b="1">
                <a:solidFill>
                  <a:srgbClr val="176A70"/>
                </a:solidFill>
              </a:defRPr>
            </a:lvl2pPr>
            <a:lvl3pPr>
              <a:defRPr sz="2025" b="1">
                <a:solidFill>
                  <a:srgbClr val="176A70"/>
                </a:solidFill>
              </a:defRPr>
            </a:lvl3pPr>
            <a:lvl4pPr>
              <a:defRPr sz="2025" b="1">
                <a:solidFill>
                  <a:srgbClr val="176A70"/>
                </a:solidFill>
              </a:defRPr>
            </a:lvl4pPr>
            <a:lvl5pPr>
              <a:defRPr sz="2025" b="1">
                <a:solidFill>
                  <a:srgbClr val="176A70"/>
                </a:solidFill>
              </a:defRPr>
            </a:lvl5pPr>
            <a:lvl6pPr>
              <a:defRPr sz="2025" b="1">
                <a:solidFill>
                  <a:srgbClr val="176A70"/>
                </a:solidFill>
              </a:defRPr>
            </a:lvl6pPr>
            <a:lvl7pPr>
              <a:defRPr sz="2025" b="1">
                <a:solidFill>
                  <a:srgbClr val="176A70"/>
                </a:solidFill>
              </a:defRPr>
            </a:lvl7pPr>
            <a:lvl8pPr>
              <a:defRPr sz="2025" b="1">
                <a:solidFill>
                  <a:srgbClr val="176A70"/>
                </a:solidFill>
              </a:defRPr>
            </a:lvl8pPr>
            <a:lvl9pPr>
              <a:defRPr sz="2025" b="1">
                <a:solidFill>
                  <a:srgbClr val="176A70"/>
                </a:solidFill>
              </a:defRPr>
            </a:lvl9pPr>
          </a:lstStyle>
          <a:p xmlns:a="http://schemas.openxmlformats.org/drawingml/2006/main">
            <a:pPr>
              <a:defRPr sz="2025" b="1">
                <a:solidFill>
                  <a:srgbClr val="176A70"/>
                </a:solidFill>
              </a:defRPr>
            </a:pPr>
            <a:r>
              <a:rPr sz="2025" b="1">
                <a:solidFill>
                  <a:srgbClr val="176A70"/>
                </a:solidFill>
              </a:rPr>
              <a:t>04</a:t>
            </a:r>
          </a:p>
        </p:txBody>
      </p:sp>
      <p:sp>
        <p:nvSpPr>
          <p:cNvPr id="9" name="text-8">
            <a:extLst xmlns:a="http://schemas.openxmlformats.org/drawingml/2006/main">
              <a:ext uri="{FF2B5EF4-FFF2-40B4-BE49-F238E27FC236}">
                <a16:creationId xmlns:a16="http://schemas.microsoft.com/office/drawing/2014/main" id="{0408463D-FCE5-4EB9-A711-75B45FC9E64C}"/>
              </a:ext>
            </a:extLst>
          </p:cNvPr>
          <p:cNvSpPr>
            <a:spLocks xmlns:a="http://schemas.openxmlformats.org/drawingml/2006/main" noGrp="1"/>
          </p:cNvSpPr>
          <p:nvPr/>
        </p:nvSpPr>
        <p:spPr>
          <a:xfrm xmlns:a="http://schemas.openxmlformats.org/drawingml/2006/main">
            <a:off x="1381125" y="42100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9313E"/>
                </a:solidFill>
              </a:defRPr>
            </a:defPPr>
            <a:lvl1pPr>
              <a:defRPr sz="2175" b="0">
                <a:solidFill>
                  <a:srgbClr val="19313E"/>
                </a:solidFill>
              </a:defRPr>
            </a:lvl1pPr>
            <a:lvl2pPr>
              <a:defRPr sz="2175" b="0">
                <a:solidFill>
                  <a:srgbClr val="19313E"/>
                </a:solidFill>
              </a:defRPr>
            </a:lvl2pPr>
            <a:lvl3pPr>
              <a:defRPr sz="2175" b="0">
                <a:solidFill>
                  <a:srgbClr val="19313E"/>
                </a:solidFill>
              </a:defRPr>
            </a:lvl3pPr>
            <a:lvl4pPr>
              <a:defRPr sz="2175" b="0">
                <a:solidFill>
                  <a:srgbClr val="19313E"/>
                </a:solidFill>
              </a:defRPr>
            </a:lvl4pPr>
            <a:lvl5pPr>
              <a:defRPr sz="2175" b="0">
                <a:solidFill>
                  <a:srgbClr val="19313E"/>
                </a:solidFill>
              </a:defRPr>
            </a:lvl5pPr>
            <a:lvl6pPr>
              <a:defRPr sz="2175" b="0">
                <a:solidFill>
                  <a:srgbClr val="19313E"/>
                </a:solidFill>
              </a:defRPr>
            </a:lvl6pPr>
            <a:lvl7pPr>
              <a:defRPr sz="2175" b="0">
                <a:solidFill>
                  <a:srgbClr val="19313E"/>
                </a:solidFill>
              </a:defRPr>
            </a:lvl7pPr>
            <a:lvl8pPr>
              <a:defRPr sz="2175" b="0">
                <a:solidFill>
                  <a:srgbClr val="19313E"/>
                </a:solidFill>
              </a:defRPr>
            </a:lvl8pPr>
            <a:lvl9pPr>
              <a:defRPr sz="2175" b="0">
                <a:solidFill>
                  <a:srgbClr val="19313E"/>
                </a:solidFill>
              </a:defRPr>
            </a:lvl9pPr>
          </a:lstStyle>
          <a:p xmlns:a="http://schemas.openxmlformats.org/drawingml/2006/main">
            <a:pPr>
              <a:defRPr sz="2175" b="0">
                <a:solidFill>
                  <a:srgbClr val="19313E"/>
                </a:solidFill>
              </a:defRPr>
            </a:pPr>
            <a:r>
              <a:rPr sz="2175" b="0">
                <a:solidFill>
                  <a:srgbClr val="19313E"/>
                </a:solidFill>
              </a:rPr>
              <a:t>CMS consumer consent and application-review guidance</a:t>
            </a:r>
          </a:p>
        </p:txBody>
      </p:sp>
      <p:sp>
        <p:nvSpPr>
          <p:cNvPr id="10" name="text-9">
            <a:extLst xmlns:a="http://schemas.openxmlformats.org/drawingml/2006/main">
              <a:ext uri="{FF2B5EF4-FFF2-40B4-BE49-F238E27FC236}">
                <a16:creationId xmlns:a16="http://schemas.microsoft.com/office/drawing/2014/main" id="{843866D2-9F3A-48DC-B6FA-E96213D417D0}"/>
              </a:ext>
            </a:extLst>
          </p:cNvPr>
          <p:cNvSpPr>
            <a:spLocks xmlns:a="http://schemas.openxmlformats.org/drawingml/2006/main" noGrp="1"/>
          </p:cNvSpPr>
          <p:nvPr/>
        </p:nvSpPr>
        <p:spPr>
          <a:xfrm xmlns:a="http://schemas.openxmlformats.org/drawingml/2006/main">
            <a:off x="609600" y="54673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76A70"/>
                </a:solidFill>
              </a:defRPr>
            </a:defPPr>
            <a:lvl1pPr>
              <a:defRPr sz="1725" b="0">
                <a:solidFill>
                  <a:srgbClr val="176A70"/>
                </a:solidFill>
              </a:defRPr>
            </a:lvl1pPr>
            <a:lvl2pPr>
              <a:defRPr sz="1725" b="0">
                <a:solidFill>
                  <a:srgbClr val="176A70"/>
                </a:solidFill>
              </a:defRPr>
            </a:lvl2pPr>
            <a:lvl3pPr>
              <a:defRPr sz="1725" b="0">
                <a:solidFill>
                  <a:srgbClr val="176A70"/>
                </a:solidFill>
              </a:defRPr>
            </a:lvl3pPr>
            <a:lvl4pPr>
              <a:defRPr sz="1725" b="0">
                <a:solidFill>
                  <a:srgbClr val="176A70"/>
                </a:solidFill>
              </a:defRPr>
            </a:lvl4pPr>
            <a:lvl5pPr>
              <a:defRPr sz="1725" b="0">
                <a:solidFill>
                  <a:srgbClr val="176A70"/>
                </a:solidFill>
              </a:defRPr>
            </a:lvl5pPr>
            <a:lvl6pPr>
              <a:defRPr sz="1725" b="0">
                <a:solidFill>
                  <a:srgbClr val="176A70"/>
                </a:solidFill>
              </a:defRPr>
            </a:lvl6pPr>
            <a:lvl7pPr>
              <a:defRPr sz="1725" b="0">
                <a:solidFill>
                  <a:srgbClr val="176A70"/>
                </a:solidFill>
              </a:defRPr>
            </a:lvl7pPr>
            <a:lvl8pPr>
              <a:defRPr sz="1725" b="0">
                <a:solidFill>
                  <a:srgbClr val="176A70"/>
                </a:solidFill>
              </a:defRPr>
            </a:lvl8pPr>
            <a:lvl9pPr>
              <a:defRPr sz="1725" b="0">
                <a:solidFill>
                  <a:srgbClr val="176A70"/>
                </a:solidFill>
              </a:defRPr>
            </a:lvl9pPr>
          </a:lstStyle>
          <a:p xmlns:a="http://schemas.openxmlformats.org/drawingml/2006/main">
            <a:pPr>
              <a:defRPr sz="1725" b="0">
                <a:solidFill>
                  <a:srgbClr val="176A70"/>
                </a:solidFill>
              </a:defRPr>
            </a:pPr>
            <a:r>
              <a:rPr sz="1725" b="0">
                <a:solidFill>
                  <a:srgbClr val="176A70"/>
                </a:solidFill>
              </a:rPr>
              <a:t>Prepared October 21, 2026. Public application questions guide preparation. The live 2027 application may differ.</a:t>
            </a:r>
          </a:p>
        </p:txBody>
      </p:sp>
      <p:sp>
        <p:nvSpPr>
          <p:cNvPr id="11" name="text-10">
            <a:extLst xmlns:a="http://schemas.openxmlformats.org/drawingml/2006/main">
              <a:ext uri="{FF2B5EF4-FFF2-40B4-BE49-F238E27FC236}">
                <a16:creationId xmlns:a16="http://schemas.microsoft.com/office/drawing/2014/main" id="{5C81FAA9-99B4-4E31-AB8C-73F1CDD4DF60}"/>
              </a:ext>
            </a:extLst>
          </p:cNvPr>
          <p:cNvSpPr>
            <a:spLocks xmlns:a="http://schemas.openxmlformats.org/drawingml/2006/main" noGrp="1"/>
          </p:cNvSpPr>
          <p:nvPr/>
        </p:nvSpPr>
        <p:spPr>
          <a:xfrm xmlns:a="http://schemas.openxmlformats.org/drawingml/2006/main">
            <a:off x="609600" y="6467475"/>
            <a:ext cx="857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52636C"/>
                </a:solidFill>
              </a:defRPr>
            </a:defPPr>
            <a:lvl1pPr>
              <a:defRPr sz="1125" b="0">
                <a:solidFill>
                  <a:srgbClr val="52636C"/>
                </a:solidFill>
              </a:defRPr>
            </a:lvl1pPr>
            <a:lvl2pPr>
              <a:defRPr sz="1125" b="0">
                <a:solidFill>
                  <a:srgbClr val="52636C"/>
                </a:solidFill>
              </a:defRPr>
            </a:lvl2pPr>
            <a:lvl3pPr>
              <a:defRPr sz="1125" b="0">
                <a:solidFill>
                  <a:srgbClr val="52636C"/>
                </a:solidFill>
              </a:defRPr>
            </a:lvl3pPr>
            <a:lvl4pPr>
              <a:defRPr sz="1125" b="0">
                <a:solidFill>
                  <a:srgbClr val="52636C"/>
                </a:solidFill>
              </a:defRPr>
            </a:lvl4pPr>
            <a:lvl5pPr>
              <a:defRPr sz="1125" b="0">
                <a:solidFill>
                  <a:srgbClr val="52636C"/>
                </a:solidFill>
              </a:defRPr>
            </a:lvl5pPr>
            <a:lvl6pPr>
              <a:defRPr sz="1125" b="0">
                <a:solidFill>
                  <a:srgbClr val="52636C"/>
                </a:solidFill>
              </a:defRPr>
            </a:lvl6pPr>
            <a:lvl7pPr>
              <a:defRPr sz="1125" b="0">
                <a:solidFill>
                  <a:srgbClr val="52636C"/>
                </a:solidFill>
              </a:defRPr>
            </a:lvl7pPr>
            <a:lvl8pPr>
              <a:defRPr sz="1125" b="0">
                <a:solidFill>
                  <a:srgbClr val="52636C"/>
                </a:solidFill>
              </a:defRPr>
            </a:lvl8pPr>
            <a:lvl9pPr>
              <a:defRPr sz="1125" b="0">
                <a:solidFill>
                  <a:srgbClr val="52636C"/>
                </a:solidFill>
              </a:defRPr>
            </a:lvl9pPr>
          </a:lstStyle>
          <a:p xmlns:a="http://schemas.openxmlformats.org/drawingml/2006/main">
            <a:pPr>
              <a:defRPr sz="1125" b="0">
                <a:solidFill>
                  <a:srgbClr val="52636C"/>
                </a:solidFill>
              </a:defRPr>
            </a:pPr>
            <a:r>
              <a:rPr sz="1125" b="0">
                <a:solidFill>
                  <a:srgbClr val="52636C"/>
                </a:solidFill>
              </a:rPr>
              <a:t>Hettesheimer Insurance Agency</a:t>
            </a:r>
          </a:p>
        </p:txBody>
      </p:sp>
      <p:sp>
        <p:nvSpPr>
          <p:cNvPr id="12" name="text-11">
            <a:extLst xmlns:a="http://schemas.openxmlformats.org/drawingml/2006/main">
              <a:ext uri="{FF2B5EF4-FFF2-40B4-BE49-F238E27FC236}">
                <a16:creationId xmlns:a16="http://schemas.microsoft.com/office/drawing/2014/main" id="{BFB60878-F647-40BA-A2DB-0AC149574510}"/>
              </a:ext>
            </a:extLst>
          </p:cNvPr>
          <p:cNvSpPr>
            <a:spLocks xmlns:a="http://schemas.openxmlformats.org/drawingml/2006/main" noGrp="1"/>
          </p:cNvSpPr>
          <p:nvPr/>
        </p:nvSpPr>
        <p:spPr>
          <a:xfrm xmlns:a="http://schemas.openxmlformats.org/drawingml/2006/main">
            <a:off x="10953750" y="644842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52636C"/>
                </a:solidFill>
              </a:defRPr>
            </a:defPPr>
            <a:lvl1pPr>
              <a:defRPr sz="1275" b="0">
                <a:solidFill>
                  <a:srgbClr val="52636C"/>
                </a:solidFill>
              </a:defRPr>
            </a:lvl1pPr>
            <a:lvl2pPr>
              <a:defRPr sz="1275" b="0">
                <a:solidFill>
                  <a:srgbClr val="52636C"/>
                </a:solidFill>
              </a:defRPr>
            </a:lvl2pPr>
            <a:lvl3pPr>
              <a:defRPr sz="1275" b="0">
                <a:solidFill>
                  <a:srgbClr val="52636C"/>
                </a:solidFill>
              </a:defRPr>
            </a:lvl3pPr>
            <a:lvl4pPr>
              <a:defRPr sz="1275" b="0">
                <a:solidFill>
                  <a:srgbClr val="52636C"/>
                </a:solidFill>
              </a:defRPr>
            </a:lvl4pPr>
            <a:lvl5pPr>
              <a:defRPr sz="1275" b="0">
                <a:solidFill>
                  <a:srgbClr val="52636C"/>
                </a:solidFill>
              </a:defRPr>
            </a:lvl5pPr>
            <a:lvl6pPr>
              <a:defRPr sz="1275" b="0">
                <a:solidFill>
                  <a:srgbClr val="52636C"/>
                </a:solidFill>
              </a:defRPr>
            </a:lvl6pPr>
            <a:lvl7pPr>
              <a:defRPr sz="1275" b="0">
                <a:solidFill>
                  <a:srgbClr val="52636C"/>
                </a:solidFill>
              </a:defRPr>
            </a:lvl7pPr>
            <a:lvl8pPr>
              <a:defRPr sz="1275" b="0">
                <a:solidFill>
                  <a:srgbClr val="52636C"/>
                </a:solidFill>
              </a:defRPr>
            </a:lvl8pPr>
            <a:lvl9pPr>
              <a:defRPr sz="1275" b="0">
                <a:solidFill>
                  <a:srgbClr val="52636C"/>
                </a:solidFill>
              </a:defRPr>
            </a:lvl9pPr>
          </a:lstStyle>
          <a:p xmlns:a="http://schemas.openxmlformats.org/drawingml/2006/main">
            <a:pPr>
              <a:defRPr sz="1275" b="0">
                <a:solidFill>
                  <a:srgbClr val="52636C"/>
                </a:solidFill>
              </a:defRPr>
            </a:pPr>
            <a:r>
              <a:rPr sz="1275" b="0">
                <a:solidFill>
                  <a:srgbClr val="52636C"/>
                </a:solidFill>
              </a:rPr>
              <a:t>28</a:t>
            </a:r>
          </a:p>
        </p:txBody>
      </p:sp>
    </p:spTree>
    <p:extLst>
      <p:ext uri="{BB962C8B-B14F-4D97-AF65-F5344CB8AC3E}">
        <p14:creationId xmlns:p14="http://schemas.microsoft.com/office/powerpoint/2010/main" val="111096124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2026-10-22T11:55:53.6530000Z</dcterms:created>
  <dcterms:modified xsi:type="dcterms:W3CDTF">2026-10-22T11:55:53.6540000Z</dcterms:modified>
</coreProperties>
</file>