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2"/>
    <p:sldId id="283" r:id="rId3"/>
    <p:sldId id="258" r:id="rId4"/>
    <p:sldId id="259" r:id="rId5"/>
    <p:sldId id="262" r:id="rId6"/>
    <p:sldId id="275" r:id="rId7"/>
    <p:sldId id="273" r:id="rId8"/>
    <p:sldId id="285" r:id="rId9"/>
    <p:sldId id="284" r:id="rId10"/>
  </p:sldIdLst>
  <p:sldSz cx="18288000" cy="10287000"/>
  <p:notesSz cx="18288000" cy="10287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F2F9"/>
    <a:srgbClr val="E9EFF7"/>
    <a:srgbClr val="D5B123"/>
    <a:srgbClr val="E18E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71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924800" cy="5159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0358438" y="0"/>
            <a:ext cx="7924800" cy="515938"/>
          </a:xfrm>
          <a:prstGeom prst="rect">
            <a:avLst/>
          </a:prstGeom>
        </p:spPr>
        <p:txBody>
          <a:bodyPr vert="horz" lIns="91440" tIns="45720" rIns="91440" bIns="45720" rtlCol="0"/>
          <a:lstStyle>
            <a:lvl1pPr algn="r">
              <a:defRPr sz="1200"/>
            </a:lvl1pPr>
          </a:lstStyle>
          <a:p>
            <a:fld id="{253B141F-EEA9-4859-80EF-FD30EDBD96E8}" type="datetimeFigureOut">
              <a:rPr lang="en-US" smtClean="0"/>
              <a:t>7/1/2026</a:t>
            </a:fld>
            <a:endParaRPr lang="en-US"/>
          </a:p>
        </p:txBody>
      </p:sp>
      <p:sp>
        <p:nvSpPr>
          <p:cNvPr id="4" name="Slide Image Placeholder 3"/>
          <p:cNvSpPr>
            <a:spLocks noGrp="1" noRot="1" noChangeAspect="1"/>
          </p:cNvSpPr>
          <p:nvPr>
            <p:ph type="sldImg" idx="2"/>
          </p:nvPr>
        </p:nvSpPr>
        <p:spPr>
          <a:xfrm>
            <a:off x="6057900" y="1285875"/>
            <a:ext cx="6172200" cy="34718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828800" y="4951413"/>
            <a:ext cx="14630400" cy="40497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71063"/>
            <a:ext cx="7924800" cy="5159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0358438" y="9771063"/>
            <a:ext cx="7924800" cy="515937"/>
          </a:xfrm>
          <a:prstGeom prst="rect">
            <a:avLst/>
          </a:prstGeom>
        </p:spPr>
        <p:txBody>
          <a:bodyPr vert="horz" lIns="91440" tIns="45720" rIns="91440" bIns="45720" rtlCol="0" anchor="b"/>
          <a:lstStyle>
            <a:lvl1pPr algn="r">
              <a:defRPr sz="1200"/>
            </a:lvl1pPr>
          </a:lstStyle>
          <a:p>
            <a:fld id="{3C2045EC-5DBD-4062-9EA4-DEDDBDA0AA4B}" type="slidenum">
              <a:rPr lang="en-US" smtClean="0"/>
              <a:t>‹#›</a:t>
            </a:fld>
            <a:endParaRPr lang="en-US"/>
          </a:p>
        </p:txBody>
      </p:sp>
    </p:spTree>
    <p:extLst>
      <p:ext uri="{BB962C8B-B14F-4D97-AF65-F5344CB8AC3E}">
        <p14:creationId xmlns:p14="http://schemas.microsoft.com/office/powerpoint/2010/main" val="2141070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B375158-8E0F-A346-B6FB-90F69FC679D4}" type="slidenum">
              <a:rPr lang="en-US" smtClean="0"/>
              <a:t>2</a:t>
            </a:fld>
            <a:endParaRPr lang="en-US"/>
          </a:p>
        </p:txBody>
      </p:sp>
    </p:spTree>
    <p:extLst>
      <p:ext uri="{BB962C8B-B14F-4D97-AF65-F5344CB8AC3E}">
        <p14:creationId xmlns:p14="http://schemas.microsoft.com/office/powerpoint/2010/main" val="2786084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54EC6-666A-FEDD-C066-DB4B9EE4E3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779773-5846-D7C7-5431-7CE56FBBDD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F76446-7889-DEE5-E39E-7E0CE7119F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C84DD8-720B-E02B-8CA3-3968A6052967}"/>
              </a:ext>
            </a:extLst>
          </p:cNvPr>
          <p:cNvSpPr>
            <a:spLocks noGrp="1"/>
          </p:cNvSpPr>
          <p:nvPr>
            <p:ph type="sldNum" sz="quarter" idx="5"/>
          </p:nvPr>
        </p:nvSpPr>
        <p:spPr/>
        <p:txBody>
          <a:bodyPr/>
          <a:lstStyle/>
          <a:p>
            <a:fld id="{0B375158-8E0F-A346-B6FB-90F69FC679D4}" type="slidenum">
              <a:rPr lang="en-US" smtClean="0"/>
              <a:t>8</a:t>
            </a:fld>
            <a:endParaRPr lang="en-US"/>
          </a:p>
        </p:txBody>
      </p:sp>
    </p:spTree>
    <p:extLst>
      <p:ext uri="{BB962C8B-B14F-4D97-AF65-F5344CB8AC3E}">
        <p14:creationId xmlns:p14="http://schemas.microsoft.com/office/powerpoint/2010/main" val="1345540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18210" y="2352365"/>
            <a:ext cx="8961755" cy="265937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18252" y="5525237"/>
            <a:ext cx="6914515" cy="13398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2705108"/>
            <a:ext cx="14173200" cy="2737644"/>
          </a:xfrm>
        </p:spPr>
        <p:txBody>
          <a:bodyPr anchor="b">
            <a:normAutofit/>
          </a:bodyPr>
          <a:lstStyle>
            <a:lvl1pPr algn="l">
              <a:defRPr sz="9000"/>
            </a:lvl1pPr>
          </a:lstStyle>
          <a:p>
            <a:r>
              <a:rPr lang="en-US"/>
              <a:t>Click to edit Master title style</a:t>
            </a:r>
            <a:endParaRPr lang="en-US" dirty="0"/>
          </a:p>
        </p:txBody>
      </p:sp>
      <p:sp>
        <p:nvSpPr>
          <p:cNvPr id="3" name="Subtitle 2"/>
          <p:cNvSpPr>
            <a:spLocks noGrp="1"/>
          </p:cNvSpPr>
          <p:nvPr>
            <p:ph type="subTitle" idx="1"/>
          </p:nvPr>
        </p:nvSpPr>
        <p:spPr>
          <a:xfrm>
            <a:off x="2057400" y="5448302"/>
            <a:ext cx="14173200" cy="1028700"/>
          </a:xfrm>
        </p:spPr>
        <p:txBody>
          <a:bodyPr>
            <a:normAutofit/>
          </a:bodyPr>
          <a:lstStyle>
            <a:lvl1pPr marL="0" indent="0" algn="l">
              <a:buNone/>
              <a:defRPr sz="30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US"/>
              <a:t>Click to edit Master subtitle style</a:t>
            </a:r>
            <a:endParaRPr lang="en-US" dirty="0"/>
          </a:p>
        </p:txBody>
      </p:sp>
      <p:sp>
        <p:nvSpPr>
          <p:cNvPr id="4" name="Date Placeholder 3"/>
          <p:cNvSpPr>
            <a:spLocks noGrp="1"/>
          </p:cNvSpPr>
          <p:nvPr>
            <p:ph type="dt" sz="half" idx="10"/>
          </p:nvPr>
        </p:nvSpPr>
        <p:spPr>
          <a:xfrm>
            <a:off x="11864342" y="6471492"/>
            <a:ext cx="4366260" cy="276999"/>
          </a:xfrm>
        </p:spPr>
        <p:txBody>
          <a:bodyPr/>
          <a:lstStyle/>
          <a:p>
            <a:fld id="{B0504654-3BBD-E946-A049-FD6D6EEB426B}" type="datetimeFigureOut">
              <a:rPr lang="en-US" smtClean="0"/>
              <a:t>7/1/2026</a:t>
            </a:fld>
            <a:endParaRPr lang="en-US"/>
          </a:p>
        </p:txBody>
      </p:sp>
      <p:sp>
        <p:nvSpPr>
          <p:cNvPr id="5" name="Footer Placeholder 4"/>
          <p:cNvSpPr>
            <a:spLocks noGrp="1"/>
          </p:cNvSpPr>
          <p:nvPr>
            <p:ph type="ftr" sz="quarter" idx="11"/>
          </p:nvPr>
        </p:nvSpPr>
        <p:spPr>
          <a:xfrm>
            <a:off x="2057400" y="6485768"/>
            <a:ext cx="9601200" cy="276999"/>
          </a:xfrm>
        </p:spPr>
        <p:txBody>
          <a:bodyPr/>
          <a:lstStyle/>
          <a:p>
            <a:endParaRPr lang="en-US"/>
          </a:p>
        </p:txBody>
      </p:sp>
      <p:sp>
        <p:nvSpPr>
          <p:cNvPr id="6" name="Slide Number Placeholder 5"/>
          <p:cNvSpPr>
            <a:spLocks noGrp="1"/>
          </p:cNvSpPr>
          <p:nvPr>
            <p:ph type="sldNum" sz="quarter" idx="12"/>
          </p:nvPr>
        </p:nvSpPr>
        <p:spPr>
          <a:xfrm>
            <a:off x="12115800" y="2146300"/>
            <a:ext cx="4114800" cy="276999"/>
          </a:xfrm>
        </p:spPr>
        <p:txBody>
          <a:bodyPr/>
          <a:lstStyle/>
          <a:p>
            <a:fld id="{3F121B19-703E-FA47-A0E4-3C8806D92B9E}" type="slidenum">
              <a:rPr lang="en-US" smtClean="0"/>
              <a:t>‹#›</a:t>
            </a:fld>
            <a:endParaRPr lang="en-US"/>
          </a:p>
        </p:txBody>
      </p:sp>
    </p:spTree>
    <p:extLst>
      <p:ext uri="{BB962C8B-B14F-4D97-AF65-F5344CB8AC3E}">
        <p14:creationId xmlns:p14="http://schemas.microsoft.com/office/powerpoint/2010/main" val="1289729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28701" y="1130300"/>
            <a:ext cx="16230599" cy="4202903"/>
          </a:xfrm>
        </p:spPr>
        <p:txBody>
          <a:bodyPr anchor="b">
            <a:normAutofit/>
          </a:bodyPr>
          <a:lstStyle>
            <a:lvl1pPr algn="r">
              <a:defRPr sz="6000"/>
            </a:lvl1pPr>
          </a:lstStyle>
          <a:p>
            <a:r>
              <a:rPr lang="en-US"/>
              <a:t>Click to edit Master title style</a:t>
            </a:r>
            <a:endParaRPr lang="en-US" dirty="0"/>
          </a:p>
        </p:txBody>
      </p:sp>
      <p:sp>
        <p:nvSpPr>
          <p:cNvPr id="3" name="Text Placeholder 2"/>
          <p:cNvSpPr>
            <a:spLocks noGrp="1"/>
          </p:cNvSpPr>
          <p:nvPr>
            <p:ph type="body" idx="1"/>
          </p:nvPr>
        </p:nvSpPr>
        <p:spPr>
          <a:xfrm>
            <a:off x="1536701" y="5462588"/>
            <a:ext cx="15735300" cy="1433513"/>
          </a:xfrm>
        </p:spPr>
        <p:txBody>
          <a:bodyPr>
            <a:normAutofit/>
          </a:bodyPr>
          <a:lstStyle>
            <a:lvl1pPr marL="0" indent="0" algn="r">
              <a:buNone/>
              <a:defRPr sz="3300">
                <a:solidFill>
                  <a:schemeClr val="tx1">
                    <a:tint val="75000"/>
                  </a:schemeClr>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11721678" y="571501"/>
            <a:ext cx="4366260" cy="276999"/>
          </a:xfrm>
        </p:spPr>
        <p:txBody>
          <a:bodyPr/>
          <a:lstStyle>
            <a:lvl1pPr algn="r">
              <a:defRPr/>
            </a:lvl1pPr>
          </a:lstStyle>
          <a:p>
            <a:fld id="{B0504654-3BBD-E946-A049-FD6D6EEB426B}" type="datetimeFigureOut">
              <a:rPr lang="en-US" smtClean="0"/>
              <a:t>7/1/2026</a:t>
            </a:fld>
            <a:endParaRPr lang="en-US"/>
          </a:p>
        </p:txBody>
      </p:sp>
      <p:sp>
        <p:nvSpPr>
          <p:cNvPr id="5" name="Footer Placeholder 4"/>
          <p:cNvSpPr>
            <a:spLocks noGrp="1"/>
          </p:cNvSpPr>
          <p:nvPr>
            <p:ph type="ftr" sz="quarter" idx="11"/>
          </p:nvPr>
        </p:nvSpPr>
        <p:spPr>
          <a:xfrm>
            <a:off x="1028700" y="571502"/>
            <a:ext cx="10487238" cy="276999"/>
          </a:xfrm>
        </p:spPr>
        <p:txBody>
          <a:bodyPr/>
          <a:lstStyle/>
          <a:p>
            <a:endParaRPr lang="en-US"/>
          </a:p>
        </p:txBody>
      </p:sp>
      <p:sp>
        <p:nvSpPr>
          <p:cNvPr id="6" name="Slide Number Placeholder 5"/>
          <p:cNvSpPr>
            <a:spLocks noGrp="1"/>
          </p:cNvSpPr>
          <p:nvPr>
            <p:ph type="sldNum" sz="quarter" idx="12"/>
          </p:nvPr>
        </p:nvSpPr>
        <p:spPr>
          <a:xfrm>
            <a:off x="16293678" y="571501"/>
            <a:ext cx="965622" cy="276999"/>
          </a:xfrm>
        </p:spPr>
        <p:txBody>
          <a:bodyPr/>
          <a:lstStyle/>
          <a:p>
            <a:fld id="{3F121B19-703E-FA47-A0E4-3C8806D92B9E}" type="slidenum">
              <a:rPr lang="en-US" smtClean="0"/>
              <a:t>‹#›</a:t>
            </a:fld>
            <a:endParaRPr lang="en-US"/>
          </a:p>
        </p:txBody>
      </p:sp>
    </p:spTree>
    <p:extLst>
      <p:ext uri="{BB962C8B-B14F-4D97-AF65-F5344CB8AC3E}">
        <p14:creationId xmlns:p14="http://schemas.microsoft.com/office/powerpoint/2010/main" val="374225197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8288000" cy="10287000"/>
          </a:xfrm>
          <a:custGeom>
            <a:avLst/>
            <a:gdLst/>
            <a:ahLst/>
            <a:cxnLst/>
            <a:rect l="l" t="t" r="r" b="b"/>
            <a:pathLst>
              <a:path w="18288000" h="10287000">
                <a:moveTo>
                  <a:pt x="18288000" y="10287000"/>
                </a:moveTo>
                <a:lnTo>
                  <a:pt x="0" y="10287000"/>
                </a:lnTo>
                <a:lnTo>
                  <a:pt x="0" y="0"/>
                </a:lnTo>
                <a:lnTo>
                  <a:pt x="18288000" y="0"/>
                </a:lnTo>
                <a:lnTo>
                  <a:pt x="18288000" y="10287000"/>
                </a:lnTo>
                <a:close/>
              </a:path>
            </a:pathLst>
          </a:custGeom>
          <a:solidFill>
            <a:srgbClr val="002060"/>
          </a:solidFill>
        </p:spPr>
        <p:txBody>
          <a:bodyPr wrap="square" lIns="0" tIns="0" rIns="0" bIns="0" rtlCol="0"/>
          <a:lstStyle/>
          <a:p>
            <a:endParaRPr/>
          </a:p>
        </p:txBody>
      </p:sp>
      <p:pic>
        <p:nvPicPr>
          <p:cNvPr id="17" name="bg object 17"/>
          <p:cNvPicPr/>
          <p:nvPr/>
        </p:nvPicPr>
        <p:blipFill>
          <a:blip r:embed="rId9" cstate="print"/>
          <a:stretch>
            <a:fillRect/>
          </a:stretch>
        </p:blipFill>
        <p:spPr>
          <a:xfrm>
            <a:off x="7423209" y="149619"/>
            <a:ext cx="10864790" cy="10134600"/>
          </a:xfrm>
          <a:prstGeom prst="rect">
            <a:avLst/>
          </a:prstGeom>
        </p:spPr>
      </p:pic>
      <p:sp>
        <p:nvSpPr>
          <p:cNvPr id="2" name="Holder 2"/>
          <p:cNvSpPr>
            <a:spLocks noGrp="1"/>
          </p:cNvSpPr>
          <p:nvPr>
            <p:ph type="title"/>
          </p:nvPr>
        </p:nvSpPr>
        <p:spPr>
          <a:xfrm>
            <a:off x="914400" y="411480"/>
            <a:ext cx="16459200" cy="16459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914400" y="2366010"/>
            <a:ext cx="1645920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7/1/2026</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381000" y="6286500"/>
            <a:ext cx="7670800" cy="2868670"/>
          </a:xfrm>
          <a:prstGeom prst="rect">
            <a:avLst/>
          </a:prstGeom>
        </p:spPr>
        <p:txBody>
          <a:bodyPr vert="horz" wrap="square" lIns="0" tIns="16510" rIns="0" bIns="0" rtlCol="0">
            <a:spAutoFit/>
          </a:bodyPr>
          <a:lstStyle/>
          <a:p>
            <a:pPr marL="12700" algn="l">
              <a:lnSpc>
                <a:spcPts val="7275"/>
              </a:lnSpc>
              <a:spcBef>
                <a:spcPts val="130"/>
              </a:spcBef>
            </a:pPr>
            <a:r>
              <a:rPr sz="8200" dirty="0">
                <a:solidFill>
                  <a:srgbClr val="D5B123"/>
                </a:solidFill>
                <a:ea typeface="Source Sans Pro" panose="020B0503030403020204" pitchFamily="34" charset="0"/>
                <a:cs typeface="Arial" panose="020B0604020202020204" pitchFamily="34" charset="0"/>
              </a:rPr>
              <a:t>NAPSA </a:t>
            </a:r>
            <a:r>
              <a:rPr lang="en-US" sz="8200" dirty="0">
                <a:solidFill>
                  <a:srgbClr val="D5B123"/>
                </a:solidFill>
                <a:ea typeface="Source Sans Pro" panose="020B0503030403020204" pitchFamily="34" charset="0"/>
                <a:cs typeface="Arial" panose="020B0604020202020204" pitchFamily="34" charset="0"/>
              </a:rPr>
              <a:t>Annual</a:t>
            </a:r>
            <a:br>
              <a:rPr lang="en-US" sz="8200" dirty="0">
                <a:solidFill>
                  <a:srgbClr val="D5B123"/>
                </a:solidFill>
                <a:ea typeface="Source Sans Pro" panose="020B0503030403020204" pitchFamily="34" charset="0"/>
                <a:cs typeface="Arial" panose="020B0604020202020204" pitchFamily="34" charset="0"/>
              </a:rPr>
            </a:br>
            <a:r>
              <a:rPr lang="en-US" sz="8200" dirty="0">
                <a:solidFill>
                  <a:srgbClr val="D5B123"/>
                </a:solidFill>
                <a:ea typeface="Source Sans Pro" panose="020B0503030403020204" pitchFamily="34" charset="0"/>
                <a:cs typeface="Arial" panose="020B0604020202020204" pitchFamily="34" charset="0"/>
              </a:rPr>
              <a:t>Conference</a:t>
            </a:r>
            <a:r>
              <a:rPr sz="8200" dirty="0">
                <a:solidFill>
                  <a:srgbClr val="D5B123"/>
                </a:solidFill>
                <a:ea typeface="Source Sans Pro" panose="020B0503030403020204" pitchFamily="34" charset="0"/>
                <a:cs typeface="Arial" panose="020B0604020202020204" pitchFamily="34" charset="0"/>
              </a:rPr>
              <a:t> and </a:t>
            </a:r>
            <a:r>
              <a:rPr lang="en-US" sz="8200" dirty="0">
                <a:solidFill>
                  <a:srgbClr val="D5B123"/>
                </a:solidFill>
                <a:ea typeface="Source Sans Pro" panose="020B0503030403020204" pitchFamily="34" charset="0"/>
                <a:cs typeface="Arial" panose="020B0604020202020204" pitchFamily="34" charset="0"/>
              </a:rPr>
              <a:t>Training </a:t>
            </a:r>
            <a:r>
              <a:rPr sz="8200" dirty="0">
                <a:solidFill>
                  <a:srgbClr val="D5B123"/>
                </a:solidFill>
                <a:ea typeface="Source Sans Pro" panose="020B0503030403020204" pitchFamily="34" charset="0"/>
                <a:cs typeface="Arial" panose="020B0604020202020204" pitchFamily="34" charset="0"/>
              </a:rPr>
              <a:t> I</a:t>
            </a:r>
            <a:r>
              <a:rPr lang="en-US" sz="8200" dirty="0">
                <a:solidFill>
                  <a:srgbClr val="D5B123"/>
                </a:solidFill>
                <a:ea typeface="Source Sans Pro" panose="020B0503030403020204" pitchFamily="34" charset="0"/>
                <a:cs typeface="Arial" panose="020B0604020202020204" pitchFamily="34" charset="0"/>
              </a:rPr>
              <a:t>nstitute</a:t>
            </a:r>
            <a:endParaRPr sz="8200" dirty="0">
              <a:ea typeface="Source Sans Pro" panose="020B0503030403020204" pitchFamily="34" charset="0"/>
              <a:cs typeface="Gill Sans MT"/>
            </a:endParaRPr>
          </a:p>
        </p:txBody>
      </p:sp>
      <p:sp>
        <p:nvSpPr>
          <p:cNvPr id="3" name="object 3"/>
          <p:cNvSpPr txBox="1">
            <a:spLocks noGrp="1"/>
          </p:cNvSpPr>
          <p:nvPr>
            <p:ph type="subTitle" idx="4"/>
          </p:nvPr>
        </p:nvSpPr>
        <p:spPr>
          <a:xfrm>
            <a:off x="381000" y="9334500"/>
            <a:ext cx="8178800" cy="602409"/>
          </a:xfrm>
          <a:prstGeom prst="rect">
            <a:avLst/>
          </a:prstGeom>
        </p:spPr>
        <p:txBody>
          <a:bodyPr vert="horz" wrap="square" lIns="0" tIns="222250" rIns="0" bIns="0" rtlCol="0">
            <a:spAutoFit/>
          </a:bodyPr>
          <a:lstStyle/>
          <a:p>
            <a:pPr marL="12700" marR="5080" algn="l">
              <a:lnSpc>
                <a:spcPct val="72500"/>
              </a:lnSpc>
              <a:spcBef>
                <a:spcPts val="1750"/>
              </a:spcBef>
            </a:pPr>
            <a:r>
              <a:rPr lang="en-US" sz="3200" dirty="0">
                <a:solidFill>
                  <a:schemeClr val="bg1"/>
                </a:solidFill>
                <a:latin typeface="+mj-lt"/>
                <a:ea typeface="Source Sans Pro" panose="020B0503030403020204" pitchFamily="34" charset="0"/>
                <a:cs typeface="Gill Sans MT"/>
              </a:rPr>
              <a:t>August </a:t>
            </a:r>
            <a:r>
              <a:rPr lang="en-US" sz="3200">
                <a:solidFill>
                  <a:schemeClr val="bg1"/>
                </a:solidFill>
                <a:latin typeface="+mj-lt"/>
                <a:ea typeface="Source Sans Pro" panose="020B0503030403020204" pitchFamily="34" charset="0"/>
                <a:cs typeface="Gill Sans MT"/>
              </a:rPr>
              <a:t>30 - </a:t>
            </a:r>
            <a:r>
              <a:rPr lang="en-US" sz="3200" dirty="0">
                <a:solidFill>
                  <a:schemeClr val="bg1"/>
                </a:solidFill>
                <a:latin typeface="+mj-lt"/>
                <a:ea typeface="Source Sans Pro" panose="020B0503030403020204" pitchFamily="34" charset="0"/>
                <a:cs typeface="Gill Sans MT"/>
              </a:rPr>
              <a:t>September 2</a:t>
            </a:r>
            <a:r>
              <a:rPr sz="3200" dirty="0">
                <a:solidFill>
                  <a:schemeClr val="bg1"/>
                </a:solidFill>
                <a:latin typeface="+mj-lt"/>
                <a:ea typeface="Source Sans Pro" panose="020B0503030403020204" pitchFamily="34" charset="0"/>
                <a:cs typeface="Gill Sans MT"/>
              </a:rPr>
              <a:t>, 202</a:t>
            </a:r>
            <a:r>
              <a:rPr lang="en-US" sz="3200" dirty="0">
                <a:solidFill>
                  <a:schemeClr val="bg1"/>
                </a:solidFill>
                <a:latin typeface="+mj-lt"/>
                <a:ea typeface="Source Sans Pro" panose="020B0503030403020204" pitchFamily="34" charset="0"/>
                <a:cs typeface="Gill Sans MT"/>
              </a:rPr>
              <a:t>6</a:t>
            </a:r>
            <a:r>
              <a:rPr sz="3200" dirty="0">
                <a:solidFill>
                  <a:schemeClr val="bg1"/>
                </a:solidFill>
                <a:latin typeface="+mj-lt"/>
                <a:ea typeface="Source Sans Pro" panose="020B0503030403020204" pitchFamily="34" charset="0"/>
                <a:cs typeface="Gill Sans MT"/>
              </a:rPr>
              <a:t> </a:t>
            </a:r>
            <a:r>
              <a:rPr lang="en-US" sz="3200" dirty="0">
                <a:solidFill>
                  <a:schemeClr val="bg1"/>
                </a:solidFill>
                <a:latin typeface="+mj-lt"/>
                <a:ea typeface="Source Sans Pro" panose="020B0503030403020204" pitchFamily="34" charset="0"/>
                <a:cs typeface="Gill Sans MT"/>
              </a:rPr>
              <a:t>– Reno</a:t>
            </a:r>
            <a:r>
              <a:rPr sz="3200">
                <a:solidFill>
                  <a:schemeClr val="bg1"/>
                </a:solidFill>
                <a:latin typeface="+mj-lt"/>
                <a:ea typeface="Source Sans Pro" panose="020B0503030403020204" pitchFamily="34" charset="0"/>
                <a:cs typeface="Gill Sans MT"/>
              </a:rPr>
              <a:t>, </a:t>
            </a:r>
            <a:r>
              <a:rPr lang="en-US" sz="3200">
                <a:solidFill>
                  <a:schemeClr val="bg1"/>
                </a:solidFill>
                <a:latin typeface="+mj-lt"/>
                <a:ea typeface="Source Sans Pro" panose="020B0503030403020204" pitchFamily="34" charset="0"/>
                <a:cs typeface="Gill Sans MT"/>
              </a:rPr>
              <a:t>Nevada</a:t>
            </a:r>
            <a:endParaRPr sz="3200" dirty="0">
              <a:solidFill>
                <a:schemeClr val="bg1"/>
              </a:solidFill>
              <a:latin typeface="+mj-lt"/>
              <a:ea typeface="Source Sans Pro" panose="020B0503030403020204" pitchFamily="34" charset="0"/>
              <a:cs typeface="Gill Sans MT"/>
            </a:endParaRPr>
          </a:p>
        </p:txBody>
      </p:sp>
      <p:sp>
        <p:nvSpPr>
          <p:cNvPr id="5" name="Oval 4">
            <a:extLst>
              <a:ext uri="{FF2B5EF4-FFF2-40B4-BE49-F238E27FC236}">
                <a16:creationId xmlns:a16="http://schemas.microsoft.com/office/drawing/2014/main" id="{C77480DE-D4C1-76BE-8D56-D528455680B9}"/>
              </a:ext>
            </a:extLst>
          </p:cNvPr>
          <p:cNvSpPr/>
          <p:nvPr/>
        </p:nvSpPr>
        <p:spPr>
          <a:xfrm>
            <a:off x="10656238" y="3369484"/>
            <a:ext cx="5052060" cy="506729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object 4"/>
          <p:cNvPicPr/>
          <p:nvPr/>
        </p:nvPicPr>
        <p:blipFill>
          <a:blip r:embed="rId2" cstate="print"/>
          <a:stretch>
            <a:fillRect/>
          </a:stretch>
        </p:blipFill>
        <p:spPr>
          <a:xfrm>
            <a:off x="10602898" y="3369485"/>
            <a:ext cx="5105400" cy="506729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EDF2F9"/>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6057E97-3BB3-5942-BEE1-57294F55B451}"/>
              </a:ext>
            </a:extLst>
          </p:cNvPr>
          <p:cNvSpPr>
            <a:spLocks noGrp="1"/>
          </p:cNvSpPr>
          <p:nvPr>
            <p:ph type="ctrTitle"/>
          </p:nvPr>
        </p:nvSpPr>
        <p:spPr>
          <a:xfrm>
            <a:off x="1463040" y="1683545"/>
            <a:ext cx="14538960" cy="3459956"/>
          </a:xfrm>
          <a:solidFill>
            <a:schemeClr val="bg1"/>
          </a:solidFill>
        </p:spPr>
        <p:txBody>
          <a:bodyPr>
            <a:normAutofit/>
          </a:bodyPr>
          <a:lstStyle/>
          <a:p>
            <a:pPr algn="l"/>
            <a:r>
              <a:rPr lang="en-US" sz="12300" dirty="0">
                <a:ea typeface="Source Sans Pro" panose="020B0503030403020204" pitchFamily="34" charset="0"/>
              </a:rPr>
              <a:t>Title Style</a:t>
            </a:r>
          </a:p>
        </p:txBody>
      </p:sp>
      <p:sp>
        <p:nvSpPr>
          <p:cNvPr id="5" name="Subtitle 4">
            <a:extLst>
              <a:ext uri="{FF2B5EF4-FFF2-40B4-BE49-F238E27FC236}">
                <a16:creationId xmlns:a16="http://schemas.microsoft.com/office/drawing/2014/main" id="{08BD7B94-8D87-5949-A896-E0FEE51FF35D}"/>
              </a:ext>
            </a:extLst>
          </p:cNvPr>
          <p:cNvSpPr>
            <a:spLocks noGrp="1"/>
          </p:cNvSpPr>
          <p:nvPr>
            <p:ph type="subTitle" idx="1"/>
          </p:nvPr>
        </p:nvSpPr>
        <p:spPr>
          <a:xfrm>
            <a:off x="1463040" y="5403057"/>
            <a:ext cx="12138660" cy="2483643"/>
          </a:xfrm>
        </p:spPr>
        <p:txBody>
          <a:bodyPr>
            <a:normAutofit/>
          </a:bodyPr>
          <a:lstStyle/>
          <a:p>
            <a:pPr algn="l"/>
            <a:r>
              <a:rPr lang="en-US" sz="7500" dirty="0">
                <a:latin typeface="+mj-lt"/>
              </a:rPr>
              <a:t>Subtitle Here if Necessary</a:t>
            </a:r>
          </a:p>
        </p:txBody>
      </p:sp>
      <p:cxnSp>
        <p:nvCxnSpPr>
          <p:cNvPr id="9" name="Straight Connector 8">
            <a:extLst>
              <a:ext uri="{FF2B5EF4-FFF2-40B4-BE49-F238E27FC236}">
                <a16:creationId xmlns:a16="http://schemas.microsoft.com/office/drawing/2014/main" id="{AD932A3D-E5EC-A449-BBE3-8717683D30DE}"/>
              </a:ext>
            </a:extLst>
          </p:cNvPr>
          <p:cNvCxnSpPr>
            <a:cxnSpLocks/>
          </p:cNvCxnSpPr>
          <p:nvPr/>
        </p:nvCxnSpPr>
        <p:spPr>
          <a:xfrm>
            <a:off x="1600200" y="5143500"/>
            <a:ext cx="15087600" cy="0"/>
          </a:xfrm>
          <a:prstGeom prst="line">
            <a:avLst/>
          </a:prstGeom>
          <a:ln w="57150">
            <a:solidFill>
              <a:srgbClr val="D5B123"/>
            </a:solidFill>
          </a:ln>
        </p:spPr>
        <p:style>
          <a:lnRef idx="3">
            <a:schemeClr val="accent6"/>
          </a:lnRef>
          <a:fillRef idx="0">
            <a:schemeClr val="accent6"/>
          </a:fillRef>
          <a:effectRef idx="2">
            <a:schemeClr val="accent6"/>
          </a:effectRef>
          <a:fontRef idx="minor">
            <a:schemeClr val="tx1"/>
          </a:fontRef>
        </p:style>
      </p:cxnSp>
      <p:pic>
        <p:nvPicPr>
          <p:cNvPr id="2" name="object 4">
            <a:extLst>
              <a:ext uri="{FF2B5EF4-FFF2-40B4-BE49-F238E27FC236}">
                <a16:creationId xmlns:a16="http://schemas.microsoft.com/office/drawing/2014/main" id="{4DD1DC3E-6245-238E-5846-2AE204A0C498}"/>
              </a:ext>
            </a:extLst>
          </p:cNvPr>
          <p:cNvPicPr>
            <a:picLocks noGrp="1" noRot="1" noMove="1" noResize="1" noEditPoints="1" noAdjustHandles="1" noChangeArrowheads="1" noChangeShapeType="1" noCrop="1"/>
          </p:cNvPicPr>
          <p:nvPr/>
        </p:nvPicPr>
        <p:blipFill>
          <a:blip r:embed="rId3" cstate="print"/>
          <a:stretch>
            <a:fillRect/>
          </a:stretch>
        </p:blipFill>
        <p:spPr>
          <a:xfrm>
            <a:off x="16154400" y="8115300"/>
            <a:ext cx="1823251" cy="1904999"/>
          </a:xfrm>
          <a:prstGeom prst="rect">
            <a:avLst/>
          </a:prstGeom>
        </p:spPr>
      </p:pic>
    </p:spTree>
    <p:extLst>
      <p:ext uri="{BB962C8B-B14F-4D97-AF65-F5344CB8AC3E}">
        <p14:creationId xmlns:p14="http://schemas.microsoft.com/office/powerpoint/2010/main" val="2397372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EDF2F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5A206-7619-0F48-92BC-F938D8FE28B1}"/>
              </a:ext>
            </a:extLst>
          </p:cNvPr>
          <p:cNvSpPr>
            <a:spLocks noGrp="1"/>
          </p:cNvSpPr>
          <p:nvPr>
            <p:ph type="title"/>
          </p:nvPr>
        </p:nvSpPr>
        <p:spPr>
          <a:xfrm>
            <a:off x="1485900" y="2564609"/>
            <a:ext cx="15535275" cy="2578893"/>
          </a:xfrm>
          <a:ln>
            <a:solidFill>
              <a:schemeClr val="tx1"/>
            </a:solidFill>
          </a:ln>
        </p:spPr>
        <p:txBody>
          <a:bodyPr/>
          <a:lstStyle/>
          <a:p>
            <a:r>
              <a:rPr lang="en-US" dirty="0">
                <a:solidFill>
                  <a:schemeClr val="tx1"/>
                </a:solidFill>
              </a:rPr>
              <a:t>Primary Header</a:t>
            </a:r>
          </a:p>
        </p:txBody>
      </p:sp>
      <p:sp>
        <p:nvSpPr>
          <p:cNvPr id="3" name="Text Placeholder 2">
            <a:extLst>
              <a:ext uri="{FF2B5EF4-FFF2-40B4-BE49-F238E27FC236}">
                <a16:creationId xmlns:a16="http://schemas.microsoft.com/office/drawing/2014/main" id="{02AE30D3-243F-6848-BBF2-330B868CCE75}"/>
              </a:ext>
            </a:extLst>
          </p:cNvPr>
          <p:cNvSpPr>
            <a:spLocks noGrp="1"/>
          </p:cNvSpPr>
          <p:nvPr>
            <p:ph type="body" idx="1"/>
          </p:nvPr>
        </p:nvSpPr>
        <p:spPr>
          <a:xfrm>
            <a:off x="1485900" y="5372100"/>
            <a:ext cx="15535275" cy="3648066"/>
          </a:xfrm>
        </p:spPr>
        <p:txBody>
          <a:bodyPr/>
          <a:lstStyle/>
          <a:p>
            <a:r>
              <a:rPr lang="en-US" dirty="0">
                <a:solidFill>
                  <a:schemeClr val="tx1"/>
                </a:solidFill>
                <a:latin typeface="+mj-lt"/>
              </a:rPr>
              <a:t>Subtitle goes here if needed</a:t>
            </a:r>
          </a:p>
        </p:txBody>
      </p:sp>
      <p:cxnSp>
        <p:nvCxnSpPr>
          <p:cNvPr id="7" name="Straight Connector 6">
            <a:extLst>
              <a:ext uri="{FF2B5EF4-FFF2-40B4-BE49-F238E27FC236}">
                <a16:creationId xmlns:a16="http://schemas.microsoft.com/office/drawing/2014/main" id="{FD46C7AA-50EC-EB4C-984C-9F9D31D1A214}"/>
              </a:ext>
            </a:extLst>
          </p:cNvPr>
          <p:cNvCxnSpPr>
            <a:cxnSpLocks/>
          </p:cNvCxnSpPr>
          <p:nvPr/>
        </p:nvCxnSpPr>
        <p:spPr>
          <a:xfrm>
            <a:off x="1600200" y="5143500"/>
            <a:ext cx="15087600" cy="0"/>
          </a:xfrm>
          <a:prstGeom prst="line">
            <a:avLst/>
          </a:prstGeom>
          <a:ln w="57150">
            <a:solidFill>
              <a:srgbClr val="D5B123"/>
            </a:solidFill>
          </a:ln>
        </p:spPr>
        <p:style>
          <a:lnRef idx="3">
            <a:schemeClr val="accent6"/>
          </a:lnRef>
          <a:fillRef idx="0">
            <a:schemeClr val="accent6"/>
          </a:fillRef>
          <a:effectRef idx="2">
            <a:schemeClr val="accent6"/>
          </a:effectRef>
          <a:fontRef idx="minor">
            <a:schemeClr val="tx1"/>
          </a:fontRef>
        </p:style>
      </p:cxnSp>
      <p:pic>
        <p:nvPicPr>
          <p:cNvPr id="4" name="object 4">
            <a:extLst>
              <a:ext uri="{FF2B5EF4-FFF2-40B4-BE49-F238E27FC236}">
                <a16:creationId xmlns:a16="http://schemas.microsoft.com/office/drawing/2014/main" id="{0A26441B-A0E9-EA5C-268C-169752660313}"/>
              </a:ext>
            </a:extLst>
          </p:cNvPr>
          <p:cNvPicPr>
            <a:picLocks noGrp="1" noRot="1" noMove="1" noResize="1" noEditPoints="1" noAdjustHandles="1" noChangeArrowheads="1" noChangeShapeType="1" noCrop="1"/>
          </p:cNvPicPr>
          <p:nvPr/>
        </p:nvPicPr>
        <p:blipFill>
          <a:blip r:embed="rId2" cstate="print"/>
          <a:stretch>
            <a:fillRect/>
          </a:stretch>
        </p:blipFill>
        <p:spPr>
          <a:xfrm>
            <a:off x="16109549" y="8105766"/>
            <a:ext cx="1823251" cy="1828800"/>
          </a:xfrm>
          <a:prstGeom prst="rect">
            <a:avLst/>
          </a:prstGeom>
        </p:spPr>
      </p:pic>
    </p:spTree>
    <p:extLst>
      <p:ext uri="{BB962C8B-B14F-4D97-AF65-F5344CB8AC3E}">
        <p14:creationId xmlns:p14="http://schemas.microsoft.com/office/powerpoint/2010/main" val="3338183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rgbClr val="EDF2F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AA590-5226-6448-A299-6DCEEE3E962E}"/>
              </a:ext>
            </a:extLst>
          </p:cNvPr>
          <p:cNvSpPr>
            <a:spLocks noGrp="1"/>
          </p:cNvSpPr>
          <p:nvPr>
            <p:ph type="title"/>
          </p:nvPr>
        </p:nvSpPr>
        <p:spPr>
          <a:xfrm>
            <a:off x="1485900" y="1371600"/>
            <a:ext cx="15544800" cy="1028700"/>
          </a:xfrm>
        </p:spPr>
        <p:txBody>
          <a:bodyPr>
            <a:normAutofit/>
          </a:bodyPr>
          <a:lstStyle/>
          <a:p>
            <a:r>
              <a:rPr lang="en-US" sz="5400" b="1" cap="all" dirty="0">
                <a:solidFill>
                  <a:schemeClr val="tx1"/>
                </a:solidFill>
              </a:rPr>
              <a:t>CONTENT HEADLINE:</a:t>
            </a:r>
          </a:p>
        </p:txBody>
      </p:sp>
      <p:cxnSp>
        <p:nvCxnSpPr>
          <p:cNvPr id="3" name="Straight Connector 2">
            <a:extLst>
              <a:ext uri="{FF2B5EF4-FFF2-40B4-BE49-F238E27FC236}">
                <a16:creationId xmlns:a16="http://schemas.microsoft.com/office/drawing/2014/main" id="{20FACAD5-A97F-9D48-877C-4362C01F578E}"/>
              </a:ext>
            </a:extLst>
          </p:cNvPr>
          <p:cNvCxnSpPr>
            <a:cxnSpLocks/>
          </p:cNvCxnSpPr>
          <p:nvPr/>
        </p:nvCxnSpPr>
        <p:spPr>
          <a:xfrm>
            <a:off x="1600200" y="2400300"/>
            <a:ext cx="15087600" cy="0"/>
          </a:xfrm>
          <a:prstGeom prst="line">
            <a:avLst/>
          </a:prstGeom>
          <a:ln w="57150">
            <a:solidFill>
              <a:srgbClr val="D5B123"/>
            </a:solidFill>
          </a:ln>
        </p:spPr>
        <p:style>
          <a:lnRef idx="3">
            <a:schemeClr val="accent6"/>
          </a:lnRef>
          <a:fillRef idx="0">
            <a:schemeClr val="accent6"/>
          </a:fillRef>
          <a:effectRef idx="2">
            <a:schemeClr val="accent6"/>
          </a:effectRef>
          <a:fontRef idx="minor">
            <a:schemeClr val="tx1"/>
          </a:fontRef>
        </p:style>
      </p:cxnSp>
      <p:sp>
        <p:nvSpPr>
          <p:cNvPr id="5" name="TextBox 4">
            <a:extLst>
              <a:ext uri="{FF2B5EF4-FFF2-40B4-BE49-F238E27FC236}">
                <a16:creationId xmlns:a16="http://schemas.microsoft.com/office/drawing/2014/main" id="{DF476784-9185-9645-BAEE-ABBD278539BF}"/>
              </a:ext>
            </a:extLst>
          </p:cNvPr>
          <p:cNvSpPr txBox="1"/>
          <p:nvPr/>
        </p:nvSpPr>
        <p:spPr>
          <a:xfrm>
            <a:off x="1485900" y="2743200"/>
            <a:ext cx="15316200" cy="5943600"/>
          </a:xfrm>
          <a:prstGeom prst="rect">
            <a:avLst/>
          </a:prstGeom>
          <a:noFill/>
        </p:spPr>
        <p:txBody>
          <a:bodyPr wrap="square" numCol="2" spcCol="182880" rtlCol="0">
            <a:noAutofit/>
          </a:bodyPr>
          <a:lstStyle/>
          <a:p>
            <a:pPr marL="685800" indent="-685800" fontAlgn="t">
              <a:spcAft>
                <a:spcPts val="900"/>
              </a:spcAft>
              <a:buFont typeface="Arial" panose="020B0604020202020204" pitchFamily="34" charset="0"/>
              <a:buChar char="•"/>
            </a:pPr>
            <a:r>
              <a:rPr lang="en-US" sz="4200" dirty="0">
                <a:latin typeface="+mj-lt"/>
              </a:rPr>
              <a:t>Past attempts</a:t>
            </a:r>
          </a:p>
          <a:p>
            <a:pPr marL="685800" indent="-685800" fontAlgn="t">
              <a:spcAft>
                <a:spcPts val="900"/>
              </a:spcAft>
              <a:buFont typeface="Arial" panose="020B0604020202020204" pitchFamily="34" charset="0"/>
              <a:buChar char="•"/>
            </a:pPr>
            <a:r>
              <a:rPr lang="en-US" sz="4200" dirty="0">
                <a:latin typeface="+mj-lt"/>
              </a:rPr>
              <a:t>Active suicidal ideation</a:t>
            </a:r>
          </a:p>
          <a:p>
            <a:pPr marL="685800" indent="-685800" fontAlgn="t">
              <a:spcAft>
                <a:spcPts val="900"/>
              </a:spcAft>
              <a:buFont typeface="Arial" panose="020B0604020202020204" pitchFamily="34" charset="0"/>
              <a:buChar char="•"/>
            </a:pPr>
            <a:r>
              <a:rPr lang="en-US" sz="4200" dirty="0">
                <a:latin typeface="+mj-lt"/>
              </a:rPr>
              <a:t>Mental Illness</a:t>
            </a:r>
          </a:p>
          <a:p>
            <a:pPr marL="685800" indent="-685800" fontAlgn="t">
              <a:spcAft>
                <a:spcPts val="900"/>
              </a:spcAft>
              <a:buFont typeface="Arial" panose="020B0604020202020204" pitchFamily="34" charset="0"/>
              <a:buChar char="•"/>
            </a:pPr>
            <a:r>
              <a:rPr lang="en-US" sz="4200" dirty="0">
                <a:latin typeface="+mj-lt"/>
              </a:rPr>
              <a:t>Non-suicidal self-injury </a:t>
            </a:r>
            <a:br>
              <a:rPr lang="en-US" sz="4200" dirty="0">
                <a:latin typeface="+mj-lt"/>
              </a:rPr>
            </a:br>
            <a:r>
              <a:rPr lang="en-US" sz="4200" dirty="0">
                <a:latin typeface="+mj-lt"/>
              </a:rPr>
              <a:t>(NSSI) (e.g., cutting)</a:t>
            </a:r>
          </a:p>
          <a:p>
            <a:pPr marL="685800" indent="-685800" fontAlgn="t">
              <a:spcAft>
                <a:spcPts val="900"/>
              </a:spcAft>
              <a:buFont typeface="Arial" panose="020B0604020202020204" pitchFamily="34" charset="0"/>
              <a:buChar char="•"/>
            </a:pPr>
            <a:r>
              <a:rPr lang="en-US" sz="4200" dirty="0">
                <a:latin typeface="+mj-lt"/>
              </a:rPr>
              <a:t>Trauma</a:t>
            </a:r>
          </a:p>
          <a:p>
            <a:pPr marL="685800" indent="-685800" fontAlgn="t">
              <a:spcAft>
                <a:spcPts val="900"/>
              </a:spcAft>
              <a:buFont typeface="Arial" panose="020B0604020202020204" pitchFamily="34" charset="0"/>
              <a:buChar char="•"/>
            </a:pPr>
            <a:r>
              <a:rPr lang="en-US" sz="4200" dirty="0">
                <a:latin typeface="+mj-lt"/>
              </a:rPr>
              <a:t>Impulsive or aggressive tendencies</a:t>
            </a:r>
          </a:p>
          <a:p>
            <a:pPr marL="685800" indent="-685800" fontAlgn="t">
              <a:spcAft>
                <a:spcPts val="900"/>
              </a:spcAft>
              <a:buFont typeface="Arial" panose="020B0604020202020204" pitchFamily="34" charset="0"/>
              <a:buChar char="•"/>
            </a:pPr>
            <a:r>
              <a:rPr lang="en-US" sz="4200" dirty="0">
                <a:latin typeface="+mj-lt"/>
              </a:rPr>
              <a:t>Serious illness</a:t>
            </a:r>
          </a:p>
          <a:p>
            <a:pPr marL="685800" indent="-685800">
              <a:spcAft>
                <a:spcPts val="900"/>
              </a:spcAft>
              <a:buFont typeface="Arial" panose="020B0604020202020204" pitchFamily="34" charset="0"/>
              <a:buChar char="•"/>
            </a:pPr>
            <a:r>
              <a:rPr lang="en-US" sz="4200" dirty="0">
                <a:latin typeface="+mj-lt"/>
              </a:rPr>
              <a:t>Substance use disorder</a:t>
            </a:r>
          </a:p>
          <a:p>
            <a:pPr marL="685800" indent="-685800">
              <a:spcAft>
                <a:spcPts val="900"/>
              </a:spcAft>
              <a:buFont typeface="Arial" panose="020B0604020202020204" pitchFamily="34" charset="0"/>
              <a:buChar char="•"/>
            </a:pPr>
            <a:r>
              <a:rPr lang="en-US" sz="4200" dirty="0">
                <a:latin typeface="+mj-lt"/>
              </a:rPr>
              <a:t>Criminal or legal problems</a:t>
            </a:r>
          </a:p>
          <a:p>
            <a:pPr marL="685800" indent="-685800">
              <a:spcAft>
                <a:spcPts val="900"/>
              </a:spcAft>
              <a:buFont typeface="Arial" panose="020B0604020202020204" pitchFamily="34" charset="0"/>
              <a:buChar char="•"/>
            </a:pPr>
            <a:r>
              <a:rPr lang="en-US" sz="4200" dirty="0">
                <a:latin typeface="+mj-lt"/>
              </a:rPr>
              <a:t>Job loss or problems</a:t>
            </a:r>
          </a:p>
          <a:p>
            <a:pPr marL="685800" indent="-685800">
              <a:spcAft>
                <a:spcPts val="900"/>
              </a:spcAft>
              <a:buFont typeface="Arial" panose="020B0604020202020204" pitchFamily="34" charset="0"/>
              <a:buChar char="•"/>
            </a:pPr>
            <a:r>
              <a:rPr lang="en-US" sz="4200" dirty="0">
                <a:latin typeface="+mj-lt"/>
              </a:rPr>
              <a:t>Recent humiliation</a:t>
            </a:r>
          </a:p>
          <a:p>
            <a:pPr marL="685800" indent="-685800">
              <a:spcAft>
                <a:spcPts val="900"/>
              </a:spcAft>
              <a:buFont typeface="Arial" panose="020B0604020202020204" pitchFamily="34" charset="0"/>
              <a:buChar char="•"/>
            </a:pPr>
            <a:r>
              <a:rPr lang="en-US" sz="4200" dirty="0">
                <a:latin typeface="+mj-lt"/>
              </a:rPr>
              <a:t>Insomnia</a:t>
            </a:r>
          </a:p>
          <a:p>
            <a:pPr marL="685800" indent="-685800">
              <a:spcAft>
                <a:spcPts val="900"/>
              </a:spcAft>
              <a:buFont typeface="Arial" panose="020B0604020202020204" pitchFamily="34" charset="0"/>
              <a:buChar char="•"/>
            </a:pPr>
            <a:r>
              <a:rPr lang="en-US" sz="4200" dirty="0">
                <a:latin typeface="+mj-lt"/>
              </a:rPr>
              <a:t>Access to lethal means</a:t>
            </a:r>
          </a:p>
          <a:p>
            <a:pPr marL="685800" indent="-685800" fontAlgn="t">
              <a:spcAft>
                <a:spcPts val="900"/>
              </a:spcAft>
              <a:buFont typeface="Arial" panose="020B0604020202020204" pitchFamily="34" charset="0"/>
              <a:buChar char="•"/>
            </a:pPr>
            <a:endParaRPr lang="en-US" sz="4200" dirty="0">
              <a:latin typeface="Source Sans Pro" panose="020B0503030403020204" pitchFamily="34" charset="77"/>
            </a:endParaRPr>
          </a:p>
        </p:txBody>
      </p:sp>
      <p:sp>
        <p:nvSpPr>
          <p:cNvPr id="8" name="TextBox 7">
            <a:extLst>
              <a:ext uri="{FF2B5EF4-FFF2-40B4-BE49-F238E27FC236}">
                <a16:creationId xmlns:a16="http://schemas.microsoft.com/office/drawing/2014/main" id="{1714D137-7B7E-F140-9B57-7F8437118847}"/>
              </a:ext>
            </a:extLst>
          </p:cNvPr>
          <p:cNvSpPr txBox="1"/>
          <p:nvPr/>
        </p:nvSpPr>
        <p:spPr>
          <a:xfrm>
            <a:off x="1485900" y="9689069"/>
            <a:ext cx="7658100" cy="323165"/>
          </a:xfrm>
          <a:prstGeom prst="rect">
            <a:avLst/>
          </a:prstGeom>
          <a:noFill/>
        </p:spPr>
        <p:txBody>
          <a:bodyPr wrap="square" rtlCol="0">
            <a:spAutoFit/>
          </a:bodyPr>
          <a:lstStyle/>
          <a:p>
            <a:r>
              <a:rPr lang="en-US" sz="1500" b="1" cap="all" dirty="0">
                <a:solidFill>
                  <a:srgbClr val="BEB4AB"/>
                </a:solidFill>
                <a:latin typeface="Source Sans Pro" panose="020B0503030403020204" pitchFamily="34" charset="77"/>
              </a:rPr>
              <a:t>TITLE</a:t>
            </a:r>
          </a:p>
        </p:txBody>
      </p:sp>
      <p:pic>
        <p:nvPicPr>
          <p:cNvPr id="4" name="object 4">
            <a:extLst>
              <a:ext uri="{FF2B5EF4-FFF2-40B4-BE49-F238E27FC236}">
                <a16:creationId xmlns:a16="http://schemas.microsoft.com/office/drawing/2014/main" id="{B68EE22A-1502-2025-C3C4-E56171A4516C}"/>
              </a:ext>
            </a:extLst>
          </p:cNvPr>
          <p:cNvPicPr>
            <a:picLocks noGrp="1" noRot="1" noMove="1" noResize="1" noEditPoints="1" noAdjustHandles="1" noChangeArrowheads="1" noChangeShapeType="1" noCrop="1"/>
          </p:cNvPicPr>
          <p:nvPr/>
        </p:nvPicPr>
        <p:blipFill>
          <a:blip r:embed="rId2" cstate="print"/>
          <a:stretch>
            <a:fillRect/>
          </a:stretch>
        </p:blipFill>
        <p:spPr>
          <a:xfrm>
            <a:off x="16290524" y="8532134"/>
            <a:ext cx="1480351" cy="1480100"/>
          </a:xfrm>
          <a:prstGeom prst="rect">
            <a:avLst/>
          </a:prstGeom>
        </p:spPr>
      </p:pic>
    </p:spTree>
    <p:extLst>
      <p:ext uri="{BB962C8B-B14F-4D97-AF65-F5344CB8AC3E}">
        <p14:creationId xmlns:p14="http://schemas.microsoft.com/office/powerpoint/2010/main" val="1094832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EDF2F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AA590-5226-6448-A299-6DCEEE3E962E}"/>
              </a:ext>
            </a:extLst>
          </p:cNvPr>
          <p:cNvSpPr>
            <a:spLocks noGrp="1"/>
          </p:cNvSpPr>
          <p:nvPr>
            <p:ph type="title"/>
          </p:nvPr>
        </p:nvSpPr>
        <p:spPr>
          <a:xfrm>
            <a:off x="1600200" y="1371600"/>
            <a:ext cx="15430500" cy="1028700"/>
          </a:xfrm>
        </p:spPr>
        <p:txBody>
          <a:bodyPr>
            <a:normAutofit/>
          </a:bodyPr>
          <a:lstStyle/>
          <a:p>
            <a:r>
              <a:rPr lang="en-US" sz="5400" b="1" cap="all" dirty="0">
                <a:solidFill>
                  <a:schemeClr val="tx1"/>
                </a:solidFill>
              </a:rPr>
              <a:t>CONTENT HEADLINE:</a:t>
            </a:r>
          </a:p>
        </p:txBody>
      </p:sp>
      <p:cxnSp>
        <p:nvCxnSpPr>
          <p:cNvPr id="3" name="Straight Connector 2">
            <a:extLst>
              <a:ext uri="{FF2B5EF4-FFF2-40B4-BE49-F238E27FC236}">
                <a16:creationId xmlns:a16="http://schemas.microsoft.com/office/drawing/2014/main" id="{20FACAD5-A97F-9D48-877C-4362C01F578E}"/>
              </a:ext>
            </a:extLst>
          </p:cNvPr>
          <p:cNvCxnSpPr>
            <a:cxnSpLocks/>
          </p:cNvCxnSpPr>
          <p:nvPr/>
        </p:nvCxnSpPr>
        <p:spPr>
          <a:xfrm>
            <a:off x="1600200" y="2400300"/>
            <a:ext cx="15087600" cy="0"/>
          </a:xfrm>
          <a:prstGeom prst="line">
            <a:avLst/>
          </a:prstGeom>
          <a:ln w="57150">
            <a:solidFill>
              <a:srgbClr val="D5B123"/>
            </a:solidFill>
          </a:ln>
        </p:spPr>
        <p:style>
          <a:lnRef idx="3">
            <a:schemeClr val="accent6"/>
          </a:lnRef>
          <a:fillRef idx="0">
            <a:schemeClr val="accent6"/>
          </a:fillRef>
          <a:effectRef idx="2">
            <a:schemeClr val="accent6"/>
          </a:effectRef>
          <a:fontRef idx="minor">
            <a:schemeClr val="tx1"/>
          </a:fontRef>
        </p:style>
      </p:cxnSp>
      <p:sp>
        <p:nvSpPr>
          <p:cNvPr id="5" name="TextBox 4">
            <a:extLst>
              <a:ext uri="{FF2B5EF4-FFF2-40B4-BE49-F238E27FC236}">
                <a16:creationId xmlns:a16="http://schemas.microsoft.com/office/drawing/2014/main" id="{DF476784-9185-9645-BAEE-ABBD278539BF}"/>
              </a:ext>
            </a:extLst>
          </p:cNvPr>
          <p:cNvSpPr txBox="1"/>
          <p:nvPr/>
        </p:nvSpPr>
        <p:spPr>
          <a:xfrm>
            <a:off x="1485900" y="2743208"/>
            <a:ext cx="15316200" cy="5943593"/>
          </a:xfrm>
          <a:prstGeom prst="rect">
            <a:avLst/>
          </a:prstGeom>
          <a:noFill/>
        </p:spPr>
        <p:txBody>
          <a:bodyPr wrap="square" numCol="1" spcCol="182880" rtlCol="0">
            <a:noAutofit/>
          </a:bodyPr>
          <a:lstStyle/>
          <a:p>
            <a:pPr marL="685800" indent="-685800">
              <a:spcAft>
                <a:spcPts val="900"/>
              </a:spcAft>
              <a:buFont typeface="Arial" panose="020B0604020202020204" pitchFamily="34" charset="0"/>
              <a:buChar char="•"/>
            </a:pPr>
            <a:r>
              <a:rPr lang="en-US" sz="4200" dirty="0">
                <a:latin typeface="+mj-lt"/>
              </a:rPr>
              <a:t>Stigma associated with mental illness or counseling</a:t>
            </a:r>
          </a:p>
          <a:p>
            <a:pPr marL="685800" indent="-685800">
              <a:spcAft>
                <a:spcPts val="900"/>
              </a:spcAft>
              <a:buFont typeface="Arial" panose="020B0604020202020204" pitchFamily="34" charset="0"/>
              <a:buChar char="•"/>
            </a:pPr>
            <a:r>
              <a:rPr lang="en-US" sz="4200" dirty="0">
                <a:latin typeface="+mj-lt"/>
              </a:rPr>
              <a:t>Easy access to lethal means such as firearms or medication</a:t>
            </a:r>
          </a:p>
          <a:p>
            <a:pPr marL="685800" indent="-685800">
              <a:spcAft>
                <a:spcPts val="900"/>
              </a:spcAft>
              <a:buFont typeface="Arial" panose="020B0604020202020204" pitchFamily="34" charset="0"/>
              <a:buChar char="•"/>
            </a:pPr>
            <a:r>
              <a:rPr lang="en-US" sz="4200" dirty="0">
                <a:latin typeface="+mj-lt"/>
              </a:rPr>
              <a:t>Unsafe media portrayals of suicide (e.g., glamorizing suicide)</a:t>
            </a:r>
          </a:p>
          <a:p>
            <a:pPr marL="685800" indent="-685800" fontAlgn="t">
              <a:spcAft>
                <a:spcPts val="900"/>
              </a:spcAft>
              <a:buFont typeface="Arial" panose="020B0604020202020204" pitchFamily="34" charset="0"/>
              <a:buChar char="•"/>
            </a:pPr>
            <a:endParaRPr lang="en-US" sz="4200" dirty="0">
              <a:latin typeface="Source Sans Pro" panose="020B0503030403020204" pitchFamily="34" charset="77"/>
            </a:endParaRPr>
          </a:p>
        </p:txBody>
      </p:sp>
      <p:pic>
        <p:nvPicPr>
          <p:cNvPr id="4" name="object 4">
            <a:extLst>
              <a:ext uri="{FF2B5EF4-FFF2-40B4-BE49-F238E27FC236}">
                <a16:creationId xmlns:a16="http://schemas.microsoft.com/office/drawing/2014/main" id="{31C52EA6-5173-7D2C-C289-F62744AB2F8F}"/>
              </a:ext>
            </a:extLst>
          </p:cNvPr>
          <p:cNvPicPr>
            <a:picLocks noGrp="1" noRot="1" noMove="1" noResize="1" noEditPoints="1" noAdjustHandles="1" noChangeArrowheads="1" noChangeShapeType="1" noCrop="1"/>
          </p:cNvPicPr>
          <p:nvPr/>
        </p:nvPicPr>
        <p:blipFill>
          <a:blip r:embed="rId2" cstate="print"/>
          <a:stretch>
            <a:fillRect/>
          </a:stretch>
        </p:blipFill>
        <p:spPr>
          <a:xfrm>
            <a:off x="16383000" y="8458200"/>
            <a:ext cx="1600201" cy="1600200"/>
          </a:xfrm>
          <a:prstGeom prst="rect">
            <a:avLst/>
          </a:prstGeom>
        </p:spPr>
      </p:pic>
    </p:spTree>
    <p:extLst>
      <p:ext uri="{BB962C8B-B14F-4D97-AF65-F5344CB8AC3E}">
        <p14:creationId xmlns:p14="http://schemas.microsoft.com/office/powerpoint/2010/main" val="9706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rgbClr val="EDF2F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AA590-5226-6448-A299-6DCEEE3E962E}"/>
              </a:ext>
            </a:extLst>
          </p:cNvPr>
          <p:cNvSpPr>
            <a:spLocks noGrp="1"/>
          </p:cNvSpPr>
          <p:nvPr>
            <p:ph type="title"/>
          </p:nvPr>
        </p:nvSpPr>
        <p:spPr>
          <a:xfrm>
            <a:off x="1485900" y="1371600"/>
            <a:ext cx="15544800" cy="1028700"/>
          </a:xfrm>
        </p:spPr>
        <p:txBody>
          <a:bodyPr>
            <a:normAutofit/>
          </a:bodyPr>
          <a:lstStyle/>
          <a:p>
            <a:r>
              <a:rPr lang="en-US" sz="5400" b="1" cap="all" dirty="0">
                <a:solidFill>
                  <a:schemeClr val="tx1"/>
                </a:solidFill>
              </a:rPr>
              <a:t>CONTENT HEADLINE:</a:t>
            </a:r>
          </a:p>
        </p:txBody>
      </p:sp>
      <p:cxnSp>
        <p:nvCxnSpPr>
          <p:cNvPr id="3" name="Straight Connector 2">
            <a:extLst>
              <a:ext uri="{FF2B5EF4-FFF2-40B4-BE49-F238E27FC236}">
                <a16:creationId xmlns:a16="http://schemas.microsoft.com/office/drawing/2014/main" id="{20FACAD5-A97F-9D48-877C-4362C01F578E}"/>
              </a:ext>
            </a:extLst>
          </p:cNvPr>
          <p:cNvCxnSpPr>
            <a:cxnSpLocks/>
          </p:cNvCxnSpPr>
          <p:nvPr/>
        </p:nvCxnSpPr>
        <p:spPr>
          <a:xfrm>
            <a:off x="1600200" y="2400300"/>
            <a:ext cx="15087600" cy="0"/>
          </a:xfrm>
          <a:prstGeom prst="line">
            <a:avLst/>
          </a:prstGeom>
          <a:ln w="57150">
            <a:solidFill>
              <a:srgbClr val="D5B123"/>
            </a:solidFill>
          </a:ln>
        </p:spPr>
        <p:style>
          <a:lnRef idx="3">
            <a:schemeClr val="accent6"/>
          </a:lnRef>
          <a:fillRef idx="0">
            <a:schemeClr val="accent6"/>
          </a:fillRef>
          <a:effectRef idx="2">
            <a:schemeClr val="accent6"/>
          </a:effectRef>
          <a:fontRef idx="minor">
            <a:schemeClr val="tx1"/>
          </a:fontRef>
        </p:style>
      </p:cxnSp>
      <p:sp>
        <p:nvSpPr>
          <p:cNvPr id="5" name="TextBox 4">
            <a:extLst>
              <a:ext uri="{FF2B5EF4-FFF2-40B4-BE49-F238E27FC236}">
                <a16:creationId xmlns:a16="http://schemas.microsoft.com/office/drawing/2014/main" id="{DF476784-9185-9645-BAEE-ABBD278539BF}"/>
              </a:ext>
            </a:extLst>
          </p:cNvPr>
          <p:cNvSpPr txBox="1"/>
          <p:nvPr/>
        </p:nvSpPr>
        <p:spPr>
          <a:xfrm>
            <a:off x="1485900" y="2743208"/>
            <a:ext cx="15316200" cy="5943593"/>
          </a:xfrm>
          <a:prstGeom prst="rect">
            <a:avLst/>
          </a:prstGeom>
          <a:noFill/>
        </p:spPr>
        <p:txBody>
          <a:bodyPr wrap="square" numCol="1" spcCol="182880" rtlCol="0">
            <a:noAutofit/>
          </a:bodyPr>
          <a:lstStyle/>
          <a:p>
            <a:pPr>
              <a:spcAft>
                <a:spcPts val="900"/>
              </a:spcAft>
            </a:pPr>
            <a:r>
              <a:rPr lang="en-US" sz="3300" dirty="0">
                <a:latin typeface="+mj-lt"/>
              </a:rPr>
              <a:t>Paul is a 32-year-old single, white male living with a roommate. He is a talented graphic artist and gets jobs easily but has trouble keeping them. He expresses shame about his lack of a college education. Paul has engaged in NSSI, cutting his upper arms. He has never attempted suicide but has recently had suicidal ideation with a plan to jump from the roof of his building. He has twice gone to the roof and contemplated jumping. Paul abuses alcohol and binges on cocaine. He has had aggressive episodes (e.g., gets into verbal confrontations with strangers). Paul reports being physically abused by his older brother until he was 10 years old. He has been in outpatient therapy for depression for the last three years and has been to the ED twice for NSSI behavior and active suicidal ideation. Paul’s ideation and urges to self-harm fluctuate.</a:t>
            </a:r>
          </a:p>
          <a:p>
            <a:pPr marL="685800" indent="-685800">
              <a:spcAft>
                <a:spcPts val="900"/>
              </a:spcAft>
              <a:buFont typeface="Arial" panose="020B0604020202020204" pitchFamily="34" charset="0"/>
              <a:buChar char="•"/>
            </a:pPr>
            <a:endParaRPr lang="en-US" sz="3300" dirty="0">
              <a:latin typeface="Source Sans Pro" panose="020B0503030403020204" pitchFamily="34" charset="77"/>
            </a:endParaRPr>
          </a:p>
          <a:p>
            <a:pPr marL="685800" indent="-685800">
              <a:spcAft>
                <a:spcPts val="900"/>
              </a:spcAft>
              <a:buFont typeface="Arial" panose="020B0604020202020204" pitchFamily="34" charset="0"/>
              <a:buChar char="•"/>
            </a:pPr>
            <a:endParaRPr lang="en-US" sz="3300" dirty="0">
              <a:latin typeface="Source Sans Pro" panose="020B0503030403020204" pitchFamily="34" charset="77"/>
            </a:endParaRPr>
          </a:p>
          <a:p>
            <a:pPr marL="685800" indent="-685800">
              <a:spcAft>
                <a:spcPts val="900"/>
              </a:spcAft>
              <a:buFont typeface="Arial" panose="020B0604020202020204" pitchFamily="34" charset="0"/>
              <a:buChar char="•"/>
            </a:pPr>
            <a:endParaRPr lang="en-US" sz="3300" dirty="0">
              <a:latin typeface="Source Sans Pro" panose="020B0503030403020204" pitchFamily="34" charset="77"/>
            </a:endParaRPr>
          </a:p>
          <a:p>
            <a:pPr marL="685800" indent="-685800" fontAlgn="t">
              <a:spcAft>
                <a:spcPts val="900"/>
              </a:spcAft>
              <a:buFont typeface="Arial" panose="020B0604020202020204" pitchFamily="34" charset="0"/>
              <a:buChar char="•"/>
            </a:pPr>
            <a:endParaRPr lang="en-US" sz="3300" dirty="0">
              <a:latin typeface="Source Sans Pro" panose="020B0503030403020204" pitchFamily="34" charset="77"/>
            </a:endParaRPr>
          </a:p>
        </p:txBody>
      </p:sp>
      <p:pic>
        <p:nvPicPr>
          <p:cNvPr id="4" name="object 4">
            <a:extLst>
              <a:ext uri="{FF2B5EF4-FFF2-40B4-BE49-F238E27FC236}">
                <a16:creationId xmlns:a16="http://schemas.microsoft.com/office/drawing/2014/main" id="{E288068C-9384-60AC-1C60-2ED4AF61A43D}"/>
              </a:ext>
            </a:extLst>
          </p:cNvPr>
          <p:cNvPicPr>
            <a:picLocks noGrp="1" noRot="1" noMove="1" noResize="1" noEditPoints="1" noAdjustHandles="1" noChangeArrowheads="1" noChangeShapeType="1" noCrop="1"/>
          </p:cNvPicPr>
          <p:nvPr/>
        </p:nvPicPr>
        <p:blipFill>
          <a:blip r:embed="rId2" cstate="print"/>
          <a:stretch>
            <a:fillRect/>
          </a:stretch>
        </p:blipFill>
        <p:spPr>
          <a:xfrm>
            <a:off x="16383000" y="8458200"/>
            <a:ext cx="1600201" cy="1600200"/>
          </a:xfrm>
          <a:prstGeom prst="rect">
            <a:avLst/>
          </a:prstGeom>
        </p:spPr>
      </p:pic>
    </p:spTree>
    <p:extLst>
      <p:ext uri="{BB962C8B-B14F-4D97-AF65-F5344CB8AC3E}">
        <p14:creationId xmlns:p14="http://schemas.microsoft.com/office/powerpoint/2010/main" val="3592602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EDF2F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AA590-5226-6448-A299-6DCEEE3E962E}"/>
              </a:ext>
            </a:extLst>
          </p:cNvPr>
          <p:cNvSpPr>
            <a:spLocks noGrp="1"/>
          </p:cNvSpPr>
          <p:nvPr>
            <p:ph type="title"/>
          </p:nvPr>
        </p:nvSpPr>
        <p:spPr>
          <a:xfrm>
            <a:off x="1485900" y="1371600"/>
            <a:ext cx="15544800" cy="1028700"/>
          </a:xfrm>
        </p:spPr>
        <p:txBody>
          <a:bodyPr>
            <a:normAutofit/>
          </a:bodyPr>
          <a:lstStyle/>
          <a:p>
            <a:r>
              <a:rPr lang="en-US" sz="5400" b="1" cap="all" dirty="0">
                <a:solidFill>
                  <a:schemeClr val="tx1"/>
                </a:solidFill>
              </a:rPr>
              <a:t>CONTENT HEADLINE:</a:t>
            </a:r>
          </a:p>
        </p:txBody>
      </p:sp>
      <p:cxnSp>
        <p:nvCxnSpPr>
          <p:cNvPr id="3" name="Straight Connector 2">
            <a:extLst>
              <a:ext uri="{FF2B5EF4-FFF2-40B4-BE49-F238E27FC236}">
                <a16:creationId xmlns:a16="http://schemas.microsoft.com/office/drawing/2014/main" id="{20FACAD5-A97F-9D48-877C-4362C01F578E}"/>
              </a:ext>
            </a:extLst>
          </p:cNvPr>
          <p:cNvCxnSpPr>
            <a:cxnSpLocks/>
          </p:cNvCxnSpPr>
          <p:nvPr/>
        </p:nvCxnSpPr>
        <p:spPr>
          <a:xfrm>
            <a:off x="1600200" y="2400300"/>
            <a:ext cx="15087600" cy="0"/>
          </a:xfrm>
          <a:prstGeom prst="line">
            <a:avLst/>
          </a:prstGeom>
          <a:ln w="57150">
            <a:solidFill>
              <a:srgbClr val="D5B123"/>
            </a:solidFill>
          </a:ln>
        </p:spPr>
        <p:style>
          <a:lnRef idx="3">
            <a:schemeClr val="accent6"/>
          </a:lnRef>
          <a:fillRef idx="0">
            <a:schemeClr val="accent6"/>
          </a:fillRef>
          <a:effectRef idx="2">
            <a:schemeClr val="accent6"/>
          </a:effectRef>
          <a:fontRef idx="minor">
            <a:schemeClr val="tx1"/>
          </a:fontRef>
        </p:style>
      </p:cxnSp>
      <p:sp>
        <p:nvSpPr>
          <p:cNvPr id="5" name="TextBox 4">
            <a:extLst>
              <a:ext uri="{FF2B5EF4-FFF2-40B4-BE49-F238E27FC236}">
                <a16:creationId xmlns:a16="http://schemas.microsoft.com/office/drawing/2014/main" id="{DF476784-9185-9645-BAEE-ABBD278539BF}"/>
              </a:ext>
            </a:extLst>
          </p:cNvPr>
          <p:cNvSpPr txBox="1"/>
          <p:nvPr/>
        </p:nvSpPr>
        <p:spPr>
          <a:xfrm>
            <a:off x="1485900" y="2743208"/>
            <a:ext cx="15316200" cy="5943593"/>
          </a:xfrm>
          <a:prstGeom prst="rect">
            <a:avLst/>
          </a:prstGeom>
          <a:noFill/>
        </p:spPr>
        <p:txBody>
          <a:bodyPr wrap="square" numCol="1" spcCol="182880" rtlCol="0">
            <a:noAutofit/>
          </a:bodyPr>
          <a:lstStyle/>
          <a:p>
            <a:pPr>
              <a:spcAft>
                <a:spcPts val="900"/>
              </a:spcAft>
            </a:pPr>
            <a:r>
              <a:rPr lang="en-US" sz="4200" b="1" dirty="0">
                <a:latin typeface="+mj-lt"/>
              </a:rPr>
              <a:t>SUBHEAD STYLE</a:t>
            </a:r>
          </a:p>
          <a:p>
            <a:pPr lvl="1" indent="-685800">
              <a:spcAft>
                <a:spcPts val="900"/>
              </a:spcAft>
              <a:buFont typeface="Arial" panose="020B0604020202020204" pitchFamily="34" charset="0"/>
              <a:buChar char="•"/>
            </a:pPr>
            <a:r>
              <a:rPr lang="en-US" sz="4200" dirty="0">
                <a:latin typeface="+mj-lt"/>
              </a:rPr>
              <a:t>Warning signs</a:t>
            </a:r>
          </a:p>
          <a:p>
            <a:pPr lvl="1" indent="-685800">
              <a:spcAft>
                <a:spcPts val="900"/>
              </a:spcAft>
              <a:buFont typeface="Arial" panose="020B0604020202020204" pitchFamily="34" charset="0"/>
              <a:buChar char="•"/>
            </a:pPr>
            <a:r>
              <a:rPr lang="en-US" sz="4200" dirty="0">
                <a:latin typeface="+mj-lt"/>
              </a:rPr>
              <a:t>Internal coping strategies</a:t>
            </a:r>
          </a:p>
          <a:p>
            <a:pPr lvl="1" indent="-685800">
              <a:spcAft>
                <a:spcPts val="900"/>
              </a:spcAft>
              <a:buFont typeface="Arial" panose="020B0604020202020204" pitchFamily="34" charset="0"/>
              <a:buChar char="•"/>
            </a:pPr>
            <a:r>
              <a:rPr lang="en-US" sz="4200" dirty="0">
                <a:latin typeface="+mj-lt"/>
              </a:rPr>
              <a:t>People and settings that provide distraction</a:t>
            </a:r>
          </a:p>
          <a:p>
            <a:pPr lvl="1" indent="-685800">
              <a:spcAft>
                <a:spcPts val="900"/>
              </a:spcAft>
              <a:buFont typeface="Arial" panose="020B0604020202020204" pitchFamily="34" charset="0"/>
              <a:buChar char="•"/>
            </a:pPr>
            <a:r>
              <a:rPr lang="en-US" sz="4200" dirty="0">
                <a:latin typeface="+mj-lt"/>
              </a:rPr>
              <a:t>Professionals/agencies to contact</a:t>
            </a:r>
          </a:p>
          <a:p>
            <a:pPr lvl="1" indent="-685800">
              <a:spcAft>
                <a:spcPts val="900"/>
              </a:spcAft>
              <a:buFont typeface="Arial" panose="020B0604020202020204" pitchFamily="34" charset="0"/>
              <a:buChar char="•"/>
            </a:pPr>
            <a:r>
              <a:rPr lang="en-US" sz="4200" dirty="0">
                <a:latin typeface="+mj-lt"/>
              </a:rPr>
              <a:t>Ways to make environment safe</a:t>
            </a:r>
          </a:p>
          <a:p>
            <a:pPr marL="685800" indent="-685800" fontAlgn="t">
              <a:spcAft>
                <a:spcPts val="900"/>
              </a:spcAft>
              <a:buFont typeface="Arial" panose="020B0604020202020204" pitchFamily="34" charset="0"/>
              <a:buChar char="•"/>
            </a:pPr>
            <a:endParaRPr lang="en-US" sz="4200" dirty="0">
              <a:latin typeface="Source Sans Pro" panose="020B0503030403020204" pitchFamily="34" charset="77"/>
            </a:endParaRPr>
          </a:p>
        </p:txBody>
      </p:sp>
      <p:sp>
        <p:nvSpPr>
          <p:cNvPr id="10" name="TextBox 9">
            <a:extLst>
              <a:ext uri="{FF2B5EF4-FFF2-40B4-BE49-F238E27FC236}">
                <a16:creationId xmlns:a16="http://schemas.microsoft.com/office/drawing/2014/main" id="{C5051338-B8F3-B040-9DCD-4295537C3B5D}"/>
              </a:ext>
            </a:extLst>
          </p:cNvPr>
          <p:cNvSpPr txBox="1"/>
          <p:nvPr/>
        </p:nvSpPr>
        <p:spPr>
          <a:xfrm>
            <a:off x="1485900" y="9689069"/>
            <a:ext cx="7658100" cy="323165"/>
          </a:xfrm>
          <a:prstGeom prst="rect">
            <a:avLst/>
          </a:prstGeom>
          <a:noFill/>
        </p:spPr>
        <p:txBody>
          <a:bodyPr wrap="square" rtlCol="0">
            <a:spAutoFit/>
          </a:bodyPr>
          <a:lstStyle/>
          <a:p>
            <a:r>
              <a:rPr lang="en-US" sz="1500" b="1" cap="all" dirty="0">
                <a:solidFill>
                  <a:srgbClr val="BEB4AB"/>
                </a:solidFill>
                <a:latin typeface="Source Sans Pro" panose="020B0503030403020204" pitchFamily="34" charset="77"/>
              </a:rPr>
              <a:t>TITLE</a:t>
            </a:r>
          </a:p>
        </p:txBody>
      </p:sp>
      <p:pic>
        <p:nvPicPr>
          <p:cNvPr id="4" name="object 4">
            <a:extLst>
              <a:ext uri="{FF2B5EF4-FFF2-40B4-BE49-F238E27FC236}">
                <a16:creationId xmlns:a16="http://schemas.microsoft.com/office/drawing/2014/main" id="{A83A00A0-D874-1FB9-2097-CEA36076DC0B}"/>
              </a:ext>
            </a:extLst>
          </p:cNvPr>
          <p:cNvPicPr>
            <a:picLocks noGrp="1" noRot="1" noMove="1" noResize="1" noEditPoints="1" noAdjustHandles="1" noChangeArrowheads="1" noChangeShapeType="1" noCrop="1"/>
          </p:cNvPicPr>
          <p:nvPr/>
        </p:nvPicPr>
        <p:blipFill>
          <a:blip r:embed="rId2" cstate="print"/>
          <a:stretch>
            <a:fillRect/>
          </a:stretch>
        </p:blipFill>
        <p:spPr>
          <a:xfrm>
            <a:off x="16383000" y="8458200"/>
            <a:ext cx="1600201" cy="1600200"/>
          </a:xfrm>
          <a:prstGeom prst="rect">
            <a:avLst/>
          </a:prstGeom>
        </p:spPr>
      </p:pic>
    </p:spTree>
    <p:extLst>
      <p:ext uri="{BB962C8B-B14F-4D97-AF65-F5344CB8AC3E}">
        <p14:creationId xmlns:p14="http://schemas.microsoft.com/office/powerpoint/2010/main" val="2833947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EDF2F9"/>
        </a:solidFill>
        <a:effectLst/>
      </p:bgPr>
    </p:bg>
    <p:spTree>
      <p:nvGrpSpPr>
        <p:cNvPr id="1" name="">
          <a:extLst>
            <a:ext uri="{FF2B5EF4-FFF2-40B4-BE49-F238E27FC236}">
              <a16:creationId xmlns:a16="http://schemas.microsoft.com/office/drawing/2014/main" id="{20D3FBCF-C260-F42A-42C0-7A2AA754248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4CC8C3F-6FD8-634D-E7BB-A82FFCF31E7F}"/>
              </a:ext>
            </a:extLst>
          </p:cNvPr>
          <p:cNvSpPr>
            <a:spLocks noGrp="1"/>
          </p:cNvSpPr>
          <p:nvPr>
            <p:ph type="ctrTitle"/>
          </p:nvPr>
        </p:nvSpPr>
        <p:spPr>
          <a:xfrm>
            <a:off x="1463040" y="1683545"/>
            <a:ext cx="14538960" cy="3459956"/>
          </a:xfrm>
          <a:solidFill>
            <a:schemeClr val="bg1"/>
          </a:solidFill>
        </p:spPr>
        <p:txBody>
          <a:bodyPr>
            <a:normAutofit/>
          </a:bodyPr>
          <a:lstStyle/>
          <a:p>
            <a:pPr algn="l"/>
            <a:r>
              <a:rPr lang="en-US" sz="12300" dirty="0">
                <a:ea typeface="Source Sans Pro" panose="020B0503030403020204" pitchFamily="34" charset="0"/>
              </a:rPr>
              <a:t>Feedback Survey</a:t>
            </a:r>
          </a:p>
        </p:txBody>
      </p:sp>
      <p:sp>
        <p:nvSpPr>
          <p:cNvPr id="5" name="Subtitle 4">
            <a:extLst>
              <a:ext uri="{FF2B5EF4-FFF2-40B4-BE49-F238E27FC236}">
                <a16:creationId xmlns:a16="http://schemas.microsoft.com/office/drawing/2014/main" id="{2829217B-0EDD-59D6-54F9-168864AF8720}"/>
              </a:ext>
            </a:extLst>
          </p:cNvPr>
          <p:cNvSpPr>
            <a:spLocks noGrp="1"/>
          </p:cNvSpPr>
          <p:nvPr>
            <p:ph type="subTitle" idx="1"/>
          </p:nvPr>
        </p:nvSpPr>
        <p:spPr>
          <a:xfrm>
            <a:off x="1463040" y="5403057"/>
            <a:ext cx="12138660" cy="3702842"/>
          </a:xfrm>
        </p:spPr>
        <p:txBody>
          <a:bodyPr>
            <a:normAutofit/>
          </a:bodyPr>
          <a:lstStyle/>
          <a:p>
            <a:pPr algn="l"/>
            <a:r>
              <a:rPr lang="en-US" sz="7500" dirty="0">
                <a:latin typeface="+mj-lt"/>
              </a:rPr>
              <a:t>Remember to provide feedback for this session in the </a:t>
            </a:r>
            <a:r>
              <a:rPr lang="en-US" sz="7500" dirty="0" err="1">
                <a:latin typeface="+mj-lt"/>
              </a:rPr>
              <a:t>ConferenceAPP</a:t>
            </a:r>
            <a:r>
              <a:rPr lang="en-US" sz="7500" dirty="0">
                <a:latin typeface="+mj-lt"/>
              </a:rPr>
              <a:t>!</a:t>
            </a:r>
          </a:p>
        </p:txBody>
      </p:sp>
      <p:cxnSp>
        <p:nvCxnSpPr>
          <p:cNvPr id="9" name="Straight Connector 8">
            <a:extLst>
              <a:ext uri="{FF2B5EF4-FFF2-40B4-BE49-F238E27FC236}">
                <a16:creationId xmlns:a16="http://schemas.microsoft.com/office/drawing/2014/main" id="{081F4F60-F644-392F-FB8B-6A0AC8496182}"/>
              </a:ext>
            </a:extLst>
          </p:cNvPr>
          <p:cNvCxnSpPr>
            <a:cxnSpLocks/>
          </p:cNvCxnSpPr>
          <p:nvPr/>
        </p:nvCxnSpPr>
        <p:spPr>
          <a:xfrm>
            <a:off x="1600200" y="5143500"/>
            <a:ext cx="15087600" cy="0"/>
          </a:xfrm>
          <a:prstGeom prst="line">
            <a:avLst/>
          </a:prstGeom>
          <a:ln w="57150">
            <a:solidFill>
              <a:srgbClr val="D5B123"/>
            </a:solidFill>
          </a:ln>
        </p:spPr>
        <p:style>
          <a:lnRef idx="3">
            <a:schemeClr val="accent6"/>
          </a:lnRef>
          <a:fillRef idx="0">
            <a:schemeClr val="accent6"/>
          </a:fillRef>
          <a:effectRef idx="2">
            <a:schemeClr val="accent6"/>
          </a:effectRef>
          <a:fontRef idx="minor">
            <a:schemeClr val="tx1"/>
          </a:fontRef>
        </p:style>
      </p:cxnSp>
      <p:pic>
        <p:nvPicPr>
          <p:cNvPr id="2" name="object 4">
            <a:extLst>
              <a:ext uri="{FF2B5EF4-FFF2-40B4-BE49-F238E27FC236}">
                <a16:creationId xmlns:a16="http://schemas.microsoft.com/office/drawing/2014/main" id="{5E91D0FC-DADC-23ED-4843-8982049B9121}"/>
              </a:ext>
            </a:extLst>
          </p:cNvPr>
          <p:cNvPicPr>
            <a:picLocks noGrp="1" noRot="1" noMove="1" noResize="1" noEditPoints="1" noAdjustHandles="1" noChangeArrowheads="1" noChangeShapeType="1" noCrop="1"/>
          </p:cNvPicPr>
          <p:nvPr/>
        </p:nvPicPr>
        <p:blipFill>
          <a:blip r:embed="rId3" cstate="print"/>
          <a:stretch>
            <a:fillRect/>
          </a:stretch>
        </p:blipFill>
        <p:spPr>
          <a:xfrm>
            <a:off x="16154400" y="8115300"/>
            <a:ext cx="1823251" cy="1904999"/>
          </a:xfrm>
          <a:prstGeom prst="rect">
            <a:avLst/>
          </a:prstGeom>
        </p:spPr>
      </p:pic>
    </p:spTree>
    <p:extLst>
      <p:ext uri="{BB962C8B-B14F-4D97-AF65-F5344CB8AC3E}">
        <p14:creationId xmlns:p14="http://schemas.microsoft.com/office/powerpoint/2010/main" val="3484277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DD85F-0CF2-544C-F781-FE443FE6538C}"/>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009709B5-4341-B28B-AFDD-DBCA717D987D}"/>
              </a:ext>
            </a:extLst>
          </p:cNvPr>
          <p:cNvSpPr txBox="1">
            <a:spLocks noGrp="1"/>
          </p:cNvSpPr>
          <p:nvPr>
            <p:ph type="ctrTitle"/>
          </p:nvPr>
        </p:nvSpPr>
        <p:spPr>
          <a:xfrm>
            <a:off x="381000" y="2705100"/>
            <a:ext cx="7670800" cy="996363"/>
          </a:xfrm>
          <a:prstGeom prst="rect">
            <a:avLst/>
          </a:prstGeom>
        </p:spPr>
        <p:txBody>
          <a:bodyPr vert="horz" wrap="square" lIns="0" tIns="16510" rIns="0" bIns="0" rtlCol="0">
            <a:spAutoFit/>
          </a:bodyPr>
          <a:lstStyle/>
          <a:p>
            <a:pPr marL="12700" algn="l">
              <a:lnSpc>
                <a:spcPts val="7275"/>
              </a:lnSpc>
              <a:spcBef>
                <a:spcPts val="130"/>
              </a:spcBef>
            </a:pPr>
            <a:r>
              <a:rPr lang="en-US" sz="8200" dirty="0">
                <a:solidFill>
                  <a:srgbClr val="D5B123"/>
                </a:solidFill>
                <a:ea typeface="Source Sans Pro" panose="020B0503030403020204" pitchFamily="34" charset="0"/>
                <a:cs typeface="Arial" panose="020B0604020202020204" pitchFamily="34" charset="0"/>
              </a:rPr>
              <a:t>Closing Slide</a:t>
            </a:r>
            <a:endParaRPr sz="8200" dirty="0">
              <a:ea typeface="Source Sans Pro" panose="020B0503030403020204" pitchFamily="34" charset="0"/>
              <a:cs typeface="Gill Sans MT"/>
            </a:endParaRPr>
          </a:p>
        </p:txBody>
      </p:sp>
      <p:sp>
        <p:nvSpPr>
          <p:cNvPr id="3" name="object 3">
            <a:extLst>
              <a:ext uri="{FF2B5EF4-FFF2-40B4-BE49-F238E27FC236}">
                <a16:creationId xmlns:a16="http://schemas.microsoft.com/office/drawing/2014/main" id="{334AE619-E750-912B-FC33-65512B78A57E}"/>
              </a:ext>
            </a:extLst>
          </p:cNvPr>
          <p:cNvSpPr txBox="1">
            <a:spLocks noGrp="1"/>
          </p:cNvSpPr>
          <p:nvPr>
            <p:ph type="subTitle" idx="4"/>
          </p:nvPr>
        </p:nvSpPr>
        <p:spPr>
          <a:xfrm>
            <a:off x="381000" y="5177971"/>
            <a:ext cx="6705600" cy="1551835"/>
          </a:xfrm>
          <a:prstGeom prst="rect">
            <a:avLst/>
          </a:prstGeom>
        </p:spPr>
        <p:txBody>
          <a:bodyPr vert="horz" wrap="square" lIns="0" tIns="222250" rIns="0" bIns="0" rtlCol="0">
            <a:spAutoFit/>
          </a:bodyPr>
          <a:lstStyle/>
          <a:p>
            <a:pPr marL="12700" marR="5080" algn="l">
              <a:lnSpc>
                <a:spcPct val="72500"/>
              </a:lnSpc>
              <a:spcBef>
                <a:spcPts val="1750"/>
              </a:spcBef>
            </a:pPr>
            <a:r>
              <a:rPr lang="en-US" sz="3200" dirty="0">
                <a:solidFill>
                  <a:schemeClr val="bg1"/>
                </a:solidFill>
                <a:latin typeface="+mj-lt"/>
                <a:ea typeface="Source Sans Pro" panose="020B0503030403020204" pitchFamily="34" charset="0"/>
                <a:cs typeface="Gill Sans MT"/>
              </a:rPr>
              <a:t>Other information here:</a:t>
            </a:r>
          </a:p>
          <a:p>
            <a:pPr marL="12700" marR="5080" algn="l">
              <a:lnSpc>
                <a:spcPct val="72500"/>
              </a:lnSpc>
              <a:spcBef>
                <a:spcPts val="1750"/>
              </a:spcBef>
            </a:pPr>
            <a:r>
              <a:rPr lang="en-US" sz="3200" dirty="0">
                <a:solidFill>
                  <a:schemeClr val="bg1"/>
                </a:solidFill>
                <a:latin typeface="Source Sans Pro" panose="020B0503030403020204" pitchFamily="34" charset="77"/>
              </a:rPr>
              <a:t>Such as contact information for the presenters etc.</a:t>
            </a:r>
            <a:endParaRPr sz="3200" dirty="0">
              <a:solidFill>
                <a:schemeClr val="bg1"/>
              </a:solidFill>
              <a:latin typeface="+mj-lt"/>
              <a:ea typeface="Source Sans Pro" panose="020B0503030403020204" pitchFamily="34" charset="0"/>
              <a:cs typeface="Gill Sans MT"/>
            </a:endParaRPr>
          </a:p>
        </p:txBody>
      </p:sp>
      <p:sp>
        <p:nvSpPr>
          <p:cNvPr id="5" name="Oval 4">
            <a:extLst>
              <a:ext uri="{FF2B5EF4-FFF2-40B4-BE49-F238E27FC236}">
                <a16:creationId xmlns:a16="http://schemas.microsoft.com/office/drawing/2014/main" id="{3C5B5111-0F85-BB2A-7452-D728B0FAADD1}"/>
              </a:ext>
            </a:extLst>
          </p:cNvPr>
          <p:cNvSpPr/>
          <p:nvPr/>
        </p:nvSpPr>
        <p:spPr>
          <a:xfrm>
            <a:off x="10656238" y="3369484"/>
            <a:ext cx="5052060" cy="506729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object 4">
            <a:extLst>
              <a:ext uri="{FF2B5EF4-FFF2-40B4-BE49-F238E27FC236}">
                <a16:creationId xmlns:a16="http://schemas.microsoft.com/office/drawing/2014/main" id="{A02D44E0-C153-5902-4AF8-A1170C0B7132}"/>
              </a:ext>
            </a:extLst>
          </p:cNvPr>
          <p:cNvPicPr/>
          <p:nvPr/>
        </p:nvPicPr>
        <p:blipFill>
          <a:blip r:embed="rId2" cstate="print"/>
          <a:stretch>
            <a:fillRect/>
          </a:stretch>
        </p:blipFill>
        <p:spPr>
          <a:xfrm>
            <a:off x="10602898" y="3369485"/>
            <a:ext cx="5105400" cy="5067299"/>
          </a:xfrm>
          <a:prstGeom prst="rect">
            <a:avLst/>
          </a:prstGeom>
        </p:spPr>
      </p:pic>
    </p:spTree>
    <p:extLst>
      <p:ext uri="{BB962C8B-B14F-4D97-AF65-F5344CB8AC3E}">
        <p14:creationId xmlns:p14="http://schemas.microsoft.com/office/powerpoint/2010/main" val="3851298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54</TotalTime>
  <Words>337</Words>
  <Application>Microsoft Office PowerPoint</Application>
  <PresentationFormat>Custom</PresentationFormat>
  <Paragraphs>44</Paragraphs>
  <Slides>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Calibri</vt:lpstr>
      <vt:lpstr>Source Sans Pro</vt:lpstr>
      <vt:lpstr>Office Theme</vt:lpstr>
      <vt:lpstr>NAPSA Annual Conference and Training  Institute</vt:lpstr>
      <vt:lpstr>Title Style</vt:lpstr>
      <vt:lpstr>Primary Header</vt:lpstr>
      <vt:lpstr>CONTENT HEADLINE:</vt:lpstr>
      <vt:lpstr>CONTENT HEADLINE:</vt:lpstr>
      <vt:lpstr>CONTENT HEADLINE:</vt:lpstr>
      <vt:lpstr>CONTENT HEADLINE:</vt:lpstr>
      <vt:lpstr>Feedback Survey</vt:lpstr>
      <vt:lpstr>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NAPSA ANNUAL CONFERENCE and TRAINING INSTITUTE September 14-17, 2025 Atlanta, Georgia</dc:title>
  <dc:creator>Kim Struble</dc:creator>
  <cp:keywords>DAGti0U0cvo,BAFrhwfXht0,01</cp:keywords>
  <cp:lastModifiedBy>Richardson, Nichole</cp:lastModifiedBy>
  <cp:revision>7</cp:revision>
  <dcterms:created xsi:type="dcterms:W3CDTF">2025-07-18T19:25:43Z</dcterms:created>
  <dcterms:modified xsi:type="dcterms:W3CDTF">2026-07-01T19:59:57Z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2025-07-18T00:00:00Z</vt:filetime>
  </property>
  <property fmtid="{D5CDD505-2E9C-101B-9397-08002B2CF9AE}" pid="3" name="Creator">
    <vt:lpwstr>Canva (Renderer)</vt:lpwstr>
  </property>
  <property fmtid="{D5CDD505-2E9C-101B-9397-08002B2CF9AE}" pid="4" name="Producer">
    <vt:lpwstr>Canva (Renderer)</vt:lpwstr>
  </property>
  <property fmtid="{D5CDD505-2E9C-101B-9397-08002B2CF9AE}" pid="5" name="LastSaved">
    <vt:filetime>2025-07-18T00:00:00Z</vt:filetime>
  </property>
</Properties>
</file>