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6"/>
  </p:notesMasterIdLst>
  <p:sldIdLst>
    <p:sldId id="258" r:id="rId6"/>
    <p:sldId id="259" r:id="rId7"/>
    <p:sldId id="260" r:id="rId8"/>
    <p:sldId id="263" r:id="rId9"/>
    <p:sldId id="266" r:id="rId10"/>
    <p:sldId id="267" r:id="rId11"/>
    <p:sldId id="268" r:id="rId12"/>
    <p:sldId id="269" r:id="rId13"/>
    <p:sldId id="270" r:id="rId14"/>
    <p:sldId id="271" r:id="rId15"/>
    <p:sldId id="273" r:id="rId16"/>
    <p:sldId id="274" r:id="rId17"/>
    <p:sldId id="278" r:id="rId18"/>
    <p:sldId id="283" r:id="rId19"/>
    <p:sldId id="279" r:id="rId20"/>
    <p:sldId id="285" r:id="rId21"/>
    <p:sldId id="284" r:id="rId22"/>
    <p:sldId id="294" r:id="rId23"/>
    <p:sldId id="635" r:id="rId24"/>
    <p:sldId id="63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532C5C8-A18F-4B64-AFAA-D4EABBFBB20F}">
          <p14:sldIdLst>
            <p14:sldId id="258"/>
            <p14:sldId id="259"/>
          </p14:sldIdLst>
        </p14:section>
        <p14:section name="Introduction" id="{E2595B7F-6A6F-48B9-A1B2-E30FCDCF6BD8}">
          <p14:sldIdLst>
            <p14:sldId id="260"/>
            <p14:sldId id="263"/>
          </p14:sldIdLst>
        </p14:section>
        <p14:section name="Significance" id="{49A4DC83-64CE-4034-93AE-059AFA81BA50}">
          <p14:sldIdLst>
            <p14:sldId id="266"/>
            <p14:sldId id="267"/>
          </p14:sldIdLst>
        </p14:section>
        <p14:section name="Methodology" id="{EEA97DD6-94D7-4250-B097-5B5211014557}">
          <p14:sldIdLst>
            <p14:sldId id="268"/>
          </p14:sldIdLst>
        </p14:section>
        <p14:section name="Findings" id="{889743D3-3390-4D4A-A4C5-BBA9921C17A4}">
          <p14:sldIdLst>
            <p14:sldId id="269"/>
            <p14:sldId id="270"/>
            <p14:sldId id="271"/>
            <p14:sldId id="273"/>
            <p14:sldId id="274"/>
            <p14:sldId id="278"/>
            <p14:sldId id="283"/>
          </p14:sldIdLst>
        </p14:section>
        <p14:section name="Go-forward" id="{8AB3A7E3-3D7A-4B90-88F2-742E67EA8E6C}">
          <p14:sldIdLst>
            <p14:sldId id="279"/>
            <p14:sldId id="285"/>
          </p14:sldIdLst>
        </p14:section>
        <p14:section name="Back-up slides" id="{7E34EE88-7689-40B3-B6D2-A41A0E55951E}">
          <p14:sldIdLst>
            <p14:sldId id="284"/>
            <p14:sldId id="294"/>
            <p14:sldId id="635"/>
            <p14:sldId id="6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5FC"/>
    <a:srgbClr val="069245"/>
    <a:srgbClr val="F796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789716-0030-4C20-81BE-6498ED17A9C8}" v="713" dt="2025-08-20T01:35:13.3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8" autoAdjust="0"/>
    <p:restoredTop sz="64165" autoAdjust="0"/>
  </p:normalViewPr>
  <p:slideViewPr>
    <p:cSldViewPr snapToGrid="0">
      <p:cViewPr varScale="1">
        <p:scale>
          <a:sx n="71" d="100"/>
          <a:sy n="71" d="100"/>
        </p:scale>
        <p:origin x="1878" y="60"/>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Gill Sans MT" panose="020B0502020104020203" pitchFamily="34" charset="0"/>
                <a:ea typeface="+mn-ea"/>
                <a:cs typeface="Times New Roman" panose="02020603050405020304" pitchFamily="18" charset="0"/>
              </a:defRPr>
            </a:pPr>
            <a:r>
              <a:rPr lang="en-AU" sz="1400" dirty="0">
                <a:latin typeface="Gill Sans MT" panose="020B0502020104020203" pitchFamily="34" charset="0"/>
              </a:rPr>
              <a:t>Graph 1:</a:t>
            </a:r>
            <a:r>
              <a:rPr lang="en-AU" sz="1400" baseline="0" dirty="0">
                <a:latin typeface="Gill Sans MT" panose="020B0502020104020203" pitchFamily="34" charset="0"/>
              </a:rPr>
              <a:t> </a:t>
            </a:r>
            <a:r>
              <a:rPr lang="en-AU" sz="1400" dirty="0">
                <a:latin typeface="Gill Sans MT" panose="020B0502020104020203" pitchFamily="34" charset="0"/>
              </a:rPr>
              <a:t>Distribution of</a:t>
            </a:r>
            <a:r>
              <a:rPr lang="en-AU" sz="1400" baseline="0" dirty="0">
                <a:latin typeface="Gill Sans MT" panose="020B0502020104020203" pitchFamily="34" charset="0"/>
              </a:rPr>
              <a:t> </a:t>
            </a:r>
            <a:r>
              <a:rPr lang="en-AU" sz="1400" dirty="0">
                <a:latin typeface="Gill Sans MT" panose="020B0502020104020203" pitchFamily="34" charset="0"/>
              </a:rPr>
              <a:t>safety</a:t>
            </a:r>
            <a:r>
              <a:rPr lang="en-AU" sz="1400" baseline="0" dirty="0">
                <a:latin typeface="Gill Sans MT" panose="020B0502020104020203" pitchFamily="34" charset="0"/>
              </a:rPr>
              <a:t> </a:t>
            </a:r>
            <a:r>
              <a:rPr lang="en-AU" sz="1400" dirty="0">
                <a:latin typeface="Gill Sans MT" panose="020B0502020104020203" pitchFamily="34" charset="0"/>
              </a:rPr>
              <a:t>needs</a:t>
            </a:r>
          </a:p>
        </c:rich>
      </c:tx>
      <c:layout>
        <c:manualLayout>
          <c:xMode val="edge"/>
          <c:yMode val="edge"/>
          <c:x val="0.29316607993103311"/>
          <c:y val="9.010996999105150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Gill Sans MT" panose="020B0502020104020203"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'Statistical Analysis-SR1'!$C$5:$H$5</c:f>
              <c:strCache>
                <c:ptCount val="6"/>
                <c:pt idx="0">
                  <c:v>Emotional</c:v>
                </c:pt>
                <c:pt idx="1">
                  <c:v>Social</c:v>
                </c:pt>
                <c:pt idx="2">
                  <c:v>Cognitive</c:v>
                </c:pt>
                <c:pt idx="3">
                  <c:v>Physical </c:v>
                </c:pt>
                <c:pt idx="4">
                  <c:v>Psychological</c:v>
                </c:pt>
                <c:pt idx="5">
                  <c:v>Behavioral</c:v>
                </c:pt>
              </c:strCache>
            </c:strRef>
          </c:cat>
          <c:val>
            <c:numRef>
              <c:f>'Statistical Analysis-SR1'!$C$6:$H$6</c:f>
              <c:numCache>
                <c:formatCode>General</c:formatCode>
                <c:ptCount val="6"/>
                <c:pt idx="0">
                  <c:v>9</c:v>
                </c:pt>
                <c:pt idx="1">
                  <c:v>8</c:v>
                </c:pt>
                <c:pt idx="2">
                  <c:v>7</c:v>
                </c:pt>
                <c:pt idx="3">
                  <c:v>5</c:v>
                </c:pt>
                <c:pt idx="4">
                  <c:v>5</c:v>
                </c:pt>
                <c:pt idx="5">
                  <c:v>7</c:v>
                </c:pt>
              </c:numCache>
            </c:numRef>
          </c:val>
          <c:extLst>
            <c:ext xmlns:c16="http://schemas.microsoft.com/office/drawing/2014/chart" uri="{C3380CC4-5D6E-409C-BE32-E72D297353CC}">
              <c16:uniqueId val="{00000000-7216-4FF1-8C26-92229EBABDAB}"/>
            </c:ext>
          </c:extLst>
        </c:ser>
        <c:dLbls>
          <c:dLblPos val="outEnd"/>
          <c:showLegendKey val="0"/>
          <c:showVal val="1"/>
          <c:showCatName val="0"/>
          <c:showSerName val="0"/>
          <c:showPercent val="0"/>
          <c:showBubbleSize val="0"/>
        </c:dLbls>
        <c:gapWidth val="150"/>
        <c:axId val="221495392"/>
        <c:axId val="221497792"/>
      </c:barChart>
      <c:catAx>
        <c:axId val="221495392"/>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Gill Sans MT" panose="020B0502020104020203" pitchFamily="34" charset="0"/>
                <a:ea typeface="+mn-ea"/>
                <a:cs typeface="Times New Roman" panose="02020603050405020304" pitchFamily="18" charset="0"/>
              </a:defRPr>
            </a:pPr>
            <a:endParaRPr lang="en-US"/>
          </a:p>
        </c:txPr>
        <c:crossAx val="221497792"/>
        <c:crosses val="autoZero"/>
        <c:auto val="1"/>
        <c:lblAlgn val="ctr"/>
        <c:lblOffset val="100"/>
        <c:noMultiLvlLbl val="0"/>
      </c:catAx>
      <c:valAx>
        <c:axId val="221497792"/>
        <c:scaling>
          <c:orientation val="minMax"/>
        </c:scaling>
        <c:delete val="1"/>
        <c:axPos val="l"/>
        <c:numFmt formatCode="General" sourceLinked="1"/>
        <c:majorTickMark val="none"/>
        <c:minorTickMark val="none"/>
        <c:tickLblPos val="nextTo"/>
        <c:crossAx val="221495392"/>
        <c:crosses val="autoZero"/>
        <c:crossBetween val="between"/>
        <c:minorUnit val="2"/>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6.0728098439617649E-2"/>
          <c:y val="4.1962927840885712E-2"/>
          <c:w val="0.90789945218198209"/>
          <c:h val="0.55729711885601307"/>
        </c:manualLayout>
      </c:layout>
      <c:barChart>
        <c:barDir val="col"/>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'Statistical Analysis-SR1'!$X$30:$X$38</c:f>
              <c:strCache>
                <c:ptCount val="9"/>
                <c:pt idx="0">
                  <c:v>Australia</c:v>
                </c:pt>
                <c:pt idx="1">
                  <c:v>China</c:v>
                </c:pt>
                <c:pt idx="2">
                  <c:v>France</c:v>
                </c:pt>
                <c:pt idx="3">
                  <c:v>Canada</c:v>
                </c:pt>
                <c:pt idx="4">
                  <c:v>UK</c:v>
                </c:pt>
                <c:pt idx="5">
                  <c:v>Belgium</c:v>
                </c:pt>
                <c:pt idx="6">
                  <c:v>Poland</c:v>
                </c:pt>
                <c:pt idx="7">
                  <c:v>USA</c:v>
                </c:pt>
                <c:pt idx="8">
                  <c:v>South Africa</c:v>
                </c:pt>
              </c:strCache>
            </c:strRef>
          </c:cat>
          <c:val>
            <c:numRef>
              <c:f>'Statistical Analysis-SR1'!$Y$30:$Y$38</c:f>
              <c:numCache>
                <c:formatCode>General</c:formatCode>
                <c:ptCount val="9"/>
                <c:pt idx="0">
                  <c:v>1</c:v>
                </c:pt>
                <c:pt idx="1">
                  <c:v>1</c:v>
                </c:pt>
                <c:pt idx="2">
                  <c:v>1</c:v>
                </c:pt>
                <c:pt idx="3">
                  <c:v>1</c:v>
                </c:pt>
                <c:pt idx="4">
                  <c:v>1</c:v>
                </c:pt>
                <c:pt idx="5">
                  <c:v>1</c:v>
                </c:pt>
                <c:pt idx="6">
                  <c:v>1</c:v>
                </c:pt>
                <c:pt idx="7">
                  <c:v>5</c:v>
                </c:pt>
                <c:pt idx="8">
                  <c:v>1</c:v>
                </c:pt>
              </c:numCache>
            </c:numRef>
          </c:val>
          <c:extLst>
            <c:ext xmlns:c16="http://schemas.microsoft.com/office/drawing/2014/chart" uri="{C3380CC4-5D6E-409C-BE32-E72D297353CC}">
              <c16:uniqueId val="{00000000-D0AC-41D3-92DA-9EACFCEF70B3}"/>
            </c:ext>
          </c:extLst>
        </c:ser>
        <c:dLbls>
          <c:dLblPos val="outEnd"/>
          <c:showLegendKey val="0"/>
          <c:showVal val="1"/>
          <c:showCatName val="0"/>
          <c:showSerName val="0"/>
          <c:showPercent val="0"/>
          <c:showBubbleSize val="0"/>
        </c:dLbls>
        <c:gapWidth val="219"/>
        <c:overlap val="-27"/>
        <c:axId val="158723231"/>
        <c:axId val="158718431"/>
      </c:barChart>
      <c:catAx>
        <c:axId val="158723231"/>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Gill Sans MT" panose="020B0502020104020203" pitchFamily="34" charset="0"/>
                    <a:ea typeface="+mn-ea"/>
                    <a:cs typeface="Times New Roman" panose="02020603050405020304" pitchFamily="18" charset="0"/>
                  </a:defRPr>
                </a:pPr>
                <a:r>
                  <a:rPr lang="en-AU" dirty="0">
                    <a:latin typeface="Gill Sans MT" panose="020B0502020104020203" pitchFamily="34" charset="0"/>
                  </a:rPr>
                  <a:t>Graph 2: Geographical region</a:t>
                </a:r>
              </a:p>
            </c:rich>
          </c:tx>
          <c:layout>
            <c:manualLayout>
              <c:xMode val="edge"/>
              <c:yMode val="edge"/>
              <c:x val="0.35950180268070348"/>
              <c:y val="0.1877303590707291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Gill Sans MT" panose="020B0502020104020203" pitchFamily="34" charset="0"/>
                  <a:ea typeface="+mn-ea"/>
                  <a:cs typeface="Times New Roman" panose="02020603050405020304" pitchFamily="18" charset="0"/>
                </a:defRPr>
              </a:pPr>
              <a:endParaRPr lang="en-AU"/>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Gill Sans MT" panose="020B0502020104020203" pitchFamily="34" charset="0"/>
                <a:ea typeface="+mn-ea"/>
                <a:cs typeface="Times New Roman" panose="02020603050405020304" pitchFamily="18" charset="0"/>
              </a:defRPr>
            </a:pPr>
            <a:endParaRPr lang="en-US"/>
          </a:p>
        </c:txPr>
        <c:crossAx val="158718431"/>
        <c:crosses val="autoZero"/>
        <c:auto val="1"/>
        <c:lblAlgn val="ctr"/>
        <c:lblOffset val="100"/>
        <c:noMultiLvlLbl val="0"/>
      </c:catAx>
      <c:valAx>
        <c:axId val="158718431"/>
        <c:scaling>
          <c:orientation val="minMax"/>
        </c:scaling>
        <c:delete val="1"/>
        <c:axPos val="l"/>
        <c:numFmt formatCode="General" sourceLinked="1"/>
        <c:majorTickMark val="none"/>
        <c:minorTickMark val="none"/>
        <c:tickLblPos val="nextTo"/>
        <c:crossAx val="158723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AU" sz="1400" dirty="0"/>
              <a:t>Graph 1:</a:t>
            </a:r>
            <a:r>
              <a:rPr lang="en-AU" sz="1400" baseline="0" dirty="0"/>
              <a:t> </a:t>
            </a:r>
            <a:r>
              <a:rPr lang="en-AU" sz="1400" dirty="0"/>
              <a:t>Distribution of</a:t>
            </a:r>
            <a:r>
              <a:rPr lang="en-AU" sz="1400" baseline="0" dirty="0"/>
              <a:t> </a:t>
            </a:r>
            <a:r>
              <a:rPr lang="en-AU" sz="1400" dirty="0"/>
              <a:t>safety</a:t>
            </a:r>
            <a:r>
              <a:rPr lang="en-AU" sz="1400" baseline="0" dirty="0"/>
              <a:t> </a:t>
            </a:r>
            <a:r>
              <a:rPr lang="en-AU" sz="1400" dirty="0"/>
              <a:t>needs</a:t>
            </a:r>
          </a:p>
        </c:rich>
      </c:tx>
      <c:layout>
        <c:manualLayout>
          <c:xMode val="edge"/>
          <c:yMode val="edge"/>
          <c:x val="0.29316607993103311"/>
          <c:y val="9.010996999105150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spPr>
            <a:solidFill>
              <a:schemeClr val="accent1"/>
            </a:solidFill>
            <a:ln w="19050">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'Statistical Analysis-SR1'!$C$5:$H$5</c:f>
              <c:strCache>
                <c:ptCount val="6"/>
                <c:pt idx="0">
                  <c:v>Emotional</c:v>
                </c:pt>
                <c:pt idx="1">
                  <c:v>Social</c:v>
                </c:pt>
                <c:pt idx="2">
                  <c:v>Cognitive</c:v>
                </c:pt>
                <c:pt idx="3">
                  <c:v>Physical </c:v>
                </c:pt>
                <c:pt idx="4">
                  <c:v>Psychological</c:v>
                </c:pt>
                <c:pt idx="5">
                  <c:v>Behavioral</c:v>
                </c:pt>
              </c:strCache>
            </c:strRef>
          </c:cat>
          <c:val>
            <c:numRef>
              <c:f>'Statistical Analysis-SR1'!$C$6:$H$6</c:f>
              <c:numCache>
                <c:formatCode>General</c:formatCode>
                <c:ptCount val="6"/>
                <c:pt idx="0">
                  <c:v>9</c:v>
                </c:pt>
                <c:pt idx="1">
                  <c:v>8</c:v>
                </c:pt>
                <c:pt idx="2">
                  <c:v>7</c:v>
                </c:pt>
                <c:pt idx="3">
                  <c:v>5</c:v>
                </c:pt>
                <c:pt idx="4">
                  <c:v>5</c:v>
                </c:pt>
                <c:pt idx="5">
                  <c:v>7</c:v>
                </c:pt>
              </c:numCache>
            </c:numRef>
          </c:val>
          <c:extLst>
            <c:ext xmlns:c16="http://schemas.microsoft.com/office/drawing/2014/chart" uri="{C3380CC4-5D6E-409C-BE32-E72D297353CC}">
              <c16:uniqueId val="{00000000-6CF9-47B6-95EB-B4479CEB8427}"/>
            </c:ext>
          </c:extLst>
        </c:ser>
        <c:dLbls>
          <c:dLblPos val="outEnd"/>
          <c:showLegendKey val="0"/>
          <c:showVal val="1"/>
          <c:showCatName val="0"/>
          <c:showSerName val="0"/>
          <c:showPercent val="0"/>
          <c:showBubbleSize val="0"/>
        </c:dLbls>
        <c:gapWidth val="150"/>
        <c:axId val="221495392"/>
        <c:axId val="221497792"/>
      </c:barChart>
      <c:catAx>
        <c:axId val="221495392"/>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21497792"/>
        <c:crosses val="autoZero"/>
        <c:auto val="1"/>
        <c:lblAlgn val="ctr"/>
        <c:lblOffset val="100"/>
        <c:noMultiLvlLbl val="0"/>
      </c:catAx>
      <c:valAx>
        <c:axId val="221497792"/>
        <c:scaling>
          <c:orientation val="minMax"/>
        </c:scaling>
        <c:delete val="1"/>
        <c:axPos val="l"/>
        <c:numFmt formatCode="General" sourceLinked="1"/>
        <c:majorTickMark val="none"/>
        <c:minorTickMark val="none"/>
        <c:tickLblPos val="nextTo"/>
        <c:crossAx val="221495392"/>
        <c:crosses val="autoZero"/>
        <c:crossBetween val="between"/>
        <c:minorUnit val="2"/>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solidFill>
            <a:schemeClr val="tx1"/>
          </a:solidFill>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0728098439617649E-2"/>
          <c:y val="4.1962927840885712E-2"/>
          <c:w val="0.90789945218198209"/>
          <c:h val="0.55729711885601307"/>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'Statistical Analysis-SR1'!$X$30:$X$38</c:f>
              <c:strCache>
                <c:ptCount val="9"/>
                <c:pt idx="0">
                  <c:v>Australia</c:v>
                </c:pt>
                <c:pt idx="1">
                  <c:v>China</c:v>
                </c:pt>
                <c:pt idx="2">
                  <c:v>France</c:v>
                </c:pt>
                <c:pt idx="3">
                  <c:v>Canada</c:v>
                </c:pt>
                <c:pt idx="4">
                  <c:v>UK</c:v>
                </c:pt>
                <c:pt idx="5">
                  <c:v>Belgium</c:v>
                </c:pt>
                <c:pt idx="6">
                  <c:v>Poland</c:v>
                </c:pt>
                <c:pt idx="7">
                  <c:v>USA</c:v>
                </c:pt>
                <c:pt idx="8">
                  <c:v>South Africa</c:v>
                </c:pt>
              </c:strCache>
            </c:strRef>
          </c:cat>
          <c:val>
            <c:numRef>
              <c:f>'Statistical Analysis-SR1'!$Y$30:$Y$38</c:f>
              <c:numCache>
                <c:formatCode>General</c:formatCode>
                <c:ptCount val="9"/>
                <c:pt idx="0">
                  <c:v>1</c:v>
                </c:pt>
                <c:pt idx="1">
                  <c:v>1</c:v>
                </c:pt>
                <c:pt idx="2">
                  <c:v>1</c:v>
                </c:pt>
                <c:pt idx="3">
                  <c:v>1</c:v>
                </c:pt>
                <c:pt idx="4">
                  <c:v>1</c:v>
                </c:pt>
                <c:pt idx="5">
                  <c:v>1</c:v>
                </c:pt>
                <c:pt idx="6">
                  <c:v>1</c:v>
                </c:pt>
                <c:pt idx="7">
                  <c:v>5</c:v>
                </c:pt>
                <c:pt idx="8">
                  <c:v>1</c:v>
                </c:pt>
              </c:numCache>
            </c:numRef>
          </c:val>
          <c:extLst>
            <c:ext xmlns:c16="http://schemas.microsoft.com/office/drawing/2014/chart" uri="{C3380CC4-5D6E-409C-BE32-E72D297353CC}">
              <c16:uniqueId val="{00000000-B744-462B-AC4E-C87A10A6689B}"/>
            </c:ext>
          </c:extLst>
        </c:ser>
        <c:dLbls>
          <c:dLblPos val="outEnd"/>
          <c:showLegendKey val="0"/>
          <c:showVal val="1"/>
          <c:showCatName val="0"/>
          <c:showSerName val="0"/>
          <c:showPercent val="0"/>
          <c:showBubbleSize val="0"/>
        </c:dLbls>
        <c:gapWidth val="219"/>
        <c:overlap val="-27"/>
        <c:axId val="158723231"/>
        <c:axId val="158718431"/>
      </c:barChart>
      <c:catAx>
        <c:axId val="158723231"/>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AU" dirty="0"/>
                  <a:t>Graph 2: Geographical region</a:t>
                </a:r>
              </a:p>
            </c:rich>
          </c:tx>
          <c:layout>
            <c:manualLayout>
              <c:xMode val="edge"/>
              <c:yMode val="edge"/>
              <c:x val="0.35950180268070348"/>
              <c:y val="0.1877303590707291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AU"/>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58718431"/>
        <c:crosses val="autoZero"/>
        <c:auto val="1"/>
        <c:lblAlgn val="ctr"/>
        <c:lblOffset val="100"/>
        <c:noMultiLvlLbl val="0"/>
      </c:catAx>
      <c:valAx>
        <c:axId val="158718431"/>
        <c:scaling>
          <c:orientation val="minMax"/>
        </c:scaling>
        <c:delete val="1"/>
        <c:axPos val="l"/>
        <c:numFmt formatCode="General" sourceLinked="1"/>
        <c:majorTickMark val="none"/>
        <c:minorTickMark val="none"/>
        <c:tickLblPos val="nextTo"/>
        <c:crossAx val="158723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solidFill>
            <a:schemeClr val="tx1"/>
          </a:solidFill>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629989602847076E-2"/>
          <c:y val="8.1207140953136844E-2"/>
          <c:w val="0.90437001039715292"/>
          <c:h val="0.79027376637680669"/>
        </c:manualLayout>
      </c:layout>
      <c:barChart>
        <c:barDir val="col"/>
        <c:grouping val="clustered"/>
        <c:varyColors val="0"/>
        <c:ser>
          <c:idx val="0"/>
          <c:order val="0"/>
          <c:spPr>
            <a:solidFill>
              <a:schemeClr val="accent1"/>
            </a:solidFill>
            <a:ln w="19050">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'Statistical Analysis-SR1'!$V$5:$V$11</c:f>
              <c:numCache>
                <c:formatCode>General</c:formatCode>
                <c:ptCount val="7"/>
                <c:pt idx="0">
                  <c:v>2015</c:v>
                </c:pt>
                <c:pt idx="1">
                  <c:v>2019</c:v>
                </c:pt>
                <c:pt idx="2">
                  <c:v>2020</c:v>
                </c:pt>
                <c:pt idx="3">
                  <c:v>2021</c:v>
                </c:pt>
                <c:pt idx="4">
                  <c:v>2022</c:v>
                </c:pt>
                <c:pt idx="5">
                  <c:v>2023</c:v>
                </c:pt>
                <c:pt idx="6">
                  <c:v>2024</c:v>
                </c:pt>
              </c:numCache>
            </c:numRef>
          </c:cat>
          <c:val>
            <c:numRef>
              <c:f>'Statistical Analysis-SR1'!$W$5:$W$11</c:f>
              <c:numCache>
                <c:formatCode>General</c:formatCode>
                <c:ptCount val="7"/>
                <c:pt idx="0">
                  <c:v>1</c:v>
                </c:pt>
                <c:pt idx="1">
                  <c:v>1</c:v>
                </c:pt>
                <c:pt idx="2">
                  <c:v>2</c:v>
                </c:pt>
                <c:pt idx="3">
                  <c:v>1</c:v>
                </c:pt>
                <c:pt idx="4">
                  <c:v>5</c:v>
                </c:pt>
                <c:pt idx="5">
                  <c:v>1</c:v>
                </c:pt>
                <c:pt idx="6">
                  <c:v>2</c:v>
                </c:pt>
              </c:numCache>
            </c:numRef>
          </c:val>
          <c:extLst>
            <c:ext xmlns:c16="http://schemas.microsoft.com/office/drawing/2014/chart" uri="{C3380CC4-5D6E-409C-BE32-E72D297353CC}">
              <c16:uniqueId val="{00000000-CA69-4BC3-837D-AC0F8DE13BBF}"/>
            </c:ext>
          </c:extLst>
        </c:ser>
        <c:dLbls>
          <c:showLegendKey val="0"/>
          <c:showVal val="1"/>
          <c:showCatName val="0"/>
          <c:showSerName val="0"/>
          <c:showPercent val="0"/>
          <c:showBubbleSize val="0"/>
        </c:dLbls>
        <c:gapWidth val="150"/>
        <c:axId val="1729276607"/>
        <c:axId val="1729273247"/>
      </c:barChart>
      <c:catAx>
        <c:axId val="1729276607"/>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29273247"/>
        <c:crosses val="autoZero"/>
        <c:auto val="1"/>
        <c:lblAlgn val="ctr"/>
        <c:lblOffset val="100"/>
        <c:noMultiLvlLbl val="0"/>
      </c:catAx>
      <c:valAx>
        <c:axId val="1729273247"/>
        <c:scaling>
          <c:orientation val="minMax"/>
        </c:scaling>
        <c:delete val="1"/>
        <c:axPos val="l"/>
        <c:numFmt formatCode="General" sourceLinked="1"/>
        <c:majorTickMark val="none"/>
        <c:minorTickMark val="none"/>
        <c:tickLblPos val="nextTo"/>
        <c:crossAx val="1729276607"/>
        <c:crosses val="autoZero"/>
        <c:crossBetween val="between"/>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solidFill>
            <a:schemeClr val="tx1"/>
          </a:solidFill>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3C558-B52A-46CF-B87F-21FB687CA77E}" type="datetimeFigureOut">
              <a:rPr lang="en-GB" smtClean="0"/>
              <a:t>28/08/2025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59C365-B874-41D8-9F98-E15E613398AB}" type="slidenum">
              <a:rPr lang="en-GB" smtClean="0"/>
              <a:t>‹#›</a:t>
            </a:fld>
            <a:endParaRPr lang="en-GB"/>
          </a:p>
        </p:txBody>
      </p:sp>
    </p:spTree>
    <p:extLst>
      <p:ext uri="{BB962C8B-B14F-4D97-AF65-F5344CB8AC3E}">
        <p14:creationId xmlns:p14="http://schemas.microsoft.com/office/powerpoint/2010/main" val="311181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59C365-B874-41D8-9F98-E15E613398AB}" type="slidenum">
              <a:rPr lang="en-GB" smtClean="0"/>
              <a:t>1</a:t>
            </a:fld>
            <a:endParaRPr lang="en-GB"/>
          </a:p>
        </p:txBody>
      </p:sp>
    </p:spTree>
    <p:extLst>
      <p:ext uri="{BB962C8B-B14F-4D97-AF65-F5344CB8AC3E}">
        <p14:creationId xmlns:p14="http://schemas.microsoft.com/office/powerpoint/2010/main" val="1278713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27F92-F5EB-F45B-6DFD-AC79B2216B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4942E8-8A0A-909F-5CAC-6A9B2D363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601B62-227C-818F-E177-6D7A596514AD}"/>
              </a:ext>
            </a:extLst>
          </p:cNvPr>
          <p:cNvSpPr>
            <a:spLocks noGrp="1"/>
          </p:cNvSpPr>
          <p:nvPr>
            <p:ph type="body" idx="1"/>
          </p:nvPr>
        </p:nvSpPr>
        <p:spPr/>
        <p:txBody>
          <a:bodyPr/>
          <a:lstStyle/>
          <a:p>
            <a:pPr algn="l"/>
            <a:r>
              <a:rPr lang="en-AU" sz="1800" b="0" i="0" u="none" strike="noStrike" baseline="0" dirty="0">
                <a:latin typeface="TimesNewRomanPSMT"/>
              </a:rPr>
              <a:t>(This annual study includes only on-duty fatal firefighter injuries that occurred in the 50 states and the District of Columbia) per year)</a:t>
            </a:r>
            <a:endParaRPr lang="en-AU" b="0" dirty="0"/>
          </a:p>
          <a:p>
            <a:r>
              <a:rPr lang="en-AU" b="1" dirty="0"/>
              <a:t>Australia:</a:t>
            </a:r>
          </a:p>
          <a:p>
            <a:r>
              <a:rPr lang="en-AU" dirty="0"/>
              <a:t>They remove the head gear, water immersion, sit on a shade – which are not standards but general practices that could make an unsafe environment (Specially removing the head gear).</a:t>
            </a:r>
            <a:br>
              <a:rPr lang="en-AU" dirty="0"/>
            </a:br>
            <a:r>
              <a:rPr lang="en-AU" dirty="0"/>
              <a:t>Link – exploring existing heat risk monitoring devices and techs</a:t>
            </a:r>
          </a:p>
        </p:txBody>
      </p:sp>
      <p:sp>
        <p:nvSpPr>
          <p:cNvPr id="4" name="Slide Number Placeholder 3">
            <a:extLst>
              <a:ext uri="{FF2B5EF4-FFF2-40B4-BE49-F238E27FC236}">
                <a16:creationId xmlns:a16="http://schemas.microsoft.com/office/drawing/2014/main" id="{474693CD-8843-4B14-0421-AE6D1BC76761}"/>
              </a:ext>
            </a:extLst>
          </p:cNvPr>
          <p:cNvSpPr>
            <a:spLocks noGrp="1"/>
          </p:cNvSpPr>
          <p:nvPr>
            <p:ph type="sldNum" sz="quarter" idx="5"/>
          </p:nvPr>
        </p:nvSpPr>
        <p:spPr/>
        <p:txBody>
          <a:bodyPr/>
          <a:lstStyle/>
          <a:p>
            <a:fld id="{EE59C365-B874-41D8-9F98-E15E613398AB}" type="slidenum">
              <a:rPr lang="en-GB" smtClean="0"/>
              <a:t>11</a:t>
            </a:fld>
            <a:endParaRPr lang="en-GB"/>
          </a:p>
        </p:txBody>
      </p:sp>
    </p:spTree>
    <p:extLst>
      <p:ext uri="{BB962C8B-B14F-4D97-AF65-F5344CB8AC3E}">
        <p14:creationId xmlns:p14="http://schemas.microsoft.com/office/powerpoint/2010/main" val="12534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94CEE-05A5-6B44-E144-5B58B0D02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43CE3-1CC8-8D83-A731-718A577BD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ACF456-416A-0888-05EF-A1BF2BEEFA79}"/>
              </a:ext>
            </a:extLst>
          </p:cNvPr>
          <p:cNvSpPr>
            <a:spLocks noGrp="1"/>
          </p:cNvSpPr>
          <p:nvPr>
            <p:ph type="body" idx="1"/>
          </p:nvPr>
        </p:nvSpPr>
        <p:spPr/>
        <p:txBody>
          <a:bodyPr/>
          <a:lstStyle/>
          <a:p>
            <a:r>
              <a:rPr lang="en-AU" dirty="0"/>
              <a:t>Heat risk is a leading cause of fatalities among firefighters, with early-career firefighters (defined in this research as those with less than 5years of experience) particularly vulnerable to occupational injuries (Campbell &amp; Petrillo, 2023). Heat risk monitoring for firefighters involves assessing both ambient heat stress (e.g., temperature, humidity) and physiological heat strain (e.g., heart rate, respiration, core body temperature [CBT]). CBT is considered the most accurate indicator of thermal strain (Buller et al., 2015; Morrissey et al., 2021). However, current field methods for measuring CBT such as ingestible capsules and rectal probes are invasive, impractical, and inconvenient for firefighting training (Thomas et al., 2019; Wibowo et al., 2024). Emerging approaches suggest CBT may be estimated from heart rate data or skin temperature using wearable sensors, but these remain largely validated under lab conditions (Holm et al., 2016; Zheng et al., 2020). </a:t>
            </a:r>
          </a:p>
          <a:p>
            <a:endParaRPr lang="en-AU" dirty="0"/>
          </a:p>
          <a:p>
            <a:pPr algn="l"/>
            <a:r>
              <a:rPr lang="en-AU" b="1" dirty="0">
                <a:latin typeface="Gill Sans MT" panose="020B0502020104020203" pitchFamily="34" charset="0"/>
              </a:rPr>
              <a:t>Limitations of devices for environmental parameter sensing: </a:t>
            </a:r>
            <a:r>
              <a:rPr lang="en-AU" dirty="0">
                <a:latin typeface="Gill Sans MT" panose="020B0502020104020203" pitchFamily="34" charset="0"/>
              </a:rPr>
              <a:t>External monitoring of the ambient temperature, Alert mechanisms, Integration issues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latin typeface="Gill Sans MT" panose="020B0502020104020203" pitchFamily="34" charset="0"/>
              </a:rPr>
              <a:t>Limitations of end user physiological parameter sensing: </a:t>
            </a:r>
            <a:r>
              <a:rPr lang="en-AU" dirty="0">
                <a:latin typeface="Gill Sans MT" panose="020B0502020104020203" pitchFamily="34" charset="0"/>
              </a:rPr>
              <a:t>Bulkiness, Discomfort, Inhomogeneous on body surface, Integration issues to the PPE</a:t>
            </a:r>
            <a:endParaRPr lang="en-AU" dirty="0"/>
          </a:p>
          <a:p>
            <a:endParaRPr lang="en-AU" dirty="0"/>
          </a:p>
        </p:txBody>
      </p:sp>
      <p:sp>
        <p:nvSpPr>
          <p:cNvPr id="4" name="Slide Number Placeholder 3">
            <a:extLst>
              <a:ext uri="{FF2B5EF4-FFF2-40B4-BE49-F238E27FC236}">
                <a16:creationId xmlns:a16="http://schemas.microsoft.com/office/drawing/2014/main" id="{72CE77A9-8DCA-939E-D78E-DB6503AA797B}"/>
              </a:ext>
            </a:extLst>
          </p:cNvPr>
          <p:cNvSpPr>
            <a:spLocks noGrp="1"/>
          </p:cNvSpPr>
          <p:nvPr>
            <p:ph type="sldNum" sz="quarter" idx="5"/>
          </p:nvPr>
        </p:nvSpPr>
        <p:spPr/>
        <p:txBody>
          <a:bodyPr/>
          <a:lstStyle/>
          <a:p>
            <a:fld id="{EE59C365-B874-41D8-9F98-E15E613398AB}" type="slidenum">
              <a:rPr lang="en-GB" smtClean="0"/>
              <a:t>12</a:t>
            </a:fld>
            <a:endParaRPr lang="en-GB"/>
          </a:p>
        </p:txBody>
      </p:sp>
    </p:spTree>
    <p:extLst>
      <p:ext uri="{BB962C8B-B14F-4D97-AF65-F5344CB8AC3E}">
        <p14:creationId xmlns:p14="http://schemas.microsoft.com/office/powerpoint/2010/main" val="171101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B4555-93DD-BF1A-5EE9-D163587A6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E4A3B-3735-BA3C-1F6D-236C8CD32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6269D-4F64-D8F6-10F1-D6D3006B531B}"/>
              </a:ext>
            </a:extLst>
          </p:cNvPr>
          <p:cNvSpPr>
            <a:spLocks noGrp="1"/>
          </p:cNvSpPr>
          <p:nvPr>
            <p:ph type="body" idx="1"/>
          </p:nvPr>
        </p:nvSpPr>
        <p:spPr/>
        <p:txBody>
          <a:bodyPr/>
          <a:lstStyle/>
          <a:p>
            <a:r>
              <a:rPr lang="en-AU" dirty="0"/>
              <a:t>Therefore, an accuracy vs convenience map was plotted….</a:t>
            </a:r>
          </a:p>
          <a:p>
            <a:r>
              <a:rPr lang="en-AU" dirty="0"/>
              <a:t>CBT measuring techniques across multiple industries such as firefighting, medical, outdoor workers, athletes and etc</a:t>
            </a:r>
          </a:p>
          <a:p>
            <a:endParaRPr lang="en-AU" dirty="0"/>
          </a:p>
          <a:p>
            <a:r>
              <a:rPr lang="en-AU" dirty="0"/>
              <a:t>Selection of Tympanic temperature</a:t>
            </a:r>
          </a:p>
        </p:txBody>
      </p:sp>
      <p:sp>
        <p:nvSpPr>
          <p:cNvPr id="4" name="Slide Number Placeholder 3">
            <a:extLst>
              <a:ext uri="{FF2B5EF4-FFF2-40B4-BE49-F238E27FC236}">
                <a16:creationId xmlns:a16="http://schemas.microsoft.com/office/drawing/2014/main" id="{CC8B6FCE-1D0F-BB14-3E21-55DC71ECCA6B}"/>
              </a:ext>
            </a:extLst>
          </p:cNvPr>
          <p:cNvSpPr>
            <a:spLocks noGrp="1"/>
          </p:cNvSpPr>
          <p:nvPr>
            <p:ph type="sldNum" sz="quarter" idx="5"/>
          </p:nvPr>
        </p:nvSpPr>
        <p:spPr/>
        <p:txBody>
          <a:bodyPr/>
          <a:lstStyle/>
          <a:p>
            <a:fld id="{EE59C365-B874-41D8-9F98-E15E613398AB}" type="slidenum">
              <a:rPr lang="en-GB" smtClean="0"/>
              <a:t>13</a:t>
            </a:fld>
            <a:endParaRPr lang="en-GB"/>
          </a:p>
        </p:txBody>
      </p:sp>
    </p:spTree>
    <p:extLst>
      <p:ext uri="{BB962C8B-B14F-4D97-AF65-F5344CB8AC3E}">
        <p14:creationId xmlns:p14="http://schemas.microsoft.com/office/powerpoint/2010/main" val="1333025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E8844-2D6E-06C7-DBCE-02169309B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E0AA82-49A8-F2FB-65A9-ACEF8A18D5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0AB3F6-8BE7-3941-CDD8-0328261AE3B1}"/>
              </a:ext>
            </a:extLst>
          </p:cNvPr>
          <p:cNvSpPr>
            <a:spLocks noGrp="1"/>
          </p:cNvSpPr>
          <p:nvPr>
            <p:ph type="body" idx="1"/>
          </p:nvPr>
        </p:nvSpPr>
        <p:spPr/>
        <p:txBody>
          <a:bodyPr/>
          <a:lstStyle/>
          <a:p>
            <a:pPr algn="l"/>
            <a:r>
              <a:rPr lang="en-AU" b="1" dirty="0">
                <a:latin typeface="Gill Sans MT" panose="020B0502020104020203" pitchFamily="34" charset="0"/>
              </a:rPr>
              <a:t>Explain why we need HCD in </a:t>
            </a:r>
            <a:r>
              <a:rPr lang="en-AU" b="1" dirty="0" err="1">
                <a:latin typeface="Gill Sans MT" panose="020B0502020104020203" pitchFamily="34" charset="0"/>
              </a:rPr>
              <a:t>DfS</a:t>
            </a:r>
            <a:r>
              <a:rPr lang="en-AU" b="1" dirty="0">
                <a:latin typeface="Gill Sans MT" panose="020B0502020104020203" pitchFamily="34" charset="0"/>
              </a:rPr>
              <a:t> approach</a:t>
            </a:r>
            <a:endParaRPr lang="en-AU" dirty="0">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Gill Sans MT" panose="020B0502020104020203" pitchFamily="34" charset="0"/>
              </a:rPr>
              <a:t>As the process focusing on functionality, aesthetics and human experiences in designing devices that has better usability and trust in technology that ensures safety and wellbeing of high-risk professions like firefighters. </a:t>
            </a:r>
          </a:p>
          <a:p>
            <a:endParaRPr lang="en-AU" dirty="0"/>
          </a:p>
        </p:txBody>
      </p:sp>
      <p:sp>
        <p:nvSpPr>
          <p:cNvPr id="4" name="Slide Number Placeholder 3">
            <a:extLst>
              <a:ext uri="{FF2B5EF4-FFF2-40B4-BE49-F238E27FC236}">
                <a16:creationId xmlns:a16="http://schemas.microsoft.com/office/drawing/2014/main" id="{9E3A4715-1DB4-2D3F-BF13-2A0B94CACB0F}"/>
              </a:ext>
            </a:extLst>
          </p:cNvPr>
          <p:cNvSpPr>
            <a:spLocks noGrp="1"/>
          </p:cNvSpPr>
          <p:nvPr>
            <p:ph type="sldNum" sz="quarter" idx="5"/>
          </p:nvPr>
        </p:nvSpPr>
        <p:spPr/>
        <p:txBody>
          <a:bodyPr/>
          <a:lstStyle/>
          <a:p>
            <a:fld id="{EE59C365-B874-41D8-9F98-E15E613398AB}" type="slidenum">
              <a:rPr lang="en-GB" smtClean="0"/>
              <a:t>14</a:t>
            </a:fld>
            <a:endParaRPr lang="en-GB"/>
          </a:p>
        </p:txBody>
      </p:sp>
    </p:spTree>
    <p:extLst>
      <p:ext uri="{BB962C8B-B14F-4D97-AF65-F5344CB8AC3E}">
        <p14:creationId xmlns:p14="http://schemas.microsoft.com/office/powerpoint/2010/main" val="2160020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D7526-08D9-FF85-A879-0FB30CE59F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A1340-A368-B71D-831A-1237D415E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4D8EB-9EE3-8BE0-EFCD-A9E070686C38}"/>
              </a:ext>
            </a:extLst>
          </p:cNvPr>
          <p:cNvSpPr>
            <a:spLocks noGrp="1"/>
          </p:cNvSpPr>
          <p:nvPr>
            <p:ph type="body" idx="1"/>
          </p:nvPr>
        </p:nvSpPr>
        <p:spPr/>
        <p:txBody>
          <a:bodyPr/>
          <a:lstStyle/>
          <a:p>
            <a:r>
              <a:rPr lang="en-AU" dirty="0"/>
              <a:t>Explain the plan of experimental work</a:t>
            </a:r>
          </a:p>
        </p:txBody>
      </p:sp>
      <p:sp>
        <p:nvSpPr>
          <p:cNvPr id="4" name="Slide Number Placeholder 3">
            <a:extLst>
              <a:ext uri="{FF2B5EF4-FFF2-40B4-BE49-F238E27FC236}">
                <a16:creationId xmlns:a16="http://schemas.microsoft.com/office/drawing/2014/main" id="{5E653C19-824E-D12A-A681-87B671541DD7}"/>
              </a:ext>
            </a:extLst>
          </p:cNvPr>
          <p:cNvSpPr>
            <a:spLocks noGrp="1"/>
          </p:cNvSpPr>
          <p:nvPr>
            <p:ph type="sldNum" sz="quarter" idx="5"/>
          </p:nvPr>
        </p:nvSpPr>
        <p:spPr/>
        <p:txBody>
          <a:bodyPr/>
          <a:lstStyle/>
          <a:p>
            <a:fld id="{EE59C365-B874-41D8-9F98-E15E613398AB}" type="slidenum">
              <a:rPr lang="en-GB" smtClean="0"/>
              <a:t>15</a:t>
            </a:fld>
            <a:endParaRPr lang="en-GB"/>
          </a:p>
        </p:txBody>
      </p:sp>
    </p:spTree>
    <p:extLst>
      <p:ext uri="{BB962C8B-B14F-4D97-AF65-F5344CB8AC3E}">
        <p14:creationId xmlns:p14="http://schemas.microsoft.com/office/powerpoint/2010/main" val="394458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Covidence</a:t>
            </a:r>
          </a:p>
          <a:p>
            <a:r>
              <a:rPr lang="en-AU" sz="1800" b="0" i="0" u="none" strike="noStrike" baseline="0" dirty="0">
                <a:solidFill>
                  <a:srgbClr val="000000"/>
                </a:solidFill>
                <a:latin typeface="Times New Roman" panose="02020603050405020304" pitchFamily="18" charset="0"/>
              </a:rPr>
              <a:t>It is a powerful web-based tool designed to streamline the process of conducting systematic reviews. It supports researchers in managing the extensive and often complex tasks involved in systematic reviews, from screening and data extraction. By automating and simplifying key aspects of systematic reviews, Covidence significantly reduces the time and effort required, enabling researchers to focus on critical analysis and synthesis of evidence </a:t>
            </a:r>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777FC-E04D-48AE-9AEF-89D13F2CB25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0236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777FC-E04D-48AE-9AEF-89D13F2CB25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2445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kern="0" dirty="0" err="1">
                <a:effectLst/>
                <a:latin typeface="Times New Roman" panose="02020603050405020304" pitchFamily="18" charset="0"/>
                <a:ea typeface="Times New Roman" panose="02020603050405020304" pitchFamily="18" charset="0"/>
              </a:rPr>
              <a:t>CERQual</a:t>
            </a:r>
            <a:r>
              <a:rPr lang="en-AU" sz="1800" kern="0" dirty="0">
                <a:effectLst/>
                <a:latin typeface="Times New Roman" panose="02020603050405020304" pitchFamily="18" charset="0"/>
                <a:ea typeface="Times New Roman" panose="02020603050405020304" pitchFamily="18" charset="0"/>
              </a:rPr>
              <a:t> (Confidence in the Evidence from the Reviews of Qualitative Research) tool, as recommended by the </a:t>
            </a:r>
            <a:r>
              <a:rPr lang="en-AU" sz="1800" kern="0" dirty="0" err="1">
                <a:effectLst/>
                <a:latin typeface="Times New Roman" panose="02020603050405020304" pitchFamily="18" charset="0"/>
                <a:ea typeface="Times New Roman" panose="02020603050405020304" pitchFamily="18" charset="0"/>
              </a:rPr>
              <a:t>CERQual</a:t>
            </a:r>
            <a:r>
              <a:rPr lang="en-AU" sz="1800" kern="0" dirty="0">
                <a:effectLst/>
                <a:latin typeface="Times New Roman" panose="02020603050405020304" pitchFamily="18" charset="0"/>
                <a:ea typeface="Times New Roman" panose="02020603050405020304" pitchFamily="18" charset="0"/>
              </a:rPr>
              <a:t> Project Group (2018)</a:t>
            </a:r>
          </a:p>
          <a:p>
            <a:pPr algn="l"/>
            <a:r>
              <a:rPr lang="en-AU" sz="1800" b="1" i="0" u="none" strike="noStrike" baseline="0" dirty="0">
                <a:latin typeface="Times New Roman" panose="02020603050405020304" pitchFamily="18" charset="0"/>
              </a:rPr>
              <a:t>Methodological Limitations (ML)</a:t>
            </a:r>
            <a:r>
              <a:rPr lang="en-AU" sz="1800" b="0" i="0" u="none" strike="noStrike" baseline="0" dirty="0">
                <a:latin typeface="Times New Roman" panose="02020603050405020304" pitchFamily="18" charset="0"/>
              </a:rPr>
              <a:t>: execution of the primary studies </a:t>
            </a:r>
            <a:r>
              <a:rPr lang="en-AU" sz="1800" b="0" i="0" u="none" strike="noStrike" baseline="0" dirty="0">
                <a:latin typeface="TimesNewRomanPSMT"/>
              </a:rPr>
              <a:t>supporting the  RQ</a:t>
            </a:r>
            <a:r>
              <a:rPr lang="en-AU" sz="1800" b="0" i="0" u="none" strike="noStrike" baseline="0" dirty="0">
                <a:latin typeface="Times New Roman" panose="02020603050405020304" pitchFamily="18" charset="0"/>
              </a:rPr>
              <a:t>.</a:t>
            </a:r>
          </a:p>
          <a:p>
            <a:pPr algn="l"/>
            <a:r>
              <a:rPr lang="en-AU" sz="1800" b="1" i="0" u="none" strike="noStrike" baseline="0" dirty="0">
                <a:latin typeface="Times New Roman" panose="02020603050405020304" pitchFamily="18" charset="0"/>
              </a:rPr>
              <a:t>Coherence (C)</a:t>
            </a:r>
            <a:r>
              <a:rPr lang="en-AU" sz="1800" b="0" i="0" u="none" strike="noStrike" baseline="0" dirty="0">
                <a:latin typeface="Times New Roman" panose="02020603050405020304" pitchFamily="18" charset="0"/>
              </a:rPr>
              <a:t>: degree of alignment(fit) between the data from the primary studies and the RQ, </a:t>
            </a:r>
          </a:p>
          <a:p>
            <a:pPr algn="l"/>
            <a:r>
              <a:rPr lang="en-AU" sz="1800" b="1" i="0" u="none" strike="noStrike" baseline="0" dirty="0">
                <a:latin typeface="Times New Roman" panose="02020603050405020304" pitchFamily="18" charset="0"/>
              </a:rPr>
              <a:t>Relevance (R)</a:t>
            </a:r>
            <a:r>
              <a:rPr lang="en-AU" sz="1800" b="0" i="0" u="none" strike="noStrike" baseline="0" dirty="0">
                <a:latin typeface="Times New Roman" panose="02020603050405020304" pitchFamily="18" charset="0"/>
              </a:rPr>
              <a:t>: applicability of the evidence from the primary studies </a:t>
            </a:r>
          </a:p>
          <a:p>
            <a:pPr algn="l"/>
            <a:r>
              <a:rPr lang="en-AU" sz="1800" b="1" i="0" u="none" strike="noStrike" baseline="0" dirty="0">
                <a:latin typeface="Times New Roman" panose="02020603050405020304" pitchFamily="18" charset="0"/>
              </a:rPr>
              <a:t>Adequacy of Data (</a:t>
            </a:r>
            <a:r>
              <a:rPr lang="en-AU" sz="1800" b="1" i="0" u="none" strike="noStrike" baseline="0" dirty="0" err="1">
                <a:latin typeface="Times New Roman" panose="02020603050405020304" pitchFamily="18" charset="0"/>
              </a:rPr>
              <a:t>AoD</a:t>
            </a:r>
            <a:r>
              <a:rPr lang="en-AU" sz="1800" b="1" i="0" u="none" strike="noStrike" baseline="0" dirty="0">
                <a:latin typeface="Times New Roman" panose="02020603050405020304" pitchFamily="18" charset="0"/>
              </a:rPr>
              <a:t>)</a:t>
            </a:r>
            <a:r>
              <a:rPr lang="en-AU" sz="1800" b="0" i="0" u="none" strike="noStrike" baseline="0" dirty="0">
                <a:latin typeface="Times New Roman" panose="02020603050405020304" pitchFamily="18" charset="0"/>
              </a:rPr>
              <a:t>: richness and quantity of the data, </a:t>
            </a:r>
          </a:p>
          <a:p>
            <a:pPr algn="l"/>
            <a:r>
              <a:rPr lang="en-AU" sz="1800" b="0" i="0" u="none" strike="noStrike" baseline="0" dirty="0">
                <a:solidFill>
                  <a:srgbClr val="000000"/>
                </a:solidFill>
                <a:latin typeface="Times New Roman" panose="02020603050405020304" pitchFamily="18" charset="0"/>
              </a:rPr>
              <a:t>The confidence levels of the included studies were assessed using a  </a:t>
            </a:r>
            <a:r>
              <a:rPr lang="en-AU" sz="1800" b="0" i="0" u="none" strike="noStrike" baseline="0" dirty="0">
                <a:latin typeface="Times New Roman" panose="02020603050405020304" pitchFamily="18" charset="0"/>
              </a:rPr>
              <a:t>novel numerical confidence level model  to determine how well the review findings represent the research question's (RQ) interest. </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777FC-E04D-48AE-9AEF-89D13F2CB25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5233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01FA1-9FC0-29FA-1F6B-9D74635CC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FB9785-362D-405B-533A-539C04E987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52D85-BB1B-4F42-FAC2-7C02D7E3894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02480D5-8596-DB79-8211-15D6AF204E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777FC-E04D-48AE-9AEF-89D13F2CB25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5193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AU" sz="1200" dirty="0">
                <a:latin typeface="Gill Sans MT" panose="020B0502020104020203" pitchFamily="34" charset="0"/>
              </a:rPr>
              <a:t>Firefighting is a physically demanding and high-risk job: that involves extreme exposure to heat, hazards, and chemicals. These extreme exposure leads to long term health concerns majorly due to heat risk and cancer risk.</a:t>
            </a:r>
          </a:p>
          <a:p>
            <a:pPr lvl="1"/>
            <a:r>
              <a:rPr lang="en-AU" sz="1200" dirty="0">
                <a:latin typeface="Gill Sans MT" panose="020B0502020104020203" pitchFamily="34" charset="0"/>
              </a:rPr>
              <a:t>Firefighting is historically male dominated. Gendered culture and infrastructure shaped the profession. </a:t>
            </a:r>
          </a:p>
          <a:p>
            <a:pPr lvl="1"/>
            <a:r>
              <a:rPr lang="en-AU" sz="1200" dirty="0">
                <a:latin typeface="Gill Sans MT" panose="020B0502020104020203" pitchFamily="34" charset="0"/>
              </a:rPr>
              <a:t>Underrepresentation of women persists globally:</a:t>
            </a:r>
          </a:p>
          <a:p>
            <a:pPr marL="457200" lvl="1" indent="0">
              <a:buNone/>
            </a:pPr>
            <a:r>
              <a:rPr lang="en-AU" sz="1200" dirty="0">
                <a:latin typeface="Gill Sans MT" panose="020B0502020104020203" pitchFamily="34" charset="0"/>
              </a:rPr>
              <a:t>	Only 9% of U.S. firefighters are women (NFPA, 2022)Only 2% in Australia (Fire Recruitment Australia, 2022)</a:t>
            </a:r>
          </a:p>
          <a:p>
            <a:pPr lvl="1"/>
            <a:r>
              <a:rPr lang="en-AU" sz="1200" dirty="0">
                <a:latin typeface="Gill Sans MT" panose="020B0502020104020203" pitchFamily="34" charset="0"/>
              </a:rPr>
              <a:t>Considering the PPE, according to literature male body structure based specifications for PPE has been considered. These structural and cultural barriers affect integration, safety, and career progression of female firefighters.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AU" sz="1200" dirty="0">
                <a:latin typeface="Gill Sans MT" panose="020B0502020104020203" pitchFamily="34" charset="0"/>
              </a:rPr>
              <a:t>Therefore, literature suggests that there is a need for research on how gender shapes firefighting experiences and health outcomes that aligns with the theme - </a:t>
            </a:r>
            <a:r>
              <a:rPr lang="en-AU" sz="1200" kern="1200" dirty="0">
                <a:solidFill>
                  <a:schemeClr val="tx1"/>
                </a:solidFill>
                <a:effectLst/>
                <a:latin typeface="+mn-lt"/>
                <a:ea typeface="+mn-ea"/>
                <a:cs typeface="+mn-cs"/>
              </a:rPr>
              <a:t>Courage Under Fire: Building Safety, Inclusion and Respect in the Heat of Change</a:t>
            </a:r>
          </a:p>
          <a:p>
            <a:pPr lvl="1"/>
            <a:endParaRPr lang="en-AU" sz="1200" dirty="0">
              <a:latin typeface="Gill Sans MT" panose="020B0502020104020203" pitchFamily="34" charset="0"/>
            </a:endParaRPr>
          </a:p>
          <a:p>
            <a:endParaRPr lang="en-AU" dirty="0"/>
          </a:p>
        </p:txBody>
      </p:sp>
      <p:sp>
        <p:nvSpPr>
          <p:cNvPr id="4" name="Slide Number Placeholder 3"/>
          <p:cNvSpPr>
            <a:spLocks noGrp="1"/>
          </p:cNvSpPr>
          <p:nvPr>
            <p:ph type="sldNum" sz="quarter" idx="5"/>
          </p:nvPr>
        </p:nvSpPr>
        <p:spPr/>
        <p:txBody>
          <a:bodyPr/>
          <a:lstStyle/>
          <a:p>
            <a:fld id="{EE59C365-B874-41D8-9F98-E15E613398AB}" type="slidenum">
              <a:rPr lang="en-GB" smtClean="0"/>
              <a:t>3</a:t>
            </a:fld>
            <a:endParaRPr lang="en-GB"/>
          </a:p>
        </p:txBody>
      </p:sp>
    </p:spTree>
    <p:extLst>
      <p:ext uri="{BB962C8B-B14F-4D97-AF65-F5344CB8AC3E}">
        <p14:creationId xmlns:p14="http://schemas.microsoft.com/office/powerpoint/2010/main" val="2107930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AU" sz="1200" dirty="0">
                <a:latin typeface="Gill Sans MT" panose="020B0502020104020203" pitchFamily="34" charset="0"/>
              </a:rPr>
              <a:t>Challenges for women in firefighting go beyond representation: that impact safety, inclusion and respect.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AU" sz="1200" dirty="0">
                <a:latin typeface="Gill Sans MT" panose="020B0502020104020203" pitchFamily="34" charset="0"/>
              </a:rPr>
              <a:t>Biologically set up in such a way…..</a:t>
            </a:r>
          </a:p>
          <a:p>
            <a:pPr lvl="1"/>
            <a:r>
              <a:rPr lang="en-AU" sz="1200" b="0" i="0" u="none" strike="noStrike" kern="1200" baseline="0" dirty="0">
                <a:solidFill>
                  <a:schemeClr val="tx1"/>
                </a:solidFill>
                <a:latin typeface="+mn-lt"/>
                <a:ea typeface="+mn-ea"/>
                <a:cs typeface="+mn-cs"/>
              </a:rPr>
              <a:t>Evidence from female firefighter reports and occupational health studies highlights miscarriage as a significant concern. Repeated exposure to heat stress, physical exertion, during early pregnancy may elevate the risk of spontaneous pregnancy loss. </a:t>
            </a:r>
          </a:p>
          <a:p>
            <a:pPr lvl="1"/>
            <a:r>
              <a:rPr lang="en-AU" sz="1200" b="0" i="0" u="none" strike="noStrike" kern="1200" baseline="0" dirty="0">
                <a:solidFill>
                  <a:schemeClr val="tx1"/>
                </a:solidFill>
                <a:latin typeface="+mn-lt"/>
                <a:ea typeface="+mn-ea"/>
                <a:cs typeface="+mn-cs"/>
              </a:rPr>
              <a:t>The physical and thermal demands associated with firefighting may contribute to challenges during pregnancy and menstruation, such as increased physiological strain. </a:t>
            </a:r>
            <a:endParaRPr lang="en-AU" sz="1200" dirty="0">
              <a:latin typeface="Gill Sans MT" panose="020B0502020104020203" pitchFamily="34" charset="0"/>
            </a:endParaRPr>
          </a:p>
          <a:p>
            <a:pPr lvl="1"/>
            <a:endParaRPr lang="en-AU" sz="1200" dirty="0">
              <a:latin typeface="Gill Sans MT" panose="020B0502020104020203" pitchFamily="34" charset="0"/>
            </a:endParaRPr>
          </a:p>
          <a:p>
            <a:pPr lvl="1"/>
            <a:r>
              <a:rPr lang="en-AU" sz="1200" dirty="0">
                <a:latin typeface="Gill Sans MT" panose="020B0502020104020203" pitchFamily="34" charset="0"/>
              </a:rPr>
              <a:t>Research Gap: Effective heat risk monitoring in firefighters remain underexplored.</a:t>
            </a:r>
          </a:p>
          <a:p>
            <a:pPr lvl="1"/>
            <a:r>
              <a:rPr lang="en-AU" sz="1200" dirty="0"/>
              <a:t>Human-centered design can enable informing the wearable tech development focused on heat safety. (Human-centric design enables wearable tech development focused on heat safety.)</a:t>
            </a:r>
            <a:endParaRPr lang="en-AU" sz="1200" dirty="0">
              <a:latin typeface="Gill Sans MT" panose="020B0502020104020203" pitchFamily="34" charset="0"/>
            </a:endParaRPr>
          </a:p>
          <a:p>
            <a:endParaRPr lang="en-AU" dirty="0"/>
          </a:p>
        </p:txBody>
      </p:sp>
      <p:sp>
        <p:nvSpPr>
          <p:cNvPr id="4" name="Slide Number Placeholder 3"/>
          <p:cNvSpPr>
            <a:spLocks noGrp="1"/>
          </p:cNvSpPr>
          <p:nvPr>
            <p:ph type="sldNum" sz="quarter" idx="5"/>
          </p:nvPr>
        </p:nvSpPr>
        <p:spPr/>
        <p:txBody>
          <a:bodyPr/>
          <a:lstStyle/>
          <a:p>
            <a:fld id="{EE59C365-B874-41D8-9F98-E15E613398AB}" type="slidenum">
              <a:rPr lang="en-GB" smtClean="0"/>
              <a:t>4</a:t>
            </a:fld>
            <a:endParaRPr lang="en-GB"/>
          </a:p>
        </p:txBody>
      </p:sp>
    </p:spTree>
    <p:extLst>
      <p:ext uri="{BB962C8B-B14F-4D97-AF65-F5344CB8AC3E}">
        <p14:creationId xmlns:p14="http://schemas.microsoft.com/office/powerpoint/2010/main" val="2311936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7380B-F963-70BF-BCE7-7876540934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F948A-AD2B-18B3-06E3-AC23020BDA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39D864-4D5F-E1F7-76D2-D97FEB50E8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baseline="0" dirty="0">
                <a:solidFill>
                  <a:schemeClr val="tx1"/>
                </a:solidFill>
                <a:highlight>
                  <a:srgbClr val="FFFF00"/>
                </a:highlight>
                <a:latin typeface="Gill Sans MT" panose="020B0502020104020203" pitchFamily="34" charset="0"/>
              </a:rPr>
              <a:t>Design for safety is a new area of exploration considering </a:t>
            </a:r>
            <a:r>
              <a:rPr lang="en-AU" sz="3200" b="0" i="0" u="none" strike="noStrike" baseline="0" dirty="0">
                <a:solidFill>
                  <a:srgbClr val="000000"/>
                </a:solidFill>
                <a:latin typeface="Times New Roman" panose="02020603050405020304" pitchFamily="18" charset="0"/>
              </a:rPr>
              <a:t>safety not as an afterthought element but a foundational element throughout the design process.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3200" dirty="0"/>
              <a:t>While wearable sensor technologies are advancing, research often ignores people’s safety experiences, resulting in devices that don’t fully meet real-world needs.</a:t>
            </a:r>
            <a:endParaRPr lang="en-AU" sz="2400" b="0" dirty="0">
              <a:highlight>
                <a:srgbClr val="FFFF00"/>
              </a:highlight>
              <a:latin typeface="Gill Sans MT" panose="020B0502020104020203" pitchFamily="34" charset="0"/>
            </a:endParaRPr>
          </a:p>
          <a:p>
            <a:pPr marL="457200" lvl="1" indent="0">
              <a:buNone/>
            </a:pPr>
            <a:endParaRPr lang="en-AU" sz="2400" b="0" dirty="0">
              <a:highlight>
                <a:srgbClr val="FFFF00"/>
              </a:highlight>
              <a:latin typeface="Gill Sans MT" panose="020B0502020104020203" pitchFamily="34" charset="0"/>
            </a:endParaRPr>
          </a:p>
          <a:p>
            <a:endParaRPr lang="en-AU" dirty="0"/>
          </a:p>
        </p:txBody>
      </p:sp>
      <p:sp>
        <p:nvSpPr>
          <p:cNvPr id="4" name="Slide Number Placeholder 3">
            <a:extLst>
              <a:ext uri="{FF2B5EF4-FFF2-40B4-BE49-F238E27FC236}">
                <a16:creationId xmlns:a16="http://schemas.microsoft.com/office/drawing/2014/main" id="{435905D4-C9EE-2AAA-0160-F7BD116451F4}"/>
              </a:ext>
            </a:extLst>
          </p:cNvPr>
          <p:cNvSpPr>
            <a:spLocks noGrp="1"/>
          </p:cNvSpPr>
          <p:nvPr>
            <p:ph type="sldNum" sz="quarter" idx="5"/>
          </p:nvPr>
        </p:nvSpPr>
        <p:spPr/>
        <p:txBody>
          <a:bodyPr/>
          <a:lstStyle/>
          <a:p>
            <a:fld id="{EE59C365-B874-41D8-9F98-E15E613398AB}" type="slidenum">
              <a:rPr lang="en-GB" smtClean="0"/>
              <a:t>5</a:t>
            </a:fld>
            <a:endParaRPr lang="en-GB"/>
          </a:p>
        </p:txBody>
      </p:sp>
    </p:spTree>
    <p:extLst>
      <p:ext uri="{BB962C8B-B14F-4D97-AF65-F5344CB8AC3E}">
        <p14:creationId xmlns:p14="http://schemas.microsoft.com/office/powerpoint/2010/main" val="2081101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BA058-B12F-B4B0-BABA-91B353C54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ADF77-7BAC-448E-B89F-6A8FD90DB1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8E937B-DDD4-7156-386C-3BD765EA96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Times New Roman" panose="02020603050405020304" pitchFamily="18" charset="0"/>
                <a:ea typeface="Aptos" panose="020B0004020202020204" pitchFamily="34" charset="0"/>
              </a:rPr>
              <a:t>HCD is an approach to problem-solving and innovation that prioritizes the needs, lived experiences, and perspectives of the people for whom the solution is intended.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effectLst/>
                <a:latin typeface="Times New Roman" panose="02020603050405020304" pitchFamily="18" charset="0"/>
                <a:ea typeface="Aptos" panose="020B0004020202020204" pitchFamily="34" charset="0"/>
                <a:cs typeface="Arial" panose="020B0604020202020204" pitchFamily="34" charset="0"/>
              </a:rPr>
              <a:t>In the context of safety and well-being, HCD ensures that solutions are developed not only with technical efficiency in mind but also with a deep understanding of the human experience </a:t>
            </a:r>
            <a:endParaRPr lang="en-AU" sz="12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2AEC0470-D878-6814-A192-05282F6A7477}"/>
              </a:ext>
            </a:extLst>
          </p:cNvPr>
          <p:cNvSpPr>
            <a:spLocks noGrp="1"/>
          </p:cNvSpPr>
          <p:nvPr>
            <p:ph type="sldNum" sz="quarter" idx="5"/>
          </p:nvPr>
        </p:nvSpPr>
        <p:spPr/>
        <p:txBody>
          <a:bodyPr/>
          <a:lstStyle/>
          <a:p>
            <a:fld id="{EE59C365-B874-41D8-9F98-E15E613398AB}" type="slidenum">
              <a:rPr lang="en-GB" smtClean="0"/>
              <a:t>6</a:t>
            </a:fld>
            <a:endParaRPr lang="en-GB"/>
          </a:p>
        </p:txBody>
      </p:sp>
    </p:spTree>
    <p:extLst>
      <p:ext uri="{BB962C8B-B14F-4D97-AF65-F5344CB8AC3E}">
        <p14:creationId xmlns:p14="http://schemas.microsoft.com/office/powerpoint/2010/main" val="1621659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A0B3D-27B6-F766-0F39-4A87795A3D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3586D-CC8B-AC75-BDB7-E7E9A21F2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D8266B-F718-28FF-686C-60223520C618}"/>
              </a:ext>
            </a:extLst>
          </p:cNvPr>
          <p:cNvSpPr>
            <a:spLocks noGrp="1"/>
          </p:cNvSpPr>
          <p:nvPr>
            <p:ph type="body" idx="1"/>
          </p:nvPr>
        </p:nvSpPr>
        <p:spPr/>
        <p:txBody>
          <a:bodyPr/>
          <a:lstStyle/>
          <a:p>
            <a:r>
              <a:rPr lang="en-AU" dirty="0"/>
              <a:t>Covidence</a:t>
            </a:r>
          </a:p>
          <a:p>
            <a:r>
              <a:rPr lang="en-AU" sz="1200" b="0" i="0" u="none" strike="noStrike" baseline="0" dirty="0">
                <a:solidFill>
                  <a:srgbClr val="000000"/>
                </a:solidFill>
                <a:latin typeface="Times New Roman" panose="02020603050405020304" pitchFamily="18" charset="0"/>
              </a:rPr>
              <a:t>It is a powerful web-based tool designed to streamline the process of conducting systematic reviews. It supports researchers in managing the extensive and often complex tasks involved in systematic reviews, from screening and data extraction. By automating and simplifying key aspects of systematic reviews, Covidence significantly reduces the time and effort required, enabling researchers to focus on critical analysis and synthesis of evidence </a:t>
            </a:r>
            <a:endParaRPr lang="en-AU" dirty="0"/>
          </a:p>
          <a:p>
            <a:endParaRPr lang="en-AU" dirty="0"/>
          </a:p>
        </p:txBody>
      </p:sp>
      <p:sp>
        <p:nvSpPr>
          <p:cNvPr id="4" name="Slide Number Placeholder 3">
            <a:extLst>
              <a:ext uri="{FF2B5EF4-FFF2-40B4-BE49-F238E27FC236}">
                <a16:creationId xmlns:a16="http://schemas.microsoft.com/office/drawing/2014/main" id="{9030B8DE-A0C8-0ACD-BC4C-A08DC1CEE4CD}"/>
              </a:ext>
            </a:extLst>
          </p:cNvPr>
          <p:cNvSpPr>
            <a:spLocks noGrp="1"/>
          </p:cNvSpPr>
          <p:nvPr>
            <p:ph type="sldNum" sz="quarter" idx="5"/>
          </p:nvPr>
        </p:nvSpPr>
        <p:spPr/>
        <p:txBody>
          <a:bodyPr/>
          <a:lstStyle/>
          <a:p>
            <a:fld id="{EE59C365-B874-41D8-9F98-E15E613398AB}" type="slidenum">
              <a:rPr lang="en-GB" smtClean="0"/>
              <a:t>7</a:t>
            </a:fld>
            <a:endParaRPr lang="en-GB"/>
          </a:p>
        </p:txBody>
      </p:sp>
    </p:spTree>
    <p:extLst>
      <p:ext uri="{BB962C8B-B14F-4D97-AF65-F5344CB8AC3E}">
        <p14:creationId xmlns:p14="http://schemas.microsoft.com/office/powerpoint/2010/main" val="3442933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CCB7C-B7F8-870E-16B0-DE3D05C24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EDC3D-2E5F-735C-8882-8EAB6C56D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92A6B0-E9BA-4C92-421A-E43BBF4733D6}"/>
              </a:ext>
            </a:extLst>
          </p:cNvPr>
          <p:cNvSpPr>
            <a:spLocks noGrp="1"/>
          </p:cNvSpPr>
          <p:nvPr>
            <p:ph type="body" idx="1"/>
          </p:nvPr>
        </p:nvSpPr>
        <p:spPr/>
        <p:txBody>
          <a:bodyPr/>
          <a:lstStyle/>
          <a:p>
            <a:r>
              <a:rPr lang="en-AU" dirty="0"/>
              <a:t>Initially had 754 articles, then 13 included studies</a:t>
            </a:r>
          </a:p>
        </p:txBody>
      </p:sp>
      <p:sp>
        <p:nvSpPr>
          <p:cNvPr id="4" name="Slide Number Placeholder 3">
            <a:extLst>
              <a:ext uri="{FF2B5EF4-FFF2-40B4-BE49-F238E27FC236}">
                <a16:creationId xmlns:a16="http://schemas.microsoft.com/office/drawing/2014/main" id="{0CF8F3E2-CB11-AECC-F703-7886BF4B953D}"/>
              </a:ext>
            </a:extLst>
          </p:cNvPr>
          <p:cNvSpPr>
            <a:spLocks noGrp="1"/>
          </p:cNvSpPr>
          <p:nvPr>
            <p:ph type="sldNum" sz="quarter" idx="5"/>
          </p:nvPr>
        </p:nvSpPr>
        <p:spPr/>
        <p:txBody>
          <a:bodyPr/>
          <a:lstStyle/>
          <a:p>
            <a:fld id="{EE59C365-B874-41D8-9F98-E15E613398AB}" type="slidenum">
              <a:rPr lang="en-GB" smtClean="0"/>
              <a:t>8</a:t>
            </a:fld>
            <a:endParaRPr lang="en-GB"/>
          </a:p>
        </p:txBody>
      </p:sp>
    </p:spTree>
    <p:extLst>
      <p:ext uri="{BB962C8B-B14F-4D97-AF65-F5344CB8AC3E}">
        <p14:creationId xmlns:p14="http://schemas.microsoft.com/office/powerpoint/2010/main" val="2664665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012FB-9A93-929E-1B02-01E3803E5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F32D3-1ED3-BD83-EB74-040D5545D4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C1A302-38C7-FB53-C8C9-963CFBAA4A47}"/>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According to published reports, female firefighters indicate experiences of gender-based discrimination and workplace harassment, including exclusion from certain roles and inappropriate behaviour. These issues not only affect job satisfaction and mental well-being but also create barriers to progression and retention within the profession (Krause et al., 2023). </a:t>
            </a:r>
          </a:p>
          <a:p>
            <a:r>
              <a:rPr lang="en-AU" sz="1200" kern="1200" dirty="0">
                <a:solidFill>
                  <a:schemeClr val="tx1"/>
                </a:solidFill>
                <a:effectLst/>
                <a:latin typeface="+mn-lt"/>
                <a:ea typeface="+mn-ea"/>
                <a:cs typeface="+mn-cs"/>
              </a:rPr>
              <a:t>Findings from published reports highlight the importance of fostering a workplace culture grounded in inclusion, safety, and respect. Such an environment is essential to ensure that female firefighters are afforded equal opportunities and support. Creating equitable conditions not only enhances their ability to perform effectively but also contributes to long-term retention and well-being within the service. These improvements are key to addressing systemic barriers and promoting a more diverse and resilient firefighting workforce (Hulett et al., 2008).</a:t>
            </a: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Findings from the reviewed literature consistently indicate that personal protective equipment (PPE) is often inadequately designed for female firefighters, presenting significant safety and comfort challenges. Most standard PPE is based on male body dimensions, resulting in poor fit for many women. Issues such as oversized gloves, improperly fitting jackets, and restrictive trousers can hinder mobility and increase the risk of injury. Female-specific anatomical features including differing body contours, narrower shoulders, wider hips, and protruding structures like breasts are rarely accounted for in current PPE design. As a result, women may experience discomfort, thermal burden, and compromised protection during operations (Fahy et al., 2022; McQuerry et al., 2023). </a:t>
            </a:r>
          </a:p>
          <a:p>
            <a:r>
              <a:rPr lang="en-AU" b="1" dirty="0"/>
              <a:t>Standard PPE is typically designed around male body dimensions</a:t>
            </a:r>
            <a:r>
              <a:rPr lang="en-AU" dirty="0"/>
              <a:t>, leading to poor fit and functionality for many female firefighters.</a:t>
            </a:r>
          </a:p>
          <a:p>
            <a:r>
              <a:rPr lang="en-AU" b="1" dirty="0"/>
              <a:t>Ill-fitting gear such as oversized gloves, restrictive trousers, and loose jackets</a:t>
            </a:r>
            <a:r>
              <a:rPr lang="en-AU" dirty="0"/>
              <a:t> impairs mobility and increases injury risk.</a:t>
            </a:r>
          </a:p>
          <a:p>
            <a:r>
              <a:rPr lang="en-AU" b="1" dirty="0"/>
              <a:t>Current PPE design often overlooks key female anatomical features</a:t>
            </a:r>
            <a:r>
              <a:rPr lang="en-AU" dirty="0"/>
              <a:t>, including breast contour, narrower shoulders, and wider hips.</a:t>
            </a:r>
          </a:p>
          <a:p>
            <a:r>
              <a:rPr lang="en-AU" b="1" dirty="0"/>
              <a:t>Poor fit contributes to physical discomfort, thermal stress, and reduced safety</a:t>
            </a:r>
            <a:r>
              <a:rPr lang="en-AU" dirty="0"/>
              <a:t>, compromising performance during critical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dirty="0"/>
          </a:p>
        </p:txBody>
      </p:sp>
      <p:sp>
        <p:nvSpPr>
          <p:cNvPr id="4" name="Slide Number Placeholder 3">
            <a:extLst>
              <a:ext uri="{FF2B5EF4-FFF2-40B4-BE49-F238E27FC236}">
                <a16:creationId xmlns:a16="http://schemas.microsoft.com/office/drawing/2014/main" id="{B18364B2-522C-8DAD-0302-049C1E453D91}"/>
              </a:ext>
            </a:extLst>
          </p:cNvPr>
          <p:cNvSpPr>
            <a:spLocks noGrp="1"/>
          </p:cNvSpPr>
          <p:nvPr>
            <p:ph type="sldNum" sz="quarter" idx="5"/>
          </p:nvPr>
        </p:nvSpPr>
        <p:spPr/>
        <p:txBody>
          <a:bodyPr/>
          <a:lstStyle/>
          <a:p>
            <a:fld id="{EE59C365-B874-41D8-9F98-E15E613398AB}" type="slidenum">
              <a:rPr lang="en-GB" smtClean="0"/>
              <a:t>9</a:t>
            </a:fld>
            <a:endParaRPr lang="en-GB"/>
          </a:p>
        </p:txBody>
      </p:sp>
    </p:spTree>
    <p:extLst>
      <p:ext uri="{BB962C8B-B14F-4D97-AF65-F5344CB8AC3E}">
        <p14:creationId xmlns:p14="http://schemas.microsoft.com/office/powerpoint/2010/main" val="4204345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3616D-8FF6-85D0-4797-04D359D71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40D5AC-DFEF-DEA6-FD6A-51215F17EF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16D857-D7AF-44C7-6A95-3B6D7FF775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Miscarriages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Evidence from female firefighter reports and occupational health studies highlights miscarriage as a significant concern. Repeated exposure to heat stress, physical exertion, and toxicants during early pregnancy may elevate the risk of spontaneous pregnancy loss. In several cases, women continued shift duties without awareness of early pregnancy or without accommodations, potentially increasing vulnerability. Limited access to reproductive health assessments and absence of workplace policies addressing early pregnancy considerations further compound the risk. Addressing these gaps by incorporating routine reproductive health screenings and creating early disclosure support mechanisms may help mitigate miscarriage risk in firefighting roles (Jung et al.,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Gill Sans MT" panose="020B0502020104020203" pitchFamily="34" charset="0"/>
              </a:rPr>
              <a:t>Pregnancy Complications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The physical and thermal demands associated with firefighting may contribute to challenges during pregnancy, such as increased physiological strain. Factors including the use of heavy personal protective equipment (PPE), prolonged exposure to elevated temperatures, and physically demanding tasks can place additional stress on the body. Some literature highlights around potential pregnancy-related outcomes like hypertension or early </a:t>
            </a:r>
            <a:r>
              <a:rPr lang="en-AU" sz="1200" kern="1200" dirty="0" err="1">
                <a:solidFill>
                  <a:schemeClr val="tx1"/>
                </a:solidFill>
                <a:effectLst/>
                <a:latin typeface="+mn-lt"/>
                <a:ea typeface="+mn-ea"/>
                <a:cs typeface="+mn-cs"/>
              </a:rPr>
              <a:t>labor</a:t>
            </a:r>
            <a:r>
              <a:rPr lang="en-AU" sz="1200" kern="1200" dirty="0">
                <a:solidFill>
                  <a:schemeClr val="tx1"/>
                </a:solidFill>
                <a:effectLst/>
                <a:latin typeface="+mn-lt"/>
                <a:ea typeface="+mn-ea"/>
                <a:cs typeface="+mn-cs"/>
              </a:rPr>
              <a:t>, although direct causal relationships require further investigation (Richardson et al., 2019,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Menstruation presents a range of practical and physiological considerations that can affect the experiences of female firefighters during training and operational duties. While the subject has traditionally received limited attention in fire service planning, emerging literature suggest that standard facilities and work environments are not always conducive to managing menstrual health comfortably or effectively (Richardson et al., 2019). </a:t>
            </a:r>
          </a:p>
          <a:p>
            <a:r>
              <a:rPr lang="en-AU" sz="1200" kern="1200" dirty="0">
                <a:solidFill>
                  <a:schemeClr val="tx1"/>
                </a:solidFill>
                <a:effectLst/>
                <a:latin typeface="+mn-lt"/>
                <a:ea typeface="+mn-ea"/>
                <a:cs typeface="+mn-cs"/>
              </a:rPr>
              <a:t>While further research is needed, current findings suggest that gender-sensitive infrastructure, access to sanitary products, and inclusive workplace practices can help support the well-being and operational readiness of female firefighters. Literature suggests a Human-Centered Design (HCD) approach offers valuable insights into their needs and lived experiences, informing more effective and inclusive solutions (Höök et al., 2021). Creating space for open conversation around menstrual health within fire services may also help reduce stigma and promote more equitable working conditions for all personnel.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endParaRPr lang="en-AU" dirty="0"/>
          </a:p>
        </p:txBody>
      </p:sp>
      <p:sp>
        <p:nvSpPr>
          <p:cNvPr id="4" name="Slide Number Placeholder 3">
            <a:extLst>
              <a:ext uri="{FF2B5EF4-FFF2-40B4-BE49-F238E27FC236}">
                <a16:creationId xmlns:a16="http://schemas.microsoft.com/office/drawing/2014/main" id="{C5648BCF-EA3F-B6DF-102D-9E5E9A1FA448}"/>
              </a:ext>
            </a:extLst>
          </p:cNvPr>
          <p:cNvSpPr>
            <a:spLocks noGrp="1"/>
          </p:cNvSpPr>
          <p:nvPr>
            <p:ph type="sldNum" sz="quarter" idx="5"/>
          </p:nvPr>
        </p:nvSpPr>
        <p:spPr/>
        <p:txBody>
          <a:bodyPr/>
          <a:lstStyle/>
          <a:p>
            <a:fld id="{EE59C365-B874-41D8-9F98-E15E613398AB}" type="slidenum">
              <a:rPr lang="en-GB" smtClean="0"/>
              <a:t>10</a:t>
            </a:fld>
            <a:endParaRPr lang="en-GB"/>
          </a:p>
        </p:txBody>
      </p:sp>
    </p:spTree>
    <p:extLst>
      <p:ext uri="{BB962C8B-B14F-4D97-AF65-F5344CB8AC3E}">
        <p14:creationId xmlns:p14="http://schemas.microsoft.com/office/powerpoint/2010/main" val="1741848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AE25-FBA0-CE40-7672-9072708103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CFCE9EB-7BCD-F397-8400-D6C19D70AB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71C75F4-D478-5FE0-8191-3E6F3E245F4C}"/>
              </a:ext>
            </a:extLst>
          </p:cNvPr>
          <p:cNvSpPr>
            <a:spLocks noGrp="1"/>
          </p:cNvSpPr>
          <p:nvPr>
            <p:ph type="dt" sz="half" idx="10"/>
          </p:nvPr>
        </p:nvSpPr>
        <p:spPr/>
        <p:txBody>
          <a:bodyPr/>
          <a:lstStyle/>
          <a:p>
            <a:fld id="{3A83DABD-CF95-41C3-A186-9C5C55FB5007}" type="datetimeFigureOut">
              <a:rPr lang="en-GB" smtClean="0"/>
              <a:t>28/08/2025</a:t>
            </a:fld>
            <a:endParaRPr lang="en-GB"/>
          </a:p>
        </p:txBody>
      </p:sp>
      <p:sp>
        <p:nvSpPr>
          <p:cNvPr id="5" name="Footer Placeholder 4">
            <a:extLst>
              <a:ext uri="{FF2B5EF4-FFF2-40B4-BE49-F238E27FC236}">
                <a16:creationId xmlns:a16="http://schemas.microsoft.com/office/drawing/2014/main" id="{3573A2AF-1727-433A-5413-8A8351E181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F10AE5-9AEC-2C4F-23AC-424E4D853D18}"/>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3735104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96DB2-05F0-DABC-54D4-7C597B82B75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826D3E-479C-F128-97AD-BCE6C98148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8C35E0-A374-4F8A-0267-669FC8B960BC}"/>
              </a:ext>
            </a:extLst>
          </p:cNvPr>
          <p:cNvSpPr>
            <a:spLocks noGrp="1"/>
          </p:cNvSpPr>
          <p:nvPr>
            <p:ph type="dt" sz="half" idx="10"/>
          </p:nvPr>
        </p:nvSpPr>
        <p:spPr/>
        <p:txBody>
          <a:bodyPr/>
          <a:lstStyle/>
          <a:p>
            <a:fld id="{3A83DABD-CF95-41C3-A186-9C5C55FB5007}" type="datetimeFigureOut">
              <a:rPr lang="en-GB" smtClean="0"/>
              <a:t>28/08/2025</a:t>
            </a:fld>
            <a:endParaRPr lang="en-GB"/>
          </a:p>
        </p:txBody>
      </p:sp>
      <p:sp>
        <p:nvSpPr>
          <p:cNvPr id="5" name="Footer Placeholder 4">
            <a:extLst>
              <a:ext uri="{FF2B5EF4-FFF2-40B4-BE49-F238E27FC236}">
                <a16:creationId xmlns:a16="http://schemas.microsoft.com/office/drawing/2014/main" id="{494F2E7D-57DB-AAB1-B221-BDB25A077E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F3A92B-4574-C06D-97EA-786379337504}"/>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843327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67D9CE-3286-62A6-CBDC-0C22BF859A4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598745-CD89-2AA6-8DC2-4161C27E99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0A8980-BBDD-3F70-952B-03C7106C92E8}"/>
              </a:ext>
            </a:extLst>
          </p:cNvPr>
          <p:cNvSpPr>
            <a:spLocks noGrp="1"/>
          </p:cNvSpPr>
          <p:nvPr>
            <p:ph type="dt" sz="half" idx="10"/>
          </p:nvPr>
        </p:nvSpPr>
        <p:spPr/>
        <p:txBody>
          <a:bodyPr/>
          <a:lstStyle/>
          <a:p>
            <a:fld id="{3A83DABD-CF95-41C3-A186-9C5C55FB5007}" type="datetimeFigureOut">
              <a:rPr lang="en-GB" smtClean="0"/>
              <a:t>28/08/2025</a:t>
            </a:fld>
            <a:endParaRPr lang="en-GB"/>
          </a:p>
        </p:txBody>
      </p:sp>
      <p:sp>
        <p:nvSpPr>
          <p:cNvPr id="5" name="Footer Placeholder 4">
            <a:extLst>
              <a:ext uri="{FF2B5EF4-FFF2-40B4-BE49-F238E27FC236}">
                <a16:creationId xmlns:a16="http://schemas.microsoft.com/office/drawing/2014/main" id="{0E009FF8-EF8C-20F9-1D78-D32A04C3DF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D769E8-1268-8700-5B95-F7704984B627}"/>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1815683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3CC3-D040-6B09-7DDF-0BA77C3F2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12E1CA9-C1EF-B211-2EE2-911B5EE6FB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CE38A76-34C0-0362-3662-8E0156E69C69}"/>
              </a:ext>
            </a:extLst>
          </p:cNvPr>
          <p:cNvSpPr>
            <a:spLocks noGrp="1"/>
          </p:cNvSpPr>
          <p:nvPr>
            <p:ph type="dt" sz="half" idx="10"/>
          </p:nvPr>
        </p:nvSpPr>
        <p:spPr/>
        <p:txBody>
          <a:bodyPr/>
          <a:lstStyle/>
          <a:p>
            <a:fld id="{BD741349-B178-4173-8BEC-8BAFB178A6EA}" type="datetimeFigureOut">
              <a:rPr lang="en-AU" smtClean="0"/>
              <a:t>28/08/2025</a:t>
            </a:fld>
            <a:endParaRPr lang="en-AU"/>
          </a:p>
        </p:txBody>
      </p:sp>
      <p:sp>
        <p:nvSpPr>
          <p:cNvPr id="5" name="Footer Placeholder 4">
            <a:extLst>
              <a:ext uri="{FF2B5EF4-FFF2-40B4-BE49-F238E27FC236}">
                <a16:creationId xmlns:a16="http://schemas.microsoft.com/office/drawing/2014/main" id="{3F0EA71B-352F-1D77-7DC6-194F762131E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AFF2672-94AE-96DC-8404-CA9285C600AC}"/>
              </a:ext>
            </a:extLst>
          </p:cNvPr>
          <p:cNvSpPr>
            <a:spLocks noGrp="1"/>
          </p:cNvSpPr>
          <p:nvPr>
            <p:ph type="sldNum" sz="quarter" idx="12"/>
          </p:nvPr>
        </p:nvSpPr>
        <p:spPr/>
        <p:txBody>
          <a:bodyPr/>
          <a:lstStyle/>
          <a:p>
            <a:fld id="{FAF072F0-253A-4EE3-9D8E-911E01EE7323}" type="slidenum">
              <a:rPr lang="en-AU" smtClean="0"/>
              <a:t>‹#›</a:t>
            </a:fld>
            <a:endParaRPr lang="en-AU"/>
          </a:p>
        </p:txBody>
      </p:sp>
    </p:spTree>
    <p:extLst>
      <p:ext uri="{BB962C8B-B14F-4D97-AF65-F5344CB8AC3E}">
        <p14:creationId xmlns:p14="http://schemas.microsoft.com/office/powerpoint/2010/main" val="3188653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E89C5-56AC-54D1-DA52-B5D724D23A8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A9242D3-412C-BD1D-A7B1-903F5A2B49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CC496EC-DE7A-1ACC-C896-F47545005396}"/>
              </a:ext>
            </a:extLst>
          </p:cNvPr>
          <p:cNvSpPr>
            <a:spLocks noGrp="1"/>
          </p:cNvSpPr>
          <p:nvPr>
            <p:ph type="dt" sz="half" idx="10"/>
          </p:nvPr>
        </p:nvSpPr>
        <p:spPr/>
        <p:txBody>
          <a:bodyPr/>
          <a:lstStyle/>
          <a:p>
            <a:fld id="{BD741349-B178-4173-8BEC-8BAFB178A6EA}" type="datetimeFigureOut">
              <a:rPr lang="en-AU" smtClean="0"/>
              <a:t>28/08/2025</a:t>
            </a:fld>
            <a:endParaRPr lang="en-AU"/>
          </a:p>
        </p:txBody>
      </p:sp>
      <p:sp>
        <p:nvSpPr>
          <p:cNvPr id="5" name="Footer Placeholder 4">
            <a:extLst>
              <a:ext uri="{FF2B5EF4-FFF2-40B4-BE49-F238E27FC236}">
                <a16:creationId xmlns:a16="http://schemas.microsoft.com/office/drawing/2014/main" id="{A1CB04B7-D748-F940-B467-46B252A1503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0BD85C6-3780-F541-0562-368737B10B89}"/>
              </a:ext>
            </a:extLst>
          </p:cNvPr>
          <p:cNvSpPr>
            <a:spLocks noGrp="1"/>
          </p:cNvSpPr>
          <p:nvPr>
            <p:ph type="sldNum" sz="quarter" idx="12"/>
          </p:nvPr>
        </p:nvSpPr>
        <p:spPr/>
        <p:txBody>
          <a:bodyPr/>
          <a:lstStyle/>
          <a:p>
            <a:fld id="{FAF072F0-253A-4EE3-9D8E-911E01EE7323}" type="slidenum">
              <a:rPr lang="en-AU" smtClean="0"/>
              <a:t>‹#›</a:t>
            </a:fld>
            <a:endParaRPr lang="en-AU"/>
          </a:p>
        </p:txBody>
      </p:sp>
    </p:spTree>
    <p:extLst>
      <p:ext uri="{BB962C8B-B14F-4D97-AF65-F5344CB8AC3E}">
        <p14:creationId xmlns:p14="http://schemas.microsoft.com/office/powerpoint/2010/main" val="1139560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36EBB-DE0F-F1A4-A251-D6C120D74C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D1C42F9-900A-6070-15B7-8CBF21E5C2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5FFE16-EE91-D336-2417-EFEB2D2D5347}"/>
              </a:ext>
            </a:extLst>
          </p:cNvPr>
          <p:cNvSpPr>
            <a:spLocks noGrp="1"/>
          </p:cNvSpPr>
          <p:nvPr>
            <p:ph type="dt" sz="half" idx="10"/>
          </p:nvPr>
        </p:nvSpPr>
        <p:spPr/>
        <p:txBody>
          <a:bodyPr/>
          <a:lstStyle/>
          <a:p>
            <a:fld id="{BD741349-B178-4173-8BEC-8BAFB178A6EA}" type="datetimeFigureOut">
              <a:rPr lang="en-AU" smtClean="0"/>
              <a:t>28/08/2025</a:t>
            </a:fld>
            <a:endParaRPr lang="en-AU"/>
          </a:p>
        </p:txBody>
      </p:sp>
      <p:sp>
        <p:nvSpPr>
          <p:cNvPr id="5" name="Footer Placeholder 4">
            <a:extLst>
              <a:ext uri="{FF2B5EF4-FFF2-40B4-BE49-F238E27FC236}">
                <a16:creationId xmlns:a16="http://schemas.microsoft.com/office/drawing/2014/main" id="{761DA179-486D-A905-A484-EADFE048438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BCC8AED-0124-012B-4256-CC4B02D3B5F4}"/>
              </a:ext>
            </a:extLst>
          </p:cNvPr>
          <p:cNvSpPr>
            <a:spLocks noGrp="1"/>
          </p:cNvSpPr>
          <p:nvPr>
            <p:ph type="sldNum" sz="quarter" idx="12"/>
          </p:nvPr>
        </p:nvSpPr>
        <p:spPr/>
        <p:txBody>
          <a:bodyPr/>
          <a:lstStyle/>
          <a:p>
            <a:fld id="{FAF072F0-253A-4EE3-9D8E-911E01EE7323}" type="slidenum">
              <a:rPr lang="en-AU" smtClean="0"/>
              <a:t>‹#›</a:t>
            </a:fld>
            <a:endParaRPr lang="en-AU"/>
          </a:p>
        </p:txBody>
      </p:sp>
    </p:spTree>
    <p:extLst>
      <p:ext uri="{BB962C8B-B14F-4D97-AF65-F5344CB8AC3E}">
        <p14:creationId xmlns:p14="http://schemas.microsoft.com/office/powerpoint/2010/main" val="3758765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FC523-39E7-DA09-BB40-8A7D3A32ED0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0AB3123-4452-8886-DE29-EF9FDE542A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9F0D765-709E-8DBC-139F-CE4B7229E7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A7E9D2B-1552-8566-5547-01A7F03A1A73}"/>
              </a:ext>
            </a:extLst>
          </p:cNvPr>
          <p:cNvSpPr>
            <a:spLocks noGrp="1"/>
          </p:cNvSpPr>
          <p:nvPr>
            <p:ph type="dt" sz="half" idx="10"/>
          </p:nvPr>
        </p:nvSpPr>
        <p:spPr/>
        <p:txBody>
          <a:bodyPr/>
          <a:lstStyle/>
          <a:p>
            <a:fld id="{BD741349-B178-4173-8BEC-8BAFB178A6EA}" type="datetimeFigureOut">
              <a:rPr lang="en-AU" smtClean="0"/>
              <a:t>28/08/2025</a:t>
            </a:fld>
            <a:endParaRPr lang="en-AU"/>
          </a:p>
        </p:txBody>
      </p:sp>
      <p:sp>
        <p:nvSpPr>
          <p:cNvPr id="6" name="Footer Placeholder 5">
            <a:extLst>
              <a:ext uri="{FF2B5EF4-FFF2-40B4-BE49-F238E27FC236}">
                <a16:creationId xmlns:a16="http://schemas.microsoft.com/office/drawing/2014/main" id="{76B53579-03AE-01AA-0699-201D840C67C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D44E3D2-BDF2-C8F2-282B-67AF9D7F2E76}"/>
              </a:ext>
            </a:extLst>
          </p:cNvPr>
          <p:cNvSpPr>
            <a:spLocks noGrp="1"/>
          </p:cNvSpPr>
          <p:nvPr>
            <p:ph type="sldNum" sz="quarter" idx="12"/>
          </p:nvPr>
        </p:nvSpPr>
        <p:spPr/>
        <p:txBody>
          <a:bodyPr/>
          <a:lstStyle/>
          <a:p>
            <a:fld id="{FAF072F0-253A-4EE3-9D8E-911E01EE7323}" type="slidenum">
              <a:rPr lang="en-AU" smtClean="0"/>
              <a:t>‹#›</a:t>
            </a:fld>
            <a:endParaRPr lang="en-AU"/>
          </a:p>
        </p:txBody>
      </p:sp>
    </p:spTree>
    <p:extLst>
      <p:ext uri="{BB962C8B-B14F-4D97-AF65-F5344CB8AC3E}">
        <p14:creationId xmlns:p14="http://schemas.microsoft.com/office/powerpoint/2010/main" val="637275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0077-C5AF-B217-BCD4-3E3B13916954}"/>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6FDC44F-B399-4652-83A2-02CE72B221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D5B48D-8F4C-1981-A05C-D5A3F52494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9E967F1-C9A7-82CF-0851-1A563D36AA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0EC67B-6DC4-D556-9C04-49E4C8B79F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1411BD9-2009-BAC1-1A12-53BD155F0D0D}"/>
              </a:ext>
            </a:extLst>
          </p:cNvPr>
          <p:cNvSpPr>
            <a:spLocks noGrp="1"/>
          </p:cNvSpPr>
          <p:nvPr>
            <p:ph type="dt" sz="half" idx="10"/>
          </p:nvPr>
        </p:nvSpPr>
        <p:spPr/>
        <p:txBody>
          <a:bodyPr/>
          <a:lstStyle/>
          <a:p>
            <a:fld id="{BD741349-B178-4173-8BEC-8BAFB178A6EA}" type="datetimeFigureOut">
              <a:rPr lang="en-AU" smtClean="0"/>
              <a:t>28/08/2025</a:t>
            </a:fld>
            <a:endParaRPr lang="en-AU"/>
          </a:p>
        </p:txBody>
      </p:sp>
      <p:sp>
        <p:nvSpPr>
          <p:cNvPr id="8" name="Footer Placeholder 7">
            <a:extLst>
              <a:ext uri="{FF2B5EF4-FFF2-40B4-BE49-F238E27FC236}">
                <a16:creationId xmlns:a16="http://schemas.microsoft.com/office/drawing/2014/main" id="{720C0306-B2F9-9EE9-5464-1A74F6EEAD4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E2FE236-D454-0834-8157-0649B432A00E}"/>
              </a:ext>
            </a:extLst>
          </p:cNvPr>
          <p:cNvSpPr>
            <a:spLocks noGrp="1"/>
          </p:cNvSpPr>
          <p:nvPr>
            <p:ph type="sldNum" sz="quarter" idx="12"/>
          </p:nvPr>
        </p:nvSpPr>
        <p:spPr/>
        <p:txBody>
          <a:bodyPr/>
          <a:lstStyle/>
          <a:p>
            <a:fld id="{FAF072F0-253A-4EE3-9D8E-911E01EE7323}" type="slidenum">
              <a:rPr lang="en-AU" smtClean="0"/>
              <a:t>‹#›</a:t>
            </a:fld>
            <a:endParaRPr lang="en-AU"/>
          </a:p>
        </p:txBody>
      </p:sp>
    </p:spTree>
    <p:extLst>
      <p:ext uri="{BB962C8B-B14F-4D97-AF65-F5344CB8AC3E}">
        <p14:creationId xmlns:p14="http://schemas.microsoft.com/office/powerpoint/2010/main" val="3834673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A8DB-5F76-E8BB-3D44-E63B7181749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A532F91-5833-03B3-8C5E-9AFA4DADF1FF}"/>
              </a:ext>
            </a:extLst>
          </p:cNvPr>
          <p:cNvSpPr>
            <a:spLocks noGrp="1"/>
          </p:cNvSpPr>
          <p:nvPr>
            <p:ph type="dt" sz="half" idx="10"/>
          </p:nvPr>
        </p:nvSpPr>
        <p:spPr/>
        <p:txBody>
          <a:bodyPr/>
          <a:lstStyle/>
          <a:p>
            <a:fld id="{BD741349-B178-4173-8BEC-8BAFB178A6EA}" type="datetimeFigureOut">
              <a:rPr lang="en-AU" smtClean="0"/>
              <a:t>28/08/2025</a:t>
            </a:fld>
            <a:endParaRPr lang="en-AU"/>
          </a:p>
        </p:txBody>
      </p:sp>
      <p:sp>
        <p:nvSpPr>
          <p:cNvPr id="4" name="Footer Placeholder 3">
            <a:extLst>
              <a:ext uri="{FF2B5EF4-FFF2-40B4-BE49-F238E27FC236}">
                <a16:creationId xmlns:a16="http://schemas.microsoft.com/office/drawing/2014/main" id="{65C5D1EB-1CBA-186A-A3D7-F6AF390D4AF0}"/>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C7DB7E5-E1C6-A7E1-989E-A35C9B2FD8E2}"/>
              </a:ext>
            </a:extLst>
          </p:cNvPr>
          <p:cNvSpPr>
            <a:spLocks noGrp="1"/>
          </p:cNvSpPr>
          <p:nvPr>
            <p:ph type="sldNum" sz="quarter" idx="12"/>
          </p:nvPr>
        </p:nvSpPr>
        <p:spPr/>
        <p:txBody>
          <a:bodyPr/>
          <a:lstStyle/>
          <a:p>
            <a:fld id="{FAF072F0-253A-4EE3-9D8E-911E01EE7323}" type="slidenum">
              <a:rPr lang="en-AU" smtClean="0"/>
              <a:t>‹#›</a:t>
            </a:fld>
            <a:endParaRPr lang="en-AU"/>
          </a:p>
        </p:txBody>
      </p:sp>
    </p:spTree>
    <p:extLst>
      <p:ext uri="{BB962C8B-B14F-4D97-AF65-F5344CB8AC3E}">
        <p14:creationId xmlns:p14="http://schemas.microsoft.com/office/powerpoint/2010/main" val="3586214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A355D6-DEF6-8F54-F205-2336B4C2BC69}"/>
              </a:ext>
            </a:extLst>
          </p:cNvPr>
          <p:cNvSpPr>
            <a:spLocks noGrp="1"/>
          </p:cNvSpPr>
          <p:nvPr>
            <p:ph type="dt" sz="half" idx="10"/>
          </p:nvPr>
        </p:nvSpPr>
        <p:spPr/>
        <p:txBody>
          <a:bodyPr/>
          <a:lstStyle/>
          <a:p>
            <a:fld id="{BD741349-B178-4173-8BEC-8BAFB178A6EA}" type="datetimeFigureOut">
              <a:rPr lang="en-AU" smtClean="0"/>
              <a:t>28/08/2025</a:t>
            </a:fld>
            <a:endParaRPr lang="en-AU"/>
          </a:p>
        </p:txBody>
      </p:sp>
      <p:sp>
        <p:nvSpPr>
          <p:cNvPr id="3" name="Footer Placeholder 2">
            <a:extLst>
              <a:ext uri="{FF2B5EF4-FFF2-40B4-BE49-F238E27FC236}">
                <a16:creationId xmlns:a16="http://schemas.microsoft.com/office/drawing/2014/main" id="{CC06E45D-7F5E-83C2-D45F-2E6A61B0976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D4449D4-61EA-6F05-44E2-9E493E1440D0}"/>
              </a:ext>
            </a:extLst>
          </p:cNvPr>
          <p:cNvSpPr>
            <a:spLocks noGrp="1"/>
          </p:cNvSpPr>
          <p:nvPr>
            <p:ph type="sldNum" sz="quarter" idx="12"/>
          </p:nvPr>
        </p:nvSpPr>
        <p:spPr/>
        <p:txBody>
          <a:bodyPr/>
          <a:lstStyle/>
          <a:p>
            <a:fld id="{FAF072F0-253A-4EE3-9D8E-911E01EE7323}" type="slidenum">
              <a:rPr lang="en-AU" smtClean="0"/>
              <a:t>‹#›</a:t>
            </a:fld>
            <a:endParaRPr lang="en-AU"/>
          </a:p>
        </p:txBody>
      </p:sp>
    </p:spTree>
    <p:extLst>
      <p:ext uri="{BB962C8B-B14F-4D97-AF65-F5344CB8AC3E}">
        <p14:creationId xmlns:p14="http://schemas.microsoft.com/office/powerpoint/2010/main" val="809285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7D43-DCC6-D97D-21B5-54F2219670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1D9C964-BD36-8206-E421-7152A7B051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89AC284-F32F-6941-876E-44471ADA29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207B8F-E9D3-1E03-3476-196F9E182C7E}"/>
              </a:ext>
            </a:extLst>
          </p:cNvPr>
          <p:cNvSpPr>
            <a:spLocks noGrp="1"/>
          </p:cNvSpPr>
          <p:nvPr>
            <p:ph type="dt" sz="half" idx="10"/>
          </p:nvPr>
        </p:nvSpPr>
        <p:spPr/>
        <p:txBody>
          <a:bodyPr/>
          <a:lstStyle/>
          <a:p>
            <a:fld id="{BD741349-B178-4173-8BEC-8BAFB178A6EA}" type="datetimeFigureOut">
              <a:rPr lang="en-AU" smtClean="0"/>
              <a:t>28/08/2025</a:t>
            </a:fld>
            <a:endParaRPr lang="en-AU"/>
          </a:p>
        </p:txBody>
      </p:sp>
      <p:sp>
        <p:nvSpPr>
          <p:cNvPr id="6" name="Footer Placeholder 5">
            <a:extLst>
              <a:ext uri="{FF2B5EF4-FFF2-40B4-BE49-F238E27FC236}">
                <a16:creationId xmlns:a16="http://schemas.microsoft.com/office/drawing/2014/main" id="{B2DECE9D-AC4F-B9B2-4909-9D94F5E7E9B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D192DF4-075E-DACB-F82F-DB577345C4A6}"/>
              </a:ext>
            </a:extLst>
          </p:cNvPr>
          <p:cNvSpPr>
            <a:spLocks noGrp="1"/>
          </p:cNvSpPr>
          <p:nvPr>
            <p:ph type="sldNum" sz="quarter" idx="12"/>
          </p:nvPr>
        </p:nvSpPr>
        <p:spPr/>
        <p:txBody>
          <a:bodyPr/>
          <a:lstStyle/>
          <a:p>
            <a:fld id="{FAF072F0-253A-4EE3-9D8E-911E01EE7323}" type="slidenum">
              <a:rPr lang="en-AU" smtClean="0"/>
              <a:t>‹#›</a:t>
            </a:fld>
            <a:endParaRPr lang="en-AU"/>
          </a:p>
        </p:txBody>
      </p:sp>
    </p:spTree>
    <p:extLst>
      <p:ext uri="{BB962C8B-B14F-4D97-AF65-F5344CB8AC3E}">
        <p14:creationId xmlns:p14="http://schemas.microsoft.com/office/powerpoint/2010/main" val="1263339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F5E69-3C2B-5B33-7556-CA3C686722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FA85F1-9A68-6074-3D4E-AD73BE62EB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4FE66-0C5C-0E41-FB4E-595157EB9CBF}"/>
              </a:ext>
            </a:extLst>
          </p:cNvPr>
          <p:cNvSpPr>
            <a:spLocks noGrp="1"/>
          </p:cNvSpPr>
          <p:nvPr>
            <p:ph type="dt" sz="half" idx="10"/>
          </p:nvPr>
        </p:nvSpPr>
        <p:spPr/>
        <p:txBody>
          <a:bodyPr/>
          <a:lstStyle/>
          <a:p>
            <a:fld id="{3A83DABD-CF95-41C3-A186-9C5C55FB5007}" type="datetimeFigureOut">
              <a:rPr lang="en-GB" smtClean="0"/>
              <a:t>28/08/2025</a:t>
            </a:fld>
            <a:endParaRPr lang="en-GB"/>
          </a:p>
        </p:txBody>
      </p:sp>
      <p:sp>
        <p:nvSpPr>
          <p:cNvPr id="5" name="Footer Placeholder 4">
            <a:extLst>
              <a:ext uri="{FF2B5EF4-FFF2-40B4-BE49-F238E27FC236}">
                <a16:creationId xmlns:a16="http://schemas.microsoft.com/office/drawing/2014/main" id="{EBAECEEA-6FB2-659E-AF5C-BEEECB0D89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79EC59-3419-356C-63D4-E121F09B0CC2}"/>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338039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7378E-B55F-3B8A-FBFB-5989F188E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8847E60-CD58-AF30-FDF9-05FF18E06F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538E0334-BDBC-8B76-2597-37F5E5C988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E56F22-0611-752D-7D33-A0EE85E70DA8}"/>
              </a:ext>
            </a:extLst>
          </p:cNvPr>
          <p:cNvSpPr>
            <a:spLocks noGrp="1"/>
          </p:cNvSpPr>
          <p:nvPr>
            <p:ph type="dt" sz="half" idx="10"/>
          </p:nvPr>
        </p:nvSpPr>
        <p:spPr/>
        <p:txBody>
          <a:bodyPr/>
          <a:lstStyle/>
          <a:p>
            <a:fld id="{BD741349-B178-4173-8BEC-8BAFB178A6EA}" type="datetimeFigureOut">
              <a:rPr lang="en-AU" smtClean="0"/>
              <a:t>28/08/2025</a:t>
            </a:fld>
            <a:endParaRPr lang="en-AU"/>
          </a:p>
        </p:txBody>
      </p:sp>
      <p:sp>
        <p:nvSpPr>
          <p:cNvPr id="6" name="Footer Placeholder 5">
            <a:extLst>
              <a:ext uri="{FF2B5EF4-FFF2-40B4-BE49-F238E27FC236}">
                <a16:creationId xmlns:a16="http://schemas.microsoft.com/office/drawing/2014/main" id="{4E69204D-1E08-D116-F4F9-9D7B280DE64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E71189A-74AA-9CA5-56D7-B41A1E7B52A6}"/>
              </a:ext>
            </a:extLst>
          </p:cNvPr>
          <p:cNvSpPr>
            <a:spLocks noGrp="1"/>
          </p:cNvSpPr>
          <p:nvPr>
            <p:ph type="sldNum" sz="quarter" idx="12"/>
          </p:nvPr>
        </p:nvSpPr>
        <p:spPr/>
        <p:txBody>
          <a:bodyPr/>
          <a:lstStyle/>
          <a:p>
            <a:fld id="{FAF072F0-253A-4EE3-9D8E-911E01EE7323}" type="slidenum">
              <a:rPr lang="en-AU" smtClean="0"/>
              <a:t>‹#›</a:t>
            </a:fld>
            <a:endParaRPr lang="en-AU"/>
          </a:p>
        </p:txBody>
      </p:sp>
    </p:spTree>
    <p:extLst>
      <p:ext uri="{BB962C8B-B14F-4D97-AF65-F5344CB8AC3E}">
        <p14:creationId xmlns:p14="http://schemas.microsoft.com/office/powerpoint/2010/main" val="1409174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09DC-36CD-C02F-1C17-0E12FEAAAC32}"/>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5B40691-B262-C8B0-D53F-5C203571A4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C3D6804-22A7-64D5-DC71-91A3645A860D}"/>
              </a:ext>
            </a:extLst>
          </p:cNvPr>
          <p:cNvSpPr>
            <a:spLocks noGrp="1"/>
          </p:cNvSpPr>
          <p:nvPr>
            <p:ph type="dt" sz="half" idx="10"/>
          </p:nvPr>
        </p:nvSpPr>
        <p:spPr/>
        <p:txBody>
          <a:bodyPr/>
          <a:lstStyle/>
          <a:p>
            <a:fld id="{BD741349-B178-4173-8BEC-8BAFB178A6EA}" type="datetimeFigureOut">
              <a:rPr lang="en-AU" smtClean="0"/>
              <a:t>28/08/2025</a:t>
            </a:fld>
            <a:endParaRPr lang="en-AU"/>
          </a:p>
        </p:txBody>
      </p:sp>
      <p:sp>
        <p:nvSpPr>
          <p:cNvPr id="5" name="Footer Placeholder 4">
            <a:extLst>
              <a:ext uri="{FF2B5EF4-FFF2-40B4-BE49-F238E27FC236}">
                <a16:creationId xmlns:a16="http://schemas.microsoft.com/office/drawing/2014/main" id="{39875A10-ED07-158F-AD12-613B91EB316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7304F45-96CE-7D6F-EA38-50DA8B75017A}"/>
              </a:ext>
            </a:extLst>
          </p:cNvPr>
          <p:cNvSpPr>
            <a:spLocks noGrp="1"/>
          </p:cNvSpPr>
          <p:nvPr>
            <p:ph type="sldNum" sz="quarter" idx="12"/>
          </p:nvPr>
        </p:nvSpPr>
        <p:spPr/>
        <p:txBody>
          <a:bodyPr/>
          <a:lstStyle/>
          <a:p>
            <a:fld id="{FAF072F0-253A-4EE3-9D8E-911E01EE7323}" type="slidenum">
              <a:rPr lang="en-AU" smtClean="0"/>
              <a:t>‹#›</a:t>
            </a:fld>
            <a:endParaRPr lang="en-AU"/>
          </a:p>
        </p:txBody>
      </p:sp>
    </p:spTree>
    <p:extLst>
      <p:ext uri="{BB962C8B-B14F-4D97-AF65-F5344CB8AC3E}">
        <p14:creationId xmlns:p14="http://schemas.microsoft.com/office/powerpoint/2010/main" val="474688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123161-AEDC-5BE6-A8EA-9A4F45E87B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E6A223D-8DD7-E06A-BA62-8BC5CC38D1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80860BF-7611-0DF3-44AB-D339F6F7CCB5}"/>
              </a:ext>
            </a:extLst>
          </p:cNvPr>
          <p:cNvSpPr>
            <a:spLocks noGrp="1"/>
          </p:cNvSpPr>
          <p:nvPr>
            <p:ph type="dt" sz="half" idx="10"/>
          </p:nvPr>
        </p:nvSpPr>
        <p:spPr/>
        <p:txBody>
          <a:bodyPr/>
          <a:lstStyle/>
          <a:p>
            <a:fld id="{BD741349-B178-4173-8BEC-8BAFB178A6EA}" type="datetimeFigureOut">
              <a:rPr lang="en-AU" smtClean="0"/>
              <a:t>28/08/2025</a:t>
            </a:fld>
            <a:endParaRPr lang="en-AU"/>
          </a:p>
        </p:txBody>
      </p:sp>
      <p:sp>
        <p:nvSpPr>
          <p:cNvPr id="5" name="Footer Placeholder 4">
            <a:extLst>
              <a:ext uri="{FF2B5EF4-FFF2-40B4-BE49-F238E27FC236}">
                <a16:creationId xmlns:a16="http://schemas.microsoft.com/office/drawing/2014/main" id="{397D5588-E2A2-9511-ADCC-E954651DEF5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54641B0-39BE-2CF6-0301-4E9B86D5960B}"/>
              </a:ext>
            </a:extLst>
          </p:cNvPr>
          <p:cNvSpPr>
            <a:spLocks noGrp="1"/>
          </p:cNvSpPr>
          <p:nvPr>
            <p:ph type="sldNum" sz="quarter" idx="12"/>
          </p:nvPr>
        </p:nvSpPr>
        <p:spPr/>
        <p:txBody>
          <a:bodyPr/>
          <a:lstStyle/>
          <a:p>
            <a:fld id="{FAF072F0-253A-4EE3-9D8E-911E01EE7323}" type="slidenum">
              <a:rPr lang="en-AU" smtClean="0"/>
              <a:t>‹#›</a:t>
            </a:fld>
            <a:endParaRPr lang="en-AU"/>
          </a:p>
        </p:txBody>
      </p:sp>
    </p:spTree>
    <p:extLst>
      <p:ext uri="{BB962C8B-B14F-4D97-AF65-F5344CB8AC3E}">
        <p14:creationId xmlns:p14="http://schemas.microsoft.com/office/powerpoint/2010/main" val="2871451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E656C-B998-0E46-E300-2FC5CF8EC1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12E53AC-5797-54F4-5B05-C634455B1C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6CC219-F7E4-208E-BC17-CA52BEB56159}"/>
              </a:ext>
            </a:extLst>
          </p:cNvPr>
          <p:cNvSpPr>
            <a:spLocks noGrp="1"/>
          </p:cNvSpPr>
          <p:nvPr>
            <p:ph type="dt" sz="half" idx="10"/>
          </p:nvPr>
        </p:nvSpPr>
        <p:spPr/>
        <p:txBody>
          <a:bodyPr/>
          <a:lstStyle/>
          <a:p>
            <a:fld id="{3A83DABD-CF95-41C3-A186-9C5C55FB5007}" type="datetimeFigureOut">
              <a:rPr lang="en-GB" smtClean="0"/>
              <a:t>28/08/2025</a:t>
            </a:fld>
            <a:endParaRPr lang="en-GB"/>
          </a:p>
        </p:txBody>
      </p:sp>
      <p:sp>
        <p:nvSpPr>
          <p:cNvPr id="5" name="Footer Placeholder 4">
            <a:extLst>
              <a:ext uri="{FF2B5EF4-FFF2-40B4-BE49-F238E27FC236}">
                <a16:creationId xmlns:a16="http://schemas.microsoft.com/office/drawing/2014/main" id="{B9928D6D-A473-D016-FA04-3AB8AC816F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4DEF0-B910-FAE1-CD96-6A253E0EA4B3}"/>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232461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D368A-7C2F-5923-97B2-D8DB3EBEDA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73859B-1781-71B9-5DED-F3009F2244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50461C9-5578-E717-F843-98EBEA3051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33DF8FA-1582-574A-8442-1DA1B43BF76B}"/>
              </a:ext>
            </a:extLst>
          </p:cNvPr>
          <p:cNvSpPr>
            <a:spLocks noGrp="1"/>
          </p:cNvSpPr>
          <p:nvPr>
            <p:ph type="dt" sz="half" idx="10"/>
          </p:nvPr>
        </p:nvSpPr>
        <p:spPr/>
        <p:txBody>
          <a:bodyPr/>
          <a:lstStyle/>
          <a:p>
            <a:fld id="{3A83DABD-CF95-41C3-A186-9C5C55FB5007}" type="datetimeFigureOut">
              <a:rPr lang="en-GB" smtClean="0"/>
              <a:t>28/08/2025</a:t>
            </a:fld>
            <a:endParaRPr lang="en-GB"/>
          </a:p>
        </p:txBody>
      </p:sp>
      <p:sp>
        <p:nvSpPr>
          <p:cNvPr id="6" name="Footer Placeholder 5">
            <a:extLst>
              <a:ext uri="{FF2B5EF4-FFF2-40B4-BE49-F238E27FC236}">
                <a16:creationId xmlns:a16="http://schemas.microsoft.com/office/drawing/2014/main" id="{766509D7-833A-EF7D-F21A-2AF44C0BEA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7402D3-2ABF-FBFD-F2A0-11BB4DAF8B6E}"/>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3383486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1B0CC-05B0-5D05-8098-18422A081D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CE0DD6-1640-511C-B709-0B823FEE64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EC91E5-2AD2-CAC6-48D7-A65A37854D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3B5F42-2F84-BB96-1575-B38FB17C4F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E0B119-5B8F-D5F6-4F93-EFDB694EE0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FE7B088-C3D1-FFCC-EA1F-C538BE77E6C0}"/>
              </a:ext>
            </a:extLst>
          </p:cNvPr>
          <p:cNvSpPr>
            <a:spLocks noGrp="1"/>
          </p:cNvSpPr>
          <p:nvPr>
            <p:ph type="dt" sz="half" idx="10"/>
          </p:nvPr>
        </p:nvSpPr>
        <p:spPr/>
        <p:txBody>
          <a:bodyPr/>
          <a:lstStyle/>
          <a:p>
            <a:fld id="{3A83DABD-CF95-41C3-A186-9C5C55FB5007}" type="datetimeFigureOut">
              <a:rPr lang="en-GB" smtClean="0"/>
              <a:t>28/08/2025</a:t>
            </a:fld>
            <a:endParaRPr lang="en-GB"/>
          </a:p>
        </p:txBody>
      </p:sp>
      <p:sp>
        <p:nvSpPr>
          <p:cNvPr id="8" name="Footer Placeholder 7">
            <a:extLst>
              <a:ext uri="{FF2B5EF4-FFF2-40B4-BE49-F238E27FC236}">
                <a16:creationId xmlns:a16="http://schemas.microsoft.com/office/drawing/2014/main" id="{31E2B150-9E0D-0B74-21F1-6489AE0753B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BEAF868-8407-42F9-649B-94C76AE9BB04}"/>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2455152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82CA9-ACC2-DD82-3A99-3C573F1718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4E7B8D-9892-5F8C-6340-AB9333B8FF61}"/>
              </a:ext>
            </a:extLst>
          </p:cNvPr>
          <p:cNvSpPr>
            <a:spLocks noGrp="1"/>
          </p:cNvSpPr>
          <p:nvPr>
            <p:ph type="dt" sz="half" idx="10"/>
          </p:nvPr>
        </p:nvSpPr>
        <p:spPr/>
        <p:txBody>
          <a:bodyPr/>
          <a:lstStyle/>
          <a:p>
            <a:fld id="{3A83DABD-CF95-41C3-A186-9C5C55FB5007}" type="datetimeFigureOut">
              <a:rPr lang="en-GB" smtClean="0"/>
              <a:t>28/08/2025</a:t>
            </a:fld>
            <a:endParaRPr lang="en-GB"/>
          </a:p>
        </p:txBody>
      </p:sp>
      <p:sp>
        <p:nvSpPr>
          <p:cNvPr id="4" name="Footer Placeholder 3">
            <a:extLst>
              <a:ext uri="{FF2B5EF4-FFF2-40B4-BE49-F238E27FC236}">
                <a16:creationId xmlns:a16="http://schemas.microsoft.com/office/drawing/2014/main" id="{16F5F052-044A-7070-CF3D-AC584245C3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B457B52-690F-8B9E-FB2C-7AFE5C2E34B7}"/>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1656934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4C3D51-665B-AFFA-3162-AC59AA9BD19A}"/>
              </a:ext>
            </a:extLst>
          </p:cNvPr>
          <p:cNvSpPr>
            <a:spLocks noGrp="1"/>
          </p:cNvSpPr>
          <p:nvPr>
            <p:ph type="dt" sz="half" idx="10"/>
          </p:nvPr>
        </p:nvSpPr>
        <p:spPr/>
        <p:txBody>
          <a:bodyPr/>
          <a:lstStyle/>
          <a:p>
            <a:fld id="{3A83DABD-CF95-41C3-A186-9C5C55FB5007}" type="datetimeFigureOut">
              <a:rPr lang="en-GB" smtClean="0"/>
              <a:t>28/08/2025</a:t>
            </a:fld>
            <a:endParaRPr lang="en-GB"/>
          </a:p>
        </p:txBody>
      </p:sp>
      <p:sp>
        <p:nvSpPr>
          <p:cNvPr id="3" name="Footer Placeholder 2">
            <a:extLst>
              <a:ext uri="{FF2B5EF4-FFF2-40B4-BE49-F238E27FC236}">
                <a16:creationId xmlns:a16="http://schemas.microsoft.com/office/drawing/2014/main" id="{6AE91E37-8932-4BAC-3A3F-3809E6B5A08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FD3E28D-138D-98C4-D5F5-AAB6434C3EE7}"/>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410885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72272-8EA5-A743-3EEE-DA75FBFF43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7F36CD5-1DDF-1A6B-10C9-86F9D6E098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81B5871-815F-E065-569B-19D2DD83F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AD7585-EEE0-9DCE-123A-42F1F3019C93}"/>
              </a:ext>
            </a:extLst>
          </p:cNvPr>
          <p:cNvSpPr>
            <a:spLocks noGrp="1"/>
          </p:cNvSpPr>
          <p:nvPr>
            <p:ph type="dt" sz="half" idx="10"/>
          </p:nvPr>
        </p:nvSpPr>
        <p:spPr/>
        <p:txBody>
          <a:bodyPr/>
          <a:lstStyle/>
          <a:p>
            <a:fld id="{3A83DABD-CF95-41C3-A186-9C5C55FB5007}" type="datetimeFigureOut">
              <a:rPr lang="en-GB" smtClean="0"/>
              <a:t>28/08/2025</a:t>
            </a:fld>
            <a:endParaRPr lang="en-GB"/>
          </a:p>
        </p:txBody>
      </p:sp>
      <p:sp>
        <p:nvSpPr>
          <p:cNvPr id="6" name="Footer Placeholder 5">
            <a:extLst>
              <a:ext uri="{FF2B5EF4-FFF2-40B4-BE49-F238E27FC236}">
                <a16:creationId xmlns:a16="http://schemas.microsoft.com/office/drawing/2014/main" id="{EBA5AC55-2DC4-60A0-9A5A-E229B52E95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CA8F41-F2B2-1413-A9CD-FACF154D5D3D}"/>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1207635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F18D8-B76C-0444-AFA1-3F42CF2DB8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713613B-3EBE-19A3-D1ED-87F1058BC1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9305571B-1C1F-9261-411A-F36DD4D32A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360032-4DB6-5EDC-02B0-3BB1BD2F0C77}"/>
              </a:ext>
            </a:extLst>
          </p:cNvPr>
          <p:cNvSpPr>
            <a:spLocks noGrp="1"/>
          </p:cNvSpPr>
          <p:nvPr>
            <p:ph type="dt" sz="half" idx="10"/>
          </p:nvPr>
        </p:nvSpPr>
        <p:spPr/>
        <p:txBody>
          <a:bodyPr/>
          <a:lstStyle/>
          <a:p>
            <a:fld id="{3A83DABD-CF95-41C3-A186-9C5C55FB5007}" type="datetimeFigureOut">
              <a:rPr lang="en-GB" smtClean="0"/>
              <a:t>28/08/2025</a:t>
            </a:fld>
            <a:endParaRPr lang="en-GB"/>
          </a:p>
        </p:txBody>
      </p:sp>
      <p:sp>
        <p:nvSpPr>
          <p:cNvPr id="6" name="Footer Placeholder 5">
            <a:extLst>
              <a:ext uri="{FF2B5EF4-FFF2-40B4-BE49-F238E27FC236}">
                <a16:creationId xmlns:a16="http://schemas.microsoft.com/office/drawing/2014/main" id="{5BAAC17F-B960-A3FD-6CDC-8A7687AA4F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D8E6A2-3C97-434B-A8E5-053FD42DD206}"/>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2306475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8FC21-B6C6-3E90-25CD-4158E058EC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6CD63A-5A02-647D-26AF-222CA75F4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B8B7E7-F38C-5212-BEBB-8F8C6242F0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A83DABD-CF95-41C3-A186-9C5C55FB5007}" type="datetimeFigureOut">
              <a:rPr lang="en-GB" smtClean="0"/>
              <a:t>28/08/2025</a:t>
            </a:fld>
            <a:endParaRPr lang="en-GB"/>
          </a:p>
        </p:txBody>
      </p:sp>
      <p:sp>
        <p:nvSpPr>
          <p:cNvPr id="5" name="Footer Placeholder 4">
            <a:extLst>
              <a:ext uri="{FF2B5EF4-FFF2-40B4-BE49-F238E27FC236}">
                <a16:creationId xmlns:a16="http://schemas.microsoft.com/office/drawing/2014/main" id="{B66CE9B5-2F62-B32F-981D-7FE389B89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175A02D-54F6-954B-CF9D-D6654725C5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70758D4-D6AE-43EA-B464-31779385439A}" type="slidenum">
              <a:rPr lang="en-GB" smtClean="0"/>
              <a:t>‹#›</a:t>
            </a:fld>
            <a:endParaRPr lang="en-GB"/>
          </a:p>
        </p:txBody>
      </p:sp>
    </p:spTree>
    <p:extLst>
      <p:ext uri="{BB962C8B-B14F-4D97-AF65-F5344CB8AC3E}">
        <p14:creationId xmlns:p14="http://schemas.microsoft.com/office/powerpoint/2010/main" val="262965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F8E0BF-844F-99D2-88DE-52AFE1B9A8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F5E46B6-2DDA-EB17-25FC-EAECC9C8BD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559F490-1116-9577-1B6A-9376845A15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741349-B178-4173-8BEC-8BAFB178A6EA}" type="datetimeFigureOut">
              <a:rPr lang="en-AU" smtClean="0"/>
              <a:t>28/08/2025</a:t>
            </a:fld>
            <a:endParaRPr lang="en-AU"/>
          </a:p>
        </p:txBody>
      </p:sp>
      <p:sp>
        <p:nvSpPr>
          <p:cNvPr id="5" name="Footer Placeholder 4">
            <a:extLst>
              <a:ext uri="{FF2B5EF4-FFF2-40B4-BE49-F238E27FC236}">
                <a16:creationId xmlns:a16="http://schemas.microsoft.com/office/drawing/2014/main" id="{424F03CC-0794-1D13-2D99-6C8BB1A870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E756C5CA-7329-9542-E95D-6AD36D474B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F072F0-253A-4EE3-9D8E-911E01EE7323}" type="slidenum">
              <a:rPr lang="en-AU" smtClean="0"/>
              <a:t>‹#›</a:t>
            </a:fld>
            <a:endParaRPr lang="en-AU"/>
          </a:p>
        </p:txBody>
      </p:sp>
    </p:spTree>
    <p:extLst>
      <p:ext uri="{BB962C8B-B14F-4D97-AF65-F5344CB8AC3E}">
        <p14:creationId xmlns:p14="http://schemas.microsoft.com/office/powerpoint/2010/main" val="3935399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3.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3.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jpg"/><Relationship Id="rId7"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jp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image" Target="../media/image2.jpe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wannakuwattage.fernando@hdr.qut.edu.au"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chart" Target="../charts/chart5.xml"/><Relationship Id="rId4" Type="http://schemas.openxmlformats.org/officeDocument/2006/relationships/chart" Target="../charts/chart4.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2.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EE37-B99B-CACB-223F-6BD7C5CD886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424E347-66D9-8A85-9AF6-D019689AFA87}"/>
              </a:ext>
            </a:extLst>
          </p:cNvPr>
          <p:cNvSpPr/>
          <p:nvPr/>
        </p:nvSpPr>
        <p:spPr>
          <a:xfrm>
            <a:off x="262149" y="-2"/>
            <a:ext cx="11929851" cy="1158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D07A00B-DC32-F939-E329-547D0B73B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07" y="-5"/>
            <a:ext cx="1436016" cy="1206254"/>
          </a:xfrm>
          <a:prstGeom prst="rect">
            <a:avLst/>
          </a:prstGeom>
        </p:spPr>
      </p:pic>
      <p:sp>
        <p:nvSpPr>
          <p:cNvPr id="10" name="Freeform: Shape 9">
            <a:extLst>
              <a:ext uri="{FF2B5EF4-FFF2-40B4-BE49-F238E27FC236}">
                <a16:creationId xmlns:a16="http://schemas.microsoft.com/office/drawing/2014/main" id="{D821CAE0-3891-98A0-4EEB-0FE1A333EB28}"/>
              </a:ext>
            </a:extLst>
          </p:cNvPr>
          <p:cNvSpPr/>
          <p:nvPr/>
        </p:nvSpPr>
        <p:spPr>
          <a:xfrm rot="10800000">
            <a:off x="1698165" y="-4"/>
            <a:ext cx="10493835" cy="1158242"/>
          </a:xfrm>
          <a:custGeom>
            <a:avLst/>
            <a:gdLst>
              <a:gd name="connsiteX0" fmla="*/ 10180320 w 10180320"/>
              <a:gd name="connsiteY0" fmla="*/ 1158242 h 1158242"/>
              <a:gd name="connsiteX1" fmla="*/ 9265920 w 10180320"/>
              <a:gd name="connsiteY1" fmla="*/ 1158242 h 1158242"/>
              <a:gd name="connsiteX2" fmla="*/ 9265920 w 10180320"/>
              <a:gd name="connsiteY2" fmla="*/ 1158241 h 1158242"/>
              <a:gd name="connsiteX3" fmla="*/ 0 w 10180320"/>
              <a:gd name="connsiteY3" fmla="*/ 1158241 h 1158242"/>
              <a:gd name="connsiteX4" fmla="*/ 0 w 10180320"/>
              <a:gd name="connsiteY4" fmla="*/ 0 h 1158242"/>
              <a:gd name="connsiteX5" fmla="*/ 9265920 w 10180320"/>
              <a:gd name="connsiteY5" fmla="*/ 0 h 1158242"/>
              <a:gd name="connsiteX6" fmla="*/ 9265920 w 10180320"/>
              <a:gd name="connsiteY6" fmla="*/ 3 h 115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0320" h="1158242">
                <a:moveTo>
                  <a:pt x="10180320" y="1158242"/>
                </a:moveTo>
                <a:lnTo>
                  <a:pt x="9265920" y="1158242"/>
                </a:lnTo>
                <a:lnTo>
                  <a:pt x="9265920" y="1158241"/>
                </a:lnTo>
                <a:lnTo>
                  <a:pt x="0" y="1158241"/>
                </a:lnTo>
                <a:lnTo>
                  <a:pt x="0" y="0"/>
                </a:lnTo>
                <a:lnTo>
                  <a:pt x="9265920" y="0"/>
                </a:lnTo>
                <a:lnTo>
                  <a:pt x="9265920" y="3"/>
                </a:lnTo>
                <a:close/>
              </a:path>
            </a:pathLst>
          </a:cu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5" name="TextBox 14">
            <a:extLst>
              <a:ext uri="{FF2B5EF4-FFF2-40B4-BE49-F238E27FC236}">
                <a16:creationId xmlns:a16="http://schemas.microsoft.com/office/drawing/2014/main" id="{A6982DBA-43DD-20AD-1E32-0B041BFA7997}"/>
              </a:ext>
            </a:extLst>
          </p:cNvPr>
          <p:cNvSpPr txBox="1"/>
          <p:nvPr/>
        </p:nvSpPr>
        <p:spPr>
          <a:xfrm>
            <a:off x="7796168" y="195396"/>
            <a:ext cx="1759219" cy="523220"/>
          </a:xfrm>
          <a:prstGeom prst="rect">
            <a:avLst/>
          </a:prstGeom>
          <a:noFill/>
        </p:spPr>
        <p:txBody>
          <a:bodyPr wrap="square" rtlCol="0">
            <a:spAutoFit/>
          </a:bodyPr>
          <a:lstStyle/>
          <a:p>
            <a:r>
              <a:rPr lang="en-AU" sz="2000" dirty="0">
                <a:solidFill>
                  <a:schemeClr val="bg1"/>
                </a:solidFill>
              </a:rPr>
              <a:t>#</a:t>
            </a:r>
            <a:r>
              <a:rPr lang="en-AU" sz="2800" dirty="0">
                <a:solidFill>
                  <a:schemeClr val="bg1"/>
                </a:solidFill>
              </a:rPr>
              <a:t>WAFA25</a:t>
            </a:r>
            <a:endParaRPr lang="en-GB" sz="2800" dirty="0">
              <a:solidFill>
                <a:schemeClr val="bg1"/>
              </a:solidFill>
            </a:endParaRPr>
          </a:p>
        </p:txBody>
      </p:sp>
      <p:pic>
        <p:nvPicPr>
          <p:cNvPr id="3" name="Picture 2">
            <a:extLst>
              <a:ext uri="{FF2B5EF4-FFF2-40B4-BE49-F238E27FC236}">
                <a16:creationId xmlns:a16="http://schemas.microsoft.com/office/drawing/2014/main" id="{8532AD43-DF3F-638F-A378-2A2415797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262" y="113015"/>
            <a:ext cx="2409879" cy="687982"/>
          </a:xfrm>
          <a:prstGeom prst="rect">
            <a:avLst/>
          </a:prstGeom>
        </p:spPr>
      </p:pic>
      <p:sp>
        <p:nvSpPr>
          <p:cNvPr id="6" name="Title 5">
            <a:extLst>
              <a:ext uri="{FF2B5EF4-FFF2-40B4-BE49-F238E27FC236}">
                <a16:creationId xmlns:a16="http://schemas.microsoft.com/office/drawing/2014/main" id="{94A845AF-F8EC-A795-5EF5-D4DF9B97E929}"/>
              </a:ext>
            </a:extLst>
          </p:cNvPr>
          <p:cNvSpPr>
            <a:spLocks noGrp="1"/>
          </p:cNvSpPr>
          <p:nvPr>
            <p:ph type="ctrTitle"/>
          </p:nvPr>
        </p:nvSpPr>
        <p:spPr>
          <a:xfrm>
            <a:off x="1524000" y="1122363"/>
            <a:ext cx="9144000" cy="1655762"/>
          </a:xfrm>
        </p:spPr>
        <p:txBody>
          <a:bodyPr>
            <a:normAutofit/>
          </a:bodyPr>
          <a:lstStyle/>
          <a:p>
            <a:r>
              <a:rPr lang="en-AU" sz="3600" b="1" dirty="0">
                <a:solidFill>
                  <a:srgbClr val="7030A0"/>
                </a:solidFill>
                <a:latin typeface="Gill Sans MT" panose="020B0502020104020203" pitchFamily="34" charset="0"/>
              </a:rPr>
              <a:t>Investigating challenges and health concerns of female firefighters: A Review</a:t>
            </a:r>
          </a:p>
        </p:txBody>
      </p:sp>
      <p:sp>
        <p:nvSpPr>
          <p:cNvPr id="8" name="Subtitle 7">
            <a:extLst>
              <a:ext uri="{FF2B5EF4-FFF2-40B4-BE49-F238E27FC236}">
                <a16:creationId xmlns:a16="http://schemas.microsoft.com/office/drawing/2014/main" id="{5E7284D6-AC62-80C1-E49E-66F3FECEB1A8}"/>
              </a:ext>
            </a:extLst>
          </p:cNvPr>
          <p:cNvSpPr>
            <a:spLocks noGrp="1"/>
          </p:cNvSpPr>
          <p:nvPr>
            <p:ph type="subTitle" idx="1"/>
          </p:nvPr>
        </p:nvSpPr>
        <p:spPr>
          <a:xfrm>
            <a:off x="4116271" y="3378341"/>
            <a:ext cx="3959458" cy="1922124"/>
          </a:xfrm>
        </p:spPr>
        <p:txBody>
          <a:bodyPr>
            <a:normAutofit lnSpcReduction="10000"/>
          </a:bodyPr>
          <a:lstStyle/>
          <a:p>
            <a:r>
              <a:rPr lang="en-AU" sz="2000" dirty="0">
                <a:latin typeface="Gill Sans MT" panose="020B0502020104020203" pitchFamily="34" charset="0"/>
              </a:rPr>
              <a:t>Authors: </a:t>
            </a:r>
          </a:p>
          <a:p>
            <a:r>
              <a:rPr lang="en-AU" sz="2000" dirty="0">
                <a:latin typeface="Gill Sans MT" panose="020B0502020104020203" pitchFamily="34" charset="0"/>
              </a:rPr>
              <a:t>Ms. W.D. Ruwandi Fernando</a:t>
            </a:r>
          </a:p>
          <a:p>
            <a:r>
              <a:rPr lang="en-AU" sz="2000" dirty="0">
                <a:latin typeface="Gill Sans MT" panose="020B0502020104020203" pitchFamily="34" charset="0"/>
              </a:rPr>
              <a:t>Prof. Marianella Chamorro-Koc</a:t>
            </a:r>
          </a:p>
          <a:p>
            <a:r>
              <a:rPr lang="en-AU" sz="2000" dirty="0">
                <a:latin typeface="Gill Sans MT" panose="020B0502020104020203" pitchFamily="34" charset="0"/>
              </a:rPr>
              <a:t>A/Professor Ajay Pandey</a:t>
            </a:r>
          </a:p>
          <a:p>
            <a:r>
              <a:rPr lang="en-AU" sz="2000" dirty="0">
                <a:latin typeface="Gill Sans MT" panose="020B0502020104020203" pitchFamily="34" charset="0"/>
              </a:rPr>
              <a:t>Dr. Daniel Cook</a:t>
            </a:r>
          </a:p>
        </p:txBody>
      </p:sp>
      <p:pic>
        <p:nvPicPr>
          <p:cNvPr id="1026" name="Picture 2" descr="QUT Logo PNG Transparent &amp; SVG Vector - Freebie Supply">
            <a:extLst>
              <a:ext uri="{FF2B5EF4-FFF2-40B4-BE49-F238E27FC236}">
                <a16:creationId xmlns:a16="http://schemas.microsoft.com/office/drawing/2014/main" id="{B220A1A0-8AEF-DBF5-065D-084071A513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4938" y="5300465"/>
            <a:ext cx="1922124" cy="192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979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9C4F0-334E-55F0-AB87-17C9703E06B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A5B36AB-08BB-CA3A-F3AF-C7960D991EE1}"/>
              </a:ext>
            </a:extLst>
          </p:cNvPr>
          <p:cNvSpPr/>
          <p:nvPr/>
        </p:nvSpPr>
        <p:spPr>
          <a:xfrm>
            <a:off x="262149" y="-2"/>
            <a:ext cx="11929851" cy="1158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8EF0324-0822-5411-65E2-7071DD139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07" y="-5"/>
            <a:ext cx="1436016" cy="1206254"/>
          </a:xfrm>
          <a:prstGeom prst="rect">
            <a:avLst/>
          </a:prstGeom>
        </p:spPr>
      </p:pic>
      <p:sp>
        <p:nvSpPr>
          <p:cNvPr id="10" name="Freeform: Shape 9">
            <a:extLst>
              <a:ext uri="{FF2B5EF4-FFF2-40B4-BE49-F238E27FC236}">
                <a16:creationId xmlns:a16="http://schemas.microsoft.com/office/drawing/2014/main" id="{21912026-B61E-78B8-8A57-916CF18195F0}"/>
              </a:ext>
            </a:extLst>
          </p:cNvPr>
          <p:cNvSpPr/>
          <p:nvPr/>
        </p:nvSpPr>
        <p:spPr>
          <a:xfrm rot="10800000">
            <a:off x="1698165" y="-4"/>
            <a:ext cx="10493835" cy="1158242"/>
          </a:xfrm>
          <a:custGeom>
            <a:avLst/>
            <a:gdLst>
              <a:gd name="connsiteX0" fmla="*/ 10180320 w 10180320"/>
              <a:gd name="connsiteY0" fmla="*/ 1158242 h 1158242"/>
              <a:gd name="connsiteX1" fmla="*/ 9265920 w 10180320"/>
              <a:gd name="connsiteY1" fmla="*/ 1158242 h 1158242"/>
              <a:gd name="connsiteX2" fmla="*/ 9265920 w 10180320"/>
              <a:gd name="connsiteY2" fmla="*/ 1158241 h 1158242"/>
              <a:gd name="connsiteX3" fmla="*/ 0 w 10180320"/>
              <a:gd name="connsiteY3" fmla="*/ 1158241 h 1158242"/>
              <a:gd name="connsiteX4" fmla="*/ 0 w 10180320"/>
              <a:gd name="connsiteY4" fmla="*/ 0 h 1158242"/>
              <a:gd name="connsiteX5" fmla="*/ 9265920 w 10180320"/>
              <a:gd name="connsiteY5" fmla="*/ 0 h 1158242"/>
              <a:gd name="connsiteX6" fmla="*/ 9265920 w 10180320"/>
              <a:gd name="connsiteY6" fmla="*/ 3 h 115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0320" h="1158242">
                <a:moveTo>
                  <a:pt x="10180320" y="1158242"/>
                </a:moveTo>
                <a:lnTo>
                  <a:pt x="9265920" y="1158242"/>
                </a:lnTo>
                <a:lnTo>
                  <a:pt x="9265920" y="1158241"/>
                </a:lnTo>
                <a:lnTo>
                  <a:pt x="0" y="1158241"/>
                </a:lnTo>
                <a:lnTo>
                  <a:pt x="0" y="0"/>
                </a:lnTo>
                <a:lnTo>
                  <a:pt x="9265920" y="0"/>
                </a:lnTo>
                <a:lnTo>
                  <a:pt x="9265920" y="3"/>
                </a:lnTo>
                <a:close/>
              </a:path>
            </a:pathLst>
          </a:cu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5" name="TextBox 14">
            <a:extLst>
              <a:ext uri="{FF2B5EF4-FFF2-40B4-BE49-F238E27FC236}">
                <a16:creationId xmlns:a16="http://schemas.microsoft.com/office/drawing/2014/main" id="{38964513-FFAE-77BE-58F4-E9FE2F97A932}"/>
              </a:ext>
            </a:extLst>
          </p:cNvPr>
          <p:cNvSpPr txBox="1"/>
          <p:nvPr/>
        </p:nvSpPr>
        <p:spPr>
          <a:xfrm>
            <a:off x="7796168" y="195396"/>
            <a:ext cx="1759219" cy="523220"/>
          </a:xfrm>
          <a:prstGeom prst="rect">
            <a:avLst/>
          </a:prstGeom>
          <a:noFill/>
        </p:spPr>
        <p:txBody>
          <a:bodyPr wrap="square" rtlCol="0">
            <a:spAutoFit/>
          </a:bodyPr>
          <a:lstStyle/>
          <a:p>
            <a:r>
              <a:rPr lang="en-AU" sz="2000" dirty="0">
                <a:solidFill>
                  <a:schemeClr val="bg1"/>
                </a:solidFill>
              </a:rPr>
              <a:t>#</a:t>
            </a:r>
            <a:r>
              <a:rPr lang="en-AU" sz="2800" dirty="0">
                <a:solidFill>
                  <a:schemeClr val="bg1"/>
                </a:solidFill>
              </a:rPr>
              <a:t>WAFA25</a:t>
            </a:r>
            <a:endParaRPr lang="en-GB" sz="2800" dirty="0">
              <a:solidFill>
                <a:schemeClr val="bg1"/>
              </a:solidFill>
            </a:endParaRPr>
          </a:p>
        </p:txBody>
      </p:sp>
      <p:pic>
        <p:nvPicPr>
          <p:cNvPr id="3" name="Picture 2">
            <a:extLst>
              <a:ext uri="{FF2B5EF4-FFF2-40B4-BE49-F238E27FC236}">
                <a16:creationId xmlns:a16="http://schemas.microsoft.com/office/drawing/2014/main" id="{CF6BAF85-CF6D-BE25-49D5-BD1B6C1DE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262" y="113015"/>
            <a:ext cx="2409879" cy="687982"/>
          </a:xfrm>
          <a:prstGeom prst="rect">
            <a:avLst/>
          </a:prstGeom>
        </p:spPr>
      </p:pic>
      <p:sp>
        <p:nvSpPr>
          <p:cNvPr id="6" name="Title 5">
            <a:extLst>
              <a:ext uri="{FF2B5EF4-FFF2-40B4-BE49-F238E27FC236}">
                <a16:creationId xmlns:a16="http://schemas.microsoft.com/office/drawing/2014/main" id="{D62EC158-167B-9459-9F02-65C8BF0F56B7}"/>
              </a:ext>
            </a:extLst>
          </p:cNvPr>
          <p:cNvSpPr>
            <a:spLocks noGrp="1"/>
          </p:cNvSpPr>
          <p:nvPr>
            <p:ph type="title"/>
          </p:nvPr>
        </p:nvSpPr>
        <p:spPr>
          <a:xfrm>
            <a:off x="159189" y="1245935"/>
            <a:ext cx="11929851" cy="643817"/>
          </a:xfr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a:normAutofit/>
          </a:bodyPr>
          <a:lstStyle/>
          <a:p>
            <a:r>
              <a:rPr lang="en-AU" sz="2800" dirty="0">
                <a:solidFill>
                  <a:schemeClr val="accent5"/>
                </a:solidFill>
                <a:latin typeface="Gill Sans MT" panose="020B0502020104020203" pitchFamily="34" charset="0"/>
              </a:rPr>
              <a:t>Findings: Identified health concerns – Hormonal and reproduction related</a:t>
            </a:r>
          </a:p>
        </p:txBody>
      </p:sp>
      <p:grpSp>
        <p:nvGrpSpPr>
          <p:cNvPr id="5" name="Group 4">
            <a:extLst>
              <a:ext uri="{FF2B5EF4-FFF2-40B4-BE49-F238E27FC236}">
                <a16:creationId xmlns:a16="http://schemas.microsoft.com/office/drawing/2014/main" id="{79846268-7C8A-62E4-F750-CCFAE8F0BD89}"/>
              </a:ext>
            </a:extLst>
          </p:cNvPr>
          <p:cNvGrpSpPr/>
          <p:nvPr/>
        </p:nvGrpSpPr>
        <p:grpSpPr>
          <a:xfrm>
            <a:off x="5447918" y="6601150"/>
            <a:ext cx="6744082" cy="256850"/>
            <a:chOff x="2846575" y="6515135"/>
            <a:chExt cx="6744082" cy="256850"/>
          </a:xfrm>
        </p:grpSpPr>
        <p:sp>
          <p:nvSpPr>
            <p:cNvPr id="14" name="Title 5">
              <a:extLst>
                <a:ext uri="{FF2B5EF4-FFF2-40B4-BE49-F238E27FC236}">
                  <a16:creationId xmlns:a16="http://schemas.microsoft.com/office/drawing/2014/main" id="{73212551-12C4-66C8-F676-F3F4F326CE55}"/>
                </a:ext>
              </a:extLst>
            </p:cNvPr>
            <p:cNvSpPr txBox="1">
              <a:spLocks/>
            </p:cNvSpPr>
            <p:nvPr/>
          </p:nvSpPr>
          <p:spPr>
            <a:xfrm>
              <a:off x="2846575" y="6517620"/>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Introduction</a:t>
              </a:r>
            </a:p>
          </p:txBody>
        </p:sp>
        <p:sp>
          <p:nvSpPr>
            <p:cNvPr id="16" name="Title 5">
              <a:extLst>
                <a:ext uri="{FF2B5EF4-FFF2-40B4-BE49-F238E27FC236}">
                  <a16:creationId xmlns:a16="http://schemas.microsoft.com/office/drawing/2014/main" id="{533A37E3-5F4C-E488-F07B-20A76EA6AC44}"/>
                </a:ext>
              </a:extLst>
            </p:cNvPr>
            <p:cNvSpPr txBox="1">
              <a:spLocks/>
            </p:cNvSpPr>
            <p:nvPr/>
          </p:nvSpPr>
          <p:spPr>
            <a:xfrm>
              <a:off x="4191769" y="6516378"/>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Significance</a:t>
              </a:r>
            </a:p>
          </p:txBody>
        </p:sp>
        <p:sp>
          <p:nvSpPr>
            <p:cNvPr id="17" name="Title 5">
              <a:extLst>
                <a:ext uri="{FF2B5EF4-FFF2-40B4-BE49-F238E27FC236}">
                  <a16:creationId xmlns:a16="http://schemas.microsoft.com/office/drawing/2014/main" id="{2F6E66D7-2C24-AABE-922A-933C88F9AC79}"/>
                </a:ext>
              </a:extLst>
            </p:cNvPr>
            <p:cNvSpPr txBox="1">
              <a:spLocks/>
            </p:cNvSpPr>
            <p:nvPr/>
          </p:nvSpPr>
          <p:spPr>
            <a:xfrm>
              <a:off x="5536963" y="6515136"/>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Methodology</a:t>
              </a:r>
            </a:p>
          </p:txBody>
        </p:sp>
        <p:sp>
          <p:nvSpPr>
            <p:cNvPr id="18" name="Title 5">
              <a:extLst>
                <a:ext uri="{FF2B5EF4-FFF2-40B4-BE49-F238E27FC236}">
                  <a16:creationId xmlns:a16="http://schemas.microsoft.com/office/drawing/2014/main" id="{75BD0015-C16A-363D-9F5B-1707EAE749F6}"/>
                </a:ext>
              </a:extLst>
            </p:cNvPr>
            <p:cNvSpPr txBox="1">
              <a:spLocks/>
            </p:cNvSpPr>
            <p:nvPr/>
          </p:nvSpPr>
          <p:spPr>
            <a:xfrm>
              <a:off x="6891213" y="6515135"/>
              <a:ext cx="1345194" cy="254365"/>
            </a:xfrm>
            <a:prstGeom prst="rect">
              <a:avLst/>
            </a:prstGeom>
            <a:solidFill>
              <a:schemeClr val="accent5">
                <a:lumMod val="20000"/>
                <a:lumOff val="80000"/>
              </a:schemeClr>
            </a:solid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Findings</a:t>
              </a:r>
            </a:p>
          </p:txBody>
        </p:sp>
        <p:sp>
          <p:nvSpPr>
            <p:cNvPr id="19" name="Title 5">
              <a:extLst>
                <a:ext uri="{FF2B5EF4-FFF2-40B4-BE49-F238E27FC236}">
                  <a16:creationId xmlns:a16="http://schemas.microsoft.com/office/drawing/2014/main" id="{3D46595F-6A8D-F9A4-420A-31729F8CAFF4}"/>
                </a:ext>
              </a:extLst>
            </p:cNvPr>
            <p:cNvSpPr txBox="1">
              <a:spLocks/>
            </p:cNvSpPr>
            <p:nvPr/>
          </p:nvSpPr>
          <p:spPr>
            <a:xfrm>
              <a:off x="8245463" y="6517287"/>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Go-forward</a:t>
              </a:r>
            </a:p>
          </p:txBody>
        </p:sp>
      </p:grpSp>
      <p:sp>
        <p:nvSpPr>
          <p:cNvPr id="23" name="TextBox 22">
            <a:extLst>
              <a:ext uri="{FF2B5EF4-FFF2-40B4-BE49-F238E27FC236}">
                <a16:creationId xmlns:a16="http://schemas.microsoft.com/office/drawing/2014/main" id="{752D678B-8AFC-6775-2D15-3425502EA1F8}"/>
              </a:ext>
            </a:extLst>
          </p:cNvPr>
          <p:cNvSpPr txBox="1"/>
          <p:nvPr/>
        </p:nvSpPr>
        <p:spPr>
          <a:xfrm>
            <a:off x="2555964" y="3612289"/>
            <a:ext cx="6254939" cy="1569660"/>
          </a:xfrm>
          <a:prstGeom prst="rect">
            <a:avLst/>
          </a:prstGeom>
          <a:noFill/>
        </p:spPr>
        <p:txBody>
          <a:bodyPr wrap="square">
            <a:spAutoFit/>
          </a:bodyPr>
          <a:lstStyle/>
          <a:p>
            <a:pPr lvl="3" algn="ctr"/>
            <a:r>
              <a:rPr lang="en-AU" sz="2400" b="1" dirty="0">
                <a:latin typeface="Gill Sans MT" panose="020B0502020104020203" pitchFamily="34" charset="0"/>
              </a:rPr>
              <a:t>Pregnancy Complications</a:t>
            </a:r>
          </a:p>
          <a:p>
            <a:pPr lvl="3" algn="ctr"/>
            <a:r>
              <a:rPr lang="en-AU" sz="2400" dirty="0">
                <a:latin typeface="Gill Sans MT" panose="020B0502020104020203" pitchFamily="34" charset="0"/>
              </a:rPr>
              <a:t>Heavy PPE adds physical strain</a:t>
            </a:r>
          </a:p>
          <a:p>
            <a:pPr lvl="3" algn="ctr"/>
            <a:r>
              <a:rPr lang="en-AU" sz="2400" b="1" dirty="0">
                <a:solidFill>
                  <a:schemeClr val="accent2">
                    <a:lumMod val="75000"/>
                  </a:schemeClr>
                </a:solidFill>
                <a:latin typeface="Gill Sans MT" panose="020B0502020104020203" pitchFamily="34" charset="0"/>
              </a:rPr>
              <a:t>Elevated temperatures</a:t>
            </a:r>
          </a:p>
          <a:p>
            <a:pPr lvl="3" algn="ctr"/>
            <a:r>
              <a:rPr lang="en-AU" sz="2400" dirty="0">
                <a:latin typeface="Gill Sans MT" panose="020B0502020104020203" pitchFamily="34" charset="0"/>
              </a:rPr>
              <a:t>Risks: hypertension, early </a:t>
            </a:r>
            <a:r>
              <a:rPr lang="en-AU" sz="2400" dirty="0" err="1">
                <a:latin typeface="Gill Sans MT" panose="020B0502020104020203" pitchFamily="34" charset="0"/>
              </a:rPr>
              <a:t>labor</a:t>
            </a:r>
            <a:endParaRPr lang="en-AU" sz="2400" dirty="0">
              <a:latin typeface="Gill Sans MT" panose="020B0502020104020203" pitchFamily="34" charset="0"/>
            </a:endParaRPr>
          </a:p>
        </p:txBody>
      </p:sp>
      <p:sp>
        <p:nvSpPr>
          <p:cNvPr id="24" name="TextBox 23">
            <a:extLst>
              <a:ext uri="{FF2B5EF4-FFF2-40B4-BE49-F238E27FC236}">
                <a16:creationId xmlns:a16="http://schemas.microsoft.com/office/drawing/2014/main" id="{334D86D0-9542-9FA0-AF0C-BCB51780052C}"/>
              </a:ext>
            </a:extLst>
          </p:cNvPr>
          <p:cNvSpPr txBox="1"/>
          <p:nvPr/>
        </p:nvSpPr>
        <p:spPr>
          <a:xfrm>
            <a:off x="7681372" y="3618972"/>
            <a:ext cx="4264175" cy="2308324"/>
          </a:xfrm>
          <a:prstGeom prst="rect">
            <a:avLst/>
          </a:prstGeom>
          <a:noFill/>
        </p:spPr>
        <p:txBody>
          <a:bodyPr wrap="square">
            <a:spAutoFit/>
          </a:bodyPr>
          <a:lstStyle/>
          <a:p>
            <a:pPr lvl="3" algn="ctr"/>
            <a:r>
              <a:rPr lang="en-AU" sz="2400" b="1" dirty="0">
                <a:latin typeface="Gill Sans MT" panose="020B0502020104020203" pitchFamily="34" charset="0"/>
              </a:rPr>
              <a:t>Menstruation</a:t>
            </a:r>
          </a:p>
          <a:p>
            <a:pPr lvl="3" algn="ctr"/>
            <a:r>
              <a:rPr lang="en-AU" sz="2400" dirty="0">
                <a:latin typeface="Gill Sans MT" panose="020B0502020104020203" pitchFamily="34" charset="0"/>
              </a:rPr>
              <a:t>Facilities often lack menstrual support</a:t>
            </a:r>
          </a:p>
          <a:p>
            <a:pPr lvl="3" algn="ctr"/>
            <a:r>
              <a:rPr lang="en-AU" sz="2400" dirty="0">
                <a:latin typeface="Gill Sans MT" panose="020B0502020104020203" pitchFamily="34" charset="0"/>
              </a:rPr>
              <a:t>Menstrual needs impact readiness, comfort</a:t>
            </a:r>
          </a:p>
        </p:txBody>
      </p:sp>
      <p:sp>
        <p:nvSpPr>
          <p:cNvPr id="29" name="TextBox 28">
            <a:extLst>
              <a:ext uri="{FF2B5EF4-FFF2-40B4-BE49-F238E27FC236}">
                <a16:creationId xmlns:a16="http://schemas.microsoft.com/office/drawing/2014/main" id="{A3FC6E44-4204-E93A-3991-66F517A05916}"/>
              </a:ext>
            </a:extLst>
          </p:cNvPr>
          <p:cNvSpPr txBox="1"/>
          <p:nvPr/>
        </p:nvSpPr>
        <p:spPr>
          <a:xfrm>
            <a:off x="-751606" y="3520773"/>
            <a:ext cx="4406524" cy="2308324"/>
          </a:xfrm>
          <a:prstGeom prst="rect">
            <a:avLst/>
          </a:prstGeom>
          <a:noFill/>
        </p:spPr>
        <p:txBody>
          <a:bodyPr wrap="square">
            <a:spAutoFit/>
          </a:bodyPr>
          <a:lstStyle/>
          <a:p>
            <a:pPr lvl="3" algn="ctr"/>
            <a:r>
              <a:rPr lang="en-AU" sz="2400" b="1" dirty="0">
                <a:latin typeface="Gill Sans MT" panose="020B0502020104020203" pitchFamily="34" charset="0"/>
              </a:rPr>
              <a:t>Miscarriages</a:t>
            </a:r>
          </a:p>
          <a:p>
            <a:pPr lvl="3" algn="ctr"/>
            <a:r>
              <a:rPr lang="en-AU" sz="2400" dirty="0">
                <a:latin typeface="Gill Sans MT" panose="020B0502020104020203" pitchFamily="34" charset="0"/>
              </a:rPr>
              <a:t>Continuous exposure to </a:t>
            </a:r>
            <a:r>
              <a:rPr lang="en-AU" sz="2400" b="1" dirty="0">
                <a:solidFill>
                  <a:schemeClr val="accent2">
                    <a:lumMod val="75000"/>
                  </a:schemeClr>
                </a:solidFill>
                <a:latin typeface="Gill Sans MT" panose="020B0502020104020203" pitchFamily="34" charset="0"/>
              </a:rPr>
              <a:t>heat stress</a:t>
            </a:r>
            <a:r>
              <a:rPr lang="en-AU" sz="2400" dirty="0">
                <a:latin typeface="Gill Sans MT" panose="020B0502020104020203" pitchFamily="34" charset="0"/>
              </a:rPr>
              <a:t>, toxins</a:t>
            </a:r>
          </a:p>
          <a:p>
            <a:pPr lvl="3" algn="ctr"/>
            <a:r>
              <a:rPr lang="en-AU" sz="2400" dirty="0">
                <a:latin typeface="Gill Sans MT" panose="020B0502020104020203" pitchFamily="34" charset="0"/>
              </a:rPr>
              <a:t>Unaware pregnancy </a:t>
            </a:r>
          </a:p>
          <a:p>
            <a:pPr lvl="3" algn="ctr"/>
            <a:r>
              <a:rPr lang="en-AU" sz="2400" dirty="0">
                <a:latin typeface="Gill Sans MT" panose="020B0502020104020203" pitchFamily="34" charset="0"/>
              </a:rPr>
              <a:t>Limited reproductive health assessment </a:t>
            </a:r>
          </a:p>
        </p:txBody>
      </p:sp>
      <p:sp>
        <p:nvSpPr>
          <p:cNvPr id="32" name="TextBox 31">
            <a:extLst>
              <a:ext uri="{FF2B5EF4-FFF2-40B4-BE49-F238E27FC236}">
                <a16:creationId xmlns:a16="http://schemas.microsoft.com/office/drawing/2014/main" id="{F15E6235-3C2A-451A-48AB-516121F21AE0}"/>
              </a:ext>
            </a:extLst>
          </p:cNvPr>
          <p:cNvSpPr txBox="1"/>
          <p:nvPr/>
        </p:nvSpPr>
        <p:spPr>
          <a:xfrm>
            <a:off x="934322" y="6050031"/>
            <a:ext cx="2031396" cy="276999"/>
          </a:xfrm>
          <a:prstGeom prst="rect">
            <a:avLst/>
          </a:prstGeom>
          <a:noFill/>
        </p:spPr>
        <p:txBody>
          <a:bodyPr wrap="square">
            <a:spAutoFit/>
          </a:bodyPr>
          <a:lstStyle/>
          <a:p>
            <a:r>
              <a:rPr lang="en-AU" sz="1200" b="1" kern="1200" dirty="0">
                <a:solidFill>
                  <a:schemeClr val="tx1"/>
                </a:solidFill>
                <a:effectLst/>
                <a:latin typeface="Gill Sans MT" panose="020B0502020104020203" pitchFamily="34" charset="0"/>
              </a:rPr>
              <a:t>(Source: Jung et al., 2021)</a:t>
            </a:r>
            <a:endParaRPr lang="en-AU" sz="1200" b="1" dirty="0">
              <a:latin typeface="Gill Sans MT" panose="020B0502020104020203" pitchFamily="34" charset="0"/>
            </a:endParaRPr>
          </a:p>
        </p:txBody>
      </p:sp>
      <p:sp>
        <p:nvSpPr>
          <p:cNvPr id="34" name="TextBox 33">
            <a:extLst>
              <a:ext uri="{FF2B5EF4-FFF2-40B4-BE49-F238E27FC236}">
                <a16:creationId xmlns:a16="http://schemas.microsoft.com/office/drawing/2014/main" id="{36FB4FC5-6110-23F7-7C94-FF8A940235CD}"/>
              </a:ext>
            </a:extLst>
          </p:cNvPr>
          <p:cNvSpPr txBox="1"/>
          <p:nvPr/>
        </p:nvSpPr>
        <p:spPr>
          <a:xfrm>
            <a:off x="4744182" y="6050030"/>
            <a:ext cx="2965784" cy="276999"/>
          </a:xfrm>
          <a:prstGeom prst="rect">
            <a:avLst/>
          </a:prstGeom>
          <a:noFill/>
        </p:spPr>
        <p:txBody>
          <a:bodyPr wrap="square">
            <a:spAutoFit/>
          </a:bodyPr>
          <a:lstStyle/>
          <a:p>
            <a:r>
              <a:rPr lang="en-AU" sz="1200" b="1" kern="1200" dirty="0">
                <a:solidFill>
                  <a:schemeClr val="tx1"/>
                </a:solidFill>
                <a:effectLst/>
                <a:latin typeface="Gill Sans MT" panose="020B0502020104020203" pitchFamily="34" charset="0"/>
              </a:rPr>
              <a:t>(Source: Richardson et al., 2019, 2020)</a:t>
            </a:r>
            <a:endParaRPr lang="en-AU" sz="1200" b="1" dirty="0">
              <a:latin typeface="Gill Sans MT" panose="020B0502020104020203" pitchFamily="34" charset="0"/>
            </a:endParaRPr>
          </a:p>
        </p:txBody>
      </p:sp>
      <p:sp>
        <p:nvSpPr>
          <p:cNvPr id="37" name="TextBox 36">
            <a:extLst>
              <a:ext uri="{FF2B5EF4-FFF2-40B4-BE49-F238E27FC236}">
                <a16:creationId xmlns:a16="http://schemas.microsoft.com/office/drawing/2014/main" id="{F32F0521-9308-9A93-20E7-47D4CE197049}"/>
              </a:ext>
            </a:extLst>
          </p:cNvPr>
          <p:cNvSpPr txBox="1"/>
          <p:nvPr/>
        </p:nvSpPr>
        <p:spPr>
          <a:xfrm>
            <a:off x="9492556" y="6050030"/>
            <a:ext cx="2387298" cy="276999"/>
          </a:xfrm>
          <a:prstGeom prst="rect">
            <a:avLst/>
          </a:prstGeom>
          <a:noFill/>
        </p:spPr>
        <p:txBody>
          <a:bodyPr wrap="square">
            <a:spAutoFit/>
          </a:bodyPr>
          <a:lstStyle/>
          <a:p>
            <a:r>
              <a:rPr lang="en-AU" sz="1200" b="1" kern="1200" dirty="0">
                <a:solidFill>
                  <a:schemeClr val="tx1"/>
                </a:solidFill>
                <a:effectLst/>
                <a:latin typeface="Gill Sans MT" panose="020B0502020104020203" pitchFamily="34" charset="0"/>
              </a:rPr>
              <a:t>(Source: Höök et al., 2021) </a:t>
            </a:r>
            <a:endParaRPr lang="en-AU" sz="1200" b="1" dirty="0">
              <a:latin typeface="Gill Sans MT" panose="020B0502020104020203" pitchFamily="34" charset="0"/>
            </a:endParaRPr>
          </a:p>
        </p:txBody>
      </p:sp>
      <p:pic>
        <p:nvPicPr>
          <p:cNvPr id="2" name="Picture 2" descr="Recurrent Miscarriage Causes &amp; Treatments | Vita Altera">
            <a:extLst>
              <a:ext uri="{FF2B5EF4-FFF2-40B4-BE49-F238E27FC236}">
                <a16:creationId xmlns:a16="http://schemas.microsoft.com/office/drawing/2014/main" id="{4C4100B1-16F1-52C2-AB6B-55A52124F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953" y="2309121"/>
            <a:ext cx="1868903" cy="12459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A03738C-4B15-7F7C-1E52-7CA842616987}"/>
              </a:ext>
            </a:extLst>
          </p:cNvPr>
          <p:cNvPicPr>
            <a:picLocks noChangeAspect="1"/>
          </p:cNvPicPr>
          <p:nvPr/>
        </p:nvPicPr>
        <p:blipFill>
          <a:blip r:embed="rId7"/>
          <a:srcRect r="10000"/>
          <a:stretch>
            <a:fillRect/>
          </a:stretch>
        </p:blipFill>
        <p:spPr>
          <a:xfrm>
            <a:off x="5076179" y="2294230"/>
            <a:ext cx="1868903" cy="1245935"/>
          </a:xfrm>
          <a:prstGeom prst="rect">
            <a:avLst/>
          </a:prstGeom>
        </p:spPr>
      </p:pic>
      <p:pic>
        <p:nvPicPr>
          <p:cNvPr id="9" name="Picture 8">
            <a:extLst>
              <a:ext uri="{FF2B5EF4-FFF2-40B4-BE49-F238E27FC236}">
                <a16:creationId xmlns:a16="http://schemas.microsoft.com/office/drawing/2014/main" id="{B8C81FD6-CDDD-3ABA-C138-B0B76255056C}"/>
              </a:ext>
            </a:extLst>
          </p:cNvPr>
          <p:cNvPicPr>
            <a:picLocks noChangeAspect="1"/>
          </p:cNvPicPr>
          <p:nvPr/>
        </p:nvPicPr>
        <p:blipFill>
          <a:blip r:embed="rId8"/>
          <a:srcRect l="10765"/>
          <a:stretch>
            <a:fillRect/>
          </a:stretch>
        </p:blipFill>
        <p:spPr>
          <a:xfrm>
            <a:off x="9483500" y="2294230"/>
            <a:ext cx="1976554" cy="1245935"/>
          </a:xfrm>
          <a:prstGeom prst="rect">
            <a:avLst/>
          </a:prstGeom>
        </p:spPr>
      </p:pic>
    </p:spTree>
    <p:extLst>
      <p:ext uri="{BB962C8B-B14F-4D97-AF65-F5344CB8AC3E}">
        <p14:creationId xmlns:p14="http://schemas.microsoft.com/office/powerpoint/2010/main" val="1241364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31BEE-7A1E-F2DF-EA0A-67AD7266D05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44E0BDC-AEAF-C96D-E175-AB0D36BA336C}"/>
              </a:ext>
            </a:extLst>
          </p:cNvPr>
          <p:cNvSpPr/>
          <p:nvPr/>
        </p:nvSpPr>
        <p:spPr>
          <a:xfrm>
            <a:off x="262149" y="-2"/>
            <a:ext cx="11929851" cy="1158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155B2FF-EFCF-EA5E-0CB6-FC5F028F7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07" y="-5"/>
            <a:ext cx="1436016" cy="1206254"/>
          </a:xfrm>
          <a:prstGeom prst="rect">
            <a:avLst/>
          </a:prstGeom>
        </p:spPr>
      </p:pic>
      <p:sp>
        <p:nvSpPr>
          <p:cNvPr id="10" name="Freeform: Shape 9">
            <a:extLst>
              <a:ext uri="{FF2B5EF4-FFF2-40B4-BE49-F238E27FC236}">
                <a16:creationId xmlns:a16="http://schemas.microsoft.com/office/drawing/2014/main" id="{733A7146-F274-FCA3-E02A-9397F41536B4}"/>
              </a:ext>
            </a:extLst>
          </p:cNvPr>
          <p:cNvSpPr/>
          <p:nvPr/>
        </p:nvSpPr>
        <p:spPr>
          <a:xfrm rot="10800000">
            <a:off x="1698165" y="-4"/>
            <a:ext cx="10493835" cy="1158242"/>
          </a:xfrm>
          <a:custGeom>
            <a:avLst/>
            <a:gdLst>
              <a:gd name="connsiteX0" fmla="*/ 10180320 w 10180320"/>
              <a:gd name="connsiteY0" fmla="*/ 1158242 h 1158242"/>
              <a:gd name="connsiteX1" fmla="*/ 9265920 w 10180320"/>
              <a:gd name="connsiteY1" fmla="*/ 1158242 h 1158242"/>
              <a:gd name="connsiteX2" fmla="*/ 9265920 w 10180320"/>
              <a:gd name="connsiteY2" fmla="*/ 1158241 h 1158242"/>
              <a:gd name="connsiteX3" fmla="*/ 0 w 10180320"/>
              <a:gd name="connsiteY3" fmla="*/ 1158241 h 1158242"/>
              <a:gd name="connsiteX4" fmla="*/ 0 w 10180320"/>
              <a:gd name="connsiteY4" fmla="*/ 0 h 1158242"/>
              <a:gd name="connsiteX5" fmla="*/ 9265920 w 10180320"/>
              <a:gd name="connsiteY5" fmla="*/ 0 h 1158242"/>
              <a:gd name="connsiteX6" fmla="*/ 9265920 w 10180320"/>
              <a:gd name="connsiteY6" fmla="*/ 3 h 115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0320" h="1158242">
                <a:moveTo>
                  <a:pt x="10180320" y="1158242"/>
                </a:moveTo>
                <a:lnTo>
                  <a:pt x="9265920" y="1158242"/>
                </a:lnTo>
                <a:lnTo>
                  <a:pt x="9265920" y="1158241"/>
                </a:lnTo>
                <a:lnTo>
                  <a:pt x="0" y="1158241"/>
                </a:lnTo>
                <a:lnTo>
                  <a:pt x="0" y="0"/>
                </a:lnTo>
                <a:lnTo>
                  <a:pt x="9265920" y="0"/>
                </a:lnTo>
                <a:lnTo>
                  <a:pt x="9265920" y="3"/>
                </a:lnTo>
                <a:close/>
              </a:path>
            </a:pathLst>
          </a:cu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5" name="TextBox 14">
            <a:extLst>
              <a:ext uri="{FF2B5EF4-FFF2-40B4-BE49-F238E27FC236}">
                <a16:creationId xmlns:a16="http://schemas.microsoft.com/office/drawing/2014/main" id="{415ADA52-6051-9014-FF35-8E82A98D100F}"/>
              </a:ext>
            </a:extLst>
          </p:cNvPr>
          <p:cNvSpPr txBox="1"/>
          <p:nvPr/>
        </p:nvSpPr>
        <p:spPr>
          <a:xfrm>
            <a:off x="7796168" y="195396"/>
            <a:ext cx="1759219" cy="523220"/>
          </a:xfrm>
          <a:prstGeom prst="rect">
            <a:avLst/>
          </a:prstGeom>
          <a:noFill/>
        </p:spPr>
        <p:txBody>
          <a:bodyPr wrap="square" rtlCol="0">
            <a:spAutoFit/>
          </a:bodyPr>
          <a:lstStyle/>
          <a:p>
            <a:r>
              <a:rPr lang="en-AU" sz="2000" dirty="0">
                <a:solidFill>
                  <a:schemeClr val="bg1"/>
                </a:solidFill>
              </a:rPr>
              <a:t>#</a:t>
            </a:r>
            <a:r>
              <a:rPr lang="en-AU" sz="2800" dirty="0">
                <a:solidFill>
                  <a:schemeClr val="bg1"/>
                </a:solidFill>
              </a:rPr>
              <a:t>WAFA25</a:t>
            </a:r>
            <a:endParaRPr lang="en-GB" sz="2800" dirty="0">
              <a:solidFill>
                <a:schemeClr val="bg1"/>
              </a:solidFill>
            </a:endParaRPr>
          </a:p>
        </p:txBody>
      </p:sp>
      <p:pic>
        <p:nvPicPr>
          <p:cNvPr id="3" name="Picture 2">
            <a:extLst>
              <a:ext uri="{FF2B5EF4-FFF2-40B4-BE49-F238E27FC236}">
                <a16:creationId xmlns:a16="http://schemas.microsoft.com/office/drawing/2014/main" id="{6A8ED72E-6132-925A-30D2-03AB574EC8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262" y="113015"/>
            <a:ext cx="2409879" cy="687982"/>
          </a:xfrm>
          <a:prstGeom prst="rect">
            <a:avLst/>
          </a:prstGeom>
        </p:spPr>
      </p:pic>
      <p:sp>
        <p:nvSpPr>
          <p:cNvPr id="6" name="Title 5">
            <a:extLst>
              <a:ext uri="{FF2B5EF4-FFF2-40B4-BE49-F238E27FC236}">
                <a16:creationId xmlns:a16="http://schemas.microsoft.com/office/drawing/2014/main" id="{3F50187E-6479-B29D-1FC2-E71AA2838C2B}"/>
              </a:ext>
            </a:extLst>
          </p:cNvPr>
          <p:cNvSpPr>
            <a:spLocks noGrp="1"/>
          </p:cNvSpPr>
          <p:nvPr>
            <p:ph type="title"/>
          </p:nvPr>
        </p:nvSpPr>
        <p:spPr>
          <a:xfrm>
            <a:off x="159189" y="1245935"/>
            <a:ext cx="11929851" cy="643817"/>
          </a:xfr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a:normAutofit/>
          </a:bodyPr>
          <a:lstStyle/>
          <a:p>
            <a:r>
              <a:rPr lang="en-AU" sz="2800" dirty="0">
                <a:solidFill>
                  <a:schemeClr val="accent5"/>
                </a:solidFill>
                <a:latin typeface="Gill Sans MT" panose="020B0502020104020203" pitchFamily="34" charset="0"/>
              </a:rPr>
              <a:t>Findings: Heat Risk</a:t>
            </a:r>
          </a:p>
        </p:txBody>
      </p:sp>
      <p:grpSp>
        <p:nvGrpSpPr>
          <p:cNvPr id="5" name="Group 4">
            <a:extLst>
              <a:ext uri="{FF2B5EF4-FFF2-40B4-BE49-F238E27FC236}">
                <a16:creationId xmlns:a16="http://schemas.microsoft.com/office/drawing/2014/main" id="{71481737-561B-9D08-3F4D-D4BB187E5409}"/>
              </a:ext>
            </a:extLst>
          </p:cNvPr>
          <p:cNvGrpSpPr/>
          <p:nvPr/>
        </p:nvGrpSpPr>
        <p:grpSpPr>
          <a:xfrm>
            <a:off x="5427405" y="6611504"/>
            <a:ext cx="6744082" cy="256850"/>
            <a:chOff x="2846575" y="6515135"/>
            <a:chExt cx="6744082" cy="256850"/>
          </a:xfrm>
        </p:grpSpPr>
        <p:sp>
          <p:nvSpPr>
            <p:cNvPr id="14" name="Title 5">
              <a:extLst>
                <a:ext uri="{FF2B5EF4-FFF2-40B4-BE49-F238E27FC236}">
                  <a16:creationId xmlns:a16="http://schemas.microsoft.com/office/drawing/2014/main" id="{6B44FB9A-A803-238A-8782-C5AC325A2720}"/>
                </a:ext>
              </a:extLst>
            </p:cNvPr>
            <p:cNvSpPr txBox="1">
              <a:spLocks/>
            </p:cNvSpPr>
            <p:nvPr/>
          </p:nvSpPr>
          <p:spPr>
            <a:xfrm>
              <a:off x="2846575" y="6517620"/>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Introduction</a:t>
              </a:r>
            </a:p>
          </p:txBody>
        </p:sp>
        <p:sp>
          <p:nvSpPr>
            <p:cNvPr id="16" name="Title 5">
              <a:extLst>
                <a:ext uri="{FF2B5EF4-FFF2-40B4-BE49-F238E27FC236}">
                  <a16:creationId xmlns:a16="http://schemas.microsoft.com/office/drawing/2014/main" id="{44211CAF-7150-E258-8095-37CBE61F782C}"/>
                </a:ext>
              </a:extLst>
            </p:cNvPr>
            <p:cNvSpPr txBox="1">
              <a:spLocks/>
            </p:cNvSpPr>
            <p:nvPr/>
          </p:nvSpPr>
          <p:spPr>
            <a:xfrm>
              <a:off x="4191769" y="6516378"/>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Significance</a:t>
              </a:r>
            </a:p>
          </p:txBody>
        </p:sp>
        <p:sp>
          <p:nvSpPr>
            <p:cNvPr id="17" name="Title 5">
              <a:extLst>
                <a:ext uri="{FF2B5EF4-FFF2-40B4-BE49-F238E27FC236}">
                  <a16:creationId xmlns:a16="http://schemas.microsoft.com/office/drawing/2014/main" id="{3B92B57D-037E-29B8-25ED-E2ABAC389828}"/>
                </a:ext>
              </a:extLst>
            </p:cNvPr>
            <p:cNvSpPr txBox="1">
              <a:spLocks/>
            </p:cNvSpPr>
            <p:nvPr/>
          </p:nvSpPr>
          <p:spPr>
            <a:xfrm>
              <a:off x="5536963" y="6515136"/>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Methodology</a:t>
              </a:r>
            </a:p>
          </p:txBody>
        </p:sp>
        <p:sp>
          <p:nvSpPr>
            <p:cNvPr id="18" name="Title 5">
              <a:extLst>
                <a:ext uri="{FF2B5EF4-FFF2-40B4-BE49-F238E27FC236}">
                  <a16:creationId xmlns:a16="http://schemas.microsoft.com/office/drawing/2014/main" id="{B26665D2-8B51-7CFE-15C4-A912948BCF06}"/>
                </a:ext>
              </a:extLst>
            </p:cNvPr>
            <p:cNvSpPr txBox="1">
              <a:spLocks/>
            </p:cNvSpPr>
            <p:nvPr/>
          </p:nvSpPr>
          <p:spPr>
            <a:xfrm>
              <a:off x="6891213" y="6515135"/>
              <a:ext cx="1345194" cy="254365"/>
            </a:xfrm>
            <a:prstGeom prst="rect">
              <a:avLst/>
            </a:prstGeom>
            <a:solidFill>
              <a:schemeClr val="accent5">
                <a:lumMod val="20000"/>
                <a:lumOff val="80000"/>
              </a:schemeClr>
            </a:solid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Findings</a:t>
              </a:r>
            </a:p>
          </p:txBody>
        </p:sp>
        <p:sp>
          <p:nvSpPr>
            <p:cNvPr id="19" name="Title 5">
              <a:extLst>
                <a:ext uri="{FF2B5EF4-FFF2-40B4-BE49-F238E27FC236}">
                  <a16:creationId xmlns:a16="http://schemas.microsoft.com/office/drawing/2014/main" id="{831F5A5B-6FA2-DE05-3C78-EABA7E1CB36D}"/>
                </a:ext>
              </a:extLst>
            </p:cNvPr>
            <p:cNvSpPr txBox="1">
              <a:spLocks/>
            </p:cNvSpPr>
            <p:nvPr/>
          </p:nvSpPr>
          <p:spPr>
            <a:xfrm>
              <a:off x="8245463" y="6517287"/>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Go-forward</a:t>
              </a:r>
            </a:p>
          </p:txBody>
        </p:sp>
      </p:grpSp>
      <p:grpSp>
        <p:nvGrpSpPr>
          <p:cNvPr id="45" name="Group 44">
            <a:extLst>
              <a:ext uri="{FF2B5EF4-FFF2-40B4-BE49-F238E27FC236}">
                <a16:creationId xmlns:a16="http://schemas.microsoft.com/office/drawing/2014/main" id="{73147BA9-5A97-66E4-047A-13D45AF33987}"/>
              </a:ext>
            </a:extLst>
          </p:cNvPr>
          <p:cNvGrpSpPr/>
          <p:nvPr/>
        </p:nvGrpSpPr>
        <p:grpSpPr>
          <a:xfrm>
            <a:off x="6673938" y="2020234"/>
            <a:ext cx="5091984" cy="4343373"/>
            <a:chOff x="6882157" y="2056446"/>
            <a:chExt cx="5091984" cy="4343373"/>
          </a:xfrm>
        </p:grpSpPr>
        <p:sp>
          <p:nvSpPr>
            <p:cNvPr id="36" name="Title 1">
              <a:extLst>
                <a:ext uri="{FF2B5EF4-FFF2-40B4-BE49-F238E27FC236}">
                  <a16:creationId xmlns:a16="http://schemas.microsoft.com/office/drawing/2014/main" id="{AC099672-212A-C039-2546-C192D830955D}"/>
                </a:ext>
              </a:extLst>
            </p:cNvPr>
            <p:cNvSpPr txBox="1">
              <a:spLocks/>
            </p:cNvSpPr>
            <p:nvPr/>
          </p:nvSpPr>
          <p:spPr>
            <a:xfrm>
              <a:off x="6906006" y="2056446"/>
              <a:ext cx="4705032" cy="722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800" dirty="0">
                  <a:solidFill>
                    <a:schemeClr val="accent5"/>
                  </a:solidFill>
                  <a:latin typeface="Gill Sans MT" panose="020B0502020104020203" pitchFamily="34" charset="0"/>
                </a:rPr>
                <a:t>Australia</a:t>
              </a:r>
            </a:p>
          </p:txBody>
        </p:sp>
        <p:sp>
          <p:nvSpPr>
            <p:cNvPr id="37" name="TextBox 36">
              <a:extLst>
                <a:ext uri="{FF2B5EF4-FFF2-40B4-BE49-F238E27FC236}">
                  <a16:creationId xmlns:a16="http://schemas.microsoft.com/office/drawing/2014/main" id="{76EFA533-BCF8-5266-CD4E-16908F2CA850}"/>
                </a:ext>
              </a:extLst>
            </p:cNvPr>
            <p:cNvSpPr txBox="1"/>
            <p:nvPr/>
          </p:nvSpPr>
          <p:spPr>
            <a:xfrm>
              <a:off x="8042703" y="2263848"/>
              <a:ext cx="3931438" cy="307777"/>
            </a:xfrm>
            <a:prstGeom prst="rect">
              <a:avLst/>
            </a:prstGeom>
            <a:noFill/>
          </p:spPr>
          <p:txBody>
            <a:bodyPr wrap="square">
              <a:spAutoFit/>
            </a:bodyPr>
            <a:lstStyle/>
            <a:p>
              <a:pPr algn="ctr"/>
              <a:r>
                <a:rPr lang="en-AU" sz="1400" dirty="0">
                  <a:latin typeface="Gill Sans MT" panose="020B0502020104020203" pitchFamily="34" charset="0"/>
                  <a:ea typeface="Aptos" panose="020B0004020202020204" pitchFamily="34" charset="0"/>
                </a:rPr>
                <a:t>[473 firefighters F&amp;R NSW lived experiences]</a:t>
              </a:r>
            </a:p>
          </p:txBody>
        </p:sp>
        <p:sp>
          <p:nvSpPr>
            <p:cNvPr id="38" name="TextBox 37">
              <a:extLst>
                <a:ext uri="{FF2B5EF4-FFF2-40B4-BE49-F238E27FC236}">
                  <a16:creationId xmlns:a16="http://schemas.microsoft.com/office/drawing/2014/main" id="{2FFF56F1-E987-4F0E-8F40-D58119BC6AF3}"/>
                </a:ext>
              </a:extLst>
            </p:cNvPr>
            <p:cNvSpPr txBox="1"/>
            <p:nvPr/>
          </p:nvSpPr>
          <p:spPr>
            <a:xfrm>
              <a:off x="6891213" y="3128288"/>
              <a:ext cx="3408029" cy="1323439"/>
            </a:xfrm>
            <a:prstGeom prst="rect">
              <a:avLst/>
            </a:prstGeom>
            <a:noFill/>
          </p:spPr>
          <p:txBody>
            <a:bodyPr wrap="square">
              <a:spAutoFit/>
            </a:bodyPr>
            <a:lstStyle/>
            <a:p>
              <a:pPr algn="ctr"/>
              <a:r>
                <a:rPr lang="en-AU" sz="2000" dirty="0">
                  <a:latin typeface="Gill Sans MT" panose="020B0502020104020203" pitchFamily="34" charset="0"/>
                  <a:ea typeface="Aptos" panose="020B0004020202020204" pitchFamily="34" charset="0"/>
                </a:rPr>
                <a:t>Hottest: </a:t>
              </a:r>
            </a:p>
            <a:p>
              <a:pPr algn="ctr"/>
              <a:r>
                <a:rPr lang="en-AU" sz="2000" dirty="0">
                  <a:latin typeface="Gill Sans MT" panose="020B0502020104020203" pitchFamily="34" charset="0"/>
                  <a:ea typeface="Aptos" panose="020B0004020202020204" pitchFamily="34" charset="0"/>
                </a:rPr>
                <a:t>Structural fires (</a:t>
              </a:r>
              <a:r>
                <a:rPr lang="en-AU" sz="2000" kern="100" dirty="0">
                  <a:latin typeface="Gill Sans MT" panose="020B0502020104020203" pitchFamily="34" charset="0"/>
                  <a:ea typeface="Aptos" panose="020B0004020202020204" pitchFamily="34" charset="0"/>
                  <a:cs typeface="Times New Roman" panose="02020603050405020304" pitchFamily="18" charset="0"/>
                </a:rPr>
                <a:t>68%) followed by Bushfires (51%)</a:t>
              </a:r>
              <a:endParaRPr lang="en-AU" sz="2000" dirty="0">
                <a:latin typeface="Gill Sans MT" panose="020B0502020104020203" pitchFamily="34" charset="0"/>
                <a:ea typeface="Aptos" panose="020B0004020202020204" pitchFamily="34" charset="0"/>
              </a:endParaRPr>
            </a:p>
            <a:p>
              <a:endParaRPr lang="en-AU" sz="2000" kern="100" dirty="0">
                <a:latin typeface="Gill Sans MT" panose="020B0502020104020203" pitchFamily="34" charset="0"/>
                <a:ea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B9115486-7DA9-4C45-3ABA-3464EB612613}"/>
                </a:ext>
              </a:extLst>
            </p:cNvPr>
            <p:cNvSpPr txBox="1"/>
            <p:nvPr/>
          </p:nvSpPr>
          <p:spPr>
            <a:xfrm>
              <a:off x="6882157" y="4800987"/>
              <a:ext cx="3761916" cy="1015663"/>
            </a:xfrm>
            <a:prstGeom prst="rect">
              <a:avLst/>
            </a:prstGeom>
            <a:noFill/>
          </p:spPr>
          <p:txBody>
            <a:bodyPr wrap="square">
              <a:spAutoFit/>
            </a:bodyPr>
            <a:lstStyle/>
            <a:p>
              <a:pPr algn="ctr"/>
              <a:r>
                <a:rPr lang="en-AU" sz="2000" dirty="0">
                  <a:latin typeface="Gill Sans MT" panose="020B0502020104020203" pitchFamily="34" charset="0"/>
                  <a:ea typeface="Aptos" panose="020B0004020202020204" pitchFamily="34" charset="0"/>
                </a:rPr>
                <a:t>Hottest area of body:</a:t>
              </a:r>
            </a:p>
            <a:p>
              <a:pPr algn="ctr"/>
              <a:r>
                <a:rPr lang="en-AU" sz="2000" kern="100" dirty="0">
                  <a:latin typeface="Gill Sans MT" panose="020B0502020104020203" pitchFamily="34" charset="0"/>
                  <a:ea typeface="Times New Roman" panose="02020603050405020304" pitchFamily="18" charset="0"/>
                  <a:cs typeface="Times New Roman" panose="02020603050405020304" pitchFamily="18" charset="0"/>
                </a:rPr>
                <a:t>Head (58%)</a:t>
              </a:r>
            </a:p>
            <a:p>
              <a:pPr algn="ctr"/>
              <a:r>
                <a:rPr lang="en-AU" sz="2000" kern="100" dirty="0">
                  <a:latin typeface="Gill Sans MT" panose="020B0502020104020203" pitchFamily="34" charset="0"/>
                  <a:ea typeface="Times New Roman" panose="02020603050405020304" pitchFamily="18" charset="0"/>
                  <a:cs typeface="Times New Roman" panose="02020603050405020304" pitchFamily="18" charset="0"/>
                </a:rPr>
                <a:t>Upper back (40%)</a:t>
              </a:r>
            </a:p>
          </p:txBody>
        </p:sp>
        <p:sp>
          <p:nvSpPr>
            <p:cNvPr id="42" name="TextBox 41">
              <a:extLst>
                <a:ext uri="{FF2B5EF4-FFF2-40B4-BE49-F238E27FC236}">
                  <a16:creationId xmlns:a16="http://schemas.microsoft.com/office/drawing/2014/main" id="{3EC0557B-9E2F-1EAA-3514-E1DD78C7FD31}"/>
                </a:ext>
              </a:extLst>
            </p:cNvPr>
            <p:cNvSpPr txBox="1"/>
            <p:nvPr/>
          </p:nvSpPr>
          <p:spPr>
            <a:xfrm>
              <a:off x="6895469" y="6145454"/>
              <a:ext cx="3623076" cy="254365"/>
            </a:xfrm>
            <a:prstGeom prst="rect">
              <a:avLst/>
            </a:prstGeom>
            <a:noFill/>
          </p:spPr>
          <p:txBody>
            <a:bodyPr wrap="square">
              <a:spAutoFit/>
            </a:bodyPr>
            <a:lstStyle/>
            <a:p>
              <a:pPr algn="ctr"/>
              <a:r>
                <a:rPr lang="en-AU" sz="1000" b="1" kern="1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(Sources: Fullagar et al., 2021</a:t>
              </a:r>
              <a:r>
                <a:rPr lang="en-AU" sz="1000" b="1" kern="100" dirty="0">
                  <a:solidFill>
                    <a:srgbClr val="000000"/>
                  </a:solidFill>
                  <a:latin typeface="Gill Sans MT" panose="020B0502020104020203" pitchFamily="34" charset="0"/>
                  <a:ea typeface="Times New Roman" panose="02020603050405020304" pitchFamily="18" charset="0"/>
                  <a:cs typeface="Times New Roman" panose="02020603050405020304" pitchFamily="18" charset="0"/>
                </a:rPr>
                <a:t>)</a:t>
              </a:r>
              <a:endParaRPr lang="en-AU" sz="1000" b="1" kern="1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endParaRPr>
            </a:p>
          </p:txBody>
        </p:sp>
      </p:grpSp>
      <p:grpSp>
        <p:nvGrpSpPr>
          <p:cNvPr id="44" name="Group 43">
            <a:extLst>
              <a:ext uri="{FF2B5EF4-FFF2-40B4-BE49-F238E27FC236}">
                <a16:creationId xmlns:a16="http://schemas.microsoft.com/office/drawing/2014/main" id="{820B368C-7862-6375-4BCA-E48D6566476F}"/>
              </a:ext>
            </a:extLst>
          </p:cNvPr>
          <p:cNvGrpSpPr/>
          <p:nvPr/>
        </p:nvGrpSpPr>
        <p:grpSpPr>
          <a:xfrm>
            <a:off x="1599322" y="1957290"/>
            <a:ext cx="4705032" cy="4408232"/>
            <a:chOff x="1599322" y="1957290"/>
            <a:chExt cx="4705032" cy="4408232"/>
          </a:xfrm>
        </p:grpSpPr>
        <p:sp>
          <p:nvSpPr>
            <p:cNvPr id="26" name="Title 1">
              <a:extLst>
                <a:ext uri="{FF2B5EF4-FFF2-40B4-BE49-F238E27FC236}">
                  <a16:creationId xmlns:a16="http://schemas.microsoft.com/office/drawing/2014/main" id="{8F1C12C3-67E4-9EB8-95CB-426CE54B8840}"/>
                </a:ext>
              </a:extLst>
            </p:cNvPr>
            <p:cNvSpPr txBox="1">
              <a:spLocks/>
            </p:cNvSpPr>
            <p:nvPr/>
          </p:nvSpPr>
          <p:spPr>
            <a:xfrm>
              <a:off x="1599322" y="1957290"/>
              <a:ext cx="4705032" cy="722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800" dirty="0">
                  <a:solidFill>
                    <a:schemeClr val="accent5"/>
                  </a:solidFill>
                  <a:latin typeface="Gill Sans MT" panose="020B0502020104020203" pitchFamily="34" charset="0"/>
                </a:rPr>
                <a:t>Global Problem</a:t>
              </a:r>
            </a:p>
          </p:txBody>
        </p:sp>
        <p:sp>
          <p:nvSpPr>
            <p:cNvPr id="29" name="TextBox 28">
              <a:extLst>
                <a:ext uri="{FF2B5EF4-FFF2-40B4-BE49-F238E27FC236}">
                  <a16:creationId xmlns:a16="http://schemas.microsoft.com/office/drawing/2014/main" id="{AE6967D3-4421-7809-28F0-B63494FFBB9C}"/>
                </a:ext>
              </a:extLst>
            </p:cNvPr>
            <p:cNvSpPr txBox="1"/>
            <p:nvPr/>
          </p:nvSpPr>
          <p:spPr>
            <a:xfrm>
              <a:off x="1851497" y="3679157"/>
              <a:ext cx="340802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Gill Sans MT" panose="020B0502020104020203" pitchFamily="34" charset="0"/>
                </a:rPr>
                <a:t>NFPA reported fatal injuries hike in 2022</a:t>
              </a:r>
            </a:p>
          </p:txBody>
        </p:sp>
        <p:sp>
          <p:nvSpPr>
            <p:cNvPr id="31" name="TextBox 30">
              <a:extLst>
                <a:ext uri="{FF2B5EF4-FFF2-40B4-BE49-F238E27FC236}">
                  <a16:creationId xmlns:a16="http://schemas.microsoft.com/office/drawing/2014/main" id="{946B394C-339B-0DC2-AEA2-506F08967B29}"/>
                </a:ext>
              </a:extLst>
            </p:cNvPr>
            <p:cNvSpPr txBox="1"/>
            <p:nvPr/>
          </p:nvSpPr>
          <p:spPr>
            <a:xfrm>
              <a:off x="1599322" y="5346534"/>
              <a:ext cx="3912383" cy="707886"/>
            </a:xfrm>
            <a:prstGeom prst="rect">
              <a:avLst/>
            </a:prstGeom>
            <a:noFill/>
          </p:spPr>
          <p:txBody>
            <a:bodyPr wrap="square">
              <a:spAutoFit/>
            </a:bodyPr>
            <a:lstStyle/>
            <a:p>
              <a:pPr algn="ctr"/>
              <a:r>
                <a:rPr lang="en-AU" sz="2000" dirty="0">
                  <a:latin typeface="Gill Sans MT" panose="020B0502020104020203" pitchFamily="34" charset="0"/>
                  <a:ea typeface="Aptos" panose="020B0004020202020204" pitchFamily="34" charset="0"/>
                </a:rPr>
                <a:t>O</a:t>
              </a:r>
              <a:r>
                <a:rPr lang="en-AU" sz="2000" dirty="0">
                  <a:effectLst/>
                  <a:latin typeface="Gill Sans MT" panose="020B0502020104020203" pitchFamily="34" charset="0"/>
                  <a:ea typeface="Aptos" panose="020B0004020202020204" pitchFamily="34" charset="0"/>
                </a:rPr>
                <a:t>verexertion / Heat stress </a:t>
              </a:r>
            </a:p>
            <a:p>
              <a:pPr algn="ctr"/>
              <a:r>
                <a:rPr lang="en-AU" sz="2000" dirty="0">
                  <a:effectLst/>
                  <a:latin typeface="Gill Sans MT" panose="020B0502020104020203" pitchFamily="34" charset="0"/>
                  <a:ea typeface="Aptos" panose="020B0004020202020204" pitchFamily="34" charset="0"/>
                </a:rPr>
                <a:t>(51%)</a:t>
              </a:r>
              <a:endParaRPr lang="en-AU" sz="2000" dirty="0">
                <a:latin typeface="Gill Sans MT" panose="020B0502020104020203" pitchFamily="34" charset="0"/>
              </a:endParaRPr>
            </a:p>
          </p:txBody>
        </p:sp>
        <p:pic>
          <p:nvPicPr>
            <p:cNvPr id="40" name="Picture 2" descr="The Most Common Types of Wildland Firefighter Injuries">
              <a:extLst>
                <a:ext uri="{FF2B5EF4-FFF2-40B4-BE49-F238E27FC236}">
                  <a16:creationId xmlns:a16="http://schemas.microsoft.com/office/drawing/2014/main" id="{BD464996-6017-0A01-DDD2-13012ECBD1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1129" y="2719666"/>
              <a:ext cx="1248767" cy="70255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BCCD2B77-FD41-B2E5-D3D4-64DD95F996BD}"/>
                </a:ext>
              </a:extLst>
            </p:cNvPr>
            <p:cNvPicPr>
              <a:picLocks noChangeAspect="1"/>
            </p:cNvPicPr>
            <p:nvPr/>
          </p:nvPicPr>
          <p:blipFill>
            <a:blip r:embed="rId7"/>
            <a:stretch>
              <a:fillRect/>
            </a:stretch>
          </p:blipFill>
          <p:spPr>
            <a:xfrm>
              <a:off x="2931129" y="4577913"/>
              <a:ext cx="1248767" cy="700936"/>
            </a:xfrm>
            <a:prstGeom prst="rect">
              <a:avLst/>
            </a:prstGeom>
          </p:spPr>
        </p:pic>
        <p:sp>
          <p:nvSpPr>
            <p:cNvPr id="43" name="TextBox 42">
              <a:extLst>
                <a:ext uri="{FF2B5EF4-FFF2-40B4-BE49-F238E27FC236}">
                  <a16:creationId xmlns:a16="http://schemas.microsoft.com/office/drawing/2014/main" id="{04BD5490-DAF5-B433-E212-1654493FF852}"/>
                </a:ext>
              </a:extLst>
            </p:cNvPr>
            <p:cNvSpPr txBox="1"/>
            <p:nvPr/>
          </p:nvSpPr>
          <p:spPr>
            <a:xfrm>
              <a:off x="1881674" y="6111157"/>
              <a:ext cx="3623076" cy="254365"/>
            </a:xfrm>
            <a:prstGeom prst="rect">
              <a:avLst/>
            </a:prstGeom>
            <a:noFill/>
          </p:spPr>
          <p:txBody>
            <a:bodyPr wrap="square">
              <a:spAutoFit/>
            </a:bodyPr>
            <a:lstStyle/>
            <a:p>
              <a:pPr algn="ctr"/>
              <a:r>
                <a:rPr lang="en-AU" sz="1000" b="1" kern="1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(Sources: Campbell &amp; Petrillo, 2023</a:t>
              </a:r>
              <a:r>
                <a:rPr lang="en-AU" sz="1000" b="1" kern="100" dirty="0">
                  <a:solidFill>
                    <a:srgbClr val="000000"/>
                  </a:solidFill>
                  <a:latin typeface="Gill Sans MT" panose="020B0502020104020203" pitchFamily="34" charset="0"/>
                  <a:ea typeface="Times New Roman" panose="02020603050405020304" pitchFamily="18" charset="0"/>
                  <a:cs typeface="Times New Roman" panose="02020603050405020304" pitchFamily="18" charset="0"/>
                </a:rPr>
                <a:t>)</a:t>
              </a:r>
              <a:endParaRPr lang="en-AU" sz="1000" b="1" kern="1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4263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EDE1A-D54D-18E7-119C-A771429DF4A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08D341D-488A-F3DE-143C-8491851DCB45}"/>
              </a:ext>
            </a:extLst>
          </p:cNvPr>
          <p:cNvSpPr/>
          <p:nvPr/>
        </p:nvSpPr>
        <p:spPr>
          <a:xfrm>
            <a:off x="262149" y="-2"/>
            <a:ext cx="11929851" cy="1158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C34E092-C26A-6300-838B-1037D05DB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07" y="-5"/>
            <a:ext cx="1436016" cy="1206254"/>
          </a:xfrm>
          <a:prstGeom prst="rect">
            <a:avLst/>
          </a:prstGeom>
        </p:spPr>
      </p:pic>
      <p:sp>
        <p:nvSpPr>
          <p:cNvPr id="10" name="Freeform: Shape 9">
            <a:extLst>
              <a:ext uri="{FF2B5EF4-FFF2-40B4-BE49-F238E27FC236}">
                <a16:creationId xmlns:a16="http://schemas.microsoft.com/office/drawing/2014/main" id="{3EC245E8-CC7E-6EB1-449C-E05F42F1A8E0}"/>
              </a:ext>
            </a:extLst>
          </p:cNvPr>
          <p:cNvSpPr/>
          <p:nvPr/>
        </p:nvSpPr>
        <p:spPr>
          <a:xfrm rot="10800000">
            <a:off x="1698165" y="-4"/>
            <a:ext cx="10493835" cy="1158242"/>
          </a:xfrm>
          <a:custGeom>
            <a:avLst/>
            <a:gdLst>
              <a:gd name="connsiteX0" fmla="*/ 10180320 w 10180320"/>
              <a:gd name="connsiteY0" fmla="*/ 1158242 h 1158242"/>
              <a:gd name="connsiteX1" fmla="*/ 9265920 w 10180320"/>
              <a:gd name="connsiteY1" fmla="*/ 1158242 h 1158242"/>
              <a:gd name="connsiteX2" fmla="*/ 9265920 w 10180320"/>
              <a:gd name="connsiteY2" fmla="*/ 1158241 h 1158242"/>
              <a:gd name="connsiteX3" fmla="*/ 0 w 10180320"/>
              <a:gd name="connsiteY3" fmla="*/ 1158241 h 1158242"/>
              <a:gd name="connsiteX4" fmla="*/ 0 w 10180320"/>
              <a:gd name="connsiteY4" fmla="*/ 0 h 1158242"/>
              <a:gd name="connsiteX5" fmla="*/ 9265920 w 10180320"/>
              <a:gd name="connsiteY5" fmla="*/ 0 h 1158242"/>
              <a:gd name="connsiteX6" fmla="*/ 9265920 w 10180320"/>
              <a:gd name="connsiteY6" fmla="*/ 3 h 115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0320" h="1158242">
                <a:moveTo>
                  <a:pt x="10180320" y="1158242"/>
                </a:moveTo>
                <a:lnTo>
                  <a:pt x="9265920" y="1158242"/>
                </a:lnTo>
                <a:lnTo>
                  <a:pt x="9265920" y="1158241"/>
                </a:lnTo>
                <a:lnTo>
                  <a:pt x="0" y="1158241"/>
                </a:lnTo>
                <a:lnTo>
                  <a:pt x="0" y="0"/>
                </a:lnTo>
                <a:lnTo>
                  <a:pt x="9265920" y="0"/>
                </a:lnTo>
                <a:lnTo>
                  <a:pt x="9265920" y="3"/>
                </a:lnTo>
                <a:close/>
              </a:path>
            </a:pathLst>
          </a:cu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5" name="TextBox 14">
            <a:extLst>
              <a:ext uri="{FF2B5EF4-FFF2-40B4-BE49-F238E27FC236}">
                <a16:creationId xmlns:a16="http://schemas.microsoft.com/office/drawing/2014/main" id="{B4BEE4EF-259C-AD2F-D5FC-1E7D90654AD1}"/>
              </a:ext>
            </a:extLst>
          </p:cNvPr>
          <p:cNvSpPr txBox="1"/>
          <p:nvPr/>
        </p:nvSpPr>
        <p:spPr>
          <a:xfrm>
            <a:off x="7796168" y="195396"/>
            <a:ext cx="1759219" cy="523220"/>
          </a:xfrm>
          <a:prstGeom prst="rect">
            <a:avLst/>
          </a:prstGeom>
          <a:noFill/>
        </p:spPr>
        <p:txBody>
          <a:bodyPr wrap="square" rtlCol="0">
            <a:spAutoFit/>
          </a:bodyPr>
          <a:lstStyle/>
          <a:p>
            <a:r>
              <a:rPr lang="en-AU" sz="2000" dirty="0">
                <a:solidFill>
                  <a:schemeClr val="bg1"/>
                </a:solidFill>
              </a:rPr>
              <a:t>#</a:t>
            </a:r>
            <a:r>
              <a:rPr lang="en-AU" sz="2800" dirty="0">
                <a:solidFill>
                  <a:schemeClr val="bg1"/>
                </a:solidFill>
              </a:rPr>
              <a:t>WAFA25</a:t>
            </a:r>
            <a:endParaRPr lang="en-GB" sz="2800" dirty="0">
              <a:solidFill>
                <a:schemeClr val="bg1"/>
              </a:solidFill>
            </a:endParaRPr>
          </a:p>
        </p:txBody>
      </p:sp>
      <p:pic>
        <p:nvPicPr>
          <p:cNvPr id="3" name="Picture 2">
            <a:extLst>
              <a:ext uri="{FF2B5EF4-FFF2-40B4-BE49-F238E27FC236}">
                <a16:creationId xmlns:a16="http://schemas.microsoft.com/office/drawing/2014/main" id="{37FD63A5-E2AE-0D33-1F21-7156FFADE5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262" y="113015"/>
            <a:ext cx="2409879" cy="687982"/>
          </a:xfrm>
          <a:prstGeom prst="rect">
            <a:avLst/>
          </a:prstGeom>
        </p:spPr>
      </p:pic>
      <p:sp>
        <p:nvSpPr>
          <p:cNvPr id="6" name="Title 5">
            <a:extLst>
              <a:ext uri="{FF2B5EF4-FFF2-40B4-BE49-F238E27FC236}">
                <a16:creationId xmlns:a16="http://schemas.microsoft.com/office/drawing/2014/main" id="{6D4E6B74-2841-0455-C72C-0345D056B6B6}"/>
              </a:ext>
            </a:extLst>
          </p:cNvPr>
          <p:cNvSpPr>
            <a:spLocks noGrp="1"/>
          </p:cNvSpPr>
          <p:nvPr>
            <p:ph type="title"/>
          </p:nvPr>
        </p:nvSpPr>
        <p:spPr>
          <a:xfrm>
            <a:off x="159189" y="1245935"/>
            <a:ext cx="11929851" cy="643817"/>
          </a:xfr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a:normAutofit/>
          </a:bodyPr>
          <a:lstStyle/>
          <a:p>
            <a:r>
              <a:rPr lang="en-AU" sz="2800" dirty="0">
                <a:solidFill>
                  <a:schemeClr val="accent5"/>
                </a:solidFill>
                <a:latin typeface="Gill Sans MT" panose="020B0502020104020203" pitchFamily="34" charset="0"/>
              </a:rPr>
              <a:t>Findings: Existing technologies for heat risk monitoring</a:t>
            </a:r>
          </a:p>
        </p:txBody>
      </p:sp>
      <p:grpSp>
        <p:nvGrpSpPr>
          <p:cNvPr id="5" name="Group 4">
            <a:extLst>
              <a:ext uri="{FF2B5EF4-FFF2-40B4-BE49-F238E27FC236}">
                <a16:creationId xmlns:a16="http://schemas.microsoft.com/office/drawing/2014/main" id="{141AD43E-839F-2BE7-C929-1E0DA5E3BFBB}"/>
              </a:ext>
            </a:extLst>
          </p:cNvPr>
          <p:cNvGrpSpPr/>
          <p:nvPr/>
        </p:nvGrpSpPr>
        <p:grpSpPr>
          <a:xfrm>
            <a:off x="5447918" y="6601950"/>
            <a:ext cx="6744082" cy="256850"/>
            <a:chOff x="2846575" y="6515135"/>
            <a:chExt cx="6744082" cy="256850"/>
          </a:xfrm>
        </p:grpSpPr>
        <p:sp>
          <p:nvSpPr>
            <p:cNvPr id="14" name="Title 5">
              <a:extLst>
                <a:ext uri="{FF2B5EF4-FFF2-40B4-BE49-F238E27FC236}">
                  <a16:creationId xmlns:a16="http://schemas.microsoft.com/office/drawing/2014/main" id="{CF172BB2-77DC-FAA2-9C45-0FE7E2C93CA5}"/>
                </a:ext>
              </a:extLst>
            </p:cNvPr>
            <p:cNvSpPr txBox="1">
              <a:spLocks/>
            </p:cNvSpPr>
            <p:nvPr/>
          </p:nvSpPr>
          <p:spPr>
            <a:xfrm>
              <a:off x="2846575" y="6517620"/>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Introduction</a:t>
              </a:r>
            </a:p>
          </p:txBody>
        </p:sp>
        <p:sp>
          <p:nvSpPr>
            <p:cNvPr id="16" name="Title 5">
              <a:extLst>
                <a:ext uri="{FF2B5EF4-FFF2-40B4-BE49-F238E27FC236}">
                  <a16:creationId xmlns:a16="http://schemas.microsoft.com/office/drawing/2014/main" id="{9265C3E5-BFF4-1D7E-8743-581136A33F48}"/>
                </a:ext>
              </a:extLst>
            </p:cNvPr>
            <p:cNvSpPr txBox="1">
              <a:spLocks/>
            </p:cNvSpPr>
            <p:nvPr/>
          </p:nvSpPr>
          <p:spPr>
            <a:xfrm>
              <a:off x="4191769" y="6516378"/>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Significance</a:t>
              </a:r>
            </a:p>
          </p:txBody>
        </p:sp>
        <p:sp>
          <p:nvSpPr>
            <p:cNvPr id="17" name="Title 5">
              <a:extLst>
                <a:ext uri="{FF2B5EF4-FFF2-40B4-BE49-F238E27FC236}">
                  <a16:creationId xmlns:a16="http://schemas.microsoft.com/office/drawing/2014/main" id="{0DB9B71E-E17E-C52C-E1E4-FF6D41A9CFAE}"/>
                </a:ext>
              </a:extLst>
            </p:cNvPr>
            <p:cNvSpPr txBox="1">
              <a:spLocks/>
            </p:cNvSpPr>
            <p:nvPr/>
          </p:nvSpPr>
          <p:spPr>
            <a:xfrm>
              <a:off x="5536963" y="6515136"/>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Methodology</a:t>
              </a:r>
            </a:p>
          </p:txBody>
        </p:sp>
        <p:sp>
          <p:nvSpPr>
            <p:cNvPr id="18" name="Title 5">
              <a:extLst>
                <a:ext uri="{FF2B5EF4-FFF2-40B4-BE49-F238E27FC236}">
                  <a16:creationId xmlns:a16="http://schemas.microsoft.com/office/drawing/2014/main" id="{CBF518B3-DFEB-F28A-91C6-15D3ACDDB731}"/>
                </a:ext>
              </a:extLst>
            </p:cNvPr>
            <p:cNvSpPr txBox="1">
              <a:spLocks/>
            </p:cNvSpPr>
            <p:nvPr/>
          </p:nvSpPr>
          <p:spPr>
            <a:xfrm>
              <a:off x="6891213" y="6515135"/>
              <a:ext cx="1345194" cy="254365"/>
            </a:xfrm>
            <a:prstGeom prst="rect">
              <a:avLst/>
            </a:prstGeom>
            <a:solidFill>
              <a:schemeClr val="accent5">
                <a:lumMod val="20000"/>
                <a:lumOff val="80000"/>
              </a:schemeClr>
            </a:solid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Findings</a:t>
              </a:r>
            </a:p>
          </p:txBody>
        </p:sp>
        <p:sp>
          <p:nvSpPr>
            <p:cNvPr id="19" name="Title 5">
              <a:extLst>
                <a:ext uri="{FF2B5EF4-FFF2-40B4-BE49-F238E27FC236}">
                  <a16:creationId xmlns:a16="http://schemas.microsoft.com/office/drawing/2014/main" id="{142FB3FB-C7F2-BE8E-157E-C6564068CCDC}"/>
                </a:ext>
              </a:extLst>
            </p:cNvPr>
            <p:cNvSpPr txBox="1">
              <a:spLocks/>
            </p:cNvSpPr>
            <p:nvPr/>
          </p:nvSpPr>
          <p:spPr>
            <a:xfrm>
              <a:off x="8245463" y="6517287"/>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Go-forward</a:t>
              </a:r>
            </a:p>
          </p:txBody>
        </p:sp>
      </p:grpSp>
      <p:grpSp>
        <p:nvGrpSpPr>
          <p:cNvPr id="9" name="Group 8">
            <a:extLst>
              <a:ext uri="{FF2B5EF4-FFF2-40B4-BE49-F238E27FC236}">
                <a16:creationId xmlns:a16="http://schemas.microsoft.com/office/drawing/2014/main" id="{0D17D965-9401-3423-5056-4B5F3D127FF4}"/>
              </a:ext>
            </a:extLst>
          </p:cNvPr>
          <p:cNvGrpSpPr/>
          <p:nvPr/>
        </p:nvGrpSpPr>
        <p:grpSpPr>
          <a:xfrm>
            <a:off x="-412311" y="1977448"/>
            <a:ext cx="6508311" cy="4576239"/>
            <a:chOff x="-412311" y="1977448"/>
            <a:chExt cx="6508311" cy="4576239"/>
          </a:xfrm>
        </p:grpSpPr>
        <p:pic>
          <p:nvPicPr>
            <p:cNvPr id="38" name="Picture 37">
              <a:extLst>
                <a:ext uri="{FF2B5EF4-FFF2-40B4-BE49-F238E27FC236}">
                  <a16:creationId xmlns:a16="http://schemas.microsoft.com/office/drawing/2014/main" id="{F1FA8E62-24D8-966C-4E77-5F14EDBEDE97}"/>
                </a:ext>
              </a:extLst>
            </p:cNvPr>
            <p:cNvPicPr>
              <a:picLocks noChangeAspect="1"/>
            </p:cNvPicPr>
            <p:nvPr/>
          </p:nvPicPr>
          <p:blipFill>
            <a:blip r:embed="rId6"/>
            <a:stretch>
              <a:fillRect/>
            </a:stretch>
          </p:blipFill>
          <p:spPr>
            <a:xfrm>
              <a:off x="1200193" y="2859193"/>
              <a:ext cx="3591869" cy="3694494"/>
            </a:xfrm>
            <a:prstGeom prst="rect">
              <a:avLst/>
            </a:prstGeom>
          </p:spPr>
        </p:pic>
        <p:sp>
          <p:nvSpPr>
            <p:cNvPr id="2" name="TextBox 1">
              <a:extLst>
                <a:ext uri="{FF2B5EF4-FFF2-40B4-BE49-F238E27FC236}">
                  <a16:creationId xmlns:a16="http://schemas.microsoft.com/office/drawing/2014/main" id="{FB5459BD-B899-4C66-7821-8E02D1AE4884}"/>
                </a:ext>
              </a:extLst>
            </p:cNvPr>
            <p:cNvSpPr txBox="1"/>
            <p:nvPr/>
          </p:nvSpPr>
          <p:spPr>
            <a:xfrm>
              <a:off x="-412311" y="1977448"/>
              <a:ext cx="6508311" cy="830997"/>
            </a:xfrm>
            <a:prstGeom prst="rect">
              <a:avLst/>
            </a:prstGeom>
            <a:noFill/>
          </p:spPr>
          <p:txBody>
            <a:bodyPr wrap="square">
              <a:spAutoFit/>
            </a:bodyPr>
            <a:lstStyle/>
            <a:p>
              <a:pPr algn="ctr"/>
              <a:r>
                <a:rPr lang="en-AU" sz="2400" b="1" dirty="0">
                  <a:latin typeface="Gill Sans MT" panose="020B0502020104020203" pitchFamily="34" charset="0"/>
                  <a:ea typeface="Aptos" panose="020B0004020202020204" pitchFamily="34" charset="0"/>
                </a:rPr>
                <a:t>Environmental sensing</a:t>
              </a:r>
            </a:p>
            <a:p>
              <a:pPr algn="ctr"/>
              <a:r>
                <a:rPr lang="en-AU" sz="2400" dirty="0">
                  <a:latin typeface="Gill Sans MT" panose="020B0502020104020203" pitchFamily="34" charset="0"/>
                  <a:ea typeface="Aptos" panose="020B0004020202020204" pitchFamily="34" charset="0"/>
                </a:rPr>
                <a:t>Ambient T | RH | WGBT | Radiant Heat</a:t>
              </a:r>
            </a:p>
          </p:txBody>
        </p:sp>
      </p:grpSp>
      <p:grpSp>
        <p:nvGrpSpPr>
          <p:cNvPr id="8" name="Group 7">
            <a:extLst>
              <a:ext uri="{FF2B5EF4-FFF2-40B4-BE49-F238E27FC236}">
                <a16:creationId xmlns:a16="http://schemas.microsoft.com/office/drawing/2014/main" id="{64F2818E-D836-E1D2-057E-1B17EFC778C3}"/>
              </a:ext>
            </a:extLst>
          </p:cNvPr>
          <p:cNvGrpSpPr/>
          <p:nvPr/>
        </p:nvGrpSpPr>
        <p:grpSpPr>
          <a:xfrm>
            <a:off x="6327775" y="1977448"/>
            <a:ext cx="5153025" cy="4518102"/>
            <a:chOff x="6327775" y="1977448"/>
            <a:chExt cx="5153025" cy="4518102"/>
          </a:xfrm>
        </p:grpSpPr>
        <p:pic>
          <p:nvPicPr>
            <p:cNvPr id="40" name="Picture 39">
              <a:extLst>
                <a:ext uri="{FF2B5EF4-FFF2-40B4-BE49-F238E27FC236}">
                  <a16:creationId xmlns:a16="http://schemas.microsoft.com/office/drawing/2014/main" id="{70D215DE-FDFC-3C08-3311-7A85FE796B95}"/>
                </a:ext>
              </a:extLst>
            </p:cNvPr>
            <p:cNvPicPr>
              <a:picLocks noChangeAspect="1"/>
            </p:cNvPicPr>
            <p:nvPr/>
          </p:nvPicPr>
          <p:blipFill>
            <a:blip r:embed="rId7"/>
            <a:stretch>
              <a:fillRect/>
            </a:stretch>
          </p:blipFill>
          <p:spPr>
            <a:xfrm>
              <a:off x="7407712" y="2693453"/>
              <a:ext cx="3534697" cy="3802097"/>
            </a:xfrm>
            <a:prstGeom prst="rect">
              <a:avLst/>
            </a:prstGeom>
          </p:spPr>
        </p:pic>
        <p:sp>
          <p:nvSpPr>
            <p:cNvPr id="42" name="TextBox 41">
              <a:extLst>
                <a:ext uri="{FF2B5EF4-FFF2-40B4-BE49-F238E27FC236}">
                  <a16:creationId xmlns:a16="http://schemas.microsoft.com/office/drawing/2014/main" id="{6B7C54D6-6C57-17A5-F024-249ADDEFD207}"/>
                </a:ext>
              </a:extLst>
            </p:cNvPr>
            <p:cNvSpPr txBox="1"/>
            <p:nvPr/>
          </p:nvSpPr>
          <p:spPr>
            <a:xfrm>
              <a:off x="6327775" y="1977448"/>
              <a:ext cx="5153025" cy="830997"/>
            </a:xfrm>
            <a:prstGeom prst="rect">
              <a:avLst/>
            </a:prstGeom>
            <a:noFill/>
          </p:spPr>
          <p:txBody>
            <a:bodyPr wrap="square">
              <a:spAutoFit/>
            </a:bodyPr>
            <a:lstStyle/>
            <a:p>
              <a:pPr algn="ctr"/>
              <a:r>
                <a:rPr lang="en-AU" sz="2400" b="1" dirty="0">
                  <a:effectLst/>
                  <a:latin typeface="Gill Sans MT" panose="020B0502020104020203" pitchFamily="34" charset="0"/>
                  <a:ea typeface="Aptos" panose="020B0004020202020204" pitchFamily="34" charset="0"/>
                </a:rPr>
                <a:t>Physiological sensing</a:t>
              </a:r>
            </a:p>
            <a:p>
              <a:pPr algn="ctr"/>
              <a:r>
                <a:rPr lang="en-AU" sz="2400" b="1" dirty="0">
                  <a:solidFill>
                    <a:schemeClr val="accent2">
                      <a:lumMod val="75000"/>
                    </a:schemeClr>
                  </a:solidFill>
                  <a:latin typeface="Gill Sans MT" panose="020B0502020104020203" pitchFamily="34" charset="0"/>
                  <a:ea typeface="Aptos" panose="020B0004020202020204" pitchFamily="34" charset="0"/>
                </a:rPr>
                <a:t>CBT</a:t>
              </a:r>
              <a:r>
                <a:rPr lang="en-AU" sz="2400" dirty="0">
                  <a:latin typeface="Gill Sans MT" panose="020B0502020104020203" pitchFamily="34" charset="0"/>
                  <a:ea typeface="Aptos" panose="020B0004020202020204" pitchFamily="34" charset="0"/>
                </a:rPr>
                <a:t> | Skin T | HR &amp; HRV | Sweat rate</a:t>
              </a:r>
            </a:p>
          </p:txBody>
        </p:sp>
      </p:grpSp>
    </p:spTree>
    <p:extLst>
      <p:ext uri="{BB962C8B-B14F-4D97-AF65-F5344CB8AC3E}">
        <p14:creationId xmlns:p14="http://schemas.microsoft.com/office/powerpoint/2010/main" val="338942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18C4A-4E29-CF8A-199D-9778D8289FF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DC9E3B2-C265-A3B4-7405-85D230E7BDD2}"/>
              </a:ext>
            </a:extLst>
          </p:cNvPr>
          <p:cNvSpPr/>
          <p:nvPr/>
        </p:nvSpPr>
        <p:spPr>
          <a:xfrm>
            <a:off x="262149" y="-2"/>
            <a:ext cx="11929851" cy="1158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A356457-FF6D-D7C5-57D2-BA513C0EC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07" y="-5"/>
            <a:ext cx="1436016" cy="1206254"/>
          </a:xfrm>
          <a:prstGeom prst="rect">
            <a:avLst/>
          </a:prstGeom>
        </p:spPr>
      </p:pic>
      <p:sp>
        <p:nvSpPr>
          <p:cNvPr id="10" name="Freeform: Shape 9">
            <a:extLst>
              <a:ext uri="{FF2B5EF4-FFF2-40B4-BE49-F238E27FC236}">
                <a16:creationId xmlns:a16="http://schemas.microsoft.com/office/drawing/2014/main" id="{7331EB38-0A52-D133-0FBF-5F59D246C9E1}"/>
              </a:ext>
            </a:extLst>
          </p:cNvPr>
          <p:cNvSpPr/>
          <p:nvPr/>
        </p:nvSpPr>
        <p:spPr>
          <a:xfrm rot="10800000">
            <a:off x="1698165" y="-4"/>
            <a:ext cx="10493835" cy="1158242"/>
          </a:xfrm>
          <a:custGeom>
            <a:avLst/>
            <a:gdLst>
              <a:gd name="connsiteX0" fmla="*/ 10180320 w 10180320"/>
              <a:gd name="connsiteY0" fmla="*/ 1158242 h 1158242"/>
              <a:gd name="connsiteX1" fmla="*/ 9265920 w 10180320"/>
              <a:gd name="connsiteY1" fmla="*/ 1158242 h 1158242"/>
              <a:gd name="connsiteX2" fmla="*/ 9265920 w 10180320"/>
              <a:gd name="connsiteY2" fmla="*/ 1158241 h 1158242"/>
              <a:gd name="connsiteX3" fmla="*/ 0 w 10180320"/>
              <a:gd name="connsiteY3" fmla="*/ 1158241 h 1158242"/>
              <a:gd name="connsiteX4" fmla="*/ 0 w 10180320"/>
              <a:gd name="connsiteY4" fmla="*/ 0 h 1158242"/>
              <a:gd name="connsiteX5" fmla="*/ 9265920 w 10180320"/>
              <a:gd name="connsiteY5" fmla="*/ 0 h 1158242"/>
              <a:gd name="connsiteX6" fmla="*/ 9265920 w 10180320"/>
              <a:gd name="connsiteY6" fmla="*/ 3 h 115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0320" h="1158242">
                <a:moveTo>
                  <a:pt x="10180320" y="1158242"/>
                </a:moveTo>
                <a:lnTo>
                  <a:pt x="9265920" y="1158242"/>
                </a:lnTo>
                <a:lnTo>
                  <a:pt x="9265920" y="1158241"/>
                </a:lnTo>
                <a:lnTo>
                  <a:pt x="0" y="1158241"/>
                </a:lnTo>
                <a:lnTo>
                  <a:pt x="0" y="0"/>
                </a:lnTo>
                <a:lnTo>
                  <a:pt x="9265920" y="0"/>
                </a:lnTo>
                <a:lnTo>
                  <a:pt x="9265920" y="3"/>
                </a:lnTo>
                <a:close/>
              </a:path>
            </a:pathLst>
          </a:cu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5" name="TextBox 14">
            <a:extLst>
              <a:ext uri="{FF2B5EF4-FFF2-40B4-BE49-F238E27FC236}">
                <a16:creationId xmlns:a16="http://schemas.microsoft.com/office/drawing/2014/main" id="{48B46EA9-AE3A-274B-4397-6E97EDE6188C}"/>
              </a:ext>
            </a:extLst>
          </p:cNvPr>
          <p:cNvSpPr txBox="1"/>
          <p:nvPr/>
        </p:nvSpPr>
        <p:spPr>
          <a:xfrm>
            <a:off x="7796168" y="195396"/>
            <a:ext cx="1759219" cy="523220"/>
          </a:xfrm>
          <a:prstGeom prst="rect">
            <a:avLst/>
          </a:prstGeom>
          <a:noFill/>
        </p:spPr>
        <p:txBody>
          <a:bodyPr wrap="square" rtlCol="0">
            <a:spAutoFit/>
          </a:bodyPr>
          <a:lstStyle/>
          <a:p>
            <a:r>
              <a:rPr lang="en-AU" sz="2000" dirty="0">
                <a:solidFill>
                  <a:schemeClr val="bg1"/>
                </a:solidFill>
              </a:rPr>
              <a:t>#</a:t>
            </a:r>
            <a:r>
              <a:rPr lang="en-AU" sz="2800" dirty="0">
                <a:solidFill>
                  <a:schemeClr val="bg1"/>
                </a:solidFill>
              </a:rPr>
              <a:t>WAFA25</a:t>
            </a:r>
            <a:endParaRPr lang="en-GB" sz="2800" dirty="0">
              <a:solidFill>
                <a:schemeClr val="bg1"/>
              </a:solidFill>
            </a:endParaRPr>
          </a:p>
        </p:txBody>
      </p:sp>
      <p:pic>
        <p:nvPicPr>
          <p:cNvPr id="3" name="Picture 2">
            <a:extLst>
              <a:ext uri="{FF2B5EF4-FFF2-40B4-BE49-F238E27FC236}">
                <a16:creationId xmlns:a16="http://schemas.microsoft.com/office/drawing/2014/main" id="{B08F711B-6B6A-305C-9823-AAB675E06B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262" y="113015"/>
            <a:ext cx="2409879" cy="687982"/>
          </a:xfrm>
          <a:prstGeom prst="rect">
            <a:avLst/>
          </a:prstGeom>
        </p:spPr>
      </p:pic>
      <p:sp>
        <p:nvSpPr>
          <p:cNvPr id="6" name="Title 5">
            <a:extLst>
              <a:ext uri="{FF2B5EF4-FFF2-40B4-BE49-F238E27FC236}">
                <a16:creationId xmlns:a16="http://schemas.microsoft.com/office/drawing/2014/main" id="{8C71824D-5335-205B-2E6A-7F41726F0E71}"/>
              </a:ext>
            </a:extLst>
          </p:cNvPr>
          <p:cNvSpPr>
            <a:spLocks noGrp="1"/>
          </p:cNvSpPr>
          <p:nvPr>
            <p:ph type="title"/>
          </p:nvPr>
        </p:nvSpPr>
        <p:spPr>
          <a:xfrm>
            <a:off x="159189" y="1245935"/>
            <a:ext cx="11929851" cy="643817"/>
          </a:xfr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a:normAutofit/>
          </a:bodyPr>
          <a:lstStyle/>
          <a:p>
            <a:r>
              <a:rPr lang="en-AU" sz="2800" dirty="0">
                <a:solidFill>
                  <a:schemeClr val="accent5"/>
                </a:solidFill>
                <a:latin typeface="Gill Sans MT" panose="020B0502020104020203" pitchFamily="34" charset="0"/>
              </a:rPr>
              <a:t>Findings: Comparison of CBT measuring techs (Accuracy vs Convenience)</a:t>
            </a:r>
          </a:p>
        </p:txBody>
      </p:sp>
      <p:grpSp>
        <p:nvGrpSpPr>
          <p:cNvPr id="5" name="Group 4">
            <a:extLst>
              <a:ext uri="{FF2B5EF4-FFF2-40B4-BE49-F238E27FC236}">
                <a16:creationId xmlns:a16="http://schemas.microsoft.com/office/drawing/2014/main" id="{8C69E634-F887-04C4-17AD-1D6A175A4C4F}"/>
              </a:ext>
            </a:extLst>
          </p:cNvPr>
          <p:cNvGrpSpPr/>
          <p:nvPr/>
        </p:nvGrpSpPr>
        <p:grpSpPr>
          <a:xfrm>
            <a:off x="5447918" y="6604481"/>
            <a:ext cx="6744082" cy="256850"/>
            <a:chOff x="2846575" y="6515135"/>
            <a:chExt cx="6744082" cy="256850"/>
          </a:xfrm>
        </p:grpSpPr>
        <p:sp>
          <p:nvSpPr>
            <p:cNvPr id="14" name="Title 5">
              <a:extLst>
                <a:ext uri="{FF2B5EF4-FFF2-40B4-BE49-F238E27FC236}">
                  <a16:creationId xmlns:a16="http://schemas.microsoft.com/office/drawing/2014/main" id="{FB320FBE-4202-A780-9EAD-223F87221EF8}"/>
                </a:ext>
              </a:extLst>
            </p:cNvPr>
            <p:cNvSpPr txBox="1">
              <a:spLocks/>
            </p:cNvSpPr>
            <p:nvPr/>
          </p:nvSpPr>
          <p:spPr>
            <a:xfrm>
              <a:off x="2846575" y="6517620"/>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Introduction</a:t>
              </a:r>
            </a:p>
          </p:txBody>
        </p:sp>
        <p:sp>
          <p:nvSpPr>
            <p:cNvPr id="16" name="Title 5">
              <a:extLst>
                <a:ext uri="{FF2B5EF4-FFF2-40B4-BE49-F238E27FC236}">
                  <a16:creationId xmlns:a16="http://schemas.microsoft.com/office/drawing/2014/main" id="{23776FC9-413A-1503-10A3-139052C3A028}"/>
                </a:ext>
              </a:extLst>
            </p:cNvPr>
            <p:cNvSpPr txBox="1">
              <a:spLocks/>
            </p:cNvSpPr>
            <p:nvPr/>
          </p:nvSpPr>
          <p:spPr>
            <a:xfrm>
              <a:off x="4191769" y="6516378"/>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Significance</a:t>
              </a:r>
            </a:p>
          </p:txBody>
        </p:sp>
        <p:sp>
          <p:nvSpPr>
            <p:cNvPr id="17" name="Title 5">
              <a:extLst>
                <a:ext uri="{FF2B5EF4-FFF2-40B4-BE49-F238E27FC236}">
                  <a16:creationId xmlns:a16="http://schemas.microsoft.com/office/drawing/2014/main" id="{387AA388-3CB2-81FD-AF07-AC7B5D57357F}"/>
                </a:ext>
              </a:extLst>
            </p:cNvPr>
            <p:cNvSpPr txBox="1">
              <a:spLocks/>
            </p:cNvSpPr>
            <p:nvPr/>
          </p:nvSpPr>
          <p:spPr>
            <a:xfrm>
              <a:off x="5536963" y="6515136"/>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Methodology</a:t>
              </a:r>
            </a:p>
          </p:txBody>
        </p:sp>
        <p:sp>
          <p:nvSpPr>
            <p:cNvPr id="18" name="Title 5">
              <a:extLst>
                <a:ext uri="{FF2B5EF4-FFF2-40B4-BE49-F238E27FC236}">
                  <a16:creationId xmlns:a16="http://schemas.microsoft.com/office/drawing/2014/main" id="{EFF60E4E-FA6B-1703-B56B-F1E1CA8E519A}"/>
                </a:ext>
              </a:extLst>
            </p:cNvPr>
            <p:cNvSpPr txBox="1">
              <a:spLocks/>
            </p:cNvSpPr>
            <p:nvPr/>
          </p:nvSpPr>
          <p:spPr>
            <a:xfrm>
              <a:off x="6891213" y="6515135"/>
              <a:ext cx="1345194" cy="254365"/>
            </a:xfrm>
            <a:prstGeom prst="rect">
              <a:avLst/>
            </a:prstGeom>
            <a:solidFill>
              <a:schemeClr val="accent5">
                <a:lumMod val="20000"/>
                <a:lumOff val="80000"/>
              </a:schemeClr>
            </a:solid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Findings</a:t>
              </a:r>
            </a:p>
          </p:txBody>
        </p:sp>
        <p:sp>
          <p:nvSpPr>
            <p:cNvPr id="19" name="Title 5">
              <a:extLst>
                <a:ext uri="{FF2B5EF4-FFF2-40B4-BE49-F238E27FC236}">
                  <a16:creationId xmlns:a16="http://schemas.microsoft.com/office/drawing/2014/main" id="{AC3641A0-4E36-67C2-2D29-2D00AE67934D}"/>
                </a:ext>
              </a:extLst>
            </p:cNvPr>
            <p:cNvSpPr txBox="1">
              <a:spLocks/>
            </p:cNvSpPr>
            <p:nvPr/>
          </p:nvSpPr>
          <p:spPr>
            <a:xfrm>
              <a:off x="8245463" y="6517287"/>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Go-forward</a:t>
              </a:r>
            </a:p>
          </p:txBody>
        </p:sp>
      </p:grpSp>
      <p:grpSp>
        <p:nvGrpSpPr>
          <p:cNvPr id="48" name="Group 47">
            <a:extLst>
              <a:ext uri="{FF2B5EF4-FFF2-40B4-BE49-F238E27FC236}">
                <a16:creationId xmlns:a16="http://schemas.microsoft.com/office/drawing/2014/main" id="{BB3704EF-C5C6-FF3F-4EAA-130268E78085}"/>
              </a:ext>
            </a:extLst>
          </p:cNvPr>
          <p:cNvGrpSpPr/>
          <p:nvPr/>
        </p:nvGrpSpPr>
        <p:grpSpPr>
          <a:xfrm>
            <a:off x="10587440" y="4211146"/>
            <a:ext cx="1584467" cy="1190268"/>
            <a:chOff x="6814110" y="1931643"/>
            <a:chExt cx="1584467" cy="1190268"/>
          </a:xfrm>
        </p:grpSpPr>
        <p:pic>
          <p:nvPicPr>
            <p:cNvPr id="2054" name="Picture 6" descr="eCelsius RF capsule for core body temperature measurement">
              <a:extLst>
                <a:ext uri="{FF2B5EF4-FFF2-40B4-BE49-F238E27FC236}">
                  <a16:creationId xmlns:a16="http://schemas.microsoft.com/office/drawing/2014/main" id="{F5790F16-E1FF-AC9B-F6DB-31998A8666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6992" y="1931643"/>
              <a:ext cx="1165978" cy="90946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D0F81E7D-6769-3382-8372-A6A483200EC8}"/>
                </a:ext>
              </a:extLst>
            </p:cNvPr>
            <p:cNvSpPr txBox="1"/>
            <p:nvPr/>
          </p:nvSpPr>
          <p:spPr>
            <a:xfrm>
              <a:off x="6814110" y="2752579"/>
              <a:ext cx="1584467" cy="369332"/>
            </a:xfrm>
            <a:prstGeom prst="rect">
              <a:avLst/>
            </a:prstGeom>
            <a:noFill/>
          </p:spPr>
          <p:txBody>
            <a:bodyPr wrap="square">
              <a:spAutoFit/>
            </a:bodyPr>
            <a:lstStyle/>
            <a:p>
              <a:r>
                <a:rPr lang="en-AU" sz="1800" dirty="0">
                  <a:latin typeface="Gill Sans MT" panose="020B0502020104020203" pitchFamily="34" charset="0"/>
                  <a:cs typeface="Times New Roman" panose="02020603050405020304" pitchFamily="18" charset="0"/>
                </a:rPr>
                <a:t>Telemetry pills</a:t>
              </a:r>
              <a:endParaRPr lang="en-AU" dirty="0"/>
            </a:p>
          </p:txBody>
        </p:sp>
      </p:grpSp>
      <p:grpSp>
        <p:nvGrpSpPr>
          <p:cNvPr id="46" name="Group 45">
            <a:extLst>
              <a:ext uri="{FF2B5EF4-FFF2-40B4-BE49-F238E27FC236}">
                <a16:creationId xmlns:a16="http://schemas.microsoft.com/office/drawing/2014/main" id="{BF7E9228-A21F-1DC8-F153-A8A6180FD8C0}"/>
              </a:ext>
            </a:extLst>
          </p:cNvPr>
          <p:cNvGrpSpPr/>
          <p:nvPr/>
        </p:nvGrpSpPr>
        <p:grpSpPr>
          <a:xfrm>
            <a:off x="9018285" y="2503945"/>
            <a:ext cx="1512250" cy="1303071"/>
            <a:chOff x="2934130" y="2944624"/>
            <a:chExt cx="1512250" cy="1303071"/>
          </a:xfrm>
        </p:grpSpPr>
        <p:sp>
          <p:nvSpPr>
            <p:cNvPr id="39" name="TextBox 38">
              <a:extLst>
                <a:ext uri="{FF2B5EF4-FFF2-40B4-BE49-F238E27FC236}">
                  <a16:creationId xmlns:a16="http://schemas.microsoft.com/office/drawing/2014/main" id="{2CC35A13-2E9F-EE7E-DF37-0E11EB037DD6}"/>
                </a:ext>
              </a:extLst>
            </p:cNvPr>
            <p:cNvSpPr txBox="1"/>
            <p:nvPr/>
          </p:nvSpPr>
          <p:spPr>
            <a:xfrm>
              <a:off x="2934130" y="3878370"/>
              <a:ext cx="1512250" cy="369325"/>
            </a:xfrm>
            <a:prstGeom prst="rect">
              <a:avLst/>
            </a:prstGeom>
            <a:noFill/>
          </p:spPr>
          <p:txBody>
            <a:bodyPr wrap="square">
              <a:spAutoFit/>
            </a:bodyPr>
            <a:lstStyle/>
            <a:p>
              <a:r>
                <a:rPr lang="en-AU" sz="1800" b="0" i="0" u="none" strike="noStrike" baseline="0" dirty="0">
                  <a:latin typeface="Gill Sans MT" panose="020B0502020104020203" pitchFamily="34" charset="0"/>
                  <a:cs typeface="Times New Roman" panose="02020603050405020304" pitchFamily="18" charset="0"/>
                </a:rPr>
                <a:t>Oesophageal</a:t>
              </a:r>
              <a:endParaRPr lang="en-AU" dirty="0"/>
            </a:p>
          </p:txBody>
        </p:sp>
        <p:pic>
          <p:nvPicPr>
            <p:cNvPr id="2050" name="Picture 2" descr="The Esophageal Cooling Device - YouTube">
              <a:extLst>
                <a:ext uri="{FF2B5EF4-FFF2-40B4-BE49-F238E27FC236}">
                  <a16:creationId xmlns:a16="http://schemas.microsoft.com/office/drawing/2014/main" id="{12103859-ED29-6A68-9169-211D2BF047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2848"/>
            <a:stretch>
              <a:fillRect/>
            </a:stretch>
          </p:blipFill>
          <p:spPr bwMode="auto">
            <a:xfrm>
              <a:off x="3090090" y="2944624"/>
              <a:ext cx="1165978" cy="9972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2FDA872A-EFB0-C4E6-F69D-52A69D0FB517}"/>
              </a:ext>
            </a:extLst>
          </p:cNvPr>
          <p:cNvGrpSpPr/>
          <p:nvPr/>
        </p:nvGrpSpPr>
        <p:grpSpPr>
          <a:xfrm>
            <a:off x="10686495" y="2505143"/>
            <a:ext cx="1165978" cy="1329679"/>
            <a:chOff x="4624521" y="2913182"/>
            <a:chExt cx="1165978" cy="1329679"/>
          </a:xfrm>
        </p:grpSpPr>
        <p:sp>
          <p:nvSpPr>
            <p:cNvPr id="41" name="TextBox 40">
              <a:extLst>
                <a:ext uri="{FF2B5EF4-FFF2-40B4-BE49-F238E27FC236}">
                  <a16:creationId xmlns:a16="http://schemas.microsoft.com/office/drawing/2014/main" id="{0226339B-4C6C-CE83-DAA0-B352F465FD86}"/>
                </a:ext>
              </a:extLst>
            </p:cNvPr>
            <p:cNvSpPr txBox="1"/>
            <p:nvPr/>
          </p:nvSpPr>
          <p:spPr>
            <a:xfrm>
              <a:off x="4796437" y="3873529"/>
              <a:ext cx="927243" cy="369332"/>
            </a:xfrm>
            <a:prstGeom prst="rect">
              <a:avLst/>
            </a:prstGeom>
            <a:noFill/>
          </p:spPr>
          <p:txBody>
            <a:bodyPr wrap="square">
              <a:spAutoFit/>
            </a:bodyPr>
            <a:lstStyle/>
            <a:p>
              <a:r>
                <a:rPr lang="en-AU" sz="1800" dirty="0">
                  <a:latin typeface="Gill Sans MT" panose="020B0502020104020203" pitchFamily="34" charset="0"/>
                  <a:cs typeface="Times New Roman" panose="02020603050405020304" pitchFamily="18" charset="0"/>
                </a:rPr>
                <a:t>Rectal</a:t>
              </a:r>
              <a:endParaRPr lang="en-AU" dirty="0"/>
            </a:p>
          </p:txBody>
        </p:sp>
        <p:pic>
          <p:nvPicPr>
            <p:cNvPr id="2052" name="Picture 4" descr="Measuring Vital Signs | Nurse Key">
              <a:extLst>
                <a:ext uri="{FF2B5EF4-FFF2-40B4-BE49-F238E27FC236}">
                  <a16:creationId xmlns:a16="http://schemas.microsoft.com/office/drawing/2014/main" id="{C49CDE3D-00E1-6BB1-A0B8-ED3AC5F27C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7953"/>
            <a:stretch>
              <a:fillRect/>
            </a:stretch>
          </p:blipFill>
          <p:spPr bwMode="auto">
            <a:xfrm>
              <a:off x="4624521" y="2913182"/>
              <a:ext cx="1165978" cy="9857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8BBAFD77-3C5E-4EA9-0D54-35BD14C95FF3}"/>
              </a:ext>
            </a:extLst>
          </p:cNvPr>
          <p:cNvGrpSpPr/>
          <p:nvPr/>
        </p:nvGrpSpPr>
        <p:grpSpPr>
          <a:xfrm>
            <a:off x="8815320" y="4077867"/>
            <a:ext cx="2330340" cy="1335582"/>
            <a:chOff x="8384277" y="2386642"/>
            <a:chExt cx="2330340" cy="1335582"/>
          </a:xfrm>
        </p:grpSpPr>
        <p:sp>
          <p:nvSpPr>
            <p:cNvPr id="44" name="TextBox 43">
              <a:extLst>
                <a:ext uri="{FF2B5EF4-FFF2-40B4-BE49-F238E27FC236}">
                  <a16:creationId xmlns:a16="http://schemas.microsoft.com/office/drawing/2014/main" id="{EB6C0C08-89FC-4EBA-F8EB-A6C374488C30}"/>
                </a:ext>
              </a:extLst>
            </p:cNvPr>
            <p:cNvSpPr txBox="1"/>
            <p:nvPr/>
          </p:nvSpPr>
          <p:spPr>
            <a:xfrm>
              <a:off x="8384277" y="3352892"/>
              <a:ext cx="2330340" cy="369332"/>
            </a:xfrm>
            <a:prstGeom prst="rect">
              <a:avLst/>
            </a:prstGeom>
            <a:noFill/>
          </p:spPr>
          <p:txBody>
            <a:bodyPr wrap="square">
              <a:spAutoFit/>
            </a:bodyPr>
            <a:lstStyle/>
            <a:p>
              <a:r>
                <a:rPr lang="en-AU" sz="1800" dirty="0">
                  <a:latin typeface="Gill Sans MT" panose="020B0502020104020203" pitchFamily="34" charset="0"/>
                  <a:cs typeface="Times New Roman" panose="02020603050405020304" pitchFamily="18" charset="0"/>
                </a:rPr>
                <a:t>Tympanic (In-ear)</a:t>
              </a:r>
              <a:endParaRPr lang="en-AU" dirty="0"/>
            </a:p>
          </p:txBody>
        </p:sp>
        <p:pic>
          <p:nvPicPr>
            <p:cNvPr id="2056" name="Picture 8" descr="Tympanic temperature measurement ...">
              <a:extLst>
                <a:ext uri="{FF2B5EF4-FFF2-40B4-BE49-F238E27FC236}">
                  <a16:creationId xmlns:a16="http://schemas.microsoft.com/office/drawing/2014/main" id="{5D0430B3-0E40-898E-BC3B-75F791249E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1015"/>
            <a:stretch>
              <a:fillRect/>
            </a:stretch>
          </p:blipFill>
          <p:spPr bwMode="auto">
            <a:xfrm>
              <a:off x="8758283" y="2386642"/>
              <a:ext cx="1157675" cy="10164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7FDA9CBB-7705-7BBE-8EED-6496EDFB2265}"/>
              </a:ext>
            </a:extLst>
          </p:cNvPr>
          <p:cNvGrpSpPr/>
          <p:nvPr/>
        </p:nvGrpSpPr>
        <p:grpSpPr>
          <a:xfrm>
            <a:off x="176582" y="2176095"/>
            <a:ext cx="8068881" cy="4337798"/>
            <a:chOff x="176582" y="1929438"/>
            <a:chExt cx="8723888" cy="4214240"/>
          </a:xfrm>
        </p:grpSpPr>
        <p:cxnSp>
          <p:nvCxnSpPr>
            <p:cNvPr id="20" name="Straight Arrow Connector 19">
              <a:extLst>
                <a:ext uri="{FF2B5EF4-FFF2-40B4-BE49-F238E27FC236}">
                  <a16:creationId xmlns:a16="http://schemas.microsoft.com/office/drawing/2014/main" id="{5B54C366-BEEC-E037-78DB-CDEF04DC4C4E}"/>
                </a:ext>
              </a:extLst>
            </p:cNvPr>
            <p:cNvCxnSpPr>
              <a:cxnSpLocks/>
            </p:cNvCxnSpPr>
            <p:nvPr/>
          </p:nvCxnSpPr>
          <p:spPr>
            <a:xfrm>
              <a:off x="1333845" y="5959012"/>
              <a:ext cx="574334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DC7D2F19-CE9A-0E90-750A-4C3C5D840509}"/>
                </a:ext>
              </a:extLst>
            </p:cNvPr>
            <p:cNvCxnSpPr>
              <a:cxnSpLocks/>
            </p:cNvCxnSpPr>
            <p:nvPr/>
          </p:nvCxnSpPr>
          <p:spPr>
            <a:xfrm flipV="1">
              <a:off x="1333845" y="2241479"/>
              <a:ext cx="0" cy="37175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F2EB3DC7-ED6B-739D-4207-5958D635EBE0}"/>
                </a:ext>
              </a:extLst>
            </p:cNvPr>
            <p:cNvSpPr txBox="1"/>
            <p:nvPr/>
          </p:nvSpPr>
          <p:spPr>
            <a:xfrm>
              <a:off x="176582" y="1929438"/>
              <a:ext cx="1742642" cy="369332"/>
            </a:xfrm>
            <a:prstGeom prst="rect">
              <a:avLst/>
            </a:prstGeom>
            <a:noFill/>
          </p:spPr>
          <p:txBody>
            <a:bodyPr wrap="square" rtlCol="0">
              <a:spAutoFit/>
            </a:bodyPr>
            <a:lstStyle/>
            <a:p>
              <a:r>
                <a:rPr lang="en-AU" b="1" dirty="0">
                  <a:latin typeface="Gill Sans MT" panose="020B0502020104020203" pitchFamily="34" charset="0"/>
                </a:rPr>
                <a:t>Accuracy </a:t>
              </a:r>
            </a:p>
          </p:txBody>
        </p:sp>
        <p:sp>
          <p:nvSpPr>
            <p:cNvPr id="28" name="TextBox 27">
              <a:extLst>
                <a:ext uri="{FF2B5EF4-FFF2-40B4-BE49-F238E27FC236}">
                  <a16:creationId xmlns:a16="http://schemas.microsoft.com/office/drawing/2014/main" id="{91EE6247-666B-F290-B3B3-20F60D5B41B5}"/>
                </a:ext>
              </a:extLst>
            </p:cNvPr>
            <p:cNvSpPr txBox="1"/>
            <p:nvPr/>
          </p:nvSpPr>
          <p:spPr>
            <a:xfrm>
              <a:off x="7157828" y="5774346"/>
              <a:ext cx="1742642" cy="369332"/>
            </a:xfrm>
            <a:prstGeom prst="rect">
              <a:avLst/>
            </a:prstGeom>
            <a:noFill/>
          </p:spPr>
          <p:txBody>
            <a:bodyPr wrap="square" rtlCol="0">
              <a:spAutoFit/>
            </a:bodyPr>
            <a:lstStyle/>
            <a:p>
              <a:r>
                <a:rPr lang="en-AU" b="1" dirty="0">
                  <a:latin typeface="Gill Sans MT" panose="020B0502020104020203" pitchFamily="34" charset="0"/>
                </a:rPr>
                <a:t>Convenience</a:t>
              </a:r>
            </a:p>
          </p:txBody>
        </p:sp>
        <p:sp>
          <p:nvSpPr>
            <p:cNvPr id="32" name="Flowchart: Decision 31">
              <a:extLst>
                <a:ext uri="{FF2B5EF4-FFF2-40B4-BE49-F238E27FC236}">
                  <a16:creationId xmlns:a16="http://schemas.microsoft.com/office/drawing/2014/main" id="{2F3EAFE8-B88D-DBB5-DEE2-C835E529A65B}"/>
                </a:ext>
              </a:extLst>
            </p:cNvPr>
            <p:cNvSpPr/>
            <p:nvPr/>
          </p:nvSpPr>
          <p:spPr>
            <a:xfrm>
              <a:off x="2030779" y="2646927"/>
              <a:ext cx="212326" cy="184933"/>
            </a:xfrm>
            <a:prstGeom prst="flowChartDecision">
              <a:avLst/>
            </a:prstGeom>
            <a:ln>
              <a:solidFill>
                <a:schemeClr val="accent3">
                  <a:lumMod val="60000"/>
                  <a:lumOff val="40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33" name="Flowchart: Decision 32">
              <a:extLst>
                <a:ext uri="{FF2B5EF4-FFF2-40B4-BE49-F238E27FC236}">
                  <a16:creationId xmlns:a16="http://schemas.microsoft.com/office/drawing/2014/main" id="{D7A4035D-BEAF-6A2E-C3FC-BDA6B3D10D36}"/>
                </a:ext>
              </a:extLst>
            </p:cNvPr>
            <p:cNvSpPr/>
            <p:nvPr/>
          </p:nvSpPr>
          <p:spPr>
            <a:xfrm>
              <a:off x="2469800" y="2646927"/>
              <a:ext cx="212326" cy="184933"/>
            </a:xfrm>
            <a:prstGeom prst="flowChartDecision">
              <a:avLst/>
            </a:prstGeom>
            <a:ln>
              <a:solidFill>
                <a:schemeClr val="accent3">
                  <a:lumMod val="60000"/>
                  <a:lumOff val="40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34" name="Flowchart: Decision 33">
              <a:extLst>
                <a:ext uri="{FF2B5EF4-FFF2-40B4-BE49-F238E27FC236}">
                  <a16:creationId xmlns:a16="http://schemas.microsoft.com/office/drawing/2014/main" id="{0607A124-5D1A-8AA0-E91F-5AE482CDE20B}"/>
                </a:ext>
              </a:extLst>
            </p:cNvPr>
            <p:cNvSpPr/>
            <p:nvPr/>
          </p:nvSpPr>
          <p:spPr>
            <a:xfrm>
              <a:off x="4605296" y="2921935"/>
              <a:ext cx="212326" cy="184933"/>
            </a:xfrm>
            <a:prstGeom prst="flowChartDecision">
              <a:avLst/>
            </a:prstGeom>
            <a:ln>
              <a:solidFill>
                <a:schemeClr val="accent3">
                  <a:lumMod val="60000"/>
                  <a:lumOff val="40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35" name="Flowchart: Decision 34">
              <a:extLst>
                <a:ext uri="{FF2B5EF4-FFF2-40B4-BE49-F238E27FC236}">
                  <a16:creationId xmlns:a16="http://schemas.microsoft.com/office/drawing/2014/main" id="{916E2CC9-DFC6-2BB4-D2B5-E830D79C23F9}"/>
                </a:ext>
              </a:extLst>
            </p:cNvPr>
            <p:cNvSpPr/>
            <p:nvPr/>
          </p:nvSpPr>
          <p:spPr>
            <a:xfrm>
              <a:off x="5402820" y="3276454"/>
              <a:ext cx="212326" cy="184933"/>
            </a:xfrm>
            <a:prstGeom prst="flowChartDecision">
              <a:avLst/>
            </a:prstGeom>
            <a:solidFill>
              <a:schemeClr val="accent5">
                <a:lumMod val="40000"/>
                <a:lumOff val="60000"/>
              </a:schemeClr>
            </a:solidFill>
            <a:ln>
              <a:solidFill>
                <a:schemeClr val="accent5">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36" name="Flowchart: Decision 35">
              <a:extLst>
                <a:ext uri="{FF2B5EF4-FFF2-40B4-BE49-F238E27FC236}">
                  <a16:creationId xmlns:a16="http://schemas.microsoft.com/office/drawing/2014/main" id="{458E1C4D-180D-BC45-4A0B-CC697DE4436E}"/>
                </a:ext>
              </a:extLst>
            </p:cNvPr>
            <p:cNvSpPr/>
            <p:nvPr/>
          </p:nvSpPr>
          <p:spPr>
            <a:xfrm>
              <a:off x="5402820" y="4007778"/>
              <a:ext cx="212326" cy="184933"/>
            </a:xfrm>
            <a:prstGeom prst="flowChartDecision">
              <a:avLst/>
            </a:prstGeom>
            <a:ln>
              <a:solidFill>
                <a:schemeClr val="accent3">
                  <a:lumMod val="60000"/>
                  <a:lumOff val="40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37" name="Flowchart: Decision 36">
              <a:extLst>
                <a:ext uri="{FF2B5EF4-FFF2-40B4-BE49-F238E27FC236}">
                  <a16:creationId xmlns:a16="http://schemas.microsoft.com/office/drawing/2014/main" id="{D8EA8B60-D7FA-3A41-ECE8-68D8C0788501}"/>
                </a:ext>
              </a:extLst>
            </p:cNvPr>
            <p:cNvSpPr/>
            <p:nvPr/>
          </p:nvSpPr>
          <p:spPr>
            <a:xfrm>
              <a:off x="5615146" y="3645244"/>
              <a:ext cx="212326" cy="184933"/>
            </a:xfrm>
            <a:prstGeom prst="flowChartDecision">
              <a:avLst/>
            </a:prstGeom>
            <a:ln>
              <a:solidFill>
                <a:schemeClr val="accent3">
                  <a:lumMod val="60000"/>
                  <a:lumOff val="40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43" name="TextBox 42">
              <a:extLst>
                <a:ext uri="{FF2B5EF4-FFF2-40B4-BE49-F238E27FC236}">
                  <a16:creationId xmlns:a16="http://schemas.microsoft.com/office/drawing/2014/main" id="{53CFF234-C1FC-6901-59FE-F6B2373723D2}"/>
                </a:ext>
              </a:extLst>
            </p:cNvPr>
            <p:cNvSpPr txBox="1"/>
            <p:nvPr/>
          </p:nvSpPr>
          <p:spPr>
            <a:xfrm>
              <a:off x="5827472" y="3535395"/>
              <a:ext cx="1984313" cy="369332"/>
            </a:xfrm>
            <a:prstGeom prst="rect">
              <a:avLst/>
            </a:prstGeom>
            <a:noFill/>
          </p:spPr>
          <p:txBody>
            <a:bodyPr wrap="square">
              <a:spAutoFit/>
            </a:bodyPr>
            <a:lstStyle/>
            <a:p>
              <a:r>
                <a:rPr lang="en-AU" dirty="0">
                  <a:latin typeface="Gill Sans MT" panose="020B0502020104020203" pitchFamily="34" charset="0"/>
                  <a:cs typeface="Times New Roman" panose="02020603050405020304" pitchFamily="18" charset="0"/>
                </a:rPr>
                <a:t>Algorithm based</a:t>
              </a:r>
              <a:endParaRPr lang="en-AU" dirty="0"/>
            </a:p>
          </p:txBody>
        </p:sp>
        <p:sp>
          <p:nvSpPr>
            <p:cNvPr id="45" name="TextBox 44">
              <a:extLst>
                <a:ext uri="{FF2B5EF4-FFF2-40B4-BE49-F238E27FC236}">
                  <a16:creationId xmlns:a16="http://schemas.microsoft.com/office/drawing/2014/main" id="{5EA9783C-A2EE-77BD-A028-B49A2B3E70C8}"/>
                </a:ext>
              </a:extLst>
            </p:cNvPr>
            <p:cNvSpPr txBox="1"/>
            <p:nvPr/>
          </p:nvSpPr>
          <p:spPr>
            <a:xfrm>
              <a:off x="5709117" y="3935814"/>
              <a:ext cx="653636" cy="369332"/>
            </a:xfrm>
            <a:prstGeom prst="rect">
              <a:avLst/>
            </a:prstGeom>
            <a:noFill/>
          </p:spPr>
          <p:txBody>
            <a:bodyPr wrap="square">
              <a:spAutoFit/>
            </a:bodyPr>
            <a:lstStyle/>
            <a:p>
              <a:r>
                <a:rPr lang="en-AU" dirty="0">
                  <a:latin typeface="Gill Sans MT" panose="020B0502020104020203" pitchFamily="34" charset="0"/>
                  <a:cs typeface="Times New Roman" panose="02020603050405020304" pitchFamily="18" charset="0"/>
                </a:rPr>
                <a:t>Skin</a:t>
              </a:r>
              <a:endParaRPr lang="en-AU" dirty="0"/>
            </a:p>
          </p:txBody>
        </p:sp>
        <p:sp>
          <p:nvSpPr>
            <p:cNvPr id="49" name="TextBox 48">
              <a:extLst>
                <a:ext uri="{FF2B5EF4-FFF2-40B4-BE49-F238E27FC236}">
                  <a16:creationId xmlns:a16="http://schemas.microsoft.com/office/drawing/2014/main" id="{4001FF86-2095-EC67-E988-E1D255A5DBBF}"/>
                </a:ext>
              </a:extLst>
            </p:cNvPr>
            <p:cNvSpPr txBox="1"/>
            <p:nvPr/>
          </p:nvSpPr>
          <p:spPr>
            <a:xfrm>
              <a:off x="3958836" y="2516327"/>
              <a:ext cx="1868634" cy="369332"/>
            </a:xfrm>
            <a:prstGeom prst="rect">
              <a:avLst/>
            </a:prstGeom>
            <a:noFill/>
          </p:spPr>
          <p:txBody>
            <a:bodyPr wrap="square">
              <a:spAutoFit/>
            </a:bodyPr>
            <a:lstStyle/>
            <a:p>
              <a:r>
                <a:rPr lang="en-AU" dirty="0">
                  <a:latin typeface="Gill Sans MT" panose="020B0502020104020203" pitchFamily="34" charset="0"/>
                  <a:cs typeface="Times New Roman" panose="02020603050405020304" pitchFamily="18" charset="0"/>
                </a:rPr>
                <a:t>Telemetry pills</a:t>
              </a:r>
              <a:endParaRPr lang="en-AU" dirty="0"/>
            </a:p>
          </p:txBody>
        </p:sp>
        <p:sp>
          <p:nvSpPr>
            <p:cNvPr id="51" name="TextBox 50">
              <a:extLst>
                <a:ext uri="{FF2B5EF4-FFF2-40B4-BE49-F238E27FC236}">
                  <a16:creationId xmlns:a16="http://schemas.microsoft.com/office/drawing/2014/main" id="{50F274E9-3957-A8AD-403E-F70D466D5399}"/>
                </a:ext>
              </a:extLst>
            </p:cNvPr>
            <p:cNvSpPr txBox="1"/>
            <p:nvPr/>
          </p:nvSpPr>
          <p:spPr>
            <a:xfrm>
              <a:off x="5615146" y="3134976"/>
              <a:ext cx="2330340" cy="369332"/>
            </a:xfrm>
            <a:prstGeom prst="rect">
              <a:avLst/>
            </a:prstGeom>
            <a:noFill/>
          </p:spPr>
          <p:txBody>
            <a:bodyPr wrap="square">
              <a:spAutoFit/>
            </a:bodyPr>
            <a:lstStyle/>
            <a:p>
              <a:r>
                <a:rPr lang="en-AU" b="1" dirty="0">
                  <a:solidFill>
                    <a:schemeClr val="accent5">
                      <a:lumMod val="75000"/>
                    </a:schemeClr>
                  </a:solidFill>
                  <a:latin typeface="Gill Sans MT" panose="020B0502020104020203" pitchFamily="34" charset="0"/>
                  <a:cs typeface="Times New Roman" panose="02020603050405020304" pitchFamily="18" charset="0"/>
                </a:rPr>
                <a:t>Tympanic (In-ear)</a:t>
              </a:r>
              <a:endParaRPr lang="en-AU" b="1" dirty="0">
                <a:solidFill>
                  <a:schemeClr val="accent5">
                    <a:lumMod val="75000"/>
                  </a:schemeClr>
                </a:solidFill>
              </a:endParaRPr>
            </a:p>
          </p:txBody>
        </p:sp>
        <p:sp>
          <p:nvSpPr>
            <p:cNvPr id="52" name="TextBox 51">
              <a:extLst>
                <a:ext uri="{FF2B5EF4-FFF2-40B4-BE49-F238E27FC236}">
                  <a16:creationId xmlns:a16="http://schemas.microsoft.com/office/drawing/2014/main" id="{1C208F86-D562-BFC3-CBE0-C5DFDD85AA15}"/>
                </a:ext>
              </a:extLst>
            </p:cNvPr>
            <p:cNvSpPr txBox="1"/>
            <p:nvPr/>
          </p:nvSpPr>
          <p:spPr>
            <a:xfrm>
              <a:off x="1274654" y="2871282"/>
              <a:ext cx="1512250" cy="369325"/>
            </a:xfrm>
            <a:prstGeom prst="rect">
              <a:avLst/>
            </a:prstGeom>
            <a:noFill/>
          </p:spPr>
          <p:txBody>
            <a:bodyPr wrap="square">
              <a:spAutoFit/>
            </a:bodyPr>
            <a:lstStyle/>
            <a:p>
              <a:r>
                <a:rPr lang="en-AU" b="0" i="0" u="none" strike="noStrike" baseline="0" dirty="0">
                  <a:latin typeface="Gill Sans MT" panose="020B0502020104020203" pitchFamily="34" charset="0"/>
                  <a:cs typeface="Times New Roman" panose="02020603050405020304" pitchFamily="18" charset="0"/>
                </a:rPr>
                <a:t>Oesophageal</a:t>
              </a:r>
              <a:endParaRPr lang="en-AU" dirty="0"/>
            </a:p>
          </p:txBody>
        </p:sp>
        <p:sp>
          <p:nvSpPr>
            <p:cNvPr id="53" name="TextBox 52">
              <a:extLst>
                <a:ext uri="{FF2B5EF4-FFF2-40B4-BE49-F238E27FC236}">
                  <a16:creationId xmlns:a16="http://schemas.microsoft.com/office/drawing/2014/main" id="{8EBAA872-0737-643D-5D96-8523CA9A641D}"/>
                </a:ext>
              </a:extLst>
            </p:cNvPr>
            <p:cNvSpPr txBox="1"/>
            <p:nvPr/>
          </p:nvSpPr>
          <p:spPr>
            <a:xfrm>
              <a:off x="2682126" y="2566564"/>
              <a:ext cx="927243" cy="369332"/>
            </a:xfrm>
            <a:prstGeom prst="rect">
              <a:avLst/>
            </a:prstGeom>
            <a:noFill/>
          </p:spPr>
          <p:txBody>
            <a:bodyPr wrap="square">
              <a:spAutoFit/>
            </a:bodyPr>
            <a:lstStyle/>
            <a:p>
              <a:r>
                <a:rPr lang="en-AU" dirty="0">
                  <a:latin typeface="Gill Sans MT" panose="020B0502020104020203" pitchFamily="34" charset="0"/>
                  <a:cs typeface="Times New Roman" panose="02020603050405020304" pitchFamily="18" charset="0"/>
                </a:rPr>
                <a:t>Rectal</a:t>
              </a:r>
              <a:endParaRPr lang="en-AU" dirty="0"/>
            </a:p>
          </p:txBody>
        </p:sp>
      </p:grpSp>
      <p:sp>
        <p:nvSpPr>
          <p:cNvPr id="56" name="TextBox 55">
            <a:extLst>
              <a:ext uri="{FF2B5EF4-FFF2-40B4-BE49-F238E27FC236}">
                <a16:creationId xmlns:a16="http://schemas.microsoft.com/office/drawing/2014/main" id="{8856349F-279F-AA80-5BDE-E74F39B8BA8F}"/>
              </a:ext>
            </a:extLst>
          </p:cNvPr>
          <p:cNvSpPr txBox="1"/>
          <p:nvPr/>
        </p:nvSpPr>
        <p:spPr>
          <a:xfrm>
            <a:off x="2160442" y="2112262"/>
            <a:ext cx="4066632" cy="338554"/>
          </a:xfrm>
          <a:prstGeom prst="rect">
            <a:avLst/>
          </a:prstGeom>
          <a:noFill/>
        </p:spPr>
        <p:txBody>
          <a:bodyPr wrap="square">
            <a:spAutoFit/>
          </a:bodyPr>
          <a:lstStyle/>
          <a:p>
            <a:r>
              <a:rPr lang="en-AU" sz="1600" b="1" dirty="0">
                <a:latin typeface="Gill Sans MT" panose="020B0502020104020203" pitchFamily="34" charset="0"/>
              </a:rPr>
              <a:t>Figure 1: accuracy vs convenience plot</a:t>
            </a:r>
          </a:p>
        </p:txBody>
      </p:sp>
      <p:sp>
        <p:nvSpPr>
          <p:cNvPr id="57" name="TextBox 56">
            <a:extLst>
              <a:ext uri="{FF2B5EF4-FFF2-40B4-BE49-F238E27FC236}">
                <a16:creationId xmlns:a16="http://schemas.microsoft.com/office/drawing/2014/main" id="{70AD7963-D223-E46D-9D16-7321FF5AF62C}"/>
              </a:ext>
            </a:extLst>
          </p:cNvPr>
          <p:cNvSpPr txBox="1"/>
          <p:nvPr/>
        </p:nvSpPr>
        <p:spPr>
          <a:xfrm>
            <a:off x="8875164" y="2091443"/>
            <a:ext cx="3176205" cy="338554"/>
          </a:xfrm>
          <a:prstGeom prst="rect">
            <a:avLst/>
          </a:prstGeom>
          <a:noFill/>
        </p:spPr>
        <p:txBody>
          <a:bodyPr wrap="square">
            <a:spAutoFit/>
          </a:bodyPr>
          <a:lstStyle/>
          <a:p>
            <a:r>
              <a:rPr lang="en-AU" sz="1600" b="1" dirty="0">
                <a:latin typeface="Gill Sans MT" panose="020B0502020104020203" pitchFamily="34" charset="0"/>
              </a:rPr>
              <a:t>Figure 2: Visual representation</a:t>
            </a:r>
          </a:p>
        </p:txBody>
      </p:sp>
      <p:sp>
        <p:nvSpPr>
          <p:cNvPr id="8" name="TextBox 7">
            <a:extLst>
              <a:ext uri="{FF2B5EF4-FFF2-40B4-BE49-F238E27FC236}">
                <a16:creationId xmlns:a16="http://schemas.microsoft.com/office/drawing/2014/main" id="{F3C5486C-293D-9B6C-C467-ED8B7AF9C880}"/>
              </a:ext>
            </a:extLst>
          </p:cNvPr>
          <p:cNvSpPr txBox="1"/>
          <p:nvPr/>
        </p:nvSpPr>
        <p:spPr>
          <a:xfrm>
            <a:off x="8875164" y="6154581"/>
            <a:ext cx="4007056" cy="261610"/>
          </a:xfrm>
          <a:prstGeom prst="rect">
            <a:avLst/>
          </a:prstGeom>
          <a:noFill/>
        </p:spPr>
        <p:txBody>
          <a:bodyPr wrap="square">
            <a:spAutoFit/>
          </a:bodyPr>
          <a:lstStyle/>
          <a:p>
            <a:r>
              <a:rPr lang="en-AU" sz="1050" b="1" kern="100" dirty="0">
                <a:effectLst/>
                <a:latin typeface="Gill Sans MT" panose="020B0502020104020203" pitchFamily="34" charset="0"/>
                <a:ea typeface="Aptos" panose="020B0004020202020204" pitchFamily="34" charset="0"/>
                <a:cs typeface="Times New Roman" panose="02020603050405020304" pitchFamily="18" charset="0"/>
              </a:rPr>
              <a:t>(Source: Dolson et al., 2022; Agostinelli et al., 2023)</a:t>
            </a:r>
            <a:endParaRPr lang="en-AU" sz="1050" b="1" dirty="0">
              <a:latin typeface="Gill Sans MT" panose="020B0502020104020203" pitchFamily="34" charset="0"/>
            </a:endParaRPr>
          </a:p>
        </p:txBody>
      </p:sp>
    </p:spTree>
    <p:extLst>
      <p:ext uri="{BB962C8B-B14F-4D97-AF65-F5344CB8AC3E}">
        <p14:creationId xmlns:p14="http://schemas.microsoft.com/office/powerpoint/2010/main" val="36113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1000"/>
                                        <p:tgtEl>
                                          <p:spTgt spid="48"/>
                                        </p:tgtEl>
                                      </p:cBhvr>
                                    </p:animEffect>
                                    <p:anim calcmode="lin" valueType="num">
                                      <p:cBhvr>
                                        <p:cTn id="28" dur="1000" fill="hold"/>
                                        <p:tgtEl>
                                          <p:spTgt spid="48"/>
                                        </p:tgtEl>
                                        <p:attrNameLst>
                                          <p:attrName>ppt_x</p:attrName>
                                        </p:attrNameLst>
                                      </p:cBhvr>
                                      <p:tavLst>
                                        <p:tav tm="0">
                                          <p:val>
                                            <p:strVal val="#ppt_x"/>
                                          </p:val>
                                        </p:tav>
                                        <p:tav tm="100000">
                                          <p:val>
                                            <p:strVal val="#ppt_x"/>
                                          </p:val>
                                        </p:tav>
                                      </p:tavLst>
                                    </p:anim>
                                    <p:anim calcmode="lin" valueType="num">
                                      <p:cBhvr>
                                        <p:cTn id="2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3164E-CEE8-B6A3-E2AC-660779F7098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997F3BB-FC65-2334-F136-E8AD8443FA22}"/>
              </a:ext>
            </a:extLst>
          </p:cNvPr>
          <p:cNvSpPr/>
          <p:nvPr/>
        </p:nvSpPr>
        <p:spPr>
          <a:xfrm>
            <a:off x="262149" y="-2"/>
            <a:ext cx="11929851" cy="1158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20FE713-BB2D-85FE-CA2B-221845C8A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07" y="-5"/>
            <a:ext cx="1436016" cy="1206254"/>
          </a:xfrm>
          <a:prstGeom prst="rect">
            <a:avLst/>
          </a:prstGeom>
        </p:spPr>
      </p:pic>
      <p:sp>
        <p:nvSpPr>
          <p:cNvPr id="10" name="Freeform: Shape 9">
            <a:extLst>
              <a:ext uri="{FF2B5EF4-FFF2-40B4-BE49-F238E27FC236}">
                <a16:creationId xmlns:a16="http://schemas.microsoft.com/office/drawing/2014/main" id="{575AE22A-14CB-B4BC-E4D9-20FF79060659}"/>
              </a:ext>
            </a:extLst>
          </p:cNvPr>
          <p:cNvSpPr/>
          <p:nvPr/>
        </p:nvSpPr>
        <p:spPr>
          <a:xfrm rot="10800000">
            <a:off x="1698165" y="-4"/>
            <a:ext cx="10493835" cy="1158242"/>
          </a:xfrm>
          <a:custGeom>
            <a:avLst/>
            <a:gdLst>
              <a:gd name="connsiteX0" fmla="*/ 10180320 w 10180320"/>
              <a:gd name="connsiteY0" fmla="*/ 1158242 h 1158242"/>
              <a:gd name="connsiteX1" fmla="*/ 9265920 w 10180320"/>
              <a:gd name="connsiteY1" fmla="*/ 1158242 h 1158242"/>
              <a:gd name="connsiteX2" fmla="*/ 9265920 w 10180320"/>
              <a:gd name="connsiteY2" fmla="*/ 1158241 h 1158242"/>
              <a:gd name="connsiteX3" fmla="*/ 0 w 10180320"/>
              <a:gd name="connsiteY3" fmla="*/ 1158241 h 1158242"/>
              <a:gd name="connsiteX4" fmla="*/ 0 w 10180320"/>
              <a:gd name="connsiteY4" fmla="*/ 0 h 1158242"/>
              <a:gd name="connsiteX5" fmla="*/ 9265920 w 10180320"/>
              <a:gd name="connsiteY5" fmla="*/ 0 h 1158242"/>
              <a:gd name="connsiteX6" fmla="*/ 9265920 w 10180320"/>
              <a:gd name="connsiteY6" fmla="*/ 3 h 115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0320" h="1158242">
                <a:moveTo>
                  <a:pt x="10180320" y="1158242"/>
                </a:moveTo>
                <a:lnTo>
                  <a:pt x="9265920" y="1158242"/>
                </a:lnTo>
                <a:lnTo>
                  <a:pt x="9265920" y="1158241"/>
                </a:lnTo>
                <a:lnTo>
                  <a:pt x="0" y="1158241"/>
                </a:lnTo>
                <a:lnTo>
                  <a:pt x="0" y="0"/>
                </a:lnTo>
                <a:lnTo>
                  <a:pt x="9265920" y="0"/>
                </a:lnTo>
                <a:lnTo>
                  <a:pt x="9265920" y="3"/>
                </a:lnTo>
                <a:close/>
              </a:path>
            </a:pathLst>
          </a:cu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5" name="TextBox 14">
            <a:extLst>
              <a:ext uri="{FF2B5EF4-FFF2-40B4-BE49-F238E27FC236}">
                <a16:creationId xmlns:a16="http://schemas.microsoft.com/office/drawing/2014/main" id="{E9665902-1D89-4A9E-7EE9-DD3313FB9F7C}"/>
              </a:ext>
            </a:extLst>
          </p:cNvPr>
          <p:cNvSpPr txBox="1"/>
          <p:nvPr/>
        </p:nvSpPr>
        <p:spPr>
          <a:xfrm>
            <a:off x="7796168" y="195396"/>
            <a:ext cx="1759219" cy="523220"/>
          </a:xfrm>
          <a:prstGeom prst="rect">
            <a:avLst/>
          </a:prstGeom>
          <a:noFill/>
        </p:spPr>
        <p:txBody>
          <a:bodyPr wrap="square" rtlCol="0">
            <a:spAutoFit/>
          </a:bodyPr>
          <a:lstStyle/>
          <a:p>
            <a:r>
              <a:rPr lang="en-AU" sz="2000" dirty="0">
                <a:solidFill>
                  <a:schemeClr val="bg1"/>
                </a:solidFill>
              </a:rPr>
              <a:t>#</a:t>
            </a:r>
            <a:r>
              <a:rPr lang="en-AU" sz="2800" dirty="0">
                <a:solidFill>
                  <a:schemeClr val="bg1"/>
                </a:solidFill>
              </a:rPr>
              <a:t>WAFA25</a:t>
            </a:r>
            <a:endParaRPr lang="en-GB" sz="2800" dirty="0">
              <a:solidFill>
                <a:schemeClr val="bg1"/>
              </a:solidFill>
            </a:endParaRPr>
          </a:p>
        </p:txBody>
      </p:sp>
      <p:pic>
        <p:nvPicPr>
          <p:cNvPr id="3" name="Picture 2">
            <a:extLst>
              <a:ext uri="{FF2B5EF4-FFF2-40B4-BE49-F238E27FC236}">
                <a16:creationId xmlns:a16="http://schemas.microsoft.com/office/drawing/2014/main" id="{E794BBC5-0A4D-A009-60A4-C0363B5EFF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262" y="113015"/>
            <a:ext cx="2409879" cy="687982"/>
          </a:xfrm>
          <a:prstGeom prst="rect">
            <a:avLst/>
          </a:prstGeom>
        </p:spPr>
      </p:pic>
      <p:sp>
        <p:nvSpPr>
          <p:cNvPr id="6" name="Title 5">
            <a:extLst>
              <a:ext uri="{FF2B5EF4-FFF2-40B4-BE49-F238E27FC236}">
                <a16:creationId xmlns:a16="http://schemas.microsoft.com/office/drawing/2014/main" id="{89D52680-C8A8-A297-C1E3-71BDD8D6CB47}"/>
              </a:ext>
            </a:extLst>
          </p:cNvPr>
          <p:cNvSpPr>
            <a:spLocks noGrp="1"/>
          </p:cNvSpPr>
          <p:nvPr>
            <p:ph type="title"/>
          </p:nvPr>
        </p:nvSpPr>
        <p:spPr>
          <a:xfrm>
            <a:off x="129068" y="1170775"/>
            <a:ext cx="11929851" cy="643817"/>
          </a:xfr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a:normAutofit/>
          </a:bodyPr>
          <a:lstStyle/>
          <a:p>
            <a:r>
              <a:rPr lang="en-AU" sz="2800" dirty="0">
                <a:solidFill>
                  <a:schemeClr val="accent5"/>
                </a:solidFill>
                <a:latin typeface="Gill Sans MT" panose="020B0502020104020203" pitchFamily="34" charset="0"/>
              </a:rPr>
              <a:t>Findings: Design and safety for firefighters</a:t>
            </a:r>
          </a:p>
        </p:txBody>
      </p:sp>
      <p:grpSp>
        <p:nvGrpSpPr>
          <p:cNvPr id="5" name="Group 4">
            <a:extLst>
              <a:ext uri="{FF2B5EF4-FFF2-40B4-BE49-F238E27FC236}">
                <a16:creationId xmlns:a16="http://schemas.microsoft.com/office/drawing/2014/main" id="{174B9ED6-69FF-76A0-2821-6D38BF161686}"/>
              </a:ext>
            </a:extLst>
          </p:cNvPr>
          <p:cNvGrpSpPr/>
          <p:nvPr/>
        </p:nvGrpSpPr>
        <p:grpSpPr>
          <a:xfrm>
            <a:off x="5447918" y="6603592"/>
            <a:ext cx="6744082" cy="256850"/>
            <a:chOff x="2846575" y="6515135"/>
            <a:chExt cx="6744082" cy="256850"/>
          </a:xfrm>
        </p:grpSpPr>
        <p:sp>
          <p:nvSpPr>
            <p:cNvPr id="14" name="Title 5">
              <a:extLst>
                <a:ext uri="{FF2B5EF4-FFF2-40B4-BE49-F238E27FC236}">
                  <a16:creationId xmlns:a16="http://schemas.microsoft.com/office/drawing/2014/main" id="{FB193864-B231-188A-27BD-45ECECE13842}"/>
                </a:ext>
              </a:extLst>
            </p:cNvPr>
            <p:cNvSpPr txBox="1">
              <a:spLocks/>
            </p:cNvSpPr>
            <p:nvPr/>
          </p:nvSpPr>
          <p:spPr>
            <a:xfrm>
              <a:off x="2846575" y="6517620"/>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Introduction</a:t>
              </a:r>
            </a:p>
          </p:txBody>
        </p:sp>
        <p:sp>
          <p:nvSpPr>
            <p:cNvPr id="16" name="Title 5">
              <a:extLst>
                <a:ext uri="{FF2B5EF4-FFF2-40B4-BE49-F238E27FC236}">
                  <a16:creationId xmlns:a16="http://schemas.microsoft.com/office/drawing/2014/main" id="{D2C66122-0E8C-502C-FD46-FE37B396972F}"/>
                </a:ext>
              </a:extLst>
            </p:cNvPr>
            <p:cNvSpPr txBox="1">
              <a:spLocks/>
            </p:cNvSpPr>
            <p:nvPr/>
          </p:nvSpPr>
          <p:spPr>
            <a:xfrm>
              <a:off x="4191769" y="6516378"/>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Significance</a:t>
              </a:r>
            </a:p>
          </p:txBody>
        </p:sp>
        <p:sp>
          <p:nvSpPr>
            <p:cNvPr id="17" name="Title 5">
              <a:extLst>
                <a:ext uri="{FF2B5EF4-FFF2-40B4-BE49-F238E27FC236}">
                  <a16:creationId xmlns:a16="http://schemas.microsoft.com/office/drawing/2014/main" id="{C305ECE8-D9A0-3303-428E-3EC41DBFE0FB}"/>
                </a:ext>
              </a:extLst>
            </p:cNvPr>
            <p:cNvSpPr txBox="1">
              <a:spLocks/>
            </p:cNvSpPr>
            <p:nvPr/>
          </p:nvSpPr>
          <p:spPr>
            <a:xfrm>
              <a:off x="5536963" y="6515136"/>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Methodology</a:t>
              </a:r>
            </a:p>
          </p:txBody>
        </p:sp>
        <p:sp>
          <p:nvSpPr>
            <p:cNvPr id="18" name="Title 5">
              <a:extLst>
                <a:ext uri="{FF2B5EF4-FFF2-40B4-BE49-F238E27FC236}">
                  <a16:creationId xmlns:a16="http://schemas.microsoft.com/office/drawing/2014/main" id="{DC72CD09-301E-6CAC-A754-713C4D0C47C4}"/>
                </a:ext>
              </a:extLst>
            </p:cNvPr>
            <p:cNvSpPr txBox="1">
              <a:spLocks/>
            </p:cNvSpPr>
            <p:nvPr/>
          </p:nvSpPr>
          <p:spPr>
            <a:xfrm>
              <a:off x="6891213" y="6515135"/>
              <a:ext cx="1345194" cy="254365"/>
            </a:xfrm>
            <a:prstGeom prst="rect">
              <a:avLst/>
            </a:prstGeom>
            <a:solidFill>
              <a:schemeClr val="accent5">
                <a:lumMod val="20000"/>
                <a:lumOff val="80000"/>
              </a:schemeClr>
            </a:solid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Findings</a:t>
              </a:r>
            </a:p>
          </p:txBody>
        </p:sp>
        <p:sp>
          <p:nvSpPr>
            <p:cNvPr id="19" name="Title 5">
              <a:extLst>
                <a:ext uri="{FF2B5EF4-FFF2-40B4-BE49-F238E27FC236}">
                  <a16:creationId xmlns:a16="http://schemas.microsoft.com/office/drawing/2014/main" id="{E94B18DC-8A2F-3718-0D7F-30ACCBA0C1B0}"/>
                </a:ext>
              </a:extLst>
            </p:cNvPr>
            <p:cNvSpPr txBox="1">
              <a:spLocks/>
            </p:cNvSpPr>
            <p:nvPr/>
          </p:nvSpPr>
          <p:spPr>
            <a:xfrm>
              <a:off x="8245463" y="6517287"/>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Go-forward</a:t>
              </a:r>
            </a:p>
          </p:txBody>
        </p:sp>
      </p:grpSp>
      <p:grpSp>
        <p:nvGrpSpPr>
          <p:cNvPr id="2" name="Group 1">
            <a:extLst>
              <a:ext uri="{FF2B5EF4-FFF2-40B4-BE49-F238E27FC236}">
                <a16:creationId xmlns:a16="http://schemas.microsoft.com/office/drawing/2014/main" id="{41409F87-C046-D854-D33E-9104407557CB}"/>
              </a:ext>
            </a:extLst>
          </p:cNvPr>
          <p:cNvGrpSpPr/>
          <p:nvPr/>
        </p:nvGrpSpPr>
        <p:grpSpPr>
          <a:xfrm>
            <a:off x="701423" y="1814592"/>
            <a:ext cx="5565533" cy="5111730"/>
            <a:chOff x="4600315" y="572476"/>
            <a:chExt cx="6850772" cy="6278887"/>
          </a:xfrm>
        </p:grpSpPr>
        <p:grpSp>
          <p:nvGrpSpPr>
            <p:cNvPr id="8" name="Group 7">
              <a:extLst>
                <a:ext uri="{FF2B5EF4-FFF2-40B4-BE49-F238E27FC236}">
                  <a16:creationId xmlns:a16="http://schemas.microsoft.com/office/drawing/2014/main" id="{1D2143CE-8D90-DB80-48E3-33BB50927C91}"/>
                </a:ext>
              </a:extLst>
            </p:cNvPr>
            <p:cNvGrpSpPr/>
            <p:nvPr/>
          </p:nvGrpSpPr>
          <p:grpSpPr>
            <a:xfrm>
              <a:off x="4600315" y="572476"/>
              <a:ext cx="6850772" cy="6278887"/>
              <a:chOff x="-377208" y="402116"/>
              <a:chExt cx="6850772" cy="6278887"/>
            </a:xfrm>
          </p:grpSpPr>
          <p:grpSp>
            <p:nvGrpSpPr>
              <p:cNvPr id="24" name="Group 23">
                <a:extLst>
                  <a:ext uri="{FF2B5EF4-FFF2-40B4-BE49-F238E27FC236}">
                    <a16:creationId xmlns:a16="http://schemas.microsoft.com/office/drawing/2014/main" id="{DD71C0C8-EDE3-F145-5CE1-1A76093BAA15}"/>
                  </a:ext>
                </a:extLst>
              </p:cNvPr>
              <p:cNvGrpSpPr/>
              <p:nvPr/>
            </p:nvGrpSpPr>
            <p:grpSpPr>
              <a:xfrm>
                <a:off x="-377208" y="402116"/>
                <a:ext cx="6850772" cy="6278887"/>
                <a:chOff x="-377208" y="402116"/>
                <a:chExt cx="6850772" cy="6278887"/>
              </a:xfrm>
            </p:grpSpPr>
            <p:grpSp>
              <p:nvGrpSpPr>
                <p:cNvPr id="26" name="Group 25">
                  <a:extLst>
                    <a:ext uri="{FF2B5EF4-FFF2-40B4-BE49-F238E27FC236}">
                      <a16:creationId xmlns:a16="http://schemas.microsoft.com/office/drawing/2014/main" id="{E8040060-D3E0-FD05-3D59-36E2AC4A4F37}"/>
                    </a:ext>
                  </a:extLst>
                </p:cNvPr>
                <p:cNvGrpSpPr/>
                <p:nvPr/>
              </p:nvGrpSpPr>
              <p:grpSpPr>
                <a:xfrm>
                  <a:off x="2236684" y="2732807"/>
                  <a:ext cx="1777321" cy="1388685"/>
                  <a:chOff x="7154854" y="4273766"/>
                  <a:chExt cx="1987350" cy="1764066"/>
                </a:xfrm>
              </p:grpSpPr>
              <p:sp>
                <p:nvSpPr>
                  <p:cNvPr id="32" name="Oval 31">
                    <a:extLst>
                      <a:ext uri="{FF2B5EF4-FFF2-40B4-BE49-F238E27FC236}">
                        <a16:creationId xmlns:a16="http://schemas.microsoft.com/office/drawing/2014/main" id="{F30A9446-E8B6-5968-1F6B-C5E2F059A30D}"/>
                      </a:ext>
                    </a:extLst>
                  </p:cNvPr>
                  <p:cNvSpPr/>
                  <p:nvPr/>
                </p:nvSpPr>
                <p:spPr>
                  <a:xfrm>
                    <a:off x="7154854" y="4273766"/>
                    <a:ext cx="1987350" cy="1764066"/>
                  </a:xfrm>
                  <a:prstGeom prst="ellipse">
                    <a:avLst/>
                  </a:prstGeom>
                  <a:solidFill>
                    <a:schemeClr val="accent5">
                      <a:lumMod val="40000"/>
                      <a:lumOff val="60000"/>
                    </a:schemeClr>
                  </a:solid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33" name="TextBox 32">
                    <a:extLst>
                      <a:ext uri="{FF2B5EF4-FFF2-40B4-BE49-F238E27FC236}">
                        <a16:creationId xmlns:a16="http://schemas.microsoft.com/office/drawing/2014/main" id="{DBBC1E26-6F28-13BE-45FD-B4CBD643C1A6}"/>
                      </a:ext>
                    </a:extLst>
                  </p:cNvPr>
                  <p:cNvSpPr txBox="1"/>
                  <p:nvPr/>
                </p:nvSpPr>
                <p:spPr>
                  <a:xfrm>
                    <a:off x="7397569" y="4367890"/>
                    <a:ext cx="1582003" cy="1584804"/>
                  </a:xfrm>
                  <a:prstGeom prst="rect">
                    <a:avLst/>
                  </a:prstGeom>
                  <a:noFill/>
                  <a:ln>
                    <a:noFill/>
                  </a:ln>
                </p:spPr>
                <p:txBody>
                  <a:bodyPr wrap="square">
                    <a:spAutoFit/>
                  </a:bodyPr>
                  <a:lstStyle/>
                  <a:p>
                    <a:pPr algn="ctr"/>
                    <a:r>
                      <a:rPr lang="en-AU" sz="2000" b="1" dirty="0">
                        <a:solidFill>
                          <a:srgbClr val="7030A0"/>
                        </a:solidFill>
                        <a:latin typeface="Gill Sans MT" panose="020B0502020104020203" pitchFamily="34" charset="0"/>
                      </a:rPr>
                      <a:t>Design for Safety</a:t>
                    </a:r>
                  </a:p>
                </p:txBody>
              </p:sp>
            </p:grpSp>
            <p:sp>
              <p:nvSpPr>
                <p:cNvPr id="27" name="TextBox 26">
                  <a:extLst>
                    <a:ext uri="{FF2B5EF4-FFF2-40B4-BE49-F238E27FC236}">
                      <a16:creationId xmlns:a16="http://schemas.microsoft.com/office/drawing/2014/main" id="{A1D30B94-18FD-CF9F-EF4A-7925199B0915}"/>
                    </a:ext>
                  </a:extLst>
                </p:cNvPr>
                <p:cNvSpPr txBox="1"/>
                <p:nvPr/>
              </p:nvSpPr>
              <p:spPr>
                <a:xfrm>
                  <a:off x="-377208" y="2658764"/>
                  <a:ext cx="2188954" cy="869517"/>
                </a:xfrm>
                <a:prstGeom prst="rect">
                  <a:avLst/>
                </a:prstGeom>
                <a:noFill/>
              </p:spPr>
              <p:txBody>
                <a:bodyPr wrap="square">
                  <a:spAutoFit/>
                </a:bodyPr>
                <a:lstStyle/>
                <a:p>
                  <a:pPr algn="ctr"/>
                  <a:r>
                    <a:rPr lang="en-AU" sz="2000" dirty="0">
                      <a:latin typeface="Gill Sans MT" panose="020B0502020104020203" pitchFamily="34" charset="0"/>
                    </a:rPr>
                    <a:t>Technology Engineers</a:t>
                  </a:r>
                  <a:endParaRPr lang="en-AU" sz="2000" dirty="0"/>
                </a:p>
              </p:txBody>
            </p:sp>
            <p:sp>
              <p:nvSpPr>
                <p:cNvPr id="28" name="TextBox 27">
                  <a:extLst>
                    <a:ext uri="{FF2B5EF4-FFF2-40B4-BE49-F238E27FC236}">
                      <a16:creationId xmlns:a16="http://schemas.microsoft.com/office/drawing/2014/main" id="{DC6781A5-BBA5-113B-5F0D-EDEC394D76CD}"/>
                    </a:ext>
                  </a:extLst>
                </p:cNvPr>
                <p:cNvSpPr txBox="1"/>
                <p:nvPr/>
              </p:nvSpPr>
              <p:spPr>
                <a:xfrm>
                  <a:off x="4438943" y="2682149"/>
                  <a:ext cx="2034621" cy="491467"/>
                </a:xfrm>
                <a:prstGeom prst="rect">
                  <a:avLst/>
                </a:prstGeom>
                <a:noFill/>
              </p:spPr>
              <p:txBody>
                <a:bodyPr wrap="square">
                  <a:spAutoFit/>
                </a:bodyPr>
                <a:lstStyle/>
                <a:p>
                  <a:pPr algn="ctr"/>
                  <a:r>
                    <a:rPr lang="en-AU" sz="2000" dirty="0">
                      <a:latin typeface="Gill Sans MT" panose="020B0502020104020203" pitchFamily="34" charset="0"/>
                    </a:rPr>
                    <a:t>Policy makers</a:t>
                  </a:r>
                  <a:endParaRPr lang="en-AU" sz="2000" dirty="0"/>
                </a:p>
              </p:txBody>
            </p:sp>
            <p:sp>
              <p:nvSpPr>
                <p:cNvPr id="29" name="TextBox 28">
                  <a:extLst>
                    <a:ext uri="{FF2B5EF4-FFF2-40B4-BE49-F238E27FC236}">
                      <a16:creationId xmlns:a16="http://schemas.microsoft.com/office/drawing/2014/main" id="{D0190F8A-1220-0652-8DF7-F0F98EE39F22}"/>
                    </a:ext>
                  </a:extLst>
                </p:cNvPr>
                <p:cNvSpPr txBox="1"/>
                <p:nvPr/>
              </p:nvSpPr>
              <p:spPr>
                <a:xfrm>
                  <a:off x="4480614" y="4825812"/>
                  <a:ext cx="1951277" cy="869517"/>
                </a:xfrm>
                <a:prstGeom prst="rect">
                  <a:avLst/>
                </a:prstGeom>
                <a:noFill/>
              </p:spPr>
              <p:txBody>
                <a:bodyPr wrap="square">
                  <a:spAutoFit/>
                </a:bodyPr>
                <a:lstStyle/>
                <a:p>
                  <a:pPr algn="ctr"/>
                  <a:r>
                    <a:rPr lang="en-AU" sz="2000" dirty="0">
                      <a:latin typeface="Gill Sans MT" panose="020B0502020104020203" pitchFamily="34" charset="0"/>
                    </a:rPr>
                    <a:t>Training Coordinators</a:t>
                  </a:r>
                  <a:endParaRPr lang="en-AU" sz="2000" dirty="0"/>
                </a:p>
              </p:txBody>
            </p:sp>
            <p:sp>
              <p:nvSpPr>
                <p:cNvPr id="30" name="TextBox 29">
                  <a:extLst>
                    <a:ext uri="{FF2B5EF4-FFF2-40B4-BE49-F238E27FC236}">
                      <a16:creationId xmlns:a16="http://schemas.microsoft.com/office/drawing/2014/main" id="{218AC77A-AA1D-E3A2-C9B9-DDFF30B52CAC}"/>
                    </a:ext>
                  </a:extLst>
                </p:cNvPr>
                <p:cNvSpPr txBox="1"/>
                <p:nvPr/>
              </p:nvSpPr>
              <p:spPr>
                <a:xfrm>
                  <a:off x="797603" y="6189536"/>
                  <a:ext cx="4600391" cy="491467"/>
                </a:xfrm>
                <a:prstGeom prst="rect">
                  <a:avLst/>
                </a:prstGeom>
                <a:noFill/>
              </p:spPr>
              <p:txBody>
                <a:bodyPr wrap="square">
                  <a:spAutoFit/>
                </a:bodyPr>
                <a:lstStyle/>
                <a:p>
                  <a:pPr algn="ctr"/>
                  <a:r>
                    <a:rPr lang="en-AU" sz="2000" dirty="0">
                      <a:latin typeface="Gill Sans MT" panose="020B0502020104020203" pitchFamily="34" charset="0"/>
                    </a:rPr>
                    <a:t>End-User (Firefighter)</a:t>
                  </a:r>
                  <a:endParaRPr lang="en-AU" sz="2000" dirty="0"/>
                </a:p>
              </p:txBody>
            </p:sp>
            <p:sp>
              <p:nvSpPr>
                <p:cNvPr id="31" name="TextBox 30">
                  <a:extLst>
                    <a:ext uri="{FF2B5EF4-FFF2-40B4-BE49-F238E27FC236}">
                      <a16:creationId xmlns:a16="http://schemas.microsoft.com/office/drawing/2014/main" id="{06341D81-A5FA-B860-48DE-1C6EF562A380}"/>
                    </a:ext>
                  </a:extLst>
                </p:cNvPr>
                <p:cNvSpPr txBox="1"/>
                <p:nvPr/>
              </p:nvSpPr>
              <p:spPr>
                <a:xfrm>
                  <a:off x="2348361" y="402116"/>
                  <a:ext cx="1553964" cy="491467"/>
                </a:xfrm>
                <a:prstGeom prst="rect">
                  <a:avLst/>
                </a:prstGeom>
                <a:noFill/>
              </p:spPr>
              <p:txBody>
                <a:bodyPr wrap="square">
                  <a:spAutoFit/>
                </a:bodyPr>
                <a:lstStyle/>
                <a:p>
                  <a:pPr algn="ctr"/>
                  <a:r>
                    <a:rPr lang="en-AU" sz="2000" dirty="0">
                      <a:latin typeface="Gill Sans MT" panose="020B0502020104020203" pitchFamily="34" charset="0"/>
                    </a:rPr>
                    <a:t>Designers</a:t>
                  </a:r>
                  <a:endParaRPr lang="en-AU" sz="2000" dirty="0"/>
                </a:p>
              </p:txBody>
            </p:sp>
          </p:grpSp>
          <p:sp>
            <p:nvSpPr>
              <p:cNvPr id="25" name="TextBox 24">
                <a:extLst>
                  <a:ext uri="{FF2B5EF4-FFF2-40B4-BE49-F238E27FC236}">
                    <a16:creationId xmlns:a16="http://schemas.microsoft.com/office/drawing/2014/main" id="{AC7EAF22-FA72-1335-D3C3-CFAF9E07847A}"/>
                  </a:ext>
                </a:extLst>
              </p:cNvPr>
              <p:cNvSpPr txBox="1"/>
              <p:nvPr/>
            </p:nvSpPr>
            <p:spPr>
              <a:xfrm>
                <a:off x="-133489" y="5017823"/>
                <a:ext cx="1902698" cy="869517"/>
              </a:xfrm>
              <a:prstGeom prst="rect">
                <a:avLst/>
              </a:prstGeom>
              <a:noFill/>
            </p:spPr>
            <p:txBody>
              <a:bodyPr wrap="square">
                <a:spAutoFit/>
              </a:bodyPr>
              <a:lstStyle/>
              <a:p>
                <a:pPr algn="ctr"/>
                <a:r>
                  <a:rPr lang="en-AU" sz="2000" dirty="0">
                    <a:latin typeface="Gill Sans MT" panose="020B0502020104020203" pitchFamily="34" charset="0"/>
                  </a:rPr>
                  <a:t>OHS Experts</a:t>
                </a:r>
                <a:endParaRPr lang="en-AU" sz="2000" dirty="0"/>
              </a:p>
            </p:txBody>
          </p:sp>
        </p:grpSp>
        <p:pic>
          <p:nvPicPr>
            <p:cNvPr id="11" name="Picture 10">
              <a:extLst>
                <a:ext uri="{FF2B5EF4-FFF2-40B4-BE49-F238E27FC236}">
                  <a16:creationId xmlns:a16="http://schemas.microsoft.com/office/drawing/2014/main" id="{83EF3635-2BCB-32BE-39F3-D69D54A46F92}"/>
                </a:ext>
              </a:extLst>
            </p:cNvPr>
            <p:cNvPicPr>
              <a:picLocks noChangeAspect="1"/>
            </p:cNvPicPr>
            <p:nvPr/>
          </p:nvPicPr>
          <p:blipFill>
            <a:blip r:embed="rId6"/>
            <a:stretch>
              <a:fillRect/>
            </a:stretch>
          </p:blipFill>
          <p:spPr>
            <a:xfrm>
              <a:off x="7266489" y="1099333"/>
              <a:ext cx="1675958" cy="984897"/>
            </a:xfrm>
            <a:prstGeom prst="roundRect">
              <a:avLst/>
            </a:prstGeom>
            <a:ln w="57150">
              <a:solidFill>
                <a:srgbClr val="7030A0"/>
              </a:solidFill>
            </a:ln>
          </p:spPr>
        </p:pic>
        <p:pic>
          <p:nvPicPr>
            <p:cNvPr id="12" name="Picture 11">
              <a:extLst>
                <a:ext uri="{FF2B5EF4-FFF2-40B4-BE49-F238E27FC236}">
                  <a16:creationId xmlns:a16="http://schemas.microsoft.com/office/drawing/2014/main" id="{24364964-7835-12A5-0BD9-3FAD042F4B65}"/>
                </a:ext>
              </a:extLst>
            </p:cNvPr>
            <p:cNvPicPr>
              <a:picLocks noChangeAspect="1"/>
            </p:cNvPicPr>
            <p:nvPr/>
          </p:nvPicPr>
          <p:blipFill>
            <a:blip r:embed="rId7"/>
            <a:stretch>
              <a:fillRect/>
            </a:stretch>
          </p:blipFill>
          <p:spPr>
            <a:xfrm>
              <a:off x="9537539" y="1660810"/>
              <a:ext cx="1675957" cy="1109481"/>
            </a:xfrm>
            <a:prstGeom prst="roundRect">
              <a:avLst/>
            </a:prstGeom>
            <a:ln w="57150">
              <a:solidFill>
                <a:srgbClr val="7030A0"/>
              </a:solidFill>
            </a:ln>
          </p:spPr>
        </p:pic>
        <p:pic>
          <p:nvPicPr>
            <p:cNvPr id="20" name="Picture 19">
              <a:extLst>
                <a:ext uri="{FF2B5EF4-FFF2-40B4-BE49-F238E27FC236}">
                  <a16:creationId xmlns:a16="http://schemas.microsoft.com/office/drawing/2014/main" id="{543DED56-BBF1-BA2C-8E49-BC2F3C552454}"/>
                </a:ext>
              </a:extLst>
            </p:cNvPr>
            <p:cNvPicPr>
              <a:picLocks noChangeAspect="1"/>
            </p:cNvPicPr>
            <p:nvPr/>
          </p:nvPicPr>
          <p:blipFill>
            <a:blip r:embed="rId8"/>
            <a:stretch>
              <a:fillRect/>
            </a:stretch>
          </p:blipFill>
          <p:spPr>
            <a:xfrm>
              <a:off x="9479811" y="3712910"/>
              <a:ext cx="1710742" cy="1109481"/>
            </a:xfrm>
            <a:prstGeom prst="roundRect">
              <a:avLst/>
            </a:prstGeom>
            <a:ln w="57150">
              <a:solidFill>
                <a:srgbClr val="7030A0"/>
              </a:solidFill>
            </a:ln>
          </p:spPr>
        </p:pic>
        <p:pic>
          <p:nvPicPr>
            <p:cNvPr id="21" name="Picture 20">
              <a:extLst>
                <a:ext uri="{FF2B5EF4-FFF2-40B4-BE49-F238E27FC236}">
                  <a16:creationId xmlns:a16="http://schemas.microsoft.com/office/drawing/2014/main" id="{CC939084-DCE2-C8E4-8560-1DFA22AD0997}"/>
                </a:ext>
              </a:extLst>
            </p:cNvPr>
            <p:cNvPicPr>
              <a:picLocks noChangeAspect="1"/>
            </p:cNvPicPr>
            <p:nvPr/>
          </p:nvPicPr>
          <p:blipFill>
            <a:blip r:embed="rId9"/>
            <a:stretch>
              <a:fillRect/>
            </a:stretch>
          </p:blipFill>
          <p:spPr>
            <a:xfrm>
              <a:off x="7266489" y="5076634"/>
              <a:ext cx="1675957" cy="1109481"/>
            </a:xfrm>
            <a:prstGeom prst="roundRect">
              <a:avLst/>
            </a:prstGeom>
            <a:ln w="57150">
              <a:solidFill>
                <a:srgbClr val="7030A0"/>
              </a:solidFill>
            </a:ln>
          </p:spPr>
        </p:pic>
        <p:pic>
          <p:nvPicPr>
            <p:cNvPr id="22" name="Picture 21">
              <a:extLst>
                <a:ext uri="{FF2B5EF4-FFF2-40B4-BE49-F238E27FC236}">
                  <a16:creationId xmlns:a16="http://schemas.microsoft.com/office/drawing/2014/main" id="{E2AD05A8-6D53-C92B-A17E-4AF69DC3DC3D}"/>
                </a:ext>
              </a:extLst>
            </p:cNvPr>
            <p:cNvPicPr>
              <a:picLocks noChangeAspect="1"/>
            </p:cNvPicPr>
            <p:nvPr/>
          </p:nvPicPr>
          <p:blipFill>
            <a:blip r:embed="rId10"/>
            <a:stretch>
              <a:fillRect/>
            </a:stretch>
          </p:blipFill>
          <p:spPr>
            <a:xfrm>
              <a:off x="4819320" y="3987854"/>
              <a:ext cx="1675957" cy="1090290"/>
            </a:xfrm>
            <a:prstGeom prst="roundRect">
              <a:avLst/>
            </a:prstGeom>
            <a:ln w="57150">
              <a:solidFill>
                <a:srgbClr val="7030A0"/>
              </a:solidFill>
            </a:ln>
          </p:spPr>
        </p:pic>
        <p:pic>
          <p:nvPicPr>
            <p:cNvPr id="23" name="Picture 22">
              <a:extLst>
                <a:ext uri="{FF2B5EF4-FFF2-40B4-BE49-F238E27FC236}">
                  <a16:creationId xmlns:a16="http://schemas.microsoft.com/office/drawing/2014/main" id="{A239D6F1-79BB-3398-CEBF-7F5AB6111A45}"/>
                </a:ext>
              </a:extLst>
            </p:cNvPr>
            <p:cNvPicPr>
              <a:picLocks noChangeAspect="1"/>
            </p:cNvPicPr>
            <p:nvPr/>
          </p:nvPicPr>
          <p:blipFill>
            <a:blip r:embed="rId11"/>
            <a:stretch>
              <a:fillRect/>
            </a:stretch>
          </p:blipFill>
          <p:spPr>
            <a:xfrm>
              <a:off x="4807043" y="1676843"/>
              <a:ext cx="1675031" cy="1137547"/>
            </a:xfrm>
            <a:prstGeom prst="roundRect">
              <a:avLst/>
            </a:prstGeom>
            <a:ln w="57150">
              <a:solidFill>
                <a:srgbClr val="7030A0"/>
              </a:solidFill>
            </a:ln>
          </p:spPr>
        </p:pic>
      </p:grpSp>
      <p:sp>
        <p:nvSpPr>
          <p:cNvPr id="34" name="TextBox 33">
            <a:extLst>
              <a:ext uri="{FF2B5EF4-FFF2-40B4-BE49-F238E27FC236}">
                <a16:creationId xmlns:a16="http://schemas.microsoft.com/office/drawing/2014/main" id="{6D84BC2D-6288-4CC2-D403-109B53D210F0}"/>
              </a:ext>
            </a:extLst>
          </p:cNvPr>
          <p:cNvSpPr txBox="1"/>
          <p:nvPr/>
        </p:nvSpPr>
        <p:spPr>
          <a:xfrm>
            <a:off x="7465709" y="2578192"/>
            <a:ext cx="4412081" cy="2985433"/>
          </a:xfrm>
          <a:prstGeom prst="rect">
            <a:avLst/>
          </a:prstGeom>
          <a:noFill/>
        </p:spPr>
        <p:txBody>
          <a:bodyPr wrap="square">
            <a:spAutoFit/>
          </a:bodyPr>
          <a:lstStyle/>
          <a:p>
            <a:r>
              <a:rPr lang="en-AU" sz="2400" b="1" dirty="0">
                <a:latin typeface="Gill Sans MT" panose="020B0502020104020203" pitchFamily="34" charset="0"/>
              </a:rPr>
              <a:t>HCD in Design for Safety</a:t>
            </a:r>
          </a:p>
          <a:p>
            <a:pPr marL="342900" indent="-342900">
              <a:buFont typeface="Wingdings" panose="05000000000000000000" pitchFamily="2" charset="2"/>
              <a:buChar char="ü"/>
            </a:pPr>
            <a:endParaRPr lang="en-AU" sz="2400" kern="100" dirty="0">
              <a:latin typeface="Gill Sans MT" panose="020B0502020104020203" pitchFamily="34" charset="0"/>
              <a:ea typeface="Aptos" panose="020B0004020202020204" pitchFamily="34" charset="0"/>
              <a:cs typeface="Arial" panose="020B0604020202020204" pitchFamily="34" charset="0"/>
            </a:endParaRPr>
          </a:p>
          <a:p>
            <a:pPr marL="342900" indent="-342900">
              <a:buFont typeface="Wingdings" panose="05000000000000000000" pitchFamily="2" charset="2"/>
              <a:buChar char="§"/>
            </a:pPr>
            <a:r>
              <a:rPr lang="en-AU" sz="2400" kern="100" dirty="0">
                <a:latin typeface="Gill Sans MT" panose="020B0502020104020203" pitchFamily="34" charset="0"/>
                <a:ea typeface="Aptos" panose="020B0004020202020204" pitchFamily="34" charset="0"/>
                <a:cs typeface="Arial" panose="020B0604020202020204" pitchFamily="34" charset="0"/>
              </a:rPr>
              <a:t>Offer proactive safety for high-risk professions</a:t>
            </a:r>
          </a:p>
          <a:p>
            <a:pPr marL="342900" indent="-342900">
              <a:buFont typeface="Wingdings" panose="05000000000000000000" pitchFamily="2" charset="2"/>
              <a:buChar char="§"/>
            </a:pPr>
            <a:r>
              <a:rPr lang="en-AU" sz="2400" kern="100" dirty="0">
                <a:latin typeface="Gill Sans MT" panose="020B0502020104020203" pitchFamily="34" charset="0"/>
                <a:ea typeface="Aptos" panose="020B0004020202020204" pitchFamily="34" charset="0"/>
                <a:cs typeface="Arial" panose="020B0604020202020204" pitchFamily="34" charset="0"/>
              </a:rPr>
              <a:t>Enhance Safety</a:t>
            </a:r>
          </a:p>
          <a:p>
            <a:pPr marL="342900" indent="-342900">
              <a:buFont typeface="Wingdings" panose="05000000000000000000" pitchFamily="2" charset="2"/>
              <a:buChar char="§"/>
            </a:pPr>
            <a:r>
              <a:rPr lang="en-AU" sz="2400" kern="100" dirty="0">
                <a:latin typeface="Gill Sans MT" panose="020B0502020104020203" pitchFamily="34" charset="0"/>
                <a:ea typeface="Aptos" panose="020B0004020202020204" pitchFamily="34" charset="0"/>
                <a:cs typeface="Arial" panose="020B0604020202020204" pitchFamily="34" charset="0"/>
              </a:rPr>
              <a:t>Support building confidence and resilience</a:t>
            </a:r>
          </a:p>
          <a:p>
            <a:endParaRPr lang="en-AU" sz="2000" dirty="0">
              <a:solidFill>
                <a:srgbClr val="0070C0"/>
              </a:solidFill>
            </a:endParaRPr>
          </a:p>
        </p:txBody>
      </p:sp>
    </p:spTree>
    <p:extLst>
      <p:ext uri="{BB962C8B-B14F-4D97-AF65-F5344CB8AC3E}">
        <p14:creationId xmlns:p14="http://schemas.microsoft.com/office/powerpoint/2010/main" val="56058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CE813-B0C2-36A3-349F-58DA037F86D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4FF5E28-0C32-7EAA-7C4C-97F4E7B81F7C}"/>
              </a:ext>
            </a:extLst>
          </p:cNvPr>
          <p:cNvSpPr/>
          <p:nvPr/>
        </p:nvSpPr>
        <p:spPr>
          <a:xfrm>
            <a:off x="262149" y="-2"/>
            <a:ext cx="11929851" cy="1158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78019BC-41AC-22ED-59A8-9FE663529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07" y="-5"/>
            <a:ext cx="1436016" cy="1206254"/>
          </a:xfrm>
          <a:prstGeom prst="rect">
            <a:avLst/>
          </a:prstGeom>
        </p:spPr>
      </p:pic>
      <p:sp>
        <p:nvSpPr>
          <p:cNvPr id="10" name="Freeform: Shape 9">
            <a:extLst>
              <a:ext uri="{FF2B5EF4-FFF2-40B4-BE49-F238E27FC236}">
                <a16:creationId xmlns:a16="http://schemas.microsoft.com/office/drawing/2014/main" id="{3C53614A-A1BC-D355-FCC5-4DCBF9BC15E3}"/>
              </a:ext>
            </a:extLst>
          </p:cNvPr>
          <p:cNvSpPr/>
          <p:nvPr/>
        </p:nvSpPr>
        <p:spPr>
          <a:xfrm rot="10800000">
            <a:off x="1698165" y="-4"/>
            <a:ext cx="10493835" cy="1158242"/>
          </a:xfrm>
          <a:custGeom>
            <a:avLst/>
            <a:gdLst>
              <a:gd name="connsiteX0" fmla="*/ 10180320 w 10180320"/>
              <a:gd name="connsiteY0" fmla="*/ 1158242 h 1158242"/>
              <a:gd name="connsiteX1" fmla="*/ 9265920 w 10180320"/>
              <a:gd name="connsiteY1" fmla="*/ 1158242 h 1158242"/>
              <a:gd name="connsiteX2" fmla="*/ 9265920 w 10180320"/>
              <a:gd name="connsiteY2" fmla="*/ 1158241 h 1158242"/>
              <a:gd name="connsiteX3" fmla="*/ 0 w 10180320"/>
              <a:gd name="connsiteY3" fmla="*/ 1158241 h 1158242"/>
              <a:gd name="connsiteX4" fmla="*/ 0 w 10180320"/>
              <a:gd name="connsiteY4" fmla="*/ 0 h 1158242"/>
              <a:gd name="connsiteX5" fmla="*/ 9265920 w 10180320"/>
              <a:gd name="connsiteY5" fmla="*/ 0 h 1158242"/>
              <a:gd name="connsiteX6" fmla="*/ 9265920 w 10180320"/>
              <a:gd name="connsiteY6" fmla="*/ 3 h 115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0320" h="1158242">
                <a:moveTo>
                  <a:pt x="10180320" y="1158242"/>
                </a:moveTo>
                <a:lnTo>
                  <a:pt x="9265920" y="1158242"/>
                </a:lnTo>
                <a:lnTo>
                  <a:pt x="9265920" y="1158241"/>
                </a:lnTo>
                <a:lnTo>
                  <a:pt x="0" y="1158241"/>
                </a:lnTo>
                <a:lnTo>
                  <a:pt x="0" y="0"/>
                </a:lnTo>
                <a:lnTo>
                  <a:pt x="9265920" y="0"/>
                </a:lnTo>
                <a:lnTo>
                  <a:pt x="9265920" y="3"/>
                </a:lnTo>
                <a:close/>
              </a:path>
            </a:pathLst>
          </a:cu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5" name="TextBox 14">
            <a:extLst>
              <a:ext uri="{FF2B5EF4-FFF2-40B4-BE49-F238E27FC236}">
                <a16:creationId xmlns:a16="http://schemas.microsoft.com/office/drawing/2014/main" id="{8BCA5A58-F2D8-2A4D-0754-ABD1CC42C620}"/>
              </a:ext>
            </a:extLst>
          </p:cNvPr>
          <p:cNvSpPr txBox="1"/>
          <p:nvPr/>
        </p:nvSpPr>
        <p:spPr>
          <a:xfrm>
            <a:off x="7796168" y="195396"/>
            <a:ext cx="1759219" cy="523220"/>
          </a:xfrm>
          <a:prstGeom prst="rect">
            <a:avLst/>
          </a:prstGeom>
          <a:noFill/>
        </p:spPr>
        <p:txBody>
          <a:bodyPr wrap="square" rtlCol="0">
            <a:spAutoFit/>
          </a:bodyPr>
          <a:lstStyle/>
          <a:p>
            <a:r>
              <a:rPr lang="en-AU" sz="2000" dirty="0">
                <a:solidFill>
                  <a:schemeClr val="bg1"/>
                </a:solidFill>
              </a:rPr>
              <a:t>#</a:t>
            </a:r>
            <a:r>
              <a:rPr lang="en-AU" sz="2800" dirty="0">
                <a:solidFill>
                  <a:schemeClr val="bg1"/>
                </a:solidFill>
              </a:rPr>
              <a:t>WAFA25</a:t>
            </a:r>
            <a:endParaRPr lang="en-GB" sz="2800" dirty="0">
              <a:solidFill>
                <a:schemeClr val="bg1"/>
              </a:solidFill>
            </a:endParaRPr>
          </a:p>
        </p:txBody>
      </p:sp>
      <p:pic>
        <p:nvPicPr>
          <p:cNvPr id="3" name="Picture 2">
            <a:extLst>
              <a:ext uri="{FF2B5EF4-FFF2-40B4-BE49-F238E27FC236}">
                <a16:creationId xmlns:a16="http://schemas.microsoft.com/office/drawing/2014/main" id="{369731CC-D54D-142A-8D0A-864A273C01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262" y="113015"/>
            <a:ext cx="2409879" cy="687982"/>
          </a:xfrm>
          <a:prstGeom prst="rect">
            <a:avLst/>
          </a:prstGeom>
        </p:spPr>
      </p:pic>
      <p:sp>
        <p:nvSpPr>
          <p:cNvPr id="6" name="Title 5">
            <a:extLst>
              <a:ext uri="{FF2B5EF4-FFF2-40B4-BE49-F238E27FC236}">
                <a16:creationId xmlns:a16="http://schemas.microsoft.com/office/drawing/2014/main" id="{F6FBEDF7-8A8B-B535-8D45-67266F847D9F}"/>
              </a:ext>
            </a:extLst>
          </p:cNvPr>
          <p:cNvSpPr>
            <a:spLocks noGrp="1"/>
          </p:cNvSpPr>
          <p:nvPr>
            <p:ph type="title"/>
          </p:nvPr>
        </p:nvSpPr>
        <p:spPr>
          <a:xfrm>
            <a:off x="159189" y="1245935"/>
            <a:ext cx="11929851" cy="643817"/>
          </a:xfrm>
          <a:solidFill>
            <a:schemeClr val="bg2">
              <a:lumMod val="90000"/>
            </a:schemeClr>
          </a:solidFill>
          <a:ln>
            <a:solidFill>
              <a:schemeClr val="bg2">
                <a:lumMod val="50000"/>
              </a:schemeClr>
            </a:solidFill>
          </a:ln>
        </p:spPr>
        <p:style>
          <a:lnRef idx="2">
            <a:schemeClr val="accent5"/>
          </a:lnRef>
          <a:fillRef idx="1">
            <a:schemeClr val="lt1"/>
          </a:fillRef>
          <a:effectRef idx="0">
            <a:schemeClr val="accent5"/>
          </a:effectRef>
          <a:fontRef idx="minor">
            <a:schemeClr val="dk1"/>
          </a:fontRef>
        </p:style>
        <p:txBody>
          <a:bodyPr>
            <a:normAutofit/>
          </a:bodyPr>
          <a:lstStyle/>
          <a:p>
            <a:r>
              <a:rPr lang="en-AU" sz="2800" dirty="0">
                <a:solidFill>
                  <a:schemeClr val="tx1">
                    <a:lumMod val="75000"/>
                    <a:lumOff val="25000"/>
                  </a:schemeClr>
                </a:solidFill>
                <a:latin typeface="Gill Sans MT" panose="020B0502020104020203" pitchFamily="34" charset="0"/>
              </a:rPr>
              <a:t>Go-forward</a:t>
            </a:r>
          </a:p>
        </p:txBody>
      </p:sp>
      <p:sp>
        <p:nvSpPr>
          <p:cNvPr id="9" name="Content Placeholder 2">
            <a:extLst>
              <a:ext uri="{FF2B5EF4-FFF2-40B4-BE49-F238E27FC236}">
                <a16:creationId xmlns:a16="http://schemas.microsoft.com/office/drawing/2014/main" id="{F71EE005-7F03-FB08-4312-DCE881D4677A}"/>
              </a:ext>
            </a:extLst>
          </p:cNvPr>
          <p:cNvSpPr>
            <a:spLocks noGrp="1"/>
          </p:cNvSpPr>
          <p:nvPr>
            <p:ph idx="1"/>
          </p:nvPr>
        </p:nvSpPr>
        <p:spPr>
          <a:xfrm>
            <a:off x="838200" y="2076100"/>
            <a:ext cx="10515600" cy="4351338"/>
          </a:xfrm>
        </p:spPr>
        <p:txBody>
          <a:bodyPr>
            <a:noAutofit/>
          </a:bodyPr>
          <a:lstStyle/>
          <a:p>
            <a:pPr lvl="1"/>
            <a:endParaRPr lang="en-AU" sz="1200" dirty="0">
              <a:latin typeface="Gill Sans MT" panose="020B0502020104020203" pitchFamily="34" charset="0"/>
            </a:endParaRPr>
          </a:p>
          <a:p>
            <a:pPr marL="457200" lvl="1" indent="0">
              <a:buNone/>
            </a:pPr>
            <a:endParaRPr lang="en-AU" sz="1200" dirty="0">
              <a:latin typeface="Gill Sans MT" panose="020B0502020104020203" pitchFamily="34" charset="0"/>
            </a:endParaRPr>
          </a:p>
        </p:txBody>
      </p:sp>
      <p:grpSp>
        <p:nvGrpSpPr>
          <p:cNvPr id="5" name="Group 4">
            <a:extLst>
              <a:ext uri="{FF2B5EF4-FFF2-40B4-BE49-F238E27FC236}">
                <a16:creationId xmlns:a16="http://schemas.microsoft.com/office/drawing/2014/main" id="{E7B196C2-001F-4516-081B-CDB2615DEED3}"/>
              </a:ext>
            </a:extLst>
          </p:cNvPr>
          <p:cNvGrpSpPr/>
          <p:nvPr/>
        </p:nvGrpSpPr>
        <p:grpSpPr>
          <a:xfrm>
            <a:off x="5447918" y="6597790"/>
            <a:ext cx="6744082" cy="256850"/>
            <a:chOff x="2846575" y="6515135"/>
            <a:chExt cx="6744082" cy="256850"/>
          </a:xfrm>
        </p:grpSpPr>
        <p:sp>
          <p:nvSpPr>
            <p:cNvPr id="14" name="Title 5">
              <a:extLst>
                <a:ext uri="{FF2B5EF4-FFF2-40B4-BE49-F238E27FC236}">
                  <a16:creationId xmlns:a16="http://schemas.microsoft.com/office/drawing/2014/main" id="{75D4B5E6-2D09-D7CD-CFC0-79625F5AE561}"/>
                </a:ext>
              </a:extLst>
            </p:cNvPr>
            <p:cNvSpPr txBox="1">
              <a:spLocks/>
            </p:cNvSpPr>
            <p:nvPr/>
          </p:nvSpPr>
          <p:spPr>
            <a:xfrm>
              <a:off x="2846575" y="6517620"/>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Introduction</a:t>
              </a:r>
            </a:p>
          </p:txBody>
        </p:sp>
        <p:sp>
          <p:nvSpPr>
            <p:cNvPr id="16" name="Title 5">
              <a:extLst>
                <a:ext uri="{FF2B5EF4-FFF2-40B4-BE49-F238E27FC236}">
                  <a16:creationId xmlns:a16="http://schemas.microsoft.com/office/drawing/2014/main" id="{D3238EE7-9D4A-6133-9C84-B7AD51326E74}"/>
                </a:ext>
              </a:extLst>
            </p:cNvPr>
            <p:cNvSpPr txBox="1">
              <a:spLocks/>
            </p:cNvSpPr>
            <p:nvPr/>
          </p:nvSpPr>
          <p:spPr>
            <a:xfrm>
              <a:off x="4191769" y="6516378"/>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Significance</a:t>
              </a:r>
            </a:p>
          </p:txBody>
        </p:sp>
        <p:sp>
          <p:nvSpPr>
            <p:cNvPr id="17" name="Title 5">
              <a:extLst>
                <a:ext uri="{FF2B5EF4-FFF2-40B4-BE49-F238E27FC236}">
                  <a16:creationId xmlns:a16="http://schemas.microsoft.com/office/drawing/2014/main" id="{276143A6-E0AE-117B-06A6-E3E7635C0865}"/>
                </a:ext>
              </a:extLst>
            </p:cNvPr>
            <p:cNvSpPr txBox="1">
              <a:spLocks/>
            </p:cNvSpPr>
            <p:nvPr/>
          </p:nvSpPr>
          <p:spPr>
            <a:xfrm>
              <a:off x="5536963" y="6515136"/>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Methodology</a:t>
              </a:r>
            </a:p>
          </p:txBody>
        </p:sp>
        <p:sp>
          <p:nvSpPr>
            <p:cNvPr id="18" name="Title 5">
              <a:extLst>
                <a:ext uri="{FF2B5EF4-FFF2-40B4-BE49-F238E27FC236}">
                  <a16:creationId xmlns:a16="http://schemas.microsoft.com/office/drawing/2014/main" id="{33BA68E9-FF24-715C-B2DA-F07BF181D38A}"/>
                </a:ext>
              </a:extLst>
            </p:cNvPr>
            <p:cNvSpPr txBox="1">
              <a:spLocks/>
            </p:cNvSpPr>
            <p:nvPr/>
          </p:nvSpPr>
          <p:spPr>
            <a:xfrm>
              <a:off x="6891213" y="6515135"/>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Findings</a:t>
              </a:r>
            </a:p>
          </p:txBody>
        </p:sp>
        <p:sp>
          <p:nvSpPr>
            <p:cNvPr id="19" name="Title 5">
              <a:extLst>
                <a:ext uri="{FF2B5EF4-FFF2-40B4-BE49-F238E27FC236}">
                  <a16:creationId xmlns:a16="http://schemas.microsoft.com/office/drawing/2014/main" id="{16C292A6-406F-A597-835C-EE51766B8633}"/>
                </a:ext>
              </a:extLst>
            </p:cNvPr>
            <p:cNvSpPr txBox="1">
              <a:spLocks/>
            </p:cNvSpPr>
            <p:nvPr/>
          </p:nvSpPr>
          <p:spPr>
            <a:xfrm>
              <a:off x="8245463" y="6517287"/>
              <a:ext cx="1345194" cy="254365"/>
            </a:xfrm>
            <a:prstGeom prst="rect">
              <a:avLst/>
            </a:prstGeom>
            <a:solidFill>
              <a:schemeClr val="bg2">
                <a:lumMod val="90000"/>
              </a:schemeClr>
            </a:solid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Go-forward</a:t>
              </a:r>
            </a:p>
          </p:txBody>
        </p:sp>
      </p:grpSp>
      <p:sp>
        <p:nvSpPr>
          <p:cNvPr id="2" name="TextBox 1">
            <a:extLst>
              <a:ext uri="{FF2B5EF4-FFF2-40B4-BE49-F238E27FC236}">
                <a16:creationId xmlns:a16="http://schemas.microsoft.com/office/drawing/2014/main" id="{1DF38621-DA1D-8D4D-51C3-01C9F36467FC}"/>
              </a:ext>
            </a:extLst>
          </p:cNvPr>
          <p:cNvSpPr txBox="1"/>
          <p:nvPr/>
        </p:nvSpPr>
        <p:spPr>
          <a:xfrm>
            <a:off x="495882" y="2256796"/>
            <a:ext cx="11200236" cy="3970318"/>
          </a:xfrm>
          <a:prstGeom prst="rect">
            <a:avLst/>
          </a:prstGeom>
          <a:noFill/>
        </p:spPr>
        <p:txBody>
          <a:bodyPr wrap="square">
            <a:spAutoFit/>
          </a:bodyPr>
          <a:lstStyle/>
          <a:p>
            <a:endParaRPr lang="en-US" sz="2800" dirty="0">
              <a:solidFill>
                <a:schemeClr val="tx1">
                  <a:alpha val="80000"/>
                </a:schemeClr>
              </a:solidFill>
              <a:latin typeface="Gill Sans MT" panose="020B0502020104020203" pitchFamily="34" charset="0"/>
            </a:endParaRPr>
          </a:p>
          <a:p>
            <a:r>
              <a:rPr lang="en-AU" sz="2800" dirty="0">
                <a:solidFill>
                  <a:schemeClr val="tx1">
                    <a:alpha val="80000"/>
                  </a:schemeClr>
                </a:solidFill>
                <a:latin typeface="Gill Sans MT" panose="020B0502020104020203" pitchFamily="34" charset="0"/>
              </a:rPr>
              <a:t>Exploring how wearable sensor technologies can monitor heat risk in firefighter trainees during training</a:t>
            </a:r>
          </a:p>
          <a:p>
            <a:pPr marL="457200" indent="-457200">
              <a:buFont typeface="Wingdings" panose="05000000000000000000" pitchFamily="2" charset="2"/>
              <a:buChar char="§"/>
            </a:pPr>
            <a:r>
              <a:rPr lang="en-AU" sz="2800" dirty="0">
                <a:solidFill>
                  <a:schemeClr val="tx1">
                    <a:alpha val="80000"/>
                  </a:schemeClr>
                </a:solidFill>
                <a:latin typeface="Gill Sans MT" panose="020B0502020104020203" pitchFamily="34" charset="0"/>
              </a:rPr>
              <a:t>Conduct experimental work</a:t>
            </a:r>
            <a:endParaRPr lang="en-US" sz="2800" dirty="0">
              <a:solidFill>
                <a:schemeClr val="tx1">
                  <a:alpha val="80000"/>
                </a:schemeClr>
              </a:solidFill>
              <a:latin typeface="Gill Sans MT" panose="020B0502020104020203" pitchFamily="34" charset="0"/>
            </a:endParaRPr>
          </a:p>
          <a:p>
            <a:endParaRPr lang="en-US" sz="2800" dirty="0">
              <a:solidFill>
                <a:schemeClr val="tx1">
                  <a:alpha val="80000"/>
                </a:schemeClr>
              </a:solidFill>
              <a:latin typeface="Gill Sans MT" panose="020B0502020104020203" pitchFamily="34" charset="0"/>
            </a:endParaRPr>
          </a:p>
          <a:p>
            <a:r>
              <a:rPr lang="en-US" sz="2800" dirty="0">
                <a:solidFill>
                  <a:schemeClr val="tx1">
                    <a:alpha val="80000"/>
                  </a:schemeClr>
                </a:solidFill>
                <a:latin typeface="Gill Sans MT" panose="020B0502020104020203" pitchFamily="34" charset="0"/>
              </a:rPr>
              <a:t>Exploring safety needs and experiences in the context of heat risk</a:t>
            </a:r>
          </a:p>
          <a:p>
            <a:pPr marL="342900" indent="-342900">
              <a:buFont typeface="Wingdings" panose="05000000000000000000" pitchFamily="2" charset="2"/>
              <a:buChar char="§"/>
            </a:pPr>
            <a:r>
              <a:rPr lang="en-US" sz="2800" dirty="0">
                <a:solidFill>
                  <a:schemeClr val="tx1">
                    <a:alpha val="80000"/>
                  </a:schemeClr>
                </a:solidFill>
                <a:latin typeface="Gill Sans MT" panose="020B0502020104020203" pitchFamily="34" charset="0"/>
              </a:rPr>
              <a:t>Conduct Focus group discussions</a:t>
            </a:r>
          </a:p>
          <a:p>
            <a:endParaRPr lang="en-US" sz="2800" dirty="0">
              <a:solidFill>
                <a:schemeClr val="tx1">
                  <a:alpha val="80000"/>
                </a:schemeClr>
              </a:solidFill>
              <a:latin typeface="Gill Sans MT" panose="020B0502020104020203" pitchFamily="34" charset="0"/>
            </a:endParaRPr>
          </a:p>
          <a:p>
            <a:endParaRPr lang="en-US" sz="2800" dirty="0">
              <a:solidFill>
                <a:schemeClr val="tx1">
                  <a:alpha val="80000"/>
                </a:schemeClr>
              </a:solidFill>
              <a:latin typeface="Gill Sans MT" panose="020B0502020104020203" pitchFamily="34" charset="0"/>
            </a:endParaRPr>
          </a:p>
        </p:txBody>
      </p:sp>
    </p:spTree>
    <p:extLst>
      <p:ext uri="{BB962C8B-B14F-4D97-AF65-F5344CB8AC3E}">
        <p14:creationId xmlns:p14="http://schemas.microsoft.com/office/powerpoint/2010/main" val="1453174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D183D9-E66E-47CD-C3D7-971A8416CA3F}"/>
              </a:ext>
            </a:extLst>
          </p:cNvPr>
          <p:cNvSpPr>
            <a:spLocks noGrp="1"/>
          </p:cNvSpPr>
          <p:nvPr>
            <p:ph type="ctrTitle"/>
          </p:nvPr>
        </p:nvSpPr>
        <p:spPr>
          <a:xfrm>
            <a:off x="1155558" y="637762"/>
            <a:ext cx="4284397" cy="5576770"/>
          </a:xfrm>
        </p:spPr>
        <p:txBody>
          <a:bodyPr vert="horz" lIns="91440" tIns="45720" rIns="91440" bIns="45720" rtlCol="0" anchor="ctr">
            <a:normAutofit/>
          </a:bodyPr>
          <a:lstStyle/>
          <a:p>
            <a:pPr algn="l"/>
            <a:r>
              <a:rPr lang="en-US" sz="6600" kern="1200">
                <a:solidFill>
                  <a:schemeClr val="bg1"/>
                </a:solidFill>
                <a:latin typeface="Gill Sans MT" panose="020B0502020104020203" pitchFamily="34" charset="0"/>
              </a:rPr>
              <a:t>Thank you!</a:t>
            </a:r>
          </a:p>
        </p:txBody>
      </p:sp>
      <p:sp>
        <p:nvSpPr>
          <p:cNvPr id="24" name="Rectangle 23">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0A4AB97-7CFA-B930-3BFC-366048C6732E}"/>
              </a:ext>
            </a:extLst>
          </p:cNvPr>
          <p:cNvSpPr>
            <a:spLocks noGrp="1"/>
          </p:cNvSpPr>
          <p:nvPr>
            <p:ph type="subTitle" idx="1"/>
          </p:nvPr>
        </p:nvSpPr>
        <p:spPr>
          <a:xfrm>
            <a:off x="6083457" y="637762"/>
            <a:ext cx="6083447" cy="5860946"/>
          </a:xfrm>
        </p:spPr>
        <p:txBody>
          <a:bodyPr vert="horz" lIns="91440" tIns="45720" rIns="91440" bIns="45720" rtlCol="0" anchor="ctr">
            <a:normAutofit/>
          </a:bodyPr>
          <a:lstStyle/>
          <a:p>
            <a:pPr algn="l"/>
            <a:r>
              <a:rPr lang="en-US" sz="2800" b="1" dirty="0">
                <a:latin typeface="Gill Sans MT" panose="020B0502020104020203" pitchFamily="34" charset="0"/>
              </a:rPr>
              <a:t>Contact Details</a:t>
            </a:r>
          </a:p>
          <a:p>
            <a:pPr algn="l"/>
            <a:r>
              <a:rPr lang="en-US" sz="2800" dirty="0">
                <a:latin typeface="Gill Sans MT" panose="020B0502020104020203" pitchFamily="34" charset="0"/>
              </a:rPr>
              <a:t>Name: W.D. Ruwandi Fernando </a:t>
            </a:r>
          </a:p>
          <a:p>
            <a:pPr algn="l"/>
            <a:r>
              <a:rPr lang="en-US" sz="2800" dirty="0">
                <a:latin typeface="Gill Sans MT" panose="020B0502020104020203" pitchFamily="34" charset="0"/>
              </a:rPr>
              <a:t>PhD Scholar, </a:t>
            </a:r>
          </a:p>
          <a:p>
            <a:pPr algn="l"/>
            <a:r>
              <a:rPr lang="en-US" sz="2800" dirty="0">
                <a:latin typeface="Gill Sans MT" panose="020B0502020104020203" pitchFamily="34" charset="0"/>
              </a:rPr>
              <a:t>Queensland University of Technology</a:t>
            </a:r>
          </a:p>
          <a:p>
            <a:pPr algn="l"/>
            <a:r>
              <a:rPr lang="en-US" dirty="0">
                <a:latin typeface="Gill Sans MT" panose="020B0502020104020203" pitchFamily="34" charset="0"/>
              </a:rPr>
              <a:t>Email: </a:t>
            </a:r>
            <a:r>
              <a:rPr lang="en-US" dirty="0">
                <a:latin typeface="Gill Sans MT" panose="020B0502020104020203" pitchFamily="34" charset="0"/>
                <a:hlinkClick r:id="rId2"/>
              </a:rPr>
              <a:t>wannakuwattage.fernando@hdr.qut.edu.au</a:t>
            </a:r>
            <a:endParaRPr lang="en-US" dirty="0">
              <a:latin typeface="Gill Sans MT" panose="020B0502020104020203" pitchFamily="34" charset="0"/>
            </a:endParaRPr>
          </a:p>
          <a:p>
            <a:pPr algn="l"/>
            <a:endParaRPr lang="en-US" sz="3700" dirty="0"/>
          </a:p>
        </p:txBody>
      </p:sp>
      <p:sp>
        <p:nvSpPr>
          <p:cNvPr id="5" name="Rectangle 4">
            <a:extLst>
              <a:ext uri="{FF2B5EF4-FFF2-40B4-BE49-F238E27FC236}">
                <a16:creationId xmlns:a16="http://schemas.microsoft.com/office/drawing/2014/main" id="{A2210030-4FDB-24EB-5219-72E573BC5287}"/>
              </a:ext>
            </a:extLst>
          </p:cNvPr>
          <p:cNvSpPr/>
          <p:nvPr/>
        </p:nvSpPr>
        <p:spPr>
          <a:xfrm>
            <a:off x="0" y="0"/>
            <a:ext cx="6108545" cy="6858000"/>
          </a:xfrm>
          <a:prstGeom prst="rect">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 name="Picture 2" descr="QUT Logo PNG Transparent &amp; SVG Vector - Freebie Supply">
            <a:extLst>
              <a:ext uri="{FF2B5EF4-FFF2-40B4-BE49-F238E27FC236}">
                <a16:creationId xmlns:a16="http://schemas.microsoft.com/office/drawing/2014/main" id="{A21C5587-7D19-B1C1-C596-5D650FADB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0169" y="4935876"/>
            <a:ext cx="1922124" cy="19221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CE17EDA-37E9-F777-4A2E-B652E9FC53A0}"/>
              </a:ext>
            </a:extLst>
          </p:cNvPr>
          <p:cNvSpPr txBox="1"/>
          <p:nvPr/>
        </p:nvSpPr>
        <p:spPr>
          <a:xfrm>
            <a:off x="626949" y="2700375"/>
            <a:ext cx="4943672" cy="1015663"/>
          </a:xfrm>
          <a:prstGeom prst="rect">
            <a:avLst/>
          </a:prstGeom>
          <a:noFill/>
        </p:spPr>
        <p:txBody>
          <a:bodyPr wrap="square">
            <a:spAutoFit/>
          </a:bodyPr>
          <a:lstStyle/>
          <a:p>
            <a:pPr algn="l"/>
            <a:r>
              <a:rPr lang="en-US" sz="6000" b="1" dirty="0">
                <a:solidFill>
                  <a:schemeClr val="bg1">
                    <a:lumMod val="95000"/>
                  </a:schemeClr>
                </a:solidFill>
                <a:latin typeface="Gill Sans MT" panose="020B0502020104020203" pitchFamily="34" charset="0"/>
              </a:rPr>
              <a:t>Thank You!</a:t>
            </a:r>
          </a:p>
        </p:txBody>
      </p:sp>
    </p:spTree>
    <p:extLst>
      <p:ext uri="{BB962C8B-B14F-4D97-AF65-F5344CB8AC3E}">
        <p14:creationId xmlns:p14="http://schemas.microsoft.com/office/powerpoint/2010/main" val="4001323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EE683-18E6-09D4-E556-DD19C0806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2F2846-E8C6-E816-65B3-25F1C2FA9766}"/>
              </a:ext>
            </a:extLst>
          </p:cNvPr>
          <p:cNvSpPr>
            <a:spLocks noGrp="1"/>
          </p:cNvSpPr>
          <p:nvPr>
            <p:ph type="title"/>
          </p:nvPr>
        </p:nvSpPr>
        <p:spPr>
          <a:xfrm>
            <a:off x="0" y="8731"/>
            <a:ext cx="10594057" cy="711297"/>
          </a:xfrm>
        </p:spPr>
        <p:txBody>
          <a:bodyPr>
            <a:normAutofit/>
          </a:bodyPr>
          <a:lstStyle/>
          <a:p>
            <a:r>
              <a:rPr lang="en-AU" sz="3600" b="1" dirty="0">
                <a:solidFill>
                  <a:srgbClr val="00B050"/>
                </a:solidFill>
                <a:latin typeface="Gill Sans MT" panose="020B0502020104020203" pitchFamily="34" charset="0"/>
              </a:rPr>
              <a:t>Systematic Review (SR): Study 1 </a:t>
            </a:r>
          </a:p>
        </p:txBody>
      </p:sp>
      <p:sp>
        <p:nvSpPr>
          <p:cNvPr id="4" name="Title 1">
            <a:extLst>
              <a:ext uri="{FF2B5EF4-FFF2-40B4-BE49-F238E27FC236}">
                <a16:creationId xmlns:a16="http://schemas.microsoft.com/office/drawing/2014/main" id="{F9EE4C2C-832E-4935-3BB1-F78060CD4ADD}"/>
              </a:ext>
            </a:extLst>
          </p:cNvPr>
          <p:cNvSpPr txBox="1">
            <a:spLocks/>
          </p:cNvSpPr>
          <p:nvPr/>
        </p:nvSpPr>
        <p:spPr>
          <a:xfrm>
            <a:off x="7920681" y="1"/>
            <a:ext cx="4252355" cy="531340"/>
          </a:xfrm>
          <a:prstGeom prst="rect">
            <a:avLst/>
          </a:prstGeom>
          <a:solidFill>
            <a:schemeClr val="accent6">
              <a:lumMod val="20000"/>
              <a:lumOff val="80000"/>
            </a:schemeClr>
          </a:solidFill>
          <a:ln>
            <a:solidFill>
              <a:srgbClr val="92D05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Gill Sans MT" panose="020B0502020104020203" pitchFamily="34" charset="0"/>
                <a:ea typeface="+mj-ea"/>
                <a:cs typeface="+mj-cs"/>
              </a:rPr>
              <a:t>Systematic Review : Study 1</a:t>
            </a:r>
          </a:p>
        </p:txBody>
      </p:sp>
      <p:grpSp>
        <p:nvGrpSpPr>
          <p:cNvPr id="9" name="Group 8">
            <a:extLst>
              <a:ext uri="{FF2B5EF4-FFF2-40B4-BE49-F238E27FC236}">
                <a16:creationId xmlns:a16="http://schemas.microsoft.com/office/drawing/2014/main" id="{8A4FAB05-6D7A-08CC-A836-C8CAC4F2AB01}"/>
              </a:ext>
            </a:extLst>
          </p:cNvPr>
          <p:cNvGrpSpPr/>
          <p:nvPr/>
        </p:nvGrpSpPr>
        <p:grpSpPr>
          <a:xfrm>
            <a:off x="5160326" y="1836330"/>
            <a:ext cx="2760355" cy="2272340"/>
            <a:chOff x="384858" y="2755302"/>
            <a:chExt cx="1536539" cy="1339114"/>
          </a:xfrm>
        </p:grpSpPr>
        <p:pic>
          <p:nvPicPr>
            <p:cNvPr id="3075" name="Picture 3" descr="Home - Covidence - Library Research Guides at Bond University">
              <a:extLst>
                <a:ext uri="{FF2B5EF4-FFF2-40B4-BE49-F238E27FC236}">
                  <a16:creationId xmlns:a16="http://schemas.microsoft.com/office/drawing/2014/main" id="{561C87D5-EB35-A172-C7A0-D7233F8BB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52" y="3209917"/>
              <a:ext cx="1070086" cy="8844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147F9FD-B1A2-C724-FDF0-A40ED5EF5B69}"/>
                </a:ext>
              </a:extLst>
            </p:cNvPr>
            <p:cNvSpPr txBox="1"/>
            <p:nvPr/>
          </p:nvSpPr>
          <p:spPr>
            <a:xfrm>
              <a:off x="384858" y="2755302"/>
              <a:ext cx="153653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How SR???</a:t>
              </a:r>
            </a:p>
          </p:txBody>
        </p:sp>
      </p:grpSp>
      <p:sp>
        <p:nvSpPr>
          <p:cNvPr id="15" name="Content Placeholder 2">
            <a:extLst>
              <a:ext uri="{FF2B5EF4-FFF2-40B4-BE49-F238E27FC236}">
                <a16:creationId xmlns:a16="http://schemas.microsoft.com/office/drawing/2014/main" id="{19C1732B-3406-EF94-DCBB-7427B10A26CB}"/>
              </a:ext>
            </a:extLst>
          </p:cNvPr>
          <p:cNvSpPr txBox="1">
            <a:spLocks/>
          </p:cNvSpPr>
          <p:nvPr/>
        </p:nvSpPr>
        <p:spPr>
          <a:xfrm>
            <a:off x="9071400" y="1825167"/>
            <a:ext cx="3045314" cy="15330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What RQ???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“What are the safety needs and experiences of firefighter trainees for training?” </a:t>
            </a:r>
            <a:r>
              <a:rPr kumimoji="0" lang="en-AU" sz="2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(RQ1)</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400" b="1" i="0" u="none" strike="noStrike" kern="1200" cap="none" spc="0" normalizeH="0" baseline="0" noProof="0" dirty="0">
              <a:ln>
                <a:noFill/>
              </a:ln>
              <a:solidFill>
                <a:srgbClr val="00B050"/>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6" name="TextBox 5">
            <a:extLst>
              <a:ext uri="{FF2B5EF4-FFF2-40B4-BE49-F238E27FC236}">
                <a16:creationId xmlns:a16="http://schemas.microsoft.com/office/drawing/2014/main" id="{E5D787D7-59F5-8356-A493-C82B8010A39F}"/>
              </a:ext>
            </a:extLst>
          </p:cNvPr>
          <p:cNvSpPr txBox="1"/>
          <p:nvPr/>
        </p:nvSpPr>
        <p:spPr>
          <a:xfrm>
            <a:off x="566128" y="1929907"/>
            <a:ext cx="4183831"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Why SR???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Ensures comprehensive, unbiased coverage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Provides reliable, evidence-based conclusions</a:t>
            </a:r>
          </a:p>
        </p:txBody>
      </p:sp>
    </p:spTree>
    <p:extLst>
      <p:ext uri="{BB962C8B-B14F-4D97-AF65-F5344CB8AC3E}">
        <p14:creationId xmlns:p14="http://schemas.microsoft.com/office/powerpoint/2010/main" val="3466779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4A183-94C3-EA54-1572-7E56490441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B07F24-23E6-6954-4230-67DA11482FA3}"/>
              </a:ext>
            </a:extLst>
          </p:cNvPr>
          <p:cNvSpPr>
            <a:spLocks noGrp="1"/>
          </p:cNvSpPr>
          <p:nvPr>
            <p:ph type="title"/>
          </p:nvPr>
        </p:nvSpPr>
        <p:spPr>
          <a:xfrm>
            <a:off x="18964" y="0"/>
            <a:ext cx="10515600" cy="526126"/>
          </a:xfrm>
        </p:spPr>
        <p:txBody>
          <a:bodyPr>
            <a:normAutofit/>
          </a:bodyPr>
          <a:lstStyle/>
          <a:p>
            <a:r>
              <a:rPr lang="en-AU" sz="2000" b="1">
                <a:latin typeface="Gill Sans MT" panose="020B0502020104020203" pitchFamily="34" charset="0"/>
              </a:rPr>
              <a:t>PRISMA Diagram</a:t>
            </a:r>
          </a:p>
        </p:txBody>
      </p:sp>
      <p:sp>
        <p:nvSpPr>
          <p:cNvPr id="5" name="Title 1">
            <a:extLst>
              <a:ext uri="{FF2B5EF4-FFF2-40B4-BE49-F238E27FC236}">
                <a16:creationId xmlns:a16="http://schemas.microsoft.com/office/drawing/2014/main" id="{325E60D8-76B2-030E-A40C-36CF26B34626}"/>
              </a:ext>
            </a:extLst>
          </p:cNvPr>
          <p:cNvSpPr txBox="1">
            <a:spLocks/>
          </p:cNvSpPr>
          <p:nvPr/>
        </p:nvSpPr>
        <p:spPr>
          <a:xfrm>
            <a:off x="8599990" y="1"/>
            <a:ext cx="3573046" cy="312516"/>
          </a:xfrm>
          <a:prstGeom prst="rect">
            <a:avLst/>
          </a:prstGeom>
          <a:solidFill>
            <a:schemeClr val="accent6">
              <a:lumMod val="20000"/>
              <a:lumOff val="80000"/>
            </a:schemeClr>
          </a:solidFill>
          <a:ln>
            <a:solidFill>
              <a:srgbClr val="92D05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000" b="1" i="0" u="none" strike="noStrike" kern="1200" cap="none" spc="0" normalizeH="0" baseline="0" noProof="0">
                <a:ln>
                  <a:noFill/>
                </a:ln>
                <a:solidFill>
                  <a:prstClr val="black"/>
                </a:solidFill>
                <a:effectLst/>
                <a:uLnTx/>
                <a:uFillTx/>
                <a:latin typeface="Gill Sans MT" panose="020B0502020104020203" pitchFamily="34" charset="0"/>
                <a:ea typeface="+mj-ea"/>
                <a:cs typeface="+mj-cs"/>
              </a:rPr>
              <a:t>Systematic Review : Study 1</a:t>
            </a:r>
          </a:p>
        </p:txBody>
      </p:sp>
      <p:pic>
        <p:nvPicPr>
          <p:cNvPr id="6" name="Picture 5" descr="A diagram of a flowchart&#10;&#10;Description automatically generated">
            <a:extLst>
              <a:ext uri="{FF2B5EF4-FFF2-40B4-BE49-F238E27FC236}">
                <a16:creationId xmlns:a16="http://schemas.microsoft.com/office/drawing/2014/main" id="{F1BB440A-9A5E-E129-3575-594959ACECFB}"/>
              </a:ext>
            </a:extLst>
          </p:cNvPr>
          <p:cNvPicPr>
            <a:picLocks noChangeAspect="1"/>
          </p:cNvPicPr>
          <p:nvPr/>
        </p:nvPicPr>
        <p:blipFill>
          <a:blip r:embed="rId3"/>
          <a:stretch>
            <a:fillRect/>
          </a:stretch>
        </p:blipFill>
        <p:spPr>
          <a:xfrm>
            <a:off x="198333" y="609200"/>
            <a:ext cx="5302920" cy="6176963"/>
          </a:xfrm>
          <a:prstGeom prst="rect">
            <a:avLst/>
          </a:prstGeom>
        </p:spPr>
      </p:pic>
      <p:pic>
        <p:nvPicPr>
          <p:cNvPr id="8" name="Picture 7">
            <a:extLst>
              <a:ext uri="{FF2B5EF4-FFF2-40B4-BE49-F238E27FC236}">
                <a16:creationId xmlns:a16="http://schemas.microsoft.com/office/drawing/2014/main" id="{8C2B623A-6189-975F-448C-E485EEB81CB2}"/>
              </a:ext>
            </a:extLst>
          </p:cNvPr>
          <p:cNvPicPr>
            <a:picLocks noChangeAspect="1"/>
          </p:cNvPicPr>
          <p:nvPr/>
        </p:nvPicPr>
        <p:blipFill>
          <a:blip r:embed="rId4"/>
          <a:stretch>
            <a:fillRect/>
          </a:stretch>
        </p:blipFill>
        <p:spPr>
          <a:xfrm>
            <a:off x="5946016" y="881727"/>
            <a:ext cx="5420369" cy="5897301"/>
          </a:xfrm>
          <a:prstGeom prst="rect">
            <a:avLst/>
          </a:prstGeom>
        </p:spPr>
      </p:pic>
      <p:sp>
        <p:nvSpPr>
          <p:cNvPr id="9" name="Title 1">
            <a:extLst>
              <a:ext uri="{FF2B5EF4-FFF2-40B4-BE49-F238E27FC236}">
                <a16:creationId xmlns:a16="http://schemas.microsoft.com/office/drawing/2014/main" id="{D9F679AB-038A-E30E-F8CD-BB29AD043C29}"/>
              </a:ext>
            </a:extLst>
          </p:cNvPr>
          <p:cNvSpPr txBox="1">
            <a:spLocks/>
          </p:cNvSpPr>
          <p:nvPr/>
        </p:nvSpPr>
        <p:spPr>
          <a:xfrm>
            <a:off x="5908809" y="355601"/>
            <a:ext cx="10515600" cy="5261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000" b="1" i="0" u="none" strike="noStrike" kern="1200" cap="none" spc="0" normalizeH="0" baseline="0" noProof="0">
                <a:ln>
                  <a:noFill/>
                </a:ln>
                <a:solidFill>
                  <a:prstClr val="black"/>
                </a:solidFill>
                <a:effectLst/>
                <a:uLnTx/>
                <a:uFillTx/>
                <a:latin typeface="Gill Sans MT" panose="020B0502020104020203" pitchFamily="34" charset="0"/>
                <a:ea typeface="+mj-ea"/>
                <a:cs typeface="+mj-cs"/>
              </a:rPr>
              <a:t>Covidence Outlook</a:t>
            </a:r>
          </a:p>
        </p:txBody>
      </p:sp>
    </p:spTree>
    <p:extLst>
      <p:ext uri="{BB962C8B-B14F-4D97-AF65-F5344CB8AC3E}">
        <p14:creationId xmlns:p14="http://schemas.microsoft.com/office/powerpoint/2010/main" val="559456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17548-2261-BF97-D12B-2EDF9D33DC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EDACD2-F395-9ECF-1DC9-B17F316A1B11}"/>
              </a:ext>
            </a:extLst>
          </p:cNvPr>
          <p:cNvSpPr>
            <a:spLocks noGrp="1"/>
          </p:cNvSpPr>
          <p:nvPr>
            <p:ph type="title"/>
          </p:nvPr>
        </p:nvSpPr>
        <p:spPr>
          <a:xfrm>
            <a:off x="0" y="-22788"/>
            <a:ext cx="10775706" cy="639639"/>
          </a:xfrm>
        </p:spPr>
        <p:txBody>
          <a:bodyPr>
            <a:normAutofit/>
          </a:bodyPr>
          <a:lstStyle/>
          <a:p>
            <a:r>
              <a:rPr lang="en-AU" sz="3600" b="1" dirty="0">
                <a:solidFill>
                  <a:srgbClr val="00B050"/>
                </a:solidFill>
                <a:latin typeface="Gill Sans MT" panose="020B0502020104020203" pitchFamily="34" charset="0"/>
              </a:rPr>
              <a:t>Quality Assessment Strategy (QAS)</a:t>
            </a:r>
          </a:p>
        </p:txBody>
      </p:sp>
      <p:sp>
        <p:nvSpPr>
          <p:cNvPr id="5" name="Title 1">
            <a:extLst>
              <a:ext uri="{FF2B5EF4-FFF2-40B4-BE49-F238E27FC236}">
                <a16:creationId xmlns:a16="http://schemas.microsoft.com/office/drawing/2014/main" id="{675D215D-5698-40E9-6ADA-1F738D570CAC}"/>
              </a:ext>
            </a:extLst>
          </p:cNvPr>
          <p:cNvSpPr txBox="1">
            <a:spLocks/>
          </p:cNvSpPr>
          <p:nvPr/>
        </p:nvSpPr>
        <p:spPr>
          <a:xfrm>
            <a:off x="8011058" y="1"/>
            <a:ext cx="4180942" cy="523220"/>
          </a:xfrm>
          <a:prstGeom prst="rect">
            <a:avLst/>
          </a:prstGeom>
          <a:solidFill>
            <a:schemeClr val="accent6">
              <a:lumMod val="20000"/>
              <a:lumOff val="80000"/>
            </a:schemeClr>
          </a:solidFill>
          <a:ln>
            <a:solidFill>
              <a:srgbClr val="92D05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Gill Sans MT" panose="020B0502020104020203" pitchFamily="34" charset="0"/>
                <a:ea typeface="+mj-ea"/>
                <a:cs typeface="+mj-cs"/>
              </a:rPr>
              <a:t>Systematic Review : Study 1</a:t>
            </a:r>
          </a:p>
        </p:txBody>
      </p:sp>
      <p:pic>
        <p:nvPicPr>
          <p:cNvPr id="4" name="Picture 3">
            <a:extLst>
              <a:ext uri="{FF2B5EF4-FFF2-40B4-BE49-F238E27FC236}">
                <a16:creationId xmlns:a16="http://schemas.microsoft.com/office/drawing/2014/main" id="{3470EA0E-30C5-7C9A-F444-E1D0E8EE7C1F}"/>
              </a:ext>
            </a:extLst>
          </p:cNvPr>
          <p:cNvPicPr>
            <a:picLocks noChangeAspect="1"/>
          </p:cNvPicPr>
          <p:nvPr/>
        </p:nvPicPr>
        <p:blipFill>
          <a:blip r:embed="rId3"/>
          <a:stretch>
            <a:fillRect/>
          </a:stretch>
        </p:blipFill>
        <p:spPr>
          <a:xfrm>
            <a:off x="220155" y="3313331"/>
            <a:ext cx="1830970" cy="549291"/>
          </a:xfrm>
          <a:prstGeom prst="rect">
            <a:avLst/>
          </a:prstGeom>
        </p:spPr>
      </p:pic>
      <p:sp>
        <p:nvSpPr>
          <p:cNvPr id="12" name="TextBox 11">
            <a:extLst>
              <a:ext uri="{FF2B5EF4-FFF2-40B4-BE49-F238E27FC236}">
                <a16:creationId xmlns:a16="http://schemas.microsoft.com/office/drawing/2014/main" id="{93525311-354B-A7D9-5DCF-D13309CE7D02}"/>
              </a:ext>
            </a:extLst>
          </p:cNvPr>
          <p:cNvSpPr txBox="1"/>
          <p:nvPr/>
        </p:nvSpPr>
        <p:spPr>
          <a:xfrm>
            <a:off x="195684" y="826885"/>
            <a:ext cx="5480721"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Why QAS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Robust evaluation of the evidence supporting the research question (RQ)</a:t>
            </a:r>
          </a:p>
        </p:txBody>
      </p:sp>
      <p:sp>
        <p:nvSpPr>
          <p:cNvPr id="13" name="TextBox 12">
            <a:extLst>
              <a:ext uri="{FF2B5EF4-FFF2-40B4-BE49-F238E27FC236}">
                <a16:creationId xmlns:a16="http://schemas.microsoft.com/office/drawing/2014/main" id="{0CD5E882-2917-4B3D-0B0E-8196A92E0078}"/>
              </a:ext>
            </a:extLst>
          </p:cNvPr>
          <p:cNvSpPr txBox="1"/>
          <p:nvPr/>
        </p:nvSpPr>
        <p:spPr>
          <a:xfrm>
            <a:off x="220155" y="2648861"/>
            <a:ext cx="61345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Tool used</a:t>
            </a:r>
          </a:p>
        </p:txBody>
      </p:sp>
      <p:sp>
        <p:nvSpPr>
          <p:cNvPr id="14" name="TextBox 13">
            <a:extLst>
              <a:ext uri="{FF2B5EF4-FFF2-40B4-BE49-F238E27FC236}">
                <a16:creationId xmlns:a16="http://schemas.microsoft.com/office/drawing/2014/main" id="{594C9256-C7FF-A643-A115-73872CA8158D}"/>
              </a:ext>
            </a:extLst>
          </p:cNvPr>
          <p:cNvSpPr txBox="1"/>
          <p:nvPr/>
        </p:nvSpPr>
        <p:spPr>
          <a:xfrm>
            <a:off x="195684" y="4450313"/>
            <a:ext cx="6191549"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Parameters involved in QAS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Methodological Limitations | Coherence| Relevance | Adequacy of Data</a:t>
            </a:r>
          </a:p>
        </p:txBody>
      </p:sp>
      <p:sp>
        <p:nvSpPr>
          <p:cNvPr id="15" name="TextBox 14">
            <a:extLst>
              <a:ext uri="{FF2B5EF4-FFF2-40B4-BE49-F238E27FC236}">
                <a16:creationId xmlns:a16="http://schemas.microsoft.com/office/drawing/2014/main" id="{57A35396-4FD8-801A-449D-F2647ECDE179}"/>
              </a:ext>
            </a:extLst>
          </p:cNvPr>
          <p:cNvSpPr txBox="1"/>
          <p:nvPr/>
        </p:nvSpPr>
        <p:spPr>
          <a:xfrm>
            <a:off x="6950431" y="934607"/>
            <a:ext cx="47982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Novelty Introduced</a:t>
            </a:r>
          </a:p>
        </p:txBody>
      </p:sp>
      <p:graphicFrame>
        <p:nvGraphicFramePr>
          <p:cNvPr id="18" name="Table 17">
            <a:extLst>
              <a:ext uri="{FF2B5EF4-FFF2-40B4-BE49-F238E27FC236}">
                <a16:creationId xmlns:a16="http://schemas.microsoft.com/office/drawing/2014/main" id="{21286FC3-419B-6821-0A69-0BE46F967C5B}"/>
              </a:ext>
            </a:extLst>
          </p:cNvPr>
          <p:cNvGraphicFramePr>
            <a:graphicFrameLocks noGrp="1"/>
          </p:cNvGraphicFramePr>
          <p:nvPr/>
        </p:nvGraphicFramePr>
        <p:xfrm>
          <a:off x="6164069" y="1628483"/>
          <a:ext cx="5584612" cy="2286000"/>
        </p:xfrm>
        <a:graphic>
          <a:graphicData uri="http://schemas.openxmlformats.org/drawingml/2006/table">
            <a:tbl>
              <a:tblPr firstRow="1" bandRow="1">
                <a:tableStyleId>{E8B1032C-EA38-4F05-BA0D-38AFFFC7BED3}</a:tableStyleId>
              </a:tblPr>
              <a:tblGrid>
                <a:gridCol w="2872794">
                  <a:extLst>
                    <a:ext uri="{9D8B030D-6E8A-4147-A177-3AD203B41FA5}">
                      <a16:colId xmlns:a16="http://schemas.microsoft.com/office/drawing/2014/main" val="120011471"/>
                    </a:ext>
                  </a:extLst>
                </a:gridCol>
                <a:gridCol w="2711818">
                  <a:extLst>
                    <a:ext uri="{9D8B030D-6E8A-4147-A177-3AD203B41FA5}">
                      <a16:colId xmlns:a16="http://schemas.microsoft.com/office/drawing/2014/main" val="2593853682"/>
                    </a:ext>
                  </a:extLst>
                </a:gridCol>
              </a:tblGrid>
              <a:tr h="360942">
                <a:tc>
                  <a:txBody>
                    <a:bodyPr/>
                    <a:lstStyle/>
                    <a:p>
                      <a:pPr algn="ctr"/>
                      <a:r>
                        <a:rPr lang="en-AU" sz="2400">
                          <a:latin typeface="Gill Sans MT" panose="020B0502020104020203" pitchFamily="34" charset="0"/>
                        </a:rPr>
                        <a:t>Confidence Level</a:t>
                      </a:r>
                    </a:p>
                  </a:txBody>
                  <a:tcPr/>
                </a:tc>
                <a:tc>
                  <a:txBody>
                    <a:bodyPr/>
                    <a:lstStyle/>
                    <a:p>
                      <a:pPr algn="ctr"/>
                      <a:r>
                        <a:rPr lang="en-AU" sz="2400" dirty="0">
                          <a:latin typeface="Gill Sans MT" panose="020B0502020104020203" pitchFamily="34" charset="0"/>
                        </a:rPr>
                        <a:t>Numerical value</a:t>
                      </a:r>
                    </a:p>
                  </a:txBody>
                  <a:tcPr/>
                </a:tc>
                <a:extLst>
                  <a:ext uri="{0D108BD9-81ED-4DB2-BD59-A6C34878D82A}">
                    <a16:rowId xmlns:a16="http://schemas.microsoft.com/office/drawing/2014/main" val="1864526847"/>
                  </a:ext>
                </a:extLst>
              </a:tr>
              <a:tr h="360942">
                <a:tc>
                  <a:txBody>
                    <a:bodyPr/>
                    <a:lstStyle/>
                    <a:p>
                      <a:pPr algn="ctr"/>
                      <a:r>
                        <a:rPr lang="en-AU" sz="2400">
                          <a:latin typeface="Gill Sans MT" panose="020B0502020104020203" pitchFamily="34" charset="0"/>
                        </a:rPr>
                        <a:t>High </a:t>
                      </a:r>
                    </a:p>
                  </a:txBody>
                  <a:tcPr/>
                </a:tc>
                <a:tc>
                  <a:txBody>
                    <a:bodyPr/>
                    <a:lstStyle/>
                    <a:p>
                      <a:pPr algn="ctr"/>
                      <a:r>
                        <a:rPr lang="en-AU" sz="2400" dirty="0">
                          <a:latin typeface="Gill Sans MT" panose="020B0502020104020203" pitchFamily="34" charset="0"/>
                        </a:rPr>
                        <a:t>10-12</a:t>
                      </a:r>
                    </a:p>
                  </a:txBody>
                  <a:tcPr/>
                </a:tc>
                <a:extLst>
                  <a:ext uri="{0D108BD9-81ED-4DB2-BD59-A6C34878D82A}">
                    <a16:rowId xmlns:a16="http://schemas.microsoft.com/office/drawing/2014/main" val="3205708146"/>
                  </a:ext>
                </a:extLst>
              </a:tr>
              <a:tr h="360942">
                <a:tc>
                  <a:txBody>
                    <a:bodyPr/>
                    <a:lstStyle/>
                    <a:p>
                      <a:pPr algn="ctr"/>
                      <a:r>
                        <a:rPr lang="en-AU" sz="2400">
                          <a:latin typeface="Gill Sans MT" panose="020B0502020104020203" pitchFamily="34" charset="0"/>
                        </a:rPr>
                        <a:t>Moderate</a:t>
                      </a:r>
                    </a:p>
                  </a:txBody>
                  <a:tcPr/>
                </a:tc>
                <a:tc>
                  <a:txBody>
                    <a:bodyPr/>
                    <a:lstStyle/>
                    <a:p>
                      <a:pPr algn="ctr"/>
                      <a:r>
                        <a:rPr lang="en-AU" sz="2400" dirty="0">
                          <a:latin typeface="Gill Sans MT" panose="020B0502020104020203" pitchFamily="34" charset="0"/>
                        </a:rPr>
                        <a:t>7-9</a:t>
                      </a:r>
                    </a:p>
                  </a:txBody>
                  <a:tcPr/>
                </a:tc>
                <a:extLst>
                  <a:ext uri="{0D108BD9-81ED-4DB2-BD59-A6C34878D82A}">
                    <a16:rowId xmlns:a16="http://schemas.microsoft.com/office/drawing/2014/main" val="2624053444"/>
                  </a:ext>
                </a:extLst>
              </a:tr>
              <a:tr h="360942">
                <a:tc>
                  <a:txBody>
                    <a:bodyPr/>
                    <a:lstStyle/>
                    <a:p>
                      <a:pPr algn="ctr"/>
                      <a:r>
                        <a:rPr lang="en-AU" sz="2400">
                          <a:latin typeface="Gill Sans MT" panose="020B0502020104020203" pitchFamily="34" charset="0"/>
                        </a:rPr>
                        <a:t>Low</a:t>
                      </a:r>
                    </a:p>
                  </a:txBody>
                  <a:tcPr/>
                </a:tc>
                <a:tc>
                  <a:txBody>
                    <a:bodyPr/>
                    <a:lstStyle/>
                    <a:p>
                      <a:pPr algn="ctr"/>
                      <a:r>
                        <a:rPr lang="en-AU" sz="2400" dirty="0">
                          <a:latin typeface="Gill Sans MT" panose="020B0502020104020203" pitchFamily="34" charset="0"/>
                        </a:rPr>
                        <a:t>4-6</a:t>
                      </a:r>
                    </a:p>
                  </a:txBody>
                  <a:tcPr/>
                </a:tc>
                <a:extLst>
                  <a:ext uri="{0D108BD9-81ED-4DB2-BD59-A6C34878D82A}">
                    <a16:rowId xmlns:a16="http://schemas.microsoft.com/office/drawing/2014/main" val="2982173224"/>
                  </a:ext>
                </a:extLst>
              </a:tr>
              <a:tr h="360942">
                <a:tc>
                  <a:txBody>
                    <a:bodyPr/>
                    <a:lstStyle/>
                    <a:p>
                      <a:pPr algn="ctr"/>
                      <a:r>
                        <a:rPr lang="en-AU" sz="2400">
                          <a:latin typeface="Gill Sans MT" panose="020B0502020104020203" pitchFamily="34" charset="0"/>
                        </a:rPr>
                        <a:t>Very Low</a:t>
                      </a:r>
                    </a:p>
                  </a:txBody>
                  <a:tcPr/>
                </a:tc>
                <a:tc>
                  <a:txBody>
                    <a:bodyPr/>
                    <a:lstStyle/>
                    <a:p>
                      <a:pPr algn="ctr"/>
                      <a:r>
                        <a:rPr lang="en-AU" sz="2400" dirty="0">
                          <a:latin typeface="Gill Sans MT" panose="020B0502020104020203" pitchFamily="34" charset="0"/>
                        </a:rPr>
                        <a:t>0-3</a:t>
                      </a:r>
                    </a:p>
                  </a:txBody>
                  <a:tcPr/>
                </a:tc>
                <a:extLst>
                  <a:ext uri="{0D108BD9-81ED-4DB2-BD59-A6C34878D82A}">
                    <a16:rowId xmlns:a16="http://schemas.microsoft.com/office/drawing/2014/main" val="4074475091"/>
                  </a:ext>
                </a:extLst>
              </a:tr>
            </a:tbl>
          </a:graphicData>
        </a:graphic>
      </p:graphicFrame>
      <p:sp>
        <p:nvSpPr>
          <p:cNvPr id="20" name="TextBox 19">
            <a:extLst>
              <a:ext uri="{FF2B5EF4-FFF2-40B4-BE49-F238E27FC236}">
                <a16:creationId xmlns:a16="http://schemas.microsoft.com/office/drawing/2014/main" id="{56F2A988-1F5A-FE52-CD0E-886A956DEC38}"/>
              </a:ext>
            </a:extLst>
          </p:cNvPr>
          <p:cNvSpPr txBox="1"/>
          <p:nvPr/>
        </p:nvSpPr>
        <p:spPr>
          <a:xfrm>
            <a:off x="6354737" y="4192459"/>
            <a:ext cx="539394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00B050"/>
                </a:solidFill>
                <a:effectLst/>
                <a:uLnTx/>
                <a:uFillTx/>
                <a:latin typeface="Gill Sans MT" panose="020B0502020104020203" pitchFamily="34" charset="0"/>
                <a:ea typeface="+mn-ea"/>
                <a:cs typeface="+mn-cs"/>
              </a:rPr>
              <a:t>Numerical-based confidence level analysis</a:t>
            </a:r>
          </a:p>
        </p:txBody>
      </p:sp>
    </p:spTree>
    <p:extLst>
      <p:ext uri="{BB962C8B-B14F-4D97-AF65-F5344CB8AC3E}">
        <p14:creationId xmlns:p14="http://schemas.microsoft.com/office/powerpoint/2010/main" val="121358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5C8DB-F9F5-7B18-D43B-F27D5632288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80ADBF6-058C-3187-4E2D-738A9BDBC351}"/>
              </a:ext>
            </a:extLst>
          </p:cNvPr>
          <p:cNvSpPr/>
          <p:nvPr/>
        </p:nvSpPr>
        <p:spPr>
          <a:xfrm>
            <a:off x="262149" y="-2"/>
            <a:ext cx="11929851" cy="1158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9968E7C-97D1-E397-6124-1FBE76777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807" y="-5"/>
            <a:ext cx="1436016" cy="1206254"/>
          </a:xfrm>
          <a:prstGeom prst="rect">
            <a:avLst/>
          </a:prstGeom>
        </p:spPr>
      </p:pic>
      <p:sp>
        <p:nvSpPr>
          <p:cNvPr id="10" name="Freeform: Shape 9">
            <a:extLst>
              <a:ext uri="{FF2B5EF4-FFF2-40B4-BE49-F238E27FC236}">
                <a16:creationId xmlns:a16="http://schemas.microsoft.com/office/drawing/2014/main" id="{FFE400BE-FB96-A7BC-48BC-EC50A93213AC}"/>
              </a:ext>
            </a:extLst>
          </p:cNvPr>
          <p:cNvSpPr/>
          <p:nvPr/>
        </p:nvSpPr>
        <p:spPr>
          <a:xfrm rot="10800000">
            <a:off x="1698165" y="-4"/>
            <a:ext cx="10493835" cy="1158242"/>
          </a:xfrm>
          <a:custGeom>
            <a:avLst/>
            <a:gdLst>
              <a:gd name="connsiteX0" fmla="*/ 10180320 w 10180320"/>
              <a:gd name="connsiteY0" fmla="*/ 1158242 h 1158242"/>
              <a:gd name="connsiteX1" fmla="*/ 9265920 w 10180320"/>
              <a:gd name="connsiteY1" fmla="*/ 1158242 h 1158242"/>
              <a:gd name="connsiteX2" fmla="*/ 9265920 w 10180320"/>
              <a:gd name="connsiteY2" fmla="*/ 1158241 h 1158242"/>
              <a:gd name="connsiteX3" fmla="*/ 0 w 10180320"/>
              <a:gd name="connsiteY3" fmla="*/ 1158241 h 1158242"/>
              <a:gd name="connsiteX4" fmla="*/ 0 w 10180320"/>
              <a:gd name="connsiteY4" fmla="*/ 0 h 1158242"/>
              <a:gd name="connsiteX5" fmla="*/ 9265920 w 10180320"/>
              <a:gd name="connsiteY5" fmla="*/ 0 h 1158242"/>
              <a:gd name="connsiteX6" fmla="*/ 9265920 w 10180320"/>
              <a:gd name="connsiteY6" fmla="*/ 3 h 115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0320" h="1158242">
                <a:moveTo>
                  <a:pt x="10180320" y="1158242"/>
                </a:moveTo>
                <a:lnTo>
                  <a:pt x="9265920" y="1158242"/>
                </a:lnTo>
                <a:lnTo>
                  <a:pt x="9265920" y="1158241"/>
                </a:lnTo>
                <a:lnTo>
                  <a:pt x="0" y="1158241"/>
                </a:lnTo>
                <a:lnTo>
                  <a:pt x="0" y="0"/>
                </a:lnTo>
                <a:lnTo>
                  <a:pt x="9265920" y="0"/>
                </a:lnTo>
                <a:lnTo>
                  <a:pt x="9265920" y="3"/>
                </a:lnTo>
                <a:close/>
              </a:path>
            </a:pathLst>
          </a:custGeom>
          <a:blipFill>
            <a:blip r:embed="rId3"/>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5" name="TextBox 14">
            <a:extLst>
              <a:ext uri="{FF2B5EF4-FFF2-40B4-BE49-F238E27FC236}">
                <a16:creationId xmlns:a16="http://schemas.microsoft.com/office/drawing/2014/main" id="{568543CC-350D-2ECC-79D7-31F1835BCC7A}"/>
              </a:ext>
            </a:extLst>
          </p:cNvPr>
          <p:cNvSpPr txBox="1"/>
          <p:nvPr/>
        </p:nvSpPr>
        <p:spPr>
          <a:xfrm>
            <a:off x="7796168" y="195396"/>
            <a:ext cx="1759219" cy="523220"/>
          </a:xfrm>
          <a:prstGeom prst="rect">
            <a:avLst/>
          </a:prstGeom>
          <a:noFill/>
        </p:spPr>
        <p:txBody>
          <a:bodyPr wrap="square" rtlCol="0">
            <a:spAutoFit/>
          </a:bodyPr>
          <a:lstStyle/>
          <a:p>
            <a:r>
              <a:rPr lang="en-AU" sz="2000" dirty="0">
                <a:solidFill>
                  <a:schemeClr val="bg1"/>
                </a:solidFill>
              </a:rPr>
              <a:t>#</a:t>
            </a:r>
            <a:r>
              <a:rPr lang="en-AU" sz="2800" dirty="0">
                <a:solidFill>
                  <a:schemeClr val="bg1"/>
                </a:solidFill>
              </a:rPr>
              <a:t>WAFA25</a:t>
            </a:r>
            <a:endParaRPr lang="en-GB" sz="2800" dirty="0">
              <a:solidFill>
                <a:schemeClr val="bg1"/>
              </a:solidFill>
            </a:endParaRPr>
          </a:p>
        </p:txBody>
      </p:sp>
      <p:pic>
        <p:nvPicPr>
          <p:cNvPr id="3" name="Picture 2">
            <a:extLst>
              <a:ext uri="{FF2B5EF4-FFF2-40B4-BE49-F238E27FC236}">
                <a16:creationId xmlns:a16="http://schemas.microsoft.com/office/drawing/2014/main" id="{7CD10C73-4DA8-8AA1-9EBD-6E1D30E57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4262" y="113015"/>
            <a:ext cx="2409879" cy="687982"/>
          </a:xfrm>
          <a:prstGeom prst="rect">
            <a:avLst/>
          </a:prstGeom>
        </p:spPr>
      </p:pic>
      <p:sp>
        <p:nvSpPr>
          <p:cNvPr id="9" name="Content Placeholder 2">
            <a:extLst>
              <a:ext uri="{FF2B5EF4-FFF2-40B4-BE49-F238E27FC236}">
                <a16:creationId xmlns:a16="http://schemas.microsoft.com/office/drawing/2014/main" id="{15ECAA85-E801-DFC0-DC5A-AAC5659C7098}"/>
              </a:ext>
            </a:extLst>
          </p:cNvPr>
          <p:cNvSpPr>
            <a:spLocks noGrp="1"/>
          </p:cNvSpPr>
          <p:nvPr>
            <p:ph idx="1"/>
          </p:nvPr>
        </p:nvSpPr>
        <p:spPr>
          <a:xfrm>
            <a:off x="2697822" y="2165734"/>
            <a:ext cx="6128100" cy="4351338"/>
          </a:xfrm>
        </p:spPr>
        <p:txBody>
          <a:bodyPr>
            <a:noAutofit/>
          </a:bodyPr>
          <a:lstStyle/>
          <a:p>
            <a:pPr marL="0" indent="0" algn="just">
              <a:buNone/>
            </a:pPr>
            <a:r>
              <a:rPr lang="en-AU" b="1" dirty="0">
                <a:solidFill>
                  <a:srgbClr val="7030A0"/>
                </a:solidFill>
                <a:latin typeface="Gill Sans MT" panose="020B0502020104020203" pitchFamily="34" charset="0"/>
              </a:rPr>
              <a:t>Overview</a:t>
            </a:r>
            <a:endParaRPr lang="en-AU" dirty="0">
              <a:solidFill>
                <a:srgbClr val="7030A0"/>
              </a:solidFill>
              <a:latin typeface="Gill Sans MT" panose="020B0502020104020203" pitchFamily="34" charset="0"/>
            </a:endParaRPr>
          </a:p>
          <a:p>
            <a:pPr algn="just">
              <a:buFont typeface="Wingdings" panose="05000000000000000000" pitchFamily="2" charset="2"/>
              <a:buChar char="§"/>
            </a:pPr>
            <a:r>
              <a:rPr lang="en-AU" dirty="0">
                <a:solidFill>
                  <a:srgbClr val="7030A0"/>
                </a:solidFill>
                <a:latin typeface="Gill Sans MT" panose="020B0502020104020203" pitchFamily="34" charset="0"/>
              </a:rPr>
              <a:t>Introduction </a:t>
            </a:r>
          </a:p>
          <a:p>
            <a:pPr algn="just">
              <a:buFont typeface="Wingdings" panose="05000000000000000000" pitchFamily="2" charset="2"/>
              <a:buChar char="§"/>
            </a:pPr>
            <a:r>
              <a:rPr lang="en-AU" dirty="0">
                <a:solidFill>
                  <a:srgbClr val="7030A0"/>
                </a:solidFill>
                <a:latin typeface="Gill Sans MT" panose="020B0502020104020203" pitchFamily="34" charset="0"/>
              </a:rPr>
              <a:t>Significance </a:t>
            </a:r>
          </a:p>
          <a:p>
            <a:pPr algn="just">
              <a:buFont typeface="Wingdings" panose="05000000000000000000" pitchFamily="2" charset="2"/>
              <a:buChar char="§"/>
            </a:pPr>
            <a:r>
              <a:rPr lang="en-AU" dirty="0">
                <a:solidFill>
                  <a:srgbClr val="7030A0"/>
                </a:solidFill>
                <a:latin typeface="Gill Sans MT" panose="020B0502020104020203" pitchFamily="34" charset="0"/>
              </a:rPr>
              <a:t>Methodology </a:t>
            </a:r>
          </a:p>
          <a:p>
            <a:pPr algn="just">
              <a:buFont typeface="Wingdings" panose="05000000000000000000" pitchFamily="2" charset="2"/>
              <a:buChar char="§"/>
            </a:pPr>
            <a:r>
              <a:rPr lang="en-AU" dirty="0">
                <a:solidFill>
                  <a:srgbClr val="7030A0"/>
                </a:solidFill>
                <a:latin typeface="Gill Sans MT" panose="020B0502020104020203" pitchFamily="34" charset="0"/>
              </a:rPr>
              <a:t>Findings</a:t>
            </a:r>
          </a:p>
          <a:p>
            <a:pPr marL="914400" lvl="2" indent="0" algn="just">
              <a:buNone/>
            </a:pPr>
            <a:r>
              <a:rPr lang="en-AU" sz="2800" dirty="0">
                <a:solidFill>
                  <a:srgbClr val="7030A0"/>
                </a:solidFill>
                <a:latin typeface="Gill Sans MT" panose="020B0502020104020203" pitchFamily="34" charset="0"/>
              </a:rPr>
              <a:t>Systematic review </a:t>
            </a:r>
          </a:p>
          <a:p>
            <a:pPr marL="914400" lvl="2" indent="0" algn="just">
              <a:buNone/>
            </a:pPr>
            <a:r>
              <a:rPr lang="en-AU" sz="2800" dirty="0">
                <a:solidFill>
                  <a:srgbClr val="7030A0"/>
                </a:solidFill>
                <a:latin typeface="Gill Sans MT" panose="020B0502020104020203" pitchFamily="34" charset="0"/>
              </a:rPr>
              <a:t>Literature review </a:t>
            </a:r>
          </a:p>
          <a:p>
            <a:pPr algn="just">
              <a:buFont typeface="Wingdings" panose="05000000000000000000" pitchFamily="2" charset="2"/>
              <a:buChar char="§"/>
            </a:pPr>
            <a:r>
              <a:rPr lang="en-AU" dirty="0">
                <a:solidFill>
                  <a:srgbClr val="7030A0"/>
                </a:solidFill>
                <a:latin typeface="Gill Sans MT" panose="020B0502020104020203" pitchFamily="34" charset="0"/>
              </a:rPr>
              <a:t>Current research go-forward</a:t>
            </a:r>
          </a:p>
          <a:p>
            <a:pPr lvl="4" algn="just"/>
            <a:endParaRPr lang="en-AU" sz="2800" dirty="0">
              <a:solidFill>
                <a:srgbClr val="7030A0"/>
              </a:solidFill>
              <a:latin typeface="Gill Sans MT" panose="020B0502020104020203" pitchFamily="34" charset="0"/>
            </a:endParaRPr>
          </a:p>
          <a:p>
            <a:pPr lvl="1" algn="just"/>
            <a:endParaRPr lang="en-AU" sz="2800" dirty="0">
              <a:solidFill>
                <a:srgbClr val="7030A0"/>
              </a:solidFill>
              <a:latin typeface="Gill Sans MT" panose="020B0502020104020203" pitchFamily="34" charset="0"/>
            </a:endParaRPr>
          </a:p>
          <a:p>
            <a:pPr lvl="1" algn="just"/>
            <a:endParaRPr lang="en-AU" sz="2800" dirty="0">
              <a:solidFill>
                <a:srgbClr val="7030A0"/>
              </a:solidFill>
              <a:latin typeface="Gill Sans MT" panose="020B0502020104020203" pitchFamily="34" charset="0"/>
            </a:endParaRPr>
          </a:p>
        </p:txBody>
      </p:sp>
    </p:spTree>
    <p:extLst>
      <p:ext uri="{BB962C8B-B14F-4D97-AF65-F5344CB8AC3E}">
        <p14:creationId xmlns:p14="http://schemas.microsoft.com/office/powerpoint/2010/main" val="3153708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2C171-232C-83F2-5551-D2F3F055B2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D73252-104A-09BE-227D-BBFB44203CE9}"/>
              </a:ext>
            </a:extLst>
          </p:cNvPr>
          <p:cNvSpPr>
            <a:spLocks noGrp="1"/>
          </p:cNvSpPr>
          <p:nvPr>
            <p:ph type="title"/>
          </p:nvPr>
        </p:nvSpPr>
        <p:spPr>
          <a:xfrm>
            <a:off x="15679" y="0"/>
            <a:ext cx="10515600" cy="699084"/>
          </a:xfrm>
        </p:spPr>
        <p:txBody>
          <a:bodyPr>
            <a:noAutofit/>
          </a:bodyPr>
          <a:lstStyle/>
          <a:p>
            <a:r>
              <a:rPr lang="en-AU" sz="3600" b="1" dirty="0">
                <a:solidFill>
                  <a:srgbClr val="00B050"/>
                </a:solidFill>
                <a:latin typeface="Gill Sans MT" panose="020B0502020104020203" pitchFamily="34" charset="0"/>
              </a:rPr>
              <a:t>Results | Highlights</a:t>
            </a:r>
          </a:p>
        </p:txBody>
      </p:sp>
      <p:sp>
        <p:nvSpPr>
          <p:cNvPr id="5" name="Title 1">
            <a:extLst>
              <a:ext uri="{FF2B5EF4-FFF2-40B4-BE49-F238E27FC236}">
                <a16:creationId xmlns:a16="http://schemas.microsoft.com/office/drawing/2014/main" id="{DE3191F9-91C8-D58D-B5A3-D5EA4A2C161F}"/>
              </a:ext>
            </a:extLst>
          </p:cNvPr>
          <p:cNvSpPr txBox="1">
            <a:spLocks/>
          </p:cNvSpPr>
          <p:nvPr/>
        </p:nvSpPr>
        <p:spPr>
          <a:xfrm>
            <a:off x="7970108" y="1"/>
            <a:ext cx="4202928" cy="625030"/>
          </a:xfrm>
          <a:prstGeom prst="rect">
            <a:avLst/>
          </a:prstGeom>
          <a:solidFill>
            <a:schemeClr val="accent6">
              <a:lumMod val="20000"/>
              <a:lumOff val="80000"/>
            </a:schemeClr>
          </a:solidFill>
          <a:ln>
            <a:solidFill>
              <a:srgbClr val="92D05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Gill Sans MT" panose="020B0502020104020203" pitchFamily="34" charset="0"/>
                <a:ea typeface="+mj-ea"/>
                <a:cs typeface="+mj-cs"/>
              </a:rPr>
              <a:t>Systematic Review : Study 1</a:t>
            </a:r>
          </a:p>
        </p:txBody>
      </p:sp>
      <p:graphicFrame>
        <p:nvGraphicFramePr>
          <p:cNvPr id="9" name="Chart 8">
            <a:extLst>
              <a:ext uri="{FF2B5EF4-FFF2-40B4-BE49-F238E27FC236}">
                <a16:creationId xmlns:a16="http://schemas.microsoft.com/office/drawing/2014/main" id="{1FCE5EC5-90D3-9D02-B2C8-3423A55E5C3C}"/>
              </a:ext>
            </a:extLst>
          </p:cNvPr>
          <p:cNvGraphicFramePr>
            <a:graphicFrameLocks/>
          </p:cNvGraphicFramePr>
          <p:nvPr/>
        </p:nvGraphicFramePr>
        <p:xfrm>
          <a:off x="35558" y="457553"/>
          <a:ext cx="5827724" cy="29714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03AE8BB4-BA00-FEC7-69E9-EBFD7CFEA32C}"/>
              </a:ext>
            </a:extLst>
          </p:cNvPr>
          <p:cNvGraphicFramePr>
            <a:graphicFrameLocks/>
          </p:cNvGraphicFramePr>
          <p:nvPr/>
        </p:nvGraphicFramePr>
        <p:xfrm>
          <a:off x="6172355" y="621969"/>
          <a:ext cx="5667393" cy="29714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A9B5D586-60FB-D7E9-FD61-3778534E1833}"/>
              </a:ext>
            </a:extLst>
          </p:cNvPr>
          <p:cNvGraphicFramePr>
            <a:graphicFrameLocks/>
          </p:cNvGraphicFramePr>
          <p:nvPr/>
        </p:nvGraphicFramePr>
        <p:xfrm>
          <a:off x="95984" y="3111028"/>
          <a:ext cx="5458225" cy="2502243"/>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D24884DD-45AB-D770-A84D-3E04C8523564}"/>
              </a:ext>
            </a:extLst>
          </p:cNvPr>
          <p:cNvSpPr txBox="1"/>
          <p:nvPr/>
        </p:nvSpPr>
        <p:spPr>
          <a:xfrm>
            <a:off x="795647" y="3593417"/>
            <a:ext cx="291137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solidFill>
                <a:latin typeface="Times New Roman" panose="02020603050405020304" pitchFamily="18" charset="0"/>
                <a:ea typeface="+mn-ea"/>
                <a:cs typeface="Times New Roman" panose="02020603050405020304" pitchFamily="18" charset="0"/>
              </a:defRPr>
            </a:pPr>
            <a:r>
              <a:rPr kumimoji="0" lang="en-A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Graph 3: Number of publications</a:t>
            </a:r>
          </a:p>
        </p:txBody>
      </p:sp>
    </p:spTree>
    <p:extLst>
      <p:ext uri="{BB962C8B-B14F-4D97-AF65-F5344CB8AC3E}">
        <p14:creationId xmlns:p14="http://schemas.microsoft.com/office/powerpoint/2010/main" val="46735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157B4-B377-7434-C7E7-D5976557BC9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967ED02-AD00-6FF3-C9C2-55FF571FFF0C}"/>
              </a:ext>
            </a:extLst>
          </p:cNvPr>
          <p:cNvSpPr/>
          <p:nvPr/>
        </p:nvSpPr>
        <p:spPr>
          <a:xfrm>
            <a:off x="262149" y="-2"/>
            <a:ext cx="11929851" cy="1158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42A78D9-66AB-C56E-C19C-FF97526A8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07" y="-5"/>
            <a:ext cx="1436016" cy="1206254"/>
          </a:xfrm>
          <a:prstGeom prst="rect">
            <a:avLst/>
          </a:prstGeom>
        </p:spPr>
      </p:pic>
      <p:sp>
        <p:nvSpPr>
          <p:cNvPr id="10" name="Freeform: Shape 9">
            <a:extLst>
              <a:ext uri="{FF2B5EF4-FFF2-40B4-BE49-F238E27FC236}">
                <a16:creationId xmlns:a16="http://schemas.microsoft.com/office/drawing/2014/main" id="{275F2BA4-72F1-8B97-58FF-B2F1624DB95D}"/>
              </a:ext>
            </a:extLst>
          </p:cNvPr>
          <p:cNvSpPr/>
          <p:nvPr/>
        </p:nvSpPr>
        <p:spPr>
          <a:xfrm rot="10800000">
            <a:off x="1698165" y="-4"/>
            <a:ext cx="10493835" cy="1158242"/>
          </a:xfrm>
          <a:custGeom>
            <a:avLst/>
            <a:gdLst>
              <a:gd name="connsiteX0" fmla="*/ 10180320 w 10180320"/>
              <a:gd name="connsiteY0" fmla="*/ 1158242 h 1158242"/>
              <a:gd name="connsiteX1" fmla="*/ 9265920 w 10180320"/>
              <a:gd name="connsiteY1" fmla="*/ 1158242 h 1158242"/>
              <a:gd name="connsiteX2" fmla="*/ 9265920 w 10180320"/>
              <a:gd name="connsiteY2" fmla="*/ 1158241 h 1158242"/>
              <a:gd name="connsiteX3" fmla="*/ 0 w 10180320"/>
              <a:gd name="connsiteY3" fmla="*/ 1158241 h 1158242"/>
              <a:gd name="connsiteX4" fmla="*/ 0 w 10180320"/>
              <a:gd name="connsiteY4" fmla="*/ 0 h 1158242"/>
              <a:gd name="connsiteX5" fmla="*/ 9265920 w 10180320"/>
              <a:gd name="connsiteY5" fmla="*/ 0 h 1158242"/>
              <a:gd name="connsiteX6" fmla="*/ 9265920 w 10180320"/>
              <a:gd name="connsiteY6" fmla="*/ 3 h 115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0320" h="1158242">
                <a:moveTo>
                  <a:pt x="10180320" y="1158242"/>
                </a:moveTo>
                <a:lnTo>
                  <a:pt x="9265920" y="1158242"/>
                </a:lnTo>
                <a:lnTo>
                  <a:pt x="9265920" y="1158241"/>
                </a:lnTo>
                <a:lnTo>
                  <a:pt x="0" y="1158241"/>
                </a:lnTo>
                <a:lnTo>
                  <a:pt x="0" y="0"/>
                </a:lnTo>
                <a:lnTo>
                  <a:pt x="9265920" y="0"/>
                </a:lnTo>
                <a:lnTo>
                  <a:pt x="9265920" y="3"/>
                </a:lnTo>
                <a:close/>
              </a:path>
            </a:pathLst>
          </a:cu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5" name="TextBox 14">
            <a:extLst>
              <a:ext uri="{FF2B5EF4-FFF2-40B4-BE49-F238E27FC236}">
                <a16:creationId xmlns:a16="http://schemas.microsoft.com/office/drawing/2014/main" id="{33FFF1C8-0942-ECB1-D8CD-805A82F06DCA}"/>
              </a:ext>
            </a:extLst>
          </p:cNvPr>
          <p:cNvSpPr txBox="1"/>
          <p:nvPr/>
        </p:nvSpPr>
        <p:spPr>
          <a:xfrm>
            <a:off x="7796168" y="195396"/>
            <a:ext cx="1759219" cy="523220"/>
          </a:xfrm>
          <a:prstGeom prst="rect">
            <a:avLst/>
          </a:prstGeom>
          <a:noFill/>
        </p:spPr>
        <p:txBody>
          <a:bodyPr wrap="square" rtlCol="0">
            <a:spAutoFit/>
          </a:bodyPr>
          <a:lstStyle/>
          <a:p>
            <a:r>
              <a:rPr lang="en-AU" sz="2000" dirty="0">
                <a:solidFill>
                  <a:schemeClr val="bg1"/>
                </a:solidFill>
              </a:rPr>
              <a:t>#</a:t>
            </a:r>
            <a:r>
              <a:rPr lang="en-AU" sz="2800" dirty="0">
                <a:solidFill>
                  <a:schemeClr val="bg1"/>
                </a:solidFill>
              </a:rPr>
              <a:t>WAFA25</a:t>
            </a:r>
            <a:endParaRPr lang="en-GB" sz="2800" dirty="0">
              <a:solidFill>
                <a:schemeClr val="bg1"/>
              </a:solidFill>
            </a:endParaRPr>
          </a:p>
        </p:txBody>
      </p:sp>
      <p:pic>
        <p:nvPicPr>
          <p:cNvPr id="3" name="Picture 2">
            <a:extLst>
              <a:ext uri="{FF2B5EF4-FFF2-40B4-BE49-F238E27FC236}">
                <a16:creationId xmlns:a16="http://schemas.microsoft.com/office/drawing/2014/main" id="{001E1E8A-E7BA-1AAB-6D69-D40FB560D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262" y="113015"/>
            <a:ext cx="2409879" cy="687982"/>
          </a:xfrm>
          <a:prstGeom prst="rect">
            <a:avLst/>
          </a:prstGeom>
        </p:spPr>
      </p:pic>
      <p:sp>
        <p:nvSpPr>
          <p:cNvPr id="6" name="Title 5">
            <a:extLst>
              <a:ext uri="{FF2B5EF4-FFF2-40B4-BE49-F238E27FC236}">
                <a16:creationId xmlns:a16="http://schemas.microsoft.com/office/drawing/2014/main" id="{273B7ACE-839A-E039-51CC-53CE58ABC266}"/>
              </a:ext>
            </a:extLst>
          </p:cNvPr>
          <p:cNvSpPr>
            <a:spLocks noGrp="1"/>
          </p:cNvSpPr>
          <p:nvPr>
            <p:ph type="title"/>
          </p:nvPr>
        </p:nvSpPr>
        <p:spPr>
          <a:xfrm>
            <a:off x="-12615" y="1256619"/>
            <a:ext cx="12204615" cy="850493"/>
          </a:xfrm>
          <a:solidFill>
            <a:schemeClr val="accent2">
              <a:lumMod val="20000"/>
              <a:lumOff val="80000"/>
            </a:schemeClr>
          </a:solidFill>
          <a:ln>
            <a:solidFill>
              <a:schemeClr val="tx1"/>
            </a:solidFill>
          </a:ln>
        </p:spPr>
        <p:txBody>
          <a:bodyPr>
            <a:noAutofit/>
          </a:bodyPr>
          <a:lstStyle/>
          <a:p>
            <a:r>
              <a:rPr lang="en-AU" sz="2800" dirty="0">
                <a:solidFill>
                  <a:schemeClr val="accent2">
                    <a:lumMod val="75000"/>
                  </a:schemeClr>
                </a:solidFill>
                <a:latin typeface="Gill Sans MT" panose="020B0502020104020203" pitchFamily="34" charset="0"/>
              </a:rPr>
              <a:t>Introduction: Understanding firefighting profession and gender disparities</a:t>
            </a:r>
          </a:p>
        </p:txBody>
      </p:sp>
      <p:grpSp>
        <p:nvGrpSpPr>
          <p:cNvPr id="14" name="Group 13">
            <a:extLst>
              <a:ext uri="{FF2B5EF4-FFF2-40B4-BE49-F238E27FC236}">
                <a16:creationId xmlns:a16="http://schemas.microsoft.com/office/drawing/2014/main" id="{8187B00B-C884-5CDE-340E-862A3BC4E320}"/>
              </a:ext>
            </a:extLst>
          </p:cNvPr>
          <p:cNvGrpSpPr/>
          <p:nvPr/>
        </p:nvGrpSpPr>
        <p:grpSpPr>
          <a:xfrm>
            <a:off x="5447918" y="6598859"/>
            <a:ext cx="6744082" cy="256850"/>
            <a:chOff x="2846575" y="6515135"/>
            <a:chExt cx="6744082" cy="256850"/>
          </a:xfrm>
        </p:grpSpPr>
        <p:sp>
          <p:nvSpPr>
            <p:cNvPr id="2" name="Title 5">
              <a:extLst>
                <a:ext uri="{FF2B5EF4-FFF2-40B4-BE49-F238E27FC236}">
                  <a16:creationId xmlns:a16="http://schemas.microsoft.com/office/drawing/2014/main" id="{55E63980-B4D3-F8F4-55DE-F5008B3838A3}"/>
                </a:ext>
              </a:extLst>
            </p:cNvPr>
            <p:cNvSpPr txBox="1">
              <a:spLocks/>
            </p:cNvSpPr>
            <p:nvPr/>
          </p:nvSpPr>
          <p:spPr>
            <a:xfrm>
              <a:off x="2846575" y="6517620"/>
              <a:ext cx="1345194" cy="254365"/>
            </a:xfrm>
            <a:prstGeom prst="rect">
              <a:avLst/>
            </a:prstGeom>
            <a:solidFill>
              <a:schemeClr val="accent2">
                <a:lumMod val="20000"/>
                <a:lumOff val="80000"/>
              </a:schemeClr>
            </a:solid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Introduction</a:t>
              </a:r>
            </a:p>
          </p:txBody>
        </p:sp>
        <p:sp>
          <p:nvSpPr>
            <p:cNvPr id="8" name="Title 5">
              <a:extLst>
                <a:ext uri="{FF2B5EF4-FFF2-40B4-BE49-F238E27FC236}">
                  <a16:creationId xmlns:a16="http://schemas.microsoft.com/office/drawing/2014/main" id="{741A1F7C-7B3C-CEFF-42D8-40DC148EBF87}"/>
                </a:ext>
              </a:extLst>
            </p:cNvPr>
            <p:cNvSpPr txBox="1">
              <a:spLocks/>
            </p:cNvSpPr>
            <p:nvPr/>
          </p:nvSpPr>
          <p:spPr>
            <a:xfrm>
              <a:off x="4191769" y="6516378"/>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Significance</a:t>
              </a:r>
            </a:p>
          </p:txBody>
        </p:sp>
        <p:sp>
          <p:nvSpPr>
            <p:cNvPr id="11" name="Title 5">
              <a:extLst>
                <a:ext uri="{FF2B5EF4-FFF2-40B4-BE49-F238E27FC236}">
                  <a16:creationId xmlns:a16="http://schemas.microsoft.com/office/drawing/2014/main" id="{7D002CEE-5DF6-0DD1-D9C8-71D9DBF14B3A}"/>
                </a:ext>
              </a:extLst>
            </p:cNvPr>
            <p:cNvSpPr txBox="1">
              <a:spLocks/>
            </p:cNvSpPr>
            <p:nvPr/>
          </p:nvSpPr>
          <p:spPr>
            <a:xfrm>
              <a:off x="5536963" y="6515136"/>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Methodology</a:t>
              </a:r>
            </a:p>
          </p:txBody>
        </p:sp>
        <p:sp>
          <p:nvSpPr>
            <p:cNvPr id="12" name="Title 5">
              <a:extLst>
                <a:ext uri="{FF2B5EF4-FFF2-40B4-BE49-F238E27FC236}">
                  <a16:creationId xmlns:a16="http://schemas.microsoft.com/office/drawing/2014/main" id="{4707F326-9356-EC67-0849-DD5CC0F1834D}"/>
                </a:ext>
              </a:extLst>
            </p:cNvPr>
            <p:cNvSpPr txBox="1">
              <a:spLocks/>
            </p:cNvSpPr>
            <p:nvPr/>
          </p:nvSpPr>
          <p:spPr>
            <a:xfrm>
              <a:off x="6891213" y="6515135"/>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Findings</a:t>
              </a:r>
            </a:p>
          </p:txBody>
        </p:sp>
        <p:sp>
          <p:nvSpPr>
            <p:cNvPr id="13" name="Title 5">
              <a:extLst>
                <a:ext uri="{FF2B5EF4-FFF2-40B4-BE49-F238E27FC236}">
                  <a16:creationId xmlns:a16="http://schemas.microsoft.com/office/drawing/2014/main" id="{830E0C9E-5424-847C-654D-F2C59DC18C32}"/>
                </a:ext>
              </a:extLst>
            </p:cNvPr>
            <p:cNvSpPr txBox="1">
              <a:spLocks/>
            </p:cNvSpPr>
            <p:nvPr/>
          </p:nvSpPr>
          <p:spPr>
            <a:xfrm>
              <a:off x="8245463" y="6517287"/>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Go-forward</a:t>
              </a:r>
            </a:p>
          </p:txBody>
        </p:sp>
      </p:grpSp>
      <p:pic>
        <p:nvPicPr>
          <p:cNvPr id="1026" name="Picture 2" descr="Free Brave Firefighter Working Image | Download at StockCake">
            <a:extLst>
              <a:ext uri="{FF2B5EF4-FFF2-40B4-BE49-F238E27FC236}">
                <a16:creationId xmlns:a16="http://schemas.microsoft.com/office/drawing/2014/main" id="{AEE21C74-9ED2-D25F-4937-C1768F4D6C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3457" y="2838311"/>
            <a:ext cx="2098329" cy="162684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2562A2F-8406-F52C-1DAB-415B4BA29F03}"/>
              </a:ext>
            </a:extLst>
          </p:cNvPr>
          <p:cNvSpPr txBox="1"/>
          <p:nvPr/>
        </p:nvSpPr>
        <p:spPr>
          <a:xfrm>
            <a:off x="88900" y="4525967"/>
            <a:ext cx="3759263" cy="830997"/>
          </a:xfrm>
          <a:prstGeom prst="rect">
            <a:avLst/>
          </a:prstGeom>
          <a:noFill/>
        </p:spPr>
        <p:txBody>
          <a:bodyPr wrap="square">
            <a:spAutoFit/>
          </a:bodyPr>
          <a:lstStyle/>
          <a:p>
            <a:pPr marL="457200" lvl="1" indent="0" algn="ctr">
              <a:buNone/>
            </a:pPr>
            <a:r>
              <a:rPr lang="en-AU" sz="2400" dirty="0">
                <a:latin typeface="Gill Sans MT" panose="020B0502020104020203" pitchFamily="34" charset="0"/>
              </a:rPr>
              <a:t>Physically demanding</a:t>
            </a:r>
          </a:p>
          <a:p>
            <a:pPr marL="457200" lvl="1" indent="0" algn="ctr">
              <a:buNone/>
            </a:pPr>
            <a:r>
              <a:rPr lang="en-AU" sz="2400" dirty="0">
                <a:latin typeface="Gill Sans MT" panose="020B0502020104020203" pitchFamily="34" charset="0"/>
              </a:rPr>
              <a:t>high-risk</a:t>
            </a:r>
          </a:p>
        </p:txBody>
      </p:sp>
      <p:pic>
        <p:nvPicPr>
          <p:cNvPr id="1028" name="Picture 4" descr="Friendly male firefighter Royalty Free Vector Image">
            <a:extLst>
              <a:ext uri="{FF2B5EF4-FFF2-40B4-BE49-F238E27FC236}">
                <a16:creationId xmlns:a16="http://schemas.microsoft.com/office/drawing/2014/main" id="{8BABFF32-8151-1F44-D909-2CFA6B6E87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168"/>
          <a:stretch>
            <a:fillRect/>
          </a:stretch>
        </p:blipFill>
        <p:spPr bwMode="auto">
          <a:xfrm>
            <a:off x="6209560" y="2849753"/>
            <a:ext cx="1703015" cy="165224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B0D27DB-792D-37E3-4507-CDF490BFB17E}"/>
              </a:ext>
            </a:extLst>
          </p:cNvPr>
          <p:cNvSpPr txBox="1"/>
          <p:nvPr/>
        </p:nvSpPr>
        <p:spPr>
          <a:xfrm>
            <a:off x="4533109" y="4474911"/>
            <a:ext cx="4479168" cy="1200329"/>
          </a:xfrm>
          <a:prstGeom prst="rect">
            <a:avLst/>
          </a:prstGeom>
          <a:noFill/>
        </p:spPr>
        <p:txBody>
          <a:bodyPr wrap="square">
            <a:spAutoFit/>
          </a:bodyPr>
          <a:lstStyle/>
          <a:p>
            <a:pPr lvl="1" algn="ctr"/>
            <a:r>
              <a:rPr lang="en-AU" sz="2400" dirty="0">
                <a:latin typeface="Gill Sans MT" panose="020B0502020104020203" pitchFamily="34" charset="0"/>
              </a:rPr>
              <a:t>Historically male-dominated</a:t>
            </a:r>
          </a:p>
          <a:p>
            <a:pPr lvl="1" algn="ctr"/>
            <a:r>
              <a:rPr lang="en-AU" sz="2400" dirty="0">
                <a:latin typeface="Gill Sans MT" panose="020B0502020104020203" pitchFamily="34" charset="0"/>
              </a:rPr>
              <a:t>Underrepresentation</a:t>
            </a:r>
          </a:p>
          <a:p>
            <a:pPr lvl="1" algn="ctr"/>
            <a:r>
              <a:rPr lang="en-AU" sz="2400" dirty="0">
                <a:latin typeface="Gill Sans MT" panose="020B0502020104020203" pitchFamily="34" charset="0"/>
              </a:rPr>
              <a:t>	9% of U.S &amp; 2% in Australia</a:t>
            </a:r>
          </a:p>
        </p:txBody>
      </p:sp>
      <p:sp>
        <p:nvSpPr>
          <p:cNvPr id="29" name="TextBox 28">
            <a:extLst>
              <a:ext uri="{FF2B5EF4-FFF2-40B4-BE49-F238E27FC236}">
                <a16:creationId xmlns:a16="http://schemas.microsoft.com/office/drawing/2014/main" id="{70DDAF65-E381-68FE-93CB-A0D97767C887}"/>
              </a:ext>
            </a:extLst>
          </p:cNvPr>
          <p:cNvSpPr txBox="1"/>
          <p:nvPr/>
        </p:nvSpPr>
        <p:spPr>
          <a:xfrm>
            <a:off x="6517491" y="6114863"/>
            <a:ext cx="5756761" cy="276999"/>
          </a:xfrm>
          <a:prstGeom prst="rect">
            <a:avLst/>
          </a:prstGeom>
          <a:noFill/>
        </p:spPr>
        <p:txBody>
          <a:bodyPr wrap="square">
            <a:spAutoFit/>
          </a:bodyPr>
          <a:lstStyle/>
          <a:p>
            <a:r>
              <a:rPr lang="en-AU" sz="1200" b="1" dirty="0">
                <a:latin typeface="Gill Sans MT" panose="020B0502020104020203" pitchFamily="34" charset="0"/>
              </a:rPr>
              <a:t>(Source: NFPA, 2022; Fire Recruitment Australia, 2022; McQuerry et al., 2023)</a:t>
            </a:r>
            <a:endParaRPr lang="en-AU" sz="1200" b="1" dirty="0"/>
          </a:p>
        </p:txBody>
      </p:sp>
      <p:sp>
        <p:nvSpPr>
          <p:cNvPr id="19" name="TextBox 18">
            <a:extLst>
              <a:ext uri="{FF2B5EF4-FFF2-40B4-BE49-F238E27FC236}">
                <a16:creationId xmlns:a16="http://schemas.microsoft.com/office/drawing/2014/main" id="{8F9DDE10-6E71-9460-E960-1A5CB7FB1B99}"/>
              </a:ext>
            </a:extLst>
          </p:cNvPr>
          <p:cNvSpPr txBox="1"/>
          <p:nvPr/>
        </p:nvSpPr>
        <p:spPr>
          <a:xfrm>
            <a:off x="9395871" y="4495163"/>
            <a:ext cx="2086605" cy="1200329"/>
          </a:xfrm>
          <a:prstGeom prst="rect">
            <a:avLst/>
          </a:prstGeom>
          <a:noFill/>
        </p:spPr>
        <p:txBody>
          <a:bodyPr wrap="square">
            <a:spAutoFit/>
          </a:bodyPr>
          <a:lstStyle/>
          <a:p>
            <a:pPr algn="ctr"/>
            <a:r>
              <a:rPr lang="en-AU" sz="2400" dirty="0">
                <a:latin typeface="Gill Sans MT" panose="020B0502020104020203" pitchFamily="34" charset="0"/>
              </a:rPr>
              <a:t>PPE: male body structure based</a:t>
            </a:r>
            <a:endParaRPr lang="en-AU" sz="2400" dirty="0"/>
          </a:p>
        </p:txBody>
      </p:sp>
      <p:sp>
        <p:nvSpPr>
          <p:cNvPr id="5" name="TextBox 4">
            <a:extLst>
              <a:ext uri="{FF2B5EF4-FFF2-40B4-BE49-F238E27FC236}">
                <a16:creationId xmlns:a16="http://schemas.microsoft.com/office/drawing/2014/main" id="{5714B3A6-FB99-546D-BDD4-4053F1D21C54}"/>
              </a:ext>
            </a:extLst>
          </p:cNvPr>
          <p:cNvSpPr txBox="1"/>
          <p:nvPr/>
        </p:nvSpPr>
        <p:spPr>
          <a:xfrm>
            <a:off x="793640" y="2217775"/>
            <a:ext cx="2725532" cy="461665"/>
          </a:xfrm>
          <a:prstGeom prst="rect">
            <a:avLst/>
          </a:prstGeom>
          <a:noFill/>
        </p:spPr>
        <p:txBody>
          <a:bodyPr wrap="square">
            <a:spAutoFit/>
          </a:bodyPr>
          <a:lstStyle/>
          <a:p>
            <a:pPr algn="ctr"/>
            <a:r>
              <a:rPr lang="en-AU" sz="2400" b="1" dirty="0">
                <a:latin typeface="Gill Sans MT" panose="020B0502020104020203" pitchFamily="34" charset="0"/>
              </a:rPr>
              <a:t>Firefighting</a:t>
            </a:r>
            <a:endParaRPr lang="en-AU" sz="2400" b="1" dirty="0"/>
          </a:p>
        </p:txBody>
      </p:sp>
      <p:sp>
        <p:nvSpPr>
          <p:cNvPr id="9" name="TextBox 8">
            <a:extLst>
              <a:ext uri="{FF2B5EF4-FFF2-40B4-BE49-F238E27FC236}">
                <a16:creationId xmlns:a16="http://schemas.microsoft.com/office/drawing/2014/main" id="{BE0C16DB-C923-9CFC-A75B-E35419562AD5}"/>
              </a:ext>
            </a:extLst>
          </p:cNvPr>
          <p:cNvSpPr txBox="1"/>
          <p:nvPr/>
        </p:nvSpPr>
        <p:spPr>
          <a:xfrm>
            <a:off x="6945082" y="2290873"/>
            <a:ext cx="4338698" cy="461665"/>
          </a:xfrm>
          <a:prstGeom prst="rect">
            <a:avLst/>
          </a:prstGeom>
          <a:noFill/>
        </p:spPr>
        <p:txBody>
          <a:bodyPr wrap="square">
            <a:spAutoFit/>
          </a:bodyPr>
          <a:lstStyle/>
          <a:p>
            <a:r>
              <a:rPr lang="en-AU" sz="2400" b="1" dirty="0">
                <a:latin typeface="Gill Sans MT" panose="020B0502020104020203" pitchFamily="34" charset="0"/>
              </a:rPr>
              <a:t>Gender disparities</a:t>
            </a:r>
            <a:endParaRPr lang="en-AU" sz="2400" b="1" dirty="0"/>
          </a:p>
        </p:txBody>
      </p:sp>
      <p:pic>
        <p:nvPicPr>
          <p:cNvPr id="2054" name="Picture 6" descr="Protective clothing | WorkSafe">
            <a:extLst>
              <a:ext uri="{FF2B5EF4-FFF2-40B4-BE49-F238E27FC236}">
                <a16:creationId xmlns:a16="http://schemas.microsoft.com/office/drawing/2014/main" id="{26E650EE-285F-06A9-FEEE-2058B97946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6691" y="3017185"/>
            <a:ext cx="1927089" cy="1484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0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1000"/>
                                        <p:tgtEl>
                                          <p:spTgt spid="2054"/>
                                        </p:tgtEl>
                                      </p:cBhvr>
                                    </p:animEffect>
                                    <p:anim calcmode="lin" valueType="num">
                                      <p:cBhvr>
                                        <p:cTn id="28" dur="1000" fill="hold"/>
                                        <p:tgtEl>
                                          <p:spTgt spid="2054"/>
                                        </p:tgtEl>
                                        <p:attrNameLst>
                                          <p:attrName>ppt_x</p:attrName>
                                        </p:attrNameLst>
                                      </p:cBhvr>
                                      <p:tavLst>
                                        <p:tav tm="0">
                                          <p:val>
                                            <p:strVal val="#ppt_x"/>
                                          </p:val>
                                        </p:tav>
                                        <p:tav tm="100000">
                                          <p:val>
                                            <p:strVal val="#ppt_x"/>
                                          </p:val>
                                        </p:tav>
                                      </p:tavLst>
                                    </p:anim>
                                    <p:anim calcmode="lin" valueType="num">
                                      <p:cBhvr>
                                        <p:cTn id="2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9"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C0A39-E811-E875-8249-011D36EF321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C47C117-3D6F-E9B5-3376-DDBB67A74C42}"/>
              </a:ext>
            </a:extLst>
          </p:cNvPr>
          <p:cNvSpPr/>
          <p:nvPr/>
        </p:nvSpPr>
        <p:spPr>
          <a:xfrm>
            <a:off x="262149" y="-2"/>
            <a:ext cx="11929851" cy="1158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E1EE698-7F94-A3BA-1F7E-0731061BB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07" y="-5"/>
            <a:ext cx="1436016" cy="1206254"/>
          </a:xfrm>
          <a:prstGeom prst="rect">
            <a:avLst/>
          </a:prstGeom>
        </p:spPr>
      </p:pic>
      <p:sp>
        <p:nvSpPr>
          <p:cNvPr id="10" name="Freeform: Shape 9">
            <a:extLst>
              <a:ext uri="{FF2B5EF4-FFF2-40B4-BE49-F238E27FC236}">
                <a16:creationId xmlns:a16="http://schemas.microsoft.com/office/drawing/2014/main" id="{A94E6CAC-315E-9975-3D3E-DD5439285B41}"/>
              </a:ext>
            </a:extLst>
          </p:cNvPr>
          <p:cNvSpPr/>
          <p:nvPr/>
        </p:nvSpPr>
        <p:spPr>
          <a:xfrm rot="10800000">
            <a:off x="1698165" y="-4"/>
            <a:ext cx="10493835" cy="1158242"/>
          </a:xfrm>
          <a:custGeom>
            <a:avLst/>
            <a:gdLst>
              <a:gd name="connsiteX0" fmla="*/ 10180320 w 10180320"/>
              <a:gd name="connsiteY0" fmla="*/ 1158242 h 1158242"/>
              <a:gd name="connsiteX1" fmla="*/ 9265920 w 10180320"/>
              <a:gd name="connsiteY1" fmla="*/ 1158242 h 1158242"/>
              <a:gd name="connsiteX2" fmla="*/ 9265920 w 10180320"/>
              <a:gd name="connsiteY2" fmla="*/ 1158241 h 1158242"/>
              <a:gd name="connsiteX3" fmla="*/ 0 w 10180320"/>
              <a:gd name="connsiteY3" fmla="*/ 1158241 h 1158242"/>
              <a:gd name="connsiteX4" fmla="*/ 0 w 10180320"/>
              <a:gd name="connsiteY4" fmla="*/ 0 h 1158242"/>
              <a:gd name="connsiteX5" fmla="*/ 9265920 w 10180320"/>
              <a:gd name="connsiteY5" fmla="*/ 0 h 1158242"/>
              <a:gd name="connsiteX6" fmla="*/ 9265920 w 10180320"/>
              <a:gd name="connsiteY6" fmla="*/ 3 h 115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0320" h="1158242">
                <a:moveTo>
                  <a:pt x="10180320" y="1158242"/>
                </a:moveTo>
                <a:lnTo>
                  <a:pt x="9265920" y="1158242"/>
                </a:lnTo>
                <a:lnTo>
                  <a:pt x="9265920" y="1158241"/>
                </a:lnTo>
                <a:lnTo>
                  <a:pt x="0" y="1158241"/>
                </a:lnTo>
                <a:lnTo>
                  <a:pt x="0" y="0"/>
                </a:lnTo>
                <a:lnTo>
                  <a:pt x="9265920" y="0"/>
                </a:lnTo>
                <a:lnTo>
                  <a:pt x="9265920" y="3"/>
                </a:lnTo>
                <a:close/>
              </a:path>
            </a:pathLst>
          </a:cu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5" name="TextBox 14">
            <a:extLst>
              <a:ext uri="{FF2B5EF4-FFF2-40B4-BE49-F238E27FC236}">
                <a16:creationId xmlns:a16="http://schemas.microsoft.com/office/drawing/2014/main" id="{D2EC56BE-3C76-3560-7A32-164EC330310F}"/>
              </a:ext>
            </a:extLst>
          </p:cNvPr>
          <p:cNvSpPr txBox="1"/>
          <p:nvPr/>
        </p:nvSpPr>
        <p:spPr>
          <a:xfrm>
            <a:off x="7796168" y="195396"/>
            <a:ext cx="1759219" cy="523220"/>
          </a:xfrm>
          <a:prstGeom prst="rect">
            <a:avLst/>
          </a:prstGeom>
          <a:noFill/>
        </p:spPr>
        <p:txBody>
          <a:bodyPr wrap="square" rtlCol="0">
            <a:spAutoFit/>
          </a:bodyPr>
          <a:lstStyle/>
          <a:p>
            <a:r>
              <a:rPr lang="en-AU" sz="2000" dirty="0">
                <a:solidFill>
                  <a:schemeClr val="bg1"/>
                </a:solidFill>
              </a:rPr>
              <a:t>#</a:t>
            </a:r>
            <a:r>
              <a:rPr lang="en-AU" sz="2800" dirty="0">
                <a:solidFill>
                  <a:schemeClr val="bg1"/>
                </a:solidFill>
              </a:rPr>
              <a:t>WAFA25</a:t>
            </a:r>
            <a:endParaRPr lang="en-GB" sz="2800" dirty="0">
              <a:solidFill>
                <a:schemeClr val="bg1"/>
              </a:solidFill>
            </a:endParaRPr>
          </a:p>
        </p:txBody>
      </p:sp>
      <p:pic>
        <p:nvPicPr>
          <p:cNvPr id="3" name="Picture 2">
            <a:extLst>
              <a:ext uri="{FF2B5EF4-FFF2-40B4-BE49-F238E27FC236}">
                <a16:creationId xmlns:a16="http://schemas.microsoft.com/office/drawing/2014/main" id="{03E691B5-B119-C766-7495-8A087F007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262" y="113015"/>
            <a:ext cx="2409879" cy="687982"/>
          </a:xfrm>
          <a:prstGeom prst="rect">
            <a:avLst/>
          </a:prstGeom>
        </p:spPr>
      </p:pic>
      <p:sp>
        <p:nvSpPr>
          <p:cNvPr id="6" name="Title 5">
            <a:extLst>
              <a:ext uri="{FF2B5EF4-FFF2-40B4-BE49-F238E27FC236}">
                <a16:creationId xmlns:a16="http://schemas.microsoft.com/office/drawing/2014/main" id="{7CB6D862-C4CD-F685-22DD-A771AD69F225}"/>
              </a:ext>
            </a:extLst>
          </p:cNvPr>
          <p:cNvSpPr>
            <a:spLocks noGrp="1"/>
          </p:cNvSpPr>
          <p:nvPr>
            <p:ph type="title"/>
          </p:nvPr>
        </p:nvSpPr>
        <p:spPr>
          <a:xfrm>
            <a:off x="159189" y="1245935"/>
            <a:ext cx="11929851" cy="643817"/>
          </a:xfrm>
          <a:solidFill>
            <a:schemeClr val="accent2">
              <a:lumMod val="20000"/>
              <a:lumOff val="80000"/>
            </a:schemeClr>
          </a:solidFill>
          <a:ln>
            <a:solidFill>
              <a:schemeClr val="tx1"/>
            </a:solidFill>
          </a:ln>
        </p:spPr>
        <p:txBody>
          <a:bodyPr>
            <a:normAutofit/>
          </a:bodyPr>
          <a:lstStyle/>
          <a:p>
            <a:r>
              <a:rPr lang="en-AU" sz="2800" dirty="0">
                <a:solidFill>
                  <a:schemeClr val="accent2">
                    <a:lumMod val="75000"/>
                  </a:schemeClr>
                </a:solidFill>
                <a:latin typeface="Gill Sans MT" panose="020B0502020104020203" pitchFamily="34" charset="0"/>
              </a:rPr>
              <a:t>Introduction: health concerns and safety risks</a:t>
            </a:r>
          </a:p>
        </p:txBody>
      </p:sp>
      <p:grpSp>
        <p:nvGrpSpPr>
          <p:cNvPr id="27" name="Group 26">
            <a:extLst>
              <a:ext uri="{FF2B5EF4-FFF2-40B4-BE49-F238E27FC236}">
                <a16:creationId xmlns:a16="http://schemas.microsoft.com/office/drawing/2014/main" id="{81A9AABC-371D-BAE1-A270-CC758D2CA35A}"/>
              </a:ext>
            </a:extLst>
          </p:cNvPr>
          <p:cNvGrpSpPr/>
          <p:nvPr/>
        </p:nvGrpSpPr>
        <p:grpSpPr>
          <a:xfrm>
            <a:off x="1301388" y="2025700"/>
            <a:ext cx="5780762" cy="4415762"/>
            <a:chOff x="1481664" y="1941291"/>
            <a:chExt cx="5780762" cy="4415762"/>
          </a:xfrm>
        </p:grpSpPr>
        <p:sp>
          <p:nvSpPr>
            <p:cNvPr id="20" name="TextBox 19">
              <a:extLst>
                <a:ext uri="{FF2B5EF4-FFF2-40B4-BE49-F238E27FC236}">
                  <a16:creationId xmlns:a16="http://schemas.microsoft.com/office/drawing/2014/main" id="{2BE8314C-B6E5-885F-18E4-DD3D15BE95BE}"/>
                </a:ext>
              </a:extLst>
            </p:cNvPr>
            <p:cNvSpPr txBox="1"/>
            <p:nvPr/>
          </p:nvSpPr>
          <p:spPr>
            <a:xfrm>
              <a:off x="2022420" y="1941291"/>
              <a:ext cx="4338698" cy="461665"/>
            </a:xfrm>
            <a:prstGeom prst="rect">
              <a:avLst/>
            </a:prstGeom>
            <a:noFill/>
          </p:spPr>
          <p:txBody>
            <a:bodyPr wrap="square">
              <a:spAutoFit/>
            </a:bodyPr>
            <a:lstStyle/>
            <a:p>
              <a:r>
                <a:rPr lang="en-AU" sz="2400" b="1" dirty="0">
                  <a:latin typeface="Gill Sans MT" panose="020B0502020104020203" pitchFamily="34" charset="0"/>
                </a:rPr>
                <a:t>Elevated health concerns</a:t>
              </a:r>
              <a:endParaRPr lang="en-AU" sz="2400" b="1" dirty="0"/>
            </a:p>
          </p:txBody>
        </p:sp>
        <p:sp>
          <p:nvSpPr>
            <p:cNvPr id="21" name="TextBox 20">
              <a:extLst>
                <a:ext uri="{FF2B5EF4-FFF2-40B4-BE49-F238E27FC236}">
                  <a16:creationId xmlns:a16="http://schemas.microsoft.com/office/drawing/2014/main" id="{75F14E5B-2AD3-5FB3-A6B3-F33FBA31E3A5}"/>
                </a:ext>
              </a:extLst>
            </p:cNvPr>
            <p:cNvSpPr txBox="1"/>
            <p:nvPr/>
          </p:nvSpPr>
          <p:spPr>
            <a:xfrm>
              <a:off x="1579668" y="3882061"/>
              <a:ext cx="1976553" cy="461665"/>
            </a:xfrm>
            <a:prstGeom prst="rect">
              <a:avLst/>
            </a:prstGeom>
            <a:noFill/>
          </p:spPr>
          <p:txBody>
            <a:bodyPr wrap="square">
              <a:spAutoFit/>
            </a:bodyPr>
            <a:lstStyle/>
            <a:p>
              <a:r>
                <a:rPr lang="en-AU" sz="2400" dirty="0">
                  <a:latin typeface="Gill Sans MT" panose="020B0502020104020203" pitchFamily="34" charset="0"/>
                </a:rPr>
                <a:t>Miscarriages</a:t>
              </a:r>
              <a:endParaRPr lang="en-AU" sz="2400" dirty="0"/>
            </a:p>
          </p:txBody>
        </p:sp>
        <p:sp>
          <p:nvSpPr>
            <p:cNvPr id="22" name="TextBox 21">
              <a:extLst>
                <a:ext uri="{FF2B5EF4-FFF2-40B4-BE49-F238E27FC236}">
                  <a16:creationId xmlns:a16="http://schemas.microsoft.com/office/drawing/2014/main" id="{051B1825-D503-C940-7C2D-078470945ADA}"/>
                </a:ext>
              </a:extLst>
            </p:cNvPr>
            <p:cNvSpPr txBox="1"/>
            <p:nvPr/>
          </p:nvSpPr>
          <p:spPr>
            <a:xfrm>
              <a:off x="3863178" y="3881192"/>
              <a:ext cx="3399248" cy="461665"/>
            </a:xfrm>
            <a:prstGeom prst="rect">
              <a:avLst/>
            </a:prstGeom>
            <a:noFill/>
          </p:spPr>
          <p:txBody>
            <a:bodyPr wrap="square">
              <a:spAutoFit/>
            </a:bodyPr>
            <a:lstStyle/>
            <a:p>
              <a:r>
                <a:rPr lang="en-AU" sz="2400" dirty="0">
                  <a:latin typeface="Gill Sans MT" panose="020B0502020104020203" pitchFamily="34" charset="0"/>
                </a:rPr>
                <a:t>Pregnancy complications</a:t>
              </a:r>
              <a:endParaRPr lang="en-AU" sz="2400" dirty="0"/>
            </a:p>
          </p:txBody>
        </p:sp>
        <p:sp>
          <p:nvSpPr>
            <p:cNvPr id="23" name="TextBox 22">
              <a:extLst>
                <a:ext uri="{FF2B5EF4-FFF2-40B4-BE49-F238E27FC236}">
                  <a16:creationId xmlns:a16="http://schemas.microsoft.com/office/drawing/2014/main" id="{8BB75544-7965-B11C-BA19-A34BAFCB709B}"/>
                </a:ext>
              </a:extLst>
            </p:cNvPr>
            <p:cNvSpPr txBox="1"/>
            <p:nvPr/>
          </p:nvSpPr>
          <p:spPr>
            <a:xfrm>
              <a:off x="3203492" y="5895388"/>
              <a:ext cx="1976553" cy="461665"/>
            </a:xfrm>
            <a:prstGeom prst="rect">
              <a:avLst/>
            </a:prstGeom>
            <a:noFill/>
          </p:spPr>
          <p:txBody>
            <a:bodyPr wrap="square">
              <a:spAutoFit/>
            </a:bodyPr>
            <a:lstStyle/>
            <a:p>
              <a:r>
                <a:rPr lang="en-AU" sz="2400" dirty="0">
                  <a:latin typeface="Gill Sans MT" panose="020B0502020104020203" pitchFamily="34" charset="0"/>
                </a:rPr>
                <a:t>Menstruation</a:t>
              </a:r>
            </a:p>
          </p:txBody>
        </p:sp>
        <p:pic>
          <p:nvPicPr>
            <p:cNvPr id="1026" name="Picture 2" descr="Recurrent Miscarriage Causes &amp; Treatments | Vita Altera">
              <a:extLst>
                <a:ext uri="{FF2B5EF4-FFF2-40B4-BE49-F238E27FC236}">
                  <a16:creationId xmlns:a16="http://schemas.microsoft.com/office/drawing/2014/main" id="{F0364546-A037-4EBC-E285-AD46347855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1664" y="2525032"/>
              <a:ext cx="1868903" cy="12459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771771E-38B4-F0E5-358E-5ECF56449C2E}"/>
                </a:ext>
              </a:extLst>
            </p:cNvPr>
            <p:cNvPicPr>
              <a:picLocks noChangeAspect="1"/>
            </p:cNvPicPr>
            <p:nvPr/>
          </p:nvPicPr>
          <p:blipFill>
            <a:blip r:embed="rId7"/>
            <a:srcRect r="10000"/>
            <a:stretch>
              <a:fillRect/>
            </a:stretch>
          </p:blipFill>
          <p:spPr>
            <a:xfrm>
              <a:off x="4544498" y="2564265"/>
              <a:ext cx="1868903" cy="1245935"/>
            </a:xfrm>
            <a:prstGeom prst="rect">
              <a:avLst/>
            </a:prstGeom>
          </p:spPr>
        </p:pic>
        <p:pic>
          <p:nvPicPr>
            <p:cNvPr id="26" name="Picture 25">
              <a:extLst>
                <a:ext uri="{FF2B5EF4-FFF2-40B4-BE49-F238E27FC236}">
                  <a16:creationId xmlns:a16="http://schemas.microsoft.com/office/drawing/2014/main" id="{49B93EF4-A242-CA16-D155-E205D11476F6}"/>
                </a:ext>
              </a:extLst>
            </p:cNvPr>
            <p:cNvPicPr>
              <a:picLocks noChangeAspect="1"/>
            </p:cNvPicPr>
            <p:nvPr/>
          </p:nvPicPr>
          <p:blipFill>
            <a:blip r:embed="rId8"/>
            <a:srcRect l="10765"/>
            <a:stretch>
              <a:fillRect/>
            </a:stretch>
          </p:blipFill>
          <p:spPr>
            <a:xfrm>
              <a:off x="3025145" y="4626235"/>
              <a:ext cx="1976554" cy="1245935"/>
            </a:xfrm>
            <a:prstGeom prst="rect">
              <a:avLst/>
            </a:prstGeom>
          </p:spPr>
        </p:pic>
      </p:grpSp>
      <p:grpSp>
        <p:nvGrpSpPr>
          <p:cNvPr id="28" name="Group 27">
            <a:extLst>
              <a:ext uri="{FF2B5EF4-FFF2-40B4-BE49-F238E27FC236}">
                <a16:creationId xmlns:a16="http://schemas.microsoft.com/office/drawing/2014/main" id="{01D35488-4F32-AEB8-381A-8941B056DA11}"/>
              </a:ext>
            </a:extLst>
          </p:cNvPr>
          <p:cNvGrpSpPr/>
          <p:nvPr/>
        </p:nvGrpSpPr>
        <p:grpSpPr>
          <a:xfrm>
            <a:off x="8048011" y="2035852"/>
            <a:ext cx="3461084" cy="4345684"/>
            <a:chOff x="8314711" y="2004351"/>
            <a:chExt cx="3461084" cy="4345684"/>
          </a:xfrm>
        </p:grpSpPr>
        <p:sp>
          <p:nvSpPr>
            <p:cNvPr id="16" name="TextBox 15">
              <a:extLst>
                <a:ext uri="{FF2B5EF4-FFF2-40B4-BE49-F238E27FC236}">
                  <a16:creationId xmlns:a16="http://schemas.microsoft.com/office/drawing/2014/main" id="{85F90B80-561A-B4C8-35F0-E4574D57E8BA}"/>
                </a:ext>
              </a:extLst>
            </p:cNvPr>
            <p:cNvSpPr txBox="1"/>
            <p:nvPr/>
          </p:nvSpPr>
          <p:spPr>
            <a:xfrm>
              <a:off x="9223840" y="5888370"/>
              <a:ext cx="1832099" cy="461665"/>
            </a:xfrm>
            <a:prstGeom prst="rect">
              <a:avLst/>
            </a:prstGeom>
            <a:noFill/>
          </p:spPr>
          <p:txBody>
            <a:bodyPr wrap="square">
              <a:spAutoFit/>
            </a:bodyPr>
            <a:lstStyle/>
            <a:p>
              <a:r>
                <a:rPr lang="en-AU" sz="2400" dirty="0">
                  <a:latin typeface="Gill Sans MT" panose="020B0502020104020203" pitchFamily="34" charset="0"/>
                </a:rPr>
                <a:t>Cancer risk</a:t>
              </a:r>
              <a:endParaRPr lang="en-AU" sz="2400" dirty="0"/>
            </a:p>
          </p:txBody>
        </p:sp>
        <p:sp>
          <p:nvSpPr>
            <p:cNvPr id="24" name="TextBox 23">
              <a:extLst>
                <a:ext uri="{FF2B5EF4-FFF2-40B4-BE49-F238E27FC236}">
                  <a16:creationId xmlns:a16="http://schemas.microsoft.com/office/drawing/2014/main" id="{6970A73B-B102-E3ED-5402-86D339DE7AC8}"/>
                </a:ext>
              </a:extLst>
            </p:cNvPr>
            <p:cNvSpPr txBox="1"/>
            <p:nvPr/>
          </p:nvSpPr>
          <p:spPr>
            <a:xfrm>
              <a:off x="9335054" y="3792293"/>
              <a:ext cx="1832099" cy="461665"/>
            </a:xfrm>
            <a:prstGeom prst="rect">
              <a:avLst/>
            </a:prstGeom>
            <a:noFill/>
          </p:spPr>
          <p:txBody>
            <a:bodyPr wrap="square">
              <a:spAutoFit/>
            </a:bodyPr>
            <a:lstStyle/>
            <a:p>
              <a:r>
                <a:rPr lang="en-AU" sz="2400" b="1" dirty="0">
                  <a:solidFill>
                    <a:schemeClr val="accent2">
                      <a:lumMod val="75000"/>
                    </a:schemeClr>
                  </a:solidFill>
                  <a:latin typeface="Gill Sans MT" panose="020B0502020104020203" pitchFamily="34" charset="0"/>
                </a:rPr>
                <a:t>Heat risk</a:t>
              </a:r>
              <a:endParaRPr lang="en-AU" sz="2400" b="1" dirty="0">
                <a:solidFill>
                  <a:schemeClr val="accent2">
                    <a:lumMod val="75000"/>
                  </a:schemeClr>
                </a:solidFill>
              </a:endParaRPr>
            </a:p>
          </p:txBody>
        </p:sp>
        <p:sp>
          <p:nvSpPr>
            <p:cNvPr id="5" name="TextBox 4">
              <a:extLst>
                <a:ext uri="{FF2B5EF4-FFF2-40B4-BE49-F238E27FC236}">
                  <a16:creationId xmlns:a16="http://schemas.microsoft.com/office/drawing/2014/main" id="{B4B3DA2C-8783-23D8-D6B0-82540F8EDE37}"/>
                </a:ext>
              </a:extLst>
            </p:cNvPr>
            <p:cNvSpPr txBox="1"/>
            <p:nvPr/>
          </p:nvSpPr>
          <p:spPr>
            <a:xfrm>
              <a:off x="8314711" y="2004351"/>
              <a:ext cx="3461084" cy="461665"/>
            </a:xfrm>
            <a:prstGeom prst="rect">
              <a:avLst/>
            </a:prstGeom>
            <a:noFill/>
          </p:spPr>
          <p:txBody>
            <a:bodyPr wrap="square">
              <a:spAutoFit/>
            </a:bodyPr>
            <a:lstStyle/>
            <a:p>
              <a:r>
                <a:rPr lang="en-AU" sz="2400" b="1" dirty="0">
                  <a:latin typeface="Gill Sans MT" panose="020B0502020104020203" pitchFamily="34" charset="0"/>
                </a:rPr>
                <a:t>Health &amp; safety risks</a:t>
              </a:r>
              <a:endParaRPr lang="en-AU" sz="2400" b="1" dirty="0"/>
            </a:p>
          </p:txBody>
        </p:sp>
        <p:pic>
          <p:nvPicPr>
            <p:cNvPr id="1034" name="Picture 10" descr="Color scale with arrow from green to red. Cancer disease risk measuring  device icon. Sign tachometer, speedometer, indicators. Colorful infographic  ga Stock Photo - Alamy">
              <a:extLst>
                <a:ext uri="{FF2B5EF4-FFF2-40B4-BE49-F238E27FC236}">
                  <a16:creationId xmlns:a16="http://schemas.microsoft.com/office/drawing/2014/main" id="{58633021-CBB4-9961-553C-701326CFB44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196" t="5554" r="11715" b="24484"/>
            <a:stretch>
              <a:fillRect/>
            </a:stretch>
          </p:blipFill>
          <p:spPr bwMode="auto">
            <a:xfrm>
              <a:off x="9035313" y="4658324"/>
              <a:ext cx="1861687" cy="11913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FDB3A5D-CD67-1CFE-697F-E30CC31F415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 r="14713"/>
            <a:stretch>
              <a:fillRect/>
            </a:stretch>
          </p:blipFill>
          <p:spPr bwMode="auto">
            <a:xfrm>
              <a:off x="9028097" y="2593061"/>
              <a:ext cx="1868903" cy="124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343F8827-9239-3B3C-CCD5-3A784EA8733C}"/>
              </a:ext>
            </a:extLst>
          </p:cNvPr>
          <p:cNvGrpSpPr/>
          <p:nvPr/>
        </p:nvGrpSpPr>
        <p:grpSpPr>
          <a:xfrm>
            <a:off x="5447918" y="6598859"/>
            <a:ext cx="6744082" cy="256850"/>
            <a:chOff x="2846575" y="6515135"/>
            <a:chExt cx="6744082" cy="256850"/>
          </a:xfrm>
        </p:grpSpPr>
        <p:sp>
          <p:nvSpPr>
            <p:cNvPr id="30" name="Title 5">
              <a:extLst>
                <a:ext uri="{FF2B5EF4-FFF2-40B4-BE49-F238E27FC236}">
                  <a16:creationId xmlns:a16="http://schemas.microsoft.com/office/drawing/2014/main" id="{F300B03F-C189-C95A-DA48-E5E5CA405014}"/>
                </a:ext>
              </a:extLst>
            </p:cNvPr>
            <p:cNvSpPr txBox="1">
              <a:spLocks/>
            </p:cNvSpPr>
            <p:nvPr/>
          </p:nvSpPr>
          <p:spPr>
            <a:xfrm>
              <a:off x="2846575" y="6517620"/>
              <a:ext cx="1345194" cy="254365"/>
            </a:xfrm>
            <a:prstGeom prst="rect">
              <a:avLst/>
            </a:prstGeom>
            <a:solidFill>
              <a:schemeClr val="accent2">
                <a:lumMod val="20000"/>
                <a:lumOff val="80000"/>
              </a:schemeClr>
            </a:solid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Introduction</a:t>
              </a:r>
            </a:p>
          </p:txBody>
        </p:sp>
        <p:sp>
          <p:nvSpPr>
            <p:cNvPr id="31" name="Title 5">
              <a:extLst>
                <a:ext uri="{FF2B5EF4-FFF2-40B4-BE49-F238E27FC236}">
                  <a16:creationId xmlns:a16="http://schemas.microsoft.com/office/drawing/2014/main" id="{01F04A80-C9FC-F573-00C4-245D51FFE09A}"/>
                </a:ext>
              </a:extLst>
            </p:cNvPr>
            <p:cNvSpPr txBox="1">
              <a:spLocks/>
            </p:cNvSpPr>
            <p:nvPr/>
          </p:nvSpPr>
          <p:spPr>
            <a:xfrm>
              <a:off x="4191769" y="6516378"/>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Significance</a:t>
              </a:r>
            </a:p>
          </p:txBody>
        </p:sp>
        <p:sp>
          <p:nvSpPr>
            <p:cNvPr id="32" name="Title 5">
              <a:extLst>
                <a:ext uri="{FF2B5EF4-FFF2-40B4-BE49-F238E27FC236}">
                  <a16:creationId xmlns:a16="http://schemas.microsoft.com/office/drawing/2014/main" id="{0AE4D779-24F7-4723-1715-29E99C0582D8}"/>
                </a:ext>
              </a:extLst>
            </p:cNvPr>
            <p:cNvSpPr txBox="1">
              <a:spLocks/>
            </p:cNvSpPr>
            <p:nvPr/>
          </p:nvSpPr>
          <p:spPr>
            <a:xfrm>
              <a:off x="5536963" y="6515136"/>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Methodology</a:t>
              </a:r>
            </a:p>
          </p:txBody>
        </p:sp>
        <p:sp>
          <p:nvSpPr>
            <p:cNvPr id="33" name="Title 5">
              <a:extLst>
                <a:ext uri="{FF2B5EF4-FFF2-40B4-BE49-F238E27FC236}">
                  <a16:creationId xmlns:a16="http://schemas.microsoft.com/office/drawing/2014/main" id="{1F85F9DD-EEC0-0C08-C105-70CFEEA0CAEF}"/>
                </a:ext>
              </a:extLst>
            </p:cNvPr>
            <p:cNvSpPr txBox="1">
              <a:spLocks/>
            </p:cNvSpPr>
            <p:nvPr/>
          </p:nvSpPr>
          <p:spPr>
            <a:xfrm>
              <a:off x="6891213" y="6515135"/>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Findings</a:t>
              </a:r>
            </a:p>
          </p:txBody>
        </p:sp>
        <p:sp>
          <p:nvSpPr>
            <p:cNvPr id="34" name="Title 5">
              <a:extLst>
                <a:ext uri="{FF2B5EF4-FFF2-40B4-BE49-F238E27FC236}">
                  <a16:creationId xmlns:a16="http://schemas.microsoft.com/office/drawing/2014/main" id="{0DF1D252-093C-F8EB-8FEF-FD143C86357A}"/>
                </a:ext>
              </a:extLst>
            </p:cNvPr>
            <p:cNvSpPr txBox="1">
              <a:spLocks/>
            </p:cNvSpPr>
            <p:nvPr/>
          </p:nvSpPr>
          <p:spPr>
            <a:xfrm>
              <a:off x="8245463" y="6517287"/>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Go-forward</a:t>
              </a:r>
            </a:p>
          </p:txBody>
        </p:sp>
      </p:grpSp>
    </p:spTree>
    <p:extLst>
      <p:ext uri="{BB962C8B-B14F-4D97-AF65-F5344CB8AC3E}">
        <p14:creationId xmlns:p14="http://schemas.microsoft.com/office/powerpoint/2010/main" val="268788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D19AE-EDF2-AA9D-5909-621D4F58F0A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871A617-9DCE-0BE1-607B-C8358CEF10AA}"/>
              </a:ext>
            </a:extLst>
          </p:cNvPr>
          <p:cNvSpPr/>
          <p:nvPr/>
        </p:nvSpPr>
        <p:spPr>
          <a:xfrm>
            <a:off x="262149" y="-2"/>
            <a:ext cx="11929851" cy="1158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A49DA17-CB80-CE4F-D6D2-5B929F16E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07" y="-5"/>
            <a:ext cx="1436016" cy="1206254"/>
          </a:xfrm>
          <a:prstGeom prst="rect">
            <a:avLst/>
          </a:prstGeom>
        </p:spPr>
      </p:pic>
      <p:sp>
        <p:nvSpPr>
          <p:cNvPr id="10" name="Freeform: Shape 9">
            <a:extLst>
              <a:ext uri="{FF2B5EF4-FFF2-40B4-BE49-F238E27FC236}">
                <a16:creationId xmlns:a16="http://schemas.microsoft.com/office/drawing/2014/main" id="{379E8288-5F79-ECB6-B343-73613BCD13A6}"/>
              </a:ext>
            </a:extLst>
          </p:cNvPr>
          <p:cNvSpPr/>
          <p:nvPr/>
        </p:nvSpPr>
        <p:spPr>
          <a:xfrm rot="10800000">
            <a:off x="1698165" y="-4"/>
            <a:ext cx="10493835" cy="1158242"/>
          </a:xfrm>
          <a:custGeom>
            <a:avLst/>
            <a:gdLst>
              <a:gd name="connsiteX0" fmla="*/ 10180320 w 10180320"/>
              <a:gd name="connsiteY0" fmla="*/ 1158242 h 1158242"/>
              <a:gd name="connsiteX1" fmla="*/ 9265920 w 10180320"/>
              <a:gd name="connsiteY1" fmla="*/ 1158242 h 1158242"/>
              <a:gd name="connsiteX2" fmla="*/ 9265920 w 10180320"/>
              <a:gd name="connsiteY2" fmla="*/ 1158241 h 1158242"/>
              <a:gd name="connsiteX3" fmla="*/ 0 w 10180320"/>
              <a:gd name="connsiteY3" fmla="*/ 1158241 h 1158242"/>
              <a:gd name="connsiteX4" fmla="*/ 0 w 10180320"/>
              <a:gd name="connsiteY4" fmla="*/ 0 h 1158242"/>
              <a:gd name="connsiteX5" fmla="*/ 9265920 w 10180320"/>
              <a:gd name="connsiteY5" fmla="*/ 0 h 1158242"/>
              <a:gd name="connsiteX6" fmla="*/ 9265920 w 10180320"/>
              <a:gd name="connsiteY6" fmla="*/ 3 h 115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0320" h="1158242">
                <a:moveTo>
                  <a:pt x="10180320" y="1158242"/>
                </a:moveTo>
                <a:lnTo>
                  <a:pt x="9265920" y="1158242"/>
                </a:lnTo>
                <a:lnTo>
                  <a:pt x="9265920" y="1158241"/>
                </a:lnTo>
                <a:lnTo>
                  <a:pt x="0" y="1158241"/>
                </a:lnTo>
                <a:lnTo>
                  <a:pt x="0" y="0"/>
                </a:lnTo>
                <a:lnTo>
                  <a:pt x="9265920" y="0"/>
                </a:lnTo>
                <a:lnTo>
                  <a:pt x="9265920" y="3"/>
                </a:lnTo>
                <a:close/>
              </a:path>
            </a:pathLst>
          </a:cu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5" name="TextBox 14">
            <a:extLst>
              <a:ext uri="{FF2B5EF4-FFF2-40B4-BE49-F238E27FC236}">
                <a16:creationId xmlns:a16="http://schemas.microsoft.com/office/drawing/2014/main" id="{F687D183-8BE5-CF3F-53D0-457F9230671E}"/>
              </a:ext>
            </a:extLst>
          </p:cNvPr>
          <p:cNvSpPr txBox="1"/>
          <p:nvPr/>
        </p:nvSpPr>
        <p:spPr>
          <a:xfrm>
            <a:off x="7796168" y="195396"/>
            <a:ext cx="1759219" cy="523220"/>
          </a:xfrm>
          <a:prstGeom prst="rect">
            <a:avLst/>
          </a:prstGeom>
          <a:noFill/>
        </p:spPr>
        <p:txBody>
          <a:bodyPr wrap="square" rtlCol="0">
            <a:spAutoFit/>
          </a:bodyPr>
          <a:lstStyle/>
          <a:p>
            <a:r>
              <a:rPr lang="en-AU" sz="2000" dirty="0">
                <a:solidFill>
                  <a:schemeClr val="bg1"/>
                </a:solidFill>
              </a:rPr>
              <a:t>#</a:t>
            </a:r>
            <a:r>
              <a:rPr lang="en-AU" sz="2800" dirty="0">
                <a:solidFill>
                  <a:schemeClr val="bg1"/>
                </a:solidFill>
              </a:rPr>
              <a:t>WAFA25</a:t>
            </a:r>
            <a:endParaRPr lang="en-GB" sz="2800" dirty="0">
              <a:solidFill>
                <a:schemeClr val="bg1"/>
              </a:solidFill>
            </a:endParaRPr>
          </a:p>
        </p:txBody>
      </p:sp>
      <p:pic>
        <p:nvPicPr>
          <p:cNvPr id="3" name="Picture 2">
            <a:extLst>
              <a:ext uri="{FF2B5EF4-FFF2-40B4-BE49-F238E27FC236}">
                <a16:creationId xmlns:a16="http://schemas.microsoft.com/office/drawing/2014/main" id="{1357E4FD-04B2-172E-41DF-D9D2B539D1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262" y="113015"/>
            <a:ext cx="2409879" cy="687982"/>
          </a:xfrm>
          <a:prstGeom prst="rect">
            <a:avLst/>
          </a:prstGeom>
        </p:spPr>
      </p:pic>
      <p:sp>
        <p:nvSpPr>
          <p:cNvPr id="6" name="Title 5">
            <a:extLst>
              <a:ext uri="{FF2B5EF4-FFF2-40B4-BE49-F238E27FC236}">
                <a16:creationId xmlns:a16="http://schemas.microsoft.com/office/drawing/2014/main" id="{75F5EE52-48C4-C001-BD56-D28DCF4B20DA}"/>
              </a:ext>
            </a:extLst>
          </p:cNvPr>
          <p:cNvSpPr>
            <a:spLocks noGrp="1"/>
          </p:cNvSpPr>
          <p:nvPr>
            <p:ph type="title"/>
          </p:nvPr>
        </p:nvSpPr>
        <p:spPr>
          <a:xfrm>
            <a:off x="159189" y="1245935"/>
            <a:ext cx="11929851" cy="643817"/>
          </a:xfrm>
          <a:solidFill>
            <a:schemeClr val="accent1">
              <a:lumMod val="20000"/>
              <a:lumOff val="80000"/>
            </a:schemeClr>
          </a:solidFill>
          <a:ln>
            <a:solidFill>
              <a:schemeClr val="accent1"/>
            </a:solidFill>
          </a:ln>
        </p:spPr>
        <p:txBody>
          <a:bodyPr>
            <a:normAutofit/>
          </a:bodyPr>
          <a:lstStyle/>
          <a:p>
            <a:r>
              <a:rPr lang="en-AU" sz="2800">
                <a:solidFill>
                  <a:srgbClr val="0070C0"/>
                </a:solidFill>
                <a:latin typeface="Gill Sans MT" panose="020B0502020104020203" pitchFamily="34" charset="0"/>
              </a:rPr>
              <a:t>Significance</a:t>
            </a:r>
            <a:endParaRPr lang="en-AU" sz="2800" dirty="0">
              <a:solidFill>
                <a:srgbClr val="0070C0"/>
              </a:solidFill>
              <a:latin typeface="Gill Sans MT" panose="020B0502020104020203" pitchFamily="34" charset="0"/>
            </a:endParaRPr>
          </a:p>
        </p:txBody>
      </p:sp>
      <p:grpSp>
        <p:nvGrpSpPr>
          <p:cNvPr id="5" name="Group 4">
            <a:extLst>
              <a:ext uri="{FF2B5EF4-FFF2-40B4-BE49-F238E27FC236}">
                <a16:creationId xmlns:a16="http://schemas.microsoft.com/office/drawing/2014/main" id="{C9A5D856-70BF-89A6-EA7B-0754E501D2D6}"/>
              </a:ext>
            </a:extLst>
          </p:cNvPr>
          <p:cNvGrpSpPr/>
          <p:nvPr/>
        </p:nvGrpSpPr>
        <p:grpSpPr>
          <a:xfrm>
            <a:off x="5447918" y="6601150"/>
            <a:ext cx="6744082" cy="256850"/>
            <a:chOff x="2846575" y="6515135"/>
            <a:chExt cx="6744082" cy="256850"/>
          </a:xfrm>
        </p:grpSpPr>
        <p:sp>
          <p:nvSpPr>
            <p:cNvPr id="14" name="Title 5">
              <a:extLst>
                <a:ext uri="{FF2B5EF4-FFF2-40B4-BE49-F238E27FC236}">
                  <a16:creationId xmlns:a16="http://schemas.microsoft.com/office/drawing/2014/main" id="{E25A5C47-6B90-675B-E642-502C4C8B59DF}"/>
                </a:ext>
              </a:extLst>
            </p:cNvPr>
            <p:cNvSpPr txBox="1">
              <a:spLocks/>
            </p:cNvSpPr>
            <p:nvPr/>
          </p:nvSpPr>
          <p:spPr>
            <a:xfrm>
              <a:off x="2846575" y="6517620"/>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Introduction</a:t>
              </a:r>
            </a:p>
          </p:txBody>
        </p:sp>
        <p:sp>
          <p:nvSpPr>
            <p:cNvPr id="16" name="Title 5">
              <a:extLst>
                <a:ext uri="{FF2B5EF4-FFF2-40B4-BE49-F238E27FC236}">
                  <a16:creationId xmlns:a16="http://schemas.microsoft.com/office/drawing/2014/main" id="{237346BB-A86D-E498-D7E6-AAEFA78CF3DB}"/>
                </a:ext>
              </a:extLst>
            </p:cNvPr>
            <p:cNvSpPr txBox="1">
              <a:spLocks/>
            </p:cNvSpPr>
            <p:nvPr/>
          </p:nvSpPr>
          <p:spPr>
            <a:xfrm>
              <a:off x="4191769" y="6516378"/>
              <a:ext cx="1345194" cy="254365"/>
            </a:xfrm>
            <a:prstGeom prst="rect">
              <a:avLst/>
            </a:prstGeom>
            <a:solidFill>
              <a:schemeClr val="accent1">
                <a:lumMod val="20000"/>
                <a:lumOff val="80000"/>
              </a:schemeClr>
            </a:solid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Significance</a:t>
              </a:r>
            </a:p>
          </p:txBody>
        </p:sp>
        <p:sp>
          <p:nvSpPr>
            <p:cNvPr id="17" name="Title 5">
              <a:extLst>
                <a:ext uri="{FF2B5EF4-FFF2-40B4-BE49-F238E27FC236}">
                  <a16:creationId xmlns:a16="http://schemas.microsoft.com/office/drawing/2014/main" id="{82C36726-327F-B401-4886-A440F114F131}"/>
                </a:ext>
              </a:extLst>
            </p:cNvPr>
            <p:cNvSpPr txBox="1">
              <a:spLocks/>
            </p:cNvSpPr>
            <p:nvPr/>
          </p:nvSpPr>
          <p:spPr>
            <a:xfrm>
              <a:off x="5536963" y="6515136"/>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Methodology</a:t>
              </a:r>
            </a:p>
          </p:txBody>
        </p:sp>
        <p:sp>
          <p:nvSpPr>
            <p:cNvPr id="18" name="Title 5">
              <a:extLst>
                <a:ext uri="{FF2B5EF4-FFF2-40B4-BE49-F238E27FC236}">
                  <a16:creationId xmlns:a16="http://schemas.microsoft.com/office/drawing/2014/main" id="{107308BC-F894-CACA-D30C-F41442F34AA0}"/>
                </a:ext>
              </a:extLst>
            </p:cNvPr>
            <p:cNvSpPr txBox="1">
              <a:spLocks/>
            </p:cNvSpPr>
            <p:nvPr/>
          </p:nvSpPr>
          <p:spPr>
            <a:xfrm>
              <a:off x="6891213" y="6515135"/>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Findings</a:t>
              </a:r>
            </a:p>
          </p:txBody>
        </p:sp>
        <p:sp>
          <p:nvSpPr>
            <p:cNvPr id="19" name="Title 5">
              <a:extLst>
                <a:ext uri="{FF2B5EF4-FFF2-40B4-BE49-F238E27FC236}">
                  <a16:creationId xmlns:a16="http://schemas.microsoft.com/office/drawing/2014/main" id="{9E7FCA8C-0D79-0128-7528-B3DDC0693196}"/>
                </a:ext>
              </a:extLst>
            </p:cNvPr>
            <p:cNvSpPr txBox="1">
              <a:spLocks/>
            </p:cNvSpPr>
            <p:nvPr/>
          </p:nvSpPr>
          <p:spPr>
            <a:xfrm>
              <a:off x="8245463" y="6517287"/>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Go-forward</a:t>
              </a:r>
            </a:p>
          </p:txBody>
        </p:sp>
      </p:grpSp>
      <p:sp>
        <p:nvSpPr>
          <p:cNvPr id="21" name="TextBox 20">
            <a:extLst>
              <a:ext uri="{FF2B5EF4-FFF2-40B4-BE49-F238E27FC236}">
                <a16:creationId xmlns:a16="http://schemas.microsoft.com/office/drawing/2014/main" id="{698CA8FE-247B-4171-A549-EE545D4A638E}"/>
              </a:ext>
            </a:extLst>
          </p:cNvPr>
          <p:cNvSpPr txBox="1"/>
          <p:nvPr/>
        </p:nvSpPr>
        <p:spPr>
          <a:xfrm>
            <a:off x="456918" y="3058543"/>
            <a:ext cx="2987829" cy="1938992"/>
          </a:xfrm>
          <a:prstGeom prst="rect">
            <a:avLst/>
          </a:prstGeom>
          <a:noFill/>
        </p:spPr>
        <p:txBody>
          <a:bodyPr wrap="square">
            <a:spAutoFit/>
          </a:bodyPr>
          <a:lstStyle/>
          <a:p>
            <a:pPr marL="457200" lvl="1" indent="0" algn="ctr">
              <a:buNone/>
            </a:pPr>
            <a:r>
              <a:rPr lang="en-AU" sz="2400" b="1" dirty="0">
                <a:latin typeface="Gill Sans MT" panose="020B0502020104020203" pitchFamily="34" charset="0"/>
              </a:rPr>
              <a:t>Acknowledges Understudied Needs</a:t>
            </a:r>
          </a:p>
          <a:p>
            <a:pPr marL="457200" lvl="1" indent="0" algn="ctr">
              <a:buNone/>
            </a:pPr>
            <a:r>
              <a:rPr lang="en-AU" sz="2400" dirty="0">
                <a:latin typeface="Gill Sans MT" panose="020B0502020104020203" pitchFamily="34" charset="0"/>
              </a:rPr>
              <a:t>gender-related heat risks</a:t>
            </a:r>
          </a:p>
        </p:txBody>
      </p:sp>
      <p:sp>
        <p:nvSpPr>
          <p:cNvPr id="23" name="TextBox 22">
            <a:extLst>
              <a:ext uri="{FF2B5EF4-FFF2-40B4-BE49-F238E27FC236}">
                <a16:creationId xmlns:a16="http://schemas.microsoft.com/office/drawing/2014/main" id="{405BE4D4-6915-935B-01DA-A458AE9B4B33}"/>
              </a:ext>
            </a:extLst>
          </p:cNvPr>
          <p:cNvSpPr txBox="1"/>
          <p:nvPr/>
        </p:nvSpPr>
        <p:spPr>
          <a:xfrm>
            <a:off x="3632097" y="3089565"/>
            <a:ext cx="4053694" cy="1200329"/>
          </a:xfrm>
          <a:prstGeom prst="rect">
            <a:avLst/>
          </a:prstGeom>
          <a:noFill/>
        </p:spPr>
        <p:txBody>
          <a:bodyPr wrap="square">
            <a:spAutoFit/>
          </a:bodyPr>
          <a:lstStyle/>
          <a:p>
            <a:pPr marL="457200" lvl="1" indent="0" algn="ctr">
              <a:buNone/>
            </a:pPr>
            <a:r>
              <a:rPr lang="en-AU" sz="2400" b="1" dirty="0">
                <a:latin typeface="Gill Sans MT" panose="020B0502020104020203" pitchFamily="34" charset="0"/>
              </a:rPr>
              <a:t>Supports inclusive design</a:t>
            </a:r>
          </a:p>
          <a:p>
            <a:pPr marL="457200" lvl="1" indent="0" algn="ctr">
              <a:buNone/>
            </a:pPr>
            <a:r>
              <a:rPr lang="en-AU" sz="2400" dirty="0">
                <a:latin typeface="Gill Sans MT" panose="020B0502020104020203" pitchFamily="34" charset="0"/>
              </a:rPr>
              <a:t>HCD</a:t>
            </a:r>
          </a:p>
        </p:txBody>
      </p:sp>
      <p:sp>
        <p:nvSpPr>
          <p:cNvPr id="25" name="TextBox 24">
            <a:extLst>
              <a:ext uri="{FF2B5EF4-FFF2-40B4-BE49-F238E27FC236}">
                <a16:creationId xmlns:a16="http://schemas.microsoft.com/office/drawing/2014/main" id="{8C373D6E-C44A-8494-B451-595E4D5326D6}"/>
              </a:ext>
            </a:extLst>
          </p:cNvPr>
          <p:cNvSpPr txBox="1"/>
          <p:nvPr/>
        </p:nvSpPr>
        <p:spPr>
          <a:xfrm>
            <a:off x="8298340" y="3089565"/>
            <a:ext cx="3402277" cy="1200329"/>
          </a:xfrm>
          <a:prstGeom prst="rect">
            <a:avLst/>
          </a:prstGeom>
          <a:noFill/>
        </p:spPr>
        <p:txBody>
          <a:bodyPr wrap="square">
            <a:spAutoFit/>
          </a:bodyPr>
          <a:lstStyle/>
          <a:p>
            <a:pPr marL="457200" lvl="1" indent="0" algn="ctr">
              <a:buNone/>
            </a:pPr>
            <a:r>
              <a:rPr lang="en-AU" sz="2400" b="1" dirty="0">
                <a:latin typeface="Gill Sans MT" panose="020B0502020104020203" pitchFamily="34" charset="0"/>
              </a:rPr>
              <a:t>Improves relevance of technology</a:t>
            </a:r>
          </a:p>
          <a:p>
            <a:pPr marL="457200" lvl="1" indent="0" algn="ctr">
              <a:buNone/>
            </a:pPr>
            <a:r>
              <a:rPr lang="en-AU" sz="2400" dirty="0">
                <a:latin typeface="Gill Sans MT" panose="020B0502020104020203" pitchFamily="34" charset="0"/>
              </a:rPr>
              <a:t>Design for Safety</a:t>
            </a:r>
          </a:p>
        </p:txBody>
      </p:sp>
    </p:spTree>
    <p:extLst>
      <p:ext uri="{BB962C8B-B14F-4D97-AF65-F5344CB8AC3E}">
        <p14:creationId xmlns:p14="http://schemas.microsoft.com/office/powerpoint/2010/main" val="1484224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7EFB4-E1B3-27F8-B545-30FCB04669B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58D5862-B502-794A-12FC-B4452F9A14BD}"/>
              </a:ext>
            </a:extLst>
          </p:cNvPr>
          <p:cNvSpPr/>
          <p:nvPr/>
        </p:nvSpPr>
        <p:spPr>
          <a:xfrm>
            <a:off x="262149" y="-2"/>
            <a:ext cx="11929851" cy="1158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8B1E7A9-6F8C-9175-C017-320EE4E5A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07" y="-5"/>
            <a:ext cx="1436016" cy="1206254"/>
          </a:xfrm>
          <a:prstGeom prst="rect">
            <a:avLst/>
          </a:prstGeom>
        </p:spPr>
      </p:pic>
      <p:sp>
        <p:nvSpPr>
          <p:cNvPr id="10" name="Freeform: Shape 9">
            <a:extLst>
              <a:ext uri="{FF2B5EF4-FFF2-40B4-BE49-F238E27FC236}">
                <a16:creationId xmlns:a16="http://schemas.microsoft.com/office/drawing/2014/main" id="{4B98FF95-6AD0-32E4-142D-83CCD2BE1BC5}"/>
              </a:ext>
            </a:extLst>
          </p:cNvPr>
          <p:cNvSpPr/>
          <p:nvPr/>
        </p:nvSpPr>
        <p:spPr>
          <a:xfrm rot="10800000">
            <a:off x="1698165" y="-4"/>
            <a:ext cx="10493835" cy="1158242"/>
          </a:xfrm>
          <a:custGeom>
            <a:avLst/>
            <a:gdLst>
              <a:gd name="connsiteX0" fmla="*/ 10180320 w 10180320"/>
              <a:gd name="connsiteY0" fmla="*/ 1158242 h 1158242"/>
              <a:gd name="connsiteX1" fmla="*/ 9265920 w 10180320"/>
              <a:gd name="connsiteY1" fmla="*/ 1158242 h 1158242"/>
              <a:gd name="connsiteX2" fmla="*/ 9265920 w 10180320"/>
              <a:gd name="connsiteY2" fmla="*/ 1158241 h 1158242"/>
              <a:gd name="connsiteX3" fmla="*/ 0 w 10180320"/>
              <a:gd name="connsiteY3" fmla="*/ 1158241 h 1158242"/>
              <a:gd name="connsiteX4" fmla="*/ 0 w 10180320"/>
              <a:gd name="connsiteY4" fmla="*/ 0 h 1158242"/>
              <a:gd name="connsiteX5" fmla="*/ 9265920 w 10180320"/>
              <a:gd name="connsiteY5" fmla="*/ 0 h 1158242"/>
              <a:gd name="connsiteX6" fmla="*/ 9265920 w 10180320"/>
              <a:gd name="connsiteY6" fmla="*/ 3 h 115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0320" h="1158242">
                <a:moveTo>
                  <a:pt x="10180320" y="1158242"/>
                </a:moveTo>
                <a:lnTo>
                  <a:pt x="9265920" y="1158242"/>
                </a:lnTo>
                <a:lnTo>
                  <a:pt x="9265920" y="1158241"/>
                </a:lnTo>
                <a:lnTo>
                  <a:pt x="0" y="1158241"/>
                </a:lnTo>
                <a:lnTo>
                  <a:pt x="0" y="0"/>
                </a:lnTo>
                <a:lnTo>
                  <a:pt x="9265920" y="0"/>
                </a:lnTo>
                <a:lnTo>
                  <a:pt x="9265920" y="3"/>
                </a:lnTo>
                <a:close/>
              </a:path>
            </a:pathLst>
          </a:cu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5" name="TextBox 14">
            <a:extLst>
              <a:ext uri="{FF2B5EF4-FFF2-40B4-BE49-F238E27FC236}">
                <a16:creationId xmlns:a16="http://schemas.microsoft.com/office/drawing/2014/main" id="{C9C92540-5DCF-DB95-59DE-2AC6BF1F1764}"/>
              </a:ext>
            </a:extLst>
          </p:cNvPr>
          <p:cNvSpPr txBox="1"/>
          <p:nvPr/>
        </p:nvSpPr>
        <p:spPr>
          <a:xfrm>
            <a:off x="7796168" y="195396"/>
            <a:ext cx="1759219" cy="523220"/>
          </a:xfrm>
          <a:prstGeom prst="rect">
            <a:avLst/>
          </a:prstGeom>
          <a:noFill/>
        </p:spPr>
        <p:txBody>
          <a:bodyPr wrap="square" rtlCol="0">
            <a:spAutoFit/>
          </a:bodyPr>
          <a:lstStyle/>
          <a:p>
            <a:r>
              <a:rPr lang="en-AU" sz="2000" dirty="0">
                <a:solidFill>
                  <a:schemeClr val="bg1"/>
                </a:solidFill>
              </a:rPr>
              <a:t>#</a:t>
            </a:r>
            <a:r>
              <a:rPr lang="en-AU" sz="2800" dirty="0">
                <a:solidFill>
                  <a:schemeClr val="bg1"/>
                </a:solidFill>
              </a:rPr>
              <a:t>WAFA25</a:t>
            </a:r>
            <a:endParaRPr lang="en-GB" sz="2800" dirty="0">
              <a:solidFill>
                <a:schemeClr val="bg1"/>
              </a:solidFill>
            </a:endParaRPr>
          </a:p>
        </p:txBody>
      </p:sp>
      <p:pic>
        <p:nvPicPr>
          <p:cNvPr id="3" name="Picture 2">
            <a:extLst>
              <a:ext uri="{FF2B5EF4-FFF2-40B4-BE49-F238E27FC236}">
                <a16:creationId xmlns:a16="http://schemas.microsoft.com/office/drawing/2014/main" id="{07BBE8DE-1017-F1A5-A38D-96D4157FB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262" y="113015"/>
            <a:ext cx="2409879" cy="687982"/>
          </a:xfrm>
          <a:prstGeom prst="rect">
            <a:avLst/>
          </a:prstGeom>
        </p:spPr>
      </p:pic>
      <p:sp>
        <p:nvSpPr>
          <p:cNvPr id="6" name="Title 5">
            <a:extLst>
              <a:ext uri="{FF2B5EF4-FFF2-40B4-BE49-F238E27FC236}">
                <a16:creationId xmlns:a16="http://schemas.microsoft.com/office/drawing/2014/main" id="{F1A629F1-1D3A-6CCC-8B41-E708A216980E}"/>
              </a:ext>
            </a:extLst>
          </p:cNvPr>
          <p:cNvSpPr>
            <a:spLocks noGrp="1"/>
          </p:cNvSpPr>
          <p:nvPr>
            <p:ph type="title"/>
          </p:nvPr>
        </p:nvSpPr>
        <p:spPr>
          <a:xfrm>
            <a:off x="159189" y="1245935"/>
            <a:ext cx="11929851" cy="643817"/>
          </a:xfrm>
          <a:solidFill>
            <a:schemeClr val="accent1">
              <a:lumMod val="20000"/>
              <a:lumOff val="80000"/>
            </a:schemeClr>
          </a:solidFill>
          <a:ln>
            <a:solidFill>
              <a:schemeClr val="accent1"/>
            </a:solidFill>
          </a:ln>
        </p:spPr>
        <p:txBody>
          <a:bodyPr>
            <a:normAutofit/>
          </a:bodyPr>
          <a:lstStyle/>
          <a:p>
            <a:r>
              <a:rPr lang="en-AU" sz="2800" dirty="0">
                <a:solidFill>
                  <a:srgbClr val="0070C0"/>
                </a:solidFill>
                <a:latin typeface="Gill Sans MT" panose="020B0502020104020203" pitchFamily="34" charset="0"/>
              </a:rPr>
              <a:t>Human-Centered Design approach </a:t>
            </a:r>
          </a:p>
        </p:txBody>
      </p:sp>
      <p:sp>
        <p:nvSpPr>
          <p:cNvPr id="9" name="Content Placeholder 2">
            <a:extLst>
              <a:ext uri="{FF2B5EF4-FFF2-40B4-BE49-F238E27FC236}">
                <a16:creationId xmlns:a16="http://schemas.microsoft.com/office/drawing/2014/main" id="{B0840572-CD39-2A02-1748-40D613FF2333}"/>
              </a:ext>
            </a:extLst>
          </p:cNvPr>
          <p:cNvSpPr>
            <a:spLocks noGrp="1"/>
          </p:cNvSpPr>
          <p:nvPr>
            <p:ph idx="1"/>
          </p:nvPr>
        </p:nvSpPr>
        <p:spPr>
          <a:xfrm>
            <a:off x="838200" y="2076100"/>
            <a:ext cx="10515600" cy="4351338"/>
          </a:xfrm>
        </p:spPr>
        <p:txBody>
          <a:bodyPr>
            <a:noAutofit/>
          </a:bodyPr>
          <a:lstStyle/>
          <a:p>
            <a:pPr lvl="1"/>
            <a:endParaRPr lang="en-AU" sz="1200" dirty="0">
              <a:latin typeface="Gill Sans MT" panose="020B0502020104020203" pitchFamily="34" charset="0"/>
            </a:endParaRPr>
          </a:p>
          <a:p>
            <a:pPr marL="457200" lvl="1" indent="0">
              <a:buNone/>
            </a:pPr>
            <a:endParaRPr lang="en-AU" sz="1200" dirty="0">
              <a:latin typeface="Gill Sans MT" panose="020B0502020104020203" pitchFamily="34" charset="0"/>
            </a:endParaRPr>
          </a:p>
        </p:txBody>
      </p:sp>
      <p:grpSp>
        <p:nvGrpSpPr>
          <p:cNvPr id="5" name="Group 4">
            <a:extLst>
              <a:ext uri="{FF2B5EF4-FFF2-40B4-BE49-F238E27FC236}">
                <a16:creationId xmlns:a16="http://schemas.microsoft.com/office/drawing/2014/main" id="{FF2350BB-897D-34CA-7C60-E471355C1DF4}"/>
              </a:ext>
            </a:extLst>
          </p:cNvPr>
          <p:cNvGrpSpPr/>
          <p:nvPr/>
        </p:nvGrpSpPr>
        <p:grpSpPr>
          <a:xfrm>
            <a:off x="5447918" y="6601150"/>
            <a:ext cx="6744082" cy="256850"/>
            <a:chOff x="2846575" y="6515135"/>
            <a:chExt cx="6744082" cy="256850"/>
          </a:xfrm>
        </p:grpSpPr>
        <p:sp>
          <p:nvSpPr>
            <p:cNvPr id="14" name="Title 5">
              <a:extLst>
                <a:ext uri="{FF2B5EF4-FFF2-40B4-BE49-F238E27FC236}">
                  <a16:creationId xmlns:a16="http://schemas.microsoft.com/office/drawing/2014/main" id="{822234B8-7E3F-F047-09E0-47D285034DC7}"/>
                </a:ext>
              </a:extLst>
            </p:cNvPr>
            <p:cNvSpPr txBox="1">
              <a:spLocks/>
            </p:cNvSpPr>
            <p:nvPr/>
          </p:nvSpPr>
          <p:spPr>
            <a:xfrm>
              <a:off x="2846575" y="6517620"/>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Introduction</a:t>
              </a:r>
            </a:p>
          </p:txBody>
        </p:sp>
        <p:sp>
          <p:nvSpPr>
            <p:cNvPr id="16" name="Title 5">
              <a:extLst>
                <a:ext uri="{FF2B5EF4-FFF2-40B4-BE49-F238E27FC236}">
                  <a16:creationId xmlns:a16="http://schemas.microsoft.com/office/drawing/2014/main" id="{5F0338E7-FEB7-1182-CD87-03F6ED790484}"/>
                </a:ext>
              </a:extLst>
            </p:cNvPr>
            <p:cNvSpPr txBox="1">
              <a:spLocks/>
            </p:cNvSpPr>
            <p:nvPr/>
          </p:nvSpPr>
          <p:spPr>
            <a:xfrm>
              <a:off x="4191769" y="6516378"/>
              <a:ext cx="1345194" cy="254365"/>
            </a:xfrm>
            <a:prstGeom prst="rect">
              <a:avLst/>
            </a:prstGeom>
            <a:solidFill>
              <a:schemeClr val="accent1">
                <a:lumMod val="20000"/>
                <a:lumOff val="80000"/>
              </a:schemeClr>
            </a:solid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Significance</a:t>
              </a:r>
            </a:p>
          </p:txBody>
        </p:sp>
        <p:sp>
          <p:nvSpPr>
            <p:cNvPr id="17" name="Title 5">
              <a:extLst>
                <a:ext uri="{FF2B5EF4-FFF2-40B4-BE49-F238E27FC236}">
                  <a16:creationId xmlns:a16="http://schemas.microsoft.com/office/drawing/2014/main" id="{5DB3A0D9-E718-7B5C-4E69-8A45148838EF}"/>
                </a:ext>
              </a:extLst>
            </p:cNvPr>
            <p:cNvSpPr txBox="1">
              <a:spLocks/>
            </p:cNvSpPr>
            <p:nvPr/>
          </p:nvSpPr>
          <p:spPr>
            <a:xfrm>
              <a:off x="5536963" y="6515136"/>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Methodology</a:t>
              </a:r>
            </a:p>
          </p:txBody>
        </p:sp>
        <p:sp>
          <p:nvSpPr>
            <p:cNvPr id="18" name="Title 5">
              <a:extLst>
                <a:ext uri="{FF2B5EF4-FFF2-40B4-BE49-F238E27FC236}">
                  <a16:creationId xmlns:a16="http://schemas.microsoft.com/office/drawing/2014/main" id="{22CC3188-7538-AE4E-FF10-02E0006E8549}"/>
                </a:ext>
              </a:extLst>
            </p:cNvPr>
            <p:cNvSpPr txBox="1">
              <a:spLocks/>
            </p:cNvSpPr>
            <p:nvPr/>
          </p:nvSpPr>
          <p:spPr>
            <a:xfrm>
              <a:off x="6891213" y="6515135"/>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Findings</a:t>
              </a:r>
            </a:p>
          </p:txBody>
        </p:sp>
        <p:sp>
          <p:nvSpPr>
            <p:cNvPr id="19" name="Title 5">
              <a:extLst>
                <a:ext uri="{FF2B5EF4-FFF2-40B4-BE49-F238E27FC236}">
                  <a16:creationId xmlns:a16="http://schemas.microsoft.com/office/drawing/2014/main" id="{A49CD151-80FC-33B0-ACC5-C3CE5A14F5EF}"/>
                </a:ext>
              </a:extLst>
            </p:cNvPr>
            <p:cNvSpPr txBox="1">
              <a:spLocks/>
            </p:cNvSpPr>
            <p:nvPr/>
          </p:nvSpPr>
          <p:spPr>
            <a:xfrm>
              <a:off x="8245463" y="6517287"/>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Go-forward</a:t>
              </a:r>
            </a:p>
          </p:txBody>
        </p:sp>
      </p:grpSp>
      <p:pic>
        <p:nvPicPr>
          <p:cNvPr id="8" name="Picture 7">
            <a:extLst>
              <a:ext uri="{FF2B5EF4-FFF2-40B4-BE49-F238E27FC236}">
                <a16:creationId xmlns:a16="http://schemas.microsoft.com/office/drawing/2014/main" id="{65166BE8-2DB9-9119-3F18-97B30F3F3D85}"/>
              </a:ext>
            </a:extLst>
          </p:cNvPr>
          <p:cNvPicPr>
            <a:picLocks noChangeAspect="1"/>
          </p:cNvPicPr>
          <p:nvPr/>
        </p:nvPicPr>
        <p:blipFill>
          <a:blip r:embed="rId6"/>
          <a:stretch>
            <a:fillRect/>
          </a:stretch>
        </p:blipFill>
        <p:spPr>
          <a:xfrm>
            <a:off x="953834" y="2331821"/>
            <a:ext cx="9815367" cy="4019415"/>
          </a:xfrm>
          <a:prstGeom prst="rect">
            <a:avLst/>
          </a:prstGeom>
        </p:spPr>
      </p:pic>
    </p:spTree>
    <p:extLst>
      <p:ext uri="{BB962C8B-B14F-4D97-AF65-F5344CB8AC3E}">
        <p14:creationId xmlns:p14="http://schemas.microsoft.com/office/powerpoint/2010/main" val="407529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3729-958B-82C8-8627-6DF8CED55EB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FA920C9-608F-1484-3B5D-31A6D5EA143A}"/>
              </a:ext>
            </a:extLst>
          </p:cNvPr>
          <p:cNvSpPr/>
          <p:nvPr/>
        </p:nvSpPr>
        <p:spPr>
          <a:xfrm>
            <a:off x="262149" y="-2"/>
            <a:ext cx="11929851" cy="1158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B460A07-9398-C8A1-01A9-4515AD579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07" y="-5"/>
            <a:ext cx="1436016" cy="1206254"/>
          </a:xfrm>
          <a:prstGeom prst="rect">
            <a:avLst/>
          </a:prstGeom>
        </p:spPr>
      </p:pic>
      <p:sp>
        <p:nvSpPr>
          <p:cNvPr id="10" name="Freeform: Shape 9">
            <a:extLst>
              <a:ext uri="{FF2B5EF4-FFF2-40B4-BE49-F238E27FC236}">
                <a16:creationId xmlns:a16="http://schemas.microsoft.com/office/drawing/2014/main" id="{048B59B0-3B60-C57E-2ABF-4EDA29E0937B}"/>
              </a:ext>
            </a:extLst>
          </p:cNvPr>
          <p:cNvSpPr/>
          <p:nvPr/>
        </p:nvSpPr>
        <p:spPr>
          <a:xfrm rot="10800000">
            <a:off x="1698165" y="-4"/>
            <a:ext cx="10493835" cy="1158242"/>
          </a:xfrm>
          <a:custGeom>
            <a:avLst/>
            <a:gdLst>
              <a:gd name="connsiteX0" fmla="*/ 10180320 w 10180320"/>
              <a:gd name="connsiteY0" fmla="*/ 1158242 h 1158242"/>
              <a:gd name="connsiteX1" fmla="*/ 9265920 w 10180320"/>
              <a:gd name="connsiteY1" fmla="*/ 1158242 h 1158242"/>
              <a:gd name="connsiteX2" fmla="*/ 9265920 w 10180320"/>
              <a:gd name="connsiteY2" fmla="*/ 1158241 h 1158242"/>
              <a:gd name="connsiteX3" fmla="*/ 0 w 10180320"/>
              <a:gd name="connsiteY3" fmla="*/ 1158241 h 1158242"/>
              <a:gd name="connsiteX4" fmla="*/ 0 w 10180320"/>
              <a:gd name="connsiteY4" fmla="*/ 0 h 1158242"/>
              <a:gd name="connsiteX5" fmla="*/ 9265920 w 10180320"/>
              <a:gd name="connsiteY5" fmla="*/ 0 h 1158242"/>
              <a:gd name="connsiteX6" fmla="*/ 9265920 w 10180320"/>
              <a:gd name="connsiteY6" fmla="*/ 3 h 115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0320" h="1158242">
                <a:moveTo>
                  <a:pt x="10180320" y="1158242"/>
                </a:moveTo>
                <a:lnTo>
                  <a:pt x="9265920" y="1158242"/>
                </a:lnTo>
                <a:lnTo>
                  <a:pt x="9265920" y="1158241"/>
                </a:lnTo>
                <a:lnTo>
                  <a:pt x="0" y="1158241"/>
                </a:lnTo>
                <a:lnTo>
                  <a:pt x="0" y="0"/>
                </a:lnTo>
                <a:lnTo>
                  <a:pt x="9265920" y="0"/>
                </a:lnTo>
                <a:lnTo>
                  <a:pt x="9265920" y="3"/>
                </a:lnTo>
                <a:close/>
              </a:path>
            </a:pathLst>
          </a:cu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5" name="TextBox 14">
            <a:extLst>
              <a:ext uri="{FF2B5EF4-FFF2-40B4-BE49-F238E27FC236}">
                <a16:creationId xmlns:a16="http://schemas.microsoft.com/office/drawing/2014/main" id="{088D1FA6-394B-FD83-4515-AA75048D0706}"/>
              </a:ext>
            </a:extLst>
          </p:cNvPr>
          <p:cNvSpPr txBox="1"/>
          <p:nvPr/>
        </p:nvSpPr>
        <p:spPr>
          <a:xfrm>
            <a:off x="7796168" y="195396"/>
            <a:ext cx="1759219" cy="523220"/>
          </a:xfrm>
          <a:prstGeom prst="rect">
            <a:avLst/>
          </a:prstGeom>
          <a:noFill/>
        </p:spPr>
        <p:txBody>
          <a:bodyPr wrap="square" rtlCol="0">
            <a:spAutoFit/>
          </a:bodyPr>
          <a:lstStyle/>
          <a:p>
            <a:r>
              <a:rPr lang="en-AU" sz="2000" dirty="0">
                <a:solidFill>
                  <a:schemeClr val="bg1"/>
                </a:solidFill>
              </a:rPr>
              <a:t>#</a:t>
            </a:r>
            <a:r>
              <a:rPr lang="en-AU" sz="2800" dirty="0">
                <a:solidFill>
                  <a:schemeClr val="bg1"/>
                </a:solidFill>
              </a:rPr>
              <a:t>WAFA25</a:t>
            </a:r>
            <a:endParaRPr lang="en-GB" sz="2800" dirty="0">
              <a:solidFill>
                <a:schemeClr val="bg1"/>
              </a:solidFill>
            </a:endParaRPr>
          </a:p>
        </p:txBody>
      </p:sp>
      <p:pic>
        <p:nvPicPr>
          <p:cNvPr id="3" name="Picture 2">
            <a:extLst>
              <a:ext uri="{FF2B5EF4-FFF2-40B4-BE49-F238E27FC236}">
                <a16:creationId xmlns:a16="http://schemas.microsoft.com/office/drawing/2014/main" id="{DA6F688E-EE5C-2E23-7A18-4822CE1A11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262" y="113015"/>
            <a:ext cx="2409879" cy="687982"/>
          </a:xfrm>
          <a:prstGeom prst="rect">
            <a:avLst/>
          </a:prstGeom>
        </p:spPr>
      </p:pic>
      <p:sp>
        <p:nvSpPr>
          <p:cNvPr id="6" name="Title 5">
            <a:extLst>
              <a:ext uri="{FF2B5EF4-FFF2-40B4-BE49-F238E27FC236}">
                <a16:creationId xmlns:a16="http://schemas.microsoft.com/office/drawing/2014/main" id="{D0141FB8-59F4-3E21-CC82-FB75AA0E127D}"/>
              </a:ext>
            </a:extLst>
          </p:cNvPr>
          <p:cNvSpPr>
            <a:spLocks noGrp="1"/>
          </p:cNvSpPr>
          <p:nvPr>
            <p:ph type="title"/>
          </p:nvPr>
        </p:nvSpPr>
        <p:spPr>
          <a:xfrm>
            <a:off x="159189" y="1245935"/>
            <a:ext cx="11929851" cy="643817"/>
          </a:xfr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a:normAutofit/>
          </a:bodyPr>
          <a:lstStyle/>
          <a:p>
            <a:r>
              <a:rPr lang="en-AU" sz="2800" dirty="0">
                <a:solidFill>
                  <a:srgbClr val="00B050"/>
                </a:solidFill>
                <a:latin typeface="Gill Sans MT" panose="020B0502020104020203" pitchFamily="34" charset="0"/>
              </a:rPr>
              <a:t>Methodology</a:t>
            </a:r>
          </a:p>
        </p:txBody>
      </p:sp>
      <p:grpSp>
        <p:nvGrpSpPr>
          <p:cNvPr id="5" name="Group 4">
            <a:extLst>
              <a:ext uri="{FF2B5EF4-FFF2-40B4-BE49-F238E27FC236}">
                <a16:creationId xmlns:a16="http://schemas.microsoft.com/office/drawing/2014/main" id="{471ABF53-76B9-72F6-632C-F96405EEBACE}"/>
              </a:ext>
            </a:extLst>
          </p:cNvPr>
          <p:cNvGrpSpPr/>
          <p:nvPr/>
        </p:nvGrpSpPr>
        <p:grpSpPr>
          <a:xfrm>
            <a:off x="5447918" y="6616560"/>
            <a:ext cx="6744082" cy="256850"/>
            <a:chOff x="2846575" y="6515135"/>
            <a:chExt cx="6744082" cy="256850"/>
          </a:xfrm>
        </p:grpSpPr>
        <p:sp>
          <p:nvSpPr>
            <p:cNvPr id="14" name="Title 5">
              <a:extLst>
                <a:ext uri="{FF2B5EF4-FFF2-40B4-BE49-F238E27FC236}">
                  <a16:creationId xmlns:a16="http://schemas.microsoft.com/office/drawing/2014/main" id="{7ED724A5-2AB6-BB31-2296-0981D29259D1}"/>
                </a:ext>
              </a:extLst>
            </p:cNvPr>
            <p:cNvSpPr txBox="1">
              <a:spLocks/>
            </p:cNvSpPr>
            <p:nvPr/>
          </p:nvSpPr>
          <p:spPr>
            <a:xfrm>
              <a:off x="2846575" y="6517620"/>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Introduction</a:t>
              </a:r>
            </a:p>
          </p:txBody>
        </p:sp>
        <p:sp>
          <p:nvSpPr>
            <p:cNvPr id="16" name="Title 5">
              <a:extLst>
                <a:ext uri="{FF2B5EF4-FFF2-40B4-BE49-F238E27FC236}">
                  <a16:creationId xmlns:a16="http://schemas.microsoft.com/office/drawing/2014/main" id="{6DBC0B8E-8472-35BA-C248-3F00C7F2813B}"/>
                </a:ext>
              </a:extLst>
            </p:cNvPr>
            <p:cNvSpPr txBox="1">
              <a:spLocks/>
            </p:cNvSpPr>
            <p:nvPr/>
          </p:nvSpPr>
          <p:spPr>
            <a:xfrm>
              <a:off x="4191769" y="6516378"/>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Significance</a:t>
              </a:r>
            </a:p>
          </p:txBody>
        </p:sp>
        <p:sp>
          <p:nvSpPr>
            <p:cNvPr id="17" name="Title 5">
              <a:extLst>
                <a:ext uri="{FF2B5EF4-FFF2-40B4-BE49-F238E27FC236}">
                  <a16:creationId xmlns:a16="http://schemas.microsoft.com/office/drawing/2014/main" id="{B6F7486C-1184-922B-EA91-BE5F88EF31CE}"/>
                </a:ext>
              </a:extLst>
            </p:cNvPr>
            <p:cNvSpPr txBox="1">
              <a:spLocks/>
            </p:cNvSpPr>
            <p:nvPr/>
          </p:nvSpPr>
          <p:spPr>
            <a:xfrm>
              <a:off x="5536963" y="6515136"/>
              <a:ext cx="1345194" cy="254365"/>
            </a:xfrm>
            <a:prstGeom prst="rect">
              <a:avLst/>
            </a:prstGeom>
            <a:solidFill>
              <a:schemeClr val="accent6">
                <a:lumMod val="20000"/>
                <a:lumOff val="80000"/>
              </a:schemeClr>
            </a:solid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Methodology</a:t>
              </a:r>
            </a:p>
          </p:txBody>
        </p:sp>
        <p:sp>
          <p:nvSpPr>
            <p:cNvPr id="18" name="Title 5">
              <a:extLst>
                <a:ext uri="{FF2B5EF4-FFF2-40B4-BE49-F238E27FC236}">
                  <a16:creationId xmlns:a16="http://schemas.microsoft.com/office/drawing/2014/main" id="{C0B7016F-7CAB-E079-6248-1EF7F4DC8F7D}"/>
                </a:ext>
              </a:extLst>
            </p:cNvPr>
            <p:cNvSpPr txBox="1">
              <a:spLocks/>
            </p:cNvSpPr>
            <p:nvPr/>
          </p:nvSpPr>
          <p:spPr>
            <a:xfrm>
              <a:off x="6891213" y="6515135"/>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Findings</a:t>
              </a:r>
            </a:p>
          </p:txBody>
        </p:sp>
        <p:sp>
          <p:nvSpPr>
            <p:cNvPr id="19" name="Title 5">
              <a:extLst>
                <a:ext uri="{FF2B5EF4-FFF2-40B4-BE49-F238E27FC236}">
                  <a16:creationId xmlns:a16="http://schemas.microsoft.com/office/drawing/2014/main" id="{FAFE54CB-062E-8CA0-35FF-5910A9EFD6B4}"/>
                </a:ext>
              </a:extLst>
            </p:cNvPr>
            <p:cNvSpPr txBox="1">
              <a:spLocks/>
            </p:cNvSpPr>
            <p:nvPr/>
          </p:nvSpPr>
          <p:spPr>
            <a:xfrm>
              <a:off x="8245463" y="6517287"/>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Go-forward</a:t>
              </a:r>
            </a:p>
          </p:txBody>
        </p:sp>
      </p:grpSp>
      <p:sp>
        <p:nvSpPr>
          <p:cNvPr id="11" name="TextBox 10">
            <a:extLst>
              <a:ext uri="{FF2B5EF4-FFF2-40B4-BE49-F238E27FC236}">
                <a16:creationId xmlns:a16="http://schemas.microsoft.com/office/drawing/2014/main" id="{74EE4934-F864-3A55-44B5-7BC569253B15}"/>
              </a:ext>
            </a:extLst>
          </p:cNvPr>
          <p:cNvSpPr txBox="1"/>
          <p:nvPr/>
        </p:nvSpPr>
        <p:spPr>
          <a:xfrm>
            <a:off x="102420" y="2220444"/>
            <a:ext cx="6097508" cy="3046988"/>
          </a:xfrm>
          <a:prstGeom prst="rect">
            <a:avLst/>
          </a:prstGeom>
          <a:noFill/>
        </p:spPr>
        <p:txBody>
          <a:bodyPr wrap="square">
            <a:spAutoFit/>
          </a:bodyPr>
          <a:lstStyle/>
          <a:p>
            <a:r>
              <a:rPr lang="en-AU" sz="2400" b="1" dirty="0">
                <a:latin typeface="Gill Sans MT" panose="020B0502020104020203" pitchFamily="34" charset="0"/>
              </a:rPr>
              <a:t>Literature Review (LR)</a:t>
            </a:r>
          </a:p>
          <a:p>
            <a:r>
              <a:rPr lang="en-AU" sz="2400" dirty="0">
                <a:latin typeface="Gill Sans MT" panose="020B0502020104020203" pitchFamily="34" charset="0"/>
              </a:rPr>
              <a:t>Reviewed studies on reproductive health, PPE, and workplace conditions to identify gender-specific heat risk factors.</a:t>
            </a:r>
          </a:p>
          <a:p>
            <a:endParaRPr lang="en-AU" sz="2400" dirty="0">
              <a:latin typeface="Gill Sans MT" panose="020B0502020104020203" pitchFamily="34" charset="0"/>
            </a:endParaRPr>
          </a:p>
          <a:p>
            <a:r>
              <a:rPr lang="en-AU" sz="2400" b="1" dirty="0">
                <a:latin typeface="Gill Sans MT" panose="020B0502020104020203" pitchFamily="34" charset="0"/>
              </a:rPr>
              <a:t>Systematic Review (SR) </a:t>
            </a:r>
          </a:p>
          <a:p>
            <a:r>
              <a:rPr lang="en-AU" sz="2400" dirty="0">
                <a:latin typeface="Gill Sans MT" panose="020B0502020104020203" pitchFamily="34" charset="0"/>
              </a:rPr>
              <a:t>Conducted a SR capturing safety needs and experiences in general for firefighter trainees</a:t>
            </a:r>
          </a:p>
        </p:txBody>
      </p:sp>
      <p:grpSp>
        <p:nvGrpSpPr>
          <p:cNvPr id="12" name="Group 11">
            <a:extLst>
              <a:ext uri="{FF2B5EF4-FFF2-40B4-BE49-F238E27FC236}">
                <a16:creationId xmlns:a16="http://schemas.microsoft.com/office/drawing/2014/main" id="{123B625D-6065-D9C4-528F-A757E63B6E00}"/>
              </a:ext>
            </a:extLst>
          </p:cNvPr>
          <p:cNvGrpSpPr/>
          <p:nvPr/>
        </p:nvGrpSpPr>
        <p:grpSpPr>
          <a:xfrm>
            <a:off x="7893724" y="2509283"/>
            <a:ext cx="2760355" cy="2272340"/>
            <a:chOff x="384858" y="2755302"/>
            <a:chExt cx="1536539" cy="1339114"/>
          </a:xfrm>
        </p:grpSpPr>
        <p:pic>
          <p:nvPicPr>
            <p:cNvPr id="13" name="Picture 3" descr="Home - Covidence - Library Research Guides at Bond University">
              <a:extLst>
                <a:ext uri="{FF2B5EF4-FFF2-40B4-BE49-F238E27FC236}">
                  <a16:creationId xmlns:a16="http://schemas.microsoft.com/office/drawing/2014/main" id="{574416B6-1D97-2D41-E3F9-C9C16A64B9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252" y="3209917"/>
              <a:ext cx="1070086" cy="88449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5AC818A-B55D-4FE2-9E25-A314972E3C0B}"/>
                </a:ext>
              </a:extLst>
            </p:cNvPr>
            <p:cNvSpPr txBox="1"/>
            <p:nvPr/>
          </p:nvSpPr>
          <p:spPr>
            <a:xfrm>
              <a:off x="384858" y="2755302"/>
              <a:ext cx="1536539" cy="461665"/>
            </a:xfrm>
            <a:prstGeom prst="rect">
              <a:avLst/>
            </a:prstGeom>
            <a:noFill/>
          </p:spPr>
          <p:txBody>
            <a:bodyPr wrap="square">
              <a:spAutoFit/>
            </a:bodyPr>
            <a:lstStyle/>
            <a:p>
              <a:pPr marL="0" indent="0">
                <a:buNone/>
              </a:pPr>
              <a:r>
                <a:rPr lang="en-AU" sz="2400" b="1" dirty="0">
                  <a:latin typeface="Gill Sans MT" panose="020B0502020104020203" pitchFamily="34" charset="0"/>
                </a:rPr>
                <a:t>How SR???</a:t>
              </a:r>
            </a:p>
          </p:txBody>
        </p:sp>
      </p:grpSp>
    </p:spTree>
    <p:extLst>
      <p:ext uri="{BB962C8B-B14F-4D97-AF65-F5344CB8AC3E}">
        <p14:creationId xmlns:p14="http://schemas.microsoft.com/office/powerpoint/2010/main" val="2515444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29203-27D9-0929-606D-C30A42E8C0C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EC7E5AC-3AA9-029E-818A-6F94FCB2F660}"/>
              </a:ext>
            </a:extLst>
          </p:cNvPr>
          <p:cNvSpPr/>
          <p:nvPr/>
        </p:nvSpPr>
        <p:spPr>
          <a:xfrm>
            <a:off x="262149" y="-2"/>
            <a:ext cx="11929851" cy="1158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25DA847-6392-7759-883D-5E8CC30C9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07" y="-5"/>
            <a:ext cx="1436016" cy="1206254"/>
          </a:xfrm>
          <a:prstGeom prst="rect">
            <a:avLst/>
          </a:prstGeom>
        </p:spPr>
      </p:pic>
      <p:sp>
        <p:nvSpPr>
          <p:cNvPr id="10" name="Freeform: Shape 9">
            <a:extLst>
              <a:ext uri="{FF2B5EF4-FFF2-40B4-BE49-F238E27FC236}">
                <a16:creationId xmlns:a16="http://schemas.microsoft.com/office/drawing/2014/main" id="{F043BCB2-0A69-81F2-25DE-C2792743D1E8}"/>
              </a:ext>
            </a:extLst>
          </p:cNvPr>
          <p:cNvSpPr/>
          <p:nvPr/>
        </p:nvSpPr>
        <p:spPr>
          <a:xfrm rot="10800000">
            <a:off x="1698165" y="-4"/>
            <a:ext cx="10493835" cy="1158242"/>
          </a:xfrm>
          <a:custGeom>
            <a:avLst/>
            <a:gdLst>
              <a:gd name="connsiteX0" fmla="*/ 10180320 w 10180320"/>
              <a:gd name="connsiteY0" fmla="*/ 1158242 h 1158242"/>
              <a:gd name="connsiteX1" fmla="*/ 9265920 w 10180320"/>
              <a:gd name="connsiteY1" fmla="*/ 1158242 h 1158242"/>
              <a:gd name="connsiteX2" fmla="*/ 9265920 w 10180320"/>
              <a:gd name="connsiteY2" fmla="*/ 1158241 h 1158242"/>
              <a:gd name="connsiteX3" fmla="*/ 0 w 10180320"/>
              <a:gd name="connsiteY3" fmla="*/ 1158241 h 1158242"/>
              <a:gd name="connsiteX4" fmla="*/ 0 w 10180320"/>
              <a:gd name="connsiteY4" fmla="*/ 0 h 1158242"/>
              <a:gd name="connsiteX5" fmla="*/ 9265920 w 10180320"/>
              <a:gd name="connsiteY5" fmla="*/ 0 h 1158242"/>
              <a:gd name="connsiteX6" fmla="*/ 9265920 w 10180320"/>
              <a:gd name="connsiteY6" fmla="*/ 3 h 115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0320" h="1158242">
                <a:moveTo>
                  <a:pt x="10180320" y="1158242"/>
                </a:moveTo>
                <a:lnTo>
                  <a:pt x="9265920" y="1158242"/>
                </a:lnTo>
                <a:lnTo>
                  <a:pt x="9265920" y="1158241"/>
                </a:lnTo>
                <a:lnTo>
                  <a:pt x="0" y="1158241"/>
                </a:lnTo>
                <a:lnTo>
                  <a:pt x="0" y="0"/>
                </a:lnTo>
                <a:lnTo>
                  <a:pt x="9265920" y="0"/>
                </a:lnTo>
                <a:lnTo>
                  <a:pt x="9265920" y="3"/>
                </a:lnTo>
                <a:close/>
              </a:path>
            </a:pathLst>
          </a:cu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5" name="TextBox 14">
            <a:extLst>
              <a:ext uri="{FF2B5EF4-FFF2-40B4-BE49-F238E27FC236}">
                <a16:creationId xmlns:a16="http://schemas.microsoft.com/office/drawing/2014/main" id="{8E6DDC16-A5B4-9F33-FDE6-73751401049E}"/>
              </a:ext>
            </a:extLst>
          </p:cNvPr>
          <p:cNvSpPr txBox="1"/>
          <p:nvPr/>
        </p:nvSpPr>
        <p:spPr>
          <a:xfrm>
            <a:off x="7796168" y="195396"/>
            <a:ext cx="1759219" cy="523220"/>
          </a:xfrm>
          <a:prstGeom prst="rect">
            <a:avLst/>
          </a:prstGeom>
          <a:noFill/>
        </p:spPr>
        <p:txBody>
          <a:bodyPr wrap="square" rtlCol="0">
            <a:spAutoFit/>
          </a:bodyPr>
          <a:lstStyle/>
          <a:p>
            <a:r>
              <a:rPr lang="en-AU" sz="2000" dirty="0">
                <a:solidFill>
                  <a:schemeClr val="bg1"/>
                </a:solidFill>
              </a:rPr>
              <a:t>#</a:t>
            </a:r>
            <a:r>
              <a:rPr lang="en-AU" sz="2800" dirty="0">
                <a:solidFill>
                  <a:schemeClr val="bg1"/>
                </a:solidFill>
              </a:rPr>
              <a:t>WAFA25</a:t>
            </a:r>
            <a:endParaRPr lang="en-GB" sz="2800" dirty="0">
              <a:solidFill>
                <a:schemeClr val="bg1"/>
              </a:solidFill>
            </a:endParaRPr>
          </a:p>
        </p:txBody>
      </p:sp>
      <p:pic>
        <p:nvPicPr>
          <p:cNvPr id="3" name="Picture 2">
            <a:extLst>
              <a:ext uri="{FF2B5EF4-FFF2-40B4-BE49-F238E27FC236}">
                <a16:creationId xmlns:a16="http://schemas.microsoft.com/office/drawing/2014/main" id="{4B6621AA-4A79-B552-AC11-FE5B3BA2E5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262" y="113015"/>
            <a:ext cx="2409879" cy="687982"/>
          </a:xfrm>
          <a:prstGeom prst="rect">
            <a:avLst/>
          </a:prstGeom>
        </p:spPr>
      </p:pic>
      <p:sp>
        <p:nvSpPr>
          <p:cNvPr id="6" name="Title 5">
            <a:extLst>
              <a:ext uri="{FF2B5EF4-FFF2-40B4-BE49-F238E27FC236}">
                <a16:creationId xmlns:a16="http://schemas.microsoft.com/office/drawing/2014/main" id="{92A7AF94-7F26-4326-244E-FF6EC6265612}"/>
              </a:ext>
            </a:extLst>
          </p:cNvPr>
          <p:cNvSpPr>
            <a:spLocks noGrp="1"/>
          </p:cNvSpPr>
          <p:nvPr>
            <p:ph type="title"/>
          </p:nvPr>
        </p:nvSpPr>
        <p:spPr>
          <a:xfrm>
            <a:off x="159189" y="1245935"/>
            <a:ext cx="11929851" cy="643817"/>
          </a:xfr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a:normAutofit/>
          </a:bodyPr>
          <a:lstStyle/>
          <a:p>
            <a:r>
              <a:rPr lang="en-AU" sz="2800" dirty="0">
                <a:solidFill>
                  <a:schemeClr val="accent5"/>
                </a:solidFill>
                <a:latin typeface="Gill Sans MT" panose="020B0502020104020203" pitchFamily="34" charset="0"/>
              </a:rPr>
              <a:t>Findings: Systematic Review findings</a:t>
            </a:r>
          </a:p>
        </p:txBody>
      </p:sp>
      <p:sp>
        <p:nvSpPr>
          <p:cNvPr id="9" name="Content Placeholder 2">
            <a:extLst>
              <a:ext uri="{FF2B5EF4-FFF2-40B4-BE49-F238E27FC236}">
                <a16:creationId xmlns:a16="http://schemas.microsoft.com/office/drawing/2014/main" id="{04132976-0104-FD1B-B280-581DABC0991E}"/>
              </a:ext>
            </a:extLst>
          </p:cNvPr>
          <p:cNvSpPr>
            <a:spLocks noGrp="1"/>
          </p:cNvSpPr>
          <p:nvPr>
            <p:ph idx="1"/>
          </p:nvPr>
        </p:nvSpPr>
        <p:spPr>
          <a:xfrm>
            <a:off x="838200" y="2076100"/>
            <a:ext cx="10515600" cy="4351338"/>
          </a:xfrm>
        </p:spPr>
        <p:txBody>
          <a:bodyPr>
            <a:noAutofit/>
          </a:bodyPr>
          <a:lstStyle/>
          <a:p>
            <a:pPr lvl="1"/>
            <a:endParaRPr lang="en-AU" sz="1200" dirty="0">
              <a:latin typeface="Gill Sans MT" panose="020B0502020104020203" pitchFamily="34" charset="0"/>
            </a:endParaRPr>
          </a:p>
          <a:p>
            <a:pPr marL="457200" lvl="1" indent="0">
              <a:buNone/>
            </a:pPr>
            <a:endParaRPr lang="en-AU" sz="1200" dirty="0">
              <a:latin typeface="Gill Sans MT" panose="020B0502020104020203" pitchFamily="34" charset="0"/>
            </a:endParaRPr>
          </a:p>
        </p:txBody>
      </p:sp>
      <p:grpSp>
        <p:nvGrpSpPr>
          <p:cNvPr id="5" name="Group 4">
            <a:extLst>
              <a:ext uri="{FF2B5EF4-FFF2-40B4-BE49-F238E27FC236}">
                <a16:creationId xmlns:a16="http://schemas.microsoft.com/office/drawing/2014/main" id="{829D1A08-5A98-490E-EC53-48F7CDABAA92}"/>
              </a:ext>
            </a:extLst>
          </p:cNvPr>
          <p:cNvGrpSpPr/>
          <p:nvPr/>
        </p:nvGrpSpPr>
        <p:grpSpPr>
          <a:xfrm>
            <a:off x="5447918" y="6589624"/>
            <a:ext cx="6744082" cy="256850"/>
            <a:chOff x="2846575" y="6515135"/>
            <a:chExt cx="6744082" cy="256850"/>
          </a:xfrm>
        </p:grpSpPr>
        <p:sp>
          <p:nvSpPr>
            <p:cNvPr id="14" name="Title 5">
              <a:extLst>
                <a:ext uri="{FF2B5EF4-FFF2-40B4-BE49-F238E27FC236}">
                  <a16:creationId xmlns:a16="http://schemas.microsoft.com/office/drawing/2014/main" id="{046265EC-492A-DBE9-8310-8E97AA295CFD}"/>
                </a:ext>
              </a:extLst>
            </p:cNvPr>
            <p:cNvSpPr txBox="1">
              <a:spLocks/>
            </p:cNvSpPr>
            <p:nvPr/>
          </p:nvSpPr>
          <p:spPr>
            <a:xfrm>
              <a:off x="2846575" y="6517620"/>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Introduction</a:t>
              </a:r>
            </a:p>
          </p:txBody>
        </p:sp>
        <p:sp>
          <p:nvSpPr>
            <p:cNvPr id="16" name="Title 5">
              <a:extLst>
                <a:ext uri="{FF2B5EF4-FFF2-40B4-BE49-F238E27FC236}">
                  <a16:creationId xmlns:a16="http://schemas.microsoft.com/office/drawing/2014/main" id="{C0DC2B38-6296-7417-E4F1-DC855348F306}"/>
                </a:ext>
              </a:extLst>
            </p:cNvPr>
            <p:cNvSpPr txBox="1">
              <a:spLocks/>
            </p:cNvSpPr>
            <p:nvPr/>
          </p:nvSpPr>
          <p:spPr>
            <a:xfrm>
              <a:off x="4191769" y="6516378"/>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Significance</a:t>
              </a:r>
            </a:p>
          </p:txBody>
        </p:sp>
        <p:sp>
          <p:nvSpPr>
            <p:cNvPr id="17" name="Title 5">
              <a:extLst>
                <a:ext uri="{FF2B5EF4-FFF2-40B4-BE49-F238E27FC236}">
                  <a16:creationId xmlns:a16="http://schemas.microsoft.com/office/drawing/2014/main" id="{E2A22FD5-147D-60BF-1253-563F657ECBF1}"/>
                </a:ext>
              </a:extLst>
            </p:cNvPr>
            <p:cNvSpPr txBox="1">
              <a:spLocks/>
            </p:cNvSpPr>
            <p:nvPr/>
          </p:nvSpPr>
          <p:spPr>
            <a:xfrm>
              <a:off x="5536963" y="6515136"/>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Methodology</a:t>
              </a:r>
            </a:p>
          </p:txBody>
        </p:sp>
        <p:sp>
          <p:nvSpPr>
            <p:cNvPr id="18" name="Title 5">
              <a:extLst>
                <a:ext uri="{FF2B5EF4-FFF2-40B4-BE49-F238E27FC236}">
                  <a16:creationId xmlns:a16="http://schemas.microsoft.com/office/drawing/2014/main" id="{EF090247-E82B-43CF-F277-D12F9E65B112}"/>
                </a:ext>
              </a:extLst>
            </p:cNvPr>
            <p:cNvSpPr txBox="1">
              <a:spLocks/>
            </p:cNvSpPr>
            <p:nvPr/>
          </p:nvSpPr>
          <p:spPr>
            <a:xfrm>
              <a:off x="6891213" y="6515135"/>
              <a:ext cx="1345194" cy="254365"/>
            </a:xfrm>
            <a:prstGeom prst="rect">
              <a:avLst/>
            </a:prstGeom>
            <a:solidFill>
              <a:schemeClr val="accent5">
                <a:lumMod val="20000"/>
                <a:lumOff val="80000"/>
              </a:schemeClr>
            </a:solid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Findings</a:t>
              </a:r>
            </a:p>
          </p:txBody>
        </p:sp>
        <p:sp>
          <p:nvSpPr>
            <p:cNvPr id="19" name="Title 5">
              <a:extLst>
                <a:ext uri="{FF2B5EF4-FFF2-40B4-BE49-F238E27FC236}">
                  <a16:creationId xmlns:a16="http://schemas.microsoft.com/office/drawing/2014/main" id="{D3629184-ED49-F039-0827-735413904B2E}"/>
                </a:ext>
              </a:extLst>
            </p:cNvPr>
            <p:cNvSpPr txBox="1">
              <a:spLocks/>
            </p:cNvSpPr>
            <p:nvPr/>
          </p:nvSpPr>
          <p:spPr>
            <a:xfrm>
              <a:off x="8245463" y="6517287"/>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Go-forward</a:t>
              </a:r>
            </a:p>
          </p:txBody>
        </p:sp>
      </p:grpSp>
      <p:graphicFrame>
        <p:nvGraphicFramePr>
          <p:cNvPr id="2" name="Chart 1">
            <a:extLst>
              <a:ext uri="{FF2B5EF4-FFF2-40B4-BE49-F238E27FC236}">
                <a16:creationId xmlns:a16="http://schemas.microsoft.com/office/drawing/2014/main" id="{18725B25-BB1B-E2A4-0617-D9B42A2084F5}"/>
              </a:ext>
            </a:extLst>
          </p:cNvPr>
          <p:cNvGraphicFramePr>
            <a:graphicFrameLocks/>
          </p:cNvGraphicFramePr>
          <p:nvPr>
            <p:extLst>
              <p:ext uri="{D42A27DB-BD31-4B8C-83A1-F6EECF244321}">
                <p14:modId xmlns:p14="http://schemas.microsoft.com/office/powerpoint/2010/main" val="3853417115"/>
              </p:ext>
            </p:extLst>
          </p:nvPr>
        </p:nvGraphicFramePr>
        <p:xfrm>
          <a:off x="18121" y="2244601"/>
          <a:ext cx="5827724" cy="297144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a:extLst>
              <a:ext uri="{FF2B5EF4-FFF2-40B4-BE49-F238E27FC236}">
                <a16:creationId xmlns:a16="http://schemas.microsoft.com/office/drawing/2014/main" id="{1F11FFE9-3406-3BFE-39AC-09D34290412A}"/>
              </a:ext>
            </a:extLst>
          </p:cNvPr>
          <p:cNvGraphicFramePr>
            <a:graphicFrameLocks/>
          </p:cNvGraphicFramePr>
          <p:nvPr>
            <p:extLst>
              <p:ext uri="{D42A27DB-BD31-4B8C-83A1-F6EECF244321}">
                <p14:modId xmlns:p14="http://schemas.microsoft.com/office/powerpoint/2010/main" val="1504923104"/>
              </p:ext>
            </p:extLst>
          </p:nvPr>
        </p:nvGraphicFramePr>
        <p:xfrm>
          <a:off x="6209560" y="2328850"/>
          <a:ext cx="5667393" cy="2971448"/>
        </p:xfrm>
        <a:graphic>
          <a:graphicData uri="http://schemas.openxmlformats.org/drawingml/2006/chart">
            <c:chart xmlns:c="http://schemas.openxmlformats.org/drawingml/2006/chart" xmlns:r="http://schemas.openxmlformats.org/officeDocument/2006/relationships" r:id="rId7"/>
          </a:graphicData>
        </a:graphic>
      </p:graphicFrame>
      <p:sp>
        <p:nvSpPr>
          <p:cNvPr id="21" name="TextBox 20">
            <a:extLst>
              <a:ext uri="{FF2B5EF4-FFF2-40B4-BE49-F238E27FC236}">
                <a16:creationId xmlns:a16="http://schemas.microsoft.com/office/drawing/2014/main" id="{E7AA5472-726A-3CA3-55F9-203CF61E45E0}"/>
              </a:ext>
            </a:extLst>
          </p:cNvPr>
          <p:cNvSpPr txBox="1"/>
          <p:nvPr/>
        </p:nvSpPr>
        <p:spPr>
          <a:xfrm>
            <a:off x="137191" y="5246627"/>
            <a:ext cx="11690499" cy="1015663"/>
          </a:xfrm>
          <a:prstGeom prst="rect">
            <a:avLst/>
          </a:prstGeom>
          <a:noFill/>
        </p:spPr>
        <p:txBody>
          <a:bodyPr wrap="square">
            <a:spAutoFit/>
          </a:bodyPr>
          <a:lstStyle/>
          <a:p>
            <a:r>
              <a:rPr lang="en-AU" sz="2000" b="1" dirty="0">
                <a:latin typeface="Gill Sans MT" panose="020B0502020104020203" pitchFamily="34" charset="0"/>
              </a:rPr>
              <a:t>Highlights</a:t>
            </a:r>
          </a:p>
          <a:p>
            <a:r>
              <a:rPr lang="en-AU" sz="2000" dirty="0">
                <a:latin typeface="Gill Sans MT" panose="020B0502020104020203" pitchFamily="34" charset="0"/>
              </a:rPr>
              <a:t>Under-exploration of safety needs contribute to trainee fatalities | 1</a:t>
            </a:r>
            <a:r>
              <a:rPr lang="en-AU" sz="2000" baseline="30000" dirty="0">
                <a:latin typeface="Gill Sans MT" panose="020B0502020104020203" pitchFamily="34" charset="0"/>
              </a:rPr>
              <a:t>st</a:t>
            </a:r>
            <a:r>
              <a:rPr lang="en-AU" sz="2000" dirty="0">
                <a:latin typeface="Gill Sans MT" panose="020B0502020104020203" pitchFamily="34" charset="0"/>
              </a:rPr>
              <a:t> time exploration of safety experiences in the context of training | Only 1 study involves participatory design </a:t>
            </a:r>
          </a:p>
        </p:txBody>
      </p:sp>
    </p:spTree>
    <p:extLst>
      <p:ext uri="{BB962C8B-B14F-4D97-AF65-F5344CB8AC3E}">
        <p14:creationId xmlns:p14="http://schemas.microsoft.com/office/powerpoint/2010/main" val="83923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B730-7F53-0A9D-A2D7-C56CDADEE78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3C58411-32C5-FD5F-B33D-F2A1046F2367}"/>
              </a:ext>
            </a:extLst>
          </p:cNvPr>
          <p:cNvSpPr/>
          <p:nvPr/>
        </p:nvSpPr>
        <p:spPr>
          <a:xfrm>
            <a:off x="262149" y="-2"/>
            <a:ext cx="11929851" cy="1158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594D9051-B8A8-EBF2-A23B-A8282E56D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07" y="-5"/>
            <a:ext cx="1436016" cy="1206254"/>
          </a:xfrm>
          <a:prstGeom prst="rect">
            <a:avLst/>
          </a:prstGeom>
        </p:spPr>
      </p:pic>
      <p:sp>
        <p:nvSpPr>
          <p:cNvPr id="10" name="Freeform: Shape 9">
            <a:extLst>
              <a:ext uri="{FF2B5EF4-FFF2-40B4-BE49-F238E27FC236}">
                <a16:creationId xmlns:a16="http://schemas.microsoft.com/office/drawing/2014/main" id="{C86323EC-357D-1507-547C-A75A4F475B4E}"/>
              </a:ext>
            </a:extLst>
          </p:cNvPr>
          <p:cNvSpPr/>
          <p:nvPr/>
        </p:nvSpPr>
        <p:spPr>
          <a:xfrm rot="10800000">
            <a:off x="1698165" y="-4"/>
            <a:ext cx="10493835" cy="1158242"/>
          </a:xfrm>
          <a:custGeom>
            <a:avLst/>
            <a:gdLst>
              <a:gd name="connsiteX0" fmla="*/ 10180320 w 10180320"/>
              <a:gd name="connsiteY0" fmla="*/ 1158242 h 1158242"/>
              <a:gd name="connsiteX1" fmla="*/ 9265920 w 10180320"/>
              <a:gd name="connsiteY1" fmla="*/ 1158242 h 1158242"/>
              <a:gd name="connsiteX2" fmla="*/ 9265920 w 10180320"/>
              <a:gd name="connsiteY2" fmla="*/ 1158241 h 1158242"/>
              <a:gd name="connsiteX3" fmla="*/ 0 w 10180320"/>
              <a:gd name="connsiteY3" fmla="*/ 1158241 h 1158242"/>
              <a:gd name="connsiteX4" fmla="*/ 0 w 10180320"/>
              <a:gd name="connsiteY4" fmla="*/ 0 h 1158242"/>
              <a:gd name="connsiteX5" fmla="*/ 9265920 w 10180320"/>
              <a:gd name="connsiteY5" fmla="*/ 0 h 1158242"/>
              <a:gd name="connsiteX6" fmla="*/ 9265920 w 10180320"/>
              <a:gd name="connsiteY6" fmla="*/ 3 h 115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0320" h="1158242">
                <a:moveTo>
                  <a:pt x="10180320" y="1158242"/>
                </a:moveTo>
                <a:lnTo>
                  <a:pt x="9265920" y="1158242"/>
                </a:lnTo>
                <a:lnTo>
                  <a:pt x="9265920" y="1158241"/>
                </a:lnTo>
                <a:lnTo>
                  <a:pt x="0" y="1158241"/>
                </a:lnTo>
                <a:lnTo>
                  <a:pt x="0" y="0"/>
                </a:lnTo>
                <a:lnTo>
                  <a:pt x="9265920" y="0"/>
                </a:lnTo>
                <a:lnTo>
                  <a:pt x="9265920" y="3"/>
                </a:lnTo>
                <a:close/>
              </a:path>
            </a:pathLst>
          </a:cu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5" name="TextBox 14">
            <a:extLst>
              <a:ext uri="{FF2B5EF4-FFF2-40B4-BE49-F238E27FC236}">
                <a16:creationId xmlns:a16="http://schemas.microsoft.com/office/drawing/2014/main" id="{9A0BE0D1-216D-D6B4-64D1-F4E2036F5A18}"/>
              </a:ext>
            </a:extLst>
          </p:cNvPr>
          <p:cNvSpPr txBox="1"/>
          <p:nvPr/>
        </p:nvSpPr>
        <p:spPr>
          <a:xfrm>
            <a:off x="7796168" y="195396"/>
            <a:ext cx="1759219" cy="523220"/>
          </a:xfrm>
          <a:prstGeom prst="rect">
            <a:avLst/>
          </a:prstGeom>
          <a:noFill/>
        </p:spPr>
        <p:txBody>
          <a:bodyPr wrap="square" rtlCol="0">
            <a:spAutoFit/>
          </a:bodyPr>
          <a:lstStyle/>
          <a:p>
            <a:r>
              <a:rPr lang="en-AU" sz="2000" dirty="0">
                <a:solidFill>
                  <a:schemeClr val="bg1"/>
                </a:solidFill>
              </a:rPr>
              <a:t>#</a:t>
            </a:r>
            <a:r>
              <a:rPr lang="en-AU" sz="2800" dirty="0">
                <a:solidFill>
                  <a:schemeClr val="bg1"/>
                </a:solidFill>
              </a:rPr>
              <a:t>WAFA25</a:t>
            </a:r>
            <a:endParaRPr lang="en-GB" sz="2800" dirty="0">
              <a:solidFill>
                <a:schemeClr val="bg1"/>
              </a:solidFill>
            </a:endParaRPr>
          </a:p>
        </p:txBody>
      </p:sp>
      <p:pic>
        <p:nvPicPr>
          <p:cNvPr id="3" name="Picture 2">
            <a:extLst>
              <a:ext uri="{FF2B5EF4-FFF2-40B4-BE49-F238E27FC236}">
                <a16:creationId xmlns:a16="http://schemas.microsoft.com/office/drawing/2014/main" id="{336384EA-0FB0-1CC1-3455-0917B7994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262" y="113015"/>
            <a:ext cx="2409879" cy="687982"/>
          </a:xfrm>
          <a:prstGeom prst="rect">
            <a:avLst/>
          </a:prstGeom>
        </p:spPr>
      </p:pic>
      <p:sp>
        <p:nvSpPr>
          <p:cNvPr id="6" name="Title 5">
            <a:extLst>
              <a:ext uri="{FF2B5EF4-FFF2-40B4-BE49-F238E27FC236}">
                <a16:creationId xmlns:a16="http://schemas.microsoft.com/office/drawing/2014/main" id="{EB9778F6-99AB-D9D2-B92B-7F8378689513}"/>
              </a:ext>
            </a:extLst>
          </p:cNvPr>
          <p:cNvSpPr>
            <a:spLocks noGrp="1"/>
          </p:cNvSpPr>
          <p:nvPr>
            <p:ph type="title"/>
          </p:nvPr>
        </p:nvSpPr>
        <p:spPr>
          <a:xfrm>
            <a:off x="159189" y="1245935"/>
            <a:ext cx="11929851" cy="643817"/>
          </a:xfr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a:normAutofit/>
          </a:bodyPr>
          <a:lstStyle/>
          <a:p>
            <a:r>
              <a:rPr lang="en-AU" sz="2800" dirty="0">
                <a:solidFill>
                  <a:schemeClr val="accent5"/>
                </a:solidFill>
                <a:latin typeface="Gill Sans MT" panose="020B0502020104020203" pitchFamily="34" charset="0"/>
              </a:rPr>
              <a:t>Findings: Identified general challenges</a:t>
            </a:r>
          </a:p>
        </p:txBody>
      </p:sp>
      <p:sp>
        <p:nvSpPr>
          <p:cNvPr id="9" name="Content Placeholder 2">
            <a:extLst>
              <a:ext uri="{FF2B5EF4-FFF2-40B4-BE49-F238E27FC236}">
                <a16:creationId xmlns:a16="http://schemas.microsoft.com/office/drawing/2014/main" id="{EF60EC3B-F921-4652-0BD1-6EA1DC3CD409}"/>
              </a:ext>
            </a:extLst>
          </p:cNvPr>
          <p:cNvSpPr>
            <a:spLocks noGrp="1"/>
          </p:cNvSpPr>
          <p:nvPr>
            <p:ph idx="1"/>
          </p:nvPr>
        </p:nvSpPr>
        <p:spPr>
          <a:xfrm>
            <a:off x="838200" y="2076100"/>
            <a:ext cx="10515600" cy="4351338"/>
          </a:xfrm>
        </p:spPr>
        <p:txBody>
          <a:bodyPr>
            <a:noAutofit/>
          </a:bodyPr>
          <a:lstStyle/>
          <a:p>
            <a:pPr lvl="1"/>
            <a:endParaRPr lang="en-AU" sz="1200" dirty="0">
              <a:latin typeface="Gill Sans MT" panose="020B0502020104020203" pitchFamily="34" charset="0"/>
            </a:endParaRPr>
          </a:p>
          <a:p>
            <a:pPr marL="457200" lvl="1" indent="0">
              <a:buNone/>
            </a:pPr>
            <a:endParaRPr lang="en-AU" sz="1200" dirty="0">
              <a:latin typeface="Gill Sans MT" panose="020B0502020104020203" pitchFamily="34" charset="0"/>
            </a:endParaRPr>
          </a:p>
        </p:txBody>
      </p:sp>
      <p:grpSp>
        <p:nvGrpSpPr>
          <p:cNvPr id="5" name="Group 4">
            <a:extLst>
              <a:ext uri="{FF2B5EF4-FFF2-40B4-BE49-F238E27FC236}">
                <a16:creationId xmlns:a16="http://schemas.microsoft.com/office/drawing/2014/main" id="{6783ACB2-F1D4-03C2-09D8-8B29BFA75C8A}"/>
              </a:ext>
            </a:extLst>
          </p:cNvPr>
          <p:cNvGrpSpPr/>
          <p:nvPr/>
        </p:nvGrpSpPr>
        <p:grpSpPr>
          <a:xfrm>
            <a:off x="5447918" y="6597626"/>
            <a:ext cx="6744082" cy="256850"/>
            <a:chOff x="2846575" y="6515135"/>
            <a:chExt cx="6744082" cy="256850"/>
          </a:xfrm>
        </p:grpSpPr>
        <p:sp>
          <p:nvSpPr>
            <p:cNvPr id="14" name="Title 5">
              <a:extLst>
                <a:ext uri="{FF2B5EF4-FFF2-40B4-BE49-F238E27FC236}">
                  <a16:creationId xmlns:a16="http://schemas.microsoft.com/office/drawing/2014/main" id="{102E6AE0-81A9-FC45-0455-26CEF3200B41}"/>
                </a:ext>
              </a:extLst>
            </p:cNvPr>
            <p:cNvSpPr txBox="1">
              <a:spLocks/>
            </p:cNvSpPr>
            <p:nvPr/>
          </p:nvSpPr>
          <p:spPr>
            <a:xfrm>
              <a:off x="2846575" y="6517620"/>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Introduction</a:t>
              </a:r>
            </a:p>
          </p:txBody>
        </p:sp>
        <p:sp>
          <p:nvSpPr>
            <p:cNvPr id="16" name="Title 5">
              <a:extLst>
                <a:ext uri="{FF2B5EF4-FFF2-40B4-BE49-F238E27FC236}">
                  <a16:creationId xmlns:a16="http://schemas.microsoft.com/office/drawing/2014/main" id="{D92B7F84-F589-2072-5737-F6E9195C8595}"/>
                </a:ext>
              </a:extLst>
            </p:cNvPr>
            <p:cNvSpPr txBox="1">
              <a:spLocks/>
            </p:cNvSpPr>
            <p:nvPr/>
          </p:nvSpPr>
          <p:spPr>
            <a:xfrm>
              <a:off x="4191769" y="6516378"/>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Significance</a:t>
              </a:r>
            </a:p>
          </p:txBody>
        </p:sp>
        <p:sp>
          <p:nvSpPr>
            <p:cNvPr id="17" name="Title 5">
              <a:extLst>
                <a:ext uri="{FF2B5EF4-FFF2-40B4-BE49-F238E27FC236}">
                  <a16:creationId xmlns:a16="http://schemas.microsoft.com/office/drawing/2014/main" id="{AFBACDF6-5D95-1FE0-DFC9-B848467C45C3}"/>
                </a:ext>
              </a:extLst>
            </p:cNvPr>
            <p:cNvSpPr txBox="1">
              <a:spLocks/>
            </p:cNvSpPr>
            <p:nvPr/>
          </p:nvSpPr>
          <p:spPr>
            <a:xfrm>
              <a:off x="5536963" y="6515136"/>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Methodology</a:t>
              </a:r>
            </a:p>
          </p:txBody>
        </p:sp>
        <p:sp>
          <p:nvSpPr>
            <p:cNvPr id="18" name="Title 5">
              <a:extLst>
                <a:ext uri="{FF2B5EF4-FFF2-40B4-BE49-F238E27FC236}">
                  <a16:creationId xmlns:a16="http://schemas.microsoft.com/office/drawing/2014/main" id="{4B13979F-86B7-2B14-9D50-639909000B3F}"/>
                </a:ext>
              </a:extLst>
            </p:cNvPr>
            <p:cNvSpPr txBox="1">
              <a:spLocks/>
            </p:cNvSpPr>
            <p:nvPr/>
          </p:nvSpPr>
          <p:spPr>
            <a:xfrm>
              <a:off x="6891213" y="6515135"/>
              <a:ext cx="1345194" cy="254365"/>
            </a:xfrm>
            <a:prstGeom prst="rect">
              <a:avLst/>
            </a:prstGeom>
            <a:solidFill>
              <a:schemeClr val="accent5">
                <a:lumMod val="20000"/>
                <a:lumOff val="80000"/>
              </a:schemeClr>
            </a:solid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Findings</a:t>
              </a:r>
            </a:p>
          </p:txBody>
        </p:sp>
        <p:sp>
          <p:nvSpPr>
            <p:cNvPr id="19" name="Title 5">
              <a:extLst>
                <a:ext uri="{FF2B5EF4-FFF2-40B4-BE49-F238E27FC236}">
                  <a16:creationId xmlns:a16="http://schemas.microsoft.com/office/drawing/2014/main" id="{4F5D5105-5A59-1E6F-842F-CD525AD983A3}"/>
                </a:ext>
              </a:extLst>
            </p:cNvPr>
            <p:cNvSpPr txBox="1">
              <a:spLocks/>
            </p:cNvSpPr>
            <p:nvPr/>
          </p:nvSpPr>
          <p:spPr>
            <a:xfrm>
              <a:off x="8245463" y="6517287"/>
              <a:ext cx="1345194" cy="254365"/>
            </a:xfrm>
            <a:prstGeom prst="rect">
              <a:avLst/>
            </a:prstGeom>
            <a:no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800" dirty="0">
                  <a:latin typeface="Gill Sans MT" panose="020B0502020104020203" pitchFamily="34" charset="0"/>
                </a:rPr>
                <a:t>Go-forward</a:t>
              </a:r>
            </a:p>
          </p:txBody>
        </p:sp>
      </p:grpSp>
      <p:sp>
        <p:nvSpPr>
          <p:cNvPr id="22" name="TextBox 21">
            <a:extLst>
              <a:ext uri="{FF2B5EF4-FFF2-40B4-BE49-F238E27FC236}">
                <a16:creationId xmlns:a16="http://schemas.microsoft.com/office/drawing/2014/main" id="{247B1923-D6B0-90C1-802E-E2D35A7A7681}"/>
              </a:ext>
            </a:extLst>
          </p:cNvPr>
          <p:cNvSpPr txBox="1"/>
          <p:nvPr/>
        </p:nvSpPr>
        <p:spPr>
          <a:xfrm>
            <a:off x="159189" y="4260552"/>
            <a:ext cx="6093994" cy="1569660"/>
          </a:xfrm>
          <a:prstGeom prst="rect">
            <a:avLst/>
          </a:prstGeom>
          <a:noFill/>
        </p:spPr>
        <p:txBody>
          <a:bodyPr wrap="square">
            <a:spAutoFit/>
          </a:bodyPr>
          <a:lstStyle/>
          <a:p>
            <a:pPr algn="ctr"/>
            <a:r>
              <a:rPr lang="en-AU" sz="2400" b="1" kern="1200" dirty="0">
                <a:solidFill>
                  <a:schemeClr val="tx1"/>
                </a:solidFill>
                <a:effectLst/>
                <a:latin typeface="Gill Sans MT" panose="020B0502020104020203" pitchFamily="34" charset="0"/>
              </a:rPr>
              <a:t>Gender inequality</a:t>
            </a:r>
          </a:p>
          <a:p>
            <a:pPr algn="ctr"/>
            <a:r>
              <a:rPr lang="en-AU" sz="2400" kern="1200" dirty="0">
                <a:solidFill>
                  <a:schemeClr val="tx1"/>
                </a:solidFill>
                <a:effectLst/>
                <a:latin typeface="Gill Sans MT" panose="020B0502020104020203" pitchFamily="34" charset="0"/>
              </a:rPr>
              <a:t>gender-based discrimination </a:t>
            </a:r>
            <a:endParaRPr lang="en-AU" sz="2400" dirty="0">
              <a:latin typeface="Gill Sans MT" panose="020B0502020104020203" pitchFamily="34" charset="0"/>
            </a:endParaRPr>
          </a:p>
          <a:p>
            <a:pPr algn="ctr"/>
            <a:r>
              <a:rPr lang="en-AU" sz="2400" kern="1200" dirty="0">
                <a:solidFill>
                  <a:schemeClr val="tx1"/>
                </a:solidFill>
                <a:effectLst/>
                <a:latin typeface="Gill Sans MT" panose="020B0502020104020203" pitchFamily="34" charset="0"/>
              </a:rPr>
              <a:t>workplace harassment</a:t>
            </a:r>
            <a:endParaRPr lang="en-AU" sz="2400" dirty="0">
              <a:latin typeface="Gill Sans MT" panose="020B0502020104020203" pitchFamily="34" charset="0"/>
            </a:endParaRPr>
          </a:p>
          <a:p>
            <a:pPr algn="ctr"/>
            <a:r>
              <a:rPr lang="en-AU" sz="2400" kern="1200" dirty="0">
                <a:solidFill>
                  <a:schemeClr val="tx1"/>
                </a:solidFill>
                <a:effectLst/>
                <a:latin typeface="Gill Sans MT" panose="020B0502020104020203" pitchFamily="34" charset="0"/>
              </a:rPr>
              <a:t>exclusion from certain roles</a:t>
            </a:r>
            <a:endParaRPr lang="en-AU" sz="2400" dirty="0">
              <a:latin typeface="Gill Sans MT" panose="020B0502020104020203" pitchFamily="34" charset="0"/>
            </a:endParaRPr>
          </a:p>
        </p:txBody>
      </p:sp>
      <p:sp>
        <p:nvSpPr>
          <p:cNvPr id="23" name="TextBox 22">
            <a:extLst>
              <a:ext uri="{FF2B5EF4-FFF2-40B4-BE49-F238E27FC236}">
                <a16:creationId xmlns:a16="http://schemas.microsoft.com/office/drawing/2014/main" id="{7FDD4B55-0602-15A0-3A87-560D4EB41D6A}"/>
              </a:ext>
            </a:extLst>
          </p:cNvPr>
          <p:cNvSpPr txBox="1"/>
          <p:nvPr/>
        </p:nvSpPr>
        <p:spPr>
          <a:xfrm>
            <a:off x="6227074" y="4251769"/>
            <a:ext cx="5492752" cy="1200329"/>
          </a:xfrm>
          <a:prstGeom prst="rect">
            <a:avLst/>
          </a:prstGeom>
          <a:noFill/>
        </p:spPr>
        <p:txBody>
          <a:bodyPr wrap="square">
            <a:spAutoFit/>
          </a:bodyPr>
          <a:lstStyle/>
          <a:p>
            <a:pPr algn="ctr"/>
            <a:r>
              <a:rPr lang="en-AU" sz="2400" b="1" kern="1200" dirty="0">
                <a:solidFill>
                  <a:schemeClr val="tx1"/>
                </a:solidFill>
                <a:effectLst/>
                <a:latin typeface="Gill Sans MT" panose="020B0502020104020203" pitchFamily="34" charset="0"/>
              </a:rPr>
              <a:t>Inadequate options for PPE</a:t>
            </a:r>
          </a:p>
          <a:p>
            <a:pPr algn="ctr"/>
            <a:r>
              <a:rPr lang="en-AU" sz="2400" kern="1200" dirty="0">
                <a:solidFill>
                  <a:schemeClr val="tx1"/>
                </a:solidFill>
                <a:effectLst/>
                <a:latin typeface="Gill Sans MT" panose="020B0502020104020203" pitchFamily="34" charset="0"/>
              </a:rPr>
              <a:t>Poor fit, comfort increases injury risk</a:t>
            </a:r>
          </a:p>
          <a:p>
            <a:pPr algn="ctr"/>
            <a:r>
              <a:rPr lang="en-AU" sz="2400" kern="1200" dirty="0">
                <a:solidFill>
                  <a:schemeClr val="tx1"/>
                </a:solidFill>
                <a:effectLst/>
                <a:latin typeface="Gill Sans MT" panose="020B0502020104020203" pitchFamily="34" charset="0"/>
              </a:rPr>
              <a:t>Disregarding female anatomy</a:t>
            </a:r>
          </a:p>
        </p:txBody>
      </p:sp>
      <p:sp>
        <p:nvSpPr>
          <p:cNvPr id="25" name="TextBox 24">
            <a:extLst>
              <a:ext uri="{FF2B5EF4-FFF2-40B4-BE49-F238E27FC236}">
                <a16:creationId xmlns:a16="http://schemas.microsoft.com/office/drawing/2014/main" id="{9D093DB5-460E-65CE-2328-A4F3B155A403}"/>
              </a:ext>
            </a:extLst>
          </p:cNvPr>
          <p:cNvSpPr txBox="1"/>
          <p:nvPr/>
        </p:nvSpPr>
        <p:spPr>
          <a:xfrm>
            <a:off x="1724429" y="5981303"/>
            <a:ext cx="3589485" cy="276999"/>
          </a:xfrm>
          <a:prstGeom prst="rect">
            <a:avLst/>
          </a:prstGeom>
          <a:noFill/>
        </p:spPr>
        <p:txBody>
          <a:bodyPr wrap="square">
            <a:spAutoFit/>
          </a:bodyPr>
          <a:lstStyle/>
          <a:p>
            <a:r>
              <a:rPr lang="en-AU" sz="1200" b="1" dirty="0">
                <a:latin typeface="Gill Sans MT" panose="020B0502020104020203" pitchFamily="34" charset="0"/>
              </a:rPr>
              <a:t>(Source: Hulett et al., 2008; Krause et al., 2023) </a:t>
            </a:r>
          </a:p>
        </p:txBody>
      </p:sp>
      <p:sp>
        <p:nvSpPr>
          <p:cNvPr id="27" name="TextBox 26">
            <a:extLst>
              <a:ext uri="{FF2B5EF4-FFF2-40B4-BE49-F238E27FC236}">
                <a16:creationId xmlns:a16="http://schemas.microsoft.com/office/drawing/2014/main" id="{EBF5C4D6-3184-9FED-CDE8-ED2D8D6570A7}"/>
              </a:ext>
            </a:extLst>
          </p:cNvPr>
          <p:cNvSpPr txBox="1"/>
          <p:nvPr/>
        </p:nvSpPr>
        <p:spPr>
          <a:xfrm>
            <a:off x="7479328" y="5930765"/>
            <a:ext cx="3874472" cy="276999"/>
          </a:xfrm>
          <a:prstGeom prst="rect">
            <a:avLst/>
          </a:prstGeom>
          <a:noFill/>
        </p:spPr>
        <p:txBody>
          <a:bodyPr wrap="square">
            <a:spAutoFit/>
          </a:bodyPr>
          <a:lstStyle/>
          <a:p>
            <a:r>
              <a:rPr lang="en-AU" sz="1200" b="1" dirty="0">
                <a:latin typeface="Gill Sans MT" panose="020B0502020104020203" pitchFamily="34" charset="0"/>
              </a:rPr>
              <a:t>(Source: Fahy et al., 2022; McQuerry et al., 2023) </a:t>
            </a:r>
          </a:p>
        </p:txBody>
      </p:sp>
      <p:pic>
        <p:nvPicPr>
          <p:cNvPr id="3074" name="Picture 2" descr="3+ Hundred Gender Gap Education Royalty-Free Images, Stock Photos &amp;  Pictures | Shutterstock">
            <a:extLst>
              <a:ext uri="{FF2B5EF4-FFF2-40B4-BE49-F238E27FC236}">
                <a16:creationId xmlns:a16="http://schemas.microsoft.com/office/drawing/2014/main" id="{4C89FEF4-92A0-A952-6968-5D7935E59EA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41" t="10698" r="7513" b="13448"/>
          <a:stretch>
            <a:fillRect/>
          </a:stretch>
        </p:blipFill>
        <p:spPr bwMode="auto">
          <a:xfrm>
            <a:off x="2487884" y="2230692"/>
            <a:ext cx="1954973" cy="187876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ailors Dummy Mannequins Female Mannequin Torso Dress Form for Sewing  Clothes, Split Leg Design Mannequin Body with Height Adjustable Stand for  ...">
            <a:extLst>
              <a:ext uri="{FF2B5EF4-FFF2-40B4-BE49-F238E27FC236}">
                <a16:creationId xmlns:a16="http://schemas.microsoft.com/office/drawing/2014/main" id="{C45B4211-191E-71B3-B388-9AB6B51059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588" t="2848" r="23740" b="47151"/>
          <a:stretch>
            <a:fillRect/>
          </a:stretch>
        </p:blipFill>
        <p:spPr bwMode="auto">
          <a:xfrm>
            <a:off x="7940573" y="2230692"/>
            <a:ext cx="1954973" cy="191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016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fa25" id="{0826FB28-48BF-4224-BD13-BDF7DFC56CC5}" vid="{34F7775F-A7EE-4B7F-A9CE-90D91996111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06C51FB30EDE4AA472607806526B5E" ma:contentTypeVersion="19" ma:contentTypeDescription="Create a new document." ma:contentTypeScope="" ma:versionID="cd89d06eeff237cb3a0a5e1bcab9d810">
  <xsd:schema xmlns:xsd="http://www.w3.org/2001/XMLSchema" xmlns:xs="http://www.w3.org/2001/XMLSchema" xmlns:p="http://schemas.microsoft.com/office/2006/metadata/properties" xmlns:ns2="61eecb7f-4858-4e46-8027-aa9d22ae886d" xmlns:ns3="76f7e1a6-671a-4528-a429-9a79abe00215" targetNamespace="http://schemas.microsoft.com/office/2006/metadata/properties" ma:root="true" ma:fieldsID="c9d68328572faabac96961323f4fbdad" ns2:_="" ns3:_="">
    <xsd:import namespace="61eecb7f-4858-4e46-8027-aa9d22ae886d"/>
    <xsd:import namespace="76f7e1a6-671a-4528-a429-9a79abe002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eecb7f-4858-4e46-8027-aa9d22ae88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e5b4188-6d72-4f47-b878-cd8aa3462c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f7e1a6-671a-4528-a429-9a79abe0021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f2c4c98-e149-4eac-bae5-d04789d6f114}" ma:internalName="TaxCatchAll" ma:showField="CatchAllData" ma:web="76f7e1a6-671a-4528-a429-9a79abe002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1eecb7f-4858-4e46-8027-aa9d22ae886d">
      <Terms xmlns="http://schemas.microsoft.com/office/infopath/2007/PartnerControls"/>
    </lcf76f155ced4ddcb4097134ff3c332f>
    <TaxCatchAll xmlns="76f7e1a6-671a-4528-a429-9a79abe0021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B49877-CCC5-48CD-820E-BB745894593D}"/>
</file>

<file path=customXml/itemProps2.xml><?xml version="1.0" encoding="utf-8"?>
<ds:datastoreItem xmlns:ds="http://schemas.openxmlformats.org/officeDocument/2006/customXml" ds:itemID="{1FD600FA-780D-4829-964B-C6A6D5017ABE}">
  <ds:schemaRefs>
    <ds:schemaRef ds:uri="http://schemas.microsoft.com/office/2006/documentManagement/types"/>
    <ds:schemaRef ds:uri="http://www.w3.org/XML/1998/namespace"/>
    <ds:schemaRef ds:uri="http://purl.org/dc/terms/"/>
    <ds:schemaRef ds:uri="http://schemas.microsoft.com/office/infopath/2007/PartnerControls"/>
    <ds:schemaRef ds:uri="http://schemas.openxmlformats.org/package/2006/metadata/core-properties"/>
    <ds:schemaRef ds:uri="http://purl.org/dc/dcmitype/"/>
    <ds:schemaRef ds:uri="943e1399-f120-41a1-b86d-cb5a3b8f01a6"/>
    <ds:schemaRef ds:uri="8b2939a8-3ac5-4c74-8767-bbc7663bdf1d"/>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48049BEB-8C90-48E1-B6DC-AA6435B7C3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WAFA25</Template>
  <TotalTime>4301</TotalTime>
  <Words>2635</Words>
  <Application>Microsoft Office PowerPoint</Application>
  <PresentationFormat>Widescreen</PresentationFormat>
  <Paragraphs>334</Paragraphs>
  <Slides>20</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Aptos</vt:lpstr>
      <vt:lpstr>Aptos Display</vt:lpstr>
      <vt:lpstr>Arial</vt:lpstr>
      <vt:lpstr>Gill Sans MT</vt:lpstr>
      <vt:lpstr>Times New Roman</vt:lpstr>
      <vt:lpstr>TimesNewRomanPSMT</vt:lpstr>
      <vt:lpstr>Wingdings</vt:lpstr>
      <vt:lpstr>Office Theme</vt:lpstr>
      <vt:lpstr>1_Office Theme</vt:lpstr>
      <vt:lpstr>Investigating challenges and health concerns of female firefighters: A Review</vt:lpstr>
      <vt:lpstr>PowerPoint Presentation</vt:lpstr>
      <vt:lpstr>Introduction: Understanding firefighting profession and gender disparities</vt:lpstr>
      <vt:lpstr>Introduction: health concerns and safety risks</vt:lpstr>
      <vt:lpstr>Significance</vt:lpstr>
      <vt:lpstr>Human-Centered Design approach </vt:lpstr>
      <vt:lpstr>Methodology</vt:lpstr>
      <vt:lpstr>Findings: Systematic Review findings</vt:lpstr>
      <vt:lpstr>Findings: Identified general challenges</vt:lpstr>
      <vt:lpstr>Findings: Identified health concerns – Hormonal and reproduction related</vt:lpstr>
      <vt:lpstr>Findings: Heat Risk</vt:lpstr>
      <vt:lpstr>Findings: Existing technologies for heat risk monitoring</vt:lpstr>
      <vt:lpstr>Findings: Comparison of CBT measuring techs (Accuracy vs Convenience)</vt:lpstr>
      <vt:lpstr>Findings: Design and safety for firefighters</vt:lpstr>
      <vt:lpstr>Go-forward</vt:lpstr>
      <vt:lpstr>Thank you!</vt:lpstr>
      <vt:lpstr>Systematic Review (SR): Study 1 </vt:lpstr>
      <vt:lpstr>PRISMA Diagram</vt:lpstr>
      <vt:lpstr>Quality Assessment Strategy (QAS)</vt:lpstr>
      <vt:lpstr>Results | Highlights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Silvia Verdina</dc:creator>
  <cp:lastModifiedBy>AVPartners Perth</cp:lastModifiedBy>
  <cp:revision>4</cp:revision>
  <dcterms:created xsi:type="dcterms:W3CDTF">2025-04-24T02:52:24Z</dcterms:created>
  <dcterms:modified xsi:type="dcterms:W3CDTF">2025-08-28T00:00:51Z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0x0101003406C51FB30EDE4AA472607806526B5E</vt:lpwstr>
  </property>
</Properties>
</file>