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60" r:id="rId3"/>
    <p:sldId id="314" r:id="rId4"/>
    <p:sldId id="268" r:id="rId5"/>
    <p:sldId id="269" r:id="rId6"/>
    <p:sldId id="315" r:id="rId7"/>
    <p:sldId id="275" r:id="rId8"/>
    <p:sldId id="287" r:id="rId9"/>
    <p:sldId id="282" r:id="rId10"/>
    <p:sldId id="311" r:id="rId11"/>
    <p:sldId id="286" r:id="rId12"/>
    <p:sldId id="289" r:id="rId13"/>
    <p:sldId id="290" r:id="rId14"/>
    <p:sldId id="291" r:id="rId15"/>
    <p:sldId id="292" r:id="rId16"/>
    <p:sldId id="293" r:id="rId17"/>
    <p:sldId id="295" r:id="rId18"/>
    <p:sldId id="305" r:id="rId19"/>
    <p:sldId id="284" r:id="rId20"/>
    <p:sldId id="307" r:id="rId21"/>
    <p:sldId id="308" r:id="rId22"/>
    <p:sldId id="309" r:id="rId23"/>
    <p:sldId id="312" r:id="rId24"/>
    <p:sldId id="313" r:id="rId25"/>
    <p:sldId id="310" r:id="rId26"/>
    <p:sldId id="267" r:id="rId27"/>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50" autoAdjust="0"/>
    <p:restoredTop sz="52212" autoAdjust="0"/>
  </p:normalViewPr>
  <p:slideViewPr>
    <p:cSldViewPr snapToGrid="0">
      <p:cViewPr varScale="1">
        <p:scale>
          <a:sx n="43" d="100"/>
          <a:sy n="43" d="100"/>
        </p:scale>
        <p:origin x="2309" y="43"/>
      </p:cViewPr>
      <p:guideLst/>
    </p:cSldViewPr>
  </p:slideViewPr>
  <p:notesTextViewPr>
    <p:cViewPr>
      <p:scale>
        <a:sx n="1" d="1"/>
        <a:sy n="1" d="1"/>
      </p:scale>
      <p:origin x="0" y="0"/>
    </p:cViewPr>
  </p:notesTextViewPr>
  <p:sorterViewPr>
    <p:cViewPr varScale="1">
      <p:scale>
        <a:sx n="100" d="100"/>
        <a:sy n="100" d="100"/>
      </p:scale>
      <p:origin x="0" y="-6711"/>
    </p:cViewPr>
  </p:sorterViewPr>
  <p:notesViewPr>
    <p:cSldViewPr snapToGrid="0">
      <p:cViewPr varScale="1">
        <p:scale>
          <a:sx n="58" d="100"/>
          <a:sy n="58" d="100"/>
        </p:scale>
        <p:origin x="393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41F3465-6D65-4207-B731-E95E90D05C99}" type="datetimeFigureOut">
              <a:rPr lang="en-AU" smtClean="0"/>
              <a:t>11/08/2025</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40B486E-F643-4BAA-9B06-FA368FEC83DC}" type="slidenum">
              <a:rPr lang="en-AU" smtClean="0"/>
              <a:t>‹#›</a:t>
            </a:fld>
            <a:endParaRPr lang="en-AU"/>
          </a:p>
        </p:txBody>
      </p:sp>
    </p:spTree>
    <p:extLst>
      <p:ext uri="{BB962C8B-B14F-4D97-AF65-F5344CB8AC3E}">
        <p14:creationId xmlns:p14="http://schemas.microsoft.com/office/powerpoint/2010/main" val="2522066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40B486E-F643-4BAA-9B06-FA368FEC83DC}" type="slidenum">
              <a:rPr lang="en-AU" smtClean="0"/>
              <a:t>1</a:t>
            </a:fld>
            <a:endParaRPr lang="en-AU"/>
          </a:p>
        </p:txBody>
      </p:sp>
    </p:spTree>
    <p:extLst>
      <p:ext uri="{BB962C8B-B14F-4D97-AF65-F5344CB8AC3E}">
        <p14:creationId xmlns:p14="http://schemas.microsoft.com/office/powerpoint/2010/main" val="19096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10</a:t>
            </a:fld>
            <a:endParaRPr lang="en-AU"/>
          </a:p>
        </p:txBody>
      </p:sp>
      <p:sp>
        <p:nvSpPr>
          <p:cNvPr id="6" name="Notes Placeholder 5">
            <a:extLst>
              <a:ext uri="{FF2B5EF4-FFF2-40B4-BE49-F238E27FC236}">
                <a16:creationId xmlns:a16="http://schemas.microsoft.com/office/drawing/2014/main" id="{E37C2AF4-754A-35F1-7898-225116F6285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95666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11</a:t>
            </a:fld>
            <a:endParaRPr lang="en-AU"/>
          </a:p>
        </p:txBody>
      </p:sp>
      <p:sp>
        <p:nvSpPr>
          <p:cNvPr id="6" name="Notes Placeholder 5">
            <a:extLst>
              <a:ext uri="{FF2B5EF4-FFF2-40B4-BE49-F238E27FC236}">
                <a16:creationId xmlns:a16="http://schemas.microsoft.com/office/drawing/2014/main" id="{0967CD64-0FCB-A302-AAA5-2A1C3E130D5F}"/>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398419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927100"/>
            <a:ext cx="5965825" cy="3355975"/>
          </a:xfrm>
        </p:spPr>
      </p:sp>
      <p:sp>
        <p:nvSpPr>
          <p:cNvPr id="4" name="Slide Number Placeholder 3"/>
          <p:cNvSpPr>
            <a:spLocks noGrp="1"/>
          </p:cNvSpPr>
          <p:nvPr>
            <p:ph type="sldNum" sz="quarter" idx="10"/>
          </p:nvPr>
        </p:nvSpPr>
        <p:spPr/>
        <p:txBody>
          <a:bodyPr/>
          <a:lstStyle/>
          <a:p>
            <a:fld id="{840B486E-F643-4BAA-9B06-FA368FEC83DC}" type="slidenum">
              <a:rPr lang="en-AU" smtClean="0"/>
              <a:t>12</a:t>
            </a:fld>
            <a:endParaRPr lang="en-AU"/>
          </a:p>
        </p:txBody>
      </p:sp>
      <p:sp>
        <p:nvSpPr>
          <p:cNvPr id="6" name="Notes Placeholder 5">
            <a:extLst>
              <a:ext uri="{FF2B5EF4-FFF2-40B4-BE49-F238E27FC236}">
                <a16:creationId xmlns:a16="http://schemas.microsoft.com/office/drawing/2014/main" id="{421589DE-706F-CD6B-5FD5-6D5F870F685D}"/>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86959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13</a:t>
            </a:fld>
            <a:endParaRPr lang="en-AU"/>
          </a:p>
        </p:txBody>
      </p:sp>
      <p:sp>
        <p:nvSpPr>
          <p:cNvPr id="6" name="Notes Placeholder 5">
            <a:extLst>
              <a:ext uri="{FF2B5EF4-FFF2-40B4-BE49-F238E27FC236}">
                <a16:creationId xmlns:a16="http://schemas.microsoft.com/office/drawing/2014/main" id="{8FFF36B1-F46F-E1E7-9C85-65B0F8DC1D62}"/>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76639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14</a:t>
            </a:fld>
            <a:endParaRPr lang="en-AU"/>
          </a:p>
        </p:txBody>
      </p:sp>
      <p:sp>
        <p:nvSpPr>
          <p:cNvPr id="6" name="Notes Placeholder 5">
            <a:extLst>
              <a:ext uri="{FF2B5EF4-FFF2-40B4-BE49-F238E27FC236}">
                <a16:creationId xmlns:a16="http://schemas.microsoft.com/office/drawing/2014/main" id="{F171B988-9518-CCEB-286A-1C1B3557AD22}"/>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407349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15</a:t>
            </a:fld>
            <a:endParaRPr lang="en-AU"/>
          </a:p>
        </p:txBody>
      </p:sp>
      <p:sp>
        <p:nvSpPr>
          <p:cNvPr id="6" name="Notes Placeholder 5">
            <a:extLst>
              <a:ext uri="{FF2B5EF4-FFF2-40B4-BE49-F238E27FC236}">
                <a16:creationId xmlns:a16="http://schemas.microsoft.com/office/drawing/2014/main" id="{84BA1F77-0401-8D4B-E80A-C74F375517C7}"/>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34660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16</a:t>
            </a:fld>
            <a:endParaRPr lang="en-AU"/>
          </a:p>
        </p:txBody>
      </p:sp>
      <p:sp>
        <p:nvSpPr>
          <p:cNvPr id="6" name="Notes Placeholder 5">
            <a:extLst>
              <a:ext uri="{FF2B5EF4-FFF2-40B4-BE49-F238E27FC236}">
                <a16:creationId xmlns:a16="http://schemas.microsoft.com/office/drawing/2014/main" id="{9B95C242-C42B-E1A4-A219-A5736247923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27290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5800"/>
            <a:ext cx="5962650" cy="3354388"/>
          </a:xfrm>
        </p:spPr>
      </p:sp>
      <p:sp>
        <p:nvSpPr>
          <p:cNvPr id="4" name="Slide Number Placeholder 3"/>
          <p:cNvSpPr>
            <a:spLocks noGrp="1"/>
          </p:cNvSpPr>
          <p:nvPr>
            <p:ph type="sldNum" sz="quarter" idx="10"/>
          </p:nvPr>
        </p:nvSpPr>
        <p:spPr/>
        <p:txBody>
          <a:bodyPr/>
          <a:lstStyle/>
          <a:p>
            <a:fld id="{840B486E-F643-4BAA-9B06-FA368FEC83DC}" type="slidenum">
              <a:rPr lang="en-AU" smtClean="0"/>
              <a:t>17</a:t>
            </a:fld>
            <a:endParaRPr lang="en-AU"/>
          </a:p>
        </p:txBody>
      </p:sp>
      <p:sp>
        <p:nvSpPr>
          <p:cNvPr id="6" name="Notes Placeholder 5">
            <a:extLst>
              <a:ext uri="{FF2B5EF4-FFF2-40B4-BE49-F238E27FC236}">
                <a16:creationId xmlns:a16="http://schemas.microsoft.com/office/drawing/2014/main" id="{C158B79E-F558-604A-F165-B93CC0DDDDD0}"/>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41005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18</a:t>
            </a:fld>
            <a:endParaRPr lang="en-AU"/>
          </a:p>
        </p:txBody>
      </p:sp>
      <p:sp>
        <p:nvSpPr>
          <p:cNvPr id="6" name="Notes Placeholder 5">
            <a:extLst>
              <a:ext uri="{FF2B5EF4-FFF2-40B4-BE49-F238E27FC236}">
                <a16:creationId xmlns:a16="http://schemas.microsoft.com/office/drawing/2014/main" id="{B65BB244-7D1A-22EA-5B4E-EBE49F59646B}"/>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4439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19</a:t>
            </a:fld>
            <a:endParaRPr lang="en-AU"/>
          </a:p>
        </p:txBody>
      </p:sp>
      <p:sp>
        <p:nvSpPr>
          <p:cNvPr id="6" name="Notes Placeholder 5">
            <a:extLst>
              <a:ext uri="{FF2B5EF4-FFF2-40B4-BE49-F238E27FC236}">
                <a16:creationId xmlns:a16="http://schemas.microsoft.com/office/drawing/2014/main" id="{EA3395A3-1635-3AC9-BF71-424D0A63AB61}"/>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68271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576263"/>
            <a:ext cx="5962650" cy="3354387"/>
          </a:xfrm>
        </p:spPr>
      </p:sp>
      <p:sp>
        <p:nvSpPr>
          <p:cNvPr id="4" name="Slide Number Placeholder 3"/>
          <p:cNvSpPr>
            <a:spLocks noGrp="1"/>
          </p:cNvSpPr>
          <p:nvPr>
            <p:ph type="sldNum" sz="quarter" idx="10"/>
          </p:nvPr>
        </p:nvSpPr>
        <p:spPr/>
        <p:txBody>
          <a:bodyPr/>
          <a:lstStyle/>
          <a:p>
            <a:fld id="{840B486E-F643-4BAA-9B06-FA368FEC83DC}" type="slidenum">
              <a:rPr lang="en-AU" smtClean="0"/>
              <a:t>2</a:t>
            </a:fld>
            <a:endParaRPr lang="en-AU"/>
          </a:p>
        </p:txBody>
      </p:sp>
      <p:sp>
        <p:nvSpPr>
          <p:cNvPr id="6" name="Notes Placeholder 5">
            <a:extLst>
              <a:ext uri="{FF2B5EF4-FFF2-40B4-BE49-F238E27FC236}">
                <a16:creationId xmlns:a16="http://schemas.microsoft.com/office/drawing/2014/main" id="{5961E2CD-390A-94FB-7BBB-0D2DB8AC699F}"/>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914648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20</a:t>
            </a:fld>
            <a:endParaRPr lang="en-AU"/>
          </a:p>
        </p:txBody>
      </p:sp>
      <p:sp>
        <p:nvSpPr>
          <p:cNvPr id="6" name="Notes Placeholder 5">
            <a:extLst>
              <a:ext uri="{FF2B5EF4-FFF2-40B4-BE49-F238E27FC236}">
                <a16:creationId xmlns:a16="http://schemas.microsoft.com/office/drawing/2014/main" id="{2D88A871-64F6-E963-06DA-B3E06AB1B6FB}"/>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213295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21</a:t>
            </a:fld>
            <a:endParaRPr lang="en-AU"/>
          </a:p>
        </p:txBody>
      </p:sp>
      <p:sp>
        <p:nvSpPr>
          <p:cNvPr id="6" name="Notes Placeholder 5">
            <a:extLst>
              <a:ext uri="{FF2B5EF4-FFF2-40B4-BE49-F238E27FC236}">
                <a16:creationId xmlns:a16="http://schemas.microsoft.com/office/drawing/2014/main" id="{9C3DAE81-8B3C-C7E8-BE7C-B28C9C4C23B5}"/>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908663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22</a:t>
            </a:fld>
            <a:endParaRPr lang="en-AU"/>
          </a:p>
        </p:txBody>
      </p:sp>
      <p:sp>
        <p:nvSpPr>
          <p:cNvPr id="6" name="Notes Placeholder 5">
            <a:extLst>
              <a:ext uri="{FF2B5EF4-FFF2-40B4-BE49-F238E27FC236}">
                <a16:creationId xmlns:a16="http://schemas.microsoft.com/office/drawing/2014/main" id="{F5D0E462-51B7-4A33-CC56-B2704CEE29BF}"/>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83514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23</a:t>
            </a:fld>
            <a:endParaRPr lang="en-AU"/>
          </a:p>
        </p:txBody>
      </p:sp>
      <p:sp>
        <p:nvSpPr>
          <p:cNvPr id="6" name="Notes Placeholder 5">
            <a:extLst>
              <a:ext uri="{FF2B5EF4-FFF2-40B4-BE49-F238E27FC236}">
                <a16:creationId xmlns:a16="http://schemas.microsoft.com/office/drawing/2014/main" id="{AFCF9AA3-AB29-3B45-660A-8ED5F82F9F22}"/>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91538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492125"/>
            <a:ext cx="5962650" cy="3354388"/>
          </a:xfrm>
        </p:spPr>
      </p:sp>
      <p:sp>
        <p:nvSpPr>
          <p:cNvPr id="4" name="Slide Number Placeholder 3"/>
          <p:cNvSpPr>
            <a:spLocks noGrp="1"/>
          </p:cNvSpPr>
          <p:nvPr>
            <p:ph type="sldNum" sz="quarter" idx="10"/>
          </p:nvPr>
        </p:nvSpPr>
        <p:spPr/>
        <p:txBody>
          <a:bodyPr/>
          <a:lstStyle/>
          <a:p>
            <a:fld id="{840B486E-F643-4BAA-9B06-FA368FEC83DC}" type="slidenum">
              <a:rPr lang="en-AU" smtClean="0"/>
              <a:t>24</a:t>
            </a:fld>
            <a:endParaRPr lang="en-AU"/>
          </a:p>
        </p:txBody>
      </p:sp>
      <p:sp>
        <p:nvSpPr>
          <p:cNvPr id="6" name="Notes Placeholder 5">
            <a:extLst>
              <a:ext uri="{FF2B5EF4-FFF2-40B4-BE49-F238E27FC236}">
                <a16:creationId xmlns:a16="http://schemas.microsoft.com/office/drawing/2014/main" id="{E64AE828-35C3-2E67-DE2A-BB99361D9ACD}"/>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709034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466725"/>
            <a:ext cx="5360988" cy="3016250"/>
          </a:xfrm>
        </p:spPr>
      </p:sp>
      <p:sp>
        <p:nvSpPr>
          <p:cNvPr id="4" name="Slide Number Placeholder 3"/>
          <p:cNvSpPr>
            <a:spLocks noGrp="1"/>
          </p:cNvSpPr>
          <p:nvPr>
            <p:ph type="sldNum" sz="quarter" idx="10"/>
          </p:nvPr>
        </p:nvSpPr>
        <p:spPr/>
        <p:txBody>
          <a:bodyPr/>
          <a:lstStyle/>
          <a:p>
            <a:fld id="{840B486E-F643-4BAA-9B06-FA368FEC83DC}" type="slidenum">
              <a:rPr lang="en-AU" smtClean="0"/>
              <a:t>25</a:t>
            </a:fld>
            <a:endParaRPr lang="en-AU"/>
          </a:p>
        </p:txBody>
      </p:sp>
      <p:sp>
        <p:nvSpPr>
          <p:cNvPr id="6" name="Notes Placeholder 5">
            <a:extLst>
              <a:ext uri="{FF2B5EF4-FFF2-40B4-BE49-F238E27FC236}">
                <a16:creationId xmlns:a16="http://schemas.microsoft.com/office/drawing/2014/main" id="{3BB9D31A-D074-2E86-4993-22B1DFD17DE3}"/>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860729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26</a:t>
            </a:fld>
            <a:endParaRPr lang="en-AU"/>
          </a:p>
        </p:txBody>
      </p:sp>
      <p:sp>
        <p:nvSpPr>
          <p:cNvPr id="6" name="Notes Placeholder 5">
            <a:extLst>
              <a:ext uri="{FF2B5EF4-FFF2-40B4-BE49-F238E27FC236}">
                <a16:creationId xmlns:a16="http://schemas.microsoft.com/office/drawing/2014/main" id="{4B2931BE-CFD0-77BD-67E5-CD96DD7E3E66}"/>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39885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FE76-CB26-2DB6-54CA-2103BE65F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46A08-7B3D-C8FB-5583-111F66536DAC}"/>
              </a:ext>
            </a:extLst>
          </p:cNvPr>
          <p:cNvSpPr>
            <a:spLocks noGrp="1" noRot="1" noChangeAspect="1"/>
          </p:cNvSpPr>
          <p:nvPr>
            <p:ph type="sldImg"/>
          </p:nvPr>
        </p:nvSpPr>
        <p:spPr>
          <a:xfrm>
            <a:off x="422275" y="500063"/>
            <a:ext cx="5962650" cy="3354387"/>
          </a:xfrm>
        </p:spPr>
      </p:sp>
      <p:sp>
        <p:nvSpPr>
          <p:cNvPr id="4" name="Slide Number Placeholder 3">
            <a:extLst>
              <a:ext uri="{FF2B5EF4-FFF2-40B4-BE49-F238E27FC236}">
                <a16:creationId xmlns:a16="http://schemas.microsoft.com/office/drawing/2014/main" id="{AA663350-A760-9E66-F12C-96F38B8267FE}"/>
              </a:ext>
            </a:extLst>
          </p:cNvPr>
          <p:cNvSpPr>
            <a:spLocks noGrp="1"/>
          </p:cNvSpPr>
          <p:nvPr>
            <p:ph type="sldNum" sz="quarter" idx="10"/>
          </p:nvPr>
        </p:nvSpPr>
        <p:spPr/>
        <p:txBody>
          <a:bodyPr/>
          <a:lstStyle/>
          <a:p>
            <a:fld id="{840B486E-F643-4BAA-9B06-FA368FEC83DC}" type="slidenum">
              <a:rPr lang="en-AU" smtClean="0"/>
              <a:t>3</a:t>
            </a:fld>
            <a:endParaRPr lang="en-AU"/>
          </a:p>
        </p:txBody>
      </p:sp>
      <p:sp>
        <p:nvSpPr>
          <p:cNvPr id="6" name="Notes Placeholder 5">
            <a:extLst>
              <a:ext uri="{FF2B5EF4-FFF2-40B4-BE49-F238E27FC236}">
                <a16:creationId xmlns:a16="http://schemas.microsoft.com/office/drawing/2014/main" id="{AB96149D-E0C7-FC25-264B-35B444AC34D4}"/>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14061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04838"/>
            <a:ext cx="5962650" cy="3354387"/>
          </a:xfrm>
        </p:spPr>
      </p:sp>
      <p:sp>
        <p:nvSpPr>
          <p:cNvPr id="4" name="Slide Number Placeholder 3"/>
          <p:cNvSpPr>
            <a:spLocks noGrp="1"/>
          </p:cNvSpPr>
          <p:nvPr>
            <p:ph type="sldNum" sz="quarter" idx="10"/>
          </p:nvPr>
        </p:nvSpPr>
        <p:spPr/>
        <p:txBody>
          <a:bodyPr/>
          <a:lstStyle/>
          <a:p>
            <a:fld id="{840B486E-F643-4BAA-9B06-FA368FEC83DC}" type="slidenum">
              <a:rPr lang="en-AU" smtClean="0"/>
              <a:t>4</a:t>
            </a:fld>
            <a:endParaRPr lang="en-AU"/>
          </a:p>
        </p:txBody>
      </p:sp>
      <p:sp>
        <p:nvSpPr>
          <p:cNvPr id="6" name="Notes Placeholder 5">
            <a:extLst>
              <a:ext uri="{FF2B5EF4-FFF2-40B4-BE49-F238E27FC236}">
                <a16:creationId xmlns:a16="http://schemas.microsoft.com/office/drawing/2014/main" id="{2CA55B96-DE0B-D620-25CF-D235997518DB}"/>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13702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361950"/>
            <a:ext cx="4676775" cy="2630488"/>
          </a:xfrm>
        </p:spPr>
      </p:sp>
      <p:sp>
        <p:nvSpPr>
          <p:cNvPr id="4" name="Slide Number Placeholder 3"/>
          <p:cNvSpPr>
            <a:spLocks noGrp="1"/>
          </p:cNvSpPr>
          <p:nvPr>
            <p:ph type="sldNum" sz="quarter" idx="10"/>
          </p:nvPr>
        </p:nvSpPr>
        <p:spPr/>
        <p:txBody>
          <a:bodyPr/>
          <a:lstStyle/>
          <a:p>
            <a:fld id="{840B486E-F643-4BAA-9B06-FA368FEC83DC}" type="slidenum">
              <a:rPr lang="en-AU" smtClean="0"/>
              <a:t>5</a:t>
            </a:fld>
            <a:endParaRPr lang="en-AU" dirty="0"/>
          </a:p>
        </p:txBody>
      </p:sp>
      <p:sp>
        <p:nvSpPr>
          <p:cNvPr id="6" name="Notes Placeholder 5">
            <a:extLst>
              <a:ext uri="{FF2B5EF4-FFF2-40B4-BE49-F238E27FC236}">
                <a16:creationId xmlns:a16="http://schemas.microsoft.com/office/drawing/2014/main" id="{8313A58C-FE1D-6AFB-5442-6ECF0637023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88654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6B04-73F5-E84D-760A-1ED5B30F3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3C6C3-68EC-78B0-57F5-9DBFA54A9552}"/>
              </a:ext>
            </a:extLst>
          </p:cNvPr>
          <p:cNvSpPr>
            <a:spLocks noGrp="1" noRot="1" noChangeAspect="1"/>
          </p:cNvSpPr>
          <p:nvPr>
            <p:ph type="sldImg"/>
          </p:nvPr>
        </p:nvSpPr>
        <p:spPr>
          <a:xfrm>
            <a:off x="511175" y="361950"/>
            <a:ext cx="5413375" cy="3044825"/>
          </a:xfrm>
        </p:spPr>
      </p:sp>
      <p:sp>
        <p:nvSpPr>
          <p:cNvPr id="4" name="Slide Number Placeholder 3">
            <a:extLst>
              <a:ext uri="{FF2B5EF4-FFF2-40B4-BE49-F238E27FC236}">
                <a16:creationId xmlns:a16="http://schemas.microsoft.com/office/drawing/2014/main" id="{393352C8-F773-21A6-A562-6285BB08F99C}"/>
              </a:ext>
            </a:extLst>
          </p:cNvPr>
          <p:cNvSpPr>
            <a:spLocks noGrp="1"/>
          </p:cNvSpPr>
          <p:nvPr>
            <p:ph type="sldNum" sz="quarter" idx="10"/>
          </p:nvPr>
        </p:nvSpPr>
        <p:spPr/>
        <p:txBody>
          <a:bodyPr/>
          <a:lstStyle/>
          <a:p>
            <a:fld id="{840B486E-F643-4BAA-9B06-FA368FEC83DC}" type="slidenum">
              <a:rPr lang="en-AU" smtClean="0"/>
              <a:t>6</a:t>
            </a:fld>
            <a:endParaRPr lang="en-AU"/>
          </a:p>
        </p:txBody>
      </p:sp>
      <p:sp>
        <p:nvSpPr>
          <p:cNvPr id="6" name="Notes Placeholder 5">
            <a:extLst>
              <a:ext uri="{FF2B5EF4-FFF2-40B4-BE49-F238E27FC236}">
                <a16:creationId xmlns:a16="http://schemas.microsoft.com/office/drawing/2014/main" id="{947E6498-221E-4050-EE62-CC7950B8D01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338547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7</a:t>
            </a:fld>
            <a:endParaRPr lang="en-AU"/>
          </a:p>
        </p:txBody>
      </p:sp>
      <p:sp>
        <p:nvSpPr>
          <p:cNvPr id="6" name="Notes Placeholder 5">
            <a:extLst>
              <a:ext uri="{FF2B5EF4-FFF2-40B4-BE49-F238E27FC236}">
                <a16:creationId xmlns:a16="http://schemas.microsoft.com/office/drawing/2014/main" id="{40B2100C-B563-E17E-80DD-F00D6A487747}"/>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73557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76288"/>
            <a:ext cx="5962650" cy="3354387"/>
          </a:xfrm>
        </p:spPr>
      </p:sp>
      <p:sp>
        <p:nvSpPr>
          <p:cNvPr id="4" name="Slide Number Placeholder 3"/>
          <p:cNvSpPr>
            <a:spLocks noGrp="1"/>
          </p:cNvSpPr>
          <p:nvPr>
            <p:ph type="sldNum" sz="quarter" idx="10"/>
          </p:nvPr>
        </p:nvSpPr>
        <p:spPr/>
        <p:txBody>
          <a:bodyPr/>
          <a:lstStyle/>
          <a:p>
            <a:fld id="{840B486E-F643-4BAA-9B06-FA368FEC83DC}" type="slidenum">
              <a:rPr lang="en-AU" smtClean="0"/>
              <a:t>8</a:t>
            </a:fld>
            <a:endParaRPr lang="en-AU"/>
          </a:p>
        </p:txBody>
      </p:sp>
      <p:sp>
        <p:nvSpPr>
          <p:cNvPr id="6" name="Notes Placeholder 5">
            <a:extLst>
              <a:ext uri="{FF2B5EF4-FFF2-40B4-BE49-F238E27FC236}">
                <a16:creationId xmlns:a16="http://schemas.microsoft.com/office/drawing/2014/main" id="{BD190D7E-71CE-A273-DF36-6890C62946B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01992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40B486E-F643-4BAA-9B06-FA368FEC83DC}" type="slidenum">
              <a:rPr lang="en-AU" smtClean="0"/>
              <a:t>9</a:t>
            </a:fld>
            <a:endParaRPr lang="en-AU"/>
          </a:p>
        </p:txBody>
      </p:sp>
      <p:sp>
        <p:nvSpPr>
          <p:cNvPr id="6" name="Notes Placeholder 5">
            <a:extLst>
              <a:ext uri="{FF2B5EF4-FFF2-40B4-BE49-F238E27FC236}">
                <a16:creationId xmlns:a16="http://schemas.microsoft.com/office/drawing/2014/main" id="{107AE57F-956B-EA17-A408-CD6A8F21E6AA}"/>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68980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4724400" y="6356350"/>
            <a:ext cx="2743200" cy="365125"/>
          </a:xfrm>
        </p:spPr>
        <p:txBody>
          <a:bodyPr/>
          <a:lstStyle>
            <a:lvl1pPr algn="ctr">
              <a:defRPr/>
            </a:lvl1pPr>
          </a:lstStyle>
          <a:p>
            <a:fld id="{ACADE19B-5A62-A442-958F-6378CC73CF75}" type="slidenum">
              <a:rPr lang="en-US" smtClean="0"/>
              <a:pPr/>
              <a:t>‹#›</a:t>
            </a:fld>
            <a:endParaRPr lang="en-US" dirty="0"/>
          </a:p>
        </p:txBody>
      </p:sp>
    </p:spTree>
    <p:extLst>
      <p:ext uri="{BB962C8B-B14F-4D97-AF65-F5344CB8AC3E}">
        <p14:creationId xmlns:p14="http://schemas.microsoft.com/office/powerpoint/2010/main" val="254454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5AF89-E0A1-1445-B779-0A44250D6BAD}"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66529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5AF89-E0A1-1445-B779-0A44250D6BAD}"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110996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5AF89-E0A1-1445-B779-0A44250D6BAD}"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336058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05AF89-E0A1-1445-B779-0A44250D6BAD}"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303630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05AF89-E0A1-1445-B779-0A44250D6BAD}"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400264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05AF89-E0A1-1445-B779-0A44250D6BAD}" type="datetimeFigureOut">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236770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05AF89-E0A1-1445-B779-0A44250D6BAD}"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124817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05AF89-E0A1-1445-B779-0A44250D6BAD}" type="datetimeFigureOut">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31550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05AF89-E0A1-1445-B779-0A44250D6BAD}"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48388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05AF89-E0A1-1445-B779-0A44250D6BAD}"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DE19B-5A62-A442-958F-6378CC73CF75}" type="slidenum">
              <a:rPr lang="en-US" smtClean="0"/>
              <a:t>‹#›</a:t>
            </a:fld>
            <a:endParaRPr lang="en-US"/>
          </a:p>
        </p:txBody>
      </p:sp>
    </p:spTree>
    <p:extLst>
      <p:ext uri="{BB962C8B-B14F-4D97-AF65-F5344CB8AC3E}">
        <p14:creationId xmlns:p14="http://schemas.microsoft.com/office/powerpoint/2010/main" val="3820726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5AF89-E0A1-1445-B779-0A44250D6BAD}" type="datetimeFigureOut">
              <a:rPr lang="en-US" smtClean="0"/>
              <a:t>8/11/2025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DE19B-5A62-A442-958F-6378CC73CF75}" type="slidenum">
              <a:rPr lang="en-US" smtClean="0"/>
              <a:t>‹#›</a:t>
            </a:fld>
            <a:endParaRPr lang="en-US"/>
          </a:p>
        </p:txBody>
      </p:sp>
    </p:spTree>
    <p:extLst>
      <p:ext uri="{BB962C8B-B14F-4D97-AF65-F5344CB8AC3E}">
        <p14:creationId xmlns:p14="http://schemas.microsoft.com/office/powerpoint/2010/main" val="148611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937060-3102-F14B-990B-200BBAAA64D4}"/>
              </a:ext>
            </a:extLst>
          </p:cNvPr>
          <p:cNvPicPr>
            <a:picLocks noChangeAspect="1"/>
          </p:cNvPicPr>
          <p:nvPr/>
        </p:nvPicPr>
        <p:blipFill>
          <a:blip r:embed="rId3"/>
          <a:stretch>
            <a:fillRect/>
          </a:stretch>
        </p:blipFill>
        <p:spPr>
          <a:xfrm>
            <a:off x="0" y="1026"/>
            <a:ext cx="12192000" cy="2451100"/>
          </a:xfrm>
          <a:prstGeom prst="rect">
            <a:avLst/>
          </a:prstGeom>
        </p:spPr>
      </p:pic>
      <p:sp>
        <p:nvSpPr>
          <p:cNvPr id="4" name="TextBox 3"/>
          <p:cNvSpPr txBox="1"/>
          <p:nvPr/>
        </p:nvSpPr>
        <p:spPr>
          <a:xfrm>
            <a:off x="799444" y="2627096"/>
            <a:ext cx="10593111" cy="1569660"/>
          </a:xfrm>
          <a:prstGeom prst="rect">
            <a:avLst/>
          </a:prstGeom>
          <a:noFill/>
        </p:spPr>
        <p:txBody>
          <a:bodyPr wrap="square" rtlCol="0">
            <a:spAutoFit/>
          </a:bodyPr>
          <a:lstStyle/>
          <a:p>
            <a:pPr lvl="0"/>
            <a:r>
              <a:rPr lang="en-AU" sz="3200" b="1" dirty="0">
                <a:solidFill>
                  <a:prstClr val="black"/>
                </a:solidFill>
                <a:latin typeface="Arial" panose="020B0604020202020204" pitchFamily="34" charset="0"/>
                <a:ea typeface="Helvetica Neue" panose="02000503000000020004" pitchFamily="2" charset="0"/>
                <a:cs typeface="Arial" panose="020B0604020202020204" pitchFamily="34" charset="0"/>
              </a:rPr>
              <a:t>Managing menstruation while deployed operationally: experiences from the Australian emergency management sector</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Subtitle 9"/>
          <p:cNvSpPr txBox="1">
            <a:spLocks/>
          </p:cNvSpPr>
          <p:nvPr/>
        </p:nvSpPr>
        <p:spPr>
          <a:xfrm>
            <a:off x="799444" y="4469077"/>
            <a:ext cx="5460679" cy="10488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Associate Professor Melissa</a:t>
            </a:r>
            <a:r>
              <a:rPr lang="en-US" sz="1800" dirty="0">
                <a:solidFill>
                  <a:prstClr val="black"/>
                </a:solidFill>
                <a:latin typeface="Arial" panose="020B0604020202020204" pitchFamily="34" charset="0"/>
                <a:ea typeface="Helvetica Neue" panose="02000503000000020004" pitchFamily="2" charset="0"/>
                <a:cs typeface="Arial" panose="020B0604020202020204" pitchFamily="34" charset="0"/>
              </a:rPr>
              <a:t> Parsons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400" noProof="0" dirty="0">
              <a:solidFill>
                <a:prstClr val="black"/>
              </a:solidFill>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noProof="0" dirty="0">
                <a:solidFill>
                  <a:prstClr val="black"/>
                </a:solidFill>
                <a:latin typeface="Arial" panose="020B0604020202020204" pitchFamily="34" charset="0"/>
                <a:ea typeface="Helvetica Neue" panose="02000503000000020004" pitchFamily="2" charset="0"/>
                <a:cs typeface="Arial" panose="020B0604020202020204" pitchFamily="34" charset="0"/>
              </a:rPr>
              <a:t>Department of Geography and Planning</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solidFill>
                  <a:prstClr val="black"/>
                </a:solidFill>
                <a:latin typeface="Arial" panose="020B0604020202020204" pitchFamily="34" charset="0"/>
                <a:ea typeface="Helvetica Neue" panose="02000503000000020004" pitchFamily="2" charset="0"/>
                <a:cs typeface="Arial" panose="020B0604020202020204" pitchFamily="34" charset="0"/>
              </a:rPr>
              <a:t>University of New England, Armidale, NSW</a:t>
            </a:r>
            <a:endParaRPr lang="en-US" sz="1800" noProof="0" dirty="0">
              <a:solidFill>
                <a:prstClr val="black"/>
              </a:solidFill>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p:cNvSpPr txBox="1"/>
          <p:nvPr/>
        </p:nvSpPr>
        <p:spPr>
          <a:xfrm>
            <a:off x="799444" y="5816536"/>
            <a:ext cx="50163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August 2025, WAFA &amp; AFAC Conference, Perth</a:t>
            </a:r>
            <a:endParaRPr lang="en-US" sz="1100" dirty="0">
              <a:solidFill>
                <a:prstClr val="black"/>
              </a:solidFill>
              <a:latin typeface="Arial" panose="020B0604020202020204" pitchFamily="34" charset="0"/>
              <a:ea typeface="Helvetica Neue" panose="02000503000000020004" pitchFamily="2" charset="0"/>
              <a:cs typeface="Arial" panose="020B0604020202020204" pitchFamily="34" charset="0"/>
            </a:endParaRPr>
          </a:p>
          <a:p>
            <a:pPr lvl="0">
              <a:defRPr/>
            </a:pPr>
            <a:r>
              <a:rPr lang="en-AU" sz="1100" dirty="0">
                <a:solidFill>
                  <a:prstClr val="black"/>
                </a:solidFill>
                <a:latin typeface="Arial" panose="020B0604020202020204" pitchFamily="34" charset="0"/>
                <a:ea typeface="Helvetica Neue" panose="02000503000000020004" pitchFamily="2" charset="0"/>
                <a:cs typeface="Arial" panose="020B0604020202020204" pitchFamily="34" charset="0"/>
              </a:rPr>
              <a:t>Human Research Ethics Committee approval HE22-193</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1" name="Picture 10">
            <a:extLst>
              <a:ext uri="{FF2B5EF4-FFF2-40B4-BE49-F238E27FC236}">
                <a16:creationId xmlns:a16="http://schemas.microsoft.com/office/drawing/2014/main" id="{1943C1AE-34EA-5B4E-AD0F-F51C76A731D4}"/>
              </a:ext>
            </a:extLst>
          </p:cNvPr>
          <p:cNvPicPr>
            <a:picLocks noChangeAspect="1"/>
          </p:cNvPicPr>
          <p:nvPr/>
        </p:nvPicPr>
        <p:blipFill>
          <a:blip r:embed="rId4"/>
          <a:stretch>
            <a:fillRect/>
          </a:stretch>
        </p:blipFill>
        <p:spPr>
          <a:xfrm>
            <a:off x="0" y="6235842"/>
            <a:ext cx="12192000" cy="654050"/>
          </a:xfrm>
          <a:prstGeom prst="rect">
            <a:avLst/>
          </a:prstGeom>
        </p:spPr>
      </p:pic>
      <p:pic>
        <p:nvPicPr>
          <p:cNvPr id="2" name="Picture 1">
            <a:extLst>
              <a:ext uri="{FF2B5EF4-FFF2-40B4-BE49-F238E27FC236}">
                <a16:creationId xmlns:a16="http://schemas.microsoft.com/office/drawing/2014/main" id="{1FFC4B98-9709-A0B5-0E62-B2F095902077}"/>
              </a:ext>
            </a:extLst>
          </p:cNvPr>
          <p:cNvPicPr>
            <a:picLocks noChangeAspect="1"/>
          </p:cNvPicPr>
          <p:nvPr/>
        </p:nvPicPr>
        <p:blipFill>
          <a:blip r:embed="rId5"/>
          <a:stretch>
            <a:fillRect/>
          </a:stretch>
        </p:blipFill>
        <p:spPr>
          <a:xfrm>
            <a:off x="7372551" y="4196333"/>
            <a:ext cx="1687760" cy="1548000"/>
          </a:xfrm>
          <a:prstGeom prst="rect">
            <a:avLst/>
          </a:prstGeom>
        </p:spPr>
      </p:pic>
      <p:sp>
        <p:nvSpPr>
          <p:cNvPr id="3" name="TextBox 2">
            <a:extLst>
              <a:ext uri="{FF2B5EF4-FFF2-40B4-BE49-F238E27FC236}">
                <a16:creationId xmlns:a16="http://schemas.microsoft.com/office/drawing/2014/main" id="{4FD49574-4968-1AC7-4BE4-0D7B274BD2BE}"/>
              </a:ext>
            </a:extLst>
          </p:cNvPr>
          <p:cNvSpPr txBox="1"/>
          <p:nvPr/>
        </p:nvSpPr>
        <p:spPr>
          <a:xfrm>
            <a:off x="7234947" y="5765993"/>
            <a:ext cx="34353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Warwick Keen</a:t>
            </a:r>
            <a:r>
              <a:rPr kumimoji="0" lang="en-A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“Always was, always will be” 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Gifted by the artist to UNE in 2008</a:t>
            </a:r>
          </a:p>
        </p:txBody>
      </p:sp>
      <p:sp>
        <p:nvSpPr>
          <p:cNvPr id="8" name="TextBox 7">
            <a:extLst>
              <a:ext uri="{FF2B5EF4-FFF2-40B4-BE49-F238E27FC236}">
                <a16:creationId xmlns:a16="http://schemas.microsoft.com/office/drawing/2014/main" id="{CD2878DA-7420-CA7B-E6EC-D6A188443240}"/>
              </a:ext>
            </a:extLst>
          </p:cNvPr>
          <p:cNvSpPr txBox="1"/>
          <p:nvPr/>
        </p:nvSpPr>
        <p:spPr>
          <a:xfrm>
            <a:off x="9090248" y="4189794"/>
            <a:ext cx="3051546" cy="1600438"/>
          </a:xfrm>
          <a:prstGeom prst="rect">
            <a:avLst/>
          </a:prstGeom>
          <a:noFill/>
        </p:spPr>
        <p:txBody>
          <a:bodyPr wrap="square">
            <a:spAutoFit/>
          </a:bodyPr>
          <a:lstStyle/>
          <a:p>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University of New England respects and acknowledges that its people, courses and facilities are built on </a:t>
            </a:r>
            <a:r>
              <a:rPr kumimoji="0" lang="en-AU"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Anaiwan</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land, and surrounded by a sense of belonging, both ancient and contemporary, of the world’s oldest living culture. </a:t>
            </a:r>
            <a:endParaRPr lang="en-AU" sz="1400" dirty="0"/>
          </a:p>
        </p:txBody>
      </p:sp>
    </p:spTree>
    <p:extLst>
      <p:ext uri="{BB962C8B-B14F-4D97-AF65-F5344CB8AC3E}">
        <p14:creationId xmlns:p14="http://schemas.microsoft.com/office/powerpoint/2010/main" val="3394772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354228"/>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l="1814" t="19193" r="3024"/>
          <a:stretch>
            <a:fillRect/>
          </a:stretch>
        </p:blipFill>
        <p:spPr>
          <a:xfrm>
            <a:off x="3825241" y="1458607"/>
            <a:ext cx="8196794" cy="4737000"/>
          </a:xfrm>
          <a:prstGeom prst="rect">
            <a:avLst/>
          </a:prstGeom>
        </p:spPr>
      </p:pic>
      <p:sp>
        <p:nvSpPr>
          <p:cNvPr id="7" name="TextBox 6"/>
          <p:cNvSpPr txBox="1"/>
          <p:nvPr/>
        </p:nvSpPr>
        <p:spPr>
          <a:xfrm>
            <a:off x="668919" y="750388"/>
            <a:ext cx="55490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Sources of information</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9" name="5-Point Star 8"/>
          <p:cNvSpPr/>
          <p:nvPr/>
        </p:nvSpPr>
        <p:spPr>
          <a:xfrm>
            <a:off x="4450155" y="4750166"/>
            <a:ext cx="360000" cy="36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BF5486A-DFFD-FC73-E2EA-A2959D5CDA96}"/>
              </a:ext>
            </a:extLst>
          </p:cNvPr>
          <p:cNvPicPr>
            <a:picLocks noChangeAspect="1"/>
          </p:cNvPicPr>
          <p:nvPr/>
        </p:nvPicPr>
        <p:blipFill>
          <a:blip r:embed="rId5" cstate="print">
            <a:extLst>
              <a:ext uri="{28A0092B-C50C-407E-A947-70E740481C1C}">
                <a14:useLocalDpi xmlns:a14="http://schemas.microsoft.com/office/drawing/2010/main" val="0"/>
              </a:ext>
            </a:extLst>
          </a:blip>
          <a:srcRect l="45439" r="19398" b="80242"/>
          <a:stretch>
            <a:fillRect/>
          </a:stretch>
        </p:blipFill>
        <p:spPr>
          <a:xfrm>
            <a:off x="499743" y="2831506"/>
            <a:ext cx="3124922" cy="1194988"/>
          </a:xfrm>
          <a:prstGeom prst="rect">
            <a:avLst/>
          </a:prstGeom>
        </p:spPr>
      </p:pic>
      <p:sp>
        <p:nvSpPr>
          <p:cNvPr id="3" name="Rectangle 2"/>
          <p:cNvSpPr/>
          <p:nvPr/>
        </p:nvSpPr>
        <p:spPr>
          <a:xfrm>
            <a:off x="112316" y="5276615"/>
            <a:ext cx="4447327" cy="830997"/>
          </a:xfrm>
          <a:prstGeom prst="rect">
            <a:avLst/>
          </a:prstGeom>
        </p:spPr>
        <p:txBody>
          <a:bodyPr wrap="square">
            <a:spAutoFit/>
          </a:bodyPr>
          <a:lstStyle/>
          <a:p>
            <a:pPr>
              <a:spcAft>
                <a:spcPts val="600"/>
              </a:spcAft>
            </a:pPr>
            <a:r>
              <a:rPr lang="en-US" sz="1600" u="sng" dirty="0">
                <a:solidFill>
                  <a:prstClr val="black"/>
                </a:solidFill>
                <a:latin typeface="Arial" panose="020B0604020202020204" pitchFamily="34" charset="0"/>
                <a:ea typeface="Helvetica Neue Light" panose="02000403000000020004" pitchFamily="2" charset="0"/>
                <a:cs typeface="Arial" panose="020B0604020202020204" pitchFamily="34" charset="0"/>
              </a:rPr>
              <a:t>Sources of information for learning about or getting advice on managing periods while deployed operationally</a:t>
            </a:r>
          </a:p>
        </p:txBody>
      </p:sp>
    </p:spTree>
    <p:extLst>
      <p:ext uri="{BB962C8B-B14F-4D97-AF65-F5344CB8AC3E}">
        <p14:creationId xmlns:p14="http://schemas.microsoft.com/office/powerpoint/2010/main" val="1274029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Periods and deployment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725238" y="2424992"/>
            <a:ext cx="1615440" cy="161544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4840" y="2453220"/>
            <a:ext cx="1460175" cy="1460175"/>
          </a:xfrm>
          <a:prstGeom prst="rect">
            <a:avLst/>
          </a:prstGeom>
        </p:spPr>
      </p:pic>
      <p:pic>
        <p:nvPicPr>
          <p:cNvPr id="10" name="Picture 9"/>
          <p:cNvPicPr>
            <a:picLocks noChangeAspect="1"/>
          </p:cNvPicPr>
          <p:nvPr/>
        </p:nvPicPr>
        <p:blipFill>
          <a:blip r:embed="rId7"/>
          <a:stretch>
            <a:fillRect/>
          </a:stretch>
        </p:blipFill>
        <p:spPr>
          <a:xfrm>
            <a:off x="9972869" y="2473025"/>
            <a:ext cx="1203960" cy="1203960"/>
          </a:xfrm>
          <a:prstGeom prst="rect">
            <a:avLst/>
          </a:prstGeom>
        </p:spPr>
      </p:pic>
      <p:pic>
        <p:nvPicPr>
          <p:cNvPr id="15" name="Picture 14"/>
          <p:cNvPicPr>
            <a:picLocks noChangeAspect="1"/>
          </p:cNvPicPr>
          <p:nvPr/>
        </p:nvPicPr>
        <p:blipFill>
          <a:blip r:embed="rId8"/>
          <a:stretch>
            <a:fillRect/>
          </a:stretch>
        </p:blipFill>
        <p:spPr>
          <a:xfrm>
            <a:off x="7401483" y="2187610"/>
            <a:ext cx="1920351" cy="1920351"/>
          </a:xfrm>
          <a:prstGeom prst="rect">
            <a:avLst/>
          </a:prstGeom>
        </p:spPr>
      </p:pic>
      <p:sp>
        <p:nvSpPr>
          <p:cNvPr id="16" name="TextBox 15"/>
          <p:cNvSpPr txBox="1"/>
          <p:nvPr/>
        </p:nvSpPr>
        <p:spPr>
          <a:xfrm>
            <a:off x="532977" y="4340904"/>
            <a:ext cx="21371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Toileting and toilet facilities</a:t>
            </a:r>
          </a:p>
        </p:txBody>
      </p:sp>
      <p:sp>
        <p:nvSpPr>
          <p:cNvPr id="17" name="TextBox 16"/>
          <p:cNvSpPr txBox="1"/>
          <p:nvPr/>
        </p:nvSpPr>
        <p:spPr>
          <a:xfrm>
            <a:off x="2706335" y="4266656"/>
            <a:ext cx="2137183" cy="1569660"/>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Choice and use of menstrual products</a:t>
            </a:r>
          </a:p>
        </p:txBody>
      </p:sp>
      <p:sp>
        <p:nvSpPr>
          <p:cNvPr id="18" name="TextBox 17"/>
          <p:cNvSpPr txBox="1"/>
          <p:nvPr/>
        </p:nvSpPr>
        <p:spPr>
          <a:xfrm>
            <a:off x="4825851" y="4326485"/>
            <a:ext cx="23689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Planning and preparation</a:t>
            </a:r>
          </a:p>
        </p:txBody>
      </p:sp>
      <p:sp>
        <p:nvSpPr>
          <p:cNvPr id="19" name="TextBox 18"/>
          <p:cNvSpPr txBox="1"/>
          <p:nvPr/>
        </p:nvSpPr>
        <p:spPr>
          <a:xfrm>
            <a:off x="7177166" y="4302230"/>
            <a:ext cx="23689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Avoidance of deployment</a:t>
            </a:r>
          </a:p>
        </p:txBody>
      </p:sp>
      <p:sp>
        <p:nvSpPr>
          <p:cNvPr id="20" name="TextBox 19"/>
          <p:cNvSpPr txBox="1"/>
          <p:nvPr/>
        </p:nvSpPr>
        <p:spPr>
          <a:xfrm>
            <a:off x="9390358" y="4252938"/>
            <a:ext cx="23689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Adaptive unease</a:t>
            </a:r>
          </a:p>
        </p:txBody>
      </p:sp>
      <p:pic>
        <p:nvPicPr>
          <p:cNvPr id="3" name="Picture 2">
            <a:extLst>
              <a:ext uri="{FF2B5EF4-FFF2-40B4-BE49-F238E27FC236}">
                <a16:creationId xmlns:a16="http://schemas.microsoft.com/office/drawing/2014/main" id="{0C510777-36F4-EB53-DF32-EE3F10552F8E}"/>
              </a:ext>
            </a:extLst>
          </p:cNvPr>
          <p:cNvPicPr>
            <a:picLocks noChangeAspect="1"/>
          </p:cNvPicPr>
          <p:nvPr/>
        </p:nvPicPr>
        <p:blipFill>
          <a:blip r:embed="rId9"/>
          <a:stretch>
            <a:fillRect/>
          </a:stretch>
        </p:blipFill>
        <p:spPr>
          <a:xfrm>
            <a:off x="5110342" y="2247785"/>
            <a:ext cx="1800000" cy="1800000"/>
          </a:xfrm>
          <a:prstGeom prst="rect">
            <a:avLst/>
          </a:prstGeom>
        </p:spPr>
      </p:pic>
    </p:spTree>
    <p:extLst>
      <p:ext uri="{BB962C8B-B14F-4D97-AF65-F5344CB8AC3E}">
        <p14:creationId xmlns:p14="http://schemas.microsoft.com/office/powerpoint/2010/main" val="249824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551062" y="2424992"/>
            <a:ext cx="1615440" cy="1615440"/>
          </a:xfrm>
          <a:prstGeom prst="rect">
            <a:avLst/>
          </a:prstGeom>
        </p:spPr>
      </p:pic>
      <p:sp>
        <p:nvSpPr>
          <p:cNvPr id="16" name="TextBox 15"/>
          <p:cNvSpPr txBox="1"/>
          <p:nvPr/>
        </p:nvSpPr>
        <p:spPr>
          <a:xfrm>
            <a:off x="358801" y="4340904"/>
            <a:ext cx="21371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Toileting and toilet facilities</a:t>
            </a:r>
          </a:p>
        </p:txBody>
      </p:sp>
      <p:sp>
        <p:nvSpPr>
          <p:cNvPr id="9" name="Rectangle 8"/>
          <p:cNvSpPr/>
          <p:nvPr/>
        </p:nvSpPr>
        <p:spPr>
          <a:xfrm>
            <a:off x="3700569" y="3258585"/>
            <a:ext cx="7612849" cy="2246769"/>
          </a:xfrm>
          <a:prstGeom prst="rect">
            <a:avLst/>
          </a:prstGeom>
        </p:spPr>
        <p:txBody>
          <a:bodyPr wrap="square">
            <a:spAutoFit/>
          </a:bodyPr>
          <a:lstStyle/>
          <a:p>
            <a:r>
              <a:rPr lang="en-AU" sz="2000" i="1" dirty="0">
                <a:latin typeface="Calibri" panose="020F0502020204030204" pitchFamily="34" charset="0"/>
                <a:cs typeface="Calibri" panose="020F0502020204030204" pitchFamily="34" charset="0"/>
              </a:rPr>
              <a:t>…To change a tampon if there wasn’t enough tree cover or privacy I would ask fellow crew mates to stand watch at the work bay doors of the truck and change the tampon there, and then bury the tampon or wrap in a plastic bag until I could dispose of it on return to the station or staging area. That could be very embarrassing but we were all adults and also as an older woman it wasn’t so bad. My daughter found it extremely embarrassing but does the same thing.</a:t>
            </a:r>
          </a:p>
        </p:txBody>
      </p:sp>
      <p:sp>
        <p:nvSpPr>
          <p:cNvPr id="2" name="TextBox 1">
            <a:extLst>
              <a:ext uri="{FF2B5EF4-FFF2-40B4-BE49-F238E27FC236}">
                <a16:creationId xmlns:a16="http://schemas.microsoft.com/office/drawing/2014/main" id="{B7780998-2F02-D188-6233-74328524417D}"/>
              </a:ext>
            </a:extLst>
          </p:cNvPr>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Periods and deployment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5C512752-92E2-A129-FD01-C2B11A9EC3FD}"/>
              </a:ext>
            </a:extLst>
          </p:cNvPr>
          <p:cNvSpPr txBox="1"/>
          <p:nvPr/>
        </p:nvSpPr>
        <p:spPr>
          <a:xfrm>
            <a:off x="3332408" y="1780387"/>
            <a:ext cx="7981010" cy="1015663"/>
          </a:xfrm>
          <a:prstGeom prst="rect">
            <a:avLst/>
          </a:prstGeom>
          <a:noFill/>
        </p:spPr>
        <p:txBody>
          <a:bodyPr wrap="square">
            <a:spAutoFit/>
          </a:bodyPr>
          <a:lstStyle/>
          <a:p>
            <a:pPr marL="342900" indent="-342900">
              <a:buFont typeface="Arial" panose="020B0604020202020204" pitchFamily="34" charset="0"/>
              <a:buChar char="•"/>
            </a:pPr>
            <a:r>
              <a:rPr lang="en-AU" sz="2000" dirty="0">
                <a:effectLst/>
                <a:ea typeface="Aptos" panose="020B0004020202020204" pitchFamily="34" charset="0"/>
                <a:cs typeface="Arial" panose="020B0604020202020204" pitchFamily="34" charset="0"/>
              </a:rPr>
              <a:t>Toileting facilities are crucial to period management (privacy within the limitations of field locations, changing products, disposing products, personal menstrual hygiene, scheduled breaks)</a:t>
            </a:r>
            <a:endParaRPr lang="en-AU" sz="2000" dirty="0">
              <a:cs typeface="Arial" panose="020B0604020202020204" pitchFamily="34" charset="0"/>
            </a:endParaRPr>
          </a:p>
        </p:txBody>
      </p:sp>
    </p:spTree>
    <p:extLst>
      <p:ext uri="{BB962C8B-B14F-4D97-AF65-F5344CB8AC3E}">
        <p14:creationId xmlns:p14="http://schemas.microsoft.com/office/powerpoint/2010/main" val="21985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4290" y="2178125"/>
            <a:ext cx="1460175" cy="1460175"/>
          </a:xfrm>
          <a:prstGeom prst="rect">
            <a:avLst/>
          </a:prstGeom>
        </p:spPr>
      </p:pic>
      <p:sp>
        <p:nvSpPr>
          <p:cNvPr id="10" name="TextBox 9"/>
          <p:cNvSpPr txBox="1"/>
          <p:nvPr/>
        </p:nvSpPr>
        <p:spPr>
          <a:xfrm>
            <a:off x="335785" y="3991561"/>
            <a:ext cx="2137183" cy="1569660"/>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Choice and use of menstrual products</a:t>
            </a:r>
          </a:p>
        </p:txBody>
      </p:sp>
      <p:sp>
        <p:nvSpPr>
          <p:cNvPr id="2" name="Rectangle 1"/>
          <p:cNvSpPr/>
          <p:nvPr/>
        </p:nvSpPr>
        <p:spPr>
          <a:xfrm>
            <a:off x="3682442" y="3684543"/>
            <a:ext cx="6566605" cy="1323439"/>
          </a:xfrm>
          <a:prstGeom prst="rect">
            <a:avLst/>
          </a:prstGeom>
        </p:spPr>
        <p:txBody>
          <a:bodyPr wrap="square">
            <a:spAutoFit/>
          </a:bodyPr>
          <a:lstStyle/>
          <a:p>
            <a:r>
              <a:rPr lang="en-AU" sz="2000" i="1" dirty="0"/>
              <a:t>I use disposables when firefighting, whereas normally at home and in the ICC I use period undies, which I prefer. It is not really feasible to take your entire pants off to change on the </a:t>
            </a:r>
            <a:r>
              <a:rPr lang="en-AU" sz="2000" i="1" dirty="0" err="1"/>
              <a:t>fireground</a:t>
            </a:r>
            <a:r>
              <a:rPr lang="en-AU" sz="2000" i="1" dirty="0"/>
              <a:t>!</a:t>
            </a:r>
          </a:p>
        </p:txBody>
      </p:sp>
      <p:sp>
        <p:nvSpPr>
          <p:cNvPr id="3" name="TextBox 2">
            <a:extLst>
              <a:ext uri="{FF2B5EF4-FFF2-40B4-BE49-F238E27FC236}">
                <a16:creationId xmlns:a16="http://schemas.microsoft.com/office/drawing/2014/main" id="{7E3E6F7C-0B97-D7F0-90DA-94A5DFFE1134}"/>
              </a:ext>
            </a:extLst>
          </p:cNvPr>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Periods and deployment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FF11455D-9973-8072-4A09-95E33D668F6A}"/>
              </a:ext>
            </a:extLst>
          </p:cNvPr>
          <p:cNvSpPr txBox="1"/>
          <p:nvPr/>
        </p:nvSpPr>
        <p:spPr>
          <a:xfrm>
            <a:off x="3274574" y="1994259"/>
            <a:ext cx="7382342" cy="1015663"/>
          </a:xfrm>
          <a:prstGeom prst="rect">
            <a:avLst/>
          </a:prstGeom>
          <a:noFill/>
        </p:spPr>
        <p:txBody>
          <a:bodyPr wrap="square">
            <a:spAutoFit/>
          </a:bodyPr>
          <a:lstStyle/>
          <a:p>
            <a:pPr marL="342900" indent="-342900">
              <a:buFont typeface="Arial" panose="020B0604020202020204" pitchFamily="34" charset="0"/>
              <a:buChar char="•"/>
            </a:pPr>
            <a:r>
              <a:rPr lang="en-AU" sz="2000" kern="100" dirty="0">
                <a:effectLst/>
                <a:latin typeface="Calibri" panose="020F0502020204030204" pitchFamily="34" charset="0"/>
                <a:ea typeface="Calibri" panose="020F0502020204030204" pitchFamily="34" charset="0"/>
                <a:cs typeface="Calibri" panose="020F0502020204030204" pitchFamily="34" charset="0"/>
              </a:rPr>
              <a:t>Choice and use of menstrual products to accommodate deployment (comfort, absorbency, avoiding leakage, adjustment of product use for deployment, menstrual suppression).</a:t>
            </a:r>
            <a:endParaRPr lang="en-AU"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703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6989" y="3992859"/>
            <a:ext cx="23689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Planning and preparation</a:t>
            </a:r>
          </a:p>
        </p:txBody>
      </p:sp>
      <p:sp>
        <p:nvSpPr>
          <p:cNvPr id="5" name="Rectangle 4"/>
          <p:cNvSpPr/>
          <p:nvPr/>
        </p:nvSpPr>
        <p:spPr>
          <a:xfrm>
            <a:off x="3313502" y="3288622"/>
            <a:ext cx="8345520" cy="1323439"/>
          </a:xfrm>
          <a:prstGeom prst="rect">
            <a:avLst/>
          </a:prstGeom>
        </p:spPr>
        <p:txBody>
          <a:bodyPr wrap="square">
            <a:spAutoFit/>
          </a:bodyPr>
          <a:lstStyle/>
          <a:p>
            <a:r>
              <a:rPr lang="en-AU" sz="2000" i="1" dirty="0">
                <a:latin typeface="Calibri" panose="020F0502020204030204" pitchFamily="34" charset="0"/>
                <a:cs typeface="Calibri" panose="020F0502020204030204" pitchFamily="34" charset="0"/>
              </a:rPr>
              <a:t>The Standard Operating procedures for a Brigade is to be fully self-sufficient for 12 hours before relief or assistance might arrive - by default for general hygiene outside of normal toileting I make sure I have my worst case flow and pain covered for double that…</a:t>
            </a:r>
          </a:p>
        </p:txBody>
      </p:sp>
      <p:sp>
        <p:nvSpPr>
          <p:cNvPr id="10" name="Rectangle 9"/>
          <p:cNvSpPr/>
          <p:nvPr/>
        </p:nvSpPr>
        <p:spPr>
          <a:xfrm>
            <a:off x="3313504" y="4712175"/>
            <a:ext cx="8491507" cy="1323439"/>
          </a:xfrm>
          <a:prstGeom prst="rect">
            <a:avLst/>
          </a:prstGeom>
        </p:spPr>
        <p:txBody>
          <a:bodyPr wrap="square">
            <a:spAutoFit/>
          </a:bodyPr>
          <a:lstStyle/>
          <a:p>
            <a:pPr lvl="0">
              <a:spcAft>
                <a:spcPts val="800"/>
              </a:spcAft>
            </a:pPr>
            <a:r>
              <a:rPr lang="en-AU" sz="2000" i="1" dirty="0">
                <a:latin typeface="Calibri" panose="020F0502020204030204" pitchFamily="34" charset="0"/>
                <a:ea typeface="Calibri" panose="020F0502020204030204" pitchFamily="34" charset="0"/>
                <a:cs typeface="Calibri" panose="020F0502020204030204" pitchFamily="34" charset="0"/>
              </a:rPr>
              <a:t>After bleeding all over a [apparatus] I went to my GP and got a pill that stopped my periods. Being a [specialised role] there is nowhere to change products, no water to wash and I’m frequently the only woman. I would carry wipes and products in my pack but on heavy days I just couldn’t change often enough.</a:t>
            </a:r>
            <a:endParaRPr lang="en-AU"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657CDB7-1518-2446-364B-650B01A8D3D8}"/>
              </a:ext>
            </a:extLst>
          </p:cNvPr>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Periods and deployment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951577F8-F9C5-97AD-AE36-CABD117920C0}"/>
              </a:ext>
            </a:extLst>
          </p:cNvPr>
          <p:cNvSpPr txBox="1"/>
          <p:nvPr/>
        </p:nvSpPr>
        <p:spPr>
          <a:xfrm>
            <a:off x="3097371" y="1886920"/>
            <a:ext cx="8158062" cy="1015663"/>
          </a:xfrm>
          <a:prstGeom prst="rect">
            <a:avLst/>
          </a:prstGeom>
          <a:noFill/>
        </p:spPr>
        <p:txBody>
          <a:bodyPr wrap="square">
            <a:spAutoFit/>
          </a:bodyPr>
          <a:lstStyle/>
          <a:p>
            <a:pPr marL="342900" indent="-342900">
              <a:buFont typeface="Arial" panose="020B0604020202020204" pitchFamily="34" charset="0"/>
              <a:buChar char="•"/>
            </a:pPr>
            <a:r>
              <a:rPr lang="en-AU" sz="2000" dirty="0"/>
              <a:t>Preparation for menstruation during deployment (planning, purchasing and carrying preferred or additional product supplies, supplies for used product disposal, supplies for symptom management).</a:t>
            </a:r>
          </a:p>
        </p:txBody>
      </p:sp>
      <p:pic>
        <p:nvPicPr>
          <p:cNvPr id="7" name="Picture 6">
            <a:extLst>
              <a:ext uri="{FF2B5EF4-FFF2-40B4-BE49-F238E27FC236}">
                <a16:creationId xmlns:a16="http://schemas.microsoft.com/office/drawing/2014/main" id="{54ED3D2A-858A-D634-A924-A85475E0165C}"/>
              </a:ext>
            </a:extLst>
          </p:cNvPr>
          <p:cNvPicPr>
            <a:picLocks noChangeAspect="1"/>
          </p:cNvPicPr>
          <p:nvPr/>
        </p:nvPicPr>
        <p:blipFill>
          <a:blip r:embed="rId5"/>
          <a:stretch>
            <a:fillRect/>
          </a:stretch>
        </p:blipFill>
        <p:spPr>
          <a:xfrm>
            <a:off x="671480" y="2092745"/>
            <a:ext cx="1800000" cy="1800000"/>
          </a:xfrm>
          <a:prstGeom prst="rect">
            <a:avLst/>
          </a:prstGeom>
        </p:spPr>
      </p:pic>
    </p:spTree>
    <p:extLst>
      <p:ext uri="{BB962C8B-B14F-4D97-AF65-F5344CB8AC3E}">
        <p14:creationId xmlns:p14="http://schemas.microsoft.com/office/powerpoint/2010/main" val="255198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581930" y="2320652"/>
            <a:ext cx="1920351" cy="1920351"/>
          </a:xfrm>
          <a:prstGeom prst="rect">
            <a:avLst/>
          </a:prstGeom>
        </p:spPr>
      </p:pic>
      <p:sp>
        <p:nvSpPr>
          <p:cNvPr id="10" name="TextBox 9"/>
          <p:cNvSpPr txBox="1"/>
          <p:nvPr/>
        </p:nvSpPr>
        <p:spPr>
          <a:xfrm>
            <a:off x="357613" y="4435272"/>
            <a:ext cx="23689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Avoidance of deployment</a:t>
            </a:r>
          </a:p>
        </p:txBody>
      </p:sp>
      <p:sp>
        <p:nvSpPr>
          <p:cNvPr id="11" name="Rectangle 10"/>
          <p:cNvSpPr/>
          <p:nvPr/>
        </p:nvSpPr>
        <p:spPr>
          <a:xfrm>
            <a:off x="3602064" y="3769571"/>
            <a:ext cx="8008006" cy="1015663"/>
          </a:xfrm>
          <a:prstGeom prst="rect">
            <a:avLst/>
          </a:prstGeom>
        </p:spPr>
        <p:txBody>
          <a:bodyPr wrap="square">
            <a:spAutoFit/>
          </a:bodyPr>
          <a:lstStyle/>
          <a:p>
            <a:r>
              <a:rPr lang="en-AU" sz="2000" i="1" dirty="0">
                <a:latin typeface="Calibri" panose="020F0502020204030204" pitchFamily="34" charset="0"/>
                <a:ea typeface="Calibri" panose="020F0502020204030204" pitchFamily="34" charset="0"/>
              </a:rPr>
              <a:t>As a volunteer firefighter I often have to plan my volunteering around my period. This leaves me at a disadvantage when trying to gain field experience and maintain parity with male field officers.</a:t>
            </a:r>
            <a:endParaRPr lang="en-AU" sz="2000" dirty="0"/>
          </a:p>
        </p:txBody>
      </p:sp>
      <p:sp>
        <p:nvSpPr>
          <p:cNvPr id="2" name="TextBox 1">
            <a:extLst>
              <a:ext uri="{FF2B5EF4-FFF2-40B4-BE49-F238E27FC236}">
                <a16:creationId xmlns:a16="http://schemas.microsoft.com/office/drawing/2014/main" id="{4AD73956-FA47-E414-8CC3-5AB7E84C294D}"/>
              </a:ext>
            </a:extLst>
          </p:cNvPr>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Periods and deployment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44883F12-68B0-2EA9-28DF-36CFDA164578}"/>
              </a:ext>
            </a:extLst>
          </p:cNvPr>
          <p:cNvSpPr txBox="1"/>
          <p:nvPr/>
        </p:nvSpPr>
        <p:spPr>
          <a:xfrm>
            <a:off x="3343939" y="1980200"/>
            <a:ext cx="7352413" cy="1015663"/>
          </a:xfrm>
          <a:prstGeom prst="rect">
            <a:avLst/>
          </a:prstGeom>
          <a:noFill/>
        </p:spPr>
        <p:txBody>
          <a:bodyPr wrap="square">
            <a:spAutoFit/>
          </a:bodyPr>
          <a:lstStyle/>
          <a:p>
            <a:pPr marL="342900" indent="-342900">
              <a:buFont typeface="Arial" panose="020B0604020202020204" pitchFamily="34" charset="0"/>
              <a:buChar char="•"/>
            </a:pPr>
            <a:r>
              <a:rPr lang="en-AU" sz="2000" dirty="0"/>
              <a:t>Avoidance of deployment (because of situational longevity, period characteristics, menstrual symptoms, lack of facilities, fear of leakage, fear of menstrual status discovery)</a:t>
            </a:r>
          </a:p>
        </p:txBody>
      </p:sp>
    </p:spTree>
    <p:extLst>
      <p:ext uri="{BB962C8B-B14F-4D97-AF65-F5344CB8AC3E}">
        <p14:creationId xmlns:p14="http://schemas.microsoft.com/office/powerpoint/2010/main" val="168625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825863" y="2547862"/>
            <a:ext cx="1203960" cy="1203960"/>
          </a:xfrm>
          <a:prstGeom prst="rect">
            <a:avLst/>
          </a:prstGeom>
        </p:spPr>
      </p:pic>
      <p:sp>
        <p:nvSpPr>
          <p:cNvPr id="13" name="TextBox 12"/>
          <p:cNvSpPr txBox="1"/>
          <p:nvPr/>
        </p:nvSpPr>
        <p:spPr>
          <a:xfrm>
            <a:off x="261598" y="3978090"/>
            <a:ext cx="2368983"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Adaptive unease</a:t>
            </a:r>
          </a:p>
        </p:txBody>
      </p:sp>
      <p:sp>
        <p:nvSpPr>
          <p:cNvPr id="3" name="Rectangle 2"/>
          <p:cNvSpPr/>
          <p:nvPr/>
        </p:nvSpPr>
        <p:spPr>
          <a:xfrm>
            <a:off x="3736564" y="3768079"/>
            <a:ext cx="6986492" cy="1631216"/>
          </a:xfrm>
          <a:prstGeom prst="rect">
            <a:avLst/>
          </a:prstGeom>
        </p:spPr>
        <p:txBody>
          <a:bodyPr wrap="square">
            <a:spAutoFit/>
          </a:bodyPr>
          <a:lstStyle/>
          <a:p>
            <a:pPr lvl="0">
              <a:spcAft>
                <a:spcPts val="800"/>
              </a:spcAft>
            </a:pPr>
            <a:r>
              <a:rPr lang="en-AU" sz="2000" i="1" dirty="0">
                <a:latin typeface="Calibri" panose="020F0502020204030204" pitchFamily="34" charset="0"/>
                <a:ea typeface="Calibri" panose="020F0502020204030204" pitchFamily="34" charset="0"/>
                <a:cs typeface="Calibri" panose="020F0502020204030204" pitchFamily="34" charset="0"/>
              </a:rPr>
              <a:t>When I have leaks, I have to wear my pants for the rest of the day, and sometimes for the rest of the deployment if I am only able to bring one set due to luggage restrictions when we are flown to a fire. I just hope that no one notices the stains as the pants are pretty dirty anyway.</a:t>
            </a:r>
            <a:endParaRPr lang="en-AU"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C0FF730-1AF3-6351-D3B7-1F3CF384A629}"/>
              </a:ext>
            </a:extLst>
          </p:cNvPr>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Periods and deployment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C1F8FED5-D5C7-E844-0C28-08C34306CCC6}"/>
              </a:ext>
            </a:extLst>
          </p:cNvPr>
          <p:cNvSpPr txBox="1"/>
          <p:nvPr/>
        </p:nvSpPr>
        <p:spPr>
          <a:xfrm>
            <a:off x="3413173" y="1910698"/>
            <a:ext cx="7309883" cy="1323439"/>
          </a:xfrm>
          <a:prstGeom prst="rect">
            <a:avLst/>
          </a:prstGeom>
          <a:noFill/>
        </p:spPr>
        <p:txBody>
          <a:bodyPr wrap="square">
            <a:spAutoFit/>
          </a:bodyPr>
          <a:lstStyle/>
          <a:p>
            <a:pPr marL="285750" indent="-285750">
              <a:buFont typeface="Arial" panose="020B0604020202020204" pitchFamily="34" charset="0"/>
              <a:buChar char="•"/>
            </a:pPr>
            <a:r>
              <a:rPr lang="en-AU" sz="2000" dirty="0"/>
              <a:t>Adaptive unease may accompany menstruation management (finding privacy privately, carrying used products in pockets or backpacks, taking health risks, littering, complying with situational safety awareness)</a:t>
            </a:r>
          </a:p>
        </p:txBody>
      </p:sp>
    </p:spTree>
    <p:extLst>
      <p:ext uri="{BB962C8B-B14F-4D97-AF65-F5344CB8AC3E}">
        <p14:creationId xmlns:p14="http://schemas.microsoft.com/office/powerpoint/2010/main" val="2878638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Menstrual symptoms and deployment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8" name="Straight Connector 7"/>
          <p:cNvCxnSpPr>
            <a:cxnSpLocks/>
          </p:cNvCxnSpPr>
          <p:nvPr/>
        </p:nvCxnSpPr>
        <p:spPr>
          <a:xfrm flipV="1">
            <a:off x="0" y="141202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436D928-B125-ED2B-8E04-6A8BC2190C3E}"/>
              </a:ext>
            </a:extLst>
          </p:cNvPr>
          <p:cNvGrpSpPr/>
          <p:nvPr/>
        </p:nvGrpSpPr>
        <p:grpSpPr>
          <a:xfrm>
            <a:off x="1478396" y="3120832"/>
            <a:ext cx="9297449" cy="3100605"/>
            <a:chOff x="1478396" y="3120832"/>
            <a:chExt cx="9297449" cy="3100605"/>
          </a:xfrm>
        </p:grpSpPr>
        <p:pic>
          <p:nvPicPr>
            <p:cNvPr id="9" name="Picture 8"/>
            <p:cNvPicPr>
              <a:picLocks noChangeAspect="1"/>
            </p:cNvPicPr>
            <p:nvPr/>
          </p:nvPicPr>
          <p:blipFill>
            <a:blip r:embed="rId5"/>
            <a:stretch>
              <a:fillRect/>
            </a:stretch>
          </p:blipFill>
          <p:spPr>
            <a:xfrm>
              <a:off x="5533571" y="3145154"/>
              <a:ext cx="1767840" cy="1767840"/>
            </a:xfrm>
            <a:prstGeom prst="rect">
              <a:avLst/>
            </a:prstGeom>
          </p:spPr>
        </p:pic>
        <p:pic>
          <p:nvPicPr>
            <p:cNvPr id="10" name="Picture 9"/>
            <p:cNvPicPr>
              <a:picLocks noChangeAspect="1"/>
            </p:cNvPicPr>
            <p:nvPr/>
          </p:nvPicPr>
          <p:blipFill>
            <a:blip r:embed="rId6"/>
            <a:stretch>
              <a:fillRect/>
            </a:stretch>
          </p:blipFill>
          <p:spPr>
            <a:xfrm>
              <a:off x="1890731" y="3120832"/>
              <a:ext cx="1813560" cy="1813560"/>
            </a:xfrm>
            <a:prstGeom prst="rect">
              <a:avLst/>
            </a:prstGeom>
          </p:spPr>
        </p:pic>
        <p:sp>
          <p:nvSpPr>
            <p:cNvPr id="15" name="TextBox 14"/>
            <p:cNvSpPr txBox="1"/>
            <p:nvPr/>
          </p:nvSpPr>
          <p:spPr>
            <a:xfrm>
              <a:off x="1478396" y="5024238"/>
              <a:ext cx="2779786" cy="830997"/>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Active continuation despite discomfort</a:t>
              </a:r>
            </a:p>
          </p:txBody>
        </p:sp>
        <p:sp>
          <p:nvSpPr>
            <p:cNvPr id="16" name="TextBox 15"/>
            <p:cNvSpPr txBox="1"/>
            <p:nvPr/>
          </p:nvSpPr>
          <p:spPr>
            <a:xfrm>
              <a:off x="4710049" y="4980467"/>
              <a:ext cx="3041747" cy="1200329"/>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Masking or minimising symptoms</a:t>
              </a:r>
            </a:p>
          </p:txBody>
        </p:sp>
        <p:sp>
          <p:nvSpPr>
            <p:cNvPr id="17" name="TextBox 16"/>
            <p:cNvSpPr txBox="1"/>
            <p:nvPr/>
          </p:nvSpPr>
          <p:spPr>
            <a:xfrm>
              <a:off x="7996060" y="5021108"/>
              <a:ext cx="2779785" cy="1200329"/>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Adjusting product use and modifying routines</a:t>
              </a:r>
            </a:p>
          </p:txBody>
        </p:sp>
        <p:pic>
          <p:nvPicPr>
            <p:cNvPr id="2" name="Picture 1"/>
            <p:cNvPicPr>
              <a:picLocks noChangeAspect="1"/>
            </p:cNvPicPr>
            <p:nvPr/>
          </p:nvPicPr>
          <p:blipFill>
            <a:blip r:embed="rId7"/>
            <a:stretch>
              <a:fillRect/>
            </a:stretch>
          </p:blipFill>
          <p:spPr>
            <a:xfrm>
              <a:off x="8427111" y="3120832"/>
              <a:ext cx="1798442" cy="1798442"/>
            </a:xfrm>
            <a:prstGeom prst="rect">
              <a:avLst/>
            </a:prstGeom>
          </p:spPr>
        </p:pic>
      </p:grpSp>
      <p:sp>
        <p:nvSpPr>
          <p:cNvPr id="3" name="Subtitle 9">
            <a:extLst>
              <a:ext uri="{FF2B5EF4-FFF2-40B4-BE49-F238E27FC236}">
                <a16:creationId xmlns:a16="http://schemas.microsoft.com/office/drawing/2014/main" id="{A50EA1D8-6337-FC42-5725-E213AA5655A5}"/>
              </a:ext>
            </a:extLst>
          </p:cNvPr>
          <p:cNvSpPr txBox="1">
            <a:spLocks/>
          </p:cNvSpPr>
          <p:nvPr/>
        </p:nvSpPr>
        <p:spPr>
          <a:xfrm>
            <a:off x="532977" y="1583721"/>
            <a:ext cx="11233332" cy="13063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99.7% experienced at least one menstrual symptom – cramps, back pain, fatigue, bowel issues, sore breasts most common</a:t>
            </a:r>
          </a:p>
          <a:p>
            <a:pPr>
              <a:lnSpc>
                <a:spcPct val="100000"/>
              </a:lnSpc>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64% some impact on duties, 24% no impact, 12% a great deal of impact</a:t>
            </a:r>
          </a:p>
        </p:txBody>
      </p:sp>
    </p:spTree>
    <p:extLst>
      <p:ext uri="{BB962C8B-B14F-4D97-AF65-F5344CB8AC3E}">
        <p14:creationId xmlns:p14="http://schemas.microsoft.com/office/powerpoint/2010/main" val="67752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Supplementary views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822700" y="2418268"/>
            <a:ext cx="1286434" cy="1286434"/>
          </a:xfrm>
          <a:prstGeom prst="rect">
            <a:avLst/>
          </a:prstGeom>
        </p:spPr>
      </p:pic>
      <p:pic>
        <p:nvPicPr>
          <p:cNvPr id="5" name="Picture 4"/>
          <p:cNvPicPr>
            <a:picLocks noChangeAspect="1"/>
          </p:cNvPicPr>
          <p:nvPr/>
        </p:nvPicPr>
        <p:blipFill>
          <a:blip r:embed="rId6"/>
          <a:stretch>
            <a:fillRect/>
          </a:stretch>
        </p:blipFill>
        <p:spPr>
          <a:xfrm>
            <a:off x="8995539" y="2068864"/>
            <a:ext cx="1376082" cy="1376082"/>
          </a:xfrm>
          <a:prstGeom prst="rect">
            <a:avLst/>
          </a:prstGeom>
        </p:spPr>
      </p:pic>
      <p:pic>
        <p:nvPicPr>
          <p:cNvPr id="9" name="Picture 8"/>
          <p:cNvPicPr>
            <a:picLocks noChangeAspect="1"/>
          </p:cNvPicPr>
          <p:nvPr/>
        </p:nvPicPr>
        <p:blipFill>
          <a:blip r:embed="rId7"/>
          <a:stretch>
            <a:fillRect/>
          </a:stretch>
        </p:blipFill>
        <p:spPr>
          <a:xfrm>
            <a:off x="6231047" y="2014855"/>
            <a:ext cx="1689847" cy="1689847"/>
          </a:xfrm>
          <a:prstGeom prst="rect">
            <a:avLst/>
          </a:prstGeom>
        </p:spPr>
      </p:pic>
      <p:pic>
        <p:nvPicPr>
          <p:cNvPr id="11" name="Picture 10"/>
          <p:cNvPicPr>
            <a:picLocks noChangeAspect="1"/>
          </p:cNvPicPr>
          <p:nvPr/>
        </p:nvPicPr>
        <p:blipFill>
          <a:blip r:embed="rId8"/>
          <a:stretch>
            <a:fillRect/>
          </a:stretch>
        </p:blipFill>
        <p:spPr>
          <a:xfrm>
            <a:off x="871550" y="2280114"/>
            <a:ext cx="1615440" cy="1615440"/>
          </a:xfrm>
          <a:prstGeom prst="rect">
            <a:avLst/>
          </a:prstGeom>
        </p:spPr>
      </p:pic>
      <p:sp>
        <p:nvSpPr>
          <p:cNvPr id="10" name="TextBox 9"/>
          <p:cNvSpPr txBox="1"/>
          <p:nvPr/>
        </p:nvSpPr>
        <p:spPr>
          <a:xfrm>
            <a:off x="414976" y="4138689"/>
            <a:ext cx="2528587" cy="461665"/>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Toileting needs</a:t>
            </a:r>
          </a:p>
        </p:txBody>
      </p:sp>
      <p:sp>
        <p:nvSpPr>
          <p:cNvPr id="13" name="TextBox 12"/>
          <p:cNvSpPr txBox="1"/>
          <p:nvPr/>
        </p:nvSpPr>
        <p:spPr>
          <a:xfrm>
            <a:off x="3201623" y="4032208"/>
            <a:ext cx="2528587" cy="1200329"/>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Menstrual hygiene as standard kit</a:t>
            </a:r>
          </a:p>
        </p:txBody>
      </p:sp>
      <p:sp>
        <p:nvSpPr>
          <p:cNvPr id="14" name="TextBox 13"/>
          <p:cNvSpPr txBox="1"/>
          <p:nvPr/>
        </p:nvSpPr>
        <p:spPr>
          <a:xfrm>
            <a:off x="5811676" y="4032208"/>
            <a:ext cx="2528587" cy="1200329"/>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First responder identity and competency</a:t>
            </a:r>
          </a:p>
        </p:txBody>
      </p:sp>
      <p:sp>
        <p:nvSpPr>
          <p:cNvPr id="15" name="TextBox 14"/>
          <p:cNvSpPr txBox="1"/>
          <p:nvPr/>
        </p:nvSpPr>
        <p:spPr>
          <a:xfrm>
            <a:off x="8521950" y="3954022"/>
            <a:ext cx="2528587" cy="1569660"/>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Understanding and normalising menstruation in deployment</a:t>
            </a:r>
          </a:p>
        </p:txBody>
      </p:sp>
    </p:spTree>
    <p:extLst>
      <p:ext uri="{BB962C8B-B14F-4D97-AF65-F5344CB8AC3E}">
        <p14:creationId xmlns:p14="http://schemas.microsoft.com/office/powerpoint/2010/main" val="220849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Supplementary views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871493" y="2547665"/>
            <a:ext cx="1615440" cy="1615440"/>
          </a:xfrm>
          <a:prstGeom prst="rect">
            <a:avLst/>
          </a:prstGeom>
        </p:spPr>
      </p:pic>
      <p:sp>
        <p:nvSpPr>
          <p:cNvPr id="10" name="TextBox 9"/>
          <p:cNvSpPr txBox="1"/>
          <p:nvPr/>
        </p:nvSpPr>
        <p:spPr>
          <a:xfrm>
            <a:off x="414919" y="4406240"/>
            <a:ext cx="2528587" cy="461665"/>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Toileting needs</a:t>
            </a:r>
          </a:p>
        </p:txBody>
      </p:sp>
      <p:sp>
        <p:nvSpPr>
          <p:cNvPr id="2" name="Rectangle 1"/>
          <p:cNvSpPr/>
          <p:nvPr/>
        </p:nvSpPr>
        <p:spPr>
          <a:xfrm>
            <a:off x="3751148" y="3274098"/>
            <a:ext cx="7349227" cy="707886"/>
          </a:xfrm>
          <a:prstGeom prst="rect">
            <a:avLst/>
          </a:prstGeom>
        </p:spPr>
        <p:txBody>
          <a:bodyPr wrap="square">
            <a:spAutoFit/>
          </a:bodyPr>
          <a:lstStyle/>
          <a:p>
            <a:r>
              <a:rPr lang="en-AU" sz="2000" i="1" dirty="0"/>
              <a:t>We just need to be able to discretely manage menstruation and a lot of time in logistics that isn’t even a thought.</a:t>
            </a:r>
          </a:p>
        </p:txBody>
      </p:sp>
      <p:sp>
        <p:nvSpPr>
          <p:cNvPr id="3" name="Rectangle 2"/>
          <p:cNvSpPr/>
          <p:nvPr/>
        </p:nvSpPr>
        <p:spPr>
          <a:xfrm>
            <a:off x="3751148" y="4407168"/>
            <a:ext cx="7209126" cy="1323439"/>
          </a:xfrm>
          <a:prstGeom prst="rect">
            <a:avLst/>
          </a:prstGeom>
        </p:spPr>
        <p:txBody>
          <a:bodyPr wrap="square">
            <a:spAutoFit/>
          </a:bodyPr>
          <a:lstStyle/>
          <a:p>
            <a:r>
              <a:rPr lang="en-AU" sz="2000" i="1" dirty="0"/>
              <a:t>I believe that having access to bathroom facilities and access to toilet breaks on deployment or while on a call-out is a right that all male and female volunteers should have. This is a major issue that needs to be addressed. </a:t>
            </a:r>
          </a:p>
        </p:txBody>
      </p:sp>
      <p:sp>
        <p:nvSpPr>
          <p:cNvPr id="7" name="TextBox 6">
            <a:extLst>
              <a:ext uri="{FF2B5EF4-FFF2-40B4-BE49-F238E27FC236}">
                <a16:creationId xmlns:a16="http://schemas.microsoft.com/office/drawing/2014/main" id="{64F6D844-A063-81FD-EFA4-C27C79CCE200}"/>
              </a:ext>
            </a:extLst>
          </p:cNvPr>
          <p:cNvSpPr txBox="1"/>
          <p:nvPr/>
        </p:nvSpPr>
        <p:spPr>
          <a:xfrm>
            <a:off x="3453436" y="1839910"/>
            <a:ext cx="7209126" cy="707886"/>
          </a:xfrm>
          <a:prstGeom prst="rect">
            <a:avLst/>
          </a:prstGeom>
          <a:noFill/>
        </p:spPr>
        <p:txBody>
          <a:bodyPr wrap="square">
            <a:spAutoFit/>
          </a:bodyPr>
          <a:lstStyle/>
          <a:p>
            <a:pPr marL="285750" indent="-285750">
              <a:buFont typeface="Arial" panose="020B0604020202020204" pitchFamily="34" charset="0"/>
              <a:buChar char="•"/>
            </a:pPr>
            <a:r>
              <a:rPr lang="en-AU" sz="2000" dirty="0"/>
              <a:t>Toileting needs (privacy, bodily functions, menstrual product disposal, menstrual hygiene, rights and equity)</a:t>
            </a:r>
          </a:p>
        </p:txBody>
      </p:sp>
    </p:spTree>
    <p:extLst>
      <p:ext uri="{BB962C8B-B14F-4D97-AF65-F5344CB8AC3E}">
        <p14:creationId xmlns:p14="http://schemas.microsoft.com/office/powerpoint/2010/main" val="2223286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6" name="Subtitle 9"/>
          <p:cNvSpPr txBox="1">
            <a:spLocks/>
          </p:cNvSpPr>
          <p:nvPr/>
        </p:nvSpPr>
        <p:spPr>
          <a:xfrm>
            <a:off x="5952433" y="1802980"/>
            <a:ext cx="5704114" cy="433071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On any given day approximately 800 million people worldwide are menstruating</a:t>
            </a:r>
          </a:p>
          <a:p>
            <a:pPr lvl="0">
              <a:defRPr/>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Menstrual health includes the freedom to participate in all civil, cultural, economic and political spheres of life – including employment - free from menstrual related exclusion, restriction, discrimination or coercion</a:t>
            </a:r>
            <a:r>
              <a:rPr lang="en-US" sz="2400" baseline="30000" dirty="0">
                <a:solidFill>
                  <a:prstClr val="black"/>
                </a:solidFill>
                <a:latin typeface="Arial" panose="020B0604020202020204" pitchFamily="34" charset="0"/>
                <a:ea typeface="Helvetica Neue Light" panose="02000403000000020004" pitchFamily="2" charset="0"/>
                <a:cs typeface="Arial" panose="020B0604020202020204" pitchFamily="34" charset="0"/>
              </a:rPr>
              <a:t>1</a:t>
            </a:r>
            <a:br>
              <a:rPr lang="en-US" sz="2400" baseline="30000" dirty="0">
                <a:solidFill>
                  <a:prstClr val="black"/>
                </a:solidFill>
                <a:latin typeface="Arial" panose="020B0604020202020204" pitchFamily="34" charset="0"/>
                <a:ea typeface="Helvetica Neue Light" panose="02000403000000020004" pitchFamily="2" charset="0"/>
                <a:cs typeface="Arial" panose="020B0604020202020204" pitchFamily="34" charset="0"/>
              </a:rPr>
            </a:br>
            <a:br>
              <a:rPr lang="en-US" sz="2400" baseline="30000" dirty="0">
                <a:solidFill>
                  <a:prstClr val="black"/>
                </a:solidFill>
                <a:latin typeface="Arial" panose="020B0604020202020204" pitchFamily="34" charset="0"/>
                <a:ea typeface="Helvetica Neue Light" panose="02000403000000020004" pitchFamily="2" charset="0"/>
                <a:cs typeface="Arial" panose="020B0604020202020204" pitchFamily="34" charset="0"/>
              </a:rPr>
            </a:br>
            <a:r>
              <a:rPr lang="en-US" sz="1100" dirty="0">
                <a:solidFill>
                  <a:prstClr val="black"/>
                </a:solidFill>
                <a:latin typeface="Arial" panose="020B0604020202020204" pitchFamily="34" charset="0"/>
                <a:ea typeface="Helvetica Neue" panose="02000503000000020004" pitchFamily="2" charset="0"/>
                <a:cs typeface="Arial" panose="020B0604020202020204" pitchFamily="34" charset="0"/>
              </a:rPr>
              <a:t>1. </a:t>
            </a:r>
            <a:r>
              <a:rPr lang="en-US" sz="1100" dirty="0" err="1">
                <a:solidFill>
                  <a:prstClr val="black"/>
                </a:solidFill>
                <a:latin typeface="Arial" panose="020B0604020202020204" pitchFamily="34" charset="0"/>
                <a:ea typeface="Helvetica Neue" panose="02000503000000020004" pitchFamily="2" charset="0"/>
                <a:cs typeface="Arial" panose="020B0604020202020204" pitchFamily="34" charset="0"/>
              </a:rPr>
              <a:t>Hennegen</a:t>
            </a:r>
            <a:r>
              <a:rPr lang="en-US" sz="1100" dirty="0">
                <a:solidFill>
                  <a:prstClr val="black"/>
                </a:solidFill>
                <a:latin typeface="Arial" panose="020B0604020202020204" pitchFamily="34" charset="0"/>
                <a:ea typeface="Helvetica Neue" panose="02000503000000020004" pitchFamily="2" charset="0"/>
                <a:cs typeface="Arial" panose="020B0604020202020204" pitchFamily="34" charset="0"/>
              </a:rPr>
              <a:t> et al. (2020) </a:t>
            </a:r>
            <a:r>
              <a:rPr lang="en-US" sz="1100" i="1" dirty="0">
                <a:solidFill>
                  <a:prstClr val="black"/>
                </a:solidFill>
                <a:latin typeface="Arial" panose="020B0604020202020204" pitchFamily="34" charset="0"/>
                <a:ea typeface="Helvetica Neue" panose="02000503000000020004" pitchFamily="2" charset="0"/>
                <a:cs typeface="Arial" panose="020B0604020202020204" pitchFamily="34" charset="0"/>
              </a:rPr>
              <a:t>Sexual and Reproductive Health Matters. </a:t>
            </a:r>
            <a:r>
              <a:rPr lang="en-US" sz="1100" dirty="0">
                <a:solidFill>
                  <a:prstClr val="black"/>
                </a:solidFill>
                <a:latin typeface="Arial" panose="020B0604020202020204" pitchFamily="34" charset="0"/>
                <a:ea typeface="Helvetica Neue" panose="02000503000000020004" pitchFamily="2" charset="0"/>
                <a:cs typeface="Arial" panose="020B0604020202020204" pitchFamily="34" charset="0"/>
              </a:rPr>
              <a:t>29:1-8.</a:t>
            </a:r>
          </a:p>
          <a:p>
            <a:pPr marL="0" lvl="0" indent="0">
              <a:buNone/>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7" name="TextBox 6"/>
          <p:cNvSpPr txBox="1"/>
          <p:nvPr/>
        </p:nvSpPr>
        <p:spPr>
          <a:xfrm>
            <a:off x="602952" y="706223"/>
            <a:ext cx="82015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rPr>
              <a:t>Menstruation intersects with employment</a:t>
            </a:r>
          </a:p>
        </p:txBody>
      </p:sp>
      <p:cxnSp>
        <p:nvCxnSpPr>
          <p:cNvPr id="9" name="Straight Connector 8"/>
          <p:cNvCxnSpPr>
            <a:cxnSpLocks/>
          </p:cNvCxnSpPr>
          <p:nvPr/>
        </p:nvCxnSpPr>
        <p:spPr>
          <a:xfrm flipV="1">
            <a:off x="31511" y="1353344"/>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Girls group and crowd seamless pattern Royalty Free Vector"/>
          <p:cNvPicPr>
            <a:picLocks noChangeAspect="1" noChangeArrowheads="1"/>
          </p:cNvPicPr>
          <p:nvPr/>
        </p:nvPicPr>
        <p:blipFill rotWithShape="1">
          <a:blip r:embed="rId5">
            <a:extLst>
              <a:ext uri="{28A0092B-C50C-407E-A947-70E740481C1C}">
                <a14:useLocalDpi xmlns:a14="http://schemas.microsoft.com/office/drawing/2010/main" val="0"/>
              </a:ext>
            </a:extLst>
          </a:blip>
          <a:srcRect b="9741"/>
          <a:stretch/>
        </p:blipFill>
        <p:spPr bwMode="auto">
          <a:xfrm>
            <a:off x="837724" y="2000953"/>
            <a:ext cx="4727359" cy="35457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4181" y="5555374"/>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Vector Stock 19596952</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7211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Supplementary views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863600" y="2320652"/>
            <a:ext cx="1286434" cy="1286434"/>
          </a:xfrm>
          <a:prstGeom prst="rect">
            <a:avLst/>
          </a:prstGeom>
        </p:spPr>
      </p:pic>
      <p:sp>
        <p:nvSpPr>
          <p:cNvPr id="13" name="TextBox 12"/>
          <p:cNvSpPr txBox="1"/>
          <p:nvPr/>
        </p:nvSpPr>
        <p:spPr>
          <a:xfrm>
            <a:off x="242523" y="3934592"/>
            <a:ext cx="2528587" cy="1200329"/>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Menstrual hygiene as standard kit</a:t>
            </a:r>
          </a:p>
        </p:txBody>
      </p:sp>
      <p:sp>
        <p:nvSpPr>
          <p:cNvPr id="14" name="Rectangle 13"/>
          <p:cNvSpPr/>
          <p:nvPr/>
        </p:nvSpPr>
        <p:spPr>
          <a:xfrm>
            <a:off x="3773223" y="3440571"/>
            <a:ext cx="7293920" cy="1323439"/>
          </a:xfrm>
          <a:prstGeom prst="rect">
            <a:avLst/>
          </a:prstGeom>
        </p:spPr>
        <p:txBody>
          <a:bodyPr wrap="square">
            <a:spAutoFit/>
          </a:bodyPr>
          <a:lstStyle/>
          <a:p>
            <a:r>
              <a:rPr lang="en-AU" sz="2000" i="1" dirty="0">
                <a:latin typeface="Calibri" panose="020F0502020204030204" pitchFamily="34" charset="0"/>
                <a:ea typeface="Calibri" panose="020F0502020204030204" pitchFamily="34" charset="0"/>
              </a:rPr>
              <a:t>At my brigade there had been no consideration for the female or menstruating members. Since I joined, I have fought for certain things on all appliances to ensure our ability to turn out at any time of the month. </a:t>
            </a:r>
            <a:endParaRPr lang="en-AU" sz="2000" dirty="0"/>
          </a:p>
        </p:txBody>
      </p:sp>
      <p:sp>
        <p:nvSpPr>
          <p:cNvPr id="3" name="TextBox 2">
            <a:extLst>
              <a:ext uri="{FF2B5EF4-FFF2-40B4-BE49-F238E27FC236}">
                <a16:creationId xmlns:a16="http://schemas.microsoft.com/office/drawing/2014/main" id="{3B703444-219C-8986-1F24-CD79C3B6B87D}"/>
              </a:ext>
            </a:extLst>
          </p:cNvPr>
          <p:cNvSpPr txBox="1"/>
          <p:nvPr/>
        </p:nvSpPr>
        <p:spPr>
          <a:xfrm>
            <a:off x="3450265" y="1974419"/>
            <a:ext cx="7458739" cy="923330"/>
          </a:xfrm>
          <a:prstGeom prst="rect">
            <a:avLst/>
          </a:prstGeom>
          <a:noFill/>
        </p:spPr>
        <p:txBody>
          <a:bodyPr wrap="square">
            <a:spAutoFit/>
          </a:bodyPr>
          <a:lstStyle/>
          <a:p>
            <a:pPr marL="285750" indent="-285750">
              <a:buFont typeface="Arial" panose="020B0604020202020204" pitchFamily="34" charset="0"/>
              <a:buChar char="•"/>
            </a:pPr>
            <a:r>
              <a:rPr lang="en-AU" dirty="0"/>
              <a:t>Menstrual hygiene supplies as standard kit (counteracting menstrual characteristics, normalising menstruation in deployment practice, supporting operational readiness)</a:t>
            </a:r>
          </a:p>
        </p:txBody>
      </p:sp>
    </p:spTree>
    <p:extLst>
      <p:ext uri="{BB962C8B-B14F-4D97-AF65-F5344CB8AC3E}">
        <p14:creationId xmlns:p14="http://schemas.microsoft.com/office/powerpoint/2010/main" val="61359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Supplementary views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68919" y="2320652"/>
            <a:ext cx="1689847" cy="1689847"/>
          </a:xfrm>
          <a:prstGeom prst="rect">
            <a:avLst/>
          </a:prstGeom>
        </p:spPr>
      </p:pic>
      <p:sp>
        <p:nvSpPr>
          <p:cNvPr id="9" name="TextBox 8"/>
          <p:cNvSpPr txBox="1"/>
          <p:nvPr/>
        </p:nvSpPr>
        <p:spPr>
          <a:xfrm>
            <a:off x="249548" y="4338005"/>
            <a:ext cx="2528587" cy="1200329"/>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First responder identity and competency</a:t>
            </a:r>
          </a:p>
        </p:txBody>
      </p:sp>
      <p:sp>
        <p:nvSpPr>
          <p:cNvPr id="2" name="Rectangle 1"/>
          <p:cNvSpPr/>
          <p:nvPr/>
        </p:nvSpPr>
        <p:spPr>
          <a:xfrm>
            <a:off x="3259886" y="3062781"/>
            <a:ext cx="7602808" cy="707886"/>
          </a:xfrm>
          <a:prstGeom prst="rect">
            <a:avLst/>
          </a:prstGeom>
        </p:spPr>
        <p:txBody>
          <a:bodyPr wrap="square">
            <a:spAutoFit/>
          </a:bodyPr>
          <a:lstStyle/>
          <a:p>
            <a:r>
              <a:rPr lang="en-AU" sz="2000" i="1" dirty="0"/>
              <a:t>Women are more than capable of getting the job done, whether they are menstruating or not. </a:t>
            </a:r>
          </a:p>
        </p:txBody>
      </p:sp>
      <p:sp>
        <p:nvSpPr>
          <p:cNvPr id="3" name="Rectangle 2"/>
          <p:cNvSpPr/>
          <p:nvPr/>
        </p:nvSpPr>
        <p:spPr>
          <a:xfrm>
            <a:off x="3259886" y="3968673"/>
            <a:ext cx="7602808" cy="1938992"/>
          </a:xfrm>
          <a:prstGeom prst="rect">
            <a:avLst/>
          </a:prstGeom>
        </p:spPr>
        <p:txBody>
          <a:bodyPr wrap="square">
            <a:spAutoFit/>
          </a:bodyPr>
          <a:lstStyle/>
          <a:p>
            <a:r>
              <a:rPr lang="en-AU" sz="2000" i="1" dirty="0">
                <a:latin typeface="Calibri" panose="020F0502020204030204" pitchFamily="34" charset="0"/>
                <a:ea typeface="Calibri" panose="020F0502020204030204" pitchFamily="34" charset="0"/>
              </a:rPr>
              <a:t>I take the approach that it's not going to hold me back, but I do have to prepare for it…I know that if I am in a prolonged situation with respite not certain, that I may, at worst case scenario bleed through my uniform. If that were to happen, well too bad for those who may be offended. My focus is on preservation of life not someone’s sensibilities……</a:t>
            </a:r>
            <a:r>
              <a:rPr lang="en-AU" sz="2000" dirty="0">
                <a:latin typeface="Calibri" panose="020F0502020204030204" pitchFamily="34" charset="0"/>
                <a:ea typeface="Calibri" panose="020F0502020204030204" pitchFamily="34" charset="0"/>
              </a:rPr>
              <a:t> </a:t>
            </a:r>
            <a:endParaRPr lang="en-AU" sz="2000" dirty="0"/>
          </a:p>
        </p:txBody>
      </p:sp>
      <p:sp>
        <p:nvSpPr>
          <p:cNvPr id="10" name="TextBox 9">
            <a:extLst>
              <a:ext uri="{FF2B5EF4-FFF2-40B4-BE49-F238E27FC236}">
                <a16:creationId xmlns:a16="http://schemas.microsoft.com/office/drawing/2014/main" id="{E41151C2-124A-EFE8-142A-8E2F2FA4352B}"/>
              </a:ext>
            </a:extLst>
          </p:cNvPr>
          <p:cNvSpPr txBox="1"/>
          <p:nvPr/>
        </p:nvSpPr>
        <p:spPr>
          <a:xfrm>
            <a:off x="2889473" y="1922746"/>
            <a:ext cx="7973221" cy="707886"/>
          </a:xfrm>
          <a:prstGeom prst="rect">
            <a:avLst/>
          </a:prstGeom>
          <a:noFill/>
        </p:spPr>
        <p:txBody>
          <a:bodyPr wrap="square">
            <a:spAutoFit/>
          </a:bodyPr>
          <a:lstStyle/>
          <a:p>
            <a:pPr marL="342900" indent="-342900">
              <a:buFont typeface="Arial" panose="020B0604020202020204" pitchFamily="34" charset="0"/>
              <a:buChar char="•"/>
            </a:pPr>
            <a:r>
              <a:rPr lang="en-AU" sz="2000" dirty="0"/>
              <a:t>First-responder identities (getting on with the job while also attending to menstruation, competencies, fears of embedding stereotypes).</a:t>
            </a:r>
          </a:p>
        </p:txBody>
      </p:sp>
    </p:spTree>
    <p:extLst>
      <p:ext uri="{BB962C8B-B14F-4D97-AF65-F5344CB8AC3E}">
        <p14:creationId xmlns:p14="http://schemas.microsoft.com/office/powerpoint/2010/main" val="74272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Supplementary views – thematic analysis</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68919" y="2306631"/>
            <a:ext cx="1376082" cy="1376082"/>
          </a:xfrm>
          <a:prstGeom prst="rect">
            <a:avLst/>
          </a:prstGeom>
        </p:spPr>
      </p:pic>
      <p:sp>
        <p:nvSpPr>
          <p:cNvPr id="9" name="TextBox 8"/>
          <p:cNvSpPr txBox="1"/>
          <p:nvPr/>
        </p:nvSpPr>
        <p:spPr>
          <a:xfrm>
            <a:off x="152650" y="3850148"/>
            <a:ext cx="2528587" cy="1569660"/>
          </a:xfrm>
          <a:prstGeom prst="rect">
            <a:avLst/>
          </a:prstGeom>
          <a:noFill/>
        </p:spPr>
        <p:txBody>
          <a:bodyPr wrap="square" rtlCol="0">
            <a:spAutoFit/>
          </a:bodyPr>
          <a:lstStyle/>
          <a:p>
            <a:pPr algn="ctr"/>
            <a:r>
              <a:rPr lang="en-AU" sz="2400" dirty="0">
                <a:solidFill>
                  <a:schemeClr val="accent2">
                    <a:lumMod val="75000"/>
                  </a:schemeClr>
                </a:solidFill>
                <a:latin typeface="Arial" panose="020B0604020202020204" pitchFamily="34" charset="0"/>
                <a:cs typeface="Arial" panose="020B0604020202020204" pitchFamily="34" charset="0"/>
              </a:rPr>
              <a:t>Understanding and normalising menstruation in deployment</a:t>
            </a:r>
          </a:p>
        </p:txBody>
      </p:sp>
      <p:sp>
        <p:nvSpPr>
          <p:cNvPr id="3" name="Rectangle 2"/>
          <p:cNvSpPr/>
          <p:nvPr/>
        </p:nvSpPr>
        <p:spPr>
          <a:xfrm>
            <a:off x="3594508" y="3574517"/>
            <a:ext cx="6848669" cy="1323439"/>
          </a:xfrm>
          <a:prstGeom prst="rect">
            <a:avLst/>
          </a:prstGeom>
        </p:spPr>
        <p:txBody>
          <a:bodyPr wrap="square">
            <a:spAutoFit/>
          </a:bodyPr>
          <a:lstStyle/>
          <a:p>
            <a:r>
              <a:rPr lang="en-AU" sz="2000" i="1" dirty="0">
                <a:latin typeface="Calibri" panose="020F0502020204030204" pitchFamily="34" charset="0"/>
                <a:ea typeface="Calibri" panose="020F0502020204030204" pitchFamily="34" charset="0"/>
              </a:rPr>
              <a:t>I think managing your period while being deployed should be covered as part of basic training. This should be attended by both men and women…. I would be happy to talk about it. Share my experiences, if it helps.</a:t>
            </a:r>
            <a:endParaRPr lang="en-AU" sz="2000" i="1" dirty="0"/>
          </a:p>
        </p:txBody>
      </p:sp>
      <p:sp>
        <p:nvSpPr>
          <p:cNvPr id="5" name="TextBox 4">
            <a:extLst>
              <a:ext uri="{FF2B5EF4-FFF2-40B4-BE49-F238E27FC236}">
                <a16:creationId xmlns:a16="http://schemas.microsoft.com/office/drawing/2014/main" id="{CA98BE26-0A07-9B28-546B-AD700F1B173D}"/>
              </a:ext>
            </a:extLst>
          </p:cNvPr>
          <p:cNvSpPr txBox="1"/>
          <p:nvPr/>
        </p:nvSpPr>
        <p:spPr>
          <a:xfrm>
            <a:off x="3342636" y="1812820"/>
            <a:ext cx="7352414" cy="1015663"/>
          </a:xfrm>
          <a:prstGeom prst="rect">
            <a:avLst/>
          </a:prstGeom>
          <a:noFill/>
        </p:spPr>
        <p:txBody>
          <a:bodyPr wrap="square">
            <a:spAutoFit/>
          </a:bodyPr>
          <a:lstStyle/>
          <a:p>
            <a:pPr marL="285750" indent="-285750">
              <a:buFont typeface="Arial" panose="020B0604020202020204" pitchFamily="34" charset="0"/>
              <a:buChar char="•"/>
            </a:pPr>
            <a:r>
              <a:rPr lang="en-AU" sz="2000" dirty="0"/>
              <a:t>Understanding and normalising menstruation in deployment practice (talking, training, mentoring, advice, reducing stigma and taboos, supportive colleagues and cultures)</a:t>
            </a:r>
          </a:p>
        </p:txBody>
      </p:sp>
    </p:spTree>
    <p:extLst>
      <p:ext uri="{BB962C8B-B14F-4D97-AF65-F5344CB8AC3E}">
        <p14:creationId xmlns:p14="http://schemas.microsoft.com/office/powerpoint/2010/main" val="3342136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Conclusions - First responder identity</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stretch>
            <a:fillRect/>
          </a:stretch>
        </p:blipFill>
        <p:spPr>
          <a:xfrm>
            <a:off x="1046308" y="1538864"/>
            <a:ext cx="3865708" cy="2319425"/>
          </a:xfrm>
          <a:prstGeom prst="rect">
            <a:avLst/>
          </a:prstGeom>
        </p:spPr>
      </p:pic>
      <p:sp>
        <p:nvSpPr>
          <p:cNvPr id="9" name="TextBox 8"/>
          <p:cNvSpPr txBox="1"/>
          <p:nvPr/>
        </p:nvSpPr>
        <p:spPr>
          <a:xfrm>
            <a:off x="1080647" y="3602598"/>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VIC SES</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grpSp>
        <p:nvGrpSpPr>
          <p:cNvPr id="2" name="Group 1"/>
          <p:cNvGrpSpPr/>
          <p:nvPr/>
        </p:nvGrpSpPr>
        <p:grpSpPr>
          <a:xfrm>
            <a:off x="5364742" y="1587565"/>
            <a:ext cx="5213614" cy="2037379"/>
            <a:chOff x="5410545" y="1685862"/>
            <a:chExt cx="5213614" cy="2037379"/>
          </a:xfrm>
        </p:grpSpPr>
        <p:pic>
          <p:nvPicPr>
            <p:cNvPr id="10" name="Picture 9"/>
            <p:cNvPicPr>
              <a:picLocks noChangeAspect="1"/>
            </p:cNvPicPr>
            <p:nvPr/>
          </p:nvPicPr>
          <p:blipFill>
            <a:blip r:embed="rId6"/>
            <a:stretch>
              <a:fillRect/>
            </a:stretch>
          </p:blipFill>
          <p:spPr>
            <a:xfrm>
              <a:off x="5410545" y="1685862"/>
              <a:ext cx="3622006" cy="2037379"/>
            </a:xfrm>
            <a:prstGeom prst="rect">
              <a:avLst/>
            </a:prstGeom>
          </p:spPr>
        </p:pic>
        <p:sp>
          <p:nvSpPr>
            <p:cNvPr id="11" name="TextBox 10"/>
            <p:cNvSpPr txBox="1"/>
            <p:nvPr/>
          </p:nvSpPr>
          <p:spPr>
            <a:xfrm>
              <a:off x="7547760" y="3439867"/>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Daily Telegraph</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grpSp>
      <p:pic>
        <p:nvPicPr>
          <p:cNvPr id="13" name="Picture 12"/>
          <p:cNvPicPr>
            <a:picLocks noChangeAspect="1"/>
          </p:cNvPicPr>
          <p:nvPr/>
        </p:nvPicPr>
        <p:blipFill>
          <a:blip r:embed="rId7"/>
          <a:stretch>
            <a:fillRect/>
          </a:stretch>
        </p:blipFill>
        <p:spPr>
          <a:xfrm>
            <a:off x="220658" y="3918878"/>
            <a:ext cx="3390289" cy="2260192"/>
          </a:xfrm>
          <a:prstGeom prst="rect">
            <a:avLst/>
          </a:prstGeom>
        </p:spPr>
      </p:pic>
      <p:sp>
        <p:nvSpPr>
          <p:cNvPr id="14" name="TextBox 13"/>
          <p:cNvSpPr txBox="1"/>
          <p:nvPr/>
        </p:nvSpPr>
        <p:spPr>
          <a:xfrm>
            <a:off x="1665080" y="5908042"/>
            <a:ext cx="202837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SES Volunteers Association</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a:off x="4560779" y="3906556"/>
            <a:ext cx="3070441" cy="2302830"/>
          </a:xfrm>
          <a:prstGeom prst="rect">
            <a:avLst/>
          </a:prstGeom>
        </p:spPr>
      </p:pic>
      <p:sp>
        <p:nvSpPr>
          <p:cNvPr id="16" name="TextBox 15"/>
          <p:cNvSpPr txBox="1"/>
          <p:nvPr/>
        </p:nvSpPr>
        <p:spPr>
          <a:xfrm>
            <a:off x="3826543" y="3935012"/>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NSW RFS</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7" name="TextBox 16"/>
          <p:cNvSpPr txBox="1"/>
          <p:nvPr/>
        </p:nvSpPr>
        <p:spPr>
          <a:xfrm>
            <a:off x="8075334" y="4492957"/>
            <a:ext cx="3119887" cy="830997"/>
          </a:xfrm>
          <a:prstGeom prst="rect">
            <a:avLst/>
          </a:prstGeom>
          <a:noFill/>
        </p:spPr>
        <p:txBody>
          <a:bodyPr wrap="square" rtlCol="0">
            <a:spAutoFit/>
          </a:bodyPr>
          <a:lstStyle/>
          <a:p>
            <a:pPr algn="ctr"/>
            <a:r>
              <a:rPr lang="en-US" sz="2400" dirty="0">
                <a:latin typeface="Arial" panose="020B0604020202020204" pitchFamily="34" charset="0"/>
                <a:ea typeface="Helvetica Neue" panose="02000503000000020004" pitchFamily="2" charset="0"/>
                <a:cs typeface="Arial" panose="020B0604020202020204" pitchFamily="34" charset="0"/>
              </a:rPr>
              <a:t>First responders who also menstruate</a:t>
            </a:r>
          </a:p>
        </p:txBody>
      </p:sp>
    </p:spTree>
    <p:extLst>
      <p:ext uri="{BB962C8B-B14F-4D97-AF65-F5344CB8AC3E}">
        <p14:creationId xmlns:p14="http://schemas.microsoft.com/office/powerpoint/2010/main" val="277850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Conclusions - Bloodwork</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descr="Girls group and crowd seamless pattern Royalty Free Vector"/>
          <p:cNvPicPr>
            <a:picLocks noChangeAspect="1" noChangeArrowheads="1"/>
          </p:cNvPicPr>
          <p:nvPr/>
        </p:nvPicPr>
        <p:blipFill rotWithShape="1">
          <a:blip r:embed="rId5">
            <a:extLst>
              <a:ext uri="{28A0092B-C50C-407E-A947-70E740481C1C}">
                <a14:useLocalDpi xmlns:a14="http://schemas.microsoft.com/office/drawing/2010/main" val="0"/>
              </a:ext>
            </a:extLst>
          </a:blip>
          <a:srcRect b="9741"/>
          <a:stretch/>
        </p:blipFill>
        <p:spPr bwMode="auto">
          <a:xfrm>
            <a:off x="837724" y="2000953"/>
            <a:ext cx="4727359" cy="35457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94181" y="5555374"/>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Vector Stock 19596952</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9" name="Rectangle 18"/>
          <p:cNvSpPr/>
          <p:nvPr/>
        </p:nvSpPr>
        <p:spPr>
          <a:xfrm>
            <a:off x="5803641" y="1496083"/>
            <a:ext cx="5918095" cy="4816703"/>
          </a:xfrm>
          <a:prstGeom prst="rect">
            <a:avLst/>
          </a:prstGeom>
        </p:spPr>
        <p:txBody>
          <a:bodyPr wrap="square">
            <a:spAutoFit/>
          </a:bodyPr>
          <a:lstStyle/>
          <a:p>
            <a:pPr marL="342900" indent="-342900">
              <a:spcBef>
                <a:spcPts val="0"/>
              </a:spcBef>
              <a:spcAft>
                <a:spcPts val="600"/>
              </a:spcAft>
              <a:buFont typeface="Arial" panose="020B0604020202020204" pitchFamily="34" charset="0"/>
              <a:buChar char="•"/>
            </a:pPr>
            <a:r>
              <a:rPr lang="en-US" sz="2000" dirty="0">
                <a:latin typeface="Arial" panose="020B0604020202020204" pitchFamily="34" charset="0"/>
                <a:ea typeface="Helvetica Neue Light" panose="02000403000000020004" pitchFamily="2" charset="0"/>
                <a:cs typeface="Arial" panose="020B0604020202020204" pitchFamily="34" charset="0"/>
              </a:rPr>
              <a:t>Bloodwork</a:t>
            </a:r>
            <a:r>
              <a:rPr lang="en-US" sz="2000" baseline="30000" dirty="0">
                <a:latin typeface="Arial" panose="020B0604020202020204" pitchFamily="34" charset="0"/>
                <a:ea typeface="Helvetica Neue Light" panose="02000403000000020004" pitchFamily="2" charset="0"/>
                <a:cs typeface="Arial" panose="020B0604020202020204" pitchFamily="34" charset="0"/>
              </a:rPr>
              <a:t>1</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Managing the messy, painful, leaky body</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Planning access to facilities</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Avoiding feelings of shame and stigmatization</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Managing workload in relation to menstruation</a:t>
            </a:r>
          </a:p>
          <a:p>
            <a:pPr marL="342900" indent="-342900">
              <a:spcBef>
                <a:spcPts val="600"/>
              </a:spcBef>
              <a:buFont typeface="Arial" panose="020B0604020202020204" pitchFamily="34" charset="0"/>
              <a:buChar char="•"/>
            </a:pPr>
            <a:r>
              <a:rPr lang="en-US" sz="2000" dirty="0">
                <a:latin typeface="Arial" panose="020B0604020202020204" pitchFamily="34" charset="0"/>
                <a:ea typeface="Helvetica Neue Light" panose="02000403000000020004" pitchFamily="2" charset="0"/>
                <a:cs typeface="Arial" panose="020B0604020202020204" pitchFamily="34" charset="0"/>
              </a:rPr>
              <a:t>Bloodwork in deployment</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Pain management	</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Avoiding leakage and discovery</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Finding facilities or privacy</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Suppressing periods</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Buying additional products</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Forgoing opportunity</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Adjusting mood</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Explaining themselves to others</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Caring for others</a:t>
            </a:r>
          </a:p>
          <a:p>
            <a:pPr marL="800100" lvl="1" indent="-342900">
              <a:buFont typeface="Arial" panose="020B0604020202020204" pitchFamily="34" charset="0"/>
              <a:buChar char="•"/>
            </a:pPr>
            <a:r>
              <a:rPr lang="en-US" dirty="0">
                <a:latin typeface="Arial" panose="020B0604020202020204" pitchFamily="34" charset="0"/>
                <a:ea typeface="Helvetica Neue Light" panose="02000403000000020004" pitchFamily="2" charset="0"/>
                <a:cs typeface="Arial" panose="020B0604020202020204" pitchFamily="34" charset="0"/>
              </a:rPr>
              <a:t>Lobbying for change</a:t>
            </a:r>
          </a:p>
        </p:txBody>
      </p:sp>
      <p:sp>
        <p:nvSpPr>
          <p:cNvPr id="2" name="Rectangle 1"/>
          <p:cNvSpPr/>
          <p:nvPr/>
        </p:nvSpPr>
        <p:spPr>
          <a:xfrm>
            <a:off x="2332380" y="5943813"/>
            <a:ext cx="4312384" cy="262218"/>
          </a:xfrm>
          <a:prstGeom prst="rect">
            <a:avLst/>
          </a:prstGeom>
        </p:spPr>
        <p:txBody>
          <a:bodyPr wrap="square">
            <a:spAutoFit/>
          </a:bodyPr>
          <a:lstStyle/>
          <a:p>
            <a:r>
              <a:rPr lang="en-US" sz="1100" dirty="0">
                <a:solidFill>
                  <a:prstClr val="black"/>
                </a:solidFill>
                <a:latin typeface="Arial" panose="020B0604020202020204" pitchFamily="34" charset="0"/>
                <a:ea typeface="Helvetica Neue" panose="02000503000000020004" pitchFamily="2" charset="0"/>
                <a:cs typeface="Arial" panose="020B0604020202020204" pitchFamily="34" charset="0"/>
              </a:rPr>
              <a:t>1. Sang et al. (2021) </a:t>
            </a:r>
            <a:r>
              <a:rPr lang="en-US" sz="1100" i="1" dirty="0" err="1">
                <a:solidFill>
                  <a:prstClr val="black"/>
                </a:solidFill>
                <a:latin typeface="Arial" panose="020B0604020202020204" pitchFamily="34" charset="0"/>
                <a:ea typeface="Helvetica Neue" panose="02000503000000020004" pitchFamily="2" charset="0"/>
                <a:cs typeface="Arial" panose="020B0604020202020204" pitchFamily="34" charset="0"/>
              </a:rPr>
              <a:t>Int.J.Env.Res.Pub.Health</a:t>
            </a:r>
            <a:r>
              <a:rPr lang="en-US" sz="1100" i="1" dirty="0">
                <a:solidFill>
                  <a:prstClr val="black"/>
                </a:solidFill>
                <a:latin typeface="Arial" panose="020B0604020202020204" pitchFamily="34" charset="0"/>
                <a:ea typeface="Helvetica Neue" panose="02000503000000020004" pitchFamily="2" charset="0"/>
                <a:cs typeface="Arial" panose="020B0604020202020204" pitchFamily="34" charset="0"/>
              </a:rPr>
              <a:t>, </a:t>
            </a:r>
            <a:r>
              <a:rPr lang="en-US" sz="1100" dirty="0">
                <a:solidFill>
                  <a:prstClr val="black"/>
                </a:solidFill>
                <a:latin typeface="Arial" panose="020B0604020202020204" pitchFamily="34" charset="0"/>
                <a:ea typeface="Helvetica Neue" panose="02000503000000020004" pitchFamily="2" charset="0"/>
                <a:cs typeface="Arial" panose="020B0604020202020204" pitchFamily="34" charset="0"/>
              </a:rPr>
              <a:t>18(4) </a:t>
            </a:r>
            <a:endParaRPr lang="en-AU" sz="1100" dirty="0"/>
          </a:p>
        </p:txBody>
      </p:sp>
    </p:spTree>
    <p:extLst>
      <p:ext uri="{BB962C8B-B14F-4D97-AF65-F5344CB8AC3E}">
        <p14:creationId xmlns:p14="http://schemas.microsoft.com/office/powerpoint/2010/main" val="338379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Conclusions - Toilets and toileting</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https://australianhiker.com.au/wp-content/uploads/2017/08/Toilet-facilities-at-Westermans-Homeste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869" y="1861594"/>
            <a:ext cx="5786988" cy="38621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4964" y="5765751"/>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Australian Hiker</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0" name="Rectangle 9"/>
          <p:cNvSpPr/>
          <p:nvPr/>
        </p:nvSpPr>
        <p:spPr>
          <a:xfrm>
            <a:off x="6430323" y="1952197"/>
            <a:ext cx="5313808" cy="3447098"/>
          </a:xfrm>
          <a:prstGeom prst="rect">
            <a:avLst/>
          </a:prstGeom>
        </p:spPr>
        <p:txBody>
          <a:bodyPr wrap="square">
            <a:spAutoFit/>
          </a:bodyPr>
          <a:lstStyle/>
          <a:p>
            <a:pPr marL="342900" indent="-342900">
              <a:spcBef>
                <a:spcPts val="0"/>
              </a:spcBef>
              <a:spcAft>
                <a:spcPts val="600"/>
              </a:spcAft>
              <a:buFont typeface="Arial" panose="020B0604020202020204" pitchFamily="34" charset="0"/>
              <a:buChar char="•"/>
            </a:pPr>
            <a:r>
              <a:rPr lang="en-US" sz="2000" dirty="0">
                <a:latin typeface="Arial" panose="020B0604020202020204" pitchFamily="34" charset="0"/>
                <a:ea typeface="Helvetica Neue Light" panose="02000403000000020004" pitchFamily="2" charset="0"/>
                <a:cs typeface="Arial" panose="020B0604020202020204" pitchFamily="34" charset="0"/>
              </a:rPr>
              <a:t>Toilets and toileting practices and logistics are critical to managing menstruation during deployment</a:t>
            </a:r>
          </a:p>
          <a:p>
            <a:pPr marL="342900" indent="-342900">
              <a:spcBef>
                <a:spcPts val="0"/>
              </a:spcBef>
              <a:spcAft>
                <a:spcPts val="600"/>
              </a:spcAft>
              <a:buFont typeface="Arial" panose="020B0604020202020204" pitchFamily="34" charset="0"/>
              <a:buChar char="•"/>
            </a:pPr>
            <a:endParaRPr lang="en-US" sz="2000" dirty="0">
              <a:latin typeface="Arial" panose="020B0604020202020204" pitchFamily="34" charset="0"/>
              <a:ea typeface="Helvetica Neue Light" panose="02000403000000020004" pitchFamily="2" charset="0"/>
              <a:cs typeface="Arial" panose="020B0604020202020204" pitchFamily="34" charset="0"/>
            </a:endParaRPr>
          </a:p>
          <a:p>
            <a:pPr marL="342900" indent="-342900">
              <a:spcAft>
                <a:spcPts val="600"/>
              </a:spcAft>
              <a:buFont typeface="Arial" panose="020B0604020202020204" pitchFamily="34" charset="0"/>
              <a:buChar char="•"/>
            </a:pPr>
            <a:r>
              <a:rPr lang="en-US" sz="2000" dirty="0">
                <a:latin typeface="Arial" panose="020B0604020202020204" pitchFamily="34" charset="0"/>
                <a:ea typeface="Helvetica Neue Light" panose="02000403000000020004" pitchFamily="2" charset="0"/>
                <a:cs typeface="Arial" panose="020B0604020202020204" pitchFamily="34" charset="0"/>
              </a:rPr>
              <a:t>Toilets as sites used to maintain hegemonic masculine norms and control access to male occupational domains</a:t>
            </a:r>
            <a:br>
              <a:rPr lang="en-US" sz="2000" dirty="0">
                <a:latin typeface="Arial" panose="020B0604020202020204" pitchFamily="34" charset="0"/>
                <a:ea typeface="Helvetica Neue Light" panose="02000403000000020004" pitchFamily="2" charset="0"/>
                <a:cs typeface="Arial" panose="020B0604020202020204" pitchFamily="34" charset="0"/>
              </a:rPr>
            </a:br>
            <a:r>
              <a:rPr lang="en-US" sz="2000" dirty="0">
                <a:latin typeface="Arial" panose="020B0604020202020204" pitchFamily="34" charset="0"/>
                <a:ea typeface="Helvetica Neue Light" panose="02000403000000020004" pitchFamily="2" charset="0"/>
                <a:cs typeface="Arial" panose="020B0604020202020204" pitchFamily="34" charset="0"/>
              </a:rPr>
              <a:t>OR</a:t>
            </a:r>
          </a:p>
          <a:p>
            <a:pPr marL="342900" indent="-342900">
              <a:spcAft>
                <a:spcPts val="600"/>
              </a:spcAft>
              <a:buFont typeface="Arial" panose="020B0604020202020204" pitchFamily="34" charset="0"/>
              <a:buChar char="•"/>
            </a:pPr>
            <a:r>
              <a:rPr lang="en-US" sz="2000" dirty="0">
                <a:latin typeface="Arial" panose="020B0604020202020204" pitchFamily="34" charset="0"/>
                <a:ea typeface="Helvetica Neue Light" panose="02000403000000020004" pitchFamily="2" charset="0"/>
                <a:cs typeface="Arial" panose="020B0604020202020204" pitchFamily="34" charset="0"/>
              </a:rPr>
              <a:t>A need for better toileting logistics for all </a:t>
            </a:r>
          </a:p>
          <a:p>
            <a:pPr marL="342900" indent="-342900">
              <a:spcBef>
                <a:spcPts val="0"/>
              </a:spcBef>
              <a:spcAft>
                <a:spcPts val="600"/>
              </a:spcAft>
              <a:buFont typeface="Arial" panose="020B0604020202020204" pitchFamily="34" charset="0"/>
              <a:buChar char="•"/>
            </a:pPr>
            <a:endParaRPr lang="en-US" dirty="0">
              <a:latin typeface="Arial" panose="020B0604020202020204" pitchFamily="34" charset="0"/>
              <a:ea typeface="Helvetica Neue Light" panose="02000403000000020004" pitchFamily="2" charset="0"/>
              <a:cs typeface="Arial" panose="020B0604020202020204" pitchFamily="34" charset="0"/>
            </a:endParaRPr>
          </a:p>
        </p:txBody>
      </p:sp>
    </p:spTree>
    <p:extLst>
      <p:ext uri="{BB962C8B-B14F-4D97-AF65-F5344CB8AC3E}">
        <p14:creationId xmlns:p14="http://schemas.microsoft.com/office/powerpoint/2010/main" val="75245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6" name="Subtitle 9"/>
          <p:cNvSpPr txBox="1">
            <a:spLocks/>
          </p:cNvSpPr>
          <p:nvPr/>
        </p:nvSpPr>
        <p:spPr>
          <a:xfrm>
            <a:off x="5124230" y="1601093"/>
            <a:ext cx="6762969" cy="438249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Sincere thanks to the participants from Australian emergency service agencies who generously shared with me their experiences of managing their periods while deployed operationally</a:t>
            </a:r>
          </a:p>
          <a:p>
            <a:pPr marL="0" indent="0">
              <a:spcAft>
                <a:spcPts val="600"/>
              </a:spcAft>
              <a:buNone/>
            </a:pPr>
            <a:endPar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endParaRPr>
          </a:p>
          <a:p>
            <a:pPr>
              <a:spcAft>
                <a:spcPts val="600"/>
              </a:spcAft>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Publication (open access)</a:t>
            </a:r>
          </a:p>
          <a:p>
            <a:pPr lvl="1">
              <a:lnSpc>
                <a:spcPct val="100000"/>
              </a:lnSpc>
              <a:spcAft>
                <a:spcPts val="600"/>
              </a:spcAft>
            </a:pPr>
            <a:r>
              <a:rPr lang="en-US" sz="2000" dirty="0">
                <a:solidFill>
                  <a:schemeClr val="bg2">
                    <a:lumMod val="10000"/>
                  </a:schemeClr>
                </a:solidFill>
                <a:latin typeface="Arial" panose="020B0604020202020204" pitchFamily="34" charset="0"/>
                <a:ea typeface="Helvetica Neue Light" panose="02000403000000020004" pitchFamily="2" charset="0"/>
                <a:cs typeface="Arial" panose="020B0604020202020204" pitchFamily="34" charset="0"/>
              </a:rPr>
              <a:t>Parsons, M. (2024) </a:t>
            </a:r>
            <a:r>
              <a:rPr lang="en-AU" sz="2000" dirty="0">
                <a:solidFill>
                  <a:schemeClr val="bg2">
                    <a:lumMod val="10000"/>
                  </a:schemeClr>
                </a:solidFill>
                <a:latin typeface="Arial" panose="020B0604020202020204" pitchFamily="34" charset="0"/>
                <a:ea typeface="Helvetica Neue Light" panose="02000403000000020004" pitchFamily="2" charset="0"/>
                <a:cs typeface="Arial" panose="020B0604020202020204" pitchFamily="34" charset="0"/>
              </a:rPr>
              <a:t>Managing menstruation while deployed operationally: experiences from the Australian emergency management sector. </a:t>
            </a:r>
            <a:r>
              <a:rPr lang="en-AU" sz="2000" i="1" dirty="0">
                <a:solidFill>
                  <a:schemeClr val="bg2">
                    <a:lumMod val="10000"/>
                  </a:schemeClr>
                </a:solidFill>
                <a:latin typeface="Arial" panose="020B0604020202020204" pitchFamily="34" charset="0"/>
                <a:ea typeface="Helvetica Neue Light" panose="02000403000000020004" pitchFamily="2" charset="0"/>
                <a:cs typeface="Arial" panose="020B0604020202020204" pitchFamily="34" charset="0"/>
              </a:rPr>
              <a:t>Australian Journal of Emergency Management, </a:t>
            </a:r>
            <a:r>
              <a:rPr lang="en-AU" sz="2000" dirty="0">
                <a:solidFill>
                  <a:schemeClr val="bg2">
                    <a:lumMod val="10000"/>
                  </a:schemeClr>
                </a:solidFill>
                <a:latin typeface="Arial" panose="020B0604020202020204" pitchFamily="34" charset="0"/>
                <a:ea typeface="Helvetica Neue Light" panose="02000403000000020004" pitchFamily="2" charset="0"/>
                <a:cs typeface="Arial" panose="020B0604020202020204" pitchFamily="34" charset="0"/>
              </a:rPr>
              <a:t>39(3): 16-33. www.doi.org/10.47389/39.3.16</a:t>
            </a:r>
            <a:endParaRPr lang="en-US" sz="2000" dirty="0">
              <a:solidFill>
                <a:schemeClr val="bg2">
                  <a:lumMod val="10000"/>
                </a:schemeClr>
              </a:solidFill>
              <a:latin typeface="Arial" panose="020B0604020202020204" pitchFamily="34" charset="0"/>
              <a:ea typeface="Helvetica Neue Light" panose="02000403000000020004" pitchFamily="2" charset="0"/>
              <a:cs typeface="Arial" panose="020B0604020202020204" pitchFamily="34" charset="0"/>
            </a:endParaRPr>
          </a:p>
        </p:txBody>
      </p:sp>
      <p:sp>
        <p:nvSpPr>
          <p:cNvPr id="7" name="TextBox 6"/>
          <p:cNvSpPr txBox="1"/>
          <p:nvPr/>
        </p:nvSpPr>
        <p:spPr>
          <a:xfrm>
            <a:off x="668919" y="750388"/>
            <a:ext cx="8517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rPr>
              <a:t>Acknowledgements and further information</a:t>
            </a:r>
          </a:p>
        </p:txBody>
      </p:sp>
      <p:cxnSp>
        <p:nvCxnSpPr>
          <p:cNvPr id="8" name="Straight Connector 7"/>
          <p:cNvCxnSpPr>
            <a:cxnSpLocks/>
          </p:cNvCxnSpPr>
          <p:nvPr/>
        </p:nvCxnSpPr>
        <p:spPr>
          <a:xfrm flipV="1">
            <a:off x="0" y="1373246"/>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5"/>
          <a:srcRect l="32857" t="9745" r="33087" b="10925"/>
          <a:stretch/>
        </p:blipFill>
        <p:spPr>
          <a:xfrm>
            <a:off x="966980" y="1431501"/>
            <a:ext cx="3778441" cy="4721683"/>
          </a:xfrm>
          <a:prstGeom prst="rect">
            <a:avLst/>
          </a:prstGeom>
          <a:ln>
            <a:solidFill>
              <a:schemeClr val="bg1">
                <a:lumMod val="65000"/>
              </a:schemeClr>
            </a:solidFill>
          </a:ln>
        </p:spPr>
      </p:pic>
    </p:spTree>
    <p:extLst>
      <p:ext uri="{BB962C8B-B14F-4D97-AF65-F5344CB8AC3E}">
        <p14:creationId xmlns:p14="http://schemas.microsoft.com/office/powerpoint/2010/main" val="2799456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D0690-97A4-4A73-6626-73889AA5460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0EF794F-0827-B795-B085-0D9D820A0908}"/>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515A9E8F-A785-F407-0BDC-836B3E1D36E4}"/>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a:extLst>
              <a:ext uri="{FF2B5EF4-FFF2-40B4-BE49-F238E27FC236}">
                <a16:creationId xmlns:a16="http://schemas.microsoft.com/office/drawing/2014/main" id="{9B04B24B-BC15-2BC3-AA6B-FFE7CEEC64D7}"/>
              </a:ext>
            </a:extLst>
          </p:cNvPr>
          <p:cNvSpPr txBox="1"/>
          <p:nvPr/>
        </p:nvSpPr>
        <p:spPr>
          <a:xfrm>
            <a:off x="552805" y="706963"/>
            <a:ext cx="716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rPr>
              <a:t>Extreme workplaces</a:t>
            </a:r>
          </a:p>
        </p:txBody>
      </p:sp>
      <p:pic>
        <p:nvPicPr>
          <p:cNvPr id="2" name="Picture 1">
            <a:extLst>
              <a:ext uri="{FF2B5EF4-FFF2-40B4-BE49-F238E27FC236}">
                <a16:creationId xmlns:a16="http://schemas.microsoft.com/office/drawing/2014/main" id="{D76C5AC6-AD83-BED4-A7FD-90381DA1EEA7}"/>
              </a:ext>
            </a:extLst>
          </p:cNvPr>
          <p:cNvPicPr>
            <a:picLocks noChangeAspect="1"/>
          </p:cNvPicPr>
          <p:nvPr/>
        </p:nvPicPr>
        <p:blipFill>
          <a:blip r:embed="rId5"/>
          <a:stretch>
            <a:fillRect/>
          </a:stretch>
        </p:blipFill>
        <p:spPr>
          <a:xfrm>
            <a:off x="124918" y="1601797"/>
            <a:ext cx="3302650" cy="1857740"/>
          </a:xfrm>
          <a:prstGeom prst="rect">
            <a:avLst/>
          </a:prstGeom>
        </p:spPr>
      </p:pic>
      <p:sp>
        <p:nvSpPr>
          <p:cNvPr id="10" name="TextBox 9">
            <a:extLst>
              <a:ext uri="{FF2B5EF4-FFF2-40B4-BE49-F238E27FC236}">
                <a16:creationId xmlns:a16="http://schemas.microsoft.com/office/drawing/2014/main" id="{C412DDC0-017D-CCD0-690A-2193AE53EB34}"/>
              </a:ext>
            </a:extLst>
          </p:cNvPr>
          <p:cNvSpPr txBox="1"/>
          <p:nvPr/>
        </p:nvSpPr>
        <p:spPr>
          <a:xfrm>
            <a:off x="0" y="3506320"/>
            <a:ext cx="200023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Australian Antarctic Division</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2050" name="Picture 2" descr="Fuels operator carries fuel hose to jet">
            <a:extLst>
              <a:ext uri="{FF2B5EF4-FFF2-40B4-BE49-F238E27FC236}">
                <a16:creationId xmlns:a16="http://schemas.microsoft.com/office/drawing/2014/main" id="{90DDAFA1-6ABF-CC0F-0C9E-CD40B0CABE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186" y="3790428"/>
            <a:ext cx="3212772" cy="21418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9A3612E-44A3-3115-905E-C18D85EE7CF0}"/>
              </a:ext>
            </a:extLst>
          </p:cNvPr>
          <p:cNvSpPr txBox="1"/>
          <p:nvPr/>
        </p:nvSpPr>
        <p:spPr>
          <a:xfrm>
            <a:off x="124918" y="5921198"/>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US Antarctic Program</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98AEC04E-67B8-E0F2-FFE2-72B869D3C7FE}"/>
              </a:ext>
            </a:extLst>
          </p:cNvPr>
          <p:cNvCxnSpPr>
            <a:cxnSpLocks/>
          </p:cNvCxnSpPr>
          <p:nvPr/>
        </p:nvCxnSpPr>
        <p:spPr>
          <a:xfrm flipV="1">
            <a:off x="0" y="1353229"/>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8B8A0FA-438E-B3CC-A0FF-9B0A9F0A6922}"/>
              </a:ext>
            </a:extLst>
          </p:cNvPr>
          <p:cNvPicPr>
            <a:picLocks noChangeAspect="1"/>
          </p:cNvPicPr>
          <p:nvPr/>
        </p:nvPicPr>
        <p:blipFill>
          <a:blip r:embed="rId7"/>
          <a:stretch>
            <a:fillRect/>
          </a:stretch>
        </p:blipFill>
        <p:spPr>
          <a:xfrm>
            <a:off x="3529805" y="4017778"/>
            <a:ext cx="3076400" cy="2050933"/>
          </a:xfrm>
          <a:prstGeom prst="rect">
            <a:avLst/>
          </a:prstGeom>
        </p:spPr>
      </p:pic>
      <p:sp>
        <p:nvSpPr>
          <p:cNvPr id="9" name="TextBox 8">
            <a:extLst>
              <a:ext uri="{FF2B5EF4-FFF2-40B4-BE49-F238E27FC236}">
                <a16:creationId xmlns:a16="http://schemas.microsoft.com/office/drawing/2014/main" id="{3C2D9442-A216-BCBA-AA3B-4A014A88C2EA}"/>
              </a:ext>
            </a:extLst>
          </p:cNvPr>
          <p:cNvSpPr txBox="1"/>
          <p:nvPr/>
        </p:nvSpPr>
        <p:spPr>
          <a:xfrm>
            <a:off x="3529805" y="3742254"/>
            <a:ext cx="3076399" cy="230832"/>
          </a:xfrm>
          <a:prstGeom prst="rect">
            <a:avLst/>
          </a:prstGeom>
          <a:noFill/>
        </p:spPr>
        <p:txBody>
          <a:bodyPr wrap="square" rtlCol="0">
            <a:spAutoFit/>
          </a:bodyPr>
          <a:lstStyle/>
          <a:p>
            <a:pPr lvl="0"/>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lang="en-US" sz="900" dirty="0">
                <a:solidFill>
                  <a:prstClr val="black"/>
                </a:solidFill>
                <a:latin typeface="Arial" panose="020B0604020202020204" pitchFamily="34" charset="0"/>
                <a:ea typeface="Helvetica Neue" panose="02000503000000020004" pitchFamily="2" charset="0"/>
                <a:cs typeface="Arial" panose="020B0604020202020204" pitchFamily="34" charset="0"/>
              </a:rPr>
              <a:t> </a:t>
            </a:r>
            <a:r>
              <a:rPr lang="en-US" sz="900" dirty="0" err="1">
                <a:solidFill>
                  <a:prstClr val="black"/>
                </a:solidFill>
                <a:latin typeface="Arial" panose="020B0604020202020204" pitchFamily="34" charset="0"/>
                <a:ea typeface="Helvetica Neue" panose="02000503000000020004" pitchFamily="2" charset="0"/>
                <a:cs typeface="Arial" panose="020B0604020202020204" pitchFamily="34" charset="0"/>
              </a:rPr>
              <a:t>Mustasinur</a:t>
            </a:r>
            <a:r>
              <a:rPr lang="en-US" sz="900" dirty="0">
                <a:solidFill>
                  <a:prstClr val="black"/>
                </a:solidFill>
                <a:latin typeface="Arial" panose="020B0604020202020204" pitchFamily="34" charset="0"/>
                <a:ea typeface="Helvetica Neue" panose="02000503000000020004" pitchFamily="2" charset="0"/>
                <a:cs typeface="Arial" panose="020B0604020202020204" pitchFamily="34" charset="0"/>
              </a:rPr>
              <a:t> Rahman </a:t>
            </a:r>
            <a:r>
              <a:rPr lang="en-US" sz="900" dirty="0" err="1">
                <a:solidFill>
                  <a:prstClr val="black"/>
                </a:solidFill>
                <a:latin typeface="Arial" panose="020B0604020202020204" pitchFamily="34" charset="0"/>
                <a:ea typeface="Helvetica Neue" panose="02000503000000020004" pitchFamily="2" charset="0"/>
                <a:cs typeface="Arial" panose="020B0604020202020204" pitchFamily="34" charset="0"/>
              </a:rPr>
              <a:t>Alvi</a:t>
            </a:r>
            <a:r>
              <a:rPr lang="en-US" sz="900" dirty="0">
                <a:solidFill>
                  <a:prstClr val="black"/>
                </a:solidFill>
                <a:latin typeface="Arial" panose="020B0604020202020204" pitchFamily="34" charset="0"/>
                <a:ea typeface="Helvetica Neue" panose="02000503000000020004" pitchFamily="2" charset="0"/>
                <a:cs typeface="Arial" panose="020B0604020202020204" pitchFamily="34" charset="0"/>
              </a:rPr>
              <a:t>, Getty Images</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4" name="Picture 13">
            <a:extLst>
              <a:ext uri="{FF2B5EF4-FFF2-40B4-BE49-F238E27FC236}">
                <a16:creationId xmlns:a16="http://schemas.microsoft.com/office/drawing/2014/main" id="{3398F307-9BA7-5F2A-1E1F-9FFF0F139C2E}"/>
              </a:ext>
            </a:extLst>
          </p:cNvPr>
          <p:cNvPicPr>
            <a:picLocks noChangeAspect="1"/>
          </p:cNvPicPr>
          <p:nvPr/>
        </p:nvPicPr>
        <p:blipFill>
          <a:blip r:embed="rId8"/>
          <a:stretch>
            <a:fillRect/>
          </a:stretch>
        </p:blipFill>
        <p:spPr>
          <a:xfrm>
            <a:off x="3529805" y="1690194"/>
            <a:ext cx="3094263" cy="2064905"/>
          </a:xfrm>
          <a:prstGeom prst="rect">
            <a:avLst/>
          </a:prstGeom>
        </p:spPr>
      </p:pic>
      <p:sp>
        <p:nvSpPr>
          <p:cNvPr id="15" name="TextBox 14">
            <a:extLst>
              <a:ext uri="{FF2B5EF4-FFF2-40B4-BE49-F238E27FC236}">
                <a16:creationId xmlns:a16="http://schemas.microsoft.com/office/drawing/2014/main" id="{FA792B81-53D9-B47E-ED52-FA08B95083D1}"/>
              </a:ext>
            </a:extLst>
          </p:cNvPr>
          <p:cNvSpPr txBox="1"/>
          <p:nvPr/>
        </p:nvSpPr>
        <p:spPr>
          <a:xfrm>
            <a:off x="10511492" y="2840608"/>
            <a:ext cx="1549615" cy="230832"/>
          </a:xfrm>
          <a:prstGeom prst="rect">
            <a:avLst/>
          </a:prstGeom>
          <a:noFill/>
        </p:spPr>
        <p:txBody>
          <a:bodyPr wrap="square" rtlCol="0">
            <a:spAutoFit/>
          </a:bodyPr>
          <a:lstStyle/>
          <a:p>
            <a:pPr lvl="0"/>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lang="en-US" sz="900" dirty="0">
                <a:solidFill>
                  <a:prstClr val="black"/>
                </a:solidFill>
                <a:latin typeface="Arial" panose="020B0604020202020204" pitchFamily="34" charset="0"/>
                <a:ea typeface="Helvetica Neue" panose="02000503000000020004" pitchFamily="2" charset="0"/>
                <a:cs typeface="Arial" panose="020B0604020202020204" pitchFamily="34" charset="0"/>
              </a:rPr>
              <a:t> Mineral Resources</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6" name="Picture 15">
            <a:extLst>
              <a:ext uri="{FF2B5EF4-FFF2-40B4-BE49-F238E27FC236}">
                <a16:creationId xmlns:a16="http://schemas.microsoft.com/office/drawing/2014/main" id="{535BF908-DC2F-38AB-4878-5345514FF8D5}"/>
              </a:ext>
            </a:extLst>
          </p:cNvPr>
          <p:cNvPicPr>
            <a:picLocks noChangeAspect="1"/>
          </p:cNvPicPr>
          <p:nvPr/>
        </p:nvPicPr>
        <p:blipFill>
          <a:blip r:embed="rId9"/>
          <a:stretch>
            <a:fillRect/>
          </a:stretch>
        </p:blipFill>
        <p:spPr>
          <a:xfrm>
            <a:off x="9172843" y="820903"/>
            <a:ext cx="2735078" cy="2051309"/>
          </a:xfrm>
          <a:prstGeom prst="rect">
            <a:avLst/>
          </a:prstGeom>
        </p:spPr>
      </p:pic>
      <p:grpSp>
        <p:nvGrpSpPr>
          <p:cNvPr id="20" name="Group 19">
            <a:extLst>
              <a:ext uri="{FF2B5EF4-FFF2-40B4-BE49-F238E27FC236}">
                <a16:creationId xmlns:a16="http://schemas.microsoft.com/office/drawing/2014/main" id="{0B302F46-5B05-C63E-ED61-A16DCB57CC18}"/>
              </a:ext>
            </a:extLst>
          </p:cNvPr>
          <p:cNvGrpSpPr/>
          <p:nvPr/>
        </p:nvGrpSpPr>
        <p:grpSpPr>
          <a:xfrm>
            <a:off x="8794820" y="4136026"/>
            <a:ext cx="3658802" cy="2127121"/>
            <a:chOff x="6800961" y="4123196"/>
            <a:chExt cx="3658802" cy="2127121"/>
          </a:xfrm>
        </p:grpSpPr>
        <p:sp>
          <p:nvSpPr>
            <p:cNvPr id="17" name="TextBox 16">
              <a:extLst>
                <a:ext uri="{FF2B5EF4-FFF2-40B4-BE49-F238E27FC236}">
                  <a16:creationId xmlns:a16="http://schemas.microsoft.com/office/drawing/2014/main" id="{2C86F7F1-E6AB-CED7-3971-380ED3123C82}"/>
                </a:ext>
              </a:extLst>
            </p:cNvPr>
            <p:cNvSpPr txBox="1"/>
            <p:nvPr/>
          </p:nvSpPr>
          <p:spPr>
            <a:xfrm>
              <a:off x="8867130" y="6019485"/>
              <a:ext cx="1592633" cy="230832"/>
            </a:xfrm>
            <a:prstGeom prst="rect">
              <a:avLst/>
            </a:prstGeom>
            <a:noFill/>
          </p:spPr>
          <p:txBody>
            <a:bodyPr wrap="square" rtlCol="0">
              <a:spAutoFit/>
            </a:bodyPr>
            <a:lstStyle/>
            <a:p>
              <a:pPr lvl="0"/>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lang="en-US" sz="900" dirty="0">
                  <a:solidFill>
                    <a:prstClr val="black"/>
                  </a:solidFill>
                  <a:latin typeface="Arial" panose="020B0604020202020204" pitchFamily="34" charset="0"/>
                  <a:ea typeface="Helvetica Neue" panose="02000503000000020004" pitchFamily="2" charset="0"/>
                  <a:cs typeface="Arial" panose="020B0604020202020204" pitchFamily="34" charset="0"/>
                </a:rPr>
                <a:t> Brad </a:t>
              </a:r>
              <a:r>
                <a:rPr lang="en-US" sz="900" dirty="0" err="1">
                  <a:solidFill>
                    <a:prstClr val="black"/>
                  </a:solidFill>
                  <a:latin typeface="Arial" panose="020B0604020202020204" pitchFamily="34" charset="0"/>
                  <a:ea typeface="Helvetica Neue" panose="02000503000000020004" pitchFamily="2" charset="0"/>
                  <a:cs typeface="Arial" panose="020B0604020202020204" pitchFamily="34" charset="0"/>
                </a:rPr>
                <a:t>Yonaka</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8" name="Picture 17">
              <a:extLst>
                <a:ext uri="{FF2B5EF4-FFF2-40B4-BE49-F238E27FC236}">
                  <a16:creationId xmlns:a16="http://schemas.microsoft.com/office/drawing/2014/main" id="{B9C54D73-B538-70EA-1E39-599F871B00A7}"/>
                </a:ext>
              </a:extLst>
            </p:cNvPr>
            <p:cNvPicPr>
              <a:picLocks noChangeAspect="1"/>
            </p:cNvPicPr>
            <p:nvPr/>
          </p:nvPicPr>
          <p:blipFill>
            <a:blip r:embed="rId10"/>
            <a:stretch>
              <a:fillRect/>
            </a:stretch>
          </p:blipFill>
          <p:spPr>
            <a:xfrm>
              <a:off x="6800961" y="4123196"/>
              <a:ext cx="3317854" cy="1947436"/>
            </a:xfrm>
            <a:prstGeom prst="rect">
              <a:avLst/>
            </a:prstGeom>
          </p:spPr>
        </p:pic>
      </p:grpSp>
      <p:sp>
        <p:nvSpPr>
          <p:cNvPr id="19" name="TextBox 18">
            <a:extLst>
              <a:ext uri="{FF2B5EF4-FFF2-40B4-BE49-F238E27FC236}">
                <a16:creationId xmlns:a16="http://schemas.microsoft.com/office/drawing/2014/main" id="{F6D8148D-B298-E034-E776-25E5D76F4147}"/>
              </a:ext>
            </a:extLst>
          </p:cNvPr>
          <p:cNvSpPr txBox="1"/>
          <p:nvPr/>
        </p:nvSpPr>
        <p:spPr>
          <a:xfrm>
            <a:off x="3462939" y="6021402"/>
            <a:ext cx="3076399" cy="230832"/>
          </a:xfrm>
          <a:prstGeom prst="rect">
            <a:avLst/>
          </a:prstGeom>
          <a:noFill/>
        </p:spPr>
        <p:txBody>
          <a:bodyPr wrap="square" rtlCol="0">
            <a:spAutoFit/>
          </a:bodyPr>
          <a:lstStyle/>
          <a:p>
            <a:pPr lvl="0"/>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lang="en-US" sz="900" dirty="0">
                <a:solidFill>
                  <a:prstClr val="black"/>
                </a:solidFill>
                <a:latin typeface="Arial" panose="020B0604020202020204" pitchFamily="34" charset="0"/>
                <a:ea typeface="Helvetica Neue" panose="02000503000000020004" pitchFamily="2" charset="0"/>
                <a:cs typeface="Arial" panose="020B0604020202020204" pitchFamily="34" charset="0"/>
              </a:rPr>
              <a:t> </a:t>
            </a:r>
            <a:r>
              <a:rPr lang="en-US" sz="900" dirty="0" err="1">
                <a:solidFill>
                  <a:prstClr val="black"/>
                </a:solidFill>
                <a:latin typeface="Arial" panose="020B0604020202020204" pitchFamily="34" charset="0"/>
                <a:ea typeface="Helvetica Neue" panose="02000503000000020004" pitchFamily="2" charset="0"/>
                <a:cs typeface="Arial" panose="020B0604020202020204" pitchFamily="34" charset="0"/>
              </a:rPr>
              <a:t>Shutterstock</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B06D54D2-51F1-FF16-71F6-91DA0B6260A2}"/>
              </a:ext>
            </a:extLst>
          </p:cNvPr>
          <p:cNvSpPr txBox="1"/>
          <p:nvPr/>
        </p:nvSpPr>
        <p:spPr>
          <a:xfrm>
            <a:off x="6673071" y="4316964"/>
            <a:ext cx="2165322" cy="155277"/>
          </a:xfrm>
          <a:prstGeom prst="rect">
            <a:avLst/>
          </a:prstGeom>
          <a:noFill/>
        </p:spPr>
        <p:txBody>
          <a:bodyPr wrap="square" rtlCol="0">
            <a:spAutoFit/>
          </a:bodyPr>
          <a:lstStyle/>
          <a:p>
            <a:pPr lvl="0"/>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lang="en-US" sz="900" dirty="0">
                <a:solidFill>
                  <a:prstClr val="black"/>
                </a:solidFill>
                <a:latin typeface="Arial" panose="020B0604020202020204" pitchFamily="34" charset="0"/>
                <a:ea typeface="Helvetica Neue" panose="02000503000000020004" pitchFamily="2" charset="0"/>
                <a:cs typeface="Arial" panose="020B0604020202020204" pitchFamily="34" charset="0"/>
              </a:rPr>
              <a:t> Cpl. Meghan Gonzales/DVIDS</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8" name="Picture 7">
            <a:extLst>
              <a:ext uri="{FF2B5EF4-FFF2-40B4-BE49-F238E27FC236}">
                <a16:creationId xmlns:a16="http://schemas.microsoft.com/office/drawing/2014/main" id="{DF7355CF-43DB-A141-B531-7A0C5FE2B16F}"/>
              </a:ext>
            </a:extLst>
          </p:cNvPr>
          <p:cNvPicPr>
            <a:picLocks noChangeAspect="1"/>
          </p:cNvPicPr>
          <p:nvPr/>
        </p:nvPicPr>
        <p:blipFill>
          <a:blip r:embed="rId11"/>
          <a:stretch>
            <a:fillRect/>
          </a:stretch>
        </p:blipFill>
        <p:spPr>
          <a:xfrm>
            <a:off x="6726305" y="2287114"/>
            <a:ext cx="3239776" cy="2065584"/>
          </a:xfrm>
          <a:prstGeom prst="rect">
            <a:avLst/>
          </a:prstGeom>
        </p:spPr>
      </p:pic>
    </p:spTree>
    <p:extLst>
      <p:ext uri="{BB962C8B-B14F-4D97-AF65-F5344CB8AC3E}">
        <p14:creationId xmlns:p14="http://schemas.microsoft.com/office/powerpoint/2010/main" val="174194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413906" y="673701"/>
            <a:ext cx="106532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Emergency and disaster sites can be extreme</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046308" y="1538864"/>
            <a:ext cx="3865708" cy="2319425"/>
          </a:xfrm>
          <a:prstGeom prst="rect">
            <a:avLst/>
          </a:prstGeom>
        </p:spPr>
      </p:pic>
      <p:pic>
        <p:nvPicPr>
          <p:cNvPr id="5122" name="Picture 2" descr="https://lirp.cdn-website.com/4216c87b/dms3rep/multi/opt/WAFA+2023-23-1920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4203" y="1772725"/>
            <a:ext cx="2606748" cy="39108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80647" y="3602598"/>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VIC SES</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3" name="TextBox 12"/>
          <p:cNvSpPr txBox="1"/>
          <p:nvPr/>
        </p:nvSpPr>
        <p:spPr>
          <a:xfrm>
            <a:off x="9608259" y="5436206"/>
            <a:ext cx="334202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WAFA</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3" name="Picture 2"/>
          <p:cNvPicPr>
            <a:picLocks noChangeAspect="1"/>
          </p:cNvPicPr>
          <p:nvPr/>
        </p:nvPicPr>
        <p:blipFill>
          <a:blip r:embed="rId7"/>
          <a:stretch>
            <a:fillRect/>
          </a:stretch>
        </p:blipFill>
        <p:spPr>
          <a:xfrm>
            <a:off x="5410545" y="1685862"/>
            <a:ext cx="3622006" cy="2037379"/>
          </a:xfrm>
          <a:prstGeom prst="rect">
            <a:avLst/>
          </a:prstGeom>
        </p:spPr>
      </p:pic>
      <p:sp>
        <p:nvSpPr>
          <p:cNvPr id="14" name="TextBox 13"/>
          <p:cNvSpPr txBox="1"/>
          <p:nvPr/>
        </p:nvSpPr>
        <p:spPr>
          <a:xfrm>
            <a:off x="7547760" y="3439867"/>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Daily Telegraph</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220658" y="3918878"/>
            <a:ext cx="3390289" cy="2260192"/>
          </a:xfrm>
          <a:prstGeom prst="rect">
            <a:avLst/>
          </a:prstGeom>
        </p:spPr>
      </p:pic>
      <p:sp>
        <p:nvSpPr>
          <p:cNvPr id="16" name="TextBox 15"/>
          <p:cNvSpPr txBox="1"/>
          <p:nvPr/>
        </p:nvSpPr>
        <p:spPr>
          <a:xfrm>
            <a:off x="1593362" y="5919562"/>
            <a:ext cx="2100097" cy="2397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SES Volunteers Association</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5" name="Picture 14"/>
          <p:cNvPicPr>
            <a:picLocks noChangeAspect="1"/>
          </p:cNvPicPr>
          <p:nvPr/>
        </p:nvPicPr>
        <p:blipFill>
          <a:blip r:embed="rId9"/>
          <a:stretch>
            <a:fillRect/>
          </a:stretch>
        </p:blipFill>
        <p:spPr>
          <a:xfrm>
            <a:off x="3832501" y="3890202"/>
            <a:ext cx="3070441" cy="2302830"/>
          </a:xfrm>
          <a:prstGeom prst="rect">
            <a:avLst/>
          </a:prstGeom>
        </p:spPr>
      </p:pic>
      <p:sp>
        <p:nvSpPr>
          <p:cNvPr id="20" name="TextBox 19"/>
          <p:cNvSpPr txBox="1"/>
          <p:nvPr/>
        </p:nvSpPr>
        <p:spPr>
          <a:xfrm>
            <a:off x="3853247" y="3884180"/>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NSW RFS</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7" name="Picture 16"/>
          <p:cNvPicPr>
            <a:picLocks noChangeAspect="1"/>
          </p:cNvPicPr>
          <p:nvPr/>
        </p:nvPicPr>
        <p:blipFill>
          <a:blip r:embed="rId10"/>
          <a:stretch>
            <a:fillRect/>
          </a:stretch>
        </p:blipFill>
        <p:spPr>
          <a:xfrm>
            <a:off x="7040613" y="4063907"/>
            <a:ext cx="2400181" cy="1800136"/>
          </a:xfrm>
          <a:prstGeom prst="rect">
            <a:avLst/>
          </a:prstGeom>
        </p:spPr>
      </p:pic>
      <p:sp>
        <p:nvSpPr>
          <p:cNvPr id="22" name="TextBox 21"/>
          <p:cNvSpPr txBox="1"/>
          <p:nvPr/>
        </p:nvSpPr>
        <p:spPr>
          <a:xfrm>
            <a:off x="7043723" y="5611802"/>
            <a:ext cx="30763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Image:</a:t>
            </a:r>
            <a:r>
              <a:rPr kumimoji="0" lang="en-US" sz="900" b="0" i="0" u="none" strike="noStrike" kern="1200" cap="none" spc="0" normalizeH="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rPr>
              <a:t> VIC DELWP</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18" name="Straight Connector 17"/>
          <p:cNvCxnSpPr>
            <a:cxnSpLocks/>
          </p:cNvCxnSpPr>
          <p:nvPr/>
        </p:nvCxnSpPr>
        <p:spPr>
          <a:xfrm flipV="1">
            <a:off x="0" y="1328274"/>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29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6" name="Subtitle 9"/>
          <p:cNvSpPr txBox="1">
            <a:spLocks/>
          </p:cNvSpPr>
          <p:nvPr/>
        </p:nvSpPr>
        <p:spPr>
          <a:xfrm>
            <a:off x="168510" y="1490335"/>
            <a:ext cx="3379049" cy="40914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200" b="1" dirty="0">
                <a:solidFill>
                  <a:prstClr val="black"/>
                </a:solidFill>
                <a:latin typeface="Arial" panose="020B0604020202020204" pitchFamily="34" charset="0"/>
                <a:ea typeface="Helvetica Neue Light" panose="02000403000000020004" pitchFamily="2" charset="0"/>
                <a:cs typeface="Arial" panose="020B0604020202020204" pitchFamily="34" charset="0"/>
              </a:rPr>
              <a:t>Aim</a:t>
            </a:r>
          </a:p>
          <a:p>
            <a:pPr>
              <a:lnSpc>
                <a:spcPct val="100000"/>
              </a:lnSpc>
            </a:pPr>
            <a:r>
              <a:rPr lang="en-US" sz="2200" dirty="0">
                <a:solidFill>
                  <a:prstClr val="black"/>
                </a:solidFill>
                <a:latin typeface="Arial" panose="020B0604020202020204" pitchFamily="34" charset="0"/>
                <a:ea typeface="Helvetica Neue Light" panose="02000403000000020004" pitchFamily="2" charset="0"/>
                <a:cs typeface="Arial" panose="020B0604020202020204" pitchFamily="34" charset="0"/>
              </a:rPr>
              <a:t>Examine the attitudes, experiences and practices of managing menstruation by emergency service personnel in Australia while deployed operationally in extreme settings</a:t>
            </a:r>
          </a:p>
        </p:txBody>
      </p:sp>
      <p:sp>
        <p:nvSpPr>
          <p:cNvPr id="7" name="TextBox 6"/>
          <p:cNvSpPr txBox="1"/>
          <p:nvPr/>
        </p:nvSpPr>
        <p:spPr>
          <a:xfrm>
            <a:off x="405874" y="700438"/>
            <a:ext cx="716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rPr>
              <a:t>Study</a:t>
            </a:r>
            <a:r>
              <a:rPr kumimoji="0" lang="en-US" sz="3200" b="0" i="0" u="none" strike="noStrike" kern="1200" cap="none" spc="0" normalizeH="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rPr>
              <a:t> aim and survey</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8" name="Subtitle 9"/>
          <p:cNvSpPr txBox="1">
            <a:spLocks/>
          </p:cNvSpPr>
          <p:nvPr/>
        </p:nvSpPr>
        <p:spPr>
          <a:xfrm>
            <a:off x="3547559" y="1483355"/>
            <a:ext cx="4295707" cy="46484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200" b="1" dirty="0">
                <a:solidFill>
                  <a:prstClr val="black"/>
                </a:solidFill>
                <a:latin typeface="Arial" panose="020B0604020202020204" pitchFamily="34" charset="0"/>
                <a:ea typeface="Helvetica Neue Light" panose="02000403000000020004" pitchFamily="2" charset="0"/>
                <a:cs typeface="Arial" panose="020B0604020202020204" pitchFamily="34" charset="0"/>
              </a:rPr>
              <a:t>The survey responses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287 responses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97.9% female, 2.1% non-binary</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Age 17-70 (mean = 40 years)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68% menstruating</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77% rural fire services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67% volunteers, 24% staff</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&lt;1 to 50 years experience (mean=13 years)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65% had &gt;10 deployments</a:t>
            </a:r>
          </a:p>
          <a:p>
            <a:pPr lvl="1">
              <a:lnSpc>
                <a:spcPct val="100000"/>
              </a:lnSpc>
            </a:pPr>
            <a:endParaRPr lang="en-US" sz="2200" dirty="0">
              <a:solidFill>
                <a:prstClr val="black"/>
              </a:solidFill>
              <a:latin typeface="Arial" panose="020B0604020202020204" pitchFamily="34" charset="0"/>
              <a:ea typeface="Helvetica Neue Light" panose="02000403000000020004" pitchFamily="2" charset="0"/>
              <a:cs typeface="Arial" panose="020B0604020202020204" pitchFamily="34" charset="0"/>
            </a:endParaRPr>
          </a:p>
        </p:txBody>
      </p:sp>
      <p:cxnSp>
        <p:nvCxnSpPr>
          <p:cNvPr id="10" name="Straight Connector 9"/>
          <p:cNvCxnSpPr>
            <a:cxnSpLocks/>
          </p:cNvCxnSpPr>
          <p:nvPr/>
        </p:nvCxnSpPr>
        <p:spPr>
          <a:xfrm flipV="1">
            <a:off x="0" y="1381038"/>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5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88017-0531-895F-2A39-8472DD84465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2AEF5F6-82A1-EEE0-F2AB-1E197EDA6716}"/>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5D84C692-2D6C-FD1D-F41E-2144DD5A4A1B}"/>
              </a:ext>
            </a:extLst>
          </p:cNvPr>
          <p:cNvPicPr>
            <a:picLocks noChangeAspect="1"/>
          </p:cNvPicPr>
          <p:nvPr/>
        </p:nvPicPr>
        <p:blipFill>
          <a:blip r:embed="rId4"/>
          <a:stretch>
            <a:fillRect/>
          </a:stretch>
        </p:blipFill>
        <p:spPr>
          <a:xfrm>
            <a:off x="0" y="0"/>
            <a:ext cx="12192000" cy="654050"/>
          </a:xfrm>
          <a:prstGeom prst="rect">
            <a:avLst/>
          </a:prstGeom>
        </p:spPr>
      </p:pic>
      <p:sp>
        <p:nvSpPr>
          <p:cNvPr id="6" name="Subtitle 9">
            <a:extLst>
              <a:ext uri="{FF2B5EF4-FFF2-40B4-BE49-F238E27FC236}">
                <a16:creationId xmlns:a16="http://schemas.microsoft.com/office/drawing/2014/main" id="{D9EB60BC-1545-F692-EBB7-F9412B77E856}"/>
              </a:ext>
            </a:extLst>
          </p:cNvPr>
          <p:cNvSpPr txBox="1">
            <a:spLocks/>
          </p:cNvSpPr>
          <p:nvPr/>
        </p:nvSpPr>
        <p:spPr>
          <a:xfrm>
            <a:off x="136311" y="1483355"/>
            <a:ext cx="3379049" cy="40914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200" b="1" dirty="0">
                <a:solidFill>
                  <a:prstClr val="black"/>
                </a:solidFill>
                <a:latin typeface="Arial" panose="020B0604020202020204" pitchFamily="34" charset="0"/>
                <a:ea typeface="Helvetica Neue Light" panose="02000403000000020004" pitchFamily="2" charset="0"/>
                <a:cs typeface="Arial" panose="020B0604020202020204" pitchFamily="34" charset="0"/>
              </a:rPr>
              <a:t>Aim</a:t>
            </a:r>
          </a:p>
          <a:p>
            <a:pPr>
              <a:lnSpc>
                <a:spcPct val="100000"/>
              </a:lnSpc>
            </a:pPr>
            <a:r>
              <a:rPr lang="en-US" sz="2200" dirty="0">
                <a:solidFill>
                  <a:prstClr val="black"/>
                </a:solidFill>
                <a:latin typeface="Arial" panose="020B0604020202020204" pitchFamily="34" charset="0"/>
                <a:ea typeface="Helvetica Neue Light" panose="02000403000000020004" pitchFamily="2" charset="0"/>
                <a:cs typeface="Arial" panose="020B0604020202020204" pitchFamily="34" charset="0"/>
              </a:rPr>
              <a:t>Examine the attitudes, experiences and practices of managing menstruation by emergency service personnel in Australia while deployed operationally in extreme settings</a:t>
            </a:r>
          </a:p>
        </p:txBody>
      </p:sp>
      <p:sp>
        <p:nvSpPr>
          <p:cNvPr id="7" name="TextBox 6">
            <a:extLst>
              <a:ext uri="{FF2B5EF4-FFF2-40B4-BE49-F238E27FC236}">
                <a16:creationId xmlns:a16="http://schemas.microsoft.com/office/drawing/2014/main" id="{1121FE9B-5D96-5BFB-9936-026C06A6F330}"/>
              </a:ext>
            </a:extLst>
          </p:cNvPr>
          <p:cNvSpPr txBox="1"/>
          <p:nvPr/>
        </p:nvSpPr>
        <p:spPr>
          <a:xfrm>
            <a:off x="405874" y="700438"/>
            <a:ext cx="716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rPr>
              <a:t>Study</a:t>
            </a:r>
            <a:r>
              <a:rPr kumimoji="0" lang="en-US" sz="3200" b="0" i="0" u="none" strike="noStrike" kern="1200" cap="none" spc="0" normalizeH="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rPr>
              <a:t> aim and survey</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87C698D6-8E70-0D0B-CDCE-4D5B03F1FFE5}"/>
              </a:ext>
            </a:extLst>
          </p:cNvPr>
          <p:cNvCxnSpPr>
            <a:cxnSpLocks/>
          </p:cNvCxnSpPr>
          <p:nvPr/>
        </p:nvCxnSpPr>
        <p:spPr>
          <a:xfrm flipV="1">
            <a:off x="0" y="1381038"/>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ubtitle 9">
            <a:extLst>
              <a:ext uri="{FF2B5EF4-FFF2-40B4-BE49-F238E27FC236}">
                <a16:creationId xmlns:a16="http://schemas.microsoft.com/office/drawing/2014/main" id="{E1043CC3-77E2-979C-D0E8-1BE4AA58A3BC}"/>
              </a:ext>
            </a:extLst>
          </p:cNvPr>
          <p:cNvSpPr txBox="1">
            <a:spLocks/>
          </p:cNvSpPr>
          <p:nvPr/>
        </p:nvSpPr>
        <p:spPr>
          <a:xfrm>
            <a:off x="7668034" y="1483354"/>
            <a:ext cx="4387655" cy="46484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200" b="1" dirty="0">
                <a:solidFill>
                  <a:prstClr val="black"/>
                </a:solidFill>
                <a:latin typeface="Arial" panose="020B0604020202020204" pitchFamily="34" charset="0"/>
                <a:ea typeface="Helvetica Neue Light" panose="02000403000000020004" pitchFamily="2" charset="0"/>
                <a:cs typeface="Arial" panose="020B0604020202020204" pitchFamily="34" charset="0"/>
              </a:rPr>
              <a:t>&gt;40 operational duties reported</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Firefighting</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Air or land search and rescue</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Flood or surf rescue</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HAZMAT incident response</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Road accident rescue</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Communications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Incident command</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Evacuation centre operations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Animal welfare and rescue</a:t>
            </a:r>
          </a:p>
        </p:txBody>
      </p:sp>
      <p:sp>
        <p:nvSpPr>
          <p:cNvPr id="2" name="Subtitle 9">
            <a:extLst>
              <a:ext uri="{FF2B5EF4-FFF2-40B4-BE49-F238E27FC236}">
                <a16:creationId xmlns:a16="http://schemas.microsoft.com/office/drawing/2014/main" id="{7A9D8805-1F7D-F3DF-7A52-648A2E2D9677}"/>
              </a:ext>
            </a:extLst>
          </p:cNvPr>
          <p:cNvSpPr txBox="1">
            <a:spLocks/>
          </p:cNvSpPr>
          <p:nvPr/>
        </p:nvSpPr>
        <p:spPr>
          <a:xfrm>
            <a:off x="3547559" y="1483355"/>
            <a:ext cx="4295707" cy="46484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200" b="1" dirty="0">
                <a:solidFill>
                  <a:prstClr val="black"/>
                </a:solidFill>
                <a:latin typeface="Arial" panose="020B0604020202020204" pitchFamily="34" charset="0"/>
                <a:ea typeface="Helvetica Neue Light" panose="02000403000000020004" pitchFamily="2" charset="0"/>
                <a:cs typeface="Arial" panose="020B0604020202020204" pitchFamily="34" charset="0"/>
              </a:rPr>
              <a:t>The survey responses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287 responses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97.9% female, 2.1% non-binary</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Age 17-70 (mean = 40 years)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68% menstruating</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77% rural fire services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67% volunteers, 24% staff</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&lt;1 to 50 years experience (mean=13 years)</a:t>
            </a:r>
          </a:p>
          <a:p>
            <a:pPr>
              <a:spcBef>
                <a:spcPts val="0"/>
              </a:spcBef>
              <a:spcAft>
                <a:spcPts val="1200"/>
              </a:spcAft>
            </a:pPr>
            <a:r>
              <a:rPr lang="en-US" sz="2000" dirty="0">
                <a:solidFill>
                  <a:prstClr val="black"/>
                </a:solidFill>
                <a:latin typeface="Arial" panose="020B0604020202020204" pitchFamily="34" charset="0"/>
                <a:ea typeface="Helvetica Neue Light" panose="02000403000000020004" pitchFamily="2" charset="0"/>
                <a:cs typeface="Arial" panose="020B0604020202020204" pitchFamily="34" charset="0"/>
              </a:rPr>
              <a:t>65% had &gt;10 deployments</a:t>
            </a:r>
          </a:p>
          <a:p>
            <a:pPr lvl="1">
              <a:lnSpc>
                <a:spcPct val="100000"/>
              </a:lnSpc>
            </a:pPr>
            <a:endParaRPr lang="en-US" sz="2200" dirty="0">
              <a:solidFill>
                <a:prstClr val="black"/>
              </a:solidFill>
              <a:latin typeface="Arial" panose="020B0604020202020204" pitchFamily="34" charset="0"/>
              <a:ea typeface="Helvetica Neue Light" panose="02000403000000020004" pitchFamily="2" charset="0"/>
              <a:cs typeface="Arial" panose="020B0604020202020204" pitchFamily="34" charset="0"/>
            </a:endParaRPr>
          </a:p>
        </p:txBody>
      </p:sp>
    </p:spTree>
    <p:extLst>
      <p:ext uri="{BB962C8B-B14F-4D97-AF65-F5344CB8AC3E}">
        <p14:creationId xmlns:p14="http://schemas.microsoft.com/office/powerpoint/2010/main" val="130822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8548C-07BE-4D59-E88B-F147931B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20"/>
            <a:ext cx="4754197" cy="6336000"/>
          </a:xfrm>
          <a:prstGeom prst="rect">
            <a:avLst/>
          </a:prstGeom>
        </p:spPr>
      </p:pic>
      <p:sp>
        <p:nvSpPr>
          <p:cNvPr id="12" name="TextBox 11"/>
          <p:cNvSpPr txBox="1"/>
          <p:nvPr/>
        </p:nvSpPr>
        <p:spPr>
          <a:xfrm>
            <a:off x="6759724" y="1540685"/>
            <a:ext cx="4976431" cy="954107"/>
          </a:xfrm>
          <a:prstGeom prst="rect">
            <a:avLst/>
          </a:prstGeom>
          <a:noFill/>
        </p:spPr>
        <p:txBody>
          <a:bodyPr wrap="squar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Period management during deployment</a:t>
            </a:r>
          </a:p>
        </p:txBody>
      </p:sp>
      <p:pic>
        <p:nvPicPr>
          <p:cNvPr id="10" name="Picture 9">
            <a:extLst>
              <a:ext uri="{FF2B5EF4-FFF2-40B4-BE49-F238E27FC236}">
                <a16:creationId xmlns:a16="http://schemas.microsoft.com/office/drawing/2014/main" id="{6C521CDE-9C3D-014D-A517-3E38F5F0A3C3}"/>
              </a:ext>
            </a:extLst>
          </p:cNvPr>
          <p:cNvPicPr>
            <a:picLocks noChangeAspect="1"/>
          </p:cNvPicPr>
          <p:nvPr/>
        </p:nvPicPr>
        <p:blipFill>
          <a:blip r:embed="rId4"/>
          <a:stretch>
            <a:fillRect/>
          </a:stretch>
        </p:blipFill>
        <p:spPr>
          <a:xfrm>
            <a:off x="0" y="6235842"/>
            <a:ext cx="12192000" cy="654050"/>
          </a:xfrm>
          <a:prstGeom prst="rect">
            <a:avLst/>
          </a:prstGeom>
        </p:spPr>
      </p:pic>
      <p:pic>
        <p:nvPicPr>
          <p:cNvPr id="6" name="Picture 5">
            <a:extLst>
              <a:ext uri="{FF2B5EF4-FFF2-40B4-BE49-F238E27FC236}">
                <a16:creationId xmlns:a16="http://schemas.microsoft.com/office/drawing/2014/main" id="{9D7D0AF7-077A-7154-987A-A679E4C3652C}"/>
              </a:ext>
            </a:extLst>
          </p:cNvPr>
          <p:cNvPicPr>
            <a:picLocks noChangeAspect="1"/>
          </p:cNvPicPr>
          <p:nvPr/>
        </p:nvPicPr>
        <p:blipFill>
          <a:blip r:embed="rId5"/>
          <a:stretch>
            <a:fillRect/>
          </a:stretch>
        </p:blipFill>
        <p:spPr>
          <a:xfrm>
            <a:off x="5837242" y="1575177"/>
            <a:ext cx="720000" cy="720000"/>
          </a:xfrm>
          <a:prstGeom prst="rect">
            <a:avLst/>
          </a:prstGeom>
        </p:spPr>
      </p:pic>
      <p:pic>
        <p:nvPicPr>
          <p:cNvPr id="8" name="Picture 7">
            <a:extLst>
              <a:ext uri="{FF2B5EF4-FFF2-40B4-BE49-F238E27FC236}">
                <a16:creationId xmlns:a16="http://schemas.microsoft.com/office/drawing/2014/main" id="{B3A4AA00-31A0-0B88-BC71-3485D671D2E7}"/>
              </a:ext>
            </a:extLst>
          </p:cNvPr>
          <p:cNvPicPr>
            <a:picLocks noChangeAspect="1"/>
          </p:cNvPicPr>
          <p:nvPr/>
        </p:nvPicPr>
        <p:blipFill>
          <a:blip r:embed="rId6"/>
          <a:stretch>
            <a:fillRect/>
          </a:stretch>
        </p:blipFill>
        <p:spPr>
          <a:xfrm>
            <a:off x="5801160" y="2740480"/>
            <a:ext cx="828000" cy="828000"/>
          </a:xfrm>
          <a:prstGeom prst="rect">
            <a:avLst/>
          </a:prstGeom>
        </p:spPr>
      </p:pic>
      <p:sp>
        <p:nvSpPr>
          <p:cNvPr id="9" name="TextBox 8">
            <a:extLst>
              <a:ext uri="{FF2B5EF4-FFF2-40B4-BE49-F238E27FC236}">
                <a16:creationId xmlns:a16="http://schemas.microsoft.com/office/drawing/2014/main" id="{59C782E5-9FD3-B86B-B900-58A04C36C005}"/>
              </a:ext>
            </a:extLst>
          </p:cNvPr>
          <p:cNvSpPr txBox="1"/>
          <p:nvPr/>
        </p:nvSpPr>
        <p:spPr>
          <a:xfrm>
            <a:off x="6730401" y="2677427"/>
            <a:ext cx="4976431" cy="954107"/>
          </a:xfrm>
          <a:prstGeom prst="rect">
            <a:avLst/>
          </a:prstGeom>
          <a:noFill/>
        </p:spPr>
        <p:txBody>
          <a:bodyPr wrap="squar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Period characteristics and menstrual symptoms</a:t>
            </a:r>
          </a:p>
        </p:txBody>
      </p:sp>
      <p:sp>
        <p:nvSpPr>
          <p:cNvPr id="11" name="TextBox 10">
            <a:extLst>
              <a:ext uri="{FF2B5EF4-FFF2-40B4-BE49-F238E27FC236}">
                <a16:creationId xmlns:a16="http://schemas.microsoft.com/office/drawing/2014/main" id="{49AE3CA7-ED06-9175-67ED-6A4FE27718AC}"/>
              </a:ext>
            </a:extLst>
          </p:cNvPr>
          <p:cNvSpPr txBox="1"/>
          <p:nvPr/>
        </p:nvSpPr>
        <p:spPr>
          <a:xfrm>
            <a:off x="6701079" y="4017863"/>
            <a:ext cx="4976431" cy="523220"/>
          </a:xfrm>
          <a:prstGeom prst="rect">
            <a:avLst/>
          </a:prstGeom>
          <a:noFill/>
        </p:spPr>
        <p:txBody>
          <a:bodyPr wrap="squar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Period </a:t>
            </a:r>
            <a:r>
              <a:rPr lang="en-US" sz="2800" dirty="0" err="1">
                <a:latin typeface="Arial" panose="020B0604020202020204" pitchFamily="34" charset="0"/>
                <a:ea typeface="Helvetica Neue" panose="02000503000000020004" pitchFamily="2" charset="0"/>
                <a:cs typeface="Arial" panose="020B0604020202020204" pitchFamily="34" charset="0"/>
              </a:rPr>
              <a:t>stigmatisation</a:t>
            </a:r>
            <a:endParaRPr lang="en-US" sz="2800" dirty="0">
              <a:latin typeface="Arial" panose="020B0604020202020204" pitchFamily="34" charset="0"/>
              <a:ea typeface="Helvetica Neue" panose="02000503000000020004" pitchFamily="2" charset="0"/>
              <a:cs typeface="Arial" panose="020B0604020202020204" pitchFamily="34" charset="0"/>
            </a:endParaRPr>
          </a:p>
        </p:txBody>
      </p:sp>
      <p:pic>
        <p:nvPicPr>
          <p:cNvPr id="13" name="Picture 12">
            <a:extLst>
              <a:ext uri="{FF2B5EF4-FFF2-40B4-BE49-F238E27FC236}">
                <a16:creationId xmlns:a16="http://schemas.microsoft.com/office/drawing/2014/main" id="{6E349A8F-70A9-3489-C153-F13D8E892ED6}"/>
              </a:ext>
            </a:extLst>
          </p:cNvPr>
          <p:cNvPicPr>
            <a:picLocks noChangeAspect="1"/>
          </p:cNvPicPr>
          <p:nvPr/>
        </p:nvPicPr>
        <p:blipFill>
          <a:blip r:embed="rId6"/>
          <a:stretch>
            <a:fillRect/>
          </a:stretch>
        </p:blipFill>
        <p:spPr>
          <a:xfrm>
            <a:off x="5801160" y="3876616"/>
            <a:ext cx="828000" cy="828000"/>
          </a:xfrm>
          <a:prstGeom prst="rect">
            <a:avLst/>
          </a:prstGeom>
        </p:spPr>
      </p:pic>
    </p:spTree>
    <p:extLst>
      <p:ext uri="{BB962C8B-B14F-4D97-AF65-F5344CB8AC3E}">
        <p14:creationId xmlns:p14="http://schemas.microsoft.com/office/powerpoint/2010/main" val="643460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3"/>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4"/>
          <a:stretch>
            <a:fillRect/>
          </a:stretch>
        </p:blipFill>
        <p:spPr>
          <a:xfrm>
            <a:off x="0" y="0"/>
            <a:ext cx="12192000" cy="654050"/>
          </a:xfrm>
          <a:prstGeom prst="rect">
            <a:avLst/>
          </a:prstGeom>
        </p:spPr>
      </p:pic>
      <p:sp>
        <p:nvSpPr>
          <p:cNvPr id="7" name="TextBox 6"/>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Period management</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8" name="Straight Connector 7"/>
          <p:cNvCxnSpPr>
            <a:cxnSpLocks/>
          </p:cNvCxnSpPr>
          <p:nvPr/>
        </p:nvCxnSpPr>
        <p:spPr>
          <a:xfrm flipV="1">
            <a:off x="0" y="1484105"/>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ubtitle 9"/>
          <p:cNvSpPr txBox="1">
            <a:spLocks/>
          </p:cNvSpPr>
          <p:nvPr/>
        </p:nvSpPr>
        <p:spPr>
          <a:xfrm>
            <a:off x="633548" y="1646031"/>
            <a:ext cx="10759381" cy="44278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77% of participants found it somewhat or extremely difficult to manage their period while deployed operationally, 23% found it easy</a:t>
            </a:r>
          </a:p>
          <a:p>
            <a:pPr>
              <a:lnSpc>
                <a:spcPct val="100000"/>
              </a:lnSpc>
              <a:spcBef>
                <a:spcPts val="0"/>
              </a:spcBef>
              <a:spcAft>
                <a:spcPts val="1200"/>
              </a:spcAft>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40% of participants had said no to a deployment or shift because of their menstrual cycle</a:t>
            </a:r>
          </a:p>
          <a:p>
            <a:pPr>
              <a:lnSpc>
                <a:spcPct val="100000"/>
              </a:lnSpc>
              <a:spcBef>
                <a:spcPts val="0"/>
              </a:spcBef>
              <a:spcAft>
                <a:spcPts val="1200"/>
              </a:spcAft>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7% reported health issues (TSS, UTIs) associated with menstruation management or toileting during deployment</a:t>
            </a:r>
          </a:p>
          <a:p>
            <a:pPr>
              <a:lnSpc>
                <a:spcPct val="100000"/>
              </a:lnSpc>
              <a:spcBef>
                <a:spcPts val="0"/>
              </a:spcBef>
              <a:spcAft>
                <a:spcPts val="1200"/>
              </a:spcAft>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60% of participants adjusted their use of menstrual products to accommodate deployment</a:t>
            </a:r>
          </a:p>
          <a:p>
            <a:pPr>
              <a:lnSpc>
                <a:spcPct val="100000"/>
              </a:lnSpc>
              <a:spcBef>
                <a:spcPts val="0"/>
              </a:spcBef>
              <a:spcAft>
                <a:spcPts val="1200"/>
              </a:spcAft>
            </a:pPr>
            <a:r>
              <a:rPr lang="en-US" sz="2400" dirty="0">
                <a:solidFill>
                  <a:prstClr val="black"/>
                </a:solidFill>
                <a:latin typeface="Arial" panose="020B0604020202020204" pitchFamily="34" charset="0"/>
                <a:ea typeface="Helvetica Neue Light" panose="02000403000000020004" pitchFamily="2" charset="0"/>
                <a:cs typeface="Arial" panose="020B0604020202020204" pitchFamily="34" charset="0"/>
              </a:rPr>
              <a:t>21% of participants used menstrual suppression to support operational readiness</a:t>
            </a:r>
          </a:p>
        </p:txBody>
      </p:sp>
    </p:spTree>
    <p:extLst>
      <p:ext uri="{BB962C8B-B14F-4D97-AF65-F5344CB8AC3E}">
        <p14:creationId xmlns:p14="http://schemas.microsoft.com/office/powerpoint/2010/main" val="27246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t="22533" r="3933"/>
          <a:stretch>
            <a:fillRect/>
          </a:stretch>
        </p:blipFill>
        <p:spPr>
          <a:xfrm>
            <a:off x="3231501" y="1556912"/>
            <a:ext cx="8746168" cy="4700064"/>
          </a:xfrm>
          <a:prstGeom prst="rect">
            <a:avLst/>
          </a:prstGeom>
        </p:spPr>
      </p:pic>
      <p:pic>
        <p:nvPicPr>
          <p:cNvPr id="12" name="Picture 11">
            <a:extLst>
              <a:ext uri="{FF2B5EF4-FFF2-40B4-BE49-F238E27FC236}">
                <a16:creationId xmlns:a16="http://schemas.microsoft.com/office/drawing/2014/main" id="{6C521CDE-9C3D-014D-A517-3E38F5F0A3C3}"/>
              </a:ext>
            </a:extLst>
          </p:cNvPr>
          <p:cNvPicPr>
            <a:picLocks noChangeAspect="1"/>
          </p:cNvPicPr>
          <p:nvPr/>
        </p:nvPicPr>
        <p:blipFill>
          <a:blip r:embed="rId4"/>
          <a:stretch>
            <a:fillRect/>
          </a:stretch>
        </p:blipFill>
        <p:spPr>
          <a:xfrm>
            <a:off x="0" y="6235842"/>
            <a:ext cx="12192000" cy="654050"/>
          </a:xfrm>
          <a:prstGeom prst="rect">
            <a:avLst/>
          </a:prstGeom>
        </p:spPr>
      </p:pic>
      <p:pic>
        <p:nvPicPr>
          <p:cNvPr id="4" name="Picture 3">
            <a:extLst>
              <a:ext uri="{FF2B5EF4-FFF2-40B4-BE49-F238E27FC236}">
                <a16:creationId xmlns:a16="http://schemas.microsoft.com/office/drawing/2014/main" id="{32D3F606-16F2-3D42-95A3-BA19D0ECB795}"/>
              </a:ext>
            </a:extLst>
          </p:cNvPr>
          <p:cNvPicPr>
            <a:picLocks noChangeAspect="1"/>
          </p:cNvPicPr>
          <p:nvPr/>
        </p:nvPicPr>
        <p:blipFill>
          <a:blip r:embed="rId5"/>
          <a:stretch>
            <a:fillRect/>
          </a:stretch>
        </p:blipFill>
        <p:spPr>
          <a:xfrm>
            <a:off x="0" y="0"/>
            <a:ext cx="12192000" cy="654050"/>
          </a:xfrm>
          <a:prstGeom prst="rect">
            <a:avLst/>
          </a:prstGeom>
        </p:spPr>
      </p:pic>
      <p:cxnSp>
        <p:nvCxnSpPr>
          <p:cNvPr id="8" name="Straight Connector 7"/>
          <p:cNvCxnSpPr>
            <a:cxnSpLocks/>
          </p:cNvCxnSpPr>
          <p:nvPr/>
        </p:nvCxnSpPr>
        <p:spPr>
          <a:xfrm flipV="1">
            <a:off x="0" y="1356267"/>
            <a:ext cx="11067143" cy="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2977" y="743896"/>
            <a:ext cx="10534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Situational factors influencing period management</a:t>
            </a:r>
            <a:endParaRPr kumimoji="0" lang="en-US" sz="32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9" name="Rectangle 8"/>
          <p:cNvSpPr/>
          <p:nvPr/>
        </p:nvSpPr>
        <p:spPr>
          <a:xfrm>
            <a:off x="214331" y="5422826"/>
            <a:ext cx="3581823" cy="584775"/>
          </a:xfrm>
          <a:prstGeom prst="rect">
            <a:avLst/>
          </a:prstGeom>
        </p:spPr>
        <p:txBody>
          <a:bodyPr wrap="square">
            <a:spAutoFit/>
          </a:bodyPr>
          <a:lstStyle/>
          <a:p>
            <a:pPr>
              <a:spcAft>
                <a:spcPts val="600"/>
              </a:spcAft>
            </a:pPr>
            <a:r>
              <a:rPr lang="en-AU" sz="1600" u="sng" dirty="0"/>
              <a:t>Situational factors influencing the management of periods while deployed</a:t>
            </a:r>
            <a:endParaRPr lang="en-US" sz="1600" u="sng" dirty="0">
              <a:solidFill>
                <a:prstClr val="black"/>
              </a:solidFill>
              <a:latin typeface="Arial" panose="020B0604020202020204" pitchFamily="34" charset="0"/>
              <a:ea typeface="Helvetica Neue Light" panose="02000403000000020004" pitchFamily="2" charset="0"/>
              <a:cs typeface="Arial" panose="020B0604020202020204" pitchFamily="34" charset="0"/>
            </a:endParaRPr>
          </a:p>
        </p:txBody>
      </p:sp>
      <p:sp>
        <p:nvSpPr>
          <p:cNvPr id="2" name="5-Point Star 1"/>
          <p:cNvSpPr/>
          <p:nvPr/>
        </p:nvSpPr>
        <p:spPr>
          <a:xfrm>
            <a:off x="5088431" y="3397170"/>
            <a:ext cx="360000" cy="36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5-Point Star 9"/>
          <p:cNvSpPr/>
          <p:nvPr/>
        </p:nvSpPr>
        <p:spPr>
          <a:xfrm>
            <a:off x="4007947" y="4848405"/>
            <a:ext cx="360000" cy="36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5-Point Star 10"/>
          <p:cNvSpPr/>
          <p:nvPr/>
        </p:nvSpPr>
        <p:spPr>
          <a:xfrm>
            <a:off x="3186297" y="1568333"/>
            <a:ext cx="360000" cy="36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0634E9E5-9F94-CD09-44F0-C9999950A907}"/>
              </a:ext>
            </a:extLst>
          </p:cNvPr>
          <p:cNvPicPr>
            <a:picLocks noChangeAspect="1"/>
          </p:cNvPicPr>
          <p:nvPr/>
        </p:nvPicPr>
        <p:blipFill>
          <a:blip r:embed="rId3" cstate="print">
            <a:extLst>
              <a:ext uri="{28A0092B-C50C-407E-A947-70E740481C1C}">
                <a14:useLocalDpi xmlns:a14="http://schemas.microsoft.com/office/drawing/2010/main" val="0"/>
              </a:ext>
            </a:extLst>
          </a:blip>
          <a:srcRect l="51139" r="20869" b="78509"/>
          <a:stretch>
            <a:fillRect/>
          </a:stretch>
        </p:blipFill>
        <p:spPr>
          <a:xfrm>
            <a:off x="348192" y="2666762"/>
            <a:ext cx="2668978" cy="1365562"/>
          </a:xfrm>
          <a:prstGeom prst="rect">
            <a:avLst/>
          </a:prstGeom>
        </p:spPr>
      </p:pic>
    </p:spTree>
    <p:extLst>
      <p:ext uri="{BB962C8B-B14F-4D97-AF65-F5344CB8AC3E}">
        <p14:creationId xmlns:p14="http://schemas.microsoft.com/office/powerpoint/2010/main" val="111744640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06C51FB30EDE4AA472607806526B5E" ma:contentTypeVersion="19" ma:contentTypeDescription="Create a new document." ma:contentTypeScope="" ma:versionID="cd89d06eeff237cb3a0a5e1bcab9d810">
  <xsd:schema xmlns:xsd="http://www.w3.org/2001/XMLSchema" xmlns:xs="http://www.w3.org/2001/XMLSchema" xmlns:p="http://schemas.microsoft.com/office/2006/metadata/properties" xmlns:ns2="61eecb7f-4858-4e46-8027-aa9d22ae886d" xmlns:ns3="76f7e1a6-671a-4528-a429-9a79abe00215" targetNamespace="http://schemas.microsoft.com/office/2006/metadata/properties" ma:root="true" ma:fieldsID="c9d68328572faabac96961323f4fbdad" ns2:_="" ns3:_="">
    <xsd:import namespace="61eecb7f-4858-4e46-8027-aa9d22ae886d"/>
    <xsd:import namespace="76f7e1a6-671a-4528-a429-9a79abe002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ecb7f-4858-4e46-8027-aa9d22ae8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5b4188-6d72-4f47-b878-cd8aa3462c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f7e1a6-671a-4528-a429-9a79abe002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2c4c98-e149-4eac-bae5-d04789d6f114}" ma:internalName="TaxCatchAll" ma:showField="CatchAllData" ma:web="76f7e1a6-671a-4528-a429-9a79abe00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eecb7f-4858-4e46-8027-aa9d22ae886d">
      <Terms xmlns="http://schemas.microsoft.com/office/infopath/2007/PartnerControls"/>
    </lcf76f155ced4ddcb4097134ff3c332f>
    <TaxCatchAll xmlns="76f7e1a6-671a-4528-a429-9a79abe00215" xsi:nil="true"/>
  </documentManagement>
</p:properties>
</file>

<file path=customXml/itemProps1.xml><?xml version="1.0" encoding="utf-8"?>
<ds:datastoreItem xmlns:ds="http://schemas.openxmlformats.org/officeDocument/2006/customXml" ds:itemID="{A52A76F3-58DD-4F57-8FF0-73E41F70BA50}"/>
</file>

<file path=customXml/itemProps2.xml><?xml version="1.0" encoding="utf-8"?>
<ds:datastoreItem xmlns:ds="http://schemas.openxmlformats.org/officeDocument/2006/customXml" ds:itemID="{9C1663CA-54B9-4F7D-8A4D-C8F0A6439388}"/>
</file>

<file path=customXml/itemProps3.xml><?xml version="1.0" encoding="utf-8"?>
<ds:datastoreItem xmlns:ds="http://schemas.openxmlformats.org/officeDocument/2006/customXml" ds:itemID="{7A6126D2-43BA-447B-801F-5B949B5E6169}"/>
</file>

<file path=docProps/app.xml><?xml version="1.0" encoding="utf-8"?>
<Properties xmlns="http://schemas.openxmlformats.org/officeDocument/2006/extended-properties" xmlns:vt="http://schemas.openxmlformats.org/officeDocument/2006/docPropsVTypes">
  <TotalTime>3840</TotalTime>
  <Words>1849</Words>
  <Application>Microsoft Office PowerPoint</Application>
  <PresentationFormat>Widescreen</PresentationFormat>
  <Paragraphs>194</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Parsons</dc:creator>
  <cp:lastModifiedBy>Melissa Parsons</cp:lastModifiedBy>
  <cp:revision>350</cp:revision>
  <cp:lastPrinted>2024-08-22T23:29:22Z</cp:lastPrinted>
  <dcterms:created xsi:type="dcterms:W3CDTF">2024-04-26T03:47:12Z</dcterms:created>
  <dcterms:modified xsi:type="dcterms:W3CDTF">2025-08-11T05:56:19Z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0x0101003406C51FB30EDE4AA472607806526B5E</vt:lpwstr>
  </property>
  <property fmtid="{D5CDD505-2E9C-101B-9397-08002B2CF9AE}" pid="3" name="MediaServiceImageTags">
    <vt:lpwstr/>
  </property>
</Properties>
</file>