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0" r:id="rId2"/>
    <p:sldId id="257" r:id="rId3"/>
    <p:sldId id="274" r:id="rId4"/>
    <p:sldId id="275" r:id="rId5"/>
    <p:sldId id="276" r:id="rId6"/>
    <p:sldId id="258" r:id="rId7"/>
    <p:sldId id="260" r:id="rId8"/>
    <p:sldId id="277" r:id="rId9"/>
    <p:sldId id="261" r:id="rId10"/>
    <p:sldId id="278" r:id="rId11"/>
    <p:sldId id="284" r:id="rId12"/>
    <p:sldId id="264" r:id="rId13"/>
    <p:sldId id="265" r:id="rId14"/>
    <p:sldId id="280" r:id="rId15"/>
    <p:sldId id="279" r:id="rId16"/>
    <p:sldId id="268" r:id="rId1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025C"/>
    <a:srgbClr val="069245"/>
    <a:srgbClr val="F796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BB9DA8-13E0-4758-9BB5-9F8B82CB5466}" v="14" dt="2025-08-11T08:11:25.6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Relationship Id="rId27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anne Allen" userId="Qjw1I4C3TjoDKGFLjCzYEiEBVJAHfBqlhIrpdWJJGkM=" providerId="None" clId="Web-{1EBB9DA8-13E0-4758-9BB5-9F8B82CB5466}"/>
    <pc:docChg chg="modSld">
      <pc:chgData name="Leanne Allen" userId="Qjw1I4C3TjoDKGFLjCzYEiEBVJAHfBqlhIrpdWJJGkM=" providerId="None" clId="Web-{1EBB9DA8-13E0-4758-9BB5-9F8B82CB5466}" dt="2025-08-11T08:11:25.686" v="12" actId="1076"/>
      <pc:docMkLst>
        <pc:docMk/>
      </pc:docMkLst>
      <pc:sldChg chg="addSp delSp modSp">
        <pc:chgData name="Leanne Allen" userId="Qjw1I4C3TjoDKGFLjCzYEiEBVJAHfBqlhIrpdWJJGkM=" providerId="None" clId="Web-{1EBB9DA8-13E0-4758-9BB5-9F8B82CB5466}" dt="2025-08-11T08:11:25.686" v="12" actId="1076"/>
        <pc:sldMkLst>
          <pc:docMk/>
          <pc:sldMk cId="4130312067" sldId="275"/>
        </pc:sldMkLst>
        <pc:picChg chg="add mod modCrop">
          <ac:chgData name="Leanne Allen" userId="Qjw1I4C3TjoDKGFLjCzYEiEBVJAHfBqlhIrpdWJJGkM=" providerId="None" clId="Web-{1EBB9DA8-13E0-4758-9BB5-9F8B82CB5466}" dt="2025-08-11T08:11:25.686" v="12" actId="1076"/>
          <ac:picMkLst>
            <pc:docMk/>
            <pc:sldMk cId="4130312067" sldId="275"/>
            <ac:picMk id="2" creationId="{AECD1F9A-F4F8-0CBA-B182-942F0BB0881D}"/>
          </ac:picMkLst>
        </pc:picChg>
        <pc:picChg chg="del">
          <ac:chgData name="Leanne Allen" userId="Qjw1I4C3TjoDKGFLjCzYEiEBVJAHfBqlhIrpdWJJGkM=" providerId="None" clId="Web-{1EBB9DA8-13E0-4758-9BB5-9F8B82CB5466}" dt="2025-08-11T08:09:50.671" v="1"/>
          <ac:picMkLst>
            <pc:docMk/>
            <pc:sldMk cId="4130312067" sldId="275"/>
            <ac:picMk id="2050" creationId="{61049B38-732F-0AFA-43EA-4FEABBBAF98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3C558-B52A-46CF-B87F-21FB687CA77E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9C365-B874-41D8-9F98-E15E613398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818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EAE25-FBA0-CE40-7672-9072708103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FCE9EB-7BCD-F397-8400-D6C19D70AB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1C75F4-D478-5FE0-8191-3E6F3E24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3DABD-CF95-41C3-A186-9C5C55FB5007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73A2AF-1727-433A-5413-8A8351E18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10AE5-9AEC-2C4F-23AC-424E4D853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5104088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96DB2-05F0-DABC-54D4-7C597B82B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826D3E-479C-F128-97AD-BCE6C98148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8C35E0-A374-4F8A-0267-669FC8B96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3DABD-CF95-41C3-A186-9C5C55FB5007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4F2E7D-57DB-AAB1-B221-BDB25A077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3A92B-4574-C06D-97EA-786379337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327498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67D9CE-3286-62A6-CBDC-0C22BF859A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598745-CD89-2AA6-8DC2-4161C27E99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A8980-BBDD-3F70-952B-03C7106C9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3DABD-CF95-41C3-A186-9C5C55FB5007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09FF8-EF8C-20F9-1D78-D32A04C3D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769E8-1268-8700-5B95-F7704984B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683090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F5E69-3C2B-5B33-7556-CA3C68672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85F1-9A68-6074-3D4E-AD73BE62E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4FE66-0C5C-0E41-FB4E-595157EB9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3DABD-CF95-41C3-A186-9C5C55FB5007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ECEEA-6FB2-659E-AF5C-BEEECB0D8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9EC59-3419-356C-63D4-E121F09B0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39033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E656C-B998-0E46-E300-2FC5CF8EC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2E53AC-5797-54F4-5B05-C634455B1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CC219-F7E4-208E-BC17-CA52BEB56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3DABD-CF95-41C3-A186-9C5C55FB5007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928D6D-A473-D016-FA04-3AB8AC816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54DEF0-B910-FAE1-CD96-6A253E0EA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614843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D368A-7C2F-5923-97B2-D8DB3EBED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3859B-1781-71B9-5DED-F3009F2244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0461C9-5578-E717-F843-98EBEA3051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3DF8FA-1582-574A-8442-1DA1B43B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3DABD-CF95-41C3-A186-9C5C55FB5007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6509D7-833A-EF7D-F21A-2AF44C0BE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7402D3-2ABF-FBFD-F2A0-11BB4DAF8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486303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1B0CC-05B0-5D05-8098-18422A081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CE0DD6-1640-511C-B709-0B823FEE6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EC91E5-2AD2-CAC6-48D7-A65A37854D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3B5F42-2F84-BB96-1575-B38FB17C4F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E0B119-5B8F-D5F6-4F93-EFDB694EE0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E7B088-C3D1-FFCC-EA1F-C538BE77E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3DABD-CF95-41C3-A186-9C5C55FB5007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E2B150-9E0D-0B74-21F1-6489AE075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EAF868-8407-42F9-649B-94C76AE9B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15230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82CA9-ACC2-DD82-3A99-3C573F171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4E7B8D-9892-5F8C-6340-AB9333B8F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3DABD-CF95-41C3-A186-9C5C55FB5007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F5F052-044A-7070-CF3D-AC584245C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457B52-690F-8B9E-FB2C-7AFE5C2E3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93468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4C3D51-665B-AFFA-3162-AC59AA9BD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3DABD-CF95-41C3-A186-9C5C55FB5007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E91E37-8932-4BAC-3A3F-3809E6B5A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D3E28D-138D-98C4-D5F5-AAB6434C3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85666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72272-8EA5-A743-3EEE-DA75FBFF4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F36CD5-1DDF-1A6B-10C9-86F9D6E09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1B5871-815F-E065-569B-19D2DD83F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AD7585-EEE0-9DCE-123A-42F1F3019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3DABD-CF95-41C3-A186-9C5C55FB5007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A5AC55-2DC4-60A0-9A5A-E229B52E9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A8F41-F2B2-1413-A9CD-FACF154D5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635246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F18D8-B76C-0444-AFA1-3F42CF2DB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13613B-3EBE-19A3-D1ED-87F1058BC1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05571B-1C1F-9261-411A-F36DD4D32A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360032-4DB6-5EDC-02B0-3BB1BD2F0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3DABD-CF95-41C3-A186-9C5C55FB5007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AC17F-B960-A3FD-6CDC-8A7687AA4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D8E6A2-3C97-434B-A8E5-053FD42DD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47546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18FC21-B6C6-3E90-25CD-4158E058E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6CD63A-5A02-647D-26AF-222CA75F4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B8B7E7-F38C-5212-BEBB-8F8C6242F0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83DABD-CF95-41C3-A186-9C5C55FB5007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6CE9B5-2F62-B32F-981D-7FE389B890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5A02D-54F6-954B-CF9D-D6654725C5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0758D4-D6AE-43EA-B464-317793854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65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621C21-61C2-49AC-B433-C56F1E1CFA5C}"/>
              </a:ext>
            </a:extLst>
          </p:cNvPr>
          <p:cNvSpPr/>
          <p:nvPr/>
        </p:nvSpPr>
        <p:spPr>
          <a:xfrm>
            <a:off x="196612" y="-2"/>
            <a:ext cx="8947388" cy="868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013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601080-BF25-8186-6F5D-E7736A8A68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05" y="-4"/>
            <a:ext cx="1077012" cy="904691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2C9E7E-85E4-CA2F-3D71-DE1A664621AE}"/>
              </a:ext>
            </a:extLst>
          </p:cNvPr>
          <p:cNvSpPr/>
          <p:nvPr/>
        </p:nvSpPr>
        <p:spPr>
          <a:xfrm rot="10800000">
            <a:off x="1273624" y="-3"/>
            <a:ext cx="7870376" cy="868682"/>
          </a:xfrm>
          <a:custGeom>
            <a:avLst/>
            <a:gdLst>
              <a:gd name="connsiteX0" fmla="*/ 10180320 w 10180320"/>
              <a:gd name="connsiteY0" fmla="*/ 1158242 h 1158242"/>
              <a:gd name="connsiteX1" fmla="*/ 9265920 w 10180320"/>
              <a:gd name="connsiteY1" fmla="*/ 1158242 h 1158242"/>
              <a:gd name="connsiteX2" fmla="*/ 9265920 w 10180320"/>
              <a:gd name="connsiteY2" fmla="*/ 1158241 h 1158242"/>
              <a:gd name="connsiteX3" fmla="*/ 0 w 10180320"/>
              <a:gd name="connsiteY3" fmla="*/ 1158241 h 1158242"/>
              <a:gd name="connsiteX4" fmla="*/ 0 w 10180320"/>
              <a:gd name="connsiteY4" fmla="*/ 0 h 1158242"/>
              <a:gd name="connsiteX5" fmla="*/ 9265920 w 10180320"/>
              <a:gd name="connsiteY5" fmla="*/ 0 h 1158242"/>
              <a:gd name="connsiteX6" fmla="*/ 9265920 w 10180320"/>
              <a:gd name="connsiteY6" fmla="*/ 3 h 1158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80320" h="1158242">
                <a:moveTo>
                  <a:pt x="10180320" y="1158242"/>
                </a:moveTo>
                <a:lnTo>
                  <a:pt x="9265920" y="1158242"/>
                </a:lnTo>
                <a:lnTo>
                  <a:pt x="9265920" y="1158241"/>
                </a:lnTo>
                <a:lnTo>
                  <a:pt x="0" y="1158241"/>
                </a:lnTo>
                <a:lnTo>
                  <a:pt x="0" y="0"/>
                </a:lnTo>
                <a:lnTo>
                  <a:pt x="9265920" y="0"/>
                </a:lnTo>
                <a:lnTo>
                  <a:pt x="9265920" y="3"/>
                </a:lnTo>
                <a:close/>
              </a:path>
            </a:pathLst>
          </a:cu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013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52B3027-C3DC-394C-30D4-C59B23545682}"/>
              </a:ext>
            </a:extLst>
          </p:cNvPr>
          <p:cNvSpPr txBox="1"/>
          <p:nvPr/>
        </p:nvSpPr>
        <p:spPr>
          <a:xfrm>
            <a:off x="5847127" y="146547"/>
            <a:ext cx="131941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500">
                <a:solidFill>
                  <a:schemeClr val="bg1"/>
                </a:solidFill>
              </a:rPr>
              <a:t>#</a:t>
            </a:r>
            <a:r>
              <a:rPr lang="en-AU" sz="2100">
                <a:solidFill>
                  <a:schemeClr val="bg1"/>
                </a:solidFill>
              </a:rPr>
              <a:t>WAFA25</a:t>
            </a:r>
            <a:endParaRPr lang="en-GB" sz="210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E33E4A-3992-8DB0-1FB1-9A5EBB3B0A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197" y="84761"/>
            <a:ext cx="1807409" cy="51598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5281064-BCC0-17F9-7EF0-BF334D52C439}"/>
              </a:ext>
            </a:extLst>
          </p:cNvPr>
          <p:cNvSpPr txBox="1"/>
          <p:nvPr/>
        </p:nvSpPr>
        <p:spPr>
          <a:xfrm>
            <a:off x="232054" y="1482116"/>
            <a:ext cx="8679892" cy="34262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NZ" sz="4500" b="1"/>
              <a:t>Fit for the Future </a:t>
            </a:r>
          </a:p>
          <a:p>
            <a:pPr algn="ctr"/>
            <a:r>
              <a:rPr lang="en-NZ" sz="3600"/>
              <a:t>Global Perspectives on </a:t>
            </a:r>
          </a:p>
          <a:p>
            <a:pPr algn="ctr"/>
            <a:r>
              <a:rPr lang="en-NZ" sz="3600"/>
              <a:t>Building Inclusive Fire Services </a:t>
            </a:r>
            <a:endParaRPr lang="en-NZ" sz="2100"/>
          </a:p>
          <a:p>
            <a:pPr algn="ctr"/>
            <a:endParaRPr lang="en-NZ" sz="1013"/>
          </a:p>
          <a:p>
            <a:pPr algn="ctr"/>
            <a:endParaRPr lang="en-NZ" sz="1013"/>
          </a:p>
          <a:p>
            <a:pPr algn="ctr"/>
            <a:endParaRPr lang="en-NZ" sz="1013"/>
          </a:p>
          <a:p>
            <a:pPr algn="ctr"/>
            <a:endParaRPr lang="en-NZ" sz="1013"/>
          </a:p>
          <a:p>
            <a:pPr algn="ctr"/>
            <a:endParaRPr lang="en-NZ" sz="1013"/>
          </a:p>
          <a:p>
            <a:endParaRPr lang="en-NZ" sz="900"/>
          </a:p>
          <a:p>
            <a:r>
              <a:rPr lang="en-NZ" sz="2000"/>
              <a:t>Leanne Allen</a:t>
            </a:r>
          </a:p>
          <a:p>
            <a:r>
              <a:rPr lang="en-NZ" sz="2000"/>
              <a:t>Culture on Fire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B99E9D-9A2F-6430-BE4E-1751B4263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621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621C21-61C2-49AC-B433-C56F1E1CFA5C}"/>
              </a:ext>
            </a:extLst>
          </p:cNvPr>
          <p:cNvSpPr/>
          <p:nvPr/>
        </p:nvSpPr>
        <p:spPr>
          <a:xfrm>
            <a:off x="196612" y="-2"/>
            <a:ext cx="8947388" cy="868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350">
              <a:solidFill>
                <a:prstClr val="white"/>
              </a:solidFill>
              <a:latin typeface="Aptos" panose="02110004020202020204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601080-BF25-8186-6F5D-E7736A8A68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05" y="-4"/>
            <a:ext cx="1077012" cy="904691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2C9E7E-85E4-CA2F-3D71-DE1A664621AE}"/>
              </a:ext>
            </a:extLst>
          </p:cNvPr>
          <p:cNvSpPr/>
          <p:nvPr/>
        </p:nvSpPr>
        <p:spPr>
          <a:xfrm rot="10800000">
            <a:off x="1273624" y="-3"/>
            <a:ext cx="7870376" cy="868682"/>
          </a:xfrm>
          <a:custGeom>
            <a:avLst/>
            <a:gdLst>
              <a:gd name="connsiteX0" fmla="*/ 10180320 w 10180320"/>
              <a:gd name="connsiteY0" fmla="*/ 1158242 h 1158242"/>
              <a:gd name="connsiteX1" fmla="*/ 9265920 w 10180320"/>
              <a:gd name="connsiteY1" fmla="*/ 1158242 h 1158242"/>
              <a:gd name="connsiteX2" fmla="*/ 9265920 w 10180320"/>
              <a:gd name="connsiteY2" fmla="*/ 1158241 h 1158242"/>
              <a:gd name="connsiteX3" fmla="*/ 0 w 10180320"/>
              <a:gd name="connsiteY3" fmla="*/ 1158241 h 1158242"/>
              <a:gd name="connsiteX4" fmla="*/ 0 w 10180320"/>
              <a:gd name="connsiteY4" fmla="*/ 0 h 1158242"/>
              <a:gd name="connsiteX5" fmla="*/ 9265920 w 10180320"/>
              <a:gd name="connsiteY5" fmla="*/ 0 h 1158242"/>
              <a:gd name="connsiteX6" fmla="*/ 9265920 w 10180320"/>
              <a:gd name="connsiteY6" fmla="*/ 3 h 1158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80320" h="1158242">
                <a:moveTo>
                  <a:pt x="10180320" y="1158242"/>
                </a:moveTo>
                <a:lnTo>
                  <a:pt x="9265920" y="1158242"/>
                </a:lnTo>
                <a:lnTo>
                  <a:pt x="9265920" y="1158241"/>
                </a:lnTo>
                <a:lnTo>
                  <a:pt x="0" y="1158241"/>
                </a:lnTo>
                <a:lnTo>
                  <a:pt x="0" y="0"/>
                </a:lnTo>
                <a:lnTo>
                  <a:pt x="9265920" y="0"/>
                </a:lnTo>
                <a:lnTo>
                  <a:pt x="9265920" y="3"/>
                </a:lnTo>
                <a:close/>
              </a:path>
            </a:pathLst>
          </a:cu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52B3027-C3DC-394C-30D4-C59B23545682}"/>
              </a:ext>
            </a:extLst>
          </p:cNvPr>
          <p:cNvSpPr txBox="1"/>
          <p:nvPr/>
        </p:nvSpPr>
        <p:spPr>
          <a:xfrm>
            <a:off x="5847127" y="146547"/>
            <a:ext cx="131941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500">
                <a:solidFill>
                  <a:prstClr val="white"/>
                </a:solidFill>
                <a:latin typeface="Aptos" panose="02110004020202020204"/>
              </a:rPr>
              <a:t>#</a:t>
            </a:r>
            <a:r>
              <a:rPr lang="en-AU" sz="2100">
                <a:solidFill>
                  <a:prstClr val="white"/>
                </a:solidFill>
                <a:latin typeface="Aptos" panose="02110004020202020204"/>
              </a:rPr>
              <a:t>WAFA25</a:t>
            </a:r>
            <a:endParaRPr lang="en-GB" sz="2100">
              <a:solidFill>
                <a:prstClr val="white"/>
              </a:solidFill>
              <a:latin typeface="Aptos" panose="02110004020202020204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E33E4A-3992-8DB0-1FB1-9A5EBB3B0A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197" y="84761"/>
            <a:ext cx="1807409" cy="5159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075BD28-5190-058B-C202-171A7EB0CB86}"/>
              </a:ext>
            </a:extLst>
          </p:cNvPr>
          <p:cNvSpPr txBox="1"/>
          <p:nvPr/>
        </p:nvSpPr>
        <p:spPr>
          <a:xfrm>
            <a:off x="397717" y="953441"/>
            <a:ext cx="8348565" cy="40714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/>
              <a:t>Measuring Adverse Impact - The 80/20 Rule</a:t>
            </a:r>
          </a:p>
          <a:p>
            <a:endParaRPr lang="en-US" sz="1013" b="1"/>
          </a:p>
          <a:p>
            <a:pPr>
              <a:lnSpc>
                <a:spcPct val="150000"/>
              </a:lnSpc>
            </a:pPr>
            <a:r>
              <a:rPr lang="en-US" sz="1650" b="1"/>
              <a:t>How to Identify Problems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50"/>
              <a:t>   For example: if 70% of men pass a test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50"/>
              <a:t>   At least 56% of women should pass (80% of male rate)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50"/>
              <a:t>   Consistently lower female pass rates = adverse impact</a:t>
            </a:r>
          </a:p>
          <a:p>
            <a:pPr>
              <a:lnSpc>
                <a:spcPct val="150000"/>
              </a:lnSpc>
            </a:pPr>
            <a:r>
              <a:rPr lang="en-US" sz="1650" b="1"/>
              <a:t>Legal Burden</a:t>
            </a:r>
          </a:p>
          <a:p>
            <a:pPr lvl="1">
              <a:lnSpc>
                <a:spcPct val="150000"/>
              </a:lnSpc>
              <a:buFont typeface="+mj-lt"/>
              <a:buAutoNum type="arabicPeriod"/>
            </a:pPr>
            <a:r>
              <a:rPr lang="en-US" sz="1650"/>
              <a:t>   Employer must prove standard is necessary</a:t>
            </a:r>
          </a:p>
          <a:p>
            <a:pPr lvl="1">
              <a:lnSpc>
                <a:spcPct val="150000"/>
              </a:lnSpc>
              <a:buFont typeface="+mj-lt"/>
              <a:buAutoNum type="arabicPeriod"/>
            </a:pPr>
            <a:r>
              <a:rPr lang="en-US" sz="1650"/>
              <a:t>   Must show no less discriminatory alternatives exist</a:t>
            </a:r>
          </a:p>
          <a:p>
            <a:pPr>
              <a:lnSpc>
                <a:spcPct val="150000"/>
              </a:lnSpc>
            </a:pPr>
            <a:endParaRPr lang="en-US" sz="1013"/>
          </a:p>
          <a:p>
            <a:r>
              <a:rPr lang="en-US" sz="1800" b="1"/>
              <a:t>Key Takeaway</a:t>
            </a:r>
          </a:p>
          <a:p>
            <a:r>
              <a:rPr lang="en-US" sz="1800" b="1"/>
              <a:t>Employers are responsible for monitoring and addressing adverse impact</a:t>
            </a:r>
            <a:endParaRPr lang="en-US" sz="18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8A776E-C28C-EE67-B9BA-C30CA51CE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7077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621C21-61C2-49AC-B433-C56F1E1CFA5C}"/>
              </a:ext>
            </a:extLst>
          </p:cNvPr>
          <p:cNvSpPr/>
          <p:nvPr/>
        </p:nvSpPr>
        <p:spPr>
          <a:xfrm>
            <a:off x="196612" y="-2"/>
            <a:ext cx="8947388" cy="868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350">
              <a:solidFill>
                <a:prstClr val="white"/>
              </a:solidFill>
              <a:latin typeface="Aptos" panose="02110004020202020204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601080-BF25-8186-6F5D-E7736A8A68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05" y="-4"/>
            <a:ext cx="1077012" cy="904691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2C9E7E-85E4-CA2F-3D71-DE1A664621AE}"/>
              </a:ext>
            </a:extLst>
          </p:cNvPr>
          <p:cNvSpPr/>
          <p:nvPr/>
        </p:nvSpPr>
        <p:spPr>
          <a:xfrm rot="10800000">
            <a:off x="1273624" y="-3"/>
            <a:ext cx="7870376" cy="868682"/>
          </a:xfrm>
          <a:custGeom>
            <a:avLst/>
            <a:gdLst>
              <a:gd name="connsiteX0" fmla="*/ 10180320 w 10180320"/>
              <a:gd name="connsiteY0" fmla="*/ 1158242 h 1158242"/>
              <a:gd name="connsiteX1" fmla="*/ 9265920 w 10180320"/>
              <a:gd name="connsiteY1" fmla="*/ 1158242 h 1158242"/>
              <a:gd name="connsiteX2" fmla="*/ 9265920 w 10180320"/>
              <a:gd name="connsiteY2" fmla="*/ 1158241 h 1158242"/>
              <a:gd name="connsiteX3" fmla="*/ 0 w 10180320"/>
              <a:gd name="connsiteY3" fmla="*/ 1158241 h 1158242"/>
              <a:gd name="connsiteX4" fmla="*/ 0 w 10180320"/>
              <a:gd name="connsiteY4" fmla="*/ 0 h 1158242"/>
              <a:gd name="connsiteX5" fmla="*/ 9265920 w 10180320"/>
              <a:gd name="connsiteY5" fmla="*/ 0 h 1158242"/>
              <a:gd name="connsiteX6" fmla="*/ 9265920 w 10180320"/>
              <a:gd name="connsiteY6" fmla="*/ 3 h 1158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80320" h="1158242">
                <a:moveTo>
                  <a:pt x="10180320" y="1158242"/>
                </a:moveTo>
                <a:lnTo>
                  <a:pt x="9265920" y="1158242"/>
                </a:lnTo>
                <a:lnTo>
                  <a:pt x="9265920" y="1158241"/>
                </a:lnTo>
                <a:lnTo>
                  <a:pt x="0" y="1158241"/>
                </a:lnTo>
                <a:lnTo>
                  <a:pt x="0" y="0"/>
                </a:lnTo>
                <a:lnTo>
                  <a:pt x="9265920" y="0"/>
                </a:lnTo>
                <a:lnTo>
                  <a:pt x="9265920" y="3"/>
                </a:lnTo>
                <a:close/>
              </a:path>
            </a:pathLst>
          </a:cu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52B3027-C3DC-394C-30D4-C59B23545682}"/>
              </a:ext>
            </a:extLst>
          </p:cNvPr>
          <p:cNvSpPr txBox="1"/>
          <p:nvPr/>
        </p:nvSpPr>
        <p:spPr>
          <a:xfrm>
            <a:off x="5847127" y="146547"/>
            <a:ext cx="131941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500">
                <a:solidFill>
                  <a:prstClr val="white"/>
                </a:solidFill>
                <a:latin typeface="Aptos" panose="02110004020202020204"/>
              </a:rPr>
              <a:t>#</a:t>
            </a:r>
            <a:r>
              <a:rPr lang="en-AU" sz="2100">
                <a:solidFill>
                  <a:prstClr val="white"/>
                </a:solidFill>
                <a:latin typeface="Aptos" panose="02110004020202020204"/>
              </a:rPr>
              <a:t>WAFA25</a:t>
            </a:r>
            <a:endParaRPr lang="en-GB" sz="2100">
              <a:solidFill>
                <a:prstClr val="white"/>
              </a:solidFill>
              <a:latin typeface="Aptos" panose="02110004020202020204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E33E4A-3992-8DB0-1FB1-9A5EBB3B0A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197" y="84761"/>
            <a:ext cx="1807409" cy="5159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075BD28-5190-058B-C202-171A7EB0CB86}"/>
              </a:ext>
            </a:extLst>
          </p:cNvPr>
          <p:cNvSpPr txBox="1"/>
          <p:nvPr/>
        </p:nvSpPr>
        <p:spPr>
          <a:xfrm>
            <a:off x="496023" y="953441"/>
            <a:ext cx="8348565" cy="4151265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/>
              <a:t>Who Carries the Burden of Equity?</a:t>
            </a:r>
          </a:p>
          <a:p>
            <a:pPr algn="ctr"/>
            <a:endParaRPr lang="en-US" sz="800" b="1"/>
          </a:p>
          <a:p>
            <a:r>
              <a:rPr lang="en-US" sz="1650" b="1">
                <a:latin typeface="+mj-lt"/>
              </a:rPr>
              <a:t>Legal Reality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50" b="1"/>
              <a:t>  Employer responsibility</a:t>
            </a:r>
            <a:r>
              <a:rPr lang="en-US" sz="1650"/>
              <a:t>: Monitor, identify adverse impact, accommodate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50" b="1"/>
              <a:t>  Transparency required</a:t>
            </a:r>
            <a:r>
              <a:rPr lang="en-US" sz="1650"/>
              <a:t>: Open about PES development process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50" b="1"/>
              <a:t>  Change standards or accommodate</a:t>
            </a:r>
            <a:r>
              <a:rPr lang="en-US" sz="1650"/>
              <a:t>: When adverse impact identified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650"/>
          </a:p>
          <a:p>
            <a:r>
              <a:rPr lang="en-US" sz="1650" b="1">
                <a:latin typeface="+mj-lt"/>
              </a:rPr>
              <a:t>Current Reality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50" b="1"/>
              <a:t>  Burden falls on applicants</a:t>
            </a:r>
            <a:r>
              <a:rPr lang="en-US" sz="1650"/>
              <a:t>: Least power in the dynamic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50" b="1"/>
              <a:t>  Expected to</a:t>
            </a:r>
            <a:r>
              <a:rPr lang="en-US" sz="1650"/>
              <a:t>: Reapply, train harder, "bounce back"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50" b="1"/>
              <a:t>  May not know</a:t>
            </a:r>
            <a:r>
              <a:rPr lang="en-US" sz="1650"/>
              <a:t>: Legal rights or challenge options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50" b="1"/>
              <a:t>  "Resilience" filter</a:t>
            </a:r>
            <a:r>
              <a:rPr lang="en-US" sz="1650"/>
              <a:t>: Reframes exclusion as personal failure</a:t>
            </a:r>
          </a:p>
          <a:p>
            <a:pPr lvl="1"/>
            <a:endParaRPr lang="en-US" sz="1013"/>
          </a:p>
          <a:p>
            <a:pPr lvl="1"/>
            <a:endParaRPr lang="en-US" sz="1013"/>
          </a:p>
          <a:p>
            <a:r>
              <a:rPr lang="en-US" sz="1600" b="1"/>
              <a:t>Key Takeaway</a:t>
            </a:r>
          </a:p>
          <a:p>
            <a:r>
              <a:rPr lang="en-US" sz="1600" b="1"/>
              <a:t>When standards disproportionately exclude women without justification—it's the test failing the women, not women failing the test</a:t>
            </a:r>
            <a:endParaRPr lang="en-US" sz="16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67E38-0EBB-976C-F948-CB5AB89BC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15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621C21-61C2-49AC-B433-C56F1E1CFA5C}"/>
              </a:ext>
            </a:extLst>
          </p:cNvPr>
          <p:cNvSpPr/>
          <p:nvPr/>
        </p:nvSpPr>
        <p:spPr>
          <a:xfrm>
            <a:off x="196612" y="-2"/>
            <a:ext cx="8947388" cy="868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013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601080-BF25-8186-6F5D-E7736A8A68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05" y="-4"/>
            <a:ext cx="1077012" cy="904691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2C9E7E-85E4-CA2F-3D71-DE1A664621AE}"/>
              </a:ext>
            </a:extLst>
          </p:cNvPr>
          <p:cNvSpPr/>
          <p:nvPr/>
        </p:nvSpPr>
        <p:spPr>
          <a:xfrm rot="10800000">
            <a:off x="1273624" y="-3"/>
            <a:ext cx="7870376" cy="868682"/>
          </a:xfrm>
          <a:custGeom>
            <a:avLst/>
            <a:gdLst>
              <a:gd name="connsiteX0" fmla="*/ 10180320 w 10180320"/>
              <a:gd name="connsiteY0" fmla="*/ 1158242 h 1158242"/>
              <a:gd name="connsiteX1" fmla="*/ 9265920 w 10180320"/>
              <a:gd name="connsiteY1" fmla="*/ 1158242 h 1158242"/>
              <a:gd name="connsiteX2" fmla="*/ 9265920 w 10180320"/>
              <a:gd name="connsiteY2" fmla="*/ 1158241 h 1158242"/>
              <a:gd name="connsiteX3" fmla="*/ 0 w 10180320"/>
              <a:gd name="connsiteY3" fmla="*/ 1158241 h 1158242"/>
              <a:gd name="connsiteX4" fmla="*/ 0 w 10180320"/>
              <a:gd name="connsiteY4" fmla="*/ 0 h 1158242"/>
              <a:gd name="connsiteX5" fmla="*/ 9265920 w 10180320"/>
              <a:gd name="connsiteY5" fmla="*/ 0 h 1158242"/>
              <a:gd name="connsiteX6" fmla="*/ 9265920 w 10180320"/>
              <a:gd name="connsiteY6" fmla="*/ 3 h 1158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80320" h="1158242">
                <a:moveTo>
                  <a:pt x="10180320" y="1158242"/>
                </a:moveTo>
                <a:lnTo>
                  <a:pt x="9265920" y="1158242"/>
                </a:lnTo>
                <a:lnTo>
                  <a:pt x="9265920" y="1158241"/>
                </a:lnTo>
                <a:lnTo>
                  <a:pt x="0" y="1158241"/>
                </a:lnTo>
                <a:lnTo>
                  <a:pt x="0" y="0"/>
                </a:lnTo>
                <a:lnTo>
                  <a:pt x="9265920" y="0"/>
                </a:lnTo>
                <a:lnTo>
                  <a:pt x="9265920" y="3"/>
                </a:lnTo>
                <a:close/>
              </a:path>
            </a:pathLst>
          </a:cu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013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52B3027-C3DC-394C-30D4-C59B23545682}"/>
              </a:ext>
            </a:extLst>
          </p:cNvPr>
          <p:cNvSpPr txBox="1"/>
          <p:nvPr/>
        </p:nvSpPr>
        <p:spPr>
          <a:xfrm>
            <a:off x="5847127" y="146547"/>
            <a:ext cx="131941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500">
                <a:solidFill>
                  <a:schemeClr val="bg1"/>
                </a:solidFill>
              </a:rPr>
              <a:t>#</a:t>
            </a:r>
            <a:r>
              <a:rPr lang="en-AU" sz="2100">
                <a:solidFill>
                  <a:schemeClr val="bg1"/>
                </a:solidFill>
              </a:rPr>
              <a:t>WAFA25</a:t>
            </a:r>
            <a:endParaRPr lang="en-GB" sz="210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E33E4A-3992-8DB0-1FB1-9A5EBB3B0A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197" y="84761"/>
            <a:ext cx="1807409" cy="5159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E283A43-A2FE-ACCE-E513-88B45AD9E49C}"/>
              </a:ext>
            </a:extLst>
          </p:cNvPr>
          <p:cNvSpPr txBox="1"/>
          <p:nvPr/>
        </p:nvSpPr>
        <p:spPr>
          <a:xfrm>
            <a:off x="485525" y="904687"/>
            <a:ext cx="8374369" cy="41549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/>
              <a:t>Physiological Reality Check</a:t>
            </a:r>
          </a:p>
          <a:p>
            <a:pPr algn="ctr"/>
            <a:endParaRPr lang="en-US" sz="900" b="1"/>
          </a:p>
          <a:p>
            <a:r>
              <a:rPr lang="en-US" sz="1800" b="1"/>
              <a:t>The Data (on </a:t>
            </a:r>
            <a:r>
              <a:rPr lang="en-US" sz="1800" b="1" i="1"/>
              <a:t>average</a:t>
            </a:r>
            <a:r>
              <a:rPr lang="en-US" sz="1800" b="1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/>
              <a:t>  Women have 40-60% of male upper-body strength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/>
              <a:t>  Women have 70-75% of male lower-body strength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/>
              <a:t>  Women excel in flexibility and endurance (rarely measured)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b="1"/>
              <a:t>  Performance ≠ Pure Physiology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800"/>
          </a:p>
          <a:p>
            <a:r>
              <a:rPr lang="en-US" sz="1800" b="1"/>
              <a:t>The Problem: "Procrustean Bed"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/>
              <a:t>  Rigid models built around male norms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/>
              <a:t>  One speed, one lift, one movement pattern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/>
              <a:t>  Ignoring differences actually increases inequality</a:t>
            </a:r>
          </a:p>
          <a:p>
            <a:pPr lvl="1"/>
            <a:endParaRPr lang="en-US" sz="1500"/>
          </a:p>
          <a:p>
            <a:r>
              <a:rPr lang="en-US" sz="1800" b="1"/>
              <a:t>Key Takeaway</a:t>
            </a:r>
          </a:p>
          <a:p>
            <a:r>
              <a:rPr lang="en-US" sz="1800" b="1"/>
              <a:t>"Neutral" standards create unequal burden for women</a:t>
            </a:r>
            <a:endParaRPr lang="en-US" sz="18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BA84C0-775D-3995-3A81-BC7935A37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082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621C21-61C2-49AC-B433-C56F1E1CFA5C}"/>
              </a:ext>
            </a:extLst>
          </p:cNvPr>
          <p:cNvSpPr/>
          <p:nvPr/>
        </p:nvSpPr>
        <p:spPr>
          <a:xfrm>
            <a:off x="196612" y="-2"/>
            <a:ext cx="8947388" cy="868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013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601080-BF25-8186-6F5D-E7736A8A68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05" y="-4"/>
            <a:ext cx="1077012" cy="904691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2C9E7E-85E4-CA2F-3D71-DE1A664621AE}"/>
              </a:ext>
            </a:extLst>
          </p:cNvPr>
          <p:cNvSpPr/>
          <p:nvPr/>
        </p:nvSpPr>
        <p:spPr>
          <a:xfrm rot="10800000">
            <a:off x="1273624" y="-3"/>
            <a:ext cx="7870376" cy="868682"/>
          </a:xfrm>
          <a:custGeom>
            <a:avLst/>
            <a:gdLst>
              <a:gd name="connsiteX0" fmla="*/ 10180320 w 10180320"/>
              <a:gd name="connsiteY0" fmla="*/ 1158242 h 1158242"/>
              <a:gd name="connsiteX1" fmla="*/ 9265920 w 10180320"/>
              <a:gd name="connsiteY1" fmla="*/ 1158242 h 1158242"/>
              <a:gd name="connsiteX2" fmla="*/ 9265920 w 10180320"/>
              <a:gd name="connsiteY2" fmla="*/ 1158241 h 1158242"/>
              <a:gd name="connsiteX3" fmla="*/ 0 w 10180320"/>
              <a:gd name="connsiteY3" fmla="*/ 1158241 h 1158242"/>
              <a:gd name="connsiteX4" fmla="*/ 0 w 10180320"/>
              <a:gd name="connsiteY4" fmla="*/ 0 h 1158242"/>
              <a:gd name="connsiteX5" fmla="*/ 9265920 w 10180320"/>
              <a:gd name="connsiteY5" fmla="*/ 0 h 1158242"/>
              <a:gd name="connsiteX6" fmla="*/ 9265920 w 10180320"/>
              <a:gd name="connsiteY6" fmla="*/ 3 h 1158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80320" h="1158242">
                <a:moveTo>
                  <a:pt x="10180320" y="1158242"/>
                </a:moveTo>
                <a:lnTo>
                  <a:pt x="9265920" y="1158242"/>
                </a:lnTo>
                <a:lnTo>
                  <a:pt x="9265920" y="1158241"/>
                </a:lnTo>
                <a:lnTo>
                  <a:pt x="0" y="1158241"/>
                </a:lnTo>
                <a:lnTo>
                  <a:pt x="0" y="0"/>
                </a:lnTo>
                <a:lnTo>
                  <a:pt x="9265920" y="0"/>
                </a:lnTo>
                <a:lnTo>
                  <a:pt x="9265920" y="3"/>
                </a:lnTo>
                <a:close/>
              </a:path>
            </a:pathLst>
          </a:cu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013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52B3027-C3DC-394C-30D4-C59B23545682}"/>
              </a:ext>
            </a:extLst>
          </p:cNvPr>
          <p:cNvSpPr txBox="1"/>
          <p:nvPr/>
        </p:nvSpPr>
        <p:spPr>
          <a:xfrm>
            <a:off x="5847127" y="146547"/>
            <a:ext cx="131941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500">
                <a:solidFill>
                  <a:schemeClr val="bg1"/>
                </a:solidFill>
              </a:rPr>
              <a:t>#</a:t>
            </a:r>
            <a:r>
              <a:rPr lang="en-AU" sz="2100">
                <a:solidFill>
                  <a:schemeClr val="bg1"/>
                </a:solidFill>
              </a:rPr>
              <a:t>WAFA25</a:t>
            </a:r>
            <a:endParaRPr lang="en-GB" sz="210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E33E4A-3992-8DB0-1FB1-9A5EBB3B0A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197" y="84761"/>
            <a:ext cx="1807409" cy="5159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C3B4C33-DD28-15D5-A60F-941DCAAABCDF}"/>
              </a:ext>
            </a:extLst>
          </p:cNvPr>
          <p:cNvSpPr txBox="1"/>
          <p:nvPr/>
        </p:nvSpPr>
        <p:spPr>
          <a:xfrm>
            <a:off x="439705" y="953441"/>
            <a:ext cx="8264590" cy="3920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100" b="1"/>
              <a:t>Modern Firefighting- Beyond Muscle</a:t>
            </a:r>
          </a:p>
          <a:p>
            <a:pPr algn="ctr"/>
            <a:endParaRPr lang="en-US" sz="825" b="1"/>
          </a:p>
          <a:p>
            <a:r>
              <a:rPr lang="en-US" sz="1600" b="1"/>
              <a:t>Today's Fire Service Requires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/>
              <a:t>  Incident command and strategic thinking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/>
              <a:t>  Community engagement skills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/>
              <a:t>  Risk assessment abilities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/>
              <a:t>  Cultural competence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/>
              <a:t>  Leadership under pressure</a:t>
            </a:r>
          </a:p>
          <a:p>
            <a:pPr lvl="1"/>
            <a:endParaRPr lang="en-US" sz="1600"/>
          </a:p>
          <a:p>
            <a:r>
              <a:rPr lang="en-US" sz="1600" b="1">
                <a:latin typeface="+mj-lt"/>
              </a:rPr>
              <a:t>The Question</a:t>
            </a:r>
          </a:p>
          <a:p>
            <a:r>
              <a:rPr lang="en-US" sz="1600" b="1"/>
              <a:t>	At what recruitment stage are we applying PES?</a:t>
            </a:r>
            <a:endParaRPr lang="en-US" sz="1600"/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/>
              <a:t>  If it's first = Physical ability is most important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/>
              <a:t>  Before judgment, leadership, communication assessment</a:t>
            </a:r>
          </a:p>
          <a:p>
            <a:endParaRPr lang="en-US" sz="1050" b="1"/>
          </a:p>
          <a:p>
            <a:r>
              <a:rPr lang="en-US" sz="1650" b="1"/>
              <a:t>Key Takeaway</a:t>
            </a:r>
          </a:p>
          <a:p>
            <a:r>
              <a:rPr lang="en-US" sz="1650" b="1"/>
              <a:t>Are we filtering for muscle over merit</a:t>
            </a:r>
            <a:endParaRPr lang="en-US" sz="165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91FAC1-B576-3AFC-C5F2-BD15505AD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6623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621C21-61C2-49AC-B433-C56F1E1CFA5C}"/>
              </a:ext>
            </a:extLst>
          </p:cNvPr>
          <p:cNvSpPr/>
          <p:nvPr/>
        </p:nvSpPr>
        <p:spPr>
          <a:xfrm>
            <a:off x="196612" y="-2"/>
            <a:ext cx="8947388" cy="868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350">
              <a:solidFill>
                <a:prstClr val="white"/>
              </a:solidFill>
              <a:latin typeface="Aptos" panose="02110004020202020204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601080-BF25-8186-6F5D-E7736A8A68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05" y="-4"/>
            <a:ext cx="1077012" cy="904691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2C9E7E-85E4-CA2F-3D71-DE1A664621AE}"/>
              </a:ext>
            </a:extLst>
          </p:cNvPr>
          <p:cNvSpPr/>
          <p:nvPr/>
        </p:nvSpPr>
        <p:spPr>
          <a:xfrm rot="10800000">
            <a:off x="1273624" y="-3"/>
            <a:ext cx="7870376" cy="868682"/>
          </a:xfrm>
          <a:custGeom>
            <a:avLst/>
            <a:gdLst>
              <a:gd name="connsiteX0" fmla="*/ 10180320 w 10180320"/>
              <a:gd name="connsiteY0" fmla="*/ 1158242 h 1158242"/>
              <a:gd name="connsiteX1" fmla="*/ 9265920 w 10180320"/>
              <a:gd name="connsiteY1" fmla="*/ 1158242 h 1158242"/>
              <a:gd name="connsiteX2" fmla="*/ 9265920 w 10180320"/>
              <a:gd name="connsiteY2" fmla="*/ 1158241 h 1158242"/>
              <a:gd name="connsiteX3" fmla="*/ 0 w 10180320"/>
              <a:gd name="connsiteY3" fmla="*/ 1158241 h 1158242"/>
              <a:gd name="connsiteX4" fmla="*/ 0 w 10180320"/>
              <a:gd name="connsiteY4" fmla="*/ 0 h 1158242"/>
              <a:gd name="connsiteX5" fmla="*/ 9265920 w 10180320"/>
              <a:gd name="connsiteY5" fmla="*/ 0 h 1158242"/>
              <a:gd name="connsiteX6" fmla="*/ 9265920 w 10180320"/>
              <a:gd name="connsiteY6" fmla="*/ 3 h 1158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80320" h="1158242">
                <a:moveTo>
                  <a:pt x="10180320" y="1158242"/>
                </a:moveTo>
                <a:lnTo>
                  <a:pt x="9265920" y="1158242"/>
                </a:lnTo>
                <a:lnTo>
                  <a:pt x="9265920" y="1158241"/>
                </a:lnTo>
                <a:lnTo>
                  <a:pt x="0" y="1158241"/>
                </a:lnTo>
                <a:lnTo>
                  <a:pt x="0" y="0"/>
                </a:lnTo>
                <a:lnTo>
                  <a:pt x="9265920" y="0"/>
                </a:lnTo>
                <a:lnTo>
                  <a:pt x="9265920" y="3"/>
                </a:lnTo>
                <a:close/>
              </a:path>
            </a:pathLst>
          </a:cu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52B3027-C3DC-394C-30D4-C59B23545682}"/>
              </a:ext>
            </a:extLst>
          </p:cNvPr>
          <p:cNvSpPr txBox="1"/>
          <p:nvPr/>
        </p:nvSpPr>
        <p:spPr>
          <a:xfrm>
            <a:off x="5847127" y="146547"/>
            <a:ext cx="131941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500">
                <a:solidFill>
                  <a:prstClr val="white"/>
                </a:solidFill>
                <a:latin typeface="Aptos" panose="02110004020202020204"/>
              </a:rPr>
              <a:t>#</a:t>
            </a:r>
            <a:r>
              <a:rPr lang="en-AU" sz="2100">
                <a:solidFill>
                  <a:prstClr val="white"/>
                </a:solidFill>
                <a:latin typeface="Aptos" panose="02110004020202020204"/>
              </a:rPr>
              <a:t>WAFA25</a:t>
            </a:r>
            <a:endParaRPr lang="en-GB" sz="2100">
              <a:solidFill>
                <a:prstClr val="white"/>
              </a:solidFill>
              <a:latin typeface="Aptos" panose="02110004020202020204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E33E4A-3992-8DB0-1FB1-9A5EBB3B0A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197" y="84761"/>
            <a:ext cx="1807409" cy="5159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075BD28-5190-058B-C202-171A7EB0CB86}"/>
              </a:ext>
            </a:extLst>
          </p:cNvPr>
          <p:cNvSpPr txBox="1"/>
          <p:nvPr/>
        </p:nvSpPr>
        <p:spPr>
          <a:xfrm>
            <a:off x="468863" y="1140668"/>
            <a:ext cx="834856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NZ" sz="135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NZ" sz="1350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EFC9C1-0FA8-86FA-043A-C39C67A8BDBC}"/>
              </a:ext>
            </a:extLst>
          </p:cNvPr>
          <p:cNvSpPr txBox="1"/>
          <p:nvPr/>
        </p:nvSpPr>
        <p:spPr>
          <a:xfrm>
            <a:off x="468863" y="959092"/>
            <a:ext cx="8397551" cy="40030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100" b="1">
                <a:latin typeface="+mj-lt"/>
              </a:rPr>
              <a:t>Accommodation Success Stories</a:t>
            </a:r>
          </a:p>
          <a:p>
            <a:pPr algn="ctr"/>
            <a:endParaRPr lang="en-US" sz="800" b="1">
              <a:latin typeface="Aptos Display"/>
            </a:endParaRPr>
          </a:p>
          <a:p>
            <a:pPr algn="ctr"/>
            <a:endParaRPr lang="en-US" sz="800" b="1">
              <a:latin typeface="Aptos Display"/>
            </a:endParaRPr>
          </a:p>
          <a:p>
            <a:r>
              <a:rPr lang="en-US" sz="1800" b="1">
                <a:latin typeface="Aptos Display"/>
              </a:rPr>
              <a:t>Evidence from Academic Research:</a:t>
            </a:r>
          </a:p>
          <a:p>
            <a:endParaRPr lang="en-US" sz="800" b="1">
              <a:latin typeface="Aptos Display"/>
            </a:endParaRPr>
          </a:p>
          <a:p>
            <a:pPr lv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/>
              <a:t>  Targeted training programs</a:t>
            </a:r>
          </a:p>
          <a:p>
            <a:pPr marL="971550" lvl="2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800"/>
              <a:t>  Build role specific skills and eliminate performance gaps</a:t>
            </a:r>
          </a:p>
          <a:p>
            <a:pPr lv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/>
              <a:t>  Test familiarization and coaching</a:t>
            </a:r>
          </a:p>
          <a:p>
            <a:pPr marL="971550" lvl="2" indent="-28575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1800"/>
              <a:t> Rehearsal, test and job-specific technique boost success rates</a:t>
            </a:r>
          </a:p>
          <a:p>
            <a:pPr lv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/>
              <a:t>  Organizational Supports</a:t>
            </a:r>
          </a:p>
          <a:p>
            <a:pPr marL="971550" lvl="2" indent="-285750">
              <a:buFont typeface="Courier New" panose="02070309020205020404" pitchFamily="49" charset="0"/>
              <a:buChar char="o"/>
            </a:pPr>
            <a:r>
              <a:rPr lang="en-US" sz="1800"/>
              <a:t>  Facilities, flexible timelines, and staged testing reduce barriers</a:t>
            </a:r>
          </a:p>
          <a:p>
            <a:pPr lvl="1"/>
            <a:endParaRPr lang="en-US" sz="1500"/>
          </a:p>
          <a:p>
            <a:pPr lvl="1"/>
            <a:endParaRPr lang="en-US" sz="1013"/>
          </a:p>
          <a:p>
            <a:r>
              <a:rPr lang="en-US" sz="1650" b="1"/>
              <a:t>Key Takeaway:</a:t>
            </a:r>
          </a:p>
          <a:p>
            <a:r>
              <a:rPr lang="en-US" sz="1650" b="1"/>
              <a:t>Accommodation eliminates adverse impact without lowering standards</a:t>
            </a:r>
            <a:endParaRPr lang="en-US" sz="165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618F673-87C3-A2C1-4E5D-C9CD9D6DA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876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621C21-61C2-49AC-B433-C56F1E1CFA5C}"/>
              </a:ext>
            </a:extLst>
          </p:cNvPr>
          <p:cNvSpPr/>
          <p:nvPr/>
        </p:nvSpPr>
        <p:spPr>
          <a:xfrm>
            <a:off x="196612" y="-2"/>
            <a:ext cx="8947388" cy="868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350">
              <a:solidFill>
                <a:prstClr val="white"/>
              </a:solidFill>
              <a:latin typeface="Aptos" panose="02110004020202020204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601080-BF25-8186-6F5D-E7736A8A68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05" y="-4"/>
            <a:ext cx="1077012" cy="904691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2C9E7E-85E4-CA2F-3D71-DE1A664621AE}"/>
              </a:ext>
            </a:extLst>
          </p:cNvPr>
          <p:cNvSpPr/>
          <p:nvPr/>
        </p:nvSpPr>
        <p:spPr>
          <a:xfrm rot="10800000">
            <a:off x="1273624" y="-3"/>
            <a:ext cx="7870376" cy="868682"/>
          </a:xfrm>
          <a:custGeom>
            <a:avLst/>
            <a:gdLst>
              <a:gd name="connsiteX0" fmla="*/ 10180320 w 10180320"/>
              <a:gd name="connsiteY0" fmla="*/ 1158242 h 1158242"/>
              <a:gd name="connsiteX1" fmla="*/ 9265920 w 10180320"/>
              <a:gd name="connsiteY1" fmla="*/ 1158242 h 1158242"/>
              <a:gd name="connsiteX2" fmla="*/ 9265920 w 10180320"/>
              <a:gd name="connsiteY2" fmla="*/ 1158241 h 1158242"/>
              <a:gd name="connsiteX3" fmla="*/ 0 w 10180320"/>
              <a:gd name="connsiteY3" fmla="*/ 1158241 h 1158242"/>
              <a:gd name="connsiteX4" fmla="*/ 0 w 10180320"/>
              <a:gd name="connsiteY4" fmla="*/ 0 h 1158242"/>
              <a:gd name="connsiteX5" fmla="*/ 9265920 w 10180320"/>
              <a:gd name="connsiteY5" fmla="*/ 0 h 1158242"/>
              <a:gd name="connsiteX6" fmla="*/ 9265920 w 10180320"/>
              <a:gd name="connsiteY6" fmla="*/ 3 h 1158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80320" h="1158242">
                <a:moveTo>
                  <a:pt x="10180320" y="1158242"/>
                </a:moveTo>
                <a:lnTo>
                  <a:pt x="9265920" y="1158242"/>
                </a:lnTo>
                <a:lnTo>
                  <a:pt x="9265920" y="1158241"/>
                </a:lnTo>
                <a:lnTo>
                  <a:pt x="0" y="1158241"/>
                </a:lnTo>
                <a:lnTo>
                  <a:pt x="0" y="0"/>
                </a:lnTo>
                <a:lnTo>
                  <a:pt x="9265920" y="0"/>
                </a:lnTo>
                <a:lnTo>
                  <a:pt x="9265920" y="3"/>
                </a:lnTo>
                <a:close/>
              </a:path>
            </a:pathLst>
          </a:cu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52B3027-C3DC-394C-30D4-C59B23545682}"/>
              </a:ext>
            </a:extLst>
          </p:cNvPr>
          <p:cNvSpPr txBox="1"/>
          <p:nvPr/>
        </p:nvSpPr>
        <p:spPr>
          <a:xfrm>
            <a:off x="5847127" y="146547"/>
            <a:ext cx="131941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500">
                <a:solidFill>
                  <a:prstClr val="white"/>
                </a:solidFill>
                <a:latin typeface="Aptos" panose="02110004020202020204"/>
              </a:rPr>
              <a:t>#</a:t>
            </a:r>
            <a:r>
              <a:rPr lang="en-AU" sz="2100">
                <a:solidFill>
                  <a:prstClr val="white"/>
                </a:solidFill>
                <a:latin typeface="Aptos" panose="02110004020202020204"/>
              </a:rPr>
              <a:t>WAFA25</a:t>
            </a:r>
            <a:endParaRPr lang="en-GB" sz="2100">
              <a:solidFill>
                <a:prstClr val="white"/>
              </a:solidFill>
              <a:latin typeface="Aptos" panose="02110004020202020204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E33E4A-3992-8DB0-1FB1-9A5EBB3B0A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197" y="84761"/>
            <a:ext cx="1807409" cy="5159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075BD28-5190-058B-C202-171A7EB0CB86}"/>
              </a:ext>
            </a:extLst>
          </p:cNvPr>
          <p:cNvSpPr txBox="1"/>
          <p:nvPr/>
        </p:nvSpPr>
        <p:spPr>
          <a:xfrm>
            <a:off x="496023" y="989449"/>
            <a:ext cx="8348565" cy="4111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b="1"/>
              <a:t>Implementation Framework</a:t>
            </a:r>
          </a:p>
          <a:p>
            <a:endParaRPr lang="en-US" sz="1650" b="1">
              <a:latin typeface="+mj-lt"/>
            </a:endParaRPr>
          </a:p>
          <a:p>
            <a:pPr>
              <a:spcAft>
                <a:spcPts val="450"/>
              </a:spcAft>
              <a:buFont typeface="+mj-lt"/>
              <a:buAutoNum type="arabicPeriod"/>
            </a:pPr>
            <a:r>
              <a:rPr lang="en-US" sz="1650" b="1"/>
              <a:t>  Assess and Audit </a:t>
            </a:r>
            <a:endParaRPr lang="en-US" sz="1500"/>
          </a:p>
          <a:p>
            <a:pPr>
              <a:spcAft>
                <a:spcPts val="450"/>
              </a:spcAft>
              <a:buFont typeface="+mj-lt"/>
              <a:buAutoNum type="arabicPeriod"/>
            </a:pPr>
            <a:r>
              <a:rPr lang="en-US" sz="1650" b="1"/>
              <a:t>  Stakeholder engagement and Redesign </a:t>
            </a:r>
            <a:endParaRPr lang="en-US" sz="1650"/>
          </a:p>
          <a:p>
            <a:pPr>
              <a:spcAft>
                <a:spcPts val="450"/>
              </a:spcAft>
              <a:buFont typeface="+mj-lt"/>
              <a:buAutoNum type="arabicPeriod"/>
            </a:pPr>
            <a:r>
              <a:rPr lang="en-US" sz="1650" b="1"/>
              <a:t>  Accommodation and Support Development </a:t>
            </a:r>
            <a:endParaRPr lang="en-US" sz="1500"/>
          </a:p>
          <a:p>
            <a:pPr>
              <a:spcAft>
                <a:spcPts val="450"/>
              </a:spcAft>
              <a:buFont typeface="+mj-lt"/>
              <a:buAutoNum type="arabicPeriod"/>
            </a:pPr>
            <a:r>
              <a:rPr lang="en-US" sz="1650" b="1"/>
              <a:t>  Implementation and Monitoring </a:t>
            </a:r>
            <a:endParaRPr lang="en-US" sz="1650"/>
          </a:p>
          <a:p>
            <a:pPr lvl="1"/>
            <a:endParaRPr lang="en-US" sz="1500"/>
          </a:p>
          <a:p>
            <a:r>
              <a:rPr lang="en-US" sz="1650" b="1">
                <a:latin typeface="+mj-lt"/>
              </a:rPr>
              <a:t>Success Indicators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50"/>
              <a:t>  Elimination of adverse impact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50"/>
              <a:t>  Increased diversity without safety compromise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50"/>
              <a:t>  Legal compliance and defensibility</a:t>
            </a:r>
          </a:p>
          <a:p>
            <a:pPr lvl="1"/>
            <a:endParaRPr lang="en-US" sz="1500"/>
          </a:p>
          <a:p>
            <a:r>
              <a:rPr lang="en-US" sz="1650" b="1"/>
              <a:t>Key Takeaway: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500" b="1"/>
              <a:t>Proactive management prevents legal challenges and builds stronger services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500" b="1"/>
              <a:t>Good PES are scientifically valid, legally defensible, and operationally relevant</a:t>
            </a:r>
            <a:endParaRPr lang="en-US" sz="15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D0D7E-ABD0-BE8A-0126-4A8C11637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9939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621C21-61C2-49AC-B433-C56F1E1CFA5C}"/>
              </a:ext>
            </a:extLst>
          </p:cNvPr>
          <p:cNvSpPr/>
          <p:nvPr/>
        </p:nvSpPr>
        <p:spPr>
          <a:xfrm>
            <a:off x="196612" y="-2"/>
            <a:ext cx="8947388" cy="868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013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601080-BF25-8186-6F5D-E7736A8A68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05" y="-4"/>
            <a:ext cx="1077012" cy="904691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2C9E7E-85E4-CA2F-3D71-DE1A664621AE}"/>
              </a:ext>
            </a:extLst>
          </p:cNvPr>
          <p:cNvSpPr/>
          <p:nvPr/>
        </p:nvSpPr>
        <p:spPr>
          <a:xfrm rot="10800000">
            <a:off x="1273624" y="-3"/>
            <a:ext cx="7870376" cy="868682"/>
          </a:xfrm>
          <a:custGeom>
            <a:avLst/>
            <a:gdLst>
              <a:gd name="connsiteX0" fmla="*/ 10180320 w 10180320"/>
              <a:gd name="connsiteY0" fmla="*/ 1158242 h 1158242"/>
              <a:gd name="connsiteX1" fmla="*/ 9265920 w 10180320"/>
              <a:gd name="connsiteY1" fmla="*/ 1158242 h 1158242"/>
              <a:gd name="connsiteX2" fmla="*/ 9265920 w 10180320"/>
              <a:gd name="connsiteY2" fmla="*/ 1158241 h 1158242"/>
              <a:gd name="connsiteX3" fmla="*/ 0 w 10180320"/>
              <a:gd name="connsiteY3" fmla="*/ 1158241 h 1158242"/>
              <a:gd name="connsiteX4" fmla="*/ 0 w 10180320"/>
              <a:gd name="connsiteY4" fmla="*/ 0 h 1158242"/>
              <a:gd name="connsiteX5" fmla="*/ 9265920 w 10180320"/>
              <a:gd name="connsiteY5" fmla="*/ 0 h 1158242"/>
              <a:gd name="connsiteX6" fmla="*/ 9265920 w 10180320"/>
              <a:gd name="connsiteY6" fmla="*/ 3 h 1158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80320" h="1158242">
                <a:moveTo>
                  <a:pt x="10180320" y="1158242"/>
                </a:moveTo>
                <a:lnTo>
                  <a:pt x="9265920" y="1158242"/>
                </a:lnTo>
                <a:lnTo>
                  <a:pt x="9265920" y="1158241"/>
                </a:lnTo>
                <a:lnTo>
                  <a:pt x="0" y="1158241"/>
                </a:lnTo>
                <a:lnTo>
                  <a:pt x="0" y="0"/>
                </a:lnTo>
                <a:lnTo>
                  <a:pt x="9265920" y="0"/>
                </a:lnTo>
                <a:lnTo>
                  <a:pt x="9265920" y="3"/>
                </a:lnTo>
                <a:close/>
              </a:path>
            </a:pathLst>
          </a:cu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013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52B3027-C3DC-394C-30D4-C59B23545682}"/>
              </a:ext>
            </a:extLst>
          </p:cNvPr>
          <p:cNvSpPr txBox="1"/>
          <p:nvPr/>
        </p:nvSpPr>
        <p:spPr>
          <a:xfrm>
            <a:off x="5847127" y="146547"/>
            <a:ext cx="131941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500">
                <a:solidFill>
                  <a:schemeClr val="bg1"/>
                </a:solidFill>
              </a:rPr>
              <a:t>#</a:t>
            </a:r>
            <a:r>
              <a:rPr lang="en-AU" sz="2100">
                <a:solidFill>
                  <a:schemeClr val="bg1"/>
                </a:solidFill>
              </a:rPr>
              <a:t>WAFA25</a:t>
            </a:r>
            <a:endParaRPr lang="en-GB" sz="210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E33E4A-3992-8DB0-1FB1-9A5EBB3B0A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197" y="84761"/>
            <a:ext cx="1807409" cy="5159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72AD46E-7619-7A03-2D59-BC034234B81C}"/>
              </a:ext>
            </a:extLst>
          </p:cNvPr>
          <p:cNvSpPr txBox="1"/>
          <p:nvPr/>
        </p:nvSpPr>
        <p:spPr>
          <a:xfrm>
            <a:off x="196612" y="906468"/>
            <a:ext cx="8783994" cy="421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b="1"/>
              <a:t>References</a:t>
            </a:r>
            <a:r>
              <a:rPr lang="en-US" sz="1013" b="1"/>
              <a:t> </a:t>
            </a:r>
          </a:p>
          <a:p>
            <a:endParaRPr lang="en-US" sz="1013"/>
          </a:p>
          <a:p>
            <a:r>
              <a:rPr lang="en-US" sz="900"/>
              <a:t>Adams, E. (2016). Human Rights at Work: Physical Standards for Employment. Canadian Human Rights Commission. </a:t>
            </a:r>
          </a:p>
          <a:p>
            <a:endParaRPr lang="en-US" sz="900"/>
          </a:p>
          <a:p>
            <a:r>
              <a:rPr lang="en-US" sz="900"/>
              <a:t>Australian Human Rights Commission Act 1986. </a:t>
            </a:r>
          </a:p>
          <a:p>
            <a:endParaRPr lang="en-US" sz="900"/>
          </a:p>
          <a:p>
            <a:r>
              <a:rPr lang="en-US" sz="900"/>
              <a:t>British Columbia (Public Service Employee Relations Commission) v. BCGSEU [1999] 3 S.C.R. 3 (Meiorin Case). </a:t>
            </a:r>
          </a:p>
          <a:p>
            <a:endParaRPr lang="en-US" sz="900"/>
          </a:p>
          <a:p>
            <a:r>
              <a:rPr lang="en-US" sz="900"/>
              <a:t>Cox, R., &amp; Messing, K. (2006). Legal and Biological Perspectives on Employment Testing for Physical Abilities: A Post-Meiorin Review. Windsor Yearbook of Access to Justice, 24, 23. </a:t>
            </a:r>
          </a:p>
          <a:p>
            <a:endParaRPr lang="en-US" sz="900"/>
          </a:p>
          <a:p>
            <a:r>
              <a:rPr lang="en-US" sz="900"/>
              <a:t>Equal Employment Opportunity Commission (EEOC), Uniform Guidelines on Employee Selection Procedures (1978). </a:t>
            </a:r>
          </a:p>
          <a:p>
            <a:endParaRPr lang="en-US" sz="900"/>
          </a:p>
          <a:p>
            <a:r>
              <a:rPr lang="en-US" sz="900"/>
              <a:t>Hatfield, M. (2005). The Employer's Duty to Accommodate: A Review of Canadian Human Rights Law. Ontario Human Rights Commission. </a:t>
            </a:r>
          </a:p>
          <a:p>
            <a:endParaRPr lang="en-US" sz="900"/>
          </a:p>
          <a:p>
            <a:r>
              <a:rPr lang="en-US" sz="900"/>
              <a:t>Jamnik, V. (2010). Applying the Meiorin Decision Requirements to the Fitness Test for Correctional Officers. Canadian Society for Exercise Physiology. </a:t>
            </a:r>
          </a:p>
          <a:p>
            <a:endParaRPr lang="en-US" sz="900"/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>
                <a:solidFill>
                  <a:prstClr val="black"/>
                </a:solidFill>
                <a:latin typeface="Aptos" panose="02110004020202020204"/>
              </a:rPr>
              <a:t>Messing, K., &amp; Stevenson, J. (1996). Women in Procrustean Beds: Strength Testing and the Workplace. Gender, Work and Organization, 3(3), 156–166. 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>
                <a:solidFill>
                  <a:prstClr val="black"/>
                </a:solidFill>
                <a:latin typeface="Aptos" panose="02110004020202020204"/>
              </a:rPr>
              <a:t>New Zealand Human Rights Act 1993. 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>
                <a:solidFill>
                  <a:prstClr val="black"/>
                </a:solidFill>
                <a:latin typeface="Aptos" panose="02110004020202020204"/>
              </a:rPr>
              <a:t>Petersen, S.R., Anderson, G.S., Tipton, M.J., Docherty, D., Graham, T.E., Sharkey, B.J., &amp; Taylor, N.A.S. (2016). Towards Best Practice in the Development of Bona Fide Occupational Requirements for Physically Demanding Occupations. Applied Physiology Nutrition and Metabolism, 41, S47–S62. https://doi.org/10.1139/apnm-2016-0003 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>
                <a:solidFill>
                  <a:prstClr val="black"/>
                </a:solidFill>
                <a:latin typeface="Aptos" panose="02110004020202020204"/>
              </a:rPr>
              <a:t>Roberts, D., Gebhardt, D.L., Gaskill, S.E., Roy, T.C., &amp; Sharp, M.A. (2016). Current considerations related to physiological differences between the sexes and physical employment standards. Applied Physiology, Nutrition, and Metabolism, 41(S1), S108–S120. https://doi.org/10.1139/apnm-2015-0540 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>
                <a:solidFill>
                  <a:prstClr val="black"/>
                </a:solidFill>
                <a:latin typeface="Aptos" panose="02110004020202020204"/>
              </a:rPr>
              <a:t>Title VII of the Civil Rights Act of 1964, 42 U.S.C. §2000e-2. </a:t>
            </a:r>
            <a:endParaRPr lang="en-NZ" sz="900">
              <a:solidFill>
                <a:prstClr val="black"/>
              </a:solidFill>
              <a:latin typeface="Aptos" panose="02110004020202020204"/>
            </a:endParaRPr>
          </a:p>
          <a:p>
            <a:endParaRPr lang="en-NZ" sz="9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B49E4-F225-8BA4-B640-B58A83642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178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621C21-61C2-49AC-B433-C56F1E1CFA5C}"/>
              </a:ext>
            </a:extLst>
          </p:cNvPr>
          <p:cNvSpPr/>
          <p:nvPr/>
        </p:nvSpPr>
        <p:spPr>
          <a:xfrm>
            <a:off x="146402" y="-3"/>
            <a:ext cx="8947388" cy="868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350">
              <a:solidFill>
                <a:prstClr val="white"/>
              </a:solidFill>
              <a:latin typeface="Aptos" panose="02110004020202020204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601080-BF25-8186-6F5D-E7736A8A68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52" y="-5"/>
            <a:ext cx="1077012" cy="904691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2C9E7E-85E4-CA2F-3D71-DE1A664621AE}"/>
              </a:ext>
            </a:extLst>
          </p:cNvPr>
          <p:cNvSpPr/>
          <p:nvPr/>
        </p:nvSpPr>
        <p:spPr>
          <a:xfrm rot="10800000">
            <a:off x="1273624" y="-3"/>
            <a:ext cx="7870376" cy="868682"/>
          </a:xfrm>
          <a:custGeom>
            <a:avLst/>
            <a:gdLst>
              <a:gd name="connsiteX0" fmla="*/ 10180320 w 10180320"/>
              <a:gd name="connsiteY0" fmla="*/ 1158242 h 1158242"/>
              <a:gd name="connsiteX1" fmla="*/ 9265920 w 10180320"/>
              <a:gd name="connsiteY1" fmla="*/ 1158242 h 1158242"/>
              <a:gd name="connsiteX2" fmla="*/ 9265920 w 10180320"/>
              <a:gd name="connsiteY2" fmla="*/ 1158241 h 1158242"/>
              <a:gd name="connsiteX3" fmla="*/ 0 w 10180320"/>
              <a:gd name="connsiteY3" fmla="*/ 1158241 h 1158242"/>
              <a:gd name="connsiteX4" fmla="*/ 0 w 10180320"/>
              <a:gd name="connsiteY4" fmla="*/ 0 h 1158242"/>
              <a:gd name="connsiteX5" fmla="*/ 9265920 w 10180320"/>
              <a:gd name="connsiteY5" fmla="*/ 0 h 1158242"/>
              <a:gd name="connsiteX6" fmla="*/ 9265920 w 10180320"/>
              <a:gd name="connsiteY6" fmla="*/ 3 h 1158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80320" h="1158242">
                <a:moveTo>
                  <a:pt x="10180320" y="1158242"/>
                </a:moveTo>
                <a:lnTo>
                  <a:pt x="9265920" y="1158242"/>
                </a:lnTo>
                <a:lnTo>
                  <a:pt x="9265920" y="1158241"/>
                </a:lnTo>
                <a:lnTo>
                  <a:pt x="0" y="1158241"/>
                </a:lnTo>
                <a:lnTo>
                  <a:pt x="0" y="0"/>
                </a:lnTo>
                <a:lnTo>
                  <a:pt x="9265920" y="0"/>
                </a:lnTo>
                <a:lnTo>
                  <a:pt x="9265920" y="3"/>
                </a:lnTo>
                <a:close/>
              </a:path>
            </a:pathLst>
          </a:cu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52B3027-C3DC-394C-30D4-C59B23545682}"/>
              </a:ext>
            </a:extLst>
          </p:cNvPr>
          <p:cNvSpPr txBox="1"/>
          <p:nvPr/>
        </p:nvSpPr>
        <p:spPr>
          <a:xfrm>
            <a:off x="5847127" y="146547"/>
            <a:ext cx="131941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500">
                <a:solidFill>
                  <a:prstClr val="white"/>
                </a:solidFill>
                <a:latin typeface="Aptos" panose="02110004020202020204"/>
              </a:rPr>
              <a:t>#</a:t>
            </a:r>
            <a:r>
              <a:rPr lang="en-AU" sz="2100">
                <a:solidFill>
                  <a:prstClr val="white"/>
                </a:solidFill>
                <a:latin typeface="Aptos" panose="02110004020202020204"/>
              </a:rPr>
              <a:t>WAFA25</a:t>
            </a:r>
            <a:endParaRPr lang="en-GB" sz="2100">
              <a:solidFill>
                <a:prstClr val="white"/>
              </a:solidFill>
              <a:latin typeface="Aptos" panose="02110004020202020204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E33E4A-3992-8DB0-1FB1-9A5EBB3B0A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9750" y="98547"/>
            <a:ext cx="1807409" cy="5159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6FD2BE8-2085-34F0-F2FF-89F358072465}"/>
              </a:ext>
            </a:extLst>
          </p:cNvPr>
          <p:cNvSpPr txBox="1"/>
          <p:nvPr/>
        </p:nvSpPr>
        <p:spPr>
          <a:xfrm>
            <a:off x="365449" y="1088421"/>
            <a:ext cx="8609714" cy="3710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300" b="1"/>
              <a:t>Research Methodology Context</a:t>
            </a:r>
          </a:p>
          <a:p>
            <a:pPr algn="ctr"/>
            <a:endParaRPr lang="en-US" sz="2700"/>
          </a:p>
          <a:p>
            <a:pPr>
              <a:buFont typeface="Arial" panose="020B0604020202020204" pitchFamily="34" charset="0"/>
              <a:buChar char="•"/>
            </a:pPr>
            <a:r>
              <a:rPr lang="en-US" sz="2700"/>
              <a:t>  </a:t>
            </a:r>
            <a:r>
              <a:rPr lang="en-US" sz="3000"/>
              <a:t>Indigenous feminist research methodology</a:t>
            </a:r>
          </a:p>
          <a:p>
            <a:endParaRPr lang="en-US" sz="1500"/>
          </a:p>
          <a:p>
            <a:pPr>
              <a:buFont typeface="Arial" panose="020B0604020202020204" pitchFamily="34" charset="0"/>
              <a:buChar char="•"/>
            </a:pPr>
            <a:r>
              <a:rPr lang="en-US" sz="3000"/>
              <a:t>  Key principles: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000"/>
              <a:t>  relationships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000"/>
              <a:t>  different ways of knowing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000"/>
              <a:t>  non-neutral knowledge</a:t>
            </a:r>
          </a:p>
          <a:p>
            <a:endParaRPr lang="en-NZ" sz="1013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24D6FC-3FE7-667D-1536-A55AA37B4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355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621C21-61C2-49AC-B433-C56F1E1CFA5C}"/>
              </a:ext>
            </a:extLst>
          </p:cNvPr>
          <p:cNvSpPr/>
          <p:nvPr/>
        </p:nvSpPr>
        <p:spPr>
          <a:xfrm>
            <a:off x="196612" y="-2"/>
            <a:ext cx="8947388" cy="868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013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601080-BF25-8186-6F5D-E7736A8A68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05" y="-4"/>
            <a:ext cx="1077012" cy="904691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2C9E7E-85E4-CA2F-3D71-DE1A664621AE}"/>
              </a:ext>
            </a:extLst>
          </p:cNvPr>
          <p:cNvSpPr/>
          <p:nvPr/>
        </p:nvSpPr>
        <p:spPr>
          <a:xfrm rot="10800000">
            <a:off x="1273624" y="-3"/>
            <a:ext cx="7870376" cy="868682"/>
          </a:xfrm>
          <a:custGeom>
            <a:avLst/>
            <a:gdLst>
              <a:gd name="connsiteX0" fmla="*/ 10180320 w 10180320"/>
              <a:gd name="connsiteY0" fmla="*/ 1158242 h 1158242"/>
              <a:gd name="connsiteX1" fmla="*/ 9265920 w 10180320"/>
              <a:gd name="connsiteY1" fmla="*/ 1158242 h 1158242"/>
              <a:gd name="connsiteX2" fmla="*/ 9265920 w 10180320"/>
              <a:gd name="connsiteY2" fmla="*/ 1158241 h 1158242"/>
              <a:gd name="connsiteX3" fmla="*/ 0 w 10180320"/>
              <a:gd name="connsiteY3" fmla="*/ 1158241 h 1158242"/>
              <a:gd name="connsiteX4" fmla="*/ 0 w 10180320"/>
              <a:gd name="connsiteY4" fmla="*/ 0 h 1158242"/>
              <a:gd name="connsiteX5" fmla="*/ 9265920 w 10180320"/>
              <a:gd name="connsiteY5" fmla="*/ 0 h 1158242"/>
              <a:gd name="connsiteX6" fmla="*/ 9265920 w 10180320"/>
              <a:gd name="connsiteY6" fmla="*/ 3 h 1158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80320" h="1158242">
                <a:moveTo>
                  <a:pt x="10180320" y="1158242"/>
                </a:moveTo>
                <a:lnTo>
                  <a:pt x="9265920" y="1158242"/>
                </a:lnTo>
                <a:lnTo>
                  <a:pt x="9265920" y="1158241"/>
                </a:lnTo>
                <a:lnTo>
                  <a:pt x="0" y="1158241"/>
                </a:lnTo>
                <a:lnTo>
                  <a:pt x="0" y="0"/>
                </a:lnTo>
                <a:lnTo>
                  <a:pt x="9265920" y="0"/>
                </a:lnTo>
                <a:lnTo>
                  <a:pt x="9265920" y="3"/>
                </a:lnTo>
                <a:close/>
              </a:path>
            </a:pathLst>
          </a:cu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013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52B3027-C3DC-394C-30D4-C59B23545682}"/>
              </a:ext>
            </a:extLst>
          </p:cNvPr>
          <p:cNvSpPr txBox="1"/>
          <p:nvPr/>
        </p:nvSpPr>
        <p:spPr>
          <a:xfrm>
            <a:off x="5847127" y="146547"/>
            <a:ext cx="131941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500">
                <a:solidFill>
                  <a:schemeClr val="bg1"/>
                </a:solidFill>
              </a:rPr>
              <a:t>#</a:t>
            </a:r>
            <a:r>
              <a:rPr lang="en-AU" sz="2100">
                <a:solidFill>
                  <a:schemeClr val="bg1"/>
                </a:solidFill>
              </a:rPr>
              <a:t>WAFA25</a:t>
            </a:r>
            <a:endParaRPr lang="en-GB" sz="210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E33E4A-3992-8DB0-1FB1-9A5EBB3B0A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197" y="84761"/>
            <a:ext cx="1807409" cy="515987"/>
          </a:xfrm>
          <a:prstGeom prst="rect">
            <a:avLst/>
          </a:prstGeom>
        </p:spPr>
      </p:pic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9E19584-2512-13E9-F167-57691460AFDC}"/>
              </a:ext>
            </a:extLst>
          </p:cNvPr>
          <p:cNvSpPr/>
          <p:nvPr/>
        </p:nvSpPr>
        <p:spPr>
          <a:xfrm rot="10800000">
            <a:off x="-5149" y="4373725"/>
            <a:ext cx="9149149" cy="769775"/>
          </a:xfrm>
          <a:custGeom>
            <a:avLst/>
            <a:gdLst>
              <a:gd name="connsiteX0" fmla="*/ 10180320 w 10180320"/>
              <a:gd name="connsiteY0" fmla="*/ 1158242 h 1158242"/>
              <a:gd name="connsiteX1" fmla="*/ 9265920 w 10180320"/>
              <a:gd name="connsiteY1" fmla="*/ 1158242 h 1158242"/>
              <a:gd name="connsiteX2" fmla="*/ 9265920 w 10180320"/>
              <a:gd name="connsiteY2" fmla="*/ 1158241 h 1158242"/>
              <a:gd name="connsiteX3" fmla="*/ 0 w 10180320"/>
              <a:gd name="connsiteY3" fmla="*/ 1158241 h 1158242"/>
              <a:gd name="connsiteX4" fmla="*/ 0 w 10180320"/>
              <a:gd name="connsiteY4" fmla="*/ 0 h 1158242"/>
              <a:gd name="connsiteX5" fmla="*/ 9265920 w 10180320"/>
              <a:gd name="connsiteY5" fmla="*/ 0 h 1158242"/>
              <a:gd name="connsiteX6" fmla="*/ 9265920 w 10180320"/>
              <a:gd name="connsiteY6" fmla="*/ 3 h 1158242"/>
              <a:gd name="connsiteX0" fmla="*/ 10195903 w 10195903"/>
              <a:gd name="connsiteY0" fmla="*/ 1158242 h 1158242"/>
              <a:gd name="connsiteX1" fmla="*/ 9265920 w 10195903"/>
              <a:gd name="connsiteY1" fmla="*/ 1158242 h 1158242"/>
              <a:gd name="connsiteX2" fmla="*/ 9265920 w 10195903"/>
              <a:gd name="connsiteY2" fmla="*/ 1158241 h 1158242"/>
              <a:gd name="connsiteX3" fmla="*/ 0 w 10195903"/>
              <a:gd name="connsiteY3" fmla="*/ 1158241 h 1158242"/>
              <a:gd name="connsiteX4" fmla="*/ 0 w 10195903"/>
              <a:gd name="connsiteY4" fmla="*/ 0 h 1158242"/>
              <a:gd name="connsiteX5" fmla="*/ 9265920 w 10195903"/>
              <a:gd name="connsiteY5" fmla="*/ 0 h 1158242"/>
              <a:gd name="connsiteX6" fmla="*/ 9265920 w 10195903"/>
              <a:gd name="connsiteY6" fmla="*/ 3 h 1158242"/>
              <a:gd name="connsiteX7" fmla="*/ 10195903 w 10195903"/>
              <a:gd name="connsiteY7" fmla="*/ 1158242 h 1158242"/>
              <a:gd name="connsiteX0" fmla="*/ 9265920 w 9265920"/>
              <a:gd name="connsiteY0" fmla="*/ 3 h 1158242"/>
              <a:gd name="connsiteX1" fmla="*/ 9265920 w 9265920"/>
              <a:gd name="connsiteY1" fmla="*/ 1158242 h 1158242"/>
              <a:gd name="connsiteX2" fmla="*/ 9265920 w 9265920"/>
              <a:gd name="connsiteY2" fmla="*/ 1158241 h 1158242"/>
              <a:gd name="connsiteX3" fmla="*/ 0 w 9265920"/>
              <a:gd name="connsiteY3" fmla="*/ 1158241 h 1158242"/>
              <a:gd name="connsiteX4" fmla="*/ 0 w 9265920"/>
              <a:gd name="connsiteY4" fmla="*/ 0 h 1158242"/>
              <a:gd name="connsiteX5" fmla="*/ 9265920 w 9265920"/>
              <a:gd name="connsiteY5" fmla="*/ 0 h 1158242"/>
              <a:gd name="connsiteX6" fmla="*/ 9265920 w 9265920"/>
              <a:gd name="connsiteY6" fmla="*/ 3 h 1158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265920" h="1158242">
                <a:moveTo>
                  <a:pt x="9265920" y="3"/>
                </a:moveTo>
                <a:lnTo>
                  <a:pt x="9265920" y="1158242"/>
                </a:lnTo>
                <a:lnTo>
                  <a:pt x="9265920" y="1158241"/>
                </a:lnTo>
                <a:lnTo>
                  <a:pt x="0" y="1158241"/>
                </a:lnTo>
                <a:lnTo>
                  <a:pt x="0" y="0"/>
                </a:lnTo>
                <a:lnTo>
                  <a:pt x="9265920" y="0"/>
                </a:lnTo>
                <a:lnTo>
                  <a:pt x="9265920" y="3"/>
                </a:lnTo>
                <a:close/>
              </a:path>
            </a:pathLst>
          </a:cu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013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B11194-103E-48BC-D3D1-6C5CA9B939B7}"/>
              </a:ext>
            </a:extLst>
          </p:cNvPr>
          <p:cNvSpPr txBox="1"/>
          <p:nvPr/>
        </p:nvSpPr>
        <p:spPr>
          <a:xfrm>
            <a:off x="1521669" y="4539322"/>
            <a:ext cx="60955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NZ" sz="2400">
                <a:solidFill>
                  <a:schemeClr val="bg1">
                    <a:lumMod val="95000"/>
                  </a:schemeClr>
                </a:solidFill>
              </a:rPr>
              <a:t>The Pattern Begins: Inventing Barriers</a:t>
            </a:r>
          </a:p>
        </p:txBody>
      </p:sp>
      <p:pic>
        <p:nvPicPr>
          <p:cNvPr id="1026" name="Picture 2" descr="A Woman Among Men: Female Firefighter Blazed A Trail : NPR">
            <a:extLst>
              <a:ext uri="{FF2B5EF4-FFF2-40B4-BE49-F238E27FC236}">
                <a16:creationId xmlns:a16="http://schemas.microsoft.com/office/drawing/2014/main" id="{DCB3B1FF-AD99-63BA-1E13-F2D9929688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388" y="1511269"/>
            <a:ext cx="4162805" cy="2221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6213DE-2489-AA32-25A9-3E68A10BD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3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370FEC5-1AD7-AAFA-5E82-84AEB996C724}"/>
              </a:ext>
            </a:extLst>
          </p:cNvPr>
          <p:cNvSpPr txBox="1"/>
          <p:nvPr/>
        </p:nvSpPr>
        <p:spPr>
          <a:xfrm>
            <a:off x="4881478" y="1345412"/>
            <a:ext cx="4570126" cy="28315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b="1">
                <a:solidFill>
                  <a:srgbClr val="7030A0"/>
                </a:solidFill>
                <a:latin typeface="Aptos Display"/>
              </a:rPr>
              <a:t>1974</a:t>
            </a:r>
            <a:endParaRPr lang="en-US" sz="800">
              <a:solidFill>
                <a:srgbClr val="7030A0"/>
              </a:solidFill>
            </a:endParaRPr>
          </a:p>
          <a:p>
            <a:endParaRPr lang="en-US" sz="800" b="1">
              <a:solidFill>
                <a:srgbClr val="38025C"/>
              </a:solidFill>
              <a:latin typeface="Aptos Display"/>
            </a:endParaRPr>
          </a:p>
          <a:p>
            <a:r>
              <a:rPr lang="en-US" sz="2400" b="1">
                <a:latin typeface="Aptos"/>
              </a:rPr>
              <a:t>Judy Livers</a:t>
            </a:r>
          </a:p>
          <a:p>
            <a:endParaRPr lang="en-US" sz="800" b="1">
              <a:latin typeface="Aptos"/>
            </a:endParaRPr>
          </a:p>
          <a:p>
            <a:r>
              <a:rPr lang="en-US" sz="1600" i="1">
                <a:latin typeface="Aptos"/>
              </a:rPr>
              <a:t>Arlington Fire Department, Virginia, USA</a:t>
            </a:r>
          </a:p>
          <a:p>
            <a:endParaRPr lang="en-US" sz="1600" i="1">
              <a:latin typeface="Aptos"/>
            </a:endParaRPr>
          </a:p>
          <a:p>
            <a:endParaRPr lang="en-US" sz="1600" i="1">
              <a:latin typeface="Aptos"/>
            </a:endParaRPr>
          </a:p>
          <a:p>
            <a:r>
              <a:rPr lang="en-US">
                <a:latin typeface="Aptos"/>
              </a:rPr>
              <a:t>" They suddenly decided they needed a </a:t>
            </a:r>
          </a:p>
          <a:p>
            <a:r>
              <a:rPr lang="en-US">
                <a:latin typeface="Aptos"/>
              </a:rPr>
              <a:t>   physical test – but only for her "</a:t>
            </a:r>
            <a:endParaRPr lang="en-US"/>
          </a:p>
          <a:p>
            <a:pPr algn="ctr"/>
            <a:endParaRPr lang="en-US">
              <a:latin typeface="Aptos Display"/>
            </a:endParaRPr>
          </a:p>
        </p:txBody>
      </p:sp>
    </p:spTree>
    <p:extLst>
      <p:ext uri="{BB962C8B-B14F-4D97-AF65-F5344CB8AC3E}">
        <p14:creationId xmlns:p14="http://schemas.microsoft.com/office/powerpoint/2010/main" val="964542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621C21-61C2-49AC-B433-C56F1E1CFA5C}"/>
              </a:ext>
            </a:extLst>
          </p:cNvPr>
          <p:cNvSpPr/>
          <p:nvPr/>
        </p:nvSpPr>
        <p:spPr>
          <a:xfrm>
            <a:off x="196612" y="-2"/>
            <a:ext cx="8947388" cy="868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013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601080-BF25-8186-6F5D-E7736A8A68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05" y="-4"/>
            <a:ext cx="1077012" cy="904691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2C9E7E-85E4-CA2F-3D71-DE1A664621AE}"/>
              </a:ext>
            </a:extLst>
          </p:cNvPr>
          <p:cNvSpPr/>
          <p:nvPr/>
        </p:nvSpPr>
        <p:spPr>
          <a:xfrm rot="10800000">
            <a:off x="1273624" y="-3"/>
            <a:ext cx="7870376" cy="868682"/>
          </a:xfrm>
          <a:custGeom>
            <a:avLst/>
            <a:gdLst>
              <a:gd name="connsiteX0" fmla="*/ 10180320 w 10180320"/>
              <a:gd name="connsiteY0" fmla="*/ 1158242 h 1158242"/>
              <a:gd name="connsiteX1" fmla="*/ 9265920 w 10180320"/>
              <a:gd name="connsiteY1" fmla="*/ 1158242 h 1158242"/>
              <a:gd name="connsiteX2" fmla="*/ 9265920 w 10180320"/>
              <a:gd name="connsiteY2" fmla="*/ 1158241 h 1158242"/>
              <a:gd name="connsiteX3" fmla="*/ 0 w 10180320"/>
              <a:gd name="connsiteY3" fmla="*/ 1158241 h 1158242"/>
              <a:gd name="connsiteX4" fmla="*/ 0 w 10180320"/>
              <a:gd name="connsiteY4" fmla="*/ 0 h 1158242"/>
              <a:gd name="connsiteX5" fmla="*/ 9265920 w 10180320"/>
              <a:gd name="connsiteY5" fmla="*/ 0 h 1158242"/>
              <a:gd name="connsiteX6" fmla="*/ 9265920 w 10180320"/>
              <a:gd name="connsiteY6" fmla="*/ 3 h 1158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80320" h="1158242">
                <a:moveTo>
                  <a:pt x="10180320" y="1158242"/>
                </a:moveTo>
                <a:lnTo>
                  <a:pt x="9265920" y="1158242"/>
                </a:lnTo>
                <a:lnTo>
                  <a:pt x="9265920" y="1158241"/>
                </a:lnTo>
                <a:lnTo>
                  <a:pt x="0" y="1158241"/>
                </a:lnTo>
                <a:lnTo>
                  <a:pt x="0" y="0"/>
                </a:lnTo>
                <a:lnTo>
                  <a:pt x="9265920" y="0"/>
                </a:lnTo>
                <a:lnTo>
                  <a:pt x="9265920" y="3"/>
                </a:lnTo>
                <a:close/>
              </a:path>
            </a:pathLst>
          </a:cu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013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52B3027-C3DC-394C-30D4-C59B23545682}"/>
              </a:ext>
            </a:extLst>
          </p:cNvPr>
          <p:cNvSpPr txBox="1"/>
          <p:nvPr/>
        </p:nvSpPr>
        <p:spPr>
          <a:xfrm>
            <a:off x="5847127" y="146547"/>
            <a:ext cx="131941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500">
                <a:solidFill>
                  <a:schemeClr val="bg1"/>
                </a:solidFill>
              </a:rPr>
              <a:t>#</a:t>
            </a:r>
            <a:r>
              <a:rPr lang="en-AU" sz="2100">
                <a:solidFill>
                  <a:schemeClr val="bg1"/>
                </a:solidFill>
              </a:rPr>
              <a:t>WAFA25</a:t>
            </a:r>
            <a:endParaRPr lang="en-GB" sz="210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E33E4A-3992-8DB0-1FB1-9A5EBB3B0A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197" y="84761"/>
            <a:ext cx="1807409" cy="5159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9283849-7257-A5A9-197B-62AD2C58AA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375788"/>
            <a:ext cx="9144000" cy="7677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4C830DE-DC7D-3515-7DE2-5C0D8A413699}"/>
              </a:ext>
            </a:extLst>
          </p:cNvPr>
          <p:cNvSpPr txBox="1"/>
          <p:nvPr/>
        </p:nvSpPr>
        <p:spPr>
          <a:xfrm>
            <a:off x="1519564" y="4540353"/>
            <a:ext cx="6104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NZ" sz="2400">
                <a:solidFill>
                  <a:schemeClr val="bg1">
                    <a:lumMod val="95000"/>
                  </a:schemeClr>
                </a:solidFill>
              </a:rPr>
              <a:t>The Pattern Escalates: Impossible Standards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15C0A7-25B8-2D17-A148-E062BC8D3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4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A6A19E-D60A-91FE-8EA0-673197F74A5C}"/>
              </a:ext>
            </a:extLst>
          </p:cNvPr>
          <p:cNvSpPr txBox="1"/>
          <p:nvPr/>
        </p:nvSpPr>
        <p:spPr>
          <a:xfrm>
            <a:off x="4429466" y="1337128"/>
            <a:ext cx="483689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 Display"/>
                <a:ea typeface="+mn-ea"/>
                <a:cs typeface="+mn-cs"/>
              </a:rPr>
              <a:t>1977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>
              <a:ln>
                <a:noFill/>
              </a:ln>
              <a:solidFill>
                <a:srgbClr val="38025C"/>
              </a:solidFill>
              <a:effectLst/>
              <a:uLnTx/>
              <a:uFillTx/>
              <a:latin typeface="Aptos Display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Brenda Berkman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New York City Fire Department, USA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>
                <a:solidFill>
                  <a:prstClr val="black"/>
                </a:solidFill>
                <a:latin typeface="Aptos"/>
              </a:rPr>
              <a:t>“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The most difficult test the department had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ever administered”</a:t>
            </a:r>
          </a:p>
        </p:txBody>
      </p:sp>
      <p:pic>
        <p:nvPicPr>
          <p:cNvPr id="2" name="Picture 1" descr="A person wearing a hat&#10;&#10;AI-generated content may be incorrect.">
            <a:extLst>
              <a:ext uri="{FF2B5EF4-FFF2-40B4-BE49-F238E27FC236}">
                <a16:creationId xmlns:a16="http://schemas.microsoft.com/office/drawing/2014/main" id="{AECD1F9A-F4F8-0CBA-B182-942F0BB0881D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2242" r="8683" b="22197"/>
          <a:stretch>
            <a:fillRect/>
          </a:stretch>
        </p:blipFill>
        <p:spPr>
          <a:xfrm>
            <a:off x="826295" y="1088229"/>
            <a:ext cx="2969628" cy="3045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312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621C21-61C2-49AC-B433-C56F1E1CFA5C}"/>
              </a:ext>
            </a:extLst>
          </p:cNvPr>
          <p:cNvSpPr/>
          <p:nvPr/>
        </p:nvSpPr>
        <p:spPr>
          <a:xfrm>
            <a:off x="196612" y="-2"/>
            <a:ext cx="8947388" cy="868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013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601080-BF25-8186-6F5D-E7736A8A68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05" y="-4"/>
            <a:ext cx="1077012" cy="904691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2C9E7E-85E4-CA2F-3D71-DE1A664621AE}"/>
              </a:ext>
            </a:extLst>
          </p:cNvPr>
          <p:cNvSpPr/>
          <p:nvPr/>
        </p:nvSpPr>
        <p:spPr>
          <a:xfrm rot="10800000">
            <a:off x="1273624" y="-3"/>
            <a:ext cx="7870376" cy="868682"/>
          </a:xfrm>
          <a:custGeom>
            <a:avLst/>
            <a:gdLst>
              <a:gd name="connsiteX0" fmla="*/ 10180320 w 10180320"/>
              <a:gd name="connsiteY0" fmla="*/ 1158242 h 1158242"/>
              <a:gd name="connsiteX1" fmla="*/ 9265920 w 10180320"/>
              <a:gd name="connsiteY1" fmla="*/ 1158242 h 1158242"/>
              <a:gd name="connsiteX2" fmla="*/ 9265920 w 10180320"/>
              <a:gd name="connsiteY2" fmla="*/ 1158241 h 1158242"/>
              <a:gd name="connsiteX3" fmla="*/ 0 w 10180320"/>
              <a:gd name="connsiteY3" fmla="*/ 1158241 h 1158242"/>
              <a:gd name="connsiteX4" fmla="*/ 0 w 10180320"/>
              <a:gd name="connsiteY4" fmla="*/ 0 h 1158242"/>
              <a:gd name="connsiteX5" fmla="*/ 9265920 w 10180320"/>
              <a:gd name="connsiteY5" fmla="*/ 0 h 1158242"/>
              <a:gd name="connsiteX6" fmla="*/ 9265920 w 10180320"/>
              <a:gd name="connsiteY6" fmla="*/ 3 h 1158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80320" h="1158242">
                <a:moveTo>
                  <a:pt x="10180320" y="1158242"/>
                </a:moveTo>
                <a:lnTo>
                  <a:pt x="9265920" y="1158242"/>
                </a:lnTo>
                <a:lnTo>
                  <a:pt x="9265920" y="1158241"/>
                </a:lnTo>
                <a:lnTo>
                  <a:pt x="0" y="1158241"/>
                </a:lnTo>
                <a:lnTo>
                  <a:pt x="0" y="0"/>
                </a:lnTo>
                <a:lnTo>
                  <a:pt x="9265920" y="0"/>
                </a:lnTo>
                <a:lnTo>
                  <a:pt x="9265920" y="3"/>
                </a:lnTo>
                <a:close/>
              </a:path>
            </a:pathLst>
          </a:cu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013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52B3027-C3DC-394C-30D4-C59B23545682}"/>
              </a:ext>
            </a:extLst>
          </p:cNvPr>
          <p:cNvSpPr txBox="1"/>
          <p:nvPr/>
        </p:nvSpPr>
        <p:spPr>
          <a:xfrm>
            <a:off x="5847127" y="146547"/>
            <a:ext cx="131941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500">
                <a:solidFill>
                  <a:schemeClr val="bg1"/>
                </a:solidFill>
              </a:rPr>
              <a:t>#</a:t>
            </a:r>
            <a:r>
              <a:rPr lang="en-AU" sz="2100">
                <a:solidFill>
                  <a:schemeClr val="bg1"/>
                </a:solidFill>
              </a:rPr>
              <a:t>WAFA25</a:t>
            </a:r>
            <a:endParaRPr lang="en-GB" sz="210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E33E4A-3992-8DB0-1FB1-9A5EBB3B0A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197" y="84761"/>
            <a:ext cx="1807409" cy="51598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BB25E66-025F-E683-F34F-8F1422BDF6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442049"/>
            <a:ext cx="9144000" cy="76771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50F64D4-F0CF-7566-8644-1BD9BBF391AD}"/>
              </a:ext>
            </a:extLst>
          </p:cNvPr>
          <p:cNvSpPr txBox="1"/>
          <p:nvPr/>
        </p:nvSpPr>
        <p:spPr>
          <a:xfrm>
            <a:off x="1854477" y="4597858"/>
            <a:ext cx="5486357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2400">
                <a:solidFill>
                  <a:schemeClr val="bg1">
                    <a:lumMod val="95000"/>
                  </a:schemeClr>
                </a:solidFill>
              </a:rPr>
              <a:t>The Pattern Persists: Moving Goalposts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140194A-908F-B61E-CC24-356FEA259B53}"/>
              </a:ext>
            </a:extLst>
          </p:cNvPr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587552" y="1364874"/>
            <a:ext cx="2256264" cy="2580978"/>
          </a:xfrm>
          <a:prstGeom prst="rect">
            <a:avLst/>
          </a:prstGeom>
        </p:spPr>
      </p:pic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328D1FC-FCA6-0E5F-9691-E1D13A2A3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5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504537-2566-4793-1D89-04ECBD053303}"/>
              </a:ext>
            </a:extLst>
          </p:cNvPr>
          <p:cNvSpPr txBox="1"/>
          <p:nvPr/>
        </p:nvSpPr>
        <p:spPr>
          <a:xfrm>
            <a:off x="3432591" y="1257596"/>
            <a:ext cx="5417495" cy="2831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 Display"/>
                <a:ea typeface="+mn-ea"/>
                <a:cs typeface="+mn-cs"/>
              </a:rPr>
              <a:t>1999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>
              <a:ln>
                <a:noFill/>
              </a:ln>
              <a:solidFill>
                <a:srgbClr val="38025C"/>
              </a:solidFill>
              <a:effectLst/>
              <a:uLnTx/>
              <a:uFillTx/>
              <a:latin typeface="Aptos Display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Tawney Meiorin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British Columbia Wildland Fire Service, Canada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>
                <a:solidFill>
                  <a:prstClr val="black"/>
                </a:solidFill>
                <a:latin typeface="Aptos"/>
              </a:rPr>
              <a:t>“Fired for failing a new test despite 3 years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>
                <a:solidFill>
                  <a:prstClr val="black"/>
                </a:solidFill>
                <a:latin typeface="Aptos"/>
              </a:rPr>
              <a:t>  of proven performance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"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8264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621C21-61C2-49AC-B433-C56F1E1CFA5C}"/>
              </a:ext>
            </a:extLst>
          </p:cNvPr>
          <p:cNvSpPr/>
          <p:nvPr/>
        </p:nvSpPr>
        <p:spPr>
          <a:xfrm>
            <a:off x="196612" y="-2"/>
            <a:ext cx="8947388" cy="868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350">
              <a:solidFill>
                <a:prstClr val="white"/>
              </a:solidFill>
              <a:latin typeface="Aptos" panose="02110004020202020204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601080-BF25-8186-6F5D-E7736A8A68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05" y="-4"/>
            <a:ext cx="1077012" cy="904691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2C9E7E-85E4-CA2F-3D71-DE1A664621AE}"/>
              </a:ext>
            </a:extLst>
          </p:cNvPr>
          <p:cNvSpPr/>
          <p:nvPr/>
        </p:nvSpPr>
        <p:spPr>
          <a:xfrm rot="10800000">
            <a:off x="1273624" y="-3"/>
            <a:ext cx="7870376" cy="868682"/>
          </a:xfrm>
          <a:custGeom>
            <a:avLst/>
            <a:gdLst>
              <a:gd name="connsiteX0" fmla="*/ 10180320 w 10180320"/>
              <a:gd name="connsiteY0" fmla="*/ 1158242 h 1158242"/>
              <a:gd name="connsiteX1" fmla="*/ 9265920 w 10180320"/>
              <a:gd name="connsiteY1" fmla="*/ 1158242 h 1158242"/>
              <a:gd name="connsiteX2" fmla="*/ 9265920 w 10180320"/>
              <a:gd name="connsiteY2" fmla="*/ 1158241 h 1158242"/>
              <a:gd name="connsiteX3" fmla="*/ 0 w 10180320"/>
              <a:gd name="connsiteY3" fmla="*/ 1158241 h 1158242"/>
              <a:gd name="connsiteX4" fmla="*/ 0 w 10180320"/>
              <a:gd name="connsiteY4" fmla="*/ 0 h 1158242"/>
              <a:gd name="connsiteX5" fmla="*/ 9265920 w 10180320"/>
              <a:gd name="connsiteY5" fmla="*/ 0 h 1158242"/>
              <a:gd name="connsiteX6" fmla="*/ 9265920 w 10180320"/>
              <a:gd name="connsiteY6" fmla="*/ 3 h 1158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80320" h="1158242">
                <a:moveTo>
                  <a:pt x="10180320" y="1158242"/>
                </a:moveTo>
                <a:lnTo>
                  <a:pt x="9265920" y="1158242"/>
                </a:lnTo>
                <a:lnTo>
                  <a:pt x="9265920" y="1158241"/>
                </a:lnTo>
                <a:lnTo>
                  <a:pt x="0" y="1158241"/>
                </a:lnTo>
                <a:lnTo>
                  <a:pt x="0" y="0"/>
                </a:lnTo>
                <a:lnTo>
                  <a:pt x="9265920" y="0"/>
                </a:lnTo>
                <a:lnTo>
                  <a:pt x="9265920" y="3"/>
                </a:lnTo>
                <a:close/>
              </a:path>
            </a:pathLst>
          </a:cu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52B3027-C3DC-394C-30D4-C59B23545682}"/>
              </a:ext>
            </a:extLst>
          </p:cNvPr>
          <p:cNvSpPr txBox="1"/>
          <p:nvPr/>
        </p:nvSpPr>
        <p:spPr>
          <a:xfrm>
            <a:off x="5847127" y="146547"/>
            <a:ext cx="131941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500">
                <a:solidFill>
                  <a:prstClr val="white"/>
                </a:solidFill>
                <a:latin typeface="Aptos" panose="02110004020202020204"/>
              </a:rPr>
              <a:t>#</a:t>
            </a:r>
            <a:r>
              <a:rPr lang="en-AU" sz="2100">
                <a:solidFill>
                  <a:prstClr val="white"/>
                </a:solidFill>
                <a:latin typeface="Aptos" panose="02110004020202020204"/>
              </a:rPr>
              <a:t>WAFA25</a:t>
            </a:r>
            <a:endParaRPr lang="en-GB" sz="2100">
              <a:solidFill>
                <a:prstClr val="white"/>
              </a:solidFill>
              <a:latin typeface="Aptos" panose="02110004020202020204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E33E4A-3992-8DB0-1FB1-9A5EBB3B0A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197" y="84761"/>
            <a:ext cx="1807409" cy="51598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79F8B1A-0F26-6884-6506-3B29F4C189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441665"/>
            <a:ext cx="9144000" cy="76809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5FB499A-B528-5387-D643-BE0D12E98A39}"/>
              </a:ext>
            </a:extLst>
          </p:cNvPr>
          <p:cNvSpPr txBox="1"/>
          <p:nvPr/>
        </p:nvSpPr>
        <p:spPr>
          <a:xfrm>
            <a:off x="1620722" y="4598139"/>
            <a:ext cx="59505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2400">
                <a:solidFill>
                  <a:schemeClr val="bg1">
                    <a:lumMod val="95000"/>
                  </a:schemeClr>
                </a:solidFill>
              </a:rPr>
              <a:t>Three Women. Three Decades. One Pattern.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188E35-BEB8-4BA4-00F4-2B699C170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6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D27BEA-8C08-D8AE-03DE-DE9ABB0799BE}"/>
              </a:ext>
            </a:extLst>
          </p:cNvPr>
          <p:cNvSpPr txBox="1"/>
          <p:nvPr/>
        </p:nvSpPr>
        <p:spPr>
          <a:xfrm>
            <a:off x="351063" y="1124195"/>
            <a:ext cx="8474529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 Display"/>
                <a:ea typeface="+mn-ea"/>
                <a:cs typeface="+mn-cs"/>
              </a:rPr>
              <a:t>The Pattern Revealed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>
              <a:solidFill>
                <a:srgbClr val="7030A0"/>
              </a:solidFill>
              <a:latin typeface="Aptos Display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>
              <a:ln>
                <a:noFill/>
              </a:ln>
              <a:solidFill>
                <a:srgbClr val="38025C"/>
              </a:solidFill>
              <a:effectLst/>
              <a:uLnTx/>
              <a:uFillTx/>
              <a:latin typeface="Aptos Display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The common thread? Women being asked to prove themselves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in ways their male counterparts never had to.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>
                <a:solidFill>
                  <a:prstClr val="black"/>
                </a:solidFill>
                <a:latin typeface="Aptos"/>
              </a:rPr>
              <a:t>This was systemic, indirect discrimination, dressed up as neutral policy. 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514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621C21-61C2-49AC-B433-C56F1E1CFA5C}"/>
              </a:ext>
            </a:extLst>
          </p:cNvPr>
          <p:cNvSpPr/>
          <p:nvPr/>
        </p:nvSpPr>
        <p:spPr>
          <a:xfrm>
            <a:off x="196612" y="-2"/>
            <a:ext cx="8947388" cy="868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013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601080-BF25-8186-6F5D-E7736A8A68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05" y="-4"/>
            <a:ext cx="1077012" cy="904691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2C9E7E-85E4-CA2F-3D71-DE1A664621AE}"/>
              </a:ext>
            </a:extLst>
          </p:cNvPr>
          <p:cNvSpPr/>
          <p:nvPr/>
        </p:nvSpPr>
        <p:spPr>
          <a:xfrm rot="10800000">
            <a:off x="1273624" y="-4"/>
            <a:ext cx="7870376" cy="868682"/>
          </a:xfrm>
          <a:custGeom>
            <a:avLst/>
            <a:gdLst>
              <a:gd name="connsiteX0" fmla="*/ 10180320 w 10180320"/>
              <a:gd name="connsiteY0" fmla="*/ 1158242 h 1158242"/>
              <a:gd name="connsiteX1" fmla="*/ 9265920 w 10180320"/>
              <a:gd name="connsiteY1" fmla="*/ 1158242 h 1158242"/>
              <a:gd name="connsiteX2" fmla="*/ 9265920 w 10180320"/>
              <a:gd name="connsiteY2" fmla="*/ 1158241 h 1158242"/>
              <a:gd name="connsiteX3" fmla="*/ 0 w 10180320"/>
              <a:gd name="connsiteY3" fmla="*/ 1158241 h 1158242"/>
              <a:gd name="connsiteX4" fmla="*/ 0 w 10180320"/>
              <a:gd name="connsiteY4" fmla="*/ 0 h 1158242"/>
              <a:gd name="connsiteX5" fmla="*/ 9265920 w 10180320"/>
              <a:gd name="connsiteY5" fmla="*/ 0 h 1158242"/>
              <a:gd name="connsiteX6" fmla="*/ 9265920 w 10180320"/>
              <a:gd name="connsiteY6" fmla="*/ 3 h 1158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80320" h="1158242">
                <a:moveTo>
                  <a:pt x="10180320" y="1158242"/>
                </a:moveTo>
                <a:lnTo>
                  <a:pt x="9265920" y="1158242"/>
                </a:lnTo>
                <a:lnTo>
                  <a:pt x="9265920" y="1158241"/>
                </a:lnTo>
                <a:lnTo>
                  <a:pt x="0" y="1158241"/>
                </a:lnTo>
                <a:lnTo>
                  <a:pt x="0" y="0"/>
                </a:lnTo>
                <a:lnTo>
                  <a:pt x="9265920" y="0"/>
                </a:lnTo>
                <a:lnTo>
                  <a:pt x="9265920" y="3"/>
                </a:lnTo>
                <a:close/>
              </a:path>
            </a:pathLst>
          </a:cu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013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52B3027-C3DC-394C-30D4-C59B23545682}"/>
              </a:ext>
            </a:extLst>
          </p:cNvPr>
          <p:cNvSpPr txBox="1"/>
          <p:nvPr/>
        </p:nvSpPr>
        <p:spPr>
          <a:xfrm>
            <a:off x="5847127" y="146547"/>
            <a:ext cx="131941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500">
                <a:solidFill>
                  <a:schemeClr val="bg1"/>
                </a:solidFill>
              </a:rPr>
              <a:t>#</a:t>
            </a:r>
            <a:r>
              <a:rPr lang="en-AU" sz="2100">
                <a:solidFill>
                  <a:schemeClr val="bg1"/>
                </a:solidFill>
              </a:rPr>
              <a:t>WAFA25</a:t>
            </a:r>
            <a:endParaRPr lang="en-GB" sz="210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E33E4A-3992-8DB0-1FB1-9A5EBB3B0A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197" y="84761"/>
            <a:ext cx="1807409" cy="515987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B4FCD38-81D0-1D50-180E-962DEF59CA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0136762"/>
              </p:ext>
            </p:extLst>
          </p:nvPr>
        </p:nvGraphicFramePr>
        <p:xfrm>
          <a:off x="664899" y="2348380"/>
          <a:ext cx="7850451" cy="937260"/>
        </p:xfrm>
        <a:graphic>
          <a:graphicData uri="http://schemas.openxmlformats.org/drawingml/2006/table">
            <a:tbl>
              <a:tblPr/>
              <a:tblGrid>
                <a:gridCol w="3404068">
                  <a:extLst>
                    <a:ext uri="{9D8B030D-6E8A-4147-A177-3AD203B41FA5}">
                      <a16:colId xmlns:a16="http://schemas.microsoft.com/office/drawing/2014/main" val="744084993"/>
                    </a:ext>
                  </a:extLst>
                </a:gridCol>
                <a:gridCol w="4446383">
                  <a:extLst>
                    <a:ext uri="{9D8B030D-6E8A-4147-A177-3AD203B41FA5}">
                      <a16:colId xmlns:a16="http://schemas.microsoft.com/office/drawing/2014/main" val="207766181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r>
                        <a:rPr lang="en-NZ" sz="1600" b="1"/>
                        <a:t>Freedom of Contract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NZ" sz="1600" b="1"/>
                        <a:t>Human Rights Protection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83898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/>
                        <a:t>Employers hire who they want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NZ" sz="1600"/>
                        <a:t>Anti-discrimination laws (post-1948)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681106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00"/>
                        <a:t>Physical standards as hiring tools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Protected characteristics (gender, race, age)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4749461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290B2C29-7987-0BF4-F6BA-B019B12B4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31" y="1115421"/>
            <a:ext cx="7850452" cy="35779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>
                <a:latin typeface="+mj-lt"/>
              </a:rPr>
              <a:t>Legal Foundation - Two Competing Principles</a:t>
            </a: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050" b="1"/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200" b="1"/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800" b="1"/>
              <a:t>Historical Context</a:t>
            </a: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750" b="1"/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900" b="1"/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100" b="1"/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100" b="1"/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100" b="1"/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100" b="1"/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900" b="1"/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800" b="1"/>
              <a:t>Key Takeaway</a:t>
            </a: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800" b="1"/>
              <a:t>Did PES emerge as new form of gatekeeping after direct discrimination became illegal</a:t>
            </a:r>
            <a:endParaRPr lang="en-US" altLang="en-US" sz="18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5C88D22-DB1B-F31B-D2BC-13EA84362F10}"/>
              </a:ext>
            </a:extLst>
          </p:cNvPr>
          <p:cNvSpPr txBox="1"/>
          <p:nvPr/>
        </p:nvSpPr>
        <p:spPr>
          <a:xfrm>
            <a:off x="565131" y="4729333"/>
            <a:ext cx="52612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1200"/>
              <a:t>Adams, E. (2016)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064C00-F33C-7E63-6AD6-610A15D06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36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621C21-61C2-49AC-B433-C56F1E1CFA5C}"/>
              </a:ext>
            </a:extLst>
          </p:cNvPr>
          <p:cNvSpPr/>
          <p:nvPr/>
        </p:nvSpPr>
        <p:spPr>
          <a:xfrm>
            <a:off x="196612" y="-2"/>
            <a:ext cx="8947388" cy="868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350">
              <a:solidFill>
                <a:prstClr val="white"/>
              </a:solidFill>
              <a:latin typeface="Aptos" panose="02110004020202020204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601080-BF25-8186-6F5D-E7736A8A68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05" y="-4"/>
            <a:ext cx="1077012" cy="904691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2C9E7E-85E4-CA2F-3D71-DE1A664621AE}"/>
              </a:ext>
            </a:extLst>
          </p:cNvPr>
          <p:cNvSpPr/>
          <p:nvPr/>
        </p:nvSpPr>
        <p:spPr>
          <a:xfrm rot="10800000">
            <a:off x="1273624" y="-3"/>
            <a:ext cx="7870376" cy="868682"/>
          </a:xfrm>
          <a:custGeom>
            <a:avLst/>
            <a:gdLst>
              <a:gd name="connsiteX0" fmla="*/ 10180320 w 10180320"/>
              <a:gd name="connsiteY0" fmla="*/ 1158242 h 1158242"/>
              <a:gd name="connsiteX1" fmla="*/ 9265920 w 10180320"/>
              <a:gd name="connsiteY1" fmla="*/ 1158242 h 1158242"/>
              <a:gd name="connsiteX2" fmla="*/ 9265920 w 10180320"/>
              <a:gd name="connsiteY2" fmla="*/ 1158241 h 1158242"/>
              <a:gd name="connsiteX3" fmla="*/ 0 w 10180320"/>
              <a:gd name="connsiteY3" fmla="*/ 1158241 h 1158242"/>
              <a:gd name="connsiteX4" fmla="*/ 0 w 10180320"/>
              <a:gd name="connsiteY4" fmla="*/ 0 h 1158242"/>
              <a:gd name="connsiteX5" fmla="*/ 9265920 w 10180320"/>
              <a:gd name="connsiteY5" fmla="*/ 0 h 1158242"/>
              <a:gd name="connsiteX6" fmla="*/ 9265920 w 10180320"/>
              <a:gd name="connsiteY6" fmla="*/ 3 h 1158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80320" h="1158242">
                <a:moveTo>
                  <a:pt x="10180320" y="1158242"/>
                </a:moveTo>
                <a:lnTo>
                  <a:pt x="9265920" y="1158242"/>
                </a:lnTo>
                <a:lnTo>
                  <a:pt x="9265920" y="1158241"/>
                </a:lnTo>
                <a:lnTo>
                  <a:pt x="0" y="1158241"/>
                </a:lnTo>
                <a:lnTo>
                  <a:pt x="0" y="0"/>
                </a:lnTo>
                <a:lnTo>
                  <a:pt x="9265920" y="0"/>
                </a:lnTo>
                <a:lnTo>
                  <a:pt x="9265920" y="3"/>
                </a:lnTo>
                <a:close/>
              </a:path>
            </a:pathLst>
          </a:cu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52B3027-C3DC-394C-30D4-C59B23545682}"/>
              </a:ext>
            </a:extLst>
          </p:cNvPr>
          <p:cNvSpPr txBox="1"/>
          <p:nvPr/>
        </p:nvSpPr>
        <p:spPr>
          <a:xfrm>
            <a:off x="5847127" y="146547"/>
            <a:ext cx="131941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500">
                <a:solidFill>
                  <a:prstClr val="white"/>
                </a:solidFill>
                <a:latin typeface="Aptos" panose="02110004020202020204"/>
              </a:rPr>
              <a:t>#</a:t>
            </a:r>
            <a:r>
              <a:rPr lang="en-AU" sz="2100">
                <a:solidFill>
                  <a:prstClr val="white"/>
                </a:solidFill>
                <a:latin typeface="Aptos" panose="02110004020202020204"/>
              </a:rPr>
              <a:t>WAFA25</a:t>
            </a:r>
            <a:endParaRPr lang="en-GB" sz="2100">
              <a:solidFill>
                <a:prstClr val="white"/>
              </a:solidFill>
              <a:latin typeface="Aptos" panose="02110004020202020204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E33E4A-3992-8DB0-1FB1-9A5EBB3B0A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197" y="84761"/>
            <a:ext cx="1807409" cy="5159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075BD28-5190-058B-C202-171A7EB0CB86}"/>
              </a:ext>
            </a:extLst>
          </p:cNvPr>
          <p:cNvSpPr txBox="1"/>
          <p:nvPr/>
        </p:nvSpPr>
        <p:spPr>
          <a:xfrm>
            <a:off x="468863" y="1140668"/>
            <a:ext cx="834856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NZ" sz="135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NZ" sz="1350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E56212-21F1-84F5-8999-2253A3E01617}"/>
              </a:ext>
            </a:extLst>
          </p:cNvPr>
          <p:cNvSpPr txBox="1"/>
          <p:nvPr/>
        </p:nvSpPr>
        <p:spPr>
          <a:xfrm>
            <a:off x="468863" y="989450"/>
            <a:ext cx="8511743" cy="408874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/>
              <a:t>Legal Framework </a:t>
            </a:r>
          </a:p>
          <a:p>
            <a:pPr algn="ctr"/>
            <a:endParaRPr lang="en-US" sz="1050" b="1"/>
          </a:p>
          <a:p>
            <a:pPr>
              <a:lnSpc>
                <a:spcPct val="150000"/>
              </a:lnSpc>
            </a:pPr>
            <a:r>
              <a:rPr lang="en-US" sz="1800" b="1"/>
              <a:t>Direct Discrimination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/>
              <a:t>   Explicit different treatment based on protected characteristics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/>
              <a:t>   Now illegal in most jurisdictions</a:t>
            </a:r>
          </a:p>
          <a:p>
            <a:pPr lvl="1">
              <a:lnSpc>
                <a:spcPct val="150000"/>
              </a:lnSpc>
            </a:pPr>
            <a:endParaRPr lang="en-US" sz="800"/>
          </a:p>
          <a:p>
            <a:pPr>
              <a:lnSpc>
                <a:spcPct val="150000"/>
              </a:lnSpc>
            </a:pPr>
            <a:r>
              <a:rPr lang="en-US" sz="1800" b="1"/>
              <a:t>Indirect/Adverse Effects Discrimination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/>
              <a:t>   Neutral policy with disproportionate impact on protected groups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1"/>
              <a:t>   This is where PES challenges occur</a:t>
            </a:r>
          </a:p>
          <a:p>
            <a:pPr lvl="1">
              <a:lnSpc>
                <a:spcPct val="150000"/>
              </a:lnSpc>
            </a:pPr>
            <a:endParaRPr lang="en-US" sz="1013"/>
          </a:p>
          <a:p>
            <a:r>
              <a:rPr lang="en-US" sz="1800" b="1"/>
              <a:t>Key Takeaway</a:t>
            </a:r>
          </a:p>
          <a:p>
            <a:r>
              <a:rPr lang="en-US" sz="1800" b="1"/>
              <a:t>Employers must balance duty of care with non-discrimination requirements</a:t>
            </a:r>
            <a:endParaRPr lang="en-US" sz="180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1C0B6D6-D970-1D3C-31FD-99AA64E1E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32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621C21-61C2-49AC-B433-C56F1E1CFA5C}"/>
              </a:ext>
            </a:extLst>
          </p:cNvPr>
          <p:cNvSpPr/>
          <p:nvPr/>
        </p:nvSpPr>
        <p:spPr>
          <a:xfrm>
            <a:off x="196612" y="-2"/>
            <a:ext cx="8947388" cy="868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013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601080-BF25-8186-6F5D-E7736A8A68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05" y="-4"/>
            <a:ext cx="1077012" cy="904691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2C9E7E-85E4-CA2F-3D71-DE1A664621AE}"/>
              </a:ext>
            </a:extLst>
          </p:cNvPr>
          <p:cNvSpPr/>
          <p:nvPr/>
        </p:nvSpPr>
        <p:spPr>
          <a:xfrm rot="10800000">
            <a:off x="1273624" y="-3"/>
            <a:ext cx="7870376" cy="868682"/>
          </a:xfrm>
          <a:custGeom>
            <a:avLst/>
            <a:gdLst>
              <a:gd name="connsiteX0" fmla="*/ 10180320 w 10180320"/>
              <a:gd name="connsiteY0" fmla="*/ 1158242 h 1158242"/>
              <a:gd name="connsiteX1" fmla="*/ 9265920 w 10180320"/>
              <a:gd name="connsiteY1" fmla="*/ 1158242 h 1158242"/>
              <a:gd name="connsiteX2" fmla="*/ 9265920 w 10180320"/>
              <a:gd name="connsiteY2" fmla="*/ 1158241 h 1158242"/>
              <a:gd name="connsiteX3" fmla="*/ 0 w 10180320"/>
              <a:gd name="connsiteY3" fmla="*/ 1158241 h 1158242"/>
              <a:gd name="connsiteX4" fmla="*/ 0 w 10180320"/>
              <a:gd name="connsiteY4" fmla="*/ 0 h 1158242"/>
              <a:gd name="connsiteX5" fmla="*/ 9265920 w 10180320"/>
              <a:gd name="connsiteY5" fmla="*/ 0 h 1158242"/>
              <a:gd name="connsiteX6" fmla="*/ 9265920 w 10180320"/>
              <a:gd name="connsiteY6" fmla="*/ 3 h 1158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180320" h="1158242">
                <a:moveTo>
                  <a:pt x="10180320" y="1158242"/>
                </a:moveTo>
                <a:lnTo>
                  <a:pt x="9265920" y="1158242"/>
                </a:lnTo>
                <a:lnTo>
                  <a:pt x="9265920" y="1158241"/>
                </a:lnTo>
                <a:lnTo>
                  <a:pt x="0" y="1158241"/>
                </a:lnTo>
                <a:lnTo>
                  <a:pt x="0" y="0"/>
                </a:lnTo>
                <a:lnTo>
                  <a:pt x="9265920" y="0"/>
                </a:lnTo>
                <a:lnTo>
                  <a:pt x="9265920" y="3"/>
                </a:lnTo>
                <a:close/>
              </a:path>
            </a:pathLst>
          </a:cu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1013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52B3027-C3DC-394C-30D4-C59B23545682}"/>
              </a:ext>
            </a:extLst>
          </p:cNvPr>
          <p:cNvSpPr txBox="1"/>
          <p:nvPr/>
        </p:nvSpPr>
        <p:spPr>
          <a:xfrm>
            <a:off x="5847127" y="146547"/>
            <a:ext cx="131941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500">
                <a:solidFill>
                  <a:schemeClr val="bg1"/>
                </a:solidFill>
              </a:rPr>
              <a:t>#</a:t>
            </a:r>
            <a:r>
              <a:rPr lang="en-AU" sz="2100">
                <a:solidFill>
                  <a:schemeClr val="bg1"/>
                </a:solidFill>
              </a:rPr>
              <a:t>WAFA25</a:t>
            </a:r>
            <a:endParaRPr lang="en-GB" sz="210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E33E4A-3992-8DB0-1FB1-9A5EBB3B0A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197" y="84761"/>
            <a:ext cx="1807409" cy="5159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4E54976-27C1-F27D-6FDE-88BEFE52887A}"/>
              </a:ext>
            </a:extLst>
          </p:cNvPr>
          <p:cNvSpPr txBox="1"/>
          <p:nvPr/>
        </p:nvSpPr>
        <p:spPr>
          <a:xfrm>
            <a:off x="415547" y="1095886"/>
            <a:ext cx="8509518" cy="377795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/>
              <a:t>The Meiorin Test - Game-Changing Legal Standard</a:t>
            </a:r>
          </a:p>
          <a:p>
            <a:pPr algn="ctr"/>
            <a:endParaRPr lang="en-US" sz="1000" b="1"/>
          </a:p>
          <a:p>
            <a:pPr algn="ctr"/>
            <a:endParaRPr lang="en-US" sz="1050" b="1"/>
          </a:p>
          <a:p>
            <a:pPr>
              <a:lnSpc>
                <a:spcPct val="150000"/>
              </a:lnSpc>
            </a:pPr>
            <a:r>
              <a:rPr lang="en-US" sz="1800" b="1"/>
              <a:t>Supreme Court of Canada Requirements (1999)</a:t>
            </a:r>
          </a:p>
          <a:p>
            <a:pPr lvl="1">
              <a:lnSpc>
                <a:spcPct val="150000"/>
              </a:lnSpc>
              <a:buFont typeface="+mj-lt"/>
              <a:buAutoNum type="arabicPeriod"/>
            </a:pPr>
            <a:r>
              <a:rPr lang="en-US" sz="1800" b="1"/>
              <a:t>  Rational Connection</a:t>
            </a:r>
            <a:r>
              <a:rPr lang="en-US" sz="1800"/>
              <a:t>: Standard relates to job performance</a:t>
            </a:r>
          </a:p>
          <a:p>
            <a:pPr lvl="1">
              <a:lnSpc>
                <a:spcPct val="150000"/>
              </a:lnSpc>
              <a:buFont typeface="+mj-lt"/>
              <a:buAutoNum type="arabicPeriod"/>
            </a:pPr>
            <a:r>
              <a:rPr lang="en-US" sz="1800" b="1"/>
              <a:t>  Good Faith</a:t>
            </a:r>
            <a:r>
              <a:rPr lang="en-US" sz="1800"/>
              <a:t>: Adopted for legitimate purpose</a:t>
            </a:r>
          </a:p>
          <a:p>
            <a:pPr lvl="1">
              <a:lnSpc>
                <a:spcPct val="150000"/>
              </a:lnSpc>
              <a:buFont typeface="+mj-lt"/>
              <a:buAutoNum type="arabicPeriod"/>
            </a:pPr>
            <a:r>
              <a:rPr lang="en-US" sz="1800" b="1"/>
              <a:t>  Reasonable Necessity</a:t>
            </a:r>
            <a:r>
              <a:rPr lang="en-US" sz="1800"/>
              <a:t>: Accommodation of subgroup impossible without </a:t>
            </a:r>
          </a:p>
          <a:p>
            <a:pPr lvl="1">
              <a:lnSpc>
                <a:spcPct val="150000"/>
              </a:lnSpc>
            </a:pPr>
            <a:r>
              <a:rPr lang="en-US" sz="1800"/>
              <a:t>      undue hardship to employer</a:t>
            </a:r>
          </a:p>
          <a:p>
            <a:pPr lvl="1">
              <a:lnSpc>
                <a:spcPct val="150000"/>
              </a:lnSpc>
            </a:pPr>
            <a:endParaRPr lang="en-US" sz="800"/>
          </a:p>
          <a:p>
            <a:pPr lvl="1"/>
            <a:endParaRPr lang="en-US" sz="1200"/>
          </a:p>
          <a:p>
            <a:r>
              <a:rPr lang="en-US" sz="1800" b="1"/>
              <a:t>Key Takeaway</a:t>
            </a:r>
          </a:p>
          <a:p>
            <a:r>
              <a:rPr lang="en-US" sz="1800" b="1"/>
              <a:t>One-size-fits-all standards are no longer legally defensible</a:t>
            </a:r>
            <a:endParaRPr lang="en-US" sz="18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FFF7E-9D79-C25F-3930-0405ADD25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758D4-D6AE-43EA-B464-31779385439A}" type="slidenum">
              <a:rPr lang="en-GB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97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wafa25" id="{0826FB28-48BF-4224-BD13-BDF7DFC56CC5}" vid="{34F7775F-A7EE-4B7F-A9CE-90D9199611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06C51FB30EDE4AA472607806526B5E" ma:contentTypeVersion="19" ma:contentTypeDescription="Create a new document." ma:contentTypeScope="" ma:versionID="cd89d06eeff237cb3a0a5e1bcab9d810">
  <xsd:schema xmlns:xsd="http://www.w3.org/2001/XMLSchema" xmlns:xs="http://www.w3.org/2001/XMLSchema" xmlns:p="http://schemas.microsoft.com/office/2006/metadata/properties" xmlns:ns2="61eecb7f-4858-4e46-8027-aa9d22ae886d" xmlns:ns3="76f7e1a6-671a-4528-a429-9a79abe00215" targetNamespace="http://schemas.microsoft.com/office/2006/metadata/properties" ma:root="true" ma:fieldsID="c9d68328572faabac96961323f4fbdad" ns2:_="" ns3:_="">
    <xsd:import namespace="61eecb7f-4858-4e46-8027-aa9d22ae886d"/>
    <xsd:import namespace="76f7e1a6-671a-4528-a429-9a79abe002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eecb7f-4858-4e46-8027-aa9d22ae88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e5b4188-6d72-4f47-b878-cd8aa3462c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f7e1a6-671a-4528-a429-9a79abe0021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f2c4c98-e149-4eac-bae5-d04789d6f114}" ma:internalName="TaxCatchAll" ma:showField="CatchAllData" ma:web="76f7e1a6-671a-4528-a429-9a79abe002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eecb7f-4858-4e46-8027-aa9d22ae886d">
      <Terms xmlns="http://schemas.microsoft.com/office/infopath/2007/PartnerControls"/>
    </lcf76f155ced4ddcb4097134ff3c332f>
    <TaxCatchAll xmlns="76f7e1a6-671a-4528-a429-9a79abe00215" xsi:nil="true"/>
  </documentManagement>
</p:properties>
</file>

<file path=customXml/itemProps1.xml><?xml version="1.0" encoding="utf-8"?>
<ds:datastoreItem xmlns:ds="http://schemas.openxmlformats.org/officeDocument/2006/customXml" ds:itemID="{759AF989-77E6-49A5-A49D-1623398B9A63}"/>
</file>

<file path=customXml/itemProps2.xml><?xml version="1.0" encoding="utf-8"?>
<ds:datastoreItem xmlns:ds="http://schemas.openxmlformats.org/officeDocument/2006/customXml" ds:itemID="{5BB2854B-F9FE-4755-BEB0-5FEE4B09AAC8}"/>
</file>

<file path=customXml/itemProps3.xml><?xml version="1.0" encoding="utf-8"?>
<ds:datastoreItem xmlns:ds="http://schemas.openxmlformats.org/officeDocument/2006/customXml" ds:itemID="{A472A151-30AC-41FC-9233-19D9E4C20D0B}"/>
</file>

<file path=docProps/app.xml><?xml version="1.0" encoding="utf-8"?>
<Properties xmlns="http://schemas.openxmlformats.org/officeDocument/2006/extended-properties" xmlns:vt="http://schemas.openxmlformats.org/officeDocument/2006/docPropsVTypes">
  <Template>WAFA25</Template>
  <Application>Microsoft Office PowerPoint</Application>
  <PresentationFormat>On-screen Show (16:9)</PresentationFormat>
  <Slides>16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Silvia Verdina</dc:creator>
  <cp:revision>1</cp:revision>
  <dcterms:created xsi:type="dcterms:W3CDTF">2025-04-24T02:52:24Z</dcterms:created>
  <dcterms:modified xsi:type="dcterms:W3CDTF">2025-08-11T08:12:09Z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0x0101003406C51FB30EDE4AA472607806526B5E</vt:lpwstr>
  </property>
  <property fmtid="{D5CDD505-2E9C-101B-9397-08002B2CF9AE}" pid="3" name="MediaServiceImageTags">
    <vt:lpwstr/>
  </property>
</Properties>
</file>