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7"/>
  </p:sldMasterIdLst>
  <p:notesMasterIdLst>
    <p:notesMasterId r:id="rId29"/>
  </p:notesMasterIdLst>
  <p:handoutMasterIdLst>
    <p:handoutMasterId r:id="rId30"/>
  </p:handoutMasterIdLst>
  <p:sldIdLst>
    <p:sldId id="461" r:id="rId8"/>
    <p:sldId id="414" r:id="rId9"/>
    <p:sldId id="463" r:id="rId10"/>
    <p:sldId id="449" r:id="rId11"/>
    <p:sldId id="465" r:id="rId12"/>
    <p:sldId id="423" r:id="rId13"/>
    <p:sldId id="469" r:id="rId14"/>
    <p:sldId id="471" r:id="rId15"/>
    <p:sldId id="450" r:id="rId16"/>
    <p:sldId id="466" r:id="rId17"/>
    <p:sldId id="422" r:id="rId18"/>
    <p:sldId id="453" r:id="rId19"/>
    <p:sldId id="446" r:id="rId20"/>
    <p:sldId id="447" r:id="rId21"/>
    <p:sldId id="452" r:id="rId22"/>
    <p:sldId id="459" r:id="rId23"/>
    <p:sldId id="417" r:id="rId24"/>
    <p:sldId id="467" r:id="rId25"/>
    <p:sldId id="473" r:id="rId26"/>
    <p:sldId id="472" r:id="rId27"/>
    <p:sldId id="470"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A574E7-F8AC-4BE2-93AA-D37F1B4BF9A2}">
          <p14:sldIdLst>
            <p14:sldId id="461"/>
            <p14:sldId id="414"/>
            <p14:sldId id="463"/>
            <p14:sldId id="449"/>
            <p14:sldId id="465"/>
            <p14:sldId id="423"/>
            <p14:sldId id="469"/>
            <p14:sldId id="471"/>
            <p14:sldId id="450"/>
            <p14:sldId id="466"/>
            <p14:sldId id="422"/>
            <p14:sldId id="453"/>
            <p14:sldId id="446"/>
            <p14:sldId id="447"/>
            <p14:sldId id="452"/>
            <p14:sldId id="459"/>
            <p14:sldId id="417"/>
            <p14:sldId id="467"/>
            <p14:sldId id="473"/>
            <p14:sldId id="472"/>
            <p14:sldId id="4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E859C6-AC5D-99E9-1315-D275C6F55ED2}" name="Zayed S Zaki (DEECA)" initials="ZZ" userId="S::zayed.zaki@delwp.vic.gov.au::539ae409-278a-4b94-96a9-c536e6e990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A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8C688-EC64-4AD8-BEE1-0431F0FC2D3D}" v="1" dt="2025-08-19T04:29:28.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36" autoAdjust="0"/>
    <p:restoredTop sz="96681" autoAdjust="0"/>
  </p:normalViewPr>
  <p:slideViewPr>
    <p:cSldViewPr snapToGrid="0">
      <p:cViewPr>
        <p:scale>
          <a:sx n="120" d="100"/>
          <a:sy n="120" d="100"/>
        </p:scale>
        <p:origin x="846"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37" Type="http://schemas.microsoft.com/office/2018/10/relationships/authors" Target="authors.xml"/><Relationship Id="rId32" Type="http://schemas.openxmlformats.org/officeDocument/2006/relationships/viewProps" Target="viewProps.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 Edwards (DEECA)" userId="50a1828a-909e-439b-9a2d-b4931d18f04b" providerId="ADAL" clId="{1C68C688-EC64-4AD8-BEE1-0431F0FC2D3D}"/>
    <pc:docChg chg="custSel delSld modSld delMainMaster delSection modSection">
      <pc:chgData name="Kelly A Edwards (DEECA)" userId="50a1828a-909e-439b-9a2d-b4931d18f04b" providerId="ADAL" clId="{1C68C688-EC64-4AD8-BEE1-0431F0FC2D3D}" dt="2025-08-19T04:34:49.371" v="154" actId="1076"/>
      <pc:docMkLst>
        <pc:docMk/>
      </pc:docMkLst>
      <pc:sldChg chg="del">
        <pc:chgData name="Kelly A Edwards (DEECA)" userId="50a1828a-909e-439b-9a2d-b4931d18f04b" providerId="ADAL" clId="{1C68C688-EC64-4AD8-BEE1-0431F0FC2D3D}" dt="2025-08-19T04:28:57.918" v="25" actId="47"/>
        <pc:sldMkLst>
          <pc:docMk/>
          <pc:sldMk cId="3284986133" sldId="283"/>
        </pc:sldMkLst>
      </pc:sldChg>
      <pc:sldChg chg="del">
        <pc:chgData name="Kelly A Edwards (DEECA)" userId="50a1828a-909e-439b-9a2d-b4931d18f04b" providerId="ADAL" clId="{1C68C688-EC64-4AD8-BEE1-0431F0FC2D3D}" dt="2025-08-19T04:28:43.533" v="15" actId="47"/>
        <pc:sldMkLst>
          <pc:docMk/>
          <pc:sldMk cId="4139702473" sldId="309"/>
        </pc:sldMkLst>
      </pc:sldChg>
      <pc:sldChg chg="del">
        <pc:chgData name="Kelly A Edwards (DEECA)" userId="50a1828a-909e-439b-9a2d-b4931d18f04b" providerId="ADAL" clId="{1C68C688-EC64-4AD8-BEE1-0431F0FC2D3D}" dt="2025-08-19T04:28:47.456" v="18" actId="47"/>
        <pc:sldMkLst>
          <pc:docMk/>
          <pc:sldMk cId="3032005521" sldId="340"/>
        </pc:sldMkLst>
      </pc:sldChg>
      <pc:sldChg chg="del">
        <pc:chgData name="Kelly A Edwards (DEECA)" userId="50a1828a-909e-439b-9a2d-b4931d18f04b" providerId="ADAL" clId="{1C68C688-EC64-4AD8-BEE1-0431F0FC2D3D}" dt="2025-08-19T04:28:48.632" v="19" actId="47"/>
        <pc:sldMkLst>
          <pc:docMk/>
          <pc:sldMk cId="3860838605" sldId="342"/>
        </pc:sldMkLst>
      </pc:sldChg>
      <pc:sldChg chg="del">
        <pc:chgData name="Kelly A Edwards (DEECA)" userId="50a1828a-909e-439b-9a2d-b4931d18f04b" providerId="ADAL" clId="{1C68C688-EC64-4AD8-BEE1-0431F0FC2D3D}" dt="2025-08-19T04:28:49.652" v="20" actId="47"/>
        <pc:sldMkLst>
          <pc:docMk/>
          <pc:sldMk cId="3895225721" sldId="343"/>
        </pc:sldMkLst>
      </pc:sldChg>
      <pc:sldChg chg="del">
        <pc:chgData name="Kelly A Edwards (DEECA)" userId="50a1828a-909e-439b-9a2d-b4931d18f04b" providerId="ADAL" clId="{1C68C688-EC64-4AD8-BEE1-0431F0FC2D3D}" dt="2025-08-19T04:28:50.723" v="21" actId="47"/>
        <pc:sldMkLst>
          <pc:docMk/>
          <pc:sldMk cId="3674189620" sldId="344"/>
        </pc:sldMkLst>
      </pc:sldChg>
      <pc:sldChg chg="del">
        <pc:chgData name="Kelly A Edwards (DEECA)" userId="50a1828a-909e-439b-9a2d-b4931d18f04b" providerId="ADAL" clId="{1C68C688-EC64-4AD8-BEE1-0431F0FC2D3D}" dt="2025-08-19T04:28:46.337" v="17" actId="47"/>
        <pc:sldMkLst>
          <pc:docMk/>
          <pc:sldMk cId="2633128839" sldId="351"/>
        </pc:sldMkLst>
      </pc:sldChg>
      <pc:sldChg chg="del">
        <pc:chgData name="Kelly A Edwards (DEECA)" userId="50a1828a-909e-439b-9a2d-b4931d18f04b" providerId="ADAL" clId="{1C68C688-EC64-4AD8-BEE1-0431F0FC2D3D}" dt="2025-08-19T04:28:58.908" v="26" actId="47"/>
        <pc:sldMkLst>
          <pc:docMk/>
          <pc:sldMk cId="2653322392" sldId="352"/>
        </pc:sldMkLst>
      </pc:sldChg>
      <pc:sldChg chg="del">
        <pc:chgData name="Kelly A Edwards (DEECA)" userId="50a1828a-909e-439b-9a2d-b4931d18f04b" providerId="ADAL" clId="{1C68C688-EC64-4AD8-BEE1-0431F0FC2D3D}" dt="2025-08-19T04:28:44.677" v="16" actId="47"/>
        <pc:sldMkLst>
          <pc:docMk/>
          <pc:sldMk cId="585232790" sldId="359"/>
        </pc:sldMkLst>
      </pc:sldChg>
      <pc:sldChg chg="del">
        <pc:chgData name="Kelly A Edwards (DEECA)" userId="50a1828a-909e-439b-9a2d-b4931d18f04b" providerId="ADAL" clId="{1C68C688-EC64-4AD8-BEE1-0431F0FC2D3D}" dt="2025-08-19T04:28:40.354" v="13" actId="47"/>
        <pc:sldMkLst>
          <pc:docMk/>
          <pc:sldMk cId="1947065767" sldId="362"/>
        </pc:sldMkLst>
      </pc:sldChg>
      <pc:sldChg chg="del">
        <pc:chgData name="Kelly A Edwards (DEECA)" userId="50a1828a-909e-439b-9a2d-b4931d18f04b" providerId="ADAL" clId="{1C68C688-EC64-4AD8-BEE1-0431F0FC2D3D}" dt="2025-08-19T04:28:39.386" v="12" actId="47"/>
        <pc:sldMkLst>
          <pc:docMk/>
          <pc:sldMk cId="3122709003" sldId="365"/>
        </pc:sldMkLst>
      </pc:sldChg>
      <pc:sldChg chg="del">
        <pc:chgData name="Kelly A Edwards (DEECA)" userId="50a1828a-909e-439b-9a2d-b4931d18f04b" providerId="ADAL" clId="{1C68C688-EC64-4AD8-BEE1-0431F0FC2D3D}" dt="2025-08-19T04:29:00.813" v="28" actId="47"/>
        <pc:sldMkLst>
          <pc:docMk/>
          <pc:sldMk cId="84842396" sldId="395"/>
        </pc:sldMkLst>
      </pc:sldChg>
      <pc:sldChg chg="del">
        <pc:chgData name="Kelly A Edwards (DEECA)" userId="50a1828a-909e-439b-9a2d-b4931d18f04b" providerId="ADAL" clId="{1C68C688-EC64-4AD8-BEE1-0431F0FC2D3D}" dt="2025-08-19T04:28:55.277" v="24" actId="47"/>
        <pc:sldMkLst>
          <pc:docMk/>
          <pc:sldMk cId="3435365041" sldId="406"/>
        </pc:sldMkLst>
      </pc:sldChg>
      <pc:sldChg chg="del">
        <pc:chgData name="Kelly A Edwards (DEECA)" userId="50a1828a-909e-439b-9a2d-b4931d18f04b" providerId="ADAL" clId="{1C68C688-EC64-4AD8-BEE1-0431F0FC2D3D}" dt="2025-08-19T04:28:28.702" v="5" actId="47"/>
        <pc:sldMkLst>
          <pc:docMk/>
          <pc:sldMk cId="3713382710" sldId="412"/>
        </pc:sldMkLst>
      </pc:sldChg>
      <pc:sldChg chg="del">
        <pc:chgData name="Kelly A Edwards (DEECA)" userId="50a1828a-909e-439b-9a2d-b4931d18f04b" providerId="ADAL" clId="{1C68C688-EC64-4AD8-BEE1-0431F0FC2D3D}" dt="2025-08-19T04:28:42.430" v="14" actId="47"/>
        <pc:sldMkLst>
          <pc:docMk/>
          <pc:sldMk cId="2864109009" sldId="415"/>
        </pc:sldMkLst>
      </pc:sldChg>
      <pc:sldChg chg="del">
        <pc:chgData name="Kelly A Edwards (DEECA)" userId="50a1828a-909e-439b-9a2d-b4931d18f04b" providerId="ADAL" clId="{1C68C688-EC64-4AD8-BEE1-0431F0FC2D3D}" dt="2025-08-19T04:28:59.808" v="27" actId="47"/>
        <pc:sldMkLst>
          <pc:docMk/>
          <pc:sldMk cId="440181007" sldId="418"/>
        </pc:sldMkLst>
      </pc:sldChg>
      <pc:sldChg chg="del">
        <pc:chgData name="Kelly A Edwards (DEECA)" userId="50a1828a-909e-439b-9a2d-b4931d18f04b" providerId="ADAL" clId="{1C68C688-EC64-4AD8-BEE1-0431F0FC2D3D}" dt="2025-08-19T04:29:01.938" v="29" actId="47"/>
        <pc:sldMkLst>
          <pc:docMk/>
          <pc:sldMk cId="956074260" sldId="419"/>
        </pc:sldMkLst>
      </pc:sldChg>
      <pc:sldChg chg="del">
        <pc:chgData name="Kelly A Edwards (DEECA)" userId="50a1828a-909e-439b-9a2d-b4931d18f04b" providerId="ADAL" clId="{1C68C688-EC64-4AD8-BEE1-0431F0FC2D3D}" dt="2025-08-19T04:28:53.971" v="23" actId="47"/>
        <pc:sldMkLst>
          <pc:docMk/>
          <pc:sldMk cId="1606655695" sldId="420"/>
        </pc:sldMkLst>
      </pc:sldChg>
      <pc:sldChg chg="del">
        <pc:chgData name="Kelly A Edwards (DEECA)" userId="50a1828a-909e-439b-9a2d-b4931d18f04b" providerId="ADAL" clId="{1C68C688-EC64-4AD8-BEE1-0431F0FC2D3D}" dt="2025-08-19T04:28:38.210" v="11" actId="47"/>
        <pc:sldMkLst>
          <pc:docMk/>
          <pc:sldMk cId="1476637744" sldId="424"/>
        </pc:sldMkLst>
      </pc:sldChg>
      <pc:sldChg chg="del">
        <pc:chgData name="Kelly A Edwards (DEECA)" userId="50a1828a-909e-439b-9a2d-b4931d18f04b" providerId="ADAL" clId="{1C68C688-EC64-4AD8-BEE1-0431F0FC2D3D}" dt="2025-08-19T04:28:37.137" v="10" actId="47"/>
        <pc:sldMkLst>
          <pc:docMk/>
          <pc:sldMk cId="508125321" sldId="442"/>
        </pc:sldMkLst>
      </pc:sldChg>
      <pc:sldChg chg="del">
        <pc:chgData name="Kelly A Edwards (DEECA)" userId="50a1828a-909e-439b-9a2d-b4931d18f04b" providerId="ADAL" clId="{1C68C688-EC64-4AD8-BEE1-0431F0FC2D3D}" dt="2025-08-19T04:28:35.929" v="9" actId="47"/>
        <pc:sldMkLst>
          <pc:docMk/>
          <pc:sldMk cId="2020523715" sldId="451"/>
        </pc:sldMkLst>
      </pc:sldChg>
      <pc:sldChg chg="del">
        <pc:chgData name="Kelly A Edwards (DEECA)" userId="50a1828a-909e-439b-9a2d-b4931d18f04b" providerId="ADAL" clId="{1C68C688-EC64-4AD8-BEE1-0431F0FC2D3D}" dt="2025-08-19T04:28:32.597" v="7" actId="47"/>
        <pc:sldMkLst>
          <pc:docMk/>
          <pc:sldMk cId="3283272879" sldId="454"/>
        </pc:sldMkLst>
      </pc:sldChg>
      <pc:sldChg chg="del">
        <pc:chgData name="Kelly A Edwards (DEECA)" userId="50a1828a-909e-439b-9a2d-b4931d18f04b" providerId="ADAL" clId="{1C68C688-EC64-4AD8-BEE1-0431F0FC2D3D}" dt="2025-08-19T04:28:33.760" v="8" actId="47"/>
        <pc:sldMkLst>
          <pc:docMk/>
          <pc:sldMk cId="2140919880" sldId="455"/>
        </pc:sldMkLst>
      </pc:sldChg>
      <pc:sldChg chg="del">
        <pc:chgData name="Kelly A Edwards (DEECA)" userId="50a1828a-909e-439b-9a2d-b4931d18f04b" providerId="ADAL" clId="{1C68C688-EC64-4AD8-BEE1-0431F0FC2D3D}" dt="2025-08-19T04:28:24.873" v="4" actId="47"/>
        <pc:sldMkLst>
          <pc:docMk/>
          <pc:sldMk cId="227456964" sldId="456"/>
        </pc:sldMkLst>
      </pc:sldChg>
      <pc:sldChg chg="del">
        <pc:chgData name="Kelly A Edwards (DEECA)" userId="50a1828a-909e-439b-9a2d-b4931d18f04b" providerId="ADAL" clId="{1C68C688-EC64-4AD8-BEE1-0431F0FC2D3D}" dt="2025-08-19T04:28:30.480" v="6" actId="47"/>
        <pc:sldMkLst>
          <pc:docMk/>
          <pc:sldMk cId="2771182907" sldId="457"/>
        </pc:sldMkLst>
      </pc:sldChg>
      <pc:sldChg chg="del">
        <pc:chgData name="Kelly A Edwards (DEECA)" userId="50a1828a-909e-439b-9a2d-b4931d18f04b" providerId="ADAL" clId="{1C68C688-EC64-4AD8-BEE1-0431F0FC2D3D}" dt="2025-08-19T04:28:51.854" v="22" actId="47"/>
        <pc:sldMkLst>
          <pc:docMk/>
          <pc:sldMk cId="1875348859" sldId="458"/>
        </pc:sldMkLst>
      </pc:sldChg>
      <pc:sldChg chg="addSp modSp mod">
        <pc:chgData name="Kelly A Edwards (DEECA)" userId="50a1828a-909e-439b-9a2d-b4931d18f04b" providerId="ADAL" clId="{1C68C688-EC64-4AD8-BEE1-0431F0FC2D3D}" dt="2025-08-19T04:34:49.371" v="154" actId="1076"/>
        <pc:sldMkLst>
          <pc:docMk/>
          <pc:sldMk cId="1910293987" sldId="470"/>
        </pc:sldMkLst>
        <pc:spChg chg="add mod">
          <ac:chgData name="Kelly A Edwards (DEECA)" userId="50a1828a-909e-439b-9a2d-b4931d18f04b" providerId="ADAL" clId="{1C68C688-EC64-4AD8-BEE1-0431F0FC2D3D}" dt="2025-08-19T04:32:24.732" v="152" actId="14100"/>
          <ac:spMkLst>
            <pc:docMk/>
            <pc:sldMk cId="1910293987" sldId="470"/>
            <ac:spMk id="3" creationId="{A21CDC10-6986-EBC8-268E-E9596E3B6D19}"/>
          </ac:spMkLst>
        </pc:spChg>
        <pc:spChg chg="add mod ord">
          <ac:chgData name="Kelly A Edwards (DEECA)" userId="50a1828a-909e-439b-9a2d-b4931d18f04b" providerId="ADAL" clId="{1C68C688-EC64-4AD8-BEE1-0431F0FC2D3D}" dt="2025-08-19T04:32:14.194" v="151" actId="14100"/>
          <ac:spMkLst>
            <pc:docMk/>
            <pc:sldMk cId="1910293987" sldId="470"/>
            <ac:spMk id="4" creationId="{7FA82D9C-F96A-9971-F8B7-FA258A80D0DD}"/>
          </ac:spMkLst>
        </pc:spChg>
        <pc:picChg chg="mod">
          <ac:chgData name="Kelly A Edwards (DEECA)" userId="50a1828a-909e-439b-9a2d-b4931d18f04b" providerId="ADAL" clId="{1C68C688-EC64-4AD8-BEE1-0431F0FC2D3D}" dt="2025-08-19T04:34:49.371" v="154" actId="1076"/>
          <ac:picMkLst>
            <pc:docMk/>
            <pc:sldMk cId="1910293987" sldId="470"/>
            <ac:picMk id="5" creationId="{FE8E88F7-6E2E-AF2E-146B-E8E9DCFAA558}"/>
          </ac:picMkLst>
        </pc:picChg>
      </pc:sldChg>
      <pc:sldMasterChg chg="del delSldLayout">
        <pc:chgData name="Kelly A Edwards (DEECA)" userId="50a1828a-909e-439b-9a2d-b4931d18f04b" providerId="ADAL" clId="{1C68C688-EC64-4AD8-BEE1-0431F0FC2D3D}" dt="2025-08-19T04:29:01.938" v="29" actId="47"/>
        <pc:sldMasterMkLst>
          <pc:docMk/>
          <pc:sldMasterMk cId="4181608931" sldId="2147483734"/>
        </pc:sldMasterMkLst>
        <pc:sldLayoutChg chg="del">
          <pc:chgData name="Kelly A Edwards (DEECA)" userId="50a1828a-909e-439b-9a2d-b4931d18f04b" providerId="ADAL" clId="{1C68C688-EC64-4AD8-BEE1-0431F0FC2D3D}" dt="2025-08-19T04:29:01.938" v="29" actId="47"/>
          <pc:sldLayoutMkLst>
            <pc:docMk/>
            <pc:sldMasterMk cId="4181608931" sldId="2147483734"/>
            <pc:sldLayoutMk cId="2492181347" sldId="2147483735"/>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876562958" sldId="2147483736"/>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3682176942" sldId="2147483737"/>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2079620095" sldId="2147483738"/>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2933170748" sldId="2147483739"/>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3574020063" sldId="2147483740"/>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2331205051" sldId="2147483741"/>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2911695403" sldId="2147483742"/>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1933082939" sldId="2147483743"/>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603135010" sldId="2147483744"/>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4083435155" sldId="2147483745"/>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3509409262" sldId="2147483746"/>
          </pc:sldLayoutMkLst>
        </pc:sldLayoutChg>
        <pc:sldLayoutChg chg="del">
          <pc:chgData name="Kelly A Edwards (DEECA)" userId="50a1828a-909e-439b-9a2d-b4931d18f04b" providerId="ADAL" clId="{1C68C688-EC64-4AD8-BEE1-0431F0FC2D3D}" dt="2025-08-19T04:29:01.938" v="29" actId="47"/>
          <pc:sldLayoutMkLst>
            <pc:docMk/>
            <pc:sldMasterMk cId="4181608931" sldId="2147483734"/>
            <pc:sldLayoutMk cId="4050006072" sldId="214748374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EEE9C9-DEEC-449F-A981-6489DB58CD4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4" name="Footer Placeholder 3">
            <a:extLst>
              <a:ext uri="{FF2B5EF4-FFF2-40B4-BE49-F238E27FC236}">
                <a16:creationId xmlns:a16="http://schemas.microsoft.com/office/drawing/2014/main" id="{4160398B-4834-4448-A51A-FF0E93EA4B5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34DB55F-78CB-453B-8781-4DCC8F41824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71C55B3-9972-445B-ABED-C4DCCA2CF92E}" type="slidenum">
              <a:rPr lang="en-AU" smtClean="0"/>
              <a:t>‹#›</a:t>
            </a:fld>
            <a:endParaRPr lang="en-AU"/>
          </a:p>
        </p:txBody>
      </p:sp>
    </p:spTree>
    <p:extLst>
      <p:ext uri="{BB962C8B-B14F-4D97-AF65-F5344CB8AC3E}">
        <p14:creationId xmlns:p14="http://schemas.microsoft.com/office/powerpoint/2010/main" val="1380443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85D45A1-E2AB-704E-BFF9-8D0D460D3D15}" type="datetimeFigureOut">
              <a:rPr lang="en-US" smtClean="0"/>
              <a:t>8/19/2025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8A570F5-8F73-7C4E-BEC5-169712A42D1B}" type="slidenum">
              <a:rPr lang="en-US" smtClean="0"/>
              <a:t>‹#›</a:t>
            </a:fld>
            <a:endParaRPr lang="en-US"/>
          </a:p>
        </p:txBody>
      </p:sp>
    </p:spTree>
    <p:extLst>
      <p:ext uri="{BB962C8B-B14F-4D97-AF65-F5344CB8AC3E}">
        <p14:creationId xmlns:p14="http://schemas.microsoft.com/office/powerpoint/2010/main" val="9460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570F5-8F73-7C4E-BEC5-169712A42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539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bg2"/>
                </a:solidFill>
              </a:defRPr>
            </a:lvl1pPr>
          </a:lstStyle>
          <a:p>
            <a:r>
              <a:rPr lang="en-AU" b="1">
                <a:solidFill>
                  <a:srgbClr val="201547"/>
                </a:solidFill>
                <a:effectLst/>
                <a:latin typeface="Arial" panose="020B0604020202020204" pitchFamily="34" charset="0"/>
              </a:rPr>
              <a:t>Title over two lines maximum if subtitle is being used if not more can be included</a:t>
            </a:r>
            <a:endParaRPr lang="en-AU">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solidFill>
                  <a:srgbClr val="201547"/>
                </a:solidFill>
                <a:effectLst/>
                <a:latin typeface="Arial" panose="020B0604020202020204" pitchFamily="34" charset="0"/>
              </a:rPr>
              <a:t>Subtitle over two lines maximum delete if not required </a:t>
            </a:r>
            <a:r>
              <a:rPr lang="en-AU" err="1">
                <a:solidFill>
                  <a:srgbClr val="201547"/>
                </a:solidFill>
                <a:effectLst/>
                <a:latin typeface="Arial" panose="020B0604020202020204" pitchFamily="34" charset="0"/>
              </a:rPr>
              <a:t>obitat</a:t>
            </a:r>
            <a:r>
              <a:rPr lang="en-AU">
                <a:solidFill>
                  <a:srgbClr val="201547"/>
                </a:solidFill>
                <a:effectLst/>
                <a:latin typeface="Arial" panose="020B0604020202020204" pitchFamily="34" charset="0"/>
              </a:rPr>
              <a:t> </a:t>
            </a:r>
            <a:r>
              <a:rPr lang="en-AU" err="1">
                <a:solidFill>
                  <a:srgbClr val="201547"/>
                </a:solidFill>
                <a:effectLst/>
                <a:latin typeface="Arial" panose="020B0604020202020204" pitchFamily="34" charset="0"/>
              </a:rPr>
              <a:t>eumque</a:t>
            </a:r>
            <a:r>
              <a:rPr lang="en-AU">
                <a:solidFill>
                  <a:srgbClr val="201547"/>
                </a:solidFill>
                <a:effectLst/>
                <a:latin typeface="Arial" panose="020B0604020202020204" pitchFamily="34" charset="0"/>
              </a:rPr>
              <a:t> </a:t>
            </a:r>
            <a:r>
              <a:rPr lang="en-AU" err="1">
                <a:solidFill>
                  <a:srgbClr val="201547"/>
                </a:solidFill>
                <a:effectLst/>
                <a:latin typeface="Arial" panose="020B0604020202020204" pitchFamily="34" charset="0"/>
              </a:rPr>
              <a:t>porumqui</a:t>
            </a:r>
            <a:r>
              <a:rPr lang="en-AU">
                <a:solidFill>
                  <a:srgbClr val="201547"/>
                </a:solidFill>
                <a:effectLst/>
                <a:latin typeface="Arial" panose="020B0604020202020204" pitchFamily="34" charset="0"/>
              </a:rPr>
              <a:t> </a:t>
            </a:r>
            <a:r>
              <a:rPr lang="en-AU" err="1">
                <a:solidFill>
                  <a:srgbClr val="201547"/>
                </a:solidFill>
                <a:effectLst/>
                <a:latin typeface="Arial" panose="020B0604020202020204" pitchFamily="34" charset="0"/>
              </a:rPr>
              <a:t>cullenis</a:t>
            </a:r>
            <a:r>
              <a:rPr lang="en-AU">
                <a:solidFill>
                  <a:srgbClr val="201547"/>
                </a:solidFill>
                <a:effectLst/>
                <a:latin typeface="Arial" panose="020B0604020202020204" pitchFamily="34" charset="0"/>
              </a:rPr>
              <a:t> </a:t>
            </a:r>
            <a:r>
              <a:rPr lang="en-AU" err="1">
                <a:solidFill>
                  <a:srgbClr val="201547"/>
                </a:solidFill>
                <a:effectLst/>
                <a:latin typeface="Arial" panose="020B0604020202020204" pitchFamily="34" charset="0"/>
              </a:rPr>
              <a:t>sequas</a:t>
            </a:r>
            <a:r>
              <a:rPr lang="en-AU">
                <a:solidFill>
                  <a:srgbClr val="201547"/>
                </a:solidFill>
                <a:effectLst/>
                <a:latin typeface="Arial" panose="020B0604020202020204" pitchFamily="34" charset="0"/>
              </a:rPr>
              <a:t> sum sima quat </a:t>
            </a:r>
            <a:r>
              <a:rPr lang="en-AU" err="1">
                <a:solidFill>
                  <a:srgbClr val="201547"/>
                </a:solidFill>
                <a:effectLst/>
                <a:latin typeface="Arial" panose="020B0604020202020204" pitchFamily="34" charset="0"/>
              </a:rPr>
              <a:t>apidellesti</a:t>
            </a:r>
            <a:r>
              <a:rPr lang="en-AU">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a:stretch>
            <a:fillRect/>
          </a:stretch>
        </p:blipFill>
        <p:spPr>
          <a:xfrm>
            <a:off x="9236450" y="5723041"/>
            <a:ext cx="2215146" cy="567476"/>
          </a:xfrm>
          <a:prstGeom prst="rect">
            <a:avLst/>
          </a:prstGeom>
        </p:spPr>
      </p:pic>
      <p:grpSp>
        <p:nvGrpSpPr>
          <p:cNvPr id="4" name="Group 3">
            <a:extLst>
              <a:ext uri="{FF2B5EF4-FFF2-40B4-BE49-F238E27FC236}">
                <a16:creationId xmlns:a16="http://schemas.microsoft.com/office/drawing/2014/main" id="{DCB1E7C0-3951-A415-E608-EBBA72C8EA4F}"/>
              </a:ext>
              <a:ext uri="{C183D7F6-B498-43B3-948B-1728B52AA6E4}">
                <adec:decorative xmlns:adec="http://schemas.microsoft.com/office/drawing/2017/decorative" val="1"/>
              </a:ext>
            </a:extLst>
          </p:cNvPr>
          <p:cNvGrpSpPr/>
          <p:nvPr userDrawn="1"/>
        </p:nvGrpSpPr>
        <p:grpSpPr>
          <a:xfrm>
            <a:off x="5465321" y="-13912"/>
            <a:ext cx="6737783" cy="6873500"/>
            <a:chOff x="5465321" y="-13912"/>
            <a:chExt cx="6737783" cy="6873500"/>
          </a:xfrm>
        </p:grpSpPr>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3677" y="1709737"/>
              <a:ext cx="1619422" cy="3434662"/>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653F750-92C8-506F-C87F-B6EA2C6F9647}"/>
                </a:ext>
              </a:extLst>
            </p:cNvPr>
            <p:cNvSpPr/>
            <p:nvPr userDrawn="1"/>
          </p:nvSpPr>
          <p:spPr>
            <a:xfrm>
              <a:off x="7349127" y="6289676"/>
              <a:ext cx="630662" cy="3213"/>
            </a:xfrm>
            <a:custGeom>
              <a:avLst/>
              <a:gdLst>
                <a:gd name="connsiteX0" fmla="*/ 1227 w 630662"/>
                <a:gd name="connsiteY0" fmla="*/ 0 h 3213"/>
                <a:gd name="connsiteX1" fmla="*/ 630662 w 630662"/>
                <a:gd name="connsiteY1" fmla="*/ 0 h 3213"/>
                <a:gd name="connsiteX2" fmla="*/ 629178 w 630662"/>
                <a:gd name="connsiteY2" fmla="*/ 3213 h 3213"/>
                <a:gd name="connsiteX3" fmla="*/ 0 w 630662"/>
                <a:gd name="connsiteY3" fmla="*/ 2602 h 3213"/>
                <a:gd name="connsiteX4" fmla="*/ 1227 w 630662"/>
                <a:gd name="connsiteY4" fmla="*/ 0 h 3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62" h="3213">
                  <a:moveTo>
                    <a:pt x="1227" y="0"/>
                  </a:moveTo>
                  <a:lnTo>
                    <a:pt x="630662" y="0"/>
                  </a:lnTo>
                  <a:lnTo>
                    <a:pt x="629178" y="3213"/>
                  </a:lnTo>
                  <a:lnTo>
                    <a:pt x="0" y="2602"/>
                  </a:lnTo>
                  <a:lnTo>
                    <a:pt x="1227" y="0"/>
                  </a:lnTo>
                  <a:close/>
                </a:path>
              </a:pathLst>
            </a:custGeom>
            <a:solidFill>
              <a:schemeClr val="accent2"/>
            </a:solidFill>
            <a:ln w="6350" cap="flat">
              <a:noFill/>
              <a:prstDash val="solid"/>
              <a:miter/>
            </a:ln>
          </p:spPr>
          <p:txBody>
            <a:bodyPr wrap="square" rtlCol="0" anchor="ctr">
              <a:noAutofit/>
            </a:bodyPr>
            <a:lstStyle/>
            <a:p>
              <a:endParaRPr lang="en-US"/>
            </a:p>
          </p:txBody>
        </p:sp>
      </p:gr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57860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2836" cy="1153056"/>
            <a:chOff x="-6350" y="-8619"/>
            <a:chExt cx="12202836" cy="1153056"/>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EF9383C4-4C78-2031-9E2E-AD27133575F0}"/>
              </a:ext>
            </a:extLst>
          </p:cNvPr>
          <p:cNvSpPr>
            <a:spLocks noGrp="1"/>
          </p:cNvSpPr>
          <p:nvPr>
            <p:ph type="title"/>
          </p:nvPr>
        </p:nvSpPr>
        <p:spPr>
          <a:xfrm>
            <a:off x="470375" y="503675"/>
            <a:ext cx="8140225" cy="405045"/>
          </a:xfrm>
        </p:spPr>
        <p:txBody>
          <a:bodyPr>
            <a:noAutofit/>
          </a:bodyPr>
          <a:lstStyle>
            <a:lvl1pPr>
              <a:defRPr sz="2600" b="1">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0A19BF03-1167-6D70-26A9-8E5A41EA8C4E}"/>
              </a:ext>
            </a:extLst>
          </p:cNvPr>
          <p:cNvSpPr>
            <a:spLocks noGrp="1"/>
          </p:cNvSpPr>
          <p:nvPr>
            <p:ph idx="1"/>
          </p:nvPr>
        </p:nvSpPr>
        <p:spPr>
          <a:xfrm>
            <a:off x="470375" y="1648112"/>
            <a:ext cx="1116123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0A883D49-AB63-AF91-6899-894E4703F4FE}"/>
              </a:ext>
            </a:extLst>
          </p:cNvPr>
          <p:cNvSpPr txBox="1">
            <a:spLocks/>
          </p:cNvSpPr>
          <p:nvPr userDrawn="1"/>
        </p:nvSpPr>
        <p:spPr>
          <a:xfrm>
            <a:off x="9516380" y="6356350"/>
            <a:ext cx="22052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84786E-3355-4319-A349-5A0CCF522B01}" type="slidenum">
              <a:rPr lang="en-AU" sz="1400" smtClean="0"/>
              <a:pPr/>
              <a:t>‹#›</a:t>
            </a:fld>
            <a:endParaRPr lang="en-AU" sz="1400"/>
          </a:p>
        </p:txBody>
      </p:sp>
    </p:spTree>
    <p:extLst>
      <p:ext uri="{BB962C8B-B14F-4D97-AF65-F5344CB8AC3E}">
        <p14:creationId xmlns:p14="http://schemas.microsoft.com/office/powerpoint/2010/main" val="132336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2 - Image ">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A062859-6003-2052-B551-A9FD6B656B1C}"/>
              </a:ext>
            </a:extLst>
          </p:cNvPr>
          <p:cNvSpPr>
            <a:spLocks noGrp="1"/>
          </p:cNvSpPr>
          <p:nvPr>
            <p:ph type="pic" sz="quarter" idx="13" hasCustomPrompt="1"/>
          </p:nvPr>
        </p:nvSpPr>
        <p:spPr>
          <a:xfrm>
            <a:off x="5725476" y="3175"/>
            <a:ext cx="6466524" cy="6286500"/>
          </a:xfrm>
          <a:custGeom>
            <a:avLst/>
            <a:gdLst>
              <a:gd name="connsiteX0" fmla="*/ 0 w 6466524"/>
              <a:gd name="connsiteY0" fmla="*/ 0 h 6283325"/>
              <a:gd name="connsiteX1" fmla="*/ 6466524 w 6466524"/>
              <a:gd name="connsiteY1" fmla="*/ 0 h 6283325"/>
              <a:gd name="connsiteX2" fmla="*/ 6466524 w 6466524"/>
              <a:gd name="connsiteY2" fmla="*/ 6283325 h 6283325"/>
              <a:gd name="connsiteX3" fmla="*/ 0 w 6466524"/>
              <a:gd name="connsiteY3" fmla="*/ 6283325 h 6283325"/>
              <a:gd name="connsiteX4" fmla="*/ 0 w 6466524"/>
              <a:gd name="connsiteY4"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6283325 h 6283325"/>
              <a:gd name="connsiteX5" fmla="*/ 0 w 6466524"/>
              <a:gd name="connsiteY5"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0 h 6283325"/>
              <a:gd name="connsiteX0" fmla="*/ 0 w 6466524"/>
              <a:gd name="connsiteY0" fmla="*/ 0 h 6286500"/>
              <a:gd name="connsiteX1" fmla="*/ 6466524 w 6466524"/>
              <a:gd name="connsiteY1" fmla="*/ 0 h 6286500"/>
              <a:gd name="connsiteX2" fmla="*/ 6466524 w 6466524"/>
              <a:gd name="connsiteY2" fmla="*/ 6283325 h 6286500"/>
              <a:gd name="connsiteX3" fmla="*/ 2964498 w 6466524"/>
              <a:gd name="connsiteY3" fmla="*/ 6286500 h 6286500"/>
              <a:gd name="connsiteX4" fmla="*/ 0 w 6466524"/>
              <a:gd name="connsiteY4" fmla="*/ 0 h 6286500"/>
              <a:gd name="connsiteX0" fmla="*/ 0 w 6466524"/>
              <a:gd name="connsiteY0" fmla="*/ 0 h 6286500"/>
              <a:gd name="connsiteX1" fmla="*/ 6466524 w 6466524"/>
              <a:gd name="connsiteY1" fmla="*/ 0 h 6286500"/>
              <a:gd name="connsiteX2" fmla="*/ 6463349 w 6466524"/>
              <a:gd name="connsiteY2" fmla="*/ 6286500 h 6286500"/>
              <a:gd name="connsiteX3" fmla="*/ 2964498 w 6466524"/>
              <a:gd name="connsiteY3" fmla="*/ 6286500 h 6286500"/>
              <a:gd name="connsiteX4" fmla="*/ 0 w 6466524"/>
              <a:gd name="connsiteY4" fmla="*/ 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524" h="6286500">
                <a:moveTo>
                  <a:pt x="0" y="0"/>
                </a:moveTo>
                <a:lnTo>
                  <a:pt x="6466524" y="0"/>
                </a:lnTo>
                <a:cubicBezTo>
                  <a:pt x="6465466" y="2095500"/>
                  <a:pt x="6464407" y="4191000"/>
                  <a:pt x="6463349" y="6286500"/>
                </a:cubicBezTo>
                <a:lnTo>
                  <a:pt x="2964498" y="6286500"/>
                </a:lnTo>
                <a:lnTo>
                  <a:pt x="0" y="0"/>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a:t>Click here to </a:t>
            </a:r>
            <a:br>
              <a:rPr lang="en-US"/>
            </a:br>
            <a:r>
              <a:rPr lang="en-US"/>
              <a:t>insert picture</a:t>
            </a:r>
          </a:p>
        </p:txBody>
      </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5" y="503675"/>
            <a:ext cx="5255101" cy="405045"/>
          </a:xfrm>
        </p:spPr>
        <p:txBody>
          <a:bodyPr>
            <a:noAutofit/>
          </a:bodyPr>
          <a:lstStyle>
            <a:lvl1pPr>
              <a:defRPr sz="26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91365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5C178-8A17-4172-1FEE-567AB2E79610}"/>
              </a:ext>
            </a:extLst>
          </p:cNvPr>
          <p:cNvSpPr>
            <a:spLocks noGrp="1"/>
          </p:cNvSpPr>
          <p:nvPr>
            <p:ph type="dt" sz="half" idx="10"/>
          </p:nvPr>
        </p:nvSpPr>
        <p:spPr>
          <a:xfrm>
            <a:off x="470375" y="6356350"/>
            <a:ext cx="2835315" cy="365125"/>
          </a:xfrm>
          <a:prstGeom prst="rect">
            <a:avLst/>
          </a:prstGeom>
        </p:spPr>
        <p:txBody>
          <a:bodyPr/>
          <a:lstStyle/>
          <a:p>
            <a:fld id="{C51AA5E5-4A2F-4BF0-BD24-3D5392D61631}" type="datetimeFigureOut">
              <a:rPr lang="en-AU" smtClean="0"/>
              <a:t>19/08/2025</a:t>
            </a:fld>
            <a:endParaRPr lang="en-AU"/>
          </a:p>
        </p:txBody>
      </p:sp>
      <p:sp>
        <p:nvSpPr>
          <p:cNvPr id="6" name="Slide Number Placeholder 5">
            <a:extLst>
              <a:ext uri="{FF2B5EF4-FFF2-40B4-BE49-F238E27FC236}">
                <a16:creationId xmlns:a16="http://schemas.microsoft.com/office/drawing/2014/main" id="{AF79FB52-4DEF-1951-4606-D2C27C57FAC1}"/>
              </a:ext>
            </a:extLst>
          </p:cNvPr>
          <p:cNvSpPr>
            <a:spLocks noGrp="1"/>
          </p:cNvSpPr>
          <p:nvPr>
            <p:ph type="sldNum" sz="quarter" idx="12"/>
          </p:nvPr>
        </p:nvSpPr>
        <p:spPr/>
        <p:txBody>
          <a:bodyPr/>
          <a:lstStyle/>
          <a:p>
            <a:fld id="{D584786E-3355-4319-A349-5A0CCF522B01}" type="slidenum">
              <a:rPr lang="en-AU" smtClean="0"/>
              <a:t>‹#›</a:t>
            </a:fld>
            <a:endParaRPr lang="en-AU"/>
          </a:p>
        </p:txBody>
      </p:sp>
      <p:grpSp>
        <p:nvGrpSpPr>
          <p:cNvPr id="5" name="Group 4">
            <a:extLst>
              <a:ext uri="{FF2B5EF4-FFF2-40B4-BE49-F238E27FC236}">
                <a16:creationId xmlns:a16="http://schemas.microsoft.com/office/drawing/2014/main" id="{580B1E72-EEC3-0ABB-39A3-403E5A9E29C1}"/>
              </a:ext>
              <a:ext uri="{C183D7F6-B498-43B3-948B-1728B52AA6E4}">
                <adec:decorative xmlns:adec="http://schemas.microsoft.com/office/drawing/2017/decorative" val="1"/>
              </a:ext>
            </a:extLst>
          </p:cNvPr>
          <p:cNvGrpSpPr/>
          <p:nvPr userDrawn="1"/>
        </p:nvGrpSpPr>
        <p:grpSpPr>
          <a:xfrm>
            <a:off x="-63" y="6286500"/>
            <a:ext cx="12192063" cy="571245"/>
            <a:chOff x="-63" y="6286500"/>
            <a:chExt cx="12192063" cy="571245"/>
          </a:xfrm>
        </p:grpSpPr>
        <p:sp>
          <p:nvSpPr>
            <p:cNvPr id="15" name="Freeform 14">
              <a:extLst>
                <a:ext uri="{FF2B5EF4-FFF2-40B4-BE49-F238E27FC236}">
                  <a16:creationId xmlns:a16="http://schemas.microsoft.com/office/drawing/2014/main" id="{3A708F2D-108D-1315-30A0-45DF18B26B31}"/>
                </a:ext>
              </a:extLst>
            </p:cNvPr>
            <p:cNvSpPr/>
            <p:nvPr/>
          </p:nvSpPr>
          <p:spPr>
            <a:xfrm>
              <a:off x="-63" y="6286500"/>
              <a:ext cx="12192063" cy="571245"/>
            </a:xfrm>
            <a:custGeom>
              <a:avLst/>
              <a:gdLst>
                <a:gd name="connsiteX0" fmla="*/ 127 w 9230169"/>
                <a:gd name="connsiteY0" fmla="*/ 0 h 571245"/>
                <a:gd name="connsiteX1" fmla="*/ 9230170 w 9230169"/>
                <a:gd name="connsiteY1" fmla="*/ 0 h 571245"/>
                <a:gd name="connsiteX2" fmla="*/ 8960866 w 9230169"/>
                <a:gd name="connsiteY2" fmla="*/ 571246 h 571245"/>
                <a:gd name="connsiteX3" fmla="*/ 0 w 9230169"/>
                <a:gd name="connsiteY3" fmla="*/ 571246 h 571245"/>
                <a:gd name="connsiteX4" fmla="*/ 127 w 9230169"/>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169" h="571245">
                  <a:moveTo>
                    <a:pt x="127" y="0"/>
                  </a:moveTo>
                  <a:lnTo>
                    <a:pt x="9230170" y="0"/>
                  </a:lnTo>
                  <a:lnTo>
                    <a:pt x="8960866" y="571246"/>
                  </a:lnTo>
                  <a:lnTo>
                    <a:pt x="0" y="571246"/>
                  </a:lnTo>
                  <a:lnTo>
                    <a:pt x="127" y="0"/>
                  </a:lnTo>
                  <a:close/>
                </a:path>
              </a:pathLst>
            </a:custGeom>
            <a:solidFill>
              <a:schemeClr val="tx2"/>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17A86FA-16A9-46C1-CE68-B2D7CB89774C}"/>
                </a:ext>
              </a:extLst>
            </p:cNvPr>
            <p:cNvSpPr/>
            <p:nvPr/>
          </p:nvSpPr>
          <p:spPr>
            <a:xfrm>
              <a:off x="10842625" y="6286500"/>
              <a:ext cx="1349375" cy="571245"/>
            </a:xfrm>
            <a:custGeom>
              <a:avLst/>
              <a:gdLst>
                <a:gd name="connsiteX0" fmla="*/ 0 w 1349375"/>
                <a:gd name="connsiteY0" fmla="*/ 0 h 571245"/>
                <a:gd name="connsiteX1" fmla="*/ 1349375 w 1349375"/>
                <a:gd name="connsiteY1" fmla="*/ 0 h 571245"/>
                <a:gd name="connsiteX2" fmla="*/ 1349184 w 1349375"/>
                <a:gd name="connsiteY2" fmla="*/ 571246 h 571245"/>
                <a:gd name="connsiteX3" fmla="*/ 272161 w 1349375"/>
                <a:gd name="connsiteY3" fmla="*/ 571246 h 571245"/>
                <a:gd name="connsiteX4" fmla="*/ 0 w 134937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571245">
                  <a:moveTo>
                    <a:pt x="0" y="0"/>
                  </a:moveTo>
                  <a:lnTo>
                    <a:pt x="1349375" y="0"/>
                  </a:lnTo>
                  <a:lnTo>
                    <a:pt x="1349184" y="571246"/>
                  </a:lnTo>
                  <a:lnTo>
                    <a:pt x="272161" y="571246"/>
                  </a:lnTo>
                  <a:lnTo>
                    <a:pt x="0" y="0"/>
                  </a:lnTo>
                  <a:close/>
                </a:path>
              </a:pathLst>
            </a:custGeom>
            <a:solidFill>
              <a:schemeClr val="accent1"/>
            </a:solidFill>
            <a:ln w="635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7D03E2-570B-B8E8-2FD7-D51C94C8CB13}"/>
                </a:ext>
              </a:extLst>
            </p:cNvPr>
            <p:cNvSpPr/>
            <p:nvPr/>
          </p:nvSpPr>
          <p:spPr>
            <a:xfrm>
              <a:off x="8423465" y="6286500"/>
              <a:ext cx="1881885" cy="571245"/>
            </a:xfrm>
            <a:custGeom>
              <a:avLst/>
              <a:gdLst>
                <a:gd name="connsiteX0" fmla="*/ 269240 w 1881885"/>
                <a:gd name="connsiteY0" fmla="*/ 0 h 571245"/>
                <a:gd name="connsiteX1" fmla="*/ 1881886 w 1881885"/>
                <a:gd name="connsiteY1" fmla="*/ 0 h 571245"/>
                <a:gd name="connsiteX2" fmla="*/ 1612582 w 1881885"/>
                <a:gd name="connsiteY2" fmla="*/ 571246 h 571245"/>
                <a:gd name="connsiteX3" fmla="*/ 0 w 1881885"/>
                <a:gd name="connsiteY3" fmla="*/ 571246 h 571245"/>
                <a:gd name="connsiteX4" fmla="*/ 269240 w 188188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885" h="571245">
                  <a:moveTo>
                    <a:pt x="269240" y="0"/>
                  </a:moveTo>
                  <a:lnTo>
                    <a:pt x="1881886" y="0"/>
                  </a:lnTo>
                  <a:lnTo>
                    <a:pt x="1612582" y="571246"/>
                  </a:lnTo>
                  <a:lnTo>
                    <a:pt x="0" y="571246"/>
                  </a:lnTo>
                  <a:lnTo>
                    <a:pt x="269240" y="0"/>
                  </a:lnTo>
                  <a:close/>
                </a:path>
              </a:pathLst>
            </a:custGeom>
            <a:solidFill>
              <a:schemeClr val="accent3"/>
            </a:solidFill>
            <a:ln w="635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1C05F0B-C431-DAB9-7662-B6641A3805BD}"/>
                </a:ext>
              </a:extLst>
            </p:cNvPr>
            <p:cNvSpPr/>
            <p:nvPr/>
          </p:nvSpPr>
          <p:spPr>
            <a:xfrm>
              <a:off x="7344600" y="6286500"/>
              <a:ext cx="1346327" cy="571245"/>
            </a:xfrm>
            <a:custGeom>
              <a:avLst/>
              <a:gdLst>
                <a:gd name="connsiteX0" fmla="*/ 269240 w 1346327"/>
                <a:gd name="connsiteY0" fmla="*/ 0 h 571245"/>
                <a:gd name="connsiteX1" fmla="*/ 1346327 w 1346327"/>
                <a:gd name="connsiteY1" fmla="*/ 0 h 571245"/>
                <a:gd name="connsiteX2" fmla="*/ 1077087 w 1346327"/>
                <a:gd name="connsiteY2" fmla="*/ 571246 h 571245"/>
                <a:gd name="connsiteX3" fmla="*/ 0 w 1346327"/>
                <a:gd name="connsiteY3" fmla="*/ 571246 h 571245"/>
                <a:gd name="connsiteX4" fmla="*/ 269240 w 1346327"/>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27" h="571245">
                  <a:moveTo>
                    <a:pt x="269240" y="0"/>
                  </a:moveTo>
                  <a:lnTo>
                    <a:pt x="1346327" y="0"/>
                  </a:lnTo>
                  <a:lnTo>
                    <a:pt x="1077087" y="571246"/>
                  </a:lnTo>
                  <a:lnTo>
                    <a:pt x="0" y="571246"/>
                  </a:lnTo>
                  <a:lnTo>
                    <a:pt x="269240" y="0"/>
                  </a:lnTo>
                  <a:close/>
                </a:path>
              </a:pathLst>
            </a:custGeom>
            <a:solidFill>
              <a:schemeClr val="accent2"/>
            </a:solidFill>
            <a:ln w="635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7D1EF66-54DC-B10A-56A0-288AD753B6FC}"/>
                </a:ext>
              </a:extLst>
            </p:cNvPr>
            <p:cNvSpPr/>
            <p:nvPr/>
          </p:nvSpPr>
          <p:spPr>
            <a:xfrm>
              <a:off x="8421687" y="6286500"/>
              <a:ext cx="538480" cy="571245"/>
            </a:xfrm>
            <a:custGeom>
              <a:avLst/>
              <a:gdLst>
                <a:gd name="connsiteX0" fmla="*/ 269240 w 538480"/>
                <a:gd name="connsiteY0" fmla="*/ 0 h 571245"/>
                <a:gd name="connsiteX1" fmla="*/ 538480 w 538480"/>
                <a:gd name="connsiteY1" fmla="*/ 571246 h 571245"/>
                <a:gd name="connsiteX2" fmla="*/ 0 w 538480"/>
                <a:gd name="connsiteY2" fmla="*/ 571246 h 571245"/>
                <a:gd name="connsiteX3" fmla="*/ 269240 w 538480"/>
                <a:gd name="connsiteY3" fmla="*/ 0 h 571245"/>
              </a:gdLst>
              <a:ahLst/>
              <a:cxnLst>
                <a:cxn ang="0">
                  <a:pos x="connsiteX0" y="connsiteY0"/>
                </a:cxn>
                <a:cxn ang="0">
                  <a:pos x="connsiteX1" y="connsiteY1"/>
                </a:cxn>
                <a:cxn ang="0">
                  <a:pos x="connsiteX2" y="connsiteY2"/>
                </a:cxn>
                <a:cxn ang="0">
                  <a:pos x="connsiteX3" y="connsiteY3"/>
                </a:cxn>
              </a:cxnLst>
              <a:rect l="l" t="t" r="r" b="b"/>
              <a:pathLst>
                <a:path w="538480" h="571245">
                  <a:moveTo>
                    <a:pt x="269240" y="0"/>
                  </a:moveTo>
                  <a:lnTo>
                    <a:pt x="538480" y="571246"/>
                  </a:lnTo>
                  <a:lnTo>
                    <a:pt x="0" y="571246"/>
                  </a:lnTo>
                  <a:lnTo>
                    <a:pt x="269240" y="0"/>
                  </a:lnTo>
                  <a:close/>
                </a:path>
              </a:pathLst>
            </a:custGeom>
            <a:solidFill>
              <a:srgbClr val="1F1446"/>
            </a:solidFill>
            <a:ln w="6350" cap="flat">
              <a:noFill/>
              <a:prstDash val="solid"/>
              <a:miter/>
            </a:ln>
          </p:spPr>
          <p:txBody>
            <a:bodyPr rtlCol="0" anchor="ctr"/>
            <a:lstStyle/>
            <a:p>
              <a:endParaRPr lang="en-US"/>
            </a:p>
          </p:txBody>
        </p:sp>
      </p:grpSp>
      <p:sp>
        <p:nvSpPr>
          <p:cNvPr id="7"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1E4973B9-E263-462D-7F7B-6B0B8E9D3F5E}"/>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chemeClr val="bg1"/>
                </a:solidFill>
                <a:latin typeface="Calibri" panose="020F0502020204030204" pitchFamily="34" charset="0"/>
              </a:rPr>
              <a:t>OFFICIAL</a:t>
            </a:r>
          </a:p>
        </p:txBody>
      </p:sp>
    </p:spTree>
    <p:extLst>
      <p:ext uri="{BB962C8B-B14F-4D97-AF65-F5344CB8AC3E}">
        <p14:creationId xmlns:p14="http://schemas.microsoft.com/office/powerpoint/2010/main" val="299384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nd Slide_Thank you/Partner Logos">
    <p:spTree>
      <p:nvGrpSpPr>
        <p:cNvPr id="1" name=""/>
        <p:cNvGrpSpPr/>
        <p:nvPr/>
      </p:nvGrpSpPr>
      <p:grpSpPr>
        <a:xfrm>
          <a:off x="0" y="0"/>
          <a:ext cx="0" cy="0"/>
          <a:chOff x="0" y="0"/>
          <a:chExt cx="0" cy="0"/>
        </a:xfrm>
      </p:grpSpPr>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a:stretch>
            <a:fillRect/>
          </a:stretch>
        </p:blipFill>
        <p:spPr>
          <a:xfrm>
            <a:off x="9236450" y="5723041"/>
            <a:ext cx="2215146" cy="567476"/>
          </a:xfrm>
          <a:prstGeom prst="rect">
            <a:avLst/>
          </a:prstGeom>
        </p:spPr>
      </p:pic>
      <p:sp>
        <p:nvSpPr>
          <p:cNvPr id="9" name="Freeform 8">
            <a:extLst>
              <a:ext uri="{FF2B5EF4-FFF2-40B4-BE49-F238E27FC236}">
                <a16:creationId xmlns:a16="http://schemas.microsoft.com/office/drawing/2014/main" id="{BC6AA7E6-6AA7-5436-BF19-5F57E88516AA}"/>
              </a:ext>
            </a:extLst>
          </p:cNvPr>
          <p:cNvSpPr/>
          <p:nvPr userDrawn="1"/>
        </p:nvSpPr>
        <p:spPr>
          <a:xfrm>
            <a:off x="0" y="0"/>
            <a:ext cx="10917885" cy="5159899"/>
          </a:xfrm>
          <a:custGeom>
            <a:avLst/>
            <a:gdLst>
              <a:gd name="connsiteX0" fmla="*/ 10917885 w 10917885"/>
              <a:gd name="connsiteY0" fmla="*/ 0 h 5159899"/>
              <a:gd name="connsiteX1" fmla="*/ 8485607 w 10917885"/>
              <a:gd name="connsiteY1" fmla="*/ 5159899 h 5159899"/>
              <a:gd name="connsiteX2" fmla="*/ 0 w 10917885"/>
              <a:gd name="connsiteY2" fmla="*/ 5159899 h 5159899"/>
              <a:gd name="connsiteX3" fmla="*/ 0 w 10917885"/>
              <a:gd name="connsiteY3" fmla="*/ 7441 h 5159899"/>
              <a:gd name="connsiteX4" fmla="*/ 10917885 w 10917885"/>
              <a:gd name="connsiteY4" fmla="*/ 0 h 515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5159899">
                <a:moveTo>
                  <a:pt x="10917885" y="0"/>
                </a:moveTo>
                <a:lnTo>
                  <a:pt x="8485607" y="5159899"/>
                </a:lnTo>
                <a:lnTo>
                  <a:pt x="0" y="5159899"/>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8194AEA9-F7D0-4DCF-475E-D1B94E866B3E}"/>
              </a:ext>
            </a:extLst>
          </p:cNvPr>
          <p:cNvGrpSpPr/>
          <p:nvPr userDrawn="1"/>
        </p:nvGrpSpPr>
        <p:grpSpPr>
          <a:xfrm>
            <a:off x="5454000" y="0"/>
            <a:ext cx="6737783" cy="6873500"/>
            <a:chOff x="5465321" y="-13912"/>
            <a:chExt cx="6737783" cy="6873500"/>
          </a:xfrm>
        </p:grpSpPr>
        <p:pic>
          <p:nvPicPr>
            <p:cNvPr id="32" name="Picture 31">
              <a:extLst>
                <a:ext uri="{FF2B5EF4-FFF2-40B4-BE49-F238E27FC236}">
                  <a16:creationId xmlns:a16="http://schemas.microsoft.com/office/drawing/2014/main" id="{B674985C-936A-DA81-D17C-CE9FD7DA8A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3677" y="1709737"/>
              <a:ext cx="1619422" cy="3434662"/>
            </a:xfrm>
            <a:prstGeom prst="rect">
              <a:avLst/>
            </a:prstGeom>
          </p:spPr>
        </p:pic>
        <p:sp>
          <p:nvSpPr>
            <p:cNvPr id="33" name="Freeform 32">
              <a:extLst>
                <a:ext uri="{FF2B5EF4-FFF2-40B4-BE49-F238E27FC236}">
                  <a16:creationId xmlns:a16="http://schemas.microsoft.com/office/drawing/2014/main" id="{E142C69F-94A6-DDA2-7271-D6617C915586}"/>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99395AE-9471-5917-3C74-9C92B85E186F}"/>
              </a:ext>
            </a:extLst>
          </p:cNvPr>
          <p:cNvSpPr>
            <a:spLocks noGrp="1"/>
          </p:cNvSpPr>
          <p:nvPr userDrawn="1">
            <p:ph type="title"/>
          </p:nvPr>
        </p:nvSpPr>
        <p:spPr>
          <a:xfrm>
            <a:off x="470376" y="503675"/>
            <a:ext cx="7419502" cy="2350650"/>
          </a:xfrm>
        </p:spPr>
        <p:txBody>
          <a:bodyPr anchor="t" anchorCtr="0">
            <a:normAutofit/>
          </a:bodyPr>
          <a:lstStyle>
            <a:lvl1pPr>
              <a:defRPr sz="2600" b="1">
                <a:solidFill>
                  <a:schemeClr val="bg1"/>
                </a:solidFill>
              </a:defRPr>
            </a:lvl1pPr>
          </a:lstStyle>
          <a:p>
            <a:r>
              <a:rPr lang="en-US"/>
              <a:t>Click to edit Master title style</a:t>
            </a:r>
          </a:p>
        </p:txBody>
      </p:sp>
      <p:sp>
        <p:nvSpPr>
          <p:cNvPr id="3" name="Picture Placeholder 16">
            <a:extLst>
              <a:ext uri="{FF2B5EF4-FFF2-40B4-BE49-F238E27FC236}">
                <a16:creationId xmlns:a16="http://schemas.microsoft.com/office/drawing/2014/main" id="{8CC7A54D-1C19-B885-8563-2094435335F7}"/>
              </a:ext>
            </a:extLst>
          </p:cNvPr>
          <p:cNvSpPr>
            <a:spLocks noGrp="1"/>
          </p:cNvSpPr>
          <p:nvPr userDrawn="1">
            <p:ph type="pic" sz="quarter" idx="10" hasCustomPrompt="1"/>
          </p:nvPr>
        </p:nvSpPr>
        <p:spPr>
          <a:xfrm>
            <a:off x="604838"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a:t>Logo Placeholder</a:t>
            </a:r>
          </a:p>
        </p:txBody>
      </p:sp>
      <p:sp>
        <p:nvSpPr>
          <p:cNvPr id="4" name="Picture Placeholder 16">
            <a:extLst>
              <a:ext uri="{FF2B5EF4-FFF2-40B4-BE49-F238E27FC236}">
                <a16:creationId xmlns:a16="http://schemas.microsoft.com/office/drawing/2014/main" id="{4C5398C8-FD29-4B83-FB22-8E3DC23D95C0}"/>
              </a:ext>
            </a:extLst>
          </p:cNvPr>
          <p:cNvSpPr>
            <a:spLocks noGrp="1"/>
          </p:cNvSpPr>
          <p:nvPr userDrawn="1">
            <p:ph type="pic" sz="quarter" idx="11" hasCustomPrompt="1"/>
          </p:nvPr>
        </p:nvSpPr>
        <p:spPr>
          <a:xfrm>
            <a:off x="2781905"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a:t>Logo Placeholder</a:t>
            </a:r>
          </a:p>
        </p:txBody>
      </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4513750-5466-FB87-3BC4-8527EBEF6D5C}"/>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39312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5739-A9B1-F9D1-6AB2-15D85E6847EC}"/>
              </a:ext>
            </a:extLst>
          </p:cNvPr>
          <p:cNvSpPr>
            <a:spLocks noGrp="1"/>
          </p:cNvSpPr>
          <p:nvPr>
            <p:ph type="title"/>
          </p:nvPr>
        </p:nvSpPr>
        <p:spPr/>
        <p:txBody>
          <a:bodyPr anchor="t" anchorCtr="0">
            <a:normAutofit/>
          </a:bodyPr>
          <a:lstStyle>
            <a:lvl1pPr>
              <a:defRPr sz="2600" b="1">
                <a:solidFill>
                  <a:schemeClr val="tx2"/>
                </a:solidFill>
              </a:defRPr>
            </a:lvl1pPr>
          </a:lstStyle>
          <a:p>
            <a:r>
              <a:rPr lang="en-US"/>
              <a:t>Click to edit Master title style</a:t>
            </a:r>
            <a:endParaRPr lang="en-AU"/>
          </a:p>
        </p:txBody>
      </p:sp>
    </p:spTree>
    <p:extLst>
      <p:ext uri="{BB962C8B-B14F-4D97-AF65-F5344CB8AC3E}">
        <p14:creationId xmlns:p14="http://schemas.microsoft.com/office/powerpoint/2010/main" val="328548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EEA04-5548-D22B-A50C-C9C701197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A4980C-60AC-5F27-7AD9-B64298D4F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14A4B01-1610-95D1-859E-C9C09A308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E1F8583A-CD84-4B3C-B48A-477E99276872}" type="datetimeFigureOut">
              <a:rPr lang="en-AU" smtClean="0"/>
              <a:pPr/>
              <a:t>19/08/2025</a:t>
            </a:fld>
            <a:endParaRPr lang="en-AU"/>
          </a:p>
        </p:txBody>
      </p:sp>
      <p:sp>
        <p:nvSpPr>
          <p:cNvPr id="5" name="Footer Placeholder 4">
            <a:extLst>
              <a:ext uri="{FF2B5EF4-FFF2-40B4-BE49-F238E27FC236}">
                <a16:creationId xmlns:a16="http://schemas.microsoft.com/office/drawing/2014/main" id="{924387F3-BCA9-867D-0A17-8D1A0DCD8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en-AU"/>
          </a:p>
        </p:txBody>
      </p:sp>
      <p:sp>
        <p:nvSpPr>
          <p:cNvPr id="6" name="Slide Number Placeholder 5">
            <a:extLst>
              <a:ext uri="{FF2B5EF4-FFF2-40B4-BE49-F238E27FC236}">
                <a16:creationId xmlns:a16="http://schemas.microsoft.com/office/drawing/2014/main" id="{B6444A9E-1731-843C-202E-08373C4F1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D584786E-3355-4319-A349-5A0CCF522B01}" type="slidenum">
              <a:rPr lang="en-AU" smtClean="0"/>
              <a:pPr/>
              <a:t>‹#›</a:t>
            </a:fld>
            <a:endParaRPr lang="en-AU"/>
          </a:p>
        </p:txBody>
      </p:sp>
      <p:sp>
        <p:nvSpPr>
          <p:cNvPr id="7"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DD2F24BC-AFCB-1299-BC17-B55D3A7C70AC}"/>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851259229"/>
      </p:ext>
    </p:extLst>
  </p:cSld>
  <p:clrMap bg1="lt1" tx1="dk1" bg2="lt2" tx2="dk2" accent1="accent1" accent2="accent2" accent3="accent3" accent4="accent4" accent5="accent5" accent6="accent6" hlink="hlink" folHlink="folHlink"/>
  <p:sldLayoutIdLst>
    <p:sldLayoutId id="2147483709" r:id="rId1"/>
    <p:sldLayoutId id="2147483723" r:id="rId2"/>
    <p:sldLayoutId id="2147483729" r:id="rId3"/>
    <p:sldLayoutId id="2147483733" r:id="rId4"/>
    <p:sldLayoutId id="2147483686" r:id="rId5"/>
  </p:sldLayoutIdLst>
  <p:txStyles>
    <p:titleStyle>
      <a:lvl1pPr algn="l" defTabSz="914400" rtl="0" eaLnBrk="1" latinLnBrk="0" hangingPunct="1">
        <a:lnSpc>
          <a:spcPct val="90000"/>
        </a:lnSpc>
        <a:spcBef>
          <a:spcPct val="0"/>
        </a:spcBef>
        <a:buNone/>
        <a:defRPr sz="26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465CCC-356B-682C-3956-711739E8979A}"/>
              </a:ext>
            </a:extLst>
          </p:cNvPr>
          <p:cNvSpPr>
            <a:spLocks noGrp="1"/>
          </p:cNvSpPr>
          <p:nvPr>
            <p:ph type="title"/>
          </p:nvPr>
        </p:nvSpPr>
        <p:spPr>
          <a:xfrm>
            <a:off x="256732" y="435309"/>
            <a:ext cx="8656532" cy="2350650"/>
          </a:xfrm>
        </p:spPr>
        <p:txBody>
          <a:bodyPr>
            <a:noAutofit/>
          </a:bodyPr>
          <a:lstStyle/>
          <a:p>
            <a:r>
              <a:rPr lang="en-US" sz="4000" dirty="0"/>
              <a:t>Project Inspire:</a:t>
            </a:r>
            <a:br>
              <a:rPr lang="en-US" sz="4000" dirty="0"/>
            </a:br>
            <a:br>
              <a:rPr lang="en-US" sz="4000" dirty="0"/>
            </a:br>
            <a:r>
              <a:rPr lang="en-US" sz="4000" dirty="0"/>
              <a:t>Safe, Functional and Better Fitting Personal Protective Clothing (PPC)</a:t>
            </a:r>
          </a:p>
        </p:txBody>
      </p:sp>
      <p:pic>
        <p:nvPicPr>
          <p:cNvPr id="8" name="Picture 7">
            <a:extLst>
              <a:ext uri="{FF2B5EF4-FFF2-40B4-BE49-F238E27FC236}">
                <a16:creationId xmlns:a16="http://schemas.microsoft.com/office/drawing/2014/main" id="{442DF51B-6C0C-B61A-F238-2945C8F9F37E}"/>
              </a:ext>
            </a:extLst>
          </p:cNvPr>
          <p:cNvPicPr>
            <a:picLocks noChangeAspect="1"/>
          </p:cNvPicPr>
          <p:nvPr/>
        </p:nvPicPr>
        <p:blipFill>
          <a:blip r:embed="rId2"/>
          <a:stretch>
            <a:fillRect/>
          </a:stretch>
        </p:blipFill>
        <p:spPr>
          <a:xfrm>
            <a:off x="189218" y="5439845"/>
            <a:ext cx="3346386" cy="1338554"/>
          </a:xfrm>
          <a:prstGeom prst="rect">
            <a:avLst/>
          </a:prstGeom>
        </p:spPr>
      </p:pic>
    </p:spTree>
    <p:extLst>
      <p:ext uri="{BB962C8B-B14F-4D97-AF65-F5344CB8AC3E}">
        <p14:creationId xmlns:p14="http://schemas.microsoft.com/office/powerpoint/2010/main" val="76998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4E47F-F7A0-706A-8772-215E56AFF81B}"/>
              </a:ext>
            </a:extLst>
          </p:cNvPr>
          <p:cNvSpPr>
            <a:spLocks noGrp="1"/>
          </p:cNvSpPr>
          <p:nvPr>
            <p:ph type="title"/>
          </p:nvPr>
        </p:nvSpPr>
        <p:spPr>
          <a:xfrm>
            <a:off x="137089" y="255847"/>
            <a:ext cx="8140225" cy="405045"/>
          </a:xfrm>
        </p:spPr>
        <p:txBody>
          <a:bodyPr/>
          <a:lstStyle/>
          <a:p>
            <a:r>
              <a:rPr lang="en-AU" dirty="0"/>
              <a:t>Trials of International PPC</a:t>
            </a:r>
          </a:p>
        </p:txBody>
      </p:sp>
      <p:pic>
        <p:nvPicPr>
          <p:cNvPr id="4" name="Picture 3">
            <a:extLst>
              <a:ext uri="{FF2B5EF4-FFF2-40B4-BE49-F238E27FC236}">
                <a16:creationId xmlns:a16="http://schemas.microsoft.com/office/drawing/2014/main" id="{9C84681B-CFA5-26F2-C6AA-1412734E8C93}"/>
              </a:ext>
            </a:extLst>
          </p:cNvPr>
          <p:cNvPicPr>
            <a:picLocks noChangeAspect="1"/>
          </p:cNvPicPr>
          <p:nvPr/>
        </p:nvPicPr>
        <p:blipFill>
          <a:blip r:embed="rId2"/>
          <a:stretch>
            <a:fillRect/>
          </a:stretch>
        </p:blipFill>
        <p:spPr>
          <a:xfrm>
            <a:off x="74901" y="1186456"/>
            <a:ext cx="7903627" cy="5594920"/>
          </a:xfrm>
          <a:prstGeom prst="rect">
            <a:avLst/>
          </a:prstGeom>
        </p:spPr>
      </p:pic>
      <p:pic>
        <p:nvPicPr>
          <p:cNvPr id="6" name="Picture 5">
            <a:extLst>
              <a:ext uri="{FF2B5EF4-FFF2-40B4-BE49-F238E27FC236}">
                <a16:creationId xmlns:a16="http://schemas.microsoft.com/office/drawing/2014/main" id="{582E7CF0-B7B7-9C31-C0D0-B981719D5370}"/>
              </a:ext>
            </a:extLst>
          </p:cNvPr>
          <p:cNvPicPr>
            <a:picLocks noChangeAspect="1"/>
          </p:cNvPicPr>
          <p:nvPr/>
        </p:nvPicPr>
        <p:blipFill>
          <a:blip r:embed="rId3"/>
          <a:stretch>
            <a:fillRect/>
          </a:stretch>
        </p:blipFill>
        <p:spPr>
          <a:xfrm>
            <a:off x="7582566" y="2075218"/>
            <a:ext cx="4534533" cy="2581635"/>
          </a:xfrm>
          <a:prstGeom prst="rect">
            <a:avLst/>
          </a:prstGeom>
        </p:spPr>
      </p:pic>
    </p:spTree>
    <p:extLst>
      <p:ext uri="{BB962C8B-B14F-4D97-AF65-F5344CB8AC3E}">
        <p14:creationId xmlns:p14="http://schemas.microsoft.com/office/powerpoint/2010/main" val="288570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435A-0BE6-AC96-2BE2-7F1E34A0577E}"/>
              </a:ext>
            </a:extLst>
          </p:cNvPr>
          <p:cNvSpPr>
            <a:spLocks noGrp="1"/>
          </p:cNvSpPr>
          <p:nvPr>
            <p:ph type="title"/>
          </p:nvPr>
        </p:nvSpPr>
        <p:spPr>
          <a:xfrm>
            <a:off x="270350" y="179825"/>
            <a:ext cx="8171919" cy="405045"/>
          </a:xfrm>
        </p:spPr>
        <p:txBody>
          <a:bodyPr/>
          <a:lstStyle/>
          <a:p>
            <a:r>
              <a:rPr lang="en-AU" dirty="0"/>
              <a:t>PPC trial comments – Shirt and Pants</a:t>
            </a:r>
          </a:p>
        </p:txBody>
      </p:sp>
      <p:sp>
        <p:nvSpPr>
          <p:cNvPr id="10" name="Speech Bubble: Rectangle with Corners Rounded 9">
            <a:extLst>
              <a:ext uri="{FF2B5EF4-FFF2-40B4-BE49-F238E27FC236}">
                <a16:creationId xmlns:a16="http://schemas.microsoft.com/office/drawing/2014/main" id="{A134C0D7-0621-4CE5-3D38-BAE888E3D73B}"/>
              </a:ext>
            </a:extLst>
          </p:cNvPr>
          <p:cNvSpPr/>
          <p:nvPr/>
        </p:nvSpPr>
        <p:spPr>
          <a:xfrm>
            <a:off x="77879" y="1204227"/>
            <a:ext cx="2323819" cy="1282701"/>
          </a:xfrm>
          <a:prstGeom prst="wedgeRoundRect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peech Bubble: Rectangle with Corners Rounded 10">
            <a:extLst>
              <a:ext uri="{FF2B5EF4-FFF2-40B4-BE49-F238E27FC236}">
                <a16:creationId xmlns:a16="http://schemas.microsoft.com/office/drawing/2014/main" id="{4ACF555A-F676-A268-08BF-32BA41D5EE5B}"/>
              </a:ext>
            </a:extLst>
          </p:cNvPr>
          <p:cNvSpPr/>
          <p:nvPr/>
        </p:nvSpPr>
        <p:spPr>
          <a:xfrm>
            <a:off x="8867042" y="1307105"/>
            <a:ext cx="2764783" cy="2121895"/>
          </a:xfrm>
          <a:prstGeom prst="wedgeRoundRectCallou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peech Bubble: Rectangle with Corners Rounded 11">
            <a:extLst>
              <a:ext uri="{FF2B5EF4-FFF2-40B4-BE49-F238E27FC236}">
                <a16:creationId xmlns:a16="http://schemas.microsoft.com/office/drawing/2014/main" id="{D5E6F504-6C33-BCE3-6568-D924330066A3}"/>
              </a:ext>
            </a:extLst>
          </p:cNvPr>
          <p:cNvSpPr/>
          <p:nvPr/>
        </p:nvSpPr>
        <p:spPr>
          <a:xfrm>
            <a:off x="264585" y="3059118"/>
            <a:ext cx="2663712" cy="1629747"/>
          </a:xfrm>
          <a:prstGeom prst="wedgeRoundRectCallou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peech Bubble: Rectangle with Corners Rounded 12">
            <a:extLst>
              <a:ext uri="{FF2B5EF4-FFF2-40B4-BE49-F238E27FC236}">
                <a16:creationId xmlns:a16="http://schemas.microsoft.com/office/drawing/2014/main" id="{92B4FCDB-32CD-4CFE-C261-CD46448E8A0E}"/>
              </a:ext>
            </a:extLst>
          </p:cNvPr>
          <p:cNvSpPr/>
          <p:nvPr/>
        </p:nvSpPr>
        <p:spPr>
          <a:xfrm>
            <a:off x="5995968" y="3337279"/>
            <a:ext cx="2114550" cy="1209675"/>
          </a:xfrm>
          <a:prstGeom prst="wedgeRoundRect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Speech Bubble: Rectangle with Corners Rounded 13">
            <a:extLst>
              <a:ext uri="{FF2B5EF4-FFF2-40B4-BE49-F238E27FC236}">
                <a16:creationId xmlns:a16="http://schemas.microsoft.com/office/drawing/2014/main" id="{E0C320A3-5DD3-37B1-A6C7-B85C26836E9A}"/>
              </a:ext>
            </a:extLst>
          </p:cNvPr>
          <p:cNvSpPr/>
          <p:nvPr/>
        </p:nvSpPr>
        <p:spPr>
          <a:xfrm>
            <a:off x="5766042" y="1407924"/>
            <a:ext cx="2574401" cy="1358825"/>
          </a:xfrm>
          <a:prstGeom prst="wedgeRoundRectCallout">
            <a:avLst/>
          </a:prstGeom>
          <a:solidFill>
            <a:srgbClr val="FBA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B14F5C11-744D-8159-EAE6-2BB3B6431965}"/>
              </a:ext>
            </a:extLst>
          </p:cNvPr>
          <p:cNvSpPr txBox="1"/>
          <p:nvPr/>
        </p:nvSpPr>
        <p:spPr>
          <a:xfrm>
            <a:off x="100971" y="1275299"/>
            <a:ext cx="2217094" cy="923330"/>
          </a:xfrm>
          <a:prstGeom prst="rect">
            <a:avLst/>
          </a:prstGeom>
          <a:noFill/>
        </p:spPr>
        <p:txBody>
          <a:bodyPr wrap="square" rtlCol="0">
            <a:spAutoFit/>
          </a:bodyPr>
          <a:lstStyle/>
          <a:p>
            <a:r>
              <a:rPr lang="en-AU" i="1" dirty="0"/>
              <a:t>‘Cooler and lighter compared the greens’</a:t>
            </a:r>
          </a:p>
        </p:txBody>
      </p:sp>
      <p:sp>
        <p:nvSpPr>
          <p:cNvPr id="17" name="TextBox 16">
            <a:extLst>
              <a:ext uri="{FF2B5EF4-FFF2-40B4-BE49-F238E27FC236}">
                <a16:creationId xmlns:a16="http://schemas.microsoft.com/office/drawing/2014/main" id="{13522AF6-EDB3-8AE9-076B-8A1A985BE1EC}"/>
              </a:ext>
            </a:extLst>
          </p:cNvPr>
          <p:cNvSpPr txBox="1"/>
          <p:nvPr/>
        </p:nvSpPr>
        <p:spPr>
          <a:xfrm>
            <a:off x="358057" y="3207014"/>
            <a:ext cx="2440782" cy="1200329"/>
          </a:xfrm>
          <a:prstGeom prst="rect">
            <a:avLst/>
          </a:prstGeom>
          <a:noFill/>
        </p:spPr>
        <p:txBody>
          <a:bodyPr wrap="square" rtlCol="0">
            <a:spAutoFit/>
          </a:bodyPr>
          <a:lstStyle/>
          <a:p>
            <a:r>
              <a:rPr lang="en-AU" dirty="0"/>
              <a:t>‘</a:t>
            </a:r>
            <a:r>
              <a:rPr lang="en-AU" i="1" dirty="0"/>
              <a:t>We look professional – this will help attract professionals to the job we do’ </a:t>
            </a:r>
          </a:p>
        </p:txBody>
      </p:sp>
      <p:sp>
        <p:nvSpPr>
          <p:cNvPr id="18" name="TextBox 17">
            <a:extLst>
              <a:ext uri="{FF2B5EF4-FFF2-40B4-BE49-F238E27FC236}">
                <a16:creationId xmlns:a16="http://schemas.microsoft.com/office/drawing/2014/main" id="{7B5AECF8-9F35-910A-96CC-84E6AAC0B63C}"/>
              </a:ext>
            </a:extLst>
          </p:cNvPr>
          <p:cNvSpPr txBox="1"/>
          <p:nvPr/>
        </p:nvSpPr>
        <p:spPr>
          <a:xfrm>
            <a:off x="9103643" y="1473948"/>
            <a:ext cx="2190750" cy="1754326"/>
          </a:xfrm>
          <a:prstGeom prst="rect">
            <a:avLst/>
          </a:prstGeom>
          <a:noFill/>
        </p:spPr>
        <p:txBody>
          <a:bodyPr wrap="square" rtlCol="0">
            <a:spAutoFit/>
          </a:bodyPr>
          <a:lstStyle/>
          <a:p>
            <a:r>
              <a:rPr lang="en-AU" dirty="0"/>
              <a:t>‘</a:t>
            </a:r>
            <a:r>
              <a:rPr lang="en-AU" i="1" dirty="0"/>
              <a:t>Functionality so much better – I can step over logs with out hitching up my pants – or ripping out the crutch.</a:t>
            </a:r>
          </a:p>
        </p:txBody>
      </p:sp>
      <p:sp>
        <p:nvSpPr>
          <p:cNvPr id="19" name="TextBox 18">
            <a:extLst>
              <a:ext uri="{FF2B5EF4-FFF2-40B4-BE49-F238E27FC236}">
                <a16:creationId xmlns:a16="http://schemas.microsoft.com/office/drawing/2014/main" id="{2A383B76-3719-20B5-9D3A-A8FF7BCE0E61}"/>
              </a:ext>
            </a:extLst>
          </p:cNvPr>
          <p:cNvSpPr txBox="1"/>
          <p:nvPr/>
        </p:nvSpPr>
        <p:spPr>
          <a:xfrm>
            <a:off x="5980735" y="1473948"/>
            <a:ext cx="2330974" cy="1200329"/>
          </a:xfrm>
          <a:prstGeom prst="rect">
            <a:avLst/>
          </a:prstGeom>
          <a:noFill/>
        </p:spPr>
        <p:txBody>
          <a:bodyPr wrap="square" rtlCol="0">
            <a:spAutoFit/>
          </a:bodyPr>
          <a:lstStyle/>
          <a:p>
            <a:r>
              <a:rPr lang="en-AU" dirty="0"/>
              <a:t>‘</a:t>
            </a:r>
            <a:r>
              <a:rPr lang="en-AU" i="1" dirty="0"/>
              <a:t>Tested the radiant heat protection– felt safe and it worked well’</a:t>
            </a:r>
          </a:p>
        </p:txBody>
      </p:sp>
      <p:sp>
        <p:nvSpPr>
          <p:cNvPr id="20" name="TextBox 19">
            <a:extLst>
              <a:ext uri="{FF2B5EF4-FFF2-40B4-BE49-F238E27FC236}">
                <a16:creationId xmlns:a16="http://schemas.microsoft.com/office/drawing/2014/main" id="{54BA1125-221A-523A-C445-F81B96140C53}"/>
              </a:ext>
            </a:extLst>
          </p:cNvPr>
          <p:cNvSpPr txBox="1"/>
          <p:nvPr/>
        </p:nvSpPr>
        <p:spPr>
          <a:xfrm>
            <a:off x="5995968" y="3398437"/>
            <a:ext cx="2114550" cy="923330"/>
          </a:xfrm>
          <a:prstGeom prst="rect">
            <a:avLst/>
          </a:prstGeom>
          <a:noFill/>
        </p:spPr>
        <p:txBody>
          <a:bodyPr wrap="square" rtlCol="0">
            <a:spAutoFit/>
          </a:bodyPr>
          <a:lstStyle/>
          <a:p>
            <a:r>
              <a:rPr lang="en-AU" i="1" dirty="0"/>
              <a:t>‘Quick drying and they don’t stick to your body</a:t>
            </a:r>
            <a:r>
              <a:rPr lang="en-AU" dirty="0"/>
              <a:t>’</a:t>
            </a:r>
          </a:p>
        </p:txBody>
      </p:sp>
      <p:sp>
        <p:nvSpPr>
          <p:cNvPr id="21" name="Speech Bubble: Rectangle with Corners Rounded 20">
            <a:extLst>
              <a:ext uri="{FF2B5EF4-FFF2-40B4-BE49-F238E27FC236}">
                <a16:creationId xmlns:a16="http://schemas.microsoft.com/office/drawing/2014/main" id="{8E2E0600-9AE0-BF3F-AD45-C05DB243F602}"/>
              </a:ext>
            </a:extLst>
          </p:cNvPr>
          <p:cNvSpPr/>
          <p:nvPr/>
        </p:nvSpPr>
        <p:spPr>
          <a:xfrm>
            <a:off x="944538" y="4873567"/>
            <a:ext cx="2747055" cy="1703863"/>
          </a:xfrm>
          <a:prstGeom prst="wedgeRoundRectCallout">
            <a:avLst/>
          </a:prstGeom>
          <a:solidFill>
            <a:srgbClr val="F5C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BCCAFD4F-D69C-ECFF-1640-A44F4CF40995}"/>
              </a:ext>
            </a:extLst>
          </p:cNvPr>
          <p:cNvSpPr txBox="1"/>
          <p:nvPr/>
        </p:nvSpPr>
        <p:spPr>
          <a:xfrm>
            <a:off x="1060765" y="4986834"/>
            <a:ext cx="2514600" cy="1477328"/>
          </a:xfrm>
          <a:prstGeom prst="rect">
            <a:avLst/>
          </a:prstGeom>
          <a:noFill/>
        </p:spPr>
        <p:txBody>
          <a:bodyPr wrap="square" rtlCol="0">
            <a:spAutoFit/>
          </a:bodyPr>
          <a:lstStyle/>
          <a:p>
            <a:r>
              <a:rPr lang="en-AU" i="1" dirty="0"/>
              <a:t>‘Do we have to go back to the greens? Love to stay in this PPC its so much better</a:t>
            </a:r>
            <a:r>
              <a:rPr lang="en-AU" dirty="0"/>
              <a:t>’</a:t>
            </a:r>
          </a:p>
        </p:txBody>
      </p:sp>
      <p:sp>
        <p:nvSpPr>
          <p:cNvPr id="6" name="Speech Bubble: Rectangle with Corners Rounded 5">
            <a:extLst>
              <a:ext uri="{FF2B5EF4-FFF2-40B4-BE49-F238E27FC236}">
                <a16:creationId xmlns:a16="http://schemas.microsoft.com/office/drawing/2014/main" id="{2B6C07ED-3B67-5D69-1F73-04D1D90587B0}"/>
              </a:ext>
            </a:extLst>
          </p:cNvPr>
          <p:cNvSpPr/>
          <p:nvPr/>
        </p:nvSpPr>
        <p:spPr>
          <a:xfrm>
            <a:off x="9103643" y="4120824"/>
            <a:ext cx="2747055" cy="2203064"/>
          </a:xfrm>
          <a:prstGeom prst="wedgeRoundRectCallo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‘Movement in and out of vehicles was so much easier.  The pants did not rip or tear and held up well in rye grass.’</a:t>
            </a:r>
          </a:p>
        </p:txBody>
      </p:sp>
      <p:sp>
        <p:nvSpPr>
          <p:cNvPr id="8" name="Speech Bubble: Rectangle with Corners Rounded 7">
            <a:extLst>
              <a:ext uri="{FF2B5EF4-FFF2-40B4-BE49-F238E27FC236}">
                <a16:creationId xmlns:a16="http://schemas.microsoft.com/office/drawing/2014/main" id="{5429DE77-EE96-2551-68DE-837FB62005D3}"/>
              </a:ext>
            </a:extLst>
          </p:cNvPr>
          <p:cNvSpPr/>
          <p:nvPr/>
        </p:nvSpPr>
        <p:spPr>
          <a:xfrm>
            <a:off x="4391660" y="4746753"/>
            <a:ext cx="3026535" cy="1703863"/>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“Expected to really feel the radiant heat as the gear is lighter – but it held up well. Also took a few steps back if needed</a:t>
            </a:r>
            <a:r>
              <a:rPr lang="en-AU" dirty="0"/>
              <a:t>’</a:t>
            </a:r>
          </a:p>
        </p:txBody>
      </p:sp>
      <p:sp>
        <p:nvSpPr>
          <p:cNvPr id="3" name="TextBox 2">
            <a:extLst>
              <a:ext uri="{FF2B5EF4-FFF2-40B4-BE49-F238E27FC236}">
                <a16:creationId xmlns:a16="http://schemas.microsoft.com/office/drawing/2014/main" id="{16E0F637-05A1-4BB1-C2DE-4C2FD07D3717}"/>
              </a:ext>
            </a:extLst>
          </p:cNvPr>
          <p:cNvSpPr txBox="1"/>
          <p:nvPr/>
        </p:nvSpPr>
        <p:spPr>
          <a:xfrm>
            <a:off x="968090" y="2212612"/>
            <a:ext cx="1389087" cy="261610"/>
          </a:xfrm>
          <a:prstGeom prst="rect">
            <a:avLst/>
          </a:prstGeom>
          <a:noFill/>
        </p:spPr>
        <p:txBody>
          <a:bodyPr wrap="square" rtlCol="0">
            <a:spAutoFit/>
          </a:bodyPr>
          <a:lstStyle/>
          <a:p>
            <a:r>
              <a:rPr lang="en-AU" sz="1100" dirty="0"/>
              <a:t>Ontario, Canada</a:t>
            </a:r>
          </a:p>
        </p:txBody>
      </p:sp>
      <p:sp>
        <p:nvSpPr>
          <p:cNvPr id="4" name="TextBox 3">
            <a:extLst>
              <a:ext uri="{FF2B5EF4-FFF2-40B4-BE49-F238E27FC236}">
                <a16:creationId xmlns:a16="http://schemas.microsoft.com/office/drawing/2014/main" id="{02C3288C-0DA4-14F5-DE47-A42263F37F4D}"/>
              </a:ext>
            </a:extLst>
          </p:cNvPr>
          <p:cNvSpPr txBox="1"/>
          <p:nvPr/>
        </p:nvSpPr>
        <p:spPr>
          <a:xfrm>
            <a:off x="2334458" y="6273337"/>
            <a:ext cx="1389087" cy="261610"/>
          </a:xfrm>
          <a:prstGeom prst="rect">
            <a:avLst/>
          </a:prstGeom>
          <a:noFill/>
        </p:spPr>
        <p:txBody>
          <a:bodyPr wrap="square" rtlCol="0">
            <a:spAutoFit/>
          </a:bodyPr>
          <a:lstStyle/>
          <a:p>
            <a:r>
              <a:rPr lang="en-AU" sz="1100" dirty="0"/>
              <a:t>Ontario, Canada</a:t>
            </a:r>
          </a:p>
        </p:txBody>
      </p:sp>
      <p:sp>
        <p:nvSpPr>
          <p:cNvPr id="5" name="TextBox 4">
            <a:extLst>
              <a:ext uri="{FF2B5EF4-FFF2-40B4-BE49-F238E27FC236}">
                <a16:creationId xmlns:a16="http://schemas.microsoft.com/office/drawing/2014/main" id="{A14B7478-DF10-FDE0-3754-EF21DE7B2B10}"/>
              </a:ext>
            </a:extLst>
          </p:cNvPr>
          <p:cNvSpPr txBox="1"/>
          <p:nvPr/>
        </p:nvSpPr>
        <p:spPr>
          <a:xfrm>
            <a:off x="10249433" y="3124262"/>
            <a:ext cx="1389087" cy="261610"/>
          </a:xfrm>
          <a:prstGeom prst="rect">
            <a:avLst/>
          </a:prstGeom>
          <a:noFill/>
        </p:spPr>
        <p:txBody>
          <a:bodyPr wrap="square" rtlCol="0">
            <a:spAutoFit/>
          </a:bodyPr>
          <a:lstStyle/>
          <a:p>
            <a:r>
              <a:rPr lang="en-AU" sz="1100" dirty="0"/>
              <a:t>Ontario, Canada</a:t>
            </a:r>
          </a:p>
        </p:txBody>
      </p:sp>
      <p:sp>
        <p:nvSpPr>
          <p:cNvPr id="7" name="TextBox 6">
            <a:extLst>
              <a:ext uri="{FF2B5EF4-FFF2-40B4-BE49-F238E27FC236}">
                <a16:creationId xmlns:a16="http://schemas.microsoft.com/office/drawing/2014/main" id="{4B585B5F-4E54-2BA0-827E-EE32F9B2D05F}"/>
              </a:ext>
            </a:extLst>
          </p:cNvPr>
          <p:cNvSpPr txBox="1"/>
          <p:nvPr/>
        </p:nvSpPr>
        <p:spPr>
          <a:xfrm>
            <a:off x="1596441" y="4321767"/>
            <a:ext cx="1389087" cy="261610"/>
          </a:xfrm>
          <a:prstGeom prst="rect">
            <a:avLst/>
          </a:prstGeom>
          <a:noFill/>
        </p:spPr>
        <p:txBody>
          <a:bodyPr wrap="square" rtlCol="0">
            <a:spAutoFit/>
          </a:bodyPr>
          <a:lstStyle/>
          <a:p>
            <a:r>
              <a:rPr lang="en-AU" sz="1100" dirty="0"/>
              <a:t>Ontario, Canada</a:t>
            </a:r>
          </a:p>
        </p:txBody>
      </p:sp>
      <p:sp>
        <p:nvSpPr>
          <p:cNvPr id="9" name="TextBox 8">
            <a:extLst>
              <a:ext uri="{FF2B5EF4-FFF2-40B4-BE49-F238E27FC236}">
                <a16:creationId xmlns:a16="http://schemas.microsoft.com/office/drawing/2014/main" id="{52883D97-72CF-A21D-E471-CB723542A489}"/>
              </a:ext>
            </a:extLst>
          </p:cNvPr>
          <p:cNvSpPr txBox="1"/>
          <p:nvPr/>
        </p:nvSpPr>
        <p:spPr>
          <a:xfrm>
            <a:off x="5995968" y="6202552"/>
            <a:ext cx="1389087" cy="261610"/>
          </a:xfrm>
          <a:prstGeom prst="rect">
            <a:avLst/>
          </a:prstGeom>
          <a:noFill/>
        </p:spPr>
        <p:txBody>
          <a:bodyPr wrap="square" rtlCol="0">
            <a:spAutoFit/>
          </a:bodyPr>
          <a:lstStyle/>
          <a:p>
            <a:r>
              <a:rPr lang="en-AU" sz="1100" dirty="0"/>
              <a:t>Ontario, Canada</a:t>
            </a:r>
          </a:p>
        </p:txBody>
      </p:sp>
      <p:sp>
        <p:nvSpPr>
          <p:cNvPr id="15" name="TextBox 14">
            <a:extLst>
              <a:ext uri="{FF2B5EF4-FFF2-40B4-BE49-F238E27FC236}">
                <a16:creationId xmlns:a16="http://schemas.microsoft.com/office/drawing/2014/main" id="{3C257B75-4DD8-6D2E-A68A-104B9B3AB533}"/>
              </a:ext>
            </a:extLst>
          </p:cNvPr>
          <p:cNvSpPr txBox="1"/>
          <p:nvPr/>
        </p:nvSpPr>
        <p:spPr>
          <a:xfrm>
            <a:off x="10436691" y="6060896"/>
            <a:ext cx="1389087" cy="261610"/>
          </a:xfrm>
          <a:prstGeom prst="rect">
            <a:avLst/>
          </a:prstGeom>
          <a:noFill/>
        </p:spPr>
        <p:txBody>
          <a:bodyPr wrap="square" rtlCol="0">
            <a:spAutoFit/>
          </a:bodyPr>
          <a:lstStyle/>
          <a:p>
            <a:r>
              <a:rPr lang="en-AU" sz="1100" dirty="0"/>
              <a:t>Ontario, Canada</a:t>
            </a:r>
          </a:p>
        </p:txBody>
      </p:sp>
      <p:sp>
        <p:nvSpPr>
          <p:cNvPr id="22" name="TextBox 21">
            <a:extLst>
              <a:ext uri="{FF2B5EF4-FFF2-40B4-BE49-F238E27FC236}">
                <a16:creationId xmlns:a16="http://schemas.microsoft.com/office/drawing/2014/main" id="{28AAE980-A7C1-DC01-D895-3D9D68F4833B}"/>
              </a:ext>
            </a:extLst>
          </p:cNvPr>
          <p:cNvSpPr txBox="1"/>
          <p:nvPr/>
        </p:nvSpPr>
        <p:spPr>
          <a:xfrm>
            <a:off x="7359654" y="2486928"/>
            <a:ext cx="1389087" cy="261610"/>
          </a:xfrm>
          <a:prstGeom prst="rect">
            <a:avLst/>
          </a:prstGeom>
          <a:noFill/>
        </p:spPr>
        <p:txBody>
          <a:bodyPr wrap="square" rtlCol="0">
            <a:spAutoFit/>
          </a:bodyPr>
          <a:lstStyle/>
          <a:p>
            <a:r>
              <a:rPr lang="en-AU" sz="1100" dirty="0"/>
              <a:t>US Forestry</a:t>
            </a:r>
          </a:p>
        </p:txBody>
      </p:sp>
      <p:sp>
        <p:nvSpPr>
          <p:cNvPr id="25" name="TextBox 24">
            <a:extLst>
              <a:ext uri="{FF2B5EF4-FFF2-40B4-BE49-F238E27FC236}">
                <a16:creationId xmlns:a16="http://schemas.microsoft.com/office/drawing/2014/main" id="{C0244DD0-1F64-4D65-E5BC-BE64EADC949F}"/>
              </a:ext>
            </a:extLst>
          </p:cNvPr>
          <p:cNvSpPr txBox="1"/>
          <p:nvPr/>
        </p:nvSpPr>
        <p:spPr>
          <a:xfrm>
            <a:off x="7146222" y="4217018"/>
            <a:ext cx="1016585" cy="261610"/>
          </a:xfrm>
          <a:prstGeom prst="rect">
            <a:avLst/>
          </a:prstGeom>
          <a:noFill/>
        </p:spPr>
        <p:txBody>
          <a:bodyPr wrap="square" rtlCol="0">
            <a:spAutoFit/>
          </a:bodyPr>
          <a:lstStyle/>
          <a:p>
            <a:r>
              <a:rPr lang="en-AU" sz="1100" dirty="0"/>
              <a:t>US Forestry</a:t>
            </a:r>
          </a:p>
        </p:txBody>
      </p:sp>
      <p:sp>
        <p:nvSpPr>
          <p:cNvPr id="26" name="Speech Bubble: Rectangle with Corners Rounded 25">
            <a:extLst>
              <a:ext uri="{FF2B5EF4-FFF2-40B4-BE49-F238E27FC236}">
                <a16:creationId xmlns:a16="http://schemas.microsoft.com/office/drawing/2014/main" id="{E61B8ABF-D206-5DF2-2E6F-4CC46EAC7253}"/>
              </a:ext>
            </a:extLst>
          </p:cNvPr>
          <p:cNvSpPr/>
          <p:nvPr/>
        </p:nvSpPr>
        <p:spPr>
          <a:xfrm>
            <a:off x="2928297" y="1347527"/>
            <a:ext cx="2764783" cy="1976102"/>
          </a:xfrm>
          <a:prstGeom prst="wedgeRoundRect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E6AAD737-90C1-426C-92A9-5D7C1C5157E5}"/>
              </a:ext>
            </a:extLst>
          </p:cNvPr>
          <p:cNvSpPr txBox="1"/>
          <p:nvPr/>
        </p:nvSpPr>
        <p:spPr>
          <a:xfrm>
            <a:off x="2976642" y="1413799"/>
            <a:ext cx="2392559" cy="1569660"/>
          </a:xfrm>
          <a:prstGeom prst="rect">
            <a:avLst/>
          </a:prstGeom>
          <a:noFill/>
        </p:spPr>
        <p:txBody>
          <a:bodyPr wrap="square" rtlCol="0">
            <a:spAutoFit/>
          </a:bodyPr>
          <a:lstStyle/>
          <a:p>
            <a:r>
              <a:rPr lang="en-AU" sz="1600" dirty="0"/>
              <a:t>‘Felt like I had more energy for the whole shift on the saw. I could move so much easier, the gear is much lighter to work in’</a:t>
            </a:r>
          </a:p>
        </p:txBody>
      </p:sp>
      <p:sp>
        <p:nvSpPr>
          <p:cNvPr id="28" name="TextBox 27">
            <a:extLst>
              <a:ext uri="{FF2B5EF4-FFF2-40B4-BE49-F238E27FC236}">
                <a16:creationId xmlns:a16="http://schemas.microsoft.com/office/drawing/2014/main" id="{9AC08AE2-8B54-C644-0BB2-7AE48F251A50}"/>
              </a:ext>
            </a:extLst>
          </p:cNvPr>
          <p:cNvSpPr txBox="1"/>
          <p:nvPr/>
        </p:nvSpPr>
        <p:spPr>
          <a:xfrm>
            <a:off x="4245283" y="2993457"/>
            <a:ext cx="1389087" cy="261610"/>
          </a:xfrm>
          <a:prstGeom prst="rect">
            <a:avLst/>
          </a:prstGeom>
          <a:noFill/>
        </p:spPr>
        <p:txBody>
          <a:bodyPr wrap="square" rtlCol="0">
            <a:spAutoFit/>
          </a:bodyPr>
          <a:lstStyle/>
          <a:p>
            <a:r>
              <a:rPr lang="en-AU" sz="1100" dirty="0"/>
              <a:t>Ontario, Canada</a:t>
            </a:r>
          </a:p>
        </p:txBody>
      </p:sp>
    </p:spTree>
    <p:extLst>
      <p:ext uri="{BB962C8B-B14F-4D97-AF65-F5344CB8AC3E}">
        <p14:creationId xmlns:p14="http://schemas.microsoft.com/office/powerpoint/2010/main" val="6249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405A-F741-30FB-B43C-9F09FCA8DE88}"/>
              </a:ext>
            </a:extLst>
          </p:cNvPr>
          <p:cNvSpPr>
            <a:spLocks noGrp="1"/>
          </p:cNvSpPr>
          <p:nvPr>
            <p:ph type="title"/>
          </p:nvPr>
        </p:nvSpPr>
        <p:spPr>
          <a:xfrm>
            <a:off x="60177" y="187481"/>
            <a:ext cx="8140225" cy="405045"/>
          </a:xfrm>
        </p:spPr>
        <p:txBody>
          <a:bodyPr/>
          <a:lstStyle/>
          <a:p>
            <a:r>
              <a:rPr lang="en-AU" dirty="0"/>
              <a:t>Results from PPC trial:</a:t>
            </a:r>
          </a:p>
        </p:txBody>
      </p:sp>
      <p:pic>
        <p:nvPicPr>
          <p:cNvPr id="4" name="Picture 3">
            <a:extLst>
              <a:ext uri="{FF2B5EF4-FFF2-40B4-BE49-F238E27FC236}">
                <a16:creationId xmlns:a16="http://schemas.microsoft.com/office/drawing/2014/main" id="{0DE8BDBD-A5F5-F6BE-F6B2-EDFF9FF754B4}"/>
              </a:ext>
            </a:extLst>
          </p:cNvPr>
          <p:cNvPicPr>
            <a:picLocks noChangeAspect="1"/>
          </p:cNvPicPr>
          <p:nvPr/>
        </p:nvPicPr>
        <p:blipFill>
          <a:blip r:embed="rId2"/>
          <a:stretch>
            <a:fillRect/>
          </a:stretch>
        </p:blipFill>
        <p:spPr>
          <a:xfrm>
            <a:off x="60177" y="1254570"/>
            <a:ext cx="8043915" cy="3992548"/>
          </a:xfrm>
          <a:prstGeom prst="rect">
            <a:avLst/>
          </a:prstGeom>
        </p:spPr>
      </p:pic>
      <p:pic>
        <p:nvPicPr>
          <p:cNvPr id="5" name="Picture 4">
            <a:extLst>
              <a:ext uri="{FF2B5EF4-FFF2-40B4-BE49-F238E27FC236}">
                <a16:creationId xmlns:a16="http://schemas.microsoft.com/office/drawing/2014/main" id="{6A68EF70-17ED-62A6-9BA8-41BE0FD96768}"/>
              </a:ext>
            </a:extLst>
          </p:cNvPr>
          <p:cNvPicPr>
            <a:picLocks noChangeAspect="1"/>
          </p:cNvPicPr>
          <p:nvPr/>
        </p:nvPicPr>
        <p:blipFill>
          <a:blip r:embed="rId3"/>
          <a:stretch>
            <a:fillRect/>
          </a:stretch>
        </p:blipFill>
        <p:spPr>
          <a:xfrm>
            <a:off x="8223261" y="1503833"/>
            <a:ext cx="3595572" cy="4452586"/>
          </a:xfrm>
          <a:prstGeom prst="rect">
            <a:avLst/>
          </a:prstGeom>
        </p:spPr>
      </p:pic>
    </p:spTree>
    <p:extLst>
      <p:ext uri="{BB962C8B-B14F-4D97-AF65-F5344CB8AC3E}">
        <p14:creationId xmlns:p14="http://schemas.microsoft.com/office/powerpoint/2010/main" val="211886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A21A-AADD-0D77-3A67-4DBE6E2901B4}"/>
              </a:ext>
            </a:extLst>
          </p:cNvPr>
          <p:cNvSpPr>
            <a:spLocks noGrp="1"/>
          </p:cNvSpPr>
          <p:nvPr>
            <p:ph type="title"/>
          </p:nvPr>
        </p:nvSpPr>
        <p:spPr>
          <a:xfrm>
            <a:off x="232250" y="163280"/>
            <a:ext cx="8140225" cy="405045"/>
          </a:xfrm>
        </p:spPr>
        <p:txBody>
          <a:bodyPr/>
          <a:lstStyle/>
          <a:p>
            <a:r>
              <a:rPr lang="en-AU"/>
              <a:t>Trial Boots</a:t>
            </a:r>
          </a:p>
        </p:txBody>
      </p:sp>
      <p:pic>
        <p:nvPicPr>
          <p:cNvPr id="14" name="Picture 13">
            <a:extLst>
              <a:ext uri="{FF2B5EF4-FFF2-40B4-BE49-F238E27FC236}">
                <a16:creationId xmlns:a16="http://schemas.microsoft.com/office/drawing/2014/main" id="{3E0AAE21-4003-E0FE-4475-4B47C2A3B85D}"/>
              </a:ext>
            </a:extLst>
          </p:cNvPr>
          <p:cNvPicPr>
            <a:picLocks noChangeAspect="1"/>
          </p:cNvPicPr>
          <p:nvPr/>
        </p:nvPicPr>
        <p:blipFill>
          <a:blip r:embed="rId2"/>
          <a:stretch>
            <a:fillRect/>
          </a:stretch>
        </p:blipFill>
        <p:spPr>
          <a:xfrm>
            <a:off x="838893" y="1141147"/>
            <a:ext cx="10514213" cy="5716853"/>
          </a:xfrm>
          <a:prstGeom prst="rect">
            <a:avLst/>
          </a:prstGeom>
        </p:spPr>
      </p:pic>
    </p:spTree>
    <p:extLst>
      <p:ext uri="{BB962C8B-B14F-4D97-AF65-F5344CB8AC3E}">
        <p14:creationId xmlns:p14="http://schemas.microsoft.com/office/powerpoint/2010/main" val="319979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AFB-92CC-14CE-CA07-790A9A19F148}"/>
              </a:ext>
            </a:extLst>
          </p:cNvPr>
          <p:cNvSpPr>
            <a:spLocks noGrp="1"/>
          </p:cNvSpPr>
          <p:nvPr>
            <p:ph type="title"/>
          </p:nvPr>
        </p:nvSpPr>
        <p:spPr/>
        <p:txBody>
          <a:bodyPr/>
          <a:lstStyle/>
          <a:p>
            <a:r>
              <a:rPr lang="en-AU"/>
              <a:t>Boot survey: Comments </a:t>
            </a:r>
          </a:p>
        </p:txBody>
      </p:sp>
      <p:pic>
        <p:nvPicPr>
          <p:cNvPr id="6" name="Content Placeholder 5">
            <a:extLst>
              <a:ext uri="{FF2B5EF4-FFF2-40B4-BE49-F238E27FC236}">
                <a16:creationId xmlns:a16="http://schemas.microsoft.com/office/drawing/2014/main" id="{0E5BE545-CFE7-EC46-BF3F-C360D92D3E90}"/>
              </a:ext>
            </a:extLst>
          </p:cNvPr>
          <p:cNvPicPr>
            <a:picLocks noGrp="1" noChangeAspect="1"/>
          </p:cNvPicPr>
          <p:nvPr>
            <p:ph idx="1"/>
          </p:nvPr>
        </p:nvPicPr>
        <p:blipFill>
          <a:blip r:embed="rId2"/>
          <a:stretch>
            <a:fillRect/>
          </a:stretch>
        </p:blipFill>
        <p:spPr>
          <a:xfrm>
            <a:off x="6423682" y="1208513"/>
            <a:ext cx="5382863" cy="3459305"/>
          </a:xfrm>
          <a:prstGeom prst="rect">
            <a:avLst/>
          </a:prstGeom>
        </p:spPr>
      </p:pic>
      <p:sp>
        <p:nvSpPr>
          <p:cNvPr id="4" name="Speech Bubble: Rectangle with Corners Rounded 3">
            <a:extLst>
              <a:ext uri="{FF2B5EF4-FFF2-40B4-BE49-F238E27FC236}">
                <a16:creationId xmlns:a16="http://schemas.microsoft.com/office/drawing/2014/main" id="{487EB28E-C3ED-8ED7-3E4C-1F1B42E732AA}"/>
              </a:ext>
            </a:extLst>
          </p:cNvPr>
          <p:cNvSpPr/>
          <p:nvPr/>
        </p:nvSpPr>
        <p:spPr>
          <a:xfrm>
            <a:off x="123902" y="3951332"/>
            <a:ext cx="3474997" cy="2397879"/>
          </a:xfrm>
          <a:prstGeom prst="wedgeRoundRectCallou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AU" sz="1600" i="1" kern="0">
                <a:solidFill>
                  <a:srgbClr val="000000"/>
                </a:solidFill>
                <a:effectLst/>
                <a:ea typeface="Times New Roman" panose="02020603050405020304" pitchFamily="18" charset="0"/>
                <a:cs typeface="Times New Roman" panose="02020603050405020304" pitchFamily="18" charset="0"/>
              </a:rPr>
              <a:t>‘These boots prove their value as soon as you take them into the bush. They lock to your foot and add stability when in challenging </a:t>
            </a:r>
            <a:r>
              <a:rPr lang="en-AU" sz="1600" i="1" kern="0">
                <a:solidFill>
                  <a:srgbClr val="000000"/>
                </a:solidFill>
                <a:cs typeface="Times New Roman" panose="02020603050405020304" pitchFamily="18" charset="0"/>
              </a:rPr>
              <a:t>terrain</a:t>
            </a:r>
            <a:r>
              <a:rPr lang="en-AU" sz="1600" i="1" kern="0">
                <a:solidFill>
                  <a:srgbClr val="000000"/>
                </a:solidFill>
                <a:effectLst/>
                <a:ea typeface="Times New Roman" panose="02020603050405020304" pitchFamily="18" charset="0"/>
                <a:cs typeface="Times New Roman" panose="02020603050405020304" pitchFamily="18" charset="0"/>
              </a:rPr>
              <a:t>. They limit the 'sloppy feel' which is common with our standard issue boots.’</a:t>
            </a:r>
            <a:endParaRPr lang="en-AU" sz="1600" i="1" kern="100">
              <a:effectLst/>
              <a:ea typeface="Aptos" panose="020B000402020202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57B7C912-4906-3E25-B07E-6F8DFD65398B}"/>
              </a:ext>
            </a:extLst>
          </p:cNvPr>
          <p:cNvSpPr/>
          <p:nvPr/>
        </p:nvSpPr>
        <p:spPr>
          <a:xfrm>
            <a:off x="140148" y="1260999"/>
            <a:ext cx="3060797" cy="2042741"/>
          </a:xfrm>
          <a:prstGeom prst="wedgeRoundRectCallou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i="1" kern="0" dirty="0">
                <a:solidFill>
                  <a:srgbClr val="000000"/>
                </a:solidFill>
                <a:cs typeface="Times New Roman" panose="02020603050405020304" pitchFamily="18" charset="0"/>
              </a:rPr>
              <a:t>‘These boots are great. However, not having a steel cap toe is a bit annoying to have to always carry a second set of boots for chainsaw work.’</a:t>
            </a:r>
          </a:p>
        </p:txBody>
      </p:sp>
      <p:sp>
        <p:nvSpPr>
          <p:cNvPr id="8" name="Speech Bubble: Rectangle with Corners Rounded 7">
            <a:extLst>
              <a:ext uri="{FF2B5EF4-FFF2-40B4-BE49-F238E27FC236}">
                <a16:creationId xmlns:a16="http://schemas.microsoft.com/office/drawing/2014/main" id="{2BDB2C51-E1D0-9105-6321-4C805074704E}"/>
              </a:ext>
            </a:extLst>
          </p:cNvPr>
          <p:cNvSpPr/>
          <p:nvPr/>
        </p:nvSpPr>
        <p:spPr>
          <a:xfrm>
            <a:off x="4412755" y="4454305"/>
            <a:ext cx="3032910" cy="1801614"/>
          </a:xfrm>
          <a:prstGeom prst="wedgeRoundRect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AU" sz="1600" i="1" kern="100">
                <a:solidFill>
                  <a:schemeClr val="tx1"/>
                </a:solidFill>
                <a:effectLst/>
                <a:ea typeface="Aptos" panose="020B0004020202020204" pitchFamily="34" charset="0"/>
                <a:cs typeface="Times New Roman" panose="02020603050405020304" pitchFamily="18" charset="0"/>
              </a:rPr>
              <a:t>‘These boots have been good, although it has been hard to find appropriate days to wear them when I don’t need to operate a chainsaw.’</a:t>
            </a:r>
          </a:p>
        </p:txBody>
      </p:sp>
      <p:sp>
        <p:nvSpPr>
          <p:cNvPr id="9" name="Speech Bubble: Rectangle with Corners Rounded 8">
            <a:extLst>
              <a:ext uri="{FF2B5EF4-FFF2-40B4-BE49-F238E27FC236}">
                <a16:creationId xmlns:a16="http://schemas.microsoft.com/office/drawing/2014/main" id="{45CF61CA-98B7-3556-1755-3E308305A0BF}"/>
              </a:ext>
            </a:extLst>
          </p:cNvPr>
          <p:cNvSpPr/>
          <p:nvPr/>
        </p:nvSpPr>
        <p:spPr>
          <a:xfrm>
            <a:off x="8650002" y="4782168"/>
            <a:ext cx="2747055" cy="1703863"/>
          </a:xfrm>
          <a:prstGeom prst="wedgeRoundRectCallout">
            <a:avLst/>
          </a:prstGeom>
          <a:solidFill>
            <a:srgbClr val="F5C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peech Bubble: Rectangle with Corners Rounded 9">
            <a:extLst>
              <a:ext uri="{FF2B5EF4-FFF2-40B4-BE49-F238E27FC236}">
                <a16:creationId xmlns:a16="http://schemas.microsoft.com/office/drawing/2014/main" id="{F00BC516-6A10-82E6-FC00-E4E38BBF675B}"/>
              </a:ext>
            </a:extLst>
          </p:cNvPr>
          <p:cNvSpPr/>
          <p:nvPr/>
        </p:nvSpPr>
        <p:spPr>
          <a:xfrm>
            <a:off x="3433622" y="2162086"/>
            <a:ext cx="2840267" cy="1897769"/>
          </a:xfrm>
          <a:prstGeom prst="wedgeRoundRectCallout">
            <a:avLst/>
          </a:prstGeom>
          <a:solidFill>
            <a:srgbClr val="FBA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AU" sz="1600" i="1" kern="100" dirty="0">
                <a:solidFill>
                  <a:schemeClr val="tx1"/>
                </a:solidFill>
                <a:effectLst/>
                <a:ea typeface="Aptos" panose="020B0004020202020204" pitchFamily="34" charset="0"/>
                <a:cs typeface="Times New Roman" panose="02020603050405020304" pitchFamily="18" charset="0"/>
              </a:rPr>
              <a:t>‘These are by far the best boot I have worn for work in the 9 years I have been here.’</a:t>
            </a:r>
          </a:p>
        </p:txBody>
      </p:sp>
      <p:graphicFrame>
        <p:nvGraphicFramePr>
          <p:cNvPr id="11" name="Table 10">
            <a:extLst>
              <a:ext uri="{FF2B5EF4-FFF2-40B4-BE49-F238E27FC236}">
                <a16:creationId xmlns:a16="http://schemas.microsoft.com/office/drawing/2014/main" id="{D1295373-AD1C-4D35-B0BE-FC544CFE5036}"/>
              </a:ext>
            </a:extLst>
          </p:cNvPr>
          <p:cNvGraphicFramePr>
            <a:graphicFrameLocks noGrp="1"/>
          </p:cNvGraphicFramePr>
          <p:nvPr/>
        </p:nvGraphicFramePr>
        <p:xfrm>
          <a:off x="8762456" y="4730896"/>
          <a:ext cx="2522145" cy="1430447"/>
        </p:xfrm>
        <a:graphic>
          <a:graphicData uri="http://schemas.openxmlformats.org/drawingml/2006/table">
            <a:tbl>
              <a:tblPr/>
              <a:tblGrid>
                <a:gridCol w="2522145">
                  <a:extLst>
                    <a:ext uri="{9D8B030D-6E8A-4147-A177-3AD203B41FA5}">
                      <a16:colId xmlns:a16="http://schemas.microsoft.com/office/drawing/2014/main" val="1935687244"/>
                    </a:ext>
                  </a:extLst>
                </a:gridCol>
              </a:tblGrid>
              <a:tr h="1430447">
                <a:tc>
                  <a:txBody>
                    <a:bodyPr/>
                    <a:lstStyle/>
                    <a:p>
                      <a:pPr algn="l" fontAlgn="b"/>
                      <a:r>
                        <a:rPr lang="en-AU" sz="1600" b="0" i="1" u="none" strike="noStrike">
                          <a:solidFill>
                            <a:srgbClr val="000000"/>
                          </a:solidFill>
                          <a:effectLst/>
                          <a:latin typeface="+mn-lt"/>
                        </a:rPr>
                        <a:t>‘Not being able to use them with a chainsaw if a real disadvantage, If they were chainsaw rated, they would be the perfect boot.’ </a:t>
                      </a:r>
                    </a:p>
                  </a:txBody>
                  <a:tcPr marL="6350" marR="6350" marT="6350" anchor="b">
                    <a:lnL>
                      <a:noFill/>
                    </a:lnL>
                    <a:lnR>
                      <a:noFill/>
                    </a:lnR>
                    <a:lnT>
                      <a:noFill/>
                    </a:lnT>
                    <a:lnB>
                      <a:noFill/>
                    </a:lnB>
                    <a:noFill/>
                  </a:tcPr>
                </a:tc>
                <a:extLst>
                  <a:ext uri="{0D108BD9-81ED-4DB2-BD59-A6C34878D82A}">
                    <a16:rowId xmlns:a16="http://schemas.microsoft.com/office/drawing/2014/main" val="2203538460"/>
                  </a:ext>
                </a:extLst>
              </a:tr>
            </a:tbl>
          </a:graphicData>
        </a:graphic>
      </p:graphicFrame>
      <p:sp>
        <p:nvSpPr>
          <p:cNvPr id="12" name="TextBox 11">
            <a:extLst>
              <a:ext uri="{FF2B5EF4-FFF2-40B4-BE49-F238E27FC236}">
                <a16:creationId xmlns:a16="http://schemas.microsoft.com/office/drawing/2014/main" id="{DF0045EC-0E87-7D73-6C27-25DD053BDBAB}"/>
              </a:ext>
            </a:extLst>
          </p:cNvPr>
          <p:cNvSpPr txBox="1"/>
          <p:nvPr/>
        </p:nvSpPr>
        <p:spPr>
          <a:xfrm>
            <a:off x="9463858" y="6161343"/>
            <a:ext cx="1944807" cy="261610"/>
          </a:xfrm>
          <a:prstGeom prst="rect">
            <a:avLst/>
          </a:prstGeom>
          <a:noFill/>
        </p:spPr>
        <p:txBody>
          <a:bodyPr wrap="square" rtlCol="0">
            <a:spAutoFit/>
          </a:bodyPr>
          <a:lstStyle/>
          <a:p>
            <a:r>
              <a:rPr lang="en-AU" sz="1100"/>
              <a:t>Danner Wildland Fire Boot</a:t>
            </a:r>
          </a:p>
        </p:txBody>
      </p:sp>
      <p:sp>
        <p:nvSpPr>
          <p:cNvPr id="13" name="TextBox 12">
            <a:extLst>
              <a:ext uri="{FF2B5EF4-FFF2-40B4-BE49-F238E27FC236}">
                <a16:creationId xmlns:a16="http://schemas.microsoft.com/office/drawing/2014/main" id="{F195C0A7-0D23-C8CB-A126-5C5AC4B7C342}"/>
              </a:ext>
            </a:extLst>
          </p:cNvPr>
          <p:cNvSpPr txBox="1"/>
          <p:nvPr/>
        </p:nvSpPr>
        <p:spPr>
          <a:xfrm>
            <a:off x="1676752" y="6087601"/>
            <a:ext cx="1944807" cy="261610"/>
          </a:xfrm>
          <a:prstGeom prst="rect">
            <a:avLst/>
          </a:prstGeom>
          <a:noFill/>
        </p:spPr>
        <p:txBody>
          <a:bodyPr wrap="square" rtlCol="0">
            <a:spAutoFit/>
          </a:bodyPr>
          <a:lstStyle/>
          <a:p>
            <a:r>
              <a:rPr lang="en-AU" sz="1100" dirty="0"/>
              <a:t>HAIX Missoula Fire Boot</a:t>
            </a:r>
          </a:p>
        </p:txBody>
      </p:sp>
      <p:sp>
        <p:nvSpPr>
          <p:cNvPr id="14" name="TextBox 13">
            <a:extLst>
              <a:ext uri="{FF2B5EF4-FFF2-40B4-BE49-F238E27FC236}">
                <a16:creationId xmlns:a16="http://schemas.microsoft.com/office/drawing/2014/main" id="{2C59977F-69D6-2D4C-5267-965CC95491F0}"/>
              </a:ext>
            </a:extLst>
          </p:cNvPr>
          <p:cNvSpPr txBox="1"/>
          <p:nvPr/>
        </p:nvSpPr>
        <p:spPr>
          <a:xfrm>
            <a:off x="1106345" y="3042130"/>
            <a:ext cx="1944807" cy="261610"/>
          </a:xfrm>
          <a:prstGeom prst="rect">
            <a:avLst/>
          </a:prstGeom>
          <a:noFill/>
        </p:spPr>
        <p:txBody>
          <a:bodyPr wrap="square" rtlCol="0">
            <a:spAutoFit/>
          </a:bodyPr>
          <a:lstStyle/>
          <a:p>
            <a:r>
              <a:rPr lang="en-AU" sz="1100"/>
              <a:t>Danner Wildland Fire Boot</a:t>
            </a:r>
          </a:p>
        </p:txBody>
      </p:sp>
      <p:sp>
        <p:nvSpPr>
          <p:cNvPr id="16" name="TextBox 15">
            <a:extLst>
              <a:ext uri="{FF2B5EF4-FFF2-40B4-BE49-F238E27FC236}">
                <a16:creationId xmlns:a16="http://schemas.microsoft.com/office/drawing/2014/main" id="{7B4C7781-A0A4-4341-D9C8-16F80D7A2B4B}"/>
              </a:ext>
            </a:extLst>
          </p:cNvPr>
          <p:cNvSpPr txBox="1"/>
          <p:nvPr/>
        </p:nvSpPr>
        <p:spPr>
          <a:xfrm>
            <a:off x="6656359" y="1441735"/>
            <a:ext cx="5048383" cy="2444387"/>
          </a:xfrm>
          <a:prstGeom prst="rect">
            <a:avLst/>
          </a:prstGeom>
          <a:noFill/>
        </p:spPr>
        <p:txBody>
          <a:bodyPr wrap="square">
            <a:spAutoFit/>
          </a:bodyPr>
          <a:lstStyle/>
          <a:p>
            <a:pPr>
              <a:lnSpc>
                <a:spcPct val="107000"/>
              </a:lnSpc>
              <a:spcAft>
                <a:spcPts val="800"/>
              </a:spcAft>
            </a:pPr>
            <a:r>
              <a:rPr lang="en-AU" sz="1600" i="1" kern="0">
                <a:solidFill>
                  <a:srgbClr val="000000"/>
                </a:solidFill>
                <a:effectLst/>
                <a:ea typeface="Times New Roman" panose="02020603050405020304" pitchFamily="18" charset="0"/>
                <a:cs typeface="Times New Roman" panose="02020603050405020304" pitchFamily="18" charset="0"/>
              </a:rPr>
              <a:t>‘If these boots could be fire rated, that would be ideal for fallers to wear them on the fire line, especially for long walks and arduous terrain. </a:t>
            </a:r>
            <a:br>
              <a:rPr lang="en-AU" sz="1600" i="1" kern="0">
                <a:solidFill>
                  <a:srgbClr val="000000"/>
                </a:solidFill>
                <a:effectLst/>
                <a:ea typeface="Times New Roman" panose="02020603050405020304" pitchFamily="18" charset="0"/>
                <a:cs typeface="Times New Roman" panose="02020603050405020304" pitchFamily="18" charset="0"/>
              </a:rPr>
            </a:br>
            <a:r>
              <a:rPr lang="en-AU" sz="1600" i="1" kern="0">
                <a:solidFill>
                  <a:srgbClr val="000000"/>
                </a:solidFill>
                <a:effectLst/>
                <a:ea typeface="Times New Roman" panose="02020603050405020304" pitchFamily="18" charset="0"/>
                <a:cs typeface="Times New Roman" panose="02020603050405020304" pitchFamily="18" charset="0"/>
              </a:rPr>
              <a:t>Fit was good, sizing chart gave good advice about fit, and sizing, which I found true to description. </a:t>
            </a:r>
            <a:br>
              <a:rPr lang="en-AU" sz="1600" i="1" kern="0">
                <a:solidFill>
                  <a:srgbClr val="000000"/>
                </a:solidFill>
                <a:effectLst/>
                <a:ea typeface="Times New Roman" panose="02020603050405020304" pitchFamily="18" charset="0"/>
                <a:cs typeface="Times New Roman" panose="02020603050405020304" pitchFamily="18" charset="0"/>
              </a:rPr>
            </a:br>
            <a:r>
              <a:rPr lang="en-AU" sz="1600" i="1" kern="0">
                <a:solidFill>
                  <a:srgbClr val="000000"/>
                </a:solidFill>
                <a:effectLst/>
                <a:ea typeface="Times New Roman" panose="02020603050405020304" pitchFamily="18" charset="0"/>
                <a:cs typeface="Times New Roman" panose="02020603050405020304" pitchFamily="18" charset="0"/>
              </a:rPr>
              <a:t>Overall, I find the boot significantly better and fit for purpose for our industry, just need a fire rating, as I could have used these at the Grampians fire while doing hazardous tree work - would of been prefect.’</a:t>
            </a:r>
            <a:endParaRPr lang="en-AU" sz="1600" i="1" kern="100">
              <a:effectLst/>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3315D38-A097-B4AB-9819-BAC4BD98F94B}"/>
              </a:ext>
            </a:extLst>
          </p:cNvPr>
          <p:cNvSpPr txBox="1"/>
          <p:nvPr/>
        </p:nvSpPr>
        <p:spPr>
          <a:xfrm>
            <a:off x="9405372" y="3857734"/>
            <a:ext cx="2299370" cy="261610"/>
          </a:xfrm>
          <a:prstGeom prst="rect">
            <a:avLst/>
          </a:prstGeom>
          <a:noFill/>
        </p:spPr>
        <p:txBody>
          <a:bodyPr wrap="square" rtlCol="0">
            <a:spAutoFit/>
          </a:bodyPr>
          <a:lstStyle/>
          <a:p>
            <a:r>
              <a:rPr lang="en-AU" sz="1100"/>
              <a:t>HAIX Protector Chainsaw Boot</a:t>
            </a:r>
          </a:p>
        </p:txBody>
      </p:sp>
      <p:sp>
        <p:nvSpPr>
          <p:cNvPr id="19" name="TextBox 18">
            <a:extLst>
              <a:ext uri="{FF2B5EF4-FFF2-40B4-BE49-F238E27FC236}">
                <a16:creationId xmlns:a16="http://schemas.microsoft.com/office/drawing/2014/main" id="{C5FFF07E-49DA-D8D3-4A14-FA2670E53BA8}"/>
              </a:ext>
            </a:extLst>
          </p:cNvPr>
          <p:cNvSpPr txBox="1"/>
          <p:nvPr/>
        </p:nvSpPr>
        <p:spPr>
          <a:xfrm>
            <a:off x="4235870" y="3701507"/>
            <a:ext cx="1944807" cy="261610"/>
          </a:xfrm>
          <a:prstGeom prst="rect">
            <a:avLst/>
          </a:prstGeom>
          <a:noFill/>
        </p:spPr>
        <p:txBody>
          <a:bodyPr wrap="square" rtlCol="0">
            <a:spAutoFit/>
          </a:bodyPr>
          <a:lstStyle/>
          <a:p>
            <a:r>
              <a:rPr lang="en-AU" sz="1100"/>
              <a:t>Danner Wildland Fire Boot</a:t>
            </a:r>
          </a:p>
        </p:txBody>
      </p:sp>
      <p:sp>
        <p:nvSpPr>
          <p:cNvPr id="20" name="TextBox 19">
            <a:extLst>
              <a:ext uri="{FF2B5EF4-FFF2-40B4-BE49-F238E27FC236}">
                <a16:creationId xmlns:a16="http://schemas.microsoft.com/office/drawing/2014/main" id="{72D01441-398E-D704-D2DD-F39343A72ABC}"/>
              </a:ext>
            </a:extLst>
          </p:cNvPr>
          <p:cNvSpPr txBox="1"/>
          <p:nvPr/>
        </p:nvSpPr>
        <p:spPr>
          <a:xfrm>
            <a:off x="5553171" y="5983931"/>
            <a:ext cx="1944807" cy="261610"/>
          </a:xfrm>
          <a:prstGeom prst="rect">
            <a:avLst/>
          </a:prstGeom>
          <a:noFill/>
        </p:spPr>
        <p:txBody>
          <a:bodyPr wrap="square" rtlCol="0">
            <a:spAutoFit/>
          </a:bodyPr>
          <a:lstStyle/>
          <a:p>
            <a:r>
              <a:rPr lang="en-AU" sz="1100"/>
              <a:t>HAIX Missoula Fire Boot</a:t>
            </a:r>
          </a:p>
        </p:txBody>
      </p:sp>
    </p:spTree>
    <p:extLst>
      <p:ext uri="{BB962C8B-B14F-4D97-AF65-F5344CB8AC3E}">
        <p14:creationId xmlns:p14="http://schemas.microsoft.com/office/powerpoint/2010/main" val="4009310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181E-042A-265F-BAEC-AE40B7C9A611}"/>
              </a:ext>
            </a:extLst>
          </p:cNvPr>
          <p:cNvSpPr>
            <a:spLocks noGrp="1"/>
          </p:cNvSpPr>
          <p:nvPr>
            <p:ph type="title"/>
          </p:nvPr>
        </p:nvSpPr>
        <p:spPr>
          <a:xfrm>
            <a:off x="188363" y="179845"/>
            <a:ext cx="8140225" cy="405045"/>
          </a:xfrm>
        </p:spPr>
        <p:txBody>
          <a:bodyPr/>
          <a:lstStyle/>
          <a:p>
            <a:r>
              <a:rPr lang="en-AU" dirty="0"/>
              <a:t>Boots: Survey and Results</a:t>
            </a:r>
          </a:p>
        </p:txBody>
      </p:sp>
      <p:pic>
        <p:nvPicPr>
          <p:cNvPr id="5" name="Picture 4" descr="A table with numbers and text&#10;&#10;AI-generated content may be incorrect.">
            <a:extLst>
              <a:ext uri="{FF2B5EF4-FFF2-40B4-BE49-F238E27FC236}">
                <a16:creationId xmlns:a16="http://schemas.microsoft.com/office/drawing/2014/main" id="{5A843463-DF14-E364-80A8-5C9D21443439}"/>
              </a:ext>
            </a:extLst>
          </p:cNvPr>
          <p:cNvPicPr>
            <a:picLocks noChangeAspect="1"/>
          </p:cNvPicPr>
          <p:nvPr/>
        </p:nvPicPr>
        <p:blipFill>
          <a:blip r:embed="rId2"/>
          <a:stretch>
            <a:fillRect/>
          </a:stretch>
        </p:blipFill>
        <p:spPr>
          <a:xfrm>
            <a:off x="430138" y="1158593"/>
            <a:ext cx="9833100" cy="1689750"/>
          </a:xfrm>
          <a:prstGeom prst="rect">
            <a:avLst/>
          </a:prstGeom>
        </p:spPr>
      </p:pic>
      <p:pic>
        <p:nvPicPr>
          <p:cNvPr id="7" name="Picture 6">
            <a:extLst>
              <a:ext uri="{FF2B5EF4-FFF2-40B4-BE49-F238E27FC236}">
                <a16:creationId xmlns:a16="http://schemas.microsoft.com/office/drawing/2014/main" id="{A0D1C7E4-3F1E-AB78-BCE5-54F271C63841}"/>
              </a:ext>
            </a:extLst>
          </p:cNvPr>
          <p:cNvPicPr>
            <a:picLocks noChangeAspect="1"/>
          </p:cNvPicPr>
          <p:nvPr/>
        </p:nvPicPr>
        <p:blipFill>
          <a:blip r:embed="rId3"/>
          <a:stretch>
            <a:fillRect/>
          </a:stretch>
        </p:blipFill>
        <p:spPr>
          <a:xfrm>
            <a:off x="1507305" y="2916709"/>
            <a:ext cx="1562318" cy="1629002"/>
          </a:xfrm>
          <a:prstGeom prst="rect">
            <a:avLst/>
          </a:prstGeom>
        </p:spPr>
      </p:pic>
      <p:pic>
        <p:nvPicPr>
          <p:cNvPr id="9" name="Picture 8">
            <a:extLst>
              <a:ext uri="{FF2B5EF4-FFF2-40B4-BE49-F238E27FC236}">
                <a16:creationId xmlns:a16="http://schemas.microsoft.com/office/drawing/2014/main" id="{6A895C56-7BBB-C7AB-7091-6F2B8D681555}"/>
              </a:ext>
            </a:extLst>
          </p:cNvPr>
          <p:cNvPicPr>
            <a:picLocks noChangeAspect="1"/>
          </p:cNvPicPr>
          <p:nvPr/>
        </p:nvPicPr>
        <p:blipFill>
          <a:blip r:embed="rId4"/>
          <a:stretch>
            <a:fillRect/>
          </a:stretch>
        </p:blipFill>
        <p:spPr>
          <a:xfrm>
            <a:off x="8131139" y="2928213"/>
            <a:ext cx="1398725" cy="1472342"/>
          </a:xfrm>
          <a:prstGeom prst="rect">
            <a:avLst/>
          </a:prstGeom>
        </p:spPr>
      </p:pic>
      <p:pic>
        <p:nvPicPr>
          <p:cNvPr id="11" name="Picture 10">
            <a:extLst>
              <a:ext uri="{FF2B5EF4-FFF2-40B4-BE49-F238E27FC236}">
                <a16:creationId xmlns:a16="http://schemas.microsoft.com/office/drawing/2014/main" id="{D170390C-E18F-86BA-67AF-D1DA3B02EE30}"/>
              </a:ext>
            </a:extLst>
          </p:cNvPr>
          <p:cNvPicPr>
            <a:picLocks noChangeAspect="1"/>
          </p:cNvPicPr>
          <p:nvPr/>
        </p:nvPicPr>
        <p:blipFill>
          <a:blip r:embed="rId5"/>
          <a:stretch>
            <a:fillRect/>
          </a:stretch>
        </p:blipFill>
        <p:spPr>
          <a:xfrm>
            <a:off x="4935887" y="2916709"/>
            <a:ext cx="1428949" cy="1543265"/>
          </a:xfrm>
          <a:prstGeom prst="rect">
            <a:avLst/>
          </a:prstGeom>
        </p:spPr>
      </p:pic>
      <p:sp>
        <p:nvSpPr>
          <p:cNvPr id="14" name="TextBox 13">
            <a:extLst>
              <a:ext uri="{FF2B5EF4-FFF2-40B4-BE49-F238E27FC236}">
                <a16:creationId xmlns:a16="http://schemas.microsoft.com/office/drawing/2014/main" id="{AC732056-B944-D730-BB5A-A397F4081940}"/>
              </a:ext>
            </a:extLst>
          </p:cNvPr>
          <p:cNvSpPr txBox="1"/>
          <p:nvPr/>
        </p:nvSpPr>
        <p:spPr>
          <a:xfrm>
            <a:off x="346366" y="4749379"/>
            <a:ext cx="9833100" cy="2031325"/>
          </a:xfrm>
          <a:prstGeom prst="rect">
            <a:avLst/>
          </a:prstGeom>
          <a:noFill/>
        </p:spPr>
        <p:txBody>
          <a:bodyPr wrap="square" rtlCol="0">
            <a:spAutoFit/>
          </a:bodyPr>
          <a:lstStyle/>
          <a:p>
            <a:r>
              <a:rPr lang="en-AU" b="1" dirty="0"/>
              <a:t>Outcome:</a:t>
            </a:r>
          </a:p>
          <a:p>
            <a:r>
              <a:rPr lang="en-AU" sz="1800" spc="10" dirty="0">
                <a:effectLst/>
                <a:latin typeface="Arial" panose="020B0604020202020204" pitchFamily="34" charset="0"/>
                <a:ea typeface="MS Mincho" panose="02020609040205080304" pitchFamily="49" charset="-128"/>
                <a:cs typeface="Times New Roman" panose="02020603050405020304" pitchFamily="18" charset="0"/>
              </a:rPr>
              <a:t>The preferred option from the trial boots </a:t>
            </a:r>
            <a:r>
              <a:rPr lang="en-AU" spc="10" dirty="0">
                <a:latin typeface="Arial" panose="020B0604020202020204" pitchFamily="34" charset="0"/>
                <a:ea typeface="MS Mincho" panose="02020609040205080304" pitchFamily="49" charset="-128"/>
                <a:cs typeface="Times New Roman" panose="02020603050405020304" pitchFamily="18" charset="0"/>
              </a:rPr>
              <a:t>i</a:t>
            </a:r>
            <a:r>
              <a:rPr lang="en-AU" sz="1800" spc="10" dirty="0">
                <a:effectLst/>
                <a:latin typeface="Arial" panose="020B0604020202020204" pitchFamily="34" charset="0"/>
                <a:ea typeface="MS Mincho" panose="02020609040205080304" pitchFamily="49" charset="-128"/>
                <a:cs typeface="Times New Roman" panose="02020603050405020304" pitchFamily="18" charset="0"/>
              </a:rPr>
              <a:t>s the </a:t>
            </a:r>
            <a:r>
              <a:rPr lang="en-AU" sz="1800" b="1" u="sng" spc="10" dirty="0">
                <a:effectLst/>
                <a:latin typeface="Arial" panose="020B0604020202020204" pitchFamily="34" charset="0"/>
                <a:ea typeface="MS Mincho" panose="02020609040205080304" pitchFamily="49" charset="-128"/>
                <a:cs typeface="Times New Roman" panose="02020603050405020304" pitchFamily="18" charset="0"/>
              </a:rPr>
              <a:t>Danner boot. </a:t>
            </a:r>
          </a:p>
          <a:p>
            <a:r>
              <a:rPr lang="en-AU" sz="1800" spc="10" dirty="0">
                <a:effectLst/>
                <a:latin typeface="Arial" panose="020B0604020202020204" pitchFamily="34" charset="0"/>
                <a:ea typeface="MS Mincho" panose="02020609040205080304" pitchFamily="49" charset="-128"/>
                <a:cs typeface="Times New Roman" panose="02020603050405020304" pitchFamily="18" charset="0"/>
              </a:rPr>
              <a:t>The comments received and conversations undertaken with trial participants has confirmed the Danner boot is comfortable to wear, is supportive in difficult terrain and did not need any time to break in. </a:t>
            </a:r>
          </a:p>
          <a:p>
            <a:r>
              <a:rPr lang="en-AU" sz="1800" spc="10" dirty="0">
                <a:effectLst/>
                <a:latin typeface="Arial" panose="020B0604020202020204" pitchFamily="34" charset="0"/>
                <a:ea typeface="MS Mincho" panose="02020609040205080304" pitchFamily="49" charset="-128"/>
                <a:cs typeface="Times New Roman" panose="02020603050405020304" pitchFamily="18" charset="0"/>
              </a:rPr>
              <a:t>There were no issues with hot spots, rubbing or blistering from wearing this boot.</a:t>
            </a:r>
            <a:endParaRPr lang="en-AU" dirty="0"/>
          </a:p>
          <a:p>
            <a:endParaRPr lang="en-AU" dirty="0"/>
          </a:p>
        </p:txBody>
      </p:sp>
    </p:spTree>
    <p:extLst>
      <p:ext uri="{BB962C8B-B14F-4D97-AF65-F5344CB8AC3E}">
        <p14:creationId xmlns:p14="http://schemas.microsoft.com/office/powerpoint/2010/main" val="204739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EF556F-AC15-86A1-60A5-525ACFB265D2}"/>
              </a:ext>
            </a:extLst>
          </p:cNvPr>
          <p:cNvSpPr/>
          <p:nvPr/>
        </p:nvSpPr>
        <p:spPr>
          <a:xfrm>
            <a:off x="3795140" y="4272677"/>
            <a:ext cx="6630516" cy="2483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CBBB022-0E0B-2610-9D1B-D319BD5E8785}"/>
              </a:ext>
            </a:extLst>
          </p:cNvPr>
          <p:cNvSpPr>
            <a:spLocks noGrp="1"/>
          </p:cNvSpPr>
          <p:nvPr>
            <p:ph type="title"/>
          </p:nvPr>
        </p:nvSpPr>
        <p:spPr>
          <a:xfrm>
            <a:off x="115791" y="102023"/>
            <a:ext cx="8140225" cy="405045"/>
          </a:xfrm>
        </p:spPr>
        <p:txBody>
          <a:bodyPr/>
          <a:lstStyle/>
          <a:p>
            <a:r>
              <a:rPr lang="en-AU" dirty="0"/>
              <a:t>The Future: 3D Body Scanning - Data capture </a:t>
            </a:r>
          </a:p>
        </p:txBody>
      </p:sp>
      <p:pic>
        <p:nvPicPr>
          <p:cNvPr id="6" name="Picture 5">
            <a:extLst>
              <a:ext uri="{FF2B5EF4-FFF2-40B4-BE49-F238E27FC236}">
                <a16:creationId xmlns:a16="http://schemas.microsoft.com/office/drawing/2014/main" id="{1B1D1309-D5EE-E7EF-CB48-68108468D533}"/>
              </a:ext>
            </a:extLst>
          </p:cNvPr>
          <p:cNvPicPr>
            <a:picLocks noChangeAspect="1"/>
          </p:cNvPicPr>
          <p:nvPr/>
        </p:nvPicPr>
        <p:blipFill>
          <a:blip r:embed="rId2"/>
          <a:stretch>
            <a:fillRect/>
          </a:stretch>
        </p:blipFill>
        <p:spPr>
          <a:xfrm>
            <a:off x="10206524" y="435944"/>
            <a:ext cx="1849862" cy="4150399"/>
          </a:xfrm>
          <a:prstGeom prst="rect">
            <a:avLst/>
          </a:prstGeom>
        </p:spPr>
      </p:pic>
      <p:pic>
        <p:nvPicPr>
          <p:cNvPr id="10" name="Picture 9">
            <a:extLst>
              <a:ext uri="{FF2B5EF4-FFF2-40B4-BE49-F238E27FC236}">
                <a16:creationId xmlns:a16="http://schemas.microsoft.com/office/drawing/2014/main" id="{333BEAFC-97E2-C24E-7A3F-2954E0E1C239}"/>
              </a:ext>
            </a:extLst>
          </p:cNvPr>
          <p:cNvPicPr>
            <a:picLocks noChangeAspect="1"/>
          </p:cNvPicPr>
          <p:nvPr/>
        </p:nvPicPr>
        <p:blipFill>
          <a:blip r:embed="rId3"/>
          <a:stretch>
            <a:fillRect/>
          </a:stretch>
        </p:blipFill>
        <p:spPr>
          <a:xfrm>
            <a:off x="69798" y="694786"/>
            <a:ext cx="1648055" cy="4259258"/>
          </a:xfrm>
          <a:prstGeom prst="rect">
            <a:avLst/>
          </a:prstGeom>
        </p:spPr>
      </p:pic>
      <p:pic>
        <p:nvPicPr>
          <p:cNvPr id="12" name="Picture 11">
            <a:extLst>
              <a:ext uri="{FF2B5EF4-FFF2-40B4-BE49-F238E27FC236}">
                <a16:creationId xmlns:a16="http://schemas.microsoft.com/office/drawing/2014/main" id="{E8F940A5-0B9A-1E0B-EED5-4011E1329AF8}"/>
              </a:ext>
            </a:extLst>
          </p:cNvPr>
          <p:cNvPicPr>
            <a:picLocks noChangeAspect="1"/>
          </p:cNvPicPr>
          <p:nvPr/>
        </p:nvPicPr>
        <p:blipFill>
          <a:blip r:embed="rId4"/>
          <a:stretch>
            <a:fillRect/>
          </a:stretch>
        </p:blipFill>
        <p:spPr>
          <a:xfrm>
            <a:off x="1766344" y="694786"/>
            <a:ext cx="1839625" cy="6061191"/>
          </a:xfrm>
          <a:prstGeom prst="rect">
            <a:avLst/>
          </a:prstGeom>
        </p:spPr>
      </p:pic>
      <p:pic>
        <p:nvPicPr>
          <p:cNvPr id="14" name="Picture 13">
            <a:extLst>
              <a:ext uri="{FF2B5EF4-FFF2-40B4-BE49-F238E27FC236}">
                <a16:creationId xmlns:a16="http://schemas.microsoft.com/office/drawing/2014/main" id="{70CB1DA6-453B-E09E-DA8D-99C4AC68EEF7}"/>
              </a:ext>
            </a:extLst>
          </p:cNvPr>
          <p:cNvPicPr>
            <a:picLocks noChangeAspect="1"/>
          </p:cNvPicPr>
          <p:nvPr/>
        </p:nvPicPr>
        <p:blipFill>
          <a:blip r:embed="rId5"/>
          <a:stretch>
            <a:fillRect/>
          </a:stretch>
        </p:blipFill>
        <p:spPr>
          <a:xfrm>
            <a:off x="3668361" y="1054347"/>
            <a:ext cx="1608409" cy="1426123"/>
          </a:xfrm>
          <a:prstGeom prst="rect">
            <a:avLst/>
          </a:prstGeom>
        </p:spPr>
      </p:pic>
      <p:pic>
        <p:nvPicPr>
          <p:cNvPr id="3" name="Picture 2">
            <a:extLst>
              <a:ext uri="{FF2B5EF4-FFF2-40B4-BE49-F238E27FC236}">
                <a16:creationId xmlns:a16="http://schemas.microsoft.com/office/drawing/2014/main" id="{C180FF24-51FE-344E-4C6F-7539C477A174}"/>
              </a:ext>
            </a:extLst>
          </p:cNvPr>
          <p:cNvPicPr>
            <a:picLocks noChangeAspect="1"/>
          </p:cNvPicPr>
          <p:nvPr/>
        </p:nvPicPr>
        <p:blipFill>
          <a:blip r:embed="rId6"/>
          <a:stretch>
            <a:fillRect/>
          </a:stretch>
        </p:blipFill>
        <p:spPr>
          <a:xfrm>
            <a:off x="7799109" y="464968"/>
            <a:ext cx="2149298" cy="4092349"/>
          </a:xfrm>
          <a:prstGeom prst="rect">
            <a:avLst/>
          </a:prstGeom>
        </p:spPr>
      </p:pic>
      <p:sp>
        <p:nvSpPr>
          <p:cNvPr id="4" name="TextBox 3">
            <a:extLst>
              <a:ext uri="{FF2B5EF4-FFF2-40B4-BE49-F238E27FC236}">
                <a16:creationId xmlns:a16="http://schemas.microsoft.com/office/drawing/2014/main" id="{80AA0A17-830C-62B8-F708-192788CBB191}"/>
              </a:ext>
            </a:extLst>
          </p:cNvPr>
          <p:cNvSpPr txBox="1"/>
          <p:nvPr/>
        </p:nvSpPr>
        <p:spPr>
          <a:xfrm>
            <a:off x="3864086" y="4363986"/>
            <a:ext cx="5999148" cy="2585323"/>
          </a:xfrm>
          <a:prstGeom prst="rect">
            <a:avLst/>
          </a:prstGeom>
          <a:noFill/>
        </p:spPr>
        <p:txBody>
          <a:bodyPr wrap="square" rtlCol="0">
            <a:spAutoFit/>
          </a:bodyPr>
          <a:lstStyle/>
          <a:p>
            <a:r>
              <a:rPr lang="en-AU" b="1" i="1" dirty="0"/>
              <a:t>Data Capture:</a:t>
            </a:r>
          </a:p>
          <a:p>
            <a:pPr marL="285750" indent="-285750">
              <a:buFont typeface="Arial" panose="020B0604020202020204" pitchFamily="34" charset="0"/>
              <a:buChar char="•"/>
            </a:pPr>
            <a:r>
              <a:rPr lang="en-AU" sz="1800" dirty="0">
                <a:effectLst/>
                <a:latin typeface="Aptos" panose="020B0004020202020204" pitchFamily="34" charset="0"/>
                <a:ea typeface="Aptos" panose="020B0004020202020204" pitchFamily="34" charset="0"/>
                <a:cs typeface="Times New Roman" panose="02020603050405020304" pitchFamily="18" charset="0"/>
              </a:rPr>
              <a:t>Data across the entire body, including head, feet and hands. </a:t>
            </a:r>
          </a:p>
          <a:p>
            <a:pPr marL="285750" indent="-285750">
              <a:buFont typeface="Arial" panose="020B0604020202020204" pitchFamily="34" charset="0"/>
              <a:buChar char="•"/>
            </a:pPr>
            <a:r>
              <a:rPr lang="en-AU" sz="1800" dirty="0">
                <a:effectLst/>
                <a:latin typeface="Aptos" panose="020B0004020202020204" pitchFamily="34" charset="0"/>
                <a:ea typeface="Aptos" panose="020B0004020202020204" pitchFamily="34" charset="0"/>
                <a:cs typeface="Times New Roman" panose="02020603050405020304" pitchFamily="18" charset="0"/>
              </a:rPr>
              <a:t>Over 400 measurement points are generated from each scan session – including point-to point or circumference measurements. </a:t>
            </a:r>
          </a:p>
          <a:p>
            <a:pPr marL="285750" indent="-285750">
              <a:buFont typeface="Arial" panose="020B0604020202020204" pitchFamily="34" charset="0"/>
              <a:buChar char="•"/>
            </a:pPr>
            <a:r>
              <a:rPr lang="en-AU" sz="1800" dirty="0">
                <a:effectLst/>
                <a:latin typeface="Aptos" panose="020B0004020202020204" pitchFamily="34" charset="0"/>
                <a:ea typeface="Aptos" panose="020B0004020202020204" pitchFamily="34" charset="0"/>
                <a:cs typeface="Times New Roman" panose="02020603050405020304" pitchFamily="18" charset="0"/>
              </a:rPr>
              <a:t>In under a minute, a scan provides body sizing and biometric data.</a:t>
            </a:r>
          </a:p>
          <a:p>
            <a:endParaRPr lang="en-AU" dirty="0"/>
          </a:p>
        </p:txBody>
      </p:sp>
    </p:spTree>
    <p:extLst>
      <p:ext uri="{BB962C8B-B14F-4D97-AF65-F5344CB8AC3E}">
        <p14:creationId xmlns:p14="http://schemas.microsoft.com/office/powerpoint/2010/main" val="3316077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0D7F9B-EAE3-DFB2-5B88-AA80216034DB}"/>
              </a:ext>
            </a:extLst>
          </p:cNvPr>
          <p:cNvSpPr/>
          <p:nvPr/>
        </p:nvSpPr>
        <p:spPr>
          <a:xfrm>
            <a:off x="4159086" y="4223628"/>
            <a:ext cx="7645131" cy="2585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5313EE04-2059-1582-2297-650C7E1AC120}"/>
              </a:ext>
            </a:extLst>
          </p:cNvPr>
          <p:cNvPicPr>
            <a:picLocks noChangeAspect="1"/>
          </p:cNvPicPr>
          <p:nvPr/>
        </p:nvPicPr>
        <p:blipFill>
          <a:blip r:embed="rId2"/>
          <a:stretch>
            <a:fillRect/>
          </a:stretch>
        </p:blipFill>
        <p:spPr>
          <a:xfrm>
            <a:off x="21259" y="1556216"/>
            <a:ext cx="2611835" cy="5280098"/>
          </a:xfrm>
          <a:prstGeom prst="rect">
            <a:avLst/>
          </a:prstGeom>
        </p:spPr>
      </p:pic>
      <p:sp>
        <p:nvSpPr>
          <p:cNvPr id="2" name="Title 1">
            <a:extLst>
              <a:ext uri="{FF2B5EF4-FFF2-40B4-BE49-F238E27FC236}">
                <a16:creationId xmlns:a16="http://schemas.microsoft.com/office/drawing/2014/main" id="{DC266D6F-64CB-A9B2-FD10-C84DF4247602}"/>
              </a:ext>
            </a:extLst>
          </p:cNvPr>
          <p:cNvSpPr>
            <a:spLocks noGrp="1"/>
          </p:cNvSpPr>
          <p:nvPr>
            <p:ph type="title"/>
          </p:nvPr>
        </p:nvSpPr>
        <p:spPr>
          <a:xfrm>
            <a:off x="-59821" y="-86624"/>
            <a:ext cx="10120874" cy="870692"/>
          </a:xfrm>
        </p:spPr>
        <p:txBody>
          <a:bodyPr/>
          <a:lstStyle/>
          <a:p>
            <a:r>
              <a:rPr lang="en-AU" dirty="0"/>
              <a:t>The Future: 3D Body Scanning – Females are not small men</a:t>
            </a:r>
          </a:p>
        </p:txBody>
      </p:sp>
      <p:pic>
        <p:nvPicPr>
          <p:cNvPr id="20" name="Picture 19">
            <a:extLst>
              <a:ext uri="{FF2B5EF4-FFF2-40B4-BE49-F238E27FC236}">
                <a16:creationId xmlns:a16="http://schemas.microsoft.com/office/drawing/2014/main" id="{F769D5CB-03DC-69B5-0D2B-F2FAC3923DE3}"/>
              </a:ext>
            </a:extLst>
          </p:cNvPr>
          <p:cNvPicPr>
            <a:picLocks noChangeAspect="1"/>
          </p:cNvPicPr>
          <p:nvPr/>
        </p:nvPicPr>
        <p:blipFill>
          <a:blip r:embed="rId3"/>
          <a:stretch>
            <a:fillRect/>
          </a:stretch>
        </p:blipFill>
        <p:spPr>
          <a:xfrm>
            <a:off x="2285064" y="653736"/>
            <a:ext cx="8671445" cy="3023458"/>
          </a:xfrm>
          <a:prstGeom prst="rect">
            <a:avLst/>
          </a:prstGeom>
        </p:spPr>
      </p:pic>
      <p:pic>
        <p:nvPicPr>
          <p:cNvPr id="22" name="Picture 21">
            <a:extLst>
              <a:ext uri="{FF2B5EF4-FFF2-40B4-BE49-F238E27FC236}">
                <a16:creationId xmlns:a16="http://schemas.microsoft.com/office/drawing/2014/main" id="{11D7BF7C-B6F8-CBF0-8CDF-4AFD25443044}"/>
              </a:ext>
            </a:extLst>
          </p:cNvPr>
          <p:cNvPicPr>
            <a:picLocks noChangeAspect="1"/>
          </p:cNvPicPr>
          <p:nvPr/>
        </p:nvPicPr>
        <p:blipFill>
          <a:blip r:embed="rId4"/>
          <a:stretch>
            <a:fillRect/>
          </a:stretch>
        </p:blipFill>
        <p:spPr>
          <a:xfrm>
            <a:off x="2414925" y="3388314"/>
            <a:ext cx="4616861" cy="807951"/>
          </a:xfrm>
          <a:prstGeom prst="rect">
            <a:avLst/>
          </a:prstGeom>
        </p:spPr>
      </p:pic>
      <p:sp>
        <p:nvSpPr>
          <p:cNvPr id="3" name="TextBox 2">
            <a:extLst>
              <a:ext uri="{FF2B5EF4-FFF2-40B4-BE49-F238E27FC236}">
                <a16:creationId xmlns:a16="http://schemas.microsoft.com/office/drawing/2014/main" id="{3BB57FA4-A45A-D82B-6C43-8FDA4B369D06}"/>
              </a:ext>
            </a:extLst>
          </p:cNvPr>
          <p:cNvSpPr txBox="1"/>
          <p:nvPr/>
        </p:nvSpPr>
        <p:spPr>
          <a:xfrm>
            <a:off x="4368581" y="4281503"/>
            <a:ext cx="7226140" cy="2585323"/>
          </a:xfrm>
          <a:prstGeom prst="rect">
            <a:avLst/>
          </a:prstGeom>
          <a:noFill/>
        </p:spPr>
        <p:txBody>
          <a:bodyPr wrap="square">
            <a:spAutoFit/>
          </a:bodyPr>
          <a:lstStyle/>
          <a:p>
            <a:r>
              <a:rPr lang="en-AU" b="1" dirty="0">
                <a:latin typeface="Aptos" panose="020B0004020202020204" pitchFamily="34" charset="0"/>
                <a:ea typeface="Aptos" panose="020B0004020202020204" pitchFamily="34" charset="0"/>
                <a:cs typeface="Times New Roman" panose="02020603050405020304" pitchFamily="18" charset="0"/>
              </a:rPr>
              <a:t>We need to do better for our female firefighters:</a:t>
            </a:r>
          </a:p>
          <a:p>
            <a:pPr marL="285750" indent="-285750">
              <a:buFont typeface="Arial" panose="020B0604020202020204" pitchFamily="34" charset="0"/>
              <a:buChar char="•"/>
            </a:pPr>
            <a:r>
              <a:rPr lang="en-AU" dirty="0">
                <a:latin typeface="Aptos" panose="020B0004020202020204" pitchFamily="34" charset="0"/>
                <a:ea typeface="Aptos" panose="020B0004020202020204" pitchFamily="34" charset="0"/>
                <a:cs typeface="Times New Roman" panose="02020603050405020304" pitchFamily="18" charset="0"/>
              </a:rPr>
              <a:t>Address d</a:t>
            </a:r>
            <a:r>
              <a:rPr lang="en-AU" sz="1800" dirty="0">
                <a:effectLst/>
                <a:latin typeface="Aptos" panose="020B0004020202020204" pitchFamily="34" charset="0"/>
                <a:ea typeface="Aptos" panose="020B0004020202020204" pitchFamily="34" charset="0"/>
                <a:cs typeface="Times New Roman" panose="02020603050405020304" pitchFamily="18" charset="0"/>
              </a:rPr>
              <a:t>esign issues, prioritise fit for safety, comfort and mobility.</a:t>
            </a:r>
          </a:p>
          <a:p>
            <a:pPr marL="285750" indent="-285750">
              <a:buFont typeface="Arial" panose="020B0604020202020204" pitchFamily="34" charset="0"/>
              <a:buChar char="•"/>
            </a:pPr>
            <a:r>
              <a:rPr lang="en-AU" dirty="0">
                <a:latin typeface="Aptos" panose="020B0004020202020204" pitchFamily="34" charset="0"/>
                <a:ea typeface="Aptos" panose="020B0004020202020204" pitchFamily="34" charset="0"/>
                <a:cs typeface="Times New Roman" panose="02020603050405020304" pitchFamily="18" charset="0"/>
              </a:rPr>
              <a:t>Include female firefighters in working groups to gain specific feedback on fit and address concerns</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AU" dirty="0">
                <a:latin typeface="Aptos" panose="020B0004020202020204" pitchFamily="34" charset="0"/>
                <a:ea typeface="Aptos" panose="020B0004020202020204" pitchFamily="34" charset="0"/>
                <a:cs typeface="Times New Roman" panose="02020603050405020304" pitchFamily="18" charset="0"/>
              </a:rPr>
              <a:t>Female specific patterns for PPC – to cater for differing bust, waist, hip, thigh, neck and wrist sizes.</a:t>
            </a:r>
          </a:p>
          <a:p>
            <a:pPr marL="285750" indent="-285750">
              <a:buFont typeface="Arial" panose="020B0604020202020204" pitchFamily="34" charset="0"/>
              <a:buChar char="•"/>
            </a:pPr>
            <a:r>
              <a:rPr lang="en-AU" sz="1800" dirty="0">
                <a:effectLst/>
                <a:latin typeface="Aptos" panose="020B0004020202020204" pitchFamily="34" charset="0"/>
                <a:ea typeface="Aptos" panose="020B0004020202020204" pitchFamily="34" charset="0"/>
                <a:cs typeface="Times New Roman" panose="02020603050405020304" pitchFamily="18" charset="0"/>
              </a:rPr>
              <a:t>Ensure women's patterns and sizing are part of the tendering process.</a:t>
            </a:r>
          </a:p>
          <a:p>
            <a:pPr marL="285750" indent="-285750">
              <a:buFont typeface="Arial" panose="020B0604020202020204" pitchFamily="34" charset="0"/>
              <a:buChar char="•"/>
            </a:pPr>
            <a:r>
              <a:rPr lang="en-AU" dirty="0">
                <a:latin typeface="Aptos" panose="020B0004020202020204" pitchFamily="34" charset="0"/>
                <a:ea typeface="Aptos" panose="020B0004020202020204" pitchFamily="34" charset="0"/>
                <a:cs typeface="Times New Roman" panose="02020603050405020304" pitchFamily="18" charset="0"/>
              </a:rPr>
              <a:t>No unisex fit options to be accepted.</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526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CCC3-8778-985E-9E1E-85077EFC2C5C}"/>
              </a:ext>
            </a:extLst>
          </p:cNvPr>
          <p:cNvSpPr>
            <a:spLocks noGrp="1"/>
          </p:cNvSpPr>
          <p:nvPr>
            <p:ph type="title"/>
          </p:nvPr>
        </p:nvSpPr>
        <p:spPr>
          <a:xfrm>
            <a:off x="222547" y="238755"/>
            <a:ext cx="8140225" cy="405045"/>
          </a:xfrm>
        </p:spPr>
        <p:txBody>
          <a:bodyPr/>
          <a:lstStyle/>
          <a:p>
            <a:r>
              <a:rPr lang="en-AU" dirty="0"/>
              <a:t>The Future: next steps</a:t>
            </a:r>
          </a:p>
        </p:txBody>
      </p:sp>
      <p:pic>
        <p:nvPicPr>
          <p:cNvPr id="7" name="Picture 6">
            <a:extLst>
              <a:ext uri="{FF2B5EF4-FFF2-40B4-BE49-F238E27FC236}">
                <a16:creationId xmlns:a16="http://schemas.microsoft.com/office/drawing/2014/main" id="{9C602F5C-39A8-01A1-B85D-40AC9E4D204E}"/>
              </a:ext>
            </a:extLst>
          </p:cNvPr>
          <p:cNvPicPr>
            <a:picLocks noChangeAspect="1"/>
          </p:cNvPicPr>
          <p:nvPr/>
        </p:nvPicPr>
        <p:blipFill>
          <a:blip r:embed="rId2"/>
          <a:stretch>
            <a:fillRect/>
          </a:stretch>
        </p:blipFill>
        <p:spPr>
          <a:xfrm>
            <a:off x="8278360" y="542044"/>
            <a:ext cx="3982006" cy="6315956"/>
          </a:xfrm>
          <a:prstGeom prst="rect">
            <a:avLst/>
          </a:prstGeom>
        </p:spPr>
      </p:pic>
      <p:sp>
        <p:nvSpPr>
          <p:cNvPr id="8" name="TextBox 7">
            <a:extLst>
              <a:ext uri="{FF2B5EF4-FFF2-40B4-BE49-F238E27FC236}">
                <a16:creationId xmlns:a16="http://schemas.microsoft.com/office/drawing/2014/main" id="{E0EF5A05-9FF2-5128-B24E-C4DD81476022}"/>
              </a:ext>
            </a:extLst>
          </p:cNvPr>
          <p:cNvSpPr txBox="1"/>
          <p:nvPr/>
        </p:nvSpPr>
        <p:spPr>
          <a:xfrm>
            <a:off x="0" y="1110109"/>
            <a:ext cx="8497034" cy="6186309"/>
          </a:xfrm>
          <a:prstGeom prst="rect">
            <a:avLst/>
          </a:prstGeom>
          <a:noFill/>
        </p:spPr>
        <p:txBody>
          <a:bodyPr wrap="square" rtlCol="0">
            <a:spAutoFit/>
          </a:bodyPr>
          <a:lstStyle/>
          <a:p>
            <a:r>
              <a:rPr lang="en-AU" sz="2000" b="1" dirty="0"/>
              <a:t>Systems approach to PPC/E:</a:t>
            </a:r>
          </a:p>
          <a:p>
            <a:endParaRPr lang="en-AU" sz="2000" b="1" dirty="0"/>
          </a:p>
          <a:p>
            <a:pPr marL="342900" indent="-342900">
              <a:buFont typeface="Wingdings" panose="05000000000000000000" pitchFamily="2" charset="2"/>
              <a:buChar char="ü"/>
            </a:pPr>
            <a:r>
              <a:rPr lang="en-AU" sz="2000" dirty="0"/>
              <a:t>Introduce new PPC/E that will match the operational demands in how FFMVic responds to bushfires - as much of our response to firefighting is completed on foot, constructing hand trails and completing hazardous tree work.</a:t>
            </a:r>
          </a:p>
          <a:p>
            <a:endParaRPr lang="en-AU" sz="2000" dirty="0"/>
          </a:p>
          <a:p>
            <a:pPr marL="342900" indent="-342900">
              <a:buFont typeface="Wingdings" panose="05000000000000000000" pitchFamily="2" charset="2"/>
              <a:buChar char="ü"/>
            </a:pPr>
            <a:r>
              <a:rPr lang="en-AU" sz="2000" dirty="0"/>
              <a:t>Constant checking back with stakeholders on requirements, fit for purpose and influencing industry on future offerings.</a:t>
            </a:r>
          </a:p>
          <a:p>
            <a:endParaRPr lang="en-AU" sz="2000" dirty="0"/>
          </a:p>
          <a:p>
            <a:pPr marL="342900" indent="-342900">
              <a:buFont typeface="Wingdings" panose="05000000000000000000" pitchFamily="2" charset="2"/>
              <a:buChar char="ü"/>
            </a:pPr>
            <a:r>
              <a:rPr lang="en-AU" sz="2000" dirty="0"/>
              <a:t>It will keep our firefighters safe, allowing them better functionality in very difficult terrain and hot conditions. </a:t>
            </a:r>
          </a:p>
          <a:p>
            <a:pPr marL="342900" indent="-342900">
              <a:buFont typeface="Wingdings" panose="05000000000000000000" pitchFamily="2" charset="2"/>
              <a:buChar char="ü"/>
            </a:pPr>
            <a:endParaRPr lang="en-AU" sz="2000" dirty="0"/>
          </a:p>
          <a:p>
            <a:pPr marL="342900" indent="-342900">
              <a:buFont typeface="Wingdings" panose="05000000000000000000" pitchFamily="2" charset="2"/>
              <a:buChar char="ü"/>
            </a:pPr>
            <a:r>
              <a:rPr lang="en-AU" sz="2000" dirty="0"/>
              <a:t>The PPC/E will be fit for person, allowing for different body shapes and be inclusive of all of our people. </a:t>
            </a:r>
          </a:p>
          <a:p>
            <a:endParaRPr lang="en-AU" sz="2000" dirty="0"/>
          </a:p>
          <a:p>
            <a:pPr marL="342900" indent="-342900">
              <a:buFont typeface="Wingdings" panose="05000000000000000000" pitchFamily="2" charset="2"/>
              <a:buChar char="ü"/>
            </a:pPr>
            <a:r>
              <a:rPr lang="en-AU" sz="2000" dirty="0"/>
              <a:t>The lighter materials will help alleviate heat stress or illness, ongoing issues with fatigue and increase comfort during extended operations.</a:t>
            </a:r>
          </a:p>
          <a:p>
            <a:endParaRPr lang="en-AU" dirty="0"/>
          </a:p>
          <a:p>
            <a:endParaRPr lang="en-AU" dirty="0"/>
          </a:p>
        </p:txBody>
      </p:sp>
    </p:spTree>
    <p:extLst>
      <p:ext uri="{BB962C8B-B14F-4D97-AF65-F5344CB8AC3E}">
        <p14:creationId xmlns:p14="http://schemas.microsoft.com/office/powerpoint/2010/main" val="1782755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2B93F-94C7-8122-FAC8-B6DE5FCC87C7}"/>
              </a:ext>
            </a:extLst>
          </p:cNvPr>
          <p:cNvSpPr/>
          <p:nvPr/>
        </p:nvSpPr>
        <p:spPr>
          <a:xfrm>
            <a:off x="4563455" y="3488611"/>
            <a:ext cx="7258584" cy="2817173"/>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7878A33-241E-0C2B-0338-BA2FD098A8D5}"/>
              </a:ext>
            </a:extLst>
          </p:cNvPr>
          <p:cNvSpPr>
            <a:spLocks noGrp="1"/>
          </p:cNvSpPr>
          <p:nvPr>
            <p:ph type="title"/>
          </p:nvPr>
        </p:nvSpPr>
        <p:spPr>
          <a:xfrm>
            <a:off x="68723" y="76386"/>
            <a:ext cx="8140225" cy="405045"/>
          </a:xfrm>
        </p:spPr>
        <p:txBody>
          <a:bodyPr/>
          <a:lstStyle/>
          <a:p>
            <a:r>
              <a:rPr lang="en-AU" dirty="0"/>
              <a:t>The Future: Persona/s</a:t>
            </a:r>
          </a:p>
        </p:txBody>
      </p:sp>
      <p:pic>
        <p:nvPicPr>
          <p:cNvPr id="4" name="Picture 2">
            <a:extLst>
              <a:ext uri="{FF2B5EF4-FFF2-40B4-BE49-F238E27FC236}">
                <a16:creationId xmlns:a16="http://schemas.microsoft.com/office/drawing/2014/main" id="{EDDEDF54-D79B-0EDD-5D82-0523BEBD50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6263"/>
            <a:ext cx="4204531" cy="29727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llage of different safety gear&#10;&#10;AI-generated content may be incorrect.">
            <a:extLst>
              <a:ext uri="{FF2B5EF4-FFF2-40B4-BE49-F238E27FC236}">
                <a16:creationId xmlns:a16="http://schemas.microsoft.com/office/drawing/2014/main" id="{E8630DB4-AB9F-98F1-22C8-5A6E28E4A6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444" y="193450"/>
            <a:ext cx="4293656" cy="3036860"/>
          </a:xfrm>
          <a:prstGeom prst="rect">
            <a:avLst/>
          </a:prstGeom>
          <a:noFill/>
          <a:ln>
            <a:noFill/>
          </a:ln>
        </p:spPr>
      </p:pic>
      <p:pic>
        <p:nvPicPr>
          <p:cNvPr id="6" name="Picture 5" descr="A person wearing safety gear&#10;&#10;AI-generated content may be incorrect.">
            <a:extLst>
              <a:ext uri="{FF2B5EF4-FFF2-40B4-BE49-F238E27FC236}">
                <a16:creationId xmlns:a16="http://schemas.microsoft.com/office/drawing/2014/main" id="{42E0DC4F-12E6-4D97-A4DD-F1CF7A3E4D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3" y="3807862"/>
            <a:ext cx="4204430" cy="2973752"/>
          </a:xfrm>
          <a:prstGeom prst="rect">
            <a:avLst/>
          </a:prstGeom>
          <a:noFill/>
          <a:ln>
            <a:noFill/>
          </a:ln>
        </p:spPr>
      </p:pic>
      <p:sp>
        <p:nvSpPr>
          <p:cNvPr id="7" name="TextBox 6">
            <a:extLst>
              <a:ext uri="{FF2B5EF4-FFF2-40B4-BE49-F238E27FC236}">
                <a16:creationId xmlns:a16="http://schemas.microsoft.com/office/drawing/2014/main" id="{23D36046-AC33-C695-2A63-5E15FB6860FE}"/>
              </a:ext>
            </a:extLst>
          </p:cNvPr>
          <p:cNvSpPr txBox="1"/>
          <p:nvPr/>
        </p:nvSpPr>
        <p:spPr>
          <a:xfrm>
            <a:off x="4711937" y="3589024"/>
            <a:ext cx="7110101" cy="2585323"/>
          </a:xfrm>
          <a:prstGeom prst="rect">
            <a:avLst/>
          </a:prstGeom>
          <a:noFill/>
        </p:spPr>
        <p:txBody>
          <a:bodyPr wrap="square" rtlCol="0">
            <a:spAutoFit/>
          </a:bodyPr>
          <a:lstStyle/>
          <a:p>
            <a:r>
              <a:rPr lang="en-AU" b="1" dirty="0"/>
              <a:t>Firefighter Persona’s:</a:t>
            </a:r>
          </a:p>
          <a:p>
            <a:endParaRPr lang="en-AU" b="1" dirty="0"/>
          </a:p>
          <a:p>
            <a:pPr marL="285750" indent="-285750">
              <a:buFont typeface="Arial" panose="020B0604020202020204" pitchFamily="34" charset="0"/>
              <a:buChar char="•"/>
            </a:pPr>
            <a:r>
              <a:rPr lang="en-AU" dirty="0"/>
              <a:t>Each firefighter will be allocated to their matched persona/s and receive the functionally appropriate gear. </a:t>
            </a:r>
          </a:p>
          <a:p>
            <a:pPr marL="285750" indent="-285750">
              <a:buFont typeface="Arial" panose="020B0604020202020204" pitchFamily="34" charset="0"/>
              <a:buChar char="•"/>
            </a:pPr>
            <a:r>
              <a:rPr lang="en-AU" dirty="0"/>
              <a:t>Will ensure fit for purpose of equipment in the role they are undertaking.</a:t>
            </a:r>
          </a:p>
          <a:p>
            <a:pPr marL="285750" indent="-285750">
              <a:buFont typeface="Arial" panose="020B0604020202020204" pitchFamily="34" charset="0"/>
              <a:buChar char="•"/>
            </a:pPr>
            <a:r>
              <a:rPr lang="en-AU" dirty="0"/>
              <a:t>Allow for equity in allocation across the State.</a:t>
            </a:r>
          </a:p>
          <a:p>
            <a:pPr marL="285750" indent="-285750">
              <a:buFont typeface="Arial" panose="020B0604020202020204" pitchFamily="34" charset="0"/>
              <a:buChar char="•"/>
            </a:pPr>
            <a:r>
              <a:rPr lang="en-AU" dirty="0"/>
              <a:t>Introduce new data and tracking component in existing FFMVic systems to track replacement rates and feedback from users.</a:t>
            </a:r>
          </a:p>
        </p:txBody>
      </p:sp>
    </p:spTree>
    <p:extLst>
      <p:ext uri="{BB962C8B-B14F-4D97-AF65-F5344CB8AC3E}">
        <p14:creationId xmlns:p14="http://schemas.microsoft.com/office/powerpoint/2010/main" val="270740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C06CD6BF-2FCC-3257-9882-D1AAE9AC8DAE}"/>
              </a:ext>
            </a:extLst>
          </p:cNvPr>
          <p:cNvSpPr>
            <a:spLocks noGrp="1"/>
          </p:cNvSpPr>
          <p:nvPr>
            <p:ph type="title"/>
          </p:nvPr>
        </p:nvSpPr>
        <p:spPr>
          <a:xfrm>
            <a:off x="365369" y="1659048"/>
            <a:ext cx="5255101" cy="405045"/>
          </a:xfrm>
        </p:spPr>
        <p:txBody>
          <a:bodyPr/>
          <a:lstStyle/>
          <a:p>
            <a:r>
              <a:rPr lang="en-US" sz="3200" dirty="0"/>
              <a:t>Topics for today:</a:t>
            </a:r>
          </a:p>
        </p:txBody>
      </p:sp>
      <p:sp>
        <p:nvSpPr>
          <p:cNvPr id="2" name="TextBox 1">
            <a:extLst>
              <a:ext uri="{FF2B5EF4-FFF2-40B4-BE49-F238E27FC236}">
                <a16:creationId xmlns:a16="http://schemas.microsoft.com/office/drawing/2014/main" id="{D71E9BA0-E2C2-F355-E2E2-46350DE45DEF}"/>
              </a:ext>
            </a:extLst>
          </p:cNvPr>
          <p:cNvSpPr txBox="1"/>
          <p:nvPr/>
        </p:nvSpPr>
        <p:spPr>
          <a:xfrm>
            <a:off x="43477" y="2738020"/>
            <a:ext cx="6052523" cy="2092881"/>
          </a:xfrm>
          <a:prstGeom prst="rect">
            <a:avLst/>
          </a:prstGeom>
          <a:noFill/>
        </p:spPr>
        <p:txBody>
          <a:bodyPr wrap="square" rtlCol="0">
            <a:spAutoFit/>
          </a:bodyPr>
          <a:lstStyle/>
          <a:p>
            <a:pPr marL="457200" indent="-457200">
              <a:buFont typeface="Arial" panose="020B0604020202020204" pitchFamily="34" charset="0"/>
              <a:buChar char="•"/>
            </a:pPr>
            <a:r>
              <a:rPr lang="en-AU" sz="2600" dirty="0">
                <a:solidFill>
                  <a:schemeClr val="tx2"/>
                </a:solidFill>
                <a:latin typeface="+mj-lt"/>
                <a:ea typeface="+mj-ea"/>
                <a:cs typeface="+mj-cs"/>
              </a:rPr>
              <a:t>Project Inspire: Background</a:t>
            </a:r>
          </a:p>
          <a:p>
            <a:pPr marL="457200" indent="-457200">
              <a:buFont typeface="Arial" panose="020B0604020202020204" pitchFamily="34" charset="0"/>
              <a:buChar char="•"/>
            </a:pPr>
            <a:r>
              <a:rPr lang="en-AU" sz="2600" dirty="0">
                <a:solidFill>
                  <a:schemeClr val="tx2"/>
                </a:solidFill>
                <a:latin typeface="+mj-lt"/>
                <a:ea typeface="+mj-ea"/>
                <a:cs typeface="+mj-cs"/>
              </a:rPr>
              <a:t>FFMVic PPC/E Survey Findings</a:t>
            </a:r>
          </a:p>
          <a:p>
            <a:pPr marL="457200" indent="-457200">
              <a:buFont typeface="Arial" panose="020B0604020202020204" pitchFamily="34" charset="0"/>
              <a:buChar char="•"/>
            </a:pPr>
            <a:r>
              <a:rPr lang="en-AU" sz="2600" dirty="0">
                <a:solidFill>
                  <a:schemeClr val="tx2"/>
                </a:solidFill>
                <a:latin typeface="+mj-lt"/>
                <a:ea typeface="+mj-ea"/>
                <a:cs typeface="+mj-cs"/>
              </a:rPr>
              <a:t>Research and Trials of International PPC/E</a:t>
            </a:r>
          </a:p>
          <a:p>
            <a:pPr marL="457200" indent="-457200">
              <a:buFont typeface="Arial" panose="020B0604020202020204" pitchFamily="34" charset="0"/>
              <a:buChar char="•"/>
            </a:pPr>
            <a:r>
              <a:rPr lang="en-AU" sz="2600" dirty="0">
                <a:solidFill>
                  <a:schemeClr val="tx2"/>
                </a:solidFill>
                <a:latin typeface="+mj-lt"/>
                <a:ea typeface="+mj-ea"/>
                <a:cs typeface="+mj-cs"/>
              </a:rPr>
              <a:t>The Future</a:t>
            </a:r>
          </a:p>
        </p:txBody>
      </p:sp>
      <p:pic>
        <p:nvPicPr>
          <p:cNvPr id="4" name="Picture 3">
            <a:extLst>
              <a:ext uri="{FF2B5EF4-FFF2-40B4-BE49-F238E27FC236}">
                <a16:creationId xmlns:a16="http://schemas.microsoft.com/office/drawing/2014/main" id="{FDA729EB-C747-8FF5-FA15-5F8069D25C67}"/>
              </a:ext>
            </a:extLst>
          </p:cNvPr>
          <p:cNvPicPr>
            <a:picLocks noChangeAspect="1"/>
          </p:cNvPicPr>
          <p:nvPr/>
        </p:nvPicPr>
        <p:blipFill>
          <a:blip r:embed="rId3"/>
          <a:stretch>
            <a:fillRect/>
          </a:stretch>
        </p:blipFill>
        <p:spPr>
          <a:xfrm>
            <a:off x="110650" y="66752"/>
            <a:ext cx="5136112" cy="1323416"/>
          </a:xfrm>
          <a:prstGeom prst="rect">
            <a:avLst/>
          </a:prstGeom>
        </p:spPr>
      </p:pic>
      <p:pic>
        <p:nvPicPr>
          <p:cNvPr id="12" name="Picture 11">
            <a:extLst>
              <a:ext uri="{FF2B5EF4-FFF2-40B4-BE49-F238E27FC236}">
                <a16:creationId xmlns:a16="http://schemas.microsoft.com/office/drawing/2014/main" id="{B43E3766-FAFD-D294-5FD2-2418FBB059A6}"/>
              </a:ext>
            </a:extLst>
          </p:cNvPr>
          <p:cNvPicPr>
            <a:picLocks noChangeAspect="1"/>
          </p:cNvPicPr>
          <p:nvPr/>
        </p:nvPicPr>
        <p:blipFill>
          <a:blip r:embed="rId4"/>
          <a:stretch>
            <a:fillRect/>
          </a:stretch>
        </p:blipFill>
        <p:spPr>
          <a:xfrm>
            <a:off x="6145309" y="0"/>
            <a:ext cx="6046691" cy="5476040"/>
          </a:xfrm>
          <a:prstGeom prst="rect">
            <a:avLst/>
          </a:prstGeom>
        </p:spPr>
      </p:pic>
    </p:spTree>
    <p:extLst>
      <p:ext uri="{BB962C8B-B14F-4D97-AF65-F5344CB8AC3E}">
        <p14:creationId xmlns:p14="http://schemas.microsoft.com/office/powerpoint/2010/main" val="1191288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4476-777F-9058-CB2F-8C718CD22D29}"/>
              </a:ext>
            </a:extLst>
          </p:cNvPr>
          <p:cNvSpPr>
            <a:spLocks noGrp="1"/>
          </p:cNvSpPr>
          <p:nvPr>
            <p:ph type="title"/>
          </p:nvPr>
        </p:nvSpPr>
        <p:spPr>
          <a:xfrm>
            <a:off x="179818" y="163280"/>
            <a:ext cx="8140225" cy="405045"/>
          </a:xfrm>
        </p:spPr>
        <p:txBody>
          <a:bodyPr anchor="ctr">
            <a:normAutofit/>
          </a:bodyPr>
          <a:lstStyle/>
          <a:p>
            <a:r>
              <a:rPr lang="en-AU" sz="2200" dirty="0"/>
              <a:t>The Future: Actions</a:t>
            </a:r>
          </a:p>
        </p:txBody>
      </p:sp>
      <p:sp>
        <p:nvSpPr>
          <p:cNvPr id="3" name="Content Placeholder 2">
            <a:extLst>
              <a:ext uri="{FF2B5EF4-FFF2-40B4-BE49-F238E27FC236}">
                <a16:creationId xmlns:a16="http://schemas.microsoft.com/office/drawing/2014/main" id="{CE0473B8-8426-2A36-A919-87784D6FD266}"/>
              </a:ext>
            </a:extLst>
          </p:cNvPr>
          <p:cNvSpPr>
            <a:spLocks noGrp="1"/>
          </p:cNvSpPr>
          <p:nvPr>
            <p:ph idx="1"/>
          </p:nvPr>
        </p:nvSpPr>
        <p:spPr>
          <a:xfrm>
            <a:off x="2855022" y="1648112"/>
            <a:ext cx="8776589" cy="4641563"/>
          </a:xfrm>
        </p:spPr>
        <p:txBody>
          <a:bodyPr>
            <a:normAutofit/>
          </a:bodyPr>
          <a:lstStyle/>
          <a:p>
            <a:pPr marL="285750" indent="-285750"/>
            <a:r>
              <a:rPr lang="en-AU" dirty="0"/>
              <a:t>Roadshow of preferred pants to all operational staff to check appropriate sizing and understand the need for modifications or tailoring.</a:t>
            </a:r>
          </a:p>
          <a:p>
            <a:pPr marL="285750" indent="-285750"/>
            <a:r>
              <a:rPr lang="en-AU" dirty="0"/>
              <a:t>Shirt focus group: to ensure correct design and best fit, with operational staff input.</a:t>
            </a:r>
          </a:p>
          <a:p>
            <a:pPr marL="285750" indent="-285750"/>
            <a:r>
              <a:rPr lang="en-AU" dirty="0"/>
              <a:t>Introduce a system and layering approach for safety, comfort and warmth.</a:t>
            </a:r>
          </a:p>
          <a:p>
            <a:pPr marL="285750" indent="-285750"/>
            <a:r>
              <a:rPr lang="en-AU" dirty="0"/>
              <a:t>Education and training materials developed to understand correct fit and best sizing decisions. This will also include correct PPC laundering processes. </a:t>
            </a:r>
          </a:p>
          <a:p>
            <a:pPr marL="285750" indent="-285750"/>
            <a:r>
              <a:rPr lang="en-AU" dirty="0"/>
              <a:t>Tools introduced via existing systems to track persona PPC allocation by accreditation. A new ticketing system trialled to capture user feedback and ideas for innovation</a:t>
            </a:r>
          </a:p>
          <a:p>
            <a:pPr marL="285750" indent="-285750"/>
            <a:r>
              <a:rPr lang="en-AU" dirty="0"/>
              <a:t>Working with manufactures to ensure correct sizing models are established. Use of 3D scanning to capture as much data as possible to match the work force to influence sizing definitions.</a:t>
            </a:r>
          </a:p>
          <a:p>
            <a:endParaRPr lang="en-AU" dirty="0"/>
          </a:p>
        </p:txBody>
      </p:sp>
      <p:pic>
        <p:nvPicPr>
          <p:cNvPr id="7" name="Picture 6">
            <a:extLst>
              <a:ext uri="{FF2B5EF4-FFF2-40B4-BE49-F238E27FC236}">
                <a16:creationId xmlns:a16="http://schemas.microsoft.com/office/drawing/2014/main" id="{7516F0E5-7454-9E01-86A9-ABCC4EC8B172}"/>
              </a:ext>
            </a:extLst>
          </p:cNvPr>
          <p:cNvPicPr>
            <a:picLocks noChangeAspect="1"/>
          </p:cNvPicPr>
          <p:nvPr/>
        </p:nvPicPr>
        <p:blipFill>
          <a:blip r:embed="rId2"/>
          <a:stretch>
            <a:fillRect/>
          </a:stretch>
        </p:blipFill>
        <p:spPr>
          <a:xfrm>
            <a:off x="345677" y="1341198"/>
            <a:ext cx="2305372" cy="5115639"/>
          </a:xfrm>
          <a:prstGeom prst="rect">
            <a:avLst/>
          </a:prstGeom>
        </p:spPr>
      </p:pic>
    </p:spTree>
    <p:extLst>
      <p:ext uri="{BB962C8B-B14F-4D97-AF65-F5344CB8AC3E}">
        <p14:creationId xmlns:p14="http://schemas.microsoft.com/office/powerpoint/2010/main" val="2539037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A82D9C-F96A-9971-F8B7-FA258A80D0DD}"/>
              </a:ext>
            </a:extLst>
          </p:cNvPr>
          <p:cNvSpPr/>
          <p:nvPr/>
        </p:nvSpPr>
        <p:spPr>
          <a:xfrm>
            <a:off x="8118505" y="2973936"/>
            <a:ext cx="3982340" cy="200826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sp>
        <p:nvSpPr>
          <p:cNvPr id="2" name="Title 1">
            <a:extLst>
              <a:ext uri="{FF2B5EF4-FFF2-40B4-BE49-F238E27FC236}">
                <a16:creationId xmlns:a16="http://schemas.microsoft.com/office/drawing/2014/main" id="{E4107442-F93F-A043-4F61-5DE94D49B3BC}"/>
              </a:ext>
            </a:extLst>
          </p:cNvPr>
          <p:cNvSpPr>
            <a:spLocks noGrp="1"/>
          </p:cNvSpPr>
          <p:nvPr>
            <p:ph type="title"/>
          </p:nvPr>
        </p:nvSpPr>
        <p:spPr>
          <a:xfrm>
            <a:off x="188364" y="163280"/>
            <a:ext cx="8140225" cy="405045"/>
          </a:xfrm>
        </p:spPr>
        <p:txBody>
          <a:bodyPr/>
          <a:lstStyle/>
          <a:p>
            <a:r>
              <a:rPr lang="en-AU" dirty="0"/>
              <a:t>Questions ??</a:t>
            </a:r>
          </a:p>
        </p:txBody>
      </p:sp>
      <p:pic>
        <p:nvPicPr>
          <p:cNvPr id="5" name="Picture 4">
            <a:extLst>
              <a:ext uri="{FF2B5EF4-FFF2-40B4-BE49-F238E27FC236}">
                <a16:creationId xmlns:a16="http://schemas.microsoft.com/office/drawing/2014/main" id="{FE8E88F7-6E2E-AF2E-146B-E8E9DCFAA558}"/>
              </a:ext>
            </a:extLst>
          </p:cNvPr>
          <p:cNvPicPr>
            <a:picLocks noChangeAspect="1"/>
          </p:cNvPicPr>
          <p:nvPr/>
        </p:nvPicPr>
        <p:blipFill>
          <a:blip r:embed="rId2"/>
          <a:stretch>
            <a:fillRect/>
          </a:stretch>
        </p:blipFill>
        <p:spPr>
          <a:xfrm>
            <a:off x="0" y="1467754"/>
            <a:ext cx="8003639" cy="4704430"/>
          </a:xfrm>
          <a:prstGeom prst="rect">
            <a:avLst/>
          </a:prstGeom>
        </p:spPr>
      </p:pic>
      <p:sp>
        <p:nvSpPr>
          <p:cNvPr id="3" name="TextBox 2">
            <a:extLst>
              <a:ext uri="{FF2B5EF4-FFF2-40B4-BE49-F238E27FC236}">
                <a16:creationId xmlns:a16="http://schemas.microsoft.com/office/drawing/2014/main" id="{A21CDC10-6986-EBC8-268E-E9596E3B6D19}"/>
              </a:ext>
            </a:extLst>
          </p:cNvPr>
          <p:cNvSpPr txBox="1"/>
          <p:nvPr/>
        </p:nvSpPr>
        <p:spPr>
          <a:xfrm>
            <a:off x="8203963" y="3204672"/>
            <a:ext cx="3783626" cy="1477328"/>
          </a:xfrm>
          <a:prstGeom prst="rect">
            <a:avLst/>
          </a:prstGeom>
          <a:noFill/>
        </p:spPr>
        <p:txBody>
          <a:bodyPr wrap="square" rtlCol="0">
            <a:spAutoFit/>
          </a:bodyPr>
          <a:lstStyle/>
          <a:p>
            <a:r>
              <a:rPr lang="en-AU" b="1" dirty="0"/>
              <a:t>Further information on the project:</a:t>
            </a:r>
          </a:p>
          <a:p>
            <a:endParaRPr lang="en-AU" b="1" dirty="0"/>
          </a:p>
          <a:p>
            <a:r>
              <a:rPr lang="en-AU" b="1" dirty="0"/>
              <a:t>Contact Details</a:t>
            </a:r>
            <a:r>
              <a:rPr lang="en-AU" dirty="0"/>
              <a:t>:</a:t>
            </a:r>
          </a:p>
          <a:p>
            <a:r>
              <a:rPr lang="en-AU" dirty="0"/>
              <a:t>Kelly.Edwards@deeca.vic.gov.au</a:t>
            </a:r>
          </a:p>
        </p:txBody>
      </p:sp>
    </p:spTree>
    <p:extLst>
      <p:ext uri="{BB962C8B-B14F-4D97-AF65-F5344CB8AC3E}">
        <p14:creationId xmlns:p14="http://schemas.microsoft.com/office/powerpoint/2010/main" val="191029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2009-3862-C7F6-DECC-27F0A6A41CD7}"/>
              </a:ext>
            </a:extLst>
          </p:cNvPr>
          <p:cNvSpPr>
            <a:spLocks noGrp="1"/>
          </p:cNvSpPr>
          <p:nvPr>
            <p:ph type="title"/>
          </p:nvPr>
        </p:nvSpPr>
        <p:spPr>
          <a:xfrm>
            <a:off x="154181" y="235039"/>
            <a:ext cx="8140225" cy="405045"/>
          </a:xfrm>
        </p:spPr>
        <p:txBody>
          <a:bodyPr anchor="ctr">
            <a:noAutofit/>
          </a:bodyPr>
          <a:lstStyle/>
          <a:p>
            <a:r>
              <a:rPr lang="en-AU" dirty="0"/>
              <a:t>Project Inspire: Background</a:t>
            </a:r>
          </a:p>
        </p:txBody>
      </p:sp>
      <p:pic>
        <p:nvPicPr>
          <p:cNvPr id="2050" name="Picture 2" descr="A group of people in green uniforms&#10;&#10;AI-generated content may be incorrect.">
            <a:extLst>
              <a:ext uri="{FF2B5EF4-FFF2-40B4-BE49-F238E27FC236}">
                <a16:creationId xmlns:a16="http://schemas.microsoft.com/office/drawing/2014/main" id="{657D5AF1-D0F4-E27A-3C0D-5AFD954961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48486" y="1363850"/>
            <a:ext cx="4207288" cy="5259111"/>
          </a:xfrm>
          <a:prstGeom prst="rect">
            <a:avLst/>
          </a:prstGeom>
          <a:solidFill>
            <a:srgbClr val="FFFFFF"/>
          </a:solidFill>
        </p:spPr>
      </p:pic>
      <p:sp>
        <p:nvSpPr>
          <p:cNvPr id="5" name="TextBox 4">
            <a:extLst>
              <a:ext uri="{FF2B5EF4-FFF2-40B4-BE49-F238E27FC236}">
                <a16:creationId xmlns:a16="http://schemas.microsoft.com/office/drawing/2014/main" id="{F159EF86-E018-C7A1-ABB8-09147A26D4E9}"/>
              </a:ext>
            </a:extLst>
          </p:cNvPr>
          <p:cNvSpPr txBox="1"/>
          <p:nvPr/>
        </p:nvSpPr>
        <p:spPr>
          <a:xfrm>
            <a:off x="77268" y="1502688"/>
            <a:ext cx="7391755" cy="5355312"/>
          </a:xfrm>
          <a:prstGeom prst="rect">
            <a:avLst/>
          </a:prstGeom>
          <a:noFill/>
        </p:spPr>
        <p:txBody>
          <a:bodyPr wrap="square" rtlCol="0">
            <a:spAutoFit/>
          </a:bodyPr>
          <a:lstStyle/>
          <a:p>
            <a:r>
              <a:rPr lang="en-AU" b="1" dirty="0"/>
              <a:t>Forest Fire Management Victoria: </a:t>
            </a:r>
          </a:p>
          <a:p>
            <a:endParaRPr lang="en-AU" b="1" dirty="0"/>
          </a:p>
          <a:p>
            <a:r>
              <a:rPr lang="en-AU" dirty="0"/>
              <a:t>Forest Fire Management Victoria (FFMVic) is Victoria’s dedicated team of frontline forest firefighters working to reduce the risk and impact of bushfires on Victoria’s parks, forests and other public land</a:t>
            </a:r>
          </a:p>
          <a:p>
            <a:endParaRPr lang="en-AU" dirty="0"/>
          </a:p>
          <a:p>
            <a:r>
              <a:rPr lang="en-AU" dirty="0"/>
              <a:t>FFMVic is made up of permanent and seasonal firefighters who work year-round to protect communities and the environment from bushfires and assist in other emergencies as required.</a:t>
            </a:r>
          </a:p>
          <a:p>
            <a:endParaRPr lang="en-AU" dirty="0"/>
          </a:p>
          <a:p>
            <a:r>
              <a:rPr lang="en-AU" dirty="0"/>
              <a:t>This team comprises more than 1,000 skilled staff from the Department of Energy, Environment and Climate Action (DEECA), Parks Victoria and Melbourne Water.</a:t>
            </a:r>
          </a:p>
          <a:p>
            <a:endParaRPr lang="en-AU" dirty="0"/>
          </a:p>
          <a:p>
            <a:r>
              <a:rPr lang="en-AU" b="1" i="1" dirty="0"/>
              <a:t>Our core purpose is to protect people, property and the environment.</a:t>
            </a:r>
          </a:p>
          <a:p>
            <a:endParaRPr lang="en-AU" dirty="0"/>
          </a:p>
          <a:p>
            <a:endParaRPr lang="en-AU" dirty="0"/>
          </a:p>
          <a:p>
            <a:endParaRPr lang="en-AU" dirty="0"/>
          </a:p>
        </p:txBody>
      </p:sp>
    </p:spTree>
    <p:extLst>
      <p:ext uri="{BB962C8B-B14F-4D97-AF65-F5344CB8AC3E}">
        <p14:creationId xmlns:p14="http://schemas.microsoft.com/office/powerpoint/2010/main" val="307712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1730-65A8-886C-A24E-439FD1CCD9D2}"/>
              </a:ext>
            </a:extLst>
          </p:cNvPr>
          <p:cNvSpPr>
            <a:spLocks noGrp="1"/>
          </p:cNvSpPr>
          <p:nvPr>
            <p:ph type="title"/>
          </p:nvPr>
        </p:nvSpPr>
        <p:spPr>
          <a:xfrm>
            <a:off x="188434" y="387666"/>
            <a:ext cx="8140225" cy="405045"/>
          </a:xfrm>
        </p:spPr>
        <p:txBody>
          <a:bodyPr/>
          <a:lstStyle/>
          <a:p>
            <a:r>
              <a:rPr lang="en-AU" dirty="0"/>
              <a:t>Background: Project Inspire</a:t>
            </a:r>
          </a:p>
        </p:txBody>
      </p:sp>
      <p:pic>
        <p:nvPicPr>
          <p:cNvPr id="5" name="Picture 4">
            <a:extLst>
              <a:ext uri="{FF2B5EF4-FFF2-40B4-BE49-F238E27FC236}">
                <a16:creationId xmlns:a16="http://schemas.microsoft.com/office/drawing/2014/main" id="{C870D80C-F71F-D3A9-AE69-0236BC10DDEE}"/>
              </a:ext>
            </a:extLst>
          </p:cNvPr>
          <p:cNvPicPr>
            <a:picLocks noChangeAspect="1"/>
          </p:cNvPicPr>
          <p:nvPr/>
        </p:nvPicPr>
        <p:blipFill>
          <a:blip r:embed="rId2"/>
          <a:stretch>
            <a:fillRect/>
          </a:stretch>
        </p:blipFill>
        <p:spPr>
          <a:xfrm>
            <a:off x="6059620" y="1137930"/>
            <a:ext cx="6132380" cy="3818630"/>
          </a:xfrm>
          <a:prstGeom prst="rect">
            <a:avLst/>
          </a:prstGeom>
        </p:spPr>
      </p:pic>
      <p:sp>
        <p:nvSpPr>
          <p:cNvPr id="6" name="TextBox 5">
            <a:extLst>
              <a:ext uri="{FF2B5EF4-FFF2-40B4-BE49-F238E27FC236}">
                <a16:creationId xmlns:a16="http://schemas.microsoft.com/office/drawing/2014/main" id="{C0020F71-4C2E-2F5C-C5F6-EA6D51A57091}"/>
              </a:ext>
            </a:extLst>
          </p:cNvPr>
          <p:cNvSpPr txBox="1"/>
          <p:nvPr/>
        </p:nvSpPr>
        <p:spPr>
          <a:xfrm>
            <a:off x="0" y="4479381"/>
            <a:ext cx="5907566" cy="1908215"/>
          </a:xfrm>
          <a:prstGeom prst="rect">
            <a:avLst/>
          </a:prstGeom>
          <a:noFill/>
        </p:spPr>
        <p:txBody>
          <a:bodyPr wrap="square" rtlCol="0">
            <a:spAutoFit/>
          </a:bodyPr>
          <a:lstStyle/>
          <a:p>
            <a:pPr algn="just"/>
            <a:r>
              <a:rPr lang="en-AU" sz="2000" dirty="0"/>
              <a:t>Addressing the challenges of gender-inclusive PPC for wildland or bush firefighting requires a comprehensive approach that ensures safety, fit, functionality and comfort for all firefighters, regardless of gender</a:t>
            </a:r>
            <a:r>
              <a:rPr lang="en-AU" dirty="0"/>
              <a:t>. </a:t>
            </a:r>
          </a:p>
          <a:p>
            <a:endParaRPr lang="en-AU" dirty="0"/>
          </a:p>
        </p:txBody>
      </p:sp>
      <p:sp>
        <p:nvSpPr>
          <p:cNvPr id="8" name="TextBox 7">
            <a:extLst>
              <a:ext uri="{FF2B5EF4-FFF2-40B4-BE49-F238E27FC236}">
                <a16:creationId xmlns:a16="http://schemas.microsoft.com/office/drawing/2014/main" id="{FD020357-6EE6-6B1D-A158-563E0B553EF8}"/>
              </a:ext>
            </a:extLst>
          </p:cNvPr>
          <p:cNvSpPr txBox="1"/>
          <p:nvPr/>
        </p:nvSpPr>
        <p:spPr>
          <a:xfrm>
            <a:off x="82325" y="1424511"/>
            <a:ext cx="5907566" cy="2554545"/>
          </a:xfrm>
          <a:prstGeom prst="rect">
            <a:avLst/>
          </a:prstGeom>
          <a:noFill/>
        </p:spPr>
        <p:txBody>
          <a:bodyPr wrap="square" rtlCol="0">
            <a:spAutoFit/>
          </a:bodyPr>
          <a:lstStyle/>
          <a:p>
            <a:pPr algn="just"/>
            <a:r>
              <a:rPr lang="en-AU" sz="2000" dirty="0"/>
              <a:t>Project Inspire was born though a critical need to address ill-fitting PPC/E for FFMVic firefighters. </a:t>
            </a:r>
          </a:p>
          <a:p>
            <a:pPr algn="just"/>
            <a:endParaRPr lang="en-AU" sz="2000" dirty="0"/>
          </a:p>
          <a:p>
            <a:pPr algn="just"/>
            <a:r>
              <a:rPr lang="en-AU" sz="2000" dirty="0"/>
              <a:t>Our leaders have taken a direct and bold approach to identify the issues and problems with current personal protective clothing (PPC), with a focus on the environment and conditions our firefighters work within.</a:t>
            </a:r>
            <a:endParaRPr lang="en-AU" dirty="0"/>
          </a:p>
        </p:txBody>
      </p:sp>
    </p:spTree>
    <p:extLst>
      <p:ext uri="{BB962C8B-B14F-4D97-AF65-F5344CB8AC3E}">
        <p14:creationId xmlns:p14="http://schemas.microsoft.com/office/powerpoint/2010/main" val="124060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E656-F07E-2E4D-C12D-E698D58BBD13}"/>
              </a:ext>
            </a:extLst>
          </p:cNvPr>
          <p:cNvSpPr>
            <a:spLocks noGrp="1"/>
          </p:cNvSpPr>
          <p:nvPr>
            <p:ph type="title"/>
          </p:nvPr>
        </p:nvSpPr>
        <p:spPr>
          <a:xfrm>
            <a:off x="179818" y="93477"/>
            <a:ext cx="8140225" cy="405045"/>
          </a:xfrm>
        </p:spPr>
        <p:txBody>
          <a:bodyPr/>
          <a:lstStyle/>
          <a:p>
            <a:r>
              <a:rPr lang="en-AU" dirty="0"/>
              <a:t>FFMVic Survey Findings: setting the baseline</a:t>
            </a:r>
          </a:p>
        </p:txBody>
      </p:sp>
      <p:pic>
        <p:nvPicPr>
          <p:cNvPr id="4" name="Picture 3" descr="A screenshot of a computer&#10;&#10;Description automatically generated">
            <a:extLst>
              <a:ext uri="{FF2B5EF4-FFF2-40B4-BE49-F238E27FC236}">
                <a16:creationId xmlns:a16="http://schemas.microsoft.com/office/drawing/2014/main" id="{96E00F5C-0F30-6AFF-F2FE-787821A54BAC}"/>
              </a:ext>
            </a:extLst>
          </p:cNvPr>
          <p:cNvPicPr>
            <a:picLocks noChangeAspect="1"/>
          </p:cNvPicPr>
          <p:nvPr/>
        </p:nvPicPr>
        <p:blipFill>
          <a:blip r:embed="rId2"/>
          <a:stretch>
            <a:fillRect/>
          </a:stretch>
        </p:blipFill>
        <p:spPr>
          <a:xfrm>
            <a:off x="0" y="1118765"/>
            <a:ext cx="10103453" cy="5645758"/>
          </a:xfrm>
          <a:prstGeom prst="rect">
            <a:avLst/>
          </a:prstGeom>
        </p:spPr>
      </p:pic>
    </p:spTree>
    <p:extLst>
      <p:ext uri="{BB962C8B-B14F-4D97-AF65-F5344CB8AC3E}">
        <p14:creationId xmlns:p14="http://schemas.microsoft.com/office/powerpoint/2010/main" val="1815101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6738-304D-839F-1C72-5CF2CE55AACB}"/>
              </a:ext>
            </a:extLst>
          </p:cNvPr>
          <p:cNvSpPr>
            <a:spLocks noGrp="1"/>
          </p:cNvSpPr>
          <p:nvPr>
            <p:ph type="title"/>
          </p:nvPr>
        </p:nvSpPr>
        <p:spPr>
          <a:xfrm>
            <a:off x="137088" y="173233"/>
            <a:ext cx="8140225" cy="405045"/>
          </a:xfrm>
        </p:spPr>
        <p:txBody>
          <a:bodyPr/>
          <a:lstStyle/>
          <a:p>
            <a:r>
              <a:rPr lang="en-AU" dirty="0"/>
              <a:t>FFMVic Survey Findings</a:t>
            </a:r>
          </a:p>
        </p:txBody>
      </p:sp>
      <p:pic>
        <p:nvPicPr>
          <p:cNvPr id="3" name="Picture 2" descr="A screenshot of a website&#10;&#10;Description automatically generated">
            <a:extLst>
              <a:ext uri="{FF2B5EF4-FFF2-40B4-BE49-F238E27FC236}">
                <a16:creationId xmlns:a16="http://schemas.microsoft.com/office/drawing/2014/main" id="{1C75883F-5FB4-389A-BDBB-42EC0FFE9310}"/>
              </a:ext>
            </a:extLst>
          </p:cNvPr>
          <p:cNvPicPr>
            <a:picLocks noChangeAspect="1"/>
          </p:cNvPicPr>
          <p:nvPr/>
        </p:nvPicPr>
        <p:blipFill>
          <a:blip r:embed="rId2"/>
          <a:stretch>
            <a:fillRect/>
          </a:stretch>
        </p:blipFill>
        <p:spPr>
          <a:xfrm>
            <a:off x="1380120" y="1243716"/>
            <a:ext cx="9442864" cy="5304319"/>
          </a:xfrm>
          <a:prstGeom prst="rect">
            <a:avLst/>
          </a:prstGeom>
        </p:spPr>
      </p:pic>
    </p:spTree>
    <p:extLst>
      <p:ext uri="{BB962C8B-B14F-4D97-AF65-F5344CB8AC3E}">
        <p14:creationId xmlns:p14="http://schemas.microsoft.com/office/powerpoint/2010/main" val="227557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A882-7EDC-77FB-3E87-8908D3AC833D}"/>
              </a:ext>
            </a:extLst>
          </p:cNvPr>
          <p:cNvSpPr>
            <a:spLocks noGrp="1"/>
          </p:cNvSpPr>
          <p:nvPr>
            <p:ph type="title"/>
          </p:nvPr>
        </p:nvSpPr>
        <p:spPr>
          <a:xfrm>
            <a:off x="60176" y="161843"/>
            <a:ext cx="8140225" cy="405045"/>
          </a:xfrm>
        </p:spPr>
        <p:txBody>
          <a:bodyPr/>
          <a:lstStyle/>
          <a:p>
            <a:r>
              <a:rPr lang="en-AU" dirty="0"/>
              <a:t>Research: wildland firefighting PPC </a:t>
            </a:r>
          </a:p>
        </p:txBody>
      </p:sp>
      <p:pic>
        <p:nvPicPr>
          <p:cNvPr id="6" name="Picture 5">
            <a:extLst>
              <a:ext uri="{FF2B5EF4-FFF2-40B4-BE49-F238E27FC236}">
                <a16:creationId xmlns:a16="http://schemas.microsoft.com/office/drawing/2014/main" id="{60239A78-E603-4EDD-EA1A-BC72A0DCBBC2}"/>
              </a:ext>
            </a:extLst>
          </p:cNvPr>
          <p:cNvPicPr>
            <a:picLocks noChangeAspect="1"/>
          </p:cNvPicPr>
          <p:nvPr/>
        </p:nvPicPr>
        <p:blipFill>
          <a:blip r:embed="rId2"/>
          <a:stretch>
            <a:fillRect/>
          </a:stretch>
        </p:blipFill>
        <p:spPr>
          <a:xfrm>
            <a:off x="0" y="934358"/>
            <a:ext cx="11721625" cy="6001538"/>
          </a:xfrm>
          <a:prstGeom prst="rect">
            <a:avLst/>
          </a:prstGeom>
        </p:spPr>
      </p:pic>
    </p:spTree>
    <p:extLst>
      <p:ext uri="{BB962C8B-B14F-4D97-AF65-F5344CB8AC3E}">
        <p14:creationId xmlns:p14="http://schemas.microsoft.com/office/powerpoint/2010/main" val="321407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9135-748B-091E-1090-4D9076C1A2EB}"/>
              </a:ext>
            </a:extLst>
          </p:cNvPr>
          <p:cNvSpPr>
            <a:spLocks noGrp="1"/>
          </p:cNvSpPr>
          <p:nvPr>
            <p:ph type="title"/>
          </p:nvPr>
        </p:nvSpPr>
        <p:spPr>
          <a:xfrm>
            <a:off x="205456" y="163280"/>
            <a:ext cx="8140225" cy="405045"/>
          </a:xfrm>
        </p:spPr>
        <p:txBody>
          <a:bodyPr/>
          <a:lstStyle/>
          <a:p>
            <a:r>
              <a:rPr lang="en-AU" dirty="0"/>
              <a:t>Research: Consultation with our partners</a:t>
            </a:r>
          </a:p>
        </p:txBody>
      </p:sp>
      <p:pic>
        <p:nvPicPr>
          <p:cNvPr id="4" name="Picture 3" descr="A diagram of a diagram&#10;&#10;AI-generated content may be incorrect.">
            <a:extLst>
              <a:ext uri="{FF2B5EF4-FFF2-40B4-BE49-F238E27FC236}">
                <a16:creationId xmlns:a16="http://schemas.microsoft.com/office/drawing/2014/main" id="{4E335ECD-2410-8AC9-5CC0-63D08BAEED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7766" y="1222530"/>
            <a:ext cx="5714288" cy="5154818"/>
          </a:xfrm>
          <a:prstGeom prst="rect">
            <a:avLst/>
          </a:prstGeom>
          <a:noFill/>
          <a:ln>
            <a:noFill/>
          </a:ln>
        </p:spPr>
      </p:pic>
      <p:sp>
        <p:nvSpPr>
          <p:cNvPr id="5" name="TextBox 4">
            <a:extLst>
              <a:ext uri="{FF2B5EF4-FFF2-40B4-BE49-F238E27FC236}">
                <a16:creationId xmlns:a16="http://schemas.microsoft.com/office/drawing/2014/main" id="{1027F766-11A9-8EF6-33C7-9AD5BEFCFA34}"/>
              </a:ext>
            </a:extLst>
          </p:cNvPr>
          <p:cNvSpPr txBox="1"/>
          <p:nvPr/>
        </p:nvSpPr>
        <p:spPr>
          <a:xfrm>
            <a:off x="205456" y="1214616"/>
            <a:ext cx="5349667" cy="2585323"/>
          </a:xfrm>
          <a:prstGeom prst="rect">
            <a:avLst/>
          </a:prstGeom>
          <a:noFill/>
        </p:spPr>
        <p:txBody>
          <a:bodyPr wrap="square" rtlCol="0">
            <a:spAutoFit/>
          </a:bodyPr>
          <a:lstStyle/>
          <a:p>
            <a:r>
              <a:rPr lang="en-AU" dirty="0"/>
              <a:t>Stakeholders engaged with:</a:t>
            </a:r>
          </a:p>
          <a:p>
            <a:pPr marL="285750" indent="-285750">
              <a:buFont typeface="Arial" panose="020B0604020202020204" pitchFamily="34" charset="0"/>
              <a:buChar char="•"/>
            </a:pPr>
            <a:r>
              <a:rPr lang="en-AU" dirty="0"/>
              <a:t>Victoria Police</a:t>
            </a:r>
          </a:p>
          <a:p>
            <a:pPr marL="285750" indent="-285750">
              <a:buFont typeface="Arial" panose="020B0604020202020204" pitchFamily="34" charset="0"/>
              <a:buChar char="•"/>
            </a:pPr>
            <a:r>
              <a:rPr lang="en-AU" dirty="0"/>
              <a:t>Country Fire Authority</a:t>
            </a:r>
          </a:p>
          <a:p>
            <a:pPr marL="285750" indent="-285750">
              <a:buFont typeface="Arial" panose="020B0604020202020204" pitchFamily="34" charset="0"/>
              <a:buChar char="•"/>
            </a:pPr>
            <a:r>
              <a:rPr lang="en-AU" dirty="0"/>
              <a:t>New South Wales National Parks and Wildlife Service</a:t>
            </a:r>
          </a:p>
          <a:p>
            <a:pPr marL="285750" indent="-285750">
              <a:buFont typeface="Arial" panose="020B0604020202020204" pitchFamily="34" charset="0"/>
              <a:buChar char="•"/>
            </a:pPr>
            <a:r>
              <a:rPr lang="en-AU" dirty="0"/>
              <a:t>US Forest Service</a:t>
            </a:r>
          </a:p>
          <a:p>
            <a:pPr marL="285750" indent="-285750">
              <a:buFont typeface="Arial" panose="020B0604020202020204" pitchFamily="34" charset="0"/>
              <a:buChar char="•"/>
            </a:pPr>
            <a:r>
              <a:rPr lang="en-AU" dirty="0"/>
              <a:t>Ministry of Resources - Ontario Canada</a:t>
            </a:r>
          </a:p>
          <a:p>
            <a:pPr marL="285750" indent="-285750">
              <a:buFont typeface="Arial" panose="020B0604020202020204" pitchFamily="34" charset="0"/>
              <a:buChar char="•"/>
            </a:pPr>
            <a:r>
              <a:rPr lang="en-AU" dirty="0"/>
              <a:t>British Columbia Wildfire Service</a:t>
            </a:r>
          </a:p>
          <a:p>
            <a:endParaRPr lang="en-AU" dirty="0"/>
          </a:p>
        </p:txBody>
      </p:sp>
      <p:sp>
        <p:nvSpPr>
          <p:cNvPr id="6" name="TextBox 5">
            <a:extLst>
              <a:ext uri="{FF2B5EF4-FFF2-40B4-BE49-F238E27FC236}">
                <a16:creationId xmlns:a16="http://schemas.microsoft.com/office/drawing/2014/main" id="{E09AF29C-5CB9-0BE1-2702-1F0F7404D2BC}"/>
              </a:ext>
            </a:extLst>
          </p:cNvPr>
          <p:cNvSpPr txBox="1"/>
          <p:nvPr/>
        </p:nvSpPr>
        <p:spPr>
          <a:xfrm>
            <a:off x="205456" y="3707566"/>
            <a:ext cx="6905002" cy="1477328"/>
          </a:xfrm>
          <a:prstGeom prst="rect">
            <a:avLst/>
          </a:prstGeom>
          <a:noFill/>
        </p:spPr>
        <p:txBody>
          <a:bodyPr wrap="square" rtlCol="0">
            <a:spAutoFit/>
          </a:bodyPr>
          <a:lstStyle/>
          <a:p>
            <a:r>
              <a:rPr lang="en-AU" dirty="0"/>
              <a:t>RMIT University:</a:t>
            </a:r>
          </a:p>
          <a:p>
            <a:r>
              <a:rPr lang="en-AU" i="1" dirty="0"/>
              <a:t>‘Recent development in equipment, protective materials and garment systems for wildland firefighting’</a:t>
            </a:r>
          </a:p>
          <a:p>
            <a:endParaRPr lang="en-AU" dirty="0"/>
          </a:p>
          <a:p>
            <a:endParaRPr lang="en-AU" dirty="0"/>
          </a:p>
        </p:txBody>
      </p:sp>
      <p:pic>
        <p:nvPicPr>
          <p:cNvPr id="3" name="Picture 2" descr="A green and yellow shield with a tree and text&#10;&#10;AI-generated content may be incorrect.">
            <a:extLst>
              <a:ext uri="{FF2B5EF4-FFF2-40B4-BE49-F238E27FC236}">
                <a16:creationId xmlns:a16="http://schemas.microsoft.com/office/drawing/2014/main" id="{D238DA16-1306-89D1-D6E4-D77D523633A9}"/>
              </a:ext>
            </a:extLst>
          </p:cNvPr>
          <p:cNvPicPr>
            <a:picLocks noChangeAspect="1"/>
          </p:cNvPicPr>
          <p:nvPr/>
        </p:nvPicPr>
        <p:blipFill>
          <a:blip r:embed="rId3"/>
          <a:stretch>
            <a:fillRect/>
          </a:stretch>
        </p:blipFill>
        <p:spPr>
          <a:xfrm>
            <a:off x="2603255" y="4673165"/>
            <a:ext cx="1054702" cy="1113155"/>
          </a:xfrm>
          <a:prstGeom prst="rect">
            <a:avLst/>
          </a:prstGeom>
        </p:spPr>
      </p:pic>
      <p:pic>
        <p:nvPicPr>
          <p:cNvPr id="7" name="Picture 6">
            <a:extLst>
              <a:ext uri="{FF2B5EF4-FFF2-40B4-BE49-F238E27FC236}">
                <a16:creationId xmlns:a16="http://schemas.microsoft.com/office/drawing/2014/main" id="{A35FD8DA-B6D6-435E-6285-FE200E621BAE}"/>
              </a:ext>
            </a:extLst>
          </p:cNvPr>
          <p:cNvPicPr>
            <a:picLocks noChangeAspect="1"/>
          </p:cNvPicPr>
          <p:nvPr/>
        </p:nvPicPr>
        <p:blipFill>
          <a:blip r:embed="rId4"/>
          <a:stretch>
            <a:fillRect/>
          </a:stretch>
        </p:blipFill>
        <p:spPr>
          <a:xfrm>
            <a:off x="1569630" y="5657065"/>
            <a:ext cx="1113155" cy="1113155"/>
          </a:xfrm>
          <a:prstGeom prst="rect">
            <a:avLst/>
          </a:prstGeom>
        </p:spPr>
      </p:pic>
      <p:pic>
        <p:nvPicPr>
          <p:cNvPr id="8" name="Picture 7">
            <a:extLst>
              <a:ext uri="{FF2B5EF4-FFF2-40B4-BE49-F238E27FC236}">
                <a16:creationId xmlns:a16="http://schemas.microsoft.com/office/drawing/2014/main" id="{8ABFB73D-2D59-6376-12DC-8828ECA3204C}"/>
              </a:ext>
            </a:extLst>
          </p:cNvPr>
          <p:cNvPicPr>
            <a:picLocks noChangeAspect="1"/>
          </p:cNvPicPr>
          <p:nvPr/>
        </p:nvPicPr>
        <p:blipFill>
          <a:blip r:embed="rId5"/>
          <a:stretch>
            <a:fillRect/>
          </a:stretch>
        </p:blipFill>
        <p:spPr>
          <a:xfrm>
            <a:off x="129946" y="4673165"/>
            <a:ext cx="1417285" cy="1524927"/>
          </a:xfrm>
          <a:prstGeom prst="rect">
            <a:avLst/>
          </a:prstGeom>
        </p:spPr>
      </p:pic>
      <p:pic>
        <p:nvPicPr>
          <p:cNvPr id="9" name="Picture 8" descr="A logo of a bird&#10;&#10;AI-generated content may be incorrect.">
            <a:extLst>
              <a:ext uri="{FF2B5EF4-FFF2-40B4-BE49-F238E27FC236}">
                <a16:creationId xmlns:a16="http://schemas.microsoft.com/office/drawing/2014/main" id="{5CCD9917-3879-7C1D-CF22-78DC65EECF5D}"/>
              </a:ext>
            </a:extLst>
          </p:cNvPr>
          <p:cNvPicPr>
            <a:picLocks noChangeAspect="1"/>
          </p:cNvPicPr>
          <p:nvPr/>
        </p:nvPicPr>
        <p:blipFill>
          <a:blip r:embed="rId6"/>
          <a:stretch>
            <a:fillRect/>
          </a:stretch>
        </p:blipFill>
        <p:spPr>
          <a:xfrm>
            <a:off x="3574989" y="5546662"/>
            <a:ext cx="1401157" cy="1198646"/>
          </a:xfrm>
          <a:prstGeom prst="rect">
            <a:avLst/>
          </a:prstGeom>
        </p:spPr>
      </p:pic>
      <p:pic>
        <p:nvPicPr>
          <p:cNvPr id="10" name="Picture 9">
            <a:extLst>
              <a:ext uri="{FF2B5EF4-FFF2-40B4-BE49-F238E27FC236}">
                <a16:creationId xmlns:a16="http://schemas.microsoft.com/office/drawing/2014/main" id="{D2457BEA-18B3-F9A7-46FE-320E123E0A1B}"/>
              </a:ext>
            </a:extLst>
          </p:cNvPr>
          <p:cNvPicPr>
            <a:picLocks noChangeAspect="1"/>
          </p:cNvPicPr>
          <p:nvPr/>
        </p:nvPicPr>
        <p:blipFill>
          <a:blip r:embed="rId7"/>
          <a:stretch>
            <a:fillRect/>
          </a:stretch>
        </p:blipFill>
        <p:spPr>
          <a:xfrm>
            <a:off x="4629691" y="4662313"/>
            <a:ext cx="1148386" cy="981071"/>
          </a:xfrm>
          <a:prstGeom prst="rect">
            <a:avLst/>
          </a:prstGeom>
        </p:spPr>
      </p:pic>
      <p:pic>
        <p:nvPicPr>
          <p:cNvPr id="11" name="Picture 10">
            <a:extLst>
              <a:ext uri="{FF2B5EF4-FFF2-40B4-BE49-F238E27FC236}">
                <a16:creationId xmlns:a16="http://schemas.microsoft.com/office/drawing/2014/main" id="{43DA27A1-087A-8379-AEE8-1BB1CA344495}"/>
              </a:ext>
            </a:extLst>
          </p:cNvPr>
          <p:cNvPicPr>
            <a:picLocks noChangeAspect="1"/>
          </p:cNvPicPr>
          <p:nvPr/>
        </p:nvPicPr>
        <p:blipFill>
          <a:blip r:embed="rId8"/>
          <a:stretch>
            <a:fillRect/>
          </a:stretch>
        </p:blipFill>
        <p:spPr>
          <a:xfrm>
            <a:off x="5616724" y="5229742"/>
            <a:ext cx="1352739" cy="1571844"/>
          </a:xfrm>
          <a:prstGeom prst="rect">
            <a:avLst/>
          </a:prstGeom>
        </p:spPr>
      </p:pic>
    </p:spTree>
    <p:extLst>
      <p:ext uri="{BB962C8B-B14F-4D97-AF65-F5344CB8AC3E}">
        <p14:creationId xmlns:p14="http://schemas.microsoft.com/office/powerpoint/2010/main" val="657136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636DDB-6136-06DD-5523-0F98CF2CA297}"/>
              </a:ext>
            </a:extLst>
          </p:cNvPr>
          <p:cNvSpPr/>
          <p:nvPr/>
        </p:nvSpPr>
        <p:spPr>
          <a:xfrm>
            <a:off x="1375210" y="1088221"/>
            <a:ext cx="4082041" cy="57199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61BB05F-0E3F-0D76-44C3-96A49F2BD29C}"/>
              </a:ext>
            </a:extLst>
          </p:cNvPr>
          <p:cNvSpPr>
            <a:spLocks noGrp="1"/>
          </p:cNvSpPr>
          <p:nvPr>
            <p:ph type="title"/>
          </p:nvPr>
        </p:nvSpPr>
        <p:spPr>
          <a:xfrm>
            <a:off x="127021" y="366515"/>
            <a:ext cx="8140225" cy="405045"/>
          </a:xfrm>
        </p:spPr>
        <p:txBody>
          <a:bodyPr/>
          <a:lstStyle/>
          <a:p>
            <a:r>
              <a:rPr lang="en-AU" dirty="0"/>
              <a:t>Research: RMIT Findings:</a:t>
            </a:r>
          </a:p>
        </p:txBody>
      </p:sp>
      <p:pic>
        <p:nvPicPr>
          <p:cNvPr id="4" name="Content Placeholder 4">
            <a:extLst>
              <a:ext uri="{FF2B5EF4-FFF2-40B4-BE49-F238E27FC236}">
                <a16:creationId xmlns:a16="http://schemas.microsoft.com/office/drawing/2014/main" id="{28D23D46-5263-BE96-8421-CF925ABA8C93}"/>
              </a:ext>
            </a:extLst>
          </p:cNvPr>
          <p:cNvPicPr>
            <a:picLocks noGrp="1" noChangeAspect="1"/>
          </p:cNvPicPr>
          <p:nvPr>
            <p:ph idx="1"/>
          </p:nvPr>
        </p:nvPicPr>
        <p:blipFill>
          <a:blip r:embed="rId2"/>
          <a:stretch>
            <a:fillRect/>
          </a:stretch>
        </p:blipFill>
        <p:spPr>
          <a:xfrm>
            <a:off x="6845939" y="0"/>
            <a:ext cx="1810952" cy="953593"/>
          </a:xfrm>
        </p:spPr>
      </p:pic>
      <p:pic>
        <p:nvPicPr>
          <p:cNvPr id="6" name="Picture 5">
            <a:extLst>
              <a:ext uri="{FF2B5EF4-FFF2-40B4-BE49-F238E27FC236}">
                <a16:creationId xmlns:a16="http://schemas.microsoft.com/office/drawing/2014/main" id="{4E3E57BA-E4EB-D288-6220-9F5928287BD8}"/>
              </a:ext>
            </a:extLst>
          </p:cNvPr>
          <p:cNvPicPr>
            <a:picLocks noChangeAspect="1"/>
          </p:cNvPicPr>
          <p:nvPr/>
        </p:nvPicPr>
        <p:blipFill>
          <a:blip r:embed="rId3"/>
          <a:stretch>
            <a:fillRect/>
          </a:stretch>
        </p:blipFill>
        <p:spPr>
          <a:xfrm>
            <a:off x="0" y="936153"/>
            <a:ext cx="1375208" cy="3916354"/>
          </a:xfrm>
          <a:prstGeom prst="rect">
            <a:avLst/>
          </a:prstGeom>
        </p:spPr>
      </p:pic>
      <p:sp>
        <p:nvSpPr>
          <p:cNvPr id="7" name="TextBox 6">
            <a:extLst>
              <a:ext uri="{FF2B5EF4-FFF2-40B4-BE49-F238E27FC236}">
                <a16:creationId xmlns:a16="http://schemas.microsoft.com/office/drawing/2014/main" id="{1C8EBF6D-1C46-81B7-474C-5F1DAC1661F2}"/>
              </a:ext>
            </a:extLst>
          </p:cNvPr>
          <p:cNvSpPr txBox="1"/>
          <p:nvPr/>
        </p:nvSpPr>
        <p:spPr>
          <a:xfrm>
            <a:off x="1425606" y="1170195"/>
            <a:ext cx="3981247" cy="5632311"/>
          </a:xfrm>
          <a:prstGeom prst="rect">
            <a:avLst/>
          </a:prstGeom>
          <a:noFill/>
        </p:spPr>
        <p:txBody>
          <a:bodyPr wrap="square" rtlCol="0">
            <a:spAutoFit/>
          </a:bodyPr>
          <a:lstStyle/>
          <a:p>
            <a:r>
              <a:rPr lang="en-AU" b="1" dirty="0"/>
              <a:t>Total PPC/E Ensemble Weight:</a:t>
            </a:r>
          </a:p>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Overalls	 		3.8kgs</a:t>
            </a:r>
          </a:p>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Jacket / Trouser		4.2kgs</a:t>
            </a:r>
          </a:p>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Light Jacket </a:t>
            </a:r>
            <a:r>
              <a:rPr lang="en-AU" dirty="0">
                <a:latin typeface="Aptos" panose="020B0004020202020204" pitchFamily="34" charset="0"/>
                <a:ea typeface="Aptos" panose="020B0004020202020204" pitchFamily="34" charset="0"/>
                <a:cs typeface="Times New Roman" panose="02020603050405020304" pitchFamily="18" charset="0"/>
              </a:rPr>
              <a:t>&amp;</a:t>
            </a:r>
            <a:r>
              <a:rPr lang="en-AU" sz="1800" dirty="0">
                <a:effectLst/>
                <a:latin typeface="Aptos" panose="020B0004020202020204" pitchFamily="34" charset="0"/>
                <a:ea typeface="Aptos" panose="020B0004020202020204" pitchFamily="34" charset="0"/>
                <a:cs typeface="Times New Roman" panose="02020603050405020304" pitchFamily="18" charset="0"/>
              </a:rPr>
              <a:t> Trouser	3.5-3.6kgs</a:t>
            </a:r>
          </a:p>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AU" sz="1800" i="1" dirty="0">
                <a:effectLst/>
                <a:latin typeface="Aptos" panose="020B0004020202020204" pitchFamily="34" charset="0"/>
                <a:ea typeface="Aptos" panose="020B0004020202020204" pitchFamily="34" charset="0"/>
                <a:cs typeface="Times New Roman" panose="02020603050405020304" pitchFamily="18" charset="0"/>
              </a:rPr>
              <a:t>Boots constitute 40-50% of the total ensemble weight.</a:t>
            </a:r>
          </a:p>
          <a:p>
            <a:pPr algn="just">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 </a:t>
            </a:r>
          </a:p>
          <a:p>
            <a:pPr algn="just">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Research of the physiological burden placed by PPC/E on firefighters found that carrying 1kg on the feet (boots) is equivalent to carrying approximately 8.7 kg on the back.</a:t>
            </a:r>
          </a:p>
          <a:p>
            <a:pPr algn="just">
              <a:buNone/>
            </a:pP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AU" sz="1800" dirty="0">
                <a:effectLst/>
                <a:latin typeface="Aptos" panose="020B0004020202020204" pitchFamily="34" charset="0"/>
                <a:ea typeface="Aptos" panose="020B0004020202020204" pitchFamily="34" charset="0"/>
                <a:cs typeface="Times New Roman" panose="02020603050405020304" pitchFamily="18" charset="0"/>
              </a:rPr>
              <a:t>The overall effect of PPC and hot conditions can lead to cognitive impairment, discomfort, fatigue, reduced manual performance and injury.</a:t>
            </a:r>
          </a:p>
          <a:p>
            <a:endParaRPr lang="en-AU" dirty="0"/>
          </a:p>
        </p:txBody>
      </p:sp>
      <p:sp>
        <p:nvSpPr>
          <p:cNvPr id="5" name="TextBox 4">
            <a:extLst>
              <a:ext uri="{FF2B5EF4-FFF2-40B4-BE49-F238E27FC236}">
                <a16:creationId xmlns:a16="http://schemas.microsoft.com/office/drawing/2014/main" id="{F54CB0C0-CD6C-5A76-553B-609DD78D6113}"/>
              </a:ext>
            </a:extLst>
          </p:cNvPr>
          <p:cNvSpPr txBox="1"/>
          <p:nvPr/>
        </p:nvSpPr>
        <p:spPr>
          <a:xfrm>
            <a:off x="5785503" y="1320108"/>
            <a:ext cx="6204246" cy="1477328"/>
          </a:xfrm>
          <a:prstGeom prst="rect">
            <a:avLst/>
          </a:prstGeom>
          <a:noFill/>
        </p:spPr>
        <p:txBody>
          <a:bodyPr wrap="square">
            <a:spAutoFit/>
          </a:bodyPr>
          <a:lstStyle/>
          <a:p>
            <a:r>
              <a:rPr lang="en-AU" b="1" dirty="0"/>
              <a:t>Differences Between Performance Standards:</a:t>
            </a:r>
          </a:p>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b="1" dirty="0">
                <a:latin typeface="Aptos" panose="020B0004020202020204" pitchFamily="34" charset="0"/>
                <a:ea typeface="Aptos" panose="020B0004020202020204" pitchFamily="34" charset="0"/>
                <a:cs typeface="Times New Roman" panose="02020603050405020304" pitchFamily="18" charset="0"/>
              </a:rPr>
              <a:t>AS/NZS 4824:2021 </a:t>
            </a:r>
            <a:r>
              <a:rPr lang="en-AU" b="1" i="0" dirty="0">
                <a:solidFill>
                  <a:srgbClr val="130C0E"/>
                </a:solidFill>
                <a:effectLst/>
                <a:latin typeface="Roboto" panose="02000000000000000000" pitchFamily="2" charset="0"/>
              </a:rPr>
              <a:t>Protective clothing for firefighters </a:t>
            </a:r>
            <a:r>
              <a:rPr lang="en-AU" b="0" i="0" dirty="0">
                <a:solidFill>
                  <a:srgbClr val="130C0E"/>
                </a:solidFill>
                <a:effectLst/>
                <a:latin typeface="Roboto" panose="02000000000000000000" pitchFamily="2" charset="0"/>
              </a:rPr>
              <a:t>- Laboratory test methods and performance requirements for wildland firefighting clothing</a:t>
            </a:r>
          </a:p>
          <a:p>
            <a:pPr algn="just">
              <a:buNone/>
            </a:pPr>
            <a:r>
              <a:rPr lang="en-AU" b="1" dirty="0">
                <a:latin typeface="Aptos" panose="020B0004020202020204" pitchFamily="34" charset="0"/>
                <a:ea typeface="Aptos" panose="020B0004020202020204" pitchFamily="34" charset="0"/>
                <a:cs typeface="Times New Roman" panose="02020603050405020304" pitchFamily="18" charset="0"/>
              </a:rPr>
              <a:t>NFPA 1977:2022 </a:t>
            </a:r>
            <a:r>
              <a:rPr lang="en-AU" dirty="0">
                <a:latin typeface="Aptos" panose="020B0004020202020204" pitchFamily="34" charset="0"/>
                <a:ea typeface="Aptos" panose="020B0004020202020204" pitchFamily="34" charset="0"/>
                <a:cs typeface="Times New Roman" panose="02020603050405020304" pitchFamily="18" charset="0"/>
              </a:rPr>
              <a:t>(National Fire Protection Association)</a:t>
            </a:r>
          </a:p>
        </p:txBody>
      </p:sp>
      <p:sp>
        <p:nvSpPr>
          <p:cNvPr id="11" name="TextBox 10">
            <a:extLst>
              <a:ext uri="{FF2B5EF4-FFF2-40B4-BE49-F238E27FC236}">
                <a16:creationId xmlns:a16="http://schemas.microsoft.com/office/drawing/2014/main" id="{CF411A8E-491B-07AF-089F-0B7B074FB3CE}"/>
              </a:ext>
            </a:extLst>
          </p:cNvPr>
          <p:cNvSpPr txBox="1"/>
          <p:nvPr/>
        </p:nvSpPr>
        <p:spPr>
          <a:xfrm>
            <a:off x="5717136" y="3059393"/>
            <a:ext cx="6272613" cy="4247317"/>
          </a:xfrm>
          <a:prstGeom prst="rect">
            <a:avLst/>
          </a:prstGeom>
          <a:noFill/>
        </p:spPr>
        <p:txBody>
          <a:bodyPr wrap="square" rtlCol="0">
            <a:spAutoFit/>
          </a:bodyPr>
          <a:lstStyle/>
          <a:p>
            <a:r>
              <a:rPr lang="en-AU" b="1" dirty="0"/>
              <a:t>Comparison of FFMVic/US Forestry/Canadian PPC</a:t>
            </a:r>
            <a:endParaRPr lang="en-AU" dirty="0"/>
          </a:p>
          <a:p>
            <a:r>
              <a:rPr lang="en-AU" u="sng" dirty="0"/>
              <a:t>Materials:</a:t>
            </a:r>
          </a:p>
          <a:p>
            <a:r>
              <a:rPr lang="en-AU" dirty="0"/>
              <a:t>FFMVic PPC has the lowest aramid content in both trousers and shirts when compared with USA/Canada, which will impact material strength and possibly other attributes, such as garment durability. </a:t>
            </a:r>
          </a:p>
          <a:p>
            <a:r>
              <a:rPr lang="en-AU" u="sng" dirty="0"/>
              <a:t>Ergonomics:</a:t>
            </a:r>
          </a:p>
          <a:p>
            <a:r>
              <a:rPr lang="en-AU" dirty="0"/>
              <a:t>Shirt bellows are also included in the USA specification which will provide improved fit and range of movement. </a:t>
            </a:r>
          </a:p>
          <a:p>
            <a:r>
              <a:rPr lang="en-AU" u="sng" dirty="0"/>
              <a:t>Closure Systems:</a:t>
            </a:r>
          </a:p>
          <a:p>
            <a:r>
              <a:rPr lang="en-AU" dirty="0"/>
              <a:t>FFMVic snap closure easier functionality however, tendency to rip or pull out over time.</a:t>
            </a:r>
          </a:p>
          <a:p>
            <a:endParaRPr lang="en-AU" dirty="0"/>
          </a:p>
          <a:p>
            <a:endParaRPr lang="en-AU" dirty="0"/>
          </a:p>
          <a:p>
            <a:endParaRPr lang="en-AU" dirty="0"/>
          </a:p>
        </p:txBody>
      </p:sp>
    </p:spTree>
    <p:extLst>
      <p:ext uri="{BB962C8B-B14F-4D97-AF65-F5344CB8AC3E}">
        <p14:creationId xmlns:p14="http://schemas.microsoft.com/office/powerpoint/2010/main" val="1801325802"/>
      </p:ext>
    </p:extLst>
  </p:cSld>
  <p:clrMapOvr>
    <a:masterClrMapping/>
  </p:clrMapOvr>
</p:sld>
</file>

<file path=ppt/theme/theme1.xml><?xml version="1.0" encoding="utf-8"?>
<a:theme xmlns:a="http://schemas.openxmlformats.org/drawingml/2006/main" name="DEECAFFRTheme">
  <a:themeElements>
    <a:clrScheme name="DEECA">
      <a:dk1>
        <a:srgbClr val="232222"/>
      </a:dk1>
      <a:lt1>
        <a:sysClr val="window" lastClr="FFFFFF"/>
      </a:lt1>
      <a:dk2>
        <a:srgbClr val="201547"/>
      </a:dk2>
      <a:lt2>
        <a:srgbClr val="CCEFD9"/>
      </a:lt2>
      <a:accent1>
        <a:srgbClr val="00B140"/>
      </a:accent1>
      <a:accent2>
        <a:srgbClr val="FDDA24"/>
      </a:accent2>
      <a:accent3>
        <a:srgbClr val="00B2A9"/>
      </a:accent3>
      <a:accent4>
        <a:srgbClr val="201547"/>
      </a:accent4>
      <a:accent5>
        <a:srgbClr val="66D08C"/>
      </a:accent5>
      <a:accent6>
        <a:srgbClr val="FEE97C"/>
      </a:accent6>
      <a:hlink>
        <a:srgbClr val="23222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ECA_FFR_PowerPoint_template.potx" id="{DB10D783-0FDE-4E1E-89EC-1A2616ECAE1F}" vid="{E755DD1A-34E2-4D3E-8EA3-6ACD3B57F3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Policy xmlns:p="office.server.policy" id="" local="true">
  <p:Name>ECM V2 Project</p:Name>
  <p:Description>Enable Version label</p:Description>
  <p:Statement/>
  <p:PolicyItems>
    <p:PolicyItem featureId="Microsoft.Office.RecordsManagement.PolicyFeatures.PolicyLabel" staticId="0x0101009298E819CE1EBB4F8D2096B3E0F0C2911D00D74430046A4BA340BB3AEC1E62D27798|-1306371497" UniqueId="737e59ab-0021-48b5-bf92-c0e159bc2c26">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literal">Version </segment>
          <segment type="metadata">_UIVersionString</segment>
        </label>
      </p:CustomData>
    </p:PolicyItem>
  </p:PolicyItems>
</p:Policy>
</file>

<file path=customXml/item2.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97aeec6-0273-40f2-ab3e-beee73212332" ContentTypeId="0x0101009298E819CE1EBB4F8D2096B3E0F0C29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76f7e1a6-671a-4528-a429-9a79abe00215" xsi:nil="true"/>
    <lcf76f155ced4ddcb4097134ff3c332f xmlns="61eecb7f-4858-4e46-8027-aa9d22ae886d">
      <Terms xmlns="http://schemas.microsoft.com/office/infopath/2007/PartnerControls"/>
    </lcf76f155ced4ddcb4097134ff3c332f>
    <SharedWithUsers xmlns="76f7e1a6-671a-4528-a429-9a79abe00215">
      <UserInfo>
        <DisplayName>Andrew Loader (DEECA)</DisplayName>
        <AccountId>810</AccountId>
        <AccountType/>
      </UserInfo>
    </SharedWithUser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BAB4773-1839-4665-A875-BD0CADC1E3BC}">
  <ds:schemaRefs>
    <ds:schemaRef ds:uri="office.server.policy"/>
  </ds:schemaRefs>
</ds:datastoreItem>
</file>

<file path=customXml/itemProps2.xml><?xml version="1.0" encoding="utf-8"?>
<ds:datastoreItem xmlns:ds="http://schemas.openxmlformats.org/officeDocument/2006/customXml" ds:itemID="{E5CDF8C6-E1ED-4958-BE2C-0365D18A71F8}"/>
</file>

<file path=customXml/itemProps3.xml><?xml version="1.0" encoding="utf-8"?>
<ds:datastoreItem xmlns:ds="http://schemas.openxmlformats.org/officeDocument/2006/customXml" ds:itemID="{3E60D236-7E25-4453-91C4-E476DDF647E7}">
  <ds:schemaRefs>
    <ds:schemaRef ds:uri="Microsoft.SharePoint.Taxonomy.ContentTypeSync"/>
  </ds:schemaRefs>
</ds:datastoreItem>
</file>

<file path=customXml/itemProps4.xml><?xml version="1.0" encoding="utf-8"?>
<ds:datastoreItem xmlns:ds="http://schemas.openxmlformats.org/officeDocument/2006/customXml" ds:itemID="{FE06AD1D-AB7F-4622-9B47-42094072125B}">
  <ds:schemaRefs>
    <ds:schemaRef ds:uri="05aa45cf-ed89-4733-97a8-db4ce5c515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a5f32de4-e402-4188-b034-e71ca7d22e54"/>
    <ds:schemaRef ds:uri="71fe923a-761e-4c29-b684-c70d59a7e13a"/>
    <ds:schemaRef ds:uri="http://purl.org/dc/elements/1.1/"/>
    <ds:schemaRef ds:uri="8b5f0c93-b2c9-453d-b89f-e81cab483ad2"/>
    <ds:schemaRef ds:uri="9fd47c19-1c4a-4d7d-b342-c10cef269344"/>
    <ds:schemaRef ds:uri="http://schemas.microsoft.com/sharepoint/v3"/>
    <ds:schemaRef ds:uri="http://schemas.microsoft.com/office/2006/metadata/properties"/>
    <ds:schemaRef ds:uri="http://www.w3.org/XML/1998/namespace"/>
    <ds:schemaRef ds:uri="http://purl.org/dc/terms/"/>
  </ds:schemaRefs>
</ds:datastoreItem>
</file>

<file path=customXml/itemProps5.xml><?xml version="1.0" encoding="utf-8"?>
<ds:datastoreItem xmlns:ds="http://schemas.openxmlformats.org/officeDocument/2006/customXml" ds:itemID="{EEF63C2D-3F6C-4344-9B21-4F0527F33EE3}">
  <ds:schemaRefs>
    <ds:schemaRef ds:uri="http://schemas.microsoft.com/sharepoint/v3/contenttype/forms"/>
  </ds:schemaRefs>
</ds:datastoreItem>
</file>

<file path=customXml/itemProps6.xml><?xml version="1.0" encoding="utf-8"?>
<ds:datastoreItem xmlns:ds="http://schemas.openxmlformats.org/officeDocument/2006/customXml" ds:itemID="{ED162C4D-E123-4146-8947-898743119F1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DEECA_FFR_PowerPoint_template</Template>
  <TotalTime>51752</TotalTime>
  <Words>1613</Words>
  <Application>Microsoft Office PowerPoint</Application>
  <PresentationFormat>Widescreen</PresentationFormat>
  <Paragraphs>141</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Roboto</vt:lpstr>
      <vt:lpstr>Times New Roman</vt:lpstr>
      <vt:lpstr>Wingdings</vt:lpstr>
      <vt:lpstr>DEECAFFRTheme</vt:lpstr>
      <vt:lpstr>Project Inspire:  Safe, Functional and Better Fitting Personal Protective Clothing (PPC)</vt:lpstr>
      <vt:lpstr>Topics for today:</vt:lpstr>
      <vt:lpstr>Project Inspire: Background</vt:lpstr>
      <vt:lpstr>Background: Project Inspire</vt:lpstr>
      <vt:lpstr>FFMVic Survey Findings: setting the baseline</vt:lpstr>
      <vt:lpstr>FFMVic Survey Findings</vt:lpstr>
      <vt:lpstr>Research: wildland firefighting PPC </vt:lpstr>
      <vt:lpstr>Research: Consultation with our partners</vt:lpstr>
      <vt:lpstr>Research: RMIT Findings:</vt:lpstr>
      <vt:lpstr>Trials of International PPC</vt:lpstr>
      <vt:lpstr>PPC trial comments – Shirt and Pants</vt:lpstr>
      <vt:lpstr>Results from PPC trial:</vt:lpstr>
      <vt:lpstr>Trial Boots</vt:lpstr>
      <vt:lpstr>Boot survey: Comments </vt:lpstr>
      <vt:lpstr>Boots: Survey and Results</vt:lpstr>
      <vt:lpstr>The Future: 3D Body Scanning - Data capture </vt:lpstr>
      <vt:lpstr>The Future: 3D Body Scanning – Females are not small men</vt:lpstr>
      <vt:lpstr>The Future: next steps</vt:lpstr>
      <vt:lpstr>The Future: Persona/s</vt:lpstr>
      <vt:lpstr>The Future: Actions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DEECA PowerPoint template tips</dc:title>
  <dc:creator>Zayed S Zaki (DEECA)</dc:creator>
  <cp:lastModifiedBy>Kelly A Edwards (DEECA)</cp:lastModifiedBy>
  <cp:revision>6</cp:revision>
  <cp:lastPrinted>2025-05-27T03:27:48Z</cp:lastPrinted>
  <dcterms:created xsi:type="dcterms:W3CDTF">2024-06-05T03:11:39Z</dcterms:created>
  <dcterms:modified xsi:type="dcterms:W3CDTF">2025-08-19T04:57:52Z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y fmtid="{D5CDD505-2E9C-101B-9397-08002B2CF9AE}" pid="3" name="Agency">
    <vt:lpwstr>1;#Department of Environment, Land, Water and Planning|607a3f87-1228-4cd9-82a5-076aa8776274</vt:lpwstr>
  </property>
  <property fmtid="{D5CDD505-2E9C-101B-9397-08002B2CF9AE}" pid="4" name="Dissemination Limiting Marker">
    <vt:lpwstr>2;#FOUO|955eb6fc-b35a-4808-8aa5-31e514fa3f26</vt:lpwstr>
  </property>
  <property fmtid="{D5CDD505-2E9C-101B-9397-08002B2CF9AE}" pid="5" name="Security Classification">
    <vt:lpwstr>3;#Unclassified|7fa379f4-4aba-4692-ab80-7d39d3a23cf4</vt:lpwstr>
  </property>
  <property fmtid="{D5CDD505-2E9C-101B-9397-08002B2CF9AE}" pid="6" name="Section">
    <vt:lpwstr/>
  </property>
  <property fmtid="{D5CDD505-2E9C-101B-9397-08002B2CF9AE}" pid="7" name="Sub-Section">
    <vt:lpwstr/>
  </property>
  <property fmtid="{D5CDD505-2E9C-101B-9397-08002B2CF9AE}" pid="8" name="Branch">
    <vt:lpwstr/>
  </property>
  <property fmtid="{D5CDD505-2E9C-101B-9397-08002B2CF9AE}" pid="9" name="Division">
    <vt:lpwstr>73;#All|8270565e-a836-42c0-aa61-1ac7b0ff14aa</vt:lpwstr>
  </property>
  <property fmtid="{D5CDD505-2E9C-101B-9397-08002B2CF9AE}" pid="10" name="Template Type">
    <vt:lpwstr/>
  </property>
  <property fmtid="{D5CDD505-2E9C-101B-9397-08002B2CF9AE}" pid="11" name="Group1">
    <vt:lpwstr/>
  </property>
  <property fmtid="{D5CDD505-2E9C-101B-9397-08002B2CF9AE}" pid="12" name="_docset_NoMedatataSyncRequired">
    <vt:lpwstr>False</vt:lpwstr>
  </property>
  <property fmtid="{D5CDD505-2E9C-101B-9397-08002B2CF9AE}" pid="13" name="MSIP_Label_4257e2ab-f512-40e2-9c9a-c64247360765_Enabled">
    <vt:lpwstr>true</vt:lpwstr>
  </property>
  <property fmtid="{D5CDD505-2E9C-101B-9397-08002B2CF9AE}" pid="14" name="MSIP_Label_4257e2ab-f512-40e2-9c9a-c64247360765_SetDate">
    <vt:lpwstr>2023-05-03T00:56:22Z</vt:lpwstr>
  </property>
  <property fmtid="{D5CDD505-2E9C-101B-9397-08002B2CF9AE}" pid="15" name="MSIP_Label_4257e2ab-f512-40e2-9c9a-c64247360765_Method">
    <vt:lpwstr>Privileged</vt:lpwstr>
  </property>
  <property fmtid="{D5CDD505-2E9C-101B-9397-08002B2CF9AE}" pid="16" name="MSIP_Label_4257e2ab-f512-40e2-9c9a-c64247360765_Name">
    <vt:lpwstr>OFFICIAL</vt:lpwstr>
  </property>
  <property fmtid="{D5CDD505-2E9C-101B-9397-08002B2CF9AE}" pid="17" name="MSIP_Label_4257e2ab-f512-40e2-9c9a-c64247360765_SiteId">
    <vt:lpwstr>e8bdd6f7-fc18-4e48-a554-7f547927223b</vt:lpwstr>
  </property>
  <property fmtid="{D5CDD505-2E9C-101B-9397-08002B2CF9AE}" pid="18" name="MSIP_Label_4257e2ab-f512-40e2-9c9a-c64247360765_ActionId">
    <vt:lpwstr>80b8d6ed-e6c8-42a7-8050-cac79d5857b4</vt:lpwstr>
  </property>
  <property fmtid="{D5CDD505-2E9C-101B-9397-08002B2CF9AE}" pid="19" name="MSIP_Label_4257e2ab-f512-40e2-9c9a-c64247360765_ContentBits">
    <vt:lpwstr>2</vt:lpwstr>
  </property>
  <property fmtid="{D5CDD505-2E9C-101B-9397-08002B2CF9AE}" pid="20" name="Records Class Project">
    <vt:lpwstr>41;#Reporting - Periodic / Routine|74bb8527-978c-489e-8eb2-baf133e64839</vt:lpwstr>
  </property>
  <property fmtid="{D5CDD505-2E9C-101B-9397-08002B2CF9AE}" pid="21" name="_dlc_DocIdItemGuid">
    <vt:lpwstr>dc77bb77-b506-401a-906a-6c156bd93f29</vt:lpwstr>
  </property>
  <property fmtid="{D5CDD505-2E9C-101B-9397-08002B2CF9AE}" pid="22" name="MediaServiceImageTags">
    <vt:lpwstr/>
  </property>
  <property fmtid="{D5CDD505-2E9C-101B-9397-08002B2CF9AE}" pid="23" name="Department Document Type">
    <vt:lpwstr/>
  </property>
  <property fmtid="{D5CDD505-2E9C-101B-9397-08002B2CF9AE}" pid="24" name="Record Purpose">
    <vt:lpwstr/>
  </property>
</Properties>
</file>