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Arial" charset="1" panose="020B0502020202020204"/>
      <p:regular r:id="rId20"/>
    </p:embeddedFont>
    <p:embeddedFont>
      <p:font typeface="Calibri (MS)" charset="1" panose="020F0502020204030204"/>
      <p:regular r:id="rId21"/>
    </p:embeddedFont>
    <p:embeddedFont>
      <p:font typeface="Marykate" charset="1" panose="00000000000000000000"/>
      <p:regular r:id="rId22"/>
    </p:embeddedFont>
    <p:embeddedFont>
      <p:font typeface="Halimum" charset="1" panose="00000000000000000000"/>
      <p:regular r:id="rId23"/>
    </p:embeddedFont>
    <p:embeddedFont>
      <p:font typeface="Glacial Indifference" charset="1" panose="00000000000000000000"/>
      <p:regular r:id="rId24"/>
    </p:embeddedFont>
    <p:embeddedFont>
      <p:font typeface="Glacial Indifference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1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.jpe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4551003" y="6677272"/>
            <a:ext cx="10176892" cy="1343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2B914E"/>
                </a:solidFill>
                <a:latin typeface="Calibri (MS)"/>
                <a:ea typeface="Calibri (MS)"/>
                <a:cs typeface="Calibri (MS)"/>
                <a:sym typeface="Calibri (MS)"/>
              </a:rPr>
              <a:t>Selena Silva </a:t>
            </a:r>
          </a:p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2B914E"/>
                </a:solidFill>
                <a:latin typeface="Calibri (MS)"/>
                <a:ea typeface="Calibri (MS)"/>
                <a:cs typeface="Calibri (MS)"/>
                <a:sym typeface="Calibri (MS)"/>
              </a:rPr>
              <a:t>Global Risk Reduction Specialist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547248" y="7638368"/>
            <a:ext cx="6566331" cy="5745540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2288965">
            <a:off x="-4559343" y="517972"/>
            <a:ext cx="6885554" cy="6024860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5134881">
            <a:off x="-4558807" y="504618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4"/>
                </a:lnTo>
                <a:lnTo>
                  <a:pt x="0" y="511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0342294" y="6075445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988472" y="3707975"/>
            <a:ext cx="11959189" cy="2450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26"/>
              </a:lnSpc>
            </a:pPr>
            <a:r>
              <a:rPr lang="en-US" sz="701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PRIORITIZING VULNERABLE AREAS FOR MAXIMUM IMPACT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31473" y="2402231"/>
            <a:ext cx="16873187" cy="770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2"/>
              </a:lnSpc>
            </a:pPr>
            <a:r>
              <a:rPr lang="en-US" sz="4558">
                <a:solidFill>
                  <a:srgbClr val="804492"/>
                </a:solidFill>
                <a:latin typeface="Halimum"/>
                <a:ea typeface="Halimum"/>
                <a:cs typeface="Halimum"/>
                <a:sym typeface="Halimum"/>
              </a:rPr>
              <a:t>Targeted Community Risk Reduction: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610368" y="4093963"/>
            <a:ext cx="6108594" cy="3582562"/>
            <a:chOff x="0" y="0"/>
            <a:chExt cx="1608848" cy="9435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08848" cy="943555"/>
            </a:xfrm>
            <a:custGeom>
              <a:avLst/>
              <a:gdLst/>
              <a:ahLst/>
              <a:cxnLst/>
              <a:rect r="r" b="b" t="t" l="l"/>
              <a:pathLst>
                <a:path h="943555" w="1608848">
                  <a:moveTo>
                    <a:pt x="100123" y="0"/>
                  </a:moveTo>
                  <a:lnTo>
                    <a:pt x="1508725" y="0"/>
                  </a:lnTo>
                  <a:cubicBezTo>
                    <a:pt x="1564021" y="0"/>
                    <a:pt x="1608848" y="44827"/>
                    <a:pt x="1608848" y="100123"/>
                  </a:cubicBezTo>
                  <a:lnTo>
                    <a:pt x="1608848" y="843432"/>
                  </a:lnTo>
                  <a:cubicBezTo>
                    <a:pt x="1608848" y="898729"/>
                    <a:pt x="1564021" y="943555"/>
                    <a:pt x="1508725" y="943555"/>
                  </a:cubicBezTo>
                  <a:lnTo>
                    <a:pt x="100123" y="943555"/>
                  </a:lnTo>
                  <a:cubicBezTo>
                    <a:pt x="73569" y="943555"/>
                    <a:pt x="48102" y="933007"/>
                    <a:pt x="29325" y="914230"/>
                  </a:cubicBezTo>
                  <a:cubicBezTo>
                    <a:pt x="10549" y="895453"/>
                    <a:pt x="0" y="869987"/>
                    <a:pt x="0" y="843432"/>
                  </a:cubicBezTo>
                  <a:lnTo>
                    <a:pt x="0" y="100123"/>
                  </a:lnTo>
                  <a:cubicBezTo>
                    <a:pt x="0" y="73569"/>
                    <a:pt x="10549" y="48102"/>
                    <a:pt x="29325" y="29325"/>
                  </a:cubicBezTo>
                  <a:cubicBezTo>
                    <a:pt x="48102" y="10549"/>
                    <a:pt x="73569" y="0"/>
                    <a:pt x="100123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608848" cy="981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69038" y="4093963"/>
            <a:ext cx="6108594" cy="3582562"/>
            <a:chOff x="0" y="0"/>
            <a:chExt cx="1608848" cy="9435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08848" cy="943555"/>
            </a:xfrm>
            <a:custGeom>
              <a:avLst/>
              <a:gdLst/>
              <a:ahLst/>
              <a:cxnLst/>
              <a:rect r="r" b="b" t="t" l="l"/>
              <a:pathLst>
                <a:path h="943555" w="1608848">
                  <a:moveTo>
                    <a:pt x="100123" y="0"/>
                  </a:moveTo>
                  <a:lnTo>
                    <a:pt x="1508725" y="0"/>
                  </a:lnTo>
                  <a:cubicBezTo>
                    <a:pt x="1564021" y="0"/>
                    <a:pt x="1608848" y="44827"/>
                    <a:pt x="1608848" y="100123"/>
                  </a:cubicBezTo>
                  <a:lnTo>
                    <a:pt x="1608848" y="843432"/>
                  </a:lnTo>
                  <a:cubicBezTo>
                    <a:pt x="1608848" y="898729"/>
                    <a:pt x="1564021" y="943555"/>
                    <a:pt x="1508725" y="943555"/>
                  </a:cubicBezTo>
                  <a:lnTo>
                    <a:pt x="100123" y="943555"/>
                  </a:lnTo>
                  <a:cubicBezTo>
                    <a:pt x="73569" y="943555"/>
                    <a:pt x="48102" y="933007"/>
                    <a:pt x="29325" y="914230"/>
                  </a:cubicBezTo>
                  <a:cubicBezTo>
                    <a:pt x="10549" y="895453"/>
                    <a:pt x="0" y="869987"/>
                    <a:pt x="0" y="843432"/>
                  </a:cubicBezTo>
                  <a:lnTo>
                    <a:pt x="0" y="100123"/>
                  </a:lnTo>
                  <a:cubicBezTo>
                    <a:pt x="0" y="73569"/>
                    <a:pt x="10549" y="48102"/>
                    <a:pt x="29325" y="29325"/>
                  </a:cubicBezTo>
                  <a:cubicBezTo>
                    <a:pt x="48102" y="10549"/>
                    <a:pt x="73569" y="0"/>
                    <a:pt x="100123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608848" cy="981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104150" y="4232910"/>
            <a:ext cx="5077038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B914E"/>
                </a:solidFill>
                <a:latin typeface="Marykate"/>
                <a:ea typeface="Marykate"/>
                <a:cs typeface="Marykate"/>
                <a:sym typeface="Marykate"/>
              </a:rPr>
              <a:t>METRO HIGH RISES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45841" y="5798185"/>
            <a:ext cx="4935347" cy="986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30298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GIS MAPPING PRIORITIZES SPRINKLER INSPECTIONS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67837" y="5572125"/>
            <a:ext cx="4935347" cy="1481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30298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COMMUNITY BASED FIRE MANAGEMENT &amp; INDIGENOUS FIRE STEWARDSHIP</a:t>
            </a:r>
          </a:p>
        </p:txBody>
      </p:sp>
      <p:grpSp>
        <p:nvGrpSpPr>
          <p:cNvPr name="Group 20" id="20"/>
          <p:cNvGrpSpPr/>
          <p:nvPr/>
        </p:nvGrpSpPr>
        <p:grpSpPr>
          <a:xfrm rot="-1144255">
            <a:off x="15712708" y="3381202"/>
            <a:ext cx="4601689" cy="4026478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5761030">
            <a:off x="14861213" y="9047216"/>
            <a:ext cx="1737739" cy="1520521"/>
            <a:chOff x="0" y="0"/>
            <a:chExt cx="812800" cy="711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5761030">
            <a:off x="-21717" y="2389925"/>
            <a:ext cx="1737739" cy="1520521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5400000">
            <a:off x="-4959034" y="440103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4"/>
                </a:lnTo>
                <a:lnTo>
                  <a:pt x="0" y="511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true" flipV="true" rot="5400000">
            <a:off x="11923273" y="511860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12180559" y="5115835"/>
                </a:moveTo>
                <a:lnTo>
                  <a:pt x="0" y="5115835"/>
                </a:lnTo>
                <a:lnTo>
                  <a:pt x="0" y="0"/>
                </a:lnTo>
                <a:lnTo>
                  <a:pt x="12180559" y="0"/>
                </a:lnTo>
                <a:lnTo>
                  <a:pt x="12180559" y="511583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4451162" y="1519038"/>
            <a:ext cx="9134163" cy="167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81"/>
              </a:lnSpc>
            </a:pPr>
            <a:r>
              <a:rPr lang="en-US" sz="9700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 MEASURING IMPACT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3267837" y="4232910"/>
            <a:ext cx="5077038" cy="94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B914E"/>
                </a:solidFill>
                <a:latin typeface="Marykate"/>
                <a:ea typeface="Marykate"/>
                <a:cs typeface="Marykate"/>
                <a:sym typeface="Marykate"/>
              </a:rPr>
              <a:t>RURAL EAST AFRICA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576918" y="7908228"/>
            <a:ext cx="9134163" cy="1899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2"/>
              </a:lnSpc>
            </a:pPr>
            <a:r>
              <a:rPr lang="en-US" sz="3601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BLANKET PROGRAMS WASTE RESOURCES</a:t>
            </a:r>
          </a:p>
          <a:p>
            <a:pPr algn="ctr">
              <a:lnSpc>
                <a:spcPts val="5042"/>
              </a:lnSpc>
            </a:pPr>
            <a:r>
              <a:rPr lang="en-US" sz="3601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CRR TAKES MULTIPLIES LIMITED RESOURCES</a:t>
            </a:r>
          </a:p>
          <a:p>
            <a:pPr algn="ctr">
              <a:lnSpc>
                <a:spcPts val="5042"/>
              </a:lnSpc>
            </a:pPr>
            <a:r>
              <a:rPr lang="en-US" sz="3601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FOR MAXIMUM IMPACT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6090280" y="6700383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60" y="0"/>
                </a:lnTo>
                <a:lnTo>
                  <a:pt x="12180560" y="5115834"/>
                </a:lnTo>
                <a:lnTo>
                  <a:pt x="0" y="511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10800000">
            <a:off x="5884045" y="2412183"/>
            <a:ext cx="6519910" cy="5704921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 flipH="false" flipV="false" rot="-10377272">
              <a:off x="4303" y="15394"/>
              <a:ext cx="736760" cy="695654"/>
            </a:xfrm>
            <a:custGeom>
              <a:avLst/>
              <a:gdLst/>
              <a:ahLst/>
              <a:cxnLst/>
              <a:rect r="r" b="b" t="t" l="l"/>
              <a:pathLst>
                <a:path h="695654" w="736760">
                  <a:moveTo>
                    <a:pt x="393541" y="672495"/>
                  </a:moveTo>
                  <a:lnTo>
                    <a:pt x="13914" y="164858"/>
                  </a:lnTo>
                  <a:cubicBezTo>
                    <a:pt x="2439" y="149514"/>
                    <a:pt x="0" y="129222"/>
                    <a:pt x="7512" y="111596"/>
                  </a:cubicBezTo>
                  <a:cubicBezTo>
                    <a:pt x="15023" y="93969"/>
                    <a:pt x="31350" y="81675"/>
                    <a:pt x="50365" y="79325"/>
                  </a:cubicBezTo>
                  <a:lnTo>
                    <a:pt x="673188" y="2350"/>
                  </a:lnTo>
                  <a:cubicBezTo>
                    <a:pt x="692203" y="0"/>
                    <a:pt x="711032" y="7950"/>
                    <a:pt x="722609" y="23217"/>
                  </a:cubicBezTo>
                  <a:cubicBezTo>
                    <a:pt x="734186" y="38484"/>
                    <a:pt x="736760" y="58759"/>
                    <a:pt x="729366" y="76435"/>
                  </a:cubicBezTo>
                  <a:lnTo>
                    <a:pt x="484752" y="661222"/>
                  </a:lnTo>
                  <a:cubicBezTo>
                    <a:pt x="477422" y="678743"/>
                    <a:pt x="461267" y="690994"/>
                    <a:pt x="442417" y="693324"/>
                  </a:cubicBezTo>
                  <a:cubicBezTo>
                    <a:pt x="423568" y="695653"/>
                    <a:pt x="404916" y="687704"/>
                    <a:pt x="393541" y="672495"/>
                  </a:cubicBezTo>
                  <a:close/>
                </a:path>
              </a:pathLst>
            </a:custGeom>
            <a:blipFill>
              <a:blip r:embed="rId7"/>
              <a:stretch>
                <a:fillRect l="-6129" t="-47245" r="-13922" b="-39479"/>
              </a:stretch>
            </a:blipFill>
            <a:ln w="142875" cap="rnd">
              <a:solidFill>
                <a:srgbClr val="DDCAE9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9144000" y="6594415"/>
            <a:ext cx="7407163" cy="2550468"/>
            <a:chOff x="0" y="0"/>
            <a:chExt cx="1950858" cy="6717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50858" cy="671728"/>
            </a:xfrm>
            <a:custGeom>
              <a:avLst/>
              <a:gdLst/>
              <a:ahLst/>
              <a:cxnLst/>
              <a:rect r="r" b="b" t="t" l="l"/>
              <a:pathLst>
                <a:path h="671728" w="1950858">
                  <a:moveTo>
                    <a:pt x="82570" y="0"/>
                  </a:moveTo>
                  <a:lnTo>
                    <a:pt x="1868287" y="0"/>
                  </a:lnTo>
                  <a:cubicBezTo>
                    <a:pt x="1913890" y="0"/>
                    <a:pt x="1950858" y="36968"/>
                    <a:pt x="1950858" y="82570"/>
                  </a:cubicBezTo>
                  <a:lnTo>
                    <a:pt x="1950858" y="589158"/>
                  </a:lnTo>
                  <a:cubicBezTo>
                    <a:pt x="1950858" y="634760"/>
                    <a:pt x="1913890" y="671728"/>
                    <a:pt x="1868287" y="671728"/>
                  </a:cubicBezTo>
                  <a:lnTo>
                    <a:pt x="82570" y="671728"/>
                  </a:lnTo>
                  <a:cubicBezTo>
                    <a:pt x="36968" y="671728"/>
                    <a:pt x="0" y="634760"/>
                    <a:pt x="0" y="589158"/>
                  </a:cubicBezTo>
                  <a:lnTo>
                    <a:pt x="0" y="82570"/>
                  </a:lnTo>
                  <a:cubicBezTo>
                    <a:pt x="0" y="36968"/>
                    <a:pt x="36968" y="0"/>
                    <a:pt x="82570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950858" cy="709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8354257" y="6753269"/>
            <a:ext cx="9346288" cy="1693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39"/>
              </a:lnSpc>
            </a:pPr>
            <a:r>
              <a:rPr lang="en-US" sz="9814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INTERVENTIONS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63800" y="3155762"/>
            <a:ext cx="6032075" cy="2550468"/>
            <a:chOff x="0" y="0"/>
            <a:chExt cx="1588695" cy="67172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88695" cy="671728"/>
            </a:xfrm>
            <a:custGeom>
              <a:avLst/>
              <a:gdLst/>
              <a:ahLst/>
              <a:cxnLst/>
              <a:rect r="r" b="b" t="t" l="l"/>
              <a:pathLst>
                <a:path h="671728" w="1588695">
                  <a:moveTo>
                    <a:pt x="101393" y="0"/>
                  </a:moveTo>
                  <a:lnTo>
                    <a:pt x="1487301" y="0"/>
                  </a:lnTo>
                  <a:cubicBezTo>
                    <a:pt x="1514193" y="0"/>
                    <a:pt x="1539982" y="10682"/>
                    <a:pt x="1558997" y="29697"/>
                  </a:cubicBezTo>
                  <a:cubicBezTo>
                    <a:pt x="1578012" y="48712"/>
                    <a:pt x="1588695" y="74502"/>
                    <a:pt x="1588695" y="101393"/>
                  </a:cubicBezTo>
                  <a:lnTo>
                    <a:pt x="1588695" y="570335"/>
                  </a:lnTo>
                  <a:cubicBezTo>
                    <a:pt x="1588695" y="626333"/>
                    <a:pt x="1543299" y="671728"/>
                    <a:pt x="1487301" y="671728"/>
                  </a:cubicBezTo>
                  <a:lnTo>
                    <a:pt x="101393" y="671728"/>
                  </a:lnTo>
                  <a:cubicBezTo>
                    <a:pt x="45395" y="671728"/>
                    <a:pt x="0" y="626333"/>
                    <a:pt x="0" y="570335"/>
                  </a:cubicBezTo>
                  <a:lnTo>
                    <a:pt x="0" y="101393"/>
                  </a:lnTo>
                  <a:cubicBezTo>
                    <a:pt x="0" y="74502"/>
                    <a:pt x="10682" y="48712"/>
                    <a:pt x="29697" y="29697"/>
                  </a:cubicBezTo>
                  <a:cubicBezTo>
                    <a:pt x="48712" y="10682"/>
                    <a:pt x="74502" y="0"/>
                    <a:pt x="101393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588695" cy="709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1983102">
            <a:off x="16105326" y="1707712"/>
            <a:ext cx="3190440" cy="2791635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-1983102">
            <a:off x="5876546" y="9436082"/>
            <a:ext cx="3190440" cy="2791635"/>
            <a:chOff x="0" y="0"/>
            <a:chExt cx="812800" cy="7112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1983102">
            <a:off x="16130523" y="8134549"/>
            <a:ext cx="2257553" cy="1975359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645756" y="3370773"/>
            <a:ext cx="4668163" cy="163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19"/>
              </a:lnSpc>
            </a:pPr>
            <a:r>
              <a:rPr lang="en-US" sz="9514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TAILORING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547248" y="5870669"/>
            <a:ext cx="4795104" cy="199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Adapt language and approach for maximum impact.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Respect local community leadership.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Seek permission before using the stories of a community.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224346" y="4516767"/>
            <a:ext cx="5492666" cy="209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Involve leaders and elders in the 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CRR process.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Shared ownership increases adoption, sustainability, and pride in the risk reduction program.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2588404" y="1596879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922871">
            <a:off x="11169020" y="4044320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60" y="0"/>
                </a:lnTo>
                <a:lnTo>
                  <a:pt x="12180560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2381694" y="3059063"/>
            <a:ext cx="13524611" cy="172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52"/>
              </a:lnSpc>
            </a:pPr>
            <a:r>
              <a:rPr lang="en-US" sz="1010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AND SHARED SOLUTIONS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18955" y="2220920"/>
            <a:ext cx="11250090" cy="105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2"/>
              </a:lnSpc>
            </a:pPr>
            <a:r>
              <a:rPr lang="en-US" sz="6158">
                <a:solidFill>
                  <a:srgbClr val="302986"/>
                </a:solidFill>
                <a:latin typeface="Halimum"/>
                <a:ea typeface="Halimum"/>
                <a:cs typeface="Halimum"/>
                <a:sym typeface="Halimum"/>
              </a:rPr>
              <a:t>Global Challenges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02520" y="5286375"/>
            <a:ext cx="12076184" cy="3971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Challenges: funding, political delays, engagement barriers.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Solutions: consistency, adaptable models, partnerships, stakeholder engagement.</a:t>
            </a:r>
          </a:p>
          <a:p>
            <a:pPr algn="l" marL="971550" indent="-485775" lvl="1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Leverage networks for knowledge sharing</a:t>
            </a:r>
            <a:r>
              <a:rPr lang="en-US" sz="4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</p:txBody>
      </p:sp>
      <p:grpSp>
        <p:nvGrpSpPr>
          <p:cNvPr name="Group 19" id="19"/>
          <p:cNvGrpSpPr/>
          <p:nvPr/>
        </p:nvGrpSpPr>
        <p:grpSpPr>
          <a:xfrm rot="-1144255">
            <a:off x="-2300845" y="7472833"/>
            <a:ext cx="4601689" cy="4026478"/>
            <a:chOff x="0" y="0"/>
            <a:chExt cx="812800" cy="711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761030">
            <a:off x="1257285" y="3457683"/>
            <a:ext cx="1737739" cy="1520521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true" rot="-10711834">
            <a:off x="-6090280" y="6436863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5115835"/>
                </a:moveTo>
                <a:lnTo>
                  <a:pt x="12180560" y="5115835"/>
                </a:lnTo>
                <a:lnTo>
                  <a:pt x="12180560" y="0"/>
                </a:lnTo>
                <a:lnTo>
                  <a:pt x="0" y="0"/>
                </a:lnTo>
                <a:lnTo>
                  <a:pt x="0" y="511583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472016" y="8994780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-1983102">
            <a:off x="446898" y="2365827"/>
            <a:ext cx="3112765" cy="2723670"/>
            <a:chOff x="0" y="0"/>
            <a:chExt cx="812800" cy="7112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81882" y="6656247"/>
            <a:ext cx="10584945" cy="2043043"/>
            <a:chOff x="0" y="0"/>
            <a:chExt cx="2787804" cy="53808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787804" cy="538086"/>
            </a:xfrm>
            <a:custGeom>
              <a:avLst/>
              <a:gdLst/>
              <a:ahLst/>
              <a:cxnLst/>
              <a:rect r="r" b="b" t="t" l="l"/>
              <a:pathLst>
                <a:path h="538086" w="2787804">
                  <a:moveTo>
                    <a:pt x="57781" y="0"/>
                  </a:moveTo>
                  <a:lnTo>
                    <a:pt x="2730023" y="0"/>
                  </a:lnTo>
                  <a:cubicBezTo>
                    <a:pt x="2761935" y="0"/>
                    <a:pt x="2787804" y="25870"/>
                    <a:pt x="2787804" y="57781"/>
                  </a:cubicBezTo>
                  <a:lnTo>
                    <a:pt x="2787804" y="480304"/>
                  </a:lnTo>
                  <a:cubicBezTo>
                    <a:pt x="2787804" y="495629"/>
                    <a:pt x="2781717" y="510326"/>
                    <a:pt x="2770881" y="521162"/>
                  </a:cubicBezTo>
                  <a:cubicBezTo>
                    <a:pt x="2760045" y="531998"/>
                    <a:pt x="2745348" y="538086"/>
                    <a:pt x="2730023" y="538086"/>
                  </a:cubicBezTo>
                  <a:lnTo>
                    <a:pt x="57781" y="538086"/>
                  </a:lnTo>
                  <a:cubicBezTo>
                    <a:pt x="42457" y="538086"/>
                    <a:pt x="27760" y="531998"/>
                    <a:pt x="16924" y="521162"/>
                  </a:cubicBezTo>
                  <a:cubicBezTo>
                    <a:pt x="6088" y="510326"/>
                    <a:pt x="0" y="495629"/>
                    <a:pt x="0" y="480304"/>
                  </a:cubicBezTo>
                  <a:lnTo>
                    <a:pt x="0" y="57781"/>
                  </a:lnTo>
                  <a:cubicBezTo>
                    <a:pt x="0" y="42457"/>
                    <a:pt x="6088" y="27760"/>
                    <a:pt x="16924" y="16924"/>
                  </a:cubicBezTo>
                  <a:cubicBezTo>
                    <a:pt x="27760" y="6088"/>
                    <a:pt x="42457" y="0"/>
                    <a:pt x="57781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787804" cy="5761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674355" y="2752224"/>
            <a:ext cx="10584945" cy="2626987"/>
            <a:chOff x="0" y="0"/>
            <a:chExt cx="2787804" cy="69188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87804" cy="691881"/>
            </a:xfrm>
            <a:custGeom>
              <a:avLst/>
              <a:gdLst/>
              <a:ahLst/>
              <a:cxnLst/>
              <a:rect r="r" b="b" t="t" l="l"/>
              <a:pathLst>
                <a:path h="691881" w="2787804">
                  <a:moveTo>
                    <a:pt x="57781" y="0"/>
                  </a:moveTo>
                  <a:lnTo>
                    <a:pt x="2730023" y="0"/>
                  </a:lnTo>
                  <a:cubicBezTo>
                    <a:pt x="2761935" y="0"/>
                    <a:pt x="2787804" y="25870"/>
                    <a:pt x="2787804" y="57781"/>
                  </a:cubicBezTo>
                  <a:lnTo>
                    <a:pt x="2787804" y="634100"/>
                  </a:lnTo>
                  <a:cubicBezTo>
                    <a:pt x="2787804" y="649425"/>
                    <a:pt x="2781717" y="664122"/>
                    <a:pt x="2770881" y="674958"/>
                  </a:cubicBezTo>
                  <a:cubicBezTo>
                    <a:pt x="2760045" y="685794"/>
                    <a:pt x="2745348" y="691881"/>
                    <a:pt x="2730023" y="691881"/>
                  </a:cubicBezTo>
                  <a:lnTo>
                    <a:pt x="57781" y="691881"/>
                  </a:lnTo>
                  <a:cubicBezTo>
                    <a:pt x="42457" y="691881"/>
                    <a:pt x="27760" y="685794"/>
                    <a:pt x="16924" y="674958"/>
                  </a:cubicBezTo>
                  <a:cubicBezTo>
                    <a:pt x="6088" y="664122"/>
                    <a:pt x="0" y="649425"/>
                    <a:pt x="0" y="634100"/>
                  </a:cubicBezTo>
                  <a:lnTo>
                    <a:pt x="0" y="57781"/>
                  </a:lnTo>
                  <a:cubicBezTo>
                    <a:pt x="0" y="42457"/>
                    <a:pt x="6088" y="27760"/>
                    <a:pt x="16924" y="16924"/>
                  </a:cubicBezTo>
                  <a:cubicBezTo>
                    <a:pt x="27760" y="6088"/>
                    <a:pt x="42457" y="0"/>
                    <a:pt x="57781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787804" cy="7299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236687" y="1360948"/>
            <a:ext cx="12311593" cy="20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7"/>
              </a:lnSpc>
            </a:pPr>
            <a:r>
              <a:rPr lang="en-US" sz="1186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SMALL, BUT MIGHTY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-257406" y="5217286"/>
            <a:ext cx="13271073" cy="20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7"/>
              </a:lnSpc>
            </a:pPr>
            <a:r>
              <a:rPr lang="en-US" sz="1186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INSPIRE AND LEARN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83857" y="3360385"/>
            <a:ext cx="9003640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Start small.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Target well.</a:t>
            </a:r>
          </a:p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Scale what works.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56328" y="7410045"/>
            <a:ext cx="900364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Share successes nationally.</a:t>
            </a:r>
          </a:p>
        </p:txBody>
      </p:sp>
      <p:grpSp>
        <p:nvGrpSpPr>
          <p:cNvPr name="Group 26" id="26"/>
          <p:cNvGrpSpPr/>
          <p:nvPr/>
        </p:nvGrpSpPr>
        <p:grpSpPr>
          <a:xfrm rot="2396441">
            <a:off x="8200196" y="8222084"/>
            <a:ext cx="1887608" cy="1651657"/>
            <a:chOff x="0" y="0"/>
            <a:chExt cx="812800" cy="7112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2396441">
            <a:off x="17017407" y="1512706"/>
            <a:ext cx="1887608" cy="1651657"/>
            <a:chOff x="0" y="0"/>
            <a:chExt cx="812800" cy="7112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2588404" y="1596879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74" y="4361142"/>
            <a:ext cx="15788226" cy="5150325"/>
            <a:chOff x="0" y="0"/>
            <a:chExt cx="4158216" cy="13564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8216" cy="1356464"/>
            </a:xfrm>
            <a:custGeom>
              <a:avLst/>
              <a:gdLst/>
              <a:ahLst/>
              <a:cxnLst/>
              <a:rect r="r" b="b" t="t" l="l"/>
              <a:pathLst>
                <a:path h="1356464" w="4158216">
                  <a:moveTo>
                    <a:pt x="38738" y="0"/>
                  </a:moveTo>
                  <a:lnTo>
                    <a:pt x="4119478" y="0"/>
                  </a:lnTo>
                  <a:cubicBezTo>
                    <a:pt x="4129751" y="0"/>
                    <a:pt x="4139605" y="4081"/>
                    <a:pt x="4146870" y="11346"/>
                  </a:cubicBezTo>
                  <a:cubicBezTo>
                    <a:pt x="4154134" y="18611"/>
                    <a:pt x="4158216" y="28464"/>
                    <a:pt x="4158216" y="38738"/>
                  </a:cubicBezTo>
                  <a:lnTo>
                    <a:pt x="4158216" y="1317726"/>
                  </a:lnTo>
                  <a:cubicBezTo>
                    <a:pt x="4158216" y="1328000"/>
                    <a:pt x="4154134" y="1337853"/>
                    <a:pt x="4146870" y="1345118"/>
                  </a:cubicBezTo>
                  <a:cubicBezTo>
                    <a:pt x="4139605" y="1352383"/>
                    <a:pt x="4129751" y="1356464"/>
                    <a:pt x="4119478" y="1356464"/>
                  </a:cubicBezTo>
                  <a:lnTo>
                    <a:pt x="38738" y="1356464"/>
                  </a:lnTo>
                  <a:cubicBezTo>
                    <a:pt x="28464" y="1356464"/>
                    <a:pt x="18611" y="1352383"/>
                    <a:pt x="11346" y="1345118"/>
                  </a:cubicBezTo>
                  <a:cubicBezTo>
                    <a:pt x="4081" y="1337853"/>
                    <a:pt x="0" y="1328000"/>
                    <a:pt x="0" y="1317726"/>
                  </a:cubicBezTo>
                  <a:lnTo>
                    <a:pt x="0" y="38738"/>
                  </a:lnTo>
                  <a:cubicBezTo>
                    <a:pt x="0" y="28464"/>
                    <a:pt x="4081" y="18611"/>
                    <a:pt x="11346" y="11346"/>
                  </a:cubicBezTo>
                  <a:cubicBezTo>
                    <a:pt x="18611" y="4081"/>
                    <a:pt x="28464" y="0"/>
                    <a:pt x="38738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58216" cy="139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4919">
            <a:off x="11060061" y="717826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198354">
            <a:off x="11785677" y="1545259"/>
            <a:ext cx="8224550" cy="7196481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28892" y="42609"/>
              <a:ext cx="755016" cy="668591"/>
            </a:xfrm>
            <a:custGeom>
              <a:avLst/>
              <a:gdLst/>
              <a:ahLst/>
              <a:cxnLst/>
              <a:rect r="r" b="b" t="t" l="l"/>
              <a:pathLst>
                <a:path h="668591" w="755016">
                  <a:moveTo>
                    <a:pt x="413936" y="21140"/>
                  </a:moveTo>
                  <a:lnTo>
                    <a:pt x="747480" y="604842"/>
                  </a:lnTo>
                  <a:cubicBezTo>
                    <a:pt x="755016" y="618030"/>
                    <a:pt x="754962" y="634232"/>
                    <a:pt x="747338" y="647369"/>
                  </a:cubicBezTo>
                  <a:cubicBezTo>
                    <a:pt x="739714" y="660506"/>
                    <a:pt x="725674" y="668591"/>
                    <a:pt x="710485" y="668591"/>
                  </a:cubicBezTo>
                  <a:lnTo>
                    <a:pt x="44531" y="668591"/>
                  </a:lnTo>
                  <a:cubicBezTo>
                    <a:pt x="29342" y="668591"/>
                    <a:pt x="15302" y="660506"/>
                    <a:pt x="7678" y="647369"/>
                  </a:cubicBezTo>
                  <a:cubicBezTo>
                    <a:pt x="54" y="634232"/>
                    <a:pt x="0" y="618030"/>
                    <a:pt x="7536" y="604842"/>
                  </a:cubicBezTo>
                  <a:lnTo>
                    <a:pt x="341080" y="21140"/>
                  </a:lnTo>
                  <a:cubicBezTo>
                    <a:pt x="348550" y="8067"/>
                    <a:pt x="362452" y="0"/>
                    <a:pt x="377508" y="0"/>
                  </a:cubicBezTo>
                  <a:cubicBezTo>
                    <a:pt x="392564" y="0"/>
                    <a:pt x="406466" y="8067"/>
                    <a:pt x="413936" y="21140"/>
                  </a:cubicBezTo>
                  <a:close/>
                </a:path>
              </a:pathLst>
            </a:custGeom>
            <a:blipFill>
              <a:blip r:embed="rId7"/>
              <a:stretch>
                <a:fillRect l="-16130" t="811" r="-16130" b="0"/>
              </a:stretch>
            </a:blipFill>
            <a:ln w="142875" cap="rnd">
              <a:solidFill>
                <a:srgbClr val="DDCAE9"/>
              </a:solidFill>
              <a:prstDash val="solid"/>
              <a:round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97061" y="5401809"/>
            <a:ext cx="9916605" cy="19792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9"/>
              </a:lnSpc>
            </a:pPr>
            <a:r>
              <a:rPr lang="en-US" sz="56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Every community is unique.</a:t>
            </a:r>
          </a:p>
          <a:p>
            <a:pPr algn="l">
              <a:lnSpc>
                <a:spcPts val="7979"/>
              </a:lnSpc>
            </a:pPr>
            <a:r>
              <a:rPr lang="en-US" sz="56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But no community is alone.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93224" y="2621066"/>
            <a:ext cx="10384113" cy="223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1"/>
              </a:lnSpc>
            </a:pPr>
            <a:r>
              <a:rPr lang="en-US" sz="13008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 CLOSING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951141" y="2642070"/>
            <a:ext cx="13656932" cy="511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804492"/>
                </a:solidFill>
                <a:latin typeface="Calibri (MS)"/>
                <a:ea typeface="Calibri (MS)"/>
                <a:cs typeface="Calibri (MS)"/>
                <a:sym typeface="Calibri (MS)"/>
              </a:rPr>
              <a:t>We </a:t>
            </a:r>
            <a:r>
              <a:rPr lang="en-US" sz="4168">
                <a:solidFill>
                  <a:srgbClr val="804492"/>
                </a:solidFill>
                <a:latin typeface="Calibri (MS)"/>
                <a:ea typeface="Calibri (MS)"/>
                <a:cs typeface="Calibri (MS)"/>
                <a:sym typeface="Calibri (MS)"/>
              </a:rPr>
              <a:t>begin by respectfully acknowledging that we are meeting on Whadjuk Noongar boodja — the traditional lands of the Whadjuk people of the Noongar nation.</a:t>
            </a:r>
          </a:p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804492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804492"/>
                </a:solidFill>
                <a:latin typeface="Calibri (MS)"/>
                <a:ea typeface="Calibri (MS)"/>
                <a:cs typeface="Calibri (MS)"/>
                <a:sym typeface="Calibri (MS)"/>
              </a:rPr>
              <a:t>We honor their enduring cultural and spiritual connection to this land, and pay our respects to their </a:t>
            </a:r>
          </a:p>
          <a:p>
            <a:pPr algn="ctr">
              <a:lnSpc>
                <a:spcPts val="5002"/>
              </a:lnSpc>
            </a:pPr>
            <a:r>
              <a:rPr lang="en-US" sz="4168">
                <a:solidFill>
                  <a:srgbClr val="804492"/>
                </a:solidFill>
                <a:latin typeface="Calibri (MS)"/>
                <a:ea typeface="Calibri (MS)"/>
                <a:cs typeface="Calibri (MS)"/>
                <a:sym typeface="Calibri (MS)"/>
              </a:rPr>
              <a:t>Elders past, present, and emerging.</a:t>
            </a:r>
          </a:p>
          <a:p>
            <a:pPr algn="ctr">
              <a:lnSpc>
                <a:spcPts val="5002"/>
              </a:lnSpc>
            </a:pPr>
          </a:p>
        </p:txBody>
      </p:sp>
      <p:grpSp>
        <p:nvGrpSpPr>
          <p:cNvPr name="Group 12" id="12"/>
          <p:cNvGrpSpPr/>
          <p:nvPr/>
        </p:nvGrpSpPr>
        <p:grpSpPr>
          <a:xfrm rot="0">
            <a:off x="2174558" y="7490455"/>
            <a:ext cx="6566331" cy="5745540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-1144255">
            <a:off x="-5506315" y="248884"/>
            <a:ext cx="6885554" cy="6024860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5400000">
            <a:off x="-5697056" y="5786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5400000">
            <a:off x="11371476" y="707012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1442181">
            <a:off x="9793043" y="8160135"/>
            <a:ext cx="3355211" cy="2935810"/>
            <a:chOff x="0" y="0"/>
            <a:chExt cx="812800" cy="7112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-1144255">
            <a:off x="-3250453" y="764446"/>
            <a:ext cx="6885554" cy="6024860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5400000">
            <a:off x="-4217777" y="473385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4"/>
                </a:lnTo>
                <a:lnTo>
                  <a:pt x="0" y="511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10275907" y="5912033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457723" y="2167760"/>
            <a:ext cx="9919801" cy="21229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84"/>
              </a:lnSpc>
            </a:pPr>
            <a:r>
              <a:rPr lang="en-US" sz="12417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RESOURCES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89005" y="2073203"/>
            <a:ext cx="9919801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2B914E"/>
                </a:solidFill>
                <a:latin typeface="Halimum"/>
                <a:ea typeface="Halimum"/>
                <a:cs typeface="Halimum"/>
                <a:sym typeface="Halimum"/>
              </a:rPr>
              <a:t>Right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57050" y="4923789"/>
            <a:ext cx="9919801" cy="213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59"/>
              </a:lnSpc>
            </a:pPr>
            <a:r>
              <a:rPr lang="en-US" sz="1239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PLACE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89005" y="4844974"/>
            <a:ext cx="9919801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2B914E"/>
                </a:solidFill>
                <a:latin typeface="Halimum"/>
                <a:ea typeface="Halimum"/>
                <a:cs typeface="Halimum"/>
                <a:sym typeface="Halimum"/>
              </a:rPr>
              <a:t>Right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889005" y="7634555"/>
            <a:ext cx="9919801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2B914E"/>
                </a:solidFill>
                <a:latin typeface="Halimum"/>
                <a:ea typeface="Halimum"/>
                <a:cs typeface="Halimum"/>
                <a:sym typeface="Halimum"/>
              </a:rPr>
              <a:t>Right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889005" y="7799705"/>
            <a:ext cx="9919801" cy="213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59"/>
              </a:lnSpc>
            </a:pPr>
            <a:r>
              <a:rPr lang="en-US" sz="1239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TIME</a:t>
            </a:r>
          </a:p>
        </p:txBody>
      </p:sp>
      <p:grpSp>
        <p:nvGrpSpPr>
          <p:cNvPr name="Group 22" id="22"/>
          <p:cNvGrpSpPr/>
          <p:nvPr/>
        </p:nvGrpSpPr>
        <p:grpSpPr>
          <a:xfrm rot="1442181">
            <a:off x="12346160" y="8819095"/>
            <a:ext cx="3355211" cy="2935810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2588404" y="1596879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74" y="4361142"/>
            <a:ext cx="15788226" cy="4646471"/>
            <a:chOff x="0" y="0"/>
            <a:chExt cx="4158216" cy="122376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8216" cy="1223762"/>
            </a:xfrm>
            <a:custGeom>
              <a:avLst/>
              <a:gdLst/>
              <a:ahLst/>
              <a:cxnLst/>
              <a:rect r="r" b="b" t="t" l="l"/>
              <a:pathLst>
                <a:path h="1223762" w="4158216">
                  <a:moveTo>
                    <a:pt x="38738" y="0"/>
                  </a:moveTo>
                  <a:lnTo>
                    <a:pt x="4119478" y="0"/>
                  </a:lnTo>
                  <a:cubicBezTo>
                    <a:pt x="4129751" y="0"/>
                    <a:pt x="4139605" y="4081"/>
                    <a:pt x="4146870" y="11346"/>
                  </a:cubicBezTo>
                  <a:cubicBezTo>
                    <a:pt x="4154134" y="18611"/>
                    <a:pt x="4158216" y="28464"/>
                    <a:pt x="4158216" y="38738"/>
                  </a:cubicBezTo>
                  <a:lnTo>
                    <a:pt x="4158216" y="1185024"/>
                  </a:lnTo>
                  <a:cubicBezTo>
                    <a:pt x="4158216" y="1195298"/>
                    <a:pt x="4154134" y="1205151"/>
                    <a:pt x="4146870" y="1212416"/>
                  </a:cubicBezTo>
                  <a:cubicBezTo>
                    <a:pt x="4139605" y="1219681"/>
                    <a:pt x="4129751" y="1223762"/>
                    <a:pt x="4119478" y="1223762"/>
                  </a:cubicBezTo>
                  <a:lnTo>
                    <a:pt x="38738" y="1223762"/>
                  </a:lnTo>
                  <a:cubicBezTo>
                    <a:pt x="28464" y="1223762"/>
                    <a:pt x="18611" y="1219681"/>
                    <a:pt x="11346" y="1212416"/>
                  </a:cubicBezTo>
                  <a:cubicBezTo>
                    <a:pt x="4081" y="1205151"/>
                    <a:pt x="0" y="1195298"/>
                    <a:pt x="0" y="1185024"/>
                  </a:cubicBezTo>
                  <a:lnTo>
                    <a:pt x="0" y="38738"/>
                  </a:lnTo>
                  <a:cubicBezTo>
                    <a:pt x="0" y="28464"/>
                    <a:pt x="4081" y="18611"/>
                    <a:pt x="11346" y="11346"/>
                  </a:cubicBezTo>
                  <a:cubicBezTo>
                    <a:pt x="18611" y="4081"/>
                    <a:pt x="28464" y="0"/>
                    <a:pt x="38738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58216" cy="12618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4919">
            <a:off x="11060061" y="717826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2722235" y="4554258"/>
            <a:ext cx="14123919" cy="461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Targeted CRR = Strategic allocation of resources where risk is highest. Limited resources are universal; vulnerabilities differ by region.</a:t>
            </a:r>
          </a:p>
          <a:p>
            <a:pPr algn="l">
              <a:lnSpc>
                <a:spcPts val="4059"/>
              </a:lnSpc>
            </a:pP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Learning Goals: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Define targeted CRR.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 Identify methods to prioritize vulnerable areas anywhere.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 Share adaptable intervention strategies.</a:t>
            </a:r>
          </a:p>
          <a:p>
            <a:pPr algn="l">
              <a:lnSpc>
                <a:spcPts val="4059"/>
              </a:lnSpc>
            </a:pPr>
            <a:r>
              <a:rPr lang="en-US" sz="28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 Explore universal impact measurements.</a:t>
            </a:r>
          </a:p>
          <a:p>
            <a:pPr algn="l">
              <a:lnSpc>
                <a:spcPts val="405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-599919" y="2130989"/>
            <a:ext cx="10384113" cy="223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1"/>
              </a:lnSpc>
            </a:pPr>
            <a:r>
              <a:rPr lang="en-US" sz="13008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GOALS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3166773" y="2776096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74" y="4361142"/>
            <a:ext cx="15788226" cy="2044402"/>
            <a:chOff x="0" y="0"/>
            <a:chExt cx="4158216" cy="5384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8216" cy="538443"/>
            </a:xfrm>
            <a:custGeom>
              <a:avLst/>
              <a:gdLst/>
              <a:ahLst/>
              <a:cxnLst/>
              <a:rect r="r" b="b" t="t" l="l"/>
              <a:pathLst>
                <a:path h="538443" w="4158216">
                  <a:moveTo>
                    <a:pt x="38738" y="0"/>
                  </a:moveTo>
                  <a:lnTo>
                    <a:pt x="4119478" y="0"/>
                  </a:lnTo>
                  <a:cubicBezTo>
                    <a:pt x="4129751" y="0"/>
                    <a:pt x="4139605" y="4081"/>
                    <a:pt x="4146870" y="11346"/>
                  </a:cubicBezTo>
                  <a:cubicBezTo>
                    <a:pt x="4154134" y="18611"/>
                    <a:pt x="4158216" y="28464"/>
                    <a:pt x="4158216" y="38738"/>
                  </a:cubicBezTo>
                  <a:lnTo>
                    <a:pt x="4158216" y="499705"/>
                  </a:lnTo>
                  <a:cubicBezTo>
                    <a:pt x="4158216" y="509979"/>
                    <a:pt x="4154134" y="519832"/>
                    <a:pt x="4146870" y="527097"/>
                  </a:cubicBezTo>
                  <a:cubicBezTo>
                    <a:pt x="4139605" y="534362"/>
                    <a:pt x="4129751" y="538443"/>
                    <a:pt x="4119478" y="538443"/>
                  </a:cubicBezTo>
                  <a:lnTo>
                    <a:pt x="38738" y="538443"/>
                  </a:lnTo>
                  <a:cubicBezTo>
                    <a:pt x="28464" y="538443"/>
                    <a:pt x="18611" y="534362"/>
                    <a:pt x="11346" y="527097"/>
                  </a:cubicBezTo>
                  <a:cubicBezTo>
                    <a:pt x="4081" y="519832"/>
                    <a:pt x="0" y="509979"/>
                    <a:pt x="0" y="499705"/>
                  </a:cubicBezTo>
                  <a:lnTo>
                    <a:pt x="0" y="38738"/>
                  </a:lnTo>
                  <a:cubicBezTo>
                    <a:pt x="0" y="28464"/>
                    <a:pt x="4081" y="18611"/>
                    <a:pt x="11346" y="11346"/>
                  </a:cubicBezTo>
                  <a:cubicBezTo>
                    <a:pt x="18611" y="4081"/>
                    <a:pt x="28464" y="0"/>
                    <a:pt x="38738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58216" cy="5765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-5325250">
            <a:off x="-1100294" y="3033760"/>
            <a:ext cx="7295083" cy="6383198"/>
            <a:chOff x="0" y="0"/>
            <a:chExt cx="812800" cy="711200"/>
          </a:xfrm>
        </p:grpSpPr>
        <p:sp>
          <p:nvSpPr>
            <p:cNvPr name="Freeform 18" id="18"/>
            <p:cNvSpPr/>
            <p:nvPr/>
          </p:nvSpPr>
          <p:spPr>
            <a:xfrm flipH="false" flipV="false" rot="4747778">
              <a:off x="77567" y="64282"/>
              <a:ext cx="718724" cy="737623"/>
            </a:xfrm>
            <a:custGeom>
              <a:avLst/>
              <a:gdLst/>
              <a:ahLst/>
              <a:cxnLst/>
              <a:rect r="r" b="b" t="t" l="l"/>
              <a:pathLst>
                <a:path h="737623" w="718724">
                  <a:moveTo>
                    <a:pt x="34352" y="216967"/>
                  </a:moveTo>
                  <a:lnTo>
                    <a:pt x="652780" y="5539"/>
                  </a:lnTo>
                  <a:cubicBezTo>
                    <a:pt x="668983" y="0"/>
                    <a:pt x="686910" y="3505"/>
                    <a:pt x="699834" y="14738"/>
                  </a:cubicBezTo>
                  <a:cubicBezTo>
                    <a:pt x="712758" y="25972"/>
                    <a:pt x="718725" y="43237"/>
                    <a:pt x="715495" y="60053"/>
                  </a:cubicBezTo>
                  <a:lnTo>
                    <a:pt x="593433" y="695684"/>
                  </a:lnTo>
                  <a:cubicBezTo>
                    <a:pt x="590204" y="712501"/>
                    <a:pt x="578267" y="726327"/>
                    <a:pt x="562101" y="731975"/>
                  </a:cubicBezTo>
                  <a:cubicBezTo>
                    <a:pt x="545935" y="737623"/>
                    <a:pt x="527985" y="734238"/>
                    <a:pt x="514986" y="723090"/>
                  </a:cubicBezTo>
                  <a:lnTo>
                    <a:pt x="18862" y="297632"/>
                  </a:lnTo>
                  <a:cubicBezTo>
                    <a:pt x="5977" y="286582"/>
                    <a:pt x="0" y="269475"/>
                    <a:pt x="3202" y="252805"/>
                  </a:cubicBezTo>
                  <a:cubicBezTo>
                    <a:pt x="6403" y="236135"/>
                    <a:pt x="18291" y="222458"/>
                    <a:pt x="34352" y="216967"/>
                  </a:cubicBezTo>
                  <a:close/>
                </a:path>
              </a:pathLst>
            </a:custGeom>
            <a:blipFill>
              <a:blip r:embed="rId7"/>
              <a:stretch>
                <a:fillRect l="-49274" t="-3306" r="-36055" b="-5782"/>
              </a:stretch>
            </a:blipFill>
            <a:ln w="142875" cap="rnd">
              <a:solidFill>
                <a:srgbClr val="DDCAE9"/>
              </a:solidFill>
              <a:prstDash val="solid"/>
              <a:round/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926695" y="4395600"/>
            <a:ext cx="10070101" cy="1899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Thanks to my generous partners.</a:t>
            </a:r>
          </a:p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My opinions are my own and not of theirs, nor of the agencies I work for/contract with.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769689" y="1971305"/>
            <a:ext cx="10384113" cy="223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1"/>
              </a:lnSpc>
            </a:pPr>
            <a:r>
              <a:rPr lang="en-US" sz="13008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INTRODUCTION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6139516" y="7495631"/>
            <a:ext cx="5966927" cy="2445799"/>
          </a:xfrm>
          <a:custGeom>
            <a:avLst/>
            <a:gdLst/>
            <a:ahLst/>
            <a:cxnLst/>
            <a:rect r="r" b="b" t="t" l="l"/>
            <a:pathLst>
              <a:path h="2445799" w="5966927">
                <a:moveTo>
                  <a:pt x="0" y="0"/>
                </a:moveTo>
                <a:lnTo>
                  <a:pt x="5966927" y="0"/>
                </a:lnTo>
                <a:lnTo>
                  <a:pt x="5966927" y="2445799"/>
                </a:lnTo>
                <a:lnTo>
                  <a:pt x="0" y="2445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47999" r="0" b="-51609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64919">
            <a:off x="11060061" y="717826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2588404" y="1596879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623474" y="4361142"/>
            <a:ext cx="15788226" cy="5150325"/>
            <a:chOff x="0" y="0"/>
            <a:chExt cx="4158216" cy="135646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158216" cy="1356464"/>
            </a:xfrm>
            <a:custGeom>
              <a:avLst/>
              <a:gdLst/>
              <a:ahLst/>
              <a:cxnLst/>
              <a:rect r="r" b="b" t="t" l="l"/>
              <a:pathLst>
                <a:path h="1356464" w="4158216">
                  <a:moveTo>
                    <a:pt x="38738" y="0"/>
                  </a:moveTo>
                  <a:lnTo>
                    <a:pt x="4119478" y="0"/>
                  </a:lnTo>
                  <a:cubicBezTo>
                    <a:pt x="4129751" y="0"/>
                    <a:pt x="4139605" y="4081"/>
                    <a:pt x="4146870" y="11346"/>
                  </a:cubicBezTo>
                  <a:cubicBezTo>
                    <a:pt x="4154134" y="18611"/>
                    <a:pt x="4158216" y="28464"/>
                    <a:pt x="4158216" y="38738"/>
                  </a:cubicBezTo>
                  <a:lnTo>
                    <a:pt x="4158216" y="1317726"/>
                  </a:lnTo>
                  <a:cubicBezTo>
                    <a:pt x="4158216" y="1328000"/>
                    <a:pt x="4154134" y="1337853"/>
                    <a:pt x="4146870" y="1345118"/>
                  </a:cubicBezTo>
                  <a:cubicBezTo>
                    <a:pt x="4139605" y="1352383"/>
                    <a:pt x="4129751" y="1356464"/>
                    <a:pt x="4119478" y="1356464"/>
                  </a:cubicBezTo>
                  <a:lnTo>
                    <a:pt x="38738" y="1356464"/>
                  </a:lnTo>
                  <a:cubicBezTo>
                    <a:pt x="28464" y="1356464"/>
                    <a:pt x="18611" y="1352383"/>
                    <a:pt x="11346" y="1345118"/>
                  </a:cubicBezTo>
                  <a:cubicBezTo>
                    <a:pt x="4081" y="1337853"/>
                    <a:pt x="0" y="1328000"/>
                    <a:pt x="0" y="1317726"/>
                  </a:cubicBezTo>
                  <a:lnTo>
                    <a:pt x="0" y="38738"/>
                  </a:lnTo>
                  <a:cubicBezTo>
                    <a:pt x="0" y="28464"/>
                    <a:pt x="4081" y="18611"/>
                    <a:pt x="11346" y="11346"/>
                  </a:cubicBezTo>
                  <a:cubicBezTo>
                    <a:pt x="18611" y="4081"/>
                    <a:pt x="28464" y="0"/>
                    <a:pt x="38738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158216" cy="13945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64919">
            <a:off x="11060061" y="717826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636238" y="2314985"/>
            <a:ext cx="7295083" cy="6383198"/>
            <a:chOff x="0" y="0"/>
            <a:chExt cx="812800" cy="7112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32573" y="48038"/>
              <a:ext cx="747653" cy="663162"/>
            </a:xfrm>
            <a:custGeom>
              <a:avLst/>
              <a:gdLst/>
              <a:ahLst/>
              <a:cxnLst/>
              <a:rect r="r" b="b" t="t" l="l"/>
              <a:pathLst>
                <a:path h="663162" w="747653">
                  <a:moveTo>
                    <a:pt x="414896" y="23833"/>
                  </a:moveTo>
                  <a:lnTo>
                    <a:pt x="739158" y="591291"/>
                  </a:lnTo>
                  <a:cubicBezTo>
                    <a:pt x="747654" y="606159"/>
                    <a:pt x="747593" y="624425"/>
                    <a:pt x="738998" y="639236"/>
                  </a:cubicBezTo>
                  <a:cubicBezTo>
                    <a:pt x="730403" y="654046"/>
                    <a:pt x="714573" y="663162"/>
                    <a:pt x="697449" y="663162"/>
                  </a:cubicBezTo>
                  <a:lnTo>
                    <a:pt x="50205" y="663162"/>
                  </a:lnTo>
                  <a:cubicBezTo>
                    <a:pt x="33081" y="663162"/>
                    <a:pt x="17251" y="654046"/>
                    <a:pt x="8656" y="639236"/>
                  </a:cubicBezTo>
                  <a:cubicBezTo>
                    <a:pt x="61" y="624425"/>
                    <a:pt x="0" y="606159"/>
                    <a:pt x="8496" y="591291"/>
                  </a:cubicBezTo>
                  <a:lnTo>
                    <a:pt x="332758" y="23833"/>
                  </a:lnTo>
                  <a:cubicBezTo>
                    <a:pt x="341179" y="9095"/>
                    <a:pt x="356853" y="0"/>
                    <a:pt x="373827" y="0"/>
                  </a:cubicBezTo>
                  <a:cubicBezTo>
                    <a:pt x="390801" y="0"/>
                    <a:pt x="406475" y="9095"/>
                    <a:pt x="414896" y="23833"/>
                  </a:cubicBezTo>
                  <a:close/>
                </a:path>
              </a:pathLst>
            </a:custGeom>
            <a:blipFill>
              <a:blip r:embed="rId7"/>
              <a:stretch>
                <a:fillRect l="-16954" t="0" r="-16954" b="0"/>
              </a:stretch>
            </a:blipFill>
            <a:ln w="142875" cap="rnd">
              <a:solidFill>
                <a:srgbClr val="DDCAE9"/>
              </a:solidFill>
              <a:prstDash val="solid"/>
              <a:round/>
            </a:ln>
          </p:spPr>
        </p:sp>
      </p:grpSp>
      <p:sp>
        <p:nvSpPr>
          <p:cNvPr name="TextBox 20" id="20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097061" y="4811433"/>
            <a:ext cx="9916605" cy="430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 E’s: Education, Engineering, Enforcement, Emergency Response, Economic Incentives</a:t>
            </a:r>
          </a:p>
          <a:p>
            <a:pPr algn="l">
              <a:lnSpc>
                <a:spcPts val="5739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CRR Process Flow: Risk Identification → Prioritization → Targeted Action</a:t>
            </a:r>
          </a:p>
          <a:p>
            <a:pPr algn="ctr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NFPA 1300: Standard on CR Assessment and CRR Plan Development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23474" y="1846356"/>
            <a:ext cx="10384113" cy="223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1"/>
              </a:lnSpc>
            </a:pPr>
            <a:r>
              <a:rPr lang="en-US" sz="13008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CRR FOUNDATION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1144255">
            <a:off x="12588404" y="1596879"/>
            <a:ext cx="10242454" cy="8962147"/>
            <a:chOff x="0" y="0"/>
            <a:chExt cx="812800" cy="711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5400000">
            <a:off x="-5925962" y="3311462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922871">
            <a:off x="11169020" y="5076551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60" y="0"/>
                </a:lnTo>
                <a:lnTo>
                  <a:pt x="12180560" y="5115835"/>
                </a:lnTo>
                <a:lnTo>
                  <a:pt x="0" y="511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1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5"/>
              <a:stretch>
                <a:fillRect l="0" t="-213580" r="0" b="-196052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-3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4425596" y="3369719"/>
            <a:ext cx="10384113" cy="2230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11"/>
              </a:lnSpc>
            </a:pPr>
            <a:r>
              <a:rPr lang="en-US" sz="13008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AREAS GLOBALLY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478291" y="2782303"/>
            <a:ext cx="11331418" cy="1036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82"/>
              </a:lnSpc>
            </a:pPr>
            <a:r>
              <a:rPr lang="en-US" sz="6058">
                <a:solidFill>
                  <a:srgbClr val="302986"/>
                </a:solidFill>
                <a:latin typeface="Halimum"/>
                <a:ea typeface="Halimum"/>
                <a:cs typeface="Halimum"/>
                <a:sym typeface="Halimum"/>
              </a:rPr>
              <a:t>Defining Vulnerable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73308" y="5437947"/>
            <a:ext cx="12056816" cy="3702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5" indent="-377828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Geographic hazards: wildfire, flood, earthquake, drought.</a:t>
            </a:r>
          </a:p>
          <a:p>
            <a:pPr algn="l" marL="755655" indent="-377828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Infrastructure resilience: housing, road access, water supply.</a:t>
            </a:r>
          </a:p>
          <a:p>
            <a:pPr algn="l" marL="755655" indent="-377828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Socioeconomic indicators: poverty, literacy, unemployment.</a:t>
            </a:r>
          </a:p>
          <a:p>
            <a:pPr algn="l" marL="755655" indent="-377828" lvl="1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Demographics: children, elderly, newcomers.</a:t>
            </a:r>
          </a:p>
        </p:txBody>
      </p:sp>
      <p:grpSp>
        <p:nvGrpSpPr>
          <p:cNvPr name="Group 19" id="19"/>
          <p:cNvGrpSpPr/>
          <p:nvPr/>
        </p:nvGrpSpPr>
        <p:grpSpPr>
          <a:xfrm rot="-1144255">
            <a:off x="-2300845" y="7472833"/>
            <a:ext cx="4601689" cy="4026478"/>
            <a:chOff x="0" y="0"/>
            <a:chExt cx="812800" cy="7112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-5761030">
            <a:off x="1257285" y="3457683"/>
            <a:ext cx="1737739" cy="1520521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true" rot="-10711834">
            <a:off x="-6090280" y="6436863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5115835"/>
                </a:moveTo>
                <a:lnTo>
                  <a:pt x="12180560" y="5115835"/>
                </a:lnTo>
                <a:lnTo>
                  <a:pt x="12180560" y="0"/>
                </a:lnTo>
                <a:lnTo>
                  <a:pt x="0" y="0"/>
                </a:lnTo>
                <a:lnTo>
                  <a:pt x="0" y="511583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-1983102">
            <a:off x="210493" y="2908810"/>
            <a:ext cx="4428535" cy="3874968"/>
            <a:chOff x="0" y="0"/>
            <a:chExt cx="812800" cy="7112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2396441">
            <a:off x="10727620" y="8859214"/>
            <a:ext cx="1887608" cy="1651657"/>
            <a:chOff x="0" y="0"/>
            <a:chExt cx="812800" cy="7112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00732" y="6929939"/>
            <a:ext cx="10584945" cy="3032033"/>
            <a:chOff x="0" y="0"/>
            <a:chExt cx="2787804" cy="79856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787804" cy="798560"/>
            </a:xfrm>
            <a:custGeom>
              <a:avLst/>
              <a:gdLst/>
              <a:ahLst/>
              <a:cxnLst/>
              <a:rect r="r" b="b" t="t" l="l"/>
              <a:pathLst>
                <a:path h="798560" w="2787804">
                  <a:moveTo>
                    <a:pt x="57781" y="0"/>
                  </a:moveTo>
                  <a:lnTo>
                    <a:pt x="2730023" y="0"/>
                  </a:lnTo>
                  <a:cubicBezTo>
                    <a:pt x="2761935" y="0"/>
                    <a:pt x="2787804" y="25870"/>
                    <a:pt x="2787804" y="57781"/>
                  </a:cubicBezTo>
                  <a:lnTo>
                    <a:pt x="2787804" y="740779"/>
                  </a:lnTo>
                  <a:cubicBezTo>
                    <a:pt x="2787804" y="756103"/>
                    <a:pt x="2781717" y="770800"/>
                    <a:pt x="2770881" y="781636"/>
                  </a:cubicBezTo>
                  <a:cubicBezTo>
                    <a:pt x="2760045" y="792472"/>
                    <a:pt x="2745348" y="798560"/>
                    <a:pt x="2730023" y="798560"/>
                  </a:cubicBezTo>
                  <a:lnTo>
                    <a:pt x="57781" y="798560"/>
                  </a:lnTo>
                  <a:cubicBezTo>
                    <a:pt x="42457" y="798560"/>
                    <a:pt x="27760" y="792472"/>
                    <a:pt x="16924" y="781636"/>
                  </a:cubicBezTo>
                  <a:cubicBezTo>
                    <a:pt x="6088" y="770800"/>
                    <a:pt x="0" y="756103"/>
                    <a:pt x="0" y="740779"/>
                  </a:cubicBezTo>
                  <a:lnTo>
                    <a:pt x="0" y="57781"/>
                  </a:lnTo>
                  <a:cubicBezTo>
                    <a:pt x="0" y="42457"/>
                    <a:pt x="6088" y="27760"/>
                    <a:pt x="16924" y="16924"/>
                  </a:cubicBezTo>
                  <a:cubicBezTo>
                    <a:pt x="27760" y="6088"/>
                    <a:pt x="42457" y="0"/>
                    <a:pt x="57781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787804" cy="8366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674355" y="2725044"/>
            <a:ext cx="10584945" cy="3217208"/>
            <a:chOff x="0" y="0"/>
            <a:chExt cx="2787804" cy="847331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787804" cy="847331"/>
            </a:xfrm>
            <a:custGeom>
              <a:avLst/>
              <a:gdLst/>
              <a:ahLst/>
              <a:cxnLst/>
              <a:rect r="r" b="b" t="t" l="l"/>
              <a:pathLst>
                <a:path h="847331" w="2787804">
                  <a:moveTo>
                    <a:pt x="57781" y="0"/>
                  </a:moveTo>
                  <a:lnTo>
                    <a:pt x="2730023" y="0"/>
                  </a:lnTo>
                  <a:cubicBezTo>
                    <a:pt x="2761935" y="0"/>
                    <a:pt x="2787804" y="25870"/>
                    <a:pt x="2787804" y="57781"/>
                  </a:cubicBezTo>
                  <a:lnTo>
                    <a:pt x="2787804" y="789549"/>
                  </a:lnTo>
                  <a:cubicBezTo>
                    <a:pt x="2787804" y="804874"/>
                    <a:pt x="2781717" y="819571"/>
                    <a:pt x="2770881" y="830407"/>
                  </a:cubicBezTo>
                  <a:cubicBezTo>
                    <a:pt x="2760045" y="841243"/>
                    <a:pt x="2745348" y="847331"/>
                    <a:pt x="2730023" y="847331"/>
                  </a:cubicBezTo>
                  <a:lnTo>
                    <a:pt x="57781" y="847331"/>
                  </a:lnTo>
                  <a:cubicBezTo>
                    <a:pt x="42457" y="847331"/>
                    <a:pt x="27760" y="841243"/>
                    <a:pt x="16924" y="830407"/>
                  </a:cubicBezTo>
                  <a:cubicBezTo>
                    <a:pt x="6088" y="819571"/>
                    <a:pt x="0" y="804874"/>
                    <a:pt x="0" y="789549"/>
                  </a:cubicBezTo>
                  <a:lnTo>
                    <a:pt x="0" y="57781"/>
                  </a:lnTo>
                  <a:cubicBezTo>
                    <a:pt x="0" y="42457"/>
                    <a:pt x="6088" y="27760"/>
                    <a:pt x="16924" y="16924"/>
                  </a:cubicBezTo>
                  <a:cubicBezTo>
                    <a:pt x="27760" y="6088"/>
                    <a:pt x="42457" y="0"/>
                    <a:pt x="57781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787804" cy="8854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6215977" y="1130510"/>
            <a:ext cx="10252670" cy="20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7"/>
              </a:lnSpc>
            </a:pPr>
            <a:r>
              <a:rPr lang="en-US" sz="1186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IDENTIFICATION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435792" y="5469762"/>
            <a:ext cx="9803230" cy="20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17"/>
              </a:lnSpc>
            </a:pPr>
            <a:r>
              <a:rPr lang="en-US" sz="11869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PRIORITIZATION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465008" y="3196622"/>
            <a:ext cx="9448065" cy="239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Pinpoints actual risks: CRR efforts can be too broad or misaligned without factual identification of hazards, demographics, and vulnerabilities.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Reveals patterns and causes: Fire and EMS data reveals where incidents occur.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Builds community understanding. Community input ensures interventions reflect real needs, not assumed needs.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45223" y="7469199"/>
            <a:ext cx="9847601" cy="2399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Focuses resources where they matter: We work too hard to miss the mark.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Prevents copy X paste: there is no “one size fits all”.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Drives measurable impact: This distinguishes real risk reduction and performative outreach.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Promotes equity: brings disproportionately affected communities into the forefront and reduces gaps. </a:t>
            </a:r>
          </a:p>
        </p:txBody>
      </p:sp>
      <p:grpSp>
        <p:nvGrpSpPr>
          <p:cNvPr name="Group 28" id="28"/>
          <p:cNvGrpSpPr/>
          <p:nvPr/>
        </p:nvGrpSpPr>
        <p:grpSpPr>
          <a:xfrm rot="2396441">
            <a:off x="15969268" y="1188856"/>
            <a:ext cx="1887608" cy="1651657"/>
            <a:chOff x="0" y="0"/>
            <a:chExt cx="812800" cy="711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-1983102">
            <a:off x="15952606" y="4081223"/>
            <a:ext cx="4428535" cy="3874968"/>
            <a:chOff x="0" y="0"/>
            <a:chExt cx="812800" cy="7112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3224" y="-3"/>
            <a:ext cx="17894777" cy="1737360"/>
            <a:chOff x="0" y="0"/>
            <a:chExt cx="23859702" cy="23164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859744" cy="2316480"/>
            </a:xfrm>
            <a:custGeom>
              <a:avLst/>
              <a:gdLst/>
              <a:ahLst/>
              <a:cxnLst/>
              <a:rect r="r" b="b" t="t" l="l"/>
              <a:pathLst>
                <a:path h="2316480" w="23859744">
                  <a:moveTo>
                    <a:pt x="0" y="0"/>
                  </a:moveTo>
                  <a:lnTo>
                    <a:pt x="23859744" y="0"/>
                  </a:lnTo>
                  <a:lnTo>
                    <a:pt x="23859744" y="2316480"/>
                  </a:lnTo>
                  <a:lnTo>
                    <a:pt x="0" y="2316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68210" y="-8"/>
            <a:ext cx="2154024" cy="1809381"/>
            <a:chOff x="0" y="0"/>
            <a:chExt cx="2872032" cy="24125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71978" cy="2412492"/>
            </a:xfrm>
            <a:custGeom>
              <a:avLst/>
              <a:gdLst/>
              <a:ahLst/>
              <a:cxnLst/>
              <a:rect r="r" b="b" t="t" l="l"/>
              <a:pathLst>
                <a:path h="2412492" w="2871978">
                  <a:moveTo>
                    <a:pt x="0" y="0"/>
                  </a:moveTo>
                  <a:lnTo>
                    <a:pt x="2871978" y="0"/>
                  </a:lnTo>
                  <a:lnTo>
                    <a:pt x="2871978" y="2412492"/>
                  </a:lnTo>
                  <a:lnTo>
                    <a:pt x="0" y="2412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1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2547248" y="-6"/>
            <a:ext cx="15740752" cy="1737363"/>
            <a:chOff x="0" y="0"/>
            <a:chExt cx="20987670" cy="231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87638" cy="2316480"/>
            </a:xfrm>
            <a:custGeom>
              <a:avLst/>
              <a:gdLst/>
              <a:ahLst/>
              <a:cxnLst/>
              <a:rect r="r" b="b" t="t" l="l"/>
              <a:pathLst>
                <a:path h="2316480" w="20987638">
                  <a:moveTo>
                    <a:pt x="20987638" y="2316480"/>
                  </a:moveTo>
                  <a:lnTo>
                    <a:pt x="19102578" y="2316480"/>
                  </a:lnTo>
                  <a:lnTo>
                    <a:pt x="0" y="2316480"/>
                  </a:lnTo>
                  <a:lnTo>
                    <a:pt x="0" y="0"/>
                  </a:lnTo>
                  <a:lnTo>
                    <a:pt x="19102578" y="0"/>
                  </a:lnTo>
                  <a:close/>
                </a:path>
              </a:pathLst>
            </a:custGeom>
            <a:blipFill>
              <a:blip r:embed="rId3"/>
              <a:stretch>
                <a:fillRect l="0" t="-213580" r="0" b="-196052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1785677" y="253069"/>
            <a:ext cx="2455979" cy="77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#WAFA25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346393" y="169522"/>
            <a:ext cx="3614818" cy="1031973"/>
            <a:chOff x="0" y="0"/>
            <a:chExt cx="4819758" cy="13759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819777" cy="1375918"/>
            </a:xfrm>
            <a:custGeom>
              <a:avLst/>
              <a:gdLst/>
              <a:ahLst/>
              <a:cxnLst/>
              <a:rect r="r" b="b" t="t" l="l"/>
              <a:pathLst>
                <a:path h="1375918" w="4819777">
                  <a:moveTo>
                    <a:pt x="0" y="0"/>
                  </a:moveTo>
                  <a:lnTo>
                    <a:pt x="4819777" y="0"/>
                  </a:lnTo>
                  <a:lnTo>
                    <a:pt x="4819777" y="1375918"/>
                  </a:lnTo>
                  <a:lnTo>
                    <a:pt x="0" y="1375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3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2610368" y="4093963"/>
            <a:ext cx="6108594" cy="3582562"/>
            <a:chOff x="0" y="0"/>
            <a:chExt cx="1608848" cy="94355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08848" cy="943555"/>
            </a:xfrm>
            <a:custGeom>
              <a:avLst/>
              <a:gdLst/>
              <a:ahLst/>
              <a:cxnLst/>
              <a:rect r="r" b="b" t="t" l="l"/>
              <a:pathLst>
                <a:path h="943555" w="1608848">
                  <a:moveTo>
                    <a:pt x="100123" y="0"/>
                  </a:moveTo>
                  <a:lnTo>
                    <a:pt x="1508725" y="0"/>
                  </a:lnTo>
                  <a:cubicBezTo>
                    <a:pt x="1564021" y="0"/>
                    <a:pt x="1608848" y="44827"/>
                    <a:pt x="1608848" y="100123"/>
                  </a:cubicBezTo>
                  <a:lnTo>
                    <a:pt x="1608848" y="843432"/>
                  </a:lnTo>
                  <a:cubicBezTo>
                    <a:pt x="1608848" y="898729"/>
                    <a:pt x="1564021" y="943555"/>
                    <a:pt x="1508725" y="943555"/>
                  </a:cubicBezTo>
                  <a:lnTo>
                    <a:pt x="100123" y="943555"/>
                  </a:lnTo>
                  <a:cubicBezTo>
                    <a:pt x="73569" y="943555"/>
                    <a:pt x="48102" y="933007"/>
                    <a:pt x="29325" y="914230"/>
                  </a:cubicBezTo>
                  <a:cubicBezTo>
                    <a:pt x="10549" y="895453"/>
                    <a:pt x="0" y="869987"/>
                    <a:pt x="0" y="843432"/>
                  </a:cubicBezTo>
                  <a:lnTo>
                    <a:pt x="0" y="100123"/>
                  </a:lnTo>
                  <a:cubicBezTo>
                    <a:pt x="0" y="73569"/>
                    <a:pt x="10549" y="48102"/>
                    <a:pt x="29325" y="29325"/>
                  </a:cubicBezTo>
                  <a:cubicBezTo>
                    <a:pt x="48102" y="10549"/>
                    <a:pt x="73569" y="0"/>
                    <a:pt x="100123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608848" cy="981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569038" y="4093963"/>
            <a:ext cx="6108594" cy="3582562"/>
            <a:chOff x="0" y="0"/>
            <a:chExt cx="1608848" cy="9435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08848" cy="943555"/>
            </a:xfrm>
            <a:custGeom>
              <a:avLst/>
              <a:gdLst/>
              <a:ahLst/>
              <a:cxnLst/>
              <a:rect r="r" b="b" t="t" l="l"/>
              <a:pathLst>
                <a:path h="943555" w="1608848">
                  <a:moveTo>
                    <a:pt x="100123" y="0"/>
                  </a:moveTo>
                  <a:lnTo>
                    <a:pt x="1508725" y="0"/>
                  </a:lnTo>
                  <a:cubicBezTo>
                    <a:pt x="1564021" y="0"/>
                    <a:pt x="1608848" y="44827"/>
                    <a:pt x="1608848" y="100123"/>
                  </a:cubicBezTo>
                  <a:lnTo>
                    <a:pt x="1608848" y="843432"/>
                  </a:lnTo>
                  <a:cubicBezTo>
                    <a:pt x="1608848" y="898729"/>
                    <a:pt x="1564021" y="943555"/>
                    <a:pt x="1508725" y="943555"/>
                  </a:cubicBezTo>
                  <a:lnTo>
                    <a:pt x="100123" y="943555"/>
                  </a:lnTo>
                  <a:cubicBezTo>
                    <a:pt x="73569" y="943555"/>
                    <a:pt x="48102" y="933007"/>
                    <a:pt x="29325" y="914230"/>
                  </a:cubicBezTo>
                  <a:cubicBezTo>
                    <a:pt x="10549" y="895453"/>
                    <a:pt x="0" y="869987"/>
                    <a:pt x="0" y="843432"/>
                  </a:cubicBezTo>
                  <a:lnTo>
                    <a:pt x="0" y="100123"/>
                  </a:lnTo>
                  <a:cubicBezTo>
                    <a:pt x="0" y="73569"/>
                    <a:pt x="10549" y="48102"/>
                    <a:pt x="29325" y="29325"/>
                  </a:cubicBezTo>
                  <a:cubicBezTo>
                    <a:pt x="48102" y="10549"/>
                    <a:pt x="73569" y="0"/>
                    <a:pt x="100123" y="0"/>
                  </a:cubicBezTo>
                  <a:close/>
                </a:path>
              </a:pathLst>
            </a:custGeom>
            <a:solidFill>
              <a:srgbClr val="F1E3FA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608848" cy="9816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147712" y="3237725"/>
            <a:ext cx="5077038" cy="1227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32"/>
              </a:lnSpc>
            </a:pPr>
            <a:r>
              <a:rPr lang="en-US" sz="7166">
                <a:solidFill>
                  <a:srgbClr val="2B914E"/>
                </a:solidFill>
                <a:latin typeface="Marykate"/>
                <a:ea typeface="Marykate"/>
                <a:cs typeface="Marykate"/>
                <a:sym typeface="Marykate"/>
              </a:rPr>
              <a:t>QUALITATIVE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18557" y="4652645"/>
            <a:ext cx="493534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30298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“WHY” BEHIND THE NUMBERS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196992" y="4594857"/>
            <a:ext cx="493534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30298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 NUMBERS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55662" y="5436293"/>
            <a:ext cx="4935347" cy="1598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Reveals how people feel, perceive, and respond to risks and safety.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helps builds cultural and contextual understanding.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481168" y="5436293"/>
            <a:ext cx="4935347" cy="1198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30298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Incident counts tell us what happened.  We can trend this data to monitor frequency of events over time.</a:t>
            </a:r>
          </a:p>
        </p:txBody>
      </p:sp>
      <p:grpSp>
        <p:nvGrpSpPr>
          <p:cNvPr name="Group 22" id="22"/>
          <p:cNvGrpSpPr/>
          <p:nvPr/>
        </p:nvGrpSpPr>
        <p:grpSpPr>
          <a:xfrm rot="-1144255">
            <a:off x="15712708" y="3381202"/>
            <a:ext cx="4601689" cy="4026478"/>
            <a:chOff x="0" y="0"/>
            <a:chExt cx="812800" cy="7112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5761030">
            <a:off x="14861213" y="9047216"/>
            <a:ext cx="1737739" cy="1520521"/>
            <a:chOff x="0" y="0"/>
            <a:chExt cx="812800" cy="7112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-5761030">
            <a:off x="-21717" y="2389925"/>
            <a:ext cx="1737739" cy="1520521"/>
            <a:chOff x="0" y="0"/>
            <a:chExt cx="812800" cy="7112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756FB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5400000">
            <a:off x="-4959034" y="440103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0" y="0"/>
                </a:moveTo>
                <a:lnTo>
                  <a:pt x="12180559" y="0"/>
                </a:lnTo>
                <a:lnTo>
                  <a:pt x="12180559" y="5115834"/>
                </a:lnTo>
                <a:lnTo>
                  <a:pt x="0" y="51158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true" rot="5400000">
            <a:off x="11923273" y="5118608"/>
            <a:ext cx="12180559" cy="5115835"/>
          </a:xfrm>
          <a:custGeom>
            <a:avLst/>
            <a:gdLst/>
            <a:ahLst/>
            <a:cxnLst/>
            <a:rect r="r" b="b" t="t" l="l"/>
            <a:pathLst>
              <a:path h="5115835" w="12180559">
                <a:moveTo>
                  <a:pt x="12180559" y="5115835"/>
                </a:moveTo>
                <a:lnTo>
                  <a:pt x="0" y="5115835"/>
                </a:lnTo>
                <a:lnTo>
                  <a:pt x="0" y="0"/>
                </a:lnTo>
                <a:lnTo>
                  <a:pt x="12180559" y="0"/>
                </a:lnTo>
                <a:lnTo>
                  <a:pt x="12180559" y="511583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70856" y="1960478"/>
            <a:ext cx="18539512" cy="1387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1"/>
              </a:lnSpc>
            </a:pPr>
            <a:r>
              <a:rPr lang="en-US" sz="8001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TARGETED APPROACHES ACROSS BORDERS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126146" y="3243350"/>
            <a:ext cx="5077038" cy="1227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32"/>
              </a:lnSpc>
            </a:pPr>
            <a:r>
              <a:rPr lang="en-US" sz="7166">
                <a:solidFill>
                  <a:srgbClr val="2B914E"/>
                </a:solidFill>
                <a:latin typeface="Marykate"/>
                <a:ea typeface="Marykate"/>
                <a:cs typeface="Marykate"/>
                <a:sym typeface="Marykate"/>
              </a:rPr>
              <a:t>QUANTITATIVE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576918" y="8115705"/>
            <a:ext cx="9134163" cy="747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22"/>
              </a:lnSpc>
            </a:pPr>
            <a:r>
              <a:rPr lang="en-US" sz="4301">
                <a:solidFill>
                  <a:srgbClr val="302986"/>
                </a:solidFill>
                <a:latin typeface="Marykate"/>
                <a:ea typeface="Marykate"/>
                <a:cs typeface="Marykate"/>
                <a:sym typeface="Marykate"/>
              </a:rPr>
              <a:t>ONGOING MEASUREMENT BUILDS SUSTAINABILITY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6C51FB30EDE4AA472607806526B5E" ma:contentTypeVersion="19" ma:contentTypeDescription="Create a new document." ma:contentTypeScope="" ma:versionID="cd89d06eeff237cb3a0a5e1bcab9d810">
  <xsd:schema xmlns:xsd="http://www.w3.org/2001/XMLSchema" xmlns:xs="http://www.w3.org/2001/XMLSchema" xmlns:p="http://schemas.microsoft.com/office/2006/metadata/properties" xmlns:ns2="61eecb7f-4858-4e46-8027-aa9d22ae886d" xmlns:ns3="76f7e1a6-671a-4528-a429-9a79abe00215" targetNamespace="http://schemas.microsoft.com/office/2006/metadata/properties" ma:root="true" ma:fieldsID="c9d68328572faabac96961323f4fbdad" ns2:_="" ns3:_="">
    <xsd:import namespace="61eecb7f-4858-4e46-8027-aa9d22ae886d"/>
    <xsd:import namespace="76f7e1a6-671a-4528-a429-9a79abe002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ecb7f-4858-4e46-8027-aa9d22ae8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5b4188-6d72-4f47-b878-cd8aa3462c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7e1a6-671a-4528-a429-9a79abe002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2c4c98-e149-4eac-bae5-d04789d6f114}" ma:internalName="TaxCatchAll" ma:showField="CatchAllData" ma:web="76f7e1a6-671a-4528-a429-9a79abe002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eecb7f-4858-4e46-8027-aa9d22ae886d">
      <Terms xmlns="http://schemas.microsoft.com/office/infopath/2007/PartnerControls"/>
    </lcf76f155ced4ddcb4097134ff3c332f>
    <TaxCatchAll xmlns="76f7e1a6-671a-4528-a429-9a79abe00215" xsi:nil="true"/>
  </documentManagement>
</p:properties>
</file>

<file path=customXml/itemProps1.xml><?xml version="1.0" encoding="utf-8"?>
<ds:datastoreItem xmlns:ds="http://schemas.openxmlformats.org/officeDocument/2006/customXml" ds:itemID="{56F3ACC1-C0CC-4F42-8A1B-8FADA05C508F}"/>
</file>

<file path=customXml/itemProps2.xml><?xml version="1.0" encoding="utf-8"?>
<ds:datastoreItem xmlns:ds="http://schemas.openxmlformats.org/officeDocument/2006/customXml" ds:itemID="{274D1F95-91AC-4DF5-8D13-4052FC3420AE}"/>
</file>

<file path=customXml/itemProps3.xml><?xml version="1.0" encoding="utf-8"?>
<ds:datastoreItem xmlns:ds="http://schemas.openxmlformats.org/officeDocument/2006/customXml" ds:itemID="{0C9EC75C-4A38-4C48-84AE-1BA4416CBCE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cp:revision>1</cp:revision>
  <dcterms:created xsi:type="dcterms:W3CDTF">2006-08-16T00:00:00Z</dcterms:created>
  <dcterms:modified xsi:type="dcterms:W3CDTF">2011-08-01T06:04:30Z</dcterms:modified>
  <dc:identifier>DAGweiaWGMg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0x0101003406C51FB30EDE4AA472607806526B5E</vt:lpwstr>
  </property>
</Properties>
</file>