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32_293879A8.xml" ContentType="application/vnd.ms-powerpoint.comments+xml"/>
  <Override PartName="/ppt/notesSlides/notesSlide12.xml" ContentType="application/vnd.openxmlformats-officedocument.presentationml.notesSlide+xml"/>
  <Override PartName="/ppt/comments/modernComment_131_CE02F80A.xml" ContentType="application/vnd.ms-powerpoint.comments+xml"/>
  <Override PartName="/ppt/notesSlides/notesSlide13.xml" ContentType="application/vnd.openxmlformats-officedocument.presentationml.notesSlide+xml"/>
  <Override PartName="/ppt/comments/modernComment_130_E5F92F02.xml" ContentType="application/vnd.ms-powerpoint.comments+xml"/>
  <Override PartName="/ppt/notesSlides/notesSlide14.xml" ContentType="application/vnd.openxmlformats-officedocument.presentationml.notesSlide+xml"/>
  <Override PartName="/ppt/comments/modernComment_12C_B9E0CE19.xml" ContentType="application/vnd.ms-powerpoint.comments+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36"/>
  </p:notesMasterIdLst>
  <p:sldIdLst>
    <p:sldId id="288" r:id="rId8"/>
    <p:sldId id="270" r:id="rId9"/>
    <p:sldId id="267" r:id="rId10"/>
    <p:sldId id="260" r:id="rId11"/>
    <p:sldId id="266" r:id="rId12"/>
    <p:sldId id="259" r:id="rId13"/>
    <p:sldId id="265" r:id="rId14"/>
    <p:sldId id="291" r:id="rId15"/>
    <p:sldId id="258" r:id="rId16"/>
    <p:sldId id="307" r:id="rId17"/>
    <p:sldId id="306" r:id="rId18"/>
    <p:sldId id="305" r:id="rId19"/>
    <p:sldId id="304" r:id="rId20"/>
    <p:sldId id="300" r:id="rId21"/>
    <p:sldId id="278" r:id="rId22"/>
    <p:sldId id="277" r:id="rId23"/>
    <p:sldId id="276" r:id="rId24"/>
    <p:sldId id="275" r:id="rId25"/>
    <p:sldId id="274" r:id="rId26"/>
    <p:sldId id="273" r:id="rId27"/>
    <p:sldId id="295" r:id="rId28"/>
    <p:sldId id="294" r:id="rId29"/>
    <p:sldId id="271" r:id="rId30"/>
    <p:sldId id="282" r:id="rId31"/>
    <p:sldId id="292" r:id="rId32"/>
    <p:sldId id="283" r:id="rId33"/>
    <p:sldId id="293" r:id="rId34"/>
    <p:sldId id="28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FF54C6-8785-A1A0-EB2C-9A0D37235669}" name="Travis W Lee (DEECA)" initials="T(" userId="S::travis.lee@deeca.vic.gov.au::a77b098c-0a5b-4cc9-b50c-17d35b5825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9245"/>
    <a:srgbClr val="F79621"/>
    <a:srgbClr val="40155E"/>
    <a:srgbClr val="4818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626" autoAdjust="0"/>
  </p:normalViewPr>
  <p:slideViewPr>
    <p:cSldViewPr snapToGrid="0">
      <p:cViewPr varScale="1">
        <p:scale>
          <a:sx n="72" d="100"/>
          <a:sy n="72" d="100"/>
        </p:scale>
        <p:origin x="12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8/10/relationships/authors" Target="authors.xml"/><Relationship Id="rId40" Type="http://schemas.openxmlformats.org/officeDocument/2006/relationships/tableStyles" Target="tableStyles.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36" Type="http://schemas.openxmlformats.org/officeDocument/2006/relationships/notesMaster" Target="notesMasters/notes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35" Type="http://schemas.openxmlformats.org/officeDocument/2006/relationships/slide" Target="slides/slide28.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8" Type="http://schemas.openxmlformats.org/officeDocument/2006/relationships/slide" Target="slides/slide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l0m\Downloads\Outcomes%20Framewok%20Progress%20Report%202025%20-%20graph%20gener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l0m\Downloads\Outcomes%20Framewok%20Progress%20Report%202025%20-%20graph%20generat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Senior Duty Officer Rosters (23/24)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Progression!$A$116</c:f>
              <c:strCache>
                <c:ptCount val="1"/>
                <c:pt idx="0">
                  <c:v>23/24</c:v>
                </c:pt>
              </c:strCache>
            </c:strRef>
          </c:tx>
          <c:dPt>
            <c:idx val="0"/>
            <c:bubble3D val="0"/>
            <c:spPr>
              <a:solidFill>
                <a:srgbClr val="069245"/>
              </a:solidFill>
              <a:ln w="19050">
                <a:solidFill>
                  <a:schemeClr val="lt1"/>
                </a:solidFill>
              </a:ln>
              <a:effectLst/>
            </c:spPr>
            <c:extLst>
              <c:ext xmlns:c16="http://schemas.microsoft.com/office/drawing/2014/chart" uri="{C3380CC4-5D6E-409C-BE32-E72D297353CC}">
                <c16:uniqueId val="{00000001-70F5-4E1B-837E-520E7E32614F}"/>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70F5-4E1B-837E-520E7E32614F}"/>
              </c:ext>
            </c:extLst>
          </c:dPt>
          <c:dLbls>
            <c:dLbl>
              <c:idx val="0"/>
              <c:layout>
                <c:manualLayout>
                  <c:x val="-5.2857545235523246E-2"/>
                  <c:y val="0.13920913224048936"/>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F5-4E1B-837E-520E7E32614F}"/>
                </c:ext>
              </c:extLst>
            </c:dLbl>
            <c:dLbl>
              <c:idx val="1"/>
              <c:layout>
                <c:manualLayout>
                  <c:x val="7.5090769903762025E-2"/>
                  <c:y val="-0.1624693788276466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F5-4E1B-837E-520E7E32614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Progression!$B$115:$C$115</c:f>
              <c:strCache>
                <c:ptCount val="2"/>
                <c:pt idx="0">
                  <c:v>Women</c:v>
                </c:pt>
                <c:pt idx="1">
                  <c:v>Men</c:v>
                </c:pt>
              </c:strCache>
            </c:strRef>
          </c:cat>
          <c:val>
            <c:numRef>
              <c:f>Progression!$B$116:$C$116</c:f>
              <c:numCache>
                <c:formatCode>0%</c:formatCode>
                <c:ptCount val="2"/>
                <c:pt idx="0">
                  <c:v>0.18</c:v>
                </c:pt>
                <c:pt idx="1">
                  <c:v>0.82</c:v>
                </c:pt>
              </c:numCache>
            </c:numRef>
          </c:val>
          <c:extLst>
            <c:ext xmlns:c16="http://schemas.microsoft.com/office/drawing/2014/chart" uri="{C3380CC4-5D6E-409C-BE32-E72D297353CC}">
              <c16:uniqueId val="{00000004-70F5-4E1B-837E-520E7E32614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73323994698638173"/>
          <c:y val="0.35723316516724329"/>
          <c:w val="0.15860989957283952"/>
          <c:h val="0.3186786180630430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2000" dirty="0"/>
              <a:t>Senior Duty Officer Rosters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156390342145472E-2"/>
          <c:y val="0.10244688689939199"/>
          <c:w val="0.78060857057563604"/>
          <c:h val="0.83369777316893445"/>
        </c:manualLayout>
      </c:layout>
      <c:barChart>
        <c:barDir val="col"/>
        <c:grouping val="stacked"/>
        <c:varyColors val="0"/>
        <c:ser>
          <c:idx val="0"/>
          <c:order val="0"/>
          <c:tx>
            <c:strRef>
              <c:f>Progression!$B$109</c:f>
              <c:strCache>
                <c:ptCount val="1"/>
                <c:pt idx="0">
                  <c:v>Women</c:v>
                </c:pt>
              </c:strCache>
            </c:strRef>
          </c:tx>
          <c:spPr>
            <a:solidFill>
              <a:srgbClr val="06924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Progression!$A$110:$A$111</c:f>
              <c:strCache>
                <c:ptCount val="2"/>
                <c:pt idx="0">
                  <c:v>23/24</c:v>
                </c:pt>
                <c:pt idx="1">
                  <c:v>24/25</c:v>
                </c:pt>
              </c:strCache>
            </c:strRef>
          </c:cat>
          <c:val>
            <c:numRef>
              <c:f>Progression!$B$110:$B$111</c:f>
              <c:numCache>
                <c:formatCode>0%</c:formatCode>
                <c:ptCount val="2"/>
                <c:pt idx="0">
                  <c:v>0.18</c:v>
                </c:pt>
                <c:pt idx="1">
                  <c:v>0.25</c:v>
                </c:pt>
              </c:numCache>
            </c:numRef>
          </c:val>
          <c:extLst>
            <c:ext xmlns:c16="http://schemas.microsoft.com/office/drawing/2014/chart" uri="{C3380CC4-5D6E-409C-BE32-E72D297353CC}">
              <c16:uniqueId val="{00000000-E988-4BCC-832E-EB8B49559B8C}"/>
            </c:ext>
          </c:extLst>
        </c:ser>
        <c:ser>
          <c:idx val="1"/>
          <c:order val="1"/>
          <c:tx>
            <c:strRef>
              <c:f>Progression!$C$109</c:f>
              <c:strCache>
                <c:ptCount val="1"/>
                <c:pt idx="0">
                  <c:v>Men</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2-E988-4BCC-832E-EB8B49559B8C}"/>
              </c:ext>
            </c:extLst>
          </c:dPt>
          <c:dPt>
            <c:idx val="1"/>
            <c:invertIfNegative val="0"/>
            <c:bubble3D val="0"/>
            <c:spPr>
              <a:solidFill>
                <a:srgbClr val="FFC000"/>
              </a:solidFill>
              <a:ln>
                <a:noFill/>
              </a:ln>
              <a:effectLst/>
            </c:spPr>
            <c:extLst>
              <c:ext xmlns:c16="http://schemas.microsoft.com/office/drawing/2014/chart" uri="{C3380CC4-5D6E-409C-BE32-E72D297353CC}">
                <c16:uniqueId val="{00000003-E988-4BCC-832E-EB8B49559B8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Progression!$A$110:$A$111</c:f>
              <c:strCache>
                <c:ptCount val="2"/>
                <c:pt idx="0">
                  <c:v>23/24</c:v>
                </c:pt>
                <c:pt idx="1">
                  <c:v>24/25</c:v>
                </c:pt>
              </c:strCache>
            </c:strRef>
          </c:cat>
          <c:val>
            <c:numRef>
              <c:f>Progression!$C$110:$C$111</c:f>
              <c:numCache>
                <c:formatCode>0%</c:formatCode>
                <c:ptCount val="2"/>
                <c:pt idx="0">
                  <c:v>0.82</c:v>
                </c:pt>
                <c:pt idx="1">
                  <c:v>0.75</c:v>
                </c:pt>
              </c:numCache>
            </c:numRef>
          </c:val>
          <c:extLst>
            <c:ext xmlns:c16="http://schemas.microsoft.com/office/drawing/2014/chart" uri="{C3380CC4-5D6E-409C-BE32-E72D297353CC}">
              <c16:uniqueId val="{00000001-E988-4BCC-832E-EB8B49559B8C}"/>
            </c:ext>
          </c:extLst>
        </c:ser>
        <c:dLbls>
          <c:showLegendKey val="0"/>
          <c:showVal val="0"/>
          <c:showCatName val="0"/>
          <c:showSerName val="0"/>
          <c:showPercent val="0"/>
          <c:showBubbleSize val="0"/>
        </c:dLbls>
        <c:gapWidth val="150"/>
        <c:overlap val="100"/>
        <c:axId val="722818696"/>
        <c:axId val="722821216"/>
      </c:barChart>
      <c:catAx>
        <c:axId val="722818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2821216"/>
        <c:crosses val="autoZero"/>
        <c:auto val="1"/>
        <c:lblAlgn val="ctr"/>
        <c:lblOffset val="100"/>
        <c:noMultiLvlLbl val="0"/>
      </c:catAx>
      <c:valAx>
        <c:axId val="7228212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2818696"/>
        <c:crosses val="autoZero"/>
        <c:crossBetween val="between"/>
        <c:majorUnit val="0.2"/>
      </c:valAx>
      <c:spPr>
        <a:noFill/>
        <a:ln>
          <a:noFill/>
        </a:ln>
        <a:effectLst/>
      </c:spPr>
    </c:plotArea>
    <c:legend>
      <c:legendPos val="r"/>
      <c:layout>
        <c:manualLayout>
          <c:xMode val="edge"/>
          <c:yMode val="edge"/>
          <c:x val="0.86162121576479322"/>
          <c:y val="0.42036775727480497"/>
          <c:w val="0.13837877206956045"/>
          <c:h val="0.2175172969366174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2C_B9E0CE19.xml><?xml version="1.0" encoding="utf-8"?>
<p188:cmLst xmlns:a="http://schemas.openxmlformats.org/drawingml/2006/main" xmlns:r="http://schemas.openxmlformats.org/officeDocument/2006/relationships" xmlns:p188="http://schemas.microsoft.com/office/powerpoint/2018/8/main">
  <p188:cm id="{7B11BD60-90E8-49EE-9A40-383BC2960535}" authorId="{1AFF54C6-8785-A1A0-EB2C-9A0D37235669}" status="resolved" created="2025-05-27T20:45:53.262">
    <ac:deMkLst xmlns:ac="http://schemas.microsoft.com/office/drawing/2013/main/command">
      <pc:docMk xmlns:pc="http://schemas.microsoft.com/office/powerpoint/2013/main/command"/>
      <pc:sldMk xmlns:pc="http://schemas.microsoft.com/office/powerpoint/2013/main/command" cId="1423215449" sldId="264"/>
      <ac:spMk id="6" creationId="{29B14E7A-4806-F5DA-2B16-9F92B29F2369}"/>
    </ac:deMkLst>
    <p188:txBody>
      <a:bodyPr/>
      <a:lstStyle/>
      <a:p>
        <a:r>
          <a:rPr lang="en-US"/>
          <a:t>Criteria appear individually with clicks.
Circle shrinks as each new criteria is listed.</a:t>
        </a:r>
      </a:p>
    </p188:txBody>
  </p188:cm>
</p188:cmLst>
</file>

<file path=ppt/comments/modernComment_130_E5F92F02.xml><?xml version="1.0" encoding="utf-8"?>
<p188:cmLst xmlns:a="http://schemas.openxmlformats.org/drawingml/2006/main" xmlns:r="http://schemas.openxmlformats.org/officeDocument/2006/relationships" xmlns:p188="http://schemas.microsoft.com/office/powerpoint/2018/8/main">
  <p188:cm id="{B35E641B-8D31-44FB-9F44-E8872680C976}" authorId="{1AFF54C6-8785-A1A0-EB2C-9A0D37235669}" status="resolved" created="2025-05-27T20:45:53.262">
    <ac:deMkLst xmlns:ac="http://schemas.microsoft.com/office/drawing/2013/main/command">
      <pc:docMk xmlns:pc="http://schemas.microsoft.com/office/powerpoint/2013/main/command"/>
      <pc:sldMk xmlns:pc="http://schemas.microsoft.com/office/powerpoint/2013/main/command" cId="1423215449" sldId="264"/>
      <ac:spMk id="6" creationId="{29B14E7A-4806-F5DA-2B16-9F92B29F2369}"/>
    </ac:deMkLst>
    <p188:txBody>
      <a:bodyPr/>
      <a:lstStyle/>
      <a:p>
        <a:r>
          <a:rPr lang="en-US"/>
          <a:t>Criteria appear individually with clicks.
Circle shrinks as each new criteria is listed.</a:t>
        </a:r>
      </a:p>
    </p188:txBody>
  </p188:cm>
</p188:cmLst>
</file>

<file path=ppt/comments/modernComment_131_CE02F80A.xml><?xml version="1.0" encoding="utf-8"?>
<p188:cmLst xmlns:a="http://schemas.openxmlformats.org/drawingml/2006/main" xmlns:r="http://schemas.openxmlformats.org/officeDocument/2006/relationships" xmlns:p188="http://schemas.microsoft.com/office/powerpoint/2018/8/main">
  <p188:cm id="{090CD682-790B-4C7D-BDD8-5A7EB4B985B1}" authorId="{1AFF54C6-8785-A1A0-EB2C-9A0D37235669}" status="resolved" created="2025-05-27T20:45:53.262">
    <ac:deMkLst xmlns:ac="http://schemas.microsoft.com/office/drawing/2013/main/command">
      <pc:docMk xmlns:pc="http://schemas.microsoft.com/office/powerpoint/2013/main/command"/>
      <pc:sldMk xmlns:pc="http://schemas.microsoft.com/office/powerpoint/2013/main/command" cId="1423215449" sldId="264"/>
      <ac:spMk id="6" creationId="{29B14E7A-4806-F5DA-2B16-9F92B29F2369}"/>
    </ac:deMkLst>
    <p188:txBody>
      <a:bodyPr/>
      <a:lstStyle/>
      <a:p>
        <a:r>
          <a:rPr lang="en-US"/>
          <a:t>Criteria appear individually with clicks.
Circle shrinks as each new criteria is listed.</a:t>
        </a:r>
      </a:p>
    </p188:txBody>
  </p188:cm>
</p188:cmLst>
</file>

<file path=ppt/comments/modernComment_132_293879A8.xml><?xml version="1.0" encoding="utf-8"?>
<p188:cmLst xmlns:a="http://schemas.openxmlformats.org/drawingml/2006/main" xmlns:r="http://schemas.openxmlformats.org/officeDocument/2006/relationships" xmlns:p188="http://schemas.microsoft.com/office/powerpoint/2018/8/main">
  <p188:cm id="{28D382D5-E090-4823-9ACC-1F571BADF754}" authorId="{1AFF54C6-8785-A1A0-EB2C-9A0D37235669}" status="resolved" created="2025-05-27T20:45:53.262">
    <ac:deMkLst xmlns:ac="http://schemas.microsoft.com/office/drawing/2013/main/command">
      <pc:docMk xmlns:pc="http://schemas.microsoft.com/office/powerpoint/2013/main/command"/>
      <pc:sldMk xmlns:pc="http://schemas.microsoft.com/office/powerpoint/2013/main/command" cId="1423215449" sldId="264"/>
      <ac:spMk id="6" creationId="{29B14E7A-4806-F5DA-2B16-9F92B29F2369}"/>
    </ac:deMkLst>
    <p188:txBody>
      <a:bodyPr/>
      <a:lstStyle/>
      <a:p>
        <a:r>
          <a:rPr lang="en-US"/>
          <a:t>Criteria appear individually with clicks.
Circle shrinks as each new criteria is listed.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3C558-B52A-46CF-B87F-21FB687CA77E}" type="datetimeFigureOut">
              <a:rPr lang="en-GB" smtClean="0"/>
              <a:t>20/08/2025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9C365-B874-41D8-9F98-E15E613398AB}" type="slidenum">
              <a:rPr lang="en-GB" smtClean="0"/>
              <a:t>‹#›</a:t>
            </a:fld>
            <a:endParaRPr lang="en-GB"/>
          </a:p>
        </p:txBody>
      </p:sp>
    </p:spTree>
    <p:extLst>
      <p:ext uri="{BB962C8B-B14F-4D97-AF65-F5344CB8AC3E}">
        <p14:creationId xmlns:p14="http://schemas.microsoft.com/office/powerpoint/2010/main" val="3111818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C94FC-9C0F-71E0-9DFA-8D97B14B5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32F750-4ABF-FA75-96B0-962208776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0732B5-F5C2-F7D0-A1B8-DA1CD67D3DA9}"/>
              </a:ext>
            </a:extLst>
          </p:cNvPr>
          <p:cNvSpPr>
            <a:spLocks noGrp="1"/>
          </p:cNvSpPr>
          <p:nvPr>
            <p:ph type="body" idx="1"/>
          </p:nvPr>
        </p:nvSpPr>
        <p:spPr/>
        <p:txBody>
          <a:bodyPr/>
          <a:lstStyle/>
          <a:p>
            <a:r>
              <a:rPr lang="en-US" dirty="0"/>
              <a:t>Note: Presenters will be introduced by the WAFA chair, using information provided in the bios provided.</a:t>
            </a:r>
          </a:p>
        </p:txBody>
      </p:sp>
      <p:sp>
        <p:nvSpPr>
          <p:cNvPr id="4" name="Slide Number Placeholder 3">
            <a:extLst>
              <a:ext uri="{FF2B5EF4-FFF2-40B4-BE49-F238E27FC236}">
                <a16:creationId xmlns:a16="http://schemas.microsoft.com/office/drawing/2014/main" id="{FD138382-93AC-A02A-B332-872E8FDC020A}"/>
              </a:ext>
            </a:extLst>
          </p:cNvPr>
          <p:cNvSpPr>
            <a:spLocks noGrp="1"/>
          </p:cNvSpPr>
          <p:nvPr>
            <p:ph type="sldNum" sz="quarter" idx="5"/>
          </p:nvPr>
        </p:nvSpPr>
        <p:spPr/>
        <p:txBody>
          <a:bodyPr/>
          <a:lstStyle/>
          <a:p>
            <a:fld id="{EE59C365-B874-41D8-9F98-E15E613398AB}" type="slidenum">
              <a:rPr lang="en-GB" smtClean="0"/>
              <a:t>1</a:t>
            </a:fld>
            <a:endParaRPr lang="en-GB"/>
          </a:p>
        </p:txBody>
      </p:sp>
    </p:spTree>
    <p:extLst>
      <p:ext uri="{BB962C8B-B14F-4D97-AF65-F5344CB8AC3E}">
        <p14:creationId xmlns:p14="http://schemas.microsoft.com/office/powerpoint/2010/main" val="4170023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6E8A6-3E72-214F-DA22-34B0C6D99A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81B8B-0F8D-DFEC-721B-14488A0A9E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1DC42B-226D-7240-46AD-4FD654C25EC4}"/>
              </a:ext>
            </a:extLst>
          </p:cNvPr>
          <p:cNvSpPr>
            <a:spLocks noGrp="1"/>
          </p:cNvSpPr>
          <p:nvPr>
            <p:ph type="body" idx="1"/>
          </p:nvPr>
        </p:nvSpPr>
        <p:spPr/>
        <p:txBody>
          <a:bodyPr/>
          <a:lstStyle/>
          <a:p>
            <a:r>
              <a:rPr lang="en-US" dirty="0"/>
              <a:t>So why wouldn't you do it?</a:t>
            </a:r>
            <a:endParaRPr lang="en-US" dirty="0">
              <a:solidFill>
                <a:srgbClr val="444444"/>
              </a:solidFill>
            </a:endParaRPr>
          </a:p>
          <a:p>
            <a:endParaRPr lang="en-US" dirty="0">
              <a:solidFill>
                <a:srgbClr val="444444"/>
              </a:solidFill>
            </a:endParaRPr>
          </a:p>
          <a:p>
            <a:r>
              <a:rPr lang="en-US" dirty="0"/>
              <a:t>If we start off with the most important criteria for the role – </a:t>
            </a:r>
            <a:r>
              <a:rPr lang="en-US" i="1" dirty="0"/>
              <a:t>aptitude</a:t>
            </a:r>
            <a:r>
              <a:rPr lang="en-US" dirty="0"/>
              <a:t> – then we have an excellent pool of staff to draw upon.</a:t>
            </a:r>
            <a:endParaRPr lang="en-US" dirty="0">
              <a:solidFill>
                <a:srgbClr val="444444"/>
              </a:solidFill>
            </a:endParaRPr>
          </a:p>
          <a:p>
            <a:endParaRPr lang="en-US" dirty="0">
              <a:solidFill>
                <a:srgbClr val="444444"/>
              </a:solidFill>
            </a:endParaRPr>
          </a:p>
          <a:p>
            <a:r>
              <a:rPr lang="en-US" dirty="0"/>
              <a:t>But. </a:t>
            </a:r>
            <a:endParaRPr lang="en-US" dirty="0">
              <a:solidFill>
                <a:srgbClr val="444444"/>
              </a:solidFill>
            </a:endParaRPr>
          </a:p>
          <a:p>
            <a:endParaRPr lang="en-US" dirty="0">
              <a:solidFill>
                <a:srgbClr val="444444"/>
              </a:solidFill>
            </a:endParaRPr>
          </a:p>
          <a:p>
            <a:r>
              <a:rPr lang="en-US" dirty="0"/>
              <a:t>This isn't the only criteria...</a:t>
            </a:r>
          </a:p>
        </p:txBody>
      </p:sp>
      <p:sp>
        <p:nvSpPr>
          <p:cNvPr id="4" name="Slide Number Placeholder 3">
            <a:extLst>
              <a:ext uri="{FF2B5EF4-FFF2-40B4-BE49-F238E27FC236}">
                <a16:creationId xmlns:a16="http://schemas.microsoft.com/office/drawing/2014/main" id="{0574BA2C-4819-8D89-9B79-7178A49C1906}"/>
              </a:ext>
            </a:extLst>
          </p:cNvPr>
          <p:cNvSpPr>
            <a:spLocks noGrp="1"/>
          </p:cNvSpPr>
          <p:nvPr>
            <p:ph type="sldNum" sz="quarter" idx="5"/>
          </p:nvPr>
        </p:nvSpPr>
        <p:spPr/>
        <p:txBody>
          <a:bodyPr/>
          <a:lstStyle/>
          <a:p>
            <a:fld id="{EE59C365-B874-41D8-9F98-E15E613398AB}" type="slidenum">
              <a:rPr lang="en-GB" smtClean="0"/>
              <a:t>10</a:t>
            </a:fld>
            <a:endParaRPr lang="en-GB"/>
          </a:p>
        </p:txBody>
      </p:sp>
    </p:spTree>
    <p:extLst>
      <p:ext uri="{BB962C8B-B14F-4D97-AF65-F5344CB8AC3E}">
        <p14:creationId xmlns:p14="http://schemas.microsoft.com/office/powerpoint/2010/main" val="3502430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43AEE-3BEF-0358-528E-532A4F0F4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07C01-A881-C9AB-369D-816C0A0696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936156-16F8-3D2A-87D0-61504778A384}"/>
              </a:ext>
            </a:extLst>
          </p:cNvPr>
          <p:cNvSpPr>
            <a:spLocks noGrp="1"/>
          </p:cNvSpPr>
          <p:nvPr>
            <p:ph type="body" idx="1"/>
          </p:nvPr>
        </p:nvSpPr>
        <p:spPr/>
        <p:txBody>
          <a:bodyPr/>
          <a:lstStyle/>
          <a:p>
            <a:r>
              <a:rPr lang="en-US" dirty="0"/>
              <a:t>You need to be available 24 hours a day.</a:t>
            </a:r>
            <a:endParaRPr lang="en-US" dirty="0">
              <a:solidFill>
                <a:srgbClr val="444444"/>
              </a:solidFill>
            </a:endParaRPr>
          </a:p>
          <a:p>
            <a:endParaRPr lang="en-US" dirty="0">
              <a:solidFill>
                <a:srgbClr val="444444"/>
              </a:solidFill>
            </a:endParaRPr>
          </a:p>
          <a:p>
            <a:r>
              <a:rPr lang="en-US" dirty="0"/>
              <a:t>Which sees our pool shrink a little.</a:t>
            </a:r>
          </a:p>
        </p:txBody>
      </p:sp>
      <p:sp>
        <p:nvSpPr>
          <p:cNvPr id="4" name="Slide Number Placeholder 3">
            <a:extLst>
              <a:ext uri="{FF2B5EF4-FFF2-40B4-BE49-F238E27FC236}">
                <a16:creationId xmlns:a16="http://schemas.microsoft.com/office/drawing/2014/main" id="{28497BB5-AF0C-67F4-E112-E8E3736241CF}"/>
              </a:ext>
            </a:extLst>
          </p:cNvPr>
          <p:cNvSpPr>
            <a:spLocks noGrp="1"/>
          </p:cNvSpPr>
          <p:nvPr>
            <p:ph type="sldNum" sz="quarter" idx="5"/>
          </p:nvPr>
        </p:nvSpPr>
        <p:spPr/>
        <p:txBody>
          <a:bodyPr/>
          <a:lstStyle/>
          <a:p>
            <a:fld id="{EE59C365-B874-41D8-9F98-E15E613398AB}" type="slidenum">
              <a:rPr lang="en-GB" smtClean="0"/>
              <a:t>11</a:t>
            </a:fld>
            <a:endParaRPr lang="en-GB"/>
          </a:p>
        </p:txBody>
      </p:sp>
    </p:spTree>
    <p:extLst>
      <p:ext uri="{BB962C8B-B14F-4D97-AF65-F5344CB8AC3E}">
        <p14:creationId xmlns:p14="http://schemas.microsoft.com/office/powerpoint/2010/main" val="3693513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C45E6-E89D-1D80-EE92-7C46BD35C1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F1719-4CC6-BBF8-AE35-C14FB222E3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0D516-A575-2244-DB6D-D77D936BFCBE}"/>
              </a:ext>
            </a:extLst>
          </p:cNvPr>
          <p:cNvSpPr>
            <a:spLocks noGrp="1"/>
          </p:cNvSpPr>
          <p:nvPr>
            <p:ph type="body" idx="1"/>
          </p:nvPr>
        </p:nvSpPr>
        <p:spPr/>
        <p:txBody>
          <a:bodyPr/>
          <a:lstStyle/>
          <a:p>
            <a:r>
              <a:rPr lang="en-US" dirty="0"/>
              <a:t>And not just 24 hours a day, but 7 days straight.</a:t>
            </a:r>
            <a:endParaRPr lang="en-US" dirty="0">
              <a:solidFill>
                <a:srgbClr val="444444"/>
              </a:solidFill>
            </a:endParaRPr>
          </a:p>
          <a:p>
            <a:endParaRPr lang="en-US" dirty="0">
              <a:solidFill>
                <a:srgbClr val="444444"/>
              </a:solidFill>
            </a:endParaRPr>
          </a:p>
          <a:p>
            <a:r>
              <a:rPr lang="en-US" dirty="0"/>
              <a:t>Which sees our pool shrink even further</a:t>
            </a:r>
          </a:p>
        </p:txBody>
      </p:sp>
      <p:sp>
        <p:nvSpPr>
          <p:cNvPr id="4" name="Slide Number Placeholder 3">
            <a:extLst>
              <a:ext uri="{FF2B5EF4-FFF2-40B4-BE49-F238E27FC236}">
                <a16:creationId xmlns:a16="http://schemas.microsoft.com/office/drawing/2014/main" id="{04A4046E-D0BE-C2AE-C4D2-4C8F54B0A52C}"/>
              </a:ext>
            </a:extLst>
          </p:cNvPr>
          <p:cNvSpPr>
            <a:spLocks noGrp="1"/>
          </p:cNvSpPr>
          <p:nvPr>
            <p:ph type="sldNum" sz="quarter" idx="5"/>
          </p:nvPr>
        </p:nvSpPr>
        <p:spPr/>
        <p:txBody>
          <a:bodyPr/>
          <a:lstStyle/>
          <a:p>
            <a:fld id="{EE59C365-B874-41D8-9F98-E15E613398AB}" type="slidenum">
              <a:rPr lang="en-GB" smtClean="0"/>
              <a:t>12</a:t>
            </a:fld>
            <a:endParaRPr lang="en-GB"/>
          </a:p>
        </p:txBody>
      </p:sp>
    </p:spTree>
    <p:extLst>
      <p:ext uri="{BB962C8B-B14F-4D97-AF65-F5344CB8AC3E}">
        <p14:creationId xmlns:p14="http://schemas.microsoft.com/office/powerpoint/2010/main" val="2634855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3E59B-17D2-1FD4-2004-E58229C52E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89E45-2885-3494-4750-3C5C8DA2E1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40644-902C-E2D4-2130-FB35F5927F74}"/>
              </a:ext>
            </a:extLst>
          </p:cNvPr>
          <p:cNvSpPr>
            <a:spLocks noGrp="1"/>
          </p:cNvSpPr>
          <p:nvPr>
            <p:ph type="body" idx="1"/>
          </p:nvPr>
        </p:nvSpPr>
        <p:spPr/>
        <p:txBody>
          <a:bodyPr/>
          <a:lstStyle/>
          <a:p>
            <a:r>
              <a:rPr lang="en-US" dirty="0"/>
              <a:t>Not to mention Operational experience...</a:t>
            </a:r>
          </a:p>
        </p:txBody>
      </p:sp>
      <p:sp>
        <p:nvSpPr>
          <p:cNvPr id="4" name="Slide Number Placeholder 3">
            <a:extLst>
              <a:ext uri="{FF2B5EF4-FFF2-40B4-BE49-F238E27FC236}">
                <a16:creationId xmlns:a16="http://schemas.microsoft.com/office/drawing/2014/main" id="{90C696E7-15B1-EECB-2957-C092910353D0}"/>
              </a:ext>
            </a:extLst>
          </p:cNvPr>
          <p:cNvSpPr>
            <a:spLocks noGrp="1"/>
          </p:cNvSpPr>
          <p:nvPr>
            <p:ph type="sldNum" sz="quarter" idx="5"/>
          </p:nvPr>
        </p:nvSpPr>
        <p:spPr/>
        <p:txBody>
          <a:bodyPr/>
          <a:lstStyle/>
          <a:p>
            <a:fld id="{EE59C365-B874-41D8-9F98-E15E613398AB}" type="slidenum">
              <a:rPr lang="en-GB" smtClean="0"/>
              <a:t>13</a:t>
            </a:fld>
            <a:endParaRPr lang="en-GB"/>
          </a:p>
        </p:txBody>
      </p:sp>
    </p:spTree>
    <p:extLst>
      <p:ext uri="{BB962C8B-B14F-4D97-AF65-F5344CB8AC3E}">
        <p14:creationId xmlns:p14="http://schemas.microsoft.com/office/powerpoint/2010/main" val="1832586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791DF-3CE7-03D0-2BB4-80F4532740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35AD1-371E-FCED-295A-DA2B9187CE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FB7453-B19D-20D8-D432-33BC39A880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on to op that, experience in Incident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pool gets smaller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endParaRPr lang="en-US" dirty="0"/>
          </a:p>
          <a:p>
            <a:r>
              <a:rPr lang="en-US" dirty="0"/>
              <a:t>Add to this some of the other systemic constraints that have been characteristic of our rosters in the past, and you can see why there has been little change over the years.</a:t>
            </a:r>
          </a:p>
          <a:p>
            <a:endParaRPr lang="en-US" dirty="0"/>
          </a:p>
          <a:p>
            <a:r>
              <a:rPr lang="en-US" dirty="0"/>
              <a:t>So.</a:t>
            </a:r>
          </a:p>
          <a:p>
            <a:endParaRPr lang="en-US" dirty="0"/>
          </a:p>
          <a:p>
            <a:r>
              <a:rPr lang="en-US" dirty="0"/>
              <a:t>Let’s look at some numbers.  Given all these barriers – what did it look like for FFMVic at the start of this project? (next slide)</a:t>
            </a:r>
          </a:p>
        </p:txBody>
      </p:sp>
      <p:sp>
        <p:nvSpPr>
          <p:cNvPr id="4" name="Slide Number Placeholder 3">
            <a:extLst>
              <a:ext uri="{FF2B5EF4-FFF2-40B4-BE49-F238E27FC236}">
                <a16:creationId xmlns:a16="http://schemas.microsoft.com/office/drawing/2014/main" id="{F411DAC3-E7C1-1A8C-2B31-0485911A6B0C}"/>
              </a:ext>
            </a:extLst>
          </p:cNvPr>
          <p:cNvSpPr>
            <a:spLocks noGrp="1"/>
          </p:cNvSpPr>
          <p:nvPr>
            <p:ph type="sldNum" sz="quarter" idx="5"/>
          </p:nvPr>
        </p:nvSpPr>
        <p:spPr/>
        <p:txBody>
          <a:bodyPr/>
          <a:lstStyle/>
          <a:p>
            <a:fld id="{EE59C365-B874-41D8-9F98-E15E613398AB}" type="slidenum">
              <a:rPr lang="en-GB" smtClean="0"/>
              <a:t>14</a:t>
            </a:fld>
            <a:endParaRPr lang="en-GB"/>
          </a:p>
        </p:txBody>
      </p:sp>
    </p:spTree>
    <p:extLst>
      <p:ext uri="{BB962C8B-B14F-4D97-AF65-F5344CB8AC3E}">
        <p14:creationId xmlns:p14="http://schemas.microsoft.com/office/powerpoint/2010/main" val="2518585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18% of these roles were held by women.</a:t>
            </a:r>
          </a:p>
          <a:p>
            <a:endParaRPr lang="en-US" dirty="0"/>
          </a:p>
          <a:p>
            <a:r>
              <a:rPr lang="en-US" dirty="0"/>
              <a:t>Note that this sits below our broader workforce statistics (around 34% of our EM workforce identified as women at that time – now just under 37%). </a:t>
            </a:r>
          </a:p>
          <a:p>
            <a:endParaRPr lang="en-US" dirty="0"/>
          </a:p>
          <a:p>
            <a:r>
              <a:rPr lang="en-US" dirty="0"/>
              <a:t>(click)</a:t>
            </a:r>
          </a:p>
          <a:p>
            <a:endParaRPr lang="en-US" dirty="0"/>
          </a:p>
          <a:p>
            <a:r>
              <a:rPr lang="en-US" dirty="0"/>
              <a:t>As a result, we proposed the following target: </a:t>
            </a:r>
            <a:r>
              <a:rPr lang="en-US" i="1" dirty="0"/>
              <a:t>" 30% -50% women across all SAC, RAC and DDO rosters by 2024-25“.</a:t>
            </a:r>
            <a:endParaRPr lang="en-US" dirty="0"/>
          </a:p>
          <a:p>
            <a:endParaRPr lang="en-US" dirty="0"/>
          </a:p>
          <a:p>
            <a:r>
              <a:rPr lang="en-US" dirty="0"/>
              <a:t>But before going further - we shopped it around for feedback.</a:t>
            </a:r>
          </a:p>
          <a:p>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EE59C365-B874-41D8-9F98-E15E613398AB}" type="slidenum">
              <a:rPr lang="en-GB" smtClean="0"/>
              <a:t>15</a:t>
            </a:fld>
            <a:endParaRPr lang="en-GB"/>
          </a:p>
        </p:txBody>
      </p:sp>
    </p:spTree>
    <p:extLst>
      <p:ext uri="{BB962C8B-B14F-4D97-AF65-F5344CB8AC3E}">
        <p14:creationId xmlns:p14="http://schemas.microsoft.com/office/powerpoint/2010/main" val="2944260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cast the net wide, </a:t>
            </a:r>
            <a:r>
              <a:rPr lang="en-US" b="1" dirty="0"/>
              <a:t>engagement with multiple groups</a:t>
            </a:r>
            <a:r>
              <a:rPr lang="en-US" dirty="0"/>
              <a:t> across the business, as well as a </a:t>
            </a:r>
            <a:r>
              <a:rPr lang="en-US" b="1" dirty="0"/>
              <a:t>dedicated focus group</a:t>
            </a:r>
            <a:r>
              <a:rPr lang="en-US" dirty="0"/>
              <a:t>.</a:t>
            </a:r>
          </a:p>
          <a:p>
            <a:endParaRPr lang="en-US" dirty="0"/>
          </a:p>
          <a:p>
            <a:r>
              <a:rPr lang="en-US" dirty="0"/>
              <a:t>The focus group was from across the state, and mixed gender though a majority identified as women.  We wanted loads of lived experience in the mix.</a:t>
            </a:r>
          </a:p>
          <a:p>
            <a:endParaRPr lang="en-US" dirty="0"/>
          </a:p>
          <a:p>
            <a:r>
              <a:rPr lang="en-US" dirty="0"/>
              <a:t>We were looking for feedback on multiple fronts:</a:t>
            </a:r>
          </a:p>
          <a:p>
            <a:endParaRPr lang="en-US" dirty="0"/>
          </a:p>
          <a:p>
            <a:pPr marL="171450" indent="-171450">
              <a:buFont typeface="Calibri,Sans-Serif"/>
              <a:buChar char="-"/>
            </a:pPr>
            <a:r>
              <a:rPr lang="en-US" dirty="0"/>
              <a:t>The target</a:t>
            </a:r>
          </a:p>
          <a:p>
            <a:pPr marL="171450" indent="-171450">
              <a:buFont typeface="Calibri,Sans-Serif"/>
              <a:buChar char="-"/>
            </a:pPr>
            <a:r>
              <a:rPr lang="en-US" dirty="0"/>
              <a:t>Barriers</a:t>
            </a:r>
          </a:p>
          <a:p>
            <a:pPr marL="171450" indent="-171450">
              <a:buFont typeface="Calibri,Sans-Serif"/>
              <a:buChar char="-"/>
            </a:pPr>
            <a:r>
              <a:rPr lang="en-US" dirty="0"/>
              <a:t>Proposed actions</a:t>
            </a:r>
          </a:p>
        </p:txBody>
      </p:sp>
      <p:sp>
        <p:nvSpPr>
          <p:cNvPr id="4" name="Slide Number Placeholder 3"/>
          <p:cNvSpPr>
            <a:spLocks noGrp="1"/>
          </p:cNvSpPr>
          <p:nvPr>
            <p:ph type="sldNum" sz="quarter" idx="5"/>
          </p:nvPr>
        </p:nvSpPr>
        <p:spPr/>
        <p:txBody>
          <a:bodyPr/>
          <a:lstStyle/>
          <a:p>
            <a:fld id="{EE59C365-B874-41D8-9F98-E15E613398AB}" type="slidenum">
              <a:rPr lang="en-GB" smtClean="0"/>
              <a:t>16</a:t>
            </a:fld>
            <a:endParaRPr lang="en-GB"/>
          </a:p>
        </p:txBody>
      </p:sp>
    </p:spTree>
    <p:extLst>
      <p:ext uri="{BB962C8B-B14F-4D97-AF65-F5344CB8AC3E}">
        <p14:creationId xmlns:p14="http://schemas.microsoft.com/office/powerpoint/2010/main" val="3522477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And feedback we got!</a:t>
            </a:r>
          </a:p>
          <a:p>
            <a:pPr marL="0" indent="0">
              <a:lnSpc>
                <a:spcPct val="90000"/>
              </a:lnSpc>
              <a:spcBef>
                <a:spcPts val="1000"/>
              </a:spcBef>
              <a:buNone/>
            </a:pPr>
            <a:endParaRPr lang="en-AU" dirty="0"/>
          </a:p>
          <a:p>
            <a:pPr marL="0" indent="0">
              <a:lnSpc>
                <a:spcPct val="90000"/>
              </a:lnSpc>
              <a:spcBef>
                <a:spcPts val="1000"/>
              </a:spcBef>
              <a:buNone/>
            </a:pPr>
            <a:r>
              <a:rPr lang="en-AU" dirty="0"/>
              <a:t>Lots of actionable options to improve &amp;/or change current practise around these rosters.</a:t>
            </a:r>
          </a:p>
          <a:p>
            <a:pPr marL="0" indent="0">
              <a:lnSpc>
                <a:spcPct val="90000"/>
              </a:lnSpc>
              <a:spcBef>
                <a:spcPts val="1000"/>
              </a:spcBef>
              <a:buNone/>
            </a:pPr>
            <a:endParaRPr lang="en-AU" dirty="0"/>
          </a:p>
          <a:p>
            <a:pPr marL="0" indent="0">
              <a:lnSpc>
                <a:spcPct val="90000"/>
              </a:lnSpc>
              <a:spcBef>
                <a:spcPts val="1000"/>
              </a:spcBef>
              <a:buNone/>
            </a:pPr>
            <a:r>
              <a:rPr lang="en-AU" dirty="0"/>
              <a:t>We’ll look a little closer at some of these shortly.</a:t>
            </a:r>
            <a:endParaRPr lang="en-US" dirty="0"/>
          </a:p>
          <a:p>
            <a:pPr marL="457200" indent="-457200">
              <a:lnSpc>
                <a:spcPct val="90000"/>
              </a:lnSpc>
              <a:spcBef>
                <a:spcPts val="1000"/>
              </a:spcBef>
              <a:buAutoNum type="arabicPeriod"/>
            </a:pPr>
            <a:endParaRPr lang="en-AU" dirty="0"/>
          </a:p>
          <a:p>
            <a:pPr marL="0" indent="0">
              <a:lnSpc>
                <a:spcPct val="90000"/>
              </a:lnSpc>
              <a:spcBef>
                <a:spcPts val="1000"/>
              </a:spcBef>
              <a:buNone/>
            </a:pPr>
            <a:r>
              <a:rPr lang="en-AU" dirty="0"/>
              <a:t>But much of the feedback received was not tangible actions – rather it was feelings / fears / general insights and broader commentary.</a:t>
            </a:r>
          </a:p>
          <a:p>
            <a:pPr marL="0" indent="0">
              <a:lnSpc>
                <a:spcPct val="90000"/>
              </a:lnSpc>
              <a:spcBef>
                <a:spcPts val="1000"/>
              </a:spcBef>
              <a:buNone/>
            </a:pPr>
            <a:endParaRPr lang="en-AU" dirty="0"/>
          </a:p>
          <a:p>
            <a:pPr marL="0" marR="0" lvl="0" indent="0" algn="l" defTabSz="914400" rtl="0" eaLnBrk="1" fontAlgn="auto" latinLnBrk="0" hangingPunct="1">
              <a:lnSpc>
                <a:spcPct val="90000"/>
              </a:lnSpc>
              <a:spcBef>
                <a:spcPts val="1000"/>
              </a:spcBef>
              <a:spcAft>
                <a:spcPts val="0"/>
              </a:spcAft>
              <a:buClrTx/>
              <a:buSzTx/>
              <a:buFontTx/>
              <a:buNone/>
              <a:tabLst/>
              <a:defRPr/>
            </a:pPr>
            <a:r>
              <a:rPr lang="en-AU" dirty="0"/>
              <a:t>We worked hard to capture this, rather than just leaving it on the cutting room floor.  And we did this in two ways.  (next pages)</a:t>
            </a:r>
            <a:endParaRPr lang="en-US" dirty="0"/>
          </a:p>
        </p:txBody>
      </p:sp>
      <p:sp>
        <p:nvSpPr>
          <p:cNvPr id="4" name="Slide Number Placeholder 3"/>
          <p:cNvSpPr>
            <a:spLocks noGrp="1"/>
          </p:cNvSpPr>
          <p:nvPr>
            <p:ph type="sldNum" sz="quarter" idx="5"/>
          </p:nvPr>
        </p:nvSpPr>
        <p:spPr/>
        <p:txBody>
          <a:bodyPr/>
          <a:lstStyle/>
          <a:p>
            <a:fld id="{EE59C365-B874-41D8-9F98-E15E613398AB}" type="slidenum">
              <a:rPr lang="en-GB" smtClean="0"/>
              <a:t>17</a:t>
            </a:fld>
            <a:endParaRPr lang="en-GB"/>
          </a:p>
        </p:txBody>
      </p:sp>
    </p:spTree>
    <p:extLst>
      <p:ext uri="{BB962C8B-B14F-4D97-AF65-F5344CB8AC3E}">
        <p14:creationId xmlns:p14="http://schemas.microsoft.com/office/powerpoint/2010/main" val="3961993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Firstly – we captured </a:t>
            </a:r>
            <a:r>
              <a:rPr lang="en-AU" dirty="0"/>
              <a:t>much of this input as Principles for implementation.</a:t>
            </a:r>
            <a:endParaRPr lang="en-US" dirty="0"/>
          </a:p>
          <a:p>
            <a:endParaRPr lang="en-AU" dirty="0"/>
          </a:p>
          <a:p>
            <a:pPr>
              <a:lnSpc>
                <a:spcPts val="2175"/>
              </a:lnSpc>
            </a:pPr>
            <a:r>
              <a:rPr lang="en-AU" b="1" dirty="0"/>
              <a:t>A zero-harm approach</a:t>
            </a:r>
            <a:endParaRPr lang="en-AU" dirty="0"/>
          </a:p>
          <a:p>
            <a:pPr>
              <a:lnSpc>
                <a:spcPts val="1200"/>
              </a:lnSpc>
            </a:pPr>
            <a:r>
              <a:rPr lang="en-AU" dirty="0"/>
              <a:t>No one should be forced into training / role / roster unwillingly, and without whatever support is required to maintain good psychological safety for individuals.</a:t>
            </a:r>
            <a:endParaRPr lang="en-US" dirty="0"/>
          </a:p>
          <a:p>
            <a:pPr>
              <a:lnSpc>
                <a:spcPts val="2175"/>
              </a:lnSpc>
            </a:pPr>
            <a:endParaRPr lang="en-AU" dirty="0"/>
          </a:p>
          <a:p>
            <a:pPr>
              <a:lnSpc>
                <a:spcPts val="2175"/>
              </a:lnSpc>
            </a:pPr>
            <a:r>
              <a:rPr lang="en-AU" b="1" dirty="0"/>
              <a:t>Positive framing of targets</a:t>
            </a:r>
            <a:endParaRPr lang="en-AU" dirty="0"/>
          </a:p>
          <a:p>
            <a:pPr>
              <a:lnSpc>
                <a:spcPts val="1200"/>
              </a:lnSpc>
            </a:pPr>
            <a:r>
              <a:rPr lang="en-AU" dirty="0"/>
              <a:t>Targets and quotas will not be overtly broadcast.</a:t>
            </a:r>
            <a:endParaRPr lang="en-US" dirty="0"/>
          </a:p>
          <a:p>
            <a:pPr>
              <a:lnSpc>
                <a:spcPts val="1200"/>
              </a:lnSpc>
            </a:pPr>
            <a:r>
              <a:rPr lang="en-AU" dirty="0"/>
              <a:t>FFMVic GERP 2022, Opportunity 6: </a:t>
            </a:r>
            <a:r>
              <a:rPr lang="en-AU" i="1" dirty="0"/>
              <a:t>The reception and understanding of gender quotas amongst staff is an area FFMVic should take action to explore further. It is essential to  consider how gender quotas are promoted and used in training and education, and ensure their function is  explained, positively framed and understood by the entire workforce</a:t>
            </a:r>
            <a:endParaRPr lang="en-AU" dirty="0"/>
          </a:p>
          <a:p>
            <a:pPr>
              <a:lnSpc>
                <a:spcPts val="2175"/>
              </a:lnSpc>
            </a:pPr>
            <a:endParaRPr lang="en-AU" dirty="0"/>
          </a:p>
          <a:p>
            <a:pPr>
              <a:lnSpc>
                <a:spcPts val="2175"/>
              </a:lnSpc>
            </a:pPr>
            <a:r>
              <a:rPr lang="en-AU" b="1" dirty="0"/>
              <a:t>Support through change</a:t>
            </a:r>
            <a:endParaRPr lang="en-AU" dirty="0"/>
          </a:p>
          <a:p>
            <a:pPr>
              <a:lnSpc>
                <a:spcPts val="1200"/>
              </a:lnSpc>
            </a:pPr>
            <a:r>
              <a:rPr lang="en-AU" dirty="0"/>
              <a:t>To achieve gender equality across all rosters, it is likely that there will be change required – financial commitments may also be a factor.</a:t>
            </a:r>
            <a:endParaRPr lang="en-US" dirty="0"/>
          </a:p>
          <a:p>
            <a:pPr>
              <a:lnSpc>
                <a:spcPts val="1200"/>
              </a:lnSpc>
            </a:pPr>
            <a:r>
              <a:rPr lang="en-AU" dirty="0"/>
              <a:t>This will be approached with sensitivity, working with P&amp;C / HR for appropriate guidance &amp; support as a result of any rostering change.</a:t>
            </a:r>
            <a:endParaRPr lang="en-US" dirty="0"/>
          </a:p>
          <a:p>
            <a:pPr>
              <a:lnSpc>
                <a:spcPts val="2175"/>
              </a:lnSpc>
            </a:pPr>
            <a:endParaRPr lang="en-AU" dirty="0"/>
          </a:p>
          <a:p>
            <a:pPr>
              <a:lnSpc>
                <a:spcPts val="2175"/>
              </a:lnSpc>
            </a:pPr>
            <a:r>
              <a:rPr lang="en-AU" b="1" dirty="0"/>
              <a:t>Strong and universal leadership</a:t>
            </a:r>
            <a:endParaRPr lang="en-AU" dirty="0"/>
          </a:p>
          <a:p>
            <a:pPr>
              <a:lnSpc>
                <a:spcPts val="1350"/>
              </a:lnSpc>
            </a:pPr>
            <a:r>
              <a:rPr lang="en-GB" dirty="0"/>
              <a:t>District EM Managers need to be supported by senior leaders with whatever changes are made going forward. </a:t>
            </a:r>
            <a:endParaRPr lang="en-US" dirty="0"/>
          </a:p>
          <a:p>
            <a:pPr>
              <a:lnSpc>
                <a:spcPts val="1200"/>
              </a:lnSpc>
            </a:pPr>
            <a:r>
              <a:rPr lang="en-GB" dirty="0"/>
              <a:t>FFMVic GERP 2022, Opportunity 10: </a:t>
            </a:r>
            <a:r>
              <a:rPr lang="en-GB" i="1" dirty="0"/>
              <a:t>Leaders, through visible courageous and caring and transformative leadership... must also show support and take actions that facilitate achieving gender equality. Their support of gender equality and inclusivity needs to be expressed and visible. Leaders play an essential role in addressing backlash and promoting and framing gender equality initiatives in a positive light.</a:t>
            </a:r>
            <a:endParaRPr lang="en-GB" dirty="0"/>
          </a:p>
          <a:p>
            <a:pPr>
              <a:lnSpc>
                <a:spcPts val="2175"/>
              </a:lnSpc>
            </a:pPr>
            <a:endParaRPr lang="en-AU" dirty="0"/>
          </a:p>
          <a:p>
            <a:pPr>
              <a:lnSpc>
                <a:spcPts val="2175"/>
              </a:lnSpc>
            </a:pPr>
            <a:r>
              <a:rPr lang="en-AU" b="1" dirty="0"/>
              <a:t>We will listen</a:t>
            </a:r>
            <a:endParaRPr lang="en-AU" dirty="0"/>
          </a:p>
          <a:p>
            <a:pPr>
              <a:lnSpc>
                <a:spcPts val="2175"/>
              </a:lnSpc>
            </a:pPr>
            <a:r>
              <a:rPr lang="en-AU" dirty="0"/>
              <a:t>We will listen to our workforce – this should not be about offering solutions based on assumptions.</a:t>
            </a:r>
          </a:p>
          <a:p>
            <a:pPr>
              <a:lnSpc>
                <a:spcPts val="2175"/>
              </a:lnSpc>
            </a:pPr>
            <a:endParaRPr lang="en-AU" dirty="0"/>
          </a:p>
          <a:p>
            <a:pPr>
              <a:lnSpc>
                <a:spcPts val="2175"/>
              </a:lnSpc>
            </a:pPr>
            <a:r>
              <a:rPr lang="en-AU" b="1" dirty="0"/>
              <a:t>Regional variation is to be acknowledged </a:t>
            </a:r>
            <a:endParaRPr lang="en-AU" dirty="0"/>
          </a:p>
          <a:p>
            <a:pPr>
              <a:lnSpc>
                <a:spcPts val="1200"/>
              </a:lnSpc>
            </a:pPr>
            <a:r>
              <a:rPr lang="en-AU" dirty="0"/>
              <a:t>Each region has its own constraints, such as the existing broader workforce demographic upon which we draw for EM roles.</a:t>
            </a:r>
            <a:endParaRPr lang="en-US" dirty="0"/>
          </a:p>
          <a:p>
            <a:pPr>
              <a:lnSpc>
                <a:spcPts val="2175"/>
              </a:lnSpc>
            </a:pPr>
            <a:endParaRPr lang="en-AU" dirty="0"/>
          </a:p>
          <a:p>
            <a:pPr>
              <a:lnSpc>
                <a:spcPts val="2175"/>
              </a:lnSpc>
            </a:pPr>
            <a:r>
              <a:rPr lang="en-AU" b="1" dirty="0"/>
              <a:t>Acknowledge &amp; celebrate the progress already made</a:t>
            </a:r>
            <a:endParaRPr lang="en-AU" dirty="0"/>
          </a:p>
          <a:p>
            <a:pPr>
              <a:lnSpc>
                <a:spcPts val="1200"/>
              </a:lnSpc>
            </a:pPr>
            <a:r>
              <a:rPr lang="en-AU" dirty="0"/>
              <a:t>Much progress has already been done in this space, both at the state and regional level.  </a:t>
            </a:r>
            <a:endParaRPr lang="en-US" dirty="0"/>
          </a:p>
          <a:p>
            <a:pPr>
              <a:lnSpc>
                <a:spcPts val="1200"/>
              </a:lnSpc>
            </a:pPr>
            <a:r>
              <a:rPr lang="en-AU" dirty="0"/>
              <a:t>While a state approach is warranted, regional initiatives should be acknowledged as much planning and work is already under way.</a:t>
            </a:r>
            <a:endParaRPr lang="en-US" dirty="0"/>
          </a:p>
        </p:txBody>
      </p:sp>
      <p:sp>
        <p:nvSpPr>
          <p:cNvPr id="4" name="Slide Number Placeholder 3"/>
          <p:cNvSpPr>
            <a:spLocks noGrp="1"/>
          </p:cNvSpPr>
          <p:nvPr>
            <p:ph type="sldNum" sz="quarter" idx="5"/>
          </p:nvPr>
        </p:nvSpPr>
        <p:spPr/>
        <p:txBody>
          <a:bodyPr/>
          <a:lstStyle/>
          <a:p>
            <a:fld id="{EE59C365-B874-41D8-9F98-E15E613398AB}" type="slidenum">
              <a:rPr lang="en-GB" smtClean="0"/>
              <a:t>18</a:t>
            </a:fld>
            <a:endParaRPr lang="en-GB"/>
          </a:p>
        </p:txBody>
      </p:sp>
    </p:spTree>
    <p:extLst>
      <p:ext uri="{BB962C8B-B14F-4D97-AF65-F5344CB8AC3E}">
        <p14:creationId xmlns:p14="http://schemas.microsoft.com/office/powerpoint/2010/main" val="546973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Secondly, we used the feedback to develop </a:t>
            </a:r>
            <a:r>
              <a:rPr lang="en-US" b="1" dirty="0"/>
              <a:t>criteria</a:t>
            </a:r>
            <a:r>
              <a:rPr lang="en-US" dirty="0"/>
              <a:t> for ranking each action.</a:t>
            </a:r>
          </a:p>
          <a:p>
            <a:endParaRPr lang="en-US" dirty="0"/>
          </a:p>
          <a:p>
            <a:r>
              <a:rPr lang="en-US" dirty="0"/>
              <a:t>It was acknowledged across the board that some criteria was more important than others, so each was </a:t>
            </a:r>
            <a:r>
              <a:rPr lang="en-US" b="1" dirty="0"/>
              <a:t>weighted</a:t>
            </a:r>
            <a:r>
              <a:rPr lang="en-US" dirty="0"/>
              <a:t>.</a:t>
            </a:r>
          </a:p>
          <a:p>
            <a:endParaRPr lang="en-US" dirty="0"/>
          </a:p>
          <a:p>
            <a:r>
              <a:rPr lang="en-US" dirty="0"/>
              <a:t>At the top you can see safety. Not just safety for the community, but personal, psychological safety for any individual looking to undertake a rostered role.</a:t>
            </a:r>
          </a:p>
          <a:p>
            <a:endParaRPr lang="en-US" dirty="0"/>
          </a:p>
          <a:p>
            <a:r>
              <a:rPr lang="en-US" dirty="0"/>
              <a:t>At the bottom, those deemed less important.</a:t>
            </a:r>
          </a:p>
          <a:p>
            <a:endParaRPr lang="en-US" dirty="0"/>
          </a:p>
          <a:p>
            <a:r>
              <a:rPr lang="en-US" dirty="0"/>
              <a:t>We’re big fans of actions that benefit everyone – but in this case it was women who really needed the equity.</a:t>
            </a:r>
          </a:p>
        </p:txBody>
      </p:sp>
      <p:sp>
        <p:nvSpPr>
          <p:cNvPr id="4" name="Slide Number Placeholder 3"/>
          <p:cNvSpPr>
            <a:spLocks noGrp="1"/>
          </p:cNvSpPr>
          <p:nvPr>
            <p:ph type="sldNum" sz="quarter" idx="5"/>
          </p:nvPr>
        </p:nvSpPr>
        <p:spPr/>
        <p:txBody>
          <a:bodyPr/>
          <a:lstStyle/>
          <a:p>
            <a:fld id="{EE59C365-B874-41D8-9F98-E15E613398AB}" type="slidenum">
              <a:rPr lang="en-GB" smtClean="0"/>
              <a:t>19</a:t>
            </a:fld>
            <a:endParaRPr lang="en-GB"/>
          </a:p>
        </p:txBody>
      </p:sp>
    </p:spTree>
    <p:extLst>
      <p:ext uri="{BB962C8B-B14F-4D97-AF65-F5344CB8AC3E}">
        <p14:creationId xmlns:p14="http://schemas.microsoft.com/office/powerpoint/2010/main" val="386963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Notes: </a:t>
            </a:r>
            <a:endParaRPr lang="en-US">
              <a:solidFill>
                <a:srgbClr val="444444"/>
              </a:solidFill>
            </a:endParaRPr>
          </a:p>
          <a:p>
            <a:endParaRPr lang="en-AU">
              <a:solidFill>
                <a:srgbClr val="444444"/>
              </a:solidFill>
            </a:endParaRPr>
          </a:p>
          <a:p>
            <a:r>
              <a:rPr lang="en-AU"/>
              <a:t>I'm from Victoria - this presentation was largely written on the land of the </a:t>
            </a:r>
            <a:r>
              <a:rPr lang="en-AU" i="1"/>
              <a:t>Wurundjeri</a:t>
            </a:r>
            <a:r>
              <a:rPr lang="en-AU"/>
              <a:t> and </a:t>
            </a:r>
            <a:r>
              <a:rPr lang="en-AU" i="1"/>
              <a:t>Wada Warrung</a:t>
            </a:r>
            <a:r>
              <a:rPr lang="en-AU"/>
              <a:t> peoples. </a:t>
            </a:r>
            <a:endParaRPr lang="en-US">
              <a:solidFill>
                <a:srgbClr val="444444"/>
              </a:solidFill>
            </a:endParaRPr>
          </a:p>
          <a:p>
            <a:r>
              <a:rPr lang="en-AU"/>
              <a:t>But today, we're here in Perth, so I wish to acknowledge the </a:t>
            </a:r>
            <a:r>
              <a:rPr lang="en-AU" i="1"/>
              <a:t>Whadjuk</a:t>
            </a:r>
            <a:r>
              <a:rPr lang="en-AU"/>
              <a:t> people of the </a:t>
            </a:r>
            <a:r>
              <a:rPr lang="en-AU" i="1"/>
              <a:t>Noongar</a:t>
            </a:r>
            <a:r>
              <a:rPr lang="en-AU"/>
              <a:t> nation.</a:t>
            </a:r>
            <a:endParaRPr lang="en-US">
              <a:solidFill>
                <a:srgbClr val="444444"/>
              </a:solidFill>
            </a:endParaRPr>
          </a:p>
          <a:p>
            <a:endParaRPr lang="en-AU">
              <a:solidFill>
                <a:srgbClr val="444444"/>
              </a:solidFill>
            </a:endParaRPr>
          </a:p>
          <a:p>
            <a:pPr>
              <a:lnSpc>
                <a:spcPct val="107000"/>
              </a:lnSpc>
            </a:pPr>
            <a:r>
              <a:rPr lang="en-AU"/>
              <a:t>I pay my respects to the elders of the </a:t>
            </a:r>
            <a:r>
              <a:rPr lang="en-AU" i="1"/>
              <a:t>Whadjuk Noongar</a:t>
            </a:r>
            <a:r>
              <a:rPr lang="en-AU"/>
              <a:t> people, past and present, and their ongoing connection with land, water and culture. </a:t>
            </a:r>
            <a:endParaRPr lang="en-US"/>
          </a:p>
          <a:p>
            <a:pPr>
              <a:lnSpc>
                <a:spcPct val="107000"/>
              </a:lnSpc>
            </a:pPr>
            <a:r>
              <a:rPr lang="en-AU"/>
              <a:t>I wish to acknowledge any other aboriginal people that may be joining us today. </a:t>
            </a:r>
            <a:endParaRPr lang="en-US"/>
          </a:p>
          <a:p>
            <a:pPr>
              <a:lnSpc>
                <a:spcPct val="107000"/>
              </a:lnSpc>
            </a:pPr>
            <a:r>
              <a:rPr lang="en-AU"/>
              <a:t>And I wish to acknowledge that this land was never ceded.</a:t>
            </a:r>
            <a:endParaRPr lang="en-US"/>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endParaRPr lang="en-AU"/>
          </a:p>
          <a:p>
            <a:r>
              <a:rPr lang="en-AU" b="1"/>
              <a:t>---------------</a:t>
            </a:r>
            <a:endParaRPr lang="en-US"/>
          </a:p>
          <a:p>
            <a:r>
              <a:rPr lang="en-AU" b="1"/>
              <a:t>Scrapped notes</a:t>
            </a:r>
            <a:endParaRPr lang="en-US"/>
          </a:p>
          <a:p>
            <a:endParaRPr lang="en-AU"/>
          </a:p>
          <a:p>
            <a:r>
              <a:rPr lang="en-US"/>
              <a:t>We acknowledge the Traditional custodians of the land on which we meet today - the </a:t>
            </a:r>
            <a:r>
              <a:rPr lang="en-US" i="1" err="1"/>
              <a:t>Jagera</a:t>
            </a:r>
            <a:r>
              <a:rPr lang="en-US"/>
              <a:t> people and the </a:t>
            </a:r>
            <a:r>
              <a:rPr lang="en-US" i="1" err="1"/>
              <a:t>Turrbal</a:t>
            </a:r>
            <a:r>
              <a:rPr lang="en-US"/>
              <a:t> people as the Traditional Custodians of </a:t>
            </a:r>
            <a:r>
              <a:rPr lang="en-US" i="1"/>
              <a:t>Meanjin</a:t>
            </a:r>
            <a:r>
              <a:rPr lang="en-US"/>
              <a:t> (Brisbane).  </a:t>
            </a:r>
            <a:r>
              <a:rPr lang="en-US" b="1"/>
              <a:t>Need to check this.</a:t>
            </a:r>
            <a:endParaRPr lang="en-US"/>
          </a:p>
          <a:p>
            <a:endParaRPr lang="en-US"/>
          </a:p>
          <a:p>
            <a:r>
              <a:rPr lang="en-US"/>
              <a:t>I pay respects to their Elders, past and present. </a:t>
            </a:r>
          </a:p>
          <a:p>
            <a:pPr algn="ctr"/>
            <a:endParaRPr lang="en-US"/>
          </a:p>
          <a:p>
            <a:r>
              <a:rPr lang="en-US"/>
              <a:t>We acknowledge the ongoing connection Traditional Owners have with their land, sea and community. </a:t>
            </a:r>
          </a:p>
          <a:p>
            <a:endParaRPr lang="en-US"/>
          </a:p>
          <a:p>
            <a:r>
              <a:rPr lang="en-US"/>
              <a:t>I also wish to acknowledge any other aboriginal people here today.</a:t>
            </a:r>
          </a:p>
          <a:p>
            <a:endParaRPr lang="en-US"/>
          </a:p>
          <a:p>
            <a:r>
              <a:rPr lang="en-US"/>
              <a:t>**</a:t>
            </a:r>
          </a:p>
          <a:p>
            <a:endParaRPr lang="en-US"/>
          </a:p>
          <a:p>
            <a:r>
              <a:rPr lang="en-US"/>
              <a:t>A quick note about this image - </a:t>
            </a:r>
            <a:r>
              <a:rPr lang="en-US" i="1" err="1"/>
              <a:t>Mirring</a:t>
            </a:r>
            <a:r>
              <a:rPr lang="en-US"/>
              <a:t> means Country.</a:t>
            </a:r>
          </a:p>
          <a:p>
            <a:endParaRPr lang="en-US"/>
          </a:p>
          <a:p>
            <a:r>
              <a:rPr lang="en-US"/>
              <a:t>Signifying DEECA's Aboriginal Cultural Identity, it is a commissioned piece created by artist Thomas Day, a Gunditjmara, Yorta </a:t>
            </a:r>
            <a:r>
              <a:rPr lang="en-US" err="1"/>
              <a:t>Yorta</a:t>
            </a:r>
            <a:r>
              <a:rPr lang="en-US"/>
              <a:t> and Wemba </a:t>
            </a:r>
            <a:r>
              <a:rPr lang="en-US" err="1"/>
              <a:t>Wemba</a:t>
            </a:r>
            <a:r>
              <a:rPr lang="en-US"/>
              <a:t> man. </a:t>
            </a:r>
          </a:p>
          <a:p>
            <a:r>
              <a:rPr lang="en-US"/>
              <a:t>The artwork was created in collaboration with Aboriginal staff to better understand the work DEECA does and the values our staff hold which is reflected in the artwork.</a:t>
            </a:r>
          </a:p>
          <a:p>
            <a:endParaRPr lang="en-US"/>
          </a:p>
          <a:p>
            <a:r>
              <a:rPr lang="en-US"/>
              <a:t>The painting depicts country.</a:t>
            </a:r>
          </a:p>
          <a:p>
            <a:r>
              <a:rPr lang="en-US"/>
              <a:t>The background colors represent the landscapes with sea country at the bottom flowing into the forest and grasslands country then we see the desert country flowing into the wetlands and into the mountain country.</a:t>
            </a:r>
          </a:p>
          <a:p>
            <a:r>
              <a:rPr lang="en-US"/>
              <a:t>The foreground designs represent scars that have been left within the landscape by our old people, serving as reminders but more importantly guides to show places of importance.</a:t>
            </a:r>
          </a:p>
          <a:p>
            <a:r>
              <a:rPr lang="en-US"/>
              <a:t>The 4 scar trees represent the 4 directions of north, east, south and west with spirits peeking behind them. This represents the our ancient connection and our inherent responsibility to protect country.</a:t>
            </a:r>
          </a:p>
          <a:p>
            <a:r>
              <a:rPr lang="en-US"/>
              <a:t>The boldest designs represent what is visible to us today with the powerful river standing out the other designs represent markings to signify ceremony.</a:t>
            </a:r>
          </a:p>
          <a:p>
            <a:r>
              <a:rPr lang="en-US"/>
              <a:t>Each white line signifies our ongoing connection to country by representing our generations that is our bloodline.</a:t>
            </a:r>
          </a:p>
        </p:txBody>
      </p:sp>
      <p:sp>
        <p:nvSpPr>
          <p:cNvPr id="4" name="Slide Number Placeholder 3"/>
          <p:cNvSpPr>
            <a:spLocks noGrp="1"/>
          </p:cNvSpPr>
          <p:nvPr>
            <p:ph type="sldNum" sz="quarter" idx="5"/>
          </p:nvPr>
        </p:nvSpPr>
        <p:spPr/>
        <p:txBody>
          <a:bodyPr/>
          <a:lstStyle/>
          <a:p>
            <a:fld id="{EE59C365-B874-41D8-9F98-E15E613398AB}" type="slidenum">
              <a:rPr lang="en-GB" smtClean="0"/>
              <a:t>2</a:t>
            </a:fld>
            <a:endParaRPr lang="en-GB"/>
          </a:p>
        </p:txBody>
      </p:sp>
    </p:spTree>
    <p:extLst>
      <p:ext uri="{BB962C8B-B14F-4D97-AF65-F5344CB8AC3E}">
        <p14:creationId xmlns:p14="http://schemas.microsoft.com/office/powerpoint/2010/main" val="2744960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came to scoring the proposed actions, the tool we used was </a:t>
            </a:r>
            <a:r>
              <a:rPr lang="en-US" dirty="0" err="1"/>
              <a:t>Mentimeter</a:t>
            </a:r>
            <a:r>
              <a:rPr lang="en-US" dirty="0"/>
              <a:t>, which allowed the focus group to score using those weighted criteria.</a:t>
            </a:r>
          </a:p>
          <a:p>
            <a:endParaRPr lang="en-US" dirty="0"/>
          </a:p>
          <a:p>
            <a:r>
              <a:rPr lang="en-US" dirty="0"/>
              <a:t>It’s democratic, but also anonymous – which is important for many people. We didn’t want people to feel swayed, or judged, by the broader group.</a:t>
            </a:r>
          </a:p>
          <a:p>
            <a:endParaRPr lang="en-US" dirty="0"/>
          </a:p>
          <a:p>
            <a:r>
              <a:rPr lang="en-US" dirty="0"/>
              <a:t>We also wanted to avoid anchoring bias.</a:t>
            </a:r>
          </a:p>
          <a:p>
            <a:endParaRPr lang="en-US" dirty="0"/>
          </a:p>
          <a:p>
            <a:r>
              <a:rPr lang="en-US" dirty="0"/>
              <a:t>So where did we land?  </a:t>
            </a:r>
            <a:r>
              <a:rPr lang="en-US" i="1" dirty="0"/>
              <a:t>(next slide)</a:t>
            </a:r>
          </a:p>
        </p:txBody>
      </p:sp>
      <p:sp>
        <p:nvSpPr>
          <p:cNvPr id="4" name="Slide Number Placeholder 3"/>
          <p:cNvSpPr>
            <a:spLocks noGrp="1"/>
          </p:cNvSpPr>
          <p:nvPr>
            <p:ph type="sldNum" sz="quarter" idx="5"/>
          </p:nvPr>
        </p:nvSpPr>
        <p:spPr/>
        <p:txBody>
          <a:bodyPr/>
          <a:lstStyle/>
          <a:p>
            <a:fld id="{EE59C365-B874-41D8-9F98-E15E613398AB}" type="slidenum">
              <a:rPr lang="en-GB" smtClean="0"/>
              <a:t>20</a:t>
            </a:fld>
            <a:endParaRPr lang="en-GB"/>
          </a:p>
        </p:txBody>
      </p:sp>
    </p:spTree>
    <p:extLst>
      <p:ext uri="{BB962C8B-B14F-4D97-AF65-F5344CB8AC3E}">
        <p14:creationId xmlns:p14="http://schemas.microsoft.com/office/powerpoint/2010/main" val="3099492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D95D5-9551-2357-FBA2-9F69B56184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DB1B6-8346-BD5E-AABB-DD43D8A789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87CBEC-D773-2214-4F56-3B6C0FFC3C94}"/>
              </a:ext>
            </a:extLst>
          </p:cNvPr>
          <p:cNvSpPr>
            <a:spLocks noGrp="1"/>
          </p:cNvSpPr>
          <p:nvPr>
            <p:ph type="body" idx="1"/>
          </p:nvPr>
        </p:nvSpPr>
        <p:spPr/>
        <p:txBody>
          <a:bodyPr/>
          <a:lstStyle/>
          <a:p>
            <a:r>
              <a:rPr lang="en-US" b="0" dirty="0"/>
              <a:t>These ones ranked very low.</a:t>
            </a:r>
          </a:p>
          <a:p>
            <a:endParaRPr lang="en-US" b="0" dirty="0"/>
          </a:p>
          <a:p>
            <a:r>
              <a:rPr lang="en-US" b="0" dirty="0"/>
              <a:t>The roles were very much valued in their current form, with the current pre-</a:t>
            </a:r>
            <a:r>
              <a:rPr lang="en-US" b="0" dirty="0" err="1"/>
              <a:t>reqs</a:t>
            </a:r>
            <a:r>
              <a:rPr lang="en-US" b="0" dirty="0"/>
              <a:t> retained.</a:t>
            </a:r>
          </a:p>
          <a:p>
            <a:endParaRPr lang="en-US" b="0" dirty="0"/>
          </a:p>
          <a:p>
            <a:r>
              <a:rPr lang="en-US" b="0" dirty="0"/>
              <a:t>This isn’t to say that we would always follow this path for all roles – we do believe that co-rostering skillsets is a valuable tool (as opposed to having all the knowledge in the one human), but in this instance the consensus was to keep things as they were.</a:t>
            </a:r>
          </a:p>
          <a:p>
            <a:endParaRPr lang="en-US" b="0" dirty="0"/>
          </a:p>
          <a:p>
            <a:r>
              <a:rPr lang="en-US" b="0" dirty="0"/>
              <a:t>The actions that rated high, were much more aligned with equity measures allowing people to </a:t>
            </a:r>
            <a:r>
              <a:rPr lang="en-US" b="0" i="1" dirty="0"/>
              <a:t>build</a:t>
            </a:r>
            <a:r>
              <a:rPr lang="en-US" b="0" dirty="0"/>
              <a:t> this skills base.</a:t>
            </a:r>
          </a:p>
          <a:p>
            <a:endParaRPr lang="en-US" b="0" dirty="0"/>
          </a:p>
          <a:p>
            <a:r>
              <a:rPr lang="en-US" b="0" dirty="0"/>
              <a:t>That, and the broader roster mechanics. (next slide)</a:t>
            </a:r>
          </a:p>
        </p:txBody>
      </p:sp>
      <p:sp>
        <p:nvSpPr>
          <p:cNvPr id="4" name="Slide Number Placeholder 3">
            <a:extLst>
              <a:ext uri="{FF2B5EF4-FFF2-40B4-BE49-F238E27FC236}">
                <a16:creationId xmlns:a16="http://schemas.microsoft.com/office/drawing/2014/main" id="{DFFB39F9-C5FA-D4C6-11A1-03D4E712A324}"/>
              </a:ext>
            </a:extLst>
          </p:cNvPr>
          <p:cNvSpPr>
            <a:spLocks noGrp="1"/>
          </p:cNvSpPr>
          <p:nvPr>
            <p:ph type="sldNum" sz="quarter" idx="5"/>
          </p:nvPr>
        </p:nvSpPr>
        <p:spPr/>
        <p:txBody>
          <a:bodyPr/>
          <a:lstStyle/>
          <a:p>
            <a:fld id="{EE59C365-B874-41D8-9F98-E15E613398AB}" type="slidenum">
              <a:rPr lang="en-GB" smtClean="0"/>
              <a:t>21</a:t>
            </a:fld>
            <a:endParaRPr lang="en-GB"/>
          </a:p>
        </p:txBody>
      </p:sp>
    </p:spTree>
    <p:extLst>
      <p:ext uri="{BB962C8B-B14F-4D97-AF65-F5344CB8AC3E}">
        <p14:creationId xmlns:p14="http://schemas.microsoft.com/office/powerpoint/2010/main" val="1200636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1262F-39D2-497C-2175-5F1D233E8E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55E1B1-58E4-FEE4-7180-94A2428B80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F0AA40-B5B4-AD13-3C98-6A5EAEB75566}"/>
              </a:ext>
            </a:extLst>
          </p:cNvPr>
          <p:cNvSpPr>
            <a:spLocks noGrp="1"/>
          </p:cNvSpPr>
          <p:nvPr>
            <p:ph type="body" idx="1"/>
          </p:nvPr>
        </p:nvSpPr>
        <p:spPr/>
        <p:txBody>
          <a:bodyPr/>
          <a:lstStyle/>
          <a:p>
            <a:r>
              <a:rPr lang="en-US" dirty="0"/>
              <a:t>These actions ranked very high.</a:t>
            </a:r>
          </a:p>
          <a:p>
            <a:endParaRPr lang="en-US" dirty="0"/>
          </a:p>
          <a:p>
            <a:r>
              <a:rPr lang="en-US" dirty="0"/>
              <a:t>The first three – focused on attaining the knowledge and experience.</a:t>
            </a:r>
          </a:p>
          <a:p>
            <a:endParaRPr lang="en-US" dirty="0"/>
          </a:p>
          <a:p>
            <a:r>
              <a:rPr lang="en-US" dirty="0"/>
              <a:t>And the bottom two actions – the broader mechanics of the roster.</a:t>
            </a:r>
          </a:p>
          <a:p>
            <a:endParaRPr lang="en-US" dirty="0"/>
          </a:p>
          <a:p>
            <a:endParaRPr lang="en-US" dirty="0"/>
          </a:p>
        </p:txBody>
      </p:sp>
      <p:sp>
        <p:nvSpPr>
          <p:cNvPr id="4" name="Slide Number Placeholder 3">
            <a:extLst>
              <a:ext uri="{FF2B5EF4-FFF2-40B4-BE49-F238E27FC236}">
                <a16:creationId xmlns:a16="http://schemas.microsoft.com/office/drawing/2014/main" id="{7463F4A1-75F0-C698-F0A5-B946BB1E275B}"/>
              </a:ext>
            </a:extLst>
          </p:cNvPr>
          <p:cNvSpPr>
            <a:spLocks noGrp="1"/>
          </p:cNvSpPr>
          <p:nvPr>
            <p:ph type="sldNum" sz="quarter" idx="5"/>
          </p:nvPr>
        </p:nvSpPr>
        <p:spPr/>
        <p:txBody>
          <a:bodyPr/>
          <a:lstStyle/>
          <a:p>
            <a:fld id="{EE59C365-B874-41D8-9F98-E15E613398AB}" type="slidenum">
              <a:rPr lang="en-GB" smtClean="0"/>
              <a:t>22</a:t>
            </a:fld>
            <a:endParaRPr lang="en-GB"/>
          </a:p>
        </p:txBody>
      </p:sp>
    </p:spTree>
    <p:extLst>
      <p:ext uri="{BB962C8B-B14F-4D97-AF65-F5344CB8AC3E}">
        <p14:creationId xmlns:p14="http://schemas.microsoft.com/office/powerpoint/2010/main" val="3603569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took the time and listened to our people through genuine consultation, and find a pace of change that does not put anyone at risk of psychological harm.  </a:t>
            </a:r>
          </a:p>
          <a:p>
            <a:endParaRPr lang="en-AU" dirty="0"/>
          </a:p>
          <a:p>
            <a:r>
              <a:rPr lang="en-AU" dirty="0"/>
              <a:t>As a result, we modified our target as well as our timeline.</a:t>
            </a:r>
          </a:p>
          <a:p>
            <a:endParaRPr lang="en-AU" dirty="0"/>
          </a:p>
          <a:p>
            <a:r>
              <a:rPr lang="en-AU" dirty="0"/>
              <a:t>(click)</a:t>
            </a:r>
          </a:p>
          <a:p>
            <a:endParaRPr lang="en-AU" dirty="0"/>
          </a:p>
          <a:p>
            <a:r>
              <a:rPr lang="en-AU" dirty="0"/>
              <a:t>Different parts of the business are starting from a different place, and this needed to be acknowledged.  </a:t>
            </a:r>
          </a:p>
          <a:p>
            <a:r>
              <a:rPr lang="en-AU" dirty="0"/>
              <a:t>Some will get there ahead of schedule, and some will need more time.  </a:t>
            </a:r>
          </a:p>
          <a:p>
            <a:r>
              <a:rPr lang="en-AU" dirty="0"/>
              <a:t>To rush it would do more harm than good, and create likely resource pressures elsewhere.</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 year or so down the track, have we made a dent?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(next slide)</a:t>
            </a:r>
          </a:p>
        </p:txBody>
      </p:sp>
      <p:sp>
        <p:nvSpPr>
          <p:cNvPr id="4" name="Slide Number Placeholder 3"/>
          <p:cNvSpPr>
            <a:spLocks noGrp="1"/>
          </p:cNvSpPr>
          <p:nvPr>
            <p:ph type="sldNum" sz="quarter" idx="5"/>
          </p:nvPr>
        </p:nvSpPr>
        <p:spPr/>
        <p:txBody>
          <a:bodyPr/>
          <a:lstStyle/>
          <a:p>
            <a:fld id="{EE59C365-B874-41D8-9F98-E15E613398AB}" type="slidenum">
              <a:rPr lang="en-GB" smtClean="0"/>
              <a:t>23</a:t>
            </a:fld>
            <a:endParaRPr lang="en-GB"/>
          </a:p>
        </p:txBody>
      </p:sp>
    </p:spTree>
    <p:extLst>
      <p:ext uri="{BB962C8B-B14F-4D97-AF65-F5344CB8AC3E}">
        <p14:creationId xmlns:p14="http://schemas.microsoft.com/office/powerpoint/2010/main" val="1954658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happy to say that we have.</a:t>
            </a:r>
          </a:p>
          <a:p>
            <a:endParaRPr lang="en-US" dirty="0"/>
          </a:p>
          <a:p>
            <a:r>
              <a:rPr lang="en-US" dirty="0"/>
              <a:t>A rise of around 7% in this space – in a pool of around 150 individuals.</a:t>
            </a:r>
          </a:p>
          <a:p>
            <a:endParaRPr lang="en-US" dirty="0"/>
          </a:p>
          <a:p>
            <a:r>
              <a:rPr lang="en-US" dirty="0"/>
              <a:t>We expect to see this rise further over the next couple of seasons.</a:t>
            </a:r>
          </a:p>
          <a:p>
            <a:endParaRPr lang="en-US" dirty="0"/>
          </a:p>
          <a:p>
            <a:r>
              <a:rPr lang="en-US" dirty="0"/>
              <a:t>So a good journey so far, but with some lessons along the way. (next slide)</a:t>
            </a:r>
          </a:p>
          <a:p>
            <a:endParaRPr lang="en-US" dirty="0"/>
          </a:p>
          <a:p>
            <a:endParaRPr lang="en-US" dirty="0"/>
          </a:p>
        </p:txBody>
      </p:sp>
      <p:sp>
        <p:nvSpPr>
          <p:cNvPr id="4" name="Slide Number Placeholder 3"/>
          <p:cNvSpPr>
            <a:spLocks noGrp="1"/>
          </p:cNvSpPr>
          <p:nvPr>
            <p:ph type="sldNum" sz="quarter" idx="5"/>
          </p:nvPr>
        </p:nvSpPr>
        <p:spPr/>
        <p:txBody>
          <a:bodyPr/>
          <a:lstStyle/>
          <a:p>
            <a:fld id="{EE59C365-B874-41D8-9F98-E15E613398AB}" type="slidenum">
              <a:rPr lang="en-GB" smtClean="0"/>
              <a:t>24</a:t>
            </a:fld>
            <a:endParaRPr lang="en-GB"/>
          </a:p>
        </p:txBody>
      </p:sp>
    </p:spTree>
    <p:extLst>
      <p:ext uri="{BB962C8B-B14F-4D97-AF65-F5344CB8AC3E}">
        <p14:creationId xmlns:p14="http://schemas.microsoft.com/office/powerpoint/2010/main" val="2306494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4B2BE-2546-6F44-0757-21A6A94641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EC4DE1-8E4D-7087-04E7-4F44A9EBC0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BD11CB-BE76-0CD5-EDB5-E56AF7CD0504}"/>
              </a:ext>
            </a:extLst>
          </p:cNvPr>
          <p:cNvSpPr>
            <a:spLocks noGrp="1"/>
          </p:cNvSpPr>
          <p:nvPr>
            <p:ph type="body" idx="1"/>
          </p:nvPr>
        </p:nvSpPr>
        <p:spPr/>
        <p:txBody>
          <a:bodyPr/>
          <a:lstStyle/>
          <a:p>
            <a:r>
              <a:rPr lang="en-US" sz="1200" b="1" dirty="0">
                <a:latin typeface="VIC"/>
                <a:cs typeface="Arial"/>
              </a:rPr>
              <a:t>Engagement trumps assumption</a:t>
            </a:r>
            <a:r>
              <a:rPr lang="en-US" sz="1200" dirty="0">
                <a:latin typeface="VIC"/>
                <a:cs typeface="Arial"/>
              </a:rPr>
              <a:t> </a:t>
            </a:r>
            <a:r>
              <a:rPr lang="en-US" sz="1200" i="1" dirty="0">
                <a:latin typeface="VIC"/>
                <a:cs typeface="Arial"/>
              </a:rPr>
              <a:t>– engage widely, and make sure you have LOTS of lived experience in the mix.  </a:t>
            </a:r>
          </a:p>
          <a:p>
            <a:pPr marL="0" indent="0">
              <a:buNone/>
            </a:pPr>
            <a:endParaRPr lang="en-US" sz="1200" dirty="0">
              <a:latin typeface="VIC"/>
              <a:cs typeface="Arial"/>
            </a:endParaRPr>
          </a:p>
          <a:p>
            <a:r>
              <a:rPr lang="en-US" sz="1200" b="1" dirty="0">
                <a:latin typeface="VIC"/>
                <a:cs typeface="Arial"/>
              </a:rPr>
              <a:t>Equity ≠ lowering standards</a:t>
            </a:r>
            <a:r>
              <a:rPr lang="en-US" sz="1200" dirty="0">
                <a:latin typeface="VIC"/>
                <a:cs typeface="Arial"/>
              </a:rPr>
              <a:t> </a:t>
            </a:r>
            <a:r>
              <a:rPr lang="en-US" sz="1200" i="1" dirty="0">
                <a:latin typeface="VIC"/>
                <a:cs typeface="Arial"/>
              </a:rPr>
              <a:t>– In this instance, it was made very clear to us that most did not want the role to change – it was more about building equity in getting there.</a:t>
            </a:r>
            <a:endParaRPr lang="en-US" sz="1200" i="1" dirty="0">
              <a:latin typeface="VIC"/>
            </a:endParaRPr>
          </a:p>
          <a:p>
            <a:endParaRPr lang="en-US" sz="1200" dirty="0">
              <a:latin typeface="VIC"/>
              <a:cs typeface="Arial"/>
            </a:endParaRPr>
          </a:p>
          <a:p>
            <a:r>
              <a:rPr lang="en-US" sz="1200" b="1" dirty="0">
                <a:latin typeface="VIC"/>
                <a:cs typeface="Arial"/>
              </a:rPr>
              <a:t>Measurement is vital.</a:t>
            </a:r>
            <a:r>
              <a:rPr lang="en-US" sz="1200" dirty="0">
                <a:latin typeface="VIC"/>
                <a:cs typeface="Arial"/>
              </a:rPr>
              <a:t>  </a:t>
            </a:r>
            <a:r>
              <a:rPr lang="en-US" sz="1200" i="1" dirty="0">
                <a:latin typeface="VIC"/>
                <a:cs typeface="Arial"/>
              </a:rPr>
              <a:t>You can’t change what you can’t measure. </a:t>
            </a:r>
            <a:r>
              <a:rPr lang="en-US" sz="1200" dirty="0">
                <a:latin typeface="VIC"/>
                <a:cs typeface="Arial"/>
              </a:rPr>
              <a:t>Transparency also builds trust – </a:t>
            </a:r>
            <a:r>
              <a:rPr lang="en-US" sz="1200" i="1" dirty="0">
                <a:latin typeface="VIC"/>
                <a:cs typeface="Arial"/>
              </a:rPr>
              <a:t>Being able to track our progress and openly share this across the business is important.</a:t>
            </a:r>
            <a:endParaRPr lang="en-US" sz="1200" i="1" dirty="0">
              <a:latin typeface="VIC"/>
            </a:endParaRPr>
          </a:p>
          <a:p>
            <a:pPr marL="0" indent="0">
              <a:buNone/>
            </a:pPr>
            <a:endParaRPr lang="en-US" sz="1200" dirty="0">
              <a:latin typeface="VIC"/>
            </a:endParaRPr>
          </a:p>
          <a:p>
            <a:r>
              <a:rPr lang="en-US" sz="1200" b="1" dirty="0">
                <a:latin typeface="VIC"/>
                <a:cs typeface="Arial"/>
              </a:rPr>
              <a:t>This is not a finite game.</a:t>
            </a:r>
            <a:r>
              <a:rPr lang="en-US" sz="1200" dirty="0">
                <a:latin typeface="VIC"/>
                <a:cs typeface="Arial"/>
              </a:rPr>
              <a:t>  This is continuous improvement, and the goalposts will continue to shift as our society evolves.  That’s a wonderful thing.</a:t>
            </a:r>
          </a:p>
          <a:p>
            <a:endParaRPr lang="en-US" sz="1200" dirty="0">
              <a:latin typeface="VIC"/>
              <a:cs typeface="Arial"/>
            </a:endParaRPr>
          </a:p>
        </p:txBody>
      </p:sp>
      <p:sp>
        <p:nvSpPr>
          <p:cNvPr id="4" name="Slide Number Placeholder 3">
            <a:extLst>
              <a:ext uri="{FF2B5EF4-FFF2-40B4-BE49-F238E27FC236}">
                <a16:creationId xmlns:a16="http://schemas.microsoft.com/office/drawing/2014/main" id="{034F8F6E-58FE-B807-1CC7-B25969ADD8A1}"/>
              </a:ext>
            </a:extLst>
          </p:cNvPr>
          <p:cNvSpPr>
            <a:spLocks noGrp="1"/>
          </p:cNvSpPr>
          <p:nvPr>
            <p:ph type="sldNum" sz="quarter" idx="5"/>
          </p:nvPr>
        </p:nvSpPr>
        <p:spPr/>
        <p:txBody>
          <a:bodyPr/>
          <a:lstStyle/>
          <a:p>
            <a:fld id="{EE59C365-B874-41D8-9F98-E15E613398AB}" type="slidenum">
              <a:rPr lang="en-GB" smtClean="0"/>
              <a:t>25</a:t>
            </a:fld>
            <a:endParaRPr lang="en-GB"/>
          </a:p>
        </p:txBody>
      </p:sp>
    </p:spTree>
    <p:extLst>
      <p:ext uri="{BB962C8B-B14F-4D97-AF65-F5344CB8AC3E}">
        <p14:creationId xmlns:p14="http://schemas.microsoft.com/office/powerpoint/2010/main" val="3845258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VIC"/>
                <a:cs typeface="Arial"/>
              </a:rPr>
              <a:t>Continue to support pipeline into Senior Duty Officer roles </a:t>
            </a:r>
            <a:r>
              <a:rPr lang="en-US" sz="1200" i="1" dirty="0">
                <a:latin typeface="VIC"/>
                <a:cs typeface="Arial"/>
              </a:rPr>
              <a:t>– we’re not going to take our foot off this pedal</a:t>
            </a:r>
            <a:endParaRPr lang="en-US" sz="1200" i="1" dirty="0">
              <a:latin typeface="VIC"/>
            </a:endParaRPr>
          </a:p>
          <a:p>
            <a:endParaRPr lang="en-US" sz="1200" dirty="0">
              <a:latin typeface="VIC"/>
              <a:cs typeface="Arial"/>
            </a:endParaRPr>
          </a:p>
          <a:p>
            <a:r>
              <a:rPr lang="en-US" sz="1200" dirty="0">
                <a:latin typeface="VIC"/>
                <a:cs typeface="Arial"/>
              </a:rPr>
              <a:t>Improve data tracking and monitoring – </a:t>
            </a:r>
            <a:r>
              <a:rPr lang="en-US" sz="1200" i="1" dirty="0">
                <a:latin typeface="VIC"/>
                <a:cs typeface="Arial"/>
              </a:rPr>
              <a:t>you can't change what you can't measure...</a:t>
            </a:r>
          </a:p>
          <a:p>
            <a:endParaRPr lang="en-US" sz="1200" dirty="0">
              <a:latin typeface="VIC"/>
              <a:cs typeface="Arial"/>
            </a:endParaRPr>
          </a:p>
          <a:p>
            <a:r>
              <a:rPr lang="en-US" sz="1200" dirty="0">
                <a:latin typeface="VIC"/>
                <a:cs typeface="Arial"/>
              </a:rPr>
              <a:t>Apply insights to other roles - </a:t>
            </a:r>
            <a:r>
              <a:rPr lang="en-US" sz="1200" i="1" dirty="0">
                <a:latin typeface="VIC"/>
                <a:cs typeface="Arial"/>
              </a:rPr>
              <a:t>e.g. aviation, senior operations, heavy plant, international deployments</a:t>
            </a:r>
            <a:endParaRPr lang="en-US" sz="1200" i="1" dirty="0">
              <a:latin typeface="VIC"/>
            </a:endParaRPr>
          </a:p>
          <a:p>
            <a:endParaRPr lang="en-US" sz="1200" dirty="0">
              <a:latin typeface="VIC"/>
            </a:endParaRPr>
          </a:p>
          <a:p>
            <a:r>
              <a:rPr lang="en-US" sz="1200" dirty="0">
                <a:latin typeface="VIC"/>
                <a:cs typeface="Arial"/>
              </a:rPr>
              <a:t>Share with sector — </a:t>
            </a:r>
            <a:r>
              <a:rPr lang="en-US" sz="1200" i="1" dirty="0">
                <a:latin typeface="VIC"/>
                <a:cs typeface="Arial"/>
              </a:rPr>
              <a:t>like here today at AFAC</a:t>
            </a:r>
            <a:endParaRPr lang="en-US" i="1" dirty="0">
              <a:latin typeface="VIC"/>
            </a:endParaRPr>
          </a:p>
          <a:p>
            <a:endParaRPr lang="en-US" dirty="0"/>
          </a:p>
        </p:txBody>
      </p:sp>
      <p:sp>
        <p:nvSpPr>
          <p:cNvPr id="4" name="Slide Number Placeholder 3"/>
          <p:cNvSpPr>
            <a:spLocks noGrp="1"/>
          </p:cNvSpPr>
          <p:nvPr>
            <p:ph type="sldNum" sz="quarter" idx="5"/>
          </p:nvPr>
        </p:nvSpPr>
        <p:spPr/>
        <p:txBody>
          <a:bodyPr/>
          <a:lstStyle/>
          <a:p>
            <a:fld id="{EE59C365-B874-41D8-9F98-E15E613398AB}" type="slidenum">
              <a:rPr lang="en-GB" smtClean="0"/>
              <a:t>26</a:t>
            </a:fld>
            <a:endParaRPr lang="en-GB"/>
          </a:p>
        </p:txBody>
      </p:sp>
    </p:spTree>
    <p:extLst>
      <p:ext uri="{BB962C8B-B14F-4D97-AF65-F5344CB8AC3E}">
        <p14:creationId xmlns:p14="http://schemas.microsoft.com/office/powerpoint/2010/main" val="650924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72708-93AF-CB2F-1224-B0485C638C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59CB47-DC16-A355-ED68-24CC1CA8C4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D54F12-9F59-C252-935B-50109204C280}"/>
              </a:ext>
            </a:extLst>
          </p:cNvPr>
          <p:cNvSpPr>
            <a:spLocks noGrp="1"/>
          </p:cNvSpPr>
          <p:nvPr>
            <p:ph type="body" idx="1"/>
          </p:nvPr>
        </p:nvSpPr>
        <p:spPr/>
        <p:txBody>
          <a:bodyPr/>
          <a:lstStyle/>
          <a:p>
            <a:pPr marL="0" indent="0">
              <a:buNone/>
            </a:pPr>
            <a:r>
              <a:rPr lang="en-US" dirty="0"/>
              <a:t>We've had a good presence here at AFAC this year, who have been very kind to us – this is just one of three presentations for us, and all in the D&amp;I vein.</a:t>
            </a:r>
          </a:p>
          <a:p>
            <a:pPr marL="0" indent="0">
              <a:buNone/>
            </a:pPr>
            <a:endParaRPr lang="en-US" dirty="0"/>
          </a:p>
          <a:p>
            <a:pPr marL="0" indent="0">
              <a:buNone/>
            </a:pPr>
            <a:r>
              <a:rPr lang="en-US" dirty="0"/>
              <a:t>We have two more presentations tomorrow – I’d really encourage you to join us if you’d like to hear a bit more about our efforts.</a:t>
            </a:r>
          </a:p>
          <a:p>
            <a:pPr marL="0" indent="0">
              <a:buNone/>
            </a:pPr>
            <a:endParaRPr lang="en-US" dirty="0"/>
          </a:p>
          <a:p>
            <a:pPr marL="0" indent="0">
              <a:buNone/>
            </a:pPr>
            <a:r>
              <a:rPr lang="en-US" dirty="0"/>
              <a:t>If you've seen something you've like – any of us are totally up for a good yack. </a:t>
            </a:r>
          </a:p>
          <a:p>
            <a:pPr marL="0" indent="0">
              <a:buNone/>
            </a:pPr>
            <a:endParaRPr lang="en-US" dirty="0"/>
          </a:p>
          <a:p>
            <a:pPr marL="0" indent="0">
              <a:buNone/>
            </a:pPr>
            <a:r>
              <a:rPr lang="en-US" dirty="0"/>
              <a:t>Or even some constructive criticism, if it's warranted.  </a:t>
            </a:r>
          </a:p>
          <a:p>
            <a:pPr marL="0" indent="0">
              <a:buNone/>
            </a:pPr>
            <a:endParaRPr lang="en-US" dirty="0"/>
          </a:p>
          <a:p>
            <a:pPr marL="0" indent="0">
              <a:buNone/>
            </a:pPr>
            <a:r>
              <a:rPr lang="en-US" dirty="0"/>
              <a:t>Chris Hardman – our Chief Fire Officer </a:t>
            </a:r>
            <a:r>
              <a:rPr lang="en-US" i="1" dirty="0"/>
              <a:t>(waves hand)</a:t>
            </a:r>
            <a:r>
              <a:rPr lang="en-US" dirty="0"/>
              <a:t> is always up for some healthy debate!</a:t>
            </a:r>
          </a:p>
          <a:p>
            <a:endParaRPr lang="en-US" dirty="0"/>
          </a:p>
        </p:txBody>
      </p:sp>
      <p:sp>
        <p:nvSpPr>
          <p:cNvPr id="4" name="Slide Number Placeholder 3">
            <a:extLst>
              <a:ext uri="{FF2B5EF4-FFF2-40B4-BE49-F238E27FC236}">
                <a16:creationId xmlns:a16="http://schemas.microsoft.com/office/drawing/2014/main" id="{6FFB15BA-957E-36BA-02FA-937C136D37F0}"/>
              </a:ext>
            </a:extLst>
          </p:cNvPr>
          <p:cNvSpPr>
            <a:spLocks noGrp="1"/>
          </p:cNvSpPr>
          <p:nvPr>
            <p:ph type="sldNum" sz="quarter" idx="5"/>
          </p:nvPr>
        </p:nvSpPr>
        <p:spPr/>
        <p:txBody>
          <a:bodyPr/>
          <a:lstStyle/>
          <a:p>
            <a:fld id="{EE59C365-B874-41D8-9F98-E15E613398AB}" type="slidenum">
              <a:rPr lang="en-GB" smtClean="0"/>
              <a:t>27</a:t>
            </a:fld>
            <a:endParaRPr lang="en-GB"/>
          </a:p>
        </p:txBody>
      </p:sp>
    </p:spTree>
    <p:extLst>
      <p:ext uri="{BB962C8B-B14F-4D97-AF65-F5344CB8AC3E}">
        <p14:creationId xmlns:p14="http://schemas.microsoft.com/office/powerpoint/2010/main" val="3084128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buNone/>
            </a:pPr>
            <a:r>
              <a:rPr lang="en-AU" dirty="0"/>
              <a:t>Or shoot us an email down the track.</a:t>
            </a:r>
          </a:p>
          <a:p>
            <a:pPr marL="0" indent="0">
              <a:lnSpc>
                <a:spcPct val="90000"/>
              </a:lnSpc>
              <a:spcBef>
                <a:spcPts val="1000"/>
              </a:spcBef>
              <a:buNone/>
            </a:pPr>
            <a:endParaRPr lang="en-AU" dirty="0"/>
          </a:p>
          <a:p>
            <a:pPr marL="0" indent="0">
              <a:lnSpc>
                <a:spcPct val="90000"/>
              </a:lnSpc>
              <a:spcBef>
                <a:spcPts val="1000"/>
              </a:spcBef>
              <a:buNone/>
            </a:pPr>
            <a:r>
              <a:rPr lang="en-AU" dirty="0"/>
              <a:t>Thanks again everyone, for making the time to join me today.</a:t>
            </a:r>
          </a:p>
          <a:p>
            <a:pPr marL="0" indent="0">
              <a:lnSpc>
                <a:spcPct val="90000"/>
              </a:lnSpc>
              <a:spcBef>
                <a:spcPts val="1000"/>
              </a:spcBef>
              <a:buNone/>
            </a:pPr>
            <a:endParaRPr lang="en-AU" dirty="0"/>
          </a:p>
          <a:p>
            <a:pPr marL="0" indent="0">
              <a:lnSpc>
                <a:spcPct val="90000"/>
              </a:lnSpc>
              <a:spcBef>
                <a:spcPts val="1000"/>
              </a:spcBef>
              <a:buNone/>
            </a:pPr>
            <a:r>
              <a:rPr lang="en-AU" dirty="0"/>
              <a:t>Safe travels.</a:t>
            </a:r>
          </a:p>
        </p:txBody>
      </p:sp>
      <p:sp>
        <p:nvSpPr>
          <p:cNvPr id="4" name="Slide Number Placeholder 3"/>
          <p:cNvSpPr>
            <a:spLocks noGrp="1"/>
          </p:cNvSpPr>
          <p:nvPr>
            <p:ph type="sldNum" sz="quarter" idx="5"/>
          </p:nvPr>
        </p:nvSpPr>
        <p:spPr/>
        <p:txBody>
          <a:bodyPr/>
          <a:lstStyle/>
          <a:p>
            <a:fld id="{EE59C365-B874-41D8-9F98-E15E613398AB}" type="slidenum">
              <a:rPr lang="en-GB" smtClean="0"/>
              <a:t>28</a:t>
            </a:fld>
            <a:endParaRPr lang="en-GB"/>
          </a:p>
        </p:txBody>
      </p:sp>
    </p:spTree>
    <p:extLst>
      <p:ext uri="{BB962C8B-B14F-4D97-AF65-F5344CB8AC3E}">
        <p14:creationId xmlns:p14="http://schemas.microsoft.com/office/powerpoint/2010/main" val="196803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444444"/>
              </a:solidFill>
            </a:endParaRPr>
          </a:p>
          <a:p>
            <a:pPr>
              <a:lnSpc>
                <a:spcPct val="107000"/>
              </a:lnSpc>
            </a:pPr>
            <a:r>
              <a:rPr lang="en-AU" dirty="0"/>
              <a:t>My name is Fiona Dunstan – I'm Deputy Chief Fire Officer with FFMVic.</a:t>
            </a:r>
          </a:p>
          <a:p>
            <a:pPr>
              <a:lnSpc>
                <a:spcPct val="107000"/>
              </a:lnSpc>
            </a:pPr>
            <a:endParaRPr lang="en-AU" dirty="0"/>
          </a:p>
          <a:p>
            <a:pPr>
              <a:lnSpc>
                <a:spcPct val="107000"/>
              </a:lnSpc>
            </a:pPr>
            <a:r>
              <a:rPr lang="en-AU" dirty="0"/>
              <a:t>Today I'd like to share with you some of our work in the Diversity, Equity and Inclusion space</a:t>
            </a:r>
            <a:endParaRPr lang="en-US" dirty="0">
              <a:solidFill>
                <a:srgbClr val="444444"/>
              </a:solidFill>
            </a:endParaRPr>
          </a:p>
          <a:p>
            <a:pPr marL="342900" indent="-342900">
              <a:lnSpc>
                <a:spcPct val="107000"/>
              </a:lnSpc>
              <a:buFont typeface="Symbol,Sans-Serif"/>
              <a:buChar char=""/>
            </a:pPr>
            <a:endParaRPr lang="en-AU" dirty="0">
              <a:solidFill>
                <a:srgbClr val="444444"/>
              </a:solidFill>
            </a:endParaRPr>
          </a:p>
          <a:p>
            <a:pPr>
              <a:lnSpc>
                <a:spcPct val="107000"/>
              </a:lnSpc>
            </a:pPr>
            <a:r>
              <a:rPr lang="en-AU" dirty="0"/>
              <a:t>At FFMVic, we are committed to working together towards creating a more equitable and inclusive workforce.</a:t>
            </a:r>
            <a:endParaRPr lang="en-US" dirty="0">
              <a:solidFill>
                <a:srgbClr val="444444"/>
              </a:solidFill>
            </a:endParaRPr>
          </a:p>
          <a:p>
            <a:pPr marL="342900" indent="-342900">
              <a:lnSpc>
                <a:spcPct val="107000"/>
              </a:lnSpc>
              <a:buFont typeface="Symbol,Sans-Serif"/>
              <a:buChar char=""/>
            </a:pPr>
            <a:endParaRPr lang="en-AU" dirty="0">
              <a:solidFill>
                <a:srgbClr val="444444"/>
              </a:solidFill>
            </a:endParaRPr>
          </a:p>
          <a:p>
            <a:pPr>
              <a:lnSpc>
                <a:spcPct val="107000"/>
              </a:lnSpc>
            </a:pPr>
            <a:r>
              <a:rPr lang="en-AU" dirty="0"/>
              <a:t>We want our organisation to be a safe place for everyone to be able to bring their full selves to work. </a:t>
            </a:r>
          </a:p>
          <a:p>
            <a:pPr>
              <a:lnSpc>
                <a:spcPct val="107000"/>
              </a:lnSpc>
            </a:pPr>
            <a:endParaRPr lang="en-AU" dirty="0"/>
          </a:p>
          <a:p>
            <a:pPr>
              <a:lnSpc>
                <a:spcPct val="107000"/>
              </a:lnSpc>
            </a:pPr>
            <a:r>
              <a:rPr lang="en-AU" dirty="0"/>
              <a:t>I'll talk about who we are as an organisation, what we do and then go into a bit more detail around one of our current initiatives – Roster Reform.</a:t>
            </a:r>
          </a:p>
          <a:p>
            <a:endParaRPr lang="en-AU" dirty="0">
              <a:latin typeface="Aptos" panose="02110004020202020204"/>
              <a:ea typeface="Calibri"/>
              <a:cs typeface="Calibri"/>
            </a:endParaRPr>
          </a:p>
          <a:p>
            <a:endParaRPr lang="en-AU" dirty="0">
              <a:latin typeface="Aptos" panose="02110004020202020204"/>
              <a:ea typeface="Calibri"/>
              <a:cs typeface="Calibri"/>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EE59C365-B874-41D8-9F98-E15E613398AB}" type="slidenum">
              <a:rPr lang="en-GB" smtClean="0"/>
              <a:t>3</a:t>
            </a:fld>
            <a:endParaRPr lang="en-GB"/>
          </a:p>
        </p:txBody>
      </p:sp>
    </p:spTree>
    <p:extLst>
      <p:ext uri="{BB962C8B-B14F-4D97-AF65-F5344CB8AC3E}">
        <p14:creationId xmlns:p14="http://schemas.microsoft.com/office/powerpoint/2010/main" val="1343784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who is FFMVic?</a:t>
            </a:r>
            <a:endParaRPr lang="en-US" dirty="0">
              <a:solidFill>
                <a:srgbClr val="444444"/>
              </a:solidFill>
            </a:endParaRPr>
          </a:p>
          <a:p>
            <a:endParaRPr lang="en-AU" dirty="0">
              <a:solidFill>
                <a:srgbClr val="444444"/>
              </a:solidFill>
            </a:endParaRPr>
          </a:p>
          <a:p>
            <a:r>
              <a:rPr lang="en-AU" dirty="0"/>
              <a:t>Around 2600 people in total, FFMVic includes staff from three separate organisations: DEECA, Parks Victoria and Melbourne Water.</a:t>
            </a:r>
            <a:endParaRPr lang="en-US" dirty="0">
              <a:solidFill>
                <a:srgbClr val="444444"/>
              </a:solidFill>
            </a:endParaRPr>
          </a:p>
          <a:p>
            <a:pPr>
              <a:lnSpc>
                <a:spcPct val="107000"/>
              </a:lnSpc>
            </a:pPr>
            <a:endParaRPr lang="en-AU" dirty="0">
              <a:solidFill>
                <a:srgbClr val="444444"/>
              </a:solidFill>
            </a:endParaRPr>
          </a:p>
          <a:p>
            <a:pPr>
              <a:lnSpc>
                <a:spcPct val="107000"/>
              </a:lnSpc>
            </a:pPr>
            <a:r>
              <a:rPr lang="en-AU" b="1" dirty="0"/>
              <a:t>Our core purpose is to protect people, property and the environment.</a:t>
            </a:r>
            <a:endParaRPr lang="en-AU" b="1" dirty="0">
              <a:solidFill>
                <a:srgbClr val="444444"/>
              </a:solidFill>
            </a:endParaRPr>
          </a:p>
          <a:p>
            <a:pPr>
              <a:lnSpc>
                <a:spcPct val="107000"/>
              </a:lnSpc>
            </a:pPr>
            <a:endParaRPr lang="en-AU" b="1" dirty="0">
              <a:solidFill>
                <a:srgbClr val="444444"/>
              </a:solidFill>
            </a:endParaRPr>
          </a:p>
          <a:p>
            <a:pPr>
              <a:lnSpc>
                <a:spcPct val="107000"/>
              </a:lnSpc>
            </a:pPr>
            <a:r>
              <a:rPr lang="en-AU" dirty="0"/>
              <a:t>Managing bushfires and bushfire risk in Victoria’s parks, forests and other public land, minimising the impact of fire on our communities, environment and everything we value most. </a:t>
            </a:r>
            <a:endParaRPr lang="en-US" dirty="0">
              <a:solidFill>
                <a:srgbClr val="444444"/>
              </a:solidFill>
            </a:endParaRPr>
          </a:p>
          <a:p>
            <a:pPr marL="742950" lvl="1" indent="-285750">
              <a:lnSpc>
                <a:spcPct val="107000"/>
              </a:lnSpc>
              <a:spcAft>
                <a:spcPts val="800"/>
              </a:spcAft>
              <a:buFont typeface="Courier New,monospace"/>
              <a:buChar char="o"/>
            </a:pPr>
            <a:endParaRPr lang="en-AU" dirty="0">
              <a:solidFill>
                <a:srgbClr val="444444"/>
              </a:solidFill>
            </a:endParaRPr>
          </a:p>
          <a:p>
            <a:r>
              <a:rPr lang="en-AU" dirty="0"/>
              <a:t>Preserve and upgrade our parks and state forests across Victoria to provide more accessible opportunities to get outdoors and enjoy nature.</a:t>
            </a:r>
            <a:endParaRPr lang="en-US" dirty="0">
              <a:solidFill>
                <a:srgbClr val="444444"/>
              </a:solidFill>
            </a:endParaRPr>
          </a:p>
          <a:p>
            <a:endParaRPr lang="en-AU" dirty="0">
              <a:solidFill>
                <a:srgbClr val="000000"/>
              </a:solidFill>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EE59C365-B874-41D8-9F98-E15E613398AB}" type="slidenum">
              <a:rPr lang="en-GB" smtClean="0"/>
              <a:t>4</a:t>
            </a:fld>
            <a:endParaRPr lang="en-GB"/>
          </a:p>
        </p:txBody>
      </p:sp>
    </p:spTree>
    <p:extLst>
      <p:ext uri="{BB962C8B-B14F-4D97-AF65-F5344CB8AC3E}">
        <p14:creationId xmlns:p14="http://schemas.microsoft.com/office/powerpoint/2010/main" val="2545552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444444"/>
              </a:solidFill>
            </a:endParaRPr>
          </a:p>
          <a:p>
            <a:r>
              <a:rPr lang="en-AU" dirty="0"/>
              <a:t>We're pretty good at protecting people out there, in the community – but what about looking after our own people?</a:t>
            </a:r>
            <a:endParaRPr lang="en-US" dirty="0"/>
          </a:p>
          <a:p>
            <a:endParaRPr lang="en-US" dirty="0"/>
          </a:p>
          <a:p>
            <a:r>
              <a:rPr lang="en-US" dirty="0"/>
              <a:t>Our work can be split into two main categories – forestry and emergency management, primarily firefighting. Both industries historically dominated by men.</a:t>
            </a:r>
            <a:endParaRPr lang="en-US" dirty="0">
              <a:solidFill>
                <a:srgbClr val="444444"/>
              </a:solidFill>
            </a:endParaRPr>
          </a:p>
          <a:p>
            <a:endParaRPr lang="en-US" dirty="0">
              <a:solidFill>
                <a:srgbClr val="444444"/>
              </a:solidFill>
            </a:endParaRPr>
          </a:p>
          <a:p>
            <a:r>
              <a:rPr lang="en-US" dirty="0"/>
              <a:t>Around ten years ago, we formally </a:t>
            </a:r>
            <a:r>
              <a:rPr lang="en-US" dirty="0" err="1"/>
              <a:t>recognised</a:t>
            </a:r>
            <a:r>
              <a:rPr lang="en-US" dirty="0"/>
              <a:t> the gender disparity in our workforce. Our workforce just didn’t reflect our communities. That needed to change.</a:t>
            </a:r>
            <a:endParaRPr lang="en-US" dirty="0">
              <a:solidFill>
                <a:srgbClr val="444444"/>
              </a:solidFill>
            </a:endParaRPr>
          </a:p>
          <a:p>
            <a:endParaRPr lang="en-US" dirty="0">
              <a:solidFill>
                <a:srgbClr val="444444"/>
              </a:solidFill>
            </a:endParaRPr>
          </a:p>
          <a:p>
            <a:r>
              <a:rPr lang="en-US" dirty="0"/>
              <a:t>We're an all genders organisation – we have plenty of non-binary staff in the mix – but our biggest gap is women – this is where we have put a lot of our energy.</a:t>
            </a:r>
          </a:p>
          <a:p>
            <a:endParaRPr lang="en-US" dirty="0"/>
          </a:p>
        </p:txBody>
      </p:sp>
      <p:sp>
        <p:nvSpPr>
          <p:cNvPr id="4" name="Slide Number Placeholder 3"/>
          <p:cNvSpPr>
            <a:spLocks noGrp="1"/>
          </p:cNvSpPr>
          <p:nvPr>
            <p:ph type="sldNum" sz="quarter" idx="5"/>
          </p:nvPr>
        </p:nvSpPr>
        <p:spPr/>
        <p:txBody>
          <a:bodyPr/>
          <a:lstStyle/>
          <a:p>
            <a:fld id="{EE59C365-B874-41D8-9F98-E15E613398AB}" type="slidenum">
              <a:rPr lang="en-GB" smtClean="0"/>
              <a:t>5</a:t>
            </a:fld>
            <a:endParaRPr lang="en-GB"/>
          </a:p>
        </p:txBody>
      </p:sp>
    </p:spTree>
    <p:extLst>
      <p:ext uri="{BB962C8B-B14F-4D97-AF65-F5344CB8AC3E}">
        <p14:creationId xmlns:p14="http://schemas.microsoft.com/office/powerpoint/2010/main" val="2746182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where to start? In short - everywhere.</a:t>
            </a:r>
            <a:endParaRPr lang="en-US">
              <a:solidFill>
                <a:srgbClr val="444444"/>
              </a:solidFill>
            </a:endParaRPr>
          </a:p>
          <a:p>
            <a:endParaRPr lang="en-US">
              <a:solidFill>
                <a:srgbClr val="444444"/>
              </a:solidFill>
            </a:endParaRPr>
          </a:p>
          <a:p>
            <a:r>
              <a:rPr lang="en-US"/>
              <a:t>To help guide our work, we developed a Diversity and Inclusion Outcomes Framework that articulates exactly what we are working towards.</a:t>
            </a:r>
            <a:endParaRPr lang="en-US">
              <a:solidFill>
                <a:srgbClr val="444444"/>
              </a:solidFill>
            </a:endParaRPr>
          </a:p>
          <a:p>
            <a:endParaRPr lang="en-US">
              <a:solidFill>
                <a:srgbClr val="444444"/>
              </a:solidFill>
            </a:endParaRPr>
          </a:p>
          <a:p>
            <a:r>
              <a:rPr lang="en-US"/>
              <a:t>It follows the general pipeline – from how people join our </a:t>
            </a:r>
            <a:r>
              <a:rPr lang="en-US" err="1"/>
              <a:t>organisation</a:t>
            </a:r>
            <a:r>
              <a:rPr lang="en-US"/>
              <a:t> right through to rising through the ranks.</a:t>
            </a:r>
            <a:endParaRPr lang="en-US">
              <a:solidFill>
                <a:srgbClr val="444444"/>
              </a:solidFill>
            </a:endParaRPr>
          </a:p>
          <a:p>
            <a:endParaRPr lang="en-US">
              <a:solidFill>
                <a:srgbClr val="444444"/>
              </a:solidFill>
            </a:endParaRPr>
          </a:p>
          <a:p>
            <a:r>
              <a:rPr lang="en-US"/>
              <a:t>The domains or buckets you see here – they're not particularly unique – in building this we looked closely at what had been done before. </a:t>
            </a:r>
            <a:endParaRPr lang="en-US">
              <a:solidFill>
                <a:srgbClr val="444444"/>
              </a:solidFill>
            </a:endParaRPr>
          </a:p>
          <a:p>
            <a:r>
              <a:rPr lang="en-US"/>
              <a:t>We are riding on the coattails of many who are ahead of us.  We have absolutely no problem with stealing good ideas.</a:t>
            </a:r>
            <a:endParaRPr lang="en-US">
              <a:solidFill>
                <a:srgbClr val="444444"/>
              </a:solidFill>
            </a:endParaRPr>
          </a:p>
          <a:p>
            <a:endParaRPr lang="en-US">
              <a:solidFill>
                <a:srgbClr val="444444"/>
              </a:solidFill>
            </a:endParaRPr>
          </a:p>
          <a:p>
            <a:r>
              <a:rPr lang="en-US"/>
              <a:t>The fifth box you see – measurement and reporting – this is not a pillar within the framework, but a pivotal part of that we do.</a:t>
            </a:r>
          </a:p>
        </p:txBody>
      </p:sp>
      <p:sp>
        <p:nvSpPr>
          <p:cNvPr id="4" name="Slide Number Placeholder 3"/>
          <p:cNvSpPr>
            <a:spLocks noGrp="1"/>
          </p:cNvSpPr>
          <p:nvPr>
            <p:ph type="sldNum" sz="quarter" idx="5"/>
          </p:nvPr>
        </p:nvSpPr>
        <p:spPr/>
        <p:txBody>
          <a:bodyPr/>
          <a:lstStyle/>
          <a:p>
            <a:fld id="{EE59C365-B874-41D8-9F98-E15E613398AB}" type="slidenum">
              <a:rPr lang="en-GB" smtClean="0"/>
              <a:t>6</a:t>
            </a:fld>
            <a:endParaRPr lang="en-GB"/>
          </a:p>
        </p:txBody>
      </p:sp>
    </p:spTree>
    <p:extLst>
      <p:ext uri="{BB962C8B-B14F-4D97-AF65-F5344CB8AC3E}">
        <p14:creationId xmlns:p14="http://schemas.microsoft.com/office/powerpoint/2010/main" val="2805872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of you might remember - two years ago we presented in Brisbane, sharing our journey in tackling Unconscious Bias.</a:t>
            </a:r>
            <a:endParaRPr lang="en-US">
              <a:solidFill>
                <a:srgbClr val="444444"/>
              </a:solidFill>
            </a:endParaRPr>
          </a:p>
          <a:p>
            <a:endParaRPr lang="en-US"/>
          </a:p>
          <a:p>
            <a:r>
              <a:rPr lang="en-US"/>
              <a:t>Over 300 leaders took part in the program, each contributing around 20 hours - a huge investment of time – but with good reward. The 'sheep dip' reference was because we wanted to move beyond that typical training where you chuck people in a room, dunk them in some new information for a few hours, and expect them to walk out transformed. Everything's fixed!</a:t>
            </a:r>
            <a:endParaRPr lang="en-US">
              <a:solidFill>
                <a:srgbClr val="444444"/>
              </a:solidFill>
            </a:endParaRPr>
          </a:p>
          <a:p>
            <a:endParaRPr lang="en-US"/>
          </a:p>
          <a:p>
            <a:r>
              <a:rPr lang="en-US"/>
              <a:t>No – it doesn't work like that. It takes time. Time to think, and time for good conversation. Sometimes challenging conversation. That's where we grow as individuals, and as an </a:t>
            </a:r>
            <a:r>
              <a:rPr lang="en-US" err="1"/>
              <a:t>organisation</a:t>
            </a:r>
            <a:r>
              <a:rPr lang="en-US"/>
              <a:t>.</a:t>
            </a:r>
            <a:endParaRPr lang="en-US">
              <a:solidFill>
                <a:srgbClr val="444444"/>
              </a:solidFill>
            </a:endParaRPr>
          </a:p>
          <a:p>
            <a:endParaRPr lang="en-US"/>
          </a:p>
          <a:p>
            <a:r>
              <a:rPr lang="en-US"/>
              <a:t>Link to 2023 presentation:  </a:t>
            </a:r>
          </a:p>
        </p:txBody>
      </p:sp>
      <p:sp>
        <p:nvSpPr>
          <p:cNvPr id="4" name="Slide Number Placeholder 3"/>
          <p:cNvSpPr>
            <a:spLocks noGrp="1"/>
          </p:cNvSpPr>
          <p:nvPr>
            <p:ph type="sldNum" sz="quarter" idx="5"/>
          </p:nvPr>
        </p:nvSpPr>
        <p:spPr/>
        <p:txBody>
          <a:bodyPr/>
          <a:lstStyle/>
          <a:p>
            <a:fld id="{EE59C365-B874-41D8-9F98-E15E613398AB}" type="slidenum">
              <a:rPr lang="en-GB" smtClean="0"/>
              <a:t>7</a:t>
            </a:fld>
            <a:endParaRPr lang="en-GB"/>
          </a:p>
        </p:txBody>
      </p:sp>
    </p:spTree>
    <p:extLst>
      <p:ext uri="{BB962C8B-B14F-4D97-AF65-F5344CB8AC3E}">
        <p14:creationId xmlns:p14="http://schemas.microsoft.com/office/powerpoint/2010/main" val="93678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A41C6-2460-0563-7751-BB87365CDF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100E1-5522-7046-6FF8-B66A1D2157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193106-F427-7428-FEDB-6B80C9126204}"/>
              </a:ext>
            </a:extLst>
          </p:cNvPr>
          <p:cNvSpPr>
            <a:spLocks noGrp="1"/>
          </p:cNvSpPr>
          <p:nvPr>
            <p:ph type="body" idx="1"/>
          </p:nvPr>
        </p:nvSpPr>
        <p:spPr/>
        <p:txBody>
          <a:bodyPr/>
          <a:lstStyle/>
          <a:p>
            <a:r>
              <a:rPr lang="en-US"/>
              <a:t>This sits under our 'retention' bucket, though arguably unconscious bias impacts every single bit of the pipeline. If you're looking at a part of your business for the first time and can't see some bias baked into it somewhere, you're not looking hard enough.</a:t>
            </a:r>
            <a:endParaRPr lang="en-US">
              <a:solidFill>
                <a:srgbClr val="444444"/>
              </a:solidFill>
            </a:endParaRPr>
          </a:p>
          <a:p>
            <a:endParaRPr lang="en-US">
              <a:solidFill>
                <a:srgbClr val="444444"/>
              </a:solidFill>
            </a:endParaRPr>
          </a:p>
          <a:p>
            <a:r>
              <a:rPr lang="en-US">
                <a:solidFill>
                  <a:srgbClr val="000000"/>
                </a:solidFill>
              </a:rPr>
              <a:t>Today we'd like to put the spotlight on  another story, one that sits under 'progression'.</a:t>
            </a:r>
            <a:endParaRPr lang="en-AU">
              <a:solidFill>
                <a:srgbClr val="000000"/>
              </a:solidFill>
            </a:endParaRPr>
          </a:p>
          <a:p>
            <a:endParaRPr lang="en-AU">
              <a:solidFill>
                <a:srgbClr val="000000"/>
              </a:solidFill>
            </a:endParaRPr>
          </a:p>
          <a:p>
            <a:r>
              <a:rPr lang="en-AU">
                <a:solidFill>
                  <a:srgbClr val="000000"/>
                </a:solidFill>
              </a:rPr>
              <a:t>On the whole, we are tracking well, but focus in and it becomes quickly evident that there are pockets which need attention.  Senior Operations roles. Aviation roles. Heavy plant operators. Advanced fallers. </a:t>
            </a:r>
            <a:r>
              <a:rPr lang="en-AU" i="1">
                <a:solidFill>
                  <a:srgbClr val="000000"/>
                </a:solidFill>
              </a:rPr>
              <a:t>(looks up - ‘previously known as fellas’ - smiles)</a:t>
            </a:r>
            <a:endParaRPr lang="en-US">
              <a:solidFill>
                <a:srgbClr val="000000"/>
              </a:solidFill>
            </a:endParaRPr>
          </a:p>
          <a:p>
            <a:endParaRPr lang="en-US">
              <a:solidFill>
                <a:srgbClr val="444444"/>
              </a:solidFill>
            </a:endParaRPr>
          </a:p>
          <a:p>
            <a:r>
              <a:rPr lang="en-AU"/>
              <a:t>And then there are Senior Duty Officer roles...</a:t>
            </a:r>
            <a:endParaRPr lang="en-US"/>
          </a:p>
        </p:txBody>
      </p:sp>
      <p:sp>
        <p:nvSpPr>
          <p:cNvPr id="4" name="Slide Number Placeholder 3">
            <a:extLst>
              <a:ext uri="{FF2B5EF4-FFF2-40B4-BE49-F238E27FC236}">
                <a16:creationId xmlns:a16="http://schemas.microsoft.com/office/drawing/2014/main" id="{40C0EAEB-F7B5-CF83-BAF0-E19B21A2B1B3}"/>
              </a:ext>
            </a:extLst>
          </p:cNvPr>
          <p:cNvSpPr>
            <a:spLocks noGrp="1"/>
          </p:cNvSpPr>
          <p:nvPr>
            <p:ph type="sldNum" sz="quarter" idx="5"/>
          </p:nvPr>
        </p:nvSpPr>
        <p:spPr/>
        <p:txBody>
          <a:bodyPr/>
          <a:lstStyle/>
          <a:p>
            <a:fld id="{EE59C365-B874-41D8-9F98-E15E613398AB}" type="slidenum">
              <a:rPr lang="en-GB" smtClean="0"/>
              <a:t>8</a:t>
            </a:fld>
            <a:endParaRPr lang="en-GB"/>
          </a:p>
        </p:txBody>
      </p:sp>
    </p:spTree>
    <p:extLst>
      <p:ext uri="{BB962C8B-B14F-4D97-AF65-F5344CB8AC3E}">
        <p14:creationId xmlns:p14="http://schemas.microsoft.com/office/powerpoint/2010/main" val="725737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Like many of you, we have rosters – here the main ones over in our patch.</a:t>
            </a:r>
            <a:endParaRPr lang="en-US" b="1"/>
          </a:p>
          <a:p>
            <a:endParaRPr lang="en-US"/>
          </a:p>
          <a:p>
            <a:r>
              <a:rPr lang="en-US"/>
              <a:t>So what are the carrots? Why would people jump at these roles?</a:t>
            </a:r>
          </a:p>
          <a:p>
            <a:endParaRPr lang="en-US"/>
          </a:p>
          <a:p>
            <a:r>
              <a:rPr lang="en-US" b="1"/>
              <a:t>Remuneration</a:t>
            </a:r>
            <a:endParaRPr lang="en-US"/>
          </a:p>
          <a:p>
            <a:pPr marL="628650" lvl="1" indent="-171450">
              <a:buFont typeface="Arial"/>
              <a:buChar char="•"/>
            </a:pPr>
            <a:r>
              <a:rPr lang="en-US"/>
              <a:t>Includes overtime and additional annual bonuses.</a:t>
            </a:r>
          </a:p>
          <a:p>
            <a:pPr marL="628650" lvl="1" indent="-171450">
              <a:buFont typeface="Arial"/>
              <a:buChar char="•"/>
            </a:pPr>
            <a:r>
              <a:rPr lang="en-US"/>
              <a:t>The financial rewards are significant and measurable.</a:t>
            </a:r>
          </a:p>
          <a:p>
            <a:r>
              <a:rPr lang="en-US" b="1"/>
              <a:t>Certainty</a:t>
            </a:r>
            <a:endParaRPr lang="en-US"/>
          </a:p>
          <a:p>
            <a:pPr marL="628650" lvl="1" indent="-171450">
              <a:buFont typeface="Arial"/>
              <a:buChar char="•"/>
            </a:pPr>
            <a:r>
              <a:rPr lang="en-US"/>
              <a:t>Unlike weather-dependent rosters, these roles are locked in ahead of time.</a:t>
            </a:r>
          </a:p>
          <a:p>
            <a:pPr marL="628650" lvl="1" indent="-171450">
              <a:buFont typeface="Arial"/>
              <a:buChar char="•"/>
            </a:pPr>
            <a:r>
              <a:rPr lang="en-US"/>
              <a:t>You know when, where, and how much — ideal for planning and stability.</a:t>
            </a:r>
            <a:endParaRPr lang="en-US">
              <a:solidFill>
                <a:srgbClr val="444444"/>
              </a:solidFill>
            </a:endParaRPr>
          </a:p>
          <a:p>
            <a:pPr marL="628650" lvl="1" indent="-171450">
              <a:buFont typeface="Arial"/>
              <a:buChar char="•"/>
            </a:pPr>
            <a:endParaRPr lang="en-US" b="1"/>
          </a:p>
          <a:p>
            <a:pPr marL="628650" lvl="1" indent="-171450">
              <a:buFont typeface="Arial"/>
              <a:buChar char="•"/>
            </a:pPr>
            <a:r>
              <a:rPr lang="en-US" b="1"/>
              <a:t>Respect &amp; Recognition</a:t>
            </a:r>
            <a:endParaRPr lang="en-US">
              <a:solidFill>
                <a:srgbClr val="444444"/>
              </a:solidFill>
            </a:endParaRPr>
          </a:p>
          <a:p>
            <a:pPr marL="628650" lvl="1" indent="-171450">
              <a:buFont typeface="Arial,Sans-Serif"/>
              <a:buChar char="•"/>
            </a:pPr>
            <a:r>
              <a:rPr lang="en-US"/>
              <a:t>Selection into these roles is limited — not everyone gets in.</a:t>
            </a:r>
            <a:endParaRPr lang="en-US">
              <a:solidFill>
                <a:srgbClr val="444444"/>
              </a:solidFill>
            </a:endParaRPr>
          </a:p>
          <a:p>
            <a:pPr marL="628650" lvl="1" indent="-171450">
              <a:buFont typeface="Arial,Sans-Serif"/>
              <a:buChar char="•"/>
            </a:pPr>
            <a:r>
              <a:rPr lang="en-US"/>
              <a:t>Completing them brings credibility and is seen as a tangible proof of capability.</a:t>
            </a:r>
            <a:endParaRPr lang="en-US">
              <a:solidFill>
                <a:srgbClr val="444444"/>
              </a:solidFill>
            </a:endParaRPr>
          </a:p>
          <a:p>
            <a:pPr marL="628650" lvl="1" indent="-171450">
              <a:buFont typeface="Arial,Sans-Serif"/>
              <a:buChar char="•"/>
            </a:pPr>
            <a:r>
              <a:rPr lang="en-US"/>
              <a:t>It’s great for your CV and opens doors to future opportunities.</a:t>
            </a:r>
          </a:p>
          <a:p>
            <a:endParaRPr lang="en-US"/>
          </a:p>
        </p:txBody>
      </p:sp>
      <p:sp>
        <p:nvSpPr>
          <p:cNvPr id="4" name="Slide Number Placeholder 3"/>
          <p:cNvSpPr>
            <a:spLocks noGrp="1"/>
          </p:cNvSpPr>
          <p:nvPr>
            <p:ph type="sldNum" sz="quarter" idx="5"/>
          </p:nvPr>
        </p:nvSpPr>
        <p:spPr/>
        <p:txBody>
          <a:bodyPr/>
          <a:lstStyle/>
          <a:p>
            <a:fld id="{EE59C365-B874-41D8-9F98-E15E613398AB}" type="slidenum">
              <a:rPr lang="en-GB" smtClean="0"/>
              <a:t>9</a:t>
            </a:fld>
            <a:endParaRPr lang="en-GB"/>
          </a:p>
        </p:txBody>
      </p:sp>
    </p:spTree>
    <p:extLst>
      <p:ext uri="{BB962C8B-B14F-4D97-AF65-F5344CB8AC3E}">
        <p14:creationId xmlns:p14="http://schemas.microsoft.com/office/powerpoint/2010/main" val="81460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AE25-FBA0-CE40-7672-9072708103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CFCE9EB-7BCD-F397-8400-D6C19D70AB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1C75F4-D478-5FE0-8191-3E6F3E245F4C}"/>
              </a:ext>
            </a:extLst>
          </p:cNvPr>
          <p:cNvSpPr>
            <a:spLocks noGrp="1"/>
          </p:cNvSpPr>
          <p:nvPr>
            <p:ph type="dt" sz="half" idx="10"/>
          </p:nvPr>
        </p:nvSpPr>
        <p:spPr/>
        <p:txBody>
          <a:bodyPr/>
          <a:lstStyle/>
          <a:p>
            <a:fld id="{3A83DABD-CF95-41C3-A186-9C5C55FB5007}" type="datetimeFigureOut">
              <a:rPr lang="en-GB" smtClean="0"/>
              <a:t>20/08/2025</a:t>
            </a:fld>
            <a:endParaRPr lang="en-GB"/>
          </a:p>
        </p:txBody>
      </p:sp>
      <p:sp>
        <p:nvSpPr>
          <p:cNvPr id="5" name="Footer Placeholder 4">
            <a:extLst>
              <a:ext uri="{FF2B5EF4-FFF2-40B4-BE49-F238E27FC236}">
                <a16:creationId xmlns:a16="http://schemas.microsoft.com/office/drawing/2014/main" id="{3573A2AF-1727-433A-5413-8A8351E18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10AE5-9AEC-2C4F-23AC-424E4D853D18}"/>
              </a:ext>
            </a:extLst>
          </p:cNvPr>
          <p:cNvSpPr>
            <a:spLocks noGrp="1"/>
          </p:cNvSpPr>
          <p:nvPr>
            <p:ph type="sldNum" sz="quarter" idx="12"/>
          </p:nvPr>
        </p:nvSpPr>
        <p:spPr/>
        <p:txBody>
          <a:bodyPr/>
          <a:lstStyle/>
          <a:p>
            <a:fld id="{370758D4-D6AE-43EA-B464-31779385439A}" type="slidenum">
              <a:rPr lang="en-GB" smtClean="0"/>
              <a:t>‹#›</a:t>
            </a:fld>
            <a:endParaRPr lang="en-GB"/>
          </a:p>
        </p:txBody>
      </p:sp>
    </p:spTree>
    <p:extLst>
      <p:ext uri="{BB962C8B-B14F-4D97-AF65-F5344CB8AC3E}">
        <p14:creationId xmlns:p14="http://schemas.microsoft.com/office/powerpoint/2010/main" val="3735104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96DB2-05F0-DABC-54D4-7C597B82B7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826D3E-479C-F128-97AD-BCE6C98148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8C35E0-A374-4F8A-0267-669FC8B960BC}"/>
              </a:ext>
            </a:extLst>
          </p:cNvPr>
          <p:cNvSpPr>
            <a:spLocks noGrp="1"/>
          </p:cNvSpPr>
          <p:nvPr>
            <p:ph type="dt" sz="half" idx="10"/>
          </p:nvPr>
        </p:nvSpPr>
        <p:spPr/>
        <p:txBody>
          <a:bodyPr/>
          <a:lstStyle/>
          <a:p>
            <a:fld id="{3A83DABD-CF95-41C3-A186-9C5C55FB5007}" type="datetimeFigureOut">
              <a:rPr lang="en-GB" smtClean="0"/>
              <a:t>20/08/2025</a:t>
            </a:fld>
            <a:endParaRPr lang="en-GB"/>
          </a:p>
        </p:txBody>
      </p:sp>
      <p:sp>
        <p:nvSpPr>
          <p:cNvPr id="5" name="Footer Placeholder 4">
            <a:extLst>
              <a:ext uri="{FF2B5EF4-FFF2-40B4-BE49-F238E27FC236}">
                <a16:creationId xmlns:a16="http://schemas.microsoft.com/office/drawing/2014/main" id="{494F2E7D-57DB-AAB1-B221-BDB25A077E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F3A92B-4574-C06D-97EA-786379337504}"/>
              </a:ext>
            </a:extLst>
          </p:cNvPr>
          <p:cNvSpPr>
            <a:spLocks noGrp="1"/>
          </p:cNvSpPr>
          <p:nvPr>
            <p:ph type="sldNum" sz="quarter" idx="12"/>
          </p:nvPr>
        </p:nvSpPr>
        <p:spPr/>
        <p:txBody>
          <a:bodyPr/>
          <a:lstStyle/>
          <a:p>
            <a:fld id="{370758D4-D6AE-43EA-B464-31779385439A}" type="slidenum">
              <a:rPr lang="en-GB" smtClean="0"/>
              <a:t>‹#›</a:t>
            </a:fld>
            <a:endParaRPr lang="en-GB"/>
          </a:p>
        </p:txBody>
      </p:sp>
    </p:spTree>
    <p:extLst>
      <p:ext uri="{BB962C8B-B14F-4D97-AF65-F5344CB8AC3E}">
        <p14:creationId xmlns:p14="http://schemas.microsoft.com/office/powerpoint/2010/main" val="84332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67D9CE-3286-62A6-CBDC-0C22BF859A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598745-CD89-2AA6-8DC2-4161C27E99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0A8980-BBDD-3F70-952B-03C7106C92E8}"/>
              </a:ext>
            </a:extLst>
          </p:cNvPr>
          <p:cNvSpPr>
            <a:spLocks noGrp="1"/>
          </p:cNvSpPr>
          <p:nvPr>
            <p:ph type="dt" sz="half" idx="10"/>
          </p:nvPr>
        </p:nvSpPr>
        <p:spPr/>
        <p:txBody>
          <a:bodyPr/>
          <a:lstStyle/>
          <a:p>
            <a:fld id="{3A83DABD-CF95-41C3-A186-9C5C55FB5007}" type="datetimeFigureOut">
              <a:rPr lang="en-GB" smtClean="0"/>
              <a:t>20/08/2025</a:t>
            </a:fld>
            <a:endParaRPr lang="en-GB"/>
          </a:p>
        </p:txBody>
      </p:sp>
      <p:sp>
        <p:nvSpPr>
          <p:cNvPr id="5" name="Footer Placeholder 4">
            <a:extLst>
              <a:ext uri="{FF2B5EF4-FFF2-40B4-BE49-F238E27FC236}">
                <a16:creationId xmlns:a16="http://schemas.microsoft.com/office/drawing/2014/main" id="{0E009FF8-EF8C-20F9-1D78-D32A04C3DF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D769E8-1268-8700-5B95-F7704984B627}"/>
              </a:ext>
            </a:extLst>
          </p:cNvPr>
          <p:cNvSpPr>
            <a:spLocks noGrp="1"/>
          </p:cNvSpPr>
          <p:nvPr>
            <p:ph type="sldNum" sz="quarter" idx="12"/>
          </p:nvPr>
        </p:nvSpPr>
        <p:spPr/>
        <p:txBody>
          <a:bodyPr/>
          <a:lstStyle/>
          <a:p>
            <a:fld id="{370758D4-D6AE-43EA-B464-31779385439A}" type="slidenum">
              <a:rPr lang="en-GB" smtClean="0"/>
              <a:t>‹#›</a:t>
            </a:fld>
            <a:endParaRPr lang="en-GB"/>
          </a:p>
        </p:txBody>
      </p:sp>
    </p:spTree>
    <p:extLst>
      <p:ext uri="{BB962C8B-B14F-4D97-AF65-F5344CB8AC3E}">
        <p14:creationId xmlns:p14="http://schemas.microsoft.com/office/powerpoint/2010/main" val="1815683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F5E69-3C2B-5B33-7556-CA3C686722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FA85F1-9A68-6074-3D4E-AD73BE62EB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E4FE66-0C5C-0E41-FB4E-595157EB9CBF}"/>
              </a:ext>
            </a:extLst>
          </p:cNvPr>
          <p:cNvSpPr>
            <a:spLocks noGrp="1"/>
          </p:cNvSpPr>
          <p:nvPr>
            <p:ph type="dt" sz="half" idx="10"/>
          </p:nvPr>
        </p:nvSpPr>
        <p:spPr/>
        <p:txBody>
          <a:bodyPr/>
          <a:lstStyle/>
          <a:p>
            <a:fld id="{3A83DABD-CF95-41C3-A186-9C5C55FB5007}" type="datetimeFigureOut">
              <a:rPr lang="en-GB" smtClean="0"/>
              <a:t>20/08/2025</a:t>
            </a:fld>
            <a:endParaRPr lang="en-GB"/>
          </a:p>
        </p:txBody>
      </p:sp>
      <p:sp>
        <p:nvSpPr>
          <p:cNvPr id="5" name="Footer Placeholder 4">
            <a:extLst>
              <a:ext uri="{FF2B5EF4-FFF2-40B4-BE49-F238E27FC236}">
                <a16:creationId xmlns:a16="http://schemas.microsoft.com/office/drawing/2014/main" id="{EBAECEEA-6FB2-659E-AF5C-BEEECB0D89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79EC59-3419-356C-63D4-E121F09B0CC2}"/>
              </a:ext>
            </a:extLst>
          </p:cNvPr>
          <p:cNvSpPr>
            <a:spLocks noGrp="1"/>
          </p:cNvSpPr>
          <p:nvPr>
            <p:ph type="sldNum" sz="quarter" idx="12"/>
          </p:nvPr>
        </p:nvSpPr>
        <p:spPr/>
        <p:txBody>
          <a:bodyPr/>
          <a:lstStyle/>
          <a:p>
            <a:fld id="{370758D4-D6AE-43EA-B464-31779385439A}" type="slidenum">
              <a:rPr lang="en-GB" smtClean="0"/>
              <a:t>‹#›</a:t>
            </a:fld>
            <a:endParaRPr lang="en-GB"/>
          </a:p>
        </p:txBody>
      </p:sp>
    </p:spTree>
    <p:extLst>
      <p:ext uri="{BB962C8B-B14F-4D97-AF65-F5344CB8AC3E}">
        <p14:creationId xmlns:p14="http://schemas.microsoft.com/office/powerpoint/2010/main" val="338039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656C-B998-0E46-E300-2FC5CF8EC1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2E53AC-5797-54F4-5B05-C634455B1C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6CC219-F7E4-208E-BC17-CA52BEB56159}"/>
              </a:ext>
            </a:extLst>
          </p:cNvPr>
          <p:cNvSpPr>
            <a:spLocks noGrp="1"/>
          </p:cNvSpPr>
          <p:nvPr>
            <p:ph type="dt" sz="half" idx="10"/>
          </p:nvPr>
        </p:nvSpPr>
        <p:spPr/>
        <p:txBody>
          <a:bodyPr/>
          <a:lstStyle/>
          <a:p>
            <a:fld id="{3A83DABD-CF95-41C3-A186-9C5C55FB5007}" type="datetimeFigureOut">
              <a:rPr lang="en-GB" smtClean="0"/>
              <a:t>20/08/2025</a:t>
            </a:fld>
            <a:endParaRPr lang="en-GB"/>
          </a:p>
        </p:txBody>
      </p:sp>
      <p:sp>
        <p:nvSpPr>
          <p:cNvPr id="5" name="Footer Placeholder 4">
            <a:extLst>
              <a:ext uri="{FF2B5EF4-FFF2-40B4-BE49-F238E27FC236}">
                <a16:creationId xmlns:a16="http://schemas.microsoft.com/office/drawing/2014/main" id="{B9928D6D-A473-D016-FA04-3AB8AC816F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54DEF0-B910-FAE1-CD96-6A253E0EA4B3}"/>
              </a:ext>
            </a:extLst>
          </p:cNvPr>
          <p:cNvSpPr>
            <a:spLocks noGrp="1"/>
          </p:cNvSpPr>
          <p:nvPr>
            <p:ph type="sldNum" sz="quarter" idx="12"/>
          </p:nvPr>
        </p:nvSpPr>
        <p:spPr/>
        <p:txBody>
          <a:bodyPr/>
          <a:lstStyle/>
          <a:p>
            <a:fld id="{370758D4-D6AE-43EA-B464-31779385439A}" type="slidenum">
              <a:rPr lang="en-GB" smtClean="0"/>
              <a:t>‹#›</a:t>
            </a:fld>
            <a:endParaRPr lang="en-GB"/>
          </a:p>
        </p:txBody>
      </p:sp>
    </p:spTree>
    <p:extLst>
      <p:ext uri="{BB962C8B-B14F-4D97-AF65-F5344CB8AC3E}">
        <p14:creationId xmlns:p14="http://schemas.microsoft.com/office/powerpoint/2010/main" val="232461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D368A-7C2F-5923-97B2-D8DB3EBEDA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73859B-1781-71B9-5DED-F3009F2244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0461C9-5578-E717-F843-98EBEA3051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33DF8FA-1582-574A-8442-1DA1B43BF76B}"/>
              </a:ext>
            </a:extLst>
          </p:cNvPr>
          <p:cNvSpPr>
            <a:spLocks noGrp="1"/>
          </p:cNvSpPr>
          <p:nvPr>
            <p:ph type="dt" sz="half" idx="10"/>
          </p:nvPr>
        </p:nvSpPr>
        <p:spPr/>
        <p:txBody>
          <a:bodyPr/>
          <a:lstStyle/>
          <a:p>
            <a:fld id="{3A83DABD-CF95-41C3-A186-9C5C55FB5007}" type="datetimeFigureOut">
              <a:rPr lang="en-GB" smtClean="0"/>
              <a:t>20/08/2025</a:t>
            </a:fld>
            <a:endParaRPr lang="en-GB"/>
          </a:p>
        </p:txBody>
      </p:sp>
      <p:sp>
        <p:nvSpPr>
          <p:cNvPr id="6" name="Footer Placeholder 5">
            <a:extLst>
              <a:ext uri="{FF2B5EF4-FFF2-40B4-BE49-F238E27FC236}">
                <a16:creationId xmlns:a16="http://schemas.microsoft.com/office/drawing/2014/main" id="{766509D7-833A-EF7D-F21A-2AF44C0BEA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7402D3-2ABF-FBFD-F2A0-11BB4DAF8B6E}"/>
              </a:ext>
            </a:extLst>
          </p:cNvPr>
          <p:cNvSpPr>
            <a:spLocks noGrp="1"/>
          </p:cNvSpPr>
          <p:nvPr>
            <p:ph type="sldNum" sz="quarter" idx="12"/>
          </p:nvPr>
        </p:nvSpPr>
        <p:spPr/>
        <p:txBody>
          <a:bodyPr/>
          <a:lstStyle/>
          <a:p>
            <a:fld id="{370758D4-D6AE-43EA-B464-31779385439A}" type="slidenum">
              <a:rPr lang="en-GB" smtClean="0"/>
              <a:t>‹#›</a:t>
            </a:fld>
            <a:endParaRPr lang="en-GB"/>
          </a:p>
        </p:txBody>
      </p:sp>
    </p:spTree>
    <p:extLst>
      <p:ext uri="{BB962C8B-B14F-4D97-AF65-F5344CB8AC3E}">
        <p14:creationId xmlns:p14="http://schemas.microsoft.com/office/powerpoint/2010/main" val="3383486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B0CC-05B0-5D05-8098-18422A081DC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CE0DD6-1640-511C-B709-0B823FEE64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EC91E5-2AD2-CAC6-48D7-A65A37854D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3B5F42-2F84-BB96-1575-B38FB17C4F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E0B119-5B8F-D5F6-4F93-EFDB694EE0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FE7B088-C3D1-FFCC-EA1F-C538BE77E6C0}"/>
              </a:ext>
            </a:extLst>
          </p:cNvPr>
          <p:cNvSpPr>
            <a:spLocks noGrp="1"/>
          </p:cNvSpPr>
          <p:nvPr>
            <p:ph type="dt" sz="half" idx="10"/>
          </p:nvPr>
        </p:nvSpPr>
        <p:spPr/>
        <p:txBody>
          <a:bodyPr/>
          <a:lstStyle/>
          <a:p>
            <a:fld id="{3A83DABD-CF95-41C3-A186-9C5C55FB5007}" type="datetimeFigureOut">
              <a:rPr lang="en-GB" smtClean="0"/>
              <a:t>20/08/2025</a:t>
            </a:fld>
            <a:endParaRPr lang="en-GB"/>
          </a:p>
        </p:txBody>
      </p:sp>
      <p:sp>
        <p:nvSpPr>
          <p:cNvPr id="8" name="Footer Placeholder 7">
            <a:extLst>
              <a:ext uri="{FF2B5EF4-FFF2-40B4-BE49-F238E27FC236}">
                <a16:creationId xmlns:a16="http://schemas.microsoft.com/office/drawing/2014/main" id="{31E2B150-9E0D-0B74-21F1-6489AE0753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BEAF868-8407-42F9-649B-94C76AE9BB04}"/>
              </a:ext>
            </a:extLst>
          </p:cNvPr>
          <p:cNvSpPr>
            <a:spLocks noGrp="1"/>
          </p:cNvSpPr>
          <p:nvPr>
            <p:ph type="sldNum" sz="quarter" idx="12"/>
          </p:nvPr>
        </p:nvSpPr>
        <p:spPr/>
        <p:txBody>
          <a:bodyPr/>
          <a:lstStyle/>
          <a:p>
            <a:fld id="{370758D4-D6AE-43EA-B464-31779385439A}" type="slidenum">
              <a:rPr lang="en-GB" smtClean="0"/>
              <a:t>‹#›</a:t>
            </a:fld>
            <a:endParaRPr lang="en-GB"/>
          </a:p>
        </p:txBody>
      </p:sp>
    </p:spTree>
    <p:extLst>
      <p:ext uri="{BB962C8B-B14F-4D97-AF65-F5344CB8AC3E}">
        <p14:creationId xmlns:p14="http://schemas.microsoft.com/office/powerpoint/2010/main" val="2455152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82CA9-ACC2-DD82-3A99-3C573F1718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4E7B8D-9892-5F8C-6340-AB9333B8FF61}"/>
              </a:ext>
            </a:extLst>
          </p:cNvPr>
          <p:cNvSpPr>
            <a:spLocks noGrp="1"/>
          </p:cNvSpPr>
          <p:nvPr>
            <p:ph type="dt" sz="half" idx="10"/>
          </p:nvPr>
        </p:nvSpPr>
        <p:spPr/>
        <p:txBody>
          <a:bodyPr/>
          <a:lstStyle/>
          <a:p>
            <a:fld id="{3A83DABD-CF95-41C3-A186-9C5C55FB5007}" type="datetimeFigureOut">
              <a:rPr lang="en-GB" smtClean="0"/>
              <a:t>20/08/2025</a:t>
            </a:fld>
            <a:endParaRPr lang="en-GB"/>
          </a:p>
        </p:txBody>
      </p:sp>
      <p:sp>
        <p:nvSpPr>
          <p:cNvPr id="4" name="Footer Placeholder 3">
            <a:extLst>
              <a:ext uri="{FF2B5EF4-FFF2-40B4-BE49-F238E27FC236}">
                <a16:creationId xmlns:a16="http://schemas.microsoft.com/office/drawing/2014/main" id="{16F5F052-044A-7070-CF3D-AC584245C3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457B52-690F-8B9E-FB2C-7AFE5C2E34B7}"/>
              </a:ext>
            </a:extLst>
          </p:cNvPr>
          <p:cNvSpPr>
            <a:spLocks noGrp="1"/>
          </p:cNvSpPr>
          <p:nvPr>
            <p:ph type="sldNum" sz="quarter" idx="12"/>
          </p:nvPr>
        </p:nvSpPr>
        <p:spPr/>
        <p:txBody>
          <a:bodyPr/>
          <a:lstStyle/>
          <a:p>
            <a:fld id="{370758D4-D6AE-43EA-B464-31779385439A}" type="slidenum">
              <a:rPr lang="en-GB" smtClean="0"/>
              <a:t>‹#›</a:t>
            </a:fld>
            <a:endParaRPr lang="en-GB"/>
          </a:p>
        </p:txBody>
      </p:sp>
    </p:spTree>
    <p:extLst>
      <p:ext uri="{BB962C8B-B14F-4D97-AF65-F5344CB8AC3E}">
        <p14:creationId xmlns:p14="http://schemas.microsoft.com/office/powerpoint/2010/main" val="165693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C3D51-665B-AFFA-3162-AC59AA9BD19A}"/>
              </a:ext>
            </a:extLst>
          </p:cNvPr>
          <p:cNvSpPr>
            <a:spLocks noGrp="1"/>
          </p:cNvSpPr>
          <p:nvPr>
            <p:ph type="dt" sz="half" idx="10"/>
          </p:nvPr>
        </p:nvSpPr>
        <p:spPr/>
        <p:txBody>
          <a:bodyPr/>
          <a:lstStyle/>
          <a:p>
            <a:fld id="{3A83DABD-CF95-41C3-A186-9C5C55FB5007}" type="datetimeFigureOut">
              <a:rPr lang="en-GB" smtClean="0"/>
              <a:t>20/08/2025</a:t>
            </a:fld>
            <a:endParaRPr lang="en-GB"/>
          </a:p>
        </p:txBody>
      </p:sp>
      <p:sp>
        <p:nvSpPr>
          <p:cNvPr id="3" name="Footer Placeholder 2">
            <a:extLst>
              <a:ext uri="{FF2B5EF4-FFF2-40B4-BE49-F238E27FC236}">
                <a16:creationId xmlns:a16="http://schemas.microsoft.com/office/drawing/2014/main" id="{6AE91E37-8932-4BAC-3A3F-3809E6B5A08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D3E28D-138D-98C4-D5F5-AAB6434C3EE7}"/>
              </a:ext>
            </a:extLst>
          </p:cNvPr>
          <p:cNvSpPr>
            <a:spLocks noGrp="1"/>
          </p:cNvSpPr>
          <p:nvPr>
            <p:ph type="sldNum" sz="quarter" idx="12"/>
          </p:nvPr>
        </p:nvSpPr>
        <p:spPr/>
        <p:txBody>
          <a:bodyPr/>
          <a:lstStyle/>
          <a:p>
            <a:fld id="{370758D4-D6AE-43EA-B464-31779385439A}" type="slidenum">
              <a:rPr lang="en-GB" smtClean="0"/>
              <a:t>‹#›</a:t>
            </a:fld>
            <a:endParaRPr lang="en-GB"/>
          </a:p>
        </p:txBody>
      </p:sp>
    </p:spTree>
    <p:extLst>
      <p:ext uri="{BB962C8B-B14F-4D97-AF65-F5344CB8AC3E}">
        <p14:creationId xmlns:p14="http://schemas.microsoft.com/office/powerpoint/2010/main" val="41088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72272-8EA5-A743-3EEE-DA75FBFF4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F36CD5-1DDF-1A6B-10C9-86F9D6E098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1B5871-815F-E065-569B-19D2DD83F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D7585-EEE0-9DCE-123A-42F1F3019C93}"/>
              </a:ext>
            </a:extLst>
          </p:cNvPr>
          <p:cNvSpPr>
            <a:spLocks noGrp="1"/>
          </p:cNvSpPr>
          <p:nvPr>
            <p:ph type="dt" sz="half" idx="10"/>
          </p:nvPr>
        </p:nvSpPr>
        <p:spPr/>
        <p:txBody>
          <a:bodyPr/>
          <a:lstStyle/>
          <a:p>
            <a:fld id="{3A83DABD-CF95-41C3-A186-9C5C55FB5007}" type="datetimeFigureOut">
              <a:rPr lang="en-GB" smtClean="0"/>
              <a:t>20/08/2025</a:t>
            </a:fld>
            <a:endParaRPr lang="en-GB"/>
          </a:p>
        </p:txBody>
      </p:sp>
      <p:sp>
        <p:nvSpPr>
          <p:cNvPr id="6" name="Footer Placeholder 5">
            <a:extLst>
              <a:ext uri="{FF2B5EF4-FFF2-40B4-BE49-F238E27FC236}">
                <a16:creationId xmlns:a16="http://schemas.microsoft.com/office/drawing/2014/main" id="{EBA5AC55-2DC4-60A0-9A5A-E229B52E95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CA8F41-F2B2-1413-A9CD-FACF154D5D3D}"/>
              </a:ext>
            </a:extLst>
          </p:cNvPr>
          <p:cNvSpPr>
            <a:spLocks noGrp="1"/>
          </p:cNvSpPr>
          <p:nvPr>
            <p:ph type="sldNum" sz="quarter" idx="12"/>
          </p:nvPr>
        </p:nvSpPr>
        <p:spPr/>
        <p:txBody>
          <a:bodyPr/>
          <a:lstStyle/>
          <a:p>
            <a:fld id="{370758D4-D6AE-43EA-B464-31779385439A}" type="slidenum">
              <a:rPr lang="en-GB" smtClean="0"/>
              <a:t>‹#›</a:t>
            </a:fld>
            <a:endParaRPr lang="en-GB"/>
          </a:p>
        </p:txBody>
      </p:sp>
    </p:spTree>
    <p:extLst>
      <p:ext uri="{BB962C8B-B14F-4D97-AF65-F5344CB8AC3E}">
        <p14:creationId xmlns:p14="http://schemas.microsoft.com/office/powerpoint/2010/main" val="120763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F18D8-B76C-0444-AFA1-3F42CF2DB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713613B-3EBE-19A3-D1ED-87F1058BC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9305571B-1C1F-9261-411A-F36DD4D32A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360032-4DB6-5EDC-02B0-3BB1BD2F0C77}"/>
              </a:ext>
            </a:extLst>
          </p:cNvPr>
          <p:cNvSpPr>
            <a:spLocks noGrp="1"/>
          </p:cNvSpPr>
          <p:nvPr>
            <p:ph type="dt" sz="half" idx="10"/>
          </p:nvPr>
        </p:nvSpPr>
        <p:spPr/>
        <p:txBody>
          <a:bodyPr/>
          <a:lstStyle/>
          <a:p>
            <a:fld id="{3A83DABD-CF95-41C3-A186-9C5C55FB5007}" type="datetimeFigureOut">
              <a:rPr lang="en-GB" smtClean="0"/>
              <a:t>20/08/2025</a:t>
            </a:fld>
            <a:endParaRPr lang="en-GB"/>
          </a:p>
        </p:txBody>
      </p:sp>
      <p:sp>
        <p:nvSpPr>
          <p:cNvPr id="6" name="Footer Placeholder 5">
            <a:extLst>
              <a:ext uri="{FF2B5EF4-FFF2-40B4-BE49-F238E27FC236}">
                <a16:creationId xmlns:a16="http://schemas.microsoft.com/office/drawing/2014/main" id="{5BAAC17F-B960-A3FD-6CDC-8A7687AA4F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D8E6A2-3C97-434B-A8E5-053FD42DD206}"/>
              </a:ext>
            </a:extLst>
          </p:cNvPr>
          <p:cNvSpPr>
            <a:spLocks noGrp="1"/>
          </p:cNvSpPr>
          <p:nvPr>
            <p:ph type="sldNum" sz="quarter" idx="12"/>
          </p:nvPr>
        </p:nvSpPr>
        <p:spPr/>
        <p:txBody>
          <a:bodyPr/>
          <a:lstStyle/>
          <a:p>
            <a:fld id="{370758D4-D6AE-43EA-B464-31779385439A}" type="slidenum">
              <a:rPr lang="en-GB" smtClean="0"/>
              <a:t>‹#›</a:t>
            </a:fld>
            <a:endParaRPr lang="en-GB"/>
          </a:p>
        </p:txBody>
      </p:sp>
    </p:spTree>
    <p:extLst>
      <p:ext uri="{BB962C8B-B14F-4D97-AF65-F5344CB8AC3E}">
        <p14:creationId xmlns:p14="http://schemas.microsoft.com/office/powerpoint/2010/main" val="230647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8FC21-B6C6-3E90-25CD-4158E058EC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6CD63A-5A02-647D-26AF-222CA75F4B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B8B7E7-F38C-5212-BEBB-8F8C6242F0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83DABD-CF95-41C3-A186-9C5C55FB5007}" type="datetimeFigureOut">
              <a:rPr lang="en-GB" smtClean="0"/>
              <a:t>20/08/2025</a:t>
            </a:fld>
            <a:endParaRPr lang="en-GB"/>
          </a:p>
        </p:txBody>
      </p:sp>
      <p:sp>
        <p:nvSpPr>
          <p:cNvPr id="5" name="Footer Placeholder 4">
            <a:extLst>
              <a:ext uri="{FF2B5EF4-FFF2-40B4-BE49-F238E27FC236}">
                <a16:creationId xmlns:a16="http://schemas.microsoft.com/office/drawing/2014/main" id="{B66CE9B5-2F62-B32F-981D-7FE389B890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175A02D-54F6-954B-CF9D-D6654725C5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0758D4-D6AE-43EA-B464-31779385439A}" type="slidenum">
              <a:rPr lang="en-GB" smtClean="0"/>
              <a:t>‹#›</a:t>
            </a:fld>
            <a:endParaRPr lang="en-GB"/>
          </a:p>
        </p:txBody>
      </p:sp>
      <p:sp>
        <p:nvSpPr>
          <p:cNvPr id="8" name="TextBox 7">
            <a:extLst>
              <a:ext uri="{FF2B5EF4-FFF2-40B4-BE49-F238E27FC236}">
                <a16:creationId xmlns:a16="http://schemas.microsoft.com/office/drawing/2014/main" id="{121DA81D-0B9D-A2A6-F00E-408454B0A5E5}"/>
              </a:ext>
            </a:extLst>
          </p:cNvPr>
          <p:cNvSpPr txBox="1"/>
          <p:nvPr>
            <p:extLst>
              <p:ext uri="{1162E1C5-73C7-4A58-AE30-91384D911F3F}">
                <p184:classification xmlns:p184="http://schemas.microsoft.com/office/powerpoint/2018/4/main" val="ftr"/>
              </p:ext>
            </p:extLst>
          </p:nvPr>
        </p:nvSpPr>
        <p:spPr>
          <a:xfrm>
            <a:off x="5820537" y="6611620"/>
            <a:ext cx="585788" cy="182880"/>
          </a:xfrm>
          <a:prstGeom prst="rect">
            <a:avLst/>
          </a:prstGeom>
        </p:spPr>
        <p:txBody>
          <a:bodyPr horzOverflow="overflow" lIns="0" tIns="0" rIns="0" bIns="0">
            <a:spAutoFit/>
          </a:bodyPr>
          <a:lstStyle/>
          <a:p>
            <a:pPr algn="l"/>
            <a:r>
              <a:rPr lang="en-US"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62965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microsoft.com/office/2018/10/relationships/comments" Target="../comments/modernComment_132_293879A8.xml"/><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microsoft.com/office/2018/10/relationships/comments" Target="../comments/modernComment_131_CE02F80A.xml"/><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microsoft.com/office/2018/10/relationships/comments" Target="../comments/modernComment_130_E5F92F02.xml"/><Relationship Id="rId7"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microsoft.com/office/2018/10/relationships/comments" Target="../comments/modernComment_12C_B9E0CE19.xml"/><Relationship Id="rId7"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jpeg"/><Relationship Id="rId7"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3.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BCBA8-9DD9-AEE5-D6FB-89FFFFFEBBA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EBFA9DB-5CA9-743F-BEE7-947C1EB654C0}"/>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B644CFF-74EA-B708-3286-F30B50C8B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6F7A8A5A-7CD6-CB1C-248F-124D2F228B9B}"/>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312F71C1-6A81-D71B-6C8E-48EDB6B806C2}"/>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5E9D00F9-AF87-A818-DF69-1C5191F6C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sp>
        <p:nvSpPr>
          <p:cNvPr id="2" name="TextBox 1">
            <a:extLst>
              <a:ext uri="{FF2B5EF4-FFF2-40B4-BE49-F238E27FC236}">
                <a16:creationId xmlns:a16="http://schemas.microsoft.com/office/drawing/2014/main" id="{36B916EA-CCC1-140F-3458-37EDF39EFAFA}"/>
              </a:ext>
            </a:extLst>
          </p:cNvPr>
          <p:cNvSpPr txBox="1"/>
          <p:nvPr/>
        </p:nvSpPr>
        <p:spPr>
          <a:xfrm>
            <a:off x="1259048" y="2182473"/>
            <a:ext cx="10346718" cy="295465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4400" b="1" i="1">
                <a:solidFill>
                  <a:srgbClr val="0F7B4C"/>
                </a:solidFill>
                <a:latin typeface="VIC"/>
                <a:cs typeface="Arial"/>
              </a:rPr>
              <a:t>Tradition to Transformation </a:t>
            </a:r>
            <a:endParaRPr lang="en-AU" i="1">
              <a:solidFill>
                <a:srgbClr val="000000"/>
              </a:solidFill>
              <a:latin typeface="VIC"/>
              <a:ea typeface="Calibri"/>
              <a:cs typeface="Calibri"/>
            </a:endParaRPr>
          </a:p>
          <a:p>
            <a:r>
              <a:rPr lang="en-AU" sz="2800" i="1">
                <a:solidFill>
                  <a:srgbClr val="0F7B4C"/>
                </a:solidFill>
                <a:latin typeface="VIC"/>
                <a:cs typeface="Arial"/>
              </a:rPr>
              <a:t>Building Gender Diversity in Senior Duty Officer Teams</a:t>
            </a:r>
            <a:endParaRPr lang="en-AU" sz="2800"/>
          </a:p>
          <a:p>
            <a:endParaRPr lang="en-AU" sz="2800" b="1">
              <a:solidFill>
                <a:srgbClr val="0F7B4C"/>
              </a:solidFill>
              <a:latin typeface="VIC"/>
              <a:cs typeface="Arial"/>
            </a:endParaRPr>
          </a:p>
          <a:p>
            <a:r>
              <a:rPr lang="en-AU" sz="1600">
                <a:solidFill>
                  <a:srgbClr val="0F7B4C"/>
                </a:solidFill>
                <a:latin typeface="VIC"/>
                <a:cs typeface="Arial"/>
              </a:rPr>
              <a:t>Presented by:</a:t>
            </a:r>
          </a:p>
          <a:p>
            <a:endParaRPr lang="en-AU" sz="1600">
              <a:solidFill>
                <a:srgbClr val="0F7B4C"/>
              </a:solidFill>
              <a:latin typeface="VIC"/>
              <a:cs typeface="Arial"/>
            </a:endParaRPr>
          </a:p>
          <a:p>
            <a:r>
              <a:rPr lang="en-AU">
                <a:solidFill>
                  <a:srgbClr val="007B4B"/>
                </a:solidFill>
                <a:latin typeface="VIC"/>
                <a:cs typeface="Arial"/>
              </a:rPr>
              <a:t>Fiona Dunstan AFSM </a:t>
            </a:r>
            <a:endParaRPr lang="en-US">
              <a:solidFill>
                <a:srgbClr val="000000"/>
              </a:solidFill>
              <a:latin typeface="VIC"/>
              <a:cs typeface="Arial"/>
            </a:endParaRPr>
          </a:p>
          <a:p>
            <a:r>
              <a:rPr lang="en-AU">
                <a:solidFill>
                  <a:srgbClr val="007B4B"/>
                </a:solidFill>
                <a:latin typeface="VIC"/>
                <a:cs typeface="Arial"/>
              </a:rPr>
              <a:t>Deputy Chief Fire Officer, FFMVic</a:t>
            </a:r>
          </a:p>
          <a:p>
            <a:r>
              <a:rPr lang="en-AU">
                <a:solidFill>
                  <a:srgbClr val="007B4B"/>
                </a:solidFill>
                <a:latin typeface="VIC"/>
                <a:cs typeface="Arial"/>
              </a:rPr>
              <a:t>Director, Bushfire and Emergency Management, DEECA</a:t>
            </a:r>
            <a:endParaRPr lang="en-AU"/>
          </a:p>
        </p:txBody>
      </p:sp>
    </p:spTree>
    <p:extLst>
      <p:ext uri="{BB962C8B-B14F-4D97-AF65-F5344CB8AC3E}">
        <p14:creationId xmlns:p14="http://schemas.microsoft.com/office/powerpoint/2010/main" val="380610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D9458-54F5-804B-91B7-26DBA2ED74C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D88B16B-0D66-510D-AC0C-37230BC4FFB2}"/>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7FA508F-C1F5-6FB4-7E9B-4644E1E3C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2B4E78D7-6E5A-F294-B63D-1F65C58F6F3A}"/>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B52527A4-9005-086F-29C5-BCE00A974741}"/>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AE194BDC-A9BC-616D-8DFE-3E41EADCC8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sp>
        <p:nvSpPr>
          <p:cNvPr id="5" name="TextBox 4">
            <a:extLst>
              <a:ext uri="{FF2B5EF4-FFF2-40B4-BE49-F238E27FC236}">
                <a16:creationId xmlns:a16="http://schemas.microsoft.com/office/drawing/2014/main" id="{025690FC-5D05-D4DA-C6D2-41295392B3AF}"/>
              </a:ext>
            </a:extLst>
          </p:cNvPr>
          <p:cNvSpPr txBox="1"/>
          <p:nvPr/>
        </p:nvSpPr>
        <p:spPr>
          <a:xfrm>
            <a:off x="2639683" y="195532"/>
            <a:ext cx="592059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FFFF"/>
                </a:solidFill>
                <a:latin typeface="VIC"/>
              </a:rPr>
              <a:t>Barriers to women </a:t>
            </a:r>
            <a:endParaRPr lang="en-US">
              <a:solidFill>
                <a:srgbClr val="000000"/>
              </a:solidFill>
              <a:latin typeface="Aptos" panose="02110004020202020204"/>
            </a:endParaRPr>
          </a:p>
          <a:p>
            <a:r>
              <a:rPr lang="en-US" sz="2000">
                <a:solidFill>
                  <a:srgbClr val="FFFFFF"/>
                </a:solidFill>
                <a:latin typeface="VIC"/>
              </a:rPr>
              <a:t>(and many men...)</a:t>
            </a:r>
            <a:endParaRPr lang="en-US"/>
          </a:p>
        </p:txBody>
      </p:sp>
      <p:pic>
        <p:nvPicPr>
          <p:cNvPr id="11" name="Picture 10" descr="A group of green people icons&#10;&#10;AI-generated content may be incorrect.">
            <a:extLst>
              <a:ext uri="{FF2B5EF4-FFF2-40B4-BE49-F238E27FC236}">
                <a16:creationId xmlns:a16="http://schemas.microsoft.com/office/drawing/2014/main" id="{7FB2E97B-7BC7-1124-5FE0-208977457CF6}"/>
              </a:ext>
            </a:extLst>
          </p:cNvPr>
          <p:cNvPicPr>
            <a:picLocks noChangeAspect="1"/>
          </p:cNvPicPr>
          <p:nvPr/>
        </p:nvPicPr>
        <p:blipFill>
          <a:blip r:embed="rId6"/>
          <a:stretch>
            <a:fillRect/>
          </a:stretch>
        </p:blipFill>
        <p:spPr>
          <a:xfrm>
            <a:off x="6861756" y="1552455"/>
            <a:ext cx="4829175" cy="4657725"/>
          </a:xfrm>
          <a:prstGeom prst="rect">
            <a:avLst/>
          </a:prstGeom>
        </p:spPr>
      </p:pic>
    </p:spTree>
    <p:extLst>
      <p:ext uri="{BB962C8B-B14F-4D97-AF65-F5344CB8AC3E}">
        <p14:creationId xmlns:p14="http://schemas.microsoft.com/office/powerpoint/2010/main" val="632593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2A9B9-27CE-F635-3054-62AC3F30121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54CBF84-F0C1-3635-EA1B-E346E2DF6FDF}"/>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0AC42E3C-6508-96AB-576E-88A07570A8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0CA26CCB-56A8-5C79-BA3B-5EC496EF0340}"/>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5"/>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C8C373F1-1667-4853-9785-5526A068C34A}"/>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EDF7B280-9E57-D9F3-42B5-14C2BD0A4E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sp>
        <p:nvSpPr>
          <p:cNvPr id="2" name="Content Placeholder 2">
            <a:extLst>
              <a:ext uri="{FF2B5EF4-FFF2-40B4-BE49-F238E27FC236}">
                <a16:creationId xmlns:a16="http://schemas.microsoft.com/office/drawing/2014/main" id="{FA4C3554-C610-A3B7-6FC2-51A1DEB05E00}"/>
              </a:ext>
            </a:extLst>
          </p:cNvPr>
          <p:cNvSpPr>
            <a:spLocks noGrp="1"/>
          </p:cNvSpPr>
          <p:nvPr/>
        </p:nvSpPr>
        <p:spPr>
          <a:xfrm>
            <a:off x="407204" y="1714073"/>
            <a:ext cx="8154430" cy="13250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latin typeface="VIC"/>
                <a:cs typeface="Arial"/>
              </a:rPr>
              <a:t>24 hour shift</a:t>
            </a:r>
            <a:endParaRPr lang="en-AU" sz="2000" b="1" dirty="0">
              <a:latin typeface="VIC"/>
            </a:endParaRPr>
          </a:p>
          <a:p>
            <a:endParaRPr lang="en-AU" sz="2000">
              <a:latin typeface="VIC"/>
              <a:cs typeface="Arial"/>
            </a:endParaRPr>
          </a:p>
          <a:p>
            <a:pPr marL="0" indent="0">
              <a:buNone/>
            </a:pPr>
            <a:endParaRPr lang="en-AU" sz="2000">
              <a:latin typeface="VIC"/>
            </a:endParaRPr>
          </a:p>
        </p:txBody>
      </p:sp>
      <p:sp>
        <p:nvSpPr>
          <p:cNvPr id="5" name="TextBox 4">
            <a:extLst>
              <a:ext uri="{FF2B5EF4-FFF2-40B4-BE49-F238E27FC236}">
                <a16:creationId xmlns:a16="http://schemas.microsoft.com/office/drawing/2014/main" id="{42AA4A67-2BBC-299D-3F15-675208D938F9}"/>
              </a:ext>
            </a:extLst>
          </p:cNvPr>
          <p:cNvSpPr txBox="1"/>
          <p:nvPr/>
        </p:nvSpPr>
        <p:spPr>
          <a:xfrm>
            <a:off x="2639683" y="195532"/>
            <a:ext cx="592059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FFFF"/>
                </a:solidFill>
                <a:latin typeface="VIC"/>
              </a:rPr>
              <a:t>Barriers to women </a:t>
            </a:r>
            <a:endParaRPr lang="en-US">
              <a:solidFill>
                <a:srgbClr val="000000"/>
              </a:solidFill>
              <a:latin typeface="Aptos" panose="02110004020202020204"/>
            </a:endParaRPr>
          </a:p>
          <a:p>
            <a:r>
              <a:rPr lang="en-US" sz="2000">
                <a:solidFill>
                  <a:srgbClr val="FFFFFF"/>
                </a:solidFill>
                <a:latin typeface="VIC"/>
              </a:rPr>
              <a:t>(and many men...)</a:t>
            </a:r>
            <a:endParaRPr lang="en-US"/>
          </a:p>
        </p:txBody>
      </p:sp>
      <p:pic>
        <p:nvPicPr>
          <p:cNvPr id="8" name="Picture 7" descr="A group of green people icons&#10;&#10;AI-generated content may be incorrect.">
            <a:extLst>
              <a:ext uri="{FF2B5EF4-FFF2-40B4-BE49-F238E27FC236}">
                <a16:creationId xmlns:a16="http://schemas.microsoft.com/office/drawing/2014/main" id="{D61D76A5-5707-16C5-EE03-57CA213D3F2E}"/>
              </a:ext>
            </a:extLst>
          </p:cNvPr>
          <p:cNvPicPr>
            <a:picLocks noChangeAspect="1"/>
          </p:cNvPicPr>
          <p:nvPr/>
        </p:nvPicPr>
        <p:blipFill>
          <a:blip r:embed="rId7"/>
          <a:stretch>
            <a:fillRect/>
          </a:stretch>
        </p:blipFill>
        <p:spPr>
          <a:xfrm>
            <a:off x="6946774" y="1960772"/>
            <a:ext cx="4425891" cy="3778011"/>
          </a:xfrm>
          <a:prstGeom prst="rect">
            <a:avLst/>
          </a:prstGeom>
        </p:spPr>
      </p:pic>
    </p:spTree>
    <p:extLst>
      <p:ext uri="{BB962C8B-B14F-4D97-AF65-F5344CB8AC3E}">
        <p14:creationId xmlns:p14="http://schemas.microsoft.com/office/powerpoint/2010/main" val="691567016"/>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6DEF6-527E-4C67-5986-253FE044A18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53C5C7D-3308-D9C6-9BC1-C53714A7D648}"/>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5A82898-7DDD-620D-E92E-94259F674E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BA9BBB2E-7C04-8705-EAA9-71A92E09D32D}"/>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5"/>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3453F392-0D6A-736E-E640-16CD997E0D33}"/>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708511EF-3CF0-5340-5FEE-A6845F3A39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sp>
        <p:nvSpPr>
          <p:cNvPr id="2" name="Content Placeholder 2">
            <a:extLst>
              <a:ext uri="{FF2B5EF4-FFF2-40B4-BE49-F238E27FC236}">
                <a16:creationId xmlns:a16="http://schemas.microsoft.com/office/drawing/2014/main" id="{4D162B5F-AC84-DEFB-1012-56435AA6CC84}"/>
              </a:ext>
            </a:extLst>
          </p:cNvPr>
          <p:cNvSpPr>
            <a:spLocks noGrp="1"/>
          </p:cNvSpPr>
          <p:nvPr/>
        </p:nvSpPr>
        <p:spPr>
          <a:xfrm>
            <a:off x="407204" y="1714073"/>
            <a:ext cx="8144270" cy="29303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latin typeface="VIC"/>
                <a:cs typeface="Arial"/>
              </a:rPr>
              <a:t>24 hour shift</a:t>
            </a:r>
            <a:endParaRPr lang="en-AU" sz="2000" b="1" dirty="0">
              <a:latin typeface="VIC"/>
            </a:endParaRPr>
          </a:p>
          <a:p>
            <a:endParaRPr lang="en-AU" sz="2000">
              <a:latin typeface="VIC"/>
              <a:cs typeface="Arial"/>
            </a:endParaRPr>
          </a:p>
          <a:p>
            <a:r>
              <a:rPr lang="en-AU" sz="2000" dirty="0">
                <a:latin typeface="VIC"/>
                <a:cs typeface="Arial"/>
              </a:rPr>
              <a:t>7 days stint</a:t>
            </a:r>
            <a:endParaRPr lang="en-AU" sz="2000" dirty="0">
              <a:latin typeface="VIC"/>
            </a:endParaRPr>
          </a:p>
          <a:p>
            <a:pPr marL="0" indent="0">
              <a:buNone/>
            </a:pPr>
            <a:endParaRPr lang="en-AU" sz="2000">
              <a:latin typeface="VIC"/>
            </a:endParaRPr>
          </a:p>
        </p:txBody>
      </p:sp>
      <p:sp>
        <p:nvSpPr>
          <p:cNvPr id="5" name="TextBox 4">
            <a:extLst>
              <a:ext uri="{FF2B5EF4-FFF2-40B4-BE49-F238E27FC236}">
                <a16:creationId xmlns:a16="http://schemas.microsoft.com/office/drawing/2014/main" id="{DF3B0027-5C2D-E5E2-FC5E-E2542C3C107F}"/>
              </a:ext>
            </a:extLst>
          </p:cNvPr>
          <p:cNvSpPr txBox="1"/>
          <p:nvPr/>
        </p:nvSpPr>
        <p:spPr>
          <a:xfrm>
            <a:off x="2639683" y="195532"/>
            <a:ext cx="592059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FFFFFF"/>
                </a:solidFill>
                <a:latin typeface="VIC"/>
              </a:rPr>
              <a:t>Barriers to women </a:t>
            </a:r>
            <a:endParaRPr lang="en-US" dirty="0">
              <a:solidFill>
                <a:srgbClr val="000000"/>
              </a:solidFill>
              <a:latin typeface="Aptos" panose="02110004020202020204"/>
            </a:endParaRPr>
          </a:p>
          <a:p>
            <a:r>
              <a:rPr lang="en-US" sz="2000" dirty="0">
                <a:solidFill>
                  <a:srgbClr val="FFFFFF"/>
                </a:solidFill>
                <a:latin typeface="VIC"/>
              </a:rPr>
              <a:t>(and many men...)</a:t>
            </a:r>
            <a:endParaRPr lang="en-US" dirty="0"/>
          </a:p>
        </p:txBody>
      </p:sp>
      <p:pic>
        <p:nvPicPr>
          <p:cNvPr id="8" name="Picture 7" descr="A group of green people icons&#10;&#10;AI-generated content may be incorrect.">
            <a:extLst>
              <a:ext uri="{FF2B5EF4-FFF2-40B4-BE49-F238E27FC236}">
                <a16:creationId xmlns:a16="http://schemas.microsoft.com/office/drawing/2014/main" id="{A2377C12-24D5-82F8-D2C0-17F06890ED29}"/>
              </a:ext>
            </a:extLst>
          </p:cNvPr>
          <p:cNvPicPr>
            <a:picLocks noChangeAspect="1"/>
          </p:cNvPicPr>
          <p:nvPr/>
        </p:nvPicPr>
        <p:blipFill>
          <a:blip r:embed="rId7"/>
          <a:stretch>
            <a:fillRect/>
          </a:stretch>
        </p:blipFill>
        <p:spPr>
          <a:xfrm>
            <a:off x="7882668" y="2268364"/>
            <a:ext cx="2626564" cy="3102634"/>
          </a:xfrm>
          <a:prstGeom prst="rect">
            <a:avLst/>
          </a:prstGeom>
        </p:spPr>
      </p:pic>
    </p:spTree>
    <p:extLst>
      <p:ext uri="{BB962C8B-B14F-4D97-AF65-F5344CB8AC3E}">
        <p14:creationId xmlns:p14="http://schemas.microsoft.com/office/powerpoint/2010/main" val="3456301066"/>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EBE91-A37C-BADD-D2B2-B50757FEFFB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57589FC-DEA8-451B-EDA6-F1A2370B2992}"/>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8D2AE47-DCCF-0838-CE16-B2048B86E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4E18387B-B0DA-9270-7CDB-383859721839}"/>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5"/>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60421944-A26F-F428-0FBB-78C39BFED688}"/>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E8957D27-F2EC-5E1C-6149-6F7BFE10EC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sp>
        <p:nvSpPr>
          <p:cNvPr id="2" name="Content Placeholder 2">
            <a:extLst>
              <a:ext uri="{FF2B5EF4-FFF2-40B4-BE49-F238E27FC236}">
                <a16:creationId xmlns:a16="http://schemas.microsoft.com/office/drawing/2014/main" id="{BB7938B0-6D59-C74D-E592-40CF418AAC36}"/>
              </a:ext>
            </a:extLst>
          </p:cNvPr>
          <p:cNvSpPr>
            <a:spLocks noGrp="1"/>
          </p:cNvSpPr>
          <p:nvPr/>
        </p:nvSpPr>
        <p:spPr>
          <a:xfrm>
            <a:off x="407204" y="1714073"/>
            <a:ext cx="8144270" cy="29303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latin typeface="VIC"/>
                <a:cs typeface="Arial"/>
              </a:rPr>
              <a:t>24 hour shift</a:t>
            </a:r>
            <a:endParaRPr lang="en-AU" sz="2000" b="1" dirty="0">
              <a:latin typeface="VIC"/>
            </a:endParaRPr>
          </a:p>
          <a:p>
            <a:endParaRPr lang="en-AU" sz="2000">
              <a:latin typeface="VIC"/>
              <a:cs typeface="Arial"/>
            </a:endParaRPr>
          </a:p>
          <a:p>
            <a:r>
              <a:rPr lang="en-AU" sz="2000" dirty="0">
                <a:latin typeface="VIC"/>
                <a:cs typeface="Arial"/>
              </a:rPr>
              <a:t>7 days stint</a:t>
            </a:r>
            <a:endParaRPr lang="en-AU" sz="2000" dirty="0">
              <a:latin typeface="VIC"/>
            </a:endParaRPr>
          </a:p>
          <a:p>
            <a:endParaRPr lang="en-AU" sz="2000">
              <a:latin typeface="VIC"/>
            </a:endParaRPr>
          </a:p>
          <a:p>
            <a:r>
              <a:rPr lang="en-AU" sz="2000" dirty="0">
                <a:latin typeface="VIC"/>
                <a:cs typeface="Arial"/>
              </a:rPr>
              <a:t>Operational experience / accreditation</a:t>
            </a:r>
            <a:endParaRPr lang="en-AU" sz="2000" dirty="0">
              <a:latin typeface="VIC"/>
            </a:endParaRPr>
          </a:p>
        </p:txBody>
      </p:sp>
      <p:sp>
        <p:nvSpPr>
          <p:cNvPr id="5" name="TextBox 4">
            <a:extLst>
              <a:ext uri="{FF2B5EF4-FFF2-40B4-BE49-F238E27FC236}">
                <a16:creationId xmlns:a16="http://schemas.microsoft.com/office/drawing/2014/main" id="{5A05A1A6-4D0F-0E8E-59EA-522309A06E9B}"/>
              </a:ext>
            </a:extLst>
          </p:cNvPr>
          <p:cNvSpPr txBox="1"/>
          <p:nvPr/>
        </p:nvSpPr>
        <p:spPr>
          <a:xfrm>
            <a:off x="2639683" y="195532"/>
            <a:ext cx="592059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FFFF"/>
                </a:solidFill>
                <a:latin typeface="VIC"/>
              </a:rPr>
              <a:t>Barriers to women </a:t>
            </a:r>
            <a:endParaRPr lang="en-US">
              <a:solidFill>
                <a:srgbClr val="000000"/>
              </a:solidFill>
              <a:latin typeface="Aptos" panose="02110004020202020204"/>
            </a:endParaRPr>
          </a:p>
          <a:p>
            <a:r>
              <a:rPr lang="en-US" sz="2000">
                <a:solidFill>
                  <a:srgbClr val="FFFFFF"/>
                </a:solidFill>
                <a:latin typeface="VIC"/>
              </a:rPr>
              <a:t>(and many men...)</a:t>
            </a:r>
            <a:endParaRPr lang="en-US"/>
          </a:p>
        </p:txBody>
      </p:sp>
      <p:pic>
        <p:nvPicPr>
          <p:cNvPr id="8" name="Picture 7" descr="A group of green people icons&#10;&#10;AI-generated content may be incorrect.">
            <a:extLst>
              <a:ext uri="{FF2B5EF4-FFF2-40B4-BE49-F238E27FC236}">
                <a16:creationId xmlns:a16="http://schemas.microsoft.com/office/drawing/2014/main" id="{14197AFE-47A4-BEF8-806B-09419C3C513B}"/>
              </a:ext>
            </a:extLst>
          </p:cNvPr>
          <p:cNvPicPr>
            <a:picLocks noChangeAspect="1"/>
          </p:cNvPicPr>
          <p:nvPr/>
        </p:nvPicPr>
        <p:blipFill>
          <a:blip r:embed="rId7"/>
          <a:stretch>
            <a:fillRect/>
          </a:stretch>
        </p:blipFill>
        <p:spPr>
          <a:xfrm>
            <a:off x="8126131" y="2869236"/>
            <a:ext cx="2140789" cy="2274319"/>
          </a:xfrm>
          <a:prstGeom prst="rect">
            <a:avLst/>
          </a:prstGeom>
        </p:spPr>
      </p:pic>
    </p:spTree>
    <p:extLst>
      <p:ext uri="{BB962C8B-B14F-4D97-AF65-F5344CB8AC3E}">
        <p14:creationId xmlns:p14="http://schemas.microsoft.com/office/powerpoint/2010/main" val="3858312962"/>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75000-B511-952E-E8C7-7D05DCF0B34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50D7692-A131-B456-05F6-9E26F4A6E40E}"/>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FF0541B-CA40-4471-E0E6-022103E73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93D16418-F298-2163-5DAD-F4981BCFD28D}"/>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5"/>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4C2B0A11-3A57-049C-B099-498C4BDF2112}"/>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3898909D-D2BE-EC93-F395-7F369A6B9F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sp>
        <p:nvSpPr>
          <p:cNvPr id="2" name="Content Placeholder 2">
            <a:extLst>
              <a:ext uri="{FF2B5EF4-FFF2-40B4-BE49-F238E27FC236}">
                <a16:creationId xmlns:a16="http://schemas.microsoft.com/office/drawing/2014/main" id="{10895338-8ABA-57E5-4AB3-DC004AA87CF9}"/>
              </a:ext>
            </a:extLst>
          </p:cNvPr>
          <p:cNvSpPr>
            <a:spLocks noGrp="1"/>
          </p:cNvSpPr>
          <p:nvPr/>
        </p:nvSpPr>
        <p:spPr>
          <a:xfrm>
            <a:off x="407204" y="1714073"/>
            <a:ext cx="8144270" cy="29303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a:latin typeface="VIC"/>
                <a:cs typeface="Arial"/>
              </a:rPr>
              <a:t>24 hour shift</a:t>
            </a:r>
            <a:endParaRPr lang="en-AU" sz="2000" b="1">
              <a:latin typeface="VIC"/>
            </a:endParaRPr>
          </a:p>
          <a:p>
            <a:endParaRPr lang="en-AU" sz="2000">
              <a:latin typeface="VIC"/>
              <a:cs typeface="Arial"/>
            </a:endParaRPr>
          </a:p>
          <a:p>
            <a:r>
              <a:rPr lang="en-AU" sz="2000">
                <a:latin typeface="VIC"/>
                <a:cs typeface="Arial"/>
              </a:rPr>
              <a:t>7 days stint</a:t>
            </a:r>
            <a:endParaRPr lang="en-AU" sz="2000">
              <a:latin typeface="VIC"/>
            </a:endParaRPr>
          </a:p>
          <a:p>
            <a:endParaRPr lang="en-AU" sz="2000">
              <a:latin typeface="VIC"/>
            </a:endParaRPr>
          </a:p>
          <a:p>
            <a:r>
              <a:rPr lang="en-AU" sz="2000">
                <a:latin typeface="VIC"/>
                <a:cs typeface="Arial"/>
              </a:rPr>
              <a:t>Operational experience / accreditation</a:t>
            </a:r>
            <a:endParaRPr lang="en-AU" sz="2000">
              <a:latin typeface="VIC"/>
            </a:endParaRPr>
          </a:p>
          <a:p>
            <a:endParaRPr lang="en-AU" sz="2000">
              <a:latin typeface="VIC"/>
              <a:cs typeface="Arial"/>
            </a:endParaRPr>
          </a:p>
          <a:p>
            <a:r>
              <a:rPr lang="en-AU" sz="2000">
                <a:latin typeface="VIC"/>
                <a:cs typeface="Arial"/>
              </a:rPr>
              <a:t>Incident Control experience/ accreditation</a:t>
            </a:r>
            <a:endParaRPr lang="en-AU" sz="2000">
              <a:latin typeface="VIC"/>
            </a:endParaRPr>
          </a:p>
          <a:p>
            <a:pPr marL="0" indent="0">
              <a:buNone/>
            </a:pPr>
            <a:endParaRPr lang="en-AU" sz="2000">
              <a:latin typeface="VIC"/>
            </a:endParaRPr>
          </a:p>
        </p:txBody>
      </p:sp>
      <p:sp>
        <p:nvSpPr>
          <p:cNvPr id="5" name="TextBox 4">
            <a:extLst>
              <a:ext uri="{FF2B5EF4-FFF2-40B4-BE49-F238E27FC236}">
                <a16:creationId xmlns:a16="http://schemas.microsoft.com/office/drawing/2014/main" id="{6DFA5AF9-586A-C8CB-95BF-955E082AFBAF}"/>
              </a:ext>
            </a:extLst>
          </p:cNvPr>
          <p:cNvSpPr txBox="1"/>
          <p:nvPr/>
        </p:nvSpPr>
        <p:spPr>
          <a:xfrm>
            <a:off x="2639683" y="195532"/>
            <a:ext cx="592059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FFFF"/>
                </a:solidFill>
                <a:latin typeface="VIC"/>
              </a:rPr>
              <a:t>Barriers to women </a:t>
            </a:r>
            <a:endParaRPr lang="en-US">
              <a:solidFill>
                <a:srgbClr val="000000"/>
              </a:solidFill>
              <a:latin typeface="Aptos" panose="02110004020202020204"/>
            </a:endParaRPr>
          </a:p>
          <a:p>
            <a:r>
              <a:rPr lang="en-US" sz="2000">
                <a:solidFill>
                  <a:srgbClr val="FFFFFF"/>
                </a:solidFill>
                <a:latin typeface="VIC"/>
              </a:rPr>
              <a:t>(and many men...)</a:t>
            </a:r>
            <a:endParaRPr lang="en-US"/>
          </a:p>
        </p:txBody>
      </p:sp>
      <p:sp>
        <p:nvSpPr>
          <p:cNvPr id="6" name="TextBox 5">
            <a:extLst>
              <a:ext uri="{FF2B5EF4-FFF2-40B4-BE49-F238E27FC236}">
                <a16:creationId xmlns:a16="http://schemas.microsoft.com/office/drawing/2014/main" id="{740FB4C6-3DDA-E4C7-C412-CE5A684D0B86}"/>
              </a:ext>
            </a:extLst>
          </p:cNvPr>
          <p:cNvSpPr txBox="1"/>
          <p:nvPr/>
        </p:nvSpPr>
        <p:spPr>
          <a:xfrm>
            <a:off x="403234" y="4516582"/>
            <a:ext cx="7612082" cy="20364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Courier New"/>
              <a:buChar char="•"/>
            </a:pPr>
            <a:endParaRPr lang="en-AU">
              <a:latin typeface="Arial"/>
              <a:cs typeface="Arial"/>
            </a:endParaRPr>
          </a:p>
          <a:p>
            <a:pPr>
              <a:lnSpc>
                <a:spcPts val="1725"/>
              </a:lnSpc>
            </a:pPr>
            <a:r>
              <a:rPr lang="en-AU" sz="2000" b="1">
                <a:latin typeface="VIC"/>
                <a:cs typeface="Arial"/>
              </a:rPr>
              <a:t>Additional constraints</a:t>
            </a:r>
            <a:r>
              <a:rPr lang="en-US" sz="2000">
                <a:latin typeface="VIC"/>
                <a:cs typeface="Arial"/>
              </a:rPr>
              <a:t>​</a:t>
            </a:r>
          </a:p>
          <a:p>
            <a:pPr>
              <a:lnSpc>
                <a:spcPts val="1725"/>
              </a:lnSpc>
            </a:pPr>
            <a:endParaRPr lang="en-US" sz="2000">
              <a:latin typeface="VIC"/>
              <a:cs typeface="Arial"/>
            </a:endParaRPr>
          </a:p>
          <a:p>
            <a:pPr marL="228600" indent="-228600">
              <a:buFont typeface=""/>
              <a:buChar char="•"/>
            </a:pPr>
            <a:r>
              <a:rPr lang="en-AU" sz="2000">
                <a:latin typeface="VIC"/>
                <a:cs typeface="Arial"/>
              </a:rPr>
              <a:t>Nomination process </a:t>
            </a:r>
            <a:r>
              <a:rPr lang="en-AU" sz="2000" dirty="0">
                <a:latin typeface="VIC"/>
                <a:cs typeface="Arial"/>
              </a:rPr>
              <a:t>inconsistent  </a:t>
            </a:r>
            <a:r>
              <a:rPr lang="en-AU" sz="2000">
                <a:latin typeface="VIC"/>
                <a:cs typeface="Arial"/>
              </a:rPr>
              <a:t>(</a:t>
            </a:r>
            <a:r>
              <a:rPr lang="en-AU" sz="2000" i="1">
                <a:latin typeface="VIC"/>
                <a:cs typeface="Arial"/>
              </a:rPr>
              <a:t>tap on the shoulder...</a:t>
            </a:r>
            <a:r>
              <a:rPr lang="en-AU" sz="2000">
                <a:latin typeface="VIC"/>
                <a:cs typeface="Arial"/>
              </a:rPr>
              <a:t>)​</a:t>
            </a:r>
            <a:endParaRPr lang="en-AU"/>
          </a:p>
          <a:p>
            <a:pPr marL="228600" indent="-228600">
              <a:buFont typeface="Courier New"/>
              <a:buChar char="•"/>
            </a:pPr>
            <a:r>
              <a:rPr lang="en-AU" sz="2000">
                <a:latin typeface="VIC"/>
                <a:cs typeface="Arial"/>
              </a:rPr>
              <a:t>Few places available (short rotation cycles​)</a:t>
            </a:r>
            <a:endParaRPr lang="en-AU" sz="2000" dirty="0">
              <a:latin typeface="VIC"/>
              <a:cs typeface="Arial"/>
            </a:endParaRPr>
          </a:p>
          <a:p>
            <a:pPr marL="228600" indent="-228600">
              <a:buFont typeface="Arial"/>
              <a:buChar char="•"/>
            </a:pPr>
            <a:r>
              <a:rPr lang="en-AU" sz="2000" dirty="0">
                <a:latin typeface="VIC"/>
                <a:cs typeface="Arial"/>
              </a:rPr>
              <a:t>Tenure (these roles are often long-held)</a:t>
            </a:r>
            <a:endParaRPr lang="en-AU" dirty="0"/>
          </a:p>
          <a:p>
            <a:pPr marL="228600" indent="-228600">
              <a:buFont typeface="Courier New"/>
              <a:buChar char="•"/>
            </a:pPr>
            <a:r>
              <a:rPr lang="en-AU" sz="2000">
                <a:latin typeface="VIC"/>
                <a:cs typeface="Arial"/>
              </a:rPr>
              <a:t>Some people sit on multiple rosters​</a:t>
            </a:r>
            <a:endParaRPr lang="en-AU" dirty="0"/>
          </a:p>
        </p:txBody>
      </p:sp>
      <p:pic>
        <p:nvPicPr>
          <p:cNvPr id="12" name="Picture 11" descr="A group of green people icons&#10;&#10;AI-generated content may be incorrect.">
            <a:extLst>
              <a:ext uri="{FF2B5EF4-FFF2-40B4-BE49-F238E27FC236}">
                <a16:creationId xmlns:a16="http://schemas.microsoft.com/office/drawing/2014/main" id="{62A6366D-0557-D6D3-27E9-B1FD2E80324B}"/>
              </a:ext>
            </a:extLst>
          </p:cNvPr>
          <p:cNvPicPr>
            <a:picLocks noChangeAspect="1"/>
          </p:cNvPicPr>
          <p:nvPr/>
        </p:nvPicPr>
        <p:blipFill>
          <a:blip r:embed="rId7"/>
          <a:stretch>
            <a:fillRect/>
          </a:stretch>
        </p:blipFill>
        <p:spPr>
          <a:xfrm>
            <a:off x="8549675" y="2763688"/>
            <a:ext cx="1289290" cy="1603794"/>
          </a:xfrm>
          <a:prstGeom prst="rect">
            <a:avLst/>
          </a:prstGeom>
        </p:spPr>
      </p:pic>
    </p:spTree>
    <p:extLst>
      <p:ext uri="{BB962C8B-B14F-4D97-AF65-F5344CB8AC3E}">
        <p14:creationId xmlns:p14="http://schemas.microsoft.com/office/powerpoint/2010/main" val="311851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2C68C-A46E-D767-912B-AC84354F285A}"/>
            </a:ext>
          </a:extLst>
        </p:cNvPr>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A82758F3-78BE-D04F-7BD8-0C382C49FB46}"/>
              </a:ext>
            </a:extLst>
          </p:cNvPr>
          <p:cNvGraphicFramePr>
            <a:graphicFrameLocks/>
          </p:cNvGraphicFramePr>
          <p:nvPr>
            <p:extLst>
              <p:ext uri="{D42A27DB-BD31-4B8C-83A1-F6EECF244321}">
                <p14:modId xmlns:p14="http://schemas.microsoft.com/office/powerpoint/2010/main" val="3585744288"/>
              </p:ext>
            </p:extLst>
          </p:nvPr>
        </p:nvGraphicFramePr>
        <p:xfrm>
          <a:off x="1544747" y="1483168"/>
          <a:ext cx="9607162" cy="409835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2C6FC770-CD2F-99D4-CE2B-4CDE55A763E2}"/>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DF0A0AE-CBED-201F-3F46-F67DC3473B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C77E04E5-882A-26C2-66C4-1D1B69C0F383}"/>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5"/>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BF8E004A-7094-734B-107D-9A69CF4DAD7A}"/>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B96DAC24-A1C8-7676-0852-B65D08618E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sp>
        <p:nvSpPr>
          <p:cNvPr id="5" name="Content Placeholder 2">
            <a:extLst>
              <a:ext uri="{FF2B5EF4-FFF2-40B4-BE49-F238E27FC236}">
                <a16:creationId xmlns:a16="http://schemas.microsoft.com/office/drawing/2014/main" id="{54D73ECD-9862-4472-50DF-5EB64B585F1C}"/>
              </a:ext>
            </a:extLst>
          </p:cNvPr>
          <p:cNvSpPr txBox="1">
            <a:spLocks/>
          </p:cNvSpPr>
          <p:nvPr/>
        </p:nvSpPr>
        <p:spPr>
          <a:xfrm>
            <a:off x="2256224" y="5891618"/>
            <a:ext cx="7679552" cy="540851"/>
          </a:xfrm>
          <a:prstGeom prst="rect">
            <a:avLst/>
          </a:prstGeom>
        </p:spPr>
        <p:txBody>
          <a:bodyPr vert="horz" lIns="91440" tIns="45720" rIns="91440" bIns="45720" rtlCol="0" anchor="t">
            <a:normAutofit fontScale="92500"/>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i="1" dirty="0">
                <a:latin typeface="VIC"/>
                <a:ea typeface="Calibri"/>
                <a:cs typeface="Calibri"/>
              </a:rPr>
              <a:t>"30% women across all Senior Duty Officer rosters by 2024-25"</a:t>
            </a:r>
            <a:endParaRPr lang="en-US" sz="1100" i="1" dirty="0">
              <a:latin typeface="Calibri"/>
              <a:ea typeface="Calibri"/>
              <a:cs typeface="Calibri"/>
            </a:endParaRPr>
          </a:p>
        </p:txBody>
      </p:sp>
      <p:sp>
        <p:nvSpPr>
          <p:cNvPr id="6" name="TextBox 5">
            <a:extLst>
              <a:ext uri="{FF2B5EF4-FFF2-40B4-BE49-F238E27FC236}">
                <a16:creationId xmlns:a16="http://schemas.microsoft.com/office/drawing/2014/main" id="{A197E4F9-682B-C3C0-8092-800C63A3C3A9}"/>
              </a:ext>
            </a:extLst>
          </p:cNvPr>
          <p:cNvSpPr txBox="1"/>
          <p:nvPr/>
        </p:nvSpPr>
        <p:spPr>
          <a:xfrm>
            <a:off x="2553419" y="324928"/>
            <a:ext cx="52592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FFFF"/>
                </a:solidFill>
                <a:latin typeface="VIC"/>
              </a:rPr>
              <a:t>Setting a bold target</a:t>
            </a:r>
            <a:endParaRPr lang="en-US" sz="2800">
              <a:latin typeface="VIC"/>
            </a:endParaRPr>
          </a:p>
        </p:txBody>
      </p:sp>
    </p:spTree>
    <p:extLst>
      <p:ext uri="{BB962C8B-B14F-4D97-AF65-F5344CB8AC3E}">
        <p14:creationId xmlns:p14="http://schemas.microsoft.com/office/powerpoint/2010/main" val="281874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AE9EE-14AD-4A30-3CB1-5A77D229801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CB7FCB1-FE28-5676-12F5-CF6EBE8FD82F}"/>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8B029DD-B29D-9DAE-6308-70B1F409A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2703417C-8505-3953-524C-E3A1E37BA98F}"/>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F653E3D8-B1CE-BF4E-86BA-F67F1CC0AC9F}"/>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8D09E06B-A28C-A59F-E648-CF6A85A046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sp>
        <p:nvSpPr>
          <p:cNvPr id="5" name="TextBox 4">
            <a:extLst>
              <a:ext uri="{FF2B5EF4-FFF2-40B4-BE49-F238E27FC236}">
                <a16:creationId xmlns:a16="http://schemas.microsoft.com/office/drawing/2014/main" id="{5ABA8761-9BFB-0D21-FC3C-FF18E973CB75}"/>
              </a:ext>
            </a:extLst>
          </p:cNvPr>
          <p:cNvSpPr txBox="1"/>
          <p:nvPr/>
        </p:nvSpPr>
        <p:spPr>
          <a:xfrm>
            <a:off x="2840966" y="324928"/>
            <a:ext cx="42985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FFFF"/>
                </a:solidFill>
                <a:latin typeface="VIC"/>
              </a:rPr>
              <a:t>Listening to our people</a:t>
            </a:r>
            <a:r>
              <a:rPr lang="en-US" sz="2800">
                <a:latin typeface="VIC"/>
              </a:rPr>
              <a:t>​</a:t>
            </a:r>
            <a:endParaRPr lang="en-US"/>
          </a:p>
        </p:txBody>
      </p:sp>
      <p:pic>
        <p:nvPicPr>
          <p:cNvPr id="8" name="Picture 7" descr="A group of people sitting at a table&#10;&#10;AI-generated content may be incorrect.">
            <a:extLst>
              <a:ext uri="{FF2B5EF4-FFF2-40B4-BE49-F238E27FC236}">
                <a16:creationId xmlns:a16="http://schemas.microsoft.com/office/drawing/2014/main" id="{C5539B47-6883-DDBC-6622-2AC5352FC44F}"/>
              </a:ext>
            </a:extLst>
          </p:cNvPr>
          <p:cNvPicPr>
            <a:picLocks noChangeAspect="1"/>
          </p:cNvPicPr>
          <p:nvPr/>
        </p:nvPicPr>
        <p:blipFill>
          <a:blip r:embed="rId6"/>
          <a:stretch>
            <a:fillRect/>
          </a:stretch>
        </p:blipFill>
        <p:spPr>
          <a:xfrm>
            <a:off x="5814946" y="2118643"/>
            <a:ext cx="5735124" cy="3243195"/>
          </a:xfrm>
          <a:prstGeom prst="rect">
            <a:avLst/>
          </a:prstGeom>
        </p:spPr>
      </p:pic>
      <p:sp>
        <p:nvSpPr>
          <p:cNvPr id="9" name="TextBox 8">
            <a:extLst>
              <a:ext uri="{FF2B5EF4-FFF2-40B4-BE49-F238E27FC236}">
                <a16:creationId xmlns:a16="http://schemas.microsoft.com/office/drawing/2014/main" id="{A50AB021-B7D8-C731-D993-455B9800E665}"/>
              </a:ext>
            </a:extLst>
          </p:cNvPr>
          <p:cNvSpPr txBox="1"/>
          <p:nvPr/>
        </p:nvSpPr>
        <p:spPr>
          <a:xfrm>
            <a:off x="1064817" y="2396938"/>
            <a:ext cx="4044676"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VIC"/>
              </a:rPr>
              <a:t>Extensive engagement</a:t>
            </a:r>
          </a:p>
          <a:p>
            <a:endParaRPr lang="en-US" sz="2000" dirty="0">
              <a:latin typeface="VIC"/>
            </a:endParaRPr>
          </a:p>
          <a:p>
            <a:endParaRPr lang="en-US" sz="2000" dirty="0">
              <a:latin typeface="VIC"/>
            </a:endParaRPr>
          </a:p>
          <a:p>
            <a:r>
              <a:rPr lang="en-US" sz="2000" dirty="0">
                <a:latin typeface="VIC"/>
              </a:rPr>
              <a:t>Dedicated focus group</a:t>
            </a:r>
          </a:p>
          <a:p>
            <a:endParaRPr lang="en-US" sz="2000" dirty="0">
              <a:latin typeface="VIC"/>
            </a:endParaRPr>
          </a:p>
          <a:p>
            <a:endParaRPr lang="en-US" sz="2000" dirty="0">
              <a:latin typeface="VIC"/>
            </a:endParaRPr>
          </a:p>
          <a:p>
            <a:r>
              <a:rPr lang="en-US" sz="2000" dirty="0">
                <a:latin typeface="VIC"/>
              </a:rPr>
              <a:t>Lived experience</a:t>
            </a:r>
          </a:p>
          <a:p>
            <a:endParaRPr lang="en-US" dirty="0"/>
          </a:p>
          <a:p>
            <a:endParaRPr lang="en-US" dirty="0"/>
          </a:p>
          <a:p>
            <a:endParaRPr lang="en-US" dirty="0"/>
          </a:p>
        </p:txBody>
      </p:sp>
    </p:spTree>
    <p:extLst>
      <p:ext uri="{BB962C8B-B14F-4D97-AF65-F5344CB8AC3E}">
        <p14:creationId xmlns:p14="http://schemas.microsoft.com/office/powerpoint/2010/main" val="2420597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A5E55-FFF1-9E96-4F27-EF83A8C128C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627ADB4-8593-5F6A-1B19-99DACE83A193}"/>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7E3FDCE-87E9-E5B7-953E-7C31777D7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902D2064-73C3-A408-1A4C-F786CE2C519F}"/>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20C02AB6-36EA-0A1D-C9C3-3A681EB6D9D9}"/>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0E30172F-A9CD-784D-4888-3948EBF4C1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sp>
        <p:nvSpPr>
          <p:cNvPr id="6" name="Title 1">
            <a:extLst>
              <a:ext uri="{FF2B5EF4-FFF2-40B4-BE49-F238E27FC236}">
                <a16:creationId xmlns:a16="http://schemas.microsoft.com/office/drawing/2014/main" id="{B34C5EB4-5A6A-C837-BC9F-932C7DD46ABA}"/>
              </a:ext>
            </a:extLst>
          </p:cNvPr>
          <p:cNvSpPr>
            <a:spLocks noGrp="1"/>
          </p:cNvSpPr>
          <p:nvPr/>
        </p:nvSpPr>
        <p:spPr>
          <a:xfrm>
            <a:off x="2692867" y="265921"/>
            <a:ext cx="5830348" cy="6331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r>
              <a:rPr lang="en-US">
                <a:latin typeface="VIC"/>
                <a:cs typeface="Arial"/>
              </a:rPr>
              <a:t>Options for driving change</a:t>
            </a:r>
            <a:endParaRPr lang="en-US">
              <a:latin typeface="VIC"/>
            </a:endParaRPr>
          </a:p>
        </p:txBody>
      </p:sp>
      <p:sp>
        <p:nvSpPr>
          <p:cNvPr id="2" name="TextBox 1">
            <a:extLst>
              <a:ext uri="{FF2B5EF4-FFF2-40B4-BE49-F238E27FC236}">
                <a16:creationId xmlns:a16="http://schemas.microsoft.com/office/drawing/2014/main" id="{A351DBA1-29DB-8FFE-8358-892BFE27DD90}"/>
              </a:ext>
            </a:extLst>
          </p:cNvPr>
          <p:cNvSpPr txBox="1"/>
          <p:nvPr/>
        </p:nvSpPr>
        <p:spPr>
          <a:xfrm>
            <a:off x="504931" y="1469685"/>
            <a:ext cx="11469210" cy="51417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ts val="3300"/>
              </a:lnSpc>
              <a:buFont typeface="Arial"/>
              <a:buChar char="•"/>
            </a:pPr>
            <a:r>
              <a:rPr lang="en-US" sz="2000" kern="100" dirty="0">
                <a:latin typeface="VIC"/>
                <a:cs typeface="Arial"/>
              </a:rPr>
              <a:t>Review &amp; update role statements</a:t>
            </a:r>
            <a:endParaRPr lang="en-US" sz="2000" dirty="0">
              <a:latin typeface="VIC"/>
              <a:cs typeface="Arial"/>
            </a:endParaRPr>
          </a:p>
          <a:p>
            <a:pPr marL="342900" indent="-342900">
              <a:lnSpc>
                <a:spcPts val="3300"/>
              </a:lnSpc>
              <a:buFont typeface="Arial"/>
              <a:buChar char="•"/>
            </a:pPr>
            <a:r>
              <a:rPr lang="en-US" sz="2000" kern="100" dirty="0">
                <a:latin typeface="VIC"/>
                <a:cs typeface="Arial"/>
              </a:rPr>
              <a:t>Lateral entry pathways </a:t>
            </a:r>
            <a:r>
              <a:rPr lang="en-US" sz="2000" i="1" kern="100" dirty="0">
                <a:latin typeface="VIC"/>
                <a:cs typeface="Arial"/>
              </a:rPr>
              <a:t>(identify the gap and train to that)</a:t>
            </a:r>
          </a:p>
          <a:p>
            <a:pPr marL="342900" indent="-342900">
              <a:lnSpc>
                <a:spcPts val="3300"/>
              </a:lnSpc>
              <a:buFont typeface="Arial"/>
              <a:buChar char="•"/>
            </a:pPr>
            <a:r>
              <a:rPr lang="en-US" sz="2000" kern="100" dirty="0">
                <a:latin typeface="VIC"/>
                <a:cs typeface="Arial"/>
              </a:rPr>
              <a:t>Review pre-requisites (i.e. remove IC1 and Ops 1). Co-roster instead?</a:t>
            </a:r>
            <a:endParaRPr lang="en-US" sz="2000" dirty="0">
              <a:latin typeface="VIC"/>
              <a:cs typeface="Arial"/>
            </a:endParaRPr>
          </a:p>
          <a:p>
            <a:pPr marL="342900" indent="-342900">
              <a:lnSpc>
                <a:spcPts val="3300"/>
              </a:lnSpc>
              <a:buFont typeface="Arial"/>
              <a:buChar char="•"/>
            </a:pPr>
            <a:r>
              <a:rPr lang="en-US" sz="2000" kern="100" dirty="0">
                <a:latin typeface="VIC"/>
                <a:cs typeface="Arial"/>
              </a:rPr>
              <a:t>Annual nominations process for rosters</a:t>
            </a:r>
            <a:endParaRPr lang="en-US" sz="2000" dirty="0">
              <a:latin typeface="VIC"/>
              <a:cs typeface="Arial"/>
            </a:endParaRPr>
          </a:p>
          <a:p>
            <a:pPr marL="342900" indent="-342900">
              <a:lnSpc>
                <a:spcPts val="3300"/>
              </a:lnSpc>
              <a:buFont typeface="Arial"/>
              <a:buChar char="•"/>
            </a:pPr>
            <a:r>
              <a:rPr lang="en-US" sz="2000" kern="100" dirty="0">
                <a:latin typeface="VIC"/>
                <a:cs typeface="Arial"/>
              </a:rPr>
              <a:t>Increased flexibility around prerequisite training</a:t>
            </a:r>
            <a:endParaRPr lang="en-US" sz="2000" dirty="0">
              <a:latin typeface="VIC"/>
              <a:cs typeface="Arial"/>
            </a:endParaRPr>
          </a:p>
          <a:p>
            <a:pPr marL="342900" indent="-342900">
              <a:lnSpc>
                <a:spcPts val="3300"/>
              </a:lnSpc>
              <a:buFont typeface="Arial"/>
              <a:buChar char="•"/>
            </a:pPr>
            <a:r>
              <a:rPr lang="en-US" sz="2000" kern="100" dirty="0">
                <a:latin typeface="VIC"/>
                <a:cs typeface="Arial"/>
              </a:rPr>
              <a:t>Increased number of prerequisite training events (i.e. IC 1, Ops 1)</a:t>
            </a:r>
            <a:endParaRPr lang="en-US" sz="2000" dirty="0">
              <a:latin typeface="VIC"/>
              <a:cs typeface="Arial"/>
            </a:endParaRPr>
          </a:p>
          <a:p>
            <a:pPr marL="342900" indent="-342900">
              <a:lnSpc>
                <a:spcPts val="3300"/>
              </a:lnSpc>
              <a:buFont typeface="Arial"/>
              <a:buChar char="•"/>
            </a:pPr>
            <a:r>
              <a:rPr lang="en-US" sz="2000" kern="100" dirty="0">
                <a:latin typeface="VIC"/>
                <a:cs typeface="Arial"/>
              </a:rPr>
              <a:t>Coaching provisions </a:t>
            </a:r>
            <a:r>
              <a:rPr lang="en-US" sz="2000" i="1" kern="100" dirty="0">
                <a:latin typeface="VIC"/>
                <a:cs typeface="Arial"/>
              </a:rPr>
              <a:t>(i.e. </a:t>
            </a:r>
            <a:r>
              <a:rPr lang="en-US" sz="2000" i="1" kern="100" dirty="0" err="1">
                <a:latin typeface="VIC"/>
                <a:cs typeface="Arial"/>
              </a:rPr>
              <a:t>coachee</a:t>
            </a:r>
            <a:r>
              <a:rPr lang="en-US" sz="2000" i="1" kern="100" dirty="0">
                <a:latin typeface="VIC"/>
                <a:cs typeface="Arial"/>
              </a:rPr>
              <a:t> co-rostered with dedicated coach)</a:t>
            </a:r>
            <a:endParaRPr lang="en-US" sz="2000" i="1" dirty="0">
              <a:latin typeface="VIC"/>
              <a:cs typeface="Arial"/>
            </a:endParaRPr>
          </a:p>
          <a:p>
            <a:pPr marL="342900" indent="-342900">
              <a:lnSpc>
                <a:spcPts val="3300"/>
              </a:lnSpc>
              <a:buFont typeface="Arial"/>
              <a:buChar char="•"/>
            </a:pPr>
            <a:r>
              <a:rPr lang="en-US" sz="2000" kern="100" dirty="0">
                <a:latin typeface="VIC"/>
                <a:cs typeface="Arial"/>
              </a:rPr>
              <a:t>An individual cannot be on multiple Duty Officer rosters</a:t>
            </a:r>
            <a:r>
              <a:rPr lang="en-US" sz="2000" i="1" kern="100" dirty="0">
                <a:latin typeface="VIC"/>
                <a:cs typeface="Arial"/>
              </a:rPr>
              <a:t> (opens up spaces)</a:t>
            </a:r>
            <a:endParaRPr lang="en-US" sz="2000" i="1" dirty="0">
              <a:latin typeface="VIC"/>
              <a:cs typeface="Arial"/>
            </a:endParaRPr>
          </a:p>
          <a:p>
            <a:pPr marL="342900" indent="-342900">
              <a:lnSpc>
                <a:spcPts val="3300"/>
              </a:lnSpc>
              <a:buFont typeface="Arial"/>
              <a:buChar char="•"/>
            </a:pPr>
            <a:r>
              <a:rPr lang="en-US" sz="2000" kern="100" dirty="0">
                <a:latin typeface="VIC"/>
                <a:cs typeface="Arial"/>
              </a:rPr>
              <a:t>Coupling Duty Officer role expectations with specific BAU roles </a:t>
            </a:r>
            <a:r>
              <a:rPr lang="en-US" sz="2000" i="1" kern="100" dirty="0">
                <a:latin typeface="VIC"/>
                <a:cs typeface="Arial"/>
              </a:rPr>
              <a:t>(remove the voluntary aspect)</a:t>
            </a:r>
            <a:endParaRPr lang="en-US" sz="2000" i="1" dirty="0">
              <a:latin typeface="VIC"/>
              <a:cs typeface="Arial"/>
            </a:endParaRPr>
          </a:p>
          <a:p>
            <a:pPr marL="342900" indent="-342900">
              <a:lnSpc>
                <a:spcPts val="3300"/>
              </a:lnSpc>
              <a:buFont typeface="Arial"/>
              <a:buChar char="•"/>
            </a:pPr>
            <a:r>
              <a:rPr lang="en-US" sz="2000" kern="100" dirty="0">
                <a:latin typeface="VIC"/>
                <a:cs typeface="Arial"/>
              </a:rPr>
              <a:t>Increase rotation cycle - shift from 1:3 to 1:6 or 1:8 </a:t>
            </a:r>
            <a:r>
              <a:rPr lang="en-US" sz="2000" i="1" kern="100" dirty="0">
                <a:latin typeface="VIC"/>
                <a:cs typeface="Arial"/>
              </a:rPr>
              <a:t>(opens up places)</a:t>
            </a:r>
            <a:endParaRPr lang="en-US" sz="2000" i="1" dirty="0">
              <a:latin typeface="VIC"/>
              <a:cs typeface="Arial"/>
            </a:endParaRPr>
          </a:p>
          <a:p>
            <a:pPr marL="342900" indent="-342900">
              <a:lnSpc>
                <a:spcPts val="3300"/>
              </a:lnSpc>
              <a:buFont typeface="Arial"/>
              <a:buChar char="•"/>
            </a:pPr>
            <a:r>
              <a:rPr lang="en-US" sz="2000" kern="100" dirty="0">
                <a:latin typeface="VIC"/>
                <a:cs typeface="Arial"/>
              </a:rPr>
              <a:t>Reduce shift length from 7 days to 4/3 split</a:t>
            </a:r>
            <a:endParaRPr lang="en-US" dirty="0">
              <a:latin typeface="Aptos"/>
              <a:cs typeface="Arial"/>
            </a:endParaRPr>
          </a:p>
        </p:txBody>
      </p:sp>
    </p:spTree>
    <p:extLst>
      <p:ext uri="{BB962C8B-B14F-4D97-AF65-F5344CB8AC3E}">
        <p14:creationId xmlns:p14="http://schemas.microsoft.com/office/powerpoint/2010/main" val="2253870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21006-E4FC-874D-7FEE-456408B3C6B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9D295E3-9060-D1A9-34E9-6F209F1006CB}"/>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C58C8A0B-3C77-985C-3ED9-26603F82B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50D61FB7-9379-7776-12B8-025C0371B668}"/>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3240C245-A9AB-98B4-F187-D2C7D48B4CEB}"/>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C0A9D726-58A9-AAE6-314D-79EC31ED4E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sp>
        <p:nvSpPr>
          <p:cNvPr id="2" name="TextBox 7">
            <a:extLst>
              <a:ext uri="{FF2B5EF4-FFF2-40B4-BE49-F238E27FC236}">
                <a16:creationId xmlns:a16="http://schemas.microsoft.com/office/drawing/2014/main" id="{47A0D863-ECA7-26B4-D32B-ABC0450C5829}"/>
              </a:ext>
            </a:extLst>
          </p:cNvPr>
          <p:cNvSpPr txBox="1"/>
          <p:nvPr/>
        </p:nvSpPr>
        <p:spPr>
          <a:xfrm>
            <a:off x="1431985" y="1719532"/>
            <a:ext cx="8652294" cy="40934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000">
                <a:latin typeface="VIC"/>
                <a:cs typeface="Segoe UI"/>
              </a:rPr>
              <a:t>1. A zero-harm approach</a:t>
            </a:r>
            <a:endParaRPr lang="en-US" sz="2000">
              <a:latin typeface="VIC"/>
              <a:ea typeface="Calibri"/>
              <a:cs typeface="Calibri"/>
            </a:endParaRPr>
          </a:p>
          <a:p>
            <a:endParaRPr lang="en-US" sz="2000">
              <a:latin typeface="VIC"/>
              <a:cs typeface="Segoe UI"/>
            </a:endParaRPr>
          </a:p>
          <a:p>
            <a:r>
              <a:rPr lang="en-AU" sz="2000">
                <a:latin typeface="VIC"/>
                <a:cs typeface="Segoe UI"/>
              </a:rPr>
              <a:t>2. Positive framing of targets</a:t>
            </a:r>
            <a:endParaRPr lang="en-US" sz="2000">
              <a:latin typeface="VIC"/>
              <a:cs typeface="Segoe UI"/>
            </a:endParaRPr>
          </a:p>
          <a:p>
            <a:endParaRPr lang="en-US" sz="2000">
              <a:latin typeface="VIC"/>
              <a:cs typeface="Segoe UI"/>
            </a:endParaRPr>
          </a:p>
          <a:p>
            <a:r>
              <a:rPr lang="en-AU" sz="2000">
                <a:latin typeface="VIC"/>
                <a:cs typeface="Segoe UI"/>
              </a:rPr>
              <a:t>3. Support through change</a:t>
            </a:r>
            <a:endParaRPr lang="en-US" sz="2000">
              <a:latin typeface="VIC"/>
              <a:cs typeface="Segoe UI"/>
            </a:endParaRPr>
          </a:p>
          <a:p>
            <a:endParaRPr lang="en-US" sz="2000">
              <a:latin typeface="VIC"/>
              <a:cs typeface="Segoe UI"/>
            </a:endParaRPr>
          </a:p>
          <a:p>
            <a:r>
              <a:rPr lang="en-AU" sz="2000">
                <a:latin typeface="VIC"/>
                <a:cs typeface="Segoe UI"/>
              </a:rPr>
              <a:t>4. Strong and universal leadership</a:t>
            </a:r>
            <a:endParaRPr lang="en-US" sz="2000">
              <a:latin typeface="VIC"/>
              <a:cs typeface="Segoe UI"/>
            </a:endParaRPr>
          </a:p>
          <a:p>
            <a:endParaRPr lang="en-US" sz="2000">
              <a:latin typeface="VIC"/>
              <a:cs typeface="Segoe UI"/>
            </a:endParaRPr>
          </a:p>
          <a:p>
            <a:r>
              <a:rPr lang="en-AU" sz="2000">
                <a:latin typeface="VIC"/>
                <a:cs typeface="Segoe UI"/>
              </a:rPr>
              <a:t>5. We will listen</a:t>
            </a:r>
            <a:endParaRPr lang="en-US" sz="2000">
              <a:latin typeface="VIC"/>
              <a:cs typeface="Segoe UI"/>
            </a:endParaRPr>
          </a:p>
          <a:p>
            <a:endParaRPr lang="en-US" sz="2000">
              <a:latin typeface="VIC"/>
              <a:cs typeface="Segoe UI"/>
            </a:endParaRPr>
          </a:p>
          <a:p>
            <a:r>
              <a:rPr lang="en-AU" sz="2000">
                <a:latin typeface="VIC"/>
                <a:cs typeface="Segoe UI"/>
              </a:rPr>
              <a:t>7. Regional variation is to be acknowledged</a:t>
            </a:r>
            <a:endParaRPr lang="en-US" sz="2000">
              <a:latin typeface="VIC"/>
              <a:cs typeface="Segoe UI"/>
            </a:endParaRPr>
          </a:p>
          <a:p>
            <a:endParaRPr lang="en-US" sz="2000">
              <a:latin typeface="VIC"/>
              <a:cs typeface="Segoe UI"/>
            </a:endParaRPr>
          </a:p>
          <a:p>
            <a:r>
              <a:rPr lang="en-AU" sz="2000">
                <a:latin typeface="VIC"/>
                <a:cs typeface="Segoe UI"/>
              </a:rPr>
              <a:t>8. Acknowledge &amp; celebrate the progress already made</a:t>
            </a:r>
            <a:endParaRPr lang="en-US" sz="2000">
              <a:latin typeface="VIC"/>
              <a:cs typeface="Segoe UI"/>
            </a:endParaRPr>
          </a:p>
        </p:txBody>
      </p:sp>
      <p:sp>
        <p:nvSpPr>
          <p:cNvPr id="5" name="TextBox 4">
            <a:extLst>
              <a:ext uri="{FF2B5EF4-FFF2-40B4-BE49-F238E27FC236}">
                <a16:creationId xmlns:a16="http://schemas.microsoft.com/office/drawing/2014/main" id="{F50537DF-EB5E-7E48-2EBD-FB29941F54FA}"/>
              </a:ext>
            </a:extLst>
          </p:cNvPr>
          <p:cNvSpPr txBox="1"/>
          <p:nvPr/>
        </p:nvSpPr>
        <p:spPr>
          <a:xfrm>
            <a:off x="2840966" y="324928"/>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FFFF"/>
                </a:solidFill>
                <a:latin typeface="VIC"/>
              </a:rPr>
              <a:t>The Principles</a:t>
            </a:r>
            <a:r>
              <a:rPr lang="en-US" sz="2800">
                <a:latin typeface="VIC"/>
              </a:rPr>
              <a:t>​</a:t>
            </a:r>
            <a:endParaRPr lang="en-US"/>
          </a:p>
        </p:txBody>
      </p:sp>
    </p:spTree>
    <p:extLst>
      <p:ext uri="{BB962C8B-B14F-4D97-AF65-F5344CB8AC3E}">
        <p14:creationId xmlns:p14="http://schemas.microsoft.com/office/powerpoint/2010/main" val="2173745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63BEE-A9A6-3A7B-E4D0-A674A4E0587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F568C83-107D-C7F8-ADE2-A09335EFCCE0}"/>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ECF0C6F-81B5-D0F0-F263-9758EA6FA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9D6ED5F3-4B4F-CFEF-723F-7C4514E63E1C}"/>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EFB2D3A3-0367-03C6-17AB-C1F4EE29C835}"/>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254BFEC4-14F2-7880-4C74-213E5AB66E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graphicFrame>
        <p:nvGraphicFramePr>
          <p:cNvPr id="5" name="Table 4">
            <a:extLst>
              <a:ext uri="{FF2B5EF4-FFF2-40B4-BE49-F238E27FC236}">
                <a16:creationId xmlns:a16="http://schemas.microsoft.com/office/drawing/2014/main" id="{E6BB47DB-EAA6-C48E-CD49-B1D9E8B0DCA0}"/>
              </a:ext>
            </a:extLst>
          </p:cNvPr>
          <p:cNvGraphicFramePr>
            <a:graphicFrameLocks noGrp="1"/>
          </p:cNvGraphicFramePr>
          <p:nvPr>
            <p:extLst>
              <p:ext uri="{D42A27DB-BD31-4B8C-83A1-F6EECF244321}">
                <p14:modId xmlns:p14="http://schemas.microsoft.com/office/powerpoint/2010/main" val="1193457189"/>
              </p:ext>
            </p:extLst>
          </p:nvPr>
        </p:nvGraphicFramePr>
        <p:xfrm>
          <a:off x="395287" y="1890806"/>
          <a:ext cx="11401425" cy="3593973"/>
        </p:xfrm>
        <a:graphic>
          <a:graphicData uri="http://schemas.openxmlformats.org/drawingml/2006/table">
            <a:tbl>
              <a:tblPr bandRow="1">
                <a:tableStyleId>{5C22544A-7EE6-4342-B048-85BDC9FD1C3A}</a:tableStyleId>
              </a:tblPr>
              <a:tblGrid>
                <a:gridCol w="428625">
                  <a:extLst>
                    <a:ext uri="{9D8B030D-6E8A-4147-A177-3AD203B41FA5}">
                      <a16:colId xmlns:a16="http://schemas.microsoft.com/office/drawing/2014/main" val="3166592598"/>
                    </a:ext>
                  </a:extLst>
                </a:gridCol>
                <a:gridCol w="1943100">
                  <a:extLst>
                    <a:ext uri="{9D8B030D-6E8A-4147-A177-3AD203B41FA5}">
                      <a16:colId xmlns:a16="http://schemas.microsoft.com/office/drawing/2014/main" val="4151257309"/>
                    </a:ext>
                  </a:extLst>
                </a:gridCol>
                <a:gridCol w="7629525">
                  <a:extLst>
                    <a:ext uri="{9D8B030D-6E8A-4147-A177-3AD203B41FA5}">
                      <a16:colId xmlns:a16="http://schemas.microsoft.com/office/drawing/2014/main" val="1845894144"/>
                    </a:ext>
                  </a:extLst>
                </a:gridCol>
                <a:gridCol w="1400175">
                  <a:extLst>
                    <a:ext uri="{9D8B030D-6E8A-4147-A177-3AD203B41FA5}">
                      <a16:colId xmlns:a16="http://schemas.microsoft.com/office/drawing/2014/main" val="1745029356"/>
                    </a:ext>
                  </a:extLst>
                </a:gridCol>
              </a:tblGrid>
              <a:tr h="504825">
                <a:tc>
                  <a:txBody>
                    <a:bodyPr/>
                    <a:lstStyle/>
                    <a:p>
                      <a:pPr fontAlgn="base">
                        <a:lnSpc>
                          <a:spcPts val="2175"/>
                        </a:lnSpc>
                        <a:buNone/>
                      </a:pPr>
                      <a:endParaRPr lang="en-AU" sz="1800" b="1">
                        <a:solidFill>
                          <a:srgbClr val="FFFFFF"/>
                        </a:solidFill>
                        <a:effectLst/>
                        <a:latin typeface="Arial" panose="020B0604020202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69245"/>
                    </a:solidFill>
                  </a:tcPr>
                </a:tc>
                <a:tc>
                  <a:txBody>
                    <a:bodyPr/>
                    <a:lstStyle/>
                    <a:p>
                      <a:pPr algn="ctr" fontAlgn="base">
                        <a:lnSpc>
                          <a:spcPts val="2175"/>
                        </a:lnSpc>
                        <a:buNone/>
                      </a:pPr>
                      <a:r>
                        <a:rPr lang="en-AU" sz="1800" b="1" dirty="0">
                          <a:solidFill>
                            <a:srgbClr val="FFFFFF"/>
                          </a:solidFill>
                          <a:effectLst/>
                          <a:latin typeface="Arial" panose="020B0604020202020204" pitchFamily="34" charset="0"/>
                        </a:rPr>
                        <a:t>Criteria</a:t>
                      </a:r>
                      <a:endParaRPr lang="en-AU"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69245"/>
                    </a:solidFill>
                  </a:tcPr>
                </a:tc>
                <a:tc>
                  <a:txBody>
                    <a:bodyPr/>
                    <a:lstStyle/>
                    <a:p>
                      <a:pPr fontAlgn="base">
                        <a:lnSpc>
                          <a:spcPts val="2175"/>
                        </a:lnSpc>
                        <a:buNone/>
                      </a:pPr>
                      <a:r>
                        <a:rPr lang="en-AU" sz="1800" b="1" dirty="0">
                          <a:solidFill>
                            <a:srgbClr val="FFFFFF"/>
                          </a:solidFill>
                          <a:effectLst/>
                          <a:latin typeface="Arial" panose="020B0604020202020204" pitchFamily="34" charset="0"/>
                        </a:rPr>
                        <a:t>Statement </a:t>
                      </a:r>
                      <a:r>
                        <a:rPr lang="en-AU" sz="1800" b="1" i="1" dirty="0">
                          <a:solidFill>
                            <a:srgbClr val="FFFFFF"/>
                          </a:solidFill>
                          <a:effectLst/>
                          <a:latin typeface="Arial" panose="020B0604020202020204" pitchFamily="34" charset="0"/>
                        </a:rPr>
                        <a:t>(focus group to gauge their level of agreement)</a:t>
                      </a:r>
                      <a:endParaRPr lang="en-AU"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69245"/>
                    </a:solidFill>
                  </a:tcPr>
                </a:tc>
                <a:tc>
                  <a:txBody>
                    <a:bodyPr/>
                    <a:lstStyle/>
                    <a:p>
                      <a:pPr algn="ctr" fontAlgn="base">
                        <a:lnSpc>
                          <a:spcPts val="2175"/>
                        </a:lnSpc>
                        <a:buNone/>
                      </a:pPr>
                      <a:r>
                        <a:rPr lang="en-AU" sz="1800" b="1" dirty="0">
                          <a:solidFill>
                            <a:srgbClr val="FFFFFF"/>
                          </a:solidFill>
                          <a:effectLst/>
                          <a:latin typeface="Arial" panose="020B0604020202020204" pitchFamily="34" charset="0"/>
                        </a:rPr>
                        <a:t>Weighting (100%)</a:t>
                      </a:r>
                      <a:endParaRPr lang="en-AU"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69245"/>
                    </a:solidFill>
                  </a:tcPr>
                </a:tc>
                <a:extLst>
                  <a:ext uri="{0D108BD9-81ED-4DB2-BD59-A6C34878D82A}">
                    <a16:rowId xmlns:a16="http://schemas.microsoft.com/office/drawing/2014/main" val="3458068000"/>
                  </a:ext>
                </a:extLst>
              </a:tr>
              <a:tr h="361950">
                <a:tc>
                  <a:txBody>
                    <a:bodyPr/>
                    <a:lstStyle/>
                    <a:p>
                      <a:pPr algn="ctr" fontAlgn="base">
                        <a:lnSpc>
                          <a:spcPts val="2175"/>
                        </a:lnSpc>
                        <a:buNone/>
                      </a:pPr>
                      <a:r>
                        <a:rPr lang="en-AU" sz="1800">
                          <a:solidFill>
                            <a:srgbClr val="232222"/>
                          </a:solidFill>
                          <a:effectLst/>
                          <a:latin typeface="Arial"/>
                        </a:rPr>
                        <a:t>1</a:t>
                      </a:r>
                      <a:endParaRPr lang="en-AU">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buNone/>
                      </a:pPr>
                      <a:r>
                        <a:rPr lang="en-AU" sz="1800" dirty="0">
                          <a:solidFill>
                            <a:srgbClr val="232222"/>
                          </a:solidFill>
                          <a:effectLst/>
                          <a:latin typeface="Arial" panose="020B0604020202020204" pitchFamily="34" charset="0"/>
                        </a:rPr>
                        <a:t>Zero Harm</a:t>
                      </a:r>
                      <a:endParaRPr lang="en-AU"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2175"/>
                        </a:lnSpc>
                        <a:buNone/>
                      </a:pPr>
                      <a:r>
                        <a:rPr lang="en-AU" sz="1800">
                          <a:solidFill>
                            <a:srgbClr val="232222"/>
                          </a:solidFill>
                          <a:effectLst/>
                          <a:latin typeface="Arial" panose="020B0604020202020204" pitchFamily="34" charset="0"/>
                        </a:rPr>
                        <a:t>This option is unlikely to cause harm to any individual</a:t>
                      </a:r>
                      <a:endParaRPr lang="en-AU">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buNone/>
                      </a:pPr>
                      <a:r>
                        <a:rPr lang="en-AU" sz="1800">
                          <a:solidFill>
                            <a:srgbClr val="232222"/>
                          </a:solidFill>
                          <a:effectLst/>
                          <a:latin typeface="Arial" panose="020B0604020202020204" pitchFamily="34" charset="0"/>
                        </a:rPr>
                        <a:t>20%</a:t>
                      </a:r>
                      <a:endParaRPr lang="en-AU">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4629477"/>
                  </a:ext>
                </a:extLst>
              </a:tr>
              <a:tr h="361950">
                <a:tc>
                  <a:txBody>
                    <a:bodyPr/>
                    <a:lstStyle/>
                    <a:p>
                      <a:pPr algn="ctr" fontAlgn="base">
                        <a:lnSpc>
                          <a:spcPts val="2175"/>
                        </a:lnSpc>
                        <a:buNone/>
                      </a:pPr>
                      <a:r>
                        <a:rPr lang="en-AU" sz="1800">
                          <a:solidFill>
                            <a:srgbClr val="232222"/>
                          </a:solidFill>
                          <a:effectLst/>
                          <a:latin typeface="Arial"/>
                        </a:rPr>
                        <a:t>2</a:t>
                      </a:r>
                      <a:endParaRPr lang="en-AU">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buNone/>
                      </a:pPr>
                      <a:r>
                        <a:rPr lang="en-AU" sz="1800">
                          <a:solidFill>
                            <a:srgbClr val="232222"/>
                          </a:solidFill>
                          <a:effectLst/>
                          <a:latin typeface="Arial" panose="020B0604020202020204" pitchFamily="34" charset="0"/>
                        </a:rPr>
                        <a:t>Speed</a:t>
                      </a:r>
                      <a:endParaRPr lang="en-AU">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2175"/>
                        </a:lnSpc>
                        <a:buNone/>
                      </a:pPr>
                      <a:r>
                        <a:rPr lang="en-AU" sz="1800" dirty="0">
                          <a:solidFill>
                            <a:srgbClr val="232222"/>
                          </a:solidFill>
                          <a:effectLst/>
                          <a:latin typeface="Arial" panose="020B0604020202020204" pitchFamily="34" charset="0"/>
                        </a:rPr>
                        <a:t>This option can be implemented quickly (i.e. actionable in 23/24)</a:t>
                      </a:r>
                      <a:endParaRPr lang="en-AU"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buNone/>
                      </a:pPr>
                      <a:r>
                        <a:rPr lang="en-AU" sz="1800">
                          <a:solidFill>
                            <a:srgbClr val="232222"/>
                          </a:solidFill>
                          <a:effectLst/>
                          <a:latin typeface="Arial" panose="020B0604020202020204" pitchFamily="34" charset="0"/>
                        </a:rPr>
                        <a:t>15%</a:t>
                      </a:r>
                      <a:endParaRPr lang="en-AU">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790675"/>
                  </a:ext>
                </a:extLst>
              </a:tr>
              <a:tr h="371475">
                <a:tc>
                  <a:txBody>
                    <a:bodyPr/>
                    <a:lstStyle/>
                    <a:p>
                      <a:pPr algn="ctr" fontAlgn="base">
                        <a:lnSpc>
                          <a:spcPts val="2175"/>
                        </a:lnSpc>
                        <a:buNone/>
                      </a:pPr>
                      <a:r>
                        <a:rPr lang="en-US" sz="1800">
                          <a:solidFill>
                            <a:srgbClr val="232222"/>
                          </a:solidFill>
                          <a:effectLst/>
                          <a:latin typeface="Arial"/>
                        </a:rPr>
                        <a:t>3</a:t>
                      </a:r>
                      <a:endParaRPr lang="en-US">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buNone/>
                      </a:pPr>
                      <a:r>
                        <a:rPr lang="en-US" sz="1800">
                          <a:solidFill>
                            <a:srgbClr val="232222"/>
                          </a:solidFill>
                          <a:effectLst/>
                          <a:latin typeface="Arial" panose="020B0604020202020204" pitchFamily="34" charset="0"/>
                        </a:rPr>
                        <a:t>Complexity</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2175"/>
                        </a:lnSpc>
                        <a:buNone/>
                      </a:pPr>
                      <a:r>
                        <a:rPr lang="en-AU" sz="1800" dirty="0">
                          <a:solidFill>
                            <a:srgbClr val="232222"/>
                          </a:solidFill>
                          <a:effectLst/>
                          <a:latin typeface="Arial" panose="020B0604020202020204" pitchFamily="34" charset="0"/>
                        </a:rPr>
                        <a:t>This option is easy to implement</a:t>
                      </a:r>
                      <a:endParaRPr lang="en-AU"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buNone/>
                      </a:pPr>
                      <a:r>
                        <a:rPr lang="en-AU" sz="1800">
                          <a:solidFill>
                            <a:srgbClr val="232222"/>
                          </a:solidFill>
                          <a:effectLst/>
                          <a:latin typeface="Arial" panose="020B0604020202020204" pitchFamily="34" charset="0"/>
                        </a:rPr>
                        <a:t>15%</a:t>
                      </a:r>
                      <a:endParaRPr lang="en-AU">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8986156"/>
                  </a:ext>
                </a:extLst>
              </a:tr>
              <a:tr h="371475">
                <a:tc>
                  <a:txBody>
                    <a:bodyPr/>
                    <a:lstStyle/>
                    <a:p>
                      <a:pPr algn="ctr" fontAlgn="base">
                        <a:lnSpc>
                          <a:spcPts val="2175"/>
                        </a:lnSpc>
                        <a:buNone/>
                      </a:pPr>
                      <a:r>
                        <a:rPr lang="en-US" sz="1800">
                          <a:solidFill>
                            <a:srgbClr val="232222"/>
                          </a:solidFill>
                          <a:effectLst/>
                          <a:latin typeface="Arial"/>
                        </a:rPr>
                        <a:t>4</a:t>
                      </a:r>
                      <a:endParaRPr lang="en-US">
                        <a:effectLst/>
                        <a:latin typeface="Aria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buNone/>
                      </a:pPr>
                      <a:r>
                        <a:rPr lang="en-US" sz="1800">
                          <a:solidFill>
                            <a:srgbClr val="232222"/>
                          </a:solidFill>
                          <a:effectLst/>
                          <a:latin typeface="Arial" panose="020B0604020202020204" pitchFamily="34" charset="0"/>
                        </a:rPr>
                        <a:t>Problem Shift</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2175"/>
                        </a:lnSpc>
                        <a:buNone/>
                      </a:pPr>
                      <a:r>
                        <a:rPr lang="en-AU" sz="1800" dirty="0">
                          <a:solidFill>
                            <a:srgbClr val="232222"/>
                          </a:solidFill>
                          <a:effectLst/>
                          <a:latin typeface="Arial" panose="020B0604020202020204" pitchFamily="34" charset="0"/>
                        </a:rPr>
                        <a:t>This option will not create a resource pressure elsewhere</a:t>
                      </a:r>
                      <a:endParaRPr lang="en-AU"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buNone/>
                      </a:pPr>
                      <a:r>
                        <a:rPr lang="en-AU" sz="1800">
                          <a:solidFill>
                            <a:srgbClr val="232222"/>
                          </a:solidFill>
                          <a:effectLst/>
                          <a:latin typeface="Arial" panose="020B0604020202020204" pitchFamily="34" charset="0"/>
                        </a:rPr>
                        <a:t>15%</a:t>
                      </a:r>
                      <a:endParaRPr lang="en-AU">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8355772"/>
                  </a:ext>
                </a:extLst>
              </a:tr>
              <a:tr h="371475">
                <a:tc>
                  <a:txBody>
                    <a:bodyPr/>
                    <a:lstStyle/>
                    <a:p>
                      <a:pPr algn="ctr" fontAlgn="base">
                        <a:lnSpc>
                          <a:spcPts val="2175"/>
                        </a:lnSpc>
                        <a:buNone/>
                      </a:pPr>
                      <a:r>
                        <a:rPr lang="en-US" sz="1800">
                          <a:solidFill>
                            <a:srgbClr val="232222"/>
                          </a:solidFill>
                          <a:effectLst/>
                          <a:latin typeface="Arial"/>
                        </a:rPr>
                        <a:t>5</a:t>
                      </a:r>
                      <a:endParaRPr lang="en-US">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buNone/>
                      </a:pPr>
                      <a:r>
                        <a:rPr lang="en-US" sz="1800">
                          <a:solidFill>
                            <a:srgbClr val="232222"/>
                          </a:solidFill>
                          <a:effectLst/>
                          <a:latin typeface="Arial" panose="020B0604020202020204" pitchFamily="34" charset="0"/>
                        </a:rPr>
                        <a:t>Doctrine</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2175"/>
                        </a:lnSpc>
                        <a:buNone/>
                      </a:pPr>
                      <a:r>
                        <a:rPr lang="en-AU" sz="1800">
                          <a:solidFill>
                            <a:srgbClr val="232222"/>
                          </a:solidFill>
                          <a:effectLst/>
                          <a:latin typeface="Arial" panose="020B0604020202020204" pitchFamily="34" charset="0"/>
                        </a:rPr>
                        <a:t>This option is supported by doctrine</a:t>
                      </a:r>
                      <a:endParaRPr lang="en-AU">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buNone/>
                      </a:pPr>
                      <a:r>
                        <a:rPr lang="en-AU" sz="1800">
                          <a:solidFill>
                            <a:srgbClr val="232222"/>
                          </a:solidFill>
                          <a:effectLst/>
                          <a:latin typeface="Arial" panose="020B0604020202020204" pitchFamily="34" charset="0"/>
                        </a:rPr>
                        <a:t>15%</a:t>
                      </a:r>
                      <a:endParaRPr lang="en-AU">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2070509"/>
                  </a:ext>
                </a:extLst>
              </a:tr>
              <a:tr h="371475">
                <a:tc>
                  <a:txBody>
                    <a:bodyPr/>
                    <a:lstStyle/>
                    <a:p>
                      <a:pPr algn="ctr" fontAlgn="base">
                        <a:lnSpc>
                          <a:spcPts val="2175"/>
                        </a:lnSpc>
                        <a:buNone/>
                      </a:pPr>
                      <a:r>
                        <a:rPr lang="en-AU" sz="1800">
                          <a:solidFill>
                            <a:srgbClr val="232222"/>
                          </a:solidFill>
                          <a:effectLst/>
                          <a:latin typeface="Arial"/>
                        </a:rPr>
                        <a:t>6</a:t>
                      </a:r>
                      <a:endParaRPr lang="en-AU">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buNone/>
                      </a:pPr>
                      <a:r>
                        <a:rPr lang="en-AU" sz="1800">
                          <a:solidFill>
                            <a:srgbClr val="232222"/>
                          </a:solidFill>
                          <a:effectLst/>
                          <a:latin typeface="Arial" panose="020B0604020202020204" pitchFamily="34" charset="0"/>
                        </a:rPr>
                        <a:t>Tested</a:t>
                      </a:r>
                      <a:endParaRPr lang="en-AU">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2175"/>
                        </a:lnSpc>
                        <a:buNone/>
                      </a:pPr>
                      <a:r>
                        <a:rPr lang="en-AU" sz="1800" dirty="0">
                          <a:solidFill>
                            <a:srgbClr val="232222"/>
                          </a:solidFill>
                          <a:effectLst/>
                          <a:latin typeface="Arial" panose="020B0604020202020204" pitchFamily="34" charset="0"/>
                        </a:rPr>
                        <a:t>This option is already tested and in play in some regions / districts</a:t>
                      </a:r>
                      <a:endParaRPr lang="en-AU"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buNone/>
                      </a:pPr>
                      <a:r>
                        <a:rPr lang="en-AU" sz="1800">
                          <a:solidFill>
                            <a:srgbClr val="232222"/>
                          </a:solidFill>
                          <a:effectLst/>
                          <a:latin typeface="Arial" panose="020B0604020202020204" pitchFamily="34" charset="0"/>
                        </a:rPr>
                        <a:t>10%</a:t>
                      </a:r>
                      <a:endParaRPr lang="en-AU">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5268980"/>
                  </a:ext>
                </a:extLst>
              </a:tr>
              <a:tr h="371475">
                <a:tc>
                  <a:txBody>
                    <a:bodyPr/>
                    <a:lstStyle/>
                    <a:p>
                      <a:pPr algn="ctr" fontAlgn="base">
                        <a:lnSpc>
                          <a:spcPts val="2175"/>
                        </a:lnSpc>
                        <a:buNone/>
                      </a:pPr>
                      <a:r>
                        <a:rPr lang="en-US" sz="1800">
                          <a:solidFill>
                            <a:srgbClr val="232222"/>
                          </a:solidFill>
                          <a:effectLst/>
                          <a:latin typeface="Arial"/>
                        </a:rPr>
                        <a:t>7</a:t>
                      </a:r>
                      <a:endParaRPr lang="en-US">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buNone/>
                      </a:pPr>
                      <a:r>
                        <a:rPr lang="en-US" sz="1800">
                          <a:solidFill>
                            <a:srgbClr val="232222"/>
                          </a:solidFill>
                          <a:effectLst/>
                          <a:latin typeface="Arial" panose="020B0604020202020204" pitchFamily="34" charset="0"/>
                        </a:rPr>
                        <a:t>Fiscal</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2175"/>
                        </a:lnSpc>
                        <a:buNone/>
                      </a:pPr>
                      <a:r>
                        <a:rPr lang="en-AU" sz="1800" dirty="0">
                          <a:solidFill>
                            <a:srgbClr val="232222"/>
                          </a:solidFill>
                          <a:effectLst/>
                          <a:latin typeface="Arial" panose="020B0604020202020204" pitchFamily="34" charset="0"/>
                        </a:rPr>
                        <a:t>This option is low cost</a:t>
                      </a:r>
                      <a:endParaRPr lang="en-AU"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buNone/>
                      </a:pPr>
                      <a:r>
                        <a:rPr lang="en-AU" sz="1800" dirty="0">
                          <a:solidFill>
                            <a:srgbClr val="232222"/>
                          </a:solidFill>
                          <a:effectLst/>
                          <a:latin typeface="Arial" panose="020B0604020202020204" pitchFamily="34" charset="0"/>
                        </a:rPr>
                        <a:t>5%</a:t>
                      </a:r>
                      <a:endParaRPr lang="en-AU"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8386204"/>
                  </a:ext>
                </a:extLst>
              </a:tr>
              <a:tr h="371475">
                <a:tc>
                  <a:txBody>
                    <a:bodyPr/>
                    <a:lstStyle/>
                    <a:p>
                      <a:pPr algn="ctr" fontAlgn="base">
                        <a:lnSpc>
                          <a:spcPts val="2175"/>
                        </a:lnSpc>
                        <a:buNone/>
                      </a:pPr>
                      <a:r>
                        <a:rPr lang="en-US" sz="1800">
                          <a:solidFill>
                            <a:srgbClr val="232222"/>
                          </a:solidFill>
                          <a:effectLst/>
                          <a:latin typeface="Arial"/>
                        </a:rPr>
                        <a:t>8</a:t>
                      </a:r>
                      <a:endParaRPr lang="en-US">
                        <a:effectLst/>
                        <a:latin typeface="Arial"/>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buNone/>
                      </a:pPr>
                      <a:r>
                        <a:rPr lang="en-US" sz="1800">
                          <a:solidFill>
                            <a:srgbClr val="232222"/>
                          </a:solidFill>
                          <a:effectLst/>
                          <a:latin typeface="Arial" panose="020B0604020202020204" pitchFamily="34" charset="0"/>
                        </a:rPr>
                        <a:t>Reach</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2175"/>
                        </a:lnSpc>
                        <a:buNone/>
                      </a:pPr>
                      <a:r>
                        <a:rPr lang="en-AU" sz="1800" dirty="0">
                          <a:effectLst/>
                          <a:latin typeface="Arial" panose="020B0604020202020204" pitchFamily="34" charset="0"/>
                        </a:rPr>
                        <a:t>This option will benefit everyone </a:t>
                      </a:r>
                      <a:r>
                        <a:rPr lang="en-AU" sz="1800" i="1" dirty="0">
                          <a:effectLst/>
                          <a:latin typeface="Arial" panose="020B0604020202020204" pitchFamily="34" charset="0"/>
                        </a:rPr>
                        <a:t>(not just women)</a:t>
                      </a:r>
                      <a:endParaRPr lang="en-AU"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lnSpc>
                          <a:spcPts val="2175"/>
                        </a:lnSpc>
                        <a:buNone/>
                      </a:pPr>
                      <a:r>
                        <a:rPr lang="en-AU" sz="1800" dirty="0">
                          <a:solidFill>
                            <a:srgbClr val="232222"/>
                          </a:solidFill>
                          <a:effectLst/>
                          <a:latin typeface="Arial" panose="020B0604020202020204" pitchFamily="34" charset="0"/>
                        </a:rPr>
                        <a:t>5%</a:t>
                      </a:r>
                      <a:endParaRPr lang="en-AU"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5882369"/>
                  </a:ext>
                </a:extLst>
              </a:tr>
            </a:tbl>
          </a:graphicData>
        </a:graphic>
      </p:graphicFrame>
      <p:sp>
        <p:nvSpPr>
          <p:cNvPr id="6" name="TextBox 5">
            <a:extLst>
              <a:ext uri="{FF2B5EF4-FFF2-40B4-BE49-F238E27FC236}">
                <a16:creationId xmlns:a16="http://schemas.microsoft.com/office/drawing/2014/main" id="{D5829435-9225-BF44-D764-3F2D8C39B749}"/>
              </a:ext>
            </a:extLst>
          </p:cNvPr>
          <p:cNvSpPr txBox="1"/>
          <p:nvPr/>
        </p:nvSpPr>
        <p:spPr>
          <a:xfrm>
            <a:off x="2668438" y="454324"/>
            <a:ext cx="51442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FFFF"/>
                </a:solidFill>
                <a:latin typeface="VIC"/>
              </a:rPr>
              <a:t>Weighted Criteria</a:t>
            </a:r>
            <a:r>
              <a:rPr lang="en-US" sz="2800">
                <a:latin typeface="VIC"/>
              </a:rPr>
              <a:t>​</a:t>
            </a:r>
            <a:endParaRPr lang="en-US"/>
          </a:p>
        </p:txBody>
      </p:sp>
    </p:spTree>
    <p:extLst>
      <p:ext uri="{BB962C8B-B14F-4D97-AF65-F5344CB8AC3E}">
        <p14:creationId xmlns:p14="http://schemas.microsoft.com/office/powerpoint/2010/main" val="186362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6B85D-547F-47CC-A5FB-2E4C32A884A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CBB9CAC-A2C1-2657-9495-9F0902B075E4}"/>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F6559B61-3A61-F58F-3B5C-60BB85326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9C228D35-18F5-11D5-F56A-D21F46940162}"/>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C431FEA5-D920-9742-FD16-F9F54EAEF250}"/>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A09F99D1-2978-FCCE-571F-32F93F287B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sp>
        <p:nvSpPr>
          <p:cNvPr id="2" name="TextBox 1">
            <a:extLst>
              <a:ext uri="{FF2B5EF4-FFF2-40B4-BE49-F238E27FC236}">
                <a16:creationId xmlns:a16="http://schemas.microsoft.com/office/drawing/2014/main" id="{C06DA911-9110-DD2F-35FB-7003D563F83B}"/>
              </a:ext>
            </a:extLst>
          </p:cNvPr>
          <p:cNvSpPr txBox="1"/>
          <p:nvPr/>
        </p:nvSpPr>
        <p:spPr>
          <a:xfrm>
            <a:off x="8551354" y="2899601"/>
            <a:ext cx="3428162" cy="18158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i="1" dirty="0">
                <a:latin typeface="VIC"/>
                <a:ea typeface="+mn-lt"/>
                <a:cs typeface="Arial"/>
              </a:rPr>
              <a:t>Mirring</a:t>
            </a:r>
            <a:r>
              <a:rPr lang="en-US" sz="1600" dirty="0">
                <a:latin typeface="VIC"/>
                <a:ea typeface="+mn-lt"/>
                <a:cs typeface="Arial"/>
              </a:rPr>
              <a:t> – Country</a:t>
            </a:r>
          </a:p>
          <a:p>
            <a:pPr algn="ctr"/>
            <a:endParaRPr lang="en-US" sz="1600" dirty="0">
              <a:latin typeface="VIC"/>
              <a:ea typeface="+mn-lt"/>
              <a:cs typeface="Arial"/>
            </a:endParaRPr>
          </a:p>
          <a:p>
            <a:pPr algn="ctr"/>
            <a:r>
              <a:rPr lang="en-US" sz="1600" dirty="0">
                <a:latin typeface="VIC"/>
                <a:ea typeface="+mn-lt"/>
                <a:cs typeface="Arial"/>
              </a:rPr>
              <a:t>DEECA’s </a:t>
            </a:r>
          </a:p>
          <a:p>
            <a:pPr algn="ctr"/>
            <a:r>
              <a:rPr lang="en-US" sz="1600" dirty="0">
                <a:latin typeface="VIC"/>
                <a:ea typeface="+mn-lt"/>
                <a:cs typeface="Arial"/>
              </a:rPr>
              <a:t>Aboriginal Cultural Identity </a:t>
            </a:r>
          </a:p>
          <a:p>
            <a:pPr algn="ctr"/>
            <a:r>
              <a:rPr lang="en-US" sz="1600" dirty="0">
                <a:latin typeface="VIC"/>
                <a:ea typeface="+mn-lt"/>
                <a:cs typeface="Arial"/>
              </a:rPr>
              <a:t>by artist Tom Day </a:t>
            </a:r>
          </a:p>
          <a:p>
            <a:pPr algn="ctr"/>
            <a:r>
              <a:rPr lang="en-US" sz="1600" dirty="0">
                <a:latin typeface="VIC"/>
                <a:ea typeface="+mn-lt"/>
                <a:cs typeface="Arial"/>
              </a:rPr>
              <a:t>of the </a:t>
            </a:r>
            <a:r>
              <a:rPr lang="en-US" sz="1600" i="1" dirty="0">
                <a:latin typeface="VIC"/>
                <a:ea typeface="+mn-lt"/>
                <a:cs typeface="Arial"/>
              </a:rPr>
              <a:t>Gunditjmara</a:t>
            </a:r>
            <a:r>
              <a:rPr lang="en-US" sz="1600" dirty="0">
                <a:latin typeface="VIC"/>
                <a:ea typeface="+mn-lt"/>
                <a:cs typeface="Arial"/>
              </a:rPr>
              <a:t>, </a:t>
            </a:r>
            <a:r>
              <a:rPr lang="en-US" sz="1600" i="1" dirty="0">
                <a:latin typeface="VIC"/>
                <a:ea typeface="+mn-lt"/>
                <a:cs typeface="Arial"/>
              </a:rPr>
              <a:t>Yorta </a:t>
            </a:r>
            <a:r>
              <a:rPr lang="en-US" sz="1600" i="1" dirty="0" err="1">
                <a:latin typeface="VIC"/>
                <a:ea typeface="+mn-lt"/>
                <a:cs typeface="Arial"/>
              </a:rPr>
              <a:t>Yorta</a:t>
            </a:r>
            <a:r>
              <a:rPr lang="en-US" sz="1600" dirty="0">
                <a:latin typeface="VIC"/>
                <a:ea typeface="+mn-lt"/>
                <a:cs typeface="Arial"/>
              </a:rPr>
              <a:t> and </a:t>
            </a:r>
            <a:r>
              <a:rPr lang="en-US" sz="1600" i="1" dirty="0">
                <a:latin typeface="VIC"/>
                <a:ea typeface="+mn-lt"/>
                <a:cs typeface="Arial"/>
              </a:rPr>
              <a:t>Wemba </a:t>
            </a:r>
            <a:r>
              <a:rPr lang="en-US" sz="1600" i="1" dirty="0" err="1">
                <a:latin typeface="VIC"/>
                <a:ea typeface="+mn-lt"/>
                <a:cs typeface="Arial"/>
              </a:rPr>
              <a:t>Wemba</a:t>
            </a:r>
            <a:r>
              <a:rPr lang="en-US" sz="1600" dirty="0">
                <a:latin typeface="VIC"/>
                <a:ea typeface="+mn-lt"/>
                <a:cs typeface="Arial"/>
              </a:rPr>
              <a:t> tribes. </a:t>
            </a:r>
            <a:endParaRPr lang="en-US" sz="1600" dirty="0">
              <a:latin typeface="VIC"/>
              <a:cs typeface="Arial"/>
            </a:endParaRPr>
          </a:p>
        </p:txBody>
      </p:sp>
      <p:pic>
        <p:nvPicPr>
          <p:cNvPr id="5" name="Picture 4" descr="A colorful art piece with blue and brown lines&#10;&#10;Description automatically generated">
            <a:extLst>
              <a:ext uri="{FF2B5EF4-FFF2-40B4-BE49-F238E27FC236}">
                <a16:creationId xmlns:a16="http://schemas.microsoft.com/office/drawing/2014/main" id="{A8E7B0F9-E492-C834-FAF4-95DED3646C47}"/>
              </a:ext>
            </a:extLst>
          </p:cNvPr>
          <p:cNvPicPr>
            <a:picLocks noChangeAspect="1"/>
          </p:cNvPicPr>
          <p:nvPr/>
        </p:nvPicPr>
        <p:blipFill>
          <a:blip r:embed="rId6"/>
          <a:stretch>
            <a:fillRect/>
          </a:stretch>
        </p:blipFill>
        <p:spPr>
          <a:xfrm>
            <a:off x="584536" y="1593947"/>
            <a:ext cx="7327946" cy="4889106"/>
          </a:xfrm>
          <a:prstGeom prst="rect">
            <a:avLst/>
          </a:prstGeom>
        </p:spPr>
      </p:pic>
      <p:sp>
        <p:nvSpPr>
          <p:cNvPr id="6" name="Title 1">
            <a:extLst>
              <a:ext uri="{FF2B5EF4-FFF2-40B4-BE49-F238E27FC236}">
                <a16:creationId xmlns:a16="http://schemas.microsoft.com/office/drawing/2014/main" id="{C4558C7A-4FFD-110F-598F-7E413285146E}"/>
              </a:ext>
            </a:extLst>
          </p:cNvPr>
          <p:cNvSpPr>
            <a:spLocks noGrp="1"/>
          </p:cNvSpPr>
          <p:nvPr/>
        </p:nvSpPr>
        <p:spPr>
          <a:xfrm>
            <a:off x="2707244" y="265921"/>
            <a:ext cx="5830348" cy="6331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r>
              <a:rPr lang="en-AU" i="1" err="1">
                <a:latin typeface="VIC"/>
                <a:cs typeface="Arial"/>
              </a:rPr>
              <a:t>Mirring</a:t>
            </a:r>
            <a:r>
              <a:rPr lang="en-AU">
                <a:latin typeface="VIC"/>
                <a:cs typeface="Arial"/>
              </a:rPr>
              <a:t> - Country</a:t>
            </a:r>
          </a:p>
        </p:txBody>
      </p:sp>
    </p:spTree>
    <p:extLst>
      <p:ext uri="{BB962C8B-B14F-4D97-AF65-F5344CB8AC3E}">
        <p14:creationId xmlns:p14="http://schemas.microsoft.com/office/powerpoint/2010/main" val="924818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4E129-21B6-D46D-A4E4-A16D119C87E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BCBA129-E490-7EAC-D3F1-34D3C9ADC072}"/>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8E68858-39AC-43BC-7B55-9AD9A18A4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66B5A271-31DB-05D7-499C-E3A4BFDEC3CF}"/>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3E3183BA-90B3-8ABE-2727-889FC4336E9A}"/>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9EFE6DDF-F50F-1BF4-89E1-CE4289B07C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pic>
        <p:nvPicPr>
          <p:cNvPr id="2" name="Picture 1" descr="A group of text boxes&#10;&#10;AI-generated content may be incorrect.">
            <a:extLst>
              <a:ext uri="{FF2B5EF4-FFF2-40B4-BE49-F238E27FC236}">
                <a16:creationId xmlns:a16="http://schemas.microsoft.com/office/drawing/2014/main" id="{0D63AB63-809A-9760-2D29-B7851A7BF082}"/>
              </a:ext>
            </a:extLst>
          </p:cNvPr>
          <p:cNvPicPr>
            <a:picLocks noChangeAspect="1"/>
          </p:cNvPicPr>
          <p:nvPr/>
        </p:nvPicPr>
        <p:blipFill>
          <a:blip r:embed="rId6"/>
          <a:stretch>
            <a:fillRect/>
          </a:stretch>
        </p:blipFill>
        <p:spPr>
          <a:xfrm>
            <a:off x="257894" y="3032724"/>
            <a:ext cx="6229350" cy="3629025"/>
          </a:xfrm>
          <a:prstGeom prst="rect">
            <a:avLst/>
          </a:prstGeom>
        </p:spPr>
      </p:pic>
      <p:pic>
        <p:nvPicPr>
          <p:cNvPr id="5" name="Picture 4" descr="A black and white logo&#10;&#10;Description automatically generated">
            <a:extLst>
              <a:ext uri="{FF2B5EF4-FFF2-40B4-BE49-F238E27FC236}">
                <a16:creationId xmlns:a16="http://schemas.microsoft.com/office/drawing/2014/main" id="{8598BFE7-713B-BCAB-3D94-638EADB8C022}"/>
              </a:ext>
            </a:extLst>
          </p:cNvPr>
          <p:cNvPicPr>
            <a:picLocks noChangeAspect="1"/>
          </p:cNvPicPr>
          <p:nvPr/>
        </p:nvPicPr>
        <p:blipFill>
          <a:blip r:embed="rId7"/>
          <a:stretch>
            <a:fillRect/>
          </a:stretch>
        </p:blipFill>
        <p:spPr>
          <a:xfrm>
            <a:off x="602052" y="1579712"/>
            <a:ext cx="9324975" cy="1009650"/>
          </a:xfrm>
          <a:prstGeom prst="rect">
            <a:avLst/>
          </a:prstGeom>
        </p:spPr>
      </p:pic>
      <p:pic>
        <p:nvPicPr>
          <p:cNvPr id="6" name="Picture 5" descr="A diagram of a spider web&#10;&#10;Description automatically generated">
            <a:extLst>
              <a:ext uri="{FF2B5EF4-FFF2-40B4-BE49-F238E27FC236}">
                <a16:creationId xmlns:a16="http://schemas.microsoft.com/office/drawing/2014/main" id="{84362516-82D8-3511-CA79-AD7A98FD9941}"/>
              </a:ext>
            </a:extLst>
          </p:cNvPr>
          <p:cNvPicPr>
            <a:picLocks noChangeAspect="1"/>
          </p:cNvPicPr>
          <p:nvPr/>
        </p:nvPicPr>
        <p:blipFill>
          <a:blip r:embed="rId8"/>
          <a:stretch>
            <a:fillRect/>
          </a:stretch>
        </p:blipFill>
        <p:spPr>
          <a:xfrm>
            <a:off x="6941568" y="3174700"/>
            <a:ext cx="5038725" cy="3343275"/>
          </a:xfrm>
          <a:prstGeom prst="rect">
            <a:avLst/>
          </a:prstGeom>
        </p:spPr>
      </p:pic>
      <p:pic>
        <p:nvPicPr>
          <p:cNvPr id="8" name="Picture 7" descr="A close up of icons&#10;&#10;Description automatically generated">
            <a:extLst>
              <a:ext uri="{FF2B5EF4-FFF2-40B4-BE49-F238E27FC236}">
                <a16:creationId xmlns:a16="http://schemas.microsoft.com/office/drawing/2014/main" id="{25AFF7F6-9CC5-F23B-0571-7AAB7DA41446}"/>
              </a:ext>
            </a:extLst>
          </p:cNvPr>
          <p:cNvPicPr>
            <a:picLocks noChangeAspect="1"/>
          </p:cNvPicPr>
          <p:nvPr/>
        </p:nvPicPr>
        <p:blipFill>
          <a:blip r:embed="rId9"/>
          <a:stretch>
            <a:fillRect/>
          </a:stretch>
        </p:blipFill>
        <p:spPr>
          <a:xfrm>
            <a:off x="10535010" y="1951726"/>
            <a:ext cx="1009650" cy="638175"/>
          </a:xfrm>
          <a:prstGeom prst="rect">
            <a:avLst/>
          </a:prstGeom>
        </p:spPr>
      </p:pic>
      <p:sp>
        <p:nvSpPr>
          <p:cNvPr id="9" name="TextBox 8">
            <a:extLst>
              <a:ext uri="{FF2B5EF4-FFF2-40B4-BE49-F238E27FC236}">
                <a16:creationId xmlns:a16="http://schemas.microsoft.com/office/drawing/2014/main" id="{C021992C-1302-32C2-912B-113FCEA2729D}"/>
              </a:ext>
            </a:extLst>
          </p:cNvPr>
          <p:cNvSpPr txBox="1"/>
          <p:nvPr/>
        </p:nvSpPr>
        <p:spPr>
          <a:xfrm>
            <a:off x="2797834" y="324928"/>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FFFF"/>
                </a:solidFill>
                <a:latin typeface="VIC"/>
              </a:rPr>
              <a:t>Mentimeter</a:t>
            </a:r>
            <a:r>
              <a:rPr lang="en-US" sz="2800">
                <a:latin typeface="VIC"/>
              </a:rPr>
              <a:t>​</a:t>
            </a:r>
            <a:endParaRPr lang="en-US"/>
          </a:p>
        </p:txBody>
      </p:sp>
    </p:spTree>
    <p:extLst>
      <p:ext uri="{BB962C8B-B14F-4D97-AF65-F5344CB8AC3E}">
        <p14:creationId xmlns:p14="http://schemas.microsoft.com/office/powerpoint/2010/main" val="1797708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89B12-CC68-27CA-9A53-9779F621549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243DD23-48AB-0442-E9A9-E76B78B0D960}"/>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A0C2838-7339-B2BF-099B-F2B6208D0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94719C99-ABB5-EF52-4245-1168B52661DC}"/>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95037EBB-17E3-C4DB-D1DB-04C00369CB98}"/>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B43E5CAC-31B1-F6ED-A1A9-D97BD462F2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sp>
        <p:nvSpPr>
          <p:cNvPr id="5" name="TextBox 3">
            <a:extLst>
              <a:ext uri="{FF2B5EF4-FFF2-40B4-BE49-F238E27FC236}">
                <a16:creationId xmlns:a16="http://schemas.microsoft.com/office/drawing/2014/main" id="{CF475146-E02D-D6A3-660C-F496585DBCFE}"/>
              </a:ext>
            </a:extLst>
          </p:cNvPr>
          <p:cNvSpPr txBox="1"/>
          <p:nvPr/>
        </p:nvSpPr>
        <p:spPr>
          <a:xfrm>
            <a:off x="1074396" y="2613683"/>
            <a:ext cx="10273589"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latin typeface="VIC"/>
              </a:rPr>
              <a:t>Review pre-requisites (i.e. remove IC1 and Ops 1). Co-roster instead?</a:t>
            </a:r>
          </a:p>
          <a:p>
            <a:pPr marL="342900" indent="-342900">
              <a:buFont typeface="Arial" panose="020B0604020202020204" pitchFamily="34" charset="0"/>
              <a:buChar char="•"/>
            </a:pPr>
            <a:endParaRPr lang="en-US" sz="2000" dirty="0">
              <a:latin typeface="VIC"/>
            </a:endParaRPr>
          </a:p>
          <a:p>
            <a:pPr marL="342900" indent="-342900">
              <a:buFont typeface="Arial" panose="020B0604020202020204" pitchFamily="34" charset="0"/>
              <a:buChar char="•"/>
            </a:pPr>
            <a:r>
              <a:rPr lang="en-US" sz="2000" dirty="0">
                <a:latin typeface="VIC"/>
              </a:rPr>
              <a:t>Coupling Duty Officer role expectations with specific BAU roles (remove the voluntary aspect)</a:t>
            </a:r>
            <a:endParaRPr lang="en-US" dirty="0"/>
          </a:p>
        </p:txBody>
      </p:sp>
      <p:sp>
        <p:nvSpPr>
          <p:cNvPr id="6" name="TextBox 5">
            <a:extLst>
              <a:ext uri="{FF2B5EF4-FFF2-40B4-BE49-F238E27FC236}">
                <a16:creationId xmlns:a16="http://schemas.microsoft.com/office/drawing/2014/main" id="{585AECB5-9F69-19C9-6831-0083D156BDCF}"/>
              </a:ext>
            </a:extLst>
          </p:cNvPr>
          <p:cNvSpPr txBox="1"/>
          <p:nvPr/>
        </p:nvSpPr>
        <p:spPr>
          <a:xfrm>
            <a:off x="2654060" y="324928"/>
            <a:ext cx="416655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FFFF"/>
                </a:solidFill>
                <a:latin typeface="VIC"/>
              </a:rPr>
              <a:t>What ranked low?</a:t>
            </a:r>
            <a:endParaRPr lang="en-US" sz="2800">
              <a:latin typeface="VIC"/>
            </a:endParaRPr>
          </a:p>
        </p:txBody>
      </p:sp>
    </p:spTree>
    <p:extLst>
      <p:ext uri="{BB962C8B-B14F-4D97-AF65-F5344CB8AC3E}">
        <p14:creationId xmlns:p14="http://schemas.microsoft.com/office/powerpoint/2010/main" val="3556372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307E9-742A-9A43-DEE8-D8E39719A24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C334B22-BCB3-F323-5330-24C2C1B2558E}"/>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7213CA2-C779-01DE-1D5E-BEE66EDAB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6EB86AD3-43B1-BCDB-DF63-2B5FD6D98760}"/>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CFB2B508-C7E1-8A8C-80DF-2BF08F301000}"/>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4500BBEE-A332-7970-E7D7-6A3A90708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sp>
        <p:nvSpPr>
          <p:cNvPr id="5" name="TextBox 3">
            <a:extLst>
              <a:ext uri="{FF2B5EF4-FFF2-40B4-BE49-F238E27FC236}">
                <a16:creationId xmlns:a16="http://schemas.microsoft.com/office/drawing/2014/main" id="{92E9B970-5553-2554-791B-4160BDDE08D7}"/>
              </a:ext>
            </a:extLst>
          </p:cNvPr>
          <p:cNvSpPr txBox="1"/>
          <p:nvPr/>
        </p:nvSpPr>
        <p:spPr>
          <a:xfrm>
            <a:off x="1332062" y="1939822"/>
            <a:ext cx="10331098" cy="40934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a:latin typeface="VIC"/>
            </a:endParaRPr>
          </a:p>
          <a:p>
            <a:pPr marL="342900" indent="-342900">
              <a:buFont typeface="Arial"/>
              <a:buChar char="•"/>
            </a:pPr>
            <a:r>
              <a:rPr lang="en-US" sz="2000" dirty="0">
                <a:latin typeface="VIC"/>
              </a:rPr>
              <a:t>Increased flexibility around prerequisite training</a:t>
            </a:r>
          </a:p>
          <a:p>
            <a:endParaRPr lang="en-US" sz="2000" dirty="0">
              <a:latin typeface="VIC"/>
            </a:endParaRPr>
          </a:p>
          <a:p>
            <a:pPr marL="342900" indent="-342900">
              <a:buFont typeface="Arial"/>
              <a:buChar char="•"/>
            </a:pPr>
            <a:r>
              <a:rPr lang="en-US" sz="2000" dirty="0">
                <a:latin typeface="VIC"/>
              </a:rPr>
              <a:t>Increased number of prerequisite training events (i.e. IC 1, Ops 1)</a:t>
            </a:r>
          </a:p>
          <a:p>
            <a:pPr marL="342900" indent="-342900">
              <a:buFont typeface="Arial"/>
              <a:buChar char="•"/>
            </a:pPr>
            <a:endParaRPr lang="en-US" sz="2000" dirty="0">
              <a:latin typeface="VIC"/>
            </a:endParaRPr>
          </a:p>
          <a:p>
            <a:pPr marL="342900" indent="-342900">
              <a:buFont typeface="Arial"/>
              <a:buChar char="•"/>
            </a:pPr>
            <a:r>
              <a:rPr lang="en-US" sz="2000" dirty="0">
                <a:latin typeface="VIC"/>
              </a:rPr>
              <a:t>Coaching provisions (i.e. </a:t>
            </a:r>
            <a:r>
              <a:rPr lang="en-US" sz="2000" dirty="0" err="1">
                <a:latin typeface="VIC"/>
              </a:rPr>
              <a:t>coachee</a:t>
            </a:r>
            <a:r>
              <a:rPr lang="en-US" sz="2000" dirty="0">
                <a:latin typeface="VIC"/>
              </a:rPr>
              <a:t> co-rostered with dedicated coach)</a:t>
            </a:r>
          </a:p>
          <a:p>
            <a:pPr marL="342900" indent="-342900">
              <a:buFont typeface="Arial"/>
              <a:buChar char="•"/>
            </a:pPr>
            <a:endParaRPr lang="en-US" sz="2000" dirty="0">
              <a:latin typeface="VIC"/>
            </a:endParaRPr>
          </a:p>
          <a:p>
            <a:endParaRPr lang="en-US" sz="2000" dirty="0">
              <a:latin typeface="VIC"/>
            </a:endParaRPr>
          </a:p>
          <a:p>
            <a:pPr marL="342900" indent="-342900">
              <a:buFont typeface="Arial"/>
              <a:buChar char="•"/>
            </a:pPr>
            <a:endParaRPr lang="en-US" sz="2000" dirty="0">
              <a:latin typeface="VIC"/>
            </a:endParaRPr>
          </a:p>
          <a:p>
            <a:pPr marL="342900" indent="-342900">
              <a:buFont typeface="Arial"/>
              <a:buChar char="•"/>
            </a:pPr>
            <a:r>
              <a:rPr lang="en-US" sz="2000" dirty="0">
                <a:latin typeface="VIC"/>
              </a:rPr>
              <a:t>Reduce shift length from 7 days to 4/3</a:t>
            </a:r>
          </a:p>
          <a:p>
            <a:pPr marL="342900" indent="-342900">
              <a:buFont typeface="Arial"/>
              <a:buChar char="•"/>
            </a:pPr>
            <a:endParaRPr lang="en-US" sz="2000" dirty="0">
              <a:latin typeface="VIC"/>
            </a:endParaRPr>
          </a:p>
          <a:p>
            <a:pPr marL="342900" indent="-342900">
              <a:buFont typeface="Arial"/>
              <a:buChar char="•"/>
            </a:pPr>
            <a:r>
              <a:rPr lang="en-US" sz="2000" dirty="0">
                <a:latin typeface="VIC"/>
              </a:rPr>
              <a:t>Increase rotation cycle - shift from 1:3 to 1:6 or 1:8 (opens up places)</a:t>
            </a:r>
            <a:endParaRPr lang="en-US" sz="2000" dirty="0"/>
          </a:p>
          <a:p>
            <a:endParaRPr lang="en-US" sz="2000" dirty="0">
              <a:latin typeface="VIC"/>
            </a:endParaRPr>
          </a:p>
        </p:txBody>
      </p:sp>
      <p:sp>
        <p:nvSpPr>
          <p:cNvPr id="6" name="TextBox 5">
            <a:extLst>
              <a:ext uri="{FF2B5EF4-FFF2-40B4-BE49-F238E27FC236}">
                <a16:creationId xmlns:a16="http://schemas.microsoft.com/office/drawing/2014/main" id="{12443DDC-3539-CF32-F9EB-900FC42FCC76}"/>
              </a:ext>
            </a:extLst>
          </p:cNvPr>
          <p:cNvSpPr txBox="1"/>
          <p:nvPr/>
        </p:nvSpPr>
        <p:spPr>
          <a:xfrm>
            <a:off x="2654060" y="324928"/>
            <a:ext cx="416655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FFFF"/>
                </a:solidFill>
                <a:latin typeface="VIC"/>
              </a:rPr>
              <a:t>What ranked high?</a:t>
            </a:r>
            <a:endParaRPr lang="en-US" sz="2800">
              <a:latin typeface="VIC"/>
            </a:endParaRPr>
          </a:p>
        </p:txBody>
      </p:sp>
    </p:spTree>
    <p:extLst>
      <p:ext uri="{BB962C8B-B14F-4D97-AF65-F5344CB8AC3E}">
        <p14:creationId xmlns:p14="http://schemas.microsoft.com/office/powerpoint/2010/main" val="1864957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99097-0207-610B-B197-53F4B9545E3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0617324-6111-0DB4-5FBB-8E730B48F6A8}"/>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E9A8D9F-A5A9-CB2A-D41E-D90559161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5DC7925B-DF51-658E-A824-5E50165D8343}"/>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93431BFF-E55E-A792-493E-CEF4448503C9}"/>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5885A705-800B-A20B-C959-682A60E0C2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sp>
        <p:nvSpPr>
          <p:cNvPr id="5" name="TextBox 3">
            <a:extLst>
              <a:ext uri="{FF2B5EF4-FFF2-40B4-BE49-F238E27FC236}">
                <a16:creationId xmlns:a16="http://schemas.microsoft.com/office/drawing/2014/main" id="{9BF7B6D8-20FA-6FBC-CCF9-83EDD9070489}"/>
              </a:ext>
            </a:extLst>
          </p:cNvPr>
          <p:cNvSpPr txBox="1"/>
          <p:nvPr/>
        </p:nvSpPr>
        <p:spPr>
          <a:xfrm>
            <a:off x="2382734" y="4410853"/>
            <a:ext cx="8285265"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i="1" dirty="0">
                <a:solidFill>
                  <a:srgbClr val="FF0000"/>
                </a:solidFill>
                <a:latin typeface="VIC"/>
              </a:rPr>
              <a:t>30-50% </a:t>
            </a:r>
            <a:r>
              <a:rPr lang="en-US" sz="2000" i="1" dirty="0">
                <a:latin typeface="VIC"/>
              </a:rPr>
              <a:t>women across all Senior Duty Officer rosters by </a:t>
            </a:r>
            <a:r>
              <a:rPr lang="en-US" sz="2000" i="1" dirty="0">
                <a:solidFill>
                  <a:srgbClr val="FF0000"/>
                </a:solidFill>
                <a:latin typeface="VIC"/>
              </a:rPr>
              <a:t>2026-27</a:t>
            </a:r>
            <a:endParaRPr lang="en-US" sz="2000" i="1" dirty="0">
              <a:latin typeface="VIC"/>
            </a:endParaRPr>
          </a:p>
        </p:txBody>
      </p:sp>
      <p:sp>
        <p:nvSpPr>
          <p:cNvPr id="6" name="TextBox 5">
            <a:extLst>
              <a:ext uri="{FF2B5EF4-FFF2-40B4-BE49-F238E27FC236}">
                <a16:creationId xmlns:a16="http://schemas.microsoft.com/office/drawing/2014/main" id="{9C2AE9DB-DBCB-AF39-DD1C-E41E2AAED31B}"/>
              </a:ext>
            </a:extLst>
          </p:cNvPr>
          <p:cNvSpPr txBox="1"/>
          <p:nvPr/>
        </p:nvSpPr>
        <p:spPr>
          <a:xfrm>
            <a:off x="2654060" y="324928"/>
            <a:ext cx="416655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FFFF"/>
                </a:solidFill>
                <a:latin typeface="VIC"/>
              </a:rPr>
              <a:t>Amending the Target</a:t>
            </a:r>
            <a:r>
              <a:rPr lang="en-US" sz="2800">
                <a:latin typeface="VIC"/>
              </a:rPr>
              <a:t>​</a:t>
            </a:r>
            <a:endParaRPr lang="en-US"/>
          </a:p>
        </p:txBody>
      </p:sp>
      <p:sp>
        <p:nvSpPr>
          <p:cNvPr id="2" name="TextBox 1">
            <a:extLst>
              <a:ext uri="{FF2B5EF4-FFF2-40B4-BE49-F238E27FC236}">
                <a16:creationId xmlns:a16="http://schemas.microsoft.com/office/drawing/2014/main" id="{3C14AAB3-6ED3-A311-82E7-4A82A77EFDCE}"/>
              </a:ext>
            </a:extLst>
          </p:cNvPr>
          <p:cNvSpPr txBox="1"/>
          <p:nvPr/>
        </p:nvSpPr>
        <p:spPr>
          <a:xfrm>
            <a:off x="2654061" y="3042249"/>
            <a:ext cx="770338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dirty="0">
                <a:latin typeface="VIC"/>
              </a:rPr>
              <a:t>30% women across all Senior Duty Officer rosters by 2024-25</a:t>
            </a:r>
            <a:endParaRPr lang="en-US" dirty="0"/>
          </a:p>
        </p:txBody>
      </p:sp>
    </p:spTree>
    <p:extLst>
      <p:ext uri="{BB962C8B-B14F-4D97-AF65-F5344CB8AC3E}">
        <p14:creationId xmlns:p14="http://schemas.microsoft.com/office/powerpoint/2010/main" val="208243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A7D31-8D84-06BD-B3C3-02CB153562C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E45250C-0177-B581-E511-5EE14D2F9305}"/>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0FB07C8B-6A8B-CFDD-87D5-9EEBCEA23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7D77C196-4C81-9957-E4BB-49D24E215CE0}"/>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0841BE7F-9AF7-A066-7544-8FC6E860A3EB}"/>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A030A7E0-B1B7-3C15-2EBC-E43DFC1DEA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sp>
        <p:nvSpPr>
          <p:cNvPr id="9" name="TextBox 8">
            <a:extLst>
              <a:ext uri="{FF2B5EF4-FFF2-40B4-BE49-F238E27FC236}">
                <a16:creationId xmlns:a16="http://schemas.microsoft.com/office/drawing/2014/main" id="{3554B6C8-FF5E-F5BB-CC85-88C724064E95}"/>
              </a:ext>
            </a:extLst>
          </p:cNvPr>
          <p:cNvSpPr txBox="1"/>
          <p:nvPr/>
        </p:nvSpPr>
        <p:spPr>
          <a:xfrm>
            <a:off x="2554146" y="316375"/>
            <a:ext cx="51256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FFFF"/>
                </a:solidFill>
                <a:latin typeface="VIC"/>
              </a:rPr>
              <a:t>The progress so far</a:t>
            </a:r>
            <a:endParaRPr lang="en-US" sz="2800">
              <a:solidFill>
                <a:srgbClr val="FFFFFF"/>
              </a:solidFill>
              <a:latin typeface="VIC"/>
            </a:endParaRPr>
          </a:p>
        </p:txBody>
      </p:sp>
      <p:graphicFrame>
        <p:nvGraphicFramePr>
          <p:cNvPr id="6" name="Chart 5">
            <a:extLst>
              <a:ext uri="{FF2B5EF4-FFF2-40B4-BE49-F238E27FC236}">
                <a16:creationId xmlns:a16="http://schemas.microsoft.com/office/drawing/2014/main" id="{731A4F38-37F0-F0CB-9113-878D6C6816C6}"/>
              </a:ext>
            </a:extLst>
          </p:cNvPr>
          <p:cNvGraphicFramePr>
            <a:graphicFrameLocks/>
          </p:cNvGraphicFramePr>
          <p:nvPr>
            <p:extLst>
              <p:ext uri="{D42A27DB-BD31-4B8C-83A1-F6EECF244321}">
                <p14:modId xmlns:p14="http://schemas.microsoft.com/office/powerpoint/2010/main" val="2401793904"/>
              </p:ext>
            </p:extLst>
          </p:nvPr>
        </p:nvGraphicFramePr>
        <p:xfrm>
          <a:off x="2188589" y="1802876"/>
          <a:ext cx="9181776" cy="459792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65137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BD242-E411-F2BB-1D92-49C3C86BB78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99B393F-C27B-14A1-4C51-CB42D6D0B564}"/>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65DC4857-AEB6-CAF0-E296-CC499D234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29277411-9402-764F-618B-ED58D2289C11}"/>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95A8F5F3-97C1-5DB1-CC8B-D013A98CB6EC}"/>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FD39006B-5D28-06F1-D60F-9D07175949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sp>
        <p:nvSpPr>
          <p:cNvPr id="2" name="Content Placeholder 2">
            <a:extLst>
              <a:ext uri="{FF2B5EF4-FFF2-40B4-BE49-F238E27FC236}">
                <a16:creationId xmlns:a16="http://schemas.microsoft.com/office/drawing/2014/main" id="{C88CBE62-EC8A-C17D-DB99-42B144E608AC}"/>
              </a:ext>
            </a:extLst>
          </p:cNvPr>
          <p:cNvSpPr>
            <a:spLocks noGrp="1"/>
          </p:cNvSpPr>
          <p:nvPr/>
        </p:nvSpPr>
        <p:spPr>
          <a:xfrm>
            <a:off x="1623186" y="2492304"/>
            <a:ext cx="9124327" cy="290133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VIC"/>
                <a:cs typeface="Arial"/>
              </a:rPr>
              <a:t>Engagement trumps assumption.</a:t>
            </a:r>
          </a:p>
          <a:p>
            <a:pPr marL="0" indent="0">
              <a:buNone/>
            </a:pPr>
            <a:endParaRPr lang="en-US" sz="2000" dirty="0">
              <a:latin typeface="VIC"/>
              <a:cs typeface="Arial"/>
            </a:endParaRPr>
          </a:p>
          <a:p>
            <a:r>
              <a:rPr lang="en-US" sz="2000" dirty="0">
                <a:latin typeface="VIC"/>
                <a:cs typeface="Arial"/>
              </a:rPr>
              <a:t>Equity ≠ lowering standards.</a:t>
            </a:r>
            <a:endParaRPr lang="en-US" sz="2000" dirty="0">
              <a:latin typeface="VIC"/>
            </a:endParaRPr>
          </a:p>
          <a:p>
            <a:endParaRPr lang="en-US" sz="2000" dirty="0">
              <a:latin typeface="VIC"/>
              <a:cs typeface="Arial"/>
            </a:endParaRPr>
          </a:p>
          <a:p>
            <a:r>
              <a:rPr lang="en-US" sz="2000" dirty="0">
                <a:latin typeface="VIC"/>
                <a:cs typeface="Arial"/>
              </a:rPr>
              <a:t>Measurement is vital.  Transparency builds trust.</a:t>
            </a:r>
            <a:endParaRPr lang="en-US" sz="2000" dirty="0">
              <a:latin typeface="VIC"/>
            </a:endParaRPr>
          </a:p>
          <a:p>
            <a:pPr marL="0" indent="0">
              <a:buNone/>
            </a:pPr>
            <a:endParaRPr lang="en-US" sz="2000" dirty="0">
              <a:latin typeface="VIC"/>
            </a:endParaRPr>
          </a:p>
          <a:p>
            <a:r>
              <a:rPr lang="en-US" sz="2000" dirty="0">
                <a:latin typeface="VIC"/>
                <a:cs typeface="Arial"/>
              </a:rPr>
              <a:t>This is not a finite game.  This is continuous improvement.</a:t>
            </a:r>
          </a:p>
        </p:txBody>
      </p:sp>
      <p:sp>
        <p:nvSpPr>
          <p:cNvPr id="5" name="TextBox 4">
            <a:extLst>
              <a:ext uri="{FF2B5EF4-FFF2-40B4-BE49-F238E27FC236}">
                <a16:creationId xmlns:a16="http://schemas.microsoft.com/office/drawing/2014/main" id="{E48F553F-1AA8-BE6B-4027-1CF0EE4DD6DF}"/>
              </a:ext>
            </a:extLst>
          </p:cNvPr>
          <p:cNvSpPr txBox="1"/>
          <p:nvPr/>
        </p:nvSpPr>
        <p:spPr>
          <a:xfrm>
            <a:off x="2747059" y="316375"/>
            <a:ext cx="473018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FFFF"/>
                </a:solidFill>
                <a:latin typeface="VIC"/>
              </a:rPr>
              <a:t>Lessons learned</a:t>
            </a:r>
            <a:endParaRPr lang="en-US" sz="2800">
              <a:latin typeface="VIC"/>
            </a:endParaRPr>
          </a:p>
        </p:txBody>
      </p:sp>
    </p:spTree>
    <p:extLst>
      <p:ext uri="{BB962C8B-B14F-4D97-AF65-F5344CB8AC3E}">
        <p14:creationId xmlns:p14="http://schemas.microsoft.com/office/powerpoint/2010/main" val="1385757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34CD4-7238-1701-F96F-DB700F5CD2E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1F258D0-9741-BC3A-95DF-3F4A51502F79}"/>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9E21655-22EE-922D-E842-2EC0E5375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3508A1FF-24AD-9CFF-998C-E8554C80C3A9}"/>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A491808F-D87A-EE35-1136-BDB7135CA1DC}"/>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B7F7CD5D-3D15-AF35-C920-31CB4CEB21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sp>
        <p:nvSpPr>
          <p:cNvPr id="2" name="Content Placeholder 2">
            <a:extLst>
              <a:ext uri="{FF2B5EF4-FFF2-40B4-BE49-F238E27FC236}">
                <a16:creationId xmlns:a16="http://schemas.microsoft.com/office/drawing/2014/main" id="{AB8C126A-FDAC-8B2A-36FA-E28C40F1D9FB}"/>
              </a:ext>
            </a:extLst>
          </p:cNvPr>
          <p:cNvSpPr>
            <a:spLocks noGrp="1"/>
          </p:cNvSpPr>
          <p:nvPr/>
        </p:nvSpPr>
        <p:spPr>
          <a:xfrm>
            <a:off x="262149" y="2302592"/>
            <a:ext cx="6135281" cy="303266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VIC"/>
                <a:cs typeface="Arial"/>
              </a:rPr>
              <a:t>Continue to support pipeline into Senior Duty Officer roles</a:t>
            </a:r>
            <a:endParaRPr lang="en-US" sz="2000" dirty="0">
              <a:latin typeface="VIC"/>
            </a:endParaRPr>
          </a:p>
          <a:p>
            <a:endParaRPr lang="en-US" sz="2000" dirty="0">
              <a:latin typeface="VIC"/>
              <a:cs typeface="Arial"/>
            </a:endParaRPr>
          </a:p>
          <a:p>
            <a:r>
              <a:rPr lang="en-US" sz="2000" dirty="0">
                <a:latin typeface="VIC"/>
                <a:cs typeface="Arial"/>
              </a:rPr>
              <a:t>Improve data tracking and monitoring</a:t>
            </a:r>
            <a:endParaRPr lang="en-US" sz="2000" i="1" dirty="0">
              <a:latin typeface="VIC"/>
              <a:cs typeface="Arial"/>
            </a:endParaRPr>
          </a:p>
          <a:p>
            <a:endParaRPr lang="en-US" sz="2000" dirty="0">
              <a:latin typeface="VIC"/>
              <a:cs typeface="Arial"/>
            </a:endParaRPr>
          </a:p>
          <a:p>
            <a:r>
              <a:rPr lang="en-US" sz="2000" dirty="0">
                <a:latin typeface="VIC"/>
                <a:cs typeface="Arial"/>
              </a:rPr>
              <a:t>Apply insights to other roles </a:t>
            </a:r>
          </a:p>
          <a:p>
            <a:endParaRPr lang="en-US" sz="2000" dirty="0">
              <a:latin typeface="VIC"/>
            </a:endParaRPr>
          </a:p>
          <a:p>
            <a:r>
              <a:rPr lang="en-US" sz="2000" dirty="0">
                <a:latin typeface="VIC"/>
                <a:cs typeface="Arial"/>
              </a:rPr>
              <a:t>Share with sector — </a:t>
            </a:r>
            <a:r>
              <a:rPr lang="en-US" sz="2000" i="1" dirty="0">
                <a:latin typeface="VIC"/>
                <a:cs typeface="Arial"/>
              </a:rPr>
              <a:t>like here today at AFAC</a:t>
            </a:r>
            <a:endParaRPr lang="en-US" i="1" dirty="0">
              <a:latin typeface="VIC"/>
            </a:endParaRPr>
          </a:p>
          <a:p>
            <a:endParaRPr lang="en-US" sz="2000" dirty="0">
              <a:latin typeface="VIC"/>
            </a:endParaRPr>
          </a:p>
        </p:txBody>
      </p:sp>
      <p:sp>
        <p:nvSpPr>
          <p:cNvPr id="5" name="TextBox 4">
            <a:extLst>
              <a:ext uri="{FF2B5EF4-FFF2-40B4-BE49-F238E27FC236}">
                <a16:creationId xmlns:a16="http://schemas.microsoft.com/office/drawing/2014/main" id="{EFD68F4D-7BB4-FF5A-5483-64A8CF2603BC}"/>
              </a:ext>
            </a:extLst>
          </p:cNvPr>
          <p:cNvSpPr txBox="1"/>
          <p:nvPr/>
        </p:nvSpPr>
        <p:spPr>
          <a:xfrm>
            <a:off x="2747059" y="316375"/>
            <a:ext cx="473018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FFFF"/>
                </a:solidFill>
                <a:latin typeface="VIC"/>
              </a:rPr>
              <a:t>FFMVic - Looking ahead</a:t>
            </a:r>
            <a:r>
              <a:rPr lang="en-US" sz="2800">
                <a:latin typeface="VIC"/>
              </a:rPr>
              <a:t>​</a:t>
            </a:r>
            <a:endParaRPr lang="en-US"/>
          </a:p>
        </p:txBody>
      </p:sp>
      <p:pic>
        <p:nvPicPr>
          <p:cNvPr id="6" name="Picture 5" descr="A person wearing a hard hat and goggles&#10;&#10;Description automatically generated">
            <a:extLst>
              <a:ext uri="{FF2B5EF4-FFF2-40B4-BE49-F238E27FC236}">
                <a16:creationId xmlns:a16="http://schemas.microsoft.com/office/drawing/2014/main" id="{C6765E41-9A2A-3A7A-A848-AECA3E6CB763}"/>
              </a:ext>
            </a:extLst>
          </p:cNvPr>
          <p:cNvPicPr>
            <a:picLocks noChangeAspect="1"/>
          </p:cNvPicPr>
          <p:nvPr/>
        </p:nvPicPr>
        <p:blipFill>
          <a:blip r:embed="rId6"/>
          <a:stretch>
            <a:fillRect/>
          </a:stretch>
        </p:blipFill>
        <p:spPr>
          <a:xfrm>
            <a:off x="6692348" y="2302592"/>
            <a:ext cx="5133311" cy="2877215"/>
          </a:xfrm>
          <a:prstGeom prst="rect">
            <a:avLst/>
          </a:prstGeom>
        </p:spPr>
      </p:pic>
    </p:spTree>
    <p:extLst>
      <p:ext uri="{BB962C8B-B14F-4D97-AF65-F5344CB8AC3E}">
        <p14:creationId xmlns:p14="http://schemas.microsoft.com/office/powerpoint/2010/main" val="4200139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FEDA1-73BB-ADB9-46AF-6AE6CCD6C50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4524DA3-556E-7DAE-7DE3-8719E2B95D77}"/>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0D7FA41E-4B1C-0B30-48B7-BB080091F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09AC447C-AFFB-FA1D-960B-59F45FA97131}"/>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4A2F6667-54FB-7D62-E9D7-32255283A9C6}"/>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0999E8B3-076E-6426-380B-7A05CBF71E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sp>
        <p:nvSpPr>
          <p:cNvPr id="6" name="Title 1">
            <a:extLst>
              <a:ext uri="{FF2B5EF4-FFF2-40B4-BE49-F238E27FC236}">
                <a16:creationId xmlns:a16="http://schemas.microsoft.com/office/drawing/2014/main" id="{EAD6BF2D-27DC-AB17-3B67-6D949614F7CC}"/>
              </a:ext>
            </a:extLst>
          </p:cNvPr>
          <p:cNvSpPr>
            <a:spLocks noGrp="1"/>
          </p:cNvSpPr>
          <p:nvPr/>
        </p:nvSpPr>
        <p:spPr>
          <a:xfrm>
            <a:off x="2755497" y="261785"/>
            <a:ext cx="5830348" cy="6331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r>
              <a:rPr lang="en-US" dirty="0">
                <a:latin typeface="VIC"/>
                <a:cs typeface="Arial"/>
              </a:rPr>
              <a:t>Come talk to us!</a:t>
            </a:r>
            <a:endParaRPr lang="en-US" dirty="0">
              <a:latin typeface="VIC"/>
            </a:endParaRPr>
          </a:p>
        </p:txBody>
      </p:sp>
      <p:sp>
        <p:nvSpPr>
          <p:cNvPr id="8" name="Content Placeholder 2">
            <a:extLst>
              <a:ext uri="{FF2B5EF4-FFF2-40B4-BE49-F238E27FC236}">
                <a16:creationId xmlns:a16="http://schemas.microsoft.com/office/drawing/2014/main" id="{3BD64274-F43C-6644-4FB0-0177E09395BD}"/>
              </a:ext>
            </a:extLst>
          </p:cNvPr>
          <p:cNvSpPr>
            <a:spLocks noGrp="1"/>
          </p:cNvSpPr>
          <p:nvPr/>
        </p:nvSpPr>
        <p:spPr>
          <a:xfrm>
            <a:off x="108685" y="1709802"/>
            <a:ext cx="7538333" cy="2730057"/>
          </a:xfrm>
          <a:prstGeom prst="rect">
            <a:avLst/>
          </a:prstGeom>
        </p:spPr>
        <p:txBody>
          <a:bodyPr vert="horz" lIns="91440" tIns="45720" rIns="91440" bIns="45720" rtlCol="0" anchor="t">
            <a:noAutofit/>
          </a:bodyPr>
          <a:lstStyle>
            <a:defPPr marR="0" lvl="0" algn="l" rtl="0">
              <a:lnSpc>
                <a:spcPct val="100000"/>
              </a:lnSpc>
              <a:spcBef>
                <a:spcPts val="0"/>
              </a:spcBef>
              <a:spcAft>
                <a:spcPts val="0"/>
              </a:spcAft>
            </a:defPPr>
            <a:lvl1pPr marL="228600" marR="0" lvl="0" indent="-228600" algn="l" defTabSz="914400" rtl="0" eaLnBrk="1" latinLnBrk="0" hangingPunct="1">
              <a:lnSpc>
                <a:spcPct val="90000"/>
              </a:lnSpc>
              <a:spcBef>
                <a:spcPts val="1000"/>
              </a:spcBef>
              <a:spcAft>
                <a:spcPts val="0"/>
              </a:spcAft>
              <a:buClr>
                <a:srgbClr val="000000"/>
              </a:buClr>
              <a:buFont typeface="Arial" panose="020B0604020202020204" pitchFamily="34" charset="0"/>
              <a:buChar char="•"/>
              <a:defRPr sz="2800" b="0" i="0" u="none" strike="noStrike" kern="1200" cap="none">
                <a:solidFill>
                  <a:schemeClr val="tx1"/>
                </a:solidFill>
                <a:latin typeface="Arial" panose="020B0604020202020204" pitchFamily="34" charset="0"/>
                <a:ea typeface="+mn-ea"/>
                <a:cs typeface="Arial" panose="020B0604020202020204" pitchFamily="34" charset="0"/>
                <a:sym typeface="Arial"/>
              </a:defRPr>
            </a:lvl1pPr>
            <a:lvl2pPr marL="685800" marR="0" lvl="1" indent="-228600" algn="l" defTabSz="914400" rtl="0" eaLnBrk="1" latinLnBrk="0" hangingPunct="1">
              <a:lnSpc>
                <a:spcPct val="90000"/>
              </a:lnSpc>
              <a:spcBef>
                <a:spcPts val="500"/>
              </a:spcBef>
              <a:spcAft>
                <a:spcPts val="0"/>
              </a:spcAft>
              <a:buClr>
                <a:srgbClr val="000000"/>
              </a:buClr>
              <a:buFont typeface="Arial" panose="020B0604020202020204" pitchFamily="34" charset="0"/>
              <a:buChar char="•"/>
              <a:defRPr sz="2400" b="0" i="0" u="none" strike="noStrike" kern="1200" cap="none">
                <a:solidFill>
                  <a:schemeClr val="tx1"/>
                </a:solidFill>
                <a:latin typeface="Arial" panose="020B0604020202020204" pitchFamily="34" charset="0"/>
                <a:ea typeface="+mn-ea"/>
                <a:cs typeface="Arial" panose="020B0604020202020204" pitchFamily="34" charset="0"/>
                <a:sym typeface="Arial"/>
              </a:defRPr>
            </a:lvl2pPr>
            <a:lvl3pPr marL="1143000" marR="0" lvl="2" indent="-228600" algn="l" defTabSz="914400" rtl="0" eaLnBrk="1" latinLnBrk="0" hangingPunct="1">
              <a:lnSpc>
                <a:spcPct val="90000"/>
              </a:lnSpc>
              <a:spcBef>
                <a:spcPts val="500"/>
              </a:spcBef>
              <a:spcAft>
                <a:spcPts val="0"/>
              </a:spcAft>
              <a:buClr>
                <a:srgbClr val="000000"/>
              </a:buClr>
              <a:buFont typeface="Arial" panose="020B0604020202020204" pitchFamily="34" charset="0"/>
              <a:buChar char="•"/>
              <a:defRPr sz="2000" b="0" i="0" u="none" strike="noStrike" kern="1200" cap="none">
                <a:solidFill>
                  <a:schemeClr val="tx1"/>
                </a:solidFill>
                <a:latin typeface="Arial" panose="020B0604020202020204" pitchFamily="34" charset="0"/>
                <a:ea typeface="+mn-ea"/>
                <a:cs typeface="Arial" panose="020B0604020202020204" pitchFamily="34" charset="0"/>
                <a:sym typeface="Arial"/>
              </a:defRPr>
            </a:lvl3pPr>
            <a:lvl4pPr marL="1600200" marR="0" lvl="3" indent="-228600" algn="l" defTabSz="914400" rtl="0" eaLnBrk="1" latinLnBrk="0" hangingPunct="1">
              <a:lnSpc>
                <a:spcPct val="90000"/>
              </a:lnSpc>
              <a:spcBef>
                <a:spcPts val="500"/>
              </a:spcBef>
              <a:spcAft>
                <a:spcPts val="0"/>
              </a:spcAft>
              <a:buClr>
                <a:srgbClr val="000000"/>
              </a:buClr>
              <a:buFont typeface="Arial" panose="020B0604020202020204" pitchFamily="34" charset="0"/>
              <a:buChar char="•"/>
              <a:defRPr sz="1800" b="0" i="0" u="none" strike="noStrike" kern="1200" cap="none">
                <a:solidFill>
                  <a:schemeClr val="tx1"/>
                </a:solidFill>
                <a:latin typeface="Arial" panose="020B0604020202020204" pitchFamily="34" charset="0"/>
                <a:ea typeface="+mn-ea"/>
                <a:cs typeface="Arial" panose="020B0604020202020204" pitchFamily="34" charset="0"/>
                <a:sym typeface="Arial"/>
              </a:defRPr>
            </a:lvl4pPr>
            <a:lvl5pPr marL="2057400" marR="0" lvl="4" indent="-228600" algn="l" defTabSz="914400" rtl="0" eaLnBrk="1" latinLnBrk="0" hangingPunct="1">
              <a:lnSpc>
                <a:spcPct val="90000"/>
              </a:lnSpc>
              <a:spcBef>
                <a:spcPts val="500"/>
              </a:spcBef>
              <a:spcAft>
                <a:spcPts val="0"/>
              </a:spcAft>
              <a:buClr>
                <a:srgbClr val="000000"/>
              </a:buClr>
              <a:buFont typeface="Arial" panose="020B0604020202020204" pitchFamily="34" charset="0"/>
              <a:buChar char="•"/>
              <a:defRPr sz="1800" b="0" i="0" u="none" strike="noStrike" kern="1200" cap="none">
                <a:solidFill>
                  <a:schemeClr val="tx1"/>
                </a:solidFill>
                <a:latin typeface="Arial" panose="020B0604020202020204" pitchFamily="34" charset="0"/>
                <a:ea typeface="+mn-ea"/>
                <a:cs typeface="Arial" panose="020B0604020202020204" pitchFamily="34" charset="0"/>
                <a:sym typeface="Arial"/>
              </a:defRPr>
            </a:lvl5pPr>
            <a:lvl6pPr marL="2514600" marR="0" lvl="5" indent="-228600" algn="l" defTabSz="914400" rtl="0" eaLnBrk="1" latinLnBrk="0" hangingPunct="1">
              <a:lnSpc>
                <a:spcPct val="90000"/>
              </a:lnSpc>
              <a:spcBef>
                <a:spcPts val="500"/>
              </a:spcBef>
              <a:spcAft>
                <a:spcPts val="0"/>
              </a:spcAft>
              <a:buClr>
                <a:srgbClr val="000000"/>
              </a:buClr>
              <a:buFont typeface="Arial" panose="020B0604020202020204" pitchFamily="34" charset="0"/>
              <a:buChar char="•"/>
              <a:defRPr sz="1800" b="0" i="0" u="none" strike="noStrike" kern="1200" cap="none">
                <a:solidFill>
                  <a:schemeClr val="tx1"/>
                </a:solidFill>
                <a:latin typeface="+mn-lt"/>
                <a:ea typeface="+mn-ea"/>
                <a:cs typeface="+mn-cs"/>
                <a:sym typeface="Arial"/>
              </a:defRPr>
            </a:lvl6pPr>
            <a:lvl7pPr marL="2971800" marR="0" lvl="6" indent="-228600" algn="l" defTabSz="914400" rtl="0" eaLnBrk="1" latinLnBrk="0" hangingPunct="1">
              <a:lnSpc>
                <a:spcPct val="90000"/>
              </a:lnSpc>
              <a:spcBef>
                <a:spcPts val="500"/>
              </a:spcBef>
              <a:spcAft>
                <a:spcPts val="0"/>
              </a:spcAft>
              <a:buClr>
                <a:srgbClr val="000000"/>
              </a:buClr>
              <a:buFont typeface="Arial" panose="020B0604020202020204" pitchFamily="34" charset="0"/>
              <a:buChar char="•"/>
              <a:defRPr sz="1800" b="0" i="0" u="none" strike="noStrike" kern="1200" cap="none">
                <a:solidFill>
                  <a:schemeClr val="tx1"/>
                </a:solidFill>
                <a:latin typeface="+mn-lt"/>
                <a:ea typeface="+mn-ea"/>
                <a:cs typeface="+mn-cs"/>
                <a:sym typeface="Arial"/>
              </a:defRPr>
            </a:lvl7pPr>
            <a:lvl8pPr marL="3429000" marR="0" lvl="7" indent="-228600" algn="l" defTabSz="914400" rtl="0" eaLnBrk="1" latinLnBrk="0" hangingPunct="1">
              <a:lnSpc>
                <a:spcPct val="90000"/>
              </a:lnSpc>
              <a:spcBef>
                <a:spcPts val="500"/>
              </a:spcBef>
              <a:spcAft>
                <a:spcPts val="0"/>
              </a:spcAft>
              <a:buClr>
                <a:srgbClr val="000000"/>
              </a:buClr>
              <a:buFont typeface="Arial" panose="020B0604020202020204" pitchFamily="34" charset="0"/>
              <a:buChar char="•"/>
              <a:defRPr sz="1800" b="0" i="0" u="none" strike="noStrike" kern="1200" cap="none">
                <a:solidFill>
                  <a:schemeClr val="tx1"/>
                </a:solidFill>
                <a:latin typeface="+mn-lt"/>
                <a:ea typeface="+mn-ea"/>
                <a:cs typeface="+mn-cs"/>
                <a:sym typeface="Arial"/>
              </a:defRPr>
            </a:lvl8pPr>
            <a:lvl9pPr marL="3886200" marR="0" lvl="8" indent="-228600" algn="l" defTabSz="914400" rtl="0" eaLnBrk="1" latinLnBrk="0" hangingPunct="1">
              <a:lnSpc>
                <a:spcPct val="90000"/>
              </a:lnSpc>
              <a:spcBef>
                <a:spcPts val="500"/>
              </a:spcBef>
              <a:spcAft>
                <a:spcPts val="0"/>
              </a:spcAft>
              <a:buClr>
                <a:srgbClr val="000000"/>
              </a:buClr>
              <a:buFont typeface="Arial" panose="020B0604020202020204" pitchFamily="34" charset="0"/>
              <a:buChar char="•"/>
              <a:defRPr sz="1800" b="0" i="0" u="none" strike="noStrike" kern="1200" cap="none">
                <a:solidFill>
                  <a:schemeClr val="tx1"/>
                </a:solidFill>
                <a:latin typeface="+mn-lt"/>
                <a:ea typeface="+mn-ea"/>
                <a:cs typeface="+mn-cs"/>
                <a:sym typeface="Arial"/>
              </a:defRPr>
            </a:lvl9pPr>
          </a:lstStyle>
          <a:p>
            <a:pPr marL="457200" lvl="1" indent="0">
              <a:lnSpc>
                <a:spcPct val="100000"/>
              </a:lnSpc>
              <a:spcBef>
                <a:spcPct val="20000"/>
              </a:spcBef>
              <a:buNone/>
            </a:pPr>
            <a:r>
              <a:rPr lang="en-US" sz="2000" b="1" dirty="0">
                <a:solidFill>
                  <a:srgbClr val="393838"/>
                </a:solidFill>
                <a:latin typeface="VIC"/>
                <a:cs typeface="Arial"/>
              </a:rPr>
              <a:t>People lens:</a:t>
            </a:r>
            <a:r>
              <a:rPr lang="en-US" sz="2000" dirty="0">
                <a:solidFill>
                  <a:srgbClr val="393838"/>
                </a:solidFill>
                <a:latin typeface="VIC"/>
                <a:cs typeface="Arial"/>
              </a:rPr>
              <a:t> </a:t>
            </a:r>
            <a:r>
              <a:rPr lang="en-US" sz="2000" i="1">
                <a:solidFill>
                  <a:srgbClr val="393838"/>
                </a:solidFill>
                <a:latin typeface="VIC"/>
                <a:cs typeface="Arial"/>
              </a:rPr>
              <a:t>Wed 27th – now - Room 6 (WAFA) </a:t>
            </a:r>
            <a:endParaRPr lang="en-US" sz="2000">
              <a:latin typeface="VIC"/>
              <a:cs typeface="Arial"/>
            </a:endParaRPr>
          </a:p>
          <a:p>
            <a:pPr marL="457200" lvl="1" indent="0">
              <a:lnSpc>
                <a:spcPct val="100000"/>
              </a:lnSpc>
              <a:spcBef>
                <a:spcPct val="20000"/>
              </a:spcBef>
              <a:buNone/>
            </a:pPr>
            <a:r>
              <a:rPr lang="en-US" sz="2000">
                <a:solidFill>
                  <a:srgbClr val="393838"/>
                </a:solidFill>
                <a:latin typeface="VIC"/>
                <a:cs typeface="Arial"/>
              </a:rPr>
              <a:t>Fiona Dunstan AFSM – FFMVic</a:t>
            </a:r>
            <a:endParaRPr lang="en-US" sz="2000">
              <a:solidFill>
                <a:srgbClr val="000000"/>
              </a:solidFill>
              <a:latin typeface="VIC"/>
              <a:cs typeface="Arial"/>
            </a:endParaRPr>
          </a:p>
          <a:p>
            <a:pPr marL="457200" lvl="1" indent="0">
              <a:lnSpc>
                <a:spcPct val="100000"/>
              </a:lnSpc>
              <a:spcBef>
                <a:spcPct val="20000"/>
              </a:spcBef>
              <a:buNone/>
            </a:pPr>
            <a:r>
              <a:rPr lang="en-US" sz="2000">
                <a:solidFill>
                  <a:srgbClr val="393838"/>
                </a:solidFill>
                <a:latin typeface="VIC"/>
                <a:cs typeface="Arial"/>
              </a:rPr>
              <a:t>Roster Reform: </a:t>
            </a:r>
            <a:r>
              <a:rPr lang="en-US" sz="2000" i="1">
                <a:solidFill>
                  <a:srgbClr val="393838"/>
                </a:solidFill>
                <a:latin typeface="VIC"/>
                <a:cs typeface="Arial"/>
              </a:rPr>
              <a:t>What inclusive leadership looks like</a:t>
            </a:r>
            <a:endParaRPr lang="en-US" sz="2000">
              <a:solidFill>
                <a:srgbClr val="000000"/>
              </a:solidFill>
              <a:latin typeface="VIC"/>
              <a:cs typeface="Arial"/>
            </a:endParaRPr>
          </a:p>
          <a:p>
            <a:pPr marL="742950" lvl="1" indent="-285750">
              <a:lnSpc>
                <a:spcPct val="100000"/>
              </a:lnSpc>
              <a:spcBef>
                <a:spcPct val="20000"/>
              </a:spcBef>
              <a:buNone/>
            </a:pPr>
            <a:endParaRPr lang="en-US" sz="2000">
              <a:solidFill>
                <a:srgbClr val="000000"/>
              </a:solidFill>
              <a:latin typeface="VIC"/>
              <a:cs typeface="Arial"/>
            </a:endParaRPr>
          </a:p>
          <a:p>
            <a:pPr marL="742950" lvl="1" indent="-285750" algn="ctr">
              <a:lnSpc>
                <a:spcPct val="100000"/>
              </a:lnSpc>
              <a:spcBef>
                <a:spcPct val="20000"/>
              </a:spcBef>
              <a:buNone/>
            </a:pPr>
            <a:r>
              <a:rPr lang="en-US" sz="2000">
                <a:solidFill>
                  <a:srgbClr val="000000"/>
                </a:solidFill>
                <a:latin typeface="VIC"/>
                <a:cs typeface="Arial"/>
              </a:rPr>
              <a:t>**</a:t>
            </a:r>
            <a:endParaRPr lang="en-US" sz="2000" dirty="0">
              <a:solidFill>
                <a:srgbClr val="000000"/>
              </a:solidFill>
              <a:latin typeface="VIC"/>
              <a:cs typeface="Arial"/>
            </a:endParaRPr>
          </a:p>
          <a:p>
            <a:pPr marL="742950" lvl="1" indent="-285750">
              <a:lnSpc>
                <a:spcPct val="100000"/>
              </a:lnSpc>
              <a:spcBef>
                <a:spcPct val="20000"/>
              </a:spcBef>
              <a:buNone/>
            </a:pPr>
            <a:r>
              <a:rPr lang="en-US" sz="2000" b="1">
                <a:solidFill>
                  <a:srgbClr val="393838"/>
                </a:solidFill>
                <a:latin typeface="VIC"/>
                <a:cs typeface="Arial"/>
              </a:rPr>
              <a:t>Design lens:</a:t>
            </a:r>
            <a:r>
              <a:rPr lang="en-US" sz="2000" dirty="0">
                <a:solidFill>
                  <a:srgbClr val="393838"/>
                </a:solidFill>
                <a:latin typeface="VIC"/>
                <a:cs typeface="Arial"/>
              </a:rPr>
              <a:t> </a:t>
            </a:r>
            <a:r>
              <a:rPr lang="en-US" sz="2000" i="1">
                <a:solidFill>
                  <a:srgbClr val="393838"/>
                </a:solidFill>
                <a:latin typeface="VIC"/>
                <a:cs typeface="Arial"/>
              </a:rPr>
              <a:t>Thurs 28th – 11:40am - Room 6 (WAFA)</a:t>
            </a:r>
            <a:endParaRPr lang="en-US" sz="2000">
              <a:latin typeface="VIC"/>
              <a:cs typeface="Arial"/>
            </a:endParaRPr>
          </a:p>
          <a:p>
            <a:pPr marL="742950" lvl="1" indent="-285750">
              <a:lnSpc>
                <a:spcPct val="100000"/>
              </a:lnSpc>
              <a:spcBef>
                <a:spcPct val="20000"/>
              </a:spcBef>
              <a:buNone/>
            </a:pPr>
            <a:r>
              <a:rPr lang="en-US" sz="2000">
                <a:solidFill>
                  <a:srgbClr val="393838"/>
                </a:solidFill>
                <a:latin typeface="VIC"/>
                <a:cs typeface="Arial"/>
              </a:rPr>
              <a:t>Kelly Edwards – FFMVic</a:t>
            </a:r>
            <a:endParaRPr lang="en-US" sz="2000">
              <a:solidFill>
                <a:srgbClr val="000000"/>
              </a:solidFill>
              <a:latin typeface="VIC"/>
              <a:cs typeface="Arial"/>
            </a:endParaRPr>
          </a:p>
          <a:p>
            <a:pPr marL="742950" lvl="1" indent="-285750">
              <a:lnSpc>
                <a:spcPct val="100000"/>
              </a:lnSpc>
              <a:spcBef>
                <a:spcPct val="20000"/>
              </a:spcBef>
              <a:buNone/>
            </a:pPr>
            <a:r>
              <a:rPr lang="en-US" sz="2000">
                <a:solidFill>
                  <a:srgbClr val="393838"/>
                </a:solidFill>
                <a:latin typeface="VIC"/>
                <a:cs typeface="Arial"/>
              </a:rPr>
              <a:t>Project Inspire: </a:t>
            </a:r>
            <a:r>
              <a:rPr lang="en-US" sz="2000" i="1">
                <a:solidFill>
                  <a:srgbClr val="393838"/>
                </a:solidFill>
                <a:latin typeface="VIC"/>
                <a:cs typeface="Arial"/>
              </a:rPr>
              <a:t>What physical inclusion looks like</a:t>
            </a:r>
            <a:endParaRPr lang="en-US" sz="2000">
              <a:latin typeface="VIC"/>
              <a:cs typeface="Arial"/>
            </a:endParaRPr>
          </a:p>
          <a:p>
            <a:pPr marL="742950" lvl="1" indent="-285750">
              <a:lnSpc>
                <a:spcPct val="100000"/>
              </a:lnSpc>
              <a:spcBef>
                <a:spcPct val="20000"/>
              </a:spcBef>
              <a:buNone/>
            </a:pPr>
            <a:endParaRPr lang="en-US" sz="2000">
              <a:latin typeface="VIC"/>
              <a:cs typeface="Arial"/>
            </a:endParaRPr>
          </a:p>
          <a:p>
            <a:pPr marL="742950" lvl="1" indent="-285750">
              <a:lnSpc>
                <a:spcPct val="100000"/>
              </a:lnSpc>
              <a:spcBef>
                <a:spcPct val="20000"/>
              </a:spcBef>
              <a:buNone/>
            </a:pPr>
            <a:r>
              <a:rPr lang="en-US" sz="2000" b="1" dirty="0">
                <a:solidFill>
                  <a:srgbClr val="393838"/>
                </a:solidFill>
                <a:latin typeface="VIC"/>
                <a:cs typeface="Arial"/>
              </a:rPr>
              <a:t>Strategic lens:</a:t>
            </a:r>
            <a:r>
              <a:rPr lang="en-US" sz="2000" dirty="0">
                <a:solidFill>
                  <a:srgbClr val="393838"/>
                </a:solidFill>
                <a:latin typeface="VIC"/>
                <a:cs typeface="Arial"/>
              </a:rPr>
              <a:t> </a:t>
            </a:r>
            <a:r>
              <a:rPr lang="en-US" sz="2000" i="1">
                <a:solidFill>
                  <a:srgbClr val="393838"/>
                </a:solidFill>
                <a:latin typeface="VIC"/>
                <a:cs typeface="Arial"/>
              </a:rPr>
              <a:t>Thurs 28th – 12:10pm - Room 1&amp;2</a:t>
            </a:r>
            <a:endParaRPr lang="en-US" sz="2000">
              <a:solidFill>
                <a:srgbClr val="000000"/>
              </a:solidFill>
              <a:latin typeface="VIC"/>
            </a:endParaRPr>
          </a:p>
          <a:p>
            <a:pPr marL="742950" lvl="1" indent="-285750">
              <a:lnSpc>
                <a:spcPct val="100000"/>
              </a:lnSpc>
              <a:spcBef>
                <a:spcPct val="20000"/>
              </a:spcBef>
              <a:buNone/>
            </a:pPr>
            <a:r>
              <a:rPr lang="en-US" sz="2000">
                <a:solidFill>
                  <a:srgbClr val="393838"/>
                </a:solidFill>
                <a:latin typeface="VIC"/>
                <a:cs typeface="Arial"/>
              </a:rPr>
              <a:t>Emma Welsby &amp; Chris Hardman AFSM  – FFMVic</a:t>
            </a:r>
            <a:endParaRPr lang="en-US" sz="2000">
              <a:solidFill>
                <a:srgbClr val="000000"/>
              </a:solidFill>
            </a:endParaRPr>
          </a:p>
          <a:p>
            <a:pPr marL="742950" lvl="1" indent="-285750">
              <a:lnSpc>
                <a:spcPct val="100000"/>
              </a:lnSpc>
              <a:spcBef>
                <a:spcPct val="20000"/>
              </a:spcBef>
              <a:buNone/>
            </a:pPr>
            <a:r>
              <a:rPr lang="en-US" sz="2000">
                <a:solidFill>
                  <a:srgbClr val="393838"/>
                </a:solidFill>
                <a:latin typeface="VIC"/>
                <a:cs typeface="Arial"/>
              </a:rPr>
              <a:t>Beyond the Cupcakes:</a:t>
            </a:r>
            <a:r>
              <a:rPr lang="en-US" sz="2000" i="1">
                <a:solidFill>
                  <a:srgbClr val="393838"/>
                </a:solidFill>
                <a:latin typeface="VIC"/>
                <a:cs typeface="Arial"/>
              </a:rPr>
              <a:t> Why structural change matters</a:t>
            </a:r>
            <a:endParaRPr lang="en-US" sz="2000"/>
          </a:p>
          <a:p>
            <a:pPr marL="0" indent="0">
              <a:buNone/>
            </a:pPr>
            <a:endParaRPr lang="en-US" sz="1200">
              <a:solidFill>
                <a:srgbClr val="444444"/>
              </a:solidFill>
              <a:latin typeface="VIC"/>
            </a:endParaRPr>
          </a:p>
        </p:txBody>
      </p:sp>
      <p:pic>
        <p:nvPicPr>
          <p:cNvPr id="2" name="Picture 1" descr="A green cupcake with white text&#10;&#10;AI-generated content may be incorrect.">
            <a:extLst>
              <a:ext uri="{FF2B5EF4-FFF2-40B4-BE49-F238E27FC236}">
                <a16:creationId xmlns:a16="http://schemas.microsoft.com/office/drawing/2014/main" id="{DFCE08E2-695B-9366-8507-73983940C627}"/>
              </a:ext>
            </a:extLst>
          </p:cNvPr>
          <p:cNvPicPr>
            <a:picLocks noChangeAspect="1"/>
          </p:cNvPicPr>
          <p:nvPr/>
        </p:nvPicPr>
        <p:blipFill>
          <a:blip r:embed="rId6"/>
          <a:stretch>
            <a:fillRect/>
          </a:stretch>
        </p:blipFill>
        <p:spPr>
          <a:xfrm>
            <a:off x="8331056" y="1710443"/>
            <a:ext cx="3076575" cy="4676775"/>
          </a:xfrm>
          <a:prstGeom prst="rect">
            <a:avLst/>
          </a:prstGeom>
        </p:spPr>
      </p:pic>
    </p:spTree>
    <p:extLst>
      <p:ext uri="{BB962C8B-B14F-4D97-AF65-F5344CB8AC3E}">
        <p14:creationId xmlns:p14="http://schemas.microsoft.com/office/powerpoint/2010/main" val="1973434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2D1F9-820F-0122-06D8-4D9807D6FCF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E0F9320-49FB-975C-9D5B-2D2E54776224}"/>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F84A43C-E4A0-4CC8-5FB2-B45154D75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ABD876D8-FB47-F02B-E450-BC6F0050BC79}"/>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A6F040BA-23C4-53C6-22F3-13D79833EC3C}"/>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D4D287CA-3437-4CED-6C74-23952373C8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sp>
        <p:nvSpPr>
          <p:cNvPr id="2" name="TextBox 3">
            <a:extLst>
              <a:ext uri="{FF2B5EF4-FFF2-40B4-BE49-F238E27FC236}">
                <a16:creationId xmlns:a16="http://schemas.microsoft.com/office/drawing/2014/main" id="{04C15A0D-D36E-DCDC-B0D2-E6CCB510AE69}"/>
              </a:ext>
            </a:extLst>
          </p:cNvPr>
          <p:cNvSpPr txBox="1"/>
          <p:nvPr/>
        </p:nvSpPr>
        <p:spPr>
          <a:xfrm>
            <a:off x="1321543" y="1961072"/>
            <a:ext cx="10018961" cy="397031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3600" b="1">
                <a:solidFill>
                  <a:srgbClr val="007B4B"/>
                </a:solidFill>
                <a:latin typeface="VIC"/>
              </a:rPr>
              <a:t>Questions?  </a:t>
            </a:r>
            <a:endParaRPr lang="en-US" sz="3600" b="1">
              <a:latin typeface="VIC"/>
            </a:endParaRPr>
          </a:p>
          <a:p>
            <a:r>
              <a:rPr lang="en-AU" sz="3600" b="1">
                <a:solidFill>
                  <a:srgbClr val="007B4B"/>
                </a:solidFill>
                <a:latin typeface="VIC"/>
              </a:rPr>
              <a:t>We would love to hear from you.</a:t>
            </a:r>
            <a:endParaRPr lang="en-AU" sz="3600" b="1">
              <a:latin typeface="VIC"/>
            </a:endParaRPr>
          </a:p>
          <a:p>
            <a:endParaRPr lang="en-AU" sz="3600">
              <a:solidFill>
                <a:srgbClr val="007B4B"/>
              </a:solidFill>
              <a:latin typeface="VIC"/>
            </a:endParaRPr>
          </a:p>
          <a:p>
            <a:r>
              <a:rPr lang="en-AU" sz="3600">
                <a:solidFill>
                  <a:srgbClr val="007B4B"/>
                </a:solidFill>
                <a:latin typeface="VIC"/>
              </a:rPr>
              <a:t>ffmvic.diversity.inclusion@deeca.vic.gov.au</a:t>
            </a:r>
          </a:p>
          <a:p>
            <a:endParaRPr lang="en-AU" sz="3600">
              <a:solidFill>
                <a:srgbClr val="007B4B"/>
              </a:solidFill>
              <a:latin typeface="VIC"/>
            </a:endParaRPr>
          </a:p>
          <a:p>
            <a:r>
              <a:rPr lang="en-AU" b="1">
                <a:solidFill>
                  <a:srgbClr val="007B4B"/>
                </a:solidFill>
                <a:latin typeface="VIC"/>
              </a:rPr>
              <a:t>Presenter</a:t>
            </a:r>
          </a:p>
          <a:p>
            <a:r>
              <a:rPr lang="en-AU">
                <a:solidFill>
                  <a:srgbClr val="007B4B"/>
                </a:solidFill>
                <a:latin typeface="VIC"/>
              </a:rPr>
              <a:t>Fiona Dunstan AFSM </a:t>
            </a:r>
          </a:p>
          <a:p>
            <a:r>
              <a:rPr lang="en-AU">
                <a:solidFill>
                  <a:srgbClr val="007B4B"/>
                </a:solidFill>
                <a:latin typeface="VIC"/>
              </a:rPr>
              <a:t>Deputy Chief Fire Officer, FFMVic</a:t>
            </a:r>
            <a:endParaRPr lang="en-AU">
              <a:solidFill>
                <a:srgbClr val="000000"/>
              </a:solidFill>
              <a:latin typeface="Aptos" panose="02110004020202020204"/>
            </a:endParaRPr>
          </a:p>
          <a:p>
            <a:r>
              <a:rPr lang="en-AU">
                <a:solidFill>
                  <a:srgbClr val="007B4B"/>
                </a:solidFill>
                <a:latin typeface="VIC"/>
              </a:rPr>
              <a:t>Director, Bushfire and Emergency Management, DEECA</a:t>
            </a:r>
          </a:p>
        </p:txBody>
      </p:sp>
      <p:pic>
        <p:nvPicPr>
          <p:cNvPr id="5" name="Picture 4" descr="DELWP Forest Fire Management - ESF ...">
            <a:extLst>
              <a:ext uri="{FF2B5EF4-FFF2-40B4-BE49-F238E27FC236}">
                <a16:creationId xmlns:a16="http://schemas.microsoft.com/office/drawing/2014/main" id="{2906E6A7-0877-58BB-066B-F8E655AF7E88}"/>
              </a:ext>
            </a:extLst>
          </p:cNvPr>
          <p:cNvPicPr>
            <a:picLocks noChangeAspect="1"/>
          </p:cNvPicPr>
          <p:nvPr/>
        </p:nvPicPr>
        <p:blipFill>
          <a:blip r:embed="rId6"/>
          <a:stretch>
            <a:fillRect/>
          </a:stretch>
        </p:blipFill>
        <p:spPr>
          <a:xfrm>
            <a:off x="8602510" y="5100833"/>
            <a:ext cx="2857500" cy="1123950"/>
          </a:xfrm>
          <a:prstGeom prst="rect">
            <a:avLst/>
          </a:prstGeom>
        </p:spPr>
      </p:pic>
      <p:sp>
        <p:nvSpPr>
          <p:cNvPr id="6" name="TextBox 5">
            <a:extLst>
              <a:ext uri="{FF2B5EF4-FFF2-40B4-BE49-F238E27FC236}">
                <a16:creationId xmlns:a16="http://schemas.microsoft.com/office/drawing/2014/main" id="{4E5948CB-11C6-AD3D-2199-447CBD6E0394}"/>
              </a:ext>
            </a:extLst>
          </p:cNvPr>
          <p:cNvSpPr txBox="1"/>
          <p:nvPr/>
        </p:nvSpPr>
        <p:spPr>
          <a:xfrm>
            <a:off x="2888014" y="317507"/>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b="1" dirty="0">
                <a:solidFill>
                  <a:schemeClr val="bg1"/>
                </a:solidFill>
                <a:latin typeface="VIC"/>
              </a:rPr>
              <a:t>Thank You</a:t>
            </a:r>
            <a:r>
              <a:rPr lang="en-US" sz="2800" b="1" dirty="0">
                <a:solidFill>
                  <a:schemeClr val="bg1"/>
                </a:solidFill>
                <a:latin typeface="VIC"/>
              </a:rPr>
              <a:t>​</a:t>
            </a:r>
            <a:endParaRPr lang="en-US" b="1" dirty="0">
              <a:solidFill>
                <a:schemeClr val="bg1"/>
              </a:solidFill>
            </a:endParaRPr>
          </a:p>
        </p:txBody>
      </p:sp>
    </p:spTree>
    <p:extLst>
      <p:ext uri="{BB962C8B-B14F-4D97-AF65-F5344CB8AC3E}">
        <p14:creationId xmlns:p14="http://schemas.microsoft.com/office/powerpoint/2010/main" val="3000510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7B6FA-646D-82E4-6B7F-5D3FE80EA7D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EA81DA7-7DD0-C942-DB8F-A599667C9192}"/>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46A64A0-F651-FDF2-F0D9-F3EA33E6C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52271DB8-9BBE-7B31-DBEE-73B5B3B92BEB}"/>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0CAF4F9D-4640-6E73-EB18-BB994517A2B9}"/>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CE235133-28B9-9F79-E239-012901E13F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sp>
        <p:nvSpPr>
          <p:cNvPr id="2" name="Content Placeholder 3">
            <a:extLst>
              <a:ext uri="{FF2B5EF4-FFF2-40B4-BE49-F238E27FC236}">
                <a16:creationId xmlns:a16="http://schemas.microsoft.com/office/drawing/2014/main" id="{DE9319B8-F745-362A-A8E5-65663FB2D845}"/>
              </a:ext>
            </a:extLst>
          </p:cNvPr>
          <p:cNvSpPr>
            <a:spLocks noGrp="1"/>
          </p:cNvSpPr>
          <p:nvPr/>
        </p:nvSpPr>
        <p:spPr>
          <a:xfrm>
            <a:off x="8040714" y="1399160"/>
            <a:ext cx="3541685" cy="534582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latin typeface="VIC"/>
                <a:cs typeface="Arial"/>
              </a:rPr>
              <a:t>FFMVic - who are we?</a:t>
            </a:r>
          </a:p>
          <a:p>
            <a:r>
              <a:rPr lang="en-AU" sz="2000" dirty="0">
                <a:latin typeface="VIC"/>
                <a:cs typeface="Arial"/>
              </a:rPr>
              <a:t>Our gender equality journey</a:t>
            </a:r>
            <a:endParaRPr lang="en-AU" sz="2000" dirty="0">
              <a:latin typeface="VIC"/>
            </a:endParaRPr>
          </a:p>
          <a:p>
            <a:r>
              <a:rPr lang="en-AU" sz="2000" dirty="0">
                <a:latin typeface="VIC"/>
                <a:cs typeface="Arial"/>
              </a:rPr>
              <a:t>D&amp;I Outcomes Framework</a:t>
            </a:r>
            <a:endParaRPr lang="en-AU" sz="2000" dirty="0">
              <a:latin typeface="VIC"/>
            </a:endParaRPr>
          </a:p>
          <a:p>
            <a:r>
              <a:rPr lang="en-AU" sz="2000" dirty="0">
                <a:latin typeface="VIC"/>
                <a:cs typeface="Arial"/>
              </a:rPr>
              <a:t>Senior Duty Officer Rosters</a:t>
            </a:r>
          </a:p>
          <a:p>
            <a:r>
              <a:rPr lang="en-AU" sz="2000" dirty="0">
                <a:latin typeface="VIC"/>
                <a:cs typeface="Arial"/>
              </a:rPr>
              <a:t>Barriers to success</a:t>
            </a:r>
          </a:p>
          <a:p>
            <a:r>
              <a:rPr lang="en-AU" sz="2000" dirty="0">
                <a:latin typeface="VIC"/>
                <a:cs typeface="Arial"/>
              </a:rPr>
              <a:t>Setting a bold target</a:t>
            </a:r>
          </a:p>
          <a:p>
            <a:r>
              <a:rPr lang="en-AU" sz="2000" dirty="0">
                <a:latin typeface="VIC"/>
                <a:cs typeface="Arial"/>
              </a:rPr>
              <a:t>Listening to our people</a:t>
            </a:r>
          </a:p>
          <a:p>
            <a:r>
              <a:rPr lang="en-AU" sz="2000" dirty="0">
                <a:latin typeface="VIC"/>
                <a:cs typeface="Arial"/>
              </a:rPr>
              <a:t>Options for change</a:t>
            </a:r>
          </a:p>
          <a:p>
            <a:r>
              <a:rPr lang="en-AU" sz="2000" dirty="0">
                <a:latin typeface="VIC"/>
                <a:cs typeface="Arial"/>
              </a:rPr>
              <a:t>Principles and Weightings</a:t>
            </a:r>
            <a:endParaRPr lang="en-AU" sz="2000" dirty="0">
              <a:solidFill>
                <a:srgbClr val="000000"/>
              </a:solidFill>
              <a:latin typeface="VIC"/>
            </a:endParaRPr>
          </a:p>
          <a:p>
            <a:r>
              <a:rPr lang="en-AU" sz="2000" dirty="0">
                <a:solidFill>
                  <a:srgbClr val="000000"/>
                </a:solidFill>
                <a:latin typeface="VIC"/>
                <a:cs typeface="Arial"/>
              </a:rPr>
              <a:t>Co-design using </a:t>
            </a:r>
            <a:r>
              <a:rPr lang="en-AU" sz="2000" dirty="0" err="1">
                <a:solidFill>
                  <a:srgbClr val="000000"/>
                </a:solidFill>
                <a:latin typeface="VIC"/>
                <a:cs typeface="Arial"/>
              </a:rPr>
              <a:t>Mentimeter</a:t>
            </a:r>
            <a:endParaRPr lang="en-AU" sz="2000" dirty="0">
              <a:solidFill>
                <a:srgbClr val="000000"/>
              </a:solidFill>
              <a:latin typeface="VIC"/>
              <a:cs typeface="Arial"/>
            </a:endParaRPr>
          </a:p>
          <a:p>
            <a:r>
              <a:rPr lang="en-AU" sz="2000" dirty="0">
                <a:solidFill>
                  <a:srgbClr val="000000"/>
                </a:solidFill>
                <a:latin typeface="VIC"/>
                <a:cs typeface="Arial"/>
              </a:rPr>
              <a:t>The feedback</a:t>
            </a:r>
          </a:p>
          <a:p>
            <a:r>
              <a:rPr lang="en-AU" sz="2000" dirty="0">
                <a:solidFill>
                  <a:srgbClr val="000000"/>
                </a:solidFill>
                <a:latin typeface="VIC"/>
                <a:cs typeface="Arial"/>
              </a:rPr>
              <a:t>Amending the target</a:t>
            </a:r>
          </a:p>
          <a:p>
            <a:r>
              <a:rPr lang="en-AU" sz="2000" dirty="0">
                <a:solidFill>
                  <a:srgbClr val="000000"/>
                </a:solidFill>
                <a:latin typeface="VIC"/>
                <a:cs typeface="Arial"/>
              </a:rPr>
              <a:t>The progress so far</a:t>
            </a:r>
            <a:endParaRPr lang="en-AU" dirty="0"/>
          </a:p>
          <a:p>
            <a:r>
              <a:rPr lang="en-AU" sz="2000" dirty="0">
                <a:solidFill>
                  <a:srgbClr val="000000"/>
                </a:solidFill>
                <a:latin typeface="VIC"/>
                <a:cs typeface="Arial"/>
              </a:rPr>
              <a:t>Lessons learned</a:t>
            </a:r>
          </a:p>
          <a:p>
            <a:r>
              <a:rPr lang="en-AU" sz="2000" dirty="0">
                <a:latin typeface="VIC"/>
                <a:cs typeface="Arial"/>
              </a:rPr>
              <a:t>Looking ahead</a:t>
            </a:r>
            <a:endParaRPr lang="en-AU" sz="2000" dirty="0">
              <a:latin typeface="VIC"/>
            </a:endParaRPr>
          </a:p>
          <a:p>
            <a:r>
              <a:rPr lang="en-AU" sz="2000" dirty="0">
                <a:latin typeface="VIC"/>
                <a:cs typeface="Arial"/>
              </a:rPr>
              <a:t>Call to Action: </a:t>
            </a:r>
            <a:r>
              <a:rPr lang="en-AU" sz="2000" i="1" dirty="0">
                <a:latin typeface="VIC"/>
                <a:cs typeface="Arial"/>
              </a:rPr>
              <a:t>Let’s Talk</a:t>
            </a:r>
            <a:endParaRPr lang="en-AU" sz="2000" i="1" dirty="0"/>
          </a:p>
          <a:p>
            <a:r>
              <a:rPr lang="en-AU" sz="2000" dirty="0">
                <a:latin typeface="VIC"/>
                <a:cs typeface="Arial"/>
              </a:rPr>
              <a:t>Questions</a:t>
            </a:r>
            <a:endParaRPr lang="en-AU" dirty="0"/>
          </a:p>
          <a:p>
            <a:endParaRPr lang="en-AU" dirty="0"/>
          </a:p>
          <a:p>
            <a:endParaRPr lang="en-AU" dirty="0"/>
          </a:p>
          <a:p>
            <a:endParaRPr lang="en-AU" dirty="0"/>
          </a:p>
          <a:p>
            <a:endParaRPr lang="en-AU" dirty="0"/>
          </a:p>
          <a:p>
            <a:endParaRPr lang="en-AU" dirty="0"/>
          </a:p>
          <a:p>
            <a:endParaRPr lang="en-AU" dirty="0"/>
          </a:p>
        </p:txBody>
      </p:sp>
      <p:sp>
        <p:nvSpPr>
          <p:cNvPr id="6" name="TextBox 5">
            <a:extLst>
              <a:ext uri="{FF2B5EF4-FFF2-40B4-BE49-F238E27FC236}">
                <a16:creationId xmlns:a16="http://schemas.microsoft.com/office/drawing/2014/main" id="{3113F16C-D1AD-71B8-8FB3-E0CC0349F532}"/>
              </a:ext>
            </a:extLst>
          </p:cNvPr>
          <p:cNvSpPr txBox="1"/>
          <p:nvPr/>
        </p:nvSpPr>
        <p:spPr>
          <a:xfrm>
            <a:off x="2697192" y="324928"/>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b="1" dirty="0">
                <a:solidFill>
                  <a:srgbClr val="FFFFFF"/>
                </a:solidFill>
                <a:latin typeface="VIC"/>
              </a:rPr>
              <a:t>Introduction</a:t>
            </a:r>
            <a:r>
              <a:rPr lang="en-US" sz="2800" dirty="0">
                <a:latin typeface="VIC"/>
              </a:rPr>
              <a:t>​</a:t>
            </a:r>
            <a:endParaRPr lang="en-US" dirty="0"/>
          </a:p>
        </p:txBody>
      </p:sp>
      <p:pic>
        <p:nvPicPr>
          <p:cNvPr id="8" name="Picture 7" descr="A group of women in green uniforms&#10;&#10;AI-generated content may be incorrect.">
            <a:extLst>
              <a:ext uri="{FF2B5EF4-FFF2-40B4-BE49-F238E27FC236}">
                <a16:creationId xmlns:a16="http://schemas.microsoft.com/office/drawing/2014/main" id="{140562C4-76C1-5FB6-F24E-BE43A0DF451A}"/>
              </a:ext>
            </a:extLst>
          </p:cNvPr>
          <p:cNvPicPr>
            <a:picLocks noChangeAspect="1"/>
          </p:cNvPicPr>
          <p:nvPr/>
        </p:nvPicPr>
        <p:blipFill>
          <a:blip r:embed="rId6"/>
          <a:stretch>
            <a:fillRect/>
          </a:stretch>
        </p:blipFill>
        <p:spPr>
          <a:xfrm>
            <a:off x="485197" y="2120834"/>
            <a:ext cx="7310971" cy="3365566"/>
          </a:xfrm>
          <a:prstGeom prst="rect">
            <a:avLst/>
          </a:prstGeom>
        </p:spPr>
      </p:pic>
    </p:spTree>
    <p:extLst>
      <p:ext uri="{BB962C8B-B14F-4D97-AF65-F5344CB8AC3E}">
        <p14:creationId xmlns:p14="http://schemas.microsoft.com/office/powerpoint/2010/main" val="1687673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35AF7-FE48-0FA5-18F2-6544FCC922C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4B243B1-F15C-C7EC-8D85-52311C6BA1A7}"/>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6082B01-4779-2619-158F-3A8F8E922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255275F3-DE02-7A34-E6BF-BCD9BCD17384}"/>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EFFC1949-F58F-3744-19B2-B1673FED36D5}"/>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EC732E65-0F61-C33B-F6A2-AD8B6BCBD5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sp>
        <p:nvSpPr>
          <p:cNvPr id="2" name="TextBox 8">
            <a:extLst>
              <a:ext uri="{FF2B5EF4-FFF2-40B4-BE49-F238E27FC236}">
                <a16:creationId xmlns:a16="http://schemas.microsoft.com/office/drawing/2014/main" id="{FE16993C-983E-141F-3051-6679EC475A06}"/>
              </a:ext>
            </a:extLst>
          </p:cNvPr>
          <p:cNvSpPr txBox="1"/>
          <p:nvPr/>
        </p:nvSpPr>
        <p:spPr>
          <a:xfrm>
            <a:off x="522145" y="1496976"/>
            <a:ext cx="7210697" cy="441967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AU" sz="1900" b="1">
                <a:latin typeface="VIC"/>
                <a:cs typeface="Arial"/>
              </a:rPr>
              <a:t>Forest Fire Management Victoria (FFMVic) consists of around 2,600 specialist staff drawn from the Department of Energy, Environment and Climate Action (DEECA), Parks Victoria and Melbourne Water. </a:t>
            </a:r>
            <a:endParaRPr lang="en-AU" sz="1900" b="1">
              <a:latin typeface="VIC"/>
              <a:cs typeface="Arial" panose="020B0604020202020204" pitchFamily="34" charset="0"/>
            </a:endParaRPr>
          </a:p>
          <a:p>
            <a:pPr>
              <a:lnSpc>
                <a:spcPct val="120000"/>
              </a:lnSpc>
            </a:pPr>
            <a:endParaRPr lang="en-AU" sz="1900">
              <a:latin typeface="VIC"/>
              <a:cs typeface="Arial" panose="020B0604020202020204" pitchFamily="34" charset="0"/>
            </a:endParaRPr>
          </a:p>
          <a:p>
            <a:pPr>
              <a:lnSpc>
                <a:spcPct val="120000"/>
              </a:lnSpc>
            </a:pPr>
            <a:r>
              <a:rPr lang="en-AU" sz="1900">
                <a:latin typeface="VIC"/>
                <a:cs typeface="Arial"/>
              </a:rPr>
              <a:t>FFMVic works alongside the Country Fire Authority (CFA), Fire Rescue Victoria (FRV), other emergency services and communities across Victoria to deliver the best local approaches to public land management in Victoria. </a:t>
            </a:r>
            <a:endParaRPr lang="en-AU" sz="1900">
              <a:latin typeface="VIC"/>
              <a:cs typeface="Arial" panose="020B0604020202020204" pitchFamily="34" charset="0"/>
            </a:endParaRPr>
          </a:p>
          <a:p>
            <a:pPr>
              <a:lnSpc>
                <a:spcPct val="120000"/>
              </a:lnSpc>
            </a:pPr>
            <a:endParaRPr lang="en-AU" sz="1900">
              <a:highlight>
                <a:srgbClr val="FFFF00"/>
              </a:highlight>
              <a:latin typeface="VIC"/>
              <a:cs typeface="Arial" panose="020B0604020202020204" pitchFamily="34" charset="0"/>
            </a:endParaRPr>
          </a:p>
          <a:p>
            <a:pPr marL="285750" indent="-285750">
              <a:buFont typeface="Arial"/>
              <a:buChar char="•"/>
            </a:pPr>
            <a:r>
              <a:rPr lang="en-AU" sz="1900">
                <a:latin typeface="VIC"/>
                <a:cs typeface="Arial"/>
              </a:rPr>
              <a:t>Risk-based bushfire management and planning</a:t>
            </a:r>
          </a:p>
          <a:p>
            <a:pPr marL="285750" indent="-285750">
              <a:buFont typeface="Arial"/>
              <a:buChar char="•"/>
            </a:pPr>
            <a:r>
              <a:rPr lang="en-AU" sz="1900">
                <a:latin typeface="VIC"/>
                <a:cs typeface="Arial"/>
              </a:rPr>
              <a:t>Fire prevention and preparedness</a:t>
            </a:r>
          </a:p>
          <a:p>
            <a:pPr marL="285750" indent="-285750">
              <a:buFont typeface="Arial"/>
              <a:buChar char="•"/>
            </a:pPr>
            <a:r>
              <a:rPr lang="en-AU" sz="1900">
                <a:latin typeface="VIC"/>
                <a:cs typeface="Arial"/>
              </a:rPr>
              <a:t>Fuel management programs (including planned burning)</a:t>
            </a:r>
          </a:p>
          <a:p>
            <a:pPr marL="285750" indent="-285750">
              <a:buFont typeface="Arial"/>
              <a:buChar char="•"/>
            </a:pPr>
            <a:r>
              <a:rPr lang="en-AU" sz="1900">
                <a:latin typeface="VIC"/>
                <a:cs typeface="Arial"/>
              </a:rPr>
              <a:t>Emergency response and recovery</a:t>
            </a:r>
            <a:endParaRPr lang="en-AU" sz="1900">
              <a:latin typeface="VIC"/>
            </a:endParaRPr>
          </a:p>
        </p:txBody>
      </p:sp>
      <p:pic>
        <p:nvPicPr>
          <p:cNvPr id="5" name="Picture 4" descr="A firefighter putting out a fire&#10;&#10;Description automatically generated">
            <a:extLst>
              <a:ext uri="{FF2B5EF4-FFF2-40B4-BE49-F238E27FC236}">
                <a16:creationId xmlns:a16="http://schemas.microsoft.com/office/drawing/2014/main" id="{1F387AEA-6AE0-5E83-F814-5A1D3411E1D8}"/>
              </a:ext>
            </a:extLst>
          </p:cNvPr>
          <p:cNvPicPr>
            <a:picLocks noGrp="1" noChangeAspect="1"/>
          </p:cNvPicPr>
          <p:nvPr/>
        </p:nvPicPr>
        <p:blipFill rotWithShape="1">
          <a:blip r:embed="rId6"/>
          <a:srcRect l="24127" r="20232"/>
          <a:stretch/>
        </p:blipFill>
        <p:spPr>
          <a:xfrm>
            <a:off x="8052601" y="1339765"/>
            <a:ext cx="3913203" cy="4686106"/>
          </a:xfrm>
          <a:prstGeom prst="rect">
            <a:avLst/>
          </a:prstGeom>
        </p:spPr>
      </p:pic>
      <p:sp>
        <p:nvSpPr>
          <p:cNvPr id="6" name="TextBox 5">
            <a:extLst>
              <a:ext uri="{FF2B5EF4-FFF2-40B4-BE49-F238E27FC236}">
                <a16:creationId xmlns:a16="http://schemas.microsoft.com/office/drawing/2014/main" id="{E5F6714A-BF3F-DE68-00F3-E8D26A6A1B05}"/>
              </a:ext>
            </a:extLst>
          </p:cNvPr>
          <p:cNvSpPr txBox="1"/>
          <p:nvPr/>
        </p:nvSpPr>
        <p:spPr>
          <a:xfrm>
            <a:off x="2769079" y="324928"/>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b="1">
                <a:solidFill>
                  <a:srgbClr val="FFFFFF"/>
                </a:solidFill>
                <a:latin typeface="VIC"/>
              </a:rPr>
              <a:t>Who are we?</a:t>
            </a:r>
            <a:r>
              <a:rPr lang="en-US" sz="2800">
                <a:latin typeface="VIC"/>
              </a:rPr>
              <a:t>​</a:t>
            </a:r>
            <a:endParaRPr lang="en-US"/>
          </a:p>
        </p:txBody>
      </p:sp>
    </p:spTree>
    <p:extLst>
      <p:ext uri="{BB962C8B-B14F-4D97-AF65-F5344CB8AC3E}">
        <p14:creationId xmlns:p14="http://schemas.microsoft.com/office/powerpoint/2010/main" val="252351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93755-F72D-6474-1E7F-C3AE313A1D7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9317957-94EA-4BB8-0813-42AE031778F4}"/>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F428D15-C879-6727-5958-4CF5D1C3C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92FB6A95-2C35-1BD8-1213-FB6B7F9767C8}"/>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8ABFCC1E-E9D4-8F9B-B049-F8D242AF1459}"/>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B6ADC7A6-C296-E45C-87DE-620DF4625B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sp>
        <p:nvSpPr>
          <p:cNvPr id="2" name="Content Placeholder 3">
            <a:extLst>
              <a:ext uri="{FF2B5EF4-FFF2-40B4-BE49-F238E27FC236}">
                <a16:creationId xmlns:a16="http://schemas.microsoft.com/office/drawing/2014/main" id="{4B9BDE44-D20A-6394-1653-9B14B61CF800}"/>
              </a:ext>
            </a:extLst>
          </p:cNvPr>
          <p:cNvSpPr>
            <a:spLocks noGrp="1"/>
          </p:cNvSpPr>
          <p:nvPr/>
        </p:nvSpPr>
        <p:spPr>
          <a:xfrm>
            <a:off x="4380541" y="1768280"/>
            <a:ext cx="7073900" cy="44704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AU" sz="2000">
                <a:latin typeface="VIC"/>
                <a:cs typeface="Arial"/>
              </a:rPr>
              <a:t>We are committed to:</a:t>
            </a:r>
          </a:p>
          <a:p>
            <a:pPr>
              <a:lnSpc>
                <a:spcPct val="120000"/>
              </a:lnSpc>
            </a:pPr>
            <a:endParaRPr lang="en-AU" sz="2000">
              <a:latin typeface="VIC"/>
              <a:cs typeface="Arial"/>
            </a:endParaRPr>
          </a:p>
          <a:p>
            <a:pPr lvl="1">
              <a:lnSpc>
                <a:spcPct val="120000"/>
              </a:lnSpc>
            </a:pPr>
            <a:r>
              <a:rPr lang="en-AU" sz="2000">
                <a:latin typeface="VIC"/>
                <a:cs typeface="Arial"/>
              </a:rPr>
              <a:t>keeping </a:t>
            </a:r>
            <a:r>
              <a:rPr lang="en-AU" sz="2000" b="1">
                <a:latin typeface="VIC"/>
                <a:cs typeface="Arial"/>
              </a:rPr>
              <a:t>communities safe </a:t>
            </a:r>
            <a:r>
              <a:rPr lang="en-AU" sz="2000">
                <a:latin typeface="VIC"/>
                <a:cs typeface="Arial"/>
              </a:rPr>
              <a:t>year-round</a:t>
            </a:r>
          </a:p>
          <a:p>
            <a:pPr lvl="1">
              <a:lnSpc>
                <a:spcPct val="120000"/>
              </a:lnSpc>
            </a:pPr>
            <a:r>
              <a:rPr lang="en-AU" sz="2000">
                <a:latin typeface="VIC"/>
                <a:cs typeface="Arial"/>
              </a:rPr>
              <a:t>developing an </a:t>
            </a:r>
            <a:r>
              <a:rPr lang="en-AU" sz="2000" b="1">
                <a:latin typeface="VIC"/>
                <a:cs typeface="Arial"/>
              </a:rPr>
              <a:t>inclusive environment</a:t>
            </a:r>
          </a:p>
          <a:p>
            <a:pPr lvl="1">
              <a:lnSpc>
                <a:spcPct val="120000"/>
              </a:lnSpc>
            </a:pPr>
            <a:r>
              <a:rPr lang="en-AU" sz="2000">
                <a:latin typeface="VIC"/>
                <a:cs typeface="Arial"/>
              </a:rPr>
              <a:t>confronting all forms of </a:t>
            </a:r>
            <a:r>
              <a:rPr lang="en-AU" sz="2000" b="1">
                <a:latin typeface="VIC"/>
                <a:cs typeface="Arial"/>
              </a:rPr>
              <a:t>discrimination</a:t>
            </a:r>
            <a:r>
              <a:rPr lang="en-AU" sz="2000">
                <a:latin typeface="VIC"/>
                <a:cs typeface="Arial"/>
              </a:rPr>
              <a:t> </a:t>
            </a:r>
          </a:p>
          <a:p>
            <a:pPr lvl="1">
              <a:lnSpc>
                <a:spcPct val="120000"/>
              </a:lnSpc>
            </a:pPr>
            <a:r>
              <a:rPr lang="en-AU" sz="2000">
                <a:latin typeface="VIC"/>
                <a:cs typeface="Arial"/>
              </a:rPr>
              <a:t>ensuring staff </a:t>
            </a:r>
            <a:r>
              <a:rPr lang="en-AU" sz="2000" b="1">
                <a:latin typeface="VIC"/>
                <a:cs typeface="Arial"/>
              </a:rPr>
              <a:t>feel safe </a:t>
            </a:r>
            <a:endParaRPr lang="en-AU" sz="2000" b="1">
              <a:latin typeface="VIC"/>
            </a:endParaRPr>
          </a:p>
          <a:p>
            <a:pPr lvl="1">
              <a:lnSpc>
                <a:spcPct val="120000"/>
              </a:lnSpc>
            </a:pPr>
            <a:r>
              <a:rPr lang="en-AU" sz="2000">
                <a:latin typeface="VIC"/>
                <a:cs typeface="Arial"/>
              </a:rPr>
              <a:t>comfortable coming to work as </a:t>
            </a:r>
            <a:r>
              <a:rPr lang="en-AU" sz="2000" b="1">
                <a:latin typeface="VIC"/>
                <a:cs typeface="Arial"/>
              </a:rPr>
              <a:t>themselves</a:t>
            </a:r>
          </a:p>
          <a:p>
            <a:pPr lvl="1">
              <a:lnSpc>
                <a:spcPct val="120000"/>
              </a:lnSpc>
            </a:pPr>
            <a:r>
              <a:rPr lang="en-AU" sz="2000">
                <a:latin typeface="VIC"/>
                <a:cs typeface="Arial"/>
              </a:rPr>
              <a:t>ensuring our workforce represents the community that we serve</a:t>
            </a:r>
            <a:endParaRPr lang="en-AU" sz="2000" b="1">
              <a:highlight>
                <a:srgbClr val="FFFF00"/>
              </a:highlight>
              <a:latin typeface="VIC"/>
            </a:endParaRPr>
          </a:p>
        </p:txBody>
      </p:sp>
      <p:pic>
        <p:nvPicPr>
          <p:cNvPr id="5" name="Picture 4">
            <a:extLst>
              <a:ext uri="{FF2B5EF4-FFF2-40B4-BE49-F238E27FC236}">
                <a16:creationId xmlns:a16="http://schemas.microsoft.com/office/drawing/2014/main" id="{504C82B1-5DE5-355E-6E48-9051543FE06E}"/>
              </a:ext>
            </a:extLst>
          </p:cNvPr>
          <p:cNvPicPr>
            <a:picLocks noChangeAspect="1"/>
          </p:cNvPicPr>
          <p:nvPr/>
        </p:nvPicPr>
        <p:blipFill>
          <a:blip r:embed="rId6"/>
          <a:stretch>
            <a:fillRect/>
          </a:stretch>
        </p:blipFill>
        <p:spPr>
          <a:xfrm>
            <a:off x="938842" y="1610592"/>
            <a:ext cx="3170195" cy="4785775"/>
          </a:xfrm>
          <a:prstGeom prst="rect">
            <a:avLst/>
          </a:prstGeom>
        </p:spPr>
      </p:pic>
      <p:sp>
        <p:nvSpPr>
          <p:cNvPr id="6" name="Title 1">
            <a:extLst>
              <a:ext uri="{FF2B5EF4-FFF2-40B4-BE49-F238E27FC236}">
                <a16:creationId xmlns:a16="http://schemas.microsoft.com/office/drawing/2014/main" id="{2B02534D-8C14-8C6E-AADB-B8068BC6B929}"/>
              </a:ext>
            </a:extLst>
          </p:cNvPr>
          <p:cNvSpPr>
            <a:spLocks noGrp="1"/>
          </p:cNvSpPr>
          <p:nvPr/>
        </p:nvSpPr>
        <p:spPr>
          <a:xfrm>
            <a:off x="2534716" y="265921"/>
            <a:ext cx="5830348" cy="6331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r>
              <a:rPr lang="en-AU"/>
              <a:t>Our Gender Equality Journey</a:t>
            </a:r>
          </a:p>
        </p:txBody>
      </p:sp>
    </p:spTree>
    <p:extLst>
      <p:ext uri="{BB962C8B-B14F-4D97-AF65-F5344CB8AC3E}">
        <p14:creationId xmlns:p14="http://schemas.microsoft.com/office/powerpoint/2010/main" val="1969020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B2A2C-91B2-2B33-AFBB-BBBBBC6730E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78D4799-E4CD-ADDB-D0B6-65CBDAB59F71}"/>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C42D47D-61A2-3F61-8BEF-4C1902B5F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7EE2AFA9-ACC0-7929-FDAC-8B1FFBA0110B}"/>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7B6574F4-09B8-0A28-722B-D1D2918F6342}"/>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FF522DC9-24A3-68E2-7D1E-07CDEB389A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grpSp>
        <p:nvGrpSpPr>
          <p:cNvPr id="2" name="Group 1">
            <a:extLst>
              <a:ext uri="{FF2B5EF4-FFF2-40B4-BE49-F238E27FC236}">
                <a16:creationId xmlns:a16="http://schemas.microsoft.com/office/drawing/2014/main" id="{BFD6B181-07D5-E999-9BBD-8A41A4586292}"/>
              </a:ext>
            </a:extLst>
          </p:cNvPr>
          <p:cNvGrpSpPr/>
          <p:nvPr/>
        </p:nvGrpSpPr>
        <p:grpSpPr>
          <a:xfrm>
            <a:off x="409713" y="1314074"/>
            <a:ext cx="11373104" cy="2112877"/>
            <a:chOff x="352204" y="1314073"/>
            <a:chExt cx="7552577" cy="1389657"/>
          </a:xfrm>
        </p:grpSpPr>
        <p:sp>
          <p:nvSpPr>
            <p:cNvPr id="21" name="Rectangle: Rounded Corners 20">
              <a:extLst>
                <a:ext uri="{FF2B5EF4-FFF2-40B4-BE49-F238E27FC236}">
                  <a16:creationId xmlns:a16="http://schemas.microsoft.com/office/drawing/2014/main" id="{52CB2A1B-FBC7-4DFF-E403-F346AD4F9519}"/>
                </a:ext>
              </a:extLst>
            </p:cNvPr>
            <p:cNvSpPr/>
            <p:nvPr/>
          </p:nvSpPr>
          <p:spPr>
            <a:xfrm rot="21120000">
              <a:off x="352204" y="1402730"/>
              <a:ext cx="1287626" cy="1287626"/>
            </a:xfrm>
            <a:custGeom>
              <a:avLst/>
              <a:gdLst>
                <a:gd name="connsiteX0" fmla="*/ 0 w 1287626"/>
                <a:gd name="connsiteY0" fmla="*/ 214609 h 1287626"/>
                <a:gd name="connsiteX1" fmla="*/ 214609 w 1287626"/>
                <a:gd name="connsiteY1" fmla="*/ 0 h 1287626"/>
                <a:gd name="connsiteX2" fmla="*/ 1073017 w 1287626"/>
                <a:gd name="connsiteY2" fmla="*/ 0 h 1287626"/>
                <a:gd name="connsiteX3" fmla="*/ 1287626 w 1287626"/>
                <a:gd name="connsiteY3" fmla="*/ 214609 h 1287626"/>
                <a:gd name="connsiteX4" fmla="*/ 1287626 w 1287626"/>
                <a:gd name="connsiteY4" fmla="*/ 1073017 h 1287626"/>
                <a:gd name="connsiteX5" fmla="*/ 1073017 w 1287626"/>
                <a:gd name="connsiteY5" fmla="*/ 1287626 h 1287626"/>
                <a:gd name="connsiteX6" fmla="*/ 214609 w 1287626"/>
                <a:gd name="connsiteY6" fmla="*/ 1287626 h 1287626"/>
                <a:gd name="connsiteX7" fmla="*/ 0 w 1287626"/>
                <a:gd name="connsiteY7" fmla="*/ 1073017 h 1287626"/>
                <a:gd name="connsiteX8" fmla="*/ 0 w 1287626"/>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7626" h="1287626" fill="none" extrusionOk="0">
                  <a:moveTo>
                    <a:pt x="0" y="214609"/>
                  </a:moveTo>
                  <a:cubicBezTo>
                    <a:pt x="88" y="98470"/>
                    <a:pt x="107373" y="18946"/>
                    <a:pt x="214609" y="0"/>
                  </a:cubicBezTo>
                  <a:cubicBezTo>
                    <a:pt x="591666" y="-58498"/>
                    <a:pt x="885112" y="-34108"/>
                    <a:pt x="1073017" y="0"/>
                  </a:cubicBezTo>
                  <a:cubicBezTo>
                    <a:pt x="1188886" y="-18286"/>
                    <a:pt x="1269680" y="90656"/>
                    <a:pt x="1287626" y="214609"/>
                  </a:cubicBezTo>
                  <a:cubicBezTo>
                    <a:pt x="1358308" y="476330"/>
                    <a:pt x="1269768" y="788973"/>
                    <a:pt x="1287626" y="1073017"/>
                  </a:cubicBezTo>
                  <a:cubicBezTo>
                    <a:pt x="1290667" y="1176106"/>
                    <a:pt x="1180260" y="1274978"/>
                    <a:pt x="1073017" y="1287626"/>
                  </a:cubicBezTo>
                  <a:cubicBezTo>
                    <a:pt x="897364" y="1327367"/>
                    <a:pt x="307816" y="1267587"/>
                    <a:pt x="214609" y="1287626"/>
                  </a:cubicBezTo>
                  <a:cubicBezTo>
                    <a:pt x="111707" y="1285860"/>
                    <a:pt x="-14587" y="1194426"/>
                    <a:pt x="0" y="1073017"/>
                  </a:cubicBezTo>
                  <a:cubicBezTo>
                    <a:pt x="-28955" y="729618"/>
                    <a:pt x="49175" y="418094"/>
                    <a:pt x="0" y="214609"/>
                  </a:cubicBezTo>
                  <a:close/>
                </a:path>
                <a:path w="1287626" h="1287626" stroke="0" extrusionOk="0">
                  <a:moveTo>
                    <a:pt x="0" y="214609"/>
                  </a:moveTo>
                  <a:cubicBezTo>
                    <a:pt x="9963" y="98800"/>
                    <a:pt x="103477" y="15403"/>
                    <a:pt x="214609" y="0"/>
                  </a:cubicBezTo>
                  <a:cubicBezTo>
                    <a:pt x="322288" y="-2609"/>
                    <a:pt x="935441" y="-31517"/>
                    <a:pt x="1073017" y="0"/>
                  </a:cubicBezTo>
                  <a:cubicBezTo>
                    <a:pt x="1173346" y="-13868"/>
                    <a:pt x="1289787" y="91728"/>
                    <a:pt x="1287626" y="214609"/>
                  </a:cubicBezTo>
                  <a:cubicBezTo>
                    <a:pt x="1300950" y="394273"/>
                    <a:pt x="1356294" y="850683"/>
                    <a:pt x="1287626" y="1073017"/>
                  </a:cubicBezTo>
                  <a:cubicBezTo>
                    <a:pt x="1281089" y="1193910"/>
                    <a:pt x="1186340" y="1286775"/>
                    <a:pt x="1073017" y="1287626"/>
                  </a:cubicBezTo>
                  <a:cubicBezTo>
                    <a:pt x="923769" y="1304864"/>
                    <a:pt x="343498" y="1329510"/>
                    <a:pt x="214609" y="1287626"/>
                  </a:cubicBezTo>
                  <a:cubicBezTo>
                    <a:pt x="93943" y="1287194"/>
                    <a:pt x="-5567" y="1189020"/>
                    <a:pt x="0" y="1073017"/>
                  </a:cubicBezTo>
                  <a:cubicBezTo>
                    <a:pt x="-20360" y="944397"/>
                    <a:pt x="-50375" y="552324"/>
                    <a:pt x="0" y="214609"/>
                  </a:cubicBezTo>
                  <a:close/>
                </a:path>
              </a:pathLst>
            </a:custGeom>
            <a:ln>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AU" sz="1350"/>
            </a:p>
          </p:txBody>
        </p:sp>
        <p:sp>
          <p:nvSpPr>
            <p:cNvPr id="22" name="Rectangle: Rounded Corners 21">
              <a:extLst>
                <a:ext uri="{FF2B5EF4-FFF2-40B4-BE49-F238E27FC236}">
                  <a16:creationId xmlns:a16="http://schemas.microsoft.com/office/drawing/2014/main" id="{171B4E89-097C-ADE8-3A1C-2B9EA8E08D84}"/>
                </a:ext>
              </a:extLst>
            </p:cNvPr>
            <p:cNvSpPr/>
            <p:nvPr/>
          </p:nvSpPr>
          <p:spPr>
            <a:xfrm>
              <a:off x="352204" y="1402730"/>
              <a:ext cx="1287626" cy="1287626"/>
            </a:xfrm>
            <a:custGeom>
              <a:avLst/>
              <a:gdLst>
                <a:gd name="connsiteX0" fmla="*/ 0 w 1287626"/>
                <a:gd name="connsiteY0" fmla="*/ 214609 h 1287626"/>
                <a:gd name="connsiteX1" fmla="*/ 214609 w 1287626"/>
                <a:gd name="connsiteY1" fmla="*/ 0 h 1287626"/>
                <a:gd name="connsiteX2" fmla="*/ 1073017 w 1287626"/>
                <a:gd name="connsiteY2" fmla="*/ 0 h 1287626"/>
                <a:gd name="connsiteX3" fmla="*/ 1287626 w 1287626"/>
                <a:gd name="connsiteY3" fmla="*/ 214609 h 1287626"/>
                <a:gd name="connsiteX4" fmla="*/ 1287626 w 1287626"/>
                <a:gd name="connsiteY4" fmla="*/ 1073017 h 1287626"/>
                <a:gd name="connsiteX5" fmla="*/ 1073017 w 1287626"/>
                <a:gd name="connsiteY5" fmla="*/ 1287626 h 1287626"/>
                <a:gd name="connsiteX6" fmla="*/ 214609 w 1287626"/>
                <a:gd name="connsiteY6" fmla="*/ 1287626 h 1287626"/>
                <a:gd name="connsiteX7" fmla="*/ 0 w 1287626"/>
                <a:gd name="connsiteY7" fmla="*/ 1073017 h 1287626"/>
                <a:gd name="connsiteX8" fmla="*/ 0 w 1287626"/>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7626" h="1287626" fill="none" extrusionOk="0">
                  <a:moveTo>
                    <a:pt x="0" y="214609"/>
                  </a:moveTo>
                  <a:cubicBezTo>
                    <a:pt x="88" y="98470"/>
                    <a:pt x="107373" y="18946"/>
                    <a:pt x="214609" y="0"/>
                  </a:cubicBezTo>
                  <a:cubicBezTo>
                    <a:pt x="591666" y="-58498"/>
                    <a:pt x="885112" y="-34108"/>
                    <a:pt x="1073017" y="0"/>
                  </a:cubicBezTo>
                  <a:cubicBezTo>
                    <a:pt x="1188886" y="-18286"/>
                    <a:pt x="1269680" y="90656"/>
                    <a:pt x="1287626" y="214609"/>
                  </a:cubicBezTo>
                  <a:cubicBezTo>
                    <a:pt x="1358308" y="476330"/>
                    <a:pt x="1269768" y="788973"/>
                    <a:pt x="1287626" y="1073017"/>
                  </a:cubicBezTo>
                  <a:cubicBezTo>
                    <a:pt x="1290667" y="1176106"/>
                    <a:pt x="1180260" y="1274978"/>
                    <a:pt x="1073017" y="1287626"/>
                  </a:cubicBezTo>
                  <a:cubicBezTo>
                    <a:pt x="897364" y="1327367"/>
                    <a:pt x="307816" y="1267587"/>
                    <a:pt x="214609" y="1287626"/>
                  </a:cubicBezTo>
                  <a:cubicBezTo>
                    <a:pt x="111707" y="1285860"/>
                    <a:pt x="-14587" y="1194426"/>
                    <a:pt x="0" y="1073017"/>
                  </a:cubicBezTo>
                  <a:cubicBezTo>
                    <a:pt x="-28955" y="729618"/>
                    <a:pt x="49175" y="418094"/>
                    <a:pt x="0" y="214609"/>
                  </a:cubicBezTo>
                  <a:close/>
                </a:path>
                <a:path w="1287626" h="1287626" stroke="0" extrusionOk="0">
                  <a:moveTo>
                    <a:pt x="0" y="214609"/>
                  </a:moveTo>
                  <a:cubicBezTo>
                    <a:pt x="9963" y="98800"/>
                    <a:pt x="103477" y="15403"/>
                    <a:pt x="214609" y="0"/>
                  </a:cubicBezTo>
                  <a:cubicBezTo>
                    <a:pt x="322288" y="-2609"/>
                    <a:pt x="935441" y="-31517"/>
                    <a:pt x="1073017" y="0"/>
                  </a:cubicBezTo>
                  <a:cubicBezTo>
                    <a:pt x="1173346" y="-13868"/>
                    <a:pt x="1289787" y="91728"/>
                    <a:pt x="1287626" y="214609"/>
                  </a:cubicBezTo>
                  <a:cubicBezTo>
                    <a:pt x="1300950" y="394273"/>
                    <a:pt x="1356294" y="850683"/>
                    <a:pt x="1287626" y="1073017"/>
                  </a:cubicBezTo>
                  <a:cubicBezTo>
                    <a:pt x="1281089" y="1193910"/>
                    <a:pt x="1186340" y="1286775"/>
                    <a:pt x="1073017" y="1287626"/>
                  </a:cubicBezTo>
                  <a:cubicBezTo>
                    <a:pt x="923769" y="1304864"/>
                    <a:pt x="343498" y="1329510"/>
                    <a:pt x="214609" y="1287626"/>
                  </a:cubicBezTo>
                  <a:cubicBezTo>
                    <a:pt x="93943" y="1287194"/>
                    <a:pt x="-5567" y="1189020"/>
                    <a:pt x="0" y="1073017"/>
                  </a:cubicBezTo>
                  <a:cubicBezTo>
                    <a:pt x="-20360" y="944397"/>
                    <a:pt x="-50375" y="552324"/>
                    <a:pt x="0" y="214609"/>
                  </a:cubicBezTo>
                  <a:close/>
                </a:path>
              </a:pathLst>
            </a:custGeom>
            <a:solidFill>
              <a:srgbClr val="FFC000">
                <a:alpha val="72941"/>
              </a:srgbClr>
            </a:solidFill>
            <a:ln>
              <a:extLst>
                <a:ext uri="{C807C97D-BFC1-408E-A445-0C87EB9F89A2}">
                  <ask:lineSketchStyleProps xmlns:ask="http://schemas.microsoft.com/office/drawing/2018/sketchyshapes" sd="852854689">
                    <a:prstGeom prst="roundRect">
                      <a:avLst/>
                    </a:prstGeom>
                    <ask:type>
                      <ask:lineSketchCurved/>
                    </ask:type>
                  </ask:lineSketchStyleProps>
                </a:ext>
              </a:extLst>
            </a:ln>
            <a:effectLst>
              <a:reflection blurRad="6350" stA="50000" endA="300" endPos="24000" dist="165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3" name="Rectangle: Rounded Corners 22">
              <a:extLst>
                <a:ext uri="{FF2B5EF4-FFF2-40B4-BE49-F238E27FC236}">
                  <a16:creationId xmlns:a16="http://schemas.microsoft.com/office/drawing/2014/main" id="{7571FAC4-7FE9-2863-5D11-1D81E01FE844}"/>
                </a:ext>
              </a:extLst>
            </p:cNvPr>
            <p:cNvSpPr/>
            <p:nvPr/>
          </p:nvSpPr>
          <p:spPr>
            <a:xfrm rot="420000">
              <a:off x="352204" y="1402730"/>
              <a:ext cx="1287626" cy="1287626"/>
            </a:xfrm>
            <a:custGeom>
              <a:avLst/>
              <a:gdLst>
                <a:gd name="connsiteX0" fmla="*/ 0 w 1287626"/>
                <a:gd name="connsiteY0" fmla="*/ 214609 h 1287626"/>
                <a:gd name="connsiteX1" fmla="*/ 214609 w 1287626"/>
                <a:gd name="connsiteY1" fmla="*/ 0 h 1287626"/>
                <a:gd name="connsiteX2" fmla="*/ 1073017 w 1287626"/>
                <a:gd name="connsiteY2" fmla="*/ 0 h 1287626"/>
                <a:gd name="connsiteX3" fmla="*/ 1287626 w 1287626"/>
                <a:gd name="connsiteY3" fmla="*/ 214609 h 1287626"/>
                <a:gd name="connsiteX4" fmla="*/ 1287626 w 1287626"/>
                <a:gd name="connsiteY4" fmla="*/ 1073017 h 1287626"/>
                <a:gd name="connsiteX5" fmla="*/ 1073017 w 1287626"/>
                <a:gd name="connsiteY5" fmla="*/ 1287626 h 1287626"/>
                <a:gd name="connsiteX6" fmla="*/ 214609 w 1287626"/>
                <a:gd name="connsiteY6" fmla="*/ 1287626 h 1287626"/>
                <a:gd name="connsiteX7" fmla="*/ 0 w 1287626"/>
                <a:gd name="connsiteY7" fmla="*/ 1073017 h 1287626"/>
                <a:gd name="connsiteX8" fmla="*/ 0 w 1287626"/>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7626" h="1287626" extrusionOk="0">
                  <a:moveTo>
                    <a:pt x="0" y="214609"/>
                  </a:moveTo>
                  <a:cubicBezTo>
                    <a:pt x="9963" y="98800"/>
                    <a:pt x="103477" y="15403"/>
                    <a:pt x="214609" y="0"/>
                  </a:cubicBezTo>
                  <a:cubicBezTo>
                    <a:pt x="322288" y="-2609"/>
                    <a:pt x="935441" y="-31517"/>
                    <a:pt x="1073017" y="0"/>
                  </a:cubicBezTo>
                  <a:cubicBezTo>
                    <a:pt x="1173346" y="-13868"/>
                    <a:pt x="1289787" y="91728"/>
                    <a:pt x="1287626" y="214609"/>
                  </a:cubicBezTo>
                  <a:cubicBezTo>
                    <a:pt x="1300950" y="394273"/>
                    <a:pt x="1356294" y="850683"/>
                    <a:pt x="1287626" y="1073017"/>
                  </a:cubicBezTo>
                  <a:cubicBezTo>
                    <a:pt x="1281089" y="1193910"/>
                    <a:pt x="1186340" y="1286775"/>
                    <a:pt x="1073017" y="1287626"/>
                  </a:cubicBezTo>
                  <a:cubicBezTo>
                    <a:pt x="923769" y="1304864"/>
                    <a:pt x="343498" y="1329510"/>
                    <a:pt x="214609" y="1287626"/>
                  </a:cubicBezTo>
                  <a:cubicBezTo>
                    <a:pt x="93943" y="1287194"/>
                    <a:pt x="-5567" y="1189020"/>
                    <a:pt x="0" y="1073017"/>
                  </a:cubicBezTo>
                  <a:cubicBezTo>
                    <a:pt x="-20360" y="944397"/>
                    <a:pt x="-50375" y="552324"/>
                    <a:pt x="0" y="214609"/>
                  </a:cubicBezTo>
                  <a:close/>
                </a:path>
              </a:pathLst>
            </a:custGeom>
            <a:noFill/>
            <a:ln>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4" name="Rectangle: Rounded Corners 23">
              <a:extLst>
                <a:ext uri="{FF2B5EF4-FFF2-40B4-BE49-F238E27FC236}">
                  <a16:creationId xmlns:a16="http://schemas.microsoft.com/office/drawing/2014/main" id="{B6FB621E-7477-D551-84D4-D7D1C394159B}"/>
                </a:ext>
              </a:extLst>
            </p:cNvPr>
            <p:cNvSpPr/>
            <p:nvPr/>
          </p:nvSpPr>
          <p:spPr>
            <a:xfrm rot="21120000">
              <a:off x="2023841" y="1393056"/>
              <a:ext cx="1287626" cy="1287626"/>
            </a:xfrm>
            <a:custGeom>
              <a:avLst/>
              <a:gdLst>
                <a:gd name="connsiteX0" fmla="*/ 0 w 1287626"/>
                <a:gd name="connsiteY0" fmla="*/ 214609 h 1287626"/>
                <a:gd name="connsiteX1" fmla="*/ 214609 w 1287626"/>
                <a:gd name="connsiteY1" fmla="*/ 0 h 1287626"/>
                <a:gd name="connsiteX2" fmla="*/ 1073017 w 1287626"/>
                <a:gd name="connsiteY2" fmla="*/ 0 h 1287626"/>
                <a:gd name="connsiteX3" fmla="*/ 1287626 w 1287626"/>
                <a:gd name="connsiteY3" fmla="*/ 214609 h 1287626"/>
                <a:gd name="connsiteX4" fmla="*/ 1287626 w 1287626"/>
                <a:gd name="connsiteY4" fmla="*/ 1073017 h 1287626"/>
                <a:gd name="connsiteX5" fmla="*/ 1073017 w 1287626"/>
                <a:gd name="connsiteY5" fmla="*/ 1287626 h 1287626"/>
                <a:gd name="connsiteX6" fmla="*/ 214609 w 1287626"/>
                <a:gd name="connsiteY6" fmla="*/ 1287626 h 1287626"/>
                <a:gd name="connsiteX7" fmla="*/ 0 w 1287626"/>
                <a:gd name="connsiteY7" fmla="*/ 1073017 h 1287626"/>
                <a:gd name="connsiteX8" fmla="*/ 0 w 1287626"/>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7626" h="1287626" fill="none" extrusionOk="0">
                  <a:moveTo>
                    <a:pt x="0" y="214609"/>
                  </a:moveTo>
                  <a:cubicBezTo>
                    <a:pt x="88" y="98470"/>
                    <a:pt x="107373" y="18946"/>
                    <a:pt x="214609" y="0"/>
                  </a:cubicBezTo>
                  <a:cubicBezTo>
                    <a:pt x="591666" y="-58498"/>
                    <a:pt x="885112" y="-34108"/>
                    <a:pt x="1073017" y="0"/>
                  </a:cubicBezTo>
                  <a:cubicBezTo>
                    <a:pt x="1188886" y="-18286"/>
                    <a:pt x="1269680" y="90656"/>
                    <a:pt x="1287626" y="214609"/>
                  </a:cubicBezTo>
                  <a:cubicBezTo>
                    <a:pt x="1358308" y="476330"/>
                    <a:pt x="1269768" y="788973"/>
                    <a:pt x="1287626" y="1073017"/>
                  </a:cubicBezTo>
                  <a:cubicBezTo>
                    <a:pt x="1290667" y="1176106"/>
                    <a:pt x="1180260" y="1274978"/>
                    <a:pt x="1073017" y="1287626"/>
                  </a:cubicBezTo>
                  <a:cubicBezTo>
                    <a:pt x="897364" y="1327367"/>
                    <a:pt x="307816" y="1267587"/>
                    <a:pt x="214609" y="1287626"/>
                  </a:cubicBezTo>
                  <a:cubicBezTo>
                    <a:pt x="111707" y="1285860"/>
                    <a:pt x="-14587" y="1194426"/>
                    <a:pt x="0" y="1073017"/>
                  </a:cubicBezTo>
                  <a:cubicBezTo>
                    <a:pt x="-28955" y="729618"/>
                    <a:pt x="49175" y="418094"/>
                    <a:pt x="0" y="214609"/>
                  </a:cubicBezTo>
                  <a:close/>
                </a:path>
                <a:path w="1287626" h="1287626" stroke="0" extrusionOk="0">
                  <a:moveTo>
                    <a:pt x="0" y="214609"/>
                  </a:moveTo>
                  <a:cubicBezTo>
                    <a:pt x="9963" y="98800"/>
                    <a:pt x="103477" y="15403"/>
                    <a:pt x="214609" y="0"/>
                  </a:cubicBezTo>
                  <a:cubicBezTo>
                    <a:pt x="322288" y="-2609"/>
                    <a:pt x="935441" y="-31517"/>
                    <a:pt x="1073017" y="0"/>
                  </a:cubicBezTo>
                  <a:cubicBezTo>
                    <a:pt x="1173346" y="-13868"/>
                    <a:pt x="1289787" y="91728"/>
                    <a:pt x="1287626" y="214609"/>
                  </a:cubicBezTo>
                  <a:cubicBezTo>
                    <a:pt x="1300950" y="394273"/>
                    <a:pt x="1356294" y="850683"/>
                    <a:pt x="1287626" y="1073017"/>
                  </a:cubicBezTo>
                  <a:cubicBezTo>
                    <a:pt x="1281089" y="1193910"/>
                    <a:pt x="1186340" y="1286775"/>
                    <a:pt x="1073017" y="1287626"/>
                  </a:cubicBezTo>
                  <a:cubicBezTo>
                    <a:pt x="923769" y="1304864"/>
                    <a:pt x="343498" y="1329510"/>
                    <a:pt x="214609" y="1287626"/>
                  </a:cubicBezTo>
                  <a:cubicBezTo>
                    <a:pt x="93943" y="1287194"/>
                    <a:pt x="-5567" y="1189020"/>
                    <a:pt x="0" y="1073017"/>
                  </a:cubicBezTo>
                  <a:cubicBezTo>
                    <a:pt x="-20360" y="944397"/>
                    <a:pt x="-50375" y="552324"/>
                    <a:pt x="0" y="214609"/>
                  </a:cubicBezTo>
                  <a:close/>
                </a:path>
              </a:pathLst>
            </a:custGeom>
            <a:ln>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AU" sz="1350"/>
            </a:p>
          </p:txBody>
        </p:sp>
        <p:sp>
          <p:nvSpPr>
            <p:cNvPr id="25" name="Rectangle: Rounded Corners 24">
              <a:extLst>
                <a:ext uri="{FF2B5EF4-FFF2-40B4-BE49-F238E27FC236}">
                  <a16:creationId xmlns:a16="http://schemas.microsoft.com/office/drawing/2014/main" id="{3DBF0067-4EC7-A6A7-D019-4D91958A9746}"/>
                </a:ext>
              </a:extLst>
            </p:cNvPr>
            <p:cNvSpPr/>
            <p:nvPr/>
          </p:nvSpPr>
          <p:spPr>
            <a:xfrm>
              <a:off x="2023841" y="1393056"/>
              <a:ext cx="1287626" cy="1287626"/>
            </a:xfrm>
            <a:custGeom>
              <a:avLst/>
              <a:gdLst>
                <a:gd name="connsiteX0" fmla="*/ 0 w 1287626"/>
                <a:gd name="connsiteY0" fmla="*/ 214609 h 1287626"/>
                <a:gd name="connsiteX1" fmla="*/ 214609 w 1287626"/>
                <a:gd name="connsiteY1" fmla="*/ 0 h 1287626"/>
                <a:gd name="connsiteX2" fmla="*/ 1073017 w 1287626"/>
                <a:gd name="connsiteY2" fmla="*/ 0 h 1287626"/>
                <a:gd name="connsiteX3" fmla="*/ 1287626 w 1287626"/>
                <a:gd name="connsiteY3" fmla="*/ 214609 h 1287626"/>
                <a:gd name="connsiteX4" fmla="*/ 1287626 w 1287626"/>
                <a:gd name="connsiteY4" fmla="*/ 1073017 h 1287626"/>
                <a:gd name="connsiteX5" fmla="*/ 1073017 w 1287626"/>
                <a:gd name="connsiteY5" fmla="*/ 1287626 h 1287626"/>
                <a:gd name="connsiteX6" fmla="*/ 214609 w 1287626"/>
                <a:gd name="connsiteY6" fmla="*/ 1287626 h 1287626"/>
                <a:gd name="connsiteX7" fmla="*/ 0 w 1287626"/>
                <a:gd name="connsiteY7" fmla="*/ 1073017 h 1287626"/>
                <a:gd name="connsiteX8" fmla="*/ 0 w 1287626"/>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7626" h="1287626" fill="none" extrusionOk="0">
                  <a:moveTo>
                    <a:pt x="0" y="214609"/>
                  </a:moveTo>
                  <a:cubicBezTo>
                    <a:pt x="88" y="98470"/>
                    <a:pt x="107373" y="18946"/>
                    <a:pt x="214609" y="0"/>
                  </a:cubicBezTo>
                  <a:cubicBezTo>
                    <a:pt x="591666" y="-58498"/>
                    <a:pt x="885112" y="-34108"/>
                    <a:pt x="1073017" y="0"/>
                  </a:cubicBezTo>
                  <a:cubicBezTo>
                    <a:pt x="1188886" y="-18286"/>
                    <a:pt x="1269680" y="90656"/>
                    <a:pt x="1287626" y="214609"/>
                  </a:cubicBezTo>
                  <a:cubicBezTo>
                    <a:pt x="1358308" y="476330"/>
                    <a:pt x="1269768" y="788973"/>
                    <a:pt x="1287626" y="1073017"/>
                  </a:cubicBezTo>
                  <a:cubicBezTo>
                    <a:pt x="1290667" y="1176106"/>
                    <a:pt x="1180260" y="1274978"/>
                    <a:pt x="1073017" y="1287626"/>
                  </a:cubicBezTo>
                  <a:cubicBezTo>
                    <a:pt x="897364" y="1327367"/>
                    <a:pt x="307816" y="1267587"/>
                    <a:pt x="214609" y="1287626"/>
                  </a:cubicBezTo>
                  <a:cubicBezTo>
                    <a:pt x="111707" y="1285860"/>
                    <a:pt x="-14587" y="1194426"/>
                    <a:pt x="0" y="1073017"/>
                  </a:cubicBezTo>
                  <a:cubicBezTo>
                    <a:pt x="-28955" y="729618"/>
                    <a:pt x="49175" y="418094"/>
                    <a:pt x="0" y="214609"/>
                  </a:cubicBezTo>
                  <a:close/>
                </a:path>
                <a:path w="1287626" h="1287626" stroke="0" extrusionOk="0">
                  <a:moveTo>
                    <a:pt x="0" y="214609"/>
                  </a:moveTo>
                  <a:cubicBezTo>
                    <a:pt x="9963" y="98800"/>
                    <a:pt x="103477" y="15403"/>
                    <a:pt x="214609" y="0"/>
                  </a:cubicBezTo>
                  <a:cubicBezTo>
                    <a:pt x="322288" y="-2609"/>
                    <a:pt x="935441" y="-31517"/>
                    <a:pt x="1073017" y="0"/>
                  </a:cubicBezTo>
                  <a:cubicBezTo>
                    <a:pt x="1173346" y="-13868"/>
                    <a:pt x="1289787" y="91728"/>
                    <a:pt x="1287626" y="214609"/>
                  </a:cubicBezTo>
                  <a:cubicBezTo>
                    <a:pt x="1300950" y="394273"/>
                    <a:pt x="1356294" y="850683"/>
                    <a:pt x="1287626" y="1073017"/>
                  </a:cubicBezTo>
                  <a:cubicBezTo>
                    <a:pt x="1281089" y="1193910"/>
                    <a:pt x="1186340" y="1286775"/>
                    <a:pt x="1073017" y="1287626"/>
                  </a:cubicBezTo>
                  <a:cubicBezTo>
                    <a:pt x="923769" y="1304864"/>
                    <a:pt x="343498" y="1329510"/>
                    <a:pt x="214609" y="1287626"/>
                  </a:cubicBezTo>
                  <a:cubicBezTo>
                    <a:pt x="93943" y="1287194"/>
                    <a:pt x="-5567" y="1189020"/>
                    <a:pt x="0" y="1073017"/>
                  </a:cubicBezTo>
                  <a:cubicBezTo>
                    <a:pt x="-20360" y="944397"/>
                    <a:pt x="-50375" y="552324"/>
                    <a:pt x="0" y="214609"/>
                  </a:cubicBezTo>
                  <a:close/>
                </a:path>
              </a:pathLst>
            </a:custGeom>
            <a:solidFill>
              <a:srgbClr val="10CF9B">
                <a:alpha val="69020"/>
              </a:srgbClr>
            </a:solidFill>
            <a:ln>
              <a:extLst>
                <a:ext uri="{C807C97D-BFC1-408E-A445-0C87EB9F89A2}">
                  <ask:lineSketchStyleProps xmlns:ask="http://schemas.microsoft.com/office/drawing/2018/sketchyshapes" sd="852854689">
                    <a:prstGeom prst="roundRect">
                      <a:avLst/>
                    </a:prstGeom>
                    <ask:type>
                      <ask:lineSketchCurved/>
                    </ask:type>
                  </ask:lineSketchStyleProps>
                </a:ext>
              </a:extLst>
            </a:ln>
            <a:effectLst>
              <a:reflection blurRad="6350" stA="50000" endA="300" endPos="24000" dist="165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6" name="Rectangle: Rounded Corners 25">
              <a:extLst>
                <a:ext uri="{FF2B5EF4-FFF2-40B4-BE49-F238E27FC236}">
                  <a16:creationId xmlns:a16="http://schemas.microsoft.com/office/drawing/2014/main" id="{6E7F7AF5-7E2B-FCA4-B2BF-1AB69FD06C3C}"/>
                </a:ext>
              </a:extLst>
            </p:cNvPr>
            <p:cNvSpPr/>
            <p:nvPr/>
          </p:nvSpPr>
          <p:spPr>
            <a:xfrm rot="420000">
              <a:off x="2023841" y="1393056"/>
              <a:ext cx="1287626" cy="1287626"/>
            </a:xfrm>
            <a:custGeom>
              <a:avLst/>
              <a:gdLst>
                <a:gd name="connsiteX0" fmla="*/ 0 w 1287626"/>
                <a:gd name="connsiteY0" fmla="*/ 214609 h 1287626"/>
                <a:gd name="connsiteX1" fmla="*/ 214609 w 1287626"/>
                <a:gd name="connsiteY1" fmla="*/ 0 h 1287626"/>
                <a:gd name="connsiteX2" fmla="*/ 1073017 w 1287626"/>
                <a:gd name="connsiteY2" fmla="*/ 0 h 1287626"/>
                <a:gd name="connsiteX3" fmla="*/ 1287626 w 1287626"/>
                <a:gd name="connsiteY3" fmla="*/ 214609 h 1287626"/>
                <a:gd name="connsiteX4" fmla="*/ 1287626 w 1287626"/>
                <a:gd name="connsiteY4" fmla="*/ 1073017 h 1287626"/>
                <a:gd name="connsiteX5" fmla="*/ 1073017 w 1287626"/>
                <a:gd name="connsiteY5" fmla="*/ 1287626 h 1287626"/>
                <a:gd name="connsiteX6" fmla="*/ 214609 w 1287626"/>
                <a:gd name="connsiteY6" fmla="*/ 1287626 h 1287626"/>
                <a:gd name="connsiteX7" fmla="*/ 0 w 1287626"/>
                <a:gd name="connsiteY7" fmla="*/ 1073017 h 1287626"/>
                <a:gd name="connsiteX8" fmla="*/ 0 w 1287626"/>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7626" h="1287626" extrusionOk="0">
                  <a:moveTo>
                    <a:pt x="0" y="214609"/>
                  </a:moveTo>
                  <a:cubicBezTo>
                    <a:pt x="9963" y="98800"/>
                    <a:pt x="103477" y="15403"/>
                    <a:pt x="214609" y="0"/>
                  </a:cubicBezTo>
                  <a:cubicBezTo>
                    <a:pt x="322288" y="-2609"/>
                    <a:pt x="935441" y="-31517"/>
                    <a:pt x="1073017" y="0"/>
                  </a:cubicBezTo>
                  <a:cubicBezTo>
                    <a:pt x="1173346" y="-13868"/>
                    <a:pt x="1289787" y="91728"/>
                    <a:pt x="1287626" y="214609"/>
                  </a:cubicBezTo>
                  <a:cubicBezTo>
                    <a:pt x="1300950" y="394273"/>
                    <a:pt x="1356294" y="850683"/>
                    <a:pt x="1287626" y="1073017"/>
                  </a:cubicBezTo>
                  <a:cubicBezTo>
                    <a:pt x="1281089" y="1193910"/>
                    <a:pt x="1186340" y="1286775"/>
                    <a:pt x="1073017" y="1287626"/>
                  </a:cubicBezTo>
                  <a:cubicBezTo>
                    <a:pt x="923769" y="1304864"/>
                    <a:pt x="343498" y="1329510"/>
                    <a:pt x="214609" y="1287626"/>
                  </a:cubicBezTo>
                  <a:cubicBezTo>
                    <a:pt x="93943" y="1287194"/>
                    <a:pt x="-5567" y="1189020"/>
                    <a:pt x="0" y="1073017"/>
                  </a:cubicBezTo>
                  <a:cubicBezTo>
                    <a:pt x="-20360" y="944397"/>
                    <a:pt x="-50375" y="552324"/>
                    <a:pt x="0" y="214609"/>
                  </a:cubicBezTo>
                  <a:close/>
                </a:path>
              </a:pathLst>
            </a:custGeom>
            <a:noFill/>
            <a:ln>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7" name="Rectangle: Rounded Corners 26">
              <a:extLst>
                <a:ext uri="{FF2B5EF4-FFF2-40B4-BE49-F238E27FC236}">
                  <a16:creationId xmlns:a16="http://schemas.microsoft.com/office/drawing/2014/main" id="{EEB4090F-677B-8430-05D0-01B01711B3C2}"/>
                </a:ext>
              </a:extLst>
            </p:cNvPr>
            <p:cNvSpPr/>
            <p:nvPr/>
          </p:nvSpPr>
          <p:spPr>
            <a:xfrm rot="21120000">
              <a:off x="3677059" y="1314073"/>
              <a:ext cx="2069343" cy="1287626"/>
            </a:xfrm>
            <a:custGeom>
              <a:avLst/>
              <a:gdLst>
                <a:gd name="connsiteX0" fmla="*/ 0 w 2069343"/>
                <a:gd name="connsiteY0" fmla="*/ 214609 h 1287626"/>
                <a:gd name="connsiteX1" fmla="*/ 214609 w 2069343"/>
                <a:gd name="connsiteY1" fmla="*/ 0 h 1287626"/>
                <a:gd name="connsiteX2" fmla="*/ 1854734 w 2069343"/>
                <a:gd name="connsiteY2" fmla="*/ 0 h 1287626"/>
                <a:gd name="connsiteX3" fmla="*/ 2069343 w 2069343"/>
                <a:gd name="connsiteY3" fmla="*/ 214609 h 1287626"/>
                <a:gd name="connsiteX4" fmla="*/ 2069343 w 2069343"/>
                <a:gd name="connsiteY4" fmla="*/ 1073017 h 1287626"/>
                <a:gd name="connsiteX5" fmla="*/ 1854734 w 2069343"/>
                <a:gd name="connsiteY5" fmla="*/ 1287626 h 1287626"/>
                <a:gd name="connsiteX6" fmla="*/ 214609 w 2069343"/>
                <a:gd name="connsiteY6" fmla="*/ 1287626 h 1287626"/>
                <a:gd name="connsiteX7" fmla="*/ 0 w 2069343"/>
                <a:gd name="connsiteY7" fmla="*/ 1073017 h 1287626"/>
                <a:gd name="connsiteX8" fmla="*/ 0 w 2069343"/>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343" h="1287626" fill="none" extrusionOk="0">
                  <a:moveTo>
                    <a:pt x="0" y="214609"/>
                  </a:moveTo>
                  <a:cubicBezTo>
                    <a:pt x="88" y="98470"/>
                    <a:pt x="107373" y="18946"/>
                    <a:pt x="214609" y="0"/>
                  </a:cubicBezTo>
                  <a:cubicBezTo>
                    <a:pt x="854324" y="-140362"/>
                    <a:pt x="1231815" y="69318"/>
                    <a:pt x="1854734" y="0"/>
                  </a:cubicBezTo>
                  <a:cubicBezTo>
                    <a:pt x="1970603" y="-18286"/>
                    <a:pt x="2051397" y="90656"/>
                    <a:pt x="2069343" y="214609"/>
                  </a:cubicBezTo>
                  <a:cubicBezTo>
                    <a:pt x="2140025" y="476330"/>
                    <a:pt x="2051485" y="788973"/>
                    <a:pt x="2069343" y="1073017"/>
                  </a:cubicBezTo>
                  <a:cubicBezTo>
                    <a:pt x="2072384" y="1176106"/>
                    <a:pt x="1961977" y="1274978"/>
                    <a:pt x="1854734" y="1287626"/>
                  </a:cubicBezTo>
                  <a:cubicBezTo>
                    <a:pt x="1207906" y="1316949"/>
                    <a:pt x="605799" y="1185949"/>
                    <a:pt x="214609" y="1287626"/>
                  </a:cubicBezTo>
                  <a:cubicBezTo>
                    <a:pt x="111707" y="1285860"/>
                    <a:pt x="-14587" y="1194426"/>
                    <a:pt x="0" y="1073017"/>
                  </a:cubicBezTo>
                  <a:cubicBezTo>
                    <a:pt x="-28955" y="729618"/>
                    <a:pt x="49175" y="418094"/>
                    <a:pt x="0" y="214609"/>
                  </a:cubicBezTo>
                  <a:close/>
                </a:path>
                <a:path w="2069343" h="1287626" stroke="0" extrusionOk="0">
                  <a:moveTo>
                    <a:pt x="0" y="214609"/>
                  </a:moveTo>
                  <a:cubicBezTo>
                    <a:pt x="9963" y="98800"/>
                    <a:pt x="103477" y="15403"/>
                    <a:pt x="214609" y="0"/>
                  </a:cubicBezTo>
                  <a:cubicBezTo>
                    <a:pt x="683583" y="71129"/>
                    <a:pt x="1251695" y="-19464"/>
                    <a:pt x="1854734" y="0"/>
                  </a:cubicBezTo>
                  <a:cubicBezTo>
                    <a:pt x="1955063" y="-13868"/>
                    <a:pt x="2071504" y="91728"/>
                    <a:pt x="2069343" y="214609"/>
                  </a:cubicBezTo>
                  <a:cubicBezTo>
                    <a:pt x="2082667" y="394273"/>
                    <a:pt x="2138011" y="850683"/>
                    <a:pt x="2069343" y="1073017"/>
                  </a:cubicBezTo>
                  <a:cubicBezTo>
                    <a:pt x="2062806" y="1193910"/>
                    <a:pt x="1968057" y="1286775"/>
                    <a:pt x="1854734" y="1287626"/>
                  </a:cubicBezTo>
                  <a:cubicBezTo>
                    <a:pt x="1553561" y="1272898"/>
                    <a:pt x="603508" y="1347514"/>
                    <a:pt x="214609" y="1287626"/>
                  </a:cubicBezTo>
                  <a:cubicBezTo>
                    <a:pt x="93943" y="1287194"/>
                    <a:pt x="-5567" y="1189020"/>
                    <a:pt x="0" y="1073017"/>
                  </a:cubicBezTo>
                  <a:cubicBezTo>
                    <a:pt x="-20360" y="944397"/>
                    <a:pt x="-50375" y="552324"/>
                    <a:pt x="0" y="214609"/>
                  </a:cubicBezTo>
                  <a:close/>
                </a:path>
              </a:pathLst>
            </a:custGeom>
            <a:ln>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AU" sz="1350"/>
            </a:p>
          </p:txBody>
        </p:sp>
        <p:sp>
          <p:nvSpPr>
            <p:cNvPr id="28" name="Rectangle: Rounded Corners 17">
              <a:extLst>
                <a:ext uri="{FF2B5EF4-FFF2-40B4-BE49-F238E27FC236}">
                  <a16:creationId xmlns:a16="http://schemas.microsoft.com/office/drawing/2014/main" id="{196E9ECC-D4E4-2163-2C1A-B045178FCC02}"/>
                </a:ext>
              </a:extLst>
            </p:cNvPr>
            <p:cNvSpPr/>
            <p:nvPr/>
          </p:nvSpPr>
          <p:spPr>
            <a:xfrm>
              <a:off x="3680863" y="1368470"/>
              <a:ext cx="2069343" cy="1287626"/>
            </a:xfrm>
            <a:custGeom>
              <a:avLst/>
              <a:gdLst>
                <a:gd name="connsiteX0" fmla="*/ 0 w 2069343"/>
                <a:gd name="connsiteY0" fmla="*/ 214609 h 1287626"/>
                <a:gd name="connsiteX1" fmla="*/ 214609 w 2069343"/>
                <a:gd name="connsiteY1" fmla="*/ 0 h 1287626"/>
                <a:gd name="connsiteX2" fmla="*/ 1854734 w 2069343"/>
                <a:gd name="connsiteY2" fmla="*/ 0 h 1287626"/>
                <a:gd name="connsiteX3" fmla="*/ 2069343 w 2069343"/>
                <a:gd name="connsiteY3" fmla="*/ 214609 h 1287626"/>
                <a:gd name="connsiteX4" fmla="*/ 2069343 w 2069343"/>
                <a:gd name="connsiteY4" fmla="*/ 1073017 h 1287626"/>
                <a:gd name="connsiteX5" fmla="*/ 1854734 w 2069343"/>
                <a:gd name="connsiteY5" fmla="*/ 1287626 h 1287626"/>
                <a:gd name="connsiteX6" fmla="*/ 214609 w 2069343"/>
                <a:gd name="connsiteY6" fmla="*/ 1287626 h 1287626"/>
                <a:gd name="connsiteX7" fmla="*/ 0 w 2069343"/>
                <a:gd name="connsiteY7" fmla="*/ 1073017 h 1287626"/>
                <a:gd name="connsiteX8" fmla="*/ 0 w 2069343"/>
                <a:gd name="connsiteY8" fmla="*/ 214609 h 1287626"/>
                <a:gd name="connsiteX0" fmla="*/ 0 w 2069343"/>
                <a:gd name="connsiteY0" fmla="*/ 214609 h 1287626"/>
                <a:gd name="connsiteX1" fmla="*/ 214609 w 2069343"/>
                <a:gd name="connsiteY1" fmla="*/ 0 h 1287626"/>
                <a:gd name="connsiteX2" fmla="*/ 1854734 w 2069343"/>
                <a:gd name="connsiteY2" fmla="*/ 0 h 1287626"/>
                <a:gd name="connsiteX3" fmla="*/ 2069343 w 2069343"/>
                <a:gd name="connsiteY3" fmla="*/ 214609 h 1287626"/>
                <a:gd name="connsiteX4" fmla="*/ 2069343 w 2069343"/>
                <a:gd name="connsiteY4" fmla="*/ 1073017 h 1287626"/>
                <a:gd name="connsiteX5" fmla="*/ 1854734 w 2069343"/>
                <a:gd name="connsiteY5" fmla="*/ 1287626 h 1287626"/>
                <a:gd name="connsiteX6" fmla="*/ 214609 w 2069343"/>
                <a:gd name="connsiteY6" fmla="*/ 1287626 h 1287626"/>
                <a:gd name="connsiteX7" fmla="*/ 0 w 2069343"/>
                <a:gd name="connsiteY7" fmla="*/ 1073017 h 1287626"/>
                <a:gd name="connsiteX8" fmla="*/ 0 w 2069343"/>
                <a:gd name="connsiteY8" fmla="*/ 214609 h 1287626"/>
                <a:gd name="connsiteX0" fmla="*/ 0 w 2069343"/>
                <a:gd name="connsiteY0" fmla="*/ 214609 h 1287626"/>
                <a:gd name="connsiteX1" fmla="*/ 214609 w 2069343"/>
                <a:gd name="connsiteY1" fmla="*/ 0 h 1287626"/>
                <a:gd name="connsiteX2" fmla="*/ 1854734 w 2069343"/>
                <a:gd name="connsiteY2" fmla="*/ 0 h 1287626"/>
                <a:gd name="connsiteX3" fmla="*/ 2069343 w 2069343"/>
                <a:gd name="connsiteY3" fmla="*/ 214609 h 1287626"/>
                <a:gd name="connsiteX4" fmla="*/ 2069343 w 2069343"/>
                <a:gd name="connsiteY4" fmla="*/ 1073017 h 1287626"/>
                <a:gd name="connsiteX5" fmla="*/ 1854734 w 2069343"/>
                <a:gd name="connsiteY5" fmla="*/ 1287626 h 1287626"/>
                <a:gd name="connsiteX6" fmla="*/ 214609 w 2069343"/>
                <a:gd name="connsiteY6" fmla="*/ 1287626 h 1287626"/>
                <a:gd name="connsiteX7" fmla="*/ 0 w 2069343"/>
                <a:gd name="connsiteY7" fmla="*/ 1073017 h 1287626"/>
                <a:gd name="connsiteX8" fmla="*/ 0 w 2069343"/>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343" h="1287626" fill="none" extrusionOk="0">
                  <a:moveTo>
                    <a:pt x="0" y="214609"/>
                  </a:moveTo>
                  <a:cubicBezTo>
                    <a:pt x="1040" y="124235"/>
                    <a:pt x="117403" y="35779"/>
                    <a:pt x="214609" y="0"/>
                  </a:cubicBezTo>
                  <a:cubicBezTo>
                    <a:pt x="780439" y="-135977"/>
                    <a:pt x="1261055" y="134478"/>
                    <a:pt x="1854734" y="0"/>
                  </a:cubicBezTo>
                  <a:cubicBezTo>
                    <a:pt x="1965958" y="-50260"/>
                    <a:pt x="2028796" y="83819"/>
                    <a:pt x="2069343" y="214609"/>
                  </a:cubicBezTo>
                  <a:cubicBezTo>
                    <a:pt x="2192674" y="511556"/>
                    <a:pt x="2037241" y="817074"/>
                    <a:pt x="2069343" y="1073017"/>
                  </a:cubicBezTo>
                  <a:cubicBezTo>
                    <a:pt x="2076307" y="1156195"/>
                    <a:pt x="1936623" y="1246555"/>
                    <a:pt x="1854734" y="1287626"/>
                  </a:cubicBezTo>
                  <a:cubicBezTo>
                    <a:pt x="1317830" y="1356173"/>
                    <a:pt x="617344" y="1331417"/>
                    <a:pt x="214609" y="1287626"/>
                  </a:cubicBezTo>
                  <a:cubicBezTo>
                    <a:pt x="123921" y="1284479"/>
                    <a:pt x="-42978" y="1200040"/>
                    <a:pt x="0" y="1073017"/>
                  </a:cubicBezTo>
                  <a:cubicBezTo>
                    <a:pt x="-2184" y="679779"/>
                    <a:pt x="38151" y="389655"/>
                    <a:pt x="0" y="214609"/>
                  </a:cubicBezTo>
                  <a:close/>
                </a:path>
                <a:path w="2069343" h="1287626" stroke="0" extrusionOk="0">
                  <a:moveTo>
                    <a:pt x="0" y="214609"/>
                  </a:moveTo>
                  <a:cubicBezTo>
                    <a:pt x="-1465" y="126169"/>
                    <a:pt x="100431" y="-15343"/>
                    <a:pt x="214609" y="0"/>
                  </a:cubicBezTo>
                  <a:cubicBezTo>
                    <a:pt x="694106" y="-45999"/>
                    <a:pt x="1328928" y="85820"/>
                    <a:pt x="1854734" y="0"/>
                  </a:cubicBezTo>
                  <a:cubicBezTo>
                    <a:pt x="1917203" y="-10049"/>
                    <a:pt x="2101980" y="98307"/>
                    <a:pt x="2069343" y="214609"/>
                  </a:cubicBezTo>
                  <a:cubicBezTo>
                    <a:pt x="2121730" y="389569"/>
                    <a:pt x="2193645" y="862470"/>
                    <a:pt x="2069343" y="1073017"/>
                  </a:cubicBezTo>
                  <a:cubicBezTo>
                    <a:pt x="2072393" y="1159883"/>
                    <a:pt x="1961743" y="1283278"/>
                    <a:pt x="1854734" y="1287626"/>
                  </a:cubicBezTo>
                  <a:cubicBezTo>
                    <a:pt x="1563469" y="1170281"/>
                    <a:pt x="586697" y="1463138"/>
                    <a:pt x="214609" y="1287626"/>
                  </a:cubicBezTo>
                  <a:cubicBezTo>
                    <a:pt x="104227" y="1316813"/>
                    <a:pt x="-9017" y="1172374"/>
                    <a:pt x="0" y="1073017"/>
                  </a:cubicBezTo>
                  <a:cubicBezTo>
                    <a:pt x="-13437" y="847935"/>
                    <a:pt x="-46024" y="483511"/>
                    <a:pt x="0" y="214609"/>
                  </a:cubicBezTo>
                  <a:close/>
                </a:path>
                <a:path w="2069343" h="1287626" fill="none" stroke="0" extrusionOk="0">
                  <a:moveTo>
                    <a:pt x="0" y="214609"/>
                  </a:moveTo>
                  <a:cubicBezTo>
                    <a:pt x="34369" y="94643"/>
                    <a:pt x="121200" y="20526"/>
                    <a:pt x="214609" y="0"/>
                  </a:cubicBezTo>
                  <a:cubicBezTo>
                    <a:pt x="874090" y="-123815"/>
                    <a:pt x="1195976" y="100356"/>
                    <a:pt x="1854734" y="0"/>
                  </a:cubicBezTo>
                  <a:cubicBezTo>
                    <a:pt x="1956430" y="-33431"/>
                    <a:pt x="2060666" y="65060"/>
                    <a:pt x="2069343" y="214609"/>
                  </a:cubicBezTo>
                  <a:cubicBezTo>
                    <a:pt x="2122508" y="504065"/>
                    <a:pt x="2110561" y="791144"/>
                    <a:pt x="2069343" y="1073017"/>
                  </a:cubicBezTo>
                  <a:cubicBezTo>
                    <a:pt x="2072485" y="1177307"/>
                    <a:pt x="1946868" y="1260584"/>
                    <a:pt x="1854734" y="1287626"/>
                  </a:cubicBezTo>
                  <a:cubicBezTo>
                    <a:pt x="1202582" y="1265996"/>
                    <a:pt x="546698" y="1173470"/>
                    <a:pt x="214609" y="1287626"/>
                  </a:cubicBezTo>
                  <a:cubicBezTo>
                    <a:pt x="88584" y="1280077"/>
                    <a:pt x="-25370" y="1181699"/>
                    <a:pt x="0" y="1073017"/>
                  </a:cubicBezTo>
                  <a:cubicBezTo>
                    <a:pt x="-51361" y="769634"/>
                    <a:pt x="35221" y="416003"/>
                    <a:pt x="0" y="214609"/>
                  </a:cubicBezTo>
                  <a:close/>
                </a:path>
                <a:path w="2069343" h="1287626" fill="none" stroke="0" extrusionOk="0">
                  <a:moveTo>
                    <a:pt x="0" y="214609"/>
                  </a:moveTo>
                  <a:cubicBezTo>
                    <a:pt x="12060" y="115056"/>
                    <a:pt x="112197" y="28259"/>
                    <a:pt x="214609" y="0"/>
                  </a:cubicBezTo>
                  <a:cubicBezTo>
                    <a:pt x="884217" y="-107452"/>
                    <a:pt x="1241693" y="145878"/>
                    <a:pt x="1854734" y="0"/>
                  </a:cubicBezTo>
                  <a:cubicBezTo>
                    <a:pt x="1962810" y="-40235"/>
                    <a:pt x="2055514" y="69727"/>
                    <a:pt x="2069343" y="214609"/>
                  </a:cubicBezTo>
                  <a:cubicBezTo>
                    <a:pt x="2162813" y="487828"/>
                    <a:pt x="2052189" y="799306"/>
                    <a:pt x="2069343" y="1073017"/>
                  </a:cubicBezTo>
                  <a:cubicBezTo>
                    <a:pt x="2060998" y="1176526"/>
                    <a:pt x="1931071" y="1256197"/>
                    <a:pt x="1854734" y="1287626"/>
                  </a:cubicBezTo>
                  <a:cubicBezTo>
                    <a:pt x="1244158" y="1306952"/>
                    <a:pt x="604219" y="1270489"/>
                    <a:pt x="214609" y="1287626"/>
                  </a:cubicBezTo>
                  <a:cubicBezTo>
                    <a:pt x="110853" y="1284489"/>
                    <a:pt x="-28188" y="1192860"/>
                    <a:pt x="0" y="1073017"/>
                  </a:cubicBezTo>
                  <a:cubicBezTo>
                    <a:pt x="-16594" y="714144"/>
                    <a:pt x="16969" y="405111"/>
                    <a:pt x="0" y="214609"/>
                  </a:cubicBezTo>
                  <a:close/>
                </a:path>
              </a:pathLst>
            </a:custGeom>
            <a:solidFill>
              <a:schemeClr val="accent1">
                <a:alpha val="72941"/>
              </a:schemeClr>
            </a:solidFill>
            <a:ln>
              <a:extLst>
                <a:ext uri="{C807C97D-BFC1-408E-A445-0C87EB9F89A2}">
                  <ask:lineSketchStyleProps xmlns:ask="http://schemas.microsoft.com/office/drawing/2018/sketchyshapes" sd="852854689">
                    <a:custGeom>
                      <a:avLst/>
                      <a:gdLst>
                        <a:gd name="connsiteX0" fmla="*/ 0 w 2069343"/>
                        <a:gd name="connsiteY0" fmla="*/ 214609 h 1287626"/>
                        <a:gd name="connsiteX1" fmla="*/ 214609 w 2069343"/>
                        <a:gd name="connsiteY1" fmla="*/ 0 h 1287626"/>
                        <a:gd name="connsiteX2" fmla="*/ 1854734 w 2069343"/>
                        <a:gd name="connsiteY2" fmla="*/ 0 h 1287626"/>
                        <a:gd name="connsiteX3" fmla="*/ 2069343 w 2069343"/>
                        <a:gd name="connsiteY3" fmla="*/ 214609 h 1287626"/>
                        <a:gd name="connsiteX4" fmla="*/ 2069343 w 2069343"/>
                        <a:gd name="connsiteY4" fmla="*/ 1073017 h 1287626"/>
                        <a:gd name="connsiteX5" fmla="*/ 1854734 w 2069343"/>
                        <a:gd name="connsiteY5" fmla="*/ 1287626 h 1287626"/>
                        <a:gd name="connsiteX6" fmla="*/ 214609 w 2069343"/>
                        <a:gd name="connsiteY6" fmla="*/ 1287626 h 1287626"/>
                        <a:gd name="connsiteX7" fmla="*/ 0 w 2069343"/>
                        <a:gd name="connsiteY7" fmla="*/ 1073017 h 1287626"/>
                        <a:gd name="connsiteX8" fmla="*/ 0 w 2069343"/>
                        <a:gd name="connsiteY8" fmla="*/ 214609 h 1287626"/>
                        <a:gd name="connsiteX0" fmla="*/ 0 w 2069343"/>
                        <a:gd name="connsiteY0" fmla="*/ 214609 h 1287626"/>
                        <a:gd name="connsiteX1" fmla="*/ 214609 w 2069343"/>
                        <a:gd name="connsiteY1" fmla="*/ 0 h 1287626"/>
                        <a:gd name="connsiteX2" fmla="*/ 1854734 w 2069343"/>
                        <a:gd name="connsiteY2" fmla="*/ 0 h 1287626"/>
                        <a:gd name="connsiteX3" fmla="*/ 2069343 w 2069343"/>
                        <a:gd name="connsiteY3" fmla="*/ 214609 h 1287626"/>
                        <a:gd name="connsiteX4" fmla="*/ 2069343 w 2069343"/>
                        <a:gd name="connsiteY4" fmla="*/ 1073017 h 1287626"/>
                        <a:gd name="connsiteX5" fmla="*/ 1854734 w 2069343"/>
                        <a:gd name="connsiteY5" fmla="*/ 1287626 h 1287626"/>
                        <a:gd name="connsiteX6" fmla="*/ 214609 w 2069343"/>
                        <a:gd name="connsiteY6" fmla="*/ 1287626 h 1287626"/>
                        <a:gd name="connsiteX7" fmla="*/ 0 w 2069343"/>
                        <a:gd name="connsiteY7" fmla="*/ 1073017 h 1287626"/>
                        <a:gd name="connsiteX8" fmla="*/ 0 w 2069343"/>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343" h="1287626" fill="none" extrusionOk="0">
                          <a:moveTo>
                            <a:pt x="0" y="214609"/>
                          </a:moveTo>
                          <a:cubicBezTo>
                            <a:pt x="585" y="111928"/>
                            <a:pt x="109195" y="22004"/>
                            <a:pt x="214609" y="0"/>
                          </a:cubicBezTo>
                          <a:cubicBezTo>
                            <a:pt x="836773" y="-139320"/>
                            <a:pt x="1257714" y="127033"/>
                            <a:pt x="1854734" y="0"/>
                          </a:cubicBezTo>
                          <a:cubicBezTo>
                            <a:pt x="1967988" y="-36289"/>
                            <a:pt x="2045950" y="89008"/>
                            <a:pt x="2069343" y="214609"/>
                          </a:cubicBezTo>
                          <a:cubicBezTo>
                            <a:pt x="2160346" y="489926"/>
                            <a:pt x="2042830" y="806048"/>
                            <a:pt x="2069343" y="1073017"/>
                          </a:cubicBezTo>
                          <a:cubicBezTo>
                            <a:pt x="2073170" y="1172116"/>
                            <a:pt x="1947643" y="1258909"/>
                            <a:pt x="1854734" y="1287626"/>
                          </a:cubicBezTo>
                          <a:cubicBezTo>
                            <a:pt x="1250349" y="1332094"/>
                            <a:pt x="612181" y="1266360"/>
                            <a:pt x="214609" y="1287626"/>
                          </a:cubicBezTo>
                          <a:cubicBezTo>
                            <a:pt x="115511" y="1285430"/>
                            <a:pt x="-21649" y="1195822"/>
                            <a:pt x="0" y="1073017"/>
                          </a:cubicBezTo>
                          <a:cubicBezTo>
                            <a:pt x="-12286" y="698586"/>
                            <a:pt x="40726" y="396298"/>
                            <a:pt x="0" y="214609"/>
                          </a:cubicBezTo>
                          <a:close/>
                        </a:path>
                        <a:path w="2069343" h="1287626" stroke="0" extrusionOk="0">
                          <a:moveTo>
                            <a:pt x="0" y="214609"/>
                          </a:moveTo>
                          <a:cubicBezTo>
                            <a:pt x="6163" y="107900"/>
                            <a:pt x="102255" y="3069"/>
                            <a:pt x="214609" y="0"/>
                          </a:cubicBezTo>
                          <a:cubicBezTo>
                            <a:pt x="692999" y="-33676"/>
                            <a:pt x="1271968" y="8172"/>
                            <a:pt x="1854734" y="0"/>
                          </a:cubicBezTo>
                          <a:cubicBezTo>
                            <a:pt x="1932487" y="-11591"/>
                            <a:pt x="2085734" y="94800"/>
                            <a:pt x="2069343" y="214609"/>
                          </a:cubicBezTo>
                          <a:cubicBezTo>
                            <a:pt x="2115928" y="390268"/>
                            <a:pt x="2168089" y="857056"/>
                            <a:pt x="2069343" y="1073017"/>
                          </a:cubicBezTo>
                          <a:cubicBezTo>
                            <a:pt x="2068540" y="1173558"/>
                            <a:pt x="1965669" y="1285452"/>
                            <a:pt x="1854734" y="1287626"/>
                          </a:cubicBezTo>
                          <a:cubicBezTo>
                            <a:pt x="1556971" y="1237579"/>
                            <a:pt x="596599" y="1395033"/>
                            <a:pt x="214609" y="1287626"/>
                          </a:cubicBezTo>
                          <a:cubicBezTo>
                            <a:pt x="98165" y="1299354"/>
                            <a:pt x="-8771" y="1173562"/>
                            <a:pt x="0" y="1073017"/>
                          </a:cubicBezTo>
                          <a:cubicBezTo>
                            <a:pt x="-17514" y="904737"/>
                            <a:pt x="-47298" y="503655"/>
                            <a:pt x="0" y="214609"/>
                          </a:cubicBezTo>
                          <a:close/>
                        </a:path>
                        <a:path w="2069343" h="1287626" fill="none" stroke="0" extrusionOk="0">
                          <a:moveTo>
                            <a:pt x="0" y="214609"/>
                          </a:moveTo>
                          <a:cubicBezTo>
                            <a:pt x="17871" y="103317"/>
                            <a:pt x="111933" y="28447"/>
                            <a:pt x="214609" y="0"/>
                          </a:cubicBezTo>
                          <a:cubicBezTo>
                            <a:pt x="868149" y="-131076"/>
                            <a:pt x="1218749" y="84687"/>
                            <a:pt x="1854734" y="0"/>
                          </a:cubicBezTo>
                          <a:cubicBezTo>
                            <a:pt x="1955462" y="-29825"/>
                            <a:pt x="2058270" y="76801"/>
                            <a:pt x="2069343" y="214609"/>
                          </a:cubicBezTo>
                          <a:cubicBezTo>
                            <a:pt x="2154705" y="463849"/>
                            <a:pt x="2078621" y="769424"/>
                            <a:pt x="2069343" y="1073017"/>
                          </a:cubicBezTo>
                          <a:cubicBezTo>
                            <a:pt x="2070132" y="1176922"/>
                            <a:pt x="1957340" y="1274219"/>
                            <a:pt x="1854734" y="1287626"/>
                          </a:cubicBezTo>
                          <a:cubicBezTo>
                            <a:pt x="1196595" y="1271018"/>
                            <a:pt x="587975" y="1195192"/>
                            <a:pt x="214609" y="1287626"/>
                          </a:cubicBezTo>
                          <a:cubicBezTo>
                            <a:pt x="90543" y="1281585"/>
                            <a:pt x="-23401" y="1190433"/>
                            <a:pt x="0" y="1073017"/>
                          </a:cubicBezTo>
                          <a:cubicBezTo>
                            <a:pt x="-38695" y="764795"/>
                            <a:pt x="37233" y="422524"/>
                            <a:pt x="0" y="214609"/>
                          </a:cubicBezTo>
                          <a:close/>
                        </a:path>
                      </a:pathLst>
                    </a:custGeom>
                    <ask:type>
                      <ask:lineSketchCurved/>
                    </ask:type>
                  </ask:lineSketchStyleProps>
                </a:ext>
              </a:extLst>
            </a:ln>
            <a:effectLst>
              <a:reflection blurRad="6350" stA="50000" endA="300" endPos="24000" dist="2413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9" name="Rectangle: Rounded Corners 28">
              <a:extLst>
                <a:ext uri="{FF2B5EF4-FFF2-40B4-BE49-F238E27FC236}">
                  <a16:creationId xmlns:a16="http://schemas.microsoft.com/office/drawing/2014/main" id="{3E488307-D38E-AA50-C67D-1D3BFCD7E293}"/>
                </a:ext>
              </a:extLst>
            </p:cNvPr>
            <p:cNvSpPr/>
            <p:nvPr/>
          </p:nvSpPr>
          <p:spPr>
            <a:xfrm rot="420000">
              <a:off x="3677950" y="1416104"/>
              <a:ext cx="2069343" cy="1287626"/>
            </a:xfrm>
            <a:custGeom>
              <a:avLst/>
              <a:gdLst>
                <a:gd name="connsiteX0" fmla="*/ 0 w 2069343"/>
                <a:gd name="connsiteY0" fmla="*/ 214609 h 1287626"/>
                <a:gd name="connsiteX1" fmla="*/ 214609 w 2069343"/>
                <a:gd name="connsiteY1" fmla="*/ 0 h 1287626"/>
                <a:gd name="connsiteX2" fmla="*/ 1854734 w 2069343"/>
                <a:gd name="connsiteY2" fmla="*/ 0 h 1287626"/>
                <a:gd name="connsiteX3" fmla="*/ 2069343 w 2069343"/>
                <a:gd name="connsiteY3" fmla="*/ 214609 h 1287626"/>
                <a:gd name="connsiteX4" fmla="*/ 2069343 w 2069343"/>
                <a:gd name="connsiteY4" fmla="*/ 1073017 h 1287626"/>
                <a:gd name="connsiteX5" fmla="*/ 1854734 w 2069343"/>
                <a:gd name="connsiteY5" fmla="*/ 1287626 h 1287626"/>
                <a:gd name="connsiteX6" fmla="*/ 214609 w 2069343"/>
                <a:gd name="connsiteY6" fmla="*/ 1287626 h 1287626"/>
                <a:gd name="connsiteX7" fmla="*/ 0 w 2069343"/>
                <a:gd name="connsiteY7" fmla="*/ 1073017 h 1287626"/>
                <a:gd name="connsiteX8" fmla="*/ 0 w 2069343"/>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343" h="1287626" extrusionOk="0">
                  <a:moveTo>
                    <a:pt x="0" y="214609"/>
                  </a:moveTo>
                  <a:cubicBezTo>
                    <a:pt x="9963" y="98800"/>
                    <a:pt x="103477" y="15403"/>
                    <a:pt x="214609" y="0"/>
                  </a:cubicBezTo>
                  <a:cubicBezTo>
                    <a:pt x="683583" y="71129"/>
                    <a:pt x="1251695" y="-19464"/>
                    <a:pt x="1854734" y="0"/>
                  </a:cubicBezTo>
                  <a:cubicBezTo>
                    <a:pt x="1955063" y="-13868"/>
                    <a:pt x="2071504" y="91728"/>
                    <a:pt x="2069343" y="214609"/>
                  </a:cubicBezTo>
                  <a:cubicBezTo>
                    <a:pt x="2082667" y="394273"/>
                    <a:pt x="2138011" y="850683"/>
                    <a:pt x="2069343" y="1073017"/>
                  </a:cubicBezTo>
                  <a:cubicBezTo>
                    <a:pt x="2062806" y="1193910"/>
                    <a:pt x="1968057" y="1286775"/>
                    <a:pt x="1854734" y="1287626"/>
                  </a:cubicBezTo>
                  <a:cubicBezTo>
                    <a:pt x="1553561" y="1272898"/>
                    <a:pt x="603508" y="1347514"/>
                    <a:pt x="214609" y="1287626"/>
                  </a:cubicBezTo>
                  <a:cubicBezTo>
                    <a:pt x="93943" y="1287194"/>
                    <a:pt x="-5567" y="1189020"/>
                    <a:pt x="0" y="1073017"/>
                  </a:cubicBezTo>
                  <a:cubicBezTo>
                    <a:pt x="-20360" y="944397"/>
                    <a:pt x="-50375" y="552324"/>
                    <a:pt x="0" y="214609"/>
                  </a:cubicBezTo>
                  <a:close/>
                </a:path>
              </a:pathLst>
            </a:custGeom>
            <a:noFill/>
            <a:ln>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30" name="Rectangle: Rounded Corners 29">
              <a:extLst>
                <a:ext uri="{FF2B5EF4-FFF2-40B4-BE49-F238E27FC236}">
                  <a16:creationId xmlns:a16="http://schemas.microsoft.com/office/drawing/2014/main" id="{B0B9423F-8B71-399C-3527-55F8C6301DE7}"/>
                </a:ext>
              </a:extLst>
            </p:cNvPr>
            <p:cNvSpPr/>
            <p:nvPr/>
          </p:nvSpPr>
          <p:spPr>
            <a:xfrm rot="21120000">
              <a:off x="6167693" y="1404464"/>
              <a:ext cx="1737088" cy="1287626"/>
            </a:xfrm>
            <a:custGeom>
              <a:avLst/>
              <a:gdLst>
                <a:gd name="connsiteX0" fmla="*/ 0 w 1737088"/>
                <a:gd name="connsiteY0" fmla="*/ 214609 h 1287626"/>
                <a:gd name="connsiteX1" fmla="*/ 214609 w 1737088"/>
                <a:gd name="connsiteY1" fmla="*/ 0 h 1287626"/>
                <a:gd name="connsiteX2" fmla="*/ 1522479 w 1737088"/>
                <a:gd name="connsiteY2" fmla="*/ 0 h 1287626"/>
                <a:gd name="connsiteX3" fmla="*/ 1737088 w 1737088"/>
                <a:gd name="connsiteY3" fmla="*/ 214609 h 1287626"/>
                <a:gd name="connsiteX4" fmla="*/ 1737088 w 1737088"/>
                <a:gd name="connsiteY4" fmla="*/ 1073017 h 1287626"/>
                <a:gd name="connsiteX5" fmla="*/ 1522479 w 1737088"/>
                <a:gd name="connsiteY5" fmla="*/ 1287626 h 1287626"/>
                <a:gd name="connsiteX6" fmla="*/ 214609 w 1737088"/>
                <a:gd name="connsiteY6" fmla="*/ 1287626 h 1287626"/>
                <a:gd name="connsiteX7" fmla="*/ 0 w 1737088"/>
                <a:gd name="connsiteY7" fmla="*/ 1073017 h 1287626"/>
                <a:gd name="connsiteX8" fmla="*/ 0 w 1737088"/>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088" h="1287626" fill="none" extrusionOk="0">
                  <a:moveTo>
                    <a:pt x="0" y="214609"/>
                  </a:moveTo>
                  <a:cubicBezTo>
                    <a:pt x="88" y="98470"/>
                    <a:pt x="107373" y="18946"/>
                    <a:pt x="214609" y="0"/>
                  </a:cubicBezTo>
                  <a:cubicBezTo>
                    <a:pt x="613550" y="63507"/>
                    <a:pt x="1050958" y="75041"/>
                    <a:pt x="1522479" y="0"/>
                  </a:cubicBezTo>
                  <a:cubicBezTo>
                    <a:pt x="1638348" y="-18286"/>
                    <a:pt x="1719142" y="90656"/>
                    <a:pt x="1737088" y="214609"/>
                  </a:cubicBezTo>
                  <a:cubicBezTo>
                    <a:pt x="1807770" y="476330"/>
                    <a:pt x="1719230" y="788973"/>
                    <a:pt x="1737088" y="1073017"/>
                  </a:cubicBezTo>
                  <a:cubicBezTo>
                    <a:pt x="1740129" y="1176106"/>
                    <a:pt x="1629722" y="1274978"/>
                    <a:pt x="1522479" y="1287626"/>
                  </a:cubicBezTo>
                  <a:cubicBezTo>
                    <a:pt x="879902" y="1276909"/>
                    <a:pt x="481438" y="1179220"/>
                    <a:pt x="214609" y="1287626"/>
                  </a:cubicBezTo>
                  <a:cubicBezTo>
                    <a:pt x="111707" y="1285860"/>
                    <a:pt x="-14587" y="1194426"/>
                    <a:pt x="0" y="1073017"/>
                  </a:cubicBezTo>
                  <a:cubicBezTo>
                    <a:pt x="-28955" y="729618"/>
                    <a:pt x="49175" y="418094"/>
                    <a:pt x="0" y="214609"/>
                  </a:cubicBezTo>
                  <a:close/>
                </a:path>
                <a:path w="1737088" h="1287626" stroke="0" extrusionOk="0">
                  <a:moveTo>
                    <a:pt x="0" y="214609"/>
                  </a:moveTo>
                  <a:cubicBezTo>
                    <a:pt x="9963" y="98800"/>
                    <a:pt x="103477" y="15403"/>
                    <a:pt x="214609" y="0"/>
                  </a:cubicBezTo>
                  <a:cubicBezTo>
                    <a:pt x="502979" y="-34579"/>
                    <a:pt x="946318" y="-81520"/>
                    <a:pt x="1522479" y="0"/>
                  </a:cubicBezTo>
                  <a:cubicBezTo>
                    <a:pt x="1622808" y="-13868"/>
                    <a:pt x="1739249" y="91728"/>
                    <a:pt x="1737088" y="214609"/>
                  </a:cubicBezTo>
                  <a:cubicBezTo>
                    <a:pt x="1750412" y="394273"/>
                    <a:pt x="1805756" y="850683"/>
                    <a:pt x="1737088" y="1073017"/>
                  </a:cubicBezTo>
                  <a:cubicBezTo>
                    <a:pt x="1730551" y="1193910"/>
                    <a:pt x="1635802" y="1286775"/>
                    <a:pt x="1522479" y="1287626"/>
                  </a:cubicBezTo>
                  <a:cubicBezTo>
                    <a:pt x="1249900" y="1229231"/>
                    <a:pt x="607693" y="1335615"/>
                    <a:pt x="214609" y="1287626"/>
                  </a:cubicBezTo>
                  <a:cubicBezTo>
                    <a:pt x="93943" y="1287194"/>
                    <a:pt x="-5567" y="1189020"/>
                    <a:pt x="0" y="1073017"/>
                  </a:cubicBezTo>
                  <a:cubicBezTo>
                    <a:pt x="-20360" y="944397"/>
                    <a:pt x="-50375" y="552324"/>
                    <a:pt x="0" y="214609"/>
                  </a:cubicBezTo>
                  <a:close/>
                </a:path>
              </a:pathLst>
            </a:custGeom>
            <a:ln>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AU" sz="1350"/>
            </a:p>
          </p:txBody>
        </p:sp>
        <p:sp>
          <p:nvSpPr>
            <p:cNvPr id="31" name="Rectangle: Rounded Corners 30">
              <a:extLst>
                <a:ext uri="{FF2B5EF4-FFF2-40B4-BE49-F238E27FC236}">
                  <a16:creationId xmlns:a16="http://schemas.microsoft.com/office/drawing/2014/main" id="{2A60B2CF-5E99-480E-2D9D-471BB65C7D5E}"/>
                </a:ext>
              </a:extLst>
            </p:cNvPr>
            <p:cNvSpPr/>
            <p:nvPr/>
          </p:nvSpPr>
          <p:spPr>
            <a:xfrm>
              <a:off x="6167693" y="1404464"/>
              <a:ext cx="1737088" cy="1287626"/>
            </a:xfrm>
            <a:custGeom>
              <a:avLst/>
              <a:gdLst>
                <a:gd name="connsiteX0" fmla="*/ 0 w 1737088"/>
                <a:gd name="connsiteY0" fmla="*/ 214609 h 1287626"/>
                <a:gd name="connsiteX1" fmla="*/ 214609 w 1737088"/>
                <a:gd name="connsiteY1" fmla="*/ 0 h 1287626"/>
                <a:gd name="connsiteX2" fmla="*/ 1522479 w 1737088"/>
                <a:gd name="connsiteY2" fmla="*/ 0 h 1287626"/>
                <a:gd name="connsiteX3" fmla="*/ 1737088 w 1737088"/>
                <a:gd name="connsiteY3" fmla="*/ 214609 h 1287626"/>
                <a:gd name="connsiteX4" fmla="*/ 1737088 w 1737088"/>
                <a:gd name="connsiteY4" fmla="*/ 1073017 h 1287626"/>
                <a:gd name="connsiteX5" fmla="*/ 1522479 w 1737088"/>
                <a:gd name="connsiteY5" fmla="*/ 1287626 h 1287626"/>
                <a:gd name="connsiteX6" fmla="*/ 214609 w 1737088"/>
                <a:gd name="connsiteY6" fmla="*/ 1287626 h 1287626"/>
                <a:gd name="connsiteX7" fmla="*/ 0 w 1737088"/>
                <a:gd name="connsiteY7" fmla="*/ 1073017 h 1287626"/>
                <a:gd name="connsiteX8" fmla="*/ 0 w 1737088"/>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088" h="1287626" fill="none" extrusionOk="0">
                  <a:moveTo>
                    <a:pt x="0" y="214609"/>
                  </a:moveTo>
                  <a:cubicBezTo>
                    <a:pt x="88" y="98470"/>
                    <a:pt x="107373" y="18946"/>
                    <a:pt x="214609" y="0"/>
                  </a:cubicBezTo>
                  <a:cubicBezTo>
                    <a:pt x="613550" y="63507"/>
                    <a:pt x="1050958" y="75041"/>
                    <a:pt x="1522479" y="0"/>
                  </a:cubicBezTo>
                  <a:cubicBezTo>
                    <a:pt x="1638348" y="-18286"/>
                    <a:pt x="1719142" y="90656"/>
                    <a:pt x="1737088" y="214609"/>
                  </a:cubicBezTo>
                  <a:cubicBezTo>
                    <a:pt x="1807770" y="476330"/>
                    <a:pt x="1719230" y="788973"/>
                    <a:pt x="1737088" y="1073017"/>
                  </a:cubicBezTo>
                  <a:cubicBezTo>
                    <a:pt x="1740129" y="1176106"/>
                    <a:pt x="1629722" y="1274978"/>
                    <a:pt x="1522479" y="1287626"/>
                  </a:cubicBezTo>
                  <a:cubicBezTo>
                    <a:pt x="879902" y="1276909"/>
                    <a:pt x="481438" y="1179220"/>
                    <a:pt x="214609" y="1287626"/>
                  </a:cubicBezTo>
                  <a:cubicBezTo>
                    <a:pt x="111707" y="1285860"/>
                    <a:pt x="-14587" y="1194426"/>
                    <a:pt x="0" y="1073017"/>
                  </a:cubicBezTo>
                  <a:cubicBezTo>
                    <a:pt x="-28955" y="729618"/>
                    <a:pt x="49175" y="418094"/>
                    <a:pt x="0" y="214609"/>
                  </a:cubicBezTo>
                  <a:close/>
                </a:path>
                <a:path w="1737088" h="1287626" stroke="0" extrusionOk="0">
                  <a:moveTo>
                    <a:pt x="0" y="214609"/>
                  </a:moveTo>
                  <a:cubicBezTo>
                    <a:pt x="9963" y="98800"/>
                    <a:pt x="103477" y="15403"/>
                    <a:pt x="214609" y="0"/>
                  </a:cubicBezTo>
                  <a:cubicBezTo>
                    <a:pt x="502979" y="-34579"/>
                    <a:pt x="946318" y="-81520"/>
                    <a:pt x="1522479" y="0"/>
                  </a:cubicBezTo>
                  <a:cubicBezTo>
                    <a:pt x="1622808" y="-13868"/>
                    <a:pt x="1739249" y="91728"/>
                    <a:pt x="1737088" y="214609"/>
                  </a:cubicBezTo>
                  <a:cubicBezTo>
                    <a:pt x="1750412" y="394273"/>
                    <a:pt x="1805756" y="850683"/>
                    <a:pt x="1737088" y="1073017"/>
                  </a:cubicBezTo>
                  <a:cubicBezTo>
                    <a:pt x="1730551" y="1193910"/>
                    <a:pt x="1635802" y="1286775"/>
                    <a:pt x="1522479" y="1287626"/>
                  </a:cubicBezTo>
                  <a:cubicBezTo>
                    <a:pt x="1249900" y="1229231"/>
                    <a:pt x="607693" y="1335615"/>
                    <a:pt x="214609" y="1287626"/>
                  </a:cubicBezTo>
                  <a:cubicBezTo>
                    <a:pt x="93943" y="1287194"/>
                    <a:pt x="-5567" y="1189020"/>
                    <a:pt x="0" y="1073017"/>
                  </a:cubicBezTo>
                  <a:cubicBezTo>
                    <a:pt x="-20360" y="944397"/>
                    <a:pt x="-50375" y="552324"/>
                    <a:pt x="0" y="214609"/>
                  </a:cubicBezTo>
                  <a:close/>
                </a:path>
              </a:pathLst>
            </a:custGeom>
            <a:ln>
              <a:extLst>
                <a:ext uri="{C807C97D-BFC1-408E-A445-0C87EB9F89A2}">
                  <ask:lineSketchStyleProps xmlns:ask="http://schemas.microsoft.com/office/drawing/2018/sketchyshapes" sd="852854689">
                    <a:prstGeom prst="roundRect">
                      <a:avLst/>
                    </a:prstGeom>
                    <ask:type>
                      <ask:lineSketchCurved/>
                    </ask:type>
                  </ask:lineSketchStyleProps>
                </a:ext>
              </a:extLst>
            </a:ln>
            <a:effectLst>
              <a:outerShdw blurRad="40000" dist="20000" dir="5400000" rotWithShape="0">
                <a:srgbClr val="000000">
                  <a:alpha val="38000"/>
                </a:srgbClr>
              </a:outerShdw>
              <a:reflection blurRad="6350" stA="50000" endA="300" endPos="55500" dist="2540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AU" sz="1350"/>
            </a:p>
          </p:txBody>
        </p:sp>
        <p:sp>
          <p:nvSpPr>
            <p:cNvPr id="32" name="Rectangle: Rounded Corners 31">
              <a:extLst>
                <a:ext uri="{FF2B5EF4-FFF2-40B4-BE49-F238E27FC236}">
                  <a16:creationId xmlns:a16="http://schemas.microsoft.com/office/drawing/2014/main" id="{13EE5855-2734-BF81-CD48-3A213F5D2658}"/>
                </a:ext>
              </a:extLst>
            </p:cNvPr>
            <p:cNvSpPr/>
            <p:nvPr/>
          </p:nvSpPr>
          <p:spPr>
            <a:xfrm rot="420000">
              <a:off x="6167693" y="1404464"/>
              <a:ext cx="1737088" cy="1287626"/>
            </a:xfrm>
            <a:custGeom>
              <a:avLst/>
              <a:gdLst>
                <a:gd name="connsiteX0" fmla="*/ 0 w 1737088"/>
                <a:gd name="connsiteY0" fmla="*/ 214609 h 1287626"/>
                <a:gd name="connsiteX1" fmla="*/ 214609 w 1737088"/>
                <a:gd name="connsiteY1" fmla="*/ 0 h 1287626"/>
                <a:gd name="connsiteX2" fmla="*/ 1522479 w 1737088"/>
                <a:gd name="connsiteY2" fmla="*/ 0 h 1287626"/>
                <a:gd name="connsiteX3" fmla="*/ 1737088 w 1737088"/>
                <a:gd name="connsiteY3" fmla="*/ 214609 h 1287626"/>
                <a:gd name="connsiteX4" fmla="*/ 1737088 w 1737088"/>
                <a:gd name="connsiteY4" fmla="*/ 1073017 h 1287626"/>
                <a:gd name="connsiteX5" fmla="*/ 1522479 w 1737088"/>
                <a:gd name="connsiteY5" fmla="*/ 1287626 h 1287626"/>
                <a:gd name="connsiteX6" fmla="*/ 214609 w 1737088"/>
                <a:gd name="connsiteY6" fmla="*/ 1287626 h 1287626"/>
                <a:gd name="connsiteX7" fmla="*/ 0 w 1737088"/>
                <a:gd name="connsiteY7" fmla="*/ 1073017 h 1287626"/>
                <a:gd name="connsiteX8" fmla="*/ 0 w 1737088"/>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088" h="1287626" extrusionOk="0">
                  <a:moveTo>
                    <a:pt x="0" y="214609"/>
                  </a:moveTo>
                  <a:cubicBezTo>
                    <a:pt x="9963" y="98800"/>
                    <a:pt x="103477" y="15403"/>
                    <a:pt x="214609" y="0"/>
                  </a:cubicBezTo>
                  <a:cubicBezTo>
                    <a:pt x="502979" y="-34579"/>
                    <a:pt x="946318" y="-81520"/>
                    <a:pt x="1522479" y="0"/>
                  </a:cubicBezTo>
                  <a:cubicBezTo>
                    <a:pt x="1622808" y="-13868"/>
                    <a:pt x="1739249" y="91728"/>
                    <a:pt x="1737088" y="214609"/>
                  </a:cubicBezTo>
                  <a:cubicBezTo>
                    <a:pt x="1750412" y="394273"/>
                    <a:pt x="1805756" y="850683"/>
                    <a:pt x="1737088" y="1073017"/>
                  </a:cubicBezTo>
                  <a:cubicBezTo>
                    <a:pt x="1730551" y="1193910"/>
                    <a:pt x="1635802" y="1286775"/>
                    <a:pt x="1522479" y="1287626"/>
                  </a:cubicBezTo>
                  <a:cubicBezTo>
                    <a:pt x="1249900" y="1229231"/>
                    <a:pt x="607693" y="1335615"/>
                    <a:pt x="214609" y="1287626"/>
                  </a:cubicBezTo>
                  <a:cubicBezTo>
                    <a:pt x="93943" y="1287194"/>
                    <a:pt x="-5567" y="1189020"/>
                    <a:pt x="0" y="1073017"/>
                  </a:cubicBezTo>
                  <a:cubicBezTo>
                    <a:pt x="-20360" y="944397"/>
                    <a:pt x="-50375" y="552324"/>
                    <a:pt x="0" y="214609"/>
                  </a:cubicBezTo>
                  <a:close/>
                </a:path>
              </a:pathLst>
            </a:custGeom>
            <a:noFill/>
            <a:ln>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33" name="TextBox 22">
              <a:extLst>
                <a:ext uri="{FF2B5EF4-FFF2-40B4-BE49-F238E27FC236}">
                  <a16:creationId xmlns:a16="http://schemas.microsoft.com/office/drawing/2014/main" id="{2205EA19-48FE-2784-3B40-CBCC2A00C544}"/>
                </a:ext>
              </a:extLst>
            </p:cNvPr>
            <p:cNvSpPr txBox="1"/>
            <p:nvPr/>
          </p:nvSpPr>
          <p:spPr>
            <a:xfrm>
              <a:off x="418256" y="1905291"/>
              <a:ext cx="1155523" cy="2631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2000" b="1">
                  <a:latin typeface="VIC" panose="00000500000000000000" pitchFamily="2" charset="0"/>
                  <a:cs typeface="Browallia New" panose="020B0604020202020204" pitchFamily="34" charset="-34"/>
                </a:rPr>
                <a:t>Attraction</a:t>
              </a:r>
            </a:p>
          </p:txBody>
        </p:sp>
        <p:sp>
          <p:nvSpPr>
            <p:cNvPr id="34" name="TextBox 23">
              <a:extLst>
                <a:ext uri="{FF2B5EF4-FFF2-40B4-BE49-F238E27FC236}">
                  <a16:creationId xmlns:a16="http://schemas.microsoft.com/office/drawing/2014/main" id="{F7545765-2660-C785-6CA0-157DDE28EFC9}"/>
                </a:ext>
              </a:extLst>
            </p:cNvPr>
            <p:cNvSpPr txBox="1"/>
            <p:nvPr/>
          </p:nvSpPr>
          <p:spPr>
            <a:xfrm>
              <a:off x="2061380" y="1905291"/>
              <a:ext cx="1214821" cy="26315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2000" b="1">
                  <a:latin typeface="VIC" panose="00000500000000000000" pitchFamily="2" charset="0"/>
                  <a:cs typeface="Browallia New" panose="020B0604020202020204" pitchFamily="34" charset="-34"/>
                </a:rPr>
                <a:t>Recruitment </a:t>
              </a:r>
            </a:p>
          </p:txBody>
        </p:sp>
        <p:sp>
          <p:nvSpPr>
            <p:cNvPr id="35" name="TextBox 24">
              <a:extLst>
                <a:ext uri="{FF2B5EF4-FFF2-40B4-BE49-F238E27FC236}">
                  <a16:creationId xmlns:a16="http://schemas.microsoft.com/office/drawing/2014/main" id="{B7EE07A1-8FC4-9E86-49FF-2FEF7E53E2F1}"/>
                </a:ext>
              </a:extLst>
            </p:cNvPr>
            <p:cNvSpPr txBox="1"/>
            <p:nvPr/>
          </p:nvSpPr>
          <p:spPr>
            <a:xfrm>
              <a:off x="3796460" y="1880705"/>
              <a:ext cx="1790964" cy="2631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2000" b="1">
                  <a:latin typeface="VIC" panose="00000500000000000000" pitchFamily="2" charset="0"/>
                  <a:cs typeface="Browallia New" panose="020B0604020202020204" pitchFamily="34" charset="-34"/>
                </a:rPr>
                <a:t>Retention</a:t>
              </a:r>
            </a:p>
          </p:txBody>
        </p:sp>
        <p:sp>
          <p:nvSpPr>
            <p:cNvPr id="36" name="TextBox 25">
              <a:extLst>
                <a:ext uri="{FF2B5EF4-FFF2-40B4-BE49-F238E27FC236}">
                  <a16:creationId xmlns:a16="http://schemas.microsoft.com/office/drawing/2014/main" id="{921C1CFC-5CCE-00A2-F5B4-92F5001E1FF9}"/>
                </a:ext>
              </a:extLst>
            </p:cNvPr>
            <p:cNvSpPr txBox="1"/>
            <p:nvPr/>
          </p:nvSpPr>
          <p:spPr>
            <a:xfrm>
              <a:off x="6279765" y="1877438"/>
              <a:ext cx="1576998" cy="4250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2000" b="1">
                  <a:latin typeface="VIC"/>
                  <a:cs typeface="Browallia New"/>
                </a:rPr>
                <a:t>Progression</a:t>
              </a:r>
              <a:endParaRPr lang="en-AU" sz="2000" b="1">
                <a:latin typeface="VIC" panose="00000500000000000000" pitchFamily="2" charset="0"/>
                <a:cs typeface="Browallia New" panose="020B0604020202020204" pitchFamily="34" charset="-34"/>
              </a:endParaRPr>
            </a:p>
            <a:p>
              <a:pPr algn="ctr"/>
              <a:endParaRPr lang="en-AU" sz="1600" b="1">
                <a:latin typeface="VIC" panose="00000500000000000000" pitchFamily="2" charset="0"/>
                <a:cs typeface="Browallia New" panose="020B0604020202020204" pitchFamily="34" charset="-34"/>
              </a:endParaRPr>
            </a:p>
          </p:txBody>
        </p:sp>
      </p:grpSp>
      <p:sp>
        <p:nvSpPr>
          <p:cNvPr id="5" name="TextBox 2">
            <a:extLst>
              <a:ext uri="{FF2B5EF4-FFF2-40B4-BE49-F238E27FC236}">
                <a16:creationId xmlns:a16="http://schemas.microsoft.com/office/drawing/2014/main" id="{2502197A-BCD2-8FEA-834D-7B37B84E2A7B}"/>
              </a:ext>
            </a:extLst>
          </p:cNvPr>
          <p:cNvSpPr txBox="1"/>
          <p:nvPr/>
        </p:nvSpPr>
        <p:spPr>
          <a:xfrm>
            <a:off x="76836" y="4170948"/>
            <a:ext cx="2703269" cy="181588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1600">
                <a:latin typeface="VIC"/>
                <a:cs typeface="Arial"/>
              </a:rPr>
              <a:t>Girls on Fire</a:t>
            </a:r>
            <a:endParaRPr lang="en-US" sz="1600">
              <a:latin typeface="VIC" panose="00000500000000000000" pitchFamily="2" charset="0"/>
              <a:cs typeface="Arial"/>
            </a:endParaRPr>
          </a:p>
          <a:p>
            <a:pPr marL="285750" indent="-285750">
              <a:buFont typeface="Arial"/>
              <a:buChar char="•"/>
            </a:pPr>
            <a:r>
              <a:rPr lang="en-US" sz="1600">
                <a:latin typeface="VIC"/>
                <a:cs typeface="Arial"/>
              </a:rPr>
              <a:t>Women in Aviation</a:t>
            </a:r>
          </a:p>
          <a:p>
            <a:pPr marL="285750" indent="-285750">
              <a:buFont typeface="Arial"/>
              <a:buChar char="•"/>
            </a:pPr>
            <a:r>
              <a:rPr lang="en-US" sz="1600">
                <a:latin typeface="VIC"/>
                <a:cs typeface="Arial"/>
              </a:rPr>
              <a:t>Regional Attraction Plans</a:t>
            </a:r>
            <a:endParaRPr lang="en-US" sz="1600">
              <a:latin typeface="VIC" panose="00000500000000000000" pitchFamily="2" charset="0"/>
              <a:cs typeface="Arial"/>
            </a:endParaRPr>
          </a:p>
          <a:p>
            <a:pPr marL="285750" indent="-285750">
              <a:buFont typeface="Arial,Sans-Serif"/>
              <a:buChar char="•"/>
            </a:pPr>
            <a:r>
              <a:rPr lang="en-US" sz="1600">
                <a:latin typeface="VIC"/>
                <a:cs typeface="Arial"/>
              </a:rPr>
              <a:t>Staff Led Networks</a:t>
            </a:r>
            <a:endParaRPr lang="en-US">
              <a:ea typeface="Calibri"/>
              <a:cs typeface="Arial"/>
            </a:endParaRPr>
          </a:p>
          <a:p>
            <a:pPr marL="285750" indent="-285750">
              <a:buFont typeface="Arial,Sans-Serif"/>
              <a:buChar char="•"/>
            </a:pPr>
            <a:r>
              <a:rPr lang="en-US" sz="1600">
                <a:latin typeface="VIC"/>
                <a:cs typeface="Arial"/>
              </a:rPr>
              <a:t>Graduate Programs</a:t>
            </a:r>
          </a:p>
          <a:p>
            <a:pPr marL="285750" indent="-285750">
              <a:buFont typeface="Arial"/>
              <a:buChar char="•"/>
            </a:pPr>
            <a:endParaRPr lang="en-US" sz="1600">
              <a:latin typeface="VIC"/>
              <a:cs typeface="Arial"/>
            </a:endParaRPr>
          </a:p>
          <a:p>
            <a:pPr marL="285750" indent="-285750">
              <a:buFont typeface="Arial"/>
              <a:buChar char="•"/>
            </a:pPr>
            <a:endParaRPr lang="en-US" sz="1600">
              <a:latin typeface="VIC" panose="00000500000000000000" pitchFamily="2" charset="0"/>
              <a:cs typeface="Arial"/>
            </a:endParaRPr>
          </a:p>
        </p:txBody>
      </p:sp>
      <p:sp>
        <p:nvSpPr>
          <p:cNvPr id="6" name="TextBox 3">
            <a:extLst>
              <a:ext uri="{FF2B5EF4-FFF2-40B4-BE49-F238E27FC236}">
                <a16:creationId xmlns:a16="http://schemas.microsoft.com/office/drawing/2014/main" id="{379A20AE-B65D-9E05-D8ED-B50D89D825C6}"/>
              </a:ext>
            </a:extLst>
          </p:cNvPr>
          <p:cNvSpPr txBox="1"/>
          <p:nvPr/>
        </p:nvSpPr>
        <p:spPr>
          <a:xfrm>
            <a:off x="2557223" y="4170411"/>
            <a:ext cx="2703269" cy="132343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1600">
                <a:latin typeface="VIC"/>
                <a:cs typeface="Arial"/>
              </a:rPr>
              <a:t>Recruitment Reform</a:t>
            </a:r>
          </a:p>
          <a:p>
            <a:pPr marL="285750" indent="-285750">
              <a:buFont typeface="Arial"/>
              <a:buChar char="•"/>
            </a:pPr>
            <a:r>
              <a:rPr lang="en-US" sz="1600">
                <a:latin typeface="VIC"/>
                <a:cs typeface="Arial"/>
              </a:rPr>
              <a:t>Manual </a:t>
            </a:r>
            <a:r>
              <a:rPr lang="en-US" sz="1600" err="1">
                <a:latin typeface="VIC"/>
                <a:cs typeface="Arial"/>
              </a:rPr>
              <a:t>Licences</a:t>
            </a:r>
            <a:r>
              <a:rPr lang="en-US" sz="1600">
                <a:latin typeface="VIC"/>
                <a:cs typeface="Arial"/>
              </a:rPr>
              <a:t> </a:t>
            </a:r>
          </a:p>
          <a:p>
            <a:pPr marL="285750" indent="-285750">
              <a:buFont typeface="Arial"/>
              <a:buChar char="•"/>
            </a:pPr>
            <a:r>
              <a:rPr lang="en-US" sz="1600">
                <a:latin typeface="VIC"/>
                <a:cs typeface="Arial"/>
              </a:rPr>
              <a:t>Group Interviews</a:t>
            </a:r>
            <a:endParaRPr lang="en-US">
              <a:ea typeface="Calibri"/>
              <a:cs typeface="Calibri"/>
            </a:endParaRPr>
          </a:p>
          <a:p>
            <a:pPr marL="285750" indent="-285750">
              <a:buFont typeface="Arial,Sans-Serif"/>
              <a:buChar char="•"/>
            </a:pPr>
            <a:r>
              <a:rPr lang="en-US" sz="1600">
                <a:latin typeface="VIC"/>
                <a:cs typeface="Arial"/>
              </a:rPr>
              <a:t>PFF Job-Share Pilot</a:t>
            </a:r>
          </a:p>
          <a:p>
            <a:pPr marL="285750" indent="-285750">
              <a:buFont typeface="Arial"/>
              <a:buChar char="•"/>
            </a:pPr>
            <a:endParaRPr lang="en-US" sz="1600">
              <a:latin typeface="VIC"/>
              <a:cs typeface="Arial"/>
            </a:endParaRPr>
          </a:p>
        </p:txBody>
      </p:sp>
      <p:sp>
        <p:nvSpPr>
          <p:cNvPr id="8" name="TextBox 31">
            <a:extLst>
              <a:ext uri="{FF2B5EF4-FFF2-40B4-BE49-F238E27FC236}">
                <a16:creationId xmlns:a16="http://schemas.microsoft.com/office/drawing/2014/main" id="{4BDC25FD-D870-FAFC-291D-E0A72AA5D4F0}"/>
              </a:ext>
            </a:extLst>
          </p:cNvPr>
          <p:cNvSpPr txBox="1"/>
          <p:nvPr/>
        </p:nvSpPr>
        <p:spPr>
          <a:xfrm>
            <a:off x="5077476" y="4167858"/>
            <a:ext cx="3740343" cy="206210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1600">
                <a:latin typeface="VIC"/>
                <a:cs typeface="Arial"/>
              </a:rPr>
              <a:t>Project Inspire</a:t>
            </a:r>
          </a:p>
          <a:p>
            <a:pPr marL="285750" indent="-285750">
              <a:buFont typeface="Arial"/>
              <a:buChar char="•"/>
            </a:pPr>
            <a:r>
              <a:rPr lang="en-US" sz="1600" b="1">
                <a:solidFill>
                  <a:srgbClr val="FF0000"/>
                </a:solidFill>
                <a:latin typeface="VIC"/>
                <a:cs typeface="Arial"/>
              </a:rPr>
              <a:t>Unconscious Bias</a:t>
            </a:r>
            <a:endParaRPr lang="en-US" sz="1000" b="1">
              <a:solidFill>
                <a:srgbClr val="FF0000"/>
              </a:solidFill>
              <a:latin typeface="VIC"/>
              <a:cs typeface="Arial"/>
            </a:endParaRPr>
          </a:p>
          <a:p>
            <a:pPr marL="285750" indent="-285750">
              <a:buFont typeface="Arial"/>
              <a:buChar char="•"/>
            </a:pPr>
            <a:r>
              <a:rPr lang="en-US" sz="1600">
                <a:latin typeface="VIC"/>
                <a:cs typeface="Arial"/>
              </a:rPr>
              <a:t>Medical &amp; TBA Review / Procure</a:t>
            </a:r>
            <a:endParaRPr lang="en-US" sz="1000">
              <a:latin typeface="VIC"/>
              <a:cs typeface="Arial"/>
            </a:endParaRPr>
          </a:p>
          <a:p>
            <a:pPr marL="285750" indent="-285750">
              <a:buFont typeface="Arial"/>
              <a:buChar char="•"/>
            </a:pPr>
            <a:r>
              <a:rPr lang="en-US" sz="1600" err="1">
                <a:latin typeface="VIC"/>
                <a:cs typeface="Arial"/>
              </a:rPr>
              <a:t>Colourblindness</a:t>
            </a:r>
            <a:r>
              <a:rPr lang="en-US" sz="1600">
                <a:latin typeface="VIC"/>
                <a:cs typeface="Arial"/>
              </a:rPr>
              <a:t> in FFMVic</a:t>
            </a:r>
          </a:p>
          <a:p>
            <a:pPr marL="285750" indent="-285750">
              <a:buFont typeface="Arial"/>
              <a:buChar char="•"/>
            </a:pPr>
            <a:r>
              <a:rPr lang="en-US" sz="1600">
                <a:latin typeface="VIC"/>
                <a:cs typeface="Arial"/>
              </a:rPr>
              <a:t>Leadership Shadow</a:t>
            </a:r>
          </a:p>
          <a:p>
            <a:pPr marL="285750" indent="-285750">
              <a:buFont typeface="Arial"/>
              <a:buChar char="•"/>
            </a:pPr>
            <a:endParaRPr lang="en-US" sz="1000">
              <a:solidFill>
                <a:srgbClr val="393838"/>
              </a:solidFill>
              <a:latin typeface="VIC" panose="00000500000000000000" pitchFamily="2" charset="0"/>
              <a:cs typeface="Arial"/>
            </a:endParaRPr>
          </a:p>
          <a:p>
            <a:pPr marL="285750" indent="-285750">
              <a:buFont typeface="Arial"/>
              <a:buChar char="•"/>
            </a:pPr>
            <a:endParaRPr lang="en-US" sz="1000">
              <a:solidFill>
                <a:srgbClr val="FF0000"/>
              </a:solidFill>
              <a:latin typeface="VIC" panose="00000500000000000000" pitchFamily="2" charset="0"/>
              <a:cs typeface="Arial"/>
            </a:endParaRPr>
          </a:p>
          <a:p>
            <a:pPr marL="285750" indent="-285750">
              <a:buFont typeface="Arial"/>
              <a:buChar char="•"/>
            </a:pPr>
            <a:endParaRPr lang="en-US" sz="1000">
              <a:solidFill>
                <a:srgbClr val="FF0000"/>
              </a:solidFill>
              <a:latin typeface="VIC" panose="00000500000000000000" pitchFamily="2" charset="0"/>
              <a:cs typeface="Arial"/>
            </a:endParaRPr>
          </a:p>
          <a:p>
            <a:pPr marL="285750" indent="-285750">
              <a:buFont typeface="Arial"/>
              <a:buChar char="•"/>
            </a:pPr>
            <a:endParaRPr lang="en-US" sz="1600">
              <a:solidFill>
                <a:srgbClr val="FF0000"/>
              </a:solidFill>
              <a:latin typeface="VIC" panose="00000500000000000000" pitchFamily="2" charset="0"/>
              <a:cs typeface="Arial"/>
            </a:endParaRPr>
          </a:p>
        </p:txBody>
      </p:sp>
      <p:sp>
        <p:nvSpPr>
          <p:cNvPr id="9" name="TextBox 32">
            <a:extLst>
              <a:ext uri="{FF2B5EF4-FFF2-40B4-BE49-F238E27FC236}">
                <a16:creationId xmlns:a16="http://schemas.microsoft.com/office/drawing/2014/main" id="{0E686783-AFA6-059A-89CF-930789F38A48}"/>
              </a:ext>
            </a:extLst>
          </p:cNvPr>
          <p:cNvSpPr txBox="1"/>
          <p:nvPr/>
        </p:nvSpPr>
        <p:spPr>
          <a:xfrm>
            <a:off x="8732565" y="4000311"/>
            <a:ext cx="3462620" cy="172354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VIC" panose="00000500000000000000" pitchFamily="2" charset="0"/>
              <a:cs typeface="Arial"/>
            </a:endParaRPr>
          </a:p>
          <a:p>
            <a:pPr marL="285750" indent="-285750">
              <a:buFont typeface="Arial"/>
              <a:buChar char="•"/>
            </a:pPr>
            <a:r>
              <a:rPr lang="en-US" sz="1600" b="1">
                <a:solidFill>
                  <a:srgbClr val="FF0000"/>
                </a:solidFill>
                <a:latin typeface="VIC"/>
                <a:cs typeface="Arial"/>
              </a:rPr>
              <a:t>Roster Reform </a:t>
            </a:r>
            <a:endParaRPr lang="en-US" sz="1000" b="1">
              <a:solidFill>
                <a:srgbClr val="FF0000"/>
              </a:solidFill>
              <a:latin typeface="VIC"/>
              <a:cs typeface="Arial"/>
            </a:endParaRPr>
          </a:p>
          <a:p>
            <a:pPr marL="285750" indent="-285750">
              <a:buFont typeface="Arial"/>
              <a:buChar char="•"/>
            </a:pPr>
            <a:r>
              <a:rPr lang="en-US" sz="1600">
                <a:latin typeface="VIC"/>
                <a:cs typeface="Arial"/>
              </a:rPr>
              <a:t>Sponsorship of Diverse Talent</a:t>
            </a:r>
            <a:endParaRPr lang="en-US">
              <a:cs typeface="Arial"/>
            </a:endParaRPr>
          </a:p>
          <a:p>
            <a:pPr marL="285750" indent="-285750">
              <a:buFont typeface="Arial"/>
              <a:buChar char="•"/>
            </a:pPr>
            <a:r>
              <a:rPr lang="en-US" sz="1600">
                <a:latin typeface="VIC"/>
                <a:cs typeface="Arial"/>
              </a:rPr>
              <a:t>Women-only events</a:t>
            </a:r>
          </a:p>
          <a:p>
            <a:pPr marL="285750" indent="-285750">
              <a:buFont typeface="Arial,Sans-Serif"/>
              <a:buChar char="•"/>
            </a:pPr>
            <a:r>
              <a:rPr lang="en-US" sz="1600">
                <a:latin typeface="VIC"/>
                <a:cs typeface="Arial"/>
              </a:rPr>
              <a:t>Shadow for a Day</a:t>
            </a:r>
          </a:p>
          <a:p>
            <a:pPr marL="285750" indent="-285750">
              <a:buFont typeface="Arial,Sans-Serif"/>
              <a:buChar char="•"/>
            </a:pPr>
            <a:r>
              <a:rPr lang="en-US" sz="1600">
                <a:latin typeface="VIC"/>
                <a:cs typeface="Arial"/>
              </a:rPr>
              <a:t>Deployment Tracker</a:t>
            </a:r>
          </a:p>
          <a:p>
            <a:pPr marL="285750" indent="-285750">
              <a:buFont typeface="Arial,Sans-Serif"/>
              <a:buChar char="•"/>
            </a:pPr>
            <a:r>
              <a:rPr lang="en-US" sz="1600">
                <a:latin typeface="VIC"/>
                <a:cs typeface="Arial"/>
              </a:rPr>
              <a:t>Mentoring discussions</a:t>
            </a:r>
            <a:endParaRPr lang="en-US" sz="1600">
              <a:latin typeface="VIC" panose="00000500000000000000" pitchFamily="2" charset="0"/>
              <a:cs typeface="Arial"/>
            </a:endParaRPr>
          </a:p>
        </p:txBody>
      </p:sp>
      <p:grpSp>
        <p:nvGrpSpPr>
          <p:cNvPr id="11" name="Group 10">
            <a:extLst>
              <a:ext uri="{FF2B5EF4-FFF2-40B4-BE49-F238E27FC236}">
                <a16:creationId xmlns:a16="http://schemas.microsoft.com/office/drawing/2014/main" id="{649D1C5D-D6E3-FD09-7C1F-24C65A964FE5}"/>
              </a:ext>
            </a:extLst>
          </p:cNvPr>
          <p:cNvGrpSpPr/>
          <p:nvPr/>
        </p:nvGrpSpPr>
        <p:grpSpPr>
          <a:xfrm>
            <a:off x="3339079" y="5858249"/>
            <a:ext cx="4938823" cy="757217"/>
            <a:chOff x="134504" y="5900002"/>
            <a:chExt cx="6771528" cy="732551"/>
          </a:xfrm>
        </p:grpSpPr>
        <p:grpSp>
          <p:nvGrpSpPr>
            <p:cNvPr id="14" name="Group 13">
              <a:extLst>
                <a:ext uri="{FF2B5EF4-FFF2-40B4-BE49-F238E27FC236}">
                  <a16:creationId xmlns:a16="http://schemas.microsoft.com/office/drawing/2014/main" id="{F74C57D7-D058-2311-EBDB-7B0E8D7039D6}"/>
                </a:ext>
              </a:extLst>
            </p:cNvPr>
            <p:cNvGrpSpPr/>
            <p:nvPr/>
          </p:nvGrpSpPr>
          <p:grpSpPr>
            <a:xfrm>
              <a:off x="857930" y="5900002"/>
              <a:ext cx="6048102" cy="732551"/>
              <a:chOff x="857930" y="5900002"/>
              <a:chExt cx="6239470" cy="1020158"/>
            </a:xfrm>
          </p:grpSpPr>
          <p:sp>
            <p:nvSpPr>
              <p:cNvPr id="17" name="Rectangle: Rounded Corners 16">
                <a:extLst>
                  <a:ext uri="{FF2B5EF4-FFF2-40B4-BE49-F238E27FC236}">
                    <a16:creationId xmlns:a16="http://schemas.microsoft.com/office/drawing/2014/main" id="{CDFE2A32-C0C3-D56A-BF2C-B14D9E5130CB}"/>
                  </a:ext>
                </a:extLst>
              </p:cNvPr>
              <p:cNvSpPr/>
              <p:nvPr/>
            </p:nvSpPr>
            <p:spPr>
              <a:xfrm>
                <a:off x="857930" y="5900002"/>
                <a:ext cx="6090940" cy="919973"/>
              </a:xfrm>
              <a:custGeom>
                <a:avLst/>
                <a:gdLst>
                  <a:gd name="connsiteX0" fmla="*/ 0 w 6090940"/>
                  <a:gd name="connsiteY0" fmla="*/ 153332 h 919973"/>
                  <a:gd name="connsiteX1" fmla="*/ 153332 w 6090940"/>
                  <a:gd name="connsiteY1" fmla="*/ 0 h 919973"/>
                  <a:gd name="connsiteX2" fmla="*/ 5937608 w 6090940"/>
                  <a:gd name="connsiteY2" fmla="*/ 0 h 919973"/>
                  <a:gd name="connsiteX3" fmla="*/ 6090940 w 6090940"/>
                  <a:gd name="connsiteY3" fmla="*/ 153332 h 919973"/>
                  <a:gd name="connsiteX4" fmla="*/ 6090940 w 6090940"/>
                  <a:gd name="connsiteY4" fmla="*/ 766641 h 919973"/>
                  <a:gd name="connsiteX5" fmla="*/ 5937608 w 6090940"/>
                  <a:gd name="connsiteY5" fmla="*/ 919973 h 919973"/>
                  <a:gd name="connsiteX6" fmla="*/ 153332 w 6090940"/>
                  <a:gd name="connsiteY6" fmla="*/ 919973 h 919973"/>
                  <a:gd name="connsiteX7" fmla="*/ 0 w 6090940"/>
                  <a:gd name="connsiteY7" fmla="*/ 766641 h 919973"/>
                  <a:gd name="connsiteX8" fmla="*/ 0 w 6090940"/>
                  <a:gd name="connsiteY8" fmla="*/ 153332 h 91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0940" h="919973" fill="none" extrusionOk="0">
                    <a:moveTo>
                      <a:pt x="0" y="153332"/>
                    </a:moveTo>
                    <a:cubicBezTo>
                      <a:pt x="186" y="73690"/>
                      <a:pt x="72670" y="6749"/>
                      <a:pt x="153332" y="0"/>
                    </a:cubicBezTo>
                    <a:cubicBezTo>
                      <a:pt x="2608831" y="72427"/>
                      <a:pt x="3094093" y="61419"/>
                      <a:pt x="5937608" y="0"/>
                    </a:cubicBezTo>
                    <a:cubicBezTo>
                      <a:pt x="6021476" y="-5609"/>
                      <a:pt x="6087036" y="67468"/>
                      <a:pt x="6090940" y="153332"/>
                    </a:cubicBezTo>
                    <a:cubicBezTo>
                      <a:pt x="6041645" y="279550"/>
                      <a:pt x="6107568" y="461343"/>
                      <a:pt x="6090940" y="766641"/>
                    </a:cubicBezTo>
                    <a:cubicBezTo>
                      <a:pt x="6091373" y="849125"/>
                      <a:pt x="6017645" y="914764"/>
                      <a:pt x="5937608" y="919973"/>
                    </a:cubicBezTo>
                    <a:cubicBezTo>
                      <a:pt x="5290063" y="949800"/>
                      <a:pt x="1090895" y="840667"/>
                      <a:pt x="153332" y="919973"/>
                    </a:cubicBezTo>
                    <a:cubicBezTo>
                      <a:pt x="77799" y="918939"/>
                      <a:pt x="-9457" y="853194"/>
                      <a:pt x="0" y="766641"/>
                    </a:cubicBezTo>
                    <a:cubicBezTo>
                      <a:pt x="2985" y="605154"/>
                      <a:pt x="-17077" y="446653"/>
                      <a:pt x="0" y="153332"/>
                    </a:cubicBezTo>
                    <a:close/>
                  </a:path>
                  <a:path w="6090940" h="919973" stroke="0" extrusionOk="0">
                    <a:moveTo>
                      <a:pt x="0" y="153332"/>
                    </a:moveTo>
                    <a:cubicBezTo>
                      <a:pt x="14386" y="72570"/>
                      <a:pt x="74060" y="11273"/>
                      <a:pt x="153332" y="0"/>
                    </a:cubicBezTo>
                    <a:cubicBezTo>
                      <a:pt x="1757804" y="123000"/>
                      <a:pt x="5353765" y="-96860"/>
                      <a:pt x="5937608" y="0"/>
                    </a:cubicBezTo>
                    <a:cubicBezTo>
                      <a:pt x="6018515" y="-2877"/>
                      <a:pt x="6091527" y="67465"/>
                      <a:pt x="6090940" y="153332"/>
                    </a:cubicBezTo>
                    <a:cubicBezTo>
                      <a:pt x="6107995" y="456934"/>
                      <a:pt x="6061034" y="651839"/>
                      <a:pt x="6090940" y="766641"/>
                    </a:cubicBezTo>
                    <a:cubicBezTo>
                      <a:pt x="6078302" y="855903"/>
                      <a:pt x="6017103" y="919124"/>
                      <a:pt x="5937608" y="919973"/>
                    </a:cubicBezTo>
                    <a:cubicBezTo>
                      <a:pt x="5065146" y="759266"/>
                      <a:pt x="826582" y="959640"/>
                      <a:pt x="153332" y="919973"/>
                    </a:cubicBezTo>
                    <a:cubicBezTo>
                      <a:pt x="58509" y="917925"/>
                      <a:pt x="-5993" y="848609"/>
                      <a:pt x="0" y="766641"/>
                    </a:cubicBezTo>
                    <a:cubicBezTo>
                      <a:pt x="41714" y="674714"/>
                      <a:pt x="16496" y="342004"/>
                      <a:pt x="0" y="153332"/>
                    </a:cubicBezTo>
                    <a:close/>
                  </a:path>
                </a:pathLst>
              </a:custGeom>
              <a:ln>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AU" sz="1350">
                  <a:latin typeface="VIC" panose="00000500000000000000" pitchFamily="2" charset="0"/>
                </a:endParaRPr>
              </a:p>
            </p:txBody>
          </p:sp>
          <p:sp>
            <p:nvSpPr>
              <p:cNvPr id="18" name="Rectangle: Rounded Corners 17">
                <a:extLst>
                  <a:ext uri="{FF2B5EF4-FFF2-40B4-BE49-F238E27FC236}">
                    <a16:creationId xmlns:a16="http://schemas.microsoft.com/office/drawing/2014/main" id="{482F6247-4C1C-B3EF-5E33-47F52F8FD4B0}"/>
                  </a:ext>
                </a:extLst>
              </p:cNvPr>
              <p:cNvSpPr/>
              <p:nvPr/>
            </p:nvSpPr>
            <p:spPr>
              <a:xfrm>
                <a:off x="908646" y="6000187"/>
                <a:ext cx="6090940" cy="919973"/>
              </a:xfrm>
              <a:custGeom>
                <a:avLst/>
                <a:gdLst>
                  <a:gd name="connsiteX0" fmla="*/ 0 w 6090940"/>
                  <a:gd name="connsiteY0" fmla="*/ 153332 h 919973"/>
                  <a:gd name="connsiteX1" fmla="*/ 631683 w 6090940"/>
                  <a:gd name="connsiteY1" fmla="*/ 0 h 919973"/>
                  <a:gd name="connsiteX2" fmla="*/ 5459256 w 6090940"/>
                  <a:gd name="connsiteY2" fmla="*/ 0 h 919973"/>
                  <a:gd name="connsiteX3" fmla="*/ 6090940 w 6090940"/>
                  <a:gd name="connsiteY3" fmla="*/ 153332 h 919973"/>
                  <a:gd name="connsiteX4" fmla="*/ 6090940 w 6090940"/>
                  <a:gd name="connsiteY4" fmla="*/ 766640 h 919973"/>
                  <a:gd name="connsiteX5" fmla="*/ 5459256 w 6090940"/>
                  <a:gd name="connsiteY5" fmla="*/ 919973 h 919973"/>
                  <a:gd name="connsiteX6" fmla="*/ 631683 w 6090940"/>
                  <a:gd name="connsiteY6" fmla="*/ 919973 h 919973"/>
                  <a:gd name="connsiteX7" fmla="*/ 0 w 6090940"/>
                  <a:gd name="connsiteY7" fmla="*/ 766640 h 919973"/>
                  <a:gd name="connsiteX8" fmla="*/ 0 w 6090940"/>
                  <a:gd name="connsiteY8" fmla="*/ 153332 h 919973"/>
                  <a:gd name="connsiteX0" fmla="*/ 0 w 6090940"/>
                  <a:gd name="connsiteY0" fmla="*/ 153332 h 919973"/>
                  <a:gd name="connsiteX1" fmla="*/ 631683 w 6090940"/>
                  <a:gd name="connsiteY1" fmla="*/ 0 h 919973"/>
                  <a:gd name="connsiteX2" fmla="*/ 5459256 w 6090940"/>
                  <a:gd name="connsiteY2" fmla="*/ 0 h 919973"/>
                  <a:gd name="connsiteX3" fmla="*/ 6090940 w 6090940"/>
                  <a:gd name="connsiteY3" fmla="*/ 153332 h 919973"/>
                  <a:gd name="connsiteX4" fmla="*/ 6090940 w 6090940"/>
                  <a:gd name="connsiteY4" fmla="*/ 766640 h 919973"/>
                  <a:gd name="connsiteX5" fmla="*/ 5459256 w 6090940"/>
                  <a:gd name="connsiteY5" fmla="*/ 919973 h 919973"/>
                  <a:gd name="connsiteX6" fmla="*/ 631683 w 6090940"/>
                  <a:gd name="connsiteY6" fmla="*/ 919973 h 919973"/>
                  <a:gd name="connsiteX7" fmla="*/ 0 w 6090940"/>
                  <a:gd name="connsiteY7" fmla="*/ 766640 h 919973"/>
                  <a:gd name="connsiteX8" fmla="*/ 0 w 6090940"/>
                  <a:gd name="connsiteY8" fmla="*/ 153332 h 919973"/>
                  <a:gd name="connsiteX0" fmla="*/ 0 w 6090940"/>
                  <a:gd name="connsiteY0" fmla="*/ 153332 h 919973"/>
                  <a:gd name="connsiteX1" fmla="*/ 631683 w 6090940"/>
                  <a:gd name="connsiteY1" fmla="*/ 0 h 919973"/>
                  <a:gd name="connsiteX2" fmla="*/ 5459256 w 6090940"/>
                  <a:gd name="connsiteY2" fmla="*/ 0 h 919973"/>
                  <a:gd name="connsiteX3" fmla="*/ 6090940 w 6090940"/>
                  <a:gd name="connsiteY3" fmla="*/ 153332 h 919973"/>
                  <a:gd name="connsiteX4" fmla="*/ 6090940 w 6090940"/>
                  <a:gd name="connsiteY4" fmla="*/ 766640 h 919973"/>
                  <a:gd name="connsiteX5" fmla="*/ 5459256 w 6090940"/>
                  <a:gd name="connsiteY5" fmla="*/ 919973 h 919973"/>
                  <a:gd name="connsiteX6" fmla="*/ 631683 w 6090940"/>
                  <a:gd name="connsiteY6" fmla="*/ 919973 h 919973"/>
                  <a:gd name="connsiteX7" fmla="*/ 0 w 6090940"/>
                  <a:gd name="connsiteY7" fmla="*/ 766640 h 919973"/>
                  <a:gd name="connsiteX8" fmla="*/ 0 w 6090940"/>
                  <a:gd name="connsiteY8" fmla="*/ 153332 h 91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0940" h="919973" fill="none" extrusionOk="0">
                    <a:moveTo>
                      <a:pt x="0" y="153332"/>
                    </a:moveTo>
                    <a:cubicBezTo>
                      <a:pt x="3001" y="114615"/>
                      <a:pt x="324000" y="20075"/>
                      <a:pt x="631683" y="0"/>
                    </a:cubicBezTo>
                    <a:cubicBezTo>
                      <a:pt x="2259448" y="-87462"/>
                      <a:pt x="3798215" y="305223"/>
                      <a:pt x="5459256" y="0"/>
                    </a:cubicBezTo>
                    <a:cubicBezTo>
                      <a:pt x="5789920" y="-44438"/>
                      <a:pt x="6008618" y="59520"/>
                      <a:pt x="6090940" y="153332"/>
                    </a:cubicBezTo>
                    <a:cubicBezTo>
                      <a:pt x="6374685" y="360667"/>
                      <a:pt x="5997864" y="605565"/>
                      <a:pt x="6090940" y="766640"/>
                    </a:cubicBezTo>
                    <a:cubicBezTo>
                      <a:pt x="6108564" y="805164"/>
                      <a:pt x="5728664" y="894901"/>
                      <a:pt x="5459256" y="919973"/>
                    </a:cubicBezTo>
                    <a:cubicBezTo>
                      <a:pt x="3861007" y="1016227"/>
                      <a:pt x="1813923" y="1056214"/>
                      <a:pt x="631683" y="919973"/>
                    </a:cubicBezTo>
                    <a:cubicBezTo>
                      <a:pt x="355958" y="916600"/>
                      <a:pt x="-72401" y="856097"/>
                      <a:pt x="0" y="766640"/>
                    </a:cubicBezTo>
                    <a:cubicBezTo>
                      <a:pt x="-32054" y="491471"/>
                      <a:pt x="118923" y="280693"/>
                      <a:pt x="0" y="153332"/>
                    </a:cubicBezTo>
                    <a:close/>
                  </a:path>
                  <a:path w="6090940" h="919973" stroke="0" extrusionOk="0">
                    <a:moveTo>
                      <a:pt x="0" y="153332"/>
                    </a:moveTo>
                    <a:cubicBezTo>
                      <a:pt x="1439" y="117090"/>
                      <a:pt x="300217" y="-5495"/>
                      <a:pt x="631683" y="0"/>
                    </a:cubicBezTo>
                    <a:cubicBezTo>
                      <a:pt x="2044770" y="-79544"/>
                      <a:pt x="3898988" y="217208"/>
                      <a:pt x="5459256" y="0"/>
                    </a:cubicBezTo>
                    <a:cubicBezTo>
                      <a:pt x="5682798" y="-7746"/>
                      <a:pt x="6141499" y="68231"/>
                      <a:pt x="6090940" y="153332"/>
                    </a:cubicBezTo>
                    <a:cubicBezTo>
                      <a:pt x="6292950" y="271022"/>
                      <a:pt x="6433266" y="623291"/>
                      <a:pt x="6090940" y="766640"/>
                    </a:cubicBezTo>
                    <a:cubicBezTo>
                      <a:pt x="6102079" y="790548"/>
                      <a:pt x="5736862" y="891325"/>
                      <a:pt x="5459256" y="919973"/>
                    </a:cubicBezTo>
                    <a:cubicBezTo>
                      <a:pt x="4590708" y="802468"/>
                      <a:pt x="1728206" y="1188150"/>
                      <a:pt x="631683" y="919973"/>
                    </a:cubicBezTo>
                    <a:cubicBezTo>
                      <a:pt x="293784" y="942304"/>
                      <a:pt x="-27248" y="831574"/>
                      <a:pt x="0" y="766640"/>
                    </a:cubicBezTo>
                    <a:cubicBezTo>
                      <a:pt x="-48479" y="603595"/>
                      <a:pt x="-138785" y="353000"/>
                      <a:pt x="0" y="153332"/>
                    </a:cubicBezTo>
                    <a:close/>
                  </a:path>
                  <a:path w="6090940" h="919973" fill="none" stroke="0" extrusionOk="0">
                    <a:moveTo>
                      <a:pt x="0" y="153332"/>
                    </a:moveTo>
                    <a:cubicBezTo>
                      <a:pt x="80956" y="58909"/>
                      <a:pt x="335361" y="15284"/>
                      <a:pt x="631683" y="0"/>
                    </a:cubicBezTo>
                    <a:cubicBezTo>
                      <a:pt x="2653799" y="26715"/>
                      <a:pt x="3530340" y="99687"/>
                      <a:pt x="5459256" y="0"/>
                    </a:cubicBezTo>
                    <a:cubicBezTo>
                      <a:pt x="5756175" y="-22932"/>
                      <a:pt x="6060250" y="45548"/>
                      <a:pt x="6090940" y="153332"/>
                    </a:cubicBezTo>
                    <a:cubicBezTo>
                      <a:pt x="6332652" y="343327"/>
                      <a:pt x="6141873" y="565797"/>
                      <a:pt x="6090940" y="766640"/>
                    </a:cubicBezTo>
                    <a:cubicBezTo>
                      <a:pt x="6115513" y="844516"/>
                      <a:pt x="5747807" y="892868"/>
                      <a:pt x="5459256" y="919973"/>
                    </a:cubicBezTo>
                    <a:cubicBezTo>
                      <a:pt x="3688582" y="768449"/>
                      <a:pt x="1624982" y="798320"/>
                      <a:pt x="631683" y="919973"/>
                    </a:cubicBezTo>
                    <a:cubicBezTo>
                      <a:pt x="262798" y="912802"/>
                      <a:pt x="-71782" y="837657"/>
                      <a:pt x="0" y="766640"/>
                    </a:cubicBezTo>
                    <a:cubicBezTo>
                      <a:pt x="-129338" y="552323"/>
                      <a:pt x="103457" y="281993"/>
                      <a:pt x="0" y="153332"/>
                    </a:cubicBezTo>
                    <a:close/>
                  </a:path>
                  <a:path w="6090940" h="919973" fill="none" stroke="0" extrusionOk="0">
                    <a:moveTo>
                      <a:pt x="0" y="153332"/>
                    </a:moveTo>
                    <a:cubicBezTo>
                      <a:pt x="5347" y="80958"/>
                      <a:pt x="329979" y="33582"/>
                      <a:pt x="631683" y="0"/>
                    </a:cubicBezTo>
                    <a:cubicBezTo>
                      <a:pt x="2596856" y="-9610"/>
                      <a:pt x="3577435" y="237255"/>
                      <a:pt x="5459256" y="0"/>
                    </a:cubicBezTo>
                    <a:cubicBezTo>
                      <a:pt x="5788941" y="-28724"/>
                      <a:pt x="6028990" y="49670"/>
                      <a:pt x="6090940" y="153332"/>
                    </a:cubicBezTo>
                    <a:cubicBezTo>
                      <a:pt x="6385559" y="327286"/>
                      <a:pt x="6022367" y="569078"/>
                      <a:pt x="6090940" y="766640"/>
                    </a:cubicBezTo>
                    <a:cubicBezTo>
                      <a:pt x="6068872" y="849520"/>
                      <a:pt x="5692975" y="892949"/>
                      <a:pt x="5459256" y="919973"/>
                    </a:cubicBezTo>
                    <a:cubicBezTo>
                      <a:pt x="3652032" y="836966"/>
                      <a:pt x="1780654" y="915799"/>
                      <a:pt x="631683" y="919973"/>
                    </a:cubicBezTo>
                    <a:cubicBezTo>
                      <a:pt x="326871" y="915753"/>
                      <a:pt x="-64925" y="853836"/>
                      <a:pt x="0" y="766640"/>
                    </a:cubicBezTo>
                    <a:cubicBezTo>
                      <a:pt x="-42839" y="523231"/>
                      <a:pt x="108973" y="287186"/>
                      <a:pt x="0" y="153332"/>
                    </a:cubicBezTo>
                    <a:close/>
                  </a:path>
                </a:pathLst>
              </a:custGeom>
              <a:solidFill>
                <a:schemeClr val="accent5">
                  <a:lumMod val="40000"/>
                  <a:lumOff val="60000"/>
                  <a:alpha val="72941"/>
                </a:schemeClr>
              </a:solidFill>
              <a:ln>
                <a:extLst>
                  <a:ext uri="{C807C97D-BFC1-408E-A445-0C87EB9F89A2}">
                    <ask:lineSketchStyleProps xmlns:ask="http://schemas.microsoft.com/office/drawing/2018/sketchyshapes" sd="852854689">
                      <a:custGeom>
                        <a:avLst/>
                        <a:gdLst>
                          <a:gd name="connsiteX0" fmla="*/ 0 w 2069343"/>
                          <a:gd name="connsiteY0" fmla="*/ 214609 h 1287626"/>
                          <a:gd name="connsiteX1" fmla="*/ 214609 w 2069343"/>
                          <a:gd name="connsiteY1" fmla="*/ 0 h 1287626"/>
                          <a:gd name="connsiteX2" fmla="*/ 1854734 w 2069343"/>
                          <a:gd name="connsiteY2" fmla="*/ 0 h 1287626"/>
                          <a:gd name="connsiteX3" fmla="*/ 2069343 w 2069343"/>
                          <a:gd name="connsiteY3" fmla="*/ 214609 h 1287626"/>
                          <a:gd name="connsiteX4" fmla="*/ 2069343 w 2069343"/>
                          <a:gd name="connsiteY4" fmla="*/ 1073017 h 1287626"/>
                          <a:gd name="connsiteX5" fmla="*/ 1854734 w 2069343"/>
                          <a:gd name="connsiteY5" fmla="*/ 1287626 h 1287626"/>
                          <a:gd name="connsiteX6" fmla="*/ 214609 w 2069343"/>
                          <a:gd name="connsiteY6" fmla="*/ 1287626 h 1287626"/>
                          <a:gd name="connsiteX7" fmla="*/ 0 w 2069343"/>
                          <a:gd name="connsiteY7" fmla="*/ 1073017 h 1287626"/>
                          <a:gd name="connsiteX8" fmla="*/ 0 w 2069343"/>
                          <a:gd name="connsiteY8" fmla="*/ 214609 h 1287626"/>
                          <a:gd name="connsiteX0" fmla="*/ 0 w 2069343"/>
                          <a:gd name="connsiteY0" fmla="*/ 214609 h 1287626"/>
                          <a:gd name="connsiteX1" fmla="*/ 214609 w 2069343"/>
                          <a:gd name="connsiteY1" fmla="*/ 0 h 1287626"/>
                          <a:gd name="connsiteX2" fmla="*/ 1854734 w 2069343"/>
                          <a:gd name="connsiteY2" fmla="*/ 0 h 1287626"/>
                          <a:gd name="connsiteX3" fmla="*/ 2069343 w 2069343"/>
                          <a:gd name="connsiteY3" fmla="*/ 214609 h 1287626"/>
                          <a:gd name="connsiteX4" fmla="*/ 2069343 w 2069343"/>
                          <a:gd name="connsiteY4" fmla="*/ 1073017 h 1287626"/>
                          <a:gd name="connsiteX5" fmla="*/ 1854734 w 2069343"/>
                          <a:gd name="connsiteY5" fmla="*/ 1287626 h 1287626"/>
                          <a:gd name="connsiteX6" fmla="*/ 214609 w 2069343"/>
                          <a:gd name="connsiteY6" fmla="*/ 1287626 h 1287626"/>
                          <a:gd name="connsiteX7" fmla="*/ 0 w 2069343"/>
                          <a:gd name="connsiteY7" fmla="*/ 1073017 h 1287626"/>
                          <a:gd name="connsiteX8" fmla="*/ 0 w 2069343"/>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343" h="1287626" fill="none" extrusionOk="0">
                            <a:moveTo>
                              <a:pt x="0" y="214609"/>
                            </a:moveTo>
                            <a:cubicBezTo>
                              <a:pt x="585" y="111928"/>
                              <a:pt x="109195" y="22004"/>
                              <a:pt x="214609" y="0"/>
                            </a:cubicBezTo>
                            <a:cubicBezTo>
                              <a:pt x="836773" y="-139320"/>
                              <a:pt x="1257714" y="127033"/>
                              <a:pt x="1854734" y="0"/>
                            </a:cubicBezTo>
                            <a:cubicBezTo>
                              <a:pt x="1967988" y="-36289"/>
                              <a:pt x="2045950" y="89008"/>
                              <a:pt x="2069343" y="214609"/>
                            </a:cubicBezTo>
                            <a:cubicBezTo>
                              <a:pt x="2160346" y="489926"/>
                              <a:pt x="2042830" y="806048"/>
                              <a:pt x="2069343" y="1073017"/>
                            </a:cubicBezTo>
                            <a:cubicBezTo>
                              <a:pt x="2073170" y="1172116"/>
                              <a:pt x="1947643" y="1258909"/>
                              <a:pt x="1854734" y="1287626"/>
                            </a:cubicBezTo>
                            <a:cubicBezTo>
                              <a:pt x="1250349" y="1332094"/>
                              <a:pt x="612181" y="1266360"/>
                              <a:pt x="214609" y="1287626"/>
                            </a:cubicBezTo>
                            <a:cubicBezTo>
                              <a:pt x="115511" y="1285430"/>
                              <a:pt x="-21649" y="1195822"/>
                              <a:pt x="0" y="1073017"/>
                            </a:cubicBezTo>
                            <a:cubicBezTo>
                              <a:pt x="-12286" y="698586"/>
                              <a:pt x="40726" y="396298"/>
                              <a:pt x="0" y="214609"/>
                            </a:cubicBezTo>
                            <a:close/>
                          </a:path>
                          <a:path w="2069343" h="1287626" stroke="0" extrusionOk="0">
                            <a:moveTo>
                              <a:pt x="0" y="214609"/>
                            </a:moveTo>
                            <a:cubicBezTo>
                              <a:pt x="6163" y="107900"/>
                              <a:pt x="102255" y="3069"/>
                              <a:pt x="214609" y="0"/>
                            </a:cubicBezTo>
                            <a:cubicBezTo>
                              <a:pt x="692999" y="-33676"/>
                              <a:pt x="1271968" y="8172"/>
                              <a:pt x="1854734" y="0"/>
                            </a:cubicBezTo>
                            <a:cubicBezTo>
                              <a:pt x="1932487" y="-11591"/>
                              <a:pt x="2085734" y="94800"/>
                              <a:pt x="2069343" y="214609"/>
                            </a:cubicBezTo>
                            <a:cubicBezTo>
                              <a:pt x="2115928" y="390268"/>
                              <a:pt x="2168089" y="857056"/>
                              <a:pt x="2069343" y="1073017"/>
                            </a:cubicBezTo>
                            <a:cubicBezTo>
                              <a:pt x="2068540" y="1173558"/>
                              <a:pt x="1965669" y="1285452"/>
                              <a:pt x="1854734" y="1287626"/>
                            </a:cubicBezTo>
                            <a:cubicBezTo>
                              <a:pt x="1556971" y="1237579"/>
                              <a:pt x="596599" y="1395033"/>
                              <a:pt x="214609" y="1287626"/>
                            </a:cubicBezTo>
                            <a:cubicBezTo>
                              <a:pt x="98165" y="1299354"/>
                              <a:pt x="-8771" y="1173562"/>
                              <a:pt x="0" y="1073017"/>
                            </a:cubicBezTo>
                            <a:cubicBezTo>
                              <a:pt x="-17514" y="904737"/>
                              <a:pt x="-47298" y="503655"/>
                              <a:pt x="0" y="214609"/>
                            </a:cubicBezTo>
                            <a:close/>
                          </a:path>
                          <a:path w="2069343" h="1287626" fill="none" stroke="0" extrusionOk="0">
                            <a:moveTo>
                              <a:pt x="0" y="214609"/>
                            </a:moveTo>
                            <a:cubicBezTo>
                              <a:pt x="17871" y="103317"/>
                              <a:pt x="111933" y="28447"/>
                              <a:pt x="214609" y="0"/>
                            </a:cubicBezTo>
                            <a:cubicBezTo>
                              <a:pt x="868149" y="-131076"/>
                              <a:pt x="1218749" y="84687"/>
                              <a:pt x="1854734" y="0"/>
                            </a:cubicBezTo>
                            <a:cubicBezTo>
                              <a:pt x="1955462" y="-29825"/>
                              <a:pt x="2058270" y="76801"/>
                              <a:pt x="2069343" y="214609"/>
                            </a:cubicBezTo>
                            <a:cubicBezTo>
                              <a:pt x="2154705" y="463849"/>
                              <a:pt x="2078621" y="769424"/>
                              <a:pt x="2069343" y="1073017"/>
                            </a:cubicBezTo>
                            <a:cubicBezTo>
                              <a:pt x="2070132" y="1176922"/>
                              <a:pt x="1957340" y="1274219"/>
                              <a:pt x="1854734" y="1287626"/>
                            </a:cubicBezTo>
                            <a:cubicBezTo>
                              <a:pt x="1196595" y="1271018"/>
                              <a:pt x="587975" y="1195192"/>
                              <a:pt x="214609" y="1287626"/>
                            </a:cubicBezTo>
                            <a:cubicBezTo>
                              <a:pt x="90543" y="1281585"/>
                              <a:pt x="-23401" y="1190433"/>
                              <a:pt x="0" y="1073017"/>
                            </a:cubicBezTo>
                            <a:cubicBezTo>
                              <a:pt x="-38695" y="764795"/>
                              <a:pt x="37233" y="422524"/>
                              <a:pt x="0" y="214609"/>
                            </a:cubicBezTo>
                            <a:close/>
                          </a:path>
                        </a:pathLst>
                      </a:custGeom>
                      <ask:type>
                        <ask:lineSketchCurved/>
                      </ask:type>
                    </ask:lineSketchStyleProps>
                  </a:ext>
                </a:extLst>
              </a:ln>
              <a:effectLst>
                <a:reflection blurRad="6350" stA="50000" endA="300" endPos="24000" dist="2413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latin typeface="VIC" panose="00000500000000000000" pitchFamily="2" charset="0"/>
                </a:endParaRPr>
              </a:p>
            </p:txBody>
          </p:sp>
          <p:sp>
            <p:nvSpPr>
              <p:cNvPr id="19" name="Rectangle: Rounded Corners 18">
                <a:extLst>
                  <a:ext uri="{FF2B5EF4-FFF2-40B4-BE49-F238E27FC236}">
                    <a16:creationId xmlns:a16="http://schemas.microsoft.com/office/drawing/2014/main" id="{97A83FD1-932A-3B85-8431-C631D9AD8820}"/>
                  </a:ext>
                </a:extLst>
              </p:cNvPr>
              <p:cNvSpPr/>
              <p:nvPr/>
            </p:nvSpPr>
            <p:spPr>
              <a:xfrm>
                <a:off x="1006460" y="5980370"/>
                <a:ext cx="6090940" cy="919974"/>
              </a:xfrm>
              <a:custGeom>
                <a:avLst/>
                <a:gdLst>
                  <a:gd name="connsiteX0" fmla="*/ 0 w 6090940"/>
                  <a:gd name="connsiteY0" fmla="*/ 153332 h 919974"/>
                  <a:gd name="connsiteX1" fmla="*/ 153332 w 6090940"/>
                  <a:gd name="connsiteY1" fmla="*/ 0 h 919974"/>
                  <a:gd name="connsiteX2" fmla="*/ 5937608 w 6090940"/>
                  <a:gd name="connsiteY2" fmla="*/ 0 h 919974"/>
                  <a:gd name="connsiteX3" fmla="*/ 6090940 w 6090940"/>
                  <a:gd name="connsiteY3" fmla="*/ 153332 h 919974"/>
                  <a:gd name="connsiteX4" fmla="*/ 6090940 w 6090940"/>
                  <a:gd name="connsiteY4" fmla="*/ 766642 h 919974"/>
                  <a:gd name="connsiteX5" fmla="*/ 5937608 w 6090940"/>
                  <a:gd name="connsiteY5" fmla="*/ 919974 h 919974"/>
                  <a:gd name="connsiteX6" fmla="*/ 153332 w 6090940"/>
                  <a:gd name="connsiteY6" fmla="*/ 919974 h 919974"/>
                  <a:gd name="connsiteX7" fmla="*/ 0 w 6090940"/>
                  <a:gd name="connsiteY7" fmla="*/ 766642 h 919974"/>
                  <a:gd name="connsiteX8" fmla="*/ 0 w 6090940"/>
                  <a:gd name="connsiteY8" fmla="*/ 153332 h 91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0940" h="919974" extrusionOk="0">
                    <a:moveTo>
                      <a:pt x="0" y="153332"/>
                    </a:moveTo>
                    <a:cubicBezTo>
                      <a:pt x="14386" y="72570"/>
                      <a:pt x="74060" y="11273"/>
                      <a:pt x="153332" y="0"/>
                    </a:cubicBezTo>
                    <a:cubicBezTo>
                      <a:pt x="1757804" y="123000"/>
                      <a:pt x="5353765" y="-96860"/>
                      <a:pt x="5937608" y="0"/>
                    </a:cubicBezTo>
                    <a:cubicBezTo>
                      <a:pt x="6018515" y="-2877"/>
                      <a:pt x="6091527" y="67465"/>
                      <a:pt x="6090940" y="153332"/>
                    </a:cubicBezTo>
                    <a:cubicBezTo>
                      <a:pt x="6111320" y="451463"/>
                      <a:pt x="6062208" y="650224"/>
                      <a:pt x="6090940" y="766642"/>
                    </a:cubicBezTo>
                    <a:cubicBezTo>
                      <a:pt x="6078302" y="855904"/>
                      <a:pt x="6017103" y="919125"/>
                      <a:pt x="5937608" y="919974"/>
                    </a:cubicBezTo>
                    <a:cubicBezTo>
                      <a:pt x="5065146" y="759267"/>
                      <a:pt x="826582" y="959641"/>
                      <a:pt x="153332" y="919974"/>
                    </a:cubicBezTo>
                    <a:cubicBezTo>
                      <a:pt x="58509" y="917926"/>
                      <a:pt x="-5993" y="848610"/>
                      <a:pt x="0" y="766642"/>
                    </a:cubicBezTo>
                    <a:cubicBezTo>
                      <a:pt x="36047" y="674790"/>
                      <a:pt x="12235" y="345493"/>
                      <a:pt x="0" y="153332"/>
                    </a:cubicBezTo>
                    <a:close/>
                  </a:path>
                </a:pathLst>
              </a:custGeom>
              <a:noFill/>
              <a:ln>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latin typeface="VIC" panose="00000500000000000000" pitchFamily="2" charset="0"/>
                </a:endParaRPr>
              </a:p>
            </p:txBody>
          </p:sp>
          <p:sp>
            <p:nvSpPr>
              <p:cNvPr id="20" name="TextBox 24">
                <a:extLst>
                  <a:ext uri="{FF2B5EF4-FFF2-40B4-BE49-F238E27FC236}">
                    <a16:creationId xmlns:a16="http://schemas.microsoft.com/office/drawing/2014/main" id="{F5243A7A-A90B-1996-3EF4-C9700AF1AC5D}"/>
                  </a:ext>
                </a:extLst>
              </p:cNvPr>
              <p:cNvSpPr txBox="1"/>
              <p:nvPr/>
            </p:nvSpPr>
            <p:spPr>
              <a:xfrm>
                <a:off x="1256141" y="6159934"/>
                <a:ext cx="5271553" cy="5390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2000" b="1">
                    <a:latin typeface="VIC" panose="00000500000000000000" pitchFamily="2" charset="0"/>
                    <a:cs typeface="Browallia New" panose="020B0604020202020204" pitchFamily="34" charset="-34"/>
                  </a:rPr>
                  <a:t>Measurement and reporting</a:t>
                </a:r>
              </a:p>
            </p:txBody>
          </p:sp>
        </p:grpSp>
        <p:sp>
          <p:nvSpPr>
            <p:cNvPr id="16" name="Cross 15">
              <a:extLst>
                <a:ext uri="{FF2B5EF4-FFF2-40B4-BE49-F238E27FC236}">
                  <a16:creationId xmlns:a16="http://schemas.microsoft.com/office/drawing/2014/main" id="{CECDEA4E-C977-1D1F-B87C-9B452454E4E5}"/>
                </a:ext>
              </a:extLst>
            </p:cNvPr>
            <p:cNvSpPr/>
            <p:nvPr/>
          </p:nvSpPr>
          <p:spPr>
            <a:xfrm>
              <a:off x="134504" y="6142278"/>
              <a:ext cx="435198" cy="312052"/>
            </a:xfrm>
            <a:prstGeom prst="plus">
              <a:avLst>
                <a:gd name="adj" fmla="val 34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latin typeface="VIC" panose="00000500000000000000" pitchFamily="2" charset="0"/>
              </a:endParaRPr>
            </a:p>
          </p:txBody>
        </p:sp>
      </p:grpSp>
      <p:sp>
        <p:nvSpPr>
          <p:cNvPr id="37" name="TextBox 36">
            <a:extLst>
              <a:ext uri="{FF2B5EF4-FFF2-40B4-BE49-F238E27FC236}">
                <a16:creationId xmlns:a16="http://schemas.microsoft.com/office/drawing/2014/main" id="{989D33D2-55AE-D127-641B-CA2C64504507}"/>
              </a:ext>
            </a:extLst>
          </p:cNvPr>
          <p:cNvSpPr txBox="1"/>
          <p:nvPr/>
        </p:nvSpPr>
        <p:spPr>
          <a:xfrm>
            <a:off x="2610928" y="324928"/>
            <a:ext cx="495731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FFFF"/>
                </a:solidFill>
                <a:latin typeface="VIC"/>
              </a:rPr>
              <a:t>D&amp;I Outcomes Framework</a:t>
            </a:r>
            <a:r>
              <a:rPr lang="en-US" sz="2800">
                <a:latin typeface="VIC"/>
                <a:cs typeface="Arial"/>
              </a:rPr>
              <a:t>​</a:t>
            </a:r>
            <a:endParaRPr lang="en-US">
              <a:latin typeface="VIC"/>
            </a:endParaRPr>
          </a:p>
        </p:txBody>
      </p:sp>
    </p:spTree>
    <p:extLst>
      <p:ext uri="{BB962C8B-B14F-4D97-AF65-F5344CB8AC3E}">
        <p14:creationId xmlns:p14="http://schemas.microsoft.com/office/powerpoint/2010/main" val="3473091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ECF29-A01A-121A-CB64-1EF84CE8B54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20DC344-1469-B85C-AE5D-72990A789434}"/>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631D8189-42F2-09BB-4B5B-E3B6895FA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B8FF50FA-4D47-3DEC-D869-AE9A99FEFD93}"/>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1823CD2E-078D-92C4-D296-51383E5AAE11}"/>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9FEF583C-D4B4-1548-A941-C7C04E0950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pic>
        <p:nvPicPr>
          <p:cNvPr id="2" name="Picture 1" descr="A sheep in a bucket&#10;&#10;AI-generated content may be incorrect.">
            <a:extLst>
              <a:ext uri="{FF2B5EF4-FFF2-40B4-BE49-F238E27FC236}">
                <a16:creationId xmlns:a16="http://schemas.microsoft.com/office/drawing/2014/main" id="{E6DB4D1D-3F33-EB55-D633-F6108B5CE590}"/>
              </a:ext>
            </a:extLst>
          </p:cNvPr>
          <p:cNvPicPr>
            <a:picLocks noChangeAspect="1"/>
          </p:cNvPicPr>
          <p:nvPr/>
        </p:nvPicPr>
        <p:blipFill>
          <a:blip r:embed="rId6"/>
          <a:stretch>
            <a:fillRect/>
          </a:stretch>
        </p:blipFill>
        <p:spPr>
          <a:xfrm>
            <a:off x="2598" y="-5319"/>
            <a:ext cx="12305557" cy="6858742"/>
          </a:xfrm>
          <a:prstGeom prst="rect">
            <a:avLst/>
          </a:prstGeom>
        </p:spPr>
      </p:pic>
    </p:spTree>
    <p:extLst>
      <p:ext uri="{BB962C8B-B14F-4D97-AF65-F5344CB8AC3E}">
        <p14:creationId xmlns:p14="http://schemas.microsoft.com/office/powerpoint/2010/main" val="14580342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691D5-B62F-6A02-B04D-7FA557D2B73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9249E29-21FA-2FD4-9BBE-3A9D265505F8}"/>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96EE6D45-092A-33AF-BCB0-74A3118E4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13492CDC-AC54-51D5-14CC-C53C55495FC4}"/>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BBA7CC9E-4AC5-79E5-3A70-87DE6BAC3762}"/>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FE9E104A-61DB-7A8D-EFB6-E5F38E540D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grpSp>
        <p:nvGrpSpPr>
          <p:cNvPr id="2" name="Group 1">
            <a:extLst>
              <a:ext uri="{FF2B5EF4-FFF2-40B4-BE49-F238E27FC236}">
                <a16:creationId xmlns:a16="http://schemas.microsoft.com/office/drawing/2014/main" id="{7E9126A5-0D36-56CC-68D2-E26786DDDDC9}"/>
              </a:ext>
            </a:extLst>
          </p:cNvPr>
          <p:cNvGrpSpPr/>
          <p:nvPr/>
        </p:nvGrpSpPr>
        <p:grpSpPr>
          <a:xfrm>
            <a:off x="409713" y="1314074"/>
            <a:ext cx="11373104" cy="2112877"/>
            <a:chOff x="352204" y="1314073"/>
            <a:chExt cx="7552577" cy="1389657"/>
          </a:xfrm>
        </p:grpSpPr>
        <p:sp>
          <p:nvSpPr>
            <p:cNvPr id="21" name="Rectangle: Rounded Corners 20">
              <a:extLst>
                <a:ext uri="{FF2B5EF4-FFF2-40B4-BE49-F238E27FC236}">
                  <a16:creationId xmlns:a16="http://schemas.microsoft.com/office/drawing/2014/main" id="{E9A7AED9-32D7-C6BC-DF52-3E4AF33773A9}"/>
                </a:ext>
              </a:extLst>
            </p:cNvPr>
            <p:cNvSpPr/>
            <p:nvPr/>
          </p:nvSpPr>
          <p:spPr>
            <a:xfrm rot="21120000">
              <a:off x="352204" y="1402730"/>
              <a:ext cx="1287626" cy="1287626"/>
            </a:xfrm>
            <a:custGeom>
              <a:avLst/>
              <a:gdLst>
                <a:gd name="connsiteX0" fmla="*/ 0 w 1287626"/>
                <a:gd name="connsiteY0" fmla="*/ 214609 h 1287626"/>
                <a:gd name="connsiteX1" fmla="*/ 214609 w 1287626"/>
                <a:gd name="connsiteY1" fmla="*/ 0 h 1287626"/>
                <a:gd name="connsiteX2" fmla="*/ 1073017 w 1287626"/>
                <a:gd name="connsiteY2" fmla="*/ 0 h 1287626"/>
                <a:gd name="connsiteX3" fmla="*/ 1287626 w 1287626"/>
                <a:gd name="connsiteY3" fmla="*/ 214609 h 1287626"/>
                <a:gd name="connsiteX4" fmla="*/ 1287626 w 1287626"/>
                <a:gd name="connsiteY4" fmla="*/ 1073017 h 1287626"/>
                <a:gd name="connsiteX5" fmla="*/ 1073017 w 1287626"/>
                <a:gd name="connsiteY5" fmla="*/ 1287626 h 1287626"/>
                <a:gd name="connsiteX6" fmla="*/ 214609 w 1287626"/>
                <a:gd name="connsiteY6" fmla="*/ 1287626 h 1287626"/>
                <a:gd name="connsiteX7" fmla="*/ 0 w 1287626"/>
                <a:gd name="connsiteY7" fmla="*/ 1073017 h 1287626"/>
                <a:gd name="connsiteX8" fmla="*/ 0 w 1287626"/>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7626" h="1287626" fill="none" extrusionOk="0">
                  <a:moveTo>
                    <a:pt x="0" y="214609"/>
                  </a:moveTo>
                  <a:cubicBezTo>
                    <a:pt x="88" y="98470"/>
                    <a:pt x="107373" y="18946"/>
                    <a:pt x="214609" y="0"/>
                  </a:cubicBezTo>
                  <a:cubicBezTo>
                    <a:pt x="591666" y="-58498"/>
                    <a:pt x="885112" y="-34108"/>
                    <a:pt x="1073017" y="0"/>
                  </a:cubicBezTo>
                  <a:cubicBezTo>
                    <a:pt x="1188886" y="-18286"/>
                    <a:pt x="1269680" y="90656"/>
                    <a:pt x="1287626" y="214609"/>
                  </a:cubicBezTo>
                  <a:cubicBezTo>
                    <a:pt x="1358308" y="476330"/>
                    <a:pt x="1269768" y="788973"/>
                    <a:pt x="1287626" y="1073017"/>
                  </a:cubicBezTo>
                  <a:cubicBezTo>
                    <a:pt x="1290667" y="1176106"/>
                    <a:pt x="1180260" y="1274978"/>
                    <a:pt x="1073017" y="1287626"/>
                  </a:cubicBezTo>
                  <a:cubicBezTo>
                    <a:pt x="897364" y="1327367"/>
                    <a:pt x="307816" y="1267587"/>
                    <a:pt x="214609" y="1287626"/>
                  </a:cubicBezTo>
                  <a:cubicBezTo>
                    <a:pt x="111707" y="1285860"/>
                    <a:pt x="-14587" y="1194426"/>
                    <a:pt x="0" y="1073017"/>
                  </a:cubicBezTo>
                  <a:cubicBezTo>
                    <a:pt x="-28955" y="729618"/>
                    <a:pt x="49175" y="418094"/>
                    <a:pt x="0" y="214609"/>
                  </a:cubicBezTo>
                  <a:close/>
                </a:path>
                <a:path w="1287626" h="1287626" stroke="0" extrusionOk="0">
                  <a:moveTo>
                    <a:pt x="0" y="214609"/>
                  </a:moveTo>
                  <a:cubicBezTo>
                    <a:pt x="9963" y="98800"/>
                    <a:pt x="103477" y="15403"/>
                    <a:pt x="214609" y="0"/>
                  </a:cubicBezTo>
                  <a:cubicBezTo>
                    <a:pt x="322288" y="-2609"/>
                    <a:pt x="935441" y="-31517"/>
                    <a:pt x="1073017" y="0"/>
                  </a:cubicBezTo>
                  <a:cubicBezTo>
                    <a:pt x="1173346" y="-13868"/>
                    <a:pt x="1289787" y="91728"/>
                    <a:pt x="1287626" y="214609"/>
                  </a:cubicBezTo>
                  <a:cubicBezTo>
                    <a:pt x="1300950" y="394273"/>
                    <a:pt x="1356294" y="850683"/>
                    <a:pt x="1287626" y="1073017"/>
                  </a:cubicBezTo>
                  <a:cubicBezTo>
                    <a:pt x="1281089" y="1193910"/>
                    <a:pt x="1186340" y="1286775"/>
                    <a:pt x="1073017" y="1287626"/>
                  </a:cubicBezTo>
                  <a:cubicBezTo>
                    <a:pt x="923769" y="1304864"/>
                    <a:pt x="343498" y="1329510"/>
                    <a:pt x="214609" y="1287626"/>
                  </a:cubicBezTo>
                  <a:cubicBezTo>
                    <a:pt x="93943" y="1287194"/>
                    <a:pt x="-5567" y="1189020"/>
                    <a:pt x="0" y="1073017"/>
                  </a:cubicBezTo>
                  <a:cubicBezTo>
                    <a:pt x="-20360" y="944397"/>
                    <a:pt x="-50375" y="552324"/>
                    <a:pt x="0" y="214609"/>
                  </a:cubicBezTo>
                  <a:close/>
                </a:path>
              </a:pathLst>
            </a:custGeom>
            <a:ln>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AU" sz="1350"/>
            </a:p>
          </p:txBody>
        </p:sp>
        <p:sp>
          <p:nvSpPr>
            <p:cNvPr id="22" name="Rectangle: Rounded Corners 21">
              <a:extLst>
                <a:ext uri="{FF2B5EF4-FFF2-40B4-BE49-F238E27FC236}">
                  <a16:creationId xmlns:a16="http://schemas.microsoft.com/office/drawing/2014/main" id="{8923CDDA-FE2F-B1E2-2B25-EA81BC47D9C6}"/>
                </a:ext>
              </a:extLst>
            </p:cNvPr>
            <p:cNvSpPr/>
            <p:nvPr/>
          </p:nvSpPr>
          <p:spPr>
            <a:xfrm>
              <a:off x="352204" y="1402730"/>
              <a:ext cx="1287626" cy="1287626"/>
            </a:xfrm>
            <a:custGeom>
              <a:avLst/>
              <a:gdLst>
                <a:gd name="connsiteX0" fmla="*/ 0 w 1287626"/>
                <a:gd name="connsiteY0" fmla="*/ 214609 h 1287626"/>
                <a:gd name="connsiteX1" fmla="*/ 214609 w 1287626"/>
                <a:gd name="connsiteY1" fmla="*/ 0 h 1287626"/>
                <a:gd name="connsiteX2" fmla="*/ 1073017 w 1287626"/>
                <a:gd name="connsiteY2" fmla="*/ 0 h 1287626"/>
                <a:gd name="connsiteX3" fmla="*/ 1287626 w 1287626"/>
                <a:gd name="connsiteY3" fmla="*/ 214609 h 1287626"/>
                <a:gd name="connsiteX4" fmla="*/ 1287626 w 1287626"/>
                <a:gd name="connsiteY4" fmla="*/ 1073017 h 1287626"/>
                <a:gd name="connsiteX5" fmla="*/ 1073017 w 1287626"/>
                <a:gd name="connsiteY5" fmla="*/ 1287626 h 1287626"/>
                <a:gd name="connsiteX6" fmla="*/ 214609 w 1287626"/>
                <a:gd name="connsiteY6" fmla="*/ 1287626 h 1287626"/>
                <a:gd name="connsiteX7" fmla="*/ 0 w 1287626"/>
                <a:gd name="connsiteY7" fmla="*/ 1073017 h 1287626"/>
                <a:gd name="connsiteX8" fmla="*/ 0 w 1287626"/>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7626" h="1287626" fill="none" extrusionOk="0">
                  <a:moveTo>
                    <a:pt x="0" y="214609"/>
                  </a:moveTo>
                  <a:cubicBezTo>
                    <a:pt x="88" y="98470"/>
                    <a:pt x="107373" y="18946"/>
                    <a:pt x="214609" y="0"/>
                  </a:cubicBezTo>
                  <a:cubicBezTo>
                    <a:pt x="591666" y="-58498"/>
                    <a:pt x="885112" y="-34108"/>
                    <a:pt x="1073017" y="0"/>
                  </a:cubicBezTo>
                  <a:cubicBezTo>
                    <a:pt x="1188886" y="-18286"/>
                    <a:pt x="1269680" y="90656"/>
                    <a:pt x="1287626" y="214609"/>
                  </a:cubicBezTo>
                  <a:cubicBezTo>
                    <a:pt x="1358308" y="476330"/>
                    <a:pt x="1269768" y="788973"/>
                    <a:pt x="1287626" y="1073017"/>
                  </a:cubicBezTo>
                  <a:cubicBezTo>
                    <a:pt x="1290667" y="1176106"/>
                    <a:pt x="1180260" y="1274978"/>
                    <a:pt x="1073017" y="1287626"/>
                  </a:cubicBezTo>
                  <a:cubicBezTo>
                    <a:pt x="897364" y="1327367"/>
                    <a:pt x="307816" y="1267587"/>
                    <a:pt x="214609" y="1287626"/>
                  </a:cubicBezTo>
                  <a:cubicBezTo>
                    <a:pt x="111707" y="1285860"/>
                    <a:pt x="-14587" y="1194426"/>
                    <a:pt x="0" y="1073017"/>
                  </a:cubicBezTo>
                  <a:cubicBezTo>
                    <a:pt x="-28955" y="729618"/>
                    <a:pt x="49175" y="418094"/>
                    <a:pt x="0" y="214609"/>
                  </a:cubicBezTo>
                  <a:close/>
                </a:path>
                <a:path w="1287626" h="1287626" stroke="0" extrusionOk="0">
                  <a:moveTo>
                    <a:pt x="0" y="214609"/>
                  </a:moveTo>
                  <a:cubicBezTo>
                    <a:pt x="9963" y="98800"/>
                    <a:pt x="103477" y="15403"/>
                    <a:pt x="214609" y="0"/>
                  </a:cubicBezTo>
                  <a:cubicBezTo>
                    <a:pt x="322288" y="-2609"/>
                    <a:pt x="935441" y="-31517"/>
                    <a:pt x="1073017" y="0"/>
                  </a:cubicBezTo>
                  <a:cubicBezTo>
                    <a:pt x="1173346" y="-13868"/>
                    <a:pt x="1289787" y="91728"/>
                    <a:pt x="1287626" y="214609"/>
                  </a:cubicBezTo>
                  <a:cubicBezTo>
                    <a:pt x="1300950" y="394273"/>
                    <a:pt x="1356294" y="850683"/>
                    <a:pt x="1287626" y="1073017"/>
                  </a:cubicBezTo>
                  <a:cubicBezTo>
                    <a:pt x="1281089" y="1193910"/>
                    <a:pt x="1186340" y="1286775"/>
                    <a:pt x="1073017" y="1287626"/>
                  </a:cubicBezTo>
                  <a:cubicBezTo>
                    <a:pt x="923769" y="1304864"/>
                    <a:pt x="343498" y="1329510"/>
                    <a:pt x="214609" y="1287626"/>
                  </a:cubicBezTo>
                  <a:cubicBezTo>
                    <a:pt x="93943" y="1287194"/>
                    <a:pt x="-5567" y="1189020"/>
                    <a:pt x="0" y="1073017"/>
                  </a:cubicBezTo>
                  <a:cubicBezTo>
                    <a:pt x="-20360" y="944397"/>
                    <a:pt x="-50375" y="552324"/>
                    <a:pt x="0" y="214609"/>
                  </a:cubicBezTo>
                  <a:close/>
                </a:path>
              </a:pathLst>
            </a:custGeom>
            <a:solidFill>
              <a:srgbClr val="FFC000">
                <a:alpha val="72941"/>
              </a:srgbClr>
            </a:solidFill>
            <a:ln>
              <a:extLst>
                <a:ext uri="{C807C97D-BFC1-408E-A445-0C87EB9F89A2}">
                  <ask:lineSketchStyleProps xmlns:ask="http://schemas.microsoft.com/office/drawing/2018/sketchyshapes" sd="852854689">
                    <a:prstGeom prst="roundRect">
                      <a:avLst/>
                    </a:prstGeom>
                    <ask:type>
                      <ask:lineSketchCurved/>
                    </ask:type>
                  </ask:lineSketchStyleProps>
                </a:ext>
              </a:extLst>
            </a:ln>
            <a:effectLst>
              <a:reflection blurRad="6350" stA="50000" endA="300" endPos="24000" dist="165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3" name="Rectangle: Rounded Corners 22">
              <a:extLst>
                <a:ext uri="{FF2B5EF4-FFF2-40B4-BE49-F238E27FC236}">
                  <a16:creationId xmlns:a16="http://schemas.microsoft.com/office/drawing/2014/main" id="{A0A073FC-7B3F-97B1-7654-281069079E02}"/>
                </a:ext>
              </a:extLst>
            </p:cNvPr>
            <p:cNvSpPr/>
            <p:nvPr/>
          </p:nvSpPr>
          <p:spPr>
            <a:xfrm rot="420000">
              <a:off x="352204" y="1402730"/>
              <a:ext cx="1287626" cy="1287626"/>
            </a:xfrm>
            <a:custGeom>
              <a:avLst/>
              <a:gdLst>
                <a:gd name="connsiteX0" fmla="*/ 0 w 1287626"/>
                <a:gd name="connsiteY0" fmla="*/ 214609 h 1287626"/>
                <a:gd name="connsiteX1" fmla="*/ 214609 w 1287626"/>
                <a:gd name="connsiteY1" fmla="*/ 0 h 1287626"/>
                <a:gd name="connsiteX2" fmla="*/ 1073017 w 1287626"/>
                <a:gd name="connsiteY2" fmla="*/ 0 h 1287626"/>
                <a:gd name="connsiteX3" fmla="*/ 1287626 w 1287626"/>
                <a:gd name="connsiteY3" fmla="*/ 214609 h 1287626"/>
                <a:gd name="connsiteX4" fmla="*/ 1287626 w 1287626"/>
                <a:gd name="connsiteY4" fmla="*/ 1073017 h 1287626"/>
                <a:gd name="connsiteX5" fmla="*/ 1073017 w 1287626"/>
                <a:gd name="connsiteY5" fmla="*/ 1287626 h 1287626"/>
                <a:gd name="connsiteX6" fmla="*/ 214609 w 1287626"/>
                <a:gd name="connsiteY6" fmla="*/ 1287626 h 1287626"/>
                <a:gd name="connsiteX7" fmla="*/ 0 w 1287626"/>
                <a:gd name="connsiteY7" fmla="*/ 1073017 h 1287626"/>
                <a:gd name="connsiteX8" fmla="*/ 0 w 1287626"/>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7626" h="1287626" extrusionOk="0">
                  <a:moveTo>
                    <a:pt x="0" y="214609"/>
                  </a:moveTo>
                  <a:cubicBezTo>
                    <a:pt x="9963" y="98800"/>
                    <a:pt x="103477" y="15403"/>
                    <a:pt x="214609" y="0"/>
                  </a:cubicBezTo>
                  <a:cubicBezTo>
                    <a:pt x="322288" y="-2609"/>
                    <a:pt x="935441" y="-31517"/>
                    <a:pt x="1073017" y="0"/>
                  </a:cubicBezTo>
                  <a:cubicBezTo>
                    <a:pt x="1173346" y="-13868"/>
                    <a:pt x="1289787" y="91728"/>
                    <a:pt x="1287626" y="214609"/>
                  </a:cubicBezTo>
                  <a:cubicBezTo>
                    <a:pt x="1300950" y="394273"/>
                    <a:pt x="1356294" y="850683"/>
                    <a:pt x="1287626" y="1073017"/>
                  </a:cubicBezTo>
                  <a:cubicBezTo>
                    <a:pt x="1281089" y="1193910"/>
                    <a:pt x="1186340" y="1286775"/>
                    <a:pt x="1073017" y="1287626"/>
                  </a:cubicBezTo>
                  <a:cubicBezTo>
                    <a:pt x="923769" y="1304864"/>
                    <a:pt x="343498" y="1329510"/>
                    <a:pt x="214609" y="1287626"/>
                  </a:cubicBezTo>
                  <a:cubicBezTo>
                    <a:pt x="93943" y="1287194"/>
                    <a:pt x="-5567" y="1189020"/>
                    <a:pt x="0" y="1073017"/>
                  </a:cubicBezTo>
                  <a:cubicBezTo>
                    <a:pt x="-20360" y="944397"/>
                    <a:pt x="-50375" y="552324"/>
                    <a:pt x="0" y="214609"/>
                  </a:cubicBezTo>
                  <a:close/>
                </a:path>
              </a:pathLst>
            </a:custGeom>
            <a:noFill/>
            <a:ln>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4" name="Rectangle: Rounded Corners 23">
              <a:extLst>
                <a:ext uri="{FF2B5EF4-FFF2-40B4-BE49-F238E27FC236}">
                  <a16:creationId xmlns:a16="http://schemas.microsoft.com/office/drawing/2014/main" id="{93F8719F-56DB-AC39-58E9-985D6DE858D9}"/>
                </a:ext>
              </a:extLst>
            </p:cNvPr>
            <p:cNvSpPr/>
            <p:nvPr/>
          </p:nvSpPr>
          <p:spPr>
            <a:xfrm rot="21120000">
              <a:off x="2023841" y="1393056"/>
              <a:ext cx="1287626" cy="1287626"/>
            </a:xfrm>
            <a:custGeom>
              <a:avLst/>
              <a:gdLst>
                <a:gd name="connsiteX0" fmla="*/ 0 w 1287626"/>
                <a:gd name="connsiteY0" fmla="*/ 214609 h 1287626"/>
                <a:gd name="connsiteX1" fmla="*/ 214609 w 1287626"/>
                <a:gd name="connsiteY1" fmla="*/ 0 h 1287626"/>
                <a:gd name="connsiteX2" fmla="*/ 1073017 w 1287626"/>
                <a:gd name="connsiteY2" fmla="*/ 0 h 1287626"/>
                <a:gd name="connsiteX3" fmla="*/ 1287626 w 1287626"/>
                <a:gd name="connsiteY3" fmla="*/ 214609 h 1287626"/>
                <a:gd name="connsiteX4" fmla="*/ 1287626 w 1287626"/>
                <a:gd name="connsiteY4" fmla="*/ 1073017 h 1287626"/>
                <a:gd name="connsiteX5" fmla="*/ 1073017 w 1287626"/>
                <a:gd name="connsiteY5" fmla="*/ 1287626 h 1287626"/>
                <a:gd name="connsiteX6" fmla="*/ 214609 w 1287626"/>
                <a:gd name="connsiteY6" fmla="*/ 1287626 h 1287626"/>
                <a:gd name="connsiteX7" fmla="*/ 0 w 1287626"/>
                <a:gd name="connsiteY7" fmla="*/ 1073017 h 1287626"/>
                <a:gd name="connsiteX8" fmla="*/ 0 w 1287626"/>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7626" h="1287626" fill="none" extrusionOk="0">
                  <a:moveTo>
                    <a:pt x="0" y="214609"/>
                  </a:moveTo>
                  <a:cubicBezTo>
                    <a:pt x="88" y="98470"/>
                    <a:pt x="107373" y="18946"/>
                    <a:pt x="214609" y="0"/>
                  </a:cubicBezTo>
                  <a:cubicBezTo>
                    <a:pt x="591666" y="-58498"/>
                    <a:pt x="885112" y="-34108"/>
                    <a:pt x="1073017" y="0"/>
                  </a:cubicBezTo>
                  <a:cubicBezTo>
                    <a:pt x="1188886" y="-18286"/>
                    <a:pt x="1269680" y="90656"/>
                    <a:pt x="1287626" y="214609"/>
                  </a:cubicBezTo>
                  <a:cubicBezTo>
                    <a:pt x="1358308" y="476330"/>
                    <a:pt x="1269768" y="788973"/>
                    <a:pt x="1287626" y="1073017"/>
                  </a:cubicBezTo>
                  <a:cubicBezTo>
                    <a:pt x="1290667" y="1176106"/>
                    <a:pt x="1180260" y="1274978"/>
                    <a:pt x="1073017" y="1287626"/>
                  </a:cubicBezTo>
                  <a:cubicBezTo>
                    <a:pt x="897364" y="1327367"/>
                    <a:pt x="307816" y="1267587"/>
                    <a:pt x="214609" y="1287626"/>
                  </a:cubicBezTo>
                  <a:cubicBezTo>
                    <a:pt x="111707" y="1285860"/>
                    <a:pt x="-14587" y="1194426"/>
                    <a:pt x="0" y="1073017"/>
                  </a:cubicBezTo>
                  <a:cubicBezTo>
                    <a:pt x="-28955" y="729618"/>
                    <a:pt x="49175" y="418094"/>
                    <a:pt x="0" y="214609"/>
                  </a:cubicBezTo>
                  <a:close/>
                </a:path>
                <a:path w="1287626" h="1287626" stroke="0" extrusionOk="0">
                  <a:moveTo>
                    <a:pt x="0" y="214609"/>
                  </a:moveTo>
                  <a:cubicBezTo>
                    <a:pt x="9963" y="98800"/>
                    <a:pt x="103477" y="15403"/>
                    <a:pt x="214609" y="0"/>
                  </a:cubicBezTo>
                  <a:cubicBezTo>
                    <a:pt x="322288" y="-2609"/>
                    <a:pt x="935441" y="-31517"/>
                    <a:pt x="1073017" y="0"/>
                  </a:cubicBezTo>
                  <a:cubicBezTo>
                    <a:pt x="1173346" y="-13868"/>
                    <a:pt x="1289787" y="91728"/>
                    <a:pt x="1287626" y="214609"/>
                  </a:cubicBezTo>
                  <a:cubicBezTo>
                    <a:pt x="1300950" y="394273"/>
                    <a:pt x="1356294" y="850683"/>
                    <a:pt x="1287626" y="1073017"/>
                  </a:cubicBezTo>
                  <a:cubicBezTo>
                    <a:pt x="1281089" y="1193910"/>
                    <a:pt x="1186340" y="1286775"/>
                    <a:pt x="1073017" y="1287626"/>
                  </a:cubicBezTo>
                  <a:cubicBezTo>
                    <a:pt x="923769" y="1304864"/>
                    <a:pt x="343498" y="1329510"/>
                    <a:pt x="214609" y="1287626"/>
                  </a:cubicBezTo>
                  <a:cubicBezTo>
                    <a:pt x="93943" y="1287194"/>
                    <a:pt x="-5567" y="1189020"/>
                    <a:pt x="0" y="1073017"/>
                  </a:cubicBezTo>
                  <a:cubicBezTo>
                    <a:pt x="-20360" y="944397"/>
                    <a:pt x="-50375" y="552324"/>
                    <a:pt x="0" y="214609"/>
                  </a:cubicBezTo>
                  <a:close/>
                </a:path>
              </a:pathLst>
            </a:custGeom>
            <a:ln>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AU" sz="1350"/>
            </a:p>
          </p:txBody>
        </p:sp>
        <p:sp>
          <p:nvSpPr>
            <p:cNvPr id="25" name="Rectangle: Rounded Corners 24">
              <a:extLst>
                <a:ext uri="{FF2B5EF4-FFF2-40B4-BE49-F238E27FC236}">
                  <a16:creationId xmlns:a16="http://schemas.microsoft.com/office/drawing/2014/main" id="{5CD8BB7A-61FB-E53D-BC7D-A4BD7627CA5D}"/>
                </a:ext>
              </a:extLst>
            </p:cNvPr>
            <p:cNvSpPr/>
            <p:nvPr/>
          </p:nvSpPr>
          <p:spPr>
            <a:xfrm>
              <a:off x="2023841" y="1393056"/>
              <a:ext cx="1287626" cy="1287626"/>
            </a:xfrm>
            <a:custGeom>
              <a:avLst/>
              <a:gdLst>
                <a:gd name="connsiteX0" fmla="*/ 0 w 1287626"/>
                <a:gd name="connsiteY0" fmla="*/ 214609 h 1287626"/>
                <a:gd name="connsiteX1" fmla="*/ 214609 w 1287626"/>
                <a:gd name="connsiteY1" fmla="*/ 0 h 1287626"/>
                <a:gd name="connsiteX2" fmla="*/ 1073017 w 1287626"/>
                <a:gd name="connsiteY2" fmla="*/ 0 h 1287626"/>
                <a:gd name="connsiteX3" fmla="*/ 1287626 w 1287626"/>
                <a:gd name="connsiteY3" fmla="*/ 214609 h 1287626"/>
                <a:gd name="connsiteX4" fmla="*/ 1287626 w 1287626"/>
                <a:gd name="connsiteY4" fmla="*/ 1073017 h 1287626"/>
                <a:gd name="connsiteX5" fmla="*/ 1073017 w 1287626"/>
                <a:gd name="connsiteY5" fmla="*/ 1287626 h 1287626"/>
                <a:gd name="connsiteX6" fmla="*/ 214609 w 1287626"/>
                <a:gd name="connsiteY6" fmla="*/ 1287626 h 1287626"/>
                <a:gd name="connsiteX7" fmla="*/ 0 w 1287626"/>
                <a:gd name="connsiteY7" fmla="*/ 1073017 h 1287626"/>
                <a:gd name="connsiteX8" fmla="*/ 0 w 1287626"/>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7626" h="1287626" fill="none" extrusionOk="0">
                  <a:moveTo>
                    <a:pt x="0" y="214609"/>
                  </a:moveTo>
                  <a:cubicBezTo>
                    <a:pt x="88" y="98470"/>
                    <a:pt x="107373" y="18946"/>
                    <a:pt x="214609" y="0"/>
                  </a:cubicBezTo>
                  <a:cubicBezTo>
                    <a:pt x="591666" y="-58498"/>
                    <a:pt x="885112" y="-34108"/>
                    <a:pt x="1073017" y="0"/>
                  </a:cubicBezTo>
                  <a:cubicBezTo>
                    <a:pt x="1188886" y="-18286"/>
                    <a:pt x="1269680" y="90656"/>
                    <a:pt x="1287626" y="214609"/>
                  </a:cubicBezTo>
                  <a:cubicBezTo>
                    <a:pt x="1358308" y="476330"/>
                    <a:pt x="1269768" y="788973"/>
                    <a:pt x="1287626" y="1073017"/>
                  </a:cubicBezTo>
                  <a:cubicBezTo>
                    <a:pt x="1290667" y="1176106"/>
                    <a:pt x="1180260" y="1274978"/>
                    <a:pt x="1073017" y="1287626"/>
                  </a:cubicBezTo>
                  <a:cubicBezTo>
                    <a:pt x="897364" y="1327367"/>
                    <a:pt x="307816" y="1267587"/>
                    <a:pt x="214609" y="1287626"/>
                  </a:cubicBezTo>
                  <a:cubicBezTo>
                    <a:pt x="111707" y="1285860"/>
                    <a:pt x="-14587" y="1194426"/>
                    <a:pt x="0" y="1073017"/>
                  </a:cubicBezTo>
                  <a:cubicBezTo>
                    <a:pt x="-28955" y="729618"/>
                    <a:pt x="49175" y="418094"/>
                    <a:pt x="0" y="214609"/>
                  </a:cubicBezTo>
                  <a:close/>
                </a:path>
                <a:path w="1287626" h="1287626" stroke="0" extrusionOk="0">
                  <a:moveTo>
                    <a:pt x="0" y="214609"/>
                  </a:moveTo>
                  <a:cubicBezTo>
                    <a:pt x="9963" y="98800"/>
                    <a:pt x="103477" y="15403"/>
                    <a:pt x="214609" y="0"/>
                  </a:cubicBezTo>
                  <a:cubicBezTo>
                    <a:pt x="322288" y="-2609"/>
                    <a:pt x="935441" y="-31517"/>
                    <a:pt x="1073017" y="0"/>
                  </a:cubicBezTo>
                  <a:cubicBezTo>
                    <a:pt x="1173346" y="-13868"/>
                    <a:pt x="1289787" y="91728"/>
                    <a:pt x="1287626" y="214609"/>
                  </a:cubicBezTo>
                  <a:cubicBezTo>
                    <a:pt x="1300950" y="394273"/>
                    <a:pt x="1356294" y="850683"/>
                    <a:pt x="1287626" y="1073017"/>
                  </a:cubicBezTo>
                  <a:cubicBezTo>
                    <a:pt x="1281089" y="1193910"/>
                    <a:pt x="1186340" y="1286775"/>
                    <a:pt x="1073017" y="1287626"/>
                  </a:cubicBezTo>
                  <a:cubicBezTo>
                    <a:pt x="923769" y="1304864"/>
                    <a:pt x="343498" y="1329510"/>
                    <a:pt x="214609" y="1287626"/>
                  </a:cubicBezTo>
                  <a:cubicBezTo>
                    <a:pt x="93943" y="1287194"/>
                    <a:pt x="-5567" y="1189020"/>
                    <a:pt x="0" y="1073017"/>
                  </a:cubicBezTo>
                  <a:cubicBezTo>
                    <a:pt x="-20360" y="944397"/>
                    <a:pt x="-50375" y="552324"/>
                    <a:pt x="0" y="214609"/>
                  </a:cubicBezTo>
                  <a:close/>
                </a:path>
              </a:pathLst>
            </a:custGeom>
            <a:solidFill>
              <a:srgbClr val="10CF9B">
                <a:alpha val="69020"/>
              </a:srgbClr>
            </a:solidFill>
            <a:ln>
              <a:extLst>
                <a:ext uri="{C807C97D-BFC1-408E-A445-0C87EB9F89A2}">
                  <ask:lineSketchStyleProps xmlns:ask="http://schemas.microsoft.com/office/drawing/2018/sketchyshapes" sd="852854689">
                    <a:prstGeom prst="roundRect">
                      <a:avLst/>
                    </a:prstGeom>
                    <ask:type>
                      <ask:lineSketchCurved/>
                    </ask:type>
                  </ask:lineSketchStyleProps>
                </a:ext>
              </a:extLst>
            </a:ln>
            <a:effectLst>
              <a:reflection blurRad="6350" stA="50000" endA="300" endPos="24000" dist="165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6" name="Rectangle: Rounded Corners 25">
              <a:extLst>
                <a:ext uri="{FF2B5EF4-FFF2-40B4-BE49-F238E27FC236}">
                  <a16:creationId xmlns:a16="http://schemas.microsoft.com/office/drawing/2014/main" id="{A1ACA370-0232-CC61-AEEF-83BB140B03A1}"/>
                </a:ext>
              </a:extLst>
            </p:cNvPr>
            <p:cNvSpPr/>
            <p:nvPr/>
          </p:nvSpPr>
          <p:spPr>
            <a:xfrm rot="420000">
              <a:off x="2023841" y="1393056"/>
              <a:ext cx="1287626" cy="1287626"/>
            </a:xfrm>
            <a:custGeom>
              <a:avLst/>
              <a:gdLst>
                <a:gd name="connsiteX0" fmla="*/ 0 w 1287626"/>
                <a:gd name="connsiteY0" fmla="*/ 214609 h 1287626"/>
                <a:gd name="connsiteX1" fmla="*/ 214609 w 1287626"/>
                <a:gd name="connsiteY1" fmla="*/ 0 h 1287626"/>
                <a:gd name="connsiteX2" fmla="*/ 1073017 w 1287626"/>
                <a:gd name="connsiteY2" fmla="*/ 0 h 1287626"/>
                <a:gd name="connsiteX3" fmla="*/ 1287626 w 1287626"/>
                <a:gd name="connsiteY3" fmla="*/ 214609 h 1287626"/>
                <a:gd name="connsiteX4" fmla="*/ 1287626 w 1287626"/>
                <a:gd name="connsiteY4" fmla="*/ 1073017 h 1287626"/>
                <a:gd name="connsiteX5" fmla="*/ 1073017 w 1287626"/>
                <a:gd name="connsiteY5" fmla="*/ 1287626 h 1287626"/>
                <a:gd name="connsiteX6" fmla="*/ 214609 w 1287626"/>
                <a:gd name="connsiteY6" fmla="*/ 1287626 h 1287626"/>
                <a:gd name="connsiteX7" fmla="*/ 0 w 1287626"/>
                <a:gd name="connsiteY7" fmla="*/ 1073017 h 1287626"/>
                <a:gd name="connsiteX8" fmla="*/ 0 w 1287626"/>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7626" h="1287626" extrusionOk="0">
                  <a:moveTo>
                    <a:pt x="0" y="214609"/>
                  </a:moveTo>
                  <a:cubicBezTo>
                    <a:pt x="9963" y="98800"/>
                    <a:pt x="103477" y="15403"/>
                    <a:pt x="214609" y="0"/>
                  </a:cubicBezTo>
                  <a:cubicBezTo>
                    <a:pt x="322288" y="-2609"/>
                    <a:pt x="935441" y="-31517"/>
                    <a:pt x="1073017" y="0"/>
                  </a:cubicBezTo>
                  <a:cubicBezTo>
                    <a:pt x="1173346" y="-13868"/>
                    <a:pt x="1289787" y="91728"/>
                    <a:pt x="1287626" y="214609"/>
                  </a:cubicBezTo>
                  <a:cubicBezTo>
                    <a:pt x="1300950" y="394273"/>
                    <a:pt x="1356294" y="850683"/>
                    <a:pt x="1287626" y="1073017"/>
                  </a:cubicBezTo>
                  <a:cubicBezTo>
                    <a:pt x="1281089" y="1193910"/>
                    <a:pt x="1186340" y="1286775"/>
                    <a:pt x="1073017" y="1287626"/>
                  </a:cubicBezTo>
                  <a:cubicBezTo>
                    <a:pt x="923769" y="1304864"/>
                    <a:pt x="343498" y="1329510"/>
                    <a:pt x="214609" y="1287626"/>
                  </a:cubicBezTo>
                  <a:cubicBezTo>
                    <a:pt x="93943" y="1287194"/>
                    <a:pt x="-5567" y="1189020"/>
                    <a:pt x="0" y="1073017"/>
                  </a:cubicBezTo>
                  <a:cubicBezTo>
                    <a:pt x="-20360" y="944397"/>
                    <a:pt x="-50375" y="552324"/>
                    <a:pt x="0" y="214609"/>
                  </a:cubicBezTo>
                  <a:close/>
                </a:path>
              </a:pathLst>
            </a:custGeom>
            <a:noFill/>
            <a:ln>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7" name="Rectangle: Rounded Corners 26">
              <a:extLst>
                <a:ext uri="{FF2B5EF4-FFF2-40B4-BE49-F238E27FC236}">
                  <a16:creationId xmlns:a16="http://schemas.microsoft.com/office/drawing/2014/main" id="{8F3B96EB-0F2A-5055-473A-2382D3E9406A}"/>
                </a:ext>
              </a:extLst>
            </p:cNvPr>
            <p:cNvSpPr/>
            <p:nvPr/>
          </p:nvSpPr>
          <p:spPr>
            <a:xfrm rot="21120000">
              <a:off x="3677059" y="1314073"/>
              <a:ext cx="2069343" cy="1287626"/>
            </a:xfrm>
            <a:custGeom>
              <a:avLst/>
              <a:gdLst>
                <a:gd name="connsiteX0" fmla="*/ 0 w 2069343"/>
                <a:gd name="connsiteY0" fmla="*/ 214609 h 1287626"/>
                <a:gd name="connsiteX1" fmla="*/ 214609 w 2069343"/>
                <a:gd name="connsiteY1" fmla="*/ 0 h 1287626"/>
                <a:gd name="connsiteX2" fmla="*/ 1854734 w 2069343"/>
                <a:gd name="connsiteY2" fmla="*/ 0 h 1287626"/>
                <a:gd name="connsiteX3" fmla="*/ 2069343 w 2069343"/>
                <a:gd name="connsiteY3" fmla="*/ 214609 h 1287626"/>
                <a:gd name="connsiteX4" fmla="*/ 2069343 w 2069343"/>
                <a:gd name="connsiteY4" fmla="*/ 1073017 h 1287626"/>
                <a:gd name="connsiteX5" fmla="*/ 1854734 w 2069343"/>
                <a:gd name="connsiteY5" fmla="*/ 1287626 h 1287626"/>
                <a:gd name="connsiteX6" fmla="*/ 214609 w 2069343"/>
                <a:gd name="connsiteY6" fmla="*/ 1287626 h 1287626"/>
                <a:gd name="connsiteX7" fmla="*/ 0 w 2069343"/>
                <a:gd name="connsiteY7" fmla="*/ 1073017 h 1287626"/>
                <a:gd name="connsiteX8" fmla="*/ 0 w 2069343"/>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343" h="1287626" fill="none" extrusionOk="0">
                  <a:moveTo>
                    <a:pt x="0" y="214609"/>
                  </a:moveTo>
                  <a:cubicBezTo>
                    <a:pt x="88" y="98470"/>
                    <a:pt x="107373" y="18946"/>
                    <a:pt x="214609" y="0"/>
                  </a:cubicBezTo>
                  <a:cubicBezTo>
                    <a:pt x="854324" y="-140362"/>
                    <a:pt x="1231815" y="69318"/>
                    <a:pt x="1854734" y="0"/>
                  </a:cubicBezTo>
                  <a:cubicBezTo>
                    <a:pt x="1970603" y="-18286"/>
                    <a:pt x="2051397" y="90656"/>
                    <a:pt x="2069343" y="214609"/>
                  </a:cubicBezTo>
                  <a:cubicBezTo>
                    <a:pt x="2140025" y="476330"/>
                    <a:pt x="2051485" y="788973"/>
                    <a:pt x="2069343" y="1073017"/>
                  </a:cubicBezTo>
                  <a:cubicBezTo>
                    <a:pt x="2072384" y="1176106"/>
                    <a:pt x="1961977" y="1274978"/>
                    <a:pt x="1854734" y="1287626"/>
                  </a:cubicBezTo>
                  <a:cubicBezTo>
                    <a:pt x="1207906" y="1316949"/>
                    <a:pt x="605799" y="1185949"/>
                    <a:pt x="214609" y="1287626"/>
                  </a:cubicBezTo>
                  <a:cubicBezTo>
                    <a:pt x="111707" y="1285860"/>
                    <a:pt x="-14587" y="1194426"/>
                    <a:pt x="0" y="1073017"/>
                  </a:cubicBezTo>
                  <a:cubicBezTo>
                    <a:pt x="-28955" y="729618"/>
                    <a:pt x="49175" y="418094"/>
                    <a:pt x="0" y="214609"/>
                  </a:cubicBezTo>
                  <a:close/>
                </a:path>
                <a:path w="2069343" h="1287626" stroke="0" extrusionOk="0">
                  <a:moveTo>
                    <a:pt x="0" y="214609"/>
                  </a:moveTo>
                  <a:cubicBezTo>
                    <a:pt x="9963" y="98800"/>
                    <a:pt x="103477" y="15403"/>
                    <a:pt x="214609" y="0"/>
                  </a:cubicBezTo>
                  <a:cubicBezTo>
                    <a:pt x="683583" y="71129"/>
                    <a:pt x="1251695" y="-19464"/>
                    <a:pt x="1854734" y="0"/>
                  </a:cubicBezTo>
                  <a:cubicBezTo>
                    <a:pt x="1955063" y="-13868"/>
                    <a:pt x="2071504" y="91728"/>
                    <a:pt x="2069343" y="214609"/>
                  </a:cubicBezTo>
                  <a:cubicBezTo>
                    <a:pt x="2082667" y="394273"/>
                    <a:pt x="2138011" y="850683"/>
                    <a:pt x="2069343" y="1073017"/>
                  </a:cubicBezTo>
                  <a:cubicBezTo>
                    <a:pt x="2062806" y="1193910"/>
                    <a:pt x="1968057" y="1286775"/>
                    <a:pt x="1854734" y="1287626"/>
                  </a:cubicBezTo>
                  <a:cubicBezTo>
                    <a:pt x="1553561" y="1272898"/>
                    <a:pt x="603508" y="1347514"/>
                    <a:pt x="214609" y="1287626"/>
                  </a:cubicBezTo>
                  <a:cubicBezTo>
                    <a:pt x="93943" y="1287194"/>
                    <a:pt x="-5567" y="1189020"/>
                    <a:pt x="0" y="1073017"/>
                  </a:cubicBezTo>
                  <a:cubicBezTo>
                    <a:pt x="-20360" y="944397"/>
                    <a:pt x="-50375" y="552324"/>
                    <a:pt x="0" y="214609"/>
                  </a:cubicBezTo>
                  <a:close/>
                </a:path>
              </a:pathLst>
            </a:custGeom>
            <a:ln>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AU" sz="1350"/>
            </a:p>
          </p:txBody>
        </p:sp>
        <p:sp>
          <p:nvSpPr>
            <p:cNvPr id="28" name="Rectangle: Rounded Corners 17">
              <a:extLst>
                <a:ext uri="{FF2B5EF4-FFF2-40B4-BE49-F238E27FC236}">
                  <a16:creationId xmlns:a16="http://schemas.microsoft.com/office/drawing/2014/main" id="{FC3613F8-7806-EBEA-4601-AAA36321E340}"/>
                </a:ext>
              </a:extLst>
            </p:cNvPr>
            <p:cNvSpPr/>
            <p:nvPr/>
          </p:nvSpPr>
          <p:spPr>
            <a:xfrm>
              <a:off x="3680863" y="1368470"/>
              <a:ext cx="2069343" cy="1287626"/>
            </a:xfrm>
            <a:custGeom>
              <a:avLst/>
              <a:gdLst>
                <a:gd name="connsiteX0" fmla="*/ 0 w 2069343"/>
                <a:gd name="connsiteY0" fmla="*/ 214609 h 1287626"/>
                <a:gd name="connsiteX1" fmla="*/ 214609 w 2069343"/>
                <a:gd name="connsiteY1" fmla="*/ 0 h 1287626"/>
                <a:gd name="connsiteX2" fmla="*/ 1854734 w 2069343"/>
                <a:gd name="connsiteY2" fmla="*/ 0 h 1287626"/>
                <a:gd name="connsiteX3" fmla="*/ 2069343 w 2069343"/>
                <a:gd name="connsiteY3" fmla="*/ 214609 h 1287626"/>
                <a:gd name="connsiteX4" fmla="*/ 2069343 w 2069343"/>
                <a:gd name="connsiteY4" fmla="*/ 1073017 h 1287626"/>
                <a:gd name="connsiteX5" fmla="*/ 1854734 w 2069343"/>
                <a:gd name="connsiteY5" fmla="*/ 1287626 h 1287626"/>
                <a:gd name="connsiteX6" fmla="*/ 214609 w 2069343"/>
                <a:gd name="connsiteY6" fmla="*/ 1287626 h 1287626"/>
                <a:gd name="connsiteX7" fmla="*/ 0 w 2069343"/>
                <a:gd name="connsiteY7" fmla="*/ 1073017 h 1287626"/>
                <a:gd name="connsiteX8" fmla="*/ 0 w 2069343"/>
                <a:gd name="connsiteY8" fmla="*/ 214609 h 1287626"/>
                <a:gd name="connsiteX0" fmla="*/ 0 w 2069343"/>
                <a:gd name="connsiteY0" fmla="*/ 214609 h 1287626"/>
                <a:gd name="connsiteX1" fmla="*/ 214609 w 2069343"/>
                <a:gd name="connsiteY1" fmla="*/ 0 h 1287626"/>
                <a:gd name="connsiteX2" fmla="*/ 1854734 w 2069343"/>
                <a:gd name="connsiteY2" fmla="*/ 0 h 1287626"/>
                <a:gd name="connsiteX3" fmla="*/ 2069343 w 2069343"/>
                <a:gd name="connsiteY3" fmla="*/ 214609 h 1287626"/>
                <a:gd name="connsiteX4" fmla="*/ 2069343 w 2069343"/>
                <a:gd name="connsiteY4" fmla="*/ 1073017 h 1287626"/>
                <a:gd name="connsiteX5" fmla="*/ 1854734 w 2069343"/>
                <a:gd name="connsiteY5" fmla="*/ 1287626 h 1287626"/>
                <a:gd name="connsiteX6" fmla="*/ 214609 w 2069343"/>
                <a:gd name="connsiteY6" fmla="*/ 1287626 h 1287626"/>
                <a:gd name="connsiteX7" fmla="*/ 0 w 2069343"/>
                <a:gd name="connsiteY7" fmla="*/ 1073017 h 1287626"/>
                <a:gd name="connsiteX8" fmla="*/ 0 w 2069343"/>
                <a:gd name="connsiteY8" fmla="*/ 214609 h 1287626"/>
                <a:gd name="connsiteX0" fmla="*/ 0 w 2069343"/>
                <a:gd name="connsiteY0" fmla="*/ 214609 h 1287626"/>
                <a:gd name="connsiteX1" fmla="*/ 214609 w 2069343"/>
                <a:gd name="connsiteY1" fmla="*/ 0 h 1287626"/>
                <a:gd name="connsiteX2" fmla="*/ 1854734 w 2069343"/>
                <a:gd name="connsiteY2" fmla="*/ 0 h 1287626"/>
                <a:gd name="connsiteX3" fmla="*/ 2069343 w 2069343"/>
                <a:gd name="connsiteY3" fmla="*/ 214609 h 1287626"/>
                <a:gd name="connsiteX4" fmla="*/ 2069343 w 2069343"/>
                <a:gd name="connsiteY4" fmla="*/ 1073017 h 1287626"/>
                <a:gd name="connsiteX5" fmla="*/ 1854734 w 2069343"/>
                <a:gd name="connsiteY5" fmla="*/ 1287626 h 1287626"/>
                <a:gd name="connsiteX6" fmla="*/ 214609 w 2069343"/>
                <a:gd name="connsiteY6" fmla="*/ 1287626 h 1287626"/>
                <a:gd name="connsiteX7" fmla="*/ 0 w 2069343"/>
                <a:gd name="connsiteY7" fmla="*/ 1073017 h 1287626"/>
                <a:gd name="connsiteX8" fmla="*/ 0 w 2069343"/>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343" h="1287626" fill="none" extrusionOk="0">
                  <a:moveTo>
                    <a:pt x="0" y="214609"/>
                  </a:moveTo>
                  <a:cubicBezTo>
                    <a:pt x="1040" y="124235"/>
                    <a:pt x="117403" y="35779"/>
                    <a:pt x="214609" y="0"/>
                  </a:cubicBezTo>
                  <a:cubicBezTo>
                    <a:pt x="780439" y="-135977"/>
                    <a:pt x="1261055" y="134478"/>
                    <a:pt x="1854734" y="0"/>
                  </a:cubicBezTo>
                  <a:cubicBezTo>
                    <a:pt x="1965958" y="-50260"/>
                    <a:pt x="2028796" y="83819"/>
                    <a:pt x="2069343" y="214609"/>
                  </a:cubicBezTo>
                  <a:cubicBezTo>
                    <a:pt x="2192674" y="511556"/>
                    <a:pt x="2037241" y="817074"/>
                    <a:pt x="2069343" y="1073017"/>
                  </a:cubicBezTo>
                  <a:cubicBezTo>
                    <a:pt x="2076307" y="1156195"/>
                    <a:pt x="1936623" y="1246555"/>
                    <a:pt x="1854734" y="1287626"/>
                  </a:cubicBezTo>
                  <a:cubicBezTo>
                    <a:pt x="1317830" y="1356173"/>
                    <a:pt x="617344" y="1331417"/>
                    <a:pt x="214609" y="1287626"/>
                  </a:cubicBezTo>
                  <a:cubicBezTo>
                    <a:pt x="123921" y="1284479"/>
                    <a:pt x="-42978" y="1200040"/>
                    <a:pt x="0" y="1073017"/>
                  </a:cubicBezTo>
                  <a:cubicBezTo>
                    <a:pt x="-2184" y="679779"/>
                    <a:pt x="38151" y="389655"/>
                    <a:pt x="0" y="214609"/>
                  </a:cubicBezTo>
                  <a:close/>
                </a:path>
                <a:path w="2069343" h="1287626" stroke="0" extrusionOk="0">
                  <a:moveTo>
                    <a:pt x="0" y="214609"/>
                  </a:moveTo>
                  <a:cubicBezTo>
                    <a:pt x="-1465" y="126169"/>
                    <a:pt x="100431" y="-15343"/>
                    <a:pt x="214609" y="0"/>
                  </a:cubicBezTo>
                  <a:cubicBezTo>
                    <a:pt x="694106" y="-45999"/>
                    <a:pt x="1328928" y="85820"/>
                    <a:pt x="1854734" y="0"/>
                  </a:cubicBezTo>
                  <a:cubicBezTo>
                    <a:pt x="1917203" y="-10049"/>
                    <a:pt x="2101980" y="98307"/>
                    <a:pt x="2069343" y="214609"/>
                  </a:cubicBezTo>
                  <a:cubicBezTo>
                    <a:pt x="2121730" y="389569"/>
                    <a:pt x="2193645" y="862470"/>
                    <a:pt x="2069343" y="1073017"/>
                  </a:cubicBezTo>
                  <a:cubicBezTo>
                    <a:pt x="2072393" y="1159883"/>
                    <a:pt x="1961743" y="1283278"/>
                    <a:pt x="1854734" y="1287626"/>
                  </a:cubicBezTo>
                  <a:cubicBezTo>
                    <a:pt x="1563469" y="1170281"/>
                    <a:pt x="586697" y="1463138"/>
                    <a:pt x="214609" y="1287626"/>
                  </a:cubicBezTo>
                  <a:cubicBezTo>
                    <a:pt x="104227" y="1316813"/>
                    <a:pt x="-9017" y="1172374"/>
                    <a:pt x="0" y="1073017"/>
                  </a:cubicBezTo>
                  <a:cubicBezTo>
                    <a:pt x="-13437" y="847935"/>
                    <a:pt x="-46024" y="483511"/>
                    <a:pt x="0" y="214609"/>
                  </a:cubicBezTo>
                  <a:close/>
                </a:path>
                <a:path w="2069343" h="1287626" fill="none" stroke="0" extrusionOk="0">
                  <a:moveTo>
                    <a:pt x="0" y="214609"/>
                  </a:moveTo>
                  <a:cubicBezTo>
                    <a:pt x="34369" y="94643"/>
                    <a:pt x="121200" y="20526"/>
                    <a:pt x="214609" y="0"/>
                  </a:cubicBezTo>
                  <a:cubicBezTo>
                    <a:pt x="874090" y="-123815"/>
                    <a:pt x="1195976" y="100356"/>
                    <a:pt x="1854734" y="0"/>
                  </a:cubicBezTo>
                  <a:cubicBezTo>
                    <a:pt x="1956430" y="-33431"/>
                    <a:pt x="2060666" y="65060"/>
                    <a:pt x="2069343" y="214609"/>
                  </a:cubicBezTo>
                  <a:cubicBezTo>
                    <a:pt x="2122508" y="504065"/>
                    <a:pt x="2110561" y="791144"/>
                    <a:pt x="2069343" y="1073017"/>
                  </a:cubicBezTo>
                  <a:cubicBezTo>
                    <a:pt x="2072485" y="1177307"/>
                    <a:pt x="1946868" y="1260584"/>
                    <a:pt x="1854734" y="1287626"/>
                  </a:cubicBezTo>
                  <a:cubicBezTo>
                    <a:pt x="1202582" y="1265996"/>
                    <a:pt x="546698" y="1173470"/>
                    <a:pt x="214609" y="1287626"/>
                  </a:cubicBezTo>
                  <a:cubicBezTo>
                    <a:pt x="88584" y="1280077"/>
                    <a:pt x="-25370" y="1181699"/>
                    <a:pt x="0" y="1073017"/>
                  </a:cubicBezTo>
                  <a:cubicBezTo>
                    <a:pt x="-51361" y="769634"/>
                    <a:pt x="35221" y="416003"/>
                    <a:pt x="0" y="214609"/>
                  </a:cubicBezTo>
                  <a:close/>
                </a:path>
                <a:path w="2069343" h="1287626" fill="none" stroke="0" extrusionOk="0">
                  <a:moveTo>
                    <a:pt x="0" y="214609"/>
                  </a:moveTo>
                  <a:cubicBezTo>
                    <a:pt x="12060" y="115056"/>
                    <a:pt x="112197" y="28259"/>
                    <a:pt x="214609" y="0"/>
                  </a:cubicBezTo>
                  <a:cubicBezTo>
                    <a:pt x="884217" y="-107452"/>
                    <a:pt x="1241693" y="145878"/>
                    <a:pt x="1854734" y="0"/>
                  </a:cubicBezTo>
                  <a:cubicBezTo>
                    <a:pt x="1962810" y="-40235"/>
                    <a:pt x="2055514" y="69727"/>
                    <a:pt x="2069343" y="214609"/>
                  </a:cubicBezTo>
                  <a:cubicBezTo>
                    <a:pt x="2162813" y="487828"/>
                    <a:pt x="2052189" y="799306"/>
                    <a:pt x="2069343" y="1073017"/>
                  </a:cubicBezTo>
                  <a:cubicBezTo>
                    <a:pt x="2060998" y="1176526"/>
                    <a:pt x="1931071" y="1256197"/>
                    <a:pt x="1854734" y="1287626"/>
                  </a:cubicBezTo>
                  <a:cubicBezTo>
                    <a:pt x="1244158" y="1306952"/>
                    <a:pt x="604219" y="1270489"/>
                    <a:pt x="214609" y="1287626"/>
                  </a:cubicBezTo>
                  <a:cubicBezTo>
                    <a:pt x="110853" y="1284489"/>
                    <a:pt x="-28188" y="1192860"/>
                    <a:pt x="0" y="1073017"/>
                  </a:cubicBezTo>
                  <a:cubicBezTo>
                    <a:pt x="-16594" y="714144"/>
                    <a:pt x="16969" y="405111"/>
                    <a:pt x="0" y="214609"/>
                  </a:cubicBezTo>
                  <a:close/>
                </a:path>
              </a:pathLst>
            </a:custGeom>
            <a:solidFill>
              <a:schemeClr val="accent1">
                <a:alpha val="72941"/>
              </a:schemeClr>
            </a:solidFill>
            <a:ln>
              <a:extLst>
                <a:ext uri="{C807C97D-BFC1-408E-A445-0C87EB9F89A2}">
                  <ask:lineSketchStyleProps xmlns:ask="http://schemas.microsoft.com/office/drawing/2018/sketchyshapes" sd="852854689">
                    <a:custGeom>
                      <a:avLst/>
                      <a:gdLst>
                        <a:gd name="connsiteX0" fmla="*/ 0 w 2069343"/>
                        <a:gd name="connsiteY0" fmla="*/ 214609 h 1287626"/>
                        <a:gd name="connsiteX1" fmla="*/ 214609 w 2069343"/>
                        <a:gd name="connsiteY1" fmla="*/ 0 h 1287626"/>
                        <a:gd name="connsiteX2" fmla="*/ 1854734 w 2069343"/>
                        <a:gd name="connsiteY2" fmla="*/ 0 h 1287626"/>
                        <a:gd name="connsiteX3" fmla="*/ 2069343 w 2069343"/>
                        <a:gd name="connsiteY3" fmla="*/ 214609 h 1287626"/>
                        <a:gd name="connsiteX4" fmla="*/ 2069343 w 2069343"/>
                        <a:gd name="connsiteY4" fmla="*/ 1073017 h 1287626"/>
                        <a:gd name="connsiteX5" fmla="*/ 1854734 w 2069343"/>
                        <a:gd name="connsiteY5" fmla="*/ 1287626 h 1287626"/>
                        <a:gd name="connsiteX6" fmla="*/ 214609 w 2069343"/>
                        <a:gd name="connsiteY6" fmla="*/ 1287626 h 1287626"/>
                        <a:gd name="connsiteX7" fmla="*/ 0 w 2069343"/>
                        <a:gd name="connsiteY7" fmla="*/ 1073017 h 1287626"/>
                        <a:gd name="connsiteX8" fmla="*/ 0 w 2069343"/>
                        <a:gd name="connsiteY8" fmla="*/ 214609 h 1287626"/>
                        <a:gd name="connsiteX0" fmla="*/ 0 w 2069343"/>
                        <a:gd name="connsiteY0" fmla="*/ 214609 h 1287626"/>
                        <a:gd name="connsiteX1" fmla="*/ 214609 w 2069343"/>
                        <a:gd name="connsiteY1" fmla="*/ 0 h 1287626"/>
                        <a:gd name="connsiteX2" fmla="*/ 1854734 w 2069343"/>
                        <a:gd name="connsiteY2" fmla="*/ 0 h 1287626"/>
                        <a:gd name="connsiteX3" fmla="*/ 2069343 w 2069343"/>
                        <a:gd name="connsiteY3" fmla="*/ 214609 h 1287626"/>
                        <a:gd name="connsiteX4" fmla="*/ 2069343 w 2069343"/>
                        <a:gd name="connsiteY4" fmla="*/ 1073017 h 1287626"/>
                        <a:gd name="connsiteX5" fmla="*/ 1854734 w 2069343"/>
                        <a:gd name="connsiteY5" fmla="*/ 1287626 h 1287626"/>
                        <a:gd name="connsiteX6" fmla="*/ 214609 w 2069343"/>
                        <a:gd name="connsiteY6" fmla="*/ 1287626 h 1287626"/>
                        <a:gd name="connsiteX7" fmla="*/ 0 w 2069343"/>
                        <a:gd name="connsiteY7" fmla="*/ 1073017 h 1287626"/>
                        <a:gd name="connsiteX8" fmla="*/ 0 w 2069343"/>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343" h="1287626" fill="none" extrusionOk="0">
                          <a:moveTo>
                            <a:pt x="0" y="214609"/>
                          </a:moveTo>
                          <a:cubicBezTo>
                            <a:pt x="585" y="111928"/>
                            <a:pt x="109195" y="22004"/>
                            <a:pt x="214609" y="0"/>
                          </a:cubicBezTo>
                          <a:cubicBezTo>
                            <a:pt x="836773" y="-139320"/>
                            <a:pt x="1257714" y="127033"/>
                            <a:pt x="1854734" y="0"/>
                          </a:cubicBezTo>
                          <a:cubicBezTo>
                            <a:pt x="1967988" y="-36289"/>
                            <a:pt x="2045950" y="89008"/>
                            <a:pt x="2069343" y="214609"/>
                          </a:cubicBezTo>
                          <a:cubicBezTo>
                            <a:pt x="2160346" y="489926"/>
                            <a:pt x="2042830" y="806048"/>
                            <a:pt x="2069343" y="1073017"/>
                          </a:cubicBezTo>
                          <a:cubicBezTo>
                            <a:pt x="2073170" y="1172116"/>
                            <a:pt x="1947643" y="1258909"/>
                            <a:pt x="1854734" y="1287626"/>
                          </a:cubicBezTo>
                          <a:cubicBezTo>
                            <a:pt x="1250349" y="1332094"/>
                            <a:pt x="612181" y="1266360"/>
                            <a:pt x="214609" y="1287626"/>
                          </a:cubicBezTo>
                          <a:cubicBezTo>
                            <a:pt x="115511" y="1285430"/>
                            <a:pt x="-21649" y="1195822"/>
                            <a:pt x="0" y="1073017"/>
                          </a:cubicBezTo>
                          <a:cubicBezTo>
                            <a:pt x="-12286" y="698586"/>
                            <a:pt x="40726" y="396298"/>
                            <a:pt x="0" y="214609"/>
                          </a:cubicBezTo>
                          <a:close/>
                        </a:path>
                        <a:path w="2069343" h="1287626" stroke="0" extrusionOk="0">
                          <a:moveTo>
                            <a:pt x="0" y="214609"/>
                          </a:moveTo>
                          <a:cubicBezTo>
                            <a:pt x="6163" y="107900"/>
                            <a:pt x="102255" y="3069"/>
                            <a:pt x="214609" y="0"/>
                          </a:cubicBezTo>
                          <a:cubicBezTo>
                            <a:pt x="692999" y="-33676"/>
                            <a:pt x="1271968" y="8172"/>
                            <a:pt x="1854734" y="0"/>
                          </a:cubicBezTo>
                          <a:cubicBezTo>
                            <a:pt x="1932487" y="-11591"/>
                            <a:pt x="2085734" y="94800"/>
                            <a:pt x="2069343" y="214609"/>
                          </a:cubicBezTo>
                          <a:cubicBezTo>
                            <a:pt x="2115928" y="390268"/>
                            <a:pt x="2168089" y="857056"/>
                            <a:pt x="2069343" y="1073017"/>
                          </a:cubicBezTo>
                          <a:cubicBezTo>
                            <a:pt x="2068540" y="1173558"/>
                            <a:pt x="1965669" y="1285452"/>
                            <a:pt x="1854734" y="1287626"/>
                          </a:cubicBezTo>
                          <a:cubicBezTo>
                            <a:pt x="1556971" y="1237579"/>
                            <a:pt x="596599" y="1395033"/>
                            <a:pt x="214609" y="1287626"/>
                          </a:cubicBezTo>
                          <a:cubicBezTo>
                            <a:pt x="98165" y="1299354"/>
                            <a:pt x="-8771" y="1173562"/>
                            <a:pt x="0" y="1073017"/>
                          </a:cubicBezTo>
                          <a:cubicBezTo>
                            <a:pt x="-17514" y="904737"/>
                            <a:pt x="-47298" y="503655"/>
                            <a:pt x="0" y="214609"/>
                          </a:cubicBezTo>
                          <a:close/>
                        </a:path>
                        <a:path w="2069343" h="1287626" fill="none" stroke="0" extrusionOk="0">
                          <a:moveTo>
                            <a:pt x="0" y="214609"/>
                          </a:moveTo>
                          <a:cubicBezTo>
                            <a:pt x="17871" y="103317"/>
                            <a:pt x="111933" y="28447"/>
                            <a:pt x="214609" y="0"/>
                          </a:cubicBezTo>
                          <a:cubicBezTo>
                            <a:pt x="868149" y="-131076"/>
                            <a:pt x="1218749" y="84687"/>
                            <a:pt x="1854734" y="0"/>
                          </a:cubicBezTo>
                          <a:cubicBezTo>
                            <a:pt x="1955462" y="-29825"/>
                            <a:pt x="2058270" y="76801"/>
                            <a:pt x="2069343" y="214609"/>
                          </a:cubicBezTo>
                          <a:cubicBezTo>
                            <a:pt x="2154705" y="463849"/>
                            <a:pt x="2078621" y="769424"/>
                            <a:pt x="2069343" y="1073017"/>
                          </a:cubicBezTo>
                          <a:cubicBezTo>
                            <a:pt x="2070132" y="1176922"/>
                            <a:pt x="1957340" y="1274219"/>
                            <a:pt x="1854734" y="1287626"/>
                          </a:cubicBezTo>
                          <a:cubicBezTo>
                            <a:pt x="1196595" y="1271018"/>
                            <a:pt x="587975" y="1195192"/>
                            <a:pt x="214609" y="1287626"/>
                          </a:cubicBezTo>
                          <a:cubicBezTo>
                            <a:pt x="90543" y="1281585"/>
                            <a:pt x="-23401" y="1190433"/>
                            <a:pt x="0" y="1073017"/>
                          </a:cubicBezTo>
                          <a:cubicBezTo>
                            <a:pt x="-38695" y="764795"/>
                            <a:pt x="37233" y="422524"/>
                            <a:pt x="0" y="214609"/>
                          </a:cubicBezTo>
                          <a:close/>
                        </a:path>
                      </a:pathLst>
                    </a:custGeom>
                    <ask:type>
                      <ask:lineSketchCurved/>
                    </ask:type>
                  </ask:lineSketchStyleProps>
                </a:ext>
              </a:extLst>
            </a:ln>
            <a:effectLst>
              <a:reflection blurRad="6350" stA="50000" endA="300" endPos="24000" dist="2413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9" name="Rectangle: Rounded Corners 28">
              <a:extLst>
                <a:ext uri="{FF2B5EF4-FFF2-40B4-BE49-F238E27FC236}">
                  <a16:creationId xmlns:a16="http://schemas.microsoft.com/office/drawing/2014/main" id="{729B2237-6CCF-C43F-1C06-B3AD47A9A390}"/>
                </a:ext>
              </a:extLst>
            </p:cNvPr>
            <p:cNvSpPr/>
            <p:nvPr/>
          </p:nvSpPr>
          <p:spPr>
            <a:xfrm rot="420000">
              <a:off x="3677950" y="1416104"/>
              <a:ext cx="2069343" cy="1287626"/>
            </a:xfrm>
            <a:custGeom>
              <a:avLst/>
              <a:gdLst>
                <a:gd name="connsiteX0" fmla="*/ 0 w 2069343"/>
                <a:gd name="connsiteY0" fmla="*/ 214609 h 1287626"/>
                <a:gd name="connsiteX1" fmla="*/ 214609 w 2069343"/>
                <a:gd name="connsiteY1" fmla="*/ 0 h 1287626"/>
                <a:gd name="connsiteX2" fmla="*/ 1854734 w 2069343"/>
                <a:gd name="connsiteY2" fmla="*/ 0 h 1287626"/>
                <a:gd name="connsiteX3" fmla="*/ 2069343 w 2069343"/>
                <a:gd name="connsiteY3" fmla="*/ 214609 h 1287626"/>
                <a:gd name="connsiteX4" fmla="*/ 2069343 w 2069343"/>
                <a:gd name="connsiteY4" fmla="*/ 1073017 h 1287626"/>
                <a:gd name="connsiteX5" fmla="*/ 1854734 w 2069343"/>
                <a:gd name="connsiteY5" fmla="*/ 1287626 h 1287626"/>
                <a:gd name="connsiteX6" fmla="*/ 214609 w 2069343"/>
                <a:gd name="connsiteY6" fmla="*/ 1287626 h 1287626"/>
                <a:gd name="connsiteX7" fmla="*/ 0 w 2069343"/>
                <a:gd name="connsiteY7" fmla="*/ 1073017 h 1287626"/>
                <a:gd name="connsiteX8" fmla="*/ 0 w 2069343"/>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343" h="1287626" extrusionOk="0">
                  <a:moveTo>
                    <a:pt x="0" y="214609"/>
                  </a:moveTo>
                  <a:cubicBezTo>
                    <a:pt x="9963" y="98800"/>
                    <a:pt x="103477" y="15403"/>
                    <a:pt x="214609" y="0"/>
                  </a:cubicBezTo>
                  <a:cubicBezTo>
                    <a:pt x="683583" y="71129"/>
                    <a:pt x="1251695" y="-19464"/>
                    <a:pt x="1854734" y="0"/>
                  </a:cubicBezTo>
                  <a:cubicBezTo>
                    <a:pt x="1955063" y="-13868"/>
                    <a:pt x="2071504" y="91728"/>
                    <a:pt x="2069343" y="214609"/>
                  </a:cubicBezTo>
                  <a:cubicBezTo>
                    <a:pt x="2082667" y="394273"/>
                    <a:pt x="2138011" y="850683"/>
                    <a:pt x="2069343" y="1073017"/>
                  </a:cubicBezTo>
                  <a:cubicBezTo>
                    <a:pt x="2062806" y="1193910"/>
                    <a:pt x="1968057" y="1286775"/>
                    <a:pt x="1854734" y="1287626"/>
                  </a:cubicBezTo>
                  <a:cubicBezTo>
                    <a:pt x="1553561" y="1272898"/>
                    <a:pt x="603508" y="1347514"/>
                    <a:pt x="214609" y="1287626"/>
                  </a:cubicBezTo>
                  <a:cubicBezTo>
                    <a:pt x="93943" y="1287194"/>
                    <a:pt x="-5567" y="1189020"/>
                    <a:pt x="0" y="1073017"/>
                  </a:cubicBezTo>
                  <a:cubicBezTo>
                    <a:pt x="-20360" y="944397"/>
                    <a:pt x="-50375" y="552324"/>
                    <a:pt x="0" y="214609"/>
                  </a:cubicBezTo>
                  <a:close/>
                </a:path>
              </a:pathLst>
            </a:custGeom>
            <a:noFill/>
            <a:ln>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30" name="Rectangle: Rounded Corners 29">
              <a:extLst>
                <a:ext uri="{FF2B5EF4-FFF2-40B4-BE49-F238E27FC236}">
                  <a16:creationId xmlns:a16="http://schemas.microsoft.com/office/drawing/2014/main" id="{167A1CEF-CA90-F847-F1C8-839FC08D4D48}"/>
                </a:ext>
              </a:extLst>
            </p:cNvPr>
            <p:cNvSpPr/>
            <p:nvPr/>
          </p:nvSpPr>
          <p:spPr>
            <a:xfrm rot="21120000">
              <a:off x="6167693" y="1404464"/>
              <a:ext cx="1737088" cy="1287626"/>
            </a:xfrm>
            <a:custGeom>
              <a:avLst/>
              <a:gdLst>
                <a:gd name="connsiteX0" fmla="*/ 0 w 1737088"/>
                <a:gd name="connsiteY0" fmla="*/ 214609 h 1287626"/>
                <a:gd name="connsiteX1" fmla="*/ 214609 w 1737088"/>
                <a:gd name="connsiteY1" fmla="*/ 0 h 1287626"/>
                <a:gd name="connsiteX2" fmla="*/ 1522479 w 1737088"/>
                <a:gd name="connsiteY2" fmla="*/ 0 h 1287626"/>
                <a:gd name="connsiteX3" fmla="*/ 1737088 w 1737088"/>
                <a:gd name="connsiteY3" fmla="*/ 214609 h 1287626"/>
                <a:gd name="connsiteX4" fmla="*/ 1737088 w 1737088"/>
                <a:gd name="connsiteY4" fmla="*/ 1073017 h 1287626"/>
                <a:gd name="connsiteX5" fmla="*/ 1522479 w 1737088"/>
                <a:gd name="connsiteY5" fmla="*/ 1287626 h 1287626"/>
                <a:gd name="connsiteX6" fmla="*/ 214609 w 1737088"/>
                <a:gd name="connsiteY6" fmla="*/ 1287626 h 1287626"/>
                <a:gd name="connsiteX7" fmla="*/ 0 w 1737088"/>
                <a:gd name="connsiteY7" fmla="*/ 1073017 h 1287626"/>
                <a:gd name="connsiteX8" fmla="*/ 0 w 1737088"/>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088" h="1287626" fill="none" extrusionOk="0">
                  <a:moveTo>
                    <a:pt x="0" y="214609"/>
                  </a:moveTo>
                  <a:cubicBezTo>
                    <a:pt x="88" y="98470"/>
                    <a:pt x="107373" y="18946"/>
                    <a:pt x="214609" y="0"/>
                  </a:cubicBezTo>
                  <a:cubicBezTo>
                    <a:pt x="613550" y="63507"/>
                    <a:pt x="1050958" y="75041"/>
                    <a:pt x="1522479" y="0"/>
                  </a:cubicBezTo>
                  <a:cubicBezTo>
                    <a:pt x="1638348" y="-18286"/>
                    <a:pt x="1719142" y="90656"/>
                    <a:pt x="1737088" y="214609"/>
                  </a:cubicBezTo>
                  <a:cubicBezTo>
                    <a:pt x="1807770" y="476330"/>
                    <a:pt x="1719230" y="788973"/>
                    <a:pt x="1737088" y="1073017"/>
                  </a:cubicBezTo>
                  <a:cubicBezTo>
                    <a:pt x="1740129" y="1176106"/>
                    <a:pt x="1629722" y="1274978"/>
                    <a:pt x="1522479" y="1287626"/>
                  </a:cubicBezTo>
                  <a:cubicBezTo>
                    <a:pt x="879902" y="1276909"/>
                    <a:pt x="481438" y="1179220"/>
                    <a:pt x="214609" y="1287626"/>
                  </a:cubicBezTo>
                  <a:cubicBezTo>
                    <a:pt x="111707" y="1285860"/>
                    <a:pt x="-14587" y="1194426"/>
                    <a:pt x="0" y="1073017"/>
                  </a:cubicBezTo>
                  <a:cubicBezTo>
                    <a:pt x="-28955" y="729618"/>
                    <a:pt x="49175" y="418094"/>
                    <a:pt x="0" y="214609"/>
                  </a:cubicBezTo>
                  <a:close/>
                </a:path>
                <a:path w="1737088" h="1287626" stroke="0" extrusionOk="0">
                  <a:moveTo>
                    <a:pt x="0" y="214609"/>
                  </a:moveTo>
                  <a:cubicBezTo>
                    <a:pt x="9963" y="98800"/>
                    <a:pt x="103477" y="15403"/>
                    <a:pt x="214609" y="0"/>
                  </a:cubicBezTo>
                  <a:cubicBezTo>
                    <a:pt x="502979" y="-34579"/>
                    <a:pt x="946318" y="-81520"/>
                    <a:pt x="1522479" y="0"/>
                  </a:cubicBezTo>
                  <a:cubicBezTo>
                    <a:pt x="1622808" y="-13868"/>
                    <a:pt x="1739249" y="91728"/>
                    <a:pt x="1737088" y="214609"/>
                  </a:cubicBezTo>
                  <a:cubicBezTo>
                    <a:pt x="1750412" y="394273"/>
                    <a:pt x="1805756" y="850683"/>
                    <a:pt x="1737088" y="1073017"/>
                  </a:cubicBezTo>
                  <a:cubicBezTo>
                    <a:pt x="1730551" y="1193910"/>
                    <a:pt x="1635802" y="1286775"/>
                    <a:pt x="1522479" y="1287626"/>
                  </a:cubicBezTo>
                  <a:cubicBezTo>
                    <a:pt x="1249900" y="1229231"/>
                    <a:pt x="607693" y="1335615"/>
                    <a:pt x="214609" y="1287626"/>
                  </a:cubicBezTo>
                  <a:cubicBezTo>
                    <a:pt x="93943" y="1287194"/>
                    <a:pt x="-5567" y="1189020"/>
                    <a:pt x="0" y="1073017"/>
                  </a:cubicBezTo>
                  <a:cubicBezTo>
                    <a:pt x="-20360" y="944397"/>
                    <a:pt x="-50375" y="552324"/>
                    <a:pt x="0" y="214609"/>
                  </a:cubicBezTo>
                  <a:close/>
                </a:path>
              </a:pathLst>
            </a:custGeom>
            <a:ln>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AU" sz="1350"/>
            </a:p>
          </p:txBody>
        </p:sp>
        <p:sp>
          <p:nvSpPr>
            <p:cNvPr id="31" name="Rectangle: Rounded Corners 30">
              <a:extLst>
                <a:ext uri="{FF2B5EF4-FFF2-40B4-BE49-F238E27FC236}">
                  <a16:creationId xmlns:a16="http://schemas.microsoft.com/office/drawing/2014/main" id="{1ED42196-14E6-5012-122F-573D99B76744}"/>
                </a:ext>
              </a:extLst>
            </p:cNvPr>
            <p:cNvSpPr/>
            <p:nvPr/>
          </p:nvSpPr>
          <p:spPr>
            <a:xfrm>
              <a:off x="6167693" y="1404464"/>
              <a:ext cx="1737088" cy="1287626"/>
            </a:xfrm>
            <a:custGeom>
              <a:avLst/>
              <a:gdLst>
                <a:gd name="connsiteX0" fmla="*/ 0 w 1737088"/>
                <a:gd name="connsiteY0" fmla="*/ 214609 h 1287626"/>
                <a:gd name="connsiteX1" fmla="*/ 214609 w 1737088"/>
                <a:gd name="connsiteY1" fmla="*/ 0 h 1287626"/>
                <a:gd name="connsiteX2" fmla="*/ 1522479 w 1737088"/>
                <a:gd name="connsiteY2" fmla="*/ 0 h 1287626"/>
                <a:gd name="connsiteX3" fmla="*/ 1737088 w 1737088"/>
                <a:gd name="connsiteY3" fmla="*/ 214609 h 1287626"/>
                <a:gd name="connsiteX4" fmla="*/ 1737088 w 1737088"/>
                <a:gd name="connsiteY4" fmla="*/ 1073017 h 1287626"/>
                <a:gd name="connsiteX5" fmla="*/ 1522479 w 1737088"/>
                <a:gd name="connsiteY5" fmla="*/ 1287626 h 1287626"/>
                <a:gd name="connsiteX6" fmla="*/ 214609 w 1737088"/>
                <a:gd name="connsiteY6" fmla="*/ 1287626 h 1287626"/>
                <a:gd name="connsiteX7" fmla="*/ 0 w 1737088"/>
                <a:gd name="connsiteY7" fmla="*/ 1073017 h 1287626"/>
                <a:gd name="connsiteX8" fmla="*/ 0 w 1737088"/>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088" h="1287626" fill="none" extrusionOk="0">
                  <a:moveTo>
                    <a:pt x="0" y="214609"/>
                  </a:moveTo>
                  <a:cubicBezTo>
                    <a:pt x="88" y="98470"/>
                    <a:pt x="107373" y="18946"/>
                    <a:pt x="214609" y="0"/>
                  </a:cubicBezTo>
                  <a:cubicBezTo>
                    <a:pt x="613550" y="63507"/>
                    <a:pt x="1050958" y="75041"/>
                    <a:pt x="1522479" y="0"/>
                  </a:cubicBezTo>
                  <a:cubicBezTo>
                    <a:pt x="1638348" y="-18286"/>
                    <a:pt x="1719142" y="90656"/>
                    <a:pt x="1737088" y="214609"/>
                  </a:cubicBezTo>
                  <a:cubicBezTo>
                    <a:pt x="1807770" y="476330"/>
                    <a:pt x="1719230" y="788973"/>
                    <a:pt x="1737088" y="1073017"/>
                  </a:cubicBezTo>
                  <a:cubicBezTo>
                    <a:pt x="1740129" y="1176106"/>
                    <a:pt x="1629722" y="1274978"/>
                    <a:pt x="1522479" y="1287626"/>
                  </a:cubicBezTo>
                  <a:cubicBezTo>
                    <a:pt x="879902" y="1276909"/>
                    <a:pt x="481438" y="1179220"/>
                    <a:pt x="214609" y="1287626"/>
                  </a:cubicBezTo>
                  <a:cubicBezTo>
                    <a:pt x="111707" y="1285860"/>
                    <a:pt x="-14587" y="1194426"/>
                    <a:pt x="0" y="1073017"/>
                  </a:cubicBezTo>
                  <a:cubicBezTo>
                    <a:pt x="-28955" y="729618"/>
                    <a:pt x="49175" y="418094"/>
                    <a:pt x="0" y="214609"/>
                  </a:cubicBezTo>
                  <a:close/>
                </a:path>
                <a:path w="1737088" h="1287626" stroke="0" extrusionOk="0">
                  <a:moveTo>
                    <a:pt x="0" y="214609"/>
                  </a:moveTo>
                  <a:cubicBezTo>
                    <a:pt x="9963" y="98800"/>
                    <a:pt x="103477" y="15403"/>
                    <a:pt x="214609" y="0"/>
                  </a:cubicBezTo>
                  <a:cubicBezTo>
                    <a:pt x="502979" y="-34579"/>
                    <a:pt x="946318" y="-81520"/>
                    <a:pt x="1522479" y="0"/>
                  </a:cubicBezTo>
                  <a:cubicBezTo>
                    <a:pt x="1622808" y="-13868"/>
                    <a:pt x="1739249" y="91728"/>
                    <a:pt x="1737088" y="214609"/>
                  </a:cubicBezTo>
                  <a:cubicBezTo>
                    <a:pt x="1750412" y="394273"/>
                    <a:pt x="1805756" y="850683"/>
                    <a:pt x="1737088" y="1073017"/>
                  </a:cubicBezTo>
                  <a:cubicBezTo>
                    <a:pt x="1730551" y="1193910"/>
                    <a:pt x="1635802" y="1286775"/>
                    <a:pt x="1522479" y="1287626"/>
                  </a:cubicBezTo>
                  <a:cubicBezTo>
                    <a:pt x="1249900" y="1229231"/>
                    <a:pt x="607693" y="1335615"/>
                    <a:pt x="214609" y="1287626"/>
                  </a:cubicBezTo>
                  <a:cubicBezTo>
                    <a:pt x="93943" y="1287194"/>
                    <a:pt x="-5567" y="1189020"/>
                    <a:pt x="0" y="1073017"/>
                  </a:cubicBezTo>
                  <a:cubicBezTo>
                    <a:pt x="-20360" y="944397"/>
                    <a:pt x="-50375" y="552324"/>
                    <a:pt x="0" y="214609"/>
                  </a:cubicBezTo>
                  <a:close/>
                </a:path>
              </a:pathLst>
            </a:custGeom>
            <a:ln>
              <a:extLst>
                <a:ext uri="{C807C97D-BFC1-408E-A445-0C87EB9F89A2}">
                  <ask:lineSketchStyleProps xmlns:ask="http://schemas.microsoft.com/office/drawing/2018/sketchyshapes" sd="852854689">
                    <a:prstGeom prst="roundRect">
                      <a:avLst/>
                    </a:prstGeom>
                    <ask:type>
                      <ask:lineSketchCurved/>
                    </ask:type>
                  </ask:lineSketchStyleProps>
                </a:ext>
              </a:extLst>
            </a:ln>
            <a:effectLst>
              <a:outerShdw blurRad="40000" dist="20000" dir="5400000" rotWithShape="0">
                <a:srgbClr val="000000">
                  <a:alpha val="38000"/>
                </a:srgbClr>
              </a:outerShdw>
              <a:reflection blurRad="6350" stA="50000" endA="300" endPos="55500" dist="2540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AU" sz="1350"/>
            </a:p>
          </p:txBody>
        </p:sp>
        <p:sp>
          <p:nvSpPr>
            <p:cNvPr id="32" name="Rectangle: Rounded Corners 31">
              <a:extLst>
                <a:ext uri="{FF2B5EF4-FFF2-40B4-BE49-F238E27FC236}">
                  <a16:creationId xmlns:a16="http://schemas.microsoft.com/office/drawing/2014/main" id="{BDA5F1D4-054E-7180-35AD-04EBAF807182}"/>
                </a:ext>
              </a:extLst>
            </p:cNvPr>
            <p:cNvSpPr/>
            <p:nvPr/>
          </p:nvSpPr>
          <p:spPr>
            <a:xfrm rot="420000">
              <a:off x="6167693" y="1404464"/>
              <a:ext cx="1737088" cy="1287626"/>
            </a:xfrm>
            <a:custGeom>
              <a:avLst/>
              <a:gdLst>
                <a:gd name="connsiteX0" fmla="*/ 0 w 1737088"/>
                <a:gd name="connsiteY0" fmla="*/ 214609 h 1287626"/>
                <a:gd name="connsiteX1" fmla="*/ 214609 w 1737088"/>
                <a:gd name="connsiteY1" fmla="*/ 0 h 1287626"/>
                <a:gd name="connsiteX2" fmla="*/ 1522479 w 1737088"/>
                <a:gd name="connsiteY2" fmla="*/ 0 h 1287626"/>
                <a:gd name="connsiteX3" fmla="*/ 1737088 w 1737088"/>
                <a:gd name="connsiteY3" fmla="*/ 214609 h 1287626"/>
                <a:gd name="connsiteX4" fmla="*/ 1737088 w 1737088"/>
                <a:gd name="connsiteY4" fmla="*/ 1073017 h 1287626"/>
                <a:gd name="connsiteX5" fmla="*/ 1522479 w 1737088"/>
                <a:gd name="connsiteY5" fmla="*/ 1287626 h 1287626"/>
                <a:gd name="connsiteX6" fmla="*/ 214609 w 1737088"/>
                <a:gd name="connsiteY6" fmla="*/ 1287626 h 1287626"/>
                <a:gd name="connsiteX7" fmla="*/ 0 w 1737088"/>
                <a:gd name="connsiteY7" fmla="*/ 1073017 h 1287626"/>
                <a:gd name="connsiteX8" fmla="*/ 0 w 1737088"/>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088" h="1287626" extrusionOk="0">
                  <a:moveTo>
                    <a:pt x="0" y="214609"/>
                  </a:moveTo>
                  <a:cubicBezTo>
                    <a:pt x="9963" y="98800"/>
                    <a:pt x="103477" y="15403"/>
                    <a:pt x="214609" y="0"/>
                  </a:cubicBezTo>
                  <a:cubicBezTo>
                    <a:pt x="502979" y="-34579"/>
                    <a:pt x="946318" y="-81520"/>
                    <a:pt x="1522479" y="0"/>
                  </a:cubicBezTo>
                  <a:cubicBezTo>
                    <a:pt x="1622808" y="-13868"/>
                    <a:pt x="1739249" y="91728"/>
                    <a:pt x="1737088" y="214609"/>
                  </a:cubicBezTo>
                  <a:cubicBezTo>
                    <a:pt x="1750412" y="394273"/>
                    <a:pt x="1805756" y="850683"/>
                    <a:pt x="1737088" y="1073017"/>
                  </a:cubicBezTo>
                  <a:cubicBezTo>
                    <a:pt x="1730551" y="1193910"/>
                    <a:pt x="1635802" y="1286775"/>
                    <a:pt x="1522479" y="1287626"/>
                  </a:cubicBezTo>
                  <a:cubicBezTo>
                    <a:pt x="1249900" y="1229231"/>
                    <a:pt x="607693" y="1335615"/>
                    <a:pt x="214609" y="1287626"/>
                  </a:cubicBezTo>
                  <a:cubicBezTo>
                    <a:pt x="93943" y="1287194"/>
                    <a:pt x="-5567" y="1189020"/>
                    <a:pt x="0" y="1073017"/>
                  </a:cubicBezTo>
                  <a:cubicBezTo>
                    <a:pt x="-20360" y="944397"/>
                    <a:pt x="-50375" y="552324"/>
                    <a:pt x="0" y="214609"/>
                  </a:cubicBezTo>
                  <a:close/>
                </a:path>
              </a:pathLst>
            </a:custGeom>
            <a:noFill/>
            <a:ln>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33" name="TextBox 22">
              <a:extLst>
                <a:ext uri="{FF2B5EF4-FFF2-40B4-BE49-F238E27FC236}">
                  <a16:creationId xmlns:a16="http://schemas.microsoft.com/office/drawing/2014/main" id="{DDCF6AFE-9DDC-1792-6AF9-7CECA0BB0DD8}"/>
                </a:ext>
              </a:extLst>
            </p:cNvPr>
            <p:cNvSpPr txBox="1"/>
            <p:nvPr/>
          </p:nvSpPr>
          <p:spPr>
            <a:xfrm>
              <a:off x="418256" y="1905291"/>
              <a:ext cx="1155523" cy="2631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2000" b="1">
                  <a:latin typeface="VIC" panose="00000500000000000000" pitchFamily="2" charset="0"/>
                  <a:cs typeface="Browallia New" panose="020B0604020202020204" pitchFamily="34" charset="-34"/>
                </a:rPr>
                <a:t>Attraction</a:t>
              </a:r>
            </a:p>
          </p:txBody>
        </p:sp>
        <p:sp>
          <p:nvSpPr>
            <p:cNvPr id="34" name="TextBox 23">
              <a:extLst>
                <a:ext uri="{FF2B5EF4-FFF2-40B4-BE49-F238E27FC236}">
                  <a16:creationId xmlns:a16="http://schemas.microsoft.com/office/drawing/2014/main" id="{38C5A966-0370-AD38-18F5-E57848D91F9F}"/>
                </a:ext>
              </a:extLst>
            </p:cNvPr>
            <p:cNvSpPr txBox="1"/>
            <p:nvPr/>
          </p:nvSpPr>
          <p:spPr>
            <a:xfrm>
              <a:off x="2061380" y="1905291"/>
              <a:ext cx="1214821" cy="26315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2000" b="1">
                  <a:latin typeface="VIC" panose="00000500000000000000" pitchFamily="2" charset="0"/>
                  <a:cs typeface="Browallia New" panose="020B0604020202020204" pitchFamily="34" charset="-34"/>
                </a:rPr>
                <a:t>Recruitment </a:t>
              </a:r>
            </a:p>
          </p:txBody>
        </p:sp>
        <p:sp>
          <p:nvSpPr>
            <p:cNvPr id="35" name="TextBox 24">
              <a:extLst>
                <a:ext uri="{FF2B5EF4-FFF2-40B4-BE49-F238E27FC236}">
                  <a16:creationId xmlns:a16="http://schemas.microsoft.com/office/drawing/2014/main" id="{09F9FAD6-0906-4A25-6045-E3A0F3242FE7}"/>
                </a:ext>
              </a:extLst>
            </p:cNvPr>
            <p:cNvSpPr txBox="1"/>
            <p:nvPr/>
          </p:nvSpPr>
          <p:spPr>
            <a:xfrm>
              <a:off x="3796460" y="1880705"/>
              <a:ext cx="1790964" cy="2631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2000" b="1">
                  <a:latin typeface="VIC" panose="00000500000000000000" pitchFamily="2" charset="0"/>
                  <a:cs typeface="Browallia New" panose="020B0604020202020204" pitchFamily="34" charset="-34"/>
                </a:rPr>
                <a:t>Retention</a:t>
              </a:r>
            </a:p>
          </p:txBody>
        </p:sp>
        <p:sp>
          <p:nvSpPr>
            <p:cNvPr id="36" name="TextBox 25">
              <a:extLst>
                <a:ext uri="{FF2B5EF4-FFF2-40B4-BE49-F238E27FC236}">
                  <a16:creationId xmlns:a16="http://schemas.microsoft.com/office/drawing/2014/main" id="{C47070A8-AE56-741D-6894-1ED725AEC96E}"/>
                </a:ext>
              </a:extLst>
            </p:cNvPr>
            <p:cNvSpPr txBox="1"/>
            <p:nvPr/>
          </p:nvSpPr>
          <p:spPr>
            <a:xfrm>
              <a:off x="6279765" y="1877438"/>
              <a:ext cx="1576998" cy="4250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2000" b="1">
                  <a:latin typeface="VIC"/>
                  <a:cs typeface="Browallia New"/>
                </a:rPr>
                <a:t>Progression</a:t>
              </a:r>
              <a:endParaRPr lang="en-AU" sz="2000" b="1">
                <a:latin typeface="VIC" panose="00000500000000000000" pitchFamily="2" charset="0"/>
                <a:cs typeface="Browallia New" panose="020B0604020202020204" pitchFamily="34" charset="-34"/>
              </a:endParaRPr>
            </a:p>
            <a:p>
              <a:pPr algn="ctr"/>
              <a:endParaRPr lang="en-AU" sz="1600" b="1">
                <a:latin typeface="VIC" panose="00000500000000000000" pitchFamily="2" charset="0"/>
                <a:cs typeface="Browallia New" panose="020B0604020202020204" pitchFamily="34" charset="-34"/>
              </a:endParaRPr>
            </a:p>
          </p:txBody>
        </p:sp>
      </p:grpSp>
      <p:sp>
        <p:nvSpPr>
          <p:cNvPr id="5" name="TextBox 2">
            <a:extLst>
              <a:ext uri="{FF2B5EF4-FFF2-40B4-BE49-F238E27FC236}">
                <a16:creationId xmlns:a16="http://schemas.microsoft.com/office/drawing/2014/main" id="{7B53D280-5C01-2472-C4EA-B364EE10D73A}"/>
              </a:ext>
            </a:extLst>
          </p:cNvPr>
          <p:cNvSpPr txBox="1"/>
          <p:nvPr/>
        </p:nvSpPr>
        <p:spPr>
          <a:xfrm>
            <a:off x="76836" y="4170948"/>
            <a:ext cx="2703269" cy="181588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1600">
                <a:latin typeface="VIC"/>
                <a:cs typeface="Arial"/>
              </a:rPr>
              <a:t>Girls on Fire</a:t>
            </a:r>
            <a:endParaRPr lang="en-US" sz="1600">
              <a:latin typeface="VIC" panose="00000500000000000000" pitchFamily="2" charset="0"/>
              <a:cs typeface="Arial"/>
            </a:endParaRPr>
          </a:p>
          <a:p>
            <a:pPr marL="285750" indent="-285750">
              <a:buFont typeface="Arial"/>
              <a:buChar char="•"/>
            </a:pPr>
            <a:r>
              <a:rPr lang="en-US" sz="1600">
                <a:latin typeface="VIC"/>
                <a:cs typeface="Arial"/>
              </a:rPr>
              <a:t>Women in Aviation</a:t>
            </a:r>
          </a:p>
          <a:p>
            <a:pPr marL="285750" indent="-285750">
              <a:buFont typeface="Arial"/>
              <a:buChar char="•"/>
            </a:pPr>
            <a:r>
              <a:rPr lang="en-US" sz="1600">
                <a:latin typeface="VIC"/>
                <a:cs typeface="Arial"/>
              </a:rPr>
              <a:t>Regional Attraction Plans</a:t>
            </a:r>
            <a:endParaRPr lang="en-US" sz="1600">
              <a:latin typeface="VIC" panose="00000500000000000000" pitchFamily="2" charset="0"/>
              <a:cs typeface="Arial"/>
            </a:endParaRPr>
          </a:p>
          <a:p>
            <a:pPr marL="285750" indent="-285750">
              <a:buFont typeface="Arial,Sans-Serif"/>
              <a:buChar char="•"/>
            </a:pPr>
            <a:r>
              <a:rPr lang="en-US" sz="1600">
                <a:latin typeface="VIC"/>
                <a:cs typeface="Arial"/>
              </a:rPr>
              <a:t>Staff Led Networks</a:t>
            </a:r>
            <a:endParaRPr lang="en-US">
              <a:ea typeface="Calibri"/>
              <a:cs typeface="Arial"/>
            </a:endParaRPr>
          </a:p>
          <a:p>
            <a:pPr marL="285750" indent="-285750">
              <a:buFont typeface="Arial,Sans-Serif"/>
              <a:buChar char="•"/>
            </a:pPr>
            <a:r>
              <a:rPr lang="en-US" sz="1600">
                <a:latin typeface="VIC"/>
                <a:cs typeface="Arial"/>
              </a:rPr>
              <a:t>Graduate Programs</a:t>
            </a:r>
          </a:p>
          <a:p>
            <a:pPr marL="285750" indent="-285750">
              <a:buFont typeface="Arial"/>
              <a:buChar char="•"/>
            </a:pPr>
            <a:endParaRPr lang="en-US" sz="1600">
              <a:latin typeface="VIC"/>
              <a:cs typeface="Arial"/>
            </a:endParaRPr>
          </a:p>
          <a:p>
            <a:pPr marL="285750" indent="-285750">
              <a:buFont typeface="Arial"/>
              <a:buChar char="•"/>
            </a:pPr>
            <a:endParaRPr lang="en-US" sz="1600">
              <a:latin typeface="VIC" panose="00000500000000000000" pitchFamily="2" charset="0"/>
              <a:cs typeface="Arial"/>
            </a:endParaRPr>
          </a:p>
        </p:txBody>
      </p:sp>
      <p:sp>
        <p:nvSpPr>
          <p:cNvPr id="6" name="TextBox 3">
            <a:extLst>
              <a:ext uri="{FF2B5EF4-FFF2-40B4-BE49-F238E27FC236}">
                <a16:creationId xmlns:a16="http://schemas.microsoft.com/office/drawing/2014/main" id="{E6724136-139E-8AA9-1E39-3B4F294A4401}"/>
              </a:ext>
            </a:extLst>
          </p:cNvPr>
          <p:cNvSpPr txBox="1"/>
          <p:nvPr/>
        </p:nvSpPr>
        <p:spPr>
          <a:xfrm>
            <a:off x="2557223" y="4170411"/>
            <a:ext cx="2703269" cy="132343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1600">
                <a:latin typeface="VIC"/>
                <a:cs typeface="Arial"/>
              </a:rPr>
              <a:t>Recruitment Reform</a:t>
            </a:r>
          </a:p>
          <a:p>
            <a:pPr marL="285750" indent="-285750">
              <a:buFont typeface="Arial"/>
              <a:buChar char="•"/>
            </a:pPr>
            <a:r>
              <a:rPr lang="en-US" sz="1600">
                <a:latin typeface="VIC"/>
                <a:cs typeface="Arial"/>
              </a:rPr>
              <a:t>Manual </a:t>
            </a:r>
            <a:r>
              <a:rPr lang="en-US" sz="1600" err="1">
                <a:latin typeface="VIC"/>
                <a:cs typeface="Arial"/>
              </a:rPr>
              <a:t>Licences</a:t>
            </a:r>
            <a:r>
              <a:rPr lang="en-US" sz="1600">
                <a:latin typeface="VIC"/>
                <a:cs typeface="Arial"/>
              </a:rPr>
              <a:t> </a:t>
            </a:r>
          </a:p>
          <a:p>
            <a:pPr marL="285750" indent="-285750">
              <a:buFont typeface="Arial"/>
              <a:buChar char="•"/>
            </a:pPr>
            <a:r>
              <a:rPr lang="en-US" sz="1600">
                <a:latin typeface="VIC"/>
                <a:cs typeface="Arial"/>
              </a:rPr>
              <a:t>Group Interviews</a:t>
            </a:r>
            <a:endParaRPr lang="en-US">
              <a:ea typeface="Calibri"/>
              <a:cs typeface="Calibri"/>
            </a:endParaRPr>
          </a:p>
          <a:p>
            <a:pPr marL="285750" indent="-285750">
              <a:buFont typeface="Arial,Sans-Serif"/>
              <a:buChar char="•"/>
            </a:pPr>
            <a:r>
              <a:rPr lang="en-US" sz="1600">
                <a:latin typeface="VIC"/>
                <a:cs typeface="Arial"/>
              </a:rPr>
              <a:t>PFF Job-Share Pilot</a:t>
            </a:r>
          </a:p>
          <a:p>
            <a:pPr marL="285750" indent="-285750">
              <a:buFont typeface="Arial"/>
              <a:buChar char="•"/>
            </a:pPr>
            <a:endParaRPr lang="en-US" sz="1600">
              <a:latin typeface="VIC"/>
              <a:cs typeface="Arial"/>
            </a:endParaRPr>
          </a:p>
        </p:txBody>
      </p:sp>
      <p:sp>
        <p:nvSpPr>
          <p:cNvPr id="8" name="TextBox 31">
            <a:extLst>
              <a:ext uri="{FF2B5EF4-FFF2-40B4-BE49-F238E27FC236}">
                <a16:creationId xmlns:a16="http://schemas.microsoft.com/office/drawing/2014/main" id="{5FD632F0-300D-CC0F-EFBF-DEE260377B1B}"/>
              </a:ext>
            </a:extLst>
          </p:cNvPr>
          <p:cNvSpPr txBox="1"/>
          <p:nvPr/>
        </p:nvSpPr>
        <p:spPr>
          <a:xfrm>
            <a:off x="5077476" y="4167858"/>
            <a:ext cx="3740343" cy="206210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1600">
                <a:latin typeface="VIC"/>
                <a:cs typeface="Arial"/>
              </a:rPr>
              <a:t>Project Inspire</a:t>
            </a:r>
          </a:p>
          <a:p>
            <a:pPr marL="285750" indent="-285750">
              <a:buFont typeface="Arial"/>
              <a:buChar char="•"/>
            </a:pPr>
            <a:r>
              <a:rPr lang="en-US" sz="1600" b="1">
                <a:solidFill>
                  <a:srgbClr val="FF0000"/>
                </a:solidFill>
                <a:latin typeface="VIC"/>
                <a:cs typeface="Arial"/>
              </a:rPr>
              <a:t>Unconscious Bias</a:t>
            </a:r>
            <a:endParaRPr lang="en-US" sz="1000" b="1">
              <a:solidFill>
                <a:srgbClr val="FF0000"/>
              </a:solidFill>
              <a:latin typeface="VIC"/>
              <a:cs typeface="Arial"/>
            </a:endParaRPr>
          </a:p>
          <a:p>
            <a:pPr marL="285750" indent="-285750">
              <a:buFont typeface="Arial"/>
              <a:buChar char="•"/>
            </a:pPr>
            <a:r>
              <a:rPr lang="en-US" sz="1600">
                <a:latin typeface="VIC"/>
                <a:cs typeface="Arial"/>
              </a:rPr>
              <a:t>Medical &amp; TBA Review / Procure</a:t>
            </a:r>
            <a:endParaRPr lang="en-US" sz="1000">
              <a:latin typeface="VIC"/>
              <a:cs typeface="Arial"/>
            </a:endParaRPr>
          </a:p>
          <a:p>
            <a:pPr marL="285750" indent="-285750">
              <a:buFont typeface="Arial"/>
              <a:buChar char="•"/>
            </a:pPr>
            <a:r>
              <a:rPr lang="en-US" sz="1600" err="1">
                <a:latin typeface="VIC"/>
                <a:cs typeface="Arial"/>
              </a:rPr>
              <a:t>Colourblindness</a:t>
            </a:r>
            <a:r>
              <a:rPr lang="en-US" sz="1600">
                <a:latin typeface="VIC"/>
                <a:cs typeface="Arial"/>
              </a:rPr>
              <a:t> in FFMVic</a:t>
            </a:r>
          </a:p>
          <a:p>
            <a:pPr marL="285750" indent="-285750">
              <a:buFont typeface="Arial"/>
              <a:buChar char="•"/>
            </a:pPr>
            <a:r>
              <a:rPr lang="en-US" sz="1600">
                <a:latin typeface="VIC"/>
                <a:cs typeface="Arial"/>
              </a:rPr>
              <a:t>Leadership Shadow</a:t>
            </a:r>
          </a:p>
          <a:p>
            <a:pPr marL="285750" indent="-285750">
              <a:buFont typeface="Arial"/>
              <a:buChar char="•"/>
            </a:pPr>
            <a:endParaRPr lang="en-US" sz="1000">
              <a:solidFill>
                <a:srgbClr val="393838"/>
              </a:solidFill>
              <a:latin typeface="VIC" panose="00000500000000000000" pitchFamily="2" charset="0"/>
              <a:cs typeface="Arial"/>
            </a:endParaRPr>
          </a:p>
          <a:p>
            <a:pPr marL="285750" indent="-285750">
              <a:buFont typeface="Arial"/>
              <a:buChar char="•"/>
            </a:pPr>
            <a:endParaRPr lang="en-US" sz="1000">
              <a:solidFill>
                <a:srgbClr val="FF0000"/>
              </a:solidFill>
              <a:latin typeface="VIC" panose="00000500000000000000" pitchFamily="2" charset="0"/>
              <a:cs typeface="Arial"/>
            </a:endParaRPr>
          </a:p>
          <a:p>
            <a:pPr marL="285750" indent="-285750">
              <a:buFont typeface="Arial"/>
              <a:buChar char="•"/>
            </a:pPr>
            <a:endParaRPr lang="en-US" sz="1000">
              <a:solidFill>
                <a:srgbClr val="FF0000"/>
              </a:solidFill>
              <a:latin typeface="VIC" panose="00000500000000000000" pitchFamily="2" charset="0"/>
              <a:cs typeface="Arial"/>
            </a:endParaRPr>
          </a:p>
          <a:p>
            <a:pPr marL="285750" indent="-285750">
              <a:buFont typeface="Arial"/>
              <a:buChar char="•"/>
            </a:pPr>
            <a:endParaRPr lang="en-US" sz="1600">
              <a:solidFill>
                <a:srgbClr val="FF0000"/>
              </a:solidFill>
              <a:latin typeface="VIC" panose="00000500000000000000" pitchFamily="2" charset="0"/>
              <a:cs typeface="Arial"/>
            </a:endParaRPr>
          </a:p>
        </p:txBody>
      </p:sp>
      <p:sp>
        <p:nvSpPr>
          <p:cNvPr id="9" name="TextBox 32">
            <a:extLst>
              <a:ext uri="{FF2B5EF4-FFF2-40B4-BE49-F238E27FC236}">
                <a16:creationId xmlns:a16="http://schemas.microsoft.com/office/drawing/2014/main" id="{A6D270E4-1E89-92E8-EADC-EAC0AEADC28E}"/>
              </a:ext>
            </a:extLst>
          </p:cNvPr>
          <p:cNvSpPr txBox="1"/>
          <p:nvPr/>
        </p:nvSpPr>
        <p:spPr>
          <a:xfrm>
            <a:off x="8732565" y="4000311"/>
            <a:ext cx="3462620" cy="172354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latin typeface="VIC" panose="00000500000000000000" pitchFamily="2" charset="0"/>
              <a:cs typeface="Arial"/>
            </a:endParaRPr>
          </a:p>
          <a:p>
            <a:pPr marL="285750" indent="-285750">
              <a:buFont typeface="Arial"/>
              <a:buChar char="•"/>
            </a:pPr>
            <a:r>
              <a:rPr lang="en-US" sz="1600" b="1">
                <a:solidFill>
                  <a:srgbClr val="FF0000"/>
                </a:solidFill>
                <a:latin typeface="VIC"/>
                <a:cs typeface="Arial"/>
              </a:rPr>
              <a:t>Roster Reform </a:t>
            </a:r>
            <a:endParaRPr lang="en-US" sz="1000" b="1">
              <a:solidFill>
                <a:srgbClr val="FF0000"/>
              </a:solidFill>
              <a:latin typeface="VIC"/>
              <a:cs typeface="Arial"/>
            </a:endParaRPr>
          </a:p>
          <a:p>
            <a:pPr marL="285750" indent="-285750">
              <a:buFont typeface="Arial"/>
              <a:buChar char="•"/>
            </a:pPr>
            <a:r>
              <a:rPr lang="en-US" sz="1600">
                <a:latin typeface="VIC"/>
                <a:cs typeface="Arial"/>
              </a:rPr>
              <a:t>Sponsorship of Diverse Talent</a:t>
            </a:r>
            <a:endParaRPr lang="en-US">
              <a:cs typeface="Arial"/>
            </a:endParaRPr>
          </a:p>
          <a:p>
            <a:pPr marL="285750" indent="-285750">
              <a:buFont typeface="Arial"/>
              <a:buChar char="•"/>
            </a:pPr>
            <a:r>
              <a:rPr lang="en-US" sz="1600">
                <a:latin typeface="VIC"/>
                <a:cs typeface="Arial"/>
              </a:rPr>
              <a:t>Women-only events</a:t>
            </a:r>
          </a:p>
          <a:p>
            <a:pPr marL="285750" indent="-285750">
              <a:buFont typeface="Arial,Sans-Serif"/>
              <a:buChar char="•"/>
            </a:pPr>
            <a:r>
              <a:rPr lang="en-US" sz="1600">
                <a:latin typeface="VIC"/>
                <a:cs typeface="Arial"/>
              </a:rPr>
              <a:t>Shadow for a Day</a:t>
            </a:r>
          </a:p>
          <a:p>
            <a:pPr marL="285750" indent="-285750">
              <a:buFont typeface="Arial,Sans-Serif"/>
              <a:buChar char="•"/>
            </a:pPr>
            <a:r>
              <a:rPr lang="en-US" sz="1600">
                <a:latin typeface="VIC"/>
                <a:cs typeface="Arial"/>
              </a:rPr>
              <a:t>Deployment Tracker</a:t>
            </a:r>
          </a:p>
          <a:p>
            <a:pPr marL="285750" indent="-285750">
              <a:buFont typeface="Arial,Sans-Serif"/>
              <a:buChar char="•"/>
            </a:pPr>
            <a:r>
              <a:rPr lang="en-US" sz="1600">
                <a:latin typeface="VIC"/>
                <a:cs typeface="Arial"/>
              </a:rPr>
              <a:t>Mentoring discussions</a:t>
            </a:r>
            <a:endParaRPr lang="en-US" sz="1600">
              <a:latin typeface="VIC" panose="00000500000000000000" pitchFamily="2" charset="0"/>
              <a:cs typeface="Arial"/>
            </a:endParaRPr>
          </a:p>
        </p:txBody>
      </p:sp>
      <p:grpSp>
        <p:nvGrpSpPr>
          <p:cNvPr id="11" name="Group 10">
            <a:extLst>
              <a:ext uri="{FF2B5EF4-FFF2-40B4-BE49-F238E27FC236}">
                <a16:creationId xmlns:a16="http://schemas.microsoft.com/office/drawing/2014/main" id="{907D0B21-C842-E825-FC32-97C183190F9D}"/>
              </a:ext>
            </a:extLst>
          </p:cNvPr>
          <p:cNvGrpSpPr/>
          <p:nvPr/>
        </p:nvGrpSpPr>
        <p:grpSpPr>
          <a:xfrm>
            <a:off x="3339079" y="5858249"/>
            <a:ext cx="4938823" cy="757217"/>
            <a:chOff x="134504" y="5900002"/>
            <a:chExt cx="6771528" cy="732551"/>
          </a:xfrm>
        </p:grpSpPr>
        <p:grpSp>
          <p:nvGrpSpPr>
            <p:cNvPr id="14" name="Group 13">
              <a:extLst>
                <a:ext uri="{FF2B5EF4-FFF2-40B4-BE49-F238E27FC236}">
                  <a16:creationId xmlns:a16="http://schemas.microsoft.com/office/drawing/2014/main" id="{9B349596-C21C-A26B-E480-2B3067A25329}"/>
                </a:ext>
              </a:extLst>
            </p:cNvPr>
            <p:cNvGrpSpPr/>
            <p:nvPr/>
          </p:nvGrpSpPr>
          <p:grpSpPr>
            <a:xfrm>
              <a:off x="857930" y="5900002"/>
              <a:ext cx="6048102" cy="732551"/>
              <a:chOff x="857930" y="5900002"/>
              <a:chExt cx="6239470" cy="1020158"/>
            </a:xfrm>
          </p:grpSpPr>
          <p:sp>
            <p:nvSpPr>
              <p:cNvPr id="17" name="Rectangle: Rounded Corners 16">
                <a:extLst>
                  <a:ext uri="{FF2B5EF4-FFF2-40B4-BE49-F238E27FC236}">
                    <a16:creationId xmlns:a16="http://schemas.microsoft.com/office/drawing/2014/main" id="{C612F58B-F706-8AFA-6E7A-5BA6557DD45C}"/>
                  </a:ext>
                </a:extLst>
              </p:cNvPr>
              <p:cNvSpPr/>
              <p:nvPr/>
            </p:nvSpPr>
            <p:spPr>
              <a:xfrm>
                <a:off x="857930" y="5900002"/>
                <a:ext cx="6090940" cy="919973"/>
              </a:xfrm>
              <a:custGeom>
                <a:avLst/>
                <a:gdLst>
                  <a:gd name="connsiteX0" fmla="*/ 0 w 6090940"/>
                  <a:gd name="connsiteY0" fmla="*/ 153332 h 919973"/>
                  <a:gd name="connsiteX1" fmla="*/ 153332 w 6090940"/>
                  <a:gd name="connsiteY1" fmla="*/ 0 h 919973"/>
                  <a:gd name="connsiteX2" fmla="*/ 5937608 w 6090940"/>
                  <a:gd name="connsiteY2" fmla="*/ 0 h 919973"/>
                  <a:gd name="connsiteX3" fmla="*/ 6090940 w 6090940"/>
                  <a:gd name="connsiteY3" fmla="*/ 153332 h 919973"/>
                  <a:gd name="connsiteX4" fmla="*/ 6090940 w 6090940"/>
                  <a:gd name="connsiteY4" fmla="*/ 766641 h 919973"/>
                  <a:gd name="connsiteX5" fmla="*/ 5937608 w 6090940"/>
                  <a:gd name="connsiteY5" fmla="*/ 919973 h 919973"/>
                  <a:gd name="connsiteX6" fmla="*/ 153332 w 6090940"/>
                  <a:gd name="connsiteY6" fmla="*/ 919973 h 919973"/>
                  <a:gd name="connsiteX7" fmla="*/ 0 w 6090940"/>
                  <a:gd name="connsiteY7" fmla="*/ 766641 h 919973"/>
                  <a:gd name="connsiteX8" fmla="*/ 0 w 6090940"/>
                  <a:gd name="connsiteY8" fmla="*/ 153332 h 91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0940" h="919973" fill="none" extrusionOk="0">
                    <a:moveTo>
                      <a:pt x="0" y="153332"/>
                    </a:moveTo>
                    <a:cubicBezTo>
                      <a:pt x="186" y="73690"/>
                      <a:pt x="72670" y="6749"/>
                      <a:pt x="153332" y="0"/>
                    </a:cubicBezTo>
                    <a:cubicBezTo>
                      <a:pt x="2608831" y="72427"/>
                      <a:pt x="3094093" y="61419"/>
                      <a:pt x="5937608" y="0"/>
                    </a:cubicBezTo>
                    <a:cubicBezTo>
                      <a:pt x="6021476" y="-5609"/>
                      <a:pt x="6087036" y="67468"/>
                      <a:pt x="6090940" y="153332"/>
                    </a:cubicBezTo>
                    <a:cubicBezTo>
                      <a:pt x="6041645" y="279550"/>
                      <a:pt x="6107568" y="461343"/>
                      <a:pt x="6090940" y="766641"/>
                    </a:cubicBezTo>
                    <a:cubicBezTo>
                      <a:pt x="6091373" y="849125"/>
                      <a:pt x="6017645" y="914764"/>
                      <a:pt x="5937608" y="919973"/>
                    </a:cubicBezTo>
                    <a:cubicBezTo>
                      <a:pt x="5290063" y="949800"/>
                      <a:pt x="1090895" y="840667"/>
                      <a:pt x="153332" y="919973"/>
                    </a:cubicBezTo>
                    <a:cubicBezTo>
                      <a:pt x="77799" y="918939"/>
                      <a:pt x="-9457" y="853194"/>
                      <a:pt x="0" y="766641"/>
                    </a:cubicBezTo>
                    <a:cubicBezTo>
                      <a:pt x="2985" y="605154"/>
                      <a:pt x="-17077" y="446653"/>
                      <a:pt x="0" y="153332"/>
                    </a:cubicBezTo>
                    <a:close/>
                  </a:path>
                  <a:path w="6090940" h="919973" stroke="0" extrusionOk="0">
                    <a:moveTo>
                      <a:pt x="0" y="153332"/>
                    </a:moveTo>
                    <a:cubicBezTo>
                      <a:pt x="14386" y="72570"/>
                      <a:pt x="74060" y="11273"/>
                      <a:pt x="153332" y="0"/>
                    </a:cubicBezTo>
                    <a:cubicBezTo>
                      <a:pt x="1757804" y="123000"/>
                      <a:pt x="5353765" y="-96860"/>
                      <a:pt x="5937608" y="0"/>
                    </a:cubicBezTo>
                    <a:cubicBezTo>
                      <a:pt x="6018515" y="-2877"/>
                      <a:pt x="6091527" y="67465"/>
                      <a:pt x="6090940" y="153332"/>
                    </a:cubicBezTo>
                    <a:cubicBezTo>
                      <a:pt x="6107995" y="456934"/>
                      <a:pt x="6061034" y="651839"/>
                      <a:pt x="6090940" y="766641"/>
                    </a:cubicBezTo>
                    <a:cubicBezTo>
                      <a:pt x="6078302" y="855903"/>
                      <a:pt x="6017103" y="919124"/>
                      <a:pt x="5937608" y="919973"/>
                    </a:cubicBezTo>
                    <a:cubicBezTo>
                      <a:pt x="5065146" y="759266"/>
                      <a:pt x="826582" y="959640"/>
                      <a:pt x="153332" y="919973"/>
                    </a:cubicBezTo>
                    <a:cubicBezTo>
                      <a:pt x="58509" y="917925"/>
                      <a:pt x="-5993" y="848609"/>
                      <a:pt x="0" y="766641"/>
                    </a:cubicBezTo>
                    <a:cubicBezTo>
                      <a:pt x="41714" y="674714"/>
                      <a:pt x="16496" y="342004"/>
                      <a:pt x="0" y="153332"/>
                    </a:cubicBezTo>
                    <a:close/>
                  </a:path>
                </a:pathLst>
              </a:custGeom>
              <a:ln>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AU" sz="1350">
                  <a:latin typeface="VIC" panose="00000500000000000000" pitchFamily="2" charset="0"/>
                </a:endParaRPr>
              </a:p>
            </p:txBody>
          </p:sp>
          <p:sp>
            <p:nvSpPr>
              <p:cNvPr id="18" name="Rectangle: Rounded Corners 17">
                <a:extLst>
                  <a:ext uri="{FF2B5EF4-FFF2-40B4-BE49-F238E27FC236}">
                    <a16:creationId xmlns:a16="http://schemas.microsoft.com/office/drawing/2014/main" id="{B43A3300-196C-2480-7DC2-CFEA943C6295}"/>
                  </a:ext>
                </a:extLst>
              </p:cNvPr>
              <p:cNvSpPr/>
              <p:nvPr/>
            </p:nvSpPr>
            <p:spPr>
              <a:xfrm>
                <a:off x="908646" y="6000187"/>
                <a:ext cx="6090940" cy="919973"/>
              </a:xfrm>
              <a:custGeom>
                <a:avLst/>
                <a:gdLst>
                  <a:gd name="connsiteX0" fmla="*/ 0 w 6090940"/>
                  <a:gd name="connsiteY0" fmla="*/ 153332 h 919973"/>
                  <a:gd name="connsiteX1" fmla="*/ 631683 w 6090940"/>
                  <a:gd name="connsiteY1" fmla="*/ 0 h 919973"/>
                  <a:gd name="connsiteX2" fmla="*/ 5459256 w 6090940"/>
                  <a:gd name="connsiteY2" fmla="*/ 0 h 919973"/>
                  <a:gd name="connsiteX3" fmla="*/ 6090940 w 6090940"/>
                  <a:gd name="connsiteY3" fmla="*/ 153332 h 919973"/>
                  <a:gd name="connsiteX4" fmla="*/ 6090940 w 6090940"/>
                  <a:gd name="connsiteY4" fmla="*/ 766640 h 919973"/>
                  <a:gd name="connsiteX5" fmla="*/ 5459256 w 6090940"/>
                  <a:gd name="connsiteY5" fmla="*/ 919973 h 919973"/>
                  <a:gd name="connsiteX6" fmla="*/ 631683 w 6090940"/>
                  <a:gd name="connsiteY6" fmla="*/ 919973 h 919973"/>
                  <a:gd name="connsiteX7" fmla="*/ 0 w 6090940"/>
                  <a:gd name="connsiteY7" fmla="*/ 766640 h 919973"/>
                  <a:gd name="connsiteX8" fmla="*/ 0 w 6090940"/>
                  <a:gd name="connsiteY8" fmla="*/ 153332 h 919973"/>
                  <a:gd name="connsiteX0" fmla="*/ 0 w 6090940"/>
                  <a:gd name="connsiteY0" fmla="*/ 153332 h 919973"/>
                  <a:gd name="connsiteX1" fmla="*/ 631683 w 6090940"/>
                  <a:gd name="connsiteY1" fmla="*/ 0 h 919973"/>
                  <a:gd name="connsiteX2" fmla="*/ 5459256 w 6090940"/>
                  <a:gd name="connsiteY2" fmla="*/ 0 h 919973"/>
                  <a:gd name="connsiteX3" fmla="*/ 6090940 w 6090940"/>
                  <a:gd name="connsiteY3" fmla="*/ 153332 h 919973"/>
                  <a:gd name="connsiteX4" fmla="*/ 6090940 w 6090940"/>
                  <a:gd name="connsiteY4" fmla="*/ 766640 h 919973"/>
                  <a:gd name="connsiteX5" fmla="*/ 5459256 w 6090940"/>
                  <a:gd name="connsiteY5" fmla="*/ 919973 h 919973"/>
                  <a:gd name="connsiteX6" fmla="*/ 631683 w 6090940"/>
                  <a:gd name="connsiteY6" fmla="*/ 919973 h 919973"/>
                  <a:gd name="connsiteX7" fmla="*/ 0 w 6090940"/>
                  <a:gd name="connsiteY7" fmla="*/ 766640 h 919973"/>
                  <a:gd name="connsiteX8" fmla="*/ 0 w 6090940"/>
                  <a:gd name="connsiteY8" fmla="*/ 153332 h 919973"/>
                  <a:gd name="connsiteX0" fmla="*/ 0 w 6090940"/>
                  <a:gd name="connsiteY0" fmla="*/ 153332 h 919973"/>
                  <a:gd name="connsiteX1" fmla="*/ 631683 w 6090940"/>
                  <a:gd name="connsiteY1" fmla="*/ 0 h 919973"/>
                  <a:gd name="connsiteX2" fmla="*/ 5459256 w 6090940"/>
                  <a:gd name="connsiteY2" fmla="*/ 0 h 919973"/>
                  <a:gd name="connsiteX3" fmla="*/ 6090940 w 6090940"/>
                  <a:gd name="connsiteY3" fmla="*/ 153332 h 919973"/>
                  <a:gd name="connsiteX4" fmla="*/ 6090940 w 6090940"/>
                  <a:gd name="connsiteY4" fmla="*/ 766640 h 919973"/>
                  <a:gd name="connsiteX5" fmla="*/ 5459256 w 6090940"/>
                  <a:gd name="connsiteY5" fmla="*/ 919973 h 919973"/>
                  <a:gd name="connsiteX6" fmla="*/ 631683 w 6090940"/>
                  <a:gd name="connsiteY6" fmla="*/ 919973 h 919973"/>
                  <a:gd name="connsiteX7" fmla="*/ 0 w 6090940"/>
                  <a:gd name="connsiteY7" fmla="*/ 766640 h 919973"/>
                  <a:gd name="connsiteX8" fmla="*/ 0 w 6090940"/>
                  <a:gd name="connsiteY8" fmla="*/ 153332 h 91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0940" h="919973" fill="none" extrusionOk="0">
                    <a:moveTo>
                      <a:pt x="0" y="153332"/>
                    </a:moveTo>
                    <a:cubicBezTo>
                      <a:pt x="3001" y="114615"/>
                      <a:pt x="324000" y="20075"/>
                      <a:pt x="631683" y="0"/>
                    </a:cubicBezTo>
                    <a:cubicBezTo>
                      <a:pt x="2259448" y="-87462"/>
                      <a:pt x="3798215" y="305223"/>
                      <a:pt x="5459256" y="0"/>
                    </a:cubicBezTo>
                    <a:cubicBezTo>
                      <a:pt x="5789920" y="-44438"/>
                      <a:pt x="6008618" y="59520"/>
                      <a:pt x="6090940" y="153332"/>
                    </a:cubicBezTo>
                    <a:cubicBezTo>
                      <a:pt x="6374685" y="360667"/>
                      <a:pt x="5997864" y="605565"/>
                      <a:pt x="6090940" y="766640"/>
                    </a:cubicBezTo>
                    <a:cubicBezTo>
                      <a:pt x="6108564" y="805164"/>
                      <a:pt x="5728664" y="894901"/>
                      <a:pt x="5459256" y="919973"/>
                    </a:cubicBezTo>
                    <a:cubicBezTo>
                      <a:pt x="3861007" y="1016227"/>
                      <a:pt x="1813923" y="1056214"/>
                      <a:pt x="631683" y="919973"/>
                    </a:cubicBezTo>
                    <a:cubicBezTo>
                      <a:pt x="355958" y="916600"/>
                      <a:pt x="-72401" y="856097"/>
                      <a:pt x="0" y="766640"/>
                    </a:cubicBezTo>
                    <a:cubicBezTo>
                      <a:pt x="-32054" y="491471"/>
                      <a:pt x="118923" y="280693"/>
                      <a:pt x="0" y="153332"/>
                    </a:cubicBezTo>
                    <a:close/>
                  </a:path>
                  <a:path w="6090940" h="919973" stroke="0" extrusionOk="0">
                    <a:moveTo>
                      <a:pt x="0" y="153332"/>
                    </a:moveTo>
                    <a:cubicBezTo>
                      <a:pt x="1439" y="117090"/>
                      <a:pt x="300217" y="-5495"/>
                      <a:pt x="631683" y="0"/>
                    </a:cubicBezTo>
                    <a:cubicBezTo>
                      <a:pt x="2044770" y="-79544"/>
                      <a:pt x="3898988" y="217208"/>
                      <a:pt x="5459256" y="0"/>
                    </a:cubicBezTo>
                    <a:cubicBezTo>
                      <a:pt x="5682798" y="-7746"/>
                      <a:pt x="6141499" y="68231"/>
                      <a:pt x="6090940" y="153332"/>
                    </a:cubicBezTo>
                    <a:cubicBezTo>
                      <a:pt x="6292950" y="271022"/>
                      <a:pt x="6433266" y="623291"/>
                      <a:pt x="6090940" y="766640"/>
                    </a:cubicBezTo>
                    <a:cubicBezTo>
                      <a:pt x="6102079" y="790548"/>
                      <a:pt x="5736862" y="891325"/>
                      <a:pt x="5459256" y="919973"/>
                    </a:cubicBezTo>
                    <a:cubicBezTo>
                      <a:pt x="4590708" y="802468"/>
                      <a:pt x="1728206" y="1188150"/>
                      <a:pt x="631683" y="919973"/>
                    </a:cubicBezTo>
                    <a:cubicBezTo>
                      <a:pt x="293784" y="942304"/>
                      <a:pt x="-27248" y="831574"/>
                      <a:pt x="0" y="766640"/>
                    </a:cubicBezTo>
                    <a:cubicBezTo>
                      <a:pt x="-48479" y="603595"/>
                      <a:pt x="-138785" y="353000"/>
                      <a:pt x="0" y="153332"/>
                    </a:cubicBezTo>
                    <a:close/>
                  </a:path>
                  <a:path w="6090940" h="919973" fill="none" stroke="0" extrusionOk="0">
                    <a:moveTo>
                      <a:pt x="0" y="153332"/>
                    </a:moveTo>
                    <a:cubicBezTo>
                      <a:pt x="80956" y="58909"/>
                      <a:pt x="335361" y="15284"/>
                      <a:pt x="631683" y="0"/>
                    </a:cubicBezTo>
                    <a:cubicBezTo>
                      <a:pt x="2653799" y="26715"/>
                      <a:pt x="3530340" y="99687"/>
                      <a:pt x="5459256" y="0"/>
                    </a:cubicBezTo>
                    <a:cubicBezTo>
                      <a:pt x="5756175" y="-22932"/>
                      <a:pt x="6060250" y="45548"/>
                      <a:pt x="6090940" y="153332"/>
                    </a:cubicBezTo>
                    <a:cubicBezTo>
                      <a:pt x="6332652" y="343327"/>
                      <a:pt x="6141873" y="565797"/>
                      <a:pt x="6090940" y="766640"/>
                    </a:cubicBezTo>
                    <a:cubicBezTo>
                      <a:pt x="6115513" y="844516"/>
                      <a:pt x="5747807" y="892868"/>
                      <a:pt x="5459256" y="919973"/>
                    </a:cubicBezTo>
                    <a:cubicBezTo>
                      <a:pt x="3688582" y="768449"/>
                      <a:pt x="1624982" y="798320"/>
                      <a:pt x="631683" y="919973"/>
                    </a:cubicBezTo>
                    <a:cubicBezTo>
                      <a:pt x="262798" y="912802"/>
                      <a:pt x="-71782" y="837657"/>
                      <a:pt x="0" y="766640"/>
                    </a:cubicBezTo>
                    <a:cubicBezTo>
                      <a:pt x="-129338" y="552323"/>
                      <a:pt x="103457" y="281993"/>
                      <a:pt x="0" y="153332"/>
                    </a:cubicBezTo>
                    <a:close/>
                  </a:path>
                  <a:path w="6090940" h="919973" fill="none" stroke="0" extrusionOk="0">
                    <a:moveTo>
                      <a:pt x="0" y="153332"/>
                    </a:moveTo>
                    <a:cubicBezTo>
                      <a:pt x="5347" y="80958"/>
                      <a:pt x="329979" y="33582"/>
                      <a:pt x="631683" y="0"/>
                    </a:cubicBezTo>
                    <a:cubicBezTo>
                      <a:pt x="2596856" y="-9610"/>
                      <a:pt x="3577435" y="237255"/>
                      <a:pt x="5459256" y="0"/>
                    </a:cubicBezTo>
                    <a:cubicBezTo>
                      <a:pt x="5788941" y="-28724"/>
                      <a:pt x="6028990" y="49670"/>
                      <a:pt x="6090940" y="153332"/>
                    </a:cubicBezTo>
                    <a:cubicBezTo>
                      <a:pt x="6385559" y="327286"/>
                      <a:pt x="6022367" y="569078"/>
                      <a:pt x="6090940" y="766640"/>
                    </a:cubicBezTo>
                    <a:cubicBezTo>
                      <a:pt x="6068872" y="849520"/>
                      <a:pt x="5692975" y="892949"/>
                      <a:pt x="5459256" y="919973"/>
                    </a:cubicBezTo>
                    <a:cubicBezTo>
                      <a:pt x="3652032" y="836966"/>
                      <a:pt x="1780654" y="915799"/>
                      <a:pt x="631683" y="919973"/>
                    </a:cubicBezTo>
                    <a:cubicBezTo>
                      <a:pt x="326871" y="915753"/>
                      <a:pt x="-64925" y="853836"/>
                      <a:pt x="0" y="766640"/>
                    </a:cubicBezTo>
                    <a:cubicBezTo>
                      <a:pt x="-42839" y="523231"/>
                      <a:pt x="108973" y="287186"/>
                      <a:pt x="0" y="153332"/>
                    </a:cubicBezTo>
                    <a:close/>
                  </a:path>
                </a:pathLst>
              </a:custGeom>
              <a:solidFill>
                <a:schemeClr val="accent5">
                  <a:lumMod val="40000"/>
                  <a:lumOff val="60000"/>
                  <a:alpha val="72941"/>
                </a:schemeClr>
              </a:solidFill>
              <a:ln>
                <a:extLst>
                  <a:ext uri="{C807C97D-BFC1-408E-A445-0C87EB9F89A2}">
                    <ask:lineSketchStyleProps xmlns:ask="http://schemas.microsoft.com/office/drawing/2018/sketchyshapes" sd="852854689">
                      <a:custGeom>
                        <a:avLst/>
                        <a:gdLst>
                          <a:gd name="connsiteX0" fmla="*/ 0 w 2069343"/>
                          <a:gd name="connsiteY0" fmla="*/ 214609 h 1287626"/>
                          <a:gd name="connsiteX1" fmla="*/ 214609 w 2069343"/>
                          <a:gd name="connsiteY1" fmla="*/ 0 h 1287626"/>
                          <a:gd name="connsiteX2" fmla="*/ 1854734 w 2069343"/>
                          <a:gd name="connsiteY2" fmla="*/ 0 h 1287626"/>
                          <a:gd name="connsiteX3" fmla="*/ 2069343 w 2069343"/>
                          <a:gd name="connsiteY3" fmla="*/ 214609 h 1287626"/>
                          <a:gd name="connsiteX4" fmla="*/ 2069343 w 2069343"/>
                          <a:gd name="connsiteY4" fmla="*/ 1073017 h 1287626"/>
                          <a:gd name="connsiteX5" fmla="*/ 1854734 w 2069343"/>
                          <a:gd name="connsiteY5" fmla="*/ 1287626 h 1287626"/>
                          <a:gd name="connsiteX6" fmla="*/ 214609 w 2069343"/>
                          <a:gd name="connsiteY6" fmla="*/ 1287626 h 1287626"/>
                          <a:gd name="connsiteX7" fmla="*/ 0 w 2069343"/>
                          <a:gd name="connsiteY7" fmla="*/ 1073017 h 1287626"/>
                          <a:gd name="connsiteX8" fmla="*/ 0 w 2069343"/>
                          <a:gd name="connsiteY8" fmla="*/ 214609 h 1287626"/>
                          <a:gd name="connsiteX0" fmla="*/ 0 w 2069343"/>
                          <a:gd name="connsiteY0" fmla="*/ 214609 h 1287626"/>
                          <a:gd name="connsiteX1" fmla="*/ 214609 w 2069343"/>
                          <a:gd name="connsiteY1" fmla="*/ 0 h 1287626"/>
                          <a:gd name="connsiteX2" fmla="*/ 1854734 w 2069343"/>
                          <a:gd name="connsiteY2" fmla="*/ 0 h 1287626"/>
                          <a:gd name="connsiteX3" fmla="*/ 2069343 w 2069343"/>
                          <a:gd name="connsiteY3" fmla="*/ 214609 h 1287626"/>
                          <a:gd name="connsiteX4" fmla="*/ 2069343 w 2069343"/>
                          <a:gd name="connsiteY4" fmla="*/ 1073017 h 1287626"/>
                          <a:gd name="connsiteX5" fmla="*/ 1854734 w 2069343"/>
                          <a:gd name="connsiteY5" fmla="*/ 1287626 h 1287626"/>
                          <a:gd name="connsiteX6" fmla="*/ 214609 w 2069343"/>
                          <a:gd name="connsiteY6" fmla="*/ 1287626 h 1287626"/>
                          <a:gd name="connsiteX7" fmla="*/ 0 w 2069343"/>
                          <a:gd name="connsiteY7" fmla="*/ 1073017 h 1287626"/>
                          <a:gd name="connsiteX8" fmla="*/ 0 w 2069343"/>
                          <a:gd name="connsiteY8" fmla="*/ 214609 h 1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343" h="1287626" fill="none" extrusionOk="0">
                            <a:moveTo>
                              <a:pt x="0" y="214609"/>
                            </a:moveTo>
                            <a:cubicBezTo>
                              <a:pt x="585" y="111928"/>
                              <a:pt x="109195" y="22004"/>
                              <a:pt x="214609" y="0"/>
                            </a:cubicBezTo>
                            <a:cubicBezTo>
                              <a:pt x="836773" y="-139320"/>
                              <a:pt x="1257714" y="127033"/>
                              <a:pt x="1854734" y="0"/>
                            </a:cubicBezTo>
                            <a:cubicBezTo>
                              <a:pt x="1967988" y="-36289"/>
                              <a:pt x="2045950" y="89008"/>
                              <a:pt x="2069343" y="214609"/>
                            </a:cubicBezTo>
                            <a:cubicBezTo>
                              <a:pt x="2160346" y="489926"/>
                              <a:pt x="2042830" y="806048"/>
                              <a:pt x="2069343" y="1073017"/>
                            </a:cubicBezTo>
                            <a:cubicBezTo>
                              <a:pt x="2073170" y="1172116"/>
                              <a:pt x="1947643" y="1258909"/>
                              <a:pt x="1854734" y="1287626"/>
                            </a:cubicBezTo>
                            <a:cubicBezTo>
                              <a:pt x="1250349" y="1332094"/>
                              <a:pt x="612181" y="1266360"/>
                              <a:pt x="214609" y="1287626"/>
                            </a:cubicBezTo>
                            <a:cubicBezTo>
                              <a:pt x="115511" y="1285430"/>
                              <a:pt x="-21649" y="1195822"/>
                              <a:pt x="0" y="1073017"/>
                            </a:cubicBezTo>
                            <a:cubicBezTo>
                              <a:pt x="-12286" y="698586"/>
                              <a:pt x="40726" y="396298"/>
                              <a:pt x="0" y="214609"/>
                            </a:cubicBezTo>
                            <a:close/>
                          </a:path>
                          <a:path w="2069343" h="1287626" stroke="0" extrusionOk="0">
                            <a:moveTo>
                              <a:pt x="0" y="214609"/>
                            </a:moveTo>
                            <a:cubicBezTo>
                              <a:pt x="6163" y="107900"/>
                              <a:pt x="102255" y="3069"/>
                              <a:pt x="214609" y="0"/>
                            </a:cubicBezTo>
                            <a:cubicBezTo>
                              <a:pt x="692999" y="-33676"/>
                              <a:pt x="1271968" y="8172"/>
                              <a:pt x="1854734" y="0"/>
                            </a:cubicBezTo>
                            <a:cubicBezTo>
                              <a:pt x="1932487" y="-11591"/>
                              <a:pt x="2085734" y="94800"/>
                              <a:pt x="2069343" y="214609"/>
                            </a:cubicBezTo>
                            <a:cubicBezTo>
                              <a:pt x="2115928" y="390268"/>
                              <a:pt x="2168089" y="857056"/>
                              <a:pt x="2069343" y="1073017"/>
                            </a:cubicBezTo>
                            <a:cubicBezTo>
                              <a:pt x="2068540" y="1173558"/>
                              <a:pt x="1965669" y="1285452"/>
                              <a:pt x="1854734" y="1287626"/>
                            </a:cubicBezTo>
                            <a:cubicBezTo>
                              <a:pt x="1556971" y="1237579"/>
                              <a:pt x="596599" y="1395033"/>
                              <a:pt x="214609" y="1287626"/>
                            </a:cubicBezTo>
                            <a:cubicBezTo>
                              <a:pt x="98165" y="1299354"/>
                              <a:pt x="-8771" y="1173562"/>
                              <a:pt x="0" y="1073017"/>
                            </a:cubicBezTo>
                            <a:cubicBezTo>
                              <a:pt x="-17514" y="904737"/>
                              <a:pt x="-47298" y="503655"/>
                              <a:pt x="0" y="214609"/>
                            </a:cubicBezTo>
                            <a:close/>
                          </a:path>
                          <a:path w="2069343" h="1287626" fill="none" stroke="0" extrusionOk="0">
                            <a:moveTo>
                              <a:pt x="0" y="214609"/>
                            </a:moveTo>
                            <a:cubicBezTo>
                              <a:pt x="17871" y="103317"/>
                              <a:pt x="111933" y="28447"/>
                              <a:pt x="214609" y="0"/>
                            </a:cubicBezTo>
                            <a:cubicBezTo>
                              <a:pt x="868149" y="-131076"/>
                              <a:pt x="1218749" y="84687"/>
                              <a:pt x="1854734" y="0"/>
                            </a:cubicBezTo>
                            <a:cubicBezTo>
                              <a:pt x="1955462" y="-29825"/>
                              <a:pt x="2058270" y="76801"/>
                              <a:pt x="2069343" y="214609"/>
                            </a:cubicBezTo>
                            <a:cubicBezTo>
                              <a:pt x="2154705" y="463849"/>
                              <a:pt x="2078621" y="769424"/>
                              <a:pt x="2069343" y="1073017"/>
                            </a:cubicBezTo>
                            <a:cubicBezTo>
                              <a:pt x="2070132" y="1176922"/>
                              <a:pt x="1957340" y="1274219"/>
                              <a:pt x="1854734" y="1287626"/>
                            </a:cubicBezTo>
                            <a:cubicBezTo>
                              <a:pt x="1196595" y="1271018"/>
                              <a:pt x="587975" y="1195192"/>
                              <a:pt x="214609" y="1287626"/>
                            </a:cubicBezTo>
                            <a:cubicBezTo>
                              <a:pt x="90543" y="1281585"/>
                              <a:pt x="-23401" y="1190433"/>
                              <a:pt x="0" y="1073017"/>
                            </a:cubicBezTo>
                            <a:cubicBezTo>
                              <a:pt x="-38695" y="764795"/>
                              <a:pt x="37233" y="422524"/>
                              <a:pt x="0" y="214609"/>
                            </a:cubicBezTo>
                            <a:close/>
                          </a:path>
                        </a:pathLst>
                      </a:custGeom>
                      <ask:type>
                        <ask:lineSketchCurved/>
                      </ask:type>
                    </ask:lineSketchStyleProps>
                  </a:ext>
                </a:extLst>
              </a:ln>
              <a:effectLst>
                <a:reflection blurRad="6350" stA="50000" endA="300" endPos="24000" dist="2413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latin typeface="VIC" panose="00000500000000000000" pitchFamily="2" charset="0"/>
                </a:endParaRPr>
              </a:p>
            </p:txBody>
          </p:sp>
          <p:sp>
            <p:nvSpPr>
              <p:cNvPr id="19" name="Rectangle: Rounded Corners 18">
                <a:extLst>
                  <a:ext uri="{FF2B5EF4-FFF2-40B4-BE49-F238E27FC236}">
                    <a16:creationId xmlns:a16="http://schemas.microsoft.com/office/drawing/2014/main" id="{11E47F32-79E8-F76F-2B7A-6A17EA6E838A}"/>
                  </a:ext>
                </a:extLst>
              </p:cNvPr>
              <p:cNvSpPr/>
              <p:nvPr/>
            </p:nvSpPr>
            <p:spPr>
              <a:xfrm>
                <a:off x="1006460" y="5980370"/>
                <a:ext cx="6090940" cy="919974"/>
              </a:xfrm>
              <a:custGeom>
                <a:avLst/>
                <a:gdLst>
                  <a:gd name="connsiteX0" fmla="*/ 0 w 6090940"/>
                  <a:gd name="connsiteY0" fmla="*/ 153332 h 919974"/>
                  <a:gd name="connsiteX1" fmla="*/ 153332 w 6090940"/>
                  <a:gd name="connsiteY1" fmla="*/ 0 h 919974"/>
                  <a:gd name="connsiteX2" fmla="*/ 5937608 w 6090940"/>
                  <a:gd name="connsiteY2" fmla="*/ 0 h 919974"/>
                  <a:gd name="connsiteX3" fmla="*/ 6090940 w 6090940"/>
                  <a:gd name="connsiteY3" fmla="*/ 153332 h 919974"/>
                  <a:gd name="connsiteX4" fmla="*/ 6090940 w 6090940"/>
                  <a:gd name="connsiteY4" fmla="*/ 766642 h 919974"/>
                  <a:gd name="connsiteX5" fmla="*/ 5937608 w 6090940"/>
                  <a:gd name="connsiteY5" fmla="*/ 919974 h 919974"/>
                  <a:gd name="connsiteX6" fmla="*/ 153332 w 6090940"/>
                  <a:gd name="connsiteY6" fmla="*/ 919974 h 919974"/>
                  <a:gd name="connsiteX7" fmla="*/ 0 w 6090940"/>
                  <a:gd name="connsiteY7" fmla="*/ 766642 h 919974"/>
                  <a:gd name="connsiteX8" fmla="*/ 0 w 6090940"/>
                  <a:gd name="connsiteY8" fmla="*/ 153332 h 91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0940" h="919974" extrusionOk="0">
                    <a:moveTo>
                      <a:pt x="0" y="153332"/>
                    </a:moveTo>
                    <a:cubicBezTo>
                      <a:pt x="14386" y="72570"/>
                      <a:pt x="74060" y="11273"/>
                      <a:pt x="153332" y="0"/>
                    </a:cubicBezTo>
                    <a:cubicBezTo>
                      <a:pt x="1757804" y="123000"/>
                      <a:pt x="5353765" y="-96860"/>
                      <a:pt x="5937608" y="0"/>
                    </a:cubicBezTo>
                    <a:cubicBezTo>
                      <a:pt x="6018515" y="-2877"/>
                      <a:pt x="6091527" y="67465"/>
                      <a:pt x="6090940" y="153332"/>
                    </a:cubicBezTo>
                    <a:cubicBezTo>
                      <a:pt x="6111320" y="451463"/>
                      <a:pt x="6062208" y="650224"/>
                      <a:pt x="6090940" y="766642"/>
                    </a:cubicBezTo>
                    <a:cubicBezTo>
                      <a:pt x="6078302" y="855904"/>
                      <a:pt x="6017103" y="919125"/>
                      <a:pt x="5937608" y="919974"/>
                    </a:cubicBezTo>
                    <a:cubicBezTo>
                      <a:pt x="5065146" y="759267"/>
                      <a:pt x="826582" y="959641"/>
                      <a:pt x="153332" y="919974"/>
                    </a:cubicBezTo>
                    <a:cubicBezTo>
                      <a:pt x="58509" y="917926"/>
                      <a:pt x="-5993" y="848610"/>
                      <a:pt x="0" y="766642"/>
                    </a:cubicBezTo>
                    <a:cubicBezTo>
                      <a:pt x="36047" y="674790"/>
                      <a:pt x="12235" y="345493"/>
                      <a:pt x="0" y="153332"/>
                    </a:cubicBezTo>
                    <a:close/>
                  </a:path>
                </a:pathLst>
              </a:custGeom>
              <a:noFill/>
              <a:ln>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latin typeface="VIC" panose="00000500000000000000" pitchFamily="2" charset="0"/>
                </a:endParaRPr>
              </a:p>
            </p:txBody>
          </p:sp>
          <p:sp>
            <p:nvSpPr>
              <p:cNvPr id="20" name="TextBox 24">
                <a:extLst>
                  <a:ext uri="{FF2B5EF4-FFF2-40B4-BE49-F238E27FC236}">
                    <a16:creationId xmlns:a16="http://schemas.microsoft.com/office/drawing/2014/main" id="{C89C442C-B694-A12D-2AF5-0AD3C7B6D9C7}"/>
                  </a:ext>
                </a:extLst>
              </p:cNvPr>
              <p:cNvSpPr txBox="1"/>
              <p:nvPr/>
            </p:nvSpPr>
            <p:spPr>
              <a:xfrm>
                <a:off x="1256141" y="6159934"/>
                <a:ext cx="5271553" cy="5390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2000" b="1">
                    <a:latin typeface="VIC" panose="00000500000000000000" pitchFamily="2" charset="0"/>
                    <a:cs typeface="Browallia New" panose="020B0604020202020204" pitchFamily="34" charset="-34"/>
                  </a:rPr>
                  <a:t>Measurement and reporting</a:t>
                </a:r>
              </a:p>
            </p:txBody>
          </p:sp>
        </p:grpSp>
        <p:sp>
          <p:nvSpPr>
            <p:cNvPr id="16" name="Cross 15">
              <a:extLst>
                <a:ext uri="{FF2B5EF4-FFF2-40B4-BE49-F238E27FC236}">
                  <a16:creationId xmlns:a16="http://schemas.microsoft.com/office/drawing/2014/main" id="{B9692F66-C9E9-F159-9860-B5274A0E7125}"/>
                </a:ext>
              </a:extLst>
            </p:cNvPr>
            <p:cNvSpPr/>
            <p:nvPr/>
          </p:nvSpPr>
          <p:spPr>
            <a:xfrm>
              <a:off x="134504" y="6142278"/>
              <a:ext cx="435198" cy="312052"/>
            </a:xfrm>
            <a:prstGeom prst="plus">
              <a:avLst>
                <a:gd name="adj" fmla="val 34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latin typeface="VIC" panose="00000500000000000000" pitchFamily="2" charset="0"/>
              </a:endParaRPr>
            </a:p>
          </p:txBody>
        </p:sp>
      </p:grpSp>
      <p:sp>
        <p:nvSpPr>
          <p:cNvPr id="37" name="TextBox 36">
            <a:extLst>
              <a:ext uri="{FF2B5EF4-FFF2-40B4-BE49-F238E27FC236}">
                <a16:creationId xmlns:a16="http://schemas.microsoft.com/office/drawing/2014/main" id="{3AF268A2-180C-D03D-14D6-FF27BA595118}"/>
              </a:ext>
            </a:extLst>
          </p:cNvPr>
          <p:cNvSpPr txBox="1"/>
          <p:nvPr/>
        </p:nvSpPr>
        <p:spPr>
          <a:xfrm>
            <a:off x="2610928" y="324928"/>
            <a:ext cx="495731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FFFF"/>
                </a:solidFill>
                <a:latin typeface="VIC"/>
              </a:rPr>
              <a:t>D&amp;I Outcomes Framework</a:t>
            </a:r>
            <a:r>
              <a:rPr lang="en-US" sz="2800">
                <a:latin typeface="VIC"/>
                <a:cs typeface="Arial"/>
              </a:rPr>
              <a:t>​</a:t>
            </a:r>
            <a:endParaRPr lang="en-US">
              <a:latin typeface="VIC"/>
            </a:endParaRPr>
          </a:p>
        </p:txBody>
      </p:sp>
    </p:spTree>
    <p:extLst>
      <p:ext uri="{BB962C8B-B14F-4D97-AF65-F5344CB8AC3E}">
        <p14:creationId xmlns:p14="http://schemas.microsoft.com/office/powerpoint/2010/main" val="1696763585"/>
      </p:ext>
    </p:extLst>
  </p:cSld>
  <p:clrMapOvr>
    <a:masterClrMapping/>
  </p:clrMapOvr>
  <p:transition spd="slow">
    <p:push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48C99-DFC7-CE36-DEE3-A9CA7B6FA4B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35B5565-3A29-D1A2-6B23-F40558563217}"/>
              </a:ext>
            </a:extLst>
          </p:cNvPr>
          <p:cNvSpPr/>
          <p:nvPr/>
        </p:nvSpPr>
        <p:spPr>
          <a:xfrm>
            <a:off x="262149" y="-2"/>
            <a:ext cx="11929851" cy="1158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1B610E5-AE53-7951-9188-5127ADD2C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1" y="192906"/>
            <a:ext cx="1436016" cy="1206254"/>
          </a:xfrm>
          <a:prstGeom prst="rect">
            <a:avLst/>
          </a:prstGeom>
        </p:spPr>
      </p:pic>
      <p:sp>
        <p:nvSpPr>
          <p:cNvPr id="10" name="Freeform: Shape 9">
            <a:extLst>
              <a:ext uri="{FF2B5EF4-FFF2-40B4-BE49-F238E27FC236}">
                <a16:creationId xmlns:a16="http://schemas.microsoft.com/office/drawing/2014/main" id="{9501F38E-C140-60DD-0A73-3460E76EA47C}"/>
              </a:ext>
            </a:extLst>
          </p:cNvPr>
          <p:cNvSpPr/>
          <p:nvPr/>
        </p:nvSpPr>
        <p:spPr>
          <a:xfrm rot="10800000">
            <a:off x="1698165" y="-4"/>
            <a:ext cx="10493835" cy="1158242"/>
          </a:xfrm>
          <a:custGeom>
            <a:avLst/>
            <a:gdLst>
              <a:gd name="connsiteX0" fmla="*/ 10180320 w 10180320"/>
              <a:gd name="connsiteY0" fmla="*/ 1158242 h 1158242"/>
              <a:gd name="connsiteX1" fmla="*/ 9265920 w 10180320"/>
              <a:gd name="connsiteY1" fmla="*/ 1158242 h 1158242"/>
              <a:gd name="connsiteX2" fmla="*/ 9265920 w 10180320"/>
              <a:gd name="connsiteY2" fmla="*/ 1158241 h 1158242"/>
              <a:gd name="connsiteX3" fmla="*/ 0 w 10180320"/>
              <a:gd name="connsiteY3" fmla="*/ 1158241 h 1158242"/>
              <a:gd name="connsiteX4" fmla="*/ 0 w 10180320"/>
              <a:gd name="connsiteY4" fmla="*/ 0 h 1158242"/>
              <a:gd name="connsiteX5" fmla="*/ 9265920 w 10180320"/>
              <a:gd name="connsiteY5" fmla="*/ 0 h 1158242"/>
              <a:gd name="connsiteX6" fmla="*/ 9265920 w 10180320"/>
              <a:gd name="connsiteY6" fmla="*/ 3 h 11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0320" h="1158242">
                <a:moveTo>
                  <a:pt x="10180320" y="1158242"/>
                </a:moveTo>
                <a:lnTo>
                  <a:pt x="9265920" y="1158242"/>
                </a:lnTo>
                <a:lnTo>
                  <a:pt x="9265920" y="1158241"/>
                </a:lnTo>
                <a:lnTo>
                  <a:pt x="0" y="1158241"/>
                </a:lnTo>
                <a:lnTo>
                  <a:pt x="0" y="0"/>
                </a:lnTo>
                <a:lnTo>
                  <a:pt x="9265920" y="0"/>
                </a:lnTo>
                <a:lnTo>
                  <a:pt x="9265920" y="3"/>
                </a:lnTo>
                <a:close/>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TextBox 14">
            <a:extLst>
              <a:ext uri="{FF2B5EF4-FFF2-40B4-BE49-F238E27FC236}">
                <a16:creationId xmlns:a16="http://schemas.microsoft.com/office/drawing/2014/main" id="{0ECBDB28-3983-5323-E053-B75F9B5DEB78}"/>
              </a:ext>
            </a:extLst>
          </p:cNvPr>
          <p:cNvSpPr txBox="1"/>
          <p:nvPr/>
        </p:nvSpPr>
        <p:spPr>
          <a:xfrm>
            <a:off x="7796168" y="195396"/>
            <a:ext cx="1759219" cy="523220"/>
          </a:xfrm>
          <a:prstGeom prst="rect">
            <a:avLst/>
          </a:prstGeom>
          <a:noFill/>
        </p:spPr>
        <p:txBody>
          <a:bodyPr wrap="square" rtlCol="0">
            <a:spAutoFit/>
          </a:bodyPr>
          <a:lstStyle/>
          <a:p>
            <a:r>
              <a:rPr lang="en-AU" sz="2000">
                <a:solidFill>
                  <a:schemeClr val="bg1"/>
                </a:solidFill>
              </a:rPr>
              <a:t>#</a:t>
            </a:r>
            <a:r>
              <a:rPr lang="en-AU" sz="2800">
                <a:solidFill>
                  <a:schemeClr val="bg1"/>
                </a:solidFill>
              </a:rPr>
              <a:t>WAFA25</a:t>
            </a:r>
            <a:endParaRPr lang="en-GB" sz="2800">
              <a:solidFill>
                <a:schemeClr val="bg1"/>
              </a:solidFill>
            </a:endParaRPr>
          </a:p>
        </p:txBody>
      </p:sp>
      <p:pic>
        <p:nvPicPr>
          <p:cNvPr id="3" name="Picture 2">
            <a:extLst>
              <a:ext uri="{FF2B5EF4-FFF2-40B4-BE49-F238E27FC236}">
                <a16:creationId xmlns:a16="http://schemas.microsoft.com/office/drawing/2014/main" id="{01AA2FE3-9791-A373-8863-002745757A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4262" y="113015"/>
            <a:ext cx="2409879" cy="687982"/>
          </a:xfrm>
          <a:prstGeom prst="rect">
            <a:avLst/>
          </a:prstGeom>
        </p:spPr>
      </p:pic>
      <p:pic>
        <p:nvPicPr>
          <p:cNvPr id="2" name="Picture 1" descr="A white rectangular object with black text&#10;&#10;AI-generated content may be incorrect.">
            <a:extLst>
              <a:ext uri="{FF2B5EF4-FFF2-40B4-BE49-F238E27FC236}">
                <a16:creationId xmlns:a16="http://schemas.microsoft.com/office/drawing/2014/main" id="{A5CA8FBD-97B2-EB52-DA07-5C0F16217403}"/>
              </a:ext>
            </a:extLst>
          </p:cNvPr>
          <p:cNvPicPr>
            <a:picLocks noChangeAspect="1"/>
          </p:cNvPicPr>
          <p:nvPr/>
        </p:nvPicPr>
        <p:blipFill>
          <a:blip r:embed="rId6"/>
          <a:stretch>
            <a:fillRect/>
          </a:stretch>
        </p:blipFill>
        <p:spPr>
          <a:xfrm>
            <a:off x="448996" y="1846208"/>
            <a:ext cx="3200400" cy="4219575"/>
          </a:xfrm>
          <a:prstGeom prst="rect">
            <a:avLst/>
          </a:prstGeom>
        </p:spPr>
      </p:pic>
      <p:sp>
        <p:nvSpPr>
          <p:cNvPr id="5" name="Content Placeholder 3">
            <a:extLst>
              <a:ext uri="{FF2B5EF4-FFF2-40B4-BE49-F238E27FC236}">
                <a16:creationId xmlns:a16="http://schemas.microsoft.com/office/drawing/2014/main" id="{F48991AD-2FC8-6CD1-823D-A909017FDD3E}"/>
              </a:ext>
            </a:extLst>
          </p:cNvPr>
          <p:cNvSpPr>
            <a:spLocks noGrp="1"/>
          </p:cNvSpPr>
          <p:nvPr/>
        </p:nvSpPr>
        <p:spPr>
          <a:xfrm>
            <a:off x="4515975" y="2002525"/>
            <a:ext cx="5626829" cy="435312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AU" sz="2000">
                <a:latin typeface="VIC"/>
                <a:cs typeface="Arial"/>
              </a:rPr>
              <a:t>State Agency Commanders (SACs)</a:t>
            </a:r>
          </a:p>
          <a:p>
            <a:pPr>
              <a:lnSpc>
                <a:spcPct val="120000"/>
              </a:lnSpc>
            </a:pPr>
            <a:r>
              <a:rPr lang="en-AU" sz="2000">
                <a:latin typeface="VIC"/>
                <a:cs typeface="Arial"/>
              </a:rPr>
              <a:t>Regional Agency Commanders (RACs)</a:t>
            </a:r>
            <a:endParaRPr lang="en-AU" sz="2000" b="1">
              <a:latin typeface="VIC"/>
            </a:endParaRPr>
          </a:p>
          <a:p>
            <a:pPr>
              <a:lnSpc>
                <a:spcPct val="120000"/>
              </a:lnSpc>
            </a:pPr>
            <a:r>
              <a:rPr lang="en-AU" sz="2000">
                <a:latin typeface="VIC"/>
                <a:cs typeface="Arial"/>
              </a:rPr>
              <a:t>District Duty Officers (DDOs)</a:t>
            </a:r>
          </a:p>
          <a:p>
            <a:pPr>
              <a:lnSpc>
                <a:spcPct val="120000"/>
              </a:lnSpc>
            </a:pPr>
            <a:endParaRPr lang="en-AU">
              <a:latin typeface="VIC"/>
            </a:endParaRPr>
          </a:p>
        </p:txBody>
      </p:sp>
      <p:sp>
        <p:nvSpPr>
          <p:cNvPr id="6" name="Title 1">
            <a:extLst>
              <a:ext uri="{FF2B5EF4-FFF2-40B4-BE49-F238E27FC236}">
                <a16:creationId xmlns:a16="http://schemas.microsoft.com/office/drawing/2014/main" id="{CCC2A258-6A1A-E644-7A79-B9473AA7EBAB}"/>
              </a:ext>
            </a:extLst>
          </p:cNvPr>
          <p:cNvSpPr>
            <a:spLocks noGrp="1"/>
          </p:cNvSpPr>
          <p:nvPr/>
        </p:nvSpPr>
        <p:spPr>
          <a:xfrm>
            <a:off x="2620980" y="265921"/>
            <a:ext cx="5830348" cy="6331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a:lstStyle>
          <a:p>
            <a:r>
              <a:rPr lang="en-AU">
                <a:latin typeface="VIC"/>
                <a:cs typeface="Arial"/>
              </a:rPr>
              <a:t>Senior Duty Officer Rosters</a:t>
            </a:r>
            <a:endParaRPr lang="en-US">
              <a:latin typeface="VIC"/>
            </a:endParaRPr>
          </a:p>
        </p:txBody>
      </p:sp>
      <p:pic>
        <p:nvPicPr>
          <p:cNvPr id="8" name="Picture 7" descr="Carrot Vectors - Download Free High-Quality Vectors from Freepik | Freepik">
            <a:extLst>
              <a:ext uri="{FF2B5EF4-FFF2-40B4-BE49-F238E27FC236}">
                <a16:creationId xmlns:a16="http://schemas.microsoft.com/office/drawing/2014/main" id="{7C6F9EB7-8A28-A2CB-CBCA-2ED0E9848969}"/>
              </a:ext>
            </a:extLst>
          </p:cNvPr>
          <p:cNvPicPr>
            <a:picLocks noChangeAspect="1"/>
          </p:cNvPicPr>
          <p:nvPr/>
        </p:nvPicPr>
        <p:blipFill>
          <a:blip r:embed="rId7"/>
          <a:stretch>
            <a:fillRect/>
          </a:stretch>
        </p:blipFill>
        <p:spPr>
          <a:xfrm>
            <a:off x="9725051" y="3681330"/>
            <a:ext cx="2260922" cy="2270568"/>
          </a:xfrm>
          <a:prstGeom prst="rect">
            <a:avLst/>
          </a:prstGeom>
        </p:spPr>
      </p:pic>
      <p:sp>
        <p:nvSpPr>
          <p:cNvPr id="9" name="TextBox 8">
            <a:extLst>
              <a:ext uri="{FF2B5EF4-FFF2-40B4-BE49-F238E27FC236}">
                <a16:creationId xmlns:a16="http://schemas.microsoft.com/office/drawing/2014/main" id="{A59E28A1-A4DE-DDB1-40A3-AD839CBF2D14}"/>
              </a:ext>
            </a:extLst>
          </p:cNvPr>
          <p:cNvSpPr txBox="1"/>
          <p:nvPr/>
        </p:nvSpPr>
        <p:spPr>
          <a:xfrm>
            <a:off x="4526478" y="4279075"/>
            <a:ext cx="4860965" cy="1567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ts val="2325"/>
              </a:lnSpc>
              <a:buFont typeface=""/>
              <a:buChar char="•"/>
            </a:pPr>
            <a:r>
              <a:rPr lang="en-AU" sz="2000" i="1">
                <a:latin typeface="VIC"/>
                <a:cs typeface="Arial"/>
              </a:rPr>
              <a:t>Well-remunerated</a:t>
            </a:r>
            <a:r>
              <a:rPr lang="en-AU" sz="2000">
                <a:latin typeface="VIC"/>
                <a:cs typeface="Arial"/>
              </a:rPr>
              <a:t>​</a:t>
            </a:r>
          </a:p>
          <a:p>
            <a:pPr marL="228600" indent="-228600">
              <a:lnSpc>
                <a:spcPts val="2325"/>
              </a:lnSpc>
              <a:buFont typeface=""/>
              <a:buChar char="•"/>
            </a:pPr>
            <a:endParaRPr lang="en-AU" sz="2000">
              <a:latin typeface="VIC"/>
              <a:cs typeface="Arial"/>
            </a:endParaRPr>
          </a:p>
          <a:p>
            <a:pPr marL="228600" indent="-228600">
              <a:lnSpc>
                <a:spcPts val="2325"/>
              </a:lnSpc>
              <a:buFont typeface=""/>
              <a:buChar char="•"/>
            </a:pPr>
            <a:r>
              <a:rPr lang="en-AU" sz="2000" i="1">
                <a:latin typeface="VIC"/>
                <a:cs typeface="Arial"/>
              </a:rPr>
              <a:t>Guaranteed (not cancelled)</a:t>
            </a:r>
            <a:r>
              <a:rPr lang="en-AU" sz="2000">
                <a:latin typeface="VIC"/>
                <a:cs typeface="Arial"/>
              </a:rPr>
              <a:t>​</a:t>
            </a:r>
          </a:p>
          <a:p>
            <a:pPr marL="228600" indent="-228600">
              <a:lnSpc>
                <a:spcPts val="2325"/>
              </a:lnSpc>
              <a:buFont typeface=""/>
              <a:buChar char="•"/>
            </a:pPr>
            <a:endParaRPr lang="en-AU" sz="2000">
              <a:latin typeface="VIC"/>
              <a:cs typeface="Arial"/>
            </a:endParaRPr>
          </a:p>
          <a:p>
            <a:pPr marL="228600" indent="-228600">
              <a:lnSpc>
                <a:spcPts val="2325"/>
              </a:lnSpc>
              <a:buFont typeface=""/>
              <a:buChar char="•"/>
            </a:pPr>
            <a:r>
              <a:rPr lang="en-AU" sz="2000" i="1">
                <a:latin typeface="VIC"/>
                <a:cs typeface="Arial"/>
              </a:rPr>
              <a:t>Leadership (looks great on a CV)</a:t>
            </a:r>
          </a:p>
        </p:txBody>
      </p:sp>
    </p:spTree>
    <p:extLst>
      <p:ext uri="{BB962C8B-B14F-4D97-AF65-F5344CB8AC3E}">
        <p14:creationId xmlns:p14="http://schemas.microsoft.com/office/powerpoint/2010/main" val="49016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fa25" id="{0826FB28-48BF-4224-BD13-BDF7DFC56CC5}" vid="{34F7775F-A7EE-4B7F-A9CE-90D9199611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ECM V2 Project" ma:contentTypeID="0x0101009298E819CE1EBB4F8D2096B3E0F0C2911D002405C0562AE3184ABD2BE4FC2BE7F47D" ma:contentTypeVersion="1568" ma:contentTypeDescription="All project related information. The library can be used to manage multiple projects." ma:contentTypeScope="" ma:versionID="b9f84f575e879700f4ef5a7ef25085b9">
  <xsd:schema xmlns:xsd="http://www.w3.org/2001/XMLSchema" xmlns:xs="http://www.w3.org/2001/XMLSchema" xmlns:p="http://schemas.microsoft.com/office/2006/metadata/properties" xmlns:ns1="http://schemas.microsoft.com/sharepoint/v3" xmlns:ns2="9fd47c19-1c4a-4d7d-b342-c10cef269344" xmlns:ns3="a5f32de4-e402-4188-b034-e71ca7d22e54" xmlns:ns4="05aa45cf-ed89-4733-97a8-db4ce5c51511" xmlns:ns5="a07b85b2-e353-4eb4-aa2f-b327532a3513" xmlns:ns6="9809706e-421a-4863-9856-0e0ba7fdf982" targetNamespace="http://schemas.microsoft.com/office/2006/metadata/properties" ma:root="true" ma:fieldsID="b360519b478bf33434b2e4fc93986d5a" ns1:_="" ns2:_="" ns3:_="" ns4:_="" ns5:_="" ns6:_="">
    <xsd:import namespace="http://schemas.microsoft.com/sharepoint/v3"/>
    <xsd:import namespace="9fd47c19-1c4a-4d7d-b342-c10cef269344"/>
    <xsd:import namespace="a5f32de4-e402-4188-b034-e71ca7d22e54"/>
    <xsd:import namespace="05aa45cf-ed89-4733-97a8-db4ce5c51511"/>
    <xsd:import namespace="a07b85b2-e353-4eb4-aa2f-b327532a3513"/>
    <xsd:import namespace="9809706e-421a-4863-9856-0e0ba7fdf982"/>
    <xsd:element name="properties">
      <xsd:complexType>
        <xsd:sequence>
          <xsd:element name="documentManagement">
            <xsd:complexType>
              <xsd:all>
                <xsd:element ref="ns3:_dlc_DocId" minOccurs="0"/>
                <xsd:element ref="ns3:_dlc_DocIdUrl" minOccurs="0"/>
                <xsd:element ref="ns3:_dlc_DocIdPersistId" minOccurs="0"/>
                <xsd:element ref="ns2:pd01c257034b4e86b1f58279a3bd54c6" minOccurs="0"/>
                <xsd:element ref="ns2:TaxCatchAll" minOccurs="0"/>
                <xsd:element ref="ns2:TaxCatchAllLabel" minOccurs="0"/>
                <xsd:element ref="ns2:fb3179c379644f499d7166d0c985669b" minOccurs="0"/>
                <xsd:element ref="ns2:b9b43b809ea4445880dbf70bb9849525" minOccurs="0"/>
                <xsd:element ref="ns2:Project_Phase" minOccurs="0"/>
                <xsd:element ref="ns2:f2ccc2d036544b63b99cbcec8aa9ae6a" minOccurs="0"/>
                <xsd:element ref="ns1:_dlc_Exempt" minOccurs="0"/>
                <xsd:element ref="ns4:DLCPolicyLabelValue" minOccurs="0"/>
                <xsd:element ref="ns4:DLCPolicyLabelClientValue" minOccurs="0"/>
                <xsd:element ref="ns4:DLCPolicyLabelLock" minOccurs="0"/>
                <xsd:element ref="ns5:MediaServiceMetadata" minOccurs="0"/>
                <xsd:element ref="ns5:MediaServiceFastMetadata" minOccurs="0"/>
                <xsd:element ref="ns5:MediaServiceDateTaken" minOccurs="0"/>
                <xsd:element ref="ns5:MediaLengthInSeconds" minOccurs="0"/>
                <xsd:element ref="ns5:MediaServiceAutoKeyPoints" minOccurs="0"/>
                <xsd:element ref="ns5:MediaServiceKeyPoints" minOccurs="0"/>
                <xsd:element ref="ns6:SharedWithUsers" minOccurs="0"/>
                <xsd:element ref="ns6:SharedWithDetails" minOccurs="0"/>
                <xsd:element ref="ns5:lcf76f155ced4ddcb4097134ff3c332f" minOccurs="0"/>
                <xsd:element ref="ns5:MediaServiceOCR" minOccurs="0"/>
                <xsd:element ref="ns5:MediaServiceGenerationTime" minOccurs="0"/>
                <xsd:element ref="ns5:MediaServiceEventHashCode" minOccurs="0"/>
                <xsd:element ref="ns2:ProjName" minOccurs="0"/>
                <xsd:element ref="ns5:MediaServiceObjectDetectorVersions" minOccurs="0"/>
                <xsd:element ref="ns5:MediaServiceLocation" minOccurs="0"/>
                <xsd:element ref="ns5:MediaServiceSearchProperties"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d47c19-1c4a-4d7d-b342-c10cef269344" elementFormDefault="qualified">
    <xsd:import namespace="http://schemas.microsoft.com/office/2006/documentManagement/types"/>
    <xsd:import namespace="http://schemas.microsoft.com/office/infopath/2007/PartnerControls"/>
    <xsd:element name="pd01c257034b4e86b1f58279a3bd54c6" ma:index="11" nillable="true" ma:taxonomy="true" ma:internalName="pd01c257034b4e86b1f58279a3bd54c6" ma:taxonomyFieldName="Security_x0020_Classification" ma:displayName="Security Classification" ma:readOnly="false" ma:default="3;#Unclassified|7fa379f4-4aba-4692-ab80-7d39d3a23cf4" ma:fieldId="{9d01c257-034b-4e86-b1f5-8279a3bd54c6}" ma:sspId="797aeec6-0273-40f2-ab3e-beee73212332" ma:termSetId="6da6c671-4dae-4188-8808-548c864e9f8b"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495f30dc-3647-487b-ae64-860e47b4c5d9}" ma:internalName="TaxCatchAll" ma:showField="CatchAllData" ma:web="2b9a787f-f73d-4ae6-b9d7-68556bf01750">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95f30dc-3647-487b-ae64-860e47b4c5d9}" ma:internalName="TaxCatchAllLabel" ma:readOnly="true" ma:showField="CatchAllDataLabel" ma:web="2b9a787f-f73d-4ae6-b9d7-68556bf01750">
      <xsd:complexType>
        <xsd:complexContent>
          <xsd:extension base="dms:MultiChoiceLookup">
            <xsd:sequence>
              <xsd:element name="Value" type="dms:Lookup" maxOccurs="unbounded" minOccurs="0" nillable="true"/>
            </xsd:sequence>
          </xsd:extension>
        </xsd:complexContent>
      </xsd:complexType>
    </xsd:element>
    <xsd:element name="fb3179c379644f499d7166d0c985669b" ma:index="15" nillable="true" ma:taxonomy="true" ma:internalName="fb3179c379644f499d7166d0c985669b" ma:taxonomyFieldName="Dissemination_x0020_Limiting_x0020_Marker" ma:displayName="Dissemination Limiting Marker" ma:readOnly="false" ma:default="2;#FOUO|955eb6fc-b35a-4808-8aa5-31e514fa3f26" ma:fieldId="{fb3179c3-7964-4f49-9d71-66d0c985669b}" ma:sspId="797aeec6-0273-40f2-ab3e-beee73212332" ma:termSetId="f41b4dff-1c0e-42ed-b4e6-3638cbec140f" ma:anchorId="00000000-0000-0000-0000-000000000000" ma:open="false" ma:isKeyword="false">
      <xsd:complexType>
        <xsd:sequence>
          <xsd:element ref="pc:Terms" minOccurs="0" maxOccurs="1"/>
        </xsd:sequence>
      </xsd:complexType>
    </xsd:element>
    <xsd:element name="b9b43b809ea4445880dbf70bb9849525" ma:index="17" nillable="true" ma:taxonomy="true" ma:internalName="b9b43b809ea4445880dbf70bb9849525" ma:taxonomyFieldName="Department_x0020_Document_x0020_Type" ma:displayName="Department Document Type" ma:default="" ma:fieldId="{b9b43b80-9ea4-4458-80db-f70bb9849525}" ma:sspId="797aeec6-0273-40f2-ab3e-beee73212332" ma:termSetId="356315ab-6133-43a1-a2d6-d78a601e579c" ma:anchorId="00000000-0000-0000-0000-000000000000" ma:open="false" ma:isKeyword="false">
      <xsd:complexType>
        <xsd:sequence>
          <xsd:element ref="pc:Terms" minOccurs="0" maxOccurs="1"/>
        </xsd:sequence>
      </xsd:complexType>
    </xsd:element>
    <xsd:element name="Project_Phase" ma:index="19" nillable="true" ma:displayName="Project_Phase" ma:format="Dropdown" ma:internalName="Project_Phase">
      <xsd:simpleType>
        <xsd:restriction base="dms:Choice">
          <xsd:enumeration value="Initiate"/>
          <xsd:enumeration value="Plan"/>
          <xsd:enumeration value="Build"/>
          <xsd:enumeration value="Test"/>
          <xsd:enumeration value="Implement"/>
          <xsd:enumeration value="Run"/>
        </xsd:restriction>
      </xsd:simpleType>
    </xsd:element>
    <xsd:element name="f2ccc2d036544b63b99cbcec8aa9ae6a" ma:index="20" ma:taxonomy="true" ma:internalName="f2ccc2d036544b63b99cbcec8aa9ae6a" ma:taxonomyFieldName="Records_x0020_Class_x0020_Project" ma:displayName="Classification" ma:readOnly="false" ma:default="" ma:fieldId="{f2ccc2d0-3654-4b63-b99c-bcec8aa9ae6a}" ma:sspId="797aeec6-0273-40f2-ab3e-beee73212332" ma:termSetId="4258747f-0974-48f0-ac10-46f208a52cd4" ma:anchorId="6988e523-b3ea-42d5-8ccf-de7bd6c5ed85" ma:open="false" ma:isKeyword="false">
      <xsd:complexType>
        <xsd:sequence>
          <xsd:element ref="pc:Terms" minOccurs="0" maxOccurs="1"/>
        </xsd:sequence>
      </xsd:complexType>
    </xsd:element>
    <xsd:element name="ProjName" ma:index="39" nillable="true" ma:displayName="Project Name" ma:description="ECM V2 Project Name" ma:format="Dropdown" ma:indexed="true" ma:internalName="ProjName">
      <xsd:simpleType>
        <xsd:union memberTypes="dms:Text">
          <xsd:simpleType>
            <xsd:restriction base="dms:Choice">
              <xsd:enumeration value="Add Project Nam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a5f32de4-e402-4188-b034-e71ca7d22e5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aa45cf-ed89-4733-97a8-db4ce5c51511" elementFormDefault="qualified">
    <xsd:import namespace="http://schemas.microsoft.com/office/2006/documentManagement/types"/>
    <xsd:import namespace="http://schemas.microsoft.com/office/infopath/2007/PartnerControls"/>
    <xsd:element name="DLCPolicyLabelValue" ma:index="22"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23"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24"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7b85b2-e353-4eb4-aa2f-b327532a3513"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DateTaken" ma:index="27" nillable="true" ma:displayName="MediaServiceDateTaken" ma:hidden="true" ma:internalName="MediaServiceDateTaken"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97aeec6-0273-40f2-ab3e-beee73212332" ma:termSetId="09814cd3-568e-fe90-9814-8d621ff8fb84" ma:anchorId="fba54fb3-c3e1-fe81-a776-ca4b69148c4d" ma:open="true" ma:isKeyword="false">
      <xsd:complexType>
        <xsd:sequence>
          <xsd:element ref="pc:Terms" minOccurs="0" maxOccurs="1"/>
        </xsd:sequence>
      </xsd:complex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ObjectDetectorVersions" ma:index="40" nillable="true" ma:displayName="MediaServiceObjectDetectorVersions" ma:hidden="true" ma:indexed="true" ma:internalName="MediaServiceObjectDetectorVersions" ma:readOnly="true">
      <xsd:simpleType>
        <xsd:restriction base="dms:Text"/>
      </xsd:simpleType>
    </xsd:element>
    <xsd:element name="MediaServiceLocation" ma:index="41" nillable="true" ma:displayName="Location" ma:indexed="true" ma:internalName="MediaServiceLocation" ma:readOnly="true">
      <xsd:simpleType>
        <xsd:restriction base="dms:Text"/>
      </xsd:simpleType>
    </xsd:element>
    <xsd:element name="MediaServiceSearchProperties" ma:index="42" nillable="true" ma:displayName="MediaServiceSearchProperties" ma:hidden="true" ma:internalName="MediaServiceSearchProperties" ma:readOnly="true">
      <xsd:simpleType>
        <xsd:restriction base="dms:Note"/>
      </xsd:simpleType>
    </xsd:element>
    <xsd:element name="MediaServiceBillingMetadata" ma:index="4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09706e-421a-4863-9856-0e0ba7fdf982" elementFormDefault="qualified">
    <xsd:import namespace="http://schemas.microsoft.com/office/2006/documentManagement/types"/>
    <xsd:import namespace="http://schemas.microsoft.com/office/infopath/2007/PartnerControls"/>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3406C51FB30EDE4AA472607806526B5E" ma:contentTypeVersion="19" ma:contentTypeDescription="Create a new document." ma:contentTypeScope="" ma:versionID="cd89d06eeff237cb3a0a5e1bcab9d810">
  <xsd:schema xmlns:xsd="http://www.w3.org/2001/XMLSchema" xmlns:xs="http://www.w3.org/2001/XMLSchema" xmlns:p="http://schemas.microsoft.com/office/2006/metadata/properties" xmlns:ns2="61eecb7f-4858-4e46-8027-aa9d22ae886d" xmlns:ns3="76f7e1a6-671a-4528-a429-9a79abe00215" targetNamespace="http://schemas.microsoft.com/office/2006/metadata/properties" ma:root="true" ma:fieldsID="c9d68328572faabac96961323f4fbdad" ns2:_="" ns3:_="">
    <xsd:import namespace="61eecb7f-4858-4e46-8027-aa9d22ae886d"/>
    <xsd:import namespace="76f7e1a6-671a-4528-a429-9a79abe002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ecb7f-4858-4e46-8027-aa9d22ae88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5b4188-6d72-4f47-b878-cd8aa3462c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f7e1a6-671a-4528-a429-9a79abe0021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f2c4c98-e149-4eac-bae5-d04789d6f114}" ma:internalName="TaxCatchAll" ma:showField="CatchAllData" ma:web="76f7e1a6-671a-4528-a429-9a79abe002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797aeec6-0273-40f2-ab3e-beee73212332" ContentTypeId="0x0101009298E819CE1EBB4F8D2096B3E0F0C291" PreviousValue="false"/>
</file>

<file path=customXml/item6.xml><?xml version="1.0" encoding="utf-8"?>
<p:properties xmlns:p="http://schemas.microsoft.com/office/2006/metadata/properties" xmlns:xsi="http://www.w3.org/2001/XMLSchema-instance" xmlns:pc="http://schemas.microsoft.com/office/infopath/2007/PartnerControls">
  <documentManagement>
    <TaxCatchAll xmlns="76f7e1a6-671a-4528-a429-9a79abe00215">
      <Value>178</Value>
      <Value>2</Value>
      <Value>3</Value>
    </TaxCatchAll>
    <lcf76f155ced4ddcb4097134ff3c332f xmlns="61eecb7f-4858-4e46-8027-aa9d22ae886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809CFB6-EE2C-4728-A8EC-E87788CFB3C7}">
  <ds:schemaRefs>
    <ds:schemaRef ds:uri="05aa45cf-ed89-4733-97a8-db4ce5c51511"/>
    <ds:schemaRef ds:uri="9809706e-421a-4863-9856-0e0ba7fdf982"/>
    <ds:schemaRef ds:uri="9fd47c19-1c4a-4d7d-b342-c10cef269344"/>
    <ds:schemaRef ds:uri="a07b85b2-e353-4eb4-aa2f-b327532a3513"/>
    <ds:schemaRef ds:uri="a5f32de4-e402-4188-b034-e71ca7d22e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DBFE6C1-CEFA-4E17-9450-2159025A34E6}"/>
</file>

<file path=customXml/itemProps3.xml><?xml version="1.0" encoding="utf-8"?>
<ds:datastoreItem xmlns:ds="http://schemas.openxmlformats.org/officeDocument/2006/customXml" ds:itemID="{D6ABD56B-953A-447E-BE67-6C5B77517941}">
  <ds:schemaRefs>
    <ds:schemaRef ds:uri="http://schemas.microsoft.com/sharepoint/v3/contenttype/forms"/>
  </ds:schemaRefs>
</ds:datastoreItem>
</file>

<file path=customXml/itemProps4.xml><?xml version="1.0" encoding="utf-8"?>
<ds:datastoreItem xmlns:ds="http://schemas.openxmlformats.org/officeDocument/2006/customXml" ds:itemID="{478EC152-7D55-424E-AE1A-78F20FA2E804}">
  <ds:schemaRefs>
    <ds:schemaRef ds:uri="http://schemas.microsoft.com/sharepoint/events"/>
  </ds:schemaRefs>
</ds:datastoreItem>
</file>

<file path=customXml/itemProps5.xml><?xml version="1.0" encoding="utf-8"?>
<ds:datastoreItem xmlns:ds="http://schemas.openxmlformats.org/officeDocument/2006/customXml" ds:itemID="{37932E08-1895-4758-8F76-6EC2E128567D}">
  <ds:schemaRefs>
    <ds:schemaRef ds:uri="Microsoft.SharePoint.Taxonomy.ContentTypeSync"/>
  </ds:schemaRefs>
</ds:datastoreItem>
</file>

<file path=customXml/itemProps6.xml><?xml version="1.0" encoding="utf-8"?>
<ds:datastoreItem xmlns:ds="http://schemas.openxmlformats.org/officeDocument/2006/customXml" ds:itemID="{16A186F0-73B2-4A04-95FB-79FC2A970D76}">
  <ds:schemaRefs>
    <ds:schemaRef ds:uri="a07b85b2-e353-4eb4-aa2f-b327532a3513"/>
    <ds:schemaRef ds:uri="http://purl.org/dc/elements/1.1/"/>
    <ds:schemaRef ds:uri="http://schemas.microsoft.com/office/2006/metadata/properties"/>
    <ds:schemaRef ds:uri="http://schemas.microsoft.com/office/infopath/2007/PartnerControls"/>
    <ds:schemaRef ds:uri="9809706e-421a-4863-9856-0e0ba7fdf982"/>
    <ds:schemaRef ds:uri="http://purl.org/dc/terms/"/>
    <ds:schemaRef ds:uri="05aa45cf-ed89-4733-97a8-db4ce5c51511"/>
    <ds:schemaRef ds:uri="http://schemas.microsoft.com/sharepoint/v3"/>
    <ds:schemaRef ds:uri="http://schemas.microsoft.com/office/2006/documentManagement/types"/>
    <ds:schemaRef ds:uri="http://schemas.openxmlformats.org/package/2006/metadata/core-properties"/>
    <ds:schemaRef ds:uri="a5f32de4-e402-4188-b034-e71ca7d22e54"/>
    <ds:schemaRef ds:uri="9fd47c19-1c4a-4d7d-b342-c10cef26934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WAFA25</Template>
  <TotalTime>0</TotalTime>
  <Words>4081</Words>
  <Application>Microsoft Office PowerPoint</Application>
  <PresentationFormat>Widescreen</PresentationFormat>
  <Paragraphs>622</Paragraphs>
  <Slides>28</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Aptos</vt:lpstr>
      <vt:lpstr>Aptos Display</vt:lpstr>
      <vt:lpstr>Arial</vt:lpstr>
      <vt:lpstr>Arial,Sans-Serif</vt:lpstr>
      <vt:lpstr>Calibri</vt:lpstr>
      <vt:lpstr>Calibri,Sans-Serif</vt:lpstr>
      <vt:lpstr>Courier New</vt:lpstr>
      <vt:lpstr>Courier New,monospace</vt:lpstr>
      <vt:lpstr>Symbol,Sans-Serif</vt:lpstr>
      <vt:lpstr>VIC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Silvia Verdina</dc:creator>
  <cp:lastModifiedBy>Travis W Lee (DEECA)</cp:lastModifiedBy>
  <cp:revision>2</cp:revision>
  <dcterms:created xsi:type="dcterms:W3CDTF">2025-04-24T02:52:24Z</dcterms:created>
  <dcterms:modified xsi:type="dcterms:W3CDTF">2025-08-21T01:47:37Z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0x0101003406C51FB30EDE4AA472607806526B5E</vt:lpwstr>
  </property>
  <property fmtid="{D5CDD505-2E9C-101B-9397-08002B2CF9AE}" pid="3" name="Records Class Project">
    <vt:lpwstr>178;#Program Strategy|a6651d8a-f3ed-41da-abaa-64fe320e523e</vt:lpwstr>
  </property>
  <property fmtid="{D5CDD505-2E9C-101B-9397-08002B2CF9AE}" pid="4" name="Dissemination Limiting Marker">
    <vt:lpwstr>2;#FOUO|955eb6fc-b35a-4808-8aa5-31e514fa3f26</vt:lpwstr>
  </property>
  <property fmtid="{D5CDD505-2E9C-101B-9397-08002B2CF9AE}" pid="5" name="Security Classification">
    <vt:lpwstr>3;#Unclassified|7fa379f4-4aba-4692-ab80-7d39d3a23cf4</vt:lpwstr>
  </property>
  <property fmtid="{D5CDD505-2E9C-101B-9397-08002B2CF9AE}" pid="6" name="_dlc_DocIdItemGuid">
    <vt:lpwstr>102f3984-b529-4609-9ce9-41d8e8fe9f00</vt:lpwstr>
  </property>
  <property fmtid="{D5CDD505-2E9C-101B-9397-08002B2CF9AE}" pid="7" name="g91c59fb10974fa1a03160ad8386f0f4">
    <vt:lpwstr/>
  </property>
  <property fmtid="{D5CDD505-2E9C-101B-9397-08002B2CF9AE}" pid="8" name="MediaServiceImageTags">
    <vt:lpwstr/>
  </property>
  <property fmtid="{D5CDD505-2E9C-101B-9397-08002B2CF9AE}" pid="9" name="Records_x0020_Class_x0020_Project">
    <vt:lpwstr>178;#Program Strategy|a6651d8a-f3ed-41da-abaa-64fe320e523e</vt:lpwstr>
  </property>
  <property fmtid="{D5CDD505-2E9C-101B-9397-08002B2CF9AE}" pid="10" name="Department Document Type">
    <vt:lpwstr/>
  </property>
  <property fmtid="{D5CDD505-2E9C-101B-9397-08002B2CF9AE}" pid="11" name="Security_x0020_Classification">
    <vt:lpwstr>3;#Unclassified|7fa379f4-4aba-4692-ab80-7d39d3a23cf4</vt:lpwstr>
  </property>
  <property fmtid="{D5CDD505-2E9C-101B-9397-08002B2CF9AE}" pid="12" name="Record_x0020_Purpose">
    <vt:lpwstr/>
  </property>
  <property fmtid="{D5CDD505-2E9C-101B-9397-08002B2CF9AE}" pid="13" name="Department_x0020_Document_x0020_Type">
    <vt:lpwstr/>
  </property>
  <property fmtid="{D5CDD505-2E9C-101B-9397-08002B2CF9AE}" pid="14" name="Dissemination_x0020_Limiting_x0020_Marker">
    <vt:lpwstr>2;#FOUO|955eb6fc-b35a-4808-8aa5-31e514fa3f26</vt:lpwstr>
  </property>
  <property fmtid="{D5CDD505-2E9C-101B-9397-08002B2CF9AE}" pid="15" name="Record Purpose">
    <vt:lpwstr/>
  </property>
  <property fmtid="{D5CDD505-2E9C-101B-9397-08002B2CF9AE}" pid="16" name="MSIP_Label_4257e2ab-f512-40e2-9c9a-c64247360765_Enabled">
    <vt:lpwstr>true</vt:lpwstr>
  </property>
  <property fmtid="{D5CDD505-2E9C-101B-9397-08002B2CF9AE}" pid="17" name="MSIP_Label_4257e2ab-f512-40e2-9c9a-c64247360765_SetDate">
    <vt:lpwstr>2025-05-15T01:51:23Z</vt:lpwstr>
  </property>
  <property fmtid="{D5CDD505-2E9C-101B-9397-08002B2CF9AE}" pid="18" name="MSIP_Label_4257e2ab-f512-40e2-9c9a-c64247360765_Method">
    <vt:lpwstr>Privileged</vt:lpwstr>
  </property>
  <property fmtid="{D5CDD505-2E9C-101B-9397-08002B2CF9AE}" pid="19" name="MSIP_Label_4257e2ab-f512-40e2-9c9a-c64247360765_Name">
    <vt:lpwstr>OFFICIAL</vt:lpwstr>
  </property>
  <property fmtid="{D5CDD505-2E9C-101B-9397-08002B2CF9AE}" pid="20" name="MSIP_Label_4257e2ab-f512-40e2-9c9a-c64247360765_SiteId">
    <vt:lpwstr>e8bdd6f7-fc18-4e48-a554-7f547927223b</vt:lpwstr>
  </property>
  <property fmtid="{D5CDD505-2E9C-101B-9397-08002B2CF9AE}" pid="21" name="MSIP_Label_4257e2ab-f512-40e2-9c9a-c64247360765_ActionId">
    <vt:lpwstr>b601ed18-8ddb-4ea8-a586-7b566665cca1</vt:lpwstr>
  </property>
  <property fmtid="{D5CDD505-2E9C-101B-9397-08002B2CF9AE}" pid="22" name="MSIP_Label_4257e2ab-f512-40e2-9c9a-c64247360765_ContentBits">
    <vt:lpwstr>2</vt:lpwstr>
  </property>
  <property fmtid="{D5CDD505-2E9C-101B-9397-08002B2CF9AE}" pid="23" name="MSIP_Label_4257e2ab-f512-40e2-9c9a-c64247360765_Tag">
    <vt:lpwstr>10, 0, 1, 2</vt:lpwstr>
  </property>
  <property fmtid="{D5CDD505-2E9C-101B-9397-08002B2CF9AE}" pid="24" name="ClassificationContentMarkingFooterLocations">
    <vt:lpwstr>Office Theme:8</vt:lpwstr>
  </property>
  <property fmtid="{D5CDD505-2E9C-101B-9397-08002B2CF9AE}" pid="25" name="ClassificationContentMarkingFooterText">
    <vt:lpwstr>OFFICIAL</vt:lpwstr>
  </property>
</Properties>
</file>