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9.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9"/>
  </p:notesMasterIdLst>
  <p:sldIdLst>
    <p:sldId id="256" r:id="rId3"/>
    <p:sldId id="1030" r:id="rId4"/>
    <p:sldId id="257" r:id="rId5"/>
    <p:sldId id="258" r:id="rId6"/>
    <p:sldId id="1031" r:id="rId7"/>
    <p:sldId id="971" r:id="rId8"/>
    <p:sldId id="414" r:id="rId9"/>
    <p:sldId id="945" r:id="rId10"/>
    <p:sldId id="1032" r:id="rId11"/>
    <p:sldId id="1033" r:id="rId12"/>
    <p:sldId id="1034" r:id="rId13"/>
    <p:sldId id="1035" r:id="rId14"/>
    <p:sldId id="1036" r:id="rId15"/>
    <p:sldId id="1037" r:id="rId16"/>
    <p:sldId id="1038" r:id="rId17"/>
    <p:sldId id="103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00FF"/>
    <a:srgbClr val="069245"/>
    <a:srgbClr val="F79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80915" autoAdjust="0"/>
  </p:normalViewPr>
  <p:slideViewPr>
    <p:cSldViewPr snapToGrid="0">
      <p:cViewPr varScale="1">
        <p:scale>
          <a:sx n="58" d="100"/>
          <a:sy n="58" d="100"/>
        </p:scale>
        <p:origin x="1464" y="2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3C558-B52A-46CF-B87F-21FB687CA77E}" type="datetimeFigureOut">
              <a:rPr lang="en-GB" smtClean="0"/>
              <a:t>10/08/2025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9C365-B874-41D8-9F98-E15E613398AB}" type="slidenum">
              <a:rPr lang="en-GB" smtClean="0"/>
              <a:t>‹#›</a:t>
            </a:fld>
            <a:endParaRPr lang="en-GB"/>
          </a:p>
        </p:txBody>
      </p:sp>
    </p:spTree>
    <p:extLst>
      <p:ext uri="{BB962C8B-B14F-4D97-AF65-F5344CB8AC3E}">
        <p14:creationId xmlns:p14="http://schemas.microsoft.com/office/powerpoint/2010/main" val="311181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2</a:t>
            </a:fld>
            <a:endParaRPr lang="en-GB"/>
          </a:p>
        </p:txBody>
      </p:sp>
    </p:spTree>
    <p:extLst>
      <p:ext uri="{BB962C8B-B14F-4D97-AF65-F5344CB8AC3E}">
        <p14:creationId xmlns:p14="http://schemas.microsoft.com/office/powerpoint/2010/main" val="416059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Steph/Joyce</a:t>
            </a:r>
          </a:p>
          <a:p>
            <a:pPr marL="171450" indent="-171450">
              <a:buFontTx/>
              <a:buChar char="-"/>
            </a:pPr>
            <a:r>
              <a:rPr lang="en-US" dirty="0"/>
              <a:t>Djelk were one of the first ranger groups to develop a dedicated </a:t>
            </a:r>
            <a:r>
              <a:rPr lang="en-US" dirty="0" err="1"/>
              <a:t>womens</a:t>
            </a:r>
            <a:r>
              <a:rPr lang="en-US" dirty="0"/>
              <a:t> ranger program</a:t>
            </a:r>
          </a:p>
          <a:p>
            <a:pPr marL="171450" indent="-171450">
              <a:buFontTx/>
              <a:buChar char="-"/>
            </a:pPr>
            <a:r>
              <a:rPr lang="en-US" dirty="0"/>
              <a:t>Since then they have shifted to a more inclusive program that involves both men and women in their works programs – chosen to be this way by this ranger group</a:t>
            </a:r>
          </a:p>
          <a:p>
            <a:pPr marL="171450" indent="-171450">
              <a:buFontTx/>
              <a:buChar char="-"/>
            </a:pPr>
            <a:r>
              <a:rPr lang="en-US" dirty="0"/>
              <a:t>Some other ranger groups prefer the separate </a:t>
            </a:r>
            <a:r>
              <a:rPr lang="en-US" dirty="0" err="1"/>
              <a:t>womens</a:t>
            </a:r>
            <a:r>
              <a:rPr lang="en-US" dirty="0"/>
              <a:t> ranger programs for variety of reasons</a:t>
            </a:r>
          </a:p>
          <a:p>
            <a:pPr marL="171450" indent="-171450">
              <a:buFontTx/>
              <a:buChar char="-"/>
            </a:pPr>
            <a:r>
              <a:rPr lang="en-AU" dirty="0"/>
              <a:t>Increase in women since 2021 – having good leadership is the main contributing factor</a:t>
            </a:r>
          </a:p>
          <a:p>
            <a:pPr marL="171450" indent="-171450">
              <a:buFontTx/>
              <a:buChar char="-"/>
            </a:pPr>
            <a:r>
              <a:rPr lang="en-AU" dirty="0"/>
              <a:t>Indigenous supervisor supports cultural connection and supports family ties with the women rangers</a:t>
            </a:r>
          </a:p>
          <a:p>
            <a:pPr marL="171450" indent="-171450">
              <a:buFontTx/>
              <a:buChar char="-"/>
            </a:pPr>
            <a:r>
              <a:rPr lang="en-AU" dirty="0"/>
              <a:t>Women have an important cultural role in fire (</a:t>
            </a:r>
            <a:r>
              <a:rPr lang="en-AU" dirty="0" err="1"/>
              <a:t>joyce</a:t>
            </a:r>
            <a:r>
              <a:rPr lang="en-AU" dirty="0"/>
              <a:t>)</a:t>
            </a:r>
          </a:p>
          <a:p>
            <a:pPr marL="171450" indent="-171450">
              <a:buFontTx/>
              <a:buChar char="-"/>
            </a:pPr>
            <a:r>
              <a:rPr lang="en-AU" dirty="0"/>
              <a:t>Gender specific camps help provide a safe learning environment for women and allow groups from various locations to come together to learn. </a:t>
            </a:r>
          </a:p>
        </p:txBody>
      </p:sp>
      <p:sp>
        <p:nvSpPr>
          <p:cNvPr id="4" name="Slide Number Placeholder 3"/>
          <p:cNvSpPr>
            <a:spLocks noGrp="1"/>
          </p:cNvSpPr>
          <p:nvPr>
            <p:ph type="sldNum" sz="quarter" idx="5"/>
          </p:nvPr>
        </p:nvSpPr>
        <p:spPr/>
        <p:txBody>
          <a:bodyPr/>
          <a:lstStyle/>
          <a:p>
            <a:fld id="{EE59C365-B874-41D8-9F98-E15E613398AB}" type="slidenum">
              <a:rPr lang="en-GB" smtClean="0"/>
              <a:t>11</a:t>
            </a:fld>
            <a:endParaRPr lang="en-GB"/>
          </a:p>
        </p:txBody>
      </p:sp>
    </p:spTree>
    <p:extLst>
      <p:ext uri="{BB962C8B-B14F-4D97-AF65-F5344CB8AC3E}">
        <p14:creationId xmlns:p14="http://schemas.microsoft.com/office/powerpoint/2010/main" val="279760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 </a:t>
            </a:r>
            <a:r>
              <a:rPr lang="en-AU" dirty="0"/>
              <a:t>/Joyce</a:t>
            </a:r>
          </a:p>
          <a:p>
            <a:pPr marL="171450" indent="-171450">
              <a:buFontTx/>
              <a:buChar char="-"/>
            </a:pPr>
            <a:r>
              <a:rPr lang="en-AU" dirty="0"/>
              <a:t>ALFA employs Steph who has engaged in both accredited and non accredited training to both men and women.</a:t>
            </a:r>
          </a:p>
          <a:p>
            <a:pPr marL="171450" indent="-171450">
              <a:buFontTx/>
              <a:buChar char="-"/>
            </a:pPr>
            <a:r>
              <a:rPr lang="en-AU" dirty="0"/>
              <a:t>Feedback has shown women feel safe and more comfortable learning with a female in some circumstances. </a:t>
            </a:r>
          </a:p>
          <a:p>
            <a:pPr marL="171450" indent="-171450">
              <a:buFontTx/>
              <a:buChar char="-"/>
            </a:pPr>
            <a:r>
              <a:rPr lang="en-AU" dirty="0"/>
              <a:t>Trainees feel trainer is patient, and  feel as through they can readily ask for assistance without feeling shame. </a:t>
            </a:r>
          </a:p>
          <a:p>
            <a:pPr marL="171450" indent="-171450">
              <a:buFontTx/>
              <a:buChar char="-"/>
            </a:pPr>
            <a:r>
              <a:rPr lang="en-AU" dirty="0"/>
              <a:t>Having a female trainer is a great role model example for women showing that they can succeed in the fire industry which challenges gender stereotypes and encourages the women to get involved. </a:t>
            </a:r>
            <a:endParaRPr lang="en-US" dirty="0"/>
          </a:p>
        </p:txBody>
      </p:sp>
      <p:sp>
        <p:nvSpPr>
          <p:cNvPr id="4" name="Slide Number Placeholder 3"/>
          <p:cNvSpPr>
            <a:spLocks noGrp="1"/>
          </p:cNvSpPr>
          <p:nvPr>
            <p:ph type="sldNum" sz="quarter" idx="5"/>
          </p:nvPr>
        </p:nvSpPr>
        <p:spPr/>
        <p:txBody>
          <a:bodyPr/>
          <a:lstStyle/>
          <a:p>
            <a:fld id="{EE59C365-B874-41D8-9F98-E15E613398AB}" type="slidenum">
              <a:rPr lang="en-GB" smtClean="0"/>
              <a:t>12</a:t>
            </a:fld>
            <a:endParaRPr lang="en-GB"/>
          </a:p>
        </p:txBody>
      </p:sp>
    </p:spTree>
    <p:extLst>
      <p:ext uri="{BB962C8B-B14F-4D97-AF65-F5344CB8AC3E}">
        <p14:creationId xmlns:p14="http://schemas.microsoft.com/office/powerpoint/2010/main" val="79081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Steph/Joyce </a:t>
            </a:r>
          </a:p>
          <a:p>
            <a:pPr marL="171450" indent="-171450">
              <a:buFontTx/>
              <a:buChar char="-"/>
            </a:pPr>
            <a:r>
              <a:rPr lang="en-AU" dirty="0"/>
              <a:t>Having an indigenous </a:t>
            </a:r>
            <a:r>
              <a:rPr lang="en-AU" dirty="0" err="1"/>
              <a:t>womens</a:t>
            </a:r>
            <a:r>
              <a:rPr lang="en-AU" dirty="0"/>
              <a:t> coordinator has greatly benefited the Djelk rangers – draw from own experiences and create a positive and supportive environment for younger and new rangers.</a:t>
            </a:r>
          </a:p>
          <a:p>
            <a:pPr marL="171450" indent="-171450">
              <a:buFontTx/>
              <a:buChar char="-"/>
            </a:pPr>
            <a:r>
              <a:rPr lang="en-AU" dirty="0"/>
              <a:t>Demonstrated a leadership pathway for women rangers – they don’t have to stay junior rangers but can progress to senior rangers and possibly eventually coordinators which is what Joyce wants to achieve for when she retires. Mentoring is a huge part of Joyce’s role as coordinator. </a:t>
            </a:r>
          </a:p>
          <a:p>
            <a:pPr marL="171450" indent="-171450">
              <a:buFontTx/>
              <a:buChar char="-"/>
            </a:pPr>
            <a:r>
              <a:rPr lang="en-AU" dirty="0"/>
              <a:t>Assists in cultural connection, being able to teach in language and cultural ways. </a:t>
            </a:r>
          </a:p>
          <a:p>
            <a:pPr marL="171450" indent="-171450">
              <a:buFontTx/>
              <a:buChar char="-"/>
            </a:pPr>
            <a:r>
              <a:rPr lang="en-AU" dirty="0"/>
              <a:t>Other programs such as Strong Women for Healthy Country and Top Watch Biosecurity have also allowed women to take on leadership roles in certain projects, building their confidence. </a:t>
            </a:r>
          </a:p>
        </p:txBody>
      </p:sp>
      <p:sp>
        <p:nvSpPr>
          <p:cNvPr id="4" name="Slide Number Placeholder 3"/>
          <p:cNvSpPr>
            <a:spLocks noGrp="1"/>
          </p:cNvSpPr>
          <p:nvPr>
            <p:ph type="sldNum" sz="quarter" idx="5"/>
          </p:nvPr>
        </p:nvSpPr>
        <p:spPr/>
        <p:txBody>
          <a:bodyPr/>
          <a:lstStyle/>
          <a:p>
            <a:fld id="{EE59C365-B874-41D8-9F98-E15E613398AB}" type="slidenum">
              <a:rPr lang="en-GB" smtClean="0"/>
              <a:t>13</a:t>
            </a:fld>
            <a:endParaRPr lang="en-GB"/>
          </a:p>
        </p:txBody>
      </p:sp>
    </p:spTree>
    <p:extLst>
      <p:ext uri="{BB962C8B-B14F-4D97-AF65-F5344CB8AC3E}">
        <p14:creationId xmlns:p14="http://schemas.microsoft.com/office/powerpoint/2010/main" val="1904211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Joyce/Steph</a:t>
            </a:r>
          </a:p>
          <a:p>
            <a:pPr marL="171450" indent="-171450">
              <a:buFontTx/>
              <a:buChar char="-"/>
            </a:pPr>
            <a:r>
              <a:rPr lang="en-US" dirty="0"/>
              <a:t>Joyce has few direct challenges as coordinator, but is very well supported by the Djelk ranger manager.</a:t>
            </a:r>
          </a:p>
          <a:p>
            <a:pPr marL="171450" indent="-171450">
              <a:buFontTx/>
              <a:buChar char="-"/>
            </a:pPr>
            <a:r>
              <a:rPr lang="en-US" dirty="0"/>
              <a:t>She uses constructive feedback to support on the job teaching moments and encourage resilience and self pride in younger girls. </a:t>
            </a:r>
          </a:p>
          <a:p>
            <a:pPr marL="171450" indent="-171450">
              <a:buFontTx/>
              <a:buChar char="-"/>
            </a:pPr>
            <a:r>
              <a:rPr lang="en-US" dirty="0"/>
              <a:t>Funding capacity limits recruitment of rangers – but this is for both men and women</a:t>
            </a:r>
          </a:p>
          <a:p>
            <a:pPr marL="171450" indent="-171450">
              <a:buFontTx/>
              <a:buChar char="-"/>
            </a:pPr>
            <a:r>
              <a:rPr lang="en-US" dirty="0"/>
              <a:t>Traditional views still play a major part in the wider acceptance of women in fire. But these views are slowly changing the more women are involved and prove their abilities. </a:t>
            </a:r>
          </a:p>
          <a:p>
            <a:pPr marL="171450" indent="-171450">
              <a:buFontTx/>
              <a:buChar char="-"/>
            </a:pPr>
            <a:r>
              <a:rPr lang="en-US" dirty="0"/>
              <a:t>Women are actively participating more in decision making surrounding fires and within the Djelk rangers have excellent support from their male colleagues. </a:t>
            </a:r>
          </a:p>
          <a:p>
            <a:pPr marL="171450" indent="-171450">
              <a:buFontTx/>
              <a:buChar char="-"/>
            </a:pPr>
            <a:r>
              <a:rPr lang="en-US" dirty="0"/>
              <a:t>Equipment, gear and the physical demands of fire work in Arnhem remain a challenge, however the use of appropriately fitted gear, and the understanding of fatigue and physical capabilities boosts </a:t>
            </a:r>
            <a:r>
              <a:rPr lang="en-US" dirty="0" err="1"/>
              <a:t>womens</a:t>
            </a:r>
            <a:r>
              <a:rPr lang="en-US" dirty="0"/>
              <a:t> confidence and encourages them to continue to get involved where </a:t>
            </a:r>
            <a:r>
              <a:rPr lang="en-US"/>
              <a:t>and when they can. </a:t>
            </a:r>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14</a:t>
            </a:fld>
            <a:endParaRPr lang="en-GB"/>
          </a:p>
        </p:txBody>
      </p:sp>
    </p:spTree>
    <p:extLst>
      <p:ext uri="{BB962C8B-B14F-4D97-AF65-F5344CB8AC3E}">
        <p14:creationId xmlns:p14="http://schemas.microsoft.com/office/powerpoint/2010/main" val="369483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The journey of Indigenous women’s involvement in fire management in Arnhem Land reflects a meaningful shift from traditional roles toward greater inclusion, leadership, and cultural empowerment. </a:t>
            </a:r>
          </a:p>
          <a:p>
            <a:pPr marL="171450" indent="-171450">
              <a:buFontTx/>
              <a:buChar char="-"/>
            </a:pPr>
            <a:r>
              <a:rPr lang="en-US" sz="1200" b="0" i="0" u="none" strike="noStrike" kern="1200" baseline="0" dirty="0">
                <a:solidFill>
                  <a:schemeClr val="tx1"/>
                </a:solidFill>
                <a:latin typeface="+mn-lt"/>
                <a:ea typeface="+mn-ea"/>
                <a:cs typeface="+mn-cs"/>
              </a:rPr>
              <a:t>initiatives led by the Djelk Rangers and supported by partnerships such as ALFA, women have gained access to training, mentoring, and career pathways that respect both cultural values and contemporary fire management practices. </a:t>
            </a:r>
          </a:p>
          <a:p>
            <a:pPr marL="171450" indent="-171450">
              <a:buFontTx/>
              <a:buChar char="-"/>
            </a:pPr>
            <a:r>
              <a:rPr lang="en-US" sz="1200" b="0" i="0" u="none" strike="noStrike" kern="1200" baseline="0" dirty="0">
                <a:solidFill>
                  <a:schemeClr val="tx1"/>
                </a:solidFill>
                <a:latin typeface="+mn-lt"/>
                <a:ea typeface="+mn-ea"/>
                <a:cs typeface="+mn-cs"/>
              </a:rPr>
              <a:t>challenges remain—including cultural stereotypes, funding constraints, and physical demands—ongoing efforts to create safe, supportive, and flexible work environments have allowed growth and confidence among women rangers. </a:t>
            </a:r>
          </a:p>
          <a:p>
            <a:pPr marL="171450" indent="-171450">
              <a:buFontTx/>
              <a:buChar char="-"/>
            </a:pPr>
            <a:r>
              <a:rPr lang="en-US" sz="1200" b="0" i="0" u="none" strike="noStrike" kern="1200" baseline="0" dirty="0">
                <a:solidFill>
                  <a:schemeClr val="tx1"/>
                </a:solidFill>
                <a:latin typeface="+mn-lt"/>
                <a:ea typeface="+mn-ea"/>
                <a:cs typeface="+mn-cs"/>
              </a:rPr>
              <a:t>The increasing presence of female trainers, Indigenous coordinators, and strong role models is crucial in sustaining this positive momentum. </a:t>
            </a:r>
          </a:p>
          <a:p>
            <a:pPr marL="171450" indent="-171450">
              <a:buFontTx/>
              <a:buChar char="-"/>
            </a:pPr>
            <a:r>
              <a:rPr lang="en-US" sz="1200" b="0" i="0" u="none" strike="noStrike" kern="1200" baseline="0" dirty="0">
                <a:solidFill>
                  <a:schemeClr val="tx1"/>
                </a:solidFill>
                <a:latin typeface="+mn-lt"/>
                <a:ea typeface="+mn-ea"/>
                <a:cs typeface="+mn-cs"/>
              </a:rPr>
              <a:t>Ultimately, the integration of women into fire management not only enriches the ranger workforce but also strengthens cultural leadership and connection to country, ensuring a more inclusive and resilient future for fire and land stewardship in Arnhem Land. </a:t>
            </a:r>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15</a:t>
            </a:fld>
            <a:endParaRPr lang="en-GB"/>
          </a:p>
        </p:txBody>
      </p:sp>
    </p:spTree>
    <p:extLst>
      <p:ext uri="{BB962C8B-B14F-4D97-AF65-F5344CB8AC3E}">
        <p14:creationId xmlns:p14="http://schemas.microsoft.com/office/powerpoint/2010/main" val="54501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16</a:t>
            </a:fld>
            <a:endParaRPr lang="en-GB"/>
          </a:p>
        </p:txBody>
      </p:sp>
    </p:spTree>
    <p:extLst>
      <p:ext uri="{BB962C8B-B14F-4D97-AF65-F5344CB8AC3E}">
        <p14:creationId xmlns:p14="http://schemas.microsoft.com/office/powerpoint/2010/main" val="156479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Steph</a:t>
            </a:r>
          </a:p>
          <a:p>
            <a:pPr marL="171450" indent="-171450">
              <a:buFontTx/>
              <a:buChar char="-"/>
            </a:pPr>
            <a:r>
              <a:rPr lang="en-US" dirty="0"/>
              <a:t>Arnhem land has a continuous history of Aboriginal land use dating back more than 60,000 years. </a:t>
            </a:r>
          </a:p>
          <a:p>
            <a:pPr marL="171450" indent="-171450">
              <a:buFontTx/>
              <a:buChar char="-"/>
            </a:pPr>
            <a:r>
              <a:rPr lang="en-US" dirty="0"/>
              <a:t>Traditional knowledge and customs have been passed down over generations.</a:t>
            </a:r>
          </a:p>
          <a:p>
            <a:pPr marL="171450" indent="-171450">
              <a:buFontTx/>
              <a:buChar char="-"/>
            </a:pPr>
            <a:r>
              <a:rPr lang="en-US" dirty="0"/>
              <a:t>Recent decades as seen establishment of aboriginal ranger programs</a:t>
            </a:r>
          </a:p>
          <a:p>
            <a:pPr marL="171450" indent="-171450">
              <a:buFontTx/>
              <a:buChar char="-"/>
            </a:pPr>
            <a:r>
              <a:rPr lang="en-US" dirty="0"/>
              <a:t>Ranger programs support biodiversity and cultural heritage but also encourage meaningful employment, training and leadership for local people – keeping them on country. </a:t>
            </a:r>
          </a:p>
          <a:p>
            <a:pPr marL="171450" indent="-171450">
              <a:buFontTx/>
              <a:buChar char="-"/>
            </a:pPr>
            <a:r>
              <a:rPr lang="en-US" dirty="0"/>
              <a:t>Djelk rangers was one of the first ranger programs established. </a:t>
            </a:r>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3</a:t>
            </a:fld>
            <a:endParaRPr lang="en-GB"/>
          </a:p>
        </p:txBody>
      </p:sp>
    </p:spTree>
    <p:extLst>
      <p:ext uri="{BB962C8B-B14F-4D97-AF65-F5344CB8AC3E}">
        <p14:creationId xmlns:p14="http://schemas.microsoft.com/office/powerpoint/2010/main" val="297198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Djelk Ranger group – Joyce DON’T READ OUT SLIDE</a:t>
            </a:r>
          </a:p>
          <a:p>
            <a:pPr marL="171450" indent="-171450">
              <a:buFontTx/>
              <a:buChar char="-"/>
            </a:pPr>
            <a:r>
              <a:rPr lang="en-US" dirty="0"/>
              <a:t>Located in Maningrida NT 500km east of </a:t>
            </a:r>
            <a:r>
              <a:rPr lang="en-US" dirty="0" err="1"/>
              <a:t>darwin</a:t>
            </a:r>
            <a:endParaRPr lang="en-US" dirty="0"/>
          </a:p>
          <a:p>
            <a:pPr marL="171450" indent="-171450">
              <a:buFontTx/>
              <a:buChar char="-"/>
            </a:pPr>
            <a:r>
              <a:rPr lang="en-US" dirty="0"/>
              <a:t>Djelk rangers began in 1991</a:t>
            </a:r>
          </a:p>
          <a:p>
            <a:pPr marL="171450" indent="-171450">
              <a:buFontTx/>
              <a:buChar char="-"/>
            </a:pPr>
            <a:r>
              <a:rPr lang="en-US" dirty="0"/>
              <a:t>Number of rangers: land and sea/men and women</a:t>
            </a:r>
          </a:p>
          <a:p>
            <a:pPr marL="171450" indent="-171450">
              <a:buFontTx/>
              <a:buChar char="-"/>
            </a:pPr>
            <a:r>
              <a:rPr lang="en-US" dirty="0"/>
              <a:t>Involved in many land management activities – fire, weeds, crocodile egg collection, feral animal control, sea patrols, biosecurity work, supporting LOC program and more. </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4</a:t>
            </a:fld>
            <a:endParaRPr lang="en-GB"/>
          </a:p>
        </p:txBody>
      </p:sp>
    </p:spTree>
    <p:extLst>
      <p:ext uri="{BB962C8B-B14F-4D97-AF65-F5344CB8AC3E}">
        <p14:creationId xmlns:p14="http://schemas.microsoft.com/office/powerpoint/2010/main" val="297944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t>
            </a:r>
          </a:p>
          <a:p>
            <a:r>
              <a:rPr lang="en-US" dirty="0"/>
              <a:t>- Particular focus of Djelk rangers is development and operation of large landscape scale fire management projects. </a:t>
            </a:r>
          </a:p>
          <a:p>
            <a:pPr marL="171450" indent="-171450">
              <a:buFontTx/>
              <a:buChar char="-"/>
            </a:pPr>
            <a:r>
              <a:rPr lang="en-US" dirty="0"/>
              <a:t>Djelk IPA and fire project boundaries. </a:t>
            </a:r>
          </a:p>
          <a:p>
            <a:pPr marL="171450" indent="-171450">
              <a:buFontTx/>
              <a:buChar char="-"/>
            </a:pPr>
            <a:r>
              <a:rPr lang="en-US" dirty="0"/>
              <a:t>Brief outline of Carbon Projects – how this supports the fire work in Arnhem</a:t>
            </a:r>
            <a:endParaRPr lang="en-AU" dirty="0"/>
          </a:p>
        </p:txBody>
      </p:sp>
      <p:sp>
        <p:nvSpPr>
          <p:cNvPr id="4" name="Slide Number Placeholder 3"/>
          <p:cNvSpPr>
            <a:spLocks noGrp="1"/>
          </p:cNvSpPr>
          <p:nvPr>
            <p:ph type="sldNum" sz="quarter" idx="5"/>
          </p:nvPr>
        </p:nvSpPr>
        <p:spPr/>
        <p:txBody>
          <a:bodyPr/>
          <a:lstStyle/>
          <a:p>
            <a:fld id="{EE59C365-B874-41D8-9F98-E15E613398AB}" type="slidenum">
              <a:rPr lang="en-GB" smtClean="0"/>
              <a:t>5</a:t>
            </a:fld>
            <a:endParaRPr lang="en-GB"/>
          </a:p>
        </p:txBody>
      </p:sp>
    </p:spTree>
    <p:extLst>
      <p:ext uri="{BB962C8B-B14F-4D97-AF65-F5344CB8AC3E}">
        <p14:creationId xmlns:p14="http://schemas.microsoft.com/office/powerpoint/2010/main" val="187275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t>
            </a:r>
            <a:endParaRPr lang="en-AU" dirty="0"/>
          </a:p>
        </p:txBody>
      </p:sp>
      <p:sp>
        <p:nvSpPr>
          <p:cNvPr id="4" name="Slide Number Placeholder 3"/>
          <p:cNvSpPr>
            <a:spLocks noGrp="1"/>
          </p:cNvSpPr>
          <p:nvPr>
            <p:ph type="sldNum" sz="quarter" idx="5"/>
          </p:nvPr>
        </p:nvSpPr>
        <p:spPr/>
        <p:txBody>
          <a:bodyPr/>
          <a:lstStyle/>
          <a:p>
            <a:fld id="{034816B8-5C74-4247-B2CC-24DE7938FD78}" type="slidenum">
              <a:rPr lang="en-AU" smtClean="0"/>
              <a:t>6</a:t>
            </a:fld>
            <a:endParaRPr lang="en-AU"/>
          </a:p>
        </p:txBody>
      </p:sp>
    </p:spTree>
    <p:extLst>
      <p:ext uri="{BB962C8B-B14F-4D97-AF65-F5344CB8AC3E}">
        <p14:creationId xmlns:p14="http://schemas.microsoft.com/office/powerpoint/2010/main" val="176910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816B8-5C74-4247-B2CC-24DE7938FD7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78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816B8-5C74-4247-B2CC-24DE7938FD7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344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 </a:t>
            </a:r>
          </a:p>
          <a:p>
            <a:r>
              <a:rPr lang="en-US" dirty="0"/>
              <a:t>- Fire was used for many reasons historically, but always practically – cooking food, keeping warm in caves at night, facilitating regrowth for animals. Also had deep cultural meanings: navigation, communication and maintain healthy landscapes. Fire was never just used for the sake of it. </a:t>
            </a:r>
          </a:p>
          <a:p>
            <a:r>
              <a:rPr lang="en-US" dirty="0"/>
              <a:t>- No technology, used the natural landscape and weather to control the extent of the fires. </a:t>
            </a:r>
          </a:p>
          <a:p>
            <a:r>
              <a:rPr lang="en-US" dirty="0"/>
              <a:t>- Generally considered a </a:t>
            </a:r>
            <a:r>
              <a:rPr lang="en-US" dirty="0" err="1"/>
              <a:t>mens</a:t>
            </a:r>
            <a:r>
              <a:rPr lang="en-US" dirty="0"/>
              <a:t> role, women participated passively usually only when gathering food or accompanying men. Due to fire only being used with purpose, women only participated in burning when aligned to their roles such as food gathering. </a:t>
            </a:r>
          </a:p>
        </p:txBody>
      </p:sp>
      <p:sp>
        <p:nvSpPr>
          <p:cNvPr id="4" name="Slide Number Placeholder 3"/>
          <p:cNvSpPr>
            <a:spLocks noGrp="1"/>
          </p:cNvSpPr>
          <p:nvPr>
            <p:ph type="sldNum" sz="quarter" idx="5"/>
          </p:nvPr>
        </p:nvSpPr>
        <p:spPr/>
        <p:txBody>
          <a:bodyPr/>
          <a:lstStyle/>
          <a:p>
            <a:fld id="{EE59C365-B874-41D8-9F98-E15E613398AB}" type="slidenum">
              <a:rPr lang="en-GB" smtClean="0"/>
              <a:t>9</a:t>
            </a:fld>
            <a:endParaRPr lang="en-GB"/>
          </a:p>
        </p:txBody>
      </p:sp>
    </p:spTree>
    <p:extLst>
      <p:ext uri="{BB962C8B-B14F-4D97-AF65-F5344CB8AC3E}">
        <p14:creationId xmlns:p14="http://schemas.microsoft.com/office/powerpoint/2010/main" val="316294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Joyce/Steph</a:t>
            </a:r>
          </a:p>
          <a:p>
            <a:pPr marL="171450" indent="-171450">
              <a:buFontTx/>
              <a:buChar char="-"/>
            </a:pPr>
            <a:r>
              <a:rPr lang="en-AU" dirty="0"/>
              <a:t>Entry to fire management through employment as rangers</a:t>
            </a:r>
          </a:p>
          <a:p>
            <a:pPr marL="171450" indent="-171450">
              <a:buFontTx/>
              <a:buChar char="-"/>
            </a:pPr>
            <a:r>
              <a:rPr lang="en-US" dirty="0"/>
              <a:t>EDS safer and predictable – can plan life around it. </a:t>
            </a:r>
          </a:p>
          <a:p>
            <a:pPr marL="171450" indent="-171450">
              <a:buFontTx/>
              <a:buChar char="-"/>
            </a:pPr>
            <a:r>
              <a:rPr lang="en-US" dirty="0"/>
              <a:t>Female leadership help create a safe and supportive environment</a:t>
            </a:r>
          </a:p>
          <a:p>
            <a:pPr marL="171450" indent="-171450">
              <a:buFontTx/>
              <a:buChar char="-"/>
            </a:pPr>
            <a:r>
              <a:rPr lang="en-US" dirty="0"/>
              <a:t>Fire planning has peaked the interest of these women – like the computer work</a:t>
            </a:r>
          </a:p>
        </p:txBody>
      </p:sp>
      <p:sp>
        <p:nvSpPr>
          <p:cNvPr id="4" name="Slide Number Placeholder 3"/>
          <p:cNvSpPr>
            <a:spLocks noGrp="1"/>
          </p:cNvSpPr>
          <p:nvPr>
            <p:ph type="sldNum" sz="quarter" idx="5"/>
          </p:nvPr>
        </p:nvSpPr>
        <p:spPr/>
        <p:txBody>
          <a:bodyPr/>
          <a:lstStyle/>
          <a:p>
            <a:fld id="{EE59C365-B874-41D8-9F98-E15E613398AB}" type="slidenum">
              <a:rPr lang="en-GB" smtClean="0"/>
              <a:t>10</a:t>
            </a:fld>
            <a:endParaRPr lang="en-GB"/>
          </a:p>
        </p:txBody>
      </p:sp>
    </p:spTree>
    <p:extLst>
      <p:ext uri="{BB962C8B-B14F-4D97-AF65-F5344CB8AC3E}">
        <p14:creationId xmlns:p14="http://schemas.microsoft.com/office/powerpoint/2010/main" val="33325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AE25-FBA0-CE40-7672-9072708103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CFCE9EB-7BCD-F397-8400-D6C19D70A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1C75F4-D478-5FE0-8191-3E6F3E245F4C}"/>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5" name="Footer Placeholder 4">
            <a:extLst>
              <a:ext uri="{FF2B5EF4-FFF2-40B4-BE49-F238E27FC236}">
                <a16:creationId xmlns:a16="http://schemas.microsoft.com/office/drawing/2014/main" id="{3573A2AF-1727-433A-5413-8A8351E181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10AE5-9AEC-2C4F-23AC-424E4D853D18}"/>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373510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6DB2-05F0-DABC-54D4-7C597B82B7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826D3E-479C-F128-97AD-BCE6C9814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8C35E0-A374-4F8A-0267-669FC8B960BC}"/>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5" name="Footer Placeholder 4">
            <a:extLst>
              <a:ext uri="{FF2B5EF4-FFF2-40B4-BE49-F238E27FC236}">
                <a16:creationId xmlns:a16="http://schemas.microsoft.com/office/drawing/2014/main" id="{494F2E7D-57DB-AAB1-B221-BDB25A077E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F3A92B-4574-C06D-97EA-786379337504}"/>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843327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7D9CE-3286-62A6-CBDC-0C22BF859A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598745-CD89-2AA6-8DC2-4161C27E9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0A8980-BBDD-3F70-952B-03C7106C92E8}"/>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5" name="Footer Placeholder 4">
            <a:extLst>
              <a:ext uri="{FF2B5EF4-FFF2-40B4-BE49-F238E27FC236}">
                <a16:creationId xmlns:a16="http://schemas.microsoft.com/office/drawing/2014/main" id="{0E009FF8-EF8C-20F9-1D78-D32A04C3DF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D769E8-1268-8700-5B95-F7704984B627}"/>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1815683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3CBB-CDBD-4135-A507-62D434AFD2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8426DE5-A7A7-4D06-AC9D-F75AE7EFC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6BD1333-D4A4-427A-8F92-AE8850195627}"/>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5" name="Footer Placeholder 4">
            <a:extLst>
              <a:ext uri="{FF2B5EF4-FFF2-40B4-BE49-F238E27FC236}">
                <a16:creationId xmlns:a16="http://schemas.microsoft.com/office/drawing/2014/main" id="{B076672B-AD68-42D6-BC2C-0C3D06526A9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4CC7B-F0E7-4262-A4EF-D66B3281C756}"/>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199753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6BB7-B8D2-43F6-A963-5A6B5EF7452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5AE471F-8279-40B0-9690-31EF864780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8C59F04-84D2-4BC9-8EEC-FC7F2508FD5C}"/>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5" name="Footer Placeholder 4">
            <a:extLst>
              <a:ext uri="{FF2B5EF4-FFF2-40B4-BE49-F238E27FC236}">
                <a16:creationId xmlns:a16="http://schemas.microsoft.com/office/drawing/2014/main" id="{00F4DAEB-41F9-4054-9DF1-46BCB451D9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61659C-4D4D-4DD6-9439-5FC5E496C8D0}"/>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121617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4597-55FB-4A2A-82BF-C987E6EF16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420C6F9-751B-415C-99A8-643023774E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BD035F-6D0B-4BC5-B59A-4D02B0E12053}"/>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5" name="Footer Placeholder 4">
            <a:extLst>
              <a:ext uri="{FF2B5EF4-FFF2-40B4-BE49-F238E27FC236}">
                <a16:creationId xmlns:a16="http://schemas.microsoft.com/office/drawing/2014/main" id="{5F64E8E3-8860-4CD9-8D07-5884618643D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538C09-068C-4DF3-9970-7F7D75BB4D7E}"/>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1845580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AAAF-DD03-4763-AA42-8416F910EEC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6654915-99ED-4A74-A55E-3ABD9C56ED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E7A962E-88F8-4885-951F-EBAA9D6348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AEAF2D5-21FA-4ACA-82FB-B27E5F41A02F}"/>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6" name="Footer Placeholder 5">
            <a:extLst>
              <a:ext uri="{FF2B5EF4-FFF2-40B4-BE49-F238E27FC236}">
                <a16:creationId xmlns:a16="http://schemas.microsoft.com/office/drawing/2014/main" id="{CC4CAD99-5392-44D4-8CA4-CF77129763B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90940A5-489A-4B6D-A9D2-EEA4B08C1587}"/>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108113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3F58C-E9E0-444A-8AD3-04B99D63D81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0A66E46-B404-4717-900A-6614BBCC11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A913EB-60BE-4C82-A487-C800988D79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7848DE3-D32C-4195-813A-223FB2960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0AC4C3-205C-4C84-A311-16A8FEFD11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EA51EAC-D93F-4926-AC6C-2FD04D39F54B}"/>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8" name="Footer Placeholder 7">
            <a:extLst>
              <a:ext uri="{FF2B5EF4-FFF2-40B4-BE49-F238E27FC236}">
                <a16:creationId xmlns:a16="http://schemas.microsoft.com/office/drawing/2014/main" id="{C4D77683-6A78-40C8-8729-72006E23F3C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CFC2505-3898-415E-897C-172595465BEB}"/>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2603066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30C4-0E25-489E-9689-02B37669E68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385C77C-21F8-4D26-9642-69720088233C}"/>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4" name="Footer Placeholder 3">
            <a:extLst>
              <a:ext uri="{FF2B5EF4-FFF2-40B4-BE49-F238E27FC236}">
                <a16:creationId xmlns:a16="http://schemas.microsoft.com/office/drawing/2014/main" id="{69E826D2-4C5B-4990-B241-34FE634CE74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47F3CCC-9CC7-4491-8A6A-8BF09A73F5C9}"/>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3603732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40C913-10E8-4C5A-A782-B68C050EE7A8}"/>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3" name="Footer Placeholder 2">
            <a:extLst>
              <a:ext uri="{FF2B5EF4-FFF2-40B4-BE49-F238E27FC236}">
                <a16:creationId xmlns:a16="http://schemas.microsoft.com/office/drawing/2014/main" id="{C0F6E691-E7FA-4DC7-A11B-F2E4C9CC4A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FDFDFD1-F2BC-489B-81D1-73CB455D8C6B}"/>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4258871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8C4A-5BB3-43B2-B37E-BC0B4E5DB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66A3870-19EF-49A2-AF39-096A986157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BCC9382-09FA-4CCF-A94C-4008870E3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FAFA0A-C96E-45B4-A575-3BC33FACDEF8}"/>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6" name="Footer Placeholder 5">
            <a:extLst>
              <a:ext uri="{FF2B5EF4-FFF2-40B4-BE49-F238E27FC236}">
                <a16:creationId xmlns:a16="http://schemas.microsoft.com/office/drawing/2014/main" id="{B71AE33B-8BB8-4542-A75D-76352A3125A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0E343B7-5443-4B38-891E-B2A0F882C34F}"/>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103335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5E69-3C2B-5B33-7556-CA3C686722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FA85F1-9A68-6074-3D4E-AD73BE62E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4FE66-0C5C-0E41-FB4E-595157EB9CBF}"/>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5" name="Footer Placeholder 4">
            <a:extLst>
              <a:ext uri="{FF2B5EF4-FFF2-40B4-BE49-F238E27FC236}">
                <a16:creationId xmlns:a16="http://schemas.microsoft.com/office/drawing/2014/main" id="{EBAECEEA-6FB2-659E-AF5C-BEEECB0D89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79EC59-3419-356C-63D4-E121F09B0CC2}"/>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33803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3981-CCA9-4C48-A973-AFF18DE6D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787AB15-60DC-4347-BF63-24165C68E2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7D0BE23-79C1-4CEB-B7CF-FCDF5C86B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94A950-F32A-47B3-A3CD-586338F3257B}"/>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6" name="Footer Placeholder 5">
            <a:extLst>
              <a:ext uri="{FF2B5EF4-FFF2-40B4-BE49-F238E27FC236}">
                <a16:creationId xmlns:a16="http://schemas.microsoft.com/office/drawing/2014/main" id="{D63E02B1-EC71-4863-A69D-16B06EFC563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0BD10D-1A6F-46A6-B5EE-1939D89107D3}"/>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3355550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7D61-52B4-472D-9D98-F60EFE293F7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481F67C-891A-43D3-8C1D-D293F86389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252190-009E-4E5E-B407-54C3CFDA605B}"/>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5" name="Footer Placeholder 4">
            <a:extLst>
              <a:ext uri="{FF2B5EF4-FFF2-40B4-BE49-F238E27FC236}">
                <a16:creationId xmlns:a16="http://schemas.microsoft.com/office/drawing/2014/main" id="{F194DA13-6A76-4C5F-8F52-C27D1F98822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B0A644A-0D6D-45DE-B229-4B682F827687}"/>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376375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5C0944-6712-4C6B-91F7-01C6840916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FAFE10D-356C-4FB6-AFF4-8EE8E51B81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30D1A3-4CDC-4940-81BC-B58D750E47FA}"/>
              </a:ext>
            </a:extLst>
          </p:cNvPr>
          <p:cNvSpPr>
            <a:spLocks noGrp="1"/>
          </p:cNvSpPr>
          <p:nvPr>
            <p:ph type="dt" sz="half" idx="10"/>
          </p:nvPr>
        </p:nvSpPr>
        <p:spPr/>
        <p:txBody>
          <a:bodyPr/>
          <a:lstStyle/>
          <a:p>
            <a:fld id="{6FCD29FE-4AA4-4E6D-A995-A19D3EE036C5}" type="datetimeFigureOut">
              <a:rPr lang="en-AU" smtClean="0"/>
              <a:t>10/08/2025</a:t>
            </a:fld>
            <a:endParaRPr lang="en-AU"/>
          </a:p>
        </p:txBody>
      </p:sp>
      <p:sp>
        <p:nvSpPr>
          <p:cNvPr id="5" name="Footer Placeholder 4">
            <a:extLst>
              <a:ext uri="{FF2B5EF4-FFF2-40B4-BE49-F238E27FC236}">
                <a16:creationId xmlns:a16="http://schemas.microsoft.com/office/drawing/2014/main" id="{A03774C0-DEED-407E-AE1F-4C68CDFBAD1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A6367E-59E8-4305-8603-4EE5010F14A2}"/>
              </a:ext>
            </a:extLst>
          </p:cNvPr>
          <p:cNvSpPr>
            <a:spLocks noGrp="1"/>
          </p:cNvSpPr>
          <p:nvPr>
            <p:ph type="sldNum" sz="quarter" idx="12"/>
          </p:nvPr>
        </p:nvSpPr>
        <p:spPr/>
        <p:txBody>
          <a:bodyPr/>
          <a:lstStyle/>
          <a:p>
            <a:fld id="{373A52A8-2DD7-497D-ADD9-717B0C401E57}" type="slidenum">
              <a:rPr lang="en-AU" smtClean="0"/>
              <a:t>‹#›</a:t>
            </a:fld>
            <a:endParaRPr lang="en-AU"/>
          </a:p>
        </p:txBody>
      </p:sp>
    </p:spTree>
    <p:extLst>
      <p:ext uri="{BB962C8B-B14F-4D97-AF65-F5344CB8AC3E}">
        <p14:creationId xmlns:p14="http://schemas.microsoft.com/office/powerpoint/2010/main" val="153206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656C-B998-0E46-E300-2FC5CF8EC1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2E53AC-5797-54F4-5B05-C634455B1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6CC219-F7E4-208E-BC17-CA52BEB56159}"/>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5" name="Footer Placeholder 4">
            <a:extLst>
              <a:ext uri="{FF2B5EF4-FFF2-40B4-BE49-F238E27FC236}">
                <a16:creationId xmlns:a16="http://schemas.microsoft.com/office/drawing/2014/main" id="{B9928D6D-A473-D016-FA04-3AB8AC816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4DEF0-B910-FAE1-CD96-6A253E0EA4B3}"/>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232461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368A-7C2F-5923-97B2-D8DB3EBED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73859B-1781-71B9-5DED-F3009F2244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0461C9-5578-E717-F843-98EBEA3051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33DF8FA-1582-574A-8442-1DA1B43BF76B}"/>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6" name="Footer Placeholder 5">
            <a:extLst>
              <a:ext uri="{FF2B5EF4-FFF2-40B4-BE49-F238E27FC236}">
                <a16:creationId xmlns:a16="http://schemas.microsoft.com/office/drawing/2014/main" id="{766509D7-833A-EF7D-F21A-2AF44C0BEA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7402D3-2ABF-FBFD-F2A0-11BB4DAF8B6E}"/>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338348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B0CC-05B0-5D05-8098-18422A081D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CE0DD6-1640-511C-B709-0B823FEE6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EC91E5-2AD2-CAC6-48D7-A65A37854D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3B5F42-2F84-BB96-1575-B38FB17C4F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0B119-5B8F-D5F6-4F93-EFDB694EE0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E7B088-C3D1-FFCC-EA1F-C538BE77E6C0}"/>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8" name="Footer Placeholder 7">
            <a:extLst>
              <a:ext uri="{FF2B5EF4-FFF2-40B4-BE49-F238E27FC236}">
                <a16:creationId xmlns:a16="http://schemas.microsoft.com/office/drawing/2014/main" id="{31E2B150-9E0D-0B74-21F1-6489AE0753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EAF868-8407-42F9-649B-94C76AE9BB04}"/>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245515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2CA9-ACC2-DD82-3A99-3C573F1718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4E7B8D-9892-5F8C-6340-AB9333B8FF61}"/>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4" name="Footer Placeholder 3">
            <a:extLst>
              <a:ext uri="{FF2B5EF4-FFF2-40B4-BE49-F238E27FC236}">
                <a16:creationId xmlns:a16="http://schemas.microsoft.com/office/drawing/2014/main" id="{16F5F052-044A-7070-CF3D-AC584245C3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457B52-690F-8B9E-FB2C-7AFE5C2E34B7}"/>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165693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4C3D51-665B-AFFA-3162-AC59AA9BD19A}"/>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3" name="Footer Placeholder 2">
            <a:extLst>
              <a:ext uri="{FF2B5EF4-FFF2-40B4-BE49-F238E27FC236}">
                <a16:creationId xmlns:a16="http://schemas.microsoft.com/office/drawing/2014/main" id="{6AE91E37-8932-4BAC-3A3F-3809E6B5A0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D3E28D-138D-98C4-D5F5-AAB6434C3EE7}"/>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41088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2272-8EA5-A743-3EEE-DA75FBFF43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F36CD5-1DDF-1A6B-10C9-86F9D6E09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1B5871-815F-E065-569B-19D2DD83F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D7585-EEE0-9DCE-123A-42F1F3019C93}"/>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6" name="Footer Placeholder 5">
            <a:extLst>
              <a:ext uri="{FF2B5EF4-FFF2-40B4-BE49-F238E27FC236}">
                <a16:creationId xmlns:a16="http://schemas.microsoft.com/office/drawing/2014/main" id="{EBA5AC55-2DC4-60A0-9A5A-E229B52E95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A8F41-F2B2-1413-A9CD-FACF154D5D3D}"/>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12076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18D8-B76C-0444-AFA1-3F42CF2DB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13613B-3EBE-19A3-D1ED-87F1058BC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305571B-1C1F-9261-411A-F36DD4D32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360032-4DB6-5EDC-02B0-3BB1BD2F0C77}"/>
              </a:ext>
            </a:extLst>
          </p:cNvPr>
          <p:cNvSpPr>
            <a:spLocks noGrp="1"/>
          </p:cNvSpPr>
          <p:nvPr>
            <p:ph type="dt" sz="half" idx="10"/>
          </p:nvPr>
        </p:nvSpPr>
        <p:spPr/>
        <p:txBody>
          <a:bodyPr/>
          <a:lstStyle/>
          <a:p>
            <a:fld id="{3A83DABD-CF95-41C3-A186-9C5C55FB5007}" type="datetimeFigureOut">
              <a:rPr lang="en-GB" smtClean="0"/>
              <a:t>10/08/2025</a:t>
            </a:fld>
            <a:endParaRPr lang="en-GB"/>
          </a:p>
        </p:txBody>
      </p:sp>
      <p:sp>
        <p:nvSpPr>
          <p:cNvPr id="6" name="Footer Placeholder 5">
            <a:extLst>
              <a:ext uri="{FF2B5EF4-FFF2-40B4-BE49-F238E27FC236}">
                <a16:creationId xmlns:a16="http://schemas.microsoft.com/office/drawing/2014/main" id="{5BAAC17F-B960-A3FD-6CDC-8A7687AA4F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D8E6A2-3C97-434B-A8E5-053FD42DD206}"/>
              </a:ext>
            </a:extLst>
          </p:cNvPr>
          <p:cNvSpPr>
            <a:spLocks noGrp="1"/>
          </p:cNvSpPr>
          <p:nvPr>
            <p:ph type="sldNum" sz="quarter" idx="12"/>
          </p:nvPr>
        </p:nvSpPr>
        <p:spPr/>
        <p:txBody>
          <a:bodyPr/>
          <a:lstStyle/>
          <a:p>
            <a:fld id="{370758D4-D6AE-43EA-B464-31779385439A}" type="slidenum">
              <a:rPr lang="en-GB" smtClean="0"/>
              <a:t>‹#›</a:t>
            </a:fld>
            <a:endParaRPr lang="en-GB"/>
          </a:p>
        </p:txBody>
      </p:sp>
    </p:spTree>
    <p:extLst>
      <p:ext uri="{BB962C8B-B14F-4D97-AF65-F5344CB8AC3E}">
        <p14:creationId xmlns:p14="http://schemas.microsoft.com/office/powerpoint/2010/main" val="230647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8FC21-B6C6-3E90-25CD-4158E058E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6CD63A-5A02-647D-26AF-222CA75F4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B8B7E7-F38C-5212-BEBB-8F8C6242F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83DABD-CF95-41C3-A186-9C5C55FB5007}" type="datetimeFigureOut">
              <a:rPr lang="en-GB" smtClean="0"/>
              <a:t>10/08/2025</a:t>
            </a:fld>
            <a:endParaRPr lang="en-GB"/>
          </a:p>
        </p:txBody>
      </p:sp>
      <p:sp>
        <p:nvSpPr>
          <p:cNvPr id="5" name="Footer Placeholder 4">
            <a:extLst>
              <a:ext uri="{FF2B5EF4-FFF2-40B4-BE49-F238E27FC236}">
                <a16:creationId xmlns:a16="http://schemas.microsoft.com/office/drawing/2014/main" id="{B66CE9B5-2F62-B32F-981D-7FE389B89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175A02D-54F6-954B-CF9D-D6654725C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0758D4-D6AE-43EA-B464-31779385439A}" type="slidenum">
              <a:rPr lang="en-GB" smtClean="0"/>
              <a:t>‹#›</a:t>
            </a:fld>
            <a:endParaRPr lang="en-GB"/>
          </a:p>
        </p:txBody>
      </p:sp>
    </p:spTree>
    <p:extLst>
      <p:ext uri="{BB962C8B-B14F-4D97-AF65-F5344CB8AC3E}">
        <p14:creationId xmlns:p14="http://schemas.microsoft.com/office/powerpoint/2010/main" val="26296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FFD569-857A-453B-94B7-8B4BA9DA4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5136830-EC6A-4413-B374-795DCEFDA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5AC9C7-CADA-4C25-860C-3A85D7DBCE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D29FE-4AA4-4E6D-A995-A19D3EE036C5}" type="datetimeFigureOut">
              <a:rPr lang="en-AU" smtClean="0"/>
              <a:t>10/08/2025</a:t>
            </a:fld>
            <a:endParaRPr lang="en-AU"/>
          </a:p>
        </p:txBody>
      </p:sp>
      <p:sp>
        <p:nvSpPr>
          <p:cNvPr id="5" name="Footer Placeholder 4">
            <a:extLst>
              <a:ext uri="{FF2B5EF4-FFF2-40B4-BE49-F238E27FC236}">
                <a16:creationId xmlns:a16="http://schemas.microsoft.com/office/drawing/2014/main" id="{4A0BAB84-5C38-4E11-8BDD-405570A844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D5171B0-A843-41EF-9B1B-8471A1AC66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A52A8-2DD7-497D-ADD9-717B0C401E57}" type="slidenum">
              <a:rPr lang="en-AU" smtClean="0"/>
              <a:t>‹#›</a:t>
            </a:fld>
            <a:endParaRPr lang="en-AU"/>
          </a:p>
        </p:txBody>
      </p:sp>
    </p:spTree>
    <p:extLst>
      <p:ext uri="{BB962C8B-B14F-4D97-AF65-F5344CB8AC3E}">
        <p14:creationId xmlns:p14="http://schemas.microsoft.com/office/powerpoint/2010/main" val="11408197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tiff"/><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tiff"/><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tiff"/></Relationships>
</file>

<file path=ppt/slides/_rels/slide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2.jpg"/><Relationship Id="rId4" Type="http://schemas.openxmlformats.org/officeDocument/2006/relationships/image" Target="../media/image31.tiff"/></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621C21-61C2-49AC-B433-C56F1E1CFA5C}"/>
              </a:ext>
            </a:extLst>
          </p:cNvPr>
          <p:cNvSpPr/>
          <p:nvPr/>
        </p:nvSpPr>
        <p:spPr>
          <a:xfrm>
            <a:off x="262149" y="-2"/>
            <a:ext cx="11929851" cy="1158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A601080-BF25-8186-6F5D-E7736A8A6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10" name="Freeform: Shape 9">
            <a:extLst>
              <a:ext uri="{FF2B5EF4-FFF2-40B4-BE49-F238E27FC236}">
                <a16:creationId xmlns:a16="http://schemas.microsoft.com/office/drawing/2014/main" id="{602C9E7E-85E4-CA2F-3D71-DE1A664621AE}"/>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TextBox 14">
            <a:extLst>
              <a:ext uri="{FF2B5EF4-FFF2-40B4-BE49-F238E27FC236}">
                <a16:creationId xmlns:a16="http://schemas.microsoft.com/office/drawing/2014/main" id="{252B3027-C3DC-394C-30D4-C59B23545682}"/>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3" name="Picture 2">
            <a:extLst>
              <a:ext uri="{FF2B5EF4-FFF2-40B4-BE49-F238E27FC236}">
                <a16:creationId xmlns:a16="http://schemas.microsoft.com/office/drawing/2014/main" id="{43E33E4A-3992-8DB0-1FB1-9A5EBB3B0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pic>
        <p:nvPicPr>
          <p:cNvPr id="12" name="Picture 11" descr="A group of people standing in front of a helicopter&#10;&#10;AI-generated content may be incorrect.">
            <a:extLst>
              <a:ext uri="{FF2B5EF4-FFF2-40B4-BE49-F238E27FC236}">
                <a16:creationId xmlns:a16="http://schemas.microsoft.com/office/drawing/2014/main" id="{BBECE973-F4ED-8DC6-83E4-A2FE08F3EB0F}"/>
              </a:ext>
            </a:extLst>
          </p:cNvPr>
          <p:cNvPicPr>
            <a:picLocks noChangeAspect="1"/>
          </p:cNvPicPr>
          <p:nvPr/>
        </p:nvPicPr>
        <p:blipFill>
          <a:blip r:embed="rId5">
            <a:extLst>
              <a:ext uri="{28A0092B-C50C-407E-A947-70E740481C1C}">
                <a14:useLocalDpi xmlns:a14="http://schemas.microsoft.com/office/drawing/2010/main" val="0"/>
              </a:ext>
            </a:extLst>
          </a:blip>
          <a:srcRect t="22168" b="34324"/>
          <a:stretch>
            <a:fillRect/>
          </a:stretch>
        </p:blipFill>
        <p:spPr>
          <a:xfrm>
            <a:off x="0" y="3071759"/>
            <a:ext cx="12192000" cy="3978398"/>
          </a:xfrm>
          <a:prstGeom prst="rect">
            <a:avLst/>
          </a:prstGeom>
          <a:ln>
            <a:noFill/>
          </a:ln>
          <a:effectLst>
            <a:softEdge rad="317500"/>
          </a:effectLst>
        </p:spPr>
      </p:pic>
      <p:pic>
        <p:nvPicPr>
          <p:cNvPr id="2" name="Picture 1">
            <a:extLst>
              <a:ext uri="{FF2B5EF4-FFF2-40B4-BE49-F238E27FC236}">
                <a16:creationId xmlns:a16="http://schemas.microsoft.com/office/drawing/2014/main" id="{E7B348CA-9706-E19F-7468-18535CF73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148" y="1754984"/>
            <a:ext cx="1556010" cy="930165"/>
          </a:xfrm>
          <a:prstGeom prst="rect">
            <a:avLst/>
          </a:prstGeom>
        </p:spPr>
      </p:pic>
      <p:pic>
        <p:nvPicPr>
          <p:cNvPr id="5" name="Picture 4">
            <a:extLst>
              <a:ext uri="{FF2B5EF4-FFF2-40B4-BE49-F238E27FC236}">
                <a16:creationId xmlns:a16="http://schemas.microsoft.com/office/drawing/2014/main" id="{5877ED92-5F61-C82A-ADCD-09705E1C9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8197" y="1569698"/>
            <a:ext cx="1308003" cy="1300736"/>
          </a:xfrm>
          <a:prstGeom prst="rect">
            <a:avLst/>
          </a:prstGeom>
        </p:spPr>
      </p:pic>
      <p:sp>
        <p:nvSpPr>
          <p:cNvPr id="6" name="Rectangle 5">
            <a:extLst>
              <a:ext uri="{FF2B5EF4-FFF2-40B4-BE49-F238E27FC236}">
                <a16:creationId xmlns:a16="http://schemas.microsoft.com/office/drawing/2014/main" id="{6D1A925B-FE46-BC39-113F-ED8F622D3E52}"/>
              </a:ext>
            </a:extLst>
          </p:cNvPr>
          <p:cNvSpPr/>
          <p:nvPr/>
        </p:nvSpPr>
        <p:spPr>
          <a:xfrm>
            <a:off x="1441384" y="1158238"/>
            <a:ext cx="9571380" cy="2123658"/>
          </a:xfrm>
          <a:prstGeom prst="rect">
            <a:avLst/>
          </a:prstGeom>
          <a:noFill/>
        </p:spPr>
        <p:txBody>
          <a:bodyPr wrap="square" lIns="91440" tIns="45720" rIns="91440" bIns="45720">
            <a:spAutoFit/>
          </a:bodyPr>
          <a:lstStyle/>
          <a:p>
            <a:pPr algn="ctr"/>
            <a:r>
              <a:rPr lang="en-US" sz="4400" b="1" cap="none" spc="0" dirty="0">
                <a:ln w="9525">
                  <a:solidFill>
                    <a:schemeClr val="accent5">
                      <a:lumMod val="75000"/>
                    </a:schemeClr>
                  </a:solidFill>
                  <a:prstDash val="solid"/>
                </a:ln>
                <a:solidFill>
                  <a:srgbClr val="FF66CC"/>
                </a:solidFill>
                <a:effectLst>
                  <a:outerShdw blurRad="12700" dist="38100" dir="2700000" algn="tl" rotWithShape="0">
                    <a:schemeClr val="accent5">
                      <a:lumMod val="60000"/>
                      <a:lumOff val="40000"/>
                    </a:schemeClr>
                  </a:outerShdw>
                </a:effectLst>
              </a:rPr>
              <a:t>Indigenous Women Stepping Up: </a:t>
            </a:r>
          </a:p>
          <a:p>
            <a:pPr algn="ctr"/>
            <a:r>
              <a:rPr lang="en-US" sz="4400" dirty="0">
                <a:ln w="0"/>
                <a:effectLst>
                  <a:outerShdw blurRad="38100" dist="19050" dir="2700000" algn="tl" rotWithShape="0">
                    <a:schemeClr val="dk1">
                      <a:alpha val="40000"/>
                    </a:schemeClr>
                  </a:outerShdw>
                </a:effectLst>
              </a:rPr>
              <a:t>Empowering the Next Generation </a:t>
            </a:r>
          </a:p>
          <a:p>
            <a:pPr algn="ctr"/>
            <a:r>
              <a:rPr lang="en-US" sz="4400" dirty="0">
                <a:ln w="0"/>
                <a:effectLst>
                  <a:outerShdw blurRad="38100" dist="19050" dir="2700000" algn="tl" rotWithShape="0">
                    <a:schemeClr val="dk1">
                      <a:alpha val="40000"/>
                    </a:schemeClr>
                  </a:outerShdw>
                </a:effectLst>
              </a:rPr>
              <a:t>in Arnhem Land Fire Management</a:t>
            </a:r>
          </a:p>
        </p:txBody>
      </p:sp>
    </p:spTree>
    <p:extLst>
      <p:ext uri="{BB962C8B-B14F-4D97-AF65-F5344CB8AC3E}">
        <p14:creationId xmlns:p14="http://schemas.microsoft.com/office/powerpoint/2010/main" val="303195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F3785F-0DC3-DFD2-0F89-AC7429EC3B06}"/>
              </a:ext>
            </a:extLst>
          </p:cNvPr>
          <p:cNvSpPr txBox="1"/>
          <p:nvPr/>
        </p:nvSpPr>
        <p:spPr>
          <a:xfrm>
            <a:off x="386710" y="228943"/>
            <a:ext cx="11418580" cy="769441"/>
          </a:xfrm>
          <a:prstGeom prst="rect">
            <a:avLst/>
          </a:prstGeom>
          <a:noFill/>
        </p:spPr>
        <p:txBody>
          <a:bodyPr wrap="square" rtlCol="0">
            <a:spAutoFit/>
          </a:bodyPr>
          <a:lstStyle/>
          <a:p>
            <a:pPr algn="ctr"/>
            <a:r>
              <a:rPr lang="en-US" sz="4400" b="1" u="sng" dirty="0"/>
              <a:t>Opportunities for Women in Fire Management</a:t>
            </a:r>
            <a:endParaRPr lang="en-AU" sz="4400" b="1" u="sng" dirty="0"/>
          </a:p>
        </p:txBody>
      </p:sp>
      <p:sp>
        <p:nvSpPr>
          <p:cNvPr id="3" name="TextBox 2">
            <a:extLst>
              <a:ext uri="{FF2B5EF4-FFF2-40B4-BE49-F238E27FC236}">
                <a16:creationId xmlns:a16="http://schemas.microsoft.com/office/drawing/2014/main" id="{8666F077-481A-C716-A912-A675988907B8}"/>
              </a:ext>
            </a:extLst>
          </p:cNvPr>
          <p:cNvSpPr txBox="1"/>
          <p:nvPr/>
        </p:nvSpPr>
        <p:spPr>
          <a:xfrm>
            <a:off x="7820949" y="1685377"/>
            <a:ext cx="4365489" cy="4154984"/>
          </a:xfrm>
          <a:prstGeom prst="rect">
            <a:avLst/>
          </a:prstGeom>
          <a:noFill/>
        </p:spPr>
        <p:txBody>
          <a:bodyPr wrap="square" numCol="1" rtlCol="0">
            <a:spAutoFit/>
          </a:bodyPr>
          <a:lstStyle/>
          <a:p>
            <a:pPr algn="ctr"/>
            <a:r>
              <a:rPr lang="en-US" sz="2400" dirty="0"/>
              <a:t>EDS burning = safer, family-friendly.</a:t>
            </a:r>
          </a:p>
          <a:p>
            <a:pPr algn="ctr"/>
            <a:endParaRPr lang="en-US" sz="2400" dirty="0"/>
          </a:p>
          <a:p>
            <a:pPr algn="ctr"/>
            <a:r>
              <a:rPr lang="en-US" sz="2400" dirty="0"/>
              <a:t>Structured training builds confidence.</a:t>
            </a:r>
          </a:p>
          <a:p>
            <a:pPr algn="ctr"/>
            <a:endParaRPr lang="en-US" sz="2400" dirty="0"/>
          </a:p>
          <a:p>
            <a:pPr algn="ctr"/>
            <a:r>
              <a:rPr lang="en-US" sz="2400" dirty="0"/>
              <a:t>Role models &amp; mentors are critical.</a:t>
            </a:r>
          </a:p>
          <a:p>
            <a:pPr algn="ctr"/>
            <a:endParaRPr lang="en-US" sz="2400" dirty="0"/>
          </a:p>
          <a:p>
            <a:pPr algn="ctr"/>
            <a:r>
              <a:rPr lang="en-US" sz="2400" dirty="0"/>
              <a:t>Women excel in mapping, planning, logistics.</a:t>
            </a:r>
          </a:p>
        </p:txBody>
      </p:sp>
      <p:grpSp>
        <p:nvGrpSpPr>
          <p:cNvPr id="13" name="Group 12">
            <a:extLst>
              <a:ext uri="{FF2B5EF4-FFF2-40B4-BE49-F238E27FC236}">
                <a16:creationId xmlns:a16="http://schemas.microsoft.com/office/drawing/2014/main" id="{699638AD-4317-763B-1891-B6DC0CE78C5D}"/>
              </a:ext>
            </a:extLst>
          </p:cNvPr>
          <p:cNvGrpSpPr/>
          <p:nvPr/>
        </p:nvGrpSpPr>
        <p:grpSpPr>
          <a:xfrm>
            <a:off x="5562" y="1259558"/>
            <a:ext cx="7919238" cy="5602456"/>
            <a:chOff x="5562" y="1687762"/>
            <a:chExt cx="7336936" cy="5174252"/>
          </a:xfrm>
        </p:grpSpPr>
        <p:pic>
          <p:nvPicPr>
            <p:cNvPr id="9" name="Picture 8" descr="A group of men using a blower to blow trees&#10;&#10;AI-generated content may be incorrect.">
              <a:extLst>
                <a:ext uri="{FF2B5EF4-FFF2-40B4-BE49-F238E27FC236}">
                  <a16:creationId xmlns:a16="http://schemas.microsoft.com/office/drawing/2014/main" id="{DA473701-B840-462B-D028-B56822218968}"/>
                </a:ext>
              </a:extLst>
            </p:cNvPr>
            <p:cNvPicPr>
              <a:picLocks noChangeAspect="1"/>
            </p:cNvPicPr>
            <p:nvPr/>
          </p:nvPicPr>
          <p:blipFill>
            <a:blip r:embed="rId3">
              <a:extLst>
                <a:ext uri="{28A0092B-C50C-407E-A947-70E740481C1C}">
                  <a14:useLocalDpi xmlns:a14="http://schemas.microsoft.com/office/drawing/2010/main" val="0"/>
                </a:ext>
              </a:extLst>
            </a:blip>
            <a:srcRect l="8495"/>
            <a:stretch>
              <a:fillRect/>
            </a:stretch>
          </p:blipFill>
          <p:spPr>
            <a:xfrm>
              <a:off x="5562" y="1687762"/>
              <a:ext cx="4597831" cy="2830274"/>
            </a:xfrm>
            <a:prstGeom prst="rect">
              <a:avLst/>
            </a:prstGeom>
            <a:ln>
              <a:noFill/>
            </a:ln>
            <a:effectLst>
              <a:softEdge rad="112500"/>
            </a:effectLst>
          </p:spPr>
        </p:pic>
        <p:pic>
          <p:nvPicPr>
            <p:cNvPr id="7" name="Picture 6" descr="A group of people looking at a computer screen&#10;&#10;AI-generated content may be incorrect.">
              <a:extLst>
                <a:ext uri="{FF2B5EF4-FFF2-40B4-BE49-F238E27FC236}">
                  <a16:creationId xmlns:a16="http://schemas.microsoft.com/office/drawing/2014/main" id="{0F8BF03E-5C0B-5854-A883-7C0C403DD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637" y="1691852"/>
              <a:ext cx="4089861" cy="3067396"/>
            </a:xfrm>
            <a:prstGeom prst="rect">
              <a:avLst/>
            </a:prstGeom>
            <a:ln>
              <a:noFill/>
            </a:ln>
            <a:effectLst>
              <a:softEdge rad="112500"/>
            </a:effectLst>
          </p:spPr>
        </p:pic>
        <p:pic>
          <p:nvPicPr>
            <p:cNvPr id="11" name="Picture 10" descr="A person holding a red can in a forest&#10;&#10;AI-generated content may be incorrect.">
              <a:extLst>
                <a:ext uri="{FF2B5EF4-FFF2-40B4-BE49-F238E27FC236}">
                  <a16:creationId xmlns:a16="http://schemas.microsoft.com/office/drawing/2014/main" id="{437CADEA-0697-8BF5-ED2F-938F4FE3D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3903" y="4150970"/>
              <a:ext cx="4813032" cy="2711044"/>
            </a:xfrm>
            <a:prstGeom prst="rect">
              <a:avLst/>
            </a:prstGeom>
            <a:ln>
              <a:noFill/>
            </a:ln>
            <a:effectLst>
              <a:softEdge rad="112500"/>
            </a:effectLst>
          </p:spPr>
        </p:pic>
        <p:pic>
          <p:nvPicPr>
            <p:cNvPr id="5" name="Picture 4" descr="A group of people sitting at a table with maps and water bottles&#10;&#10;AI-generated content may be incorrect.">
              <a:extLst>
                <a:ext uri="{FF2B5EF4-FFF2-40B4-BE49-F238E27FC236}">
                  <a16:creationId xmlns:a16="http://schemas.microsoft.com/office/drawing/2014/main" id="{E0FAA4DE-486E-17BF-1CAB-04BC08F015F0}"/>
                </a:ext>
              </a:extLst>
            </p:cNvPr>
            <p:cNvPicPr>
              <a:picLocks noChangeAspect="1"/>
            </p:cNvPicPr>
            <p:nvPr/>
          </p:nvPicPr>
          <p:blipFill>
            <a:blip r:embed="rId6">
              <a:extLst>
                <a:ext uri="{28A0092B-C50C-407E-A947-70E740481C1C}">
                  <a14:useLocalDpi xmlns:a14="http://schemas.microsoft.com/office/drawing/2010/main" val="0"/>
                </a:ext>
              </a:extLst>
            </a:blip>
            <a:srcRect r="22364"/>
            <a:stretch>
              <a:fillRect/>
            </a:stretch>
          </p:blipFill>
          <p:spPr>
            <a:xfrm>
              <a:off x="5562" y="4146613"/>
              <a:ext cx="3737114" cy="2711387"/>
            </a:xfrm>
            <a:prstGeom prst="rect">
              <a:avLst/>
            </a:prstGeom>
            <a:ln>
              <a:noFill/>
            </a:ln>
            <a:effectLst>
              <a:softEdge rad="112500"/>
            </a:effectLst>
          </p:spPr>
        </p:pic>
      </p:grpSp>
    </p:spTree>
    <p:extLst>
      <p:ext uri="{BB962C8B-B14F-4D97-AF65-F5344CB8AC3E}">
        <p14:creationId xmlns:p14="http://schemas.microsoft.com/office/powerpoint/2010/main" val="25162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1CD9D4-E92C-FDC4-7632-036839A24224}"/>
              </a:ext>
            </a:extLst>
          </p:cNvPr>
          <p:cNvSpPr txBox="1"/>
          <p:nvPr/>
        </p:nvSpPr>
        <p:spPr>
          <a:xfrm>
            <a:off x="5279638" y="99392"/>
            <a:ext cx="6403571" cy="1446550"/>
          </a:xfrm>
          <a:prstGeom prst="rect">
            <a:avLst/>
          </a:prstGeom>
          <a:noFill/>
        </p:spPr>
        <p:txBody>
          <a:bodyPr wrap="square" rtlCol="0">
            <a:spAutoFit/>
          </a:bodyPr>
          <a:lstStyle/>
          <a:p>
            <a:pPr algn="ctr"/>
            <a:r>
              <a:rPr lang="en-US" sz="4400" b="1" u="sng" dirty="0"/>
              <a:t>Building a Strong Women’s Fire Team</a:t>
            </a:r>
            <a:endParaRPr lang="en-AU" sz="4400" b="1" u="sng" dirty="0"/>
          </a:p>
        </p:txBody>
      </p:sp>
      <p:sp>
        <p:nvSpPr>
          <p:cNvPr id="3" name="TextBox 2">
            <a:extLst>
              <a:ext uri="{FF2B5EF4-FFF2-40B4-BE49-F238E27FC236}">
                <a16:creationId xmlns:a16="http://schemas.microsoft.com/office/drawing/2014/main" id="{61391C2C-DFE4-98D4-BFAA-E86B2F7B9BBB}"/>
              </a:ext>
            </a:extLst>
          </p:cNvPr>
          <p:cNvSpPr txBox="1"/>
          <p:nvPr/>
        </p:nvSpPr>
        <p:spPr>
          <a:xfrm>
            <a:off x="182879" y="266007"/>
            <a:ext cx="4365489" cy="6740307"/>
          </a:xfrm>
          <a:prstGeom prst="rect">
            <a:avLst/>
          </a:prstGeom>
          <a:noFill/>
        </p:spPr>
        <p:txBody>
          <a:bodyPr wrap="square" numCol="1" rtlCol="0">
            <a:spAutoFit/>
          </a:bodyPr>
          <a:lstStyle/>
          <a:p>
            <a:pPr algn="ctr"/>
            <a:r>
              <a:rPr lang="en-US" sz="2400" dirty="0"/>
              <a:t>Shift from separate to integrated programs.</a:t>
            </a:r>
          </a:p>
          <a:p>
            <a:pPr algn="ctr"/>
            <a:endParaRPr lang="en-US" sz="2400" dirty="0"/>
          </a:p>
          <a:p>
            <a:pPr algn="ctr"/>
            <a:r>
              <a:rPr lang="en-US" sz="2400" dirty="0"/>
              <a:t>Increase of female rangers since 2021.</a:t>
            </a:r>
          </a:p>
          <a:p>
            <a:pPr algn="ctr"/>
            <a:endParaRPr lang="en-US" sz="2400" dirty="0"/>
          </a:p>
          <a:p>
            <a:pPr algn="ctr"/>
            <a:r>
              <a:rPr lang="en-US" sz="2400" dirty="0"/>
              <a:t>Flexible schedules &amp; supportive workplace culture.</a:t>
            </a:r>
          </a:p>
          <a:p>
            <a:pPr algn="ctr"/>
            <a:endParaRPr lang="en-US" sz="2400" dirty="0"/>
          </a:p>
          <a:p>
            <a:pPr algn="ctr"/>
            <a:r>
              <a:rPr lang="en-US" sz="2400" dirty="0"/>
              <a:t>Cultural safety through female Indigenous supervisor.</a:t>
            </a:r>
          </a:p>
          <a:p>
            <a:pPr algn="ctr"/>
            <a:endParaRPr lang="en-US" sz="2400" dirty="0"/>
          </a:p>
          <a:p>
            <a:pPr algn="ctr"/>
            <a:r>
              <a:rPr lang="en-US" sz="2400" dirty="0"/>
              <a:t>Gender-specific camps support learning.</a:t>
            </a:r>
          </a:p>
          <a:p>
            <a:pPr algn="ctr"/>
            <a:endParaRPr lang="en-US" sz="2400" dirty="0"/>
          </a:p>
          <a:p>
            <a:pPr algn="ctr"/>
            <a:r>
              <a:rPr lang="en-US" sz="2400" dirty="0"/>
              <a:t>Emphasis on safety, planning, cultural protocol.</a:t>
            </a:r>
          </a:p>
          <a:p>
            <a:pPr algn="ctr"/>
            <a:endParaRPr lang="en-US" sz="2400" dirty="0"/>
          </a:p>
        </p:txBody>
      </p:sp>
      <p:pic>
        <p:nvPicPr>
          <p:cNvPr id="6" name="Picture 5" descr="A group of people standing next to a car&#10;&#10;AI-generated content may be incorrect.">
            <a:extLst>
              <a:ext uri="{FF2B5EF4-FFF2-40B4-BE49-F238E27FC236}">
                <a16:creationId xmlns:a16="http://schemas.microsoft.com/office/drawing/2014/main" id="{FAFC7B07-5394-01D7-B56F-8DE50F21C82C}"/>
              </a:ext>
            </a:extLst>
          </p:cNvPr>
          <p:cNvPicPr>
            <a:picLocks noChangeAspect="1"/>
          </p:cNvPicPr>
          <p:nvPr/>
        </p:nvPicPr>
        <p:blipFill>
          <a:blip r:embed="rId3">
            <a:extLst>
              <a:ext uri="{28A0092B-C50C-407E-A947-70E740481C1C}">
                <a14:useLocalDpi xmlns:a14="http://schemas.microsoft.com/office/drawing/2010/main" val="0"/>
              </a:ext>
            </a:extLst>
          </a:blip>
          <a:srcRect l="8986" t="29372" r="11014" b="28438"/>
          <a:stretch>
            <a:fillRect/>
          </a:stretch>
        </p:blipFill>
        <p:spPr>
          <a:xfrm>
            <a:off x="4956346" y="1606490"/>
            <a:ext cx="7050156" cy="2634206"/>
          </a:xfrm>
          <a:prstGeom prst="rect">
            <a:avLst/>
          </a:prstGeom>
          <a:ln>
            <a:noFill/>
          </a:ln>
          <a:effectLst>
            <a:softEdge rad="112500"/>
          </a:effectLst>
        </p:spPr>
      </p:pic>
      <p:pic>
        <p:nvPicPr>
          <p:cNvPr id="4" name="Picture 3" descr="A group of people standing in front of a helicopter&#10;&#10;AI-generated content may be incorrect.">
            <a:extLst>
              <a:ext uri="{FF2B5EF4-FFF2-40B4-BE49-F238E27FC236}">
                <a16:creationId xmlns:a16="http://schemas.microsoft.com/office/drawing/2014/main" id="{3511641A-9226-7177-0D17-3DE57F047F48}"/>
              </a:ext>
            </a:extLst>
          </p:cNvPr>
          <p:cNvPicPr>
            <a:picLocks noChangeAspect="1"/>
          </p:cNvPicPr>
          <p:nvPr/>
        </p:nvPicPr>
        <p:blipFill>
          <a:blip r:embed="rId4">
            <a:extLst>
              <a:ext uri="{28A0092B-C50C-407E-A947-70E740481C1C}">
                <a14:useLocalDpi xmlns:a14="http://schemas.microsoft.com/office/drawing/2010/main" val="0"/>
              </a:ext>
            </a:extLst>
          </a:blip>
          <a:srcRect t="22168" b="19567"/>
          <a:stretch>
            <a:fillRect/>
          </a:stretch>
        </p:blipFill>
        <p:spPr>
          <a:xfrm>
            <a:off x="4956346" y="3677857"/>
            <a:ext cx="7050157" cy="3080751"/>
          </a:xfrm>
          <a:prstGeom prst="rect">
            <a:avLst/>
          </a:prstGeom>
          <a:ln>
            <a:noFill/>
          </a:ln>
          <a:effectLst>
            <a:softEdge rad="112500"/>
          </a:effectLst>
        </p:spPr>
      </p:pic>
    </p:spTree>
    <p:extLst>
      <p:ext uri="{BB962C8B-B14F-4D97-AF65-F5344CB8AC3E}">
        <p14:creationId xmlns:p14="http://schemas.microsoft.com/office/powerpoint/2010/main" val="39834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EEA99C-D37B-A3E1-4775-72A64D8B42DE}"/>
              </a:ext>
            </a:extLst>
          </p:cNvPr>
          <p:cNvSpPr txBox="1"/>
          <p:nvPr/>
        </p:nvSpPr>
        <p:spPr>
          <a:xfrm>
            <a:off x="328353" y="121089"/>
            <a:ext cx="11535294" cy="1446550"/>
          </a:xfrm>
          <a:prstGeom prst="rect">
            <a:avLst/>
          </a:prstGeom>
          <a:noFill/>
        </p:spPr>
        <p:txBody>
          <a:bodyPr wrap="square" rtlCol="0">
            <a:spAutoFit/>
          </a:bodyPr>
          <a:lstStyle/>
          <a:p>
            <a:pPr algn="ctr"/>
            <a:r>
              <a:rPr lang="en-US" sz="4400" b="1" u="sng" dirty="0"/>
              <a:t>Enhancing Women Rangers’ Experience Through Female Trainers</a:t>
            </a:r>
            <a:endParaRPr lang="en-AU" sz="4400" b="1" u="sng" dirty="0"/>
          </a:p>
        </p:txBody>
      </p:sp>
      <p:sp>
        <p:nvSpPr>
          <p:cNvPr id="3" name="TextBox 2">
            <a:extLst>
              <a:ext uri="{FF2B5EF4-FFF2-40B4-BE49-F238E27FC236}">
                <a16:creationId xmlns:a16="http://schemas.microsoft.com/office/drawing/2014/main" id="{B91035DC-99F4-9FE6-2A68-B005A8B5B929}"/>
              </a:ext>
            </a:extLst>
          </p:cNvPr>
          <p:cNvSpPr txBox="1"/>
          <p:nvPr/>
        </p:nvSpPr>
        <p:spPr>
          <a:xfrm>
            <a:off x="7498158" y="1868931"/>
            <a:ext cx="4365489" cy="4154984"/>
          </a:xfrm>
          <a:prstGeom prst="rect">
            <a:avLst/>
          </a:prstGeom>
          <a:noFill/>
        </p:spPr>
        <p:txBody>
          <a:bodyPr wrap="square" numCol="1" rtlCol="0">
            <a:spAutoFit/>
          </a:bodyPr>
          <a:lstStyle/>
          <a:p>
            <a:pPr algn="ctr"/>
            <a:r>
              <a:rPr lang="en-US" sz="2400" dirty="0"/>
              <a:t>ALFA’s female Bush Fire Project Officer.</a:t>
            </a:r>
          </a:p>
          <a:p>
            <a:pPr algn="ctr"/>
            <a:endParaRPr lang="en-US" sz="2400" dirty="0"/>
          </a:p>
          <a:p>
            <a:pPr algn="ctr"/>
            <a:r>
              <a:rPr lang="en-US" sz="2400" dirty="0"/>
              <a:t>Builds trust, comfort, and engagement.</a:t>
            </a:r>
          </a:p>
          <a:p>
            <a:pPr algn="ctr"/>
            <a:endParaRPr lang="en-US" sz="2400" dirty="0"/>
          </a:p>
          <a:p>
            <a:pPr algn="ctr"/>
            <a:r>
              <a:rPr lang="en-US" sz="2400" dirty="0"/>
              <a:t>Practical, patient, culturally safe approach.</a:t>
            </a:r>
          </a:p>
          <a:p>
            <a:pPr algn="ctr"/>
            <a:endParaRPr lang="en-US" sz="2400" dirty="0"/>
          </a:p>
          <a:p>
            <a:pPr algn="ctr"/>
            <a:r>
              <a:rPr lang="en-US" sz="2400" dirty="0"/>
              <a:t>Role modelling challenges gender stereotypes.</a:t>
            </a:r>
          </a:p>
        </p:txBody>
      </p:sp>
      <p:pic>
        <p:nvPicPr>
          <p:cNvPr id="7" name="Picture 6" descr="A person holding a pipe&#10;&#10;AI-generated content may be incorrect.">
            <a:extLst>
              <a:ext uri="{FF2B5EF4-FFF2-40B4-BE49-F238E27FC236}">
                <a16:creationId xmlns:a16="http://schemas.microsoft.com/office/drawing/2014/main" id="{3BA5EDE3-C318-09C4-7479-1AFE540AE51D}"/>
              </a:ext>
            </a:extLst>
          </p:cNvPr>
          <p:cNvPicPr>
            <a:picLocks noChangeAspect="1"/>
          </p:cNvPicPr>
          <p:nvPr/>
        </p:nvPicPr>
        <p:blipFill>
          <a:blip r:embed="rId3">
            <a:extLst>
              <a:ext uri="{28A0092B-C50C-407E-A947-70E740481C1C}">
                <a14:useLocalDpi xmlns:a14="http://schemas.microsoft.com/office/drawing/2010/main" val="0"/>
              </a:ext>
            </a:extLst>
          </a:blip>
          <a:srcRect b="12088"/>
          <a:stretch>
            <a:fillRect/>
          </a:stretch>
        </p:blipFill>
        <p:spPr>
          <a:xfrm>
            <a:off x="160304" y="844364"/>
            <a:ext cx="3154853" cy="3698005"/>
          </a:xfrm>
          <a:prstGeom prst="rect">
            <a:avLst/>
          </a:prstGeom>
          <a:ln>
            <a:noFill/>
          </a:ln>
          <a:effectLst>
            <a:softEdge rad="112500"/>
          </a:effectLst>
        </p:spPr>
      </p:pic>
      <p:pic>
        <p:nvPicPr>
          <p:cNvPr id="9" name="Picture 8" descr="A person in a green shirt&#10;&#10;AI-generated content may be incorrect.">
            <a:extLst>
              <a:ext uri="{FF2B5EF4-FFF2-40B4-BE49-F238E27FC236}">
                <a16:creationId xmlns:a16="http://schemas.microsoft.com/office/drawing/2014/main" id="{12CAD8A8-9FE1-E763-E37C-7B4030EB0CF3}"/>
              </a:ext>
            </a:extLst>
          </p:cNvPr>
          <p:cNvPicPr>
            <a:picLocks noChangeAspect="1"/>
          </p:cNvPicPr>
          <p:nvPr/>
        </p:nvPicPr>
        <p:blipFill>
          <a:blip r:embed="rId4">
            <a:extLst>
              <a:ext uri="{28A0092B-C50C-407E-A947-70E740481C1C}">
                <a14:useLocalDpi xmlns:a14="http://schemas.microsoft.com/office/drawing/2010/main" val="0"/>
              </a:ext>
            </a:extLst>
          </a:blip>
          <a:srcRect t="10051"/>
          <a:stretch>
            <a:fillRect/>
          </a:stretch>
        </p:blipFill>
        <p:spPr>
          <a:xfrm>
            <a:off x="2840813" y="1567638"/>
            <a:ext cx="4468744" cy="3014671"/>
          </a:xfrm>
          <a:prstGeom prst="rect">
            <a:avLst/>
          </a:prstGeom>
          <a:ln>
            <a:noFill/>
          </a:ln>
          <a:effectLst>
            <a:softEdge rad="112500"/>
          </a:effectLst>
        </p:spPr>
      </p:pic>
      <p:pic>
        <p:nvPicPr>
          <p:cNvPr id="5" name="Picture 4" descr="A group of people working on machines&#10;&#10;AI-generated content may be incorrect.">
            <a:extLst>
              <a:ext uri="{FF2B5EF4-FFF2-40B4-BE49-F238E27FC236}">
                <a16:creationId xmlns:a16="http://schemas.microsoft.com/office/drawing/2014/main" id="{CBEF6A16-6C16-E4B8-406E-C91F92DD0868}"/>
              </a:ext>
            </a:extLst>
          </p:cNvPr>
          <p:cNvPicPr>
            <a:picLocks noChangeAspect="1"/>
          </p:cNvPicPr>
          <p:nvPr/>
        </p:nvPicPr>
        <p:blipFill>
          <a:blip r:embed="rId5">
            <a:extLst>
              <a:ext uri="{28A0092B-C50C-407E-A947-70E740481C1C}">
                <a14:useLocalDpi xmlns:a14="http://schemas.microsoft.com/office/drawing/2010/main" val="0"/>
              </a:ext>
            </a:extLst>
          </a:blip>
          <a:srcRect t="10000" b="18889"/>
          <a:stretch>
            <a:fillRect/>
          </a:stretch>
        </p:blipFill>
        <p:spPr>
          <a:xfrm>
            <a:off x="2737557" y="4257749"/>
            <a:ext cx="4572000" cy="2438400"/>
          </a:xfrm>
          <a:prstGeom prst="rect">
            <a:avLst/>
          </a:prstGeom>
          <a:ln>
            <a:noFill/>
          </a:ln>
          <a:effectLst>
            <a:softEdge rad="112500"/>
          </a:effectLst>
        </p:spPr>
      </p:pic>
      <p:pic>
        <p:nvPicPr>
          <p:cNvPr id="11" name="Picture 10" descr="A group of people standing outside&#10;&#10;AI-generated content may be incorrect.">
            <a:extLst>
              <a:ext uri="{FF2B5EF4-FFF2-40B4-BE49-F238E27FC236}">
                <a16:creationId xmlns:a16="http://schemas.microsoft.com/office/drawing/2014/main" id="{FEAFEE79-6E57-6949-6397-95DF56716715}"/>
              </a:ext>
            </a:extLst>
          </p:cNvPr>
          <p:cNvPicPr>
            <a:picLocks noChangeAspect="1"/>
          </p:cNvPicPr>
          <p:nvPr/>
        </p:nvPicPr>
        <p:blipFill>
          <a:blip r:embed="rId6">
            <a:extLst>
              <a:ext uri="{28A0092B-C50C-407E-A947-70E740481C1C}">
                <a14:useLocalDpi xmlns:a14="http://schemas.microsoft.com/office/drawing/2010/main" val="0"/>
              </a:ext>
            </a:extLst>
          </a:blip>
          <a:srcRect l="5967" r="7606"/>
          <a:stretch>
            <a:fillRect/>
          </a:stretch>
        </p:blipFill>
        <p:spPr>
          <a:xfrm>
            <a:off x="136553" y="3751135"/>
            <a:ext cx="3422012" cy="2969586"/>
          </a:xfrm>
          <a:prstGeom prst="rect">
            <a:avLst/>
          </a:prstGeom>
          <a:ln>
            <a:noFill/>
          </a:ln>
          <a:effectLst>
            <a:softEdge rad="112500"/>
          </a:effectLst>
        </p:spPr>
      </p:pic>
    </p:spTree>
    <p:extLst>
      <p:ext uri="{BB962C8B-B14F-4D97-AF65-F5344CB8AC3E}">
        <p14:creationId xmlns:p14="http://schemas.microsoft.com/office/powerpoint/2010/main" val="404272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DFDFA9-1F2E-FFDC-85D8-17EE11A94F5C}"/>
              </a:ext>
            </a:extLst>
          </p:cNvPr>
          <p:cNvSpPr txBox="1"/>
          <p:nvPr/>
        </p:nvSpPr>
        <p:spPr>
          <a:xfrm>
            <a:off x="1033549" y="185391"/>
            <a:ext cx="10124902" cy="769441"/>
          </a:xfrm>
          <a:prstGeom prst="rect">
            <a:avLst/>
          </a:prstGeom>
          <a:noFill/>
        </p:spPr>
        <p:txBody>
          <a:bodyPr wrap="square" rtlCol="0">
            <a:spAutoFit/>
          </a:bodyPr>
          <a:lstStyle/>
          <a:p>
            <a:pPr algn="ctr"/>
            <a:r>
              <a:rPr lang="en-US" sz="4400" b="1" u="sng" dirty="0"/>
              <a:t>Pathways and Cultural Leadership</a:t>
            </a:r>
            <a:endParaRPr lang="en-AU" sz="4400" b="1" u="sng" dirty="0"/>
          </a:p>
        </p:txBody>
      </p:sp>
      <p:sp>
        <p:nvSpPr>
          <p:cNvPr id="2" name="TextBox 1">
            <a:extLst>
              <a:ext uri="{FF2B5EF4-FFF2-40B4-BE49-F238E27FC236}">
                <a16:creationId xmlns:a16="http://schemas.microsoft.com/office/drawing/2014/main" id="{7DB3B0A3-9A01-2CD1-3063-26EE393AD72B}"/>
              </a:ext>
            </a:extLst>
          </p:cNvPr>
          <p:cNvSpPr txBox="1"/>
          <p:nvPr/>
        </p:nvSpPr>
        <p:spPr>
          <a:xfrm>
            <a:off x="508643" y="1828104"/>
            <a:ext cx="4365489" cy="4154984"/>
          </a:xfrm>
          <a:prstGeom prst="rect">
            <a:avLst/>
          </a:prstGeom>
          <a:noFill/>
        </p:spPr>
        <p:txBody>
          <a:bodyPr wrap="square" numCol="1" rtlCol="0">
            <a:spAutoFit/>
          </a:bodyPr>
          <a:lstStyle/>
          <a:p>
            <a:pPr algn="ctr"/>
            <a:r>
              <a:rPr lang="en-US" sz="2400" dirty="0"/>
              <a:t>Indigenous Women Coordinators = critical.</a:t>
            </a:r>
          </a:p>
          <a:p>
            <a:pPr algn="ctr"/>
            <a:endParaRPr lang="en-US" sz="2400" dirty="0"/>
          </a:p>
          <a:p>
            <a:pPr algn="ctr"/>
            <a:r>
              <a:rPr lang="en-US" sz="2400" dirty="0"/>
              <a:t>Supportive mentoring &amp; clear pathways.</a:t>
            </a:r>
          </a:p>
          <a:p>
            <a:pPr algn="ctr"/>
            <a:endParaRPr lang="en-US" sz="2400" dirty="0"/>
          </a:p>
          <a:p>
            <a:pPr algn="ctr"/>
            <a:r>
              <a:rPr lang="en-US" sz="2400" dirty="0"/>
              <a:t>Cultural + technical leadership development.</a:t>
            </a:r>
          </a:p>
          <a:p>
            <a:pPr algn="ctr"/>
            <a:endParaRPr lang="en-US" sz="2400" dirty="0"/>
          </a:p>
          <a:p>
            <a:pPr algn="ctr"/>
            <a:r>
              <a:rPr lang="en-US" sz="2400" dirty="0"/>
              <a:t>External programs build skills &amp; confidence.</a:t>
            </a:r>
          </a:p>
        </p:txBody>
      </p:sp>
      <p:pic>
        <p:nvPicPr>
          <p:cNvPr id="5" name="Picture 4" descr="A group of people standing next to a wall&#10;&#10;AI-generated content may be incorrect.">
            <a:extLst>
              <a:ext uri="{FF2B5EF4-FFF2-40B4-BE49-F238E27FC236}">
                <a16:creationId xmlns:a16="http://schemas.microsoft.com/office/drawing/2014/main" id="{05FB80B4-64F7-A647-42B5-D5EF17AB8598}"/>
              </a:ext>
            </a:extLst>
          </p:cNvPr>
          <p:cNvPicPr>
            <a:picLocks noChangeAspect="1"/>
          </p:cNvPicPr>
          <p:nvPr/>
        </p:nvPicPr>
        <p:blipFill>
          <a:blip r:embed="rId3">
            <a:extLst>
              <a:ext uri="{28A0092B-C50C-407E-A947-70E740481C1C}">
                <a14:useLocalDpi xmlns:a14="http://schemas.microsoft.com/office/drawing/2010/main" val="0"/>
              </a:ext>
            </a:extLst>
          </a:blip>
          <a:srcRect t="20198"/>
          <a:stretch>
            <a:fillRect/>
          </a:stretch>
        </p:blipFill>
        <p:spPr>
          <a:xfrm>
            <a:off x="5686754" y="954832"/>
            <a:ext cx="5877333" cy="2641893"/>
          </a:xfrm>
          <a:prstGeom prst="rect">
            <a:avLst/>
          </a:prstGeom>
          <a:ln>
            <a:noFill/>
          </a:ln>
          <a:effectLst>
            <a:softEdge rad="112500"/>
          </a:effectLst>
        </p:spPr>
      </p:pic>
      <p:pic>
        <p:nvPicPr>
          <p:cNvPr id="7" name="Picture 6" descr="A group of people sitting on the ground&#10;&#10;AI-generated content may be incorrect.">
            <a:extLst>
              <a:ext uri="{FF2B5EF4-FFF2-40B4-BE49-F238E27FC236}">
                <a16:creationId xmlns:a16="http://schemas.microsoft.com/office/drawing/2014/main" id="{5948BA50-1E68-9026-1147-44AA22062C34}"/>
              </a:ext>
            </a:extLst>
          </p:cNvPr>
          <p:cNvPicPr>
            <a:picLocks noChangeAspect="1"/>
          </p:cNvPicPr>
          <p:nvPr/>
        </p:nvPicPr>
        <p:blipFill>
          <a:blip r:embed="rId4">
            <a:extLst>
              <a:ext uri="{28A0092B-C50C-407E-A947-70E740481C1C}">
                <a14:useLocalDpi xmlns:a14="http://schemas.microsoft.com/office/drawing/2010/main" val="0"/>
              </a:ext>
            </a:extLst>
          </a:blip>
          <a:srcRect b="21027"/>
          <a:stretch>
            <a:fillRect/>
          </a:stretch>
        </p:blipFill>
        <p:spPr>
          <a:xfrm>
            <a:off x="5686754" y="3268173"/>
            <a:ext cx="5877333" cy="3465167"/>
          </a:xfrm>
          <a:prstGeom prst="rect">
            <a:avLst/>
          </a:prstGeom>
          <a:ln>
            <a:noFill/>
          </a:ln>
          <a:effectLst>
            <a:softEdge rad="112500"/>
          </a:effectLst>
        </p:spPr>
      </p:pic>
    </p:spTree>
    <p:extLst>
      <p:ext uri="{BB962C8B-B14F-4D97-AF65-F5344CB8AC3E}">
        <p14:creationId xmlns:p14="http://schemas.microsoft.com/office/powerpoint/2010/main" val="3959567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9E680-0B9E-427D-AC8D-6FED3D940CB5}"/>
              </a:ext>
            </a:extLst>
          </p:cNvPr>
          <p:cNvSpPr txBox="1"/>
          <p:nvPr/>
        </p:nvSpPr>
        <p:spPr>
          <a:xfrm>
            <a:off x="-1127760" y="266007"/>
            <a:ext cx="10124902" cy="769441"/>
          </a:xfrm>
          <a:prstGeom prst="rect">
            <a:avLst/>
          </a:prstGeom>
          <a:noFill/>
        </p:spPr>
        <p:txBody>
          <a:bodyPr wrap="square" rtlCol="0">
            <a:spAutoFit/>
          </a:bodyPr>
          <a:lstStyle/>
          <a:p>
            <a:pPr algn="ctr"/>
            <a:r>
              <a:rPr lang="en-US" sz="4400" b="1" u="sng" dirty="0"/>
              <a:t>Challenges and Opportunities</a:t>
            </a:r>
            <a:endParaRPr lang="en-AU" sz="4400" b="1" u="sng" dirty="0"/>
          </a:p>
        </p:txBody>
      </p:sp>
      <p:sp>
        <p:nvSpPr>
          <p:cNvPr id="3" name="TextBox 2">
            <a:extLst>
              <a:ext uri="{FF2B5EF4-FFF2-40B4-BE49-F238E27FC236}">
                <a16:creationId xmlns:a16="http://schemas.microsoft.com/office/drawing/2014/main" id="{38E5BF14-219E-14F3-0A8A-8B4E278DAB57}"/>
              </a:ext>
            </a:extLst>
          </p:cNvPr>
          <p:cNvSpPr txBox="1"/>
          <p:nvPr/>
        </p:nvSpPr>
        <p:spPr>
          <a:xfrm>
            <a:off x="7560486" y="266007"/>
            <a:ext cx="4365489" cy="6740307"/>
          </a:xfrm>
          <a:prstGeom prst="rect">
            <a:avLst/>
          </a:prstGeom>
          <a:noFill/>
        </p:spPr>
        <p:txBody>
          <a:bodyPr wrap="square" numCol="1" rtlCol="0">
            <a:spAutoFit/>
          </a:bodyPr>
          <a:lstStyle/>
          <a:p>
            <a:pPr algn="ctr"/>
            <a:r>
              <a:rPr lang="en-US" sz="2400" dirty="0"/>
              <a:t>Cultural views: fire = men’s work.</a:t>
            </a:r>
          </a:p>
          <a:p>
            <a:pPr algn="ctr"/>
            <a:endParaRPr lang="en-US" sz="2400" dirty="0"/>
          </a:p>
          <a:p>
            <a:pPr algn="ctr"/>
            <a:r>
              <a:rPr lang="en-US" sz="2400" dirty="0"/>
              <a:t>Limited funding/staffing capacity.</a:t>
            </a:r>
          </a:p>
          <a:p>
            <a:pPr algn="ctr"/>
            <a:endParaRPr lang="en-US" sz="2400" dirty="0"/>
          </a:p>
          <a:p>
            <a:pPr algn="ctr"/>
            <a:r>
              <a:rPr lang="en-US" sz="2400" dirty="0"/>
              <a:t>Physical demands + ill-fitting equipment.</a:t>
            </a:r>
          </a:p>
          <a:p>
            <a:pPr algn="ctr"/>
            <a:endParaRPr lang="en-US" sz="2400" dirty="0"/>
          </a:p>
          <a:p>
            <a:pPr algn="ctr"/>
            <a:r>
              <a:rPr lang="en-US" sz="2400" dirty="0"/>
              <a:t>More women in fire roles than ever before.</a:t>
            </a:r>
          </a:p>
          <a:p>
            <a:pPr algn="ctr"/>
            <a:endParaRPr lang="en-US" sz="2400" dirty="0"/>
          </a:p>
          <a:p>
            <a:pPr algn="ctr"/>
            <a:r>
              <a:rPr lang="en-US" sz="2400" dirty="0"/>
              <a:t>Participation in decision-making increasing.</a:t>
            </a:r>
          </a:p>
          <a:p>
            <a:pPr algn="ctr"/>
            <a:endParaRPr lang="en-US" sz="2400" dirty="0"/>
          </a:p>
          <a:p>
            <a:pPr algn="ctr"/>
            <a:r>
              <a:rPr lang="en-US" sz="2400" dirty="0"/>
              <a:t>Inclusive training &amp; planning.</a:t>
            </a:r>
          </a:p>
          <a:p>
            <a:pPr algn="ctr"/>
            <a:endParaRPr lang="en-US" sz="2400" dirty="0"/>
          </a:p>
          <a:p>
            <a:pPr algn="ctr"/>
            <a:r>
              <a:rPr lang="en-US" sz="2400" dirty="0"/>
              <a:t>Strong support from male rangers &amp; leadership.</a:t>
            </a:r>
          </a:p>
          <a:p>
            <a:pPr algn="ctr"/>
            <a:endParaRPr lang="en-US" sz="2400" dirty="0"/>
          </a:p>
        </p:txBody>
      </p:sp>
      <p:pic>
        <p:nvPicPr>
          <p:cNvPr id="7" name="Picture 6" descr="A person carrying a leaf blower&#10;&#10;AI-generated content may be incorrect.">
            <a:extLst>
              <a:ext uri="{FF2B5EF4-FFF2-40B4-BE49-F238E27FC236}">
                <a16:creationId xmlns:a16="http://schemas.microsoft.com/office/drawing/2014/main" id="{81BD3767-7124-46EA-61B4-635F488DF6B3}"/>
              </a:ext>
            </a:extLst>
          </p:cNvPr>
          <p:cNvPicPr>
            <a:picLocks noChangeAspect="1"/>
          </p:cNvPicPr>
          <p:nvPr/>
        </p:nvPicPr>
        <p:blipFill>
          <a:blip r:embed="rId3">
            <a:extLst>
              <a:ext uri="{28A0092B-C50C-407E-A947-70E740481C1C}">
                <a14:useLocalDpi xmlns:a14="http://schemas.microsoft.com/office/drawing/2010/main" val="0"/>
              </a:ext>
            </a:extLst>
          </a:blip>
          <a:srcRect l="14753"/>
          <a:stretch>
            <a:fillRect/>
          </a:stretch>
        </p:blipFill>
        <p:spPr>
          <a:xfrm>
            <a:off x="266025" y="1287992"/>
            <a:ext cx="3338102" cy="5221023"/>
          </a:xfrm>
          <a:prstGeom prst="rect">
            <a:avLst/>
          </a:prstGeom>
          <a:ln>
            <a:noFill/>
          </a:ln>
          <a:effectLst>
            <a:softEdge rad="112500"/>
          </a:effectLst>
        </p:spPr>
      </p:pic>
      <p:pic>
        <p:nvPicPr>
          <p:cNvPr id="11" name="Picture 10" descr="A group of people sitting around a map&#10;&#10;AI-generated content may be incorrect.">
            <a:extLst>
              <a:ext uri="{FF2B5EF4-FFF2-40B4-BE49-F238E27FC236}">
                <a16:creationId xmlns:a16="http://schemas.microsoft.com/office/drawing/2014/main" id="{845104E0-4A9D-8C15-C3A6-E31FB83EB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867" y="3463374"/>
            <a:ext cx="4060092" cy="3045641"/>
          </a:xfrm>
          <a:prstGeom prst="rect">
            <a:avLst/>
          </a:prstGeom>
          <a:ln>
            <a:noFill/>
          </a:ln>
          <a:effectLst>
            <a:softEdge rad="112500"/>
          </a:effectLst>
        </p:spPr>
      </p:pic>
      <p:pic>
        <p:nvPicPr>
          <p:cNvPr id="9" name="Picture 8" descr="A person in a pilot's seat&#10;&#10;AI-generated content may be incorrect.">
            <a:extLst>
              <a:ext uri="{FF2B5EF4-FFF2-40B4-BE49-F238E27FC236}">
                <a16:creationId xmlns:a16="http://schemas.microsoft.com/office/drawing/2014/main" id="{4E694E2C-75E7-B680-F3DA-AB4672DBC510}"/>
              </a:ext>
            </a:extLst>
          </p:cNvPr>
          <p:cNvPicPr>
            <a:picLocks noChangeAspect="1"/>
          </p:cNvPicPr>
          <p:nvPr/>
        </p:nvPicPr>
        <p:blipFill>
          <a:blip r:embed="rId5">
            <a:extLst>
              <a:ext uri="{28A0092B-C50C-407E-A947-70E740481C1C}">
                <a14:useLocalDpi xmlns:a14="http://schemas.microsoft.com/office/drawing/2010/main" val="0"/>
              </a:ext>
            </a:extLst>
          </a:blip>
          <a:srcRect b="11871"/>
          <a:stretch>
            <a:fillRect/>
          </a:stretch>
        </p:blipFill>
        <p:spPr>
          <a:xfrm>
            <a:off x="3325867" y="1287991"/>
            <a:ext cx="4060092" cy="2683584"/>
          </a:xfrm>
          <a:prstGeom prst="rect">
            <a:avLst/>
          </a:prstGeom>
          <a:ln>
            <a:noFill/>
          </a:ln>
          <a:effectLst>
            <a:softEdge rad="112500"/>
          </a:effectLst>
        </p:spPr>
      </p:pic>
    </p:spTree>
    <p:extLst>
      <p:ext uri="{BB962C8B-B14F-4D97-AF65-F5344CB8AC3E}">
        <p14:creationId xmlns:p14="http://schemas.microsoft.com/office/powerpoint/2010/main" val="84061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9F07B-9590-9269-2F3D-AFF2EC2DDF6D}"/>
              </a:ext>
            </a:extLst>
          </p:cNvPr>
          <p:cNvSpPr txBox="1"/>
          <p:nvPr/>
        </p:nvSpPr>
        <p:spPr>
          <a:xfrm>
            <a:off x="1033549" y="266007"/>
            <a:ext cx="10124902" cy="769441"/>
          </a:xfrm>
          <a:prstGeom prst="rect">
            <a:avLst/>
          </a:prstGeom>
          <a:noFill/>
        </p:spPr>
        <p:txBody>
          <a:bodyPr wrap="square" rtlCol="0">
            <a:spAutoFit/>
          </a:bodyPr>
          <a:lstStyle/>
          <a:p>
            <a:pPr algn="ctr"/>
            <a:r>
              <a:rPr lang="en-US" sz="4400" b="1" u="sng" dirty="0"/>
              <a:t>Conclusion</a:t>
            </a:r>
            <a:endParaRPr lang="en-AU" sz="4400" b="1" u="sng" dirty="0"/>
          </a:p>
        </p:txBody>
      </p:sp>
      <p:sp>
        <p:nvSpPr>
          <p:cNvPr id="3" name="TextBox 2">
            <a:extLst>
              <a:ext uri="{FF2B5EF4-FFF2-40B4-BE49-F238E27FC236}">
                <a16:creationId xmlns:a16="http://schemas.microsoft.com/office/drawing/2014/main" id="{4B6D4A93-46B2-B9CE-9F97-FBDA00A70191}"/>
              </a:ext>
            </a:extLst>
          </p:cNvPr>
          <p:cNvSpPr txBox="1"/>
          <p:nvPr/>
        </p:nvSpPr>
        <p:spPr>
          <a:xfrm>
            <a:off x="226250" y="1791134"/>
            <a:ext cx="4489441" cy="4524315"/>
          </a:xfrm>
          <a:prstGeom prst="rect">
            <a:avLst/>
          </a:prstGeom>
          <a:noFill/>
        </p:spPr>
        <p:txBody>
          <a:bodyPr wrap="square" numCol="1" rtlCol="0">
            <a:spAutoFit/>
          </a:bodyPr>
          <a:lstStyle/>
          <a:p>
            <a:pPr algn="ctr"/>
            <a:r>
              <a:rPr lang="en-US" sz="2400" dirty="0"/>
              <a:t>Meaningful shift in women’s fire roles.</a:t>
            </a:r>
          </a:p>
          <a:p>
            <a:pPr algn="ctr"/>
            <a:endParaRPr lang="en-US" sz="2400" dirty="0"/>
          </a:p>
          <a:p>
            <a:pPr algn="ctr"/>
            <a:r>
              <a:rPr lang="en-US" sz="2400" dirty="0"/>
              <a:t>Cultural + contemporary skills = stronger workforce.</a:t>
            </a:r>
          </a:p>
          <a:p>
            <a:pPr algn="ctr"/>
            <a:endParaRPr lang="en-US" sz="2400" dirty="0"/>
          </a:p>
          <a:p>
            <a:pPr algn="ctr"/>
            <a:r>
              <a:rPr lang="en-US" sz="2400" dirty="0"/>
              <a:t>Female trainers and mentors vital.</a:t>
            </a:r>
          </a:p>
          <a:p>
            <a:pPr algn="ctr"/>
            <a:endParaRPr lang="en-US" sz="2400" dirty="0"/>
          </a:p>
          <a:p>
            <a:pPr algn="ctr"/>
            <a:r>
              <a:rPr lang="en-US" sz="2400" dirty="0"/>
              <a:t>Integration enriches fire management &amp; cultural leadership.</a:t>
            </a:r>
          </a:p>
          <a:p>
            <a:pPr algn="ctr"/>
            <a:endParaRPr lang="en-US" sz="2400" dirty="0"/>
          </a:p>
        </p:txBody>
      </p:sp>
      <p:pic>
        <p:nvPicPr>
          <p:cNvPr id="5" name="Picture 4" descr="A person on a motorcycle in a forest&#10;&#10;AI-generated content may be incorrect.">
            <a:extLst>
              <a:ext uri="{FF2B5EF4-FFF2-40B4-BE49-F238E27FC236}">
                <a16:creationId xmlns:a16="http://schemas.microsoft.com/office/drawing/2014/main" id="{3FFDBDDB-734D-41E7-89C2-81DDD7307666}"/>
              </a:ext>
            </a:extLst>
          </p:cNvPr>
          <p:cNvPicPr>
            <a:picLocks noChangeAspect="1"/>
          </p:cNvPicPr>
          <p:nvPr/>
        </p:nvPicPr>
        <p:blipFill>
          <a:blip r:embed="rId3">
            <a:extLst>
              <a:ext uri="{28A0092B-C50C-407E-A947-70E740481C1C}">
                <a14:useLocalDpi xmlns:a14="http://schemas.microsoft.com/office/drawing/2010/main" val="0"/>
              </a:ext>
            </a:extLst>
          </a:blip>
          <a:srcRect r="22985"/>
          <a:stretch>
            <a:fillRect/>
          </a:stretch>
        </p:blipFill>
        <p:spPr>
          <a:xfrm>
            <a:off x="4967483" y="1226705"/>
            <a:ext cx="7224517" cy="5283843"/>
          </a:xfrm>
          <a:prstGeom prst="rect">
            <a:avLst/>
          </a:prstGeom>
          <a:ln>
            <a:noFill/>
          </a:ln>
          <a:effectLst>
            <a:softEdge rad="112500"/>
          </a:effectLst>
        </p:spPr>
      </p:pic>
    </p:spTree>
    <p:extLst>
      <p:ext uri="{BB962C8B-B14F-4D97-AF65-F5344CB8AC3E}">
        <p14:creationId xmlns:p14="http://schemas.microsoft.com/office/powerpoint/2010/main" val="1284361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B2DEFF-2497-76D4-8AE9-FC72370D9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07" y="-5"/>
            <a:ext cx="1436016" cy="1206254"/>
          </a:xfrm>
          <a:prstGeom prst="rect">
            <a:avLst/>
          </a:prstGeom>
        </p:spPr>
      </p:pic>
      <p:sp>
        <p:nvSpPr>
          <p:cNvPr id="3" name="Freeform: Shape 2">
            <a:extLst>
              <a:ext uri="{FF2B5EF4-FFF2-40B4-BE49-F238E27FC236}">
                <a16:creationId xmlns:a16="http://schemas.microsoft.com/office/drawing/2014/main" id="{AAD85DEC-4E5E-9D82-1805-647D6FF8823F}"/>
              </a:ext>
            </a:extLst>
          </p:cNvPr>
          <p:cNvSpPr/>
          <p:nvPr/>
        </p:nvSpPr>
        <p:spPr>
          <a:xfrm rot="10800000">
            <a:off x="1698165" y="-4"/>
            <a:ext cx="10493835" cy="1158242"/>
          </a:xfrm>
          <a:custGeom>
            <a:avLst/>
            <a:gdLst>
              <a:gd name="connsiteX0" fmla="*/ 10180320 w 10180320"/>
              <a:gd name="connsiteY0" fmla="*/ 1158242 h 1158242"/>
              <a:gd name="connsiteX1" fmla="*/ 9265920 w 10180320"/>
              <a:gd name="connsiteY1" fmla="*/ 1158242 h 1158242"/>
              <a:gd name="connsiteX2" fmla="*/ 9265920 w 10180320"/>
              <a:gd name="connsiteY2" fmla="*/ 1158241 h 1158242"/>
              <a:gd name="connsiteX3" fmla="*/ 0 w 10180320"/>
              <a:gd name="connsiteY3" fmla="*/ 1158241 h 1158242"/>
              <a:gd name="connsiteX4" fmla="*/ 0 w 10180320"/>
              <a:gd name="connsiteY4" fmla="*/ 0 h 1158242"/>
              <a:gd name="connsiteX5" fmla="*/ 9265920 w 10180320"/>
              <a:gd name="connsiteY5" fmla="*/ 0 h 1158242"/>
              <a:gd name="connsiteX6" fmla="*/ 9265920 w 10180320"/>
              <a:gd name="connsiteY6" fmla="*/ 3 h 115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0320" h="1158242">
                <a:moveTo>
                  <a:pt x="10180320" y="1158242"/>
                </a:moveTo>
                <a:lnTo>
                  <a:pt x="9265920" y="1158242"/>
                </a:lnTo>
                <a:lnTo>
                  <a:pt x="9265920" y="1158241"/>
                </a:lnTo>
                <a:lnTo>
                  <a:pt x="0" y="1158241"/>
                </a:lnTo>
                <a:lnTo>
                  <a:pt x="0" y="0"/>
                </a:lnTo>
                <a:lnTo>
                  <a:pt x="9265920" y="0"/>
                </a:lnTo>
                <a:lnTo>
                  <a:pt x="9265920" y="3"/>
                </a:lnTo>
                <a:close/>
              </a:path>
            </a:pathLst>
          </a:custGeom>
          <a:blipFill>
            <a:blip r:embed="rId4"/>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Picture 3">
            <a:extLst>
              <a:ext uri="{FF2B5EF4-FFF2-40B4-BE49-F238E27FC236}">
                <a16:creationId xmlns:a16="http://schemas.microsoft.com/office/drawing/2014/main" id="{3CD46BBA-D642-C658-C2E6-68290ECFC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48" y="1389230"/>
            <a:ext cx="1556010" cy="930165"/>
          </a:xfrm>
          <a:prstGeom prst="rect">
            <a:avLst/>
          </a:prstGeom>
        </p:spPr>
      </p:pic>
      <p:pic>
        <p:nvPicPr>
          <p:cNvPr id="5" name="Picture 4">
            <a:extLst>
              <a:ext uri="{FF2B5EF4-FFF2-40B4-BE49-F238E27FC236}">
                <a16:creationId xmlns:a16="http://schemas.microsoft.com/office/drawing/2014/main" id="{50CA399D-7427-149A-B4BF-BEAFBE702A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8197" y="1203944"/>
            <a:ext cx="1308003" cy="1300736"/>
          </a:xfrm>
          <a:prstGeom prst="rect">
            <a:avLst/>
          </a:prstGeom>
        </p:spPr>
      </p:pic>
      <p:sp>
        <p:nvSpPr>
          <p:cNvPr id="6" name="Rectangle 5">
            <a:extLst>
              <a:ext uri="{FF2B5EF4-FFF2-40B4-BE49-F238E27FC236}">
                <a16:creationId xmlns:a16="http://schemas.microsoft.com/office/drawing/2014/main" id="{099C505A-101E-90D5-8997-52C8CE464E4B}"/>
              </a:ext>
            </a:extLst>
          </p:cNvPr>
          <p:cNvSpPr/>
          <p:nvPr/>
        </p:nvSpPr>
        <p:spPr>
          <a:xfrm>
            <a:off x="1462488" y="1251954"/>
            <a:ext cx="9571380" cy="954107"/>
          </a:xfrm>
          <a:prstGeom prst="rect">
            <a:avLst/>
          </a:prstGeom>
          <a:noFill/>
        </p:spPr>
        <p:txBody>
          <a:bodyPr wrap="square" lIns="91440" tIns="45720" rIns="91440" bIns="45720">
            <a:spAutoFit/>
          </a:bodyPr>
          <a:lstStyle/>
          <a:p>
            <a:pPr algn="ctr"/>
            <a:r>
              <a:rPr lang="en-US" sz="3200" b="1" cap="none" spc="0" dirty="0">
                <a:ln w="9525">
                  <a:solidFill>
                    <a:schemeClr val="accent5">
                      <a:lumMod val="75000"/>
                    </a:schemeClr>
                  </a:solidFill>
                  <a:prstDash val="solid"/>
                </a:ln>
                <a:solidFill>
                  <a:srgbClr val="FF66CC"/>
                </a:solidFill>
                <a:effectLst>
                  <a:outerShdw blurRad="12700" dist="38100" dir="2700000" algn="tl" rotWithShape="0">
                    <a:schemeClr val="accent5">
                      <a:lumMod val="60000"/>
                      <a:lumOff val="40000"/>
                    </a:schemeClr>
                  </a:outerShdw>
                </a:effectLst>
              </a:rPr>
              <a:t>Indigenous Women Stepping Up: </a:t>
            </a:r>
          </a:p>
          <a:p>
            <a:pPr algn="ctr"/>
            <a:r>
              <a:rPr lang="en-US" sz="2400" dirty="0">
                <a:ln w="0"/>
                <a:effectLst>
                  <a:outerShdw blurRad="38100" dist="19050" dir="2700000" algn="tl" rotWithShape="0">
                    <a:schemeClr val="dk1">
                      <a:alpha val="40000"/>
                    </a:schemeClr>
                  </a:outerShdw>
                </a:effectLst>
              </a:rPr>
              <a:t>Empowering the Next Generation in Arnhem Land Fire Management</a:t>
            </a:r>
          </a:p>
        </p:txBody>
      </p:sp>
      <p:sp>
        <p:nvSpPr>
          <p:cNvPr id="7" name="TextBox 6">
            <a:extLst>
              <a:ext uri="{FF2B5EF4-FFF2-40B4-BE49-F238E27FC236}">
                <a16:creationId xmlns:a16="http://schemas.microsoft.com/office/drawing/2014/main" id="{9CA69813-33C8-6457-47B2-9E4DDE8D82AB}"/>
              </a:ext>
            </a:extLst>
          </p:cNvPr>
          <p:cNvSpPr txBox="1"/>
          <p:nvPr/>
        </p:nvSpPr>
        <p:spPr>
          <a:xfrm>
            <a:off x="2795847" y="2319395"/>
            <a:ext cx="6600305" cy="1200329"/>
          </a:xfrm>
          <a:prstGeom prst="rect">
            <a:avLst/>
          </a:prstGeom>
          <a:noFill/>
        </p:spPr>
        <p:txBody>
          <a:bodyPr wrap="square" rtlCol="0">
            <a:spAutoFit/>
          </a:bodyPr>
          <a:lstStyle/>
          <a:p>
            <a:pPr algn="ctr"/>
            <a:r>
              <a:rPr lang="en-US" sz="7200" b="1" dirty="0">
                <a:ln w="9525">
                  <a:solidFill>
                    <a:schemeClr val="accent5">
                      <a:lumMod val="75000"/>
                    </a:schemeClr>
                  </a:solidFill>
                  <a:prstDash val="solid"/>
                </a:ln>
                <a:solidFill>
                  <a:srgbClr val="FF66CC"/>
                </a:solidFill>
                <a:effectLst>
                  <a:outerShdw blurRad="12700" dist="38100" dir="2700000" algn="tl" rotWithShape="0">
                    <a:schemeClr val="accent5">
                      <a:lumMod val="60000"/>
                      <a:lumOff val="40000"/>
                    </a:schemeClr>
                  </a:outerShdw>
                </a:effectLst>
              </a:rPr>
              <a:t>THANKYOU!</a:t>
            </a:r>
          </a:p>
        </p:txBody>
      </p:sp>
      <p:sp>
        <p:nvSpPr>
          <p:cNvPr id="8" name="TextBox 7">
            <a:extLst>
              <a:ext uri="{FF2B5EF4-FFF2-40B4-BE49-F238E27FC236}">
                <a16:creationId xmlns:a16="http://schemas.microsoft.com/office/drawing/2014/main" id="{283E6D70-74CB-9A89-5009-0DD8EE030B45}"/>
              </a:ext>
            </a:extLst>
          </p:cNvPr>
          <p:cNvSpPr txBox="1"/>
          <p:nvPr/>
        </p:nvSpPr>
        <p:spPr>
          <a:xfrm>
            <a:off x="3635432" y="3339276"/>
            <a:ext cx="4921134" cy="707886"/>
          </a:xfrm>
          <a:prstGeom prst="rect">
            <a:avLst/>
          </a:prstGeom>
          <a:noFill/>
        </p:spPr>
        <p:txBody>
          <a:bodyPr wrap="square" rtlCol="0">
            <a:spAutoFit/>
          </a:bodyPr>
          <a:lstStyle/>
          <a:p>
            <a:pPr algn="ctr"/>
            <a:r>
              <a:rPr lang="en-US" sz="4000" dirty="0">
                <a:ln w="0"/>
                <a:effectLst>
                  <a:outerShdw blurRad="38100" dist="19050" dir="2700000" algn="tl" rotWithShape="0">
                    <a:schemeClr val="dk1">
                      <a:alpha val="40000"/>
                    </a:schemeClr>
                  </a:outerShdw>
                </a:effectLst>
              </a:rPr>
              <a:t>QUESTIONS?</a:t>
            </a:r>
          </a:p>
        </p:txBody>
      </p:sp>
      <p:sp>
        <p:nvSpPr>
          <p:cNvPr id="10" name="TextBox 9">
            <a:extLst>
              <a:ext uri="{FF2B5EF4-FFF2-40B4-BE49-F238E27FC236}">
                <a16:creationId xmlns:a16="http://schemas.microsoft.com/office/drawing/2014/main" id="{C866ED13-7334-190C-2455-268149600B46}"/>
              </a:ext>
            </a:extLst>
          </p:cNvPr>
          <p:cNvSpPr txBox="1"/>
          <p:nvPr/>
        </p:nvSpPr>
        <p:spPr>
          <a:xfrm>
            <a:off x="3150898" y="4341185"/>
            <a:ext cx="5890201" cy="2031325"/>
          </a:xfrm>
          <a:prstGeom prst="rect">
            <a:avLst/>
          </a:prstGeom>
          <a:noFill/>
        </p:spPr>
        <p:txBody>
          <a:bodyPr wrap="square" rtlCol="0">
            <a:spAutoFit/>
          </a:bodyPr>
          <a:lstStyle/>
          <a:p>
            <a:pPr algn="ctr"/>
            <a:r>
              <a:rPr lang="en-US" b="1" i="1" dirty="0"/>
              <a:t>Joyce Bohme– Djelk Rangers</a:t>
            </a:r>
          </a:p>
          <a:p>
            <a:pPr algn="ctr"/>
            <a:r>
              <a:rPr lang="en-US" u="sng" dirty="0"/>
              <a:t>Email</a:t>
            </a:r>
            <a:r>
              <a:rPr lang="en-US" dirty="0"/>
              <a:t>: rangerwomens.supervisor@bawinanga.org.au</a:t>
            </a:r>
          </a:p>
          <a:p>
            <a:pPr algn="ctr"/>
            <a:r>
              <a:rPr lang="en-AU" dirty="0"/>
              <a:t>www.bawinanga.com/what-we-do/bawinanga-rangers</a:t>
            </a:r>
          </a:p>
          <a:p>
            <a:pPr algn="ctr"/>
            <a:endParaRPr lang="en-US" b="1" u="sng" dirty="0"/>
          </a:p>
          <a:p>
            <a:pPr algn="ctr"/>
            <a:r>
              <a:rPr lang="en-US" b="1" i="1" dirty="0"/>
              <a:t>Steph King – ALFA NT </a:t>
            </a:r>
          </a:p>
          <a:p>
            <a:pPr algn="ctr"/>
            <a:r>
              <a:rPr lang="en-US" u="sng" dirty="0"/>
              <a:t>Email</a:t>
            </a:r>
            <a:r>
              <a:rPr lang="en-US" dirty="0"/>
              <a:t>: stephanie.rouse@alfant.com.au</a:t>
            </a:r>
          </a:p>
          <a:p>
            <a:pPr algn="ctr"/>
            <a:r>
              <a:rPr lang="en-AU" dirty="0"/>
              <a:t>www.alfant.com.au</a:t>
            </a:r>
          </a:p>
        </p:txBody>
      </p:sp>
      <p:sp>
        <p:nvSpPr>
          <p:cNvPr id="14" name="TextBox 13">
            <a:extLst>
              <a:ext uri="{FF2B5EF4-FFF2-40B4-BE49-F238E27FC236}">
                <a16:creationId xmlns:a16="http://schemas.microsoft.com/office/drawing/2014/main" id="{F5BCD73B-1C44-DFBA-F6E4-2109D315E536}"/>
              </a:ext>
            </a:extLst>
          </p:cNvPr>
          <p:cNvSpPr txBox="1"/>
          <p:nvPr/>
        </p:nvSpPr>
        <p:spPr>
          <a:xfrm>
            <a:off x="7796168" y="195396"/>
            <a:ext cx="1759219" cy="523220"/>
          </a:xfrm>
          <a:prstGeom prst="rect">
            <a:avLst/>
          </a:prstGeom>
          <a:noFill/>
        </p:spPr>
        <p:txBody>
          <a:bodyPr wrap="square" rtlCol="0">
            <a:spAutoFit/>
          </a:bodyPr>
          <a:lstStyle/>
          <a:p>
            <a:r>
              <a:rPr lang="en-AU" sz="2000" dirty="0">
                <a:solidFill>
                  <a:schemeClr val="bg1"/>
                </a:solidFill>
              </a:rPr>
              <a:t>#</a:t>
            </a:r>
            <a:r>
              <a:rPr lang="en-AU" sz="2800" dirty="0">
                <a:solidFill>
                  <a:schemeClr val="bg1"/>
                </a:solidFill>
              </a:rPr>
              <a:t>WAFA25</a:t>
            </a:r>
            <a:endParaRPr lang="en-GB" sz="2800" dirty="0">
              <a:solidFill>
                <a:schemeClr val="bg1"/>
              </a:solidFill>
            </a:endParaRPr>
          </a:p>
        </p:txBody>
      </p:sp>
      <p:pic>
        <p:nvPicPr>
          <p:cNvPr id="15" name="Picture 14">
            <a:extLst>
              <a:ext uri="{FF2B5EF4-FFF2-40B4-BE49-F238E27FC236}">
                <a16:creationId xmlns:a16="http://schemas.microsoft.com/office/drawing/2014/main" id="{AD3DD2F8-F800-11AE-BFF2-3E4AEF1AA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4262" y="113015"/>
            <a:ext cx="2409879" cy="687982"/>
          </a:xfrm>
          <a:prstGeom prst="rect">
            <a:avLst/>
          </a:prstGeom>
        </p:spPr>
      </p:pic>
    </p:spTree>
    <p:extLst>
      <p:ext uri="{BB962C8B-B14F-4D97-AF65-F5344CB8AC3E}">
        <p14:creationId xmlns:p14="http://schemas.microsoft.com/office/powerpoint/2010/main" val="312755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F82DB-F9F7-24AF-7135-B71B831AC45A}"/>
              </a:ext>
            </a:extLst>
          </p:cNvPr>
          <p:cNvSpPr txBox="1"/>
          <p:nvPr/>
        </p:nvSpPr>
        <p:spPr>
          <a:xfrm>
            <a:off x="1508631" y="2644170"/>
            <a:ext cx="9174738" cy="1569660"/>
          </a:xfrm>
          <a:prstGeom prst="rect">
            <a:avLst/>
          </a:prstGeom>
          <a:noFill/>
        </p:spPr>
        <p:txBody>
          <a:bodyPr wrap="square" rtlCol="0">
            <a:spAutoFit/>
          </a:bodyPr>
          <a:lstStyle/>
          <a:p>
            <a:pPr algn="ctr"/>
            <a:r>
              <a:rPr lang="en-GB" sz="3200" b="1" i="0" dirty="0">
                <a:solidFill>
                  <a:srgbClr val="000000"/>
                </a:solidFill>
                <a:effectLst/>
              </a:rPr>
              <a:t>Aboriginal people should be aware that this presentation contains images of deceased persons.</a:t>
            </a:r>
            <a:endParaRPr lang="en-AU" sz="3200" dirty="0"/>
          </a:p>
        </p:txBody>
      </p:sp>
    </p:spTree>
    <p:extLst>
      <p:ext uri="{BB962C8B-B14F-4D97-AF65-F5344CB8AC3E}">
        <p14:creationId xmlns:p14="http://schemas.microsoft.com/office/powerpoint/2010/main" val="116629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142895-3EE5-6310-2AD3-E89327D2F92D}"/>
              </a:ext>
            </a:extLst>
          </p:cNvPr>
          <p:cNvPicPr>
            <a:picLocks noChangeAspect="1"/>
          </p:cNvPicPr>
          <p:nvPr/>
        </p:nvPicPr>
        <p:blipFill>
          <a:blip r:embed="rId3">
            <a:extLst>
              <a:ext uri="{28A0092B-C50C-407E-A947-70E740481C1C}">
                <a14:useLocalDpi xmlns:a14="http://schemas.microsoft.com/office/drawing/2010/main" val="0"/>
              </a:ext>
            </a:extLst>
          </a:blip>
          <a:srcRect l="31569" t="346" r="23179" b="-346"/>
          <a:stretch>
            <a:fillRect/>
          </a:stretch>
        </p:blipFill>
        <p:spPr>
          <a:xfrm>
            <a:off x="0" y="-31206"/>
            <a:ext cx="5413538" cy="6920411"/>
          </a:xfrm>
          <a:prstGeom prst="rect">
            <a:avLst/>
          </a:prstGeom>
        </p:spPr>
      </p:pic>
      <p:sp>
        <p:nvSpPr>
          <p:cNvPr id="12" name="Rectangle 11">
            <a:extLst>
              <a:ext uri="{FF2B5EF4-FFF2-40B4-BE49-F238E27FC236}">
                <a16:creationId xmlns:a16="http://schemas.microsoft.com/office/drawing/2014/main" id="{5815CE5B-C7B0-EFD3-04DA-D8FAC4CA8DDF}"/>
              </a:ext>
            </a:extLst>
          </p:cNvPr>
          <p:cNvSpPr/>
          <p:nvPr/>
        </p:nvSpPr>
        <p:spPr>
          <a:xfrm>
            <a:off x="1524000" y="249382"/>
            <a:ext cx="2280865" cy="16956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55B187A0-6C57-B681-0DCA-359745C5D160}"/>
              </a:ext>
            </a:extLst>
          </p:cNvPr>
          <p:cNvGrpSpPr/>
          <p:nvPr/>
        </p:nvGrpSpPr>
        <p:grpSpPr>
          <a:xfrm>
            <a:off x="3597631" y="2129876"/>
            <a:ext cx="5133669" cy="3701772"/>
            <a:chOff x="4724398" y="2676698"/>
            <a:chExt cx="4570281" cy="3468735"/>
          </a:xfrm>
        </p:grpSpPr>
        <p:pic>
          <p:nvPicPr>
            <p:cNvPr id="11" name="Picture 10" descr="A map of land with blue water&#10;&#10;AI-generated content may be incorrect.">
              <a:extLst>
                <a:ext uri="{FF2B5EF4-FFF2-40B4-BE49-F238E27FC236}">
                  <a16:creationId xmlns:a16="http://schemas.microsoft.com/office/drawing/2014/main" id="{1A8A7C47-9429-2F4F-C6E8-E7B4E5C845AD}"/>
                </a:ext>
              </a:extLst>
            </p:cNvPr>
            <p:cNvPicPr>
              <a:picLocks noChangeAspect="1"/>
            </p:cNvPicPr>
            <p:nvPr/>
          </p:nvPicPr>
          <p:blipFill>
            <a:blip r:embed="rId4">
              <a:extLst>
                <a:ext uri="{28A0092B-C50C-407E-A947-70E740481C1C}">
                  <a14:useLocalDpi xmlns:a14="http://schemas.microsoft.com/office/drawing/2010/main" val="0"/>
                </a:ext>
              </a:extLst>
            </a:blip>
            <a:srcRect l="10058" t="2975" r="21108" b="6714"/>
            <a:stretch>
              <a:fillRect/>
            </a:stretch>
          </p:blipFill>
          <p:spPr>
            <a:xfrm>
              <a:off x="4724399" y="2676698"/>
              <a:ext cx="4570280" cy="3468735"/>
            </a:xfrm>
            <a:prstGeom prst="rect">
              <a:avLst/>
            </a:prstGeom>
          </p:spPr>
        </p:pic>
        <p:sp>
          <p:nvSpPr>
            <p:cNvPr id="13" name="Rectangle 12">
              <a:extLst>
                <a:ext uri="{FF2B5EF4-FFF2-40B4-BE49-F238E27FC236}">
                  <a16:creationId xmlns:a16="http://schemas.microsoft.com/office/drawing/2014/main" id="{B4EED163-C8E7-D797-9932-71739C93D278}"/>
                </a:ext>
              </a:extLst>
            </p:cNvPr>
            <p:cNvSpPr/>
            <p:nvPr/>
          </p:nvSpPr>
          <p:spPr>
            <a:xfrm>
              <a:off x="4724398" y="2676698"/>
              <a:ext cx="4570280" cy="34687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5" name="Straight Connector 14">
            <a:extLst>
              <a:ext uri="{FF2B5EF4-FFF2-40B4-BE49-F238E27FC236}">
                <a16:creationId xmlns:a16="http://schemas.microsoft.com/office/drawing/2014/main" id="{443F48D9-9447-7E3B-22DE-60AB07BC32A1}"/>
              </a:ext>
            </a:extLst>
          </p:cNvPr>
          <p:cNvCxnSpPr>
            <a:cxnSpLocks/>
          </p:cNvCxnSpPr>
          <p:nvPr/>
        </p:nvCxnSpPr>
        <p:spPr>
          <a:xfrm>
            <a:off x="3804865" y="249382"/>
            <a:ext cx="4926434" cy="188049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1296452-04CE-C131-1266-550226F9C816}"/>
              </a:ext>
            </a:extLst>
          </p:cNvPr>
          <p:cNvCxnSpPr>
            <a:cxnSpLocks/>
          </p:cNvCxnSpPr>
          <p:nvPr/>
        </p:nvCxnSpPr>
        <p:spPr>
          <a:xfrm>
            <a:off x="1524000" y="1945027"/>
            <a:ext cx="2096784" cy="388662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5B39808-7DAB-42CF-7B64-3EF35D73A2EB}"/>
              </a:ext>
            </a:extLst>
          </p:cNvPr>
          <p:cNvSpPr txBox="1"/>
          <p:nvPr/>
        </p:nvSpPr>
        <p:spPr>
          <a:xfrm>
            <a:off x="6628835" y="420188"/>
            <a:ext cx="4926434" cy="769441"/>
          </a:xfrm>
          <a:prstGeom prst="rect">
            <a:avLst/>
          </a:prstGeom>
          <a:noFill/>
          <a:ln>
            <a:noFill/>
          </a:ln>
        </p:spPr>
        <p:txBody>
          <a:bodyPr wrap="square" rtlCol="0">
            <a:spAutoFit/>
          </a:bodyPr>
          <a:lstStyle/>
          <a:p>
            <a:pPr algn="ctr"/>
            <a:r>
              <a:rPr lang="en-US" sz="4400" b="1" u="sng" dirty="0"/>
              <a:t>Arnhem Land</a:t>
            </a:r>
            <a:endParaRPr lang="en-AU" sz="4400" b="1" u="sng" dirty="0"/>
          </a:p>
        </p:txBody>
      </p:sp>
      <p:sp>
        <p:nvSpPr>
          <p:cNvPr id="8" name="TextBox 7">
            <a:extLst>
              <a:ext uri="{FF2B5EF4-FFF2-40B4-BE49-F238E27FC236}">
                <a16:creationId xmlns:a16="http://schemas.microsoft.com/office/drawing/2014/main" id="{1ADC06E8-3D17-8DE9-C920-66ADC07696F8}"/>
              </a:ext>
            </a:extLst>
          </p:cNvPr>
          <p:cNvSpPr txBox="1"/>
          <p:nvPr/>
        </p:nvSpPr>
        <p:spPr>
          <a:xfrm>
            <a:off x="8731299" y="1407194"/>
            <a:ext cx="3460701" cy="5201424"/>
          </a:xfrm>
          <a:prstGeom prst="rect">
            <a:avLst/>
          </a:prstGeom>
          <a:noFill/>
        </p:spPr>
        <p:txBody>
          <a:bodyPr wrap="square" rtlCol="0">
            <a:spAutoFit/>
          </a:bodyPr>
          <a:lstStyle/>
          <a:p>
            <a:pPr algn="ctr"/>
            <a:r>
              <a:rPr lang="en-US" sz="2400" dirty="0"/>
              <a:t>Over 60,000 years of land stewardship.</a:t>
            </a:r>
          </a:p>
          <a:p>
            <a:pPr algn="ctr"/>
            <a:endParaRPr lang="en-US" sz="2400" dirty="0"/>
          </a:p>
          <a:p>
            <a:pPr algn="ctr"/>
            <a:r>
              <a:rPr lang="en-US" sz="2400" dirty="0"/>
              <a:t>Connection to country grounded in cultural law, kinship systems and traditional knowledge.</a:t>
            </a:r>
          </a:p>
          <a:p>
            <a:pPr algn="ctr"/>
            <a:endParaRPr lang="en-US" sz="2400" dirty="0"/>
          </a:p>
          <a:p>
            <a:pPr algn="ctr"/>
            <a:r>
              <a:rPr lang="en-US" sz="2400" dirty="0"/>
              <a:t>Emergence of Aboriginal ranger programs.</a:t>
            </a:r>
          </a:p>
          <a:p>
            <a:pPr algn="ctr"/>
            <a:endParaRPr lang="en-US" sz="2400" dirty="0"/>
          </a:p>
          <a:p>
            <a:pPr algn="ctr"/>
            <a:r>
              <a:rPr lang="en-US" sz="2400" dirty="0"/>
              <a:t>Balancing tradition with modern environment.</a:t>
            </a:r>
            <a:endParaRPr lang="en-AU" sz="24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2952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44F92C-AAB9-2E27-E5F1-967F84821EF1}"/>
              </a:ext>
            </a:extLst>
          </p:cNvPr>
          <p:cNvSpPr txBox="1"/>
          <p:nvPr/>
        </p:nvSpPr>
        <p:spPr>
          <a:xfrm>
            <a:off x="5344886" y="58846"/>
            <a:ext cx="6716486" cy="6740307"/>
          </a:xfrm>
          <a:prstGeom prst="rect">
            <a:avLst/>
          </a:prstGeom>
          <a:noFill/>
        </p:spPr>
        <p:txBody>
          <a:bodyPr wrap="square" rtlCol="0">
            <a:spAutoFit/>
          </a:bodyPr>
          <a:lstStyle/>
          <a:p>
            <a:r>
              <a:rPr lang="en-US" b="1" dirty="0"/>
              <a:t>This logo was designed by the Caring for Country Team</a:t>
            </a:r>
          </a:p>
          <a:p>
            <a:endParaRPr lang="en-US" b="1" dirty="0"/>
          </a:p>
          <a:p>
            <a:r>
              <a:rPr lang="en-US" b="1" dirty="0" err="1"/>
              <a:t>Bawinanga</a:t>
            </a:r>
            <a:r>
              <a:rPr lang="en-US" b="1" dirty="0"/>
              <a:t> </a:t>
            </a:r>
            <a:r>
              <a:rPr lang="en-US" dirty="0"/>
              <a:t>is the name of the Aboriginal Organisation we work for. It’s and Aboriginal Corporation which services the people who live in the Maningrida Homelands Region. </a:t>
            </a:r>
          </a:p>
          <a:p>
            <a:endParaRPr lang="en-US" dirty="0"/>
          </a:p>
          <a:p>
            <a:r>
              <a:rPr lang="en-US" b="1" dirty="0"/>
              <a:t>Djelk </a:t>
            </a:r>
            <a:r>
              <a:rPr lang="en-US" dirty="0"/>
              <a:t>is a </a:t>
            </a:r>
            <a:r>
              <a:rPr lang="en-US" dirty="0" err="1"/>
              <a:t>Gurrgoni</a:t>
            </a:r>
            <a:r>
              <a:rPr lang="en-US" dirty="0"/>
              <a:t> word which means ‘land’ and ‘caring for the land’. It’s a strong Aboriginal word. </a:t>
            </a:r>
          </a:p>
          <a:p>
            <a:endParaRPr lang="en-US" dirty="0"/>
          </a:p>
          <a:p>
            <a:r>
              <a:rPr lang="en-US" b="1" dirty="0"/>
              <a:t>Caring for Country </a:t>
            </a:r>
            <a:r>
              <a:rPr lang="en-US" dirty="0"/>
              <a:t>is the name of the project. </a:t>
            </a:r>
          </a:p>
          <a:p>
            <a:endParaRPr lang="en-US" dirty="0"/>
          </a:p>
          <a:p>
            <a:r>
              <a:rPr lang="en-US" dirty="0"/>
              <a:t>The </a:t>
            </a:r>
            <a:r>
              <a:rPr lang="en-US" b="1" dirty="0"/>
              <a:t>water lily </a:t>
            </a:r>
            <a:r>
              <a:rPr lang="en-US" dirty="0"/>
              <a:t>links the earth, the water and the air. It is a thing of beauty and a source of food. The stem and bulb are edible. The two stems of the water lily stand for the two laws: traditional law and non-Aboriginal (Balanda) law. The lily bulb and roots represent people within our district. </a:t>
            </a:r>
          </a:p>
          <a:p>
            <a:endParaRPr lang="en-US" dirty="0"/>
          </a:p>
          <a:p>
            <a:r>
              <a:rPr lang="en-US" dirty="0"/>
              <a:t>The </a:t>
            </a:r>
            <a:r>
              <a:rPr lang="en-US" b="1" dirty="0"/>
              <a:t>dilly bag </a:t>
            </a:r>
            <a:r>
              <a:rPr lang="en-US" dirty="0"/>
              <a:t>holds all important messages for all important people in our district. It carries the message of Caring for Country just as the dilly bag is used to carry the letter sticks for messages about ceremony. </a:t>
            </a:r>
          </a:p>
          <a:p>
            <a:endParaRPr lang="en-US" dirty="0"/>
          </a:p>
          <a:p>
            <a:r>
              <a:rPr lang="en-US" dirty="0"/>
              <a:t>The </a:t>
            </a:r>
            <a:r>
              <a:rPr lang="en-US" b="1" dirty="0"/>
              <a:t>fish trap </a:t>
            </a:r>
            <a:r>
              <a:rPr lang="en-US" dirty="0"/>
              <a:t>or net holds the key by bringing people together for decision making. It gathers us together like fish in a net. </a:t>
            </a:r>
            <a:endParaRPr lang="en-AU" dirty="0"/>
          </a:p>
        </p:txBody>
      </p:sp>
      <p:pic>
        <p:nvPicPr>
          <p:cNvPr id="6" name="Picture 5">
            <a:extLst>
              <a:ext uri="{FF2B5EF4-FFF2-40B4-BE49-F238E27FC236}">
                <a16:creationId xmlns:a16="http://schemas.microsoft.com/office/drawing/2014/main" id="{5DFC28C2-4CAA-7314-0710-E92A8EE2EAB8}"/>
              </a:ext>
            </a:extLst>
          </p:cNvPr>
          <p:cNvPicPr>
            <a:picLocks noChangeAspect="1"/>
          </p:cNvPicPr>
          <p:nvPr/>
        </p:nvPicPr>
        <p:blipFill>
          <a:blip r:embed="rId3" cstate="print">
            <a:extLst>
              <a:ext uri="{28A0092B-C50C-407E-A947-70E740481C1C}">
                <a14:useLocalDpi xmlns:a14="http://schemas.microsoft.com/office/drawing/2010/main" val="0"/>
              </a:ext>
            </a:extLst>
          </a:blip>
          <a:srcRect l="2896" r="9072"/>
          <a:stretch>
            <a:fillRect/>
          </a:stretch>
        </p:blipFill>
        <p:spPr>
          <a:xfrm>
            <a:off x="293913" y="625261"/>
            <a:ext cx="4963887" cy="5607475"/>
          </a:xfrm>
          <a:prstGeom prst="rect">
            <a:avLst/>
          </a:prstGeom>
        </p:spPr>
      </p:pic>
    </p:spTree>
    <p:extLst>
      <p:ext uri="{BB962C8B-B14F-4D97-AF65-F5344CB8AC3E}">
        <p14:creationId xmlns:p14="http://schemas.microsoft.com/office/powerpoint/2010/main" val="63663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4632D-4958-8215-9B35-886D2639A93E}"/>
              </a:ext>
            </a:extLst>
          </p:cNvPr>
          <p:cNvPicPr>
            <a:picLocks noChangeAspect="1"/>
          </p:cNvPicPr>
          <p:nvPr/>
        </p:nvPicPr>
        <p:blipFill>
          <a:blip r:embed="rId3">
            <a:extLst>
              <a:ext uri="{28A0092B-C50C-407E-A947-70E740481C1C}">
                <a14:useLocalDpi xmlns:a14="http://schemas.microsoft.com/office/drawing/2010/main" val="0"/>
              </a:ext>
            </a:extLst>
          </a:blip>
          <a:srcRect l="11338" r="13618"/>
          <a:stretch>
            <a:fillRect/>
          </a:stretch>
        </p:blipFill>
        <p:spPr>
          <a:xfrm>
            <a:off x="0" y="0"/>
            <a:ext cx="8219164" cy="6858000"/>
          </a:xfrm>
          <a:prstGeom prst="rect">
            <a:avLst/>
          </a:prstGeom>
        </p:spPr>
      </p:pic>
      <p:sp>
        <p:nvSpPr>
          <p:cNvPr id="6" name="TextBox 5">
            <a:extLst>
              <a:ext uri="{FF2B5EF4-FFF2-40B4-BE49-F238E27FC236}">
                <a16:creationId xmlns:a16="http://schemas.microsoft.com/office/drawing/2014/main" id="{67F4533E-E750-8E47-BDB4-52D928B7C170}"/>
              </a:ext>
            </a:extLst>
          </p:cNvPr>
          <p:cNvSpPr txBox="1"/>
          <p:nvPr/>
        </p:nvSpPr>
        <p:spPr>
          <a:xfrm>
            <a:off x="8534400" y="659011"/>
            <a:ext cx="3339548" cy="5539978"/>
          </a:xfrm>
          <a:prstGeom prst="rect">
            <a:avLst/>
          </a:prstGeom>
          <a:noFill/>
        </p:spPr>
        <p:txBody>
          <a:bodyPr wrap="square" rtlCol="0">
            <a:spAutoFit/>
          </a:bodyPr>
          <a:lstStyle/>
          <a:p>
            <a:pPr algn="ctr"/>
            <a:r>
              <a:rPr lang="en-US" sz="2800" b="1" u="sng" dirty="0"/>
              <a:t>Djelk IPA</a:t>
            </a:r>
          </a:p>
          <a:p>
            <a:pPr algn="ctr"/>
            <a:r>
              <a:rPr lang="en-US" sz="2800" dirty="0"/>
              <a:t>Declared in 2009</a:t>
            </a:r>
          </a:p>
          <a:p>
            <a:pPr algn="ctr"/>
            <a:r>
              <a:rPr lang="en-AU" sz="2800" dirty="0"/>
              <a:t>~ 6,700km2 </a:t>
            </a:r>
          </a:p>
          <a:p>
            <a:pPr algn="ctr"/>
            <a:r>
              <a:rPr lang="en-AU" sz="2800" dirty="0"/>
              <a:t>Land and Sea</a:t>
            </a:r>
          </a:p>
          <a:p>
            <a:pPr marL="285750" indent="-285750">
              <a:buFontTx/>
              <a:buChar char="-"/>
            </a:pPr>
            <a:endParaRPr lang="en-AU" sz="2800" dirty="0"/>
          </a:p>
          <a:p>
            <a:pPr algn="ctr"/>
            <a:r>
              <a:rPr lang="en-AU" sz="2800" b="1" u="sng" dirty="0"/>
              <a:t>Djelk ALFA Operational Area</a:t>
            </a:r>
          </a:p>
          <a:p>
            <a:pPr algn="ctr"/>
            <a:r>
              <a:rPr lang="en-AU" sz="2800" dirty="0"/>
              <a:t>WALFA and CALFA were both registered with the Clean Energy Regulator in 2014</a:t>
            </a:r>
          </a:p>
          <a:p>
            <a:endParaRPr lang="en-AU" dirty="0"/>
          </a:p>
        </p:txBody>
      </p:sp>
    </p:spTree>
    <p:extLst>
      <p:ext uri="{BB962C8B-B14F-4D97-AF65-F5344CB8AC3E}">
        <p14:creationId xmlns:p14="http://schemas.microsoft.com/office/powerpoint/2010/main" val="288219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99C3BA3-6086-93D8-339A-06EBA3684ECA}"/>
              </a:ext>
            </a:extLst>
          </p:cNvPr>
          <p:cNvGrpSpPr/>
          <p:nvPr/>
        </p:nvGrpSpPr>
        <p:grpSpPr>
          <a:xfrm>
            <a:off x="6347792" y="1232452"/>
            <a:ext cx="6372610" cy="5737583"/>
            <a:chOff x="2009559" y="62105"/>
            <a:chExt cx="8172882" cy="6795895"/>
          </a:xfrm>
        </p:grpSpPr>
        <p:pic>
          <p:nvPicPr>
            <p:cNvPr id="7" name="Picture 6">
              <a:extLst>
                <a:ext uri="{FF2B5EF4-FFF2-40B4-BE49-F238E27FC236}">
                  <a16:creationId xmlns:a16="http://schemas.microsoft.com/office/drawing/2014/main" id="{E45ABA5D-38E4-D9D6-BA9E-76AD0A594A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09559" y="62105"/>
              <a:ext cx="8172882" cy="6721623"/>
            </a:xfrm>
            <a:prstGeom prst="rect">
              <a:avLst/>
            </a:prstGeom>
            <a:ln w="12700">
              <a:noFill/>
            </a:ln>
          </p:spPr>
        </p:pic>
        <p:pic>
          <p:nvPicPr>
            <p:cNvPr id="5" name="Picture 4">
              <a:extLst>
                <a:ext uri="{FF2B5EF4-FFF2-40B4-BE49-F238E27FC236}">
                  <a16:creationId xmlns:a16="http://schemas.microsoft.com/office/drawing/2014/main" id="{D5C22091-C803-59E9-2BED-8D1B411893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09559" y="5410199"/>
              <a:ext cx="2003096" cy="1447801"/>
            </a:xfrm>
            <a:prstGeom prst="rect">
              <a:avLst/>
            </a:prstGeom>
            <a:ln w="12700">
              <a:noFill/>
            </a:ln>
          </p:spPr>
        </p:pic>
        <p:pic>
          <p:nvPicPr>
            <p:cNvPr id="9" name="Picture 8">
              <a:extLst>
                <a:ext uri="{FF2B5EF4-FFF2-40B4-BE49-F238E27FC236}">
                  <a16:creationId xmlns:a16="http://schemas.microsoft.com/office/drawing/2014/main" id="{CED7D17B-5B89-08C4-A208-0B4CD66EE1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45964" y="136377"/>
              <a:ext cx="1876936" cy="1080516"/>
            </a:xfrm>
            <a:prstGeom prst="rect">
              <a:avLst/>
            </a:prstGeom>
            <a:ln>
              <a:noFill/>
            </a:ln>
          </p:spPr>
        </p:pic>
        <p:pic>
          <p:nvPicPr>
            <p:cNvPr id="2" name="Picture 1">
              <a:extLst>
                <a:ext uri="{FF2B5EF4-FFF2-40B4-BE49-F238E27FC236}">
                  <a16:creationId xmlns:a16="http://schemas.microsoft.com/office/drawing/2014/main" id="{98BDE0DF-53E6-CE9F-9335-925101148150}"/>
                </a:ext>
              </a:extLst>
            </p:cNvPr>
            <p:cNvPicPr>
              <a:picLocks noChangeAspect="1"/>
            </p:cNvPicPr>
            <p:nvPr/>
          </p:nvPicPr>
          <p:blipFill>
            <a:blip r:embed="rId6"/>
            <a:stretch>
              <a:fillRect/>
            </a:stretch>
          </p:blipFill>
          <p:spPr>
            <a:xfrm>
              <a:off x="3871729" y="1216893"/>
              <a:ext cx="762066" cy="524301"/>
            </a:xfrm>
            <a:prstGeom prst="rect">
              <a:avLst/>
            </a:prstGeom>
            <a:ln>
              <a:noFill/>
            </a:ln>
          </p:spPr>
        </p:pic>
        <p:pic>
          <p:nvPicPr>
            <p:cNvPr id="3" name="Picture 2">
              <a:extLst>
                <a:ext uri="{FF2B5EF4-FFF2-40B4-BE49-F238E27FC236}">
                  <a16:creationId xmlns:a16="http://schemas.microsoft.com/office/drawing/2014/main" id="{E8B5DE28-4549-A543-96F5-F7006911C087}"/>
                </a:ext>
              </a:extLst>
            </p:cNvPr>
            <p:cNvPicPr>
              <a:picLocks noChangeAspect="1"/>
            </p:cNvPicPr>
            <p:nvPr/>
          </p:nvPicPr>
          <p:blipFill>
            <a:blip r:embed="rId7"/>
            <a:stretch>
              <a:fillRect/>
            </a:stretch>
          </p:blipFill>
          <p:spPr>
            <a:xfrm>
              <a:off x="3152825" y="850366"/>
              <a:ext cx="749873" cy="585267"/>
            </a:xfrm>
            <a:prstGeom prst="rect">
              <a:avLst/>
            </a:prstGeom>
            <a:ln>
              <a:noFill/>
            </a:ln>
          </p:spPr>
        </p:pic>
        <p:pic>
          <p:nvPicPr>
            <p:cNvPr id="4" name="Picture 3">
              <a:extLst>
                <a:ext uri="{FF2B5EF4-FFF2-40B4-BE49-F238E27FC236}">
                  <a16:creationId xmlns:a16="http://schemas.microsoft.com/office/drawing/2014/main" id="{649425CE-AFC0-98FB-9210-B5CDB4D7093F}"/>
                </a:ext>
              </a:extLst>
            </p:cNvPr>
            <p:cNvPicPr>
              <a:picLocks noChangeAspect="1"/>
            </p:cNvPicPr>
            <p:nvPr/>
          </p:nvPicPr>
          <p:blipFill>
            <a:blip r:embed="rId8"/>
            <a:stretch>
              <a:fillRect/>
            </a:stretch>
          </p:blipFill>
          <p:spPr>
            <a:xfrm>
              <a:off x="3696003" y="1819221"/>
              <a:ext cx="804741" cy="766420"/>
            </a:xfrm>
            <a:prstGeom prst="rect">
              <a:avLst/>
            </a:prstGeom>
            <a:ln>
              <a:noFill/>
            </a:ln>
          </p:spPr>
        </p:pic>
        <p:pic>
          <p:nvPicPr>
            <p:cNvPr id="6" name="Picture 5">
              <a:extLst>
                <a:ext uri="{FF2B5EF4-FFF2-40B4-BE49-F238E27FC236}">
                  <a16:creationId xmlns:a16="http://schemas.microsoft.com/office/drawing/2014/main" id="{1AD63316-5BEF-6C07-1CC6-F12C061A8437}"/>
                </a:ext>
              </a:extLst>
            </p:cNvPr>
            <p:cNvPicPr>
              <a:picLocks noChangeAspect="1"/>
            </p:cNvPicPr>
            <p:nvPr/>
          </p:nvPicPr>
          <p:blipFill>
            <a:blip r:embed="rId9"/>
            <a:stretch>
              <a:fillRect/>
            </a:stretch>
          </p:blipFill>
          <p:spPr>
            <a:xfrm>
              <a:off x="4131904" y="2727150"/>
              <a:ext cx="737680" cy="731583"/>
            </a:xfrm>
            <a:prstGeom prst="rect">
              <a:avLst/>
            </a:prstGeom>
            <a:ln>
              <a:noFill/>
            </a:ln>
          </p:spPr>
        </p:pic>
        <p:pic>
          <p:nvPicPr>
            <p:cNvPr id="8" name="Picture 7">
              <a:extLst>
                <a:ext uri="{FF2B5EF4-FFF2-40B4-BE49-F238E27FC236}">
                  <a16:creationId xmlns:a16="http://schemas.microsoft.com/office/drawing/2014/main" id="{4C86C1ED-C065-70C0-E13C-7AAFCD6B3BD9}"/>
                </a:ext>
              </a:extLst>
            </p:cNvPr>
            <p:cNvPicPr>
              <a:picLocks noChangeAspect="1"/>
            </p:cNvPicPr>
            <p:nvPr/>
          </p:nvPicPr>
          <p:blipFill>
            <a:blip r:embed="rId10"/>
            <a:stretch>
              <a:fillRect/>
            </a:stretch>
          </p:blipFill>
          <p:spPr>
            <a:xfrm>
              <a:off x="5065071" y="1945524"/>
              <a:ext cx="804742" cy="804742"/>
            </a:xfrm>
            <a:prstGeom prst="rect">
              <a:avLst/>
            </a:prstGeom>
            <a:ln>
              <a:noFill/>
            </a:ln>
          </p:spPr>
        </p:pic>
        <p:pic>
          <p:nvPicPr>
            <p:cNvPr id="10" name="Picture 9">
              <a:extLst>
                <a:ext uri="{FF2B5EF4-FFF2-40B4-BE49-F238E27FC236}">
                  <a16:creationId xmlns:a16="http://schemas.microsoft.com/office/drawing/2014/main" id="{B53381FD-D56D-482E-0BCD-8021AC5BAA5C}"/>
                </a:ext>
              </a:extLst>
            </p:cNvPr>
            <p:cNvPicPr>
              <a:picLocks noChangeAspect="1"/>
            </p:cNvPicPr>
            <p:nvPr/>
          </p:nvPicPr>
          <p:blipFill>
            <a:blip r:embed="rId11"/>
            <a:stretch>
              <a:fillRect/>
            </a:stretch>
          </p:blipFill>
          <p:spPr>
            <a:xfrm>
              <a:off x="5364417" y="3478898"/>
              <a:ext cx="731583" cy="731583"/>
            </a:xfrm>
            <a:prstGeom prst="rect">
              <a:avLst/>
            </a:prstGeom>
            <a:ln>
              <a:noFill/>
            </a:ln>
          </p:spPr>
        </p:pic>
        <p:pic>
          <p:nvPicPr>
            <p:cNvPr id="11" name="Picture 10">
              <a:extLst>
                <a:ext uri="{FF2B5EF4-FFF2-40B4-BE49-F238E27FC236}">
                  <a16:creationId xmlns:a16="http://schemas.microsoft.com/office/drawing/2014/main" id="{FFC1F42D-DE93-011C-2B68-37295B0ABD5A}"/>
                </a:ext>
              </a:extLst>
            </p:cNvPr>
            <p:cNvPicPr>
              <a:picLocks noChangeAspect="1"/>
            </p:cNvPicPr>
            <p:nvPr/>
          </p:nvPicPr>
          <p:blipFill>
            <a:blip r:embed="rId12"/>
            <a:stretch>
              <a:fillRect/>
            </a:stretch>
          </p:blipFill>
          <p:spPr>
            <a:xfrm>
              <a:off x="3799643" y="3862979"/>
              <a:ext cx="701101" cy="695004"/>
            </a:xfrm>
            <a:prstGeom prst="rect">
              <a:avLst/>
            </a:prstGeom>
            <a:ln>
              <a:noFill/>
            </a:ln>
          </p:spPr>
        </p:pic>
        <p:pic>
          <p:nvPicPr>
            <p:cNvPr id="12" name="Picture 11">
              <a:extLst>
                <a:ext uri="{FF2B5EF4-FFF2-40B4-BE49-F238E27FC236}">
                  <a16:creationId xmlns:a16="http://schemas.microsoft.com/office/drawing/2014/main" id="{ABC3696A-D5FA-6C58-B211-F4DFEDD4D4B1}"/>
                </a:ext>
              </a:extLst>
            </p:cNvPr>
            <p:cNvPicPr>
              <a:picLocks noChangeAspect="1"/>
            </p:cNvPicPr>
            <p:nvPr/>
          </p:nvPicPr>
          <p:blipFill>
            <a:blip r:embed="rId13"/>
            <a:stretch>
              <a:fillRect/>
            </a:stretch>
          </p:blipFill>
          <p:spPr>
            <a:xfrm>
              <a:off x="7946865" y="2648644"/>
              <a:ext cx="755970" cy="780356"/>
            </a:xfrm>
            <a:prstGeom prst="rect">
              <a:avLst/>
            </a:prstGeom>
            <a:ln>
              <a:noFill/>
            </a:ln>
          </p:spPr>
        </p:pic>
        <p:pic>
          <p:nvPicPr>
            <p:cNvPr id="13" name="Picture 12">
              <a:extLst>
                <a:ext uri="{FF2B5EF4-FFF2-40B4-BE49-F238E27FC236}">
                  <a16:creationId xmlns:a16="http://schemas.microsoft.com/office/drawing/2014/main" id="{4D9A2763-365F-B7D8-5FED-7F95F9E8FC8B}"/>
                </a:ext>
              </a:extLst>
            </p:cNvPr>
            <p:cNvPicPr>
              <a:picLocks noChangeAspect="1"/>
            </p:cNvPicPr>
            <p:nvPr/>
          </p:nvPicPr>
          <p:blipFill>
            <a:blip r:embed="rId14"/>
            <a:stretch>
              <a:fillRect/>
            </a:stretch>
          </p:blipFill>
          <p:spPr>
            <a:xfrm>
              <a:off x="7084472" y="3934072"/>
              <a:ext cx="737680" cy="890093"/>
            </a:xfrm>
            <a:prstGeom prst="rect">
              <a:avLst/>
            </a:prstGeom>
            <a:ln>
              <a:noFill/>
            </a:ln>
          </p:spPr>
        </p:pic>
        <p:pic>
          <p:nvPicPr>
            <p:cNvPr id="14" name="Picture 13">
              <a:extLst>
                <a:ext uri="{FF2B5EF4-FFF2-40B4-BE49-F238E27FC236}">
                  <a16:creationId xmlns:a16="http://schemas.microsoft.com/office/drawing/2014/main" id="{F20B1BC7-E867-EF77-9209-9C152E5B7750}"/>
                </a:ext>
              </a:extLst>
            </p:cNvPr>
            <p:cNvPicPr>
              <a:picLocks noChangeAspect="1"/>
            </p:cNvPicPr>
            <p:nvPr/>
          </p:nvPicPr>
          <p:blipFill>
            <a:blip r:embed="rId15"/>
            <a:stretch>
              <a:fillRect/>
            </a:stretch>
          </p:blipFill>
          <p:spPr>
            <a:xfrm>
              <a:off x="6285827" y="4827414"/>
              <a:ext cx="798645" cy="804742"/>
            </a:xfrm>
            <a:prstGeom prst="rect">
              <a:avLst/>
            </a:prstGeom>
            <a:ln>
              <a:noFill/>
            </a:ln>
          </p:spPr>
        </p:pic>
        <p:pic>
          <p:nvPicPr>
            <p:cNvPr id="16" name="Picture 15">
              <a:extLst>
                <a:ext uri="{FF2B5EF4-FFF2-40B4-BE49-F238E27FC236}">
                  <a16:creationId xmlns:a16="http://schemas.microsoft.com/office/drawing/2014/main" id="{998DA115-36E2-D6CA-DB00-08C70980408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925313" y="2587286"/>
              <a:ext cx="1397105" cy="505655"/>
            </a:xfrm>
            <a:prstGeom prst="rect">
              <a:avLst/>
            </a:prstGeom>
            <a:ln>
              <a:noFill/>
            </a:ln>
          </p:spPr>
        </p:pic>
      </p:grpSp>
      <p:pic>
        <p:nvPicPr>
          <p:cNvPr id="19" name="Picture 18">
            <a:extLst>
              <a:ext uri="{FF2B5EF4-FFF2-40B4-BE49-F238E27FC236}">
                <a16:creationId xmlns:a16="http://schemas.microsoft.com/office/drawing/2014/main" id="{D45A6EDC-86C8-17A8-E4F4-8AE6F34BA69A}"/>
              </a:ext>
            </a:extLst>
          </p:cNvPr>
          <p:cNvPicPr>
            <a:picLocks noChangeAspect="1"/>
          </p:cNvPicPr>
          <p:nvPr/>
        </p:nvPicPr>
        <p:blipFill>
          <a:blip r:embed="rId17"/>
          <a:stretch>
            <a:fillRect/>
          </a:stretch>
        </p:blipFill>
        <p:spPr>
          <a:xfrm>
            <a:off x="3417508" y="1314636"/>
            <a:ext cx="3687211" cy="2802599"/>
          </a:xfrm>
          <a:prstGeom prst="rect">
            <a:avLst/>
          </a:prstGeom>
          <a:ln>
            <a:noFill/>
          </a:ln>
          <a:effectLst>
            <a:softEdge rad="112500"/>
          </a:effectLst>
        </p:spPr>
      </p:pic>
      <p:pic>
        <p:nvPicPr>
          <p:cNvPr id="20" name="Picture 19">
            <a:extLst>
              <a:ext uri="{FF2B5EF4-FFF2-40B4-BE49-F238E27FC236}">
                <a16:creationId xmlns:a16="http://schemas.microsoft.com/office/drawing/2014/main" id="{D5C8C226-0221-3F96-ECCD-31877244DFFB}"/>
              </a:ext>
            </a:extLst>
          </p:cNvPr>
          <p:cNvPicPr>
            <a:picLocks noChangeAspect="1"/>
          </p:cNvPicPr>
          <p:nvPr/>
        </p:nvPicPr>
        <p:blipFill>
          <a:blip r:embed="rId18"/>
          <a:stretch>
            <a:fillRect/>
          </a:stretch>
        </p:blipFill>
        <p:spPr>
          <a:xfrm>
            <a:off x="3427075" y="3910821"/>
            <a:ext cx="3696208" cy="2895915"/>
          </a:xfrm>
          <a:prstGeom prst="rect">
            <a:avLst/>
          </a:prstGeom>
          <a:ln>
            <a:noFill/>
          </a:ln>
          <a:effectLst>
            <a:softEdge rad="112500"/>
          </a:effectLst>
        </p:spPr>
      </p:pic>
      <p:sp>
        <p:nvSpPr>
          <p:cNvPr id="21" name="TextBox 20">
            <a:extLst>
              <a:ext uri="{FF2B5EF4-FFF2-40B4-BE49-F238E27FC236}">
                <a16:creationId xmlns:a16="http://schemas.microsoft.com/office/drawing/2014/main" id="{931CA664-8B6F-FCD5-912C-3C3F57B42CFE}"/>
              </a:ext>
            </a:extLst>
          </p:cNvPr>
          <p:cNvSpPr txBox="1"/>
          <p:nvPr/>
        </p:nvSpPr>
        <p:spPr>
          <a:xfrm>
            <a:off x="115329" y="416372"/>
            <a:ext cx="3339548" cy="6278642"/>
          </a:xfrm>
          <a:prstGeom prst="rect">
            <a:avLst/>
          </a:prstGeom>
          <a:noFill/>
        </p:spPr>
        <p:txBody>
          <a:bodyPr wrap="square" rtlCol="0">
            <a:spAutoFit/>
          </a:bodyPr>
          <a:lstStyle/>
          <a:p>
            <a:pPr algn="ctr"/>
            <a:r>
              <a:rPr lang="en-US" sz="2400" dirty="0"/>
              <a:t>Mid 1990’s landowners and NT-based scientists started talking about problems with fire.</a:t>
            </a:r>
            <a:endParaRPr lang="en-AU" sz="2400" dirty="0"/>
          </a:p>
          <a:p>
            <a:pPr algn="ctr"/>
            <a:endParaRPr lang="en-AU" sz="2400" dirty="0"/>
          </a:p>
          <a:p>
            <a:pPr algn="ctr"/>
            <a:r>
              <a:rPr lang="en-AU" sz="2400" dirty="0"/>
              <a:t>With leadership from elders, Landowners started Arnhem Land Fire Project.</a:t>
            </a:r>
          </a:p>
          <a:p>
            <a:pPr algn="ctr"/>
            <a:endParaRPr lang="en-AU" sz="2400" dirty="0"/>
          </a:p>
          <a:p>
            <a:pPr algn="ctr"/>
            <a:r>
              <a:rPr lang="en-AU" sz="2400" dirty="0"/>
              <a:t>Carbon laws helped financially support fire management by Aboriginal ranger groups.</a:t>
            </a:r>
          </a:p>
          <a:p>
            <a:endParaRPr lang="en-AU" sz="1600" dirty="0"/>
          </a:p>
        </p:txBody>
      </p:sp>
      <p:sp>
        <p:nvSpPr>
          <p:cNvPr id="22" name="TextBox 21">
            <a:extLst>
              <a:ext uri="{FF2B5EF4-FFF2-40B4-BE49-F238E27FC236}">
                <a16:creationId xmlns:a16="http://schemas.microsoft.com/office/drawing/2014/main" id="{A7D19953-CCAF-9F72-143E-660B10F2E596}"/>
              </a:ext>
            </a:extLst>
          </p:cNvPr>
          <p:cNvSpPr txBox="1"/>
          <p:nvPr/>
        </p:nvSpPr>
        <p:spPr>
          <a:xfrm>
            <a:off x="4214063" y="52912"/>
            <a:ext cx="6372610" cy="1200329"/>
          </a:xfrm>
          <a:prstGeom prst="rect">
            <a:avLst/>
          </a:prstGeom>
          <a:noFill/>
        </p:spPr>
        <p:txBody>
          <a:bodyPr wrap="square" rtlCol="0">
            <a:spAutoFit/>
          </a:bodyPr>
          <a:lstStyle/>
          <a:p>
            <a:pPr algn="ctr"/>
            <a:r>
              <a:rPr lang="en-US" sz="7200" u="sng" dirty="0">
                <a:latin typeface="+mj-lt"/>
              </a:rPr>
              <a:t>ALFA NT </a:t>
            </a:r>
            <a:endParaRPr lang="en-AU" sz="7200" u="sng" dirty="0">
              <a:latin typeface="+mj-lt"/>
            </a:endParaRPr>
          </a:p>
        </p:txBody>
      </p:sp>
    </p:spTree>
    <p:extLst>
      <p:ext uri="{BB962C8B-B14F-4D97-AF65-F5344CB8AC3E}">
        <p14:creationId xmlns:p14="http://schemas.microsoft.com/office/powerpoint/2010/main" val="1812753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005" y="1147069"/>
            <a:ext cx="3747302" cy="503782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365" y="1147069"/>
            <a:ext cx="3749114" cy="504026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0087" b="49610"/>
          <a:stretch/>
        </p:blipFill>
        <p:spPr>
          <a:xfrm>
            <a:off x="9009112" y="1147069"/>
            <a:ext cx="1870384" cy="2538524"/>
          </a:xfrm>
          <a:prstGeom prst="rect">
            <a:avLst/>
          </a:prstGeom>
        </p:spPr>
      </p:pic>
      <p:sp>
        <p:nvSpPr>
          <p:cNvPr id="6" name="Title 1">
            <a:extLst>
              <a:ext uri="{FF2B5EF4-FFF2-40B4-BE49-F238E27FC236}">
                <a16:creationId xmlns:a16="http://schemas.microsoft.com/office/drawing/2014/main" id="{05962B34-6791-4286-8DE9-DCD7DAAEBB3F}"/>
              </a:ext>
            </a:extLst>
          </p:cNvPr>
          <p:cNvSpPr txBox="1">
            <a:spLocks/>
          </p:cNvSpPr>
          <p:nvPr/>
        </p:nvSpPr>
        <p:spPr>
          <a:xfrm>
            <a:off x="461954" y="28018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prstClr val="black"/>
                </a:solidFill>
                <a:effectLst/>
                <a:uLnTx/>
                <a:uFillTx/>
                <a:latin typeface="Calibri Light" panose="020F0302020204030204"/>
                <a:ea typeface="+mj-ea"/>
                <a:cs typeface="+mj-cs"/>
              </a:rPr>
              <a:t>WALFA – baseline fire scars</a:t>
            </a:r>
          </a:p>
        </p:txBody>
      </p:sp>
      <p:pic>
        <p:nvPicPr>
          <p:cNvPr id="5" name="Picture 4">
            <a:extLst>
              <a:ext uri="{FF2B5EF4-FFF2-40B4-BE49-F238E27FC236}">
                <a16:creationId xmlns:a16="http://schemas.microsoft.com/office/drawing/2014/main" id="{B783A05F-AFDE-4636-A2D9-892F3A29CB1F}"/>
              </a:ext>
            </a:extLst>
          </p:cNvPr>
          <p:cNvPicPr>
            <a:picLocks noChangeAspect="1"/>
          </p:cNvPicPr>
          <p:nvPr/>
        </p:nvPicPr>
        <p:blipFill rotWithShape="1">
          <a:blip r:embed="rId6"/>
          <a:srcRect l="50033" b="49590"/>
          <a:stretch/>
        </p:blipFill>
        <p:spPr>
          <a:xfrm>
            <a:off x="9009112" y="3685593"/>
            <a:ext cx="1870384" cy="2538524"/>
          </a:xfrm>
          <a:prstGeom prst="rect">
            <a:avLst/>
          </a:prstGeom>
        </p:spPr>
      </p:pic>
    </p:spTree>
    <p:extLst>
      <p:ext uri="{BB962C8B-B14F-4D97-AF65-F5344CB8AC3E}">
        <p14:creationId xmlns:p14="http://schemas.microsoft.com/office/powerpoint/2010/main" val="88414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128" y="962147"/>
            <a:ext cx="4274516" cy="574660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9706" y="977368"/>
            <a:ext cx="4248256" cy="5716164"/>
          </a:xfrm>
          <a:prstGeom prst="rect">
            <a:avLst/>
          </a:prstGeom>
        </p:spPr>
      </p:pic>
      <p:sp>
        <p:nvSpPr>
          <p:cNvPr id="6" name="Title 1">
            <a:extLst>
              <a:ext uri="{FF2B5EF4-FFF2-40B4-BE49-F238E27FC236}">
                <a16:creationId xmlns:a16="http://schemas.microsoft.com/office/drawing/2014/main" id="{AB816AD7-3056-49B4-BFE4-9B243E11019B}"/>
              </a:ext>
            </a:extLst>
          </p:cNvPr>
          <p:cNvSpPr txBox="1">
            <a:spLocks/>
          </p:cNvSpPr>
          <p:nvPr/>
        </p:nvSpPr>
        <p:spPr>
          <a:xfrm>
            <a:off x="426128" y="164468"/>
            <a:ext cx="65777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4400" b="1" i="0" u="none" strike="noStrike" kern="1200" cap="none" spc="0" normalizeH="0" baseline="0" noProof="0" dirty="0">
                <a:ln>
                  <a:noFill/>
                </a:ln>
                <a:solidFill>
                  <a:prstClr val="black"/>
                </a:solidFill>
                <a:effectLst/>
                <a:uLnTx/>
                <a:uFillTx/>
                <a:latin typeface="Calibri Light" panose="020F0302020204030204"/>
                <a:ea typeface="+mj-ea"/>
                <a:cs typeface="+mj-cs"/>
              </a:rPr>
              <a:t>WALFA – project fire scars</a:t>
            </a:r>
          </a:p>
        </p:txBody>
      </p:sp>
      <p:pic>
        <p:nvPicPr>
          <p:cNvPr id="7" name="Picture 6">
            <a:extLst>
              <a:ext uri="{FF2B5EF4-FFF2-40B4-BE49-F238E27FC236}">
                <a16:creationId xmlns:a16="http://schemas.microsoft.com/office/drawing/2014/main" id="{236EE58D-270D-C493-D6C7-6987F4CC8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03834" y="0"/>
            <a:ext cx="4846919" cy="6857999"/>
          </a:xfrm>
          <a:prstGeom prst="rect">
            <a:avLst/>
          </a:prstGeom>
        </p:spPr>
      </p:pic>
    </p:spTree>
    <p:extLst>
      <p:ext uri="{BB962C8B-B14F-4D97-AF65-F5344CB8AC3E}">
        <p14:creationId xmlns:p14="http://schemas.microsoft.com/office/powerpoint/2010/main" val="2752809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737F4-0FFD-7726-504F-221D4C06B767}"/>
              </a:ext>
            </a:extLst>
          </p:cNvPr>
          <p:cNvSpPr txBox="1"/>
          <p:nvPr/>
        </p:nvSpPr>
        <p:spPr>
          <a:xfrm>
            <a:off x="5475739" y="121647"/>
            <a:ext cx="6037809" cy="769441"/>
          </a:xfrm>
          <a:prstGeom prst="rect">
            <a:avLst/>
          </a:prstGeom>
          <a:noFill/>
        </p:spPr>
        <p:txBody>
          <a:bodyPr wrap="square" rtlCol="0">
            <a:spAutoFit/>
          </a:bodyPr>
          <a:lstStyle/>
          <a:p>
            <a:pPr algn="ctr"/>
            <a:r>
              <a:rPr lang="en-US" sz="4400" b="1" u="sng" dirty="0"/>
              <a:t>History of Women in Fire</a:t>
            </a:r>
            <a:endParaRPr lang="en-AU" sz="4400" b="1" u="sng" dirty="0"/>
          </a:p>
        </p:txBody>
      </p:sp>
      <p:sp>
        <p:nvSpPr>
          <p:cNvPr id="4" name="TextBox 3">
            <a:extLst>
              <a:ext uri="{FF2B5EF4-FFF2-40B4-BE49-F238E27FC236}">
                <a16:creationId xmlns:a16="http://schemas.microsoft.com/office/drawing/2014/main" id="{25A4D634-2237-5355-0D78-A538271A7AFA}"/>
              </a:ext>
            </a:extLst>
          </p:cNvPr>
          <p:cNvSpPr txBox="1"/>
          <p:nvPr/>
        </p:nvSpPr>
        <p:spPr>
          <a:xfrm>
            <a:off x="444792" y="612844"/>
            <a:ext cx="4365489" cy="5632311"/>
          </a:xfrm>
          <a:prstGeom prst="rect">
            <a:avLst/>
          </a:prstGeom>
          <a:noFill/>
        </p:spPr>
        <p:txBody>
          <a:bodyPr wrap="square" numCol="1" rtlCol="0">
            <a:spAutoFit/>
          </a:bodyPr>
          <a:lstStyle/>
          <a:p>
            <a:pPr algn="ctr"/>
            <a:r>
              <a:rPr lang="en-US" sz="2400" dirty="0"/>
              <a:t>Fire was always used practically, not without reason:</a:t>
            </a:r>
            <a:endParaRPr lang="en-AU" sz="2400" dirty="0"/>
          </a:p>
          <a:p>
            <a:pPr marL="342900" indent="-342900" algn="ctr">
              <a:buFontTx/>
              <a:buChar char="-"/>
            </a:pPr>
            <a:r>
              <a:rPr lang="en-AU" sz="2400" dirty="0"/>
              <a:t>Cooking</a:t>
            </a:r>
          </a:p>
          <a:p>
            <a:pPr marL="342900" indent="-342900" algn="ctr">
              <a:buFontTx/>
              <a:buChar char="-"/>
            </a:pPr>
            <a:r>
              <a:rPr lang="en-AU" sz="2400" dirty="0"/>
              <a:t>Warmth</a:t>
            </a:r>
          </a:p>
          <a:p>
            <a:pPr marL="342900" indent="-342900" algn="ctr">
              <a:buFontTx/>
              <a:buChar char="-"/>
            </a:pPr>
            <a:r>
              <a:rPr lang="en-AU" sz="2400" dirty="0"/>
              <a:t>Regrowth for animals</a:t>
            </a:r>
          </a:p>
          <a:p>
            <a:pPr marL="342900" indent="-342900" algn="ctr">
              <a:buFontTx/>
              <a:buChar char="-"/>
            </a:pPr>
            <a:r>
              <a:rPr lang="en-AU" sz="2400" dirty="0"/>
              <a:t>Navigation</a:t>
            </a:r>
          </a:p>
          <a:p>
            <a:pPr marL="342900" indent="-342900" algn="ctr">
              <a:buFontTx/>
              <a:buChar char="-"/>
            </a:pPr>
            <a:r>
              <a:rPr lang="en-AU" sz="2400" dirty="0"/>
              <a:t>Communication </a:t>
            </a:r>
          </a:p>
          <a:p>
            <a:pPr marL="342900" indent="-342900" algn="ctr">
              <a:buFontTx/>
              <a:buChar char="-"/>
            </a:pPr>
            <a:endParaRPr lang="en-AU" sz="2400" dirty="0"/>
          </a:p>
          <a:p>
            <a:pPr algn="ctr"/>
            <a:r>
              <a:rPr lang="en-AU" sz="2400" dirty="0"/>
              <a:t>No technology: used the landscape and weather to control extent of burn.</a:t>
            </a:r>
          </a:p>
          <a:p>
            <a:pPr algn="ctr"/>
            <a:endParaRPr lang="en-AU" sz="2400" dirty="0"/>
          </a:p>
          <a:p>
            <a:pPr algn="ctr"/>
            <a:r>
              <a:rPr lang="en-AU" sz="2400" dirty="0"/>
              <a:t>Men traditionally managed fire. Women participated passively, linked to food gathering. </a:t>
            </a:r>
          </a:p>
        </p:txBody>
      </p:sp>
      <p:pic>
        <p:nvPicPr>
          <p:cNvPr id="5" name="Picture 4" descr="A person holding a fire&#10;&#10;AI-generated content may be incorrect.">
            <a:extLst>
              <a:ext uri="{FF2B5EF4-FFF2-40B4-BE49-F238E27FC236}">
                <a16:creationId xmlns:a16="http://schemas.microsoft.com/office/drawing/2014/main" id="{D11E97C8-DD36-5036-6768-5C0E1D2EEF3E}"/>
              </a:ext>
            </a:extLst>
          </p:cNvPr>
          <p:cNvPicPr>
            <a:picLocks noChangeAspect="1"/>
          </p:cNvPicPr>
          <p:nvPr/>
        </p:nvPicPr>
        <p:blipFill>
          <a:blip r:embed="rId3">
            <a:extLst>
              <a:ext uri="{28A0092B-C50C-407E-A947-70E740481C1C}">
                <a14:useLocalDpi xmlns:a14="http://schemas.microsoft.com/office/drawing/2010/main" val="0"/>
              </a:ext>
            </a:extLst>
          </a:blip>
          <a:srcRect l="15931" r="13031"/>
          <a:stretch>
            <a:fillRect/>
          </a:stretch>
        </p:blipFill>
        <p:spPr>
          <a:xfrm>
            <a:off x="4943061" y="891088"/>
            <a:ext cx="7103166" cy="5632311"/>
          </a:xfrm>
          <a:prstGeom prst="rect">
            <a:avLst/>
          </a:prstGeom>
          <a:ln>
            <a:noFill/>
          </a:ln>
          <a:effectLst>
            <a:softEdge rad="112500"/>
          </a:effectLst>
        </p:spPr>
      </p:pic>
    </p:spTree>
    <p:extLst>
      <p:ext uri="{BB962C8B-B14F-4D97-AF65-F5344CB8AC3E}">
        <p14:creationId xmlns:p14="http://schemas.microsoft.com/office/powerpoint/2010/main" val="2211922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fa25" id="{0826FB28-48BF-4224-BD13-BDF7DFC56CC5}" vid="{34F7775F-A7EE-4B7F-A9CE-90D91996111E}"/>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06C51FB30EDE4AA472607806526B5E" ma:contentTypeVersion="19" ma:contentTypeDescription="Create a new document." ma:contentTypeScope="" ma:versionID="cd89d06eeff237cb3a0a5e1bcab9d810">
  <xsd:schema xmlns:xsd="http://www.w3.org/2001/XMLSchema" xmlns:xs="http://www.w3.org/2001/XMLSchema" xmlns:p="http://schemas.microsoft.com/office/2006/metadata/properties" xmlns:ns2="61eecb7f-4858-4e46-8027-aa9d22ae886d" xmlns:ns3="76f7e1a6-671a-4528-a429-9a79abe00215" targetNamespace="http://schemas.microsoft.com/office/2006/metadata/properties" ma:root="true" ma:fieldsID="c9d68328572faabac96961323f4fbdad" ns2:_="" ns3:_="">
    <xsd:import namespace="61eecb7f-4858-4e46-8027-aa9d22ae886d"/>
    <xsd:import namespace="76f7e1a6-671a-4528-a429-9a79abe002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cb7f-4858-4e46-8027-aa9d22ae8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5b4188-6d72-4f47-b878-cd8aa3462c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7e1a6-671a-4528-a429-9a79abe002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2c4c98-e149-4eac-bae5-d04789d6f114}" ma:internalName="TaxCatchAll" ma:showField="CatchAllData" ma:web="76f7e1a6-671a-4528-a429-9a79abe00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eecb7f-4858-4e46-8027-aa9d22ae886d">
      <Terms xmlns="http://schemas.microsoft.com/office/infopath/2007/PartnerControls"/>
    </lcf76f155ced4ddcb4097134ff3c332f>
    <TaxCatchAll xmlns="76f7e1a6-671a-4528-a429-9a79abe00215" xsi:nil="true"/>
  </documentManagement>
</p:properties>
</file>

<file path=customXml/itemProps1.xml><?xml version="1.0" encoding="utf-8"?>
<ds:datastoreItem xmlns:ds="http://schemas.openxmlformats.org/officeDocument/2006/customXml" ds:itemID="{D60F40EA-9C4B-4E23-A155-630A3E044AC9}"/>
</file>

<file path=customXml/itemProps2.xml><?xml version="1.0" encoding="utf-8"?>
<ds:datastoreItem xmlns:ds="http://schemas.openxmlformats.org/officeDocument/2006/customXml" ds:itemID="{7367D850-869F-4094-A1C0-A41E6BA1475A}"/>
</file>

<file path=customXml/itemProps3.xml><?xml version="1.0" encoding="utf-8"?>
<ds:datastoreItem xmlns:ds="http://schemas.openxmlformats.org/officeDocument/2006/customXml" ds:itemID="{561010B9-A9ED-40B9-9734-14E0D52AB7E5}"/>
</file>

<file path=docProps/app.xml><?xml version="1.0" encoding="utf-8"?>
<Properties xmlns="http://schemas.openxmlformats.org/officeDocument/2006/extended-properties" xmlns:vt="http://schemas.openxmlformats.org/officeDocument/2006/docPropsVTypes">
  <Template>WAFA25</Template>
  <TotalTime>11246</TotalTime>
  <Words>1714</Words>
  <Application>Microsoft Office PowerPoint</Application>
  <PresentationFormat>Widescreen</PresentationFormat>
  <Paragraphs>194</Paragraphs>
  <Slides>16</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Aptos</vt:lpstr>
      <vt:lpstr>Aptos Display</vt:lpstr>
      <vt:lpstr>Arial</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Silvia Verdina</dc:creator>
  <cp:lastModifiedBy>Stephanie Rouse</cp:lastModifiedBy>
  <cp:revision>44</cp:revision>
  <dcterms:created xsi:type="dcterms:W3CDTF">2025-04-24T02:52:24Z</dcterms:created>
  <dcterms:modified xsi:type="dcterms:W3CDTF">2025-08-10T03:03:29Z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0x0101003406C51FB30EDE4AA472607806526B5E</vt:lpwstr>
  </property>
</Properties>
</file>