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6" r:id="rId3"/>
    <p:sldId id="328" r:id="rId4"/>
    <p:sldId id="277" r:id="rId5"/>
    <p:sldId id="324" r:id="rId6"/>
    <p:sldId id="279" r:id="rId7"/>
    <p:sldId id="295" r:id="rId8"/>
    <p:sldId id="275" r:id="rId9"/>
    <p:sldId id="355" r:id="rId10"/>
    <p:sldId id="352" r:id="rId11"/>
    <p:sldId id="354" r:id="rId12"/>
    <p:sldId id="276" r:id="rId13"/>
    <p:sldId id="299" r:id="rId14"/>
    <p:sldId id="325" r:id="rId15"/>
    <p:sldId id="326" r:id="rId16"/>
    <p:sldId id="312" r:id="rId17"/>
    <p:sldId id="327" r:id="rId18"/>
    <p:sldId id="297" r:id="rId19"/>
    <p:sldId id="301" r:id="rId20"/>
    <p:sldId id="300" r:id="rId21"/>
    <p:sldId id="296" r:id="rId22"/>
    <p:sldId id="319" r:id="rId23"/>
    <p:sldId id="358" r:id="rId24"/>
    <p:sldId id="357" r:id="rId25"/>
    <p:sldId id="348" r:id="rId26"/>
    <p:sldId id="303" r:id="rId27"/>
    <p:sldId id="321" r:id="rId28"/>
    <p:sldId id="331" r:id="rId29"/>
    <p:sldId id="304" r:id="rId30"/>
    <p:sldId id="330" r:id="rId31"/>
    <p:sldId id="345" r:id="rId32"/>
    <p:sldId id="335" r:id="rId33"/>
    <p:sldId id="336" r:id="rId34"/>
    <p:sldId id="338" r:id="rId35"/>
    <p:sldId id="337" r:id="rId36"/>
    <p:sldId id="341" r:id="rId37"/>
    <p:sldId id="340" r:id="rId38"/>
    <p:sldId id="334" r:id="rId39"/>
    <p:sldId id="344" r:id="rId40"/>
    <p:sldId id="343" r:id="rId41"/>
    <p:sldId id="270" r:id="rId42"/>
    <p:sldId id="268" r:id="rId43"/>
    <p:sldId id="291" r:id="rId44"/>
    <p:sldId id="292" r:id="rId45"/>
    <p:sldId id="293" r:id="rId46"/>
    <p:sldId id="271" r:id="rId47"/>
    <p:sldId id="305" r:id="rId48"/>
    <p:sldId id="307" r:id="rId49"/>
    <p:sldId id="306" r:id="rId50"/>
    <p:sldId id="308" r:id="rId51"/>
    <p:sldId id="267" r:id="rId52"/>
    <p:sldId id="347" r:id="rId53"/>
    <p:sldId id="272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65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C8A79-352E-76C2-4793-C3B542C52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4A047-5EC1-DBAE-6AC8-68CB42FF9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70BC9-14D6-9BAD-22AB-7F5E4A18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0ADC-0B5C-4D1E-85AD-66EC97D74A2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402-25B5-46BD-6091-1E0BA4417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81E16-65BC-5230-CDD5-4FCD63C8C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3122-96E7-47CB-91F6-CEF61C39EDB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35A3D8-4F91-E47A-D9FA-9C388A669B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572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91C9D-F8EF-DAFA-B864-0BB6173EA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876FF5-CD0B-4EBF-38A7-130B6502E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DA469-C1CA-08D0-4422-19334C7C3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0ADC-0B5C-4D1E-85AD-66EC97D74A2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6DC29-98B1-82C2-BA13-A46406091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FA91B-D25E-C50D-119E-39A3C1B17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3122-96E7-47CB-91F6-CEF61C39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371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48B76E-F69F-16B6-2368-FC9DD115B0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1F6832-BFB1-206B-3952-05103DA13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90EAE-D92A-8540-AAF1-2C84C6CD1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0ADC-0B5C-4D1E-85AD-66EC97D74A2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CB171-CAA7-7BB4-8309-D16940803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BAC10-2470-F446-54F7-0F8EAB848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3122-96E7-47CB-91F6-CEF61C39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51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91C4C-0A27-C6BA-07D3-4F052DD9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424D9-78FF-05AB-7BF8-20E69A223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 sz="3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A96F3-41BA-629F-E67F-2E822ECA8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0ADC-0B5C-4D1E-85AD-66EC97D74A2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F76029-CED7-0B1E-BB3A-46F438650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0C9C3-8CC9-557E-1787-A48AD0979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3122-96E7-47CB-91F6-CEF61C39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63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52C7E-2CD4-F803-6BC7-E85433D3C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DB270-82D6-7E40-FC4A-F2167774B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F1F15-1917-C039-D6A3-FD92E7BCE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0ADC-0B5C-4D1E-85AD-66EC97D74A2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9BB76-82CE-E523-2AD9-AEB7A7D07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DD456-C912-B99F-A9AF-0F5F89076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3122-96E7-47CB-91F6-CEF61C39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38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3465-60A5-73A4-8955-3C8908948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83EEC-7D3F-B1BA-AFFC-9C3870AF3E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BB838E-1555-E8C9-B487-31C7CCC8E9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00D687-298C-28DE-E2F3-7B5AC6101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0ADC-0B5C-4D1E-85AD-66EC97D74A2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A8B9D-394B-06FA-64AD-6305998DC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7362B6-A55D-FD2E-8B00-F7F737A90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3122-96E7-47CB-91F6-CEF61C39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56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74FAB-4BF3-7C43-C411-E46A81BF3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8A75B-E697-D5D7-BE12-028CD7461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AD4CC5-1331-7E6A-4A3C-FBE954C676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920C08-159F-857C-4721-2FCF368F32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DD4706-1A98-68DA-BEC8-5EA2A2D6F1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F967BB-F14F-22C1-F13B-7E34CB058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0ADC-0B5C-4D1E-85AD-66EC97D74A2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318FE5-B115-7415-5541-F806CAE29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A1EB71-3044-1DC4-CBF2-71145589E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3122-96E7-47CB-91F6-CEF61C39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337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42043-1664-A197-EF99-C6D099833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85BFD-F59B-8769-8D63-7B1FBDFD8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0ADC-0B5C-4D1E-85AD-66EC97D74A2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062361-9054-9178-BF47-46C7C9EA8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C4347C-0600-AACB-D9C7-A51F19E49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3122-96E7-47CB-91F6-CEF61C39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69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FB916E-49CB-2507-2764-A336839BF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0ADC-0B5C-4D1E-85AD-66EC97D74A2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DF844C-82FF-4EE7-E415-7F24F28AF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59E554-D3B4-3DDE-1EF8-30EA525B4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3122-96E7-47CB-91F6-CEF61C39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69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4160E-FE10-C012-D87A-0C02B53C6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1560C-501B-C260-8DA4-AD92F4606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143A14-0A34-234F-326E-77B0F5EEE6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CDAE21-968E-54EF-20B4-E1DCD5D0C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0ADC-0B5C-4D1E-85AD-66EC97D74A2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0021C8-4527-82BC-E0A7-26C08E4D1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08FF79-467D-DEA6-2456-76B585C7D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3122-96E7-47CB-91F6-CEF61C39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325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3542-AE3A-1057-4C4B-5A88CD8D4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36FCAB-557A-71A7-BDE6-C8926576D1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B82EDD-015D-78AA-97D2-2394614AA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91465D-F62E-2654-53A6-943B7EB0A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0ADC-0B5C-4D1E-85AD-66EC97D74A2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9192A-EE30-819B-485F-C388226B0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36BB82-73A8-1886-4474-F14A5C933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3122-96E7-47CB-91F6-CEF61C39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07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12420AEA-3F0E-64D5-3215-B5C6D2BAC85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482437-F39E-D65A-0F46-4F8146BAEE5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0A7C31-1D51-D553-92F8-6B2339738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5CC3F-8F9C-AF75-D9FE-4EDC2BA2B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0E2FB-E804-32BF-2FCB-5161478E6B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8D0ADC-0B5C-4D1E-85AD-66EC97D74A2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404EF-27EE-D74D-C821-1077B35493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8A104-85B3-A2B8-6427-83E3CDF8DA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BC3122-96E7-47CB-91F6-CEF61C39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368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Poppins" panose="00000500000000000000" pitchFamily="2" charset="0"/>
          <a:ea typeface="+mj-ea"/>
          <a:cs typeface="Poppins" panose="00000500000000000000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200" kern="1200">
          <a:solidFill>
            <a:schemeClr val="bg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ssoccer.com/laws-of-the-game-changes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ssoccer.com/laws-of-the-game-changes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ssoccer.com/laws-of-the-game-changes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8B1AE-8DD4-3526-825F-98A71FD49D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b="1" dirty="0"/>
              <a:t>Welcome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BA2C67-C957-17AC-8BE7-D09A54CDA3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3200" dirty="0"/>
              <a:t>Fall 2026 Referee Orientation</a:t>
            </a:r>
          </a:p>
        </p:txBody>
      </p:sp>
    </p:spTree>
    <p:extLst>
      <p:ext uri="{BB962C8B-B14F-4D97-AF65-F5344CB8AC3E}">
        <p14:creationId xmlns:p14="http://schemas.microsoft.com/office/powerpoint/2010/main" val="406168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7E159-C4CF-F858-1089-8E16C7D09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BCB64-9E55-4F0D-FB6B-0EEF5169A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and pay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F34832-DA3E-B25F-F0CD-705B8A5F6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47018"/>
            <a:ext cx="11084169" cy="5510982"/>
          </a:xfrm>
        </p:spPr>
        <p:txBody>
          <a:bodyPr>
            <a:normAutofit/>
          </a:bodyPr>
          <a:lstStyle/>
          <a:p>
            <a:endParaRPr lang="en-US" sz="48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When posted, an email will be sent out and availability for next week of games will be open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Check schedule and text Art acceptance of assignments </a:t>
            </a:r>
            <a:r>
              <a:rPr lang="en-US" u="sng" dirty="0"/>
              <a:t>Wednesday</a:t>
            </a:r>
            <a:r>
              <a:rPr lang="en-US" dirty="0"/>
              <a:t> 9pm. </a:t>
            </a:r>
            <a:r>
              <a:rPr lang="en-US" i="1" dirty="0"/>
              <a:t>It is your responsibility</a:t>
            </a:r>
            <a:r>
              <a:rPr lang="en-US" dirty="0"/>
              <a:t>, Art should not have to text you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731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7EBFA-72D5-A620-7113-1ED20062B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0D892-DFD8-B0F3-8682-30431E200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and pay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57879-8876-3E09-0BA9-D611A577F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47018"/>
            <a:ext cx="11260016" cy="5510982"/>
          </a:xfrm>
        </p:spPr>
        <p:txBody>
          <a:bodyPr>
            <a:normAutofit/>
          </a:bodyPr>
          <a:lstStyle/>
          <a:p>
            <a:endParaRPr lang="en-US" sz="48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If something changes in your ability to attend games, </a:t>
            </a:r>
            <a:r>
              <a:rPr lang="en-US" u="sng" dirty="0"/>
              <a:t>contact immediately</a:t>
            </a:r>
            <a:r>
              <a:rPr lang="en-US" dirty="0"/>
              <a:t> up to 7am of game day. That day, contact check-in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If running late, text person checking in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Pay scale &amp; pay dates are on referee payroll tab.  Paperwork must be submitted to get paid timely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907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9F382-8C0A-8EC1-5CA9-FD5C2F2E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Managing the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46D4B-C973-9F71-2D37-568633DC8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34563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b="1" dirty="0"/>
              <a:t>  Get parents and coaches on your side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	    look sharp, strong signals, hustle,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           explain fouls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387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3381A-4F88-68D6-D516-C334D7134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191A3-B0F8-733E-05D1-9D0B310CB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Managing the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D6444-9C10-271A-D37D-69D79EB15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40815" cy="4351338"/>
          </a:xfrm>
        </p:spPr>
        <p:txBody>
          <a:bodyPr>
            <a:normAutofit/>
          </a:bodyPr>
          <a:lstStyle/>
          <a:p>
            <a:r>
              <a:rPr lang="en-US" dirty="0"/>
              <a:t>“Ask, Tell, Dismiss” has evolved to         </a:t>
            </a:r>
          </a:p>
          <a:p>
            <a:r>
              <a:rPr lang="en-US" b="1" dirty="0"/>
              <a:t>             Warn, Caution, Dismiss </a:t>
            </a:r>
          </a:p>
          <a:p>
            <a:endParaRPr lang="en-US" sz="900" dirty="0"/>
          </a:p>
          <a:p>
            <a:endParaRPr lang="en-US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860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34565-8AE1-651A-2069-35DB831D7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23924-0ED1-069E-9BCB-E7D1FDC43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Managing the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B285F-C4A3-2CC0-4014-AB540A7D5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40815" cy="4351338"/>
          </a:xfrm>
        </p:spPr>
        <p:txBody>
          <a:bodyPr>
            <a:normAutofit/>
          </a:bodyPr>
          <a:lstStyle/>
          <a:p>
            <a:r>
              <a:rPr lang="en-US" dirty="0"/>
              <a:t>“Ask, Tell, Dismiss” has evolved to         </a:t>
            </a:r>
          </a:p>
          <a:p>
            <a:r>
              <a:rPr lang="en-US" b="1" dirty="0"/>
              <a:t>             Warn, Caution, Dismiss </a:t>
            </a:r>
          </a:p>
          <a:p>
            <a:pPr>
              <a:spcBef>
                <a:spcPts val="0"/>
              </a:spcBef>
            </a:pPr>
            <a:endParaRPr lang="en-US" b="1" dirty="0"/>
          </a:p>
          <a:p>
            <a:pPr>
              <a:spcBef>
                <a:spcPts val="0"/>
              </a:spcBef>
            </a:pPr>
            <a:r>
              <a:rPr lang="en-US" b="1" dirty="0"/>
              <a:t>Q</a:t>
            </a:r>
            <a:r>
              <a:rPr lang="en-US" dirty="0"/>
              <a:t>: Does ‘Warn, Caution, Dismiss’ work with    </a:t>
            </a:r>
          </a:p>
          <a:p>
            <a:pPr>
              <a:spcBef>
                <a:spcPts val="0"/>
              </a:spcBef>
            </a:pPr>
            <a:r>
              <a:rPr lang="en-US" dirty="0"/>
              <a:t>    players also?  </a:t>
            </a:r>
          </a:p>
          <a:p>
            <a:endParaRPr lang="en-US" sz="900" dirty="0"/>
          </a:p>
          <a:p>
            <a:r>
              <a:rPr lang="en-US" dirty="0"/>
              <a:t>    </a:t>
            </a:r>
            <a:endParaRPr lang="en-US" sz="900" dirty="0"/>
          </a:p>
          <a:p>
            <a:endParaRPr lang="en-US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639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692C4-DA4A-1306-7B54-F284A431A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9B9A1-79F4-C94D-AA7E-D3558D91A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Managing the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333B0-7159-CD26-FE1F-5406E1F97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40815" cy="4351338"/>
          </a:xfrm>
        </p:spPr>
        <p:txBody>
          <a:bodyPr>
            <a:normAutofit/>
          </a:bodyPr>
          <a:lstStyle/>
          <a:p>
            <a:r>
              <a:rPr lang="en-US" dirty="0"/>
              <a:t>“Ask, Tell, Dismiss” has evolved to         </a:t>
            </a:r>
          </a:p>
          <a:p>
            <a:r>
              <a:rPr lang="en-US" b="1" dirty="0"/>
              <a:t>             Warn, Caution, Dismiss </a:t>
            </a:r>
          </a:p>
          <a:p>
            <a:pPr>
              <a:spcBef>
                <a:spcPts val="0"/>
              </a:spcBef>
            </a:pPr>
            <a:endParaRPr lang="en-US" b="1" dirty="0"/>
          </a:p>
          <a:p>
            <a:pPr>
              <a:spcBef>
                <a:spcPts val="0"/>
              </a:spcBef>
            </a:pPr>
            <a:r>
              <a:rPr lang="en-US" b="1" dirty="0"/>
              <a:t>Q</a:t>
            </a:r>
            <a:r>
              <a:rPr lang="en-US" dirty="0"/>
              <a:t>: Does ‘Warn, Caution, Dismiss’ work with    </a:t>
            </a:r>
          </a:p>
          <a:p>
            <a:pPr>
              <a:spcBef>
                <a:spcPts val="0"/>
              </a:spcBef>
            </a:pPr>
            <a:r>
              <a:rPr lang="en-US" dirty="0"/>
              <a:t>    players also?  </a:t>
            </a:r>
          </a:p>
          <a:p>
            <a:endParaRPr lang="en-US" sz="900" dirty="0"/>
          </a:p>
          <a:p>
            <a:r>
              <a:rPr lang="en-US" dirty="0"/>
              <a:t>           Yes! </a:t>
            </a:r>
            <a:r>
              <a:rPr lang="en-US" b="1" dirty="0"/>
              <a:t>Communication</a:t>
            </a:r>
            <a:r>
              <a:rPr lang="en-US" dirty="0"/>
              <a:t>… 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with captain, 					  players &amp; substitutes</a:t>
            </a:r>
          </a:p>
          <a:p>
            <a:endParaRPr lang="en-US" b="1" dirty="0"/>
          </a:p>
          <a:p>
            <a:endParaRPr lang="en-US" sz="900" dirty="0"/>
          </a:p>
          <a:p>
            <a:endParaRPr lang="en-US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81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9BF4-1A03-66A9-B7F6-B7D188D44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CC018-2F8C-6029-CEB5-3C77DA0B9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Managing the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B81F6-F46F-B01A-F41D-1D467F541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40815" cy="4351338"/>
          </a:xfrm>
        </p:spPr>
        <p:txBody>
          <a:bodyPr>
            <a:normAutofit/>
          </a:bodyPr>
          <a:lstStyle/>
          <a:p>
            <a:r>
              <a:rPr lang="en-US" dirty="0"/>
              <a:t>“Ask, Tell, Dismiss” has evolved to         </a:t>
            </a:r>
          </a:p>
          <a:p>
            <a:r>
              <a:rPr lang="en-US" b="1" dirty="0"/>
              <a:t>             Warn, Caution, Dismiss </a:t>
            </a:r>
          </a:p>
          <a:p>
            <a:pPr>
              <a:spcBef>
                <a:spcPts val="0"/>
              </a:spcBef>
            </a:pPr>
            <a:endParaRPr lang="en-US" b="1" dirty="0"/>
          </a:p>
          <a:p>
            <a:pPr>
              <a:spcBef>
                <a:spcPts val="0"/>
              </a:spcBef>
            </a:pPr>
            <a:r>
              <a:rPr lang="en-US" b="1" dirty="0"/>
              <a:t>Q: </a:t>
            </a:r>
            <a:r>
              <a:rPr lang="en-US" dirty="0"/>
              <a:t>How do I manage the game as an </a:t>
            </a:r>
          </a:p>
          <a:p>
            <a:pPr>
              <a:spcBef>
                <a:spcPts val="0"/>
              </a:spcBef>
            </a:pPr>
            <a:r>
              <a:rPr lang="en-US" dirty="0"/>
              <a:t>     Assistant Ref?</a:t>
            </a:r>
          </a:p>
          <a:p>
            <a:r>
              <a:rPr lang="en-US" dirty="0"/>
              <a:t>    </a:t>
            </a:r>
            <a:endParaRPr lang="en-US" i="1" dirty="0">
              <a:solidFill>
                <a:schemeClr val="accent2"/>
              </a:solidFill>
            </a:endParaRPr>
          </a:p>
          <a:p>
            <a:endParaRPr lang="en-US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331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E587A-54CA-21F4-844F-BFB3C92DD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02A60-1ABB-D8C3-74E3-F2A1889E5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Managing the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9B806-9892-8D43-FDF8-4D2BB37FB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02108" cy="4351338"/>
          </a:xfrm>
        </p:spPr>
        <p:txBody>
          <a:bodyPr>
            <a:normAutofit/>
          </a:bodyPr>
          <a:lstStyle/>
          <a:p>
            <a:r>
              <a:rPr lang="en-US" dirty="0"/>
              <a:t>“Ask, Tell, Dismiss” has evolved to         </a:t>
            </a:r>
          </a:p>
          <a:p>
            <a:r>
              <a:rPr lang="en-US" b="1" dirty="0"/>
              <a:t>             Warn, Caution, Dismiss </a:t>
            </a:r>
          </a:p>
          <a:p>
            <a:pPr>
              <a:spcBef>
                <a:spcPts val="0"/>
              </a:spcBef>
            </a:pPr>
            <a:endParaRPr lang="en-US" b="1" dirty="0"/>
          </a:p>
          <a:p>
            <a:pPr>
              <a:spcBef>
                <a:spcPts val="0"/>
              </a:spcBef>
            </a:pPr>
            <a:r>
              <a:rPr lang="en-US" b="1" dirty="0"/>
              <a:t>Q: </a:t>
            </a:r>
            <a:r>
              <a:rPr lang="en-US" dirty="0"/>
              <a:t>How do I manage the game as an </a:t>
            </a:r>
          </a:p>
          <a:p>
            <a:pPr>
              <a:spcBef>
                <a:spcPts val="0"/>
              </a:spcBef>
            </a:pPr>
            <a:r>
              <a:rPr lang="en-US" dirty="0"/>
              <a:t>     Assistant Ref?</a:t>
            </a:r>
          </a:p>
          <a:p>
            <a:r>
              <a:rPr lang="en-US" dirty="0"/>
              <a:t>           </a:t>
            </a:r>
            <a:r>
              <a:rPr lang="en-US" b="1" dirty="0"/>
              <a:t>Communication</a:t>
            </a:r>
            <a:r>
              <a:rPr lang="en-US" dirty="0"/>
              <a:t>…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with referee &amp; players,   	   eye contact, signals, position &amp; hustle.</a:t>
            </a:r>
          </a:p>
          <a:p>
            <a:endParaRPr lang="en-US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817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52421-A196-3EC3-13D6-D5A4EADD2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EB9CB-8A09-6BC3-8278-10F4FFF3C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Managing the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E3F93-90BC-074E-26A8-385C194A2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691813" cy="5032375"/>
          </a:xfrm>
        </p:spPr>
        <p:txBody>
          <a:bodyPr>
            <a:normAutofit/>
          </a:bodyPr>
          <a:lstStyle/>
          <a:p>
            <a:r>
              <a:rPr lang="en-US" u="sng" dirty="0"/>
              <a:t>Support structure at Legacy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366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AF8C0-FF34-FF12-45D5-53A83EBFB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473E3-8BAD-31F6-B84F-1A2170CF4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Managing the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C8AC5-17BE-6825-6856-27E3E4D0B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1142786" cy="5032375"/>
          </a:xfrm>
        </p:spPr>
        <p:txBody>
          <a:bodyPr>
            <a:normAutofit/>
          </a:bodyPr>
          <a:lstStyle/>
          <a:p>
            <a:r>
              <a:rPr lang="en-US" u="sng" dirty="0"/>
              <a:t>Support structure at Legacy</a:t>
            </a:r>
            <a:r>
              <a:rPr lang="en-US" dirty="0"/>
              <a:t>:</a:t>
            </a:r>
          </a:p>
          <a:p>
            <a:endParaRPr lang="en-US" sz="900" dirty="0"/>
          </a:p>
          <a:p>
            <a:r>
              <a:rPr lang="en-US" dirty="0"/>
              <a:t>On game day </a:t>
            </a:r>
          </a:p>
          <a:p>
            <a:pPr marL="1371600" indent="-457200"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3200" dirty="0"/>
              <a:t>Fellow referees, referee mentor/referee monitor, field marshals, check in/out person </a:t>
            </a:r>
          </a:p>
          <a:p>
            <a:pPr marL="1371600" indent="-457200"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3200" dirty="0"/>
              <a:t>Recognize early if pennies or alternate ref jerseys are needed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293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2D8C706-117E-BDA6-B8AB-C32A9C5E7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F23A72-2F7B-43AE-92C0-057CF1F6C7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42B8E9-5CF4-8E47-34A3-45E1524C97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2643E9-A8DE-AC39-E4BE-5635140435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0899"/>
          <a:stretch>
            <a:fillRect/>
          </a:stretch>
        </p:blipFill>
        <p:spPr>
          <a:xfrm>
            <a:off x="626934" y="308813"/>
            <a:ext cx="10938132" cy="594911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97093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E0AB2-471B-2BBD-0D02-028CA038D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9A37B-ACC9-25D6-E791-71149597C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Managing the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3DDD5-69DD-2CE0-0EEE-8890BE7CC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691813" cy="5032375"/>
          </a:xfrm>
        </p:spPr>
        <p:txBody>
          <a:bodyPr>
            <a:normAutofit/>
          </a:bodyPr>
          <a:lstStyle/>
          <a:p>
            <a:r>
              <a:rPr lang="en-US" u="sng" dirty="0"/>
              <a:t>Support structure at Legacy</a:t>
            </a:r>
            <a:r>
              <a:rPr lang="en-US" dirty="0"/>
              <a:t>:</a:t>
            </a:r>
          </a:p>
          <a:p>
            <a:endParaRPr lang="en-US" sz="900" dirty="0"/>
          </a:p>
          <a:p>
            <a:r>
              <a:rPr lang="en-US" dirty="0"/>
              <a:t>After game day </a:t>
            </a:r>
            <a:r>
              <a:rPr lang="en-US" sz="3200" dirty="0"/>
              <a:t>(if follow up is needed)</a:t>
            </a:r>
            <a:r>
              <a:rPr lang="en-US" dirty="0"/>
              <a:t>        </a:t>
            </a:r>
          </a:p>
          <a:p>
            <a:pPr marL="1371600" indent="-457200">
              <a:buFont typeface="Arial" panose="020B0604020202020204" pitchFamily="34" charset="0"/>
              <a:buChar char="•"/>
            </a:pPr>
            <a:r>
              <a:rPr lang="en-US" sz="3200" dirty="0"/>
              <a:t>Dave Lammers, Art, Sporting LS Board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788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A9C4D-9BEF-054E-DA1A-8B59FB675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2EB72-F637-6EB0-4637-D87514521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Referee abuse prevention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D4432-6251-A32A-E19C-660E013A7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63554" cy="4351338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USSF will not allow abuse.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Policy instituted last season.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Sporting LS Board has your back.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054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CA727-575B-3B71-1ECE-38ADE6D7F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428F4-17E0-3847-C041-F1B6D126B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Referee abuse prevention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B89F2-085A-BDFC-2F4F-882252BE4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USSF will not allow abuse.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Policy instituted last season.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Sporting LS Board has your back.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u="sng" dirty="0"/>
              <a:t>Your responsibility</a:t>
            </a:r>
            <a:r>
              <a:rPr lang="en-US" dirty="0"/>
              <a:t>: online report, supplemental reports with CR &amp; AR names, photo of game card, team names, which coach, players # involved.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480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1EC89-3B22-72A2-18D6-B63A43A84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36013-7608-1086-A45C-D081CE129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Referee abuse consequences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5F14A-CCB2-9E26-04E0-7905329E7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77525" cy="4351338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Dave Lammers will follow-up with referees, Art &amp; Lucy will assist.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Sporting LS Board will review and decide how to proceed.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39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353F3-7AC2-583A-B1C2-ED42F1E88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28585-B19A-E5BC-1587-F22A7E3AC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Referee abuse consequences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19784-B2EC-7AD6-B2F7-DF7EAD87C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06150" cy="4351338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8CC7232-B839-EB58-2AEE-E15155D2E1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9161488"/>
              </p:ext>
            </p:extLst>
          </p:nvPr>
        </p:nvGraphicFramePr>
        <p:xfrm>
          <a:off x="247650" y="191459"/>
          <a:ext cx="11815395" cy="60235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5974">
                  <a:extLst>
                    <a:ext uri="{9D8B030D-6E8A-4147-A177-3AD203B41FA5}">
                      <a16:colId xmlns:a16="http://schemas.microsoft.com/office/drawing/2014/main" val="723197204"/>
                    </a:ext>
                  </a:extLst>
                </a:gridCol>
                <a:gridCol w="5162714">
                  <a:extLst>
                    <a:ext uri="{9D8B030D-6E8A-4147-A177-3AD203B41FA5}">
                      <a16:colId xmlns:a16="http://schemas.microsoft.com/office/drawing/2014/main" val="1091094788"/>
                    </a:ext>
                  </a:extLst>
                </a:gridCol>
                <a:gridCol w="642859">
                  <a:extLst>
                    <a:ext uri="{9D8B030D-6E8A-4147-A177-3AD203B41FA5}">
                      <a16:colId xmlns:a16="http://schemas.microsoft.com/office/drawing/2014/main" val="3280585495"/>
                    </a:ext>
                  </a:extLst>
                </a:gridCol>
                <a:gridCol w="737594">
                  <a:extLst>
                    <a:ext uri="{9D8B030D-6E8A-4147-A177-3AD203B41FA5}">
                      <a16:colId xmlns:a16="http://schemas.microsoft.com/office/drawing/2014/main" val="1158296910"/>
                    </a:ext>
                  </a:extLst>
                </a:gridCol>
                <a:gridCol w="83277">
                  <a:extLst>
                    <a:ext uri="{9D8B030D-6E8A-4147-A177-3AD203B41FA5}">
                      <a16:colId xmlns:a16="http://schemas.microsoft.com/office/drawing/2014/main" val="3245608699"/>
                    </a:ext>
                  </a:extLst>
                </a:gridCol>
                <a:gridCol w="4722977">
                  <a:extLst>
                    <a:ext uri="{9D8B030D-6E8A-4147-A177-3AD203B41FA5}">
                      <a16:colId xmlns:a16="http://schemas.microsoft.com/office/drawing/2014/main" val="3914156377"/>
                    </a:ext>
                  </a:extLst>
                </a:gridCol>
              </a:tblGrid>
              <a:tr h="3188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 gridSpan="5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ATHLETIC STAFF AND VOLUNTEER ABUSE PREVENTION MATRIX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561325"/>
                  </a:ext>
                </a:extLst>
              </a:tr>
              <a:tr h="2846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035000"/>
                  </a:ext>
                </a:extLst>
              </a:tr>
              <a:tr h="46134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Level </a:t>
                      </a:r>
                    </a:p>
                    <a:p>
                      <a:pPr algn="ctr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NON-PHYSICAL* </a:t>
                      </a:r>
                      <a:r>
                        <a:rPr lang="en-US" sz="1200" u="none" strike="noStrike" dirty="0">
                          <a:effectLst/>
                        </a:rPr>
                        <a:t>of gross misconduct, abuse, and/or assault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Min. Games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Time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effectLst/>
                        </a:rPr>
                        <a:t>KEY PENALTY FACTORS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l" fontAlgn="b">
                        <a:buNone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lnT w="12700" cmpd="sng">
                      <a:noFill/>
                    </a:lnT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062068"/>
                  </a:ext>
                </a:extLst>
              </a:tr>
              <a:tr h="4782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 1</a:t>
                      </a:r>
                    </a:p>
                    <a:p>
                      <a:pPr algn="ctr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Insulting, Belittling, Insinuating, or Taunting Behavior Undermining Athletic Staff or Volunteer Authority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* Single offenses are at a minimum the prescribed game penalty or time penalty for non red zone offenses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234337"/>
                  </a:ext>
                </a:extLst>
              </a:tr>
              <a:tr h="4782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 2</a:t>
                      </a:r>
                    </a:p>
                    <a:p>
                      <a:pPr algn="ctr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Harassment, Intimidation, Retaliation, Abusive, or Threatening (non-physical) Language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</a:p>
                    <a:p>
                      <a:pPr algn="ctr" fontAlgn="b">
                        <a:buNone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* Penalties can be both game and time depending on severity / circumstances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956809"/>
                  </a:ext>
                </a:extLst>
              </a:tr>
              <a:tr h="52382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</a:p>
                    <a:p>
                      <a:pPr algn="ctr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Aggression, Attacking, Derogatory, Cyberbullying, Doxing or Threatening (Physical/Violence) Language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* Second time offenders receive double punishment.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072128"/>
                  </a:ext>
                </a:extLst>
              </a:tr>
              <a:tr h="45550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</a:p>
                    <a:p>
                      <a:pPr algn="ctr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Offensive or Discriminatory Act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* Third time offenders receive a lifetime ban.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583"/>
                  </a:ext>
                </a:extLst>
              </a:tr>
              <a:tr h="37989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* More than one offense at the same time is at least the punishment for the most serious offense.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1175825"/>
                  </a:ext>
                </a:extLst>
              </a:tr>
              <a:tr h="46134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PHYSICAL* </a:t>
                      </a:r>
                      <a:r>
                        <a:rPr lang="en-US" sz="1200" u="none" strike="noStrike" dirty="0">
                          <a:effectLst/>
                        </a:rPr>
                        <a:t>of gross misconduct, abuse, and/or assault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Min. Games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Time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* Offenses against minors who are athletic staff and volunteers may be subject to a "minor multiplier" resulting in up to triple punishment.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1805113"/>
                  </a:ext>
                </a:extLst>
              </a:tr>
              <a:tr h="4916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</a:p>
                    <a:p>
                      <a:pPr algn="ctr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Minor or Slight Deliberate Touching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</a:p>
                    <a:p>
                      <a:pPr algn="ctr" fontAlgn="b">
                        <a:buNone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* Optionality for 50% penalty for first offense from a minor.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698814"/>
                  </a:ext>
                </a:extLst>
              </a:tr>
              <a:tr h="56562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 2</a:t>
                      </a:r>
                    </a:p>
                    <a:p>
                      <a:pPr algn="ctr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Pushing, Grabbing, Pulling, Squeezing, Pinching,</a:t>
                      </a:r>
                      <a:r>
                        <a:rPr lang="en-US" sz="1400" u="none" strike="sngStrike">
                          <a:effectLst/>
                        </a:rPr>
                        <a:t> </a:t>
                      </a:r>
                      <a:r>
                        <a:rPr lang="en-US" sz="1400" u="none" strike="noStrike">
                          <a:effectLst/>
                        </a:rPr>
                        <a:t>Use of Object in Non Striking Manner, or Physical Property Damage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10</a:t>
                      </a:r>
                    </a:p>
                    <a:p>
                      <a:pPr algn="ctr" fontAlgn="b">
                        <a:buNone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12 </a:t>
                      </a:r>
                      <a:r>
                        <a:rPr lang="en-US" sz="1200" u="none" strike="noStrike" dirty="0" err="1">
                          <a:effectLst/>
                        </a:rPr>
                        <a:t>mo</a:t>
                      </a:r>
                      <a:endParaRPr lang="en-US" sz="1200" u="none" strike="noStrike" dirty="0">
                        <a:effectLst/>
                      </a:endParaRPr>
                    </a:p>
                    <a:p>
                      <a:pPr algn="ctr" fontAlgn="b">
                        <a:buNone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Law Enforcement: initial call will receive a 2-game suspension, penalty will be more severe if trespass citation is issued (6 games)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855365"/>
                  </a:ext>
                </a:extLst>
              </a:tr>
              <a:tr h="7174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</a:p>
                    <a:p>
                      <a:pPr algn="ctr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Hitting, Punching, Elbowing, Kicking, Slapping, Biting, Spiting, Choking, </a:t>
                      </a:r>
                      <a:r>
                        <a:rPr lang="en-US" sz="1400" u="none" strike="noStrike" dirty="0" err="1">
                          <a:effectLst/>
                        </a:rPr>
                        <a:t>Tackeling</a:t>
                      </a:r>
                      <a:r>
                        <a:rPr lang="en-US" sz="1400" u="none" strike="noStrike" dirty="0">
                          <a:effectLst/>
                        </a:rPr>
                        <a:t>, Throwing or Use of Object or Any Part of Body (Forearm, Knee, Head) in a Striking Manner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Lifetime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338497"/>
                  </a:ext>
                </a:extLst>
              </a:tr>
              <a:tr h="3863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*Disclaimer: These are only a few examples of abuse - other actions or statements may also fall into this category.</a:t>
                      </a:r>
                    </a:p>
                    <a:p>
                      <a:pPr algn="l" fontAlgn="b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57" marR="9257" marT="925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70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537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9584D-47AE-5421-3B07-73E5BB896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A6047-A212-2E67-E364-12A4E06D5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Coaches code of 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F7FD6-D379-6C5B-14DC-766BD5755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587154" cy="4351338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r>
              <a:rPr lang="en-US" dirty="0"/>
              <a:t>All Sporting LS coaches are expected to sign and adhere to the code</a:t>
            </a:r>
            <a:endParaRPr lang="en-US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346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54EA0-0D05-7EE1-FE1A-85C03B366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46F83-30E4-5759-0053-C5FA60E88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Coaches code of 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F0CA8-292F-0060-564D-EAA0E6E3F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06150" cy="4351338"/>
          </a:xfrm>
        </p:spPr>
        <p:txBody>
          <a:bodyPr>
            <a:normAutofit/>
          </a:bodyPr>
          <a:lstStyle/>
          <a:p>
            <a:endParaRPr lang="en-US" i="1" dirty="0">
              <a:solidFill>
                <a:schemeClr val="accent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02FAB2-0537-C2B5-0AB7-DB86E1A213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612" b="43619"/>
          <a:stretch>
            <a:fillRect/>
          </a:stretch>
        </p:blipFill>
        <p:spPr>
          <a:xfrm>
            <a:off x="192018" y="1825625"/>
            <a:ext cx="11807964" cy="417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392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72251-5F75-3962-1580-15B3CD70F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C40E9-F1DB-AF52-7A0D-B92A47CB5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Coaches code of 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139F2-6288-52E5-FAD1-7479DA3A6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06150" cy="4351338"/>
          </a:xfrm>
        </p:spPr>
        <p:txBody>
          <a:bodyPr>
            <a:normAutofit/>
          </a:bodyPr>
          <a:lstStyle/>
          <a:p>
            <a:endParaRPr lang="en-US" i="1" dirty="0">
              <a:solidFill>
                <a:schemeClr val="accent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DAC760-03F2-F8D6-F123-78F9611B3F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384"/>
          <a:stretch>
            <a:fillRect/>
          </a:stretch>
        </p:blipFill>
        <p:spPr>
          <a:xfrm>
            <a:off x="221076" y="2578096"/>
            <a:ext cx="11718983" cy="26323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84C335-6DF2-0A6D-49DD-674CB8E0F3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798" b="43626"/>
          <a:stretch>
            <a:fillRect/>
          </a:stretch>
        </p:blipFill>
        <p:spPr>
          <a:xfrm>
            <a:off x="221078" y="1825625"/>
            <a:ext cx="11749846" cy="75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9636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81725-7F4D-352C-2D67-05F4E2E16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3CB83-ED1D-E42F-4F4F-93181B9C8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28" y="297712"/>
            <a:ext cx="3488530" cy="4901609"/>
          </a:xfrm>
        </p:spPr>
        <p:txBody>
          <a:bodyPr>
            <a:normAutofit/>
          </a:bodyPr>
          <a:lstStyle/>
          <a:p>
            <a:r>
              <a:rPr lang="en-US" sz="2800" dirty="0"/>
              <a:t>Discrimination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7E663-73F3-2B65-AFBF-6DAD35668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06150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D72F65-CD02-945B-C614-27E5EBCE7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958" y="0"/>
            <a:ext cx="63096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05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155C0-E597-2C95-E95E-BD2DA5EBC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B2D51-6C4E-0C33-6DFF-BCCFBE56C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Discrimination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F7729-65F5-353C-B7D7-F0A9A350F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34600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MYSA now requires form to be submitted for any transgression in an affiliated game.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412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8D77C-DE59-C11A-D0B1-3CDDE7C47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5DB48-4014-F5FC-3B37-DD99E473C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Meeting 2026 Agenda: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CA8C0-097C-7B53-B92A-D20844A76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This season’s </a:t>
            </a:r>
            <a:r>
              <a:rPr lang="en-US" b="1" u="sng" dirty="0"/>
              <a:t>point of emphasis</a:t>
            </a:r>
            <a:r>
              <a:rPr lang="en-US" dirty="0"/>
              <a:t>:  </a:t>
            </a:r>
          </a:p>
          <a:p>
            <a:pPr marL="914400"/>
            <a:endParaRPr lang="en-US" sz="900" dirty="0"/>
          </a:p>
          <a:p>
            <a:pPr marL="914400"/>
            <a:r>
              <a:rPr lang="en-US" dirty="0"/>
              <a:t>1.  Vision</a:t>
            </a:r>
          </a:p>
          <a:p>
            <a:pPr marL="914400" indent="0">
              <a:buNone/>
            </a:pPr>
            <a:r>
              <a:rPr lang="en-US" dirty="0"/>
              <a:t>2. Managing the game</a:t>
            </a:r>
          </a:p>
          <a:p>
            <a:pPr marL="914400" indent="0">
              <a:buNone/>
            </a:pPr>
            <a:r>
              <a:rPr lang="en-US" dirty="0"/>
              <a:t>3. Rule changes</a:t>
            </a:r>
          </a:p>
          <a:p>
            <a:pPr marL="914400" indent="0">
              <a:buNone/>
            </a:pPr>
            <a:r>
              <a:rPr lang="en-US" dirty="0"/>
              <a:t>4. The 2-man system</a:t>
            </a:r>
          </a:p>
          <a:p>
            <a:pPr marL="914400" indent="0">
              <a:buNone/>
            </a:pPr>
            <a:r>
              <a:rPr lang="en-US" dirty="0"/>
              <a:t>5. Fall schedule</a:t>
            </a:r>
          </a:p>
        </p:txBody>
      </p:sp>
    </p:spTree>
    <p:extLst>
      <p:ext uri="{BB962C8B-B14F-4D97-AF65-F5344CB8AC3E}">
        <p14:creationId xmlns:p14="http://schemas.microsoft.com/office/powerpoint/2010/main" val="9549776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CAB82-6F9E-157E-07C8-93AF891D4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04B4F-75C0-AAFA-66D5-3B70FD94E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4008474" cy="5811838"/>
          </a:xfrm>
        </p:spPr>
        <p:txBody>
          <a:bodyPr>
            <a:normAutofit/>
          </a:bodyPr>
          <a:lstStyle/>
          <a:p>
            <a:r>
              <a:rPr lang="en-US" sz="4000" dirty="0"/>
              <a:t>Discrimination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B560B-FEF9-E5DC-26DE-6143BD439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06150" cy="4351338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D9F39F-39E9-69F2-53C7-859B46C0E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693" y="0"/>
            <a:ext cx="56303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505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F1506-CBBF-A018-7A2E-0F646AD2C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C6842-B11B-B704-4773-657C6F511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Rules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403BA-6B80-4B9D-6C70-E9EAEE1F5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	US Soccer federation</a:t>
            </a:r>
            <a:endParaRPr lang="en-US" sz="900" b="1" dirty="0"/>
          </a:p>
          <a:p>
            <a:endParaRPr lang="en-US" sz="3200" u="sng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3200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www.ussoccer.com/laws-of-the-game-changes</a:t>
            </a:r>
            <a:endParaRPr lang="en-US" sz="3200" u="sng" dirty="0"/>
          </a:p>
          <a:p>
            <a:pPr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544829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4C7AD-0AF8-E4C5-002A-8CF192D22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77F5D-B9D3-F705-FE5C-C167C48ED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2E7AC9-B154-E725-E43C-9EA075E0A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8" y="0"/>
            <a:ext cx="121772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7776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F4FA1-2E29-B282-5C63-AB1068ED7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917F0-74F9-4315-6DC0-7946B8CCE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766027-AEAC-3990-FD6D-11FEB8BA0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4" y="0"/>
            <a:ext cx="121583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751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E4C4E-9F51-2520-3268-C7E44AC01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E07DA-7529-E75A-A00C-3D736FB5D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42DEF3-3A57-B2E8-972F-39D27BFC5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98"/>
            <a:ext cx="12192000" cy="683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537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99354-DDFD-2456-C71C-57A4CA98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FBE2D-031C-F660-CDC2-F2753199E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224E73-5AC9-E8A6-A2B4-4E11E4A06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5" y="0"/>
            <a:ext cx="121413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516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F448C-13EB-5511-3C32-ED8EB318E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B009F-136F-C622-AC8A-887A61537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849F50-5D05-3891-6D44-C870E1CAC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" y="0"/>
            <a:ext cx="121731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350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48F0B-218C-5F7A-1A8C-BBB94D9EE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5D95B-742D-2679-5959-EA44DB844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48B804-7B91-3143-885F-92A85B0A3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03"/>
            <a:ext cx="12192000" cy="684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7094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43D49-FB3F-4F46-DD3E-41A7E4431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B2C46-7393-6599-6CFB-C26194BF6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5B3944-69E9-1717-5B91-EC7F7D435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66465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293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01DBF-8352-684F-5DD1-A3FFA41B1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9370C-4401-0699-BC25-725017EA3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5324BB-5A36-7BD6-639B-C26F0C0E4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15"/>
            <a:ext cx="12192000" cy="683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76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28035-7A87-B9D4-07A7-87572797A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A25B6-B005-4985-787C-37FF1633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D8C9B-7B18-15F4-00B5-EBDD9D3BB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061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Sporting LS Vision</a:t>
            </a:r>
          </a:p>
          <a:p>
            <a:pPr lvl="1" indent="0">
              <a:buNone/>
            </a:pPr>
            <a:endParaRPr lang="en-US" sz="900" dirty="0"/>
          </a:p>
          <a:p>
            <a:pPr lvl="1" indent="0">
              <a:buNone/>
            </a:pPr>
            <a:r>
              <a:rPr lang="en-US" sz="3600" dirty="0"/>
              <a:t>The primary vision of Sporting Lee’s Summit is to provide our players with soccer programs that </a:t>
            </a:r>
            <a:r>
              <a:rPr lang="en-US" sz="3600" b="1" dirty="0"/>
              <a:t>teach fundamentals and encourage </a:t>
            </a:r>
            <a:r>
              <a:rPr lang="en-US" sz="3600" dirty="0"/>
              <a:t>player </a:t>
            </a:r>
            <a:r>
              <a:rPr lang="en-US" sz="3600" b="1" dirty="0"/>
              <a:t>development in a fun, supporting environment</a:t>
            </a:r>
            <a:r>
              <a:rPr lang="en-US" sz="3600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7439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17194-6471-1B4B-03C0-04F480D87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E485B-BBB1-764D-FC2D-05F8FD77E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76B4D7-10C9-79A0-1860-CDCB4CCCA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9"/>
            <a:ext cx="12192000" cy="685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162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90BAF-40C3-BA7A-0B87-A2F611186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50B08-C9ED-ACC7-A73B-730E8CBDE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Rules Changes </a:t>
            </a:r>
            <a:r>
              <a:rPr lang="en-US" i="1" dirty="0"/>
              <a:t>at Legacy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A3430-5390-A930-5CC2-A4E72A4D1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717215" cy="4351338"/>
          </a:xfrm>
        </p:spPr>
        <p:txBody>
          <a:bodyPr>
            <a:normAutofit/>
          </a:bodyPr>
          <a:lstStyle/>
          <a:p>
            <a:r>
              <a:rPr lang="en-US" u="sng" dirty="0"/>
              <a:t>Important</a:t>
            </a:r>
            <a:r>
              <a:rPr lang="en-US" dirty="0"/>
              <a:t>: </a:t>
            </a:r>
          </a:p>
          <a:p>
            <a:r>
              <a:rPr lang="en-US" dirty="0"/>
              <a:t>     At Legacy we will enforce </a:t>
            </a:r>
            <a:r>
              <a:rPr lang="en-US" i="1" dirty="0"/>
              <a:t>for only </a:t>
            </a:r>
          </a:p>
          <a:p>
            <a:r>
              <a:rPr lang="en-US"/>
              <a:t>     5</a:t>
            </a:r>
            <a:r>
              <a:rPr lang="en-US" baseline="30000"/>
              <a:t>/</a:t>
            </a:r>
            <a:r>
              <a:rPr lang="en-US"/>
              <a:t>6</a:t>
            </a:r>
            <a:r>
              <a:rPr lang="en-US" baseline="30000"/>
              <a:t>th</a:t>
            </a:r>
            <a:r>
              <a:rPr lang="en-US"/>
              <a:t> </a:t>
            </a:r>
            <a:r>
              <a:rPr lang="en-US" dirty="0"/>
              <a:t>grade games </a:t>
            </a:r>
            <a:r>
              <a:rPr lang="en-US"/>
              <a:t>&amp; above:</a:t>
            </a:r>
            <a:endParaRPr lang="en-US" dirty="0"/>
          </a:p>
          <a:p>
            <a:pPr marL="1371600" indent="-339725">
              <a:buFont typeface="Arial" panose="020B0604020202020204" pitchFamily="34" charset="0"/>
              <a:buChar char="•"/>
            </a:pPr>
            <a:r>
              <a:rPr lang="en-US" dirty="0"/>
              <a:t>8 second count for goalies</a:t>
            </a:r>
          </a:p>
          <a:p>
            <a:pPr marL="1371600" indent="-339725">
              <a:buFont typeface="Arial" panose="020B0604020202020204" pitchFamily="34" charset="0"/>
              <a:buChar char="•"/>
            </a:pPr>
            <a:r>
              <a:rPr lang="en-US" dirty="0"/>
              <a:t>5 second counts for goal kicks &amp; throw-ins</a:t>
            </a:r>
          </a:p>
        </p:txBody>
      </p:sp>
    </p:spTree>
    <p:extLst>
      <p:ext uri="{BB962C8B-B14F-4D97-AF65-F5344CB8AC3E}">
        <p14:creationId xmlns:p14="http://schemas.microsoft.com/office/powerpoint/2010/main" val="26802536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37E43-A23C-58EA-BC4A-023FCFEF7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9A8CB8C-A4CB-C563-6307-D1729A150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ABCC45-19CC-304E-88D0-DF6A4F90A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The 2-man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D884A-F8E7-2295-D42D-18FF0E3A4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     1</a:t>
            </a:r>
            <a:r>
              <a:rPr lang="en-US" baseline="30000" dirty="0"/>
              <a:t>st</a:t>
            </a:r>
            <a:r>
              <a:rPr lang="en-US" dirty="0"/>
              <a:t> &amp; 2</a:t>
            </a:r>
            <a:r>
              <a:rPr lang="en-US" baseline="30000" dirty="0"/>
              <a:t>nd</a:t>
            </a:r>
            <a:r>
              <a:rPr lang="en-US" dirty="0"/>
              <a:t> grade</a:t>
            </a:r>
          </a:p>
        </p:txBody>
      </p:sp>
    </p:spTree>
    <p:extLst>
      <p:ext uri="{BB962C8B-B14F-4D97-AF65-F5344CB8AC3E}">
        <p14:creationId xmlns:p14="http://schemas.microsoft.com/office/powerpoint/2010/main" val="22312359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1424F-2B3B-29F9-2FEA-9D0116299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ABC99A0-3FF4-ABE3-0692-0CC4EF8FB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3D569F-95AA-42C3-E8F2-9E7A5BD9E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7200"/>
            <a:ext cx="10515600" cy="1325563"/>
          </a:xfrm>
        </p:spPr>
        <p:txBody>
          <a:bodyPr/>
          <a:lstStyle/>
          <a:p>
            <a:r>
              <a:rPr lang="en-US" dirty="0"/>
              <a:t>Dual System of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B0821-813C-F3F5-6EFE-85F37DB4E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C7F6DC-C968-ED02-56BD-87ABC9C998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2" t="21542" r="19199" b="67203"/>
          <a:stretch>
            <a:fillRect/>
          </a:stretch>
        </p:blipFill>
        <p:spPr>
          <a:xfrm>
            <a:off x="1159776" y="1578608"/>
            <a:ext cx="9872448" cy="466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509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26CF7-3D63-C985-8559-3041EE20E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9397DD5-51DB-573E-2320-C9BCDDACF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CE34BF-86D2-F29B-67B2-423D2FD0E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9615"/>
            <a:ext cx="10515600" cy="1325563"/>
          </a:xfrm>
        </p:spPr>
        <p:txBody>
          <a:bodyPr/>
          <a:lstStyle/>
          <a:p>
            <a:r>
              <a:rPr lang="en-US" dirty="0"/>
              <a:t>Making the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7F00E-C721-A678-3963-79CE38F01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15912C-3398-539D-35EB-1F71554A4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14" t="40095" r="20188" b="45130"/>
          <a:stretch>
            <a:fillRect/>
          </a:stretch>
        </p:blipFill>
        <p:spPr>
          <a:xfrm>
            <a:off x="1935130" y="1320841"/>
            <a:ext cx="8321739" cy="532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6540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6E1D4-4E88-C570-E500-088101546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941E65E-3DD9-8017-532F-4B70E9D09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04B583-E10B-BB8A-4014-15BC8ABEA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7200"/>
            <a:ext cx="10515600" cy="1325563"/>
          </a:xfrm>
        </p:spPr>
        <p:txBody>
          <a:bodyPr/>
          <a:lstStyle/>
          <a:p>
            <a:r>
              <a:rPr lang="en-US" dirty="0"/>
              <a:t>Covering ‘Coffin Corner’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35562-34C8-9D71-BEB0-4103B586E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E71F4B-F87C-5436-8844-78C07545E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5" t="63018" r="16926" b="17200"/>
          <a:stretch>
            <a:fillRect/>
          </a:stretch>
        </p:blipFill>
        <p:spPr>
          <a:xfrm>
            <a:off x="2420815" y="1291187"/>
            <a:ext cx="7350369" cy="538504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54F0E09-5EF1-DDF0-8156-27B856BEAC84}"/>
              </a:ext>
            </a:extLst>
          </p:cNvPr>
          <p:cNvSpPr/>
          <p:nvPr/>
        </p:nvSpPr>
        <p:spPr>
          <a:xfrm>
            <a:off x="3657600" y="2271713"/>
            <a:ext cx="442913" cy="55721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BCD9F1C-F368-90F6-5B34-55D0FCA9D3F3}"/>
              </a:ext>
            </a:extLst>
          </p:cNvPr>
          <p:cNvSpPr/>
          <p:nvPr/>
        </p:nvSpPr>
        <p:spPr>
          <a:xfrm>
            <a:off x="4381500" y="5009601"/>
            <a:ext cx="442913" cy="55721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2662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1D655-FC3A-770F-A2A3-1DD3F53E2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A3CF1-7B2D-4EB3-E649-DB9409933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Fall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A8D61-B357-ED32-954D-3EDD33932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324381" cy="4351338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r>
              <a:rPr lang="en-US" dirty="0"/>
              <a:t>Sporting LS willingly invests time and money to support the development of referees at Legacy as discussed earlier. </a:t>
            </a:r>
          </a:p>
          <a:p>
            <a:endParaRPr lang="en-US" sz="900" dirty="0"/>
          </a:p>
          <a:p>
            <a:r>
              <a:rPr lang="en-US" dirty="0"/>
              <a:t>Please consider Legacy your home base for your career.</a:t>
            </a:r>
          </a:p>
        </p:txBody>
      </p:sp>
    </p:spTree>
    <p:extLst>
      <p:ext uri="{BB962C8B-B14F-4D97-AF65-F5344CB8AC3E}">
        <p14:creationId xmlns:p14="http://schemas.microsoft.com/office/powerpoint/2010/main" val="1960799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024FE-5E47-32A6-19C2-E6A7BD25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1604E-6829-12DF-3017-988FB89F5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Fall schedule</a:t>
            </a:r>
            <a:r>
              <a:rPr lang="en-US" sz="3600" dirty="0"/>
              <a:t> </a:t>
            </a:r>
            <a:r>
              <a:rPr lang="en-US" sz="3200" dirty="0"/>
              <a:t>(</a:t>
            </a:r>
            <a:r>
              <a:rPr lang="en-US" sz="3600" dirty="0"/>
              <a:t>times)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044DB-681D-C1BB-6A3A-5F3E213B4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900" u="sng" dirty="0"/>
          </a:p>
          <a:p>
            <a:pPr marL="0" indent="0">
              <a:buNone/>
            </a:pPr>
            <a:r>
              <a:rPr lang="en-US" u="sng" dirty="0"/>
              <a:t>Saturday</a:t>
            </a:r>
            <a:r>
              <a:rPr lang="en-US" dirty="0"/>
              <a:t> </a:t>
            </a:r>
            <a:r>
              <a:rPr lang="en-US" b="1" dirty="0"/>
              <a:t>8am – 4pm </a:t>
            </a:r>
            <a:r>
              <a:rPr lang="en-US" sz="3200" i="1" dirty="0"/>
              <a:t>(3v3 to middle school)</a:t>
            </a:r>
            <a:endParaRPr lang="en-US" i="1" dirty="0"/>
          </a:p>
          <a:p>
            <a:endParaRPr lang="en-US" sz="900" u="sng" dirty="0"/>
          </a:p>
          <a:p>
            <a:r>
              <a:rPr lang="en-US" u="sng" dirty="0"/>
              <a:t>Sunday</a:t>
            </a:r>
            <a:r>
              <a:rPr lang="en-US" dirty="0"/>
              <a:t>    </a:t>
            </a:r>
            <a:r>
              <a:rPr lang="en-US" b="1" dirty="0"/>
              <a:t>2pm – dark </a:t>
            </a:r>
            <a:r>
              <a:rPr lang="en-US" sz="3200" i="1" dirty="0"/>
              <a:t>(high school and adult)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9141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C8ABA-36BE-2635-05F6-0FF4B1C98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709BC-5550-6FB1-BA56-03841E31C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Fall schedule</a:t>
            </a:r>
            <a:r>
              <a:rPr lang="en-US" sz="3200" dirty="0"/>
              <a:t> (</a:t>
            </a:r>
            <a:r>
              <a:rPr lang="en-US" sz="3600" dirty="0"/>
              <a:t>dates)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1AB65-A7A1-8892-AC87-31CDF5A8E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u="sng" dirty="0"/>
              <a:t>Weather makeup dates</a:t>
            </a:r>
          </a:p>
          <a:p>
            <a:pPr>
              <a:spcBef>
                <a:spcPts val="600"/>
              </a:spcBef>
            </a:pPr>
            <a:r>
              <a:rPr lang="en-US" dirty="0"/>
              <a:t>	Sunday Sept 13 </a:t>
            </a:r>
          </a:p>
          <a:p>
            <a:pPr>
              <a:spcBef>
                <a:spcPts val="600"/>
              </a:spcBef>
            </a:pPr>
            <a:r>
              <a:rPr lang="en-US" dirty="0"/>
              <a:t>	Sunday Sept 27</a:t>
            </a:r>
          </a:p>
          <a:p>
            <a:pPr>
              <a:spcBef>
                <a:spcPts val="600"/>
              </a:spcBef>
            </a:pPr>
            <a:r>
              <a:rPr lang="en-US" dirty="0"/>
              <a:t>	Sunday Oct 11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8416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8F40A-E3E3-DAA7-1FC3-108BEDB86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11393-BC26-86A4-0BD5-77136A2E9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Fall schedule</a:t>
            </a:r>
            <a:r>
              <a:rPr lang="en-US" sz="3200" dirty="0"/>
              <a:t> (</a:t>
            </a:r>
            <a:r>
              <a:rPr lang="en-US" sz="3600" dirty="0"/>
              <a:t>dates)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2DC03-667B-8E45-38A0-96BC480B6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900" u="sng" dirty="0"/>
          </a:p>
          <a:p>
            <a:pPr marL="0" indent="0">
              <a:buNone/>
            </a:pPr>
            <a:r>
              <a:rPr lang="en-US" u="sng" dirty="0"/>
              <a:t>Tournament dates</a:t>
            </a:r>
          </a:p>
          <a:p>
            <a:r>
              <a:rPr lang="en-US" dirty="0"/>
              <a:t>	</a:t>
            </a:r>
            <a:r>
              <a:rPr lang="en-US" b="1" dirty="0"/>
              <a:t>Challenger</a:t>
            </a:r>
            <a:r>
              <a:rPr lang="en-US" dirty="0"/>
              <a:t> competitive tournament 	September 25,26,27</a:t>
            </a:r>
          </a:p>
          <a:p>
            <a:r>
              <a:rPr lang="en-US" sz="900" i="1" dirty="0"/>
              <a:t>	</a:t>
            </a:r>
          </a:p>
          <a:p>
            <a:r>
              <a:rPr lang="en-US" i="1" dirty="0"/>
              <a:t>	</a:t>
            </a:r>
            <a:r>
              <a:rPr lang="en-US" b="1" dirty="0"/>
              <a:t>Season end </a:t>
            </a:r>
            <a:r>
              <a:rPr lang="en-US" dirty="0"/>
              <a:t>recreational tournament </a:t>
            </a:r>
          </a:p>
          <a:p>
            <a:r>
              <a:rPr lang="en-US" dirty="0"/>
              <a:t>	October 16,17,18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822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860A6-1820-1850-2E66-605444C56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F28EF-7269-8519-9320-33401797F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FE5CE-3B43-B879-FE6F-D65B5306E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061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Sporting LS Vision</a:t>
            </a:r>
          </a:p>
          <a:p>
            <a:pPr lvl="1" indent="0">
              <a:buNone/>
            </a:pPr>
            <a:endParaRPr lang="en-US" sz="900" dirty="0"/>
          </a:p>
          <a:p>
            <a:pPr lvl="1" indent="0">
              <a:buNone/>
            </a:pPr>
            <a:r>
              <a:rPr lang="en-US" sz="3600" dirty="0"/>
              <a:t>The primary vision of Sporting Lee’s Summit is to provide our </a:t>
            </a:r>
            <a:r>
              <a:rPr lang="en-US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referees</a:t>
            </a:r>
            <a:r>
              <a:rPr lang="en-US" sz="3600" dirty="0"/>
              <a:t> with soccer programs that </a:t>
            </a:r>
            <a:r>
              <a:rPr lang="en-US" sz="3600" b="1" dirty="0"/>
              <a:t>teach fundamentals and encourage </a:t>
            </a:r>
            <a:r>
              <a:rPr lang="en-US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referee</a:t>
            </a:r>
            <a:r>
              <a:rPr lang="en-US" sz="3600" dirty="0"/>
              <a:t> </a:t>
            </a:r>
            <a:r>
              <a:rPr lang="en-US" sz="3600" b="1" dirty="0"/>
              <a:t>development in a fun, supporting environment</a:t>
            </a:r>
            <a:r>
              <a:rPr lang="en-US" sz="3600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4315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08863-E690-F849-1618-4BEE9CEC9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732BB-CA97-823A-4A3A-F9DCC28E4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Fall schedule</a:t>
            </a:r>
            <a:r>
              <a:rPr lang="en-US" sz="3200" dirty="0"/>
              <a:t> (</a:t>
            </a:r>
            <a:r>
              <a:rPr lang="en-US" sz="3600" dirty="0"/>
              <a:t>dates)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87CB2-25DC-0671-7015-113F0DDAB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5062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900" u="sng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u="sng" dirty="0">
                <a:solidFill>
                  <a:schemeClr val="bg1">
                    <a:lumMod val="50000"/>
                  </a:schemeClr>
                </a:solidFill>
              </a:rPr>
              <a:t>Tournament dates</a:t>
            </a:r>
          </a:p>
          <a:p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Challenger competitive tournament 	September 25,26,27</a:t>
            </a:r>
          </a:p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	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	Season end tournament 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	October 16,17,18</a:t>
            </a:r>
          </a:p>
          <a:p>
            <a:pPr marL="0" indent="0">
              <a:buNone/>
            </a:pPr>
            <a:endParaRPr lang="en-US" sz="900" dirty="0"/>
          </a:p>
          <a:p>
            <a:r>
              <a:rPr lang="en-US" dirty="0"/>
              <a:t>	No games Labor Day Weekend </a:t>
            </a:r>
            <a:r>
              <a:rPr lang="en-US" sz="3200" dirty="0"/>
              <a:t>(Sept. 4-6)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6061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CAF6B-56AD-DFFE-B2C1-2F8401A3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86407-F1BE-6E1A-D7C5-9EF56E632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Closing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187FA-79F6-5A3D-7462-3ECD1E78A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353801" cy="4351338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Hustle, know the rules, have fun!</a:t>
            </a:r>
          </a:p>
          <a:p>
            <a:pPr marL="0" indent="0">
              <a:buNone/>
            </a:pPr>
            <a:r>
              <a:rPr lang="en-US" sz="3200" dirty="0"/>
              <a:t>     www.ussoccer.com/laws-of-the-game-changes</a:t>
            </a:r>
          </a:p>
          <a:p>
            <a:endParaRPr lang="en-US" sz="900" dirty="0"/>
          </a:p>
          <a:p>
            <a:endParaRPr lang="en-US" sz="3200" u="sng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1366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1CE82-2E58-8D38-F58E-E34DB290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54DF2-0938-7AB4-A627-DEEB44BE1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Closing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9CAEF-A0A0-CC41-D10E-A8EDC8D08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353801" cy="4351338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Hustle, know the rules, have fun!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     www.ussoccer.com/laws-of-the-game-changes</a:t>
            </a:r>
          </a:p>
          <a:p>
            <a:endParaRPr lang="en-US" sz="9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Prepare your referee kit (bag) ahead of time.</a:t>
            </a:r>
          </a:p>
          <a:p>
            <a:endParaRPr lang="en-US" sz="900" u="sng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Put your availability in for </a:t>
            </a:r>
            <a:r>
              <a:rPr lang="en-US" b="1" dirty="0"/>
              <a:t>August 22 </a:t>
            </a:r>
            <a:r>
              <a:rPr lang="en-US" dirty="0"/>
              <a:t>weekend.</a:t>
            </a:r>
          </a:p>
          <a:p>
            <a:r>
              <a:rPr lang="en-US" sz="900" dirty="0"/>
              <a:t>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3734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8E6FC-A502-FC2F-D153-B2217D26D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905B6BF-ACC2-719D-17D9-31432B434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170"/>
            <a:ext cx="13770107" cy="103275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06940C-94E8-90CE-5699-D51AEAF74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1553092" cy="1325563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 Have a great season!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762BE-BE52-D7B7-3C2E-6E2AC58C4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7811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93EE4-7B37-C141-1D36-0D8DB7DFF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AE4CF-7925-933A-8A62-97312B38C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Vision </a:t>
            </a:r>
            <a:r>
              <a:rPr lang="en-US" sz="4400" i="1" dirty="0"/>
              <a:t>in reality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B46D9-9A6F-1018-93CA-CB78A53A8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104159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dirty="0"/>
              <a:t>To provide supportive environment </a:t>
            </a:r>
            <a:r>
              <a:rPr lang="en-US" b="1" dirty="0"/>
              <a:t>so when you get to college, you can make your spending money </a:t>
            </a:r>
            <a:r>
              <a:rPr lang="en-US" dirty="0"/>
              <a:t>by refereeing soccer. </a:t>
            </a:r>
          </a:p>
          <a:p>
            <a:endParaRPr lang="en-US" sz="900" dirty="0"/>
          </a:p>
          <a:p>
            <a:r>
              <a:rPr lang="en-US" dirty="0"/>
              <a:t>Mr. Andrew Nitsche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286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04F2D-5739-BCA9-854A-9A3F275FB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F6C6904-9206-1A05-2672-1CBF26269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744276-5F4B-27AB-B809-27BA08322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2-man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0499C-060B-1DAB-F6A0-3358DCB93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images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1E261A-C7A1-EF69-2919-E4625F55A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3" t="11795" r="9731" b="9930"/>
          <a:stretch>
            <a:fillRect/>
          </a:stretch>
        </p:blipFill>
        <p:spPr>
          <a:xfrm>
            <a:off x="422031" y="523202"/>
            <a:ext cx="7567246" cy="536807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31EDCA-95BF-54FC-45E1-510B92F5A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4" b="19375"/>
          <a:stretch>
            <a:fillRect/>
          </a:stretch>
        </p:blipFill>
        <p:spPr>
          <a:xfrm>
            <a:off x="6578112" y="2288440"/>
            <a:ext cx="5143500" cy="394335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816468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E60A2-B5E7-F992-741E-5DB4613C6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and pay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BBEBA-5DE9-BE06-19FC-92224933B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47018"/>
            <a:ext cx="11107615" cy="5378247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812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1F0BA-B23E-0917-5700-992A8C9B7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7DF89-1491-15DD-0057-5A4BB2A9F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and pay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2C895-A602-DCE4-D8F1-DD14D650A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47018"/>
            <a:ext cx="11154509" cy="5378247"/>
          </a:xfrm>
        </p:spPr>
        <p:txBody>
          <a:bodyPr>
            <a:normAutofit/>
          </a:bodyPr>
          <a:lstStyle/>
          <a:p>
            <a:endParaRPr lang="en-US" sz="48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Availability is expected by </a:t>
            </a:r>
            <a:r>
              <a:rPr lang="en-US" u="sng" dirty="0"/>
              <a:t>Sunday</a:t>
            </a:r>
            <a:r>
              <a:rPr lang="en-US" dirty="0"/>
              <a:t> night—best practices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Any changes to availability after submitting—text Art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Schedule is posted on </a:t>
            </a:r>
            <a:r>
              <a:rPr lang="en-US" u="sng" dirty="0"/>
              <a:t>Tuesday</a:t>
            </a:r>
            <a:r>
              <a:rPr lang="en-US" dirty="0"/>
              <a:t>-</a:t>
            </a:r>
            <a:r>
              <a:rPr lang="en-US" sz="3200" dirty="0"/>
              <a:t>later when tournaments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519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1360</Words>
  <Application>Microsoft Macintosh PowerPoint</Application>
  <PresentationFormat>Widescreen</PresentationFormat>
  <Paragraphs>272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8" baseType="lpstr">
      <vt:lpstr>Aptos</vt:lpstr>
      <vt:lpstr>Aptos Narrow</vt:lpstr>
      <vt:lpstr>Arial</vt:lpstr>
      <vt:lpstr>Poppins</vt:lpstr>
      <vt:lpstr>Office Theme</vt:lpstr>
      <vt:lpstr>Welcome</vt:lpstr>
      <vt:lpstr>PowerPoint Presentation</vt:lpstr>
      <vt:lpstr>Meeting 2026 Agenda: </vt:lpstr>
      <vt:lpstr>1. Vision</vt:lpstr>
      <vt:lpstr>1. Vision</vt:lpstr>
      <vt:lpstr>1. Vision in reality</vt:lpstr>
      <vt:lpstr>4. 2-man system</vt:lpstr>
      <vt:lpstr>Scheduling and pay process</vt:lpstr>
      <vt:lpstr>Scheduling and pay process</vt:lpstr>
      <vt:lpstr>Scheduling and pay process</vt:lpstr>
      <vt:lpstr>Scheduling and pay process</vt:lpstr>
      <vt:lpstr>2. Managing the game</vt:lpstr>
      <vt:lpstr>2. Managing the game</vt:lpstr>
      <vt:lpstr>2. Managing the game</vt:lpstr>
      <vt:lpstr>2. Managing the game</vt:lpstr>
      <vt:lpstr>2. Managing the game</vt:lpstr>
      <vt:lpstr>2. Managing the game</vt:lpstr>
      <vt:lpstr>2. Managing the game</vt:lpstr>
      <vt:lpstr>2. Managing the game</vt:lpstr>
      <vt:lpstr>2. Managing the game</vt:lpstr>
      <vt:lpstr>Referee abuse prevention</vt:lpstr>
      <vt:lpstr>Referee abuse prevention</vt:lpstr>
      <vt:lpstr>Referee abuse consequences</vt:lpstr>
      <vt:lpstr>Referee abuse consequences</vt:lpstr>
      <vt:lpstr>Coaches code of conduct</vt:lpstr>
      <vt:lpstr>Coaches code of conduct</vt:lpstr>
      <vt:lpstr>Coaches code of conduct</vt:lpstr>
      <vt:lpstr>Discrimination policy</vt:lpstr>
      <vt:lpstr>Discrimination policy</vt:lpstr>
      <vt:lpstr>Discrimination policy</vt:lpstr>
      <vt:lpstr>3. Rules Changes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Rules Changes at Legacy</vt:lpstr>
      <vt:lpstr>4. The 2-man system</vt:lpstr>
      <vt:lpstr>Dual System of Control</vt:lpstr>
      <vt:lpstr>Making the Call</vt:lpstr>
      <vt:lpstr>Covering ‘Coffin Corner’ </vt:lpstr>
      <vt:lpstr>5. Fall schedule</vt:lpstr>
      <vt:lpstr>5. Fall schedule (times)</vt:lpstr>
      <vt:lpstr>5. Fall schedule (dates)</vt:lpstr>
      <vt:lpstr>5. Fall schedule (dates)</vt:lpstr>
      <vt:lpstr>5. Fall schedule (dates)</vt:lpstr>
      <vt:lpstr>6. Closing</vt:lpstr>
      <vt:lpstr>6. Closing</vt:lpstr>
      <vt:lpstr>Thank you! Have a great season!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Roger Gilbert</dc:creator>
  <cp:lastModifiedBy>Lucy Lotspeich</cp:lastModifiedBy>
  <cp:revision>33</cp:revision>
  <dcterms:created xsi:type="dcterms:W3CDTF">2026-08-10T02:20:26Z</dcterms:created>
  <dcterms:modified xsi:type="dcterms:W3CDTF">2026-08-13T23:13:41Z</dcterms:modified>
</cp:coreProperties>
</file>