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69" r:id="rId4"/>
    <p:sldId id="257" r:id="rId5"/>
    <p:sldId id="258" r:id="rId6"/>
    <p:sldId id="260" r:id="rId7"/>
    <p:sldId id="262" r:id="rId8"/>
    <p:sldId id="263" r:id="rId9"/>
    <p:sldId id="270" r:id="rId10"/>
    <p:sldId id="265" r:id="rId11"/>
    <p:sldId id="264" r:id="rId12"/>
    <p:sldId id="266" r:id="rId13"/>
    <p:sldId id="259" r:id="rId14"/>
    <p:sldId id="268"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8" d="100"/>
          <a:sy n="98" d="100"/>
        </p:scale>
        <p:origin x="90"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Fraser" userId="441fcb73-4ddc-4682-8c5d-8b355a44c8c8" providerId="ADAL" clId="{F40C8A91-E7F1-4B3F-BF3B-20A2C5D764DD}"/>
    <pc:docChg chg="undo custSel addSld delSld modSld sldOrd">
      <pc:chgData name="Brett Fraser" userId="441fcb73-4ddc-4682-8c5d-8b355a44c8c8" providerId="ADAL" clId="{F40C8A91-E7F1-4B3F-BF3B-20A2C5D764DD}" dt="2026-10-01T14:27:55.612" v="3291"/>
      <pc:docMkLst>
        <pc:docMk/>
      </pc:docMkLst>
      <pc:sldChg chg="addSp delSp modSp add mod">
        <pc:chgData name="Brett Fraser" userId="441fcb73-4ddc-4682-8c5d-8b355a44c8c8" providerId="ADAL" clId="{F40C8A91-E7F1-4B3F-BF3B-20A2C5D764DD}" dt="2026-10-01T14:27:55.612" v="3291"/>
        <pc:sldMkLst>
          <pc:docMk/>
          <pc:sldMk cId="166571056" sldId="270"/>
        </pc:sldMkLst>
        <pc:picChg chg="del">
          <ac:chgData name="Brett Fraser" userId="441fcb73-4ddc-4682-8c5d-8b355a44c8c8" providerId="ADAL" clId="{F40C8A91-E7F1-4B3F-BF3B-20A2C5D764DD}" dt="2026-10-01T14:27:49.052" v="3289" actId="478"/>
          <ac:picMkLst>
            <pc:docMk/>
            <pc:sldMk cId="166571056" sldId="270"/>
            <ac:picMk id="3" creationId="{419528F6-6C53-1519-B385-56B5A27107F4}"/>
          </ac:picMkLst>
        </pc:picChg>
        <pc:picChg chg="add mod">
          <ac:chgData name="Brett Fraser" userId="441fcb73-4ddc-4682-8c5d-8b355a44c8c8" providerId="ADAL" clId="{F40C8A91-E7F1-4B3F-BF3B-20A2C5D764DD}" dt="2026-10-01T14:27:55.612" v="3291"/>
          <ac:picMkLst>
            <pc:docMk/>
            <pc:sldMk cId="166571056" sldId="270"/>
            <ac:picMk id="5" creationId="{7A1565B4-EE04-E45A-BC6A-33BD8E5F5D7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743E1-1C95-657C-D3E9-BC078408B9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64F1B4-2138-28A6-4C94-1027EFBC0E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5F5207-CC44-5301-B725-EAAD7F62AFE0}"/>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5" name="Footer Placeholder 4">
            <a:extLst>
              <a:ext uri="{FF2B5EF4-FFF2-40B4-BE49-F238E27FC236}">
                <a16:creationId xmlns:a16="http://schemas.microsoft.com/office/drawing/2014/main" id="{6D88D476-C612-A543-B9F9-B6053305BB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CE6B0-3FE3-8C07-E172-36465936A95E}"/>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2464759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B4CB-67F8-7067-8664-D234B84D53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6C2D75-B2E0-8F6F-79FC-E36E7B2CEA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D277BE-DEE9-204A-76DF-3BE822A81C07}"/>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5" name="Footer Placeholder 4">
            <a:extLst>
              <a:ext uri="{FF2B5EF4-FFF2-40B4-BE49-F238E27FC236}">
                <a16:creationId xmlns:a16="http://schemas.microsoft.com/office/drawing/2014/main" id="{F0AC65FC-D682-FB08-5930-E7163055E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8205AD-A791-2959-E749-B4CD9392EA89}"/>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2832390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F0807-83A3-538D-E3F0-10676B9BCA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35276F-A571-A2DF-91CA-2F9FD39509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CE40E8-BBA8-55BF-5A49-F48D1853501D}"/>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5" name="Footer Placeholder 4">
            <a:extLst>
              <a:ext uri="{FF2B5EF4-FFF2-40B4-BE49-F238E27FC236}">
                <a16:creationId xmlns:a16="http://schemas.microsoft.com/office/drawing/2014/main" id="{8DC11B96-D177-1039-99CC-79A10025E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9B014-6A78-6BFF-2DC1-8C79958A4145}"/>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2052551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62F6-C21C-3C53-A339-5F2B79A16C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A2A3CD-48D5-D89C-54B7-682E62797D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36631D-B2BF-0943-D521-3E9519C743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D4DB51-B47D-66AE-707F-C6CA97CF6D3B}"/>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6" name="Footer Placeholder 5">
            <a:extLst>
              <a:ext uri="{FF2B5EF4-FFF2-40B4-BE49-F238E27FC236}">
                <a16:creationId xmlns:a16="http://schemas.microsoft.com/office/drawing/2014/main" id="{CD815CBD-ECBF-6656-442D-F660BE36B2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CC51E-18C4-2A5E-168C-CAF991AE4F27}"/>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2740965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BDDD9-73AC-3493-64A3-874C7E5CA9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B4AA59-FF21-7A6D-DCFC-3009EB674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EFF4A8-E8CD-9E67-3D15-5D88251D41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4799D1-3562-2D2E-DDF2-68D06AB693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3DFDF5-5B56-EB94-F5D5-154E32E957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D05947-3F7B-7CE0-B31E-D1B4F2AC976A}"/>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8" name="Footer Placeholder 7">
            <a:extLst>
              <a:ext uri="{FF2B5EF4-FFF2-40B4-BE49-F238E27FC236}">
                <a16:creationId xmlns:a16="http://schemas.microsoft.com/office/drawing/2014/main" id="{582F3595-4252-E113-F89E-35D8351054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1AD351-ED50-A263-72F2-94CBEA5E5D97}"/>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1454177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42AA-EE30-3B24-B2A1-7183E7A9AA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ECAEAF-E286-9450-8108-1693B9CB0E00}"/>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4" name="Footer Placeholder 3">
            <a:extLst>
              <a:ext uri="{FF2B5EF4-FFF2-40B4-BE49-F238E27FC236}">
                <a16:creationId xmlns:a16="http://schemas.microsoft.com/office/drawing/2014/main" id="{29A50603-2313-4115-E5FC-D16CC1B26B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A2838D-3712-191D-DD9D-29866E2D280D}"/>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2680514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6F3859-B2EC-DD03-23D7-96352F4D4306}"/>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3" name="Footer Placeholder 2">
            <a:extLst>
              <a:ext uri="{FF2B5EF4-FFF2-40B4-BE49-F238E27FC236}">
                <a16:creationId xmlns:a16="http://schemas.microsoft.com/office/drawing/2014/main" id="{97DD7B25-B32A-5F9E-E7FA-DF50D6C827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13A3AF-E9CA-44F0-956B-3E2A2EC376B6}"/>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346318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12EF-65AA-6EC2-23C2-04E6696AB1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7369C7-01FC-F6D1-0830-C6EB0F3044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5A21DE-7359-146B-DCFA-2CB5E54569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B599A-D051-3D66-1E1B-CAF3CEADF2EF}"/>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6" name="Footer Placeholder 5">
            <a:extLst>
              <a:ext uri="{FF2B5EF4-FFF2-40B4-BE49-F238E27FC236}">
                <a16:creationId xmlns:a16="http://schemas.microsoft.com/office/drawing/2014/main" id="{0F0EA76A-C4FF-3232-A610-C5FA917AB1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AD6B57-B247-575E-543C-69B8921C3C9A}"/>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4174472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3FE47-0877-0377-9C46-AB94EF72B1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B8CCC3-0B9D-5244-353A-C6FE5E17F6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17CFCD-FFE5-E2CA-C6A2-6E7E92A27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4B6114-FC50-5BE9-A80A-3B14C643F6CF}"/>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6" name="Footer Placeholder 5">
            <a:extLst>
              <a:ext uri="{FF2B5EF4-FFF2-40B4-BE49-F238E27FC236}">
                <a16:creationId xmlns:a16="http://schemas.microsoft.com/office/drawing/2014/main" id="{2899B4FC-583F-7228-B6F2-00111BA2EA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9B95F9-0570-9C27-8F17-F03657B54B7F}"/>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2428613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C008-715E-D777-88E1-C0A8FC1D56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8F8809-D664-948D-C850-C796AD2770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5FD3E-DEF3-D493-3234-2AA5A22D290E}"/>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5" name="Footer Placeholder 4">
            <a:extLst>
              <a:ext uri="{FF2B5EF4-FFF2-40B4-BE49-F238E27FC236}">
                <a16:creationId xmlns:a16="http://schemas.microsoft.com/office/drawing/2014/main" id="{7719FBCE-97AA-1769-29AE-56909DF718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5880D-C12E-D871-2E13-6D2D77D428E8}"/>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181148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F0BAB3-5C1F-50D3-6915-2844F5E5F4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6D35BD-A5C6-5D76-B02D-E12A1EA40D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F5BD1A-25FF-D93E-CCF7-34D62F0D3258}"/>
              </a:ext>
            </a:extLst>
          </p:cNvPr>
          <p:cNvSpPr>
            <a:spLocks noGrp="1"/>
          </p:cNvSpPr>
          <p:nvPr>
            <p:ph type="dt" sz="half" idx="10"/>
          </p:nvPr>
        </p:nvSpPr>
        <p:spPr/>
        <p:txBody>
          <a:bodyPr/>
          <a:lstStyle/>
          <a:p>
            <a:fld id="{E587A24F-6DD9-4D33-BA16-EDFCD55CC20B}" type="datetimeFigureOut">
              <a:rPr lang="en-US" smtClean="0"/>
              <a:t>10/1/2026</a:t>
            </a:fld>
            <a:endParaRPr lang="en-US"/>
          </a:p>
        </p:txBody>
      </p:sp>
      <p:sp>
        <p:nvSpPr>
          <p:cNvPr id="5" name="Footer Placeholder 4">
            <a:extLst>
              <a:ext uri="{FF2B5EF4-FFF2-40B4-BE49-F238E27FC236}">
                <a16:creationId xmlns:a16="http://schemas.microsoft.com/office/drawing/2014/main" id="{88BDECEC-8F66-C775-4D53-7CC6C4178A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0A9FA-EE40-F64C-7393-D6CF57C172AF}"/>
              </a:ext>
            </a:extLst>
          </p:cNvPr>
          <p:cNvSpPr>
            <a:spLocks noGrp="1"/>
          </p:cNvSpPr>
          <p:nvPr>
            <p:ph type="sldNum" sz="quarter" idx="12"/>
          </p:nvPr>
        </p:nvSpPr>
        <p:spPr/>
        <p:txBody>
          <a:bodyPr/>
          <a:lstStyle/>
          <a:p>
            <a:fld id="{8A785B3E-9DA1-4CD1-A17C-1964DAC7C703}" type="slidenum">
              <a:rPr lang="en-US" smtClean="0"/>
              <a:t>‹#›</a:t>
            </a:fld>
            <a:endParaRPr lang="en-US"/>
          </a:p>
        </p:txBody>
      </p:sp>
    </p:spTree>
    <p:extLst>
      <p:ext uri="{BB962C8B-B14F-4D97-AF65-F5344CB8AC3E}">
        <p14:creationId xmlns:p14="http://schemas.microsoft.com/office/powerpoint/2010/main" val="411561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EFCC1A-0DCC-011F-4326-0E59B02783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D555C3-03F9-A72F-F082-4039B2AEF4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D40F2D-450D-D27C-EA2A-C2EF325656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7A24F-6DD9-4D33-BA16-EDFCD55CC20B}" type="datetimeFigureOut">
              <a:rPr lang="en-US" smtClean="0"/>
              <a:t>10/1/2026</a:t>
            </a:fld>
            <a:endParaRPr lang="en-US"/>
          </a:p>
        </p:txBody>
      </p:sp>
      <p:sp>
        <p:nvSpPr>
          <p:cNvPr id="5" name="Footer Placeholder 4">
            <a:extLst>
              <a:ext uri="{FF2B5EF4-FFF2-40B4-BE49-F238E27FC236}">
                <a16:creationId xmlns:a16="http://schemas.microsoft.com/office/drawing/2014/main" id="{632AE4DA-FF4C-6398-E02A-37D70BD90E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6EDD4C-19F1-09BC-1B87-4453B7DBE0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785B3E-9DA1-4CD1-A17C-1964DAC7C703}" type="slidenum">
              <a:rPr lang="en-US" smtClean="0"/>
              <a:t>‹#›</a:t>
            </a:fld>
            <a:endParaRPr lang="en-US"/>
          </a:p>
        </p:txBody>
      </p:sp>
    </p:spTree>
    <p:extLst>
      <p:ext uri="{BB962C8B-B14F-4D97-AF65-F5344CB8AC3E}">
        <p14:creationId xmlns:p14="http://schemas.microsoft.com/office/powerpoint/2010/main" val="3361123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xNpru7srMew"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mailto:recreation@rocklinfc.or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square with white lines&#10;&#10;AI-generated content may be incorrect.">
            <a:extLst>
              <a:ext uri="{FF2B5EF4-FFF2-40B4-BE49-F238E27FC236}">
                <a16:creationId xmlns:a16="http://schemas.microsoft.com/office/drawing/2014/main" id="{4ABD67D0-16CE-B61D-14AB-0E5D8BB44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blue background with white text and a football ball&#10;&#10;AI-generated content may be incorrect.">
            <a:extLst>
              <a:ext uri="{FF2B5EF4-FFF2-40B4-BE49-F238E27FC236}">
                <a16:creationId xmlns:a16="http://schemas.microsoft.com/office/drawing/2014/main" id="{10943BE0-1EE4-C2CD-F142-953D1227B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20" y="-118872"/>
            <a:ext cx="13102336" cy="7370064"/>
          </a:xfrm>
          <a:prstGeom prst="rect">
            <a:avLst/>
          </a:prstGeom>
        </p:spPr>
      </p:pic>
    </p:spTree>
    <p:extLst>
      <p:ext uri="{BB962C8B-B14F-4D97-AF65-F5344CB8AC3E}">
        <p14:creationId xmlns:p14="http://schemas.microsoft.com/office/powerpoint/2010/main" val="163952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square with white lines&#10;&#10;AI-generated content may be incorrect.">
            <a:extLst>
              <a:ext uri="{FF2B5EF4-FFF2-40B4-BE49-F238E27FC236}">
                <a16:creationId xmlns:a16="http://schemas.microsoft.com/office/drawing/2014/main" id="{3A415DB2-1BD1-A203-D040-4586AAD834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9E76F68-9C7C-31A9-DD1A-814FABDD1193}"/>
              </a:ext>
            </a:extLst>
          </p:cNvPr>
          <p:cNvSpPr txBox="1"/>
          <p:nvPr/>
        </p:nvSpPr>
        <p:spPr>
          <a:xfrm>
            <a:off x="725932" y="305068"/>
            <a:ext cx="10740136" cy="3785652"/>
          </a:xfrm>
          <a:prstGeom prst="rect">
            <a:avLst/>
          </a:prstGeom>
          <a:noFill/>
        </p:spPr>
        <p:txBody>
          <a:bodyPr wrap="square" rtlCol="0">
            <a:spAutoFit/>
          </a:bodyPr>
          <a:lstStyle/>
          <a:p>
            <a:r>
              <a:rPr lang="en-US" sz="2000" b="1" u="sng" dirty="0">
                <a:solidFill>
                  <a:schemeClr val="bg1"/>
                </a:solidFill>
                <a:latin typeface="Gill Sans MT" panose="020B0502020104020203" pitchFamily="34" charset="0"/>
              </a:rPr>
              <a:t>Match Info</a:t>
            </a:r>
          </a:p>
          <a:p>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Equipment Necessary:</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rPr>
              <a:t>Size 4 Soccer Ball</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rPr>
              <a:t>Cleats (no toe cleats as is present in football and baseball cleats – player safety)</a:t>
            </a:r>
          </a:p>
          <a:p>
            <a:pPr marL="742950" lvl="1" indent="-285750">
              <a:buFont typeface="Arial" panose="020B0604020202020204" pitchFamily="34" charset="0"/>
              <a:buChar char="•"/>
            </a:pPr>
            <a:r>
              <a:rPr lang="en-US" sz="2000" dirty="0" err="1">
                <a:solidFill>
                  <a:schemeClr val="bg1"/>
                </a:solidFill>
                <a:latin typeface="Gill Sans MT" panose="020B0502020104020203" pitchFamily="34" charset="0"/>
              </a:rPr>
              <a:t>Shinguards</a:t>
            </a:r>
            <a:r>
              <a:rPr lang="en-US" sz="2000" dirty="0">
                <a:solidFill>
                  <a:schemeClr val="bg1"/>
                </a:solidFill>
                <a:latin typeface="Gill Sans MT" panose="020B0502020104020203" pitchFamily="34" charset="0"/>
              </a:rPr>
              <a:t> (to be worn under socks)</a:t>
            </a:r>
          </a:p>
          <a:p>
            <a:pPr marL="742950" lvl="1"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Field Dimensions</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rPr>
              <a:t>25 yards wide x 35 yards length</a:t>
            </a:r>
          </a:p>
          <a:p>
            <a:pPr marL="742950" lvl="1"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Goal Dimensions</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rPr>
              <a:t>12 feet wide x 6.5 feet tall</a:t>
            </a:r>
          </a:p>
        </p:txBody>
      </p:sp>
    </p:spTree>
    <p:extLst>
      <p:ext uri="{BB962C8B-B14F-4D97-AF65-F5344CB8AC3E}">
        <p14:creationId xmlns:p14="http://schemas.microsoft.com/office/powerpoint/2010/main" val="1848321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FE1DE-2241-70D6-3D10-D0745E2C8737}"/>
            </a:ext>
          </a:extLst>
        </p:cNvPr>
        <p:cNvGrpSpPr/>
        <p:nvPr/>
      </p:nvGrpSpPr>
      <p:grpSpPr>
        <a:xfrm>
          <a:off x="0" y="0"/>
          <a:ext cx="0" cy="0"/>
          <a:chOff x="0" y="0"/>
          <a:chExt cx="0" cy="0"/>
        </a:xfrm>
      </p:grpSpPr>
      <p:pic>
        <p:nvPicPr>
          <p:cNvPr id="10" name="Picture 9" descr="A blue square with white lines&#10;&#10;AI-generated content may be incorrect.">
            <a:extLst>
              <a:ext uri="{FF2B5EF4-FFF2-40B4-BE49-F238E27FC236}">
                <a16:creationId xmlns:a16="http://schemas.microsoft.com/office/drawing/2014/main" id="{F474804C-D092-33A4-EF83-8E327CC60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8DF1F2B-4FE8-5DA7-7856-605B07F8C82D}"/>
              </a:ext>
            </a:extLst>
          </p:cNvPr>
          <p:cNvSpPr txBox="1"/>
          <p:nvPr/>
        </p:nvSpPr>
        <p:spPr>
          <a:xfrm>
            <a:off x="725932" y="305068"/>
            <a:ext cx="10740136" cy="6247864"/>
          </a:xfrm>
          <a:prstGeom prst="rect">
            <a:avLst/>
          </a:prstGeom>
          <a:noFill/>
        </p:spPr>
        <p:txBody>
          <a:bodyPr wrap="square" rtlCol="0">
            <a:spAutoFit/>
          </a:bodyPr>
          <a:lstStyle/>
          <a:p>
            <a:r>
              <a:rPr lang="en-US" sz="2000" b="1" u="sng" dirty="0">
                <a:solidFill>
                  <a:schemeClr val="bg1"/>
                </a:solidFill>
                <a:latin typeface="Gill Sans MT" panose="020B0502020104020203" pitchFamily="34" charset="0"/>
              </a:rPr>
              <a:t>Pre-Game Process</a:t>
            </a:r>
          </a:p>
          <a:p>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HOME team will wear BLUE uniform</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AWAY team will wear WHITE uniform</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We recommend arriving 20 minutes before your scheduled kick-off time.</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Warm-ups should include stretching, players with a ball dribbling, practicing attack moves, passing, and shooting</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Team benches will be on the opposite side of each other. Parents will be on the same side as their team bench. (Home team will choose side unless they are not at field 20 minutes prior to game or when the field clears from previous game. We ask that you conduct yourself in a positive manner even if you don’t get your way on which side your team sits. The games slots are an hour long and we can endure for an hour.)</a:t>
            </a:r>
          </a:p>
          <a:p>
            <a:pPr marL="285750" indent="-285750">
              <a:buFont typeface="Arial" panose="020B0604020202020204" pitchFamily="34" charset="0"/>
              <a:buChar char="•"/>
            </a:pPr>
            <a:endParaRPr lang="en-US" sz="20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rPr>
              <a:t>Do not set up too close to the field. The players need space on the outside of the field for safety. Minimum 4 feet from field as space allows)</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rPr>
              <a:t>Please mind players placing water bottles near the field (rolled ankle hazard)</a:t>
            </a:r>
          </a:p>
        </p:txBody>
      </p:sp>
    </p:spTree>
    <p:extLst>
      <p:ext uri="{BB962C8B-B14F-4D97-AF65-F5344CB8AC3E}">
        <p14:creationId xmlns:p14="http://schemas.microsoft.com/office/powerpoint/2010/main" val="4052151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square with white lines&#10;&#10;AI-generated content may be incorrect.">
            <a:extLst>
              <a:ext uri="{FF2B5EF4-FFF2-40B4-BE49-F238E27FC236}">
                <a16:creationId xmlns:a16="http://schemas.microsoft.com/office/drawing/2014/main" id="{541A599B-88FA-8EDF-DA6A-676EF11C5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DEF1DD63-2EE1-1A1E-F091-148564E160E5}"/>
              </a:ext>
            </a:extLst>
          </p:cNvPr>
          <p:cNvSpPr txBox="1"/>
          <p:nvPr/>
        </p:nvSpPr>
        <p:spPr>
          <a:xfrm>
            <a:off x="725932" y="284405"/>
            <a:ext cx="10740136" cy="523220"/>
          </a:xfrm>
          <a:prstGeom prst="rect">
            <a:avLst/>
          </a:prstGeom>
          <a:noFill/>
        </p:spPr>
        <p:txBody>
          <a:bodyPr wrap="square" rtlCol="0">
            <a:spAutoFit/>
          </a:bodyPr>
          <a:lstStyle/>
          <a:p>
            <a:pPr algn="ctr"/>
            <a:r>
              <a:rPr lang="en-US" sz="2800" b="1" u="sng" dirty="0">
                <a:solidFill>
                  <a:schemeClr val="bg1"/>
                </a:solidFill>
                <a:latin typeface="Gill Sans MT" panose="020B0502020104020203" pitchFamily="34" charset="0"/>
              </a:rPr>
              <a:t>Field Arrangement</a:t>
            </a:r>
            <a:endParaRPr lang="en-US" sz="2800" b="1" dirty="0">
              <a:solidFill>
                <a:schemeClr val="bg1"/>
              </a:solidFill>
              <a:latin typeface="Gill Sans MT" panose="020B0502020104020203" pitchFamily="34" charset="0"/>
            </a:endParaRPr>
          </a:p>
        </p:txBody>
      </p:sp>
      <p:pic>
        <p:nvPicPr>
          <p:cNvPr id="3" name="Picture 2">
            <a:extLst>
              <a:ext uri="{FF2B5EF4-FFF2-40B4-BE49-F238E27FC236}">
                <a16:creationId xmlns:a16="http://schemas.microsoft.com/office/drawing/2014/main" id="{437A8CC3-F3F9-8D5E-E2BD-12C42393F9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5247" y="941569"/>
            <a:ext cx="9181505" cy="5508904"/>
          </a:xfrm>
          <a:prstGeom prst="rect">
            <a:avLst/>
          </a:prstGeom>
        </p:spPr>
      </p:pic>
    </p:spTree>
    <p:extLst>
      <p:ext uri="{BB962C8B-B14F-4D97-AF65-F5344CB8AC3E}">
        <p14:creationId xmlns:p14="http://schemas.microsoft.com/office/powerpoint/2010/main" val="305405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square with white lines&#10;&#10;AI-generated content may be incorrect.">
            <a:extLst>
              <a:ext uri="{FF2B5EF4-FFF2-40B4-BE49-F238E27FC236}">
                <a16:creationId xmlns:a16="http://schemas.microsoft.com/office/drawing/2014/main" id="{EACDC9CD-732A-BF8F-F08A-3B85B7DE2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D9A8918-551E-4C1B-C311-D35451CE51A9}"/>
              </a:ext>
            </a:extLst>
          </p:cNvPr>
          <p:cNvSpPr txBox="1"/>
          <p:nvPr/>
        </p:nvSpPr>
        <p:spPr>
          <a:xfrm>
            <a:off x="712184" y="373117"/>
            <a:ext cx="10903554" cy="6186309"/>
          </a:xfrm>
          <a:prstGeom prst="rect">
            <a:avLst/>
          </a:prstGeom>
          <a:noFill/>
        </p:spPr>
        <p:txBody>
          <a:bodyPr wrap="square">
            <a:spAutoFit/>
          </a:bodyPr>
          <a:lstStyle/>
          <a:p>
            <a:r>
              <a:rPr lang="en-US" sz="1800" b="1" u="sng" dirty="0">
                <a:solidFill>
                  <a:schemeClr val="bg1"/>
                </a:solidFill>
                <a:effectLst/>
                <a:latin typeface="Gill Sans MT" panose="020B0502020104020203" pitchFamily="34" charset="0"/>
                <a:ea typeface="Aptos" panose="020B0004020202020204" pitchFamily="34" charset="0"/>
              </a:rPr>
              <a:t>Game Flow</a:t>
            </a:r>
          </a:p>
          <a:p>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5v5 (4 field players with 1 goalkeeper on each team)</a:t>
            </a:r>
          </a:p>
          <a:p>
            <a:pPr marL="285750" indent="-285750">
              <a:buFont typeface="Arial" panose="020B0604020202020204" pitchFamily="34" charset="0"/>
              <a:buChar char="•"/>
            </a:pPr>
            <a:endParaRPr lang="en-US"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3 periods of 15 minutes each. </a:t>
            </a:r>
            <a:r>
              <a:rPr lang="en-US" dirty="0">
                <a:solidFill>
                  <a:schemeClr val="bg1"/>
                </a:solidFill>
                <a:latin typeface="Gill Sans MT" panose="020B0502020104020203" pitchFamily="34" charset="0"/>
                <a:ea typeface="Aptos" panose="020B0004020202020204" pitchFamily="34" charset="0"/>
              </a:rPr>
              <a:t>(</a:t>
            </a:r>
            <a:r>
              <a:rPr lang="en-US" sz="1800" dirty="0">
                <a:solidFill>
                  <a:schemeClr val="bg1"/>
                </a:solidFill>
                <a:effectLst/>
                <a:latin typeface="Gill Sans MT" panose="020B0502020104020203" pitchFamily="34" charset="0"/>
                <a:ea typeface="Aptos" panose="020B0004020202020204" pitchFamily="34" charset="0"/>
              </a:rPr>
              <a:t>2-minute water break between each period)</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There will be no throw-ins – There are kick ins for throw-ins, corner kicks, and goal kicks. </a:t>
            </a:r>
          </a:p>
          <a:p>
            <a:pPr marL="742950" lvl="1" indent="-285750">
              <a:buFont typeface="Arial" panose="020B0604020202020204" pitchFamily="34" charset="0"/>
              <a:buChar char="•"/>
            </a:pPr>
            <a:r>
              <a:rPr lang="en-US" dirty="0">
                <a:solidFill>
                  <a:schemeClr val="bg1"/>
                </a:solidFill>
                <a:effectLst/>
                <a:latin typeface="Gill Sans MT" panose="020B0502020104020203" pitchFamily="34" charset="0"/>
                <a:ea typeface="Aptos" panose="020B0004020202020204" pitchFamily="34" charset="0"/>
              </a:rPr>
              <a:t>Players have 5 seconds to make the decision to keep the game flowing</a:t>
            </a:r>
          </a:p>
          <a:p>
            <a:pPr marL="742950" lvl="1"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Goals cannot be scored directly from a kick-in (throw-in)</a:t>
            </a:r>
          </a:p>
          <a:p>
            <a:pPr marL="742950" lvl="1" indent="-285750">
              <a:buFont typeface="Arial" panose="020B0604020202020204" pitchFamily="34" charset="0"/>
              <a:buChar char="•"/>
            </a:pPr>
            <a:r>
              <a:rPr lang="en-US" dirty="0">
                <a:solidFill>
                  <a:schemeClr val="bg1"/>
                </a:solidFill>
                <a:effectLst/>
                <a:latin typeface="Gill Sans MT" panose="020B0502020104020203" pitchFamily="34" charset="0"/>
                <a:ea typeface="Aptos" panose="020B0004020202020204" pitchFamily="34" charset="0"/>
              </a:rPr>
              <a:t>Goals CAN be scored from </a:t>
            </a:r>
            <a:r>
              <a:rPr lang="en-US" dirty="0">
                <a:solidFill>
                  <a:schemeClr val="bg1"/>
                </a:solidFill>
                <a:latin typeface="Gill Sans MT" panose="020B0502020104020203" pitchFamily="34" charset="0"/>
                <a:ea typeface="Aptos" panose="020B0004020202020204" pitchFamily="34" charset="0"/>
              </a:rPr>
              <a:t>goal kicks and corner kicks</a:t>
            </a:r>
          </a:p>
          <a:p>
            <a:pPr marL="742950" lvl="1"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Second half of season, league play will transition to throw-ins. </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Players must retreat to their own half on goal kicks. Once the ball is played, the players can pressure the ball</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One coach per team can act as referee and be on the field during the game. All other coaches must remain in the coaches’ box. </a:t>
            </a:r>
          </a:p>
          <a:p>
            <a:pPr marL="742950" lvl="1" indent="-285750">
              <a:buFont typeface="Arial" panose="020B0604020202020204" pitchFamily="34" charset="0"/>
              <a:buChar char="•"/>
            </a:pPr>
            <a:r>
              <a:rPr lang="en-US" dirty="0">
                <a:solidFill>
                  <a:schemeClr val="bg1"/>
                </a:solidFill>
                <a:latin typeface="Gill Sans MT" panose="020B0502020104020203" pitchFamily="34" charset="0"/>
                <a:ea typeface="Aptos" panose="020B0004020202020204" pitchFamily="34" charset="0"/>
              </a:rPr>
              <a:t>During the second half of the season, coaches will not be on the field, but will officiate from the sideline.</a:t>
            </a:r>
          </a:p>
          <a:p>
            <a:pPr marL="285750" indent="-285750">
              <a:buFont typeface="Arial" panose="020B0604020202020204" pitchFamily="34" charset="0"/>
              <a:buChar char="•"/>
            </a:pPr>
            <a:endParaRPr lang="en-US"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1800" dirty="0">
                <a:solidFill>
                  <a:schemeClr val="bg1"/>
                </a:solidFill>
                <a:effectLst/>
                <a:latin typeface="Gill Sans MT" panose="020B0502020104020203" pitchFamily="34" charset="0"/>
                <a:ea typeface="Aptos" panose="020B0004020202020204" pitchFamily="34" charset="0"/>
              </a:rPr>
              <a:t>Teams will switch sides at the end of each period</a:t>
            </a:r>
            <a:r>
              <a:rPr lang="en-US" dirty="0">
                <a:solidFill>
                  <a:schemeClr val="bg1"/>
                </a:solidFill>
                <a:latin typeface="Gill Sans MT" panose="020B0502020104020203" pitchFamily="34" charset="0"/>
                <a:ea typeface="Aptos" panose="020B0004020202020204" pitchFamily="34" charset="0"/>
              </a:rPr>
              <a:t>.</a:t>
            </a:r>
          </a:p>
          <a:p>
            <a:pPr marL="285750" indent="-285750">
              <a:buFont typeface="Arial" panose="020B0604020202020204" pitchFamily="34" charset="0"/>
              <a:buChar char="•"/>
            </a:pPr>
            <a:endParaRPr lang="en-US" sz="18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dirty="0">
                <a:solidFill>
                  <a:schemeClr val="bg1"/>
                </a:solidFill>
                <a:latin typeface="Gill Sans MT" panose="020B0502020104020203" pitchFamily="34" charset="0"/>
              </a:rPr>
              <a:t>All players should receive equal playing time (regardless of skill level) – Coaches should act at their discretion for playing time regarding effort.</a:t>
            </a:r>
          </a:p>
        </p:txBody>
      </p:sp>
    </p:spTree>
    <p:extLst>
      <p:ext uri="{BB962C8B-B14F-4D97-AF65-F5344CB8AC3E}">
        <p14:creationId xmlns:p14="http://schemas.microsoft.com/office/powerpoint/2010/main" val="245556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EC37-9C5F-FBD2-41FE-EF5D20262E25}"/>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4CD57898-3CD9-1865-90BC-2C02D635C4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5AB34EA0-87E7-9463-D470-6513D81665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963" y="277178"/>
            <a:ext cx="10358437" cy="6215062"/>
          </a:xfrm>
          <a:prstGeom prst="rect">
            <a:avLst/>
          </a:prstGeom>
        </p:spPr>
      </p:pic>
    </p:spTree>
    <p:extLst>
      <p:ext uri="{BB962C8B-B14F-4D97-AF65-F5344CB8AC3E}">
        <p14:creationId xmlns:p14="http://schemas.microsoft.com/office/powerpoint/2010/main" val="132404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FAA93-8F1E-C3C2-5CBB-1C155907F365}"/>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66FFD7E2-E826-A084-B589-EC6FF8D3B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67C8F150-B9DD-AE59-3B05-C01BDD949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1" y="285750"/>
            <a:ext cx="10415588" cy="6249353"/>
          </a:xfrm>
          <a:prstGeom prst="rect">
            <a:avLst/>
          </a:prstGeom>
        </p:spPr>
      </p:pic>
    </p:spTree>
    <p:extLst>
      <p:ext uri="{BB962C8B-B14F-4D97-AF65-F5344CB8AC3E}">
        <p14:creationId xmlns:p14="http://schemas.microsoft.com/office/powerpoint/2010/main" val="229121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8375F-7928-984D-D06C-1F982C000F7A}"/>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EED5735E-1C4C-3A4B-8E9D-DDD75D4B7F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8AE87371-4F87-531B-9D79-33BA0631F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411" y="355446"/>
            <a:ext cx="10245178" cy="6147107"/>
          </a:xfrm>
          <a:prstGeom prst="rect">
            <a:avLst/>
          </a:prstGeom>
        </p:spPr>
      </p:pic>
    </p:spTree>
    <p:extLst>
      <p:ext uri="{BB962C8B-B14F-4D97-AF65-F5344CB8AC3E}">
        <p14:creationId xmlns:p14="http://schemas.microsoft.com/office/powerpoint/2010/main" val="1659335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76D4-2715-336D-BBE9-BD5D74DE9DDE}"/>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0F82CB93-517B-5808-78D9-88F1C7F7C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7A1565B4-EE04-E45A-BC6A-33BD8E5F5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095" y="571857"/>
            <a:ext cx="9523809" cy="5714286"/>
          </a:xfrm>
          <a:prstGeom prst="rect">
            <a:avLst/>
          </a:prstGeom>
        </p:spPr>
      </p:pic>
    </p:spTree>
    <p:extLst>
      <p:ext uri="{BB962C8B-B14F-4D97-AF65-F5344CB8AC3E}">
        <p14:creationId xmlns:p14="http://schemas.microsoft.com/office/powerpoint/2010/main" val="16657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F9FC6-BEB5-9E1D-5B69-7F06803859B8}"/>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EAA4260E-499B-0505-089F-8FDD4A0BE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2F4A520-8B5C-4F1E-6BE5-969F1DF2B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893" y="260033"/>
            <a:ext cx="10196214" cy="6117729"/>
          </a:xfrm>
          <a:prstGeom prst="rect">
            <a:avLst/>
          </a:prstGeom>
        </p:spPr>
      </p:pic>
    </p:spTree>
    <p:extLst>
      <p:ext uri="{BB962C8B-B14F-4D97-AF65-F5344CB8AC3E}">
        <p14:creationId xmlns:p14="http://schemas.microsoft.com/office/powerpoint/2010/main" val="979046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2CFAE-4E66-9DF4-D102-D071AB70B96C}"/>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51E5821C-8DFB-5044-6B66-894393B11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B16A6B8-8566-E594-8F7A-0983BD51A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9078" y="271462"/>
            <a:ext cx="10048724" cy="6029235"/>
          </a:xfrm>
          <a:prstGeom prst="rect">
            <a:avLst/>
          </a:prstGeom>
        </p:spPr>
      </p:pic>
    </p:spTree>
    <p:extLst>
      <p:ext uri="{BB962C8B-B14F-4D97-AF65-F5344CB8AC3E}">
        <p14:creationId xmlns:p14="http://schemas.microsoft.com/office/powerpoint/2010/main" val="205676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D58B8-29B7-C20B-3DE6-8DD45D814126}"/>
            </a:ext>
          </a:extLst>
        </p:cNvPr>
        <p:cNvGrpSpPr/>
        <p:nvPr/>
      </p:nvGrpSpPr>
      <p:grpSpPr>
        <a:xfrm>
          <a:off x="0" y="0"/>
          <a:ext cx="0" cy="0"/>
          <a:chOff x="0" y="0"/>
          <a:chExt cx="0" cy="0"/>
        </a:xfrm>
      </p:grpSpPr>
      <p:pic>
        <p:nvPicPr>
          <p:cNvPr id="4" name="Picture 3" descr="A blue square with white lines&#10;&#10;AI-generated content may be incorrect.">
            <a:extLst>
              <a:ext uri="{FF2B5EF4-FFF2-40B4-BE49-F238E27FC236}">
                <a16:creationId xmlns:a16="http://schemas.microsoft.com/office/drawing/2014/main" id="{A00B45D0-B125-F36D-3B7B-EEA0121D0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7C4B54D-A8B8-3AD9-C9E0-366BF9944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923" y="105907"/>
            <a:ext cx="10572153" cy="6343292"/>
          </a:xfrm>
          <a:prstGeom prst="rect">
            <a:avLst/>
          </a:prstGeom>
        </p:spPr>
      </p:pic>
    </p:spTree>
    <p:extLst>
      <p:ext uri="{BB962C8B-B14F-4D97-AF65-F5344CB8AC3E}">
        <p14:creationId xmlns:p14="http://schemas.microsoft.com/office/powerpoint/2010/main" val="248264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square with white lines&#10;&#10;AI-generated content may be incorrect.">
            <a:extLst>
              <a:ext uri="{FF2B5EF4-FFF2-40B4-BE49-F238E27FC236}">
                <a16:creationId xmlns:a16="http://schemas.microsoft.com/office/drawing/2014/main" id="{69A0A1F5-8242-9CB7-92E7-19491B3B3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740CB83-2C7A-9131-3F6C-0240E96CFE9C}"/>
              </a:ext>
            </a:extLst>
          </p:cNvPr>
          <p:cNvSpPr txBox="1"/>
          <p:nvPr/>
        </p:nvSpPr>
        <p:spPr>
          <a:xfrm>
            <a:off x="868418" y="782121"/>
            <a:ext cx="10455164" cy="5293757"/>
          </a:xfrm>
          <a:prstGeom prst="rect">
            <a:avLst/>
          </a:prstGeom>
          <a:noFill/>
        </p:spPr>
        <p:txBody>
          <a:bodyPr wrap="square">
            <a:spAutoFit/>
          </a:bodyPr>
          <a:lstStyle/>
          <a:p>
            <a:r>
              <a:rPr lang="en-US" sz="2000" b="1" u="sng" dirty="0">
                <a:solidFill>
                  <a:schemeClr val="bg1"/>
                </a:solidFill>
                <a:effectLst/>
                <a:latin typeface="Gill Sans MT" panose="020B0502020104020203" pitchFamily="34" charset="0"/>
                <a:ea typeface="Aptos" panose="020B0004020202020204" pitchFamily="34" charset="0"/>
              </a:rPr>
              <a:t>Post Game</a:t>
            </a:r>
          </a:p>
          <a:p>
            <a:endParaRPr lang="en-US" sz="2000"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Please have all players line up ready to shake the other team’s hands (high fives/fist bumps)</a:t>
            </a:r>
          </a:p>
          <a:p>
            <a:endParaRPr lang="en-US" sz="20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Parents are welcome to form tunnels for players to run through. (</a:t>
            </a:r>
            <a:r>
              <a:rPr lang="en-US" sz="2000" dirty="0">
                <a:solidFill>
                  <a:schemeClr val="bg1"/>
                </a:solidFill>
                <a:latin typeface="Gill Sans MT" panose="020B0502020104020203" pitchFamily="34" charset="0"/>
                <a:ea typeface="Aptos" panose="020B0004020202020204" pitchFamily="34" charset="0"/>
                <a:hlinkClick r:id="rId3">
                  <a:extLst>
                    <a:ext uri="{A12FA001-AC4F-418D-AE19-62706E023703}">
                      <ahyp:hlinkClr xmlns:ahyp="http://schemas.microsoft.com/office/drawing/2018/hyperlinkcolor" val="tx"/>
                    </a:ext>
                  </a:extLst>
                </a:hlinkClick>
              </a:rPr>
              <a:t>Click here to see example</a:t>
            </a:r>
            <a:r>
              <a:rPr lang="en-US" sz="2000" dirty="0">
                <a:solidFill>
                  <a:schemeClr val="bg1"/>
                </a:solidFill>
                <a:latin typeface="Gill Sans MT" panose="020B0502020104020203" pitchFamily="34" charset="0"/>
                <a:ea typeface="Aptos" panose="020B0004020202020204" pitchFamily="34" charset="0"/>
              </a:rPr>
              <a:t>)</a:t>
            </a:r>
          </a:p>
          <a:p>
            <a:endParaRPr lang="en-US" sz="2000"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Once you have completed the tunnel, please clean up your side and leave the field to allow other teams with games after you to set up and get their players warm.</a:t>
            </a:r>
          </a:p>
          <a:p>
            <a:endParaRPr lang="en-US" sz="20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Any postgame talk by the coaches should not be completed on the sidelines, but instead in an area off to the side where players can meet you.</a:t>
            </a:r>
          </a:p>
          <a:p>
            <a:pPr marL="285750" indent="-285750">
              <a:buFont typeface="Arial" panose="020B0604020202020204" pitchFamily="34" charset="0"/>
              <a:buChar char="•"/>
            </a:pPr>
            <a:endParaRPr lang="en-US" sz="2000" dirty="0">
              <a:solidFill>
                <a:schemeClr val="bg1"/>
              </a:solidFill>
              <a:effectLst/>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Please submit scores. The league is not worried about wins and losses nor exact scores. We do want to know if the games are evenly matched though. For the best experience, we want to make sure the second half of the season is re-seeded so that each player gets to have fun competition instead of having lopsided matches.</a:t>
            </a:r>
            <a:endParaRPr lang="en-US" sz="2000" dirty="0">
              <a:solidFill>
                <a:schemeClr val="bg1"/>
              </a:solidFill>
              <a:effectLst/>
              <a:latin typeface="Gill Sans MT" panose="020B0502020104020203" pitchFamily="34" charset="0"/>
              <a:ea typeface="Aptos" panose="020B0004020202020204" pitchFamily="34" charset="0"/>
            </a:endParaRPr>
          </a:p>
          <a:p>
            <a:endParaRPr lang="en-US" sz="20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55373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31290-F0E0-4B58-9D90-E9152892CB91}"/>
            </a:ext>
          </a:extLst>
        </p:cNvPr>
        <p:cNvGrpSpPr/>
        <p:nvPr/>
      </p:nvGrpSpPr>
      <p:grpSpPr>
        <a:xfrm>
          <a:off x="0" y="0"/>
          <a:ext cx="0" cy="0"/>
          <a:chOff x="0" y="0"/>
          <a:chExt cx="0" cy="0"/>
        </a:xfrm>
      </p:grpSpPr>
      <p:pic>
        <p:nvPicPr>
          <p:cNvPr id="7" name="Picture 6" descr="A blue square with white lines&#10;&#10;AI-generated content may be incorrect.">
            <a:extLst>
              <a:ext uri="{FF2B5EF4-FFF2-40B4-BE49-F238E27FC236}">
                <a16:creationId xmlns:a16="http://schemas.microsoft.com/office/drawing/2014/main" id="{3946A420-1D3B-08CC-426A-FE2C4BAE78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4F232E6-189F-CA60-D454-579547DE3DAA}"/>
              </a:ext>
            </a:extLst>
          </p:cNvPr>
          <p:cNvSpPr txBox="1"/>
          <p:nvPr/>
        </p:nvSpPr>
        <p:spPr>
          <a:xfrm>
            <a:off x="785813" y="920621"/>
            <a:ext cx="10897933" cy="5016758"/>
          </a:xfrm>
          <a:prstGeom prst="rect">
            <a:avLst/>
          </a:prstGeom>
          <a:noFill/>
        </p:spPr>
        <p:txBody>
          <a:bodyPr wrap="square">
            <a:spAutoFit/>
          </a:bodyPr>
          <a:lstStyle/>
          <a:p>
            <a:r>
              <a:rPr lang="en-US" sz="2000" b="1" u="sng" dirty="0">
                <a:solidFill>
                  <a:schemeClr val="bg1"/>
                </a:solidFill>
                <a:effectLst/>
                <a:latin typeface="Gill Sans MT" panose="020B0502020104020203" pitchFamily="34" charset="0"/>
                <a:ea typeface="Aptos" panose="020B0004020202020204" pitchFamily="34" charset="0"/>
              </a:rPr>
              <a:t>Runaway Scoring</a:t>
            </a:r>
          </a:p>
          <a:p>
            <a:endParaRPr lang="en-US" sz="2000"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We do not want to have runaway scoring. This is when there is a </a:t>
            </a:r>
            <a:r>
              <a:rPr lang="en-US" sz="2000" dirty="0">
                <a:solidFill>
                  <a:schemeClr val="bg1"/>
                </a:solidFill>
                <a:latin typeface="Gill Sans MT" panose="020B0502020104020203" pitchFamily="34" charset="0"/>
                <a:ea typeface="Aptos" panose="020B0004020202020204" pitchFamily="34" charset="0"/>
              </a:rPr>
              <a:t>large goal differential between </a:t>
            </a:r>
            <a:r>
              <a:rPr lang="en-US" sz="2000" dirty="0">
                <a:solidFill>
                  <a:schemeClr val="bg1"/>
                </a:solidFill>
                <a:effectLst/>
                <a:latin typeface="Gill Sans MT" panose="020B0502020104020203" pitchFamily="34" charset="0"/>
                <a:ea typeface="Aptos" panose="020B0004020202020204" pitchFamily="34" charset="0"/>
              </a:rPr>
              <a:t>one team and another. </a:t>
            </a:r>
            <a:r>
              <a:rPr lang="en-US" sz="2000" dirty="0">
                <a:solidFill>
                  <a:schemeClr val="bg1"/>
                </a:solidFill>
                <a:latin typeface="Gill Sans MT" panose="020B0502020104020203" pitchFamily="34" charset="0"/>
                <a:ea typeface="Aptos" panose="020B0004020202020204" pitchFamily="34" charset="0"/>
              </a:rPr>
              <a:t>Placer Alliance defines runaway scoring at 6 or more goals.</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It is ok to make adjustments </a:t>
            </a:r>
            <a:r>
              <a:rPr lang="en-US" sz="2000" dirty="0">
                <a:solidFill>
                  <a:schemeClr val="bg1"/>
                </a:solidFill>
                <a:latin typeface="Gill Sans MT" panose="020B0502020104020203" pitchFamily="34" charset="0"/>
                <a:ea typeface="Aptos" panose="020B0004020202020204" pitchFamily="34" charset="0"/>
              </a:rPr>
              <a:t>before the 6-goal differential. </a:t>
            </a:r>
            <a:endParaRPr lang="en-US" sz="2000" dirty="0">
              <a:solidFill>
                <a:schemeClr val="bg1"/>
              </a:solidFill>
              <a:effectLst/>
              <a:latin typeface="Gill Sans MT" panose="020B0502020104020203" pitchFamily="34" charset="0"/>
              <a:ea typeface="Aptos" panose="020B0004020202020204" pitchFamily="34" charset="0"/>
            </a:endParaRPr>
          </a:p>
          <a:p>
            <a:pPr marL="742950" lvl="1" indent="-285750">
              <a:buFont typeface="Arial" panose="020B0604020202020204" pitchFamily="34" charset="0"/>
              <a:buChar char="•"/>
            </a:pPr>
            <a:endParaRPr lang="en-US" sz="2000" dirty="0">
              <a:solidFill>
                <a:schemeClr val="bg1"/>
              </a:solidFill>
              <a:latin typeface="Gill Sans MT" panose="020B0502020104020203" pitchFamily="34" charset="0"/>
              <a:ea typeface="Aptos" panose="020B0004020202020204" pitchFamily="34" charset="0"/>
            </a:endParaRPr>
          </a:p>
          <a:p>
            <a:pPr marL="285750" indent="-285750">
              <a:buFont typeface="Arial" panose="020B0604020202020204" pitchFamily="34" charset="0"/>
              <a:buChar char="•"/>
            </a:pPr>
            <a:r>
              <a:rPr lang="en-US" sz="2000" b="1" dirty="0">
                <a:solidFill>
                  <a:schemeClr val="bg1"/>
                </a:solidFill>
                <a:effectLst/>
                <a:latin typeface="Gill Sans MT" panose="020B0502020104020203" pitchFamily="34" charset="0"/>
                <a:ea typeface="Aptos" panose="020B0004020202020204" pitchFamily="34" charset="0"/>
              </a:rPr>
              <a:t>Recommended Adjustments if  your team is ahead</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Require additional passes before shooting.</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Require goals to be scored by one of your players only.</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Put weaker players in positions for success and stronger players in positions to support.</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Force players to score with their off-foot</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Force a goal to be scored only with a dribble</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Force a goal to be scored only from a certain distance away</a:t>
            </a:r>
          </a:p>
          <a:p>
            <a:pPr marL="742950" lvl="1" indent="-285750">
              <a:buFont typeface="Arial" panose="020B0604020202020204" pitchFamily="34" charset="0"/>
              <a:buChar char="•"/>
            </a:pPr>
            <a:r>
              <a:rPr lang="en-US" sz="2000" dirty="0">
                <a:solidFill>
                  <a:schemeClr val="bg1"/>
                </a:solidFill>
                <a:latin typeface="Gill Sans MT" panose="020B0502020104020203" pitchFamily="34" charset="0"/>
                <a:ea typeface="Aptos" panose="020B0004020202020204" pitchFamily="34" charset="0"/>
              </a:rPr>
              <a:t>Make the goals be scored off of crosses only</a:t>
            </a:r>
          </a:p>
          <a:p>
            <a:pPr marL="742950" lvl="1" indent="-285750">
              <a:buFont typeface="Arial" panose="020B0604020202020204" pitchFamily="34" charset="0"/>
              <a:buChar char="•"/>
            </a:pPr>
            <a:r>
              <a:rPr lang="en-US" sz="2000" dirty="0">
                <a:solidFill>
                  <a:schemeClr val="bg1"/>
                </a:solidFill>
                <a:effectLst/>
                <a:latin typeface="Gill Sans MT" panose="020B0502020104020203" pitchFamily="34" charset="0"/>
                <a:ea typeface="Aptos" panose="020B0004020202020204" pitchFamily="34" charset="0"/>
              </a:rPr>
              <a:t>Allow the other team to bring on more players</a:t>
            </a:r>
          </a:p>
          <a:p>
            <a:endParaRPr lang="en-US" sz="2000"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2705133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square with white lines&#10;&#10;AI-generated content may be incorrect.">
            <a:extLst>
              <a:ext uri="{FF2B5EF4-FFF2-40B4-BE49-F238E27FC236}">
                <a16:creationId xmlns:a16="http://schemas.microsoft.com/office/drawing/2014/main" id="{A8541EEE-6053-1EA0-6C1F-0ED08076E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774D255-9AAA-2E49-F5FA-A2625B44D3CE}"/>
              </a:ext>
            </a:extLst>
          </p:cNvPr>
          <p:cNvSpPr txBox="1"/>
          <p:nvPr/>
        </p:nvSpPr>
        <p:spPr>
          <a:xfrm>
            <a:off x="972071" y="1820081"/>
            <a:ext cx="10455164" cy="2677656"/>
          </a:xfrm>
          <a:prstGeom prst="rect">
            <a:avLst/>
          </a:prstGeom>
          <a:noFill/>
        </p:spPr>
        <p:txBody>
          <a:bodyPr wrap="square">
            <a:spAutoFit/>
          </a:bodyPr>
          <a:lstStyle/>
          <a:p>
            <a:r>
              <a:rPr lang="en-US" sz="2800" b="1" u="sng" dirty="0">
                <a:solidFill>
                  <a:schemeClr val="bg1"/>
                </a:solidFill>
                <a:effectLst/>
                <a:latin typeface="Gill Sans MT" panose="020B0502020104020203" pitchFamily="34" charset="0"/>
                <a:ea typeface="Aptos" panose="020B0004020202020204" pitchFamily="34" charset="0"/>
              </a:rPr>
              <a:t>Questions, Comments, Concerns</a:t>
            </a:r>
          </a:p>
          <a:p>
            <a:endParaRPr lang="en-US" sz="2800" dirty="0">
              <a:solidFill>
                <a:schemeClr val="bg1"/>
              </a:solidFill>
              <a:latin typeface="Gill Sans MT" panose="020B0502020104020203" pitchFamily="34" charset="0"/>
            </a:endParaRPr>
          </a:p>
          <a:p>
            <a:pPr marL="285750" indent="-285750">
              <a:buFont typeface="Arial" panose="020B0604020202020204" pitchFamily="34" charset="0"/>
              <a:buChar char="•"/>
            </a:pPr>
            <a:r>
              <a:rPr lang="en-US" sz="2800" dirty="0">
                <a:solidFill>
                  <a:schemeClr val="bg1"/>
                </a:solidFill>
                <a:latin typeface="Gill Sans MT" panose="020B0502020104020203" pitchFamily="34" charset="0"/>
              </a:rPr>
              <a:t>The league is here to help. If you are unable to resolve a conflict on your own, need assistance with practice plans, or have questions, feel free to reach out to </a:t>
            </a:r>
            <a:r>
              <a:rPr lang="en-US" sz="2800" dirty="0">
                <a:solidFill>
                  <a:schemeClr val="bg1"/>
                </a:solidFill>
                <a:latin typeface="Gill Sans MT" panose="020B0502020104020203" pitchFamily="34" charset="0"/>
                <a:hlinkClick r:id="rId3">
                  <a:extLst>
                    <a:ext uri="{A12FA001-AC4F-418D-AE19-62706E023703}">
                      <ahyp:hlinkClr xmlns:ahyp="http://schemas.microsoft.com/office/drawing/2018/hyperlinkcolor" val="tx"/>
                    </a:ext>
                  </a:extLst>
                </a:hlinkClick>
              </a:rPr>
              <a:t>recreation@rocklinfc.org</a:t>
            </a:r>
            <a:r>
              <a:rPr lang="en-US" sz="2800" dirty="0">
                <a:solidFill>
                  <a:schemeClr val="bg1"/>
                </a:solidFill>
                <a:latin typeface="Gill Sans MT" panose="020B0502020104020203" pitchFamily="34" charset="0"/>
              </a:rPr>
              <a:t>. We will do our best to help!</a:t>
            </a:r>
          </a:p>
        </p:txBody>
      </p:sp>
    </p:spTree>
    <p:extLst>
      <p:ext uri="{BB962C8B-B14F-4D97-AF65-F5344CB8AC3E}">
        <p14:creationId xmlns:p14="http://schemas.microsoft.com/office/powerpoint/2010/main" val="277313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2015</TotalTime>
  <Words>794</Words>
  <Application>Microsoft Office PowerPoint</Application>
  <PresentationFormat>Widescreen</PresentationFormat>
  <Paragraphs>75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Brett Fraser</dc:creator>
  <cp:lastModifiedBy>Brett Fraser</cp:lastModifiedBy>
  <cp:revision>1</cp:revision>
  <dcterms:created xsi:type="dcterms:W3CDTF">2025-11-12T17:12:53Z</dcterms:created>
  <dcterms:modified xsi:type="dcterms:W3CDTF">2026-10-01T14:42:57Z</dcterms:modified>
</cp:coreProperties>
</file>