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2" r:id="rId3"/>
    <p:sldId id="272" r:id="rId4"/>
    <p:sldId id="257" r:id="rId5"/>
    <p:sldId id="258" r:id="rId6"/>
    <p:sldId id="271" r:id="rId7"/>
    <p:sldId id="266" r:id="rId8"/>
    <p:sldId id="260" r:id="rId9"/>
    <p:sldId id="267" r:id="rId10"/>
    <p:sldId id="263" r:id="rId11"/>
    <p:sldId id="264" r:id="rId12"/>
    <p:sldId id="270" r:id="rId13"/>
    <p:sldId id="259" r:id="rId14"/>
    <p:sldId id="268"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B1FDEA-6F17-4D51-96E7-ED7E3AA7F21E}" v="2" dt="2026-08-27T01:16:55.1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94660"/>
  </p:normalViewPr>
  <p:slideViewPr>
    <p:cSldViewPr snapToGrid="0">
      <p:cViewPr varScale="1">
        <p:scale>
          <a:sx n="85" d="100"/>
          <a:sy n="85" d="100"/>
        </p:scale>
        <p:origin x="55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ett Fraser" userId="441fcb73-4ddc-4682-8c5d-8b355a44c8c8" providerId="ADAL" clId="{F40C8A91-E7F1-4B3F-BF3B-20A2C5D764DD}"/>
    <pc:docChg chg="undo custSel addSld delSld modSld sldOrd">
      <pc:chgData name="Brett Fraser" userId="441fcb73-4ddc-4682-8c5d-8b355a44c8c8" providerId="ADAL" clId="{F40C8A91-E7F1-4B3F-BF3B-20A2C5D764DD}" dt="2026-08-27T01:23:47.596" v="2966" actId="1076"/>
      <pc:docMkLst>
        <pc:docMk/>
      </pc:docMkLst>
      <pc:sldChg chg="modSp mod setBg">
        <pc:chgData name="Brett Fraser" userId="441fcb73-4ddc-4682-8c5d-8b355a44c8c8" providerId="ADAL" clId="{F40C8A91-E7F1-4B3F-BF3B-20A2C5D764DD}" dt="2026-08-27T01:23:47.596" v="2966" actId="1076"/>
        <pc:sldMkLst>
          <pc:docMk/>
          <pc:sldMk cId="1848321138" sldId="262"/>
        </pc:sldMkLst>
        <pc:spChg chg="mod">
          <ac:chgData name="Brett Fraser" userId="441fcb73-4ddc-4682-8c5d-8b355a44c8c8" providerId="ADAL" clId="{F40C8A91-E7F1-4B3F-BF3B-20A2C5D764DD}" dt="2026-08-27T01:23:47.596" v="2966" actId="1076"/>
          <ac:spMkLst>
            <pc:docMk/>
            <pc:sldMk cId="1848321138" sldId="262"/>
            <ac:spMk id="6" creationId="{C9E76F68-9C7C-31A9-DD1A-814FABDD1193}"/>
          </ac:spMkLst>
        </pc:spChg>
      </pc:sldChg>
      <pc:sldChg chg="add">
        <pc:chgData name="Brett Fraser" userId="441fcb73-4ddc-4682-8c5d-8b355a44c8c8" providerId="ADAL" clId="{F40C8A91-E7F1-4B3F-BF3B-20A2C5D764DD}" dt="2026-08-27T01:16:47.240" v="2911" actId="2890"/>
        <pc:sldMkLst>
          <pc:docMk/>
          <pc:sldMk cId="2360571765" sldId="27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521D1-88C6-DA3D-ED7F-C44E982B17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EF5B971-476B-7849-31F5-229B7DE2AC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FBC950-EAC5-086A-3075-011645888211}"/>
              </a:ext>
            </a:extLst>
          </p:cNvPr>
          <p:cNvSpPr>
            <a:spLocks noGrp="1"/>
          </p:cNvSpPr>
          <p:nvPr>
            <p:ph type="dt" sz="half" idx="10"/>
          </p:nvPr>
        </p:nvSpPr>
        <p:spPr/>
        <p:txBody>
          <a:bodyPr/>
          <a:lstStyle/>
          <a:p>
            <a:fld id="{DC4B536B-9345-4373-99D5-F23F65057D1E}" type="datetimeFigureOut">
              <a:rPr lang="en-US" smtClean="0"/>
              <a:t>8/26/2026</a:t>
            </a:fld>
            <a:endParaRPr lang="en-US"/>
          </a:p>
        </p:txBody>
      </p:sp>
      <p:sp>
        <p:nvSpPr>
          <p:cNvPr id="5" name="Footer Placeholder 4">
            <a:extLst>
              <a:ext uri="{FF2B5EF4-FFF2-40B4-BE49-F238E27FC236}">
                <a16:creationId xmlns:a16="http://schemas.microsoft.com/office/drawing/2014/main" id="{CB402C8E-56C4-382E-C2A2-B35DE13F2F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E8784D-3619-F07A-EC62-091BCA505AE6}"/>
              </a:ext>
            </a:extLst>
          </p:cNvPr>
          <p:cNvSpPr>
            <a:spLocks noGrp="1"/>
          </p:cNvSpPr>
          <p:nvPr>
            <p:ph type="sldNum" sz="quarter" idx="12"/>
          </p:nvPr>
        </p:nvSpPr>
        <p:spPr/>
        <p:txBody>
          <a:bodyPr/>
          <a:lstStyle/>
          <a:p>
            <a:fld id="{D7F087D0-459D-44F6-BFB9-2E5304F7E9AE}" type="slidenum">
              <a:rPr lang="en-US" smtClean="0"/>
              <a:t>‹#›</a:t>
            </a:fld>
            <a:endParaRPr lang="en-US"/>
          </a:p>
        </p:txBody>
      </p:sp>
    </p:spTree>
    <p:extLst>
      <p:ext uri="{BB962C8B-B14F-4D97-AF65-F5344CB8AC3E}">
        <p14:creationId xmlns:p14="http://schemas.microsoft.com/office/powerpoint/2010/main" val="4249292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C776B-B636-1CAB-F612-7DC732C00F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2F8751-3CB0-23FB-9CA3-8031ABAF2A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F35D15-A6F2-2002-9F27-FC26CC189CBE}"/>
              </a:ext>
            </a:extLst>
          </p:cNvPr>
          <p:cNvSpPr>
            <a:spLocks noGrp="1"/>
          </p:cNvSpPr>
          <p:nvPr>
            <p:ph type="dt" sz="half" idx="10"/>
          </p:nvPr>
        </p:nvSpPr>
        <p:spPr/>
        <p:txBody>
          <a:bodyPr/>
          <a:lstStyle/>
          <a:p>
            <a:fld id="{DC4B536B-9345-4373-99D5-F23F65057D1E}" type="datetimeFigureOut">
              <a:rPr lang="en-US" smtClean="0"/>
              <a:t>8/26/2026</a:t>
            </a:fld>
            <a:endParaRPr lang="en-US"/>
          </a:p>
        </p:txBody>
      </p:sp>
      <p:sp>
        <p:nvSpPr>
          <p:cNvPr id="5" name="Footer Placeholder 4">
            <a:extLst>
              <a:ext uri="{FF2B5EF4-FFF2-40B4-BE49-F238E27FC236}">
                <a16:creationId xmlns:a16="http://schemas.microsoft.com/office/drawing/2014/main" id="{41CA38B8-3031-D9E7-82A1-68BC760E47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E69164-38A0-56A8-77B9-97145E6927FE}"/>
              </a:ext>
            </a:extLst>
          </p:cNvPr>
          <p:cNvSpPr>
            <a:spLocks noGrp="1"/>
          </p:cNvSpPr>
          <p:nvPr>
            <p:ph type="sldNum" sz="quarter" idx="12"/>
          </p:nvPr>
        </p:nvSpPr>
        <p:spPr/>
        <p:txBody>
          <a:bodyPr/>
          <a:lstStyle/>
          <a:p>
            <a:fld id="{D7F087D0-459D-44F6-BFB9-2E5304F7E9AE}" type="slidenum">
              <a:rPr lang="en-US" smtClean="0"/>
              <a:t>‹#›</a:t>
            </a:fld>
            <a:endParaRPr lang="en-US"/>
          </a:p>
        </p:txBody>
      </p:sp>
    </p:spTree>
    <p:extLst>
      <p:ext uri="{BB962C8B-B14F-4D97-AF65-F5344CB8AC3E}">
        <p14:creationId xmlns:p14="http://schemas.microsoft.com/office/powerpoint/2010/main" val="3533755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0B0D7-0F81-BB48-7491-A14F614DDF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FC77C3D-3C46-057C-20BE-08747B8D661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F6E6FC-2739-B663-8DD4-AD444270EE5F}"/>
              </a:ext>
            </a:extLst>
          </p:cNvPr>
          <p:cNvSpPr>
            <a:spLocks noGrp="1"/>
          </p:cNvSpPr>
          <p:nvPr>
            <p:ph type="dt" sz="half" idx="10"/>
          </p:nvPr>
        </p:nvSpPr>
        <p:spPr/>
        <p:txBody>
          <a:bodyPr/>
          <a:lstStyle/>
          <a:p>
            <a:fld id="{DC4B536B-9345-4373-99D5-F23F65057D1E}" type="datetimeFigureOut">
              <a:rPr lang="en-US" smtClean="0"/>
              <a:t>8/26/2026</a:t>
            </a:fld>
            <a:endParaRPr lang="en-US"/>
          </a:p>
        </p:txBody>
      </p:sp>
      <p:sp>
        <p:nvSpPr>
          <p:cNvPr id="5" name="Footer Placeholder 4">
            <a:extLst>
              <a:ext uri="{FF2B5EF4-FFF2-40B4-BE49-F238E27FC236}">
                <a16:creationId xmlns:a16="http://schemas.microsoft.com/office/drawing/2014/main" id="{BCF90037-89B6-8573-983B-B6ECA9E465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961C9C-33DE-EEEA-9594-CC47C7A7F869}"/>
              </a:ext>
            </a:extLst>
          </p:cNvPr>
          <p:cNvSpPr>
            <a:spLocks noGrp="1"/>
          </p:cNvSpPr>
          <p:nvPr>
            <p:ph type="sldNum" sz="quarter" idx="12"/>
          </p:nvPr>
        </p:nvSpPr>
        <p:spPr/>
        <p:txBody>
          <a:bodyPr/>
          <a:lstStyle/>
          <a:p>
            <a:fld id="{D7F087D0-459D-44F6-BFB9-2E5304F7E9AE}" type="slidenum">
              <a:rPr lang="en-US" smtClean="0"/>
              <a:t>‹#›</a:t>
            </a:fld>
            <a:endParaRPr lang="en-US"/>
          </a:p>
        </p:txBody>
      </p:sp>
    </p:spTree>
    <p:extLst>
      <p:ext uri="{BB962C8B-B14F-4D97-AF65-F5344CB8AC3E}">
        <p14:creationId xmlns:p14="http://schemas.microsoft.com/office/powerpoint/2010/main" val="3461765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62F20-BAD2-9B89-9C70-540C4BDC33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09C170-0A83-ED8B-80DA-73C44D37A0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F6E7B7-055F-65E5-D534-C5DEBA7911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D94E6D-430A-824C-315B-96EBA05E96A3}"/>
              </a:ext>
            </a:extLst>
          </p:cNvPr>
          <p:cNvSpPr>
            <a:spLocks noGrp="1"/>
          </p:cNvSpPr>
          <p:nvPr>
            <p:ph type="dt" sz="half" idx="10"/>
          </p:nvPr>
        </p:nvSpPr>
        <p:spPr/>
        <p:txBody>
          <a:bodyPr/>
          <a:lstStyle/>
          <a:p>
            <a:fld id="{DC4B536B-9345-4373-99D5-F23F65057D1E}" type="datetimeFigureOut">
              <a:rPr lang="en-US" smtClean="0"/>
              <a:t>8/26/2026</a:t>
            </a:fld>
            <a:endParaRPr lang="en-US"/>
          </a:p>
        </p:txBody>
      </p:sp>
      <p:sp>
        <p:nvSpPr>
          <p:cNvPr id="6" name="Footer Placeholder 5">
            <a:extLst>
              <a:ext uri="{FF2B5EF4-FFF2-40B4-BE49-F238E27FC236}">
                <a16:creationId xmlns:a16="http://schemas.microsoft.com/office/drawing/2014/main" id="{8212DAF1-5896-82E4-0A4E-56E5FC5685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F11F0B-4A1F-4AAB-61A5-D148687428BA}"/>
              </a:ext>
            </a:extLst>
          </p:cNvPr>
          <p:cNvSpPr>
            <a:spLocks noGrp="1"/>
          </p:cNvSpPr>
          <p:nvPr>
            <p:ph type="sldNum" sz="quarter" idx="12"/>
          </p:nvPr>
        </p:nvSpPr>
        <p:spPr/>
        <p:txBody>
          <a:bodyPr/>
          <a:lstStyle/>
          <a:p>
            <a:fld id="{D7F087D0-459D-44F6-BFB9-2E5304F7E9AE}" type="slidenum">
              <a:rPr lang="en-US" smtClean="0"/>
              <a:t>‹#›</a:t>
            </a:fld>
            <a:endParaRPr lang="en-US"/>
          </a:p>
        </p:txBody>
      </p:sp>
    </p:spTree>
    <p:extLst>
      <p:ext uri="{BB962C8B-B14F-4D97-AF65-F5344CB8AC3E}">
        <p14:creationId xmlns:p14="http://schemas.microsoft.com/office/powerpoint/2010/main" val="3157178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0D9AA-7F54-35AF-1E18-2EB9353700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D6D465-89EA-D9A9-3205-6C00FCCEF7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E24D318-E29E-E949-6351-5F372FD0F6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7B78C5-1DD8-8B5A-A805-9D27A231E5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7A5CBD-C658-0746-F823-CCC7428A9D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259615F-A0DE-4C58-EF0B-4D9A077C8251}"/>
              </a:ext>
            </a:extLst>
          </p:cNvPr>
          <p:cNvSpPr>
            <a:spLocks noGrp="1"/>
          </p:cNvSpPr>
          <p:nvPr>
            <p:ph type="dt" sz="half" idx="10"/>
          </p:nvPr>
        </p:nvSpPr>
        <p:spPr/>
        <p:txBody>
          <a:bodyPr/>
          <a:lstStyle/>
          <a:p>
            <a:fld id="{DC4B536B-9345-4373-99D5-F23F65057D1E}" type="datetimeFigureOut">
              <a:rPr lang="en-US" smtClean="0"/>
              <a:t>8/26/2026</a:t>
            </a:fld>
            <a:endParaRPr lang="en-US"/>
          </a:p>
        </p:txBody>
      </p:sp>
      <p:sp>
        <p:nvSpPr>
          <p:cNvPr id="8" name="Footer Placeholder 7">
            <a:extLst>
              <a:ext uri="{FF2B5EF4-FFF2-40B4-BE49-F238E27FC236}">
                <a16:creationId xmlns:a16="http://schemas.microsoft.com/office/drawing/2014/main" id="{67BC11BC-9C0B-23C7-C05E-2A700D57B2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1EE007-6C1A-1856-7EAC-3648BB446115}"/>
              </a:ext>
            </a:extLst>
          </p:cNvPr>
          <p:cNvSpPr>
            <a:spLocks noGrp="1"/>
          </p:cNvSpPr>
          <p:nvPr>
            <p:ph type="sldNum" sz="quarter" idx="12"/>
          </p:nvPr>
        </p:nvSpPr>
        <p:spPr/>
        <p:txBody>
          <a:bodyPr/>
          <a:lstStyle/>
          <a:p>
            <a:fld id="{D7F087D0-459D-44F6-BFB9-2E5304F7E9AE}" type="slidenum">
              <a:rPr lang="en-US" smtClean="0"/>
              <a:t>‹#›</a:t>
            </a:fld>
            <a:endParaRPr lang="en-US"/>
          </a:p>
        </p:txBody>
      </p:sp>
    </p:spTree>
    <p:extLst>
      <p:ext uri="{BB962C8B-B14F-4D97-AF65-F5344CB8AC3E}">
        <p14:creationId xmlns:p14="http://schemas.microsoft.com/office/powerpoint/2010/main" val="628091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702B3-0483-3724-C322-30FC636533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5F1FB3C-7A88-3425-2E42-D7722D0E2455}"/>
              </a:ext>
            </a:extLst>
          </p:cNvPr>
          <p:cNvSpPr>
            <a:spLocks noGrp="1"/>
          </p:cNvSpPr>
          <p:nvPr>
            <p:ph type="dt" sz="half" idx="10"/>
          </p:nvPr>
        </p:nvSpPr>
        <p:spPr/>
        <p:txBody>
          <a:bodyPr/>
          <a:lstStyle/>
          <a:p>
            <a:fld id="{DC4B536B-9345-4373-99D5-F23F65057D1E}" type="datetimeFigureOut">
              <a:rPr lang="en-US" smtClean="0"/>
              <a:t>8/26/2026</a:t>
            </a:fld>
            <a:endParaRPr lang="en-US"/>
          </a:p>
        </p:txBody>
      </p:sp>
      <p:sp>
        <p:nvSpPr>
          <p:cNvPr id="4" name="Footer Placeholder 3">
            <a:extLst>
              <a:ext uri="{FF2B5EF4-FFF2-40B4-BE49-F238E27FC236}">
                <a16:creationId xmlns:a16="http://schemas.microsoft.com/office/drawing/2014/main" id="{8CA9DBB2-05F4-8577-DB47-929BFF8E7B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AD006C-8B76-D9A5-0146-22BCD9D6E4F7}"/>
              </a:ext>
            </a:extLst>
          </p:cNvPr>
          <p:cNvSpPr>
            <a:spLocks noGrp="1"/>
          </p:cNvSpPr>
          <p:nvPr>
            <p:ph type="sldNum" sz="quarter" idx="12"/>
          </p:nvPr>
        </p:nvSpPr>
        <p:spPr/>
        <p:txBody>
          <a:bodyPr/>
          <a:lstStyle/>
          <a:p>
            <a:fld id="{D7F087D0-459D-44F6-BFB9-2E5304F7E9AE}" type="slidenum">
              <a:rPr lang="en-US" smtClean="0"/>
              <a:t>‹#›</a:t>
            </a:fld>
            <a:endParaRPr lang="en-US"/>
          </a:p>
        </p:txBody>
      </p:sp>
    </p:spTree>
    <p:extLst>
      <p:ext uri="{BB962C8B-B14F-4D97-AF65-F5344CB8AC3E}">
        <p14:creationId xmlns:p14="http://schemas.microsoft.com/office/powerpoint/2010/main" val="3716039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19D23E-CABC-7681-1488-EE7BCA049CAD}"/>
              </a:ext>
            </a:extLst>
          </p:cNvPr>
          <p:cNvSpPr>
            <a:spLocks noGrp="1"/>
          </p:cNvSpPr>
          <p:nvPr>
            <p:ph type="dt" sz="half" idx="10"/>
          </p:nvPr>
        </p:nvSpPr>
        <p:spPr/>
        <p:txBody>
          <a:bodyPr/>
          <a:lstStyle/>
          <a:p>
            <a:fld id="{DC4B536B-9345-4373-99D5-F23F65057D1E}" type="datetimeFigureOut">
              <a:rPr lang="en-US" smtClean="0"/>
              <a:t>8/26/2026</a:t>
            </a:fld>
            <a:endParaRPr lang="en-US"/>
          </a:p>
        </p:txBody>
      </p:sp>
      <p:sp>
        <p:nvSpPr>
          <p:cNvPr id="3" name="Footer Placeholder 2">
            <a:extLst>
              <a:ext uri="{FF2B5EF4-FFF2-40B4-BE49-F238E27FC236}">
                <a16:creationId xmlns:a16="http://schemas.microsoft.com/office/drawing/2014/main" id="{4635C579-4A6B-F43C-57D0-0AB6431F85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3730E19-E62B-B5AB-DE73-C8F52D6518FD}"/>
              </a:ext>
            </a:extLst>
          </p:cNvPr>
          <p:cNvSpPr>
            <a:spLocks noGrp="1"/>
          </p:cNvSpPr>
          <p:nvPr>
            <p:ph type="sldNum" sz="quarter" idx="12"/>
          </p:nvPr>
        </p:nvSpPr>
        <p:spPr/>
        <p:txBody>
          <a:bodyPr/>
          <a:lstStyle/>
          <a:p>
            <a:fld id="{D7F087D0-459D-44F6-BFB9-2E5304F7E9AE}" type="slidenum">
              <a:rPr lang="en-US" smtClean="0"/>
              <a:t>‹#›</a:t>
            </a:fld>
            <a:endParaRPr lang="en-US"/>
          </a:p>
        </p:txBody>
      </p:sp>
    </p:spTree>
    <p:extLst>
      <p:ext uri="{BB962C8B-B14F-4D97-AF65-F5344CB8AC3E}">
        <p14:creationId xmlns:p14="http://schemas.microsoft.com/office/powerpoint/2010/main" val="3882063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1DBA0-8D68-5144-5667-D7D7076F97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D1734B1-6736-BC02-B7D1-43EB862E31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5D6512-0A3A-911D-F268-8AAB865F2F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F4DD0C-CD36-AB0B-20BC-E8560050BD58}"/>
              </a:ext>
            </a:extLst>
          </p:cNvPr>
          <p:cNvSpPr>
            <a:spLocks noGrp="1"/>
          </p:cNvSpPr>
          <p:nvPr>
            <p:ph type="dt" sz="half" idx="10"/>
          </p:nvPr>
        </p:nvSpPr>
        <p:spPr/>
        <p:txBody>
          <a:bodyPr/>
          <a:lstStyle/>
          <a:p>
            <a:fld id="{DC4B536B-9345-4373-99D5-F23F65057D1E}" type="datetimeFigureOut">
              <a:rPr lang="en-US" smtClean="0"/>
              <a:t>8/26/2026</a:t>
            </a:fld>
            <a:endParaRPr lang="en-US"/>
          </a:p>
        </p:txBody>
      </p:sp>
      <p:sp>
        <p:nvSpPr>
          <p:cNvPr id="6" name="Footer Placeholder 5">
            <a:extLst>
              <a:ext uri="{FF2B5EF4-FFF2-40B4-BE49-F238E27FC236}">
                <a16:creationId xmlns:a16="http://schemas.microsoft.com/office/drawing/2014/main" id="{0AE76F49-D2B5-F44C-0C61-5346522E72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6D6634-EE15-6E87-70EE-D95EE60071CC}"/>
              </a:ext>
            </a:extLst>
          </p:cNvPr>
          <p:cNvSpPr>
            <a:spLocks noGrp="1"/>
          </p:cNvSpPr>
          <p:nvPr>
            <p:ph type="sldNum" sz="quarter" idx="12"/>
          </p:nvPr>
        </p:nvSpPr>
        <p:spPr/>
        <p:txBody>
          <a:bodyPr/>
          <a:lstStyle/>
          <a:p>
            <a:fld id="{D7F087D0-459D-44F6-BFB9-2E5304F7E9AE}" type="slidenum">
              <a:rPr lang="en-US" smtClean="0"/>
              <a:t>‹#›</a:t>
            </a:fld>
            <a:endParaRPr lang="en-US"/>
          </a:p>
        </p:txBody>
      </p:sp>
    </p:spTree>
    <p:extLst>
      <p:ext uri="{BB962C8B-B14F-4D97-AF65-F5344CB8AC3E}">
        <p14:creationId xmlns:p14="http://schemas.microsoft.com/office/powerpoint/2010/main" val="2163751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FA4B9-01ED-FE77-4004-4CE02C2942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DC25B4-F91B-EF04-81D0-6782D9B97A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3FDBB0-9552-81E1-FD8D-DD30F0FE84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FD4F10-9209-FEC0-33EA-98B7121AAC8F}"/>
              </a:ext>
            </a:extLst>
          </p:cNvPr>
          <p:cNvSpPr>
            <a:spLocks noGrp="1"/>
          </p:cNvSpPr>
          <p:nvPr>
            <p:ph type="dt" sz="half" idx="10"/>
          </p:nvPr>
        </p:nvSpPr>
        <p:spPr/>
        <p:txBody>
          <a:bodyPr/>
          <a:lstStyle/>
          <a:p>
            <a:fld id="{DC4B536B-9345-4373-99D5-F23F65057D1E}" type="datetimeFigureOut">
              <a:rPr lang="en-US" smtClean="0"/>
              <a:t>8/26/2026</a:t>
            </a:fld>
            <a:endParaRPr lang="en-US"/>
          </a:p>
        </p:txBody>
      </p:sp>
      <p:sp>
        <p:nvSpPr>
          <p:cNvPr id="6" name="Footer Placeholder 5">
            <a:extLst>
              <a:ext uri="{FF2B5EF4-FFF2-40B4-BE49-F238E27FC236}">
                <a16:creationId xmlns:a16="http://schemas.microsoft.com/office/drawing/2014/main" id="{B9AC8B3F-C58E-63F3-870B-77691B0E7F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A27AD9-DF39-7275-540B-25BC51A1399B}"/>
              </a:ext>
            </a:extLst>
          </p:cNvPr>
          <p:cNvSpPr>
            <a:spLocks noGrp="1"/>
          </p:cNvSpPr>
          <p:nvPr>
            <p:ph type="sldNum" sz="quarter" idx="12"/>
          </p:nvPr>
        </p:nvSpPr>
        <p:spPr/>
        <p:txBody>
          <a:bodyPr/>
          <a:lstStyle/>
          <a:p>
            <a:fld id="{D7F087D0-459D-44F6-BFB9-2E5304F7E9AE}" type="slidenum">
              <a:rPr lang="en-US" smtClean="0"/>
              <a:t>‹#›</a:t>
            </a:fld>
            <a:endParaRPr lang="en-US"/>
          </a:p>
        </p:txBody>
      </p:sp>
    </p:spTree>
    <p:extLst>
      <p:ext uri="{BB962C8B-B14F-4D97-AF65-F5344CB8AC3E}">
        <p14:creationId xmlns:p14="http://schemas.microsoft.com/office/powerpoint/2010/main" val="447156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13208-8B20-FB78-1CCC-8DEF963037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10E7D9-72A0-285C-D112-2ACA74BAE9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3214C2-F839-FED3-CD9A-E6E03311816E}"/>
              </a:ext>
            </a:extLst>
          </p:cNvPr>
          <p:cNvSpPr>
            <a:spLocks noGrp="1"/>
          </p:cNvSpPr>
          <p:nvPr>
            <p:ph type="dt" sz="half" idx="10"/>
          </p:nvPr>
        </p:nvSpPr>
        <p:spPr/>
        <p:txBody>
          <a:bodyPr/>
          <a:lstStyle/>
          <a:p>
            <a:fld id="{DC4B536B-9345-4373-99D5-F23F65057D1E}" type="datetimeFigureOut">
              <a:rPr lang="en-US" smtClean="0"/>
              <a:t>8/26/2026</a:t>
            </a:fld>
            <a:endParaRPr lang="en-US"/>
          </a:p>
        </p:txBody>
      </p:sp>
      <p:sp>
        <p:nvSpPr>
          <p:cNvPr id="5" name="Footer Placeholder 4">
            <a:extLst>
              <a:ext uri="{FF2B5EF4-FFF2-40B4-BE49-F238E27FC236}">
                <a16:creationId xmlns:a16="http://schemas.microsoft.com/office/drawing/2014/main" id="{C2708594-9AA4-F78B-6609-AE18F7E760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3BAB85-20D0-092E-D904-B938B90E6596}"/>
              </a:ext>
            </a:extLst>
          </p:cNvPr>
          <p:cNvSpPr>
            <a:spLocks noGrp="1"/>
          </p:cNvSpPr>
          <p:nvPr>
            <p:ph type="sldNum" sz="quarter" idx="12"/>
          </p:nvPr>
        </p:nvSpPr>
        <p:spPr/>
        <p:txBody>
          <a:bodyPr/>
          <a:lstStyle/>
          <a:p>
            <a:fld id="{D7F087D0-459D-44F6-BFB9-2E5304F7E9AE}" type="slidenum">
              <a:rPr lang="en-US" smtClean="0"/>
              <a:t>‹#›</a:t>
            </a:fld>
            <a:endParaRPr lang="en-US"/>
          </a:p>
        </p:txBody>
      </p:sp>
    </p:spTree>
    <p:extLst>
      <p:ext uri="{BB962C8B-B14F-4D97-AF65-F5344CB8AC3E}">
        <p14:creationId xmlns:p14="http://schemas.microsoft.com/office/powerpoint/2010/main" val="1549269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A820BD-3775-4480-4DA9-A5BA7E00E8C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6432749-4FCE-AC46-7F68-A9CC923083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8BD915-2AC6-3040-DD9E-9142F49BF2F9}"/>
              </a:ext>
            </a:extLst>
          </p:cNvPr>
          <p:cNvSpPr>
            <a:spLocks noGrp="1"/>
          </p:cNvSpPr>
          <p:nvPr>
            <p:ph type="dt" sz="half" idx="10"/>
          </p:nvPr>
        </p:nvSpPr>
        <p:spPr/>
        <p:txBody>
          <a:bodyPr/>
          <a:lstStyle/>
          <a:p>
            <a:fld id="{DC4B536B-9345-4373-99D5-F23F65057D1E}" type="datetimeFigureOut">
              <a:rPr lang="en-US" smtClean="0"/>
              <a:t>8/26/2026</a:t>
            </a:fld>
            <a:endParaRPr lang="en-US"/>
          </a:p>
        </p:txBody>
      </p:sp>
      <p:sp>
        <p:nvSpPr>
          <p:cNvPr id="5" name="Footer Placeholder 4">
            <a:extLst>
              <a:ext uri="{FF2B5EF4-FFF2-40B4-BE49-F238E27FC236}">
                <a16:creationId xmlns:a16="http://schemas.microsoft.com/office/drawing/2014/main" id="{02B0A6E5-A675-55F4-40FF-7FB6B269F3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95884C-1275-5243-FA4D-5B955CD4C671}"/>
              </a:ext>
            </a:extLst>
          </p:cNvPr>
          <p:cNvSpPr>
            <a:spLocks noGrp="1"/>
          </p:cNvSpPr>
          <p:nvPr>
            <p:ph type="sldNum" sz="quarter" idx="12"/>
          </p:nvPr>
        </p:nvSpPr>
        <p:spPr/>
        <p:txBody>
          <a:bodyPr/>
          <a:lstStyle/>
          <a:p>
            <a:fld id="{D7F087D0-459D-44F6-BFB9-2E5304F7E9AE}" type="slidenum">
              <a:rPr lang="en-US" smtClean="0"/>
              <a:t>‹#›</a:t>
            </a:fld>
            <a:endParaRPr lang="en-US"/>
          </a:p>
        </p:txBody>
      </p:sp>
    </p:spTree>
    <p:extLst>
      <p:ext uri="{BB962C8B-B14F-4D97-AF65-F5344CB8AC3E}">
        <p14:creationId xmlns:p14="http://schemas.microsoft.com/office/powerpoint/2010/main" val="3211694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E32031-5A15-3556-74D1-31ABF02595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911859-09A2-1F97-0DC8-C29F2646C1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CF1A1D-99D1-9C8A-CEB1-4DCFC000F7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C4B536B-9345-4373-99D5-F23F65057D1E}" type="datetimeFigureOut">
              <a:rPr lang="en-US" smtClean="0"/>
              <a:t>8/26/2026</a:t>
            </a:fld>
            <a:endParaRPr lang="en-US"/>
          </a:p>
        </p:txBody>
      </p:sp>
      <p:sp>
        <p:nvSpPr>
          <p:cNvPr id="5" name="Footer Placeholder 4">
            <a:extLst>
              <a:ext uri="{FF2B5EF4-FFF2-40B4-BE49-F238E27FC236}">
                <a16:creationId xmlns:a16="http://schemas.microsoft.com/office/drawing/2014/main" id="{0EC2C7CD-BADE-2835-8E69-0A596E2E47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2301872-8B48-DC0A-F7CE-438C63A200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7F087D0-459D-44F6-BFB9-2E5304F7E9AE}" type="slidenum">
              <a:rPr lang="en-US" smtClean="0"/>
              <a:t>‹#›</a:t>
            </a:fld>
            <a:endParaRPr lang="en-US"/>
          </a:p>
        </p:txBody>
      </p:sp>
    </p:spTree>
    <p:extLst>
      <p:ext uri="{BB962C8B-B14F-4D97-AF65-F5344CB8AC3E}">
        <p14:creationId xmlns:p14="http://schemas.microsoft.com/office/powerpoint/2010/main" val="2345637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xNpru7srMew"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mailto:recreation@rocklinfc.org"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white logo&#10;&#10;AI-generated content may be incorrect.">
            <a:extLst>
              <a:ext uri="{FF2B5EF4-FFF2-40B4-BE49-F238E27FC236}">
                <a16:creationId xmlns:a16="http://schemas.microsoft.com/office/drawing/2014/main" id="{991AC6EF-5715-4039-C108-E67C27D299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39524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descr="A blue square with white lines&#10;&#10;AI-generated content may be incorrect.">
            <a:extLst>
              <a:ext uri="{FF2B5EF4-FFF2-40B4-BE49-F238E27FC236}">
                <a16:creationId xmlns:a16="http://schemas.microsoft.com/office/drawing/2014/main" id="{3A415DB2-1BD1-A203-D040-4586AAD834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C9E76F68-9C7C-31A9-DD1A-814FABDD1193}"/>
              </a:ext>
            </a:extLst>
          </p:cNvPr>
          <p:cNvSpPr txBox="1"/>
          <p:nvPr/>
        </p:nvSpPr>
        <p:spPr>
          <a:xfrm>
            <a:off x="725932" y="907192"/>
            <a:ext cx="10740136" cy="3170099"/>
          </a:xfrm>
          <a:prstGeom prst="rect">
            <a:avLst/>
          </a:prstGeom>
          <a:noFill/>
        </p:spPr>
        <p:txBody>
          <a:bodyPr wrap="square" rtlCol="0">
            <a:spAutoFit/>
          </a:bodyPr>
          <a:lstStyle/>
          <a:p>
            <a:r>
              <a:rPr lang="en-US" sz="2000" u="sng" dirty="0">
                <a:solidFill>
                  <a:schemeClr val="bg1"/>
                </a:solidFill>
                <a:latin typeface="Gill Sans MT" panose="020B0502020104020203" pitchFamily="34" charset="0"/>
              </a:rPr>
              <a:t>Equipment Necessary:</a:t>
            </a:r>
          </a:p>
          <a:p>
            <a:pPr marL="342900" indent="-342900">
              <a:buFont typeface="Arial" panose="020B0604020202020204" pitchFamily="34" charset="0"/>
              <a:buChar char="•"/>
            </a:pPr>
            <a:r>
              <a:rPr lang="en-US" sz="2000" dirty="0">
                <a:solidFill>
                  <a:schemeClr val="bg1"/>
                </a:solidFill>
                <a:latin typeface="Gill Sans MT" panose="020B0502020104020203" pitchFamily="34" charset="0"/>
              </a:rPr>
              <a:t>Size 3 Soccer Ball</a:t>
            </a:r>
          </a:p>
          <a:p>
            <a:pPr marL="342900" indent="-342900">
              <a:buFont typeface="Arial" panose="020B0604020202020204" pitchFamily="34" charset="0"/>
              <a:buChar char="•"/>
            </a:pPr>
            <a:r>
              <a:rPr lang="en-US" sz="2000" dirty="0">
                <a:solidFill>
                  <a:schemeClr val="bg1"/>
                </a:solidFill>
                <a:latin typeface="Gill Sans MT" panose="020B0502020104020203" pitchFamily="34" charset="0"/>
              </a:rPr>
              <a:t>Cleats (no toe cleats as are present in football and baseball cleats – player safety)</a:t>
            </a:r>
          </a:p>
          <a:p>
            <a:pPr marL="342900" indent="-342900">
              <a:buFont typeface="Arial" panose="020B0604020202020204" pitchFamily="34" charset="0"/>
              <a:buChar char="•"/>
            </a:pPr>
            <a:r>
              <a:rPr lang="en-US" sz="2000" dirty="0" err="1">
                <a:solidFill>
                  <a:schemeClr val="bg1"/>
                </a:solidFill>
                <a:latin typeface="Gill Sans MT" panose="020B0502020104020203" pitchFamily="34" charset="0"/>
              </a:rPr>
              <a:t>Shinguards</a:t>
            </a:r>
            <a:r>
              <a:rPr lang="en-US" sz="2000" dirty="0">
                <a:solidFill>
                  <a:schemeClr val="bg1"/>
                </a:solidFill>
                <a:latin typeface="Gill Sans MT" panose="020B0502020104020203" pitchFamily="34" charset="0"/>
              </a:rPr>
              <a:t> (to be worn under socks)</a:t>
            </a:r>
          </a:p>
          <a:p>
            <a:pPr marL="342900" indent="-342900">
              <a:buFont typeface="Arial" panose="020B0604020202020204" pitchFamily="34" charset="0"/>
              <a:buChar char="•"/>
            </a:pPr>
            <a:endParaRPr lang="en-US" sz="2000" dirty="0">
              <a:solidFill>
                <a:schemeClr val="bg1"/>
              </a:solidFill>
              <a:latin typeface="Gill Sans MT" panose="020B0502020104020203" pitchFamily="34" charset="0"/>
            </a:endParaRPr>
          </a:p>
          <a:p>
            <a:r>
              <a:rPr lang="en-US" sz="2000" dirty="0">
                <a:solidFill>
                  <a:schemeClr val="bg1"/>
                </a:solidFill>
                <a:latin typeface="Gill Sans MT" panose="020B0502020104020203" pitchFamily="34" charset="0"/>
              </a:rPr>
              <a:t>Field Dimensions</a:t>
            </a:r>
          </a:p>
          <a:p>
            <a:pPr marL="342900" indent="-342900">
              <a:buFont typeface="Arial" panose="020B0604020202020204" pitchFamily="34" charset="0"/>
              <a:buChar char="•"/>
            </a:pPr>
            <a:r>
              <a:rPr lang="en-US" sz="2000" dirty="0">
                <a:solidFill>
                  <a:schemeClr val="bg1"/>
                </a:solidFill>
                <a:latin typeface="Gill Sans MT" panose="020B0502020104020203" pitchFamily="34" charset="0"/>
              </a:rPr>
              <a:t>25 yards wide × 35 yards long</a:t>
            </a:r>
          </a:p>
          <a:p>
            <a:endParaRPr lang="en-US" sz="2000" dirty="0">
              <a:solidFill>
                <a:schemeClr val="bg1"/>
              </a:solidFill>
              <a:latin typeface="Gill Sans MT" panose="020B0502020104020203" pitchFamily="34" charset="0"/>
            </a:endParaRPr>
          </a:p>
          <a:p>
            <a:r>
              <a:rPr lang="en-US" sz="2000" dirty="0">
                <a:solidFill>
                  <a:schemeClr val="bg1"/>
                </a:solidFill>
                <a:latin typeface="Gill Sans MT" panose="020B0502020104020203" pitchFamily="34" charset="0"/>
              </a:rPr>
              <a:t>Goal Dimensions</a:t>
            </a:r>
          </a:p>
          <a:p>
            <a:pPr marL="342900" indent="-342900">
              <a:buFont typeface="Arial" panose="020B0604020202020204" pitchFamily="34" charset="0"/>
              <a:buChar char="•"/>
            </a:pPr>
            <a:r>
              <a:rPr lang="en-US" sz="2000" dirty="0">
                <a:solidFill>
                  <a:schemeClr val="bg1"/>
                </a:solidFill>
                <a:latin typeface="Gill Sans MT" panose="020B0502020104020203" pitchFamily="34" charset="0"/>
              </a:rPr>
              <a:t>6 feet wide × 4 feet tall</a:t>
            </a:r>
          </a:p>
        </p:txBody>
      </p:sp>
    </p:spTree>
    <p:extLst>
      <p:ext uri="{BB962C8B-B14F-4D97-AF65-F5344CB8AC3E}">
        <p14:creationId xmlns:p14="http://schemas.microsoft.com/office/powerpoint/2010/main" val="1848321138"/>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CA41A-A9E7-F1C7-61C6-B309015B77D0}"/>
            </a:ext>
          </a:extLst>
        </p:cNvPr>
        <p:cNvGrpSpPr/>
        <p:nvPr/>
      </p:nvGrpSpPr>
      <p:grpSpPr>
        <a:xfrm>
          <a:off x="0" y="0"/>
          <a:ext cx="0" cy="0"/>
          <a:chOff x="0" y="0"/>
          <a:chExt cx="0" cy="0"/>
        </a:xfrm>
      </p:grpSpPr>
      <p:pic>
        <p:nvPicPr>
          <p:cNvPr id="10" name="Picture 9" descr="A blue square with white lines&#10;&#10;AI-generated content may be incorrect.">
            <a:extLst>
              <a:ext uri="{FF2B5EF4-FFF2-40B4-BE49-F238E27FC236}">
                <a16:creationId xmlns:a16="http://schemas.microsoft.com/office/drawing/2014/main" id="{BE344AE4-1BD7-4778-A2ED-A536681C8A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6C52A698-AE1C-CED1-C92B-18604C652915}"/>
              </a:ext>
            </a:extLst>
          </p:cNvPr>
          <p:cNvSpPr txBox="1"/>
          <p:nvPr/>
        </p:nvSpPr>
        <p:spPr>
          <a:xfrm>
            <a:off x="725932" y="458956"/>
            <a:ext cx="10740136" cy="6247864"/>
          </a:xfrm>
          <a:prstGeom prst="rect">
            <a:avLst/>
          </a:prstGeom>
          <a:noFill/>
        </p:spPr>
        <p:txBody>
          <a:bodyPr wrap="square" rtlCol="0">
            <a:spAutoFit/>
          </a:bodyPr>
          <a:lstStyle/>
          <a:p>
            <a:r>
              <a:rPr lang="en-US" sz="2000" b="1" u="sng" dirty="0">
                <a:solidFill>
                  <a:schemeClr val="bg1"/>
                </a:solidFill>
                <a:latin typeface="Gill Sans MT" panose="020B0502020104020203" pitchFamily="34" charset="0"/>
              </a:rPr>
              <a:t>Pre-Game Process</a:t>
            </a:r>
          </a:p>
          <a:p>
            <a:endParaRPr lang="en-US" sz="2000"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sz="2000" dirty="0">
                <a:solidFill>
                  <a:schemeClr val="bg1"/>
                </a:solidFill>
                <a:latin typeface="Gill Sans MT" panose="020B0502020104020203" pitchFamily="34" charset="0"/>
              </a:rPr>
              <a:t>HOME team will wear BLUE uniform</a:t>
            </a:r>
          </a:p>
          <a:p>
            <a:pPr marL="285750" indent="-285750">
              <a:buFont typeface="Arial" panose="020B0604020202020204" pitchFamily="34" charset="0"/>
              <a:buChar char="•"/>
            </a:pPr>
            <a:endParaRPr lang="en-US" sz="2000"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sz="2000" dirty="0">
                <a:solidFill>
                  <a:schemeClr val="bg1"/>
                </a:solidFill>
                <a:latin typeface="Gill Sans MT" panose="020B0502020104020203" pitchFamily="34" charset="0"/>
              </a:rPr>
              <a:t>AWAY team will wear WHITE uniform</a:t>
            </a:r>
          </a:p>
          <a:p>
            <a:pPr marL="285750" indent="-285750">
              <a:buFont typeface="Arial" panose="020B0604020202020204" pitchFamily="34" charset="0"/>
              <a:buChar char="•"/>
            </a:pPr>
            <a:endParaRPr lang="en-US" sz="2000"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sz="2000" dirty="0">
                <a:solidFill>
                  <a:schemeClr val="bg1"/>
                </a:solidFill>
                <a:latin typeface="Gill Sans MT" panose="020B0502020104020203" pitchFamily="34" charset="0"/>
              </a:rPr>
              <a:t>We recommend arriving 20 minutes before your scheduled kick-off time.</a:t>
            </a:r>
          </a:p>
          <a:p>
            <a:pPr marL="285750" indent="-285750">
              <a:buFont typeface="Arial" panose="020B0604020202020204" pitchFamily="34" charset="0"/>
              <a:buChar char="•"/>
            </a:pPr>
            <a:endParaRPr lang="en-US" sz="2000"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sz="2000" dirty="0">
                <a:solidFill>
                  <a:schemeClr val="bg1"/>
                </a:solidFill>
                <a:latin typeface="Gill Sans MT" panose="020B0502020104020203" pitchFamily="34" charset="0"/>
              </a:rPr>
              <a:t>Warm-ups should include stretching, players with a ball dribbling, practicing attack moves, passing, and shooting</a:t>
            </a:r>
          </a:p>
          <a:p>
            <a:pPr marL="285750" indent="-285750">
              <a:buFont typeface="Arial" panose="020B0604020202020204" pitchFamily="34" charset="0"/>
              <a:buChar char="•"/>
            </a:pPr>
            <a:endParaRPr lang="en-US" sz="2000"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sz="2000" dirty="0">
                <a:solidFill>
                  <a:schemeClr val="bg1"/>
                </a:solidFill>
                <a:latin typeface="Gill Sans MT" panose="020B0502020104020203" pitchFamily="34" charset="0"/>
              </a:rPr>
              <a:t>Team benches will be on the opposite side of each other. Parents will be on the same side as their team bench. (Home team will choose side unless they are not at field 20 minutes prior to game or when the field clears from previous game. We ask that you conduct yourself in a positive manner even if you don’t get your way on which side your team sits. The games slots are an hour long and we can endure for an hour.)</a:t>
            </a:r>
          </a:p>
          <a:p>
            <a:pPr marL="285750" indent="-285750">
              <a:buFont typeface="Arial" panose="020B0604020202020204" pitchFamily="34" charset="0"/>
              <a:buChar char="•"/>
            </a:pPr>
            <a:endParaRPr lang="en-US" sz="2000"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sz="2000" dirty="0">
                <a:solidFill>
                  <a:schemeClr val="bg1"/>
                </a:solidFill>
                <a:latin typeface="Gill Sans MT" panose="020B0502020104020203" pitchFamily="34" charset="0"/>
              </a:rPr>
              <a:t>Do not set up too close to the field. The players need space on the outside of the field for safety. (Minimum 4 feet from field as space allows)</a:t>
            </a:r>
          </a:p>
          <a:p>
            <a:pPr marL="742950" lvl="1" indent="-285750">
              <a:buFont typeface="Arial" panose="020B0604020202020204" pitchFamily="34" charset="0"/>
              <a:buChar char="•"/>
            </a:pPr>
            <a:r>
              <a:rPr lang="en-US" sz="2000" dirty="0">
                <a:solidFill>
                  <a:schemeClr val="bg1"/>
                </a:solidFill>
                <a:latin typeface="Gill Sans MT" panose="020B0502020104020203" pitchFamily="34" charset="0"/>
              </a:rPr>
              <a:t>Please mind players placing water bottles near the field (rolled ankle hazard)</a:t>
            </a:r>
          </a:p>
        </p:txBody>
      </p:sp>
    </p:spTree>
    <p:extLst>
      <p:ext uri="{BB962C8B-B14F-4D97-AF65-F5344CB8AC3E}">
        <p14:creationId xmlns:p14="http://schemas.microsoft.com/office/powerpoint/2010/main" val="2360571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blue square with white lines&#10;&#10;AI-generated content may be incorrect.">
            <a:extLst>
              <a:ext uri="{FF2B5EF4-FFF2-40B4-BE49-F238E27FC236}">
                <a16:creationId xmlns:a16="http://schemas.microsoft.com/office/drawing/2014/main" id="{541A599B-88FA-8EDF-DA6A-676EF11C59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DEF1DD63-2EE1-1A1E-F091-148564E160E5}"/>
              </a:ext>
            </a:extLst>
          </p:cNvPr>
          <p:cNvSpPr txBox="1"/>
          <p:nvPr/>
        </p:nvSpPr>
        <p:spPr>
          <a:xfrm>
            <a:off x="725932" y="284405"/>
            <a:ext cx="10740136" cy="523220"/>
          </a:xfrm>
          <a:prstGeom prst="rect">
            <a:avLst/>
          </a:prstGeom>
          <a:noFill/>
        </p:spPr>
        <p:txBody>
          <a:bodyPr wrap="square" rtlCol="0">
            <a:spAutoFit/>
          </a:bodyPr>
          <a:lstStyle/>
          <a:p>
            <a:pPr algn="ctr"/>
            <a:r>
              <a:rPr lang="en-US" sz="2800" b="1" u="sng" dirty="0">
                <a:solidFill>
                  <a:schemeClr val="bg1"/>
                </a:solidFill>
                <a:latin typeface="Gill Sans MT" panose="020B0502020104020203" pitchFamily="34" charset="0"/>
              </a:rPr>
              <a:t>Field Arrangement</a:t>
            </a:r>
            <a:endParaRPr lang="en-US" sz="2800" b="1" dirty="0">
              <a:solidFill>
                <a:schemeClr val="bg1"/>
              </a:solidFill>
              <a:latin typeface="Gill Sans MT" panose="020B0502020104020203" pitchFamily="34" charset="0"/>
            </a:endParaRPr>
          </a:p>
        </p:txBody>
      </p:sp>
      <p:pic>
        <p:nvPicPr>
          <p:cNvPr id="3" name="Picture 2" descr="A football field with white lines and blue squares&#10;&#10;AI-generated content may be incorrect.">
            <a:extLst>
              <a:ext uri="{FF2B5EF4-FFF2-40B4-BE49-F238E27FC236}">
                <a16:creationId xmlns:a16="http://schemas.microsoft.com/office/drawing/2014/main" id="{D156B498-F2F2-970B-4716-E865F3FC9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4095" y="859309"/>
            <a:ext cx="9523809" cy="5714286"/>
          </a:xfrm>
          <a:prstGeom prst="rect">
            <a:avLst/>
          </a:prstGeom>
        </p:spPr>
      </p:pic>
    </p:spTree>
    <p:extLst>
      <p:ext uri="{BB962C8B-B14F-4D97-AF65-F5344CB8AC3E}">
        <p14:creationId xmlns:p14="http://schemas.microsoft.com/office/powerpoint/2010/main" val="305405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e square with white lines&#10;&#10;AI-generated content may be incorrect.">
            <a:extLst>
              <a:ext uri="{FF2B5EF4-FFF2-40B4-BE49-F238E27FC236}">
                <a16:creationId xmlns:a16="http://schemas.microsoft.com/office/drawing/2014/main" id="{EACDC9CD-732A-BF8F-F08A-3B85B7DE29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8D9A8918-551E-4C1B-C311-D35451CE51A9}"/>
              </a:ext>
            </a:extLst>
          </p:cNvPr>
          <p:cNvSpPr txBox="1"/>
          <p:nvPr/>
        </p:nvSpPr>
        <p:spPr>
          <a:xfrm>
            <a:off x="712184" y="274290"/>
            <a:ext cx="10767631" cy="6247864"/>
          </a:xfrm>
          <a:prstGeom prst="rect">
            <a:avLst/>
          </a:prstGeom>
          <a:noFill/>
        </p:spPr>
        <p:txBody>
          <a:bodyPr wrap="square">
            <a:spAutoFit/>
          </a:bodyPr>
          <a:lstStyle/>
          <a:p>
            <a:r>
              <a:rPr lang="en-US" sz="1800" b="1" u="sng" dirty="0">
                <a:solidFill>
                  <a:schemeClr val="bg1"/>
                </a:solidFill>
                <a:effectLst/>
                <a:latin typeface="Gill Sans MT" panose="020B0502020104020203" pitchFamily="34" charset="0"/>
                <a:ea typeface="Aptos" panose="020B0004020202020204" pitchFamily="34" charset="0"/>
              </a:rPr>
              <a:t>Game Flow</a:t>
            </a:r>
          </a:p>
          <a:p>
            <a:endParaRPr lang="en-US" sz="1800" dirty="0">
              <a:solidFill>
                <a:schemeClr val="bg1"/>
              </a:solidFill>
              <a:effectLst/>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dirty="0">
                <a:solidFill>
                  <a:schemeClr val="bg1"/>
                </a:solidFill>
                <a:latin typeface="Gill Sans MT" panose="020B0502020104020203" pitchFamily="34" charset="0"/>
                <a:ea typeface="Aptos" panose="020B0004020202020204" pitchFamily="34" charset="0"/>
              </a:rPr>
              <a:t>4v4 (4 field players – no goalkeepers)</a:t>
            </a:r>
          </a:p>
          <a:p>
            <a:pPr marL="285750" indent="-285750">
              <a:buFont typeface="Arial" panose="020B0604020202020204" pitchFamily="34" charset="0"/>
              <a:buChar char="•"/>
            </a:pPr>
            <a:endParaRPr lang="en-US" dirty="0">
              <a:solidFill>
                <a:schemeClr val="bg1"/>
              </a:solidFill>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sz="1800" dirty="0">
                <a:solidFill>
                  <a:schemeClr val="bg1"/>
                </a:solidFill>
                <a:effectLst/>
                <a:latin typeface="Gill Sans MT" panose="020B0502020104020203" pitchFamily="34" charset="0"/>
                <a:ea typeface="Aptos" panose="020B0004020202020204" pitchFamily="34" charset="0"/>
              </a:rPr>
              <a:t>4 periods of 10 minutes each. </a:t>
            </a:r>
            <a:r>
              <a:rPr lang="en-US" dirty="0">
                <a:solidFill>
                  <a:schemeClr val="bg1"/>
                </a:solidFill>
                <a:latin typeface="Gill Sans MT" panose="020B0502020104020203" pitchFamily="34" charset="0"/>
                <a:ea typeface="Aptos" panose="020B0004020202020204" pitchFamily="34" charset="0"/>
              </a:rPr>
              <a:t>(</a:t>
            </a:r>
            <a:r>
              <a:rPr lang="en-US" sz="1800" dirty="0">
                <a:solidFill>
                  <a:schemeClr val="bg1"/>
                </a:solidFill>
                <a:effectLst/>
                <a:latin typeface="Gill Sans MT" panose="020B0502020104020203" pitchFamily="34" charset="0"/>
                <a:ea typeface="Aptos" panose="020B0004020202020204" pitchFamily="34" charset="0"/>
              </a:rPr>
              <a:t>2-minute water break between each period)</a:t>
            </a:r>
          </a:p>
          <a:p>
            <a:pPr marL="285750" indent="-285750">
              <a:buFont typeface="Arial" panose="020B0604020202020204" pitchFamily="34" charset="0"/>
              <a:buChar char="•"/>
            </a:pPr>
            <a:endParaRPr lang="en-US" sz="1800" dirty="0">
              <a:solidFill>
                <a:schemeClr val="bg1"/>
              </a:solidFill>
              <a:effectLst/>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dirty="0">
                <a:solidFill>
                  <a:schemeClr val="bg1"/>
                </a:solidFill>
                <a:latin typeface="Gill Sans MT" panose="020B0502020104020203" pitchFamily="34" charset="0"/>
                <a:ea typeface="Aptos" panose="020B0004020202020204" pitchFamily="34" charset="0"/>
              </a:rPr>
              <a:t>There will be no throw-ins – There are kick-ins instead </a:t>
            </a:r>
            <a:r>
              <a:rPr lang="en-US" sz="1400" i="1" dirty="0">
                <a:solidFill>
                  <a:schemeClr val="bg1"/>
                </a:solidFill>
                <a:latin typeface="Gill Sans MT" panose="020B0502020104020203" pitchFamily="34" charset="0"/>
                <a:ea typeface="Aptos" panose="020B0004020202020204" pitchFamily="34" charset="0"/>
              </a:rPr>
              <a:t>(players place the ball on the ground where it went out of bounds and kick the ball back into play – The entire ball must cross the line for it to be out of bounds.  If any portion of the ball is on the line, the ball remains in play)</a:t>
            </a:r>
            <a:endParaRPr lang="en-US" i="1" dirty="0">
              <a:solidFill>
                <a:schemeClr val="bg1"/>
              </a:solidFill>
              <a:latin typeface="Gill Sans MT" panose="020B0502020104020203" pitchFamily="34" charset="0"/>
              <a:ea typeface="Aptos" panose="020B0004020202020204" pitchFamily="34" charset="0"/>
            </a:endParaRPr>
          </a:p>
          <a:p>
            <a:pPr marL="742950" lvl="1" indent="-285750">
              <a:buFont typeface="Arial" panose="020B0604020202020204" pitchFamily="34" charset="0"/>
              <a:buChar char="•"/>
            </a:pPr>
            <a:r>
              <a:rPr lang="en-US" dirty="0">
                <a:solidFill>
                  <a:schemeClr val="bg1"/>
                </a:solidFill>
                <a:effectLst/>
                <a:latin typeface="Gill Sans MT" panose="020B0502020104020203" pitchFamily="34" charset="0"/>
                <a:ea typeface="Aptos" panose="020B0004020202020204" pitchFamily="34" charset="0"/>
              </a:rPr>
              <a:t>Players have 5 seconds to make the decision to keep the game flowing </a:t>
            </a:r>
            <a:r>
              <a:rPr lang="en-US" sz="1200" i="1" dirty="0">
                <a:solidFill>
                  <a:schemeClr val="bg1"/>
                </a:solidFill>
                <a:effectLst/>
                <a:latin typeface="Gill Sans MT" panose="020B0502020104020203" pitchFamily="34" charset="0"/>
                <a:ea typeface="Aptos" panose="020B0004020202020204" pitchFamily="34" charset="0"/>
              </a:rPr>
              <a:t>(a coach counting 1, 2, 3 kick – can help this a lot)</a:t>
            </a:r>
          </a:p>
          <a:p>
            <a:pPr marL="742950" lvl="1" indent="-285750">
              <a:buFont typeface="Arial" panose="020B0604020202020204" pitchFamily="34" charset="0"/>
              <a:buChar char="•"/>
            </a:pPr>
            <a:r>
              <a:rPr lang="en-US" dirty="0">
                <a:solidFill>
                  <a:schemeClr val="bg1"/>
                </a:solidFill>
                <a:latin typeface="Gill Sans MT" panose="020B0502020104020203" pitchFamily="34" charset="0"/>
              </a:rPr>
              <a:t>Goals cannot be scored directly from a kick-in from sidelines</a:t>
            </a:r>
          </a:p>
          <a:p>
            <a:pPr marL="742950" lvl="1" indent="-285750">
              <a:buFont typeface="Arial" panose="020B0604020202020204" pitchFamily="34" charset="0"/>
              <a:buChar char="•"/>
            </a:pPr>
            <a:endParaRPr lang="en-US" sz="1200" i="1" dirty="0">
              <a:solidFill>
                <a:schemeClr val="bg1"/>
              </a:solidFill>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dirty="0">
                <a:solidFill>
                  <a:schemeClr val="bg1"/>
                </a:solidFill>
                <a:latin typeface="Gill Sans MT" panose="020B0502020104020203" pitchFamily="34" charset="0"/>
                <a:ea typeface="Aptos" panose="020B0004020202020204" pitchFamily="34" charset="0"/>
              </a:rPr>
              <a:t>When a ball is kicked past the end line it will be a goal kick or corner kick, depending on which team kicked it out.</a:t>
            </a:r>
          </a:p>
          <a:p>
            <a:pPr marL="742950" lvl="1" indent="-285750">
              <a:buFont typeface="Arial" panose="020B0604020202020204" pitchFamily="34" charset="0"/>
              <a:buChar char="•"/>
            </a:pPr>
            <a:r>
              <a:rPr lang="en-US" sz="1600" dirty="0">
                <a:solidFill>
                  <a:schemeClr val="bg1"/>
                </a:solidFill>
                <a:effectLst/>
                <a:latin typeface="Gill Sans MT" panose="020B0502020104020203" pitchFamily="34" charset="0"/>
                <a:ea typeface="Aptos" panose="020B0004020202020204" pitchFamily="34" charset="0"/>
              </a:rPr>
              <a:t>Goals CAN be scored from </a:t>
            </a:r>
            <a:r>
              <a:rPr lang="en-US" sz="1600" dirty="0">
                <a:solidFill>
                  <a:schemeClr val="bg1"/>
                </a:solidFill>
                <a:latin typeface="Gill Sans MT" panose="020B0502020104020203" pitchFamily="34" charset="0"/>
                <a:ea typeface="Aptos" panose="020B0004020202020204" pitchFamily="34" charset="0"/>
              </a:rPr>
              <a:t>goal kicks and corner kicks</a:t>
            </a:r>
          </a:p>
          <a:p>
            <a:pPr marL="742950" lvl="1" indent="-285750">
              <a:buFont typeface="Arial" panose="020B0604020202020204" pitchFamily="34" charset="0"/>
              <a:buChar char="•"/>
            </a:pPr>
            <a:r>
              <a:rPr lang="en-US" sz="1600" dirty="0">
                <a:solidFill>
                  <a:schemeClr val="bg1"/>
                </a:solidFill>
                <a:effectLst/>
                <a:latin typeface="Gill Sans MT" panose="020B0502020104020203" pitchFamily="34" charset="0"/>
                <a:ea typeface="Aptos" panose="020B0004020202020204" pitchFamily="34" charset="0"/>
              </a:rPr>
              <a:t>Players must retreat to their own half on goal kicks. Once the ball is played, the players can pressure the ball</a:t>
            </a:r>
          </a:p>
          <a:p>
            <a:pPr marL="285750" indent="-285750">
              <a:buFont typeface="Arial" panose="020B0604020202020204" pitchFamily="34" charset="0"/>
              <a:buChar char="•"/>
            </a:pPr>
            <a:endParaRPr lang="en-US" sz="1800" dirty="0">
              <a:solidFill>
                <a:schemeClr val="bg1"/>
              </a:solidFill>
              <a:effectLst/>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dirty="0">
                <a:solidFill>
                  <a:schemeClr val="bg1"/>
                </a:solidFill>
                <a:latin typeface="Gill Sans MT" panose="020B0502020104020203" pitchFamily="34" charset="0"/>
                <a:ea typeface="Aptos" panose="020B0004020202020204" pitchFamily="34" charset="0"/>
              </a:rPr>
              <a:t>One coach per team can act as referee and be on the field during the game.  All other coaches must remain in the coaches’ box. </a:t>
            </a:r>
          </a:p>
          <a:p>
            <a:pPr marL="285750" indent="-285750">
              <a:buFont typeface="Arial" panose="020B0604020202020204" pitchFamily="34" charset="0"/>
              <a:buChar char="•"/>
            </a:pPr>
            <a:endParaRPr lang="en-US" dirty="0">
              <a:solidFill>
                <a:schemeClr val="bg1"/>
              </a:solidFill>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sz="1800" dirty="0">
                <a:solidFill>
                  <a:schemeClr val="bg1"/>
                </a:solidFill>
                <a:effectLst/>
                <a:latin typeface="Gill Sans MT" panose="020B0502020104020203" pitchFamily="34" charset="0"/>
                <a:ea typeface="Aptos" panose="020B0004020202020204" pitchFamily="34" charset="0"/>
              </a:rPr>
              <a:t>Teams will switch sides at halftime</a:t>
            </a:r>
            <a:r>
              <a:rPr lang="en-US" dirty="0">
                <a:solidFill>
                  <a:schemeClr val="bg1"/>
                </a:solidFill>
                <a:latin typeface="Gill Sans MT" panose="020B0502020104020203" pitchFamily="34" charset="0"/>
                <a:ea typeface="Aptos" panose="020B0004020202020204" pitchFamily="34" charset="0"/>
              </a:rPr>
              <a:t>.</a:t>
            </a:r>
          </a:p>
          <a:p>
            <a:pPr marL="285750" indent="-285750">
              <a:buFont typeface="Arial" panose="020B0604020202020204" pitchFamily="34" charset="0"/>
              <a:buChar char="•"/>
            </a:pPr>
            <a:endParaRPr lang="en-US" sz="1800" dirty="0">
              <a:solidFill>
                <a:schemeClr val="bg1"/>
              </a:solidFill>
              <a:effectLst/>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dirty="0">
                <a:solidFill>
                  <a:schemeClr val="bg1"/>
                </a:solidFill>
                <a:latin typeface="Gill Sans MT" panose="020B0502020104020203" pitchFamily="34" charset="0"/>
              </a:rPr>
              <a:t>All players should receive equal playing time (regardless of skill level) – Coaches should act at their discretion for playing time regarding effort.</a:t>
            </a:r>
          </a:p>
        </p:txBody>
      </p:sp>
    </p:spTree>
    <p:extLst>
      <p:ext uri="{BB962C8B-B14F-4D97-AF65-F5344CB8AC3E}">
        <p14:creationId xmlns:p14="http://schemas.microsoft.com/office/powerpoint/2010/main" val="2455560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506AE-4AB9-5B7E-9101-C61FB664BA90}"/>
            </a:ext>
          </a:extLst>
        </p:cNvPr>
        <p:cNvGrpSpPr/>
        <p:nvPr/>
      </p:nvGrpSpPr>
      <p:grpSpPr>
        <a:xfrm>
          <a:off x="0" y="0"/>
          <a:ext cx="0" cy="0"/>
          <a:chOff x="0" y="0"/>
          <a:chExt cx="0" cy="0"/>
        </a:xfrm>
      </p:grpSpPr>
      <p:pic>
        <p:nvPicPr>
          <p:cNvPr id="4" name="Picture 3" descr="A blue square with white lines&#10;&#10;AI-generated content may be incorrect.">
            <a:extLst>
              <a:ext uri="{FF2B5EF4-FFF2-40B4-BE49-F238E27FC236}">
                <a16:creationId xmlns:a16="http://schemas.microsoft.com/office/drawing/2014/main" id="{B399102C-4548-96DA-C2E9-3886C0A954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descr="A football field with white circles and blue and white text&#10;&#10;AI-generated content may be incorrect.">
            <a:extLst>
              <a:ext uri="{FF2B5EF4-FFF2-40B4-BE49-F238E27FC236}">
                <a16:creationId xmlns:a16="http://schemas.microsoft.com/office/drawing/2014/main" id="{5B03047A-0278-C8D9-A934-32D61D08B8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776" y="296265"/>
            <a:ext cx="10442447" cy="6265469"/>
          </a:xfrm>
          <a:prstGeom prst="rect">
            <a:avLst/>
          </a:prstGeom>
        </p:spPr>
      </p:pic>
    </p:spTree>
    <p:extLst>
      <p:ext uri="{BB962C8B-B14F-4D97-AF65-F5344CB8AC3E}">
        <p14:creationId xmlns:p14="http://schemas.microsoft.com/office/powerpoint/2010/main" val="3115885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2CFAE-4E66-9DF4-D102-D071AB70B96C}"/>
            </a:ext>
          </a:extLst>
        </p:cNvPr>
        <p:cNvGrpSpPr/>
        <p:nvPr/>
      </p:nvGrpSpPr>
      <p:grpSpPr>
        <a:xfrm>
          <a:off x="0" y="0"/>
          <a:ext cx="0" cy="0"/>
          <a:chOff x="0" y="0"/>
          <a:chExt cx="0" cy="0"/>
        </a:xfrm>
      </p:grpSpPr>
      <p:pic>
        <p:nvPicPr>
          <p:cNvPr id="4" name="Picture 3" descr="A blue square with white lines&#10;&#10;AI-generated content may be incorrect.">
            <a:extLst>
              <a:ext uri="{FF2B5EF4-FFF2-40B4-BE49-F238E27FC236}">
                <a16:creationId xmlns:a16="http://schemas.microsoft.com/office/drawing/2014/main" id="{51E5821C-8DFB-5044-6B66-894393B114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DF793D2B-21E5-4707-4E3B-E0C25EE3E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515" y="449606"/>
            <a:ext cx="10226969" cy="6136182"/>
          </a:xfrm>
          <a:prstGeom prst="rect">
            <a:avLst/>
          </a:prstGeom>
        </p:spPr>
      </p:pic>
    </p:spTree>
    <p:extLst>
      <p:ext uri="{BB962C8B-B14F-4D97-AF65-F5344CB8AC3E}">
        <p14:creationId xmlns:p14="http://schemas.microsoft.com/office/powerpoint/2010/main" val="2056767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4EC37-9C5F-FBD2-41FE-EF5D20262E25}"/>
            </a:ext>
          </a:extLst>
        </p:cNvPr>
        <p:cNvGrpSpPr/>
        <p:nvPr/>
      </p:nvGrpSpPr>
      <p:grpSpPr>
        <a:xfrm>
          <a:off x="0" y="0"/>
          <a:ext cx="0" cy="0"/>
          <a:chOff x="0" y="0"/>
          <a:chExt cx="0" cy="0"/>
        </a:xfrm>
      </p:grpSpPr>
      <p:pic>
        <p:nvPicPr>
          <p:cNvPr id="4" name="Picture 3" descr="A blue square with white lines&#10;&#10;AI-generated content may be incorrect.">
            <a:extLst>
              <a:ext uri="{FF2B5EF4-FFF2-40B4-BE49-F238E27FC236}">
                <a16:creationId xmlns:a16="http://schemas.microsoft.com/office/drawing/2014/main" id="{4CD57898-3CD9-1865-90BC-2C02D635C4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29E6DCEC-EA6E-C831-90A6-2C42454D9C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816" y="429489"/>
            <a:ext cx="10077152" cy="6046291"/>
          </a:xfrm>
          <a:prstGeom prst="rect">
            <a:avLst/>
          </a:prstGeom>
        </p:spPr>
      </p:pic>
    </p:spTree>
    <p:extLst>
      <p:ext uri="{BB962C8B-B14F-4D97-AF65-F5344CB8AC3E}">
        <p14:creationId xmlns:p14="http://schemas.microsoft.com/office/powerpoint/2010/main" val="1324041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D58B8-29B7-C20B-3DE6-8DD45D814126}"/>
            </a:ext>
          </a:extLst>
        </p:cNvPr>
        <p:cNvGrpSpPr/>
        <p:nvPr/>
      </p:nvGrpSpPr>
      <p:grpSpPr>
        <a:xfrm>
          <a:off x="0" y="0"/>
          <a:ext cx="0" cy="0"/>
          <a:chOff x="0" y="0"/>
          <a:chExt cx="0" cy="0"/>
        </a:xfrm>
      </p:grpSpPr>
      <p:pic>
        <p:nvPicPr>
          <p:cNvPr id="4" name="Picture 3" descr="A blue square with white lines&#10;&#10;AI-generated content may be incorrect.">
            <a:extLst>
              <a:ext uri="{FF2B5EF4-FFF2-40B4-BE49-F238E27FC236}">
                <a16:creationId xmlns:a16="http://schemas.microsoft.com/office/drawing/2014/main" id="{A00B45D0-B125-F36D-3B7B-EEA0121D02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3F8CCD04-5EEA-DB42-C2E6-BAB8AC5959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688" y="378561"/>
            <a:ext cx="10168127" cy="6100877"/>
          </a:xfrm>
          <a:prstGeom prst="rect">
            <a:avLst/>
          </a:prstGeom>
        </p:spPr>
      </p:pic>
    </p:spTree>
    <p:extLst>
      <p:ext uri="{BB962C8B-B14F-4D97-AF65-F5344CB8AC3E}">
        <p14:creationId xmlns:p14="http://schemas.microsoft.com/office/powerpoint/2010/main" val="248264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FAA93-8F1E-C3C2-5CBB-1C155907F365}"/>
            </a:ext>
          </a:extLst>
        </p:cNvPr>
        <p:cNvGrpSpPr/>
        <p:nvPr/>
      </p:nvGrpSpPr>
      <p:grpSpPr>
        <a:xfrm>
          <a:off x="0" y="0"/>
          <a:ext cx="0" cy="0"/>
          <a:chOff x="0" y="0"/>
          <a:chExt cx="0" cy="0"/>
        </a:xfrm>
      </p:grpSpPr>
      <p:pic>
        <p:nvPicPr>
          <p:cNvPr id="4" name="Picture 3" descr="A blue square with white lines&#10;&#10;AI-generated content may be incorrect.">
            <a:extLst>
              <a:ext uri="{FF2B5EF4-FFF2-40B4-BE49-F238E27FC236}">
                <a16:creationId xmlns:a16="http://schemas.microsoft.com/office/drawing/2014/main" id="{66FFD7E2-E826-A084-B589-EC6FF8D3B8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83A5B989-697B-9535-211C-3BFED874AC62}"/>
              </a:ext>
            </a:extLst>
          </p:cNvPr>
          <p:cNvSpPr txBox="1"/>
          <p:nvPr/>
        </p:nvSpPr>
        <p:spPr>
          <a:xfrm>
            <a:off x="712184" y="720590"/>
            <a:ext cx="10767631" cy="4801314"/>
          </a:xfrm>
          <a:prstGeom prst="rect">
            <a:avLst/>
          </a:prstGeom>
          <a:noFill/>
        </p:spPr>
        <p:txBody>
          <a:bodyPr wrap="square">
            <a:spAutoFit/>
          </a:bodyPr>
          <a:lstStyle/>
          <a:p>
            <a:r>
              <a:rPr lang="en-US" b="1" u="sng" dirty="0">
                <a:solidFill>
                  <a:schemeClr val="bg1"/>
                </a:solidFill>
                <a:latin typeface="Gill Sans MT" panose="020B0502020104020203" pitchFamily="34" charset="0"/>
                <a:ea typeface="Aptos" panose="020B0004020202020204" pitchFamily="34" charset="0"/>
              </a:rPr>
              <a:t>No De-Facto Goalkeepers</a:t>
            </a:r>
            <a:endParaRPr lang="en-US" sz="1800" b="1" u="sng" dirty="0">
              <a:solidFill>
                <a:schemeClr val="bg1"/>
              </a:solidFill>
              <a:effectLst/>
              <a:latin typeface="Gill Sans MT" panose="020B0502020104020203" pitchFamily="34" charset="0"/>
              <a:ea typeface="Aptos" panose="020B0004020202020204" pitchFamily="34" charset="0"/>
            </a:endParaRPr>
          </a:p>
          <a:p>
            <a:endParaRPr lang="en-US"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dirty="0">
                <a:solidFill>
                  <a:schemeClr val="bg1"/>
                </a:solidFill>
                <a:latin typeface="Gill Sans MT" panose="020B0502020104020203" pitchFamily="34" charset="0"/>
              </a:rPr>
              <a:t>Players are NOT allowed to stand in front of the goal to act as a de-facto goalkeeper. The goal of the league is to provide intelligent development of game principles. </a:t>
            </a:r>
          </a:p>
          <a:p>
            <a:pPr marL="285750" indent="-285750">
              <a:buFont typeface="Arial" panose="020B0604020202020204" pitchFamily="34" charset="0"/>
              <a:buChar char="•"/>
            </a:pPr>
            <a:endParaRPr lang="en-US"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dirty="0">
                <a:solidFill>
                  <a:schemeClr val="bg1"/>
                </a:solidFill>
                <a:latin typeface="Gill Sans MT" panose="020B0502020104020203" pitchFamily="34" charset="0"/>
              </a:rPr>
              <a:t>With a player standing in the goal (or “puppy-guarding”) they are learning to continually be out of position and not support their teammates in a good pass-receiving position. The defensive player should move forward with the ball to provide support should their teammate need a player to pass to.</a:t>
            </a:r>
          </a:p>
          <a:p>
            <a:pPr marL="285750" indent="-285750">
              <a:buFont typeface="Arial" panose="020B0604020202020204" pitchFamily="34" charset="0"/>
              <a:buChar char="•"/>
            </a:pPr>
            <a:endParaRPr lang="en-US"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dirty="0">
                <a:solidFill>
                  <a:schemeClr val="bg1"/>
                </a:solidFill>
                <a:latin typeface="Gill Sans MT" panose="020B0502020104020203" pitchFamily="34" charset="0"/>
              </a:rPr>
              <a:t>We appreciate an understanding of the spirit of this rule. It is not “they are out of the goal box, it is fine.”  The goal box is small in 4v4, and standing 3 feet from the goal is the same as standing in the goal. </a:t>
            </a:r>
          </a:p>
          <a:p>
            <a:endParaRPr lang="en-US"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dirty="0">
                <a:solidFill>
                  <a:schemeClr val="bg1"/>
                </a:solidFill>
                <a:latin typeface="Gill Sans MT" panose="020B0502020104020203" pitchFamily="34" charset="0"/>
              </a:rPr>
              <a:t>We ask you to understand that this may result in more goals for the opponent. Both teams are playing by the same rules and while those who disregard this rule may have fewer goals against them in the short run, they are effectively robbing their players of a solid understanding of the fundamentals of the game.</a:t>
            </a:r>
          </a:p>
          <a:p>
            <a:endParaRPr lang="en-US"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dirty="0">
                <a:solidFill>
                  <a:schemeClr val="bg1"/>
                </a:solidFill>
                <a:latin typeface="Gill Sans MT" panose="020B0502020104020203" pitchFamily="34" charset="0"/>
              </a:rPr>
              <a:t>Key Principle: Take away space from opposing players. You do not do this by standing your defender in the back.</a:t>
            </a:r>
          </a:p>
        </p:txBody>
      </p:sp>
    </p:spTree>
    <p:extLst>
      <p:ext uri="{BB962C8B-B14F-4D97-AF65-F5344CB8AC3E}">
        <p14:creationId xmlns:p14="http://schemas.microsoft.com/office/powerpoint/2010/main" val="2291214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8375F-7928-984D-D06C-1F982C000F7A}"/>
            </a:ext>
          </a:extLst>
        </p:cNvPr>
        <p:cNvGrpSpPr/>
        <p:nvPr/>
      </p:nvGrpSpPr>
      <p:grpSpPr>
        <a:xfrm>
          <a:off x="0" y="0"/>
          <a:ext cx="0" cy="0"/>
          <a:chOff x="0" y="0"/>
          <a:chExt cx="0" cy="0"/>
        </a:xfrm>
      </p:grpSpPr>
      <p:pic>
        <p:nvPicPr>
          <p:cNvPr id="4" name="Picture 3" descr="A blue square with white lines&#10;&#10;AI-generated content may be incorrect.">
            <a:extLst>
              <a:ext uri="{FF2B5EF4-FFF2-40B4-BE49-F238E27FC236}">
                <a16:creationId xmlns:a16="http://schemas.microsoft.com/office/drawing/2014/main" id="{EED5735E-1C4C-3A4B-8E9D-DDD75D4B7F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descr="A screenshot of a football game&#10;&#10;AI-generated content may be incorrect.">
            <a:extLst>
              <a:ext uri="{FF2B5EF4-FFF2-40B4-BE49-F238E27FC236}">
                <a16:creationId xmlns:a16="http://schemas.microsoft.com/office/drawing/2014/main" id="{79AEFD04-B177-3F91-4EAF-67BABFBDE3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4095" y="571857"/>
            <a:ext cx="9523809" cy="5714286"/>
          </a:xfrm>
          <a:prstGeom prst="rect">
            <a:avLst/>
          </a:prstGeom>
        </p:spPr>
      </p:pic>
    </p:spTree>
    <p:extLst>
      <p:ext uri="{BB962C8B-B14F-4D97-AF65-F5344CB8AC3E}">
        <p14:creationId xmlns:p14="http://schemas.microsoft.com/office/powerpoint/2010/main" val="1659335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A2424-44D1-9748-57D4-8860AFA70751}"/>
            </a:ext>
          </a:extLst>
        </p:cNvPr>
        <p:cNvGrpSpPr/>
        <p:nvPr/>
      </p:nvGrpSpPr>
      <p:grpSpPr>
        <a:xfrm>
          <a:off x="0" y="0"/>
          <a:ext cx="0" cy="0"/>
          <a:chOff x="0" y="0"/>
          <a:chExt cx="0" cy="0"/>
        </a:xfrm>
      </p:grpSpPr>
      <p:pic>
        <p:nvPicPr>
          <p:cNvPr id="4" name="Picture 3" descr="A blue square with white lines&#10;&#10;AI-generated content may be incorrect.">
            <a:extLst>
              <a:ext uri="{FF2B5EF4-FFF2-40B4-BE49-F238E27FC236}">
                <a16:creationId xmlns:a16="http://schemas.microsoft.com/office/drawing/2014/main" id="{11E5C69D-14AE-A9F7-FBA9-13642BC14D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descr="A football field with white circles and white circles&#10;&#10;AI-generated content may be incorrect.">
            <a:extLst>
              <a:ext uri="{FF2B5EF4-FFF2-40B4-BE49-F238E27FC236}">
                <a16:creationId xmlns:a16="http://schemas.microsoft.com/office/drawing/2014/main" id="{F0AE8F21-1535-5708-9053-456F9A0CBC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9676" y="443205"/>
            <a:ext cx="9952648" cy="5971589"/>
          </a:xfrm>
          <a:prstGeom prst="rect">
            <a:avLst/>
          </a:prstGeom>
        </p:spPr>
      </p:pic>
    </p:spTree>
    <p:extLst>
      <p:ext uri="{BB962C8B-B14F-4D97-AF65-F5344CB8AC3E}">
        <p14:creationId xmlns:p14="http://schemas.microsoft.com/office/powerpoint/2010/main" val="3417461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ue square with white lines&#10;&#10;AI-generated content may be incorrect.">
            <a:extLst>
              <a:ext uri="{FF2B5EF4-FFF2-40B4-BE49-F238E27FC236}">
                <a16:creationId xmlns:a16="http://schemas.microsoft.com/office/drawing/2014/main" id="{69A0A1F5-8242-9CB7-92E7-19491B3B33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A740CB83-2C7A-9131-3F6C-0240E96CFE9C}"/>
              </a:ext>
            </a:extLst>
          </p:cNvPr>
          <p:cNvSpPr txBox="1"/>
          <p:nvPr/>
        </p:nvSpPr>
        <p:spPr>
          <a:xfrm>
            <a:off x="1057132" y="1033272"/>
            <a:ext cx="10455164" cy="4801314"/>
          </a:xfrm>
          <a:prstGeom prst="rect">
            <a:avLst/>
          </a:prstGeom>
          <a:noFill/>
        </p:spPr>
        <p:txBody>
          <a:bodyPr wrap="square">
            <a:spAutoFit/>
          </a:bodyPr>
          <a:lstStyle/>
          <a:p>
            <a:r>
              <a:rPr lang="en-US" sz="1800" b="1" u="sng" dirty="0">
                <a:solidFill>
                  <a:schemeClr val="bg1"/>
                </a:solidFill>
                <a:effectLst/>
                <a:latin typeface="Gill Sans MT" panose="020B0502020104020203" pitchFamily="34" charset="0"/>
                <a:ea typeface="Aptos" panose="020B0004020202020204" pitchFamily="34" charset="0"/>
              </a:rPr>
              <a:t>Post Game</a:t>
            </a:r>
          </a:p>
          <a:p>
            <a:endParaRPr lang="en-US" dirty="0">
              <a:solidFill>
                <a:schemeClr val="bg1"/>
              </a:solidFill>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sz="1800" dirty="0">
                <a:solidFill>
                  <a:schemeClr val="bg1"/>
                </a:solidFill>
                <a:effectLst/>
                <a:latin typeface="Gill Sans MT" panose="020B0502020104020203" pitchFamily="34" charset="0"/>
                <a:ea typeface="Aptos" panose="020B0004020202020204" pitchFamily="34" charset="0"/>
              </a:rPr>
              <a:t>Please have all players line up ready to shake the other team’s hands (high fives/fist bumps)</a:t>
            </a:r>
          </a:p>
          <a:p>
            <a:endParaRPr lang="en-US" sz="1800" dirty="0">
              <a:solidFill>
                <a:schemeClr val="bg1"/>
              </a:solidFill>
              <a:effectLst/>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dirty="0">
                <a:solidFill>
                  <a:schemeClr val="bg1"/>
                </a:solidFill>
                <a:latin typeface="Gill Sans MT" panose="020B0502020104020203" pitchFamily="34" charset="0"/>
                <a:ea typeface="Aptos" panose="020B0004020202020204" pitchFamily="34" charset="0"/>
              </a:rPr>
              <a:t>Parents are welcome to form tunnels for players to run through. (</a:t>
            </a:r>
            <a:r>
              <a:rPr lang="en-US" dirty="0">
                <a:solidFill>
                  <a:schemeClr val="bg1"/>
                </a:solidFill>
                <a:latin typeface="Gill Sans MT" panose="020B0502020104020203" pitchFamily="34" charset="0"/>
                <a:ea typeface="Aptos" panose="020B0004020202020204" pitchFamily="34" charset="0"/>
                <a:hlinkClick r:id="rId3">
                  <a:extLst>
                    <a:ext uri="{A12FA001-AC4F-418D-AE19-62706E023703}">
                      <ahyp:hlinkClr xmlns:ahyp="http://schemas.microsoft.com/office/drawing/2018/hyperlinkcolor" val="tx"/>
                    </a:ext>
                  </a:extLst>
                </a:hlinkClick>
              </a:rPr>
              <a:t>Click here to see example</a:t>
            </a:r>
            <a:r>
              <a:rPr lang="en-US" dirty="0">
                <a:solidFill>
                  <a:schemeClr val="bg1"/>
                </a:solidFill>
                <a:latin typeface="Gill Sans MT" panose="020B0502020104020203" pitchFamily="34" charset="0"/>
                <a:ea typeface="Aptos" panose="020B0004020202020204" pitchFamily="34" charset="0"/>
              </a:rPr>
              <a:t>)</a:t>
            </a:r>
          </a:p>
          <a:p>
            <a:endParaRPr lang="en-US" dirty="0">
              <a:solidFill>
                <a:schemeClr val="bg1"/>
              </a:solidFill>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sz="1800" dirty="0">
                <a:solidFill>
                  <a:schemeClr val="bg1"/>
                </a:solidFill>
                <a:effectLst/>
                <a:latin typeface="Gill Sans MT" panose="020B0502020104020203" pitchFamily="34" charset="0"/>
                <a:ea typeface="Aptos" panose="020B0004020202020204" pitchFamily="34" charset="0"/>
              </a:rPr>
              <a:t>Once you have completed the tunnel, please clean up your side and leave the field to allow other teams with games after you to set up and get their players warm.</a:t>
            </a:r>
          </a:p>
          <a:p>
            <a:endParaRPr lang="en-US" sz="1800" dirty="0">
              <a:solidFill>
                <a:schemeClr val="bg1"/>
              </a:solidFill>
              <a:effectLst/>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dirty="0">
                <a:solidFill>
                  <a:schemeClr val="bg1"/>
                </a:solidFill>
                <a:latin typeface="Gill Sans MT" panose="020B0502020104020203" pitchFamily="34" charset="0"/>
                <a:ea typeface="Aptos" panose="020B0004020202020204" pitchFamily="34" charset="0"/>
              </a:rPr>
              <a:t>Any postgame talk by the coaches should not be completed on the sidelines, but instead in an area off to the side where players can meet you.</a:t>
            </a:r>
          </a:p>
          <a:p>
            <a:pPr marL="285750" indent="-285750">
              <a:buFont typeface="Arial" panose="020B0604020202020204" pitchFamily="34" charset="0"/>
              <a:buChar char="•"/>
            </a:pPr>
            <a:endParaRPr lang="en-US" sz="1800" dirty="0">
              <a:solidFill>
                <a:schemeClr val="bg1"/>
              </a:solidFill>
              <a:effectLst/>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dirty="0">
                <a:solidFill>
                  <a:schemeClr val="bg1"/>
                </a:solidFill>
                <a:latin typeface="Gill Sans MT" panose="020B0502020104020203" pitchFamily="34" charset="0"/>
                <a:ea typeface="Aptos" panose="020B0004020202020204" pitchFamily="34" charset="0"/>
              </a:rPr>
              <a:t>Please submit scores. The league is not worried about wins and losses nor exact scores. We do want to know if the games are evenly matched though. For the best experience, we want to make sure the second half of the season is re-seeded so that each player gets to have fun competition instead of having lopsided matches.</a:t>
            </a:r>
            <a:endParaRPr lang="en-US" sz="1800" dirty="0">
              <a:solidFill>
                <a:schemeClr val="bg1"/>
              </a:solidFill>
              <a:effectLst/>
              <a:latin typeface="Gill Sans MT" panose="020B0502020104020203" pitchFamily="34" charset="0"/>
              <a:ea typeface="Aptos" panose="020B0004020202020204" pitchFamily="34" charset="0"/>
            </a:endParaRPr>
          </a:p>
          <a:p>
            <a:endParaRPr lang="en-US"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2553732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31290-F0E0-4B58-9D90-E9152892CB91}"/>
            </a:ext>
          </a:extLst>
        </p:cNvPr>
        <p:cNvGrpSpPr/>
        <p:nvPr/>
      </p:nvGrpSpPr>
      <p:grpSpPr>
        <a:xfrm>
          <a:off x="0" y="0"/>
          <a:ext cx="0" cy="0"/>
          <a:chOff x="0" y="0"/>
          <a:chExt cx="0" cy="0"/>
        </a:xfrm>
      </p:grpSpPr>
      <p:pic>
        <p:nvPicPr>
          <p:cNvPr id="7" name="Picture 6" descr="A blue square with white lines&#10;&#10;AI-generated content may be incorrect.">
            <a:extLst>
              <a:ext uri="{FF2B5EF4-FFF2-40B4-BE49-F238E27FC236}">
                <a16:creationId xmlns:a16="http://schemas.microsoft.com/office/drawing/2014/main" id="{3946A420-1D3B-08CC-426A-FE2C4BAE78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44F232E6-189F-CA60-D454-579547DE3DAA}"/>
              </a:ext>
            </a:extLst>
          </p:cNvPr>
          <p:cNvSpPr txBox="1"/>
          <p:nvPr/>
        </p:nvSpPr>
        <p:spPr>
          <a:xfrm>
            <a:off x="1057132" y="1033272"/>
            <a:ext cx="10455164" cy="5016758"/>
          </a:xfrm>
          <a:prstGeom prst="rect">
            <a:avLst/>
          </a:prstGeom>
          <a:noFill/>
        </p:spPr>
        <p:txBody>
          <a:bodyPr wrap="square">
            <a:spAutoFit/>
          </a:bodyPr>
          <a:lstStyle/>
          <a:p>
            <a:r>
              <a:rPr lang="en-US" sz="2000" b="1" u="sng" dirty="0">
                <a:solidFill>
                  <a:schemeClr val="bg1"/>
                </a:solidFill>
                <a:effectLst/>
                <a:latin typeface="Gill Sans MT" panose="020B0502020104020203" pitchFamily="34" charset="0"/>
                <a:ea typeface="Aptos" panose="020B0004020202020204" pitchFamily="34" charset="0"/>
              </a:rPr>
              <a:t>Runaway Scoring</a:t>
            </a:r>
          </a:p>
          <a:p>
            <a:endParaRPr lang="en-US" sz="2000" dirty="0">
              <a:solidFill>
                <a:schemeClr val="bg1"/>
              </a:solidFill>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sz="2000" dirty="0">
                <a:solidFill>
                  <a:schemeClr val="bg1"/>
                </a:solidFill>
                <a:effectLst/>
                <a:latin typeface="Gill Sans MT" panose="020B0502020104020203" pitchFamily="34" charset="0"/>
                <a:ea typeface="Aptos" panose="020B0004020202020204" pitchFamily="34" charset="0"/>
              </a:rPr>
              <a:t>We do not want to have runaway scoring. This is when there is a </a:t>
            </a:r>
            <a:r>
              <a:rPr lang="en-US" sz="2000" dirty="0">
                <a:solidFill>
                  <a:schemeClr val="bg1"/>
                </a:solidFill>
                <a:latin typeface="Gill Sans MT" panose="020B0502020104020203" pitchFamily="34" charset="0"/>
                <a:ea typeface="Aptos" panose="020B0004020202020204" pitchFamily="34" charset="0"/>
              </a:rPr>
              <a:t>large goal differential between </a:t>
            </a:r>
            <a:r>
              <a:rPr lang="en-US" sz="2000" dirty="0">
                <a:solidFill>
                  <a:schemeClr val="bg1"/>
                </a:solidFill>
                <a:effectLst/>
                <a:latin typeface="Gill Sans MT" panose="020B0502020104020203" pitchFamily="34" charset="0"/>
                <a:ea typeface="Aptos" panose="020B0004020202020204" pitchFamily="34" charset="0"/>
              </a:rPr>
              <a:t>one team and another. </a:t>
            </a:r>
            <a:r>
              <a:rPr lang="en-US" sz="2000" dirty="0">
                <a:solidFill>
                  <a:schemeClr val="bg1"/>
                </a:solidFill>
                <a:latin typeface="Gill Sans MT" panose="020B0502020104020203" pitchFamily="34" charset="0"/>
                <a:ea typeface="Aptos" panose="020B0004020202020204" pitchFamily="34" charset="0"/>
              </a:rPr>
              <a:t>Placer Alliance defines runaway scoring at 6 or more goals.</a:t>
            </a:r>
          </a:p>
          <a:p>
            <a:pPr marL="742950" lvl="1" indent="-285750">
              <a:buFont typeface="Arial" panose="020B0604020202020204" pitchFamily="34" charset="0"/>
              <a:buChar char="•"/>
            </a:pPr>
            <a:r>
              <a:rPr lang="en-US" sz="2000" dirty="0">
                <a:solidFill>
                  <a:schemeClr val="bg1"/>
                </a:solidFill>
                <a:effectLst/>
                <a:latin typeface="Gill Sans MT" panose="020B0502020104020203" pitchFamily="34" charset="0"/>
                <a:ea typeface="Aptos" panose="020B0004020202020204" pitchFamily="34" charset="0"/>
              </a:rPr>
              <a:t>It is ok to make adjustments </a:t>
            </a:r>
            <a:r>
              <a:rPr lang="en-US" sz="2000" dirty="0">
                <a:solidFill>
                  <a:schemeClr val="bg1"/>
                </a:solidFill>
                <a:latin typeface="Gill Sans MT" panose="020B0502020104020203" pitchFamily="34" charset="0"/>
                <a:ea typeface="Aptos" panose="020B0004020202020204" pitchFamily="34" charset="0"/>
              </a:rPr>
              <a:t>before the 8 goal differential. </a:t>
            </a:r>
            <a:endParaRPr lang="en-US" sz="2000" dirty="0">
              <a:solidFill>
                <a:schemeClr val="bg1"/>
              </a:solidFill>
              <a:effectLst/>
              <a:latin typeface="Gill Sans MT" panose="020B0502020104020203" pitchFamily="34" charset="0"/>
              <a:ea typeface="Aptos" panose="020B0004020202020204" pitchFamily="34" charset="0"/>
            </a:endParaRPr>
          </a:p>
          <a:p>
            <a:pPr marL="742950" lvl="1" indent="-285750">
              <a:buFont typeface="Arial" panose="020B0604020202020204" pitchFamily="34" charset="0"/>
              <a:buChar char="•"/>
            </a:pPr>
            <a:endParaRPr lang="en-US" sz="2000" dirty="0">
              <a:solidFill>
                <a:schemeClr val="bg1"/>
              </a:solidFill>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sz="2000" b="1" dirty="0">
                <a:solidFill>
                  <a:schemeClr val="bg1"/>
                </a:solidFill>
                <a:effectLst/>
                <a:latin typeface="Gill Sans MT" panose="020B0502020104020203" pitchFamily="34" charset="0"/>
                <a:ea typeface="Aptos" panose="020B0004020202020204" pitchFamily="34" charset="0"/>
              </a:rPr>
              <a:t>Recommended Adjustments if  your team is ahead</a:t>
            </a:r>
          </a:p>
          <a:p>
            <a:pPr marL="742950" lvl="1" indent="-285750">
              <a:buFont typeface="Arial" panose="020B0604020202020204" pitchFamily="34" charset="0"/>
              <a:buChar char="•"/>
            </a:pPr>
            <a:r>
              <a:rPr lang="en-US" sz="2000" dirty="0">
                <a:solidFill>
                  <a:schemeClr val="bg1"/>
                </a:solidFill>
                <a:latin typeface="Gill Sans MT" panose="020B0502020104020203" pitchFamily="34" charset="0"/>
                <a:ea typeface="Aptos" panose="020B0004020202020204" pitchFamily="34" charset="0"/>
              </a:rPr>
              <a:t>Require additional passes before shooting.</a:t>
            </a:r>
          </a:p>
          <a:p>
            <a:pPr marL="742950" lvl="1" indent="-285750">
              <a:buFont typeface="Arial" panose="020B0604020202020204" pitchFamily="34" charset="0"/>
              <a:buChar char="•"/>
            </a:pPr>
            <a:r>
              <a:rPr lang="en-US" sz="2000" dirty="0">
                <a:solidFill>
                  <a:schemeClr val="bg1"/>
                </a:solidFill>
                <a:effectLst/>
                <a:latin typeface="Gill Sans MT" panose="020B0502020104020203" pitchFamily="34" charset="0"/>
                <a:ea typeface="Aptos" panose="020B0004020202020204" pitchFamily="34" charset="0"/>
              </a:rPr>
              <a:t>Require goals to be scored by one of your players only.</a:t>
            </a:r>
          </a:p>
          <a:p>
            <a:pPr marL="742950" lvl="1" indent="-285750">
              <a:buFont typeface="Arial" panose="020B0604020202020204" pitchFamily="34" charset="0"/>
              <a:buChar char="•"/>
            </a:pPr>
            <a:r>
              <a:rPr lang="en-US" sz="2000" dirty="0">
                <a:solidFill>
                  <a:schemeClr val="bg1"/>
                </a:solidFill>
                <a:latin typeface="Gill Sans MT" panose="020B0502020104020203" pitchFamily="34" charset="0"/>
                <a:ea typeface="Aptos" panose="020B0004020202020204" pitchFamily="34" charset="0"/>
              </a:rPr>
              <a:t>Put weaker players in positions for success and stronger players in positions to support.</a:t>
            </a:r>
          </a:p>
          <a:p>
            <a:pPr marL="742950" lvl="1" indent="-285750">
              <a:buFont typeface="Arial" panose="020B0604020202020204" pitchFamily="34" charset="0"/>
              <a:buChar char="•"/>
            </a:pPr>
            <a:r>
              <a:rPr lang="en-US" sz="2000" dirty="0">
                <a:solidFill>
                  <a:schemeClr val="bg1"/>
                </a:solidFill>
                <a:effectLst/>
                <a:latin typeface="Gill Sans MT" panose="020B0502020104020203" pitchFamily="34" charset="0"/>
                <a:ea typeface="Aptos" panose="020B0004020202020204" pitchFamily="34" charset="0"/>
              </a:rPr>
              <a:t>Force players to score with their off-foot</a:t>
            </a:r>
          </a:p>
          <a:p>
            <a:pPr marL="742950" lvl="1" indent="-285750">
              <a:buFont typeface="Arial" panose="020B0604020202020204" pitchFamily="34" charset="0"/>
              <a:buChar char="•"/>
            </a:pPr>
            <a:r>
              <a:rPr lang="en-US" sz="2000" dirty="0">
                <a:solidFill>
                  <a:schemeClr val="bg1"/>
                </a:solidFill>
                <a:latin typeface="Gill Sans MT" panose="020B0502020104020203" pitchFamily="34" charset="0"/>
                <a:ea typeface="Aptos" panose="020B0004020202020204" pitchFamily="34" charset="0"/>
              </a:rPr>
              <a:t>Force a goal to be scored only with a dribble</a:t>
            </a:r>
          </a:p>
          <a:p>
            <a:pPr marL="742950" lvl="1" indent="-285750">
              <a:buFont typeface="Arial" panose="020B0604020202020204" pitchFamily="34" charset="0"/>
              <a:buChar char="•"/>
            </a:pPr>
            <a:r>
              <a:rPr lang="en-US" sz="2000" dirty="0">
                <a:solidFill>
                  <a:schemeClr val="bg1"/>
                </a:solidFill>
                <a:effectLst/>
                <a:latin typeface="Gill Sans MT" panose="020B0502020104020203" pitchFamily="34" charset="0"/>
                <a:ea typeface="Aptos" panose="020B0004020202020204" pitchFamily="34" charset="0"/>
              </a:rPr>
              <a:t>Force a goal to be scored only from a certain distance away</a:t>
            </a:r>
          </a:p>
          <a:p>
            <a:pPr marL="742950" lvl="1" indent="-285750">
              <a:buFont typeface="Arial" panose="020B0604020202020204" pitchFamily="34" charset="0"/>
              <a:buChar char="•"/>
            </a:pPr>
            <a:r>
              <a:rPr lang="en-US" sz="2000" dirty="0">
                <a:solidFill>
                  <a:schemeClr val="bg1"/>
                </a:solidFill>
                <a:latin typeface="Gill Sans MT" panose="020B0502020104020203" pitchFamily="34" charset="0"/>
                <a:ea typeface="Aptos" panose="020B0004020202020204" pitchFamily="34" charset="0"/>
              </a:rPr>
              <a:t>Make the goals be scored off of crosses only</a:t>
            </a:r>
          </a:p>
          <a:p>
            <a:pPr marL="742950" lvl="1" indent="-285750">
              <a:buFont typeface="Arial" panose="020B0604020202020204" pitchFamily="34" charset="0"/>
              <a:buChar char="•"/>
            </a:pPr>
            <a:r>
              <a:rPr lang="en-US" sz="2000" dirty="0">
                <a:solidFill>
                  <a:schemeClr val="bg1"/>
                </a:solidFill>
                <a:effectLst/>
                <a:latin typeface="Gill Sans MT" panose="020B0502020104020203" pitchFamily="34" charset="0"/>
                <a:ea typeface="Aptos" panose="020B0004020202020204" pitchFamily="34" charset="0"/>
              </a:rPr>
              <a:t>Allow the other team to bring on more players</a:t>
            </a:r>
          </a:p>
          <a:p>
            <a:endParaRPr lang="en-US" sz="2000"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2705133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ue square with white lines&#10;&#10;AI-generated content may be incorrect.">
            <a:extLst>
              <a:ext uri="{FF2B5EF4-FFF2-40B4-BE49-F238E27FC236}">
                <a16:creationId xmlns:a16="http://schemas.microsoft.com/office/drawing/2014/main" id="{A8541EEE-6053-1EA0-6C1F-0ED08076EC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3774D255-9AAA-2E49-F5FA-A2625B44D3CE}"/>
              </a:ext>
            </a:extLst>
          </p:cNvPr>
          <p:cNvSpPr txBox="1"/>
          <p:nvPr/>
        </p:nvSpPr>
        <p:spPr>
          <a:xfrm>
            <a:off x="972071" y="1820081"/>
            <a:ext cx="10455164" cy="2677656"/>
          </a:xfrm>
          <a:prstGeom prst="rect">
            <a:avLst/>
          </a:prstGeom>
          <a:noFill/>
        </p:spPr>
        <p:txBody>
          <a:bodyPr wrap="square">
            <a:spAutoFit/>
          </a:bodyPr>
          <a:lstStyle/>
          <a:p>
            <a:r>
              <a:rPr lang="en-US" sz="2800" b="1" u="sng" dirty="0">
                <a:solidFill>
                  <a:schemeClr val="bg1"/>
                </a:solidFill>
                <a:effectLst/>
                <a:latin typeface="Gill Sans MT" panose="020B0502020104020203" pitchFamily="34" charset="0"/>
                <a:ea typeface="Aptos" panose="020B0004020202020204" pitchFamily="34" charset="0"/>
              </a:rPr>
              <a:t>Questions, Comments, Concerns</a:t>
            </a:r>
          </a:p>
          <a:p>
            <a:endParaRPr lang="en-US" sz="2800"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sz="2800" dirty="0">
                <a:solidFill>
                  <a:schemeClr val="bg1"/>
                </a:solidFill>
                <a:latin typeface="Gill Sans MT" panose="020B0502020104020203" pitchFamily="34" charset="0"/>
              </a:rPr>
              <a:t>The league is here to help. If you are unable to resolve a conflict on your own, need assistance with practice plans, or have questions, feel free to reach out to </a:t>
            </a:r>
            <a:r>
              <a:rPr lang="en-US" sz="2800" dirty="0">
                <a:solidFill>
                  <a:schemeClr val="bg1"/>
                </a:solidFill>
                <a:latin typeface="Gill Sans MT" panose="020B0502020104020203" pitchFamily="34" charset="0"/>
                <a:hlinkClick r:id="rId3">
                  <a:extLst>
                    <a:ext uri="{A12FA001-AC4F-418D-AE19-62706E023703}">
                      <ahyp:hlinkClr xmlns:ahyp="http://schemas.microsoft.com/office/drawing/2018/hyperlinkcolor" val="tx"/>
                    </a:ext>
                  </a:extLst>
                </a:hlinkClick>
              </a:rPr>
              <a:t>recreation@rocklinfc.org</a:t>
            </a:r>
            <a:r>
              <a:rPr lang="en-US" sz="2800" dirty="0">
                <a:solidFill>
                  <a:schemeClr val="bg1"/>
                </a:solidFill>
                <a:latin typeface="Gill Sans MT" panose="020B0502020104020203" pitchFamily="34" charset="0"/>
              </a:rPr>
              <a:t>. We will do our best to help!</a:t>
            </a:r>
          </a:p>
        </p:txBody>
      </p:sp>
    </p:spTree>
    <p:extLst>
      <p:ext uri="{BB962C8B-B14F-4D97-AF65-F5344CB8AC3E}">
        <p14:creationId xmlns:p14="http://schemas.microsoft.com/office/powerpoint/2010/main" val="2773132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emplate/>
  <TotalTime>1348</TotalTime>
  <Words>1061</Words>
  <Application>Microsoft Office PowerPoint</Application>
  <PresentationFormat>Widescreen</PresentationFormat>
  <Paragraphs>83</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Aptos Display</vt:lpstr>
      <vt:lpstr>Arial</vt:lpstr>
      <vt:lpstr>Gill Sans MT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Brett Fraser</dc:creator>
  <cp:lastModifiedBy>Brett Fraser</cp:lastModifiedBy>
  <cp:revision>1</cp:revision>
  <dcterms:created xsi:type="dcterms:W3CDTF">2025-11-14T16:27:33Z</dcterms:created>
  <dcterms:modified xsi:type="dcterms:W3CDTF">2026-08-27T01:24:07Z</dcterms:modified>
</cp:coreProperties>
</file>