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6.jpg" ContentType="image/jpg"/>
  <Override PartName="/ppt/media/image27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4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62" r:id="rId3"/>
    <p:sldId id="2147471272" r:id="rId4"/>
    <p:sldId id="266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4" y="2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044EE-7660-4134-8D4D-73C758018BCF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FD84C-07B9-4A9D-B640-9C5594E575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04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1CD9C3-46CD-C692-31BC-7D7000BA4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DF2676-00D5-342A-1FD6-6493656F4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2BD09B-FF10-9441-8532-3B669A7B9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731C-DEDC-45D7-8982-51DEC83C689B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FB4B15-CC96-8D49-0B9D-A019AA594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67B732-6575-8B3A-7AAA-B1372780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2BBE-BAEB-4E9C-820F-009824D820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476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247688-3444-9BF5-DFF4-7CAE5DB94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BBD41F-5254-6060-3EF6-72794F452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94AAB3-1245-13CE-91F2-AF0DD6A6F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731C-DEDC-45D7-8982-51DEC83C689B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198EF5-2ADD-5322-6F78-D197A8C28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196B73-53B6-A65A-E130-1862C4998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2BBE-BAEB-4E9C-820F-009824D820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0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8A505CB-4CFF-EF94-F86F-54D4FB404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C3AF8A2-384A-3A26-CEF7-BF4E9E1E2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D6FE94-FEE9-C118-5361-59D5C628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731C-DEDC-45D7-8982-51DEC83C689B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B59397-1F6A-241F-324E-6D31CC98F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8360CD-1835-A9E3-9068-9CEADC1AD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2BBE-BAEB-4E9C-820F-009824D820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843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1148E7-8598-B310-4FEE-9A886D5F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ED6CDA-318C-74BB-534A-B2259EEFC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AEBB53-7281-285E-BF8F-964BBD265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731C-DEDC-45D7-8982-51DEC83C689B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87497E-9EE1-5EE9-E936-68C62843A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3D3BF9-7F26-48A2-DFBB-815887111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2BBE-BAEB-4E9C-820F-009824D820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82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F9D26F-CE8B-745C-4395-EEB6A2A7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FD9A5B-8EEF-EA08-551C-34DA60E5C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74E358-753A-08F5-822B-4009F9955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731C-DEDC-45D7-8982-51DEC83C689B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B49696-367D-6E57-756B-0366E33A0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626A6F-F724-EDA2-BE93-1B60FB4D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2BBE-BAEB-4E9C-820F-009824D820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33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26CAC9-0AE2-B383-CB86-18FCCA0B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84657A-43AA-8F33-2858-A34F63E0B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9D32C6-4C63-B77B-58CC-0F1C0003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4DBCB8-A744-3987-097B-251D8FD2C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731C-DEDC-45D7-8982-51DEC83C689B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6C556E-8195-0393-C68F-6372FD26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44EC6F9-299D-8DCF-8244-41206C80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2BBE-BAEB-4E9C-820F-009824D820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93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D1EAD5-518C-7BA3-AC66-77BDFEF7F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7C3FDE-D6D1-53B0-36BF-E257E5E2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5701C6-E5CF-FA9A-D0A7-C99D96796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2AB998E-660D-F316-5129-A5F440E4C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F8A0442-CB6A-2164-D0DA-9F0EF19BD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11A520D-9829-73B3-199C-2349A326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731C-DEDC-45D7-8982-51DEC83C689B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3D40C6E-AB9C-BF8A-800A-FEE38269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E165327-CC86-9471-7152-711B9237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2BBE-BAEB-4E9C-820F-009824D820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185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CD6DC0-2F9C-DEAC-8728-B0E50C6B1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A786D6F-D9AA-A550-8636-7CCC74BF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731C-DEDC-45D7-8982-51DEC83C689B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C93D790-9613-D64C-73D1-66D4358F8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CA6E12-419A-F42F-F9F7-E7BC6C33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2BBE-BAEB-4E9C-820F-009824D820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40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ECCB5F7-DB3D-AAC9-E948-35840AF1C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731C-DEDC-45D7-8982-51DEC83C689B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D34B0CA-CB22-19B5-CDA1-EAB0A49C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277F0D-9977-C676-B260-E49B6059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2BBE-BAEB-4E9C-820F-009824D820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23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E6EB81-4CD8-5485-450D-1FAD15502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4D42CF-3787-887D-9D49-60C3931C8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17517C-4669-D548-7028-FE98F5504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6C981A7-5CB2-51F5-15B9-361BECAB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731C-DEDC-45D7-8982-51DEC83C689B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65350A-AC3C-6606-60CA-065D895E8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F183BA-E4D6-DCC1-3B21-5F8E08F64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2BBE-BAEB-4E9C-820F-009824D820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77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65A93E-41C4-95C9-376D-2D3EF1C61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6F319D-4AB8-D91F-3874-4D7928A57F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3E2BB0-CAD4-8FCA-BED3-AEA0F4598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866AE3-BD35-64A4-3339-F428E70D2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731C-DEDC-45D7-8982-51DEC83C689B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54A9DA-CC31-F21D-5FF5-934B87B5B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989716-56EC-0E3F-4A4A-37B8A49B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62BBE-BAEB-4E9C-820F-009824D820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80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7CF36AA-5AC4-3E54-C166-5DD641A0E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126BDE-806E-E305-78A7-258D6475C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0AB17C-A3B7-D66D-5709-6EC329907E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D9731C-DEDC-45D7-8982-51DEC83C689B}" type="datetimeFigureOut">
              <a:rPr lang="it-IT" smtClean="0"/>
              <a:t>25/10/2024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B7B20B-69CE-B9D9-1539-65AB20BFB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F689A5-237E-CF22-39B5-D88F3F1FA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E62BBE-BAEB-4E9C-820F-009824D820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58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jp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jp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6.jp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jp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F1FB40-43F3-15C1-DAF9-00C1FEAA496E}"/>
              </a:ext>
            </a:extLst>
          </p:cNvPr>
          <p:cNvSpPr txBox="1"/>
          <p:nvPr/>
        </p:nvSpPr>
        <p:spPr>
          <a:xfrm>
            <a:off x="272744" y="268784"/>
            <a:ext cx="6094948" cy="65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45">
              <a:spcBef>
                <a:spcPts val="500"/>
              </a:spcBef>
            </a:pPr>
            <a:r>
              <a:rPr lang="it-IT" sz="1800" b="1" spc="-125" dirty="0">
                <a:latin typeface="Tahoma"/>
                <a:cs typeface="Tahoma"/>
              </a:rPr>
              <a:t>Un</a:t>
            </a:r>
            <a:r>
              <a:rPr lang="it-IT" sz="1800" b="1" spc="-80" dirty="0">
                <a:latin typeface="Tahoma"/>
                <a:cs typeface="Tahoma"/>
              </a:rPr>
              <a:t> </a:t>
            </a:r>
            <a:r>
              <a:rPr lang="it-IT" sz="1800" b="1" spc="-103" dirty="0">
                <a:latin typeface="Tahoma"/>
                <a:cs typeface="Tahoma"/>
              </a:rPr>
              <a:t>nuovo</a:t>
            </a:r>
            <a:r>
              <a:rPr lang="it-IT" sz="1800" b="1" spc="-77" dirty="0">
                <a:latin typeface="Tahoma"/>
                <a:cs typeface="Tahoma"/>
              </a:rPr>
              <a:t> </a:t>
            </a:r>
            <a:r>
              <a:rPr lang="it-IT" sz="1800" b="1" spc="-73" dirty="0">
                <a:latin typeface="Tahoma"/>
                <a:cs typeface="Tahoma"/>
              </a:rPr>
              <a:t>capitolo</a:t>
            </a:r>
            <a:r>
              <a:rPr lang="it-IT" sz="1800" b="1" spc="-77" dirty="0">
                <a:latin typeface="Tahoma"/>
                <a:cs typeface="Tahoma"/>
              </a:rPr>
              <a:t> </a:t>
            </a:r>
            <a:r>
              <a:rPr lang="it-IT" sz="1800" b="1" spc="-73" dirty="0">
                <a:latin typeface="Tahoma"/>
                <a:cs typeface="Tahoma"/>
              </a:rPr>
              <a:t>nel</a:t>
            </a:r>
            <a:r>
              <a:rPr lang="it-IT" sz="1800" b="1" spc="-80" dirty="0">
                <a:latin typeface="Tahoma"/>
                <a:cs typeface="Tahoma"/>
              </a:rPr>
              <a:t> </a:t>
            </a:r>
            <a:r>
              <a:rPr lang="it-IT" sz="1800" b="1" spc="-73" dirty="0">
                <a:latin typeface="Tahoma"/>
                <a:cs typeface="Tahoma"/>
              </a:rPr>
              <a:t>settore</a:t>
            </a:r>
            <a:r>
              <a:rPr lang="it-IT" sz="1800" b="1" spc="-77" dirty="0">
                <a:latin typeface="Tahoma"/>
                <a:cs typeface="Tahoma"/>
              </a:rPr>
              <a:t> dei</a:t>
            </a:r>
            <a:r>
              <a:rPr lang="it-IT" sz="1800" b="1" spc="-80" dirty="0">
                <a:latin typeface="Tahoma"/>
                <a:cs typeface="Tahoma"/>
              </a:rPr>
              <a:t> </a:t>
            </a:r>
            <a:r>
              <a:rPr lang="it-IT" sz="1800" b="1" spc="-6" dirty="0">
                <a:latin typeface="Tahoma"/>
                <a:cs typeface="Tahoma"/>
              </a:rPr>
              <a:t>trasporti:</a:t>
            </a:r>
            <a:endParaRPr lang="it-IT" sz="1800" dirty="0">
              <a:latin typeface="Tahoma"/>
              <a:cs typeface="Tahoma"/>
            </a:endParaRPr>
          </a:p>
          <a:p>
            <a:pPr marL="8145" marR="3258">
              <a:spcBef>
                <a:spcPts val="305"/>
              </a:spcBef>
            </a:pPr>
            <a:r>
              <a:rPr lang="it-IT" sz="800" spc="-16" dirty="0">
                <a:latin typeface="Tahoma"/>
                <a:cs typeface="Tahoma"/>
              </a:rPr>
              <a:t>L’</a:t>
            </a:r>
            <a:r>
              <a:rPr lang="it-IT" sz="800" spc="-16" dirty="0" err="1">
                <a:latin typeface="Tahoma"/>
                <a:cs typeface="Tahoma"/>
              </a:rPr>
              <a:t>eActros</a:t>
            </a:r>
            <a:r>
              <a:rPr lang="it-IT" sz="800" spc="-29" dirty="0">
                <a:latin typeface="Tahoma"/>
                <a:cs typeface="Tahoma"/>
              </a:rPr>
              <a:t> </a:t>
            </a:r>
            <a:r>
              <a:rPr lang="it-IT" sz="800" dirty="0">
                <a:latin typeface="Tahoma"/>
                <a:cs typeface="Tahoma"/>
              </a:rPr>
              <a:t>600</a:t>
            </a:r>
            <a:r>
              <a:rPr lang="it-IT" sz="800" spc="-29" dirty="0">
                <a:latin typeface="Tahoma"/>
                <a:cs typeface="Tahoma"/>
              </a:rPr>
              <a:t> </a:t>
            </a:r>
            <a:r>
              <a:rPr lang="it-IT" sz="800" dirty="0">
                <a:latin typeface="Tahoma"/>
                <a:cs typeface="Tahoma"/>
              </a:rPr>
              <a:t>è</a:t>
            </a:r>
            <a:r>
              <a:rPr lang="it-IT" sz="800" spc="-26" dirty="0">
                <a:latin typeface="Tahoma"/>
                <a:cs typeface="Tahoma"/>
              </a:rPr>
              <a:t> </a:t>
            </a:r>
            <a:r>
              <a:rPr lang="it-IT" sz="800" spc="-29" dirty="0">
                <a:latin typeface="Tahoma"/>
                <a:cs typeface="Tahoma"/>
              </a:rPr>
              <a:t>«</a:t>
            </a:r>
            <a:r>
              <a:rPr lang="it-IT" sz="800" spc="-29" dirty="0" err="1">
                <a:latin typeface="Tahoma"/>
                <a:cs typeface="Tahoma"/>
              </a:rPr>
              <a:t>Charged</a:t>
            </a:r>
            <a:r>
              <a:rPr lang="it-IT" sz="800" spc="-38" dirty="0">
                <a:latin typeface="Tahoma"/>
                <a:cs typeface="Tahoma"/>
              </a:rPr>
              <a:t> </a:t>
            </a:r>
            <a:r>
              <a:rPr lang="it-IT" sz="800" dirty="0">
                <a:latin typeface="Tahoma"/>
                <a:cs typeface="Tahoma"/>
              </a:rPr>
              <a:t>to</a:t>
            </a:r>
            <a:r>
              <a:rPr lang="it-IT" sz="800" spc="-29" dirty="0">
                <a:latin typeface="Tahoma"/>
                <a:cs typeface="Tahoma"/>
              </a:rPr>
              <a:t> </a:t>
            </a:r>
            <a:r>
              <a:rPr lang="it-IT" sz="800" spc="-32" dirty="0" err="1">
                <a:latin typeface="Tahoma"/>
                <a:cs typeface="Tahoma"/>
              </a:rPr>
              <a:t>change</a:t>
            </a:r>
            <a:r>
              <a:rPr lang="it-IT" sz="800" spc="-32" dirty="0">
                <a:latin typeface="Tahoma"/>
                <a:cs typeface="Tahoma"/>
              </a:rPr>
              <a:t>»</a:t>
            </a:r>
            <a:r>
              <a:rPr lang="it-IT" sz="800" spc="-26" dirty="0">
                <a:latin typeface="Tahoma"/>
                <a:cs typeface="Tahoma"/>
              </a:rPr>
              <a:t> </a:t>
            </a:r>
            <a:r>
              <a:rPr lang="it-IT" sz="800" dirty="0">
                <a:latin typeface="Tahoma"/>
                <a:cs typeface="Tahoma"/>
              </a:rPr>
              <a:t>ed</a:t>
            </a:r>
            <a:r>
              <a:rPr lang="it-IT" sz="800" spc="-29" dirty="0">
                <a:latin typeface="Tahoma"/>
                <a:cs typeface="Tahoma"/>
              </a:rPr>
              <a:t> </a:t>
            </a:r>
            <a:r>
              <a:rPr lang="it-IT" sz="800" dirty="0">
                <a:latin typeface="Tahoma"/>
                <a:cs typeface="Tahoma"/>
              </a:rPr>
              <a:t>è</a:t>
            </a:r>
            <a:r>
              <a:rPr lang="it-IT" sz="800" spc="-29" dirty="0">
                <a:latin typeface="Tahoma"/>
                <a:cs typeface="Tahoma"/>
              </a:rPr>
              <a:t> </a:t>
            </a:r>
            <a:r>
              <a:rPr lang="it-IT" sz="800" dirty="0">
                <a:latin typeface="Tahoma"/>
                <a:cs typeface="Tahoma"/>
              </a:rPr>
              <a:t>quindi</a:t>
            </a:r>
            <a:r>
              <a:rPr lang="it-IT" sz="800" spc="-26" dirty="0">
                <a:latin typeface="Tahoma"/>
                <a:cs typeface="Tahoma"/>
              </a:rPr>
              <a:t> </a:t>
            </a:r>
            <a:r>
              <a:rPr lang="it-IT" sz="800" dirty="0">
                <a:latin typeface="Tahoma"/>
                <a:cs typeface="Tahoma"/>
              </a:rPr>
              <a:t>il</a:t>
            </a:r>
            <a:r>
              <a:rPr lang="it-IT" sz="800" spc="-29" dirty="0">
                <a:latin typeface="Tahoma"/>
                <a:cs typeface="Tahoma"/>
              </a:rPr>
              <a:t> </a:t>
            </a:r>
            <a:r>
              <a:rPr lang="it-IT" sz="800" spc="-13" dirty="0">
                <a:latin typeface="Tahoma"/>
                <a:cs typeface="Tahoma"/>
              </a:rPr>
              <a:t>cuore</a:t>
            </a:r>
            <a:r>
              <a:rPr lang="it-IT" sz="800" spc="-26" dirty="0">
                <a:latin typeface="Tahoma"/>
                <a:cs typeface="Tahoma"/>
              </a:rPr>
              <a:t> </a:t>
            </a:r>
            <a:r>
              <a:rPr lang="it-IT" sz="800" dirty="0">
                <a:latin typeface="Tahoma"/>
                <a:cs typeface="Tahoma"/>
              </a:rPr>
              <a:t>di</a:t>
            </a:r>
            <a:r>
              <a:rPr lang="it-IT" sz="800" spc="-29" dirty="0">
                <a:latin typeface="Tahoma"/>
                <a:cs typeface="Tahoma"/>
              </a:rPr>
              <a:t> </a:t>
            </a:r>
            <a:r>
              <a:rPr lang="it-IT" sz="800" spc="-19" dirty="0">
                <a:latin typeface="Tahoma"/>
                <a:cs typeface="Tahoma"/>
              </a:rPr>
              <a:t>una</a:t>
            </a:r>
            <a:r>
              <a:rPr lang="it-IT" sz="800" spc="-29" dirty="0">
                <a:latin typeface="Tahoma"/>
                <a:cs typeface="Tahoma"/>
              </a:rPr>
              <a:t> </a:t>
            </a:r>
            <a:r>
              <a:rPr lang="it-IT" sz="800" spc="-6" dirty="0">
                <a:latin typeface="Tahoma"/>
                <a:cs typeface="Tahoma"/>
              </a:rPr>
              <a:t>soluzione</a:t>
            </a:r>
            <a:r>
              <a:rPr lang="it-IT" sz="800" spc="-26" dirty="0">
                <a:latin typeface="Tahoma"/>
                <a:cs typeface="Tahoma"/>
              </a:rPr>
              <a:t> </a:t>
            </a:r>
            <a:r>
              <a:rPr lang="it-IT" sz="800" spc="-16" dirty="0">
                <a:latin typeface="Tahoma"/>
                <a:cs typeface="Tahoma"/>
              </a:rPr>
              <a:t>integrata</a:t>
            </a:r>
            <a:r>
              <a:rPr lang="it-IT" sz="800" spc="-29" dirty="0">
                <a:latin typeface="Tahoma"/>
                <a:cs typeface="Tahoma"/>
              </a:rPr>
              <a:t> </a:t>
            </a:r>
            <a:r>
              <a:rPr lang="it-IT" sz="800" spc="-6" dirty="0">
                <a:latin typeface="Tahoma"/>
                <a:cs typeface="Tahoma"/>
              </a:rPr>
              <a:t>per</a:t>
            </a:r>
            <a:r>
              <a:rPr lang="it-IT" sz="800" spc="-42" dirty="0">
                <a:latin typeface="Tahoma"/>
                <a:cs typeface="Tahoma"/>
              </a:rPr>
              <a:t> </a:t>
            </a:r>
            <a:r>
              <a:rPr lang="it-IT" sz="800" dirty="0">
                <a:latin typeface="Tahoma"/>
                <a:cs typeface="Tahoma"/>
              </a:rPr>
              <a:t>le</a:t>
            </a:r>
            <a:r>
              <a:rPr lang="it-IT" sz="800" spc="-29" dirty="0">
                <a:latin typeface="Tahoma"/>
                <a:cs typeface="Tahoma"/>
              </a:rPr>
              <a:t> </a:t>
            </a:r>
            <a:r>
              <a:rPr lang="it-IT" sz="800" spc="-6" dirty="0">
                <a:latin typeface="Tahoma"/>
                <a:cs typeface="Tahoma"/>
              </a:rPr>
              <a:t>imprese</a:t>
            </a:r>
            <a:r>
              <a:rPr lang="it-IT" sz="800" spc="-26" dirty="0">
                <a:latin typeface="Tahoma"/>
                <a:cs typeface="Tahoma"/>
              </a:rPr>
              <a:t> </a:t>
            </a:r>
            <a:r>
              <a:rPr lang="it-IT" sz="800" spc="-16" dirty="0">
                <a:latin typeface="Tahoma"/>
                <a:cs typeface="Tahoma"/>
              </a:rPr>
              <a:t>di </a:t>
            </a:r>
            <a:r>
              <a:rPr lang="it-IT" sz="800" spc="-6" dirty="0">
                <a:latin typeface="Tahoma"/>
                <a:cs typeface="Tahoma"/>
              </a:rPr>
              <a:t>trasporto</a:t>
            </a:r>
            <a:r>
              <a:rPr lang="it-IT" sz="800" spc="-26" dirty="0">
                <a:latin typeface="Tahoma"/>
                <a:cs typeface="Tahoma"/>
              </a:rPr>
              <a:t> </a:t>
            </a:r>
            <a:r>
              <a:rPr lang="it-IT" sz="800" dirty="0">
                <a:latin typeface="Tahoma"/>
                <a:cs typeface="Tahoma"/>
              </a:rPr>
              <a:t>del</a:t>
            </a:r>
            <a:r>
              <a:rPr lang="it-IT" sz="800" spc="-35" dirty="0">
                <a:latin typeface="Tahoma"/>
                <a:cs typeface="Tahoma"/>
              </a:rPr>
              <a:t> </a:t>
            </a:r>
            <a:r>
              <a:rPr lang="it-IT" sz="800" spc="-19" dirty="0">
                <a:latin typeface="Tahoma"/>
                <a:cs typeface="Tahoma"/>
              </a:rPr>
              <a:t>futuro,</a:t>
            </a:r>
            <a:r>
              <a:rPr lang="it-IT" sz="800" spc="-26" dirty="0">
                <a:latin typeface="Tahoma"/>
                <a:cs typeface="Tahoma"/>
              </a:rPr>
              <a:t> </a:t>
            </a:r>
            <a:r>
              <a:rPr lang="it-IT" sz="800" spc="-13" dirty="0">
                <a:latin typeface="Tahoma"/>
                <a:cs typeface="Tahoma"/>
              </a:rPr>
              <a:t>completamente</a:t>
            </a:r>
            <a:r>
              <a:rPr lang="it-IT" sz="800" spc="-26" dirty="0">
                <a:latin typeface="Tahoma"/>
                <a:cs typeface="Tahoma"/>
              </a:rPr>
              <a:t> </a:t>
            </a:r>
            <a:r>
              <a:rPr lang="it-IT" sz="800" spc="-6" dirty="0">
                <a:latin typeface="Tahoma"/>
                <a:cs typeface="Tahoma"/>
              </a:rPr>
              <a:t>elettrica e</a:t>
            </a:r>
            <a:r>
              <a:rPr lang="it-IT" sz="800" spc="-22" dirty="0">
                <a:latin typeface="Tahoma"/>
                <a:cs typeface="Tahoma"/>
              </a:rPr>
              <a:t> </a:t>
            </a:r>
            <a:r>
              <a:rPr lang="it-IT" sz="800" dirty="0">
                <a:latin typeface="Tahoma"/>
                <a:cs typeface="Tahoma"/>
              </a:rPr>
              <a:t>sostenibile</a:t>
            </a:r>
            <a:r>
              <a:rPr lang="it-IT" sz="800" spc="-26" dirty="0">
                <a:latin typeface="Tahoma"/>
                <a:cs typeface="Tahoma"/>
              </a:rPr>
              <a:t>. </a:t>
            </a:r>
            <a:r>
              <a:rPr lang="it-IT" sz="800" spc="-35" dirty="0">
                <a:latin typeface="Tahoma"/>
                <a:cs typeface="Tahoma"/>
              </a:rPr>
              <a:t>Il </a:t>
            </a:r>
            <a:r>
              <a:rPr lang="it-IT" sz="800" spc="-6" dirty="0">
                <a:latin typeface="Tahoma"/>
                <a:cs typeface="Tahoma"/>
              </a:rPr>
              <a:t>truck</a:t>
            </a:r>
            <a:r>
              <a:rPr lang="it-IT" sz="800" spc="-26" dirty="0">
                <a:latin typeface="Tahoma"/>
                <a:cs typeface="Tahoma"/>
              </a:rPr>
              <a:t> </a:t>
            </a:r>
            <a:r>
              <a:rPr lang="it-IT" sz="800" spc="-16" dirty="0">
                <a:latin typeface="Tahoma"/>
                <a:cs typeface="Tahoma"/>
              </a:rPr>
              <a:t>per </a:t>
            </a:r>
            <a:r>
              <a:rPr lang="it-IT" sz="800" spc="-6" dirty="0">
                <a:latin typeface="Tahoma"/>
                <a:cs typeface="Tahoma"/>
              </a:rPr>
              <a:t>l’</a:t>
            </a:r>
            <a:r>
              <a:rPr lang="it-IT" sz="800" spc="-6" dirty="0" err="1">
                <a:latin typeface="Tahoma"/>
                <a:cs typeface="Tahoma"/>
              </a:rPr>
              <a:t>eMobility</a:t>
            </a:r>
            <a:r>
              <a:rPr lang="it-IT" sz="800" spc="-26" dirty="0">
                <a:latin typeface="Tahoma"/>
                <a:cs typeface="Tahoma"/>
              </a:rPr>
              <a:t> </a:t>
            </a:r>
            <a:r>
              <a:rPr lang="it-IT" sz="800" spc="-6" dirty="0">
                <a:latin typeface="Tahoma"/>
                <a:cs typeface="Tahoma"/>
              </a:rPr>
              <a:t>nei</a:t>
            </a:r>
            <a:r>
              <a:rPr lang="it-IT" sz="800" spc="-10" dirty="0">
                <a:latin typeface="Tahoma"/>
                <a:cs typeface="Tahoma"/>
              </a:rPr>
              <a:t> </a:t>
            </a:r>
            <a:r>
              <a:rPr lang="it-IT" sz="800" spc="-16" dirty="0">
                <a:latin typeface="Tahoma"/>
                <a:cs typeface="Tahoma"/>
              </a:rPr>
              <a:t>lunghi</a:t>
            </a:r>
            <a:r>
              <a:rPr lang="it-IT" sz="800" spc="-22" dirty="0">
                <a:latin typeface="Tahoma"/>
                <a:cs typeface="Tahoma"/>
              </a:rPr>
              <a:t> </a:t>
            </a:r>
            <a:r>
              <a:rPr lang="it-IT" sz="800" spc="-6" dirty="0">
                <a:latin typeface="Tahoma"/>
                <a:cs typeface="Tahoma"/>
              </a:rPr>
              <a:t>tragitti.</a:t>
            </a:r>
            <a:endParaRPr lang="it-IT" sz="800" dirty="0">
              <a:latin typeface="Tahoma"/>
              <a:cs typeface="Tahoma"/>
            </a:endParaRPr>
          </a:p>
        </p:txBody>
      </p:sp>
      <p:grpSp>
        <p:nvGrpSpPr>
          <p:cNvPr id="7" name="object 4">
            <a:extLst>
              <a:ext uri="{FF2B5EF4-FFF2-40B4-BE49-F238E27FC236}">
                <a16:creationId xmlns:a16="http://schemas.microsoft.com/office/drawing/2014/main" id="{754A95B9-2415-4B46-D884-239E3DCCB7CC}"/>
              </a:ext>
            </a:extLst>
          </p:cNvPr>
          <p:cNvGrpSpPr/>
          <p:nvPr/>
        </p:nvGrpSpPr>
        <p:grpSpPr>
          <a:xfrm>
            <a:off x="2545413" y="2313391"/>
            <a:ext cx="352267" cy="352267"/>
            <a:chOff x="1168529" y="5618136"/>
            <a:chExt cx="549275" cy="549275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579E47BD-1C4E-4716-FCB9-ED7296E8C4C7}"/>
                </a:ext>
              </a:extLst>
            </p:cNvPr>
            <p:cNvSpPr/>
            <p:nvPr/>
          </p:nvSpPr>
          <p:spPr>
            <a:xfrm>
              <a:off x="1176593" y="562620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455480" y="77347"/>
                  </a:moveTo>
                  <a:lnTo>
                    <a:pt x="486419" y="114378"/>
                  </a:lnTo>
                  <a:lnTo>
                    <a:pt x="509624" y="155147"/>
                  </a:lnTo>
                  <a:lnTo>
                    <a:pt x="525093" y="198586"/>
                  </a:lnTo>
                  <a:lnTo>
                    <a:pt x="532828" y="243626"/>
                  </a:lnTo>
                  <a:lnTo>
                    <a:pt x="532828" y="289201"/>
                  </a:lnTo>
                  <a:lnTo>
                    <a:pt x="525093" y="334243"/>
                  </a:lnTo>
                  <a:lnTo>
                    <a:pt x="509624" y="377683"/>
                  </a:lnTo>
                  <a:lnTo>
                    <a:pt x="486419" y="418455"/>
                  </a:lnTo>
                  <a:lnTo>
                    <a:pt x="455480" y="455490"/>
                  </a:lnTo>
                  <a:lnTo>
                    <a:pt x="418449" y="486425"/>
                  </a:lnTo>
                  <a:lnTo>
                    <a:pt x="377680" y="509627"/>
                  </a:lnTo>
                  <a:lnTo>
                    <a:pt x="334242" y="525094"/>
                  </a:lnTo>
                  <a:lnTo>
                    <a:pt x="289201" y="532828"/>
                  </a:lnTo>
                  <a:lnTo>
                    <a:pt x="243626" y="532828"/>
                  </a:lnTo>
                  <a:lnTo>
                    <a:pt x="198585" y="525094"/>
                  </a:lnTo>
                  <a:lnTo>
                    <a:pt x="155144" y="509627"/>
                  </a:lnTo>
                  <a:lnTo>
                    <a:pt x="114373" y="486425"/>
                  </a:lnTo>
                  <a:lnTo>
                    <a:pt x="77338" y="455490"/>
                  </a:lnTo>
                  <a:lnTo>
                    <a:pt x="46402" y="418455"/>
                  </a:lnTo>
                  <a:lnTo>
                    <a:pt x="23201" y="377683"/>
                  </a:lnTo>
                  <a:lnTo>
                    <a:pt x="7733" y="334243"/>
                  </a:lnTo>
                  <a:lnTo>
                    <a:pt x="0" y="289201"/>
                  </a:lnTo>
                  <a:lnTo>
                    <a:pt x="0" y="243626"/>
                  </a:lnTo>
                  <a:lnTo>
                    <a:pt x="7733" y="198586"/>
                  </a:lnTo>
                  <a:lnTo>
                    <a:pt x="23201" y="155147"/>
                  </a:lnTo>
                  <a:lnTo>
                    <a:pt x="46402" y="114378"/>
                  </a:lnTo>
                  <a:lnTo>
                    <a:pt x="77338" y="77347"/>
                  </a:lnTo>
                  <a:lnTo>
                    <a:pt x="114373" y="46408"/>
                  </a:lnTo>
                  <a:lnTo>
                    <a:pt x="155144" y="23204"/>
                  </a:lnTo>
                  <a:lnTo>
                    <a:pt x="198585" y="7734"/>
                  </a:lnTo>
                  <a:lnTo>
                    <a:pt x="243626" y="0"/>
                  </a:lnTo>
                  <a:lnTo>
                    <a:pt x="289201" y="0"/>
                  </a:lnTo>
                  <a:lnTo>
                    <a:pt x="334242" y="7734"/>
                  </a:lnTo>
                  <a:lnTo>
                    <a:pt x="377680" y="23204"/>
                  </a:lnTo>
                  <a:lnTo>
                    <a:pt x="418449" y="46408"/>
                  </a:lnTo>
                  <a:lnTo>
                    <a:pt x="455480" y="77347"/>
                  </a:lnTo>
                  <a:close/>
                </a:path>
              </a:pathLst>
            </a:custGeom>
            <a:ln w="1612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7C261CC7-FB76-E993-14CC-67263ADBF4EE}"/>
                </a:ext>
              </a:extLst>
            </p:cNvPr>
            <p:cNvSpPr/>
            <p:nvPr/>
          </p:nvSpPr>
          <p:spPr>
            <a:xfrm>
              <a:off x="1235956" y="5685565"/>
              <a:ext cx="400685" cy="414655"/>
            </a:xfrm>
            <a:custGeom>
              <a:avLst/>
              <a:gdLst/>
              <a:ahLst/>
              <a:cxnLst/>
              <a:rect l="l" t="t" r="r" b="b"/>
              <a:pathLst>
                <a:path w="400685" h="414654">
                  <a:moveTo>
                    <a:pt x="397827" y="287642"/>
                  </a:moveTo>
                  <a:lnTo>
                    <a:pt x="374149" y="329327"/>
                  </a:lnTo>
                  <a:lnTo>
                    <a:pt x="341794" y="364254"/>
                  </a:lnTo>
                  <a:lnTo>
                    <a:pt x="302199" y="390985"/>
                  </a:lnTo>
                  <a:lnTo>
                    <a:pt x="256804" y="408078"/>
                  </a:lnTo>
                  <a:lnTo>
                    <a:pt x="207048" y="414096"/>
                  </a:lnTo>
                  <a:lnTo>
                    <a:pt x="159573" y="408627"/>
                  </a:lnTo>
                  <a:lnTo>
                    <a:pt x="115993" y="393051"/>
                  </a:lnTo>
                  <a:lnTo>
                    <a:pt x="77549" y="368610"/>
                  </a:lnTo>
                  <a:lnTo>
                    <a:pt x="45485" y="336546"/>
                  </a:lnTo>
                  <a:lnTo>
                    <a:pt x="21044" y="298103"/>
                  </a:lnTo>
                  <a:lnTo>
                    <a:pt x="5468" y="254522"/>
                  </a:lnTo>
                  <a:lnTo>
                    <a:pt x="0" y="207048"/>
                  </a:lnTo>
                  <a:lnTo>
                    <a:pt x="5468" y="159573"/>
                  </a:lnTo>
                  <a:lnTo>
                    <a:pt x="21044" y="115993"/>
                  </a:lnTo>
                  <a:lnTo>
                    <a:pt x="45485" y="77549"/>
                  </a:lnTo>
                  <a:lnTo>
                    <a:pt x="77549" y="45485"/>
                  </a:lnTo>
                  <a:lnTo>
                    <a:pt x="115993" y="21044"/>
                  </a:lnTo>
                  <a:lnTo>
                    <a:pt x="159573" y="5468"/>
                  </a:lnTo>
                  <a:lnTo>
                    <a:pt x="207048" y="0"/>
                  </a:lnTo>
                  <a:lnTo>
                    <a:pt x="258288" y="6389"/>
                  </a:lnTo>
                  <a:lnTo>
                    <a:pt x="304844" y="24505"/>
                  </a:lnTo>
                  <a:lnTo>
                    <a:pt x="345138" y="52770"/>
                  </a:lnTo>
                  <a:lnTo>
                    <a:pt x="377593" y="89607"/>
                  </a:lnTo>
                  <a:lnTo>
                    <a:pt x="400634" y="133438"/>
                  </a:lnTo>
                </a:path>
              </a:pathLst>
            </a:custGeom>
            <a:ln w="161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10" name="object 3">
            <a:extLst>
              <a:ext uri="{FF2B5EF4-FFF2-40B4-BE49-F238E27FC236}">
                <a16:creationId xmlns:a16="http://schemas.microsoft.com/office/drawing/2014/main" id="{337CFDA4-3EA4-BB6E-C42B-70C229994371}"/>
              </a:ext>
            </a:extLst>
          </p:cNvPr>
          <p:cNvSpPr txBox="1"/>
          <p:nvPr/>
        </p:nvSpPr>
        <p:spPr>
          <a:xfrm>
            <a:off x="2613754" y="2418925"/>
            <a:ext cx="264709" cy="122065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>
              <a:spcBef>
                <a:spcPts val="67"/>
              </a:spcBef>
            </a:pPr>
            <a:r>
              <a:rPr sz="737" b="1" spc="-122" dirty="0">
                <a:solidFill>
                  <a:srgbClr val="1C1C1B"/>
                </a:solidFill>
                <a:latin typeface="Tahoma"/>
                <a:cs typeface="Tahoma"/>
              </a:rPr>
              <a:t>500</a:t>
            </a:r>
            <a:r>
              <a:rPr sz="737" b="1" spc="-96" dirty="0">
                <a:solidFill>
                  <a:srgbClr val="1C1C1B"/>
                </a:solidFill>
                <a:latin typeface="Tahoma"/>
                <a:cs typeface="Tahoma"/>
              </a:rPr>
              <a:t> </a:t>
            </a:r>
            <a:r>
              <a:rPr sz="737" b="1" spc="-212" dirty="0">
                <a:solidFill>
                  <a:srgbClr val="1C1C1B"/>
                </a:solidFill>
                <a:latin typeface="Tahoma"/>
                <a:cs typeface="Tahoma"/>
              </a:rPr>
              <a:t>km</a:t>
            </a:r>
            <a:endParaRPr sz="737" dirty="0">
              <a:latin typeface="Tahoma"/>
              <a:cs typeface="Tahoma"/>
            </a:endParaRPr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817EFA53-9E2E-8C45-4F20-C6384FA9C85D}"/>
              </a:ext>
            </a:extLst>
          </p:cNvPr>
          <p:cNvGrpSpPr/>
          <p:nvPr/>
        </p:nvGrpSpPr>
        <p:grpSpPr>
          <a:xfrm>
            <a:off x="2545413" y="2313391"/>
            <a:ext cx="352267" cy="352267"/>
            <a:chOff x="1168529" y="5618136"/>
            <a:chExt cx="549275" cy="549275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09B90EB7-C90F-6E02-C64B-7BD48FC4241E}"/>
                </a:ext>
              </a:extLst>
            </p:cNvPr>
            <p:cNvSpPr/>
            <p:nvPr/>
          </p:nvSpPr>
          <p:spPr>
            <a:xfrm>
              <a:off x="1176593" y="562620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455480" y="77347"/>
                  </a:moveTo>
                  <a:lnTo>
                    <a:pt x="486419" y="114378"/>
                  </a:lnTo>
                  <a:lnTo>
                    <a:pt x="509624" y="155147"/>
                  </a:lnTo>
                  <a:lnTo>
                    <a:pt x="525093" y="198586"/>
                  </a:lnTo>
                  <a:lnTo>
                    <a:pt x="532828" y="243626"/>
                  </a:lnTo>
                  <a:lnTo>
                    <a:pt x="532828" y="289201"/>
                  </a:lnTo>
                  <a:lnTo>
                    <a:pt x="525093" y="334243"/>
                  </a:lnTo>
                  <a:lnTo>
                    <a:pt x="509624" y="377683"/>
                  </a:lnTo>
                  <a:lnTo>
                    <a:pt x="486419" y="418455"/>
                  </a:lnTo>
                  <a:lnTo>
                    <a:pt x="455480" y="455490"/>
                  </a:lnTo>
                  <a:lnTo>
                    <a:pt x="418449" y="486425"/>
                  </a:lnTo>
                  <a:lnTo>
                    <a:pt x="377680" y="509627"/>
                  </a:lnTo>
                  <a:lnTo>
                    <a:pt x="334242" y="525094"/>
                  </a:lnTo>
                  <a:lnTo>
                    <a:pt x="289201" y="532828"/>
                  </a:lnTo>
                  <a:lnTo>
                    <a:pt x="243626" y="532828"/>
                  </a:lnTo>
                  <a:lnTo>
                    <a:pt x="198585" y="525094"/>
                  </a:lnTo>
                  <a:lnTo>
                    <a:pt x="155144" y="509627"/>
                  </a:lnTo>
                  <a:lnTo>
                    <a:pt x="114373" y="486425"/>
                  </a:lnTo>
                  <a:lnTo>
                    <a:pt x="77338" y="455490"/>
                  </a:lnTo>
                  <a:lnTo>
                    <a:pt x="46402" y="418455"/>
                  </a:lnTo>
                  <a:lnTo>
                    <a:pt x="23201" y="377683"/>
                  </a:lnTo>
                  <a:lnTo>
                    <a:pt x="7733" y="334243"/>
                  </a:lnTo>
                  <a:lnTo>
                    <a:pt x="0" y="289201"/>
                  </a:lnTo>
                  <a:lnTo>
                    <a:pt x="0" y="243626"/>
                  </a:lnTo>
                  <a:lnTo>
                    <a:pt x="7733" y="198586"/>
                  </a:lnTo>
                  <a:lnTo>
                    <a:pt x="23201" y="155147"/>
                  </a:lnTo>
                  <a:lnTo>
                    <a:pt x="46402" y="114378"/>
                  </a:lnTo>
                  <a:lnTo>
                    <a:pt x="77338" y="77347"/>
                  </a:lnTo>
                  <a:lnTo>
                    <a:pt x="114373" y="46408"/>
                  </a:lnTo>
                  <a:lnTo>
                    <a:pt x="155144" y="23204"/>
                  </a:lnTo>
                  <a:lnTo>
                    <a:pt x="198585" y="7734"/>
                  </a:lnTo>
                  <a:lnTo>
                    <a:pt x="243626" y="0"/>
                  </a:lnTo>
                  <a:lnTo>
                    <a:pt x="289201" y="0"/>
                  </a:lnTo>
                  <a:lnTo>
                    <a:pt x="334242" y="7734"/>
                  </a:lnTo>
                  <a:lnTo>
                    <a:pt x="377680" y="23204"/>
                  </a:lnTo>
                  <a:lnTo>
                    <a:pt x="418449" y="46408"/>
                  </a:lnTo>
                  <a:lnTo>
                    <a:pt x="455480" y="77347"/>
                  </a:lnTo>
                  <a:close/>
                </a:path>
              </a:pathLst>
            </a:custGeom>
            <a:ln w="1612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1D5D5C28-BE48-14B1-0993-E1C51F7DF24D}"/>
                </a:ext>
              </a:extLst>
            </p:cNvPr>
            <p:cNvSpPr/>
            <p:nvPr/>
          </p:nvSpPr>
          <p:spPr>
            <a:xfrm>
              <a:off x="1235956" y="5685565"/>
              <a:ext cx="400685" cy="414655"/>
            </a:xfrm>
            <a:custGeom>
              <a:avLst/>
              <a:gdLst/>
              <a:ahLst/>
              <a:cxnLst/>
              <a:rect l="l" t="t" r="r" b="b"/>
              <a:pathLst>
                <a:path w="400685" h="414654">
                  <a:moveTo>
                    <a:pt x="397827" y="287642"/>
                  </a:moveTo>
                  <a:lnTo>
                    <a:pt x="374149" y="329327"/>
                  </a:lnTo>
                  <a:lnTo>
                    <a:pt x="341794" y="364254"/>
                  </a:lnTo>
                  <a:lnTo>
                    <a:pt x="302199" y="390985"/>
                  </a:lnTo>
                  <a:lnTo>
                    <a:pt x="256804" y="408078"/>
                  </a:lnTo>
                  <a:lnTo>
                    <a:pt x="207048" y="414096"/>
                  </a:lnTo>
                  <a:lnTo>
                    <a:pt x="159573" y="408627"/>
                  </a:lnTo>
                  <a:lnTo>
                    <a:pt x="115993" y="393051"/>
                  </a:lnTo>
                  <a:lnTo>
                    <a:pt x="77549" y="368610"/>
                  </a:lnTo>
                  <a:lnTo>
                    <a:pt x="45485" y="336546"/>
                  </a:lnTo>
                  <a:lnTo>
                    <a:pt x="21044" y="298103"/>
                  </a:lnTo>
                  <a:lnTo>
                    <a:pt x="5468" y="254522"/>
                  </a:lnTo>
                  <a:lnTo>
                    <a:pt x="0" y="207048"/>
                  </a:lnTo>
                  <a:lnTo>
                    <a:pt x="5468" y="159573"/>
                  </a:lnTo>
                  <a:lnTo>
                    <a:pt x="21044" y="115993"/>
                  </a:lnTo>
                  <a:lnTo>
                    <a:pt x="45485" y="77549"/>
                  </a:lnTo>
                  <a:lnTo>
                    <a:pt x="77549" y="45485"/>
                  </a:lnTo>
                  <a:lnTo>
                    <a:pt x="115993" y="21044"/>
                  </a:lnTo>
                  <a:lnTo>
                    <a:pt x="159573" y="5468"/>
                  </a:lnTo>
                  <a:lnTo>
                    <a:pt x="207048" y="0"/>
                  </a:lnTo>
                  <a:lnTo>
                    <a:pt x="258288" y="6389"/>
                  </a:lnTo>
                  <a:lnTo>
                    <a:pt x="304844" y="24505"/>
                  </a:lnTo>
                  <a:lnTo>
                    <a:pt x="345138" y="52770"/>
                  </a:lnTo>
                  <a:lnTo>
                    <a:pt x="377593" y="89607"/>
                  </a:lnTo>
                  <a:lnTo>
                    <a:pt x="400634" y="133438"/>
                  </a:lnTo>
                </a:path>
              </a:pathLst>
            </a:custGeom>
            <a:ln w="161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grpSp>
        <p:nvGrpSpPr>
          <p:cNvPr id="14" name="object 7">
            <a:extLst>
              <a:ext uri="{FF2B5EF4-FFF2-40B4-BE49-F238E27FC236}">
                <a16:creationId xmlns:a16="http://schemas.microsoft.com/office/drawing/2014/main" id="{D1C3DB07-A58A-FB28-1508-22D187693CCF}"/>
              </a:ext>
            </a:extLst>
          </p:cNvPr>
          <p:cNvGrpSpPr/>
          <p:nvPr/>
        </p:nvGrpSpPr>
        <p:grpSpPr>
          <a:xfrm>
            <a:off x="2548638" y="3236011"/>
            <a:ext cx="353488" cy="353488"/>
            <a:chOff x="1173557" y="7056739"/>
            <a:chExt cx="551180" cy="551180"/>
          </a:xfrm>
        </p:grpSpPr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034F3FE6-E5E3-0088-82E5-702A1CFA8FEC}"/>
                </a:ext>
              </a:extLst>
            </p:cNvPr>
            <p:cNvSpPr/>
            <p:nvPr/>
          </p:nvSpPr>
          <p:spPr>
            <a:xfrm>
              <a:off x="1181621" y="7064803"/>
              <a:ext cx="535305" cy="535305"/>
            </a:xfrm>
            <a:custGeom>
              <a:avLst/>
              <a:gdLst/>
              <a:ahLst/>
              <a:cxnLst/>
              <a:rect l="l" t="t" r="r" b="b"/>
              <a:pathLst>
                <a:path w="535305" h="535304">
                  <a:moveTo>
                    <a:pt x="534758" y="267385"/>
                  </a:moveTo>
                  <a:lnTo>
                    <a:pt x="530451" y="315449"/>
                  </a:lnTo>
                  <a:lnTo>
                    <a:pt x="518030" y="360686"/>
                  </a:lnTo>
                  <a:lnTo>
                    <a:pt x="498253" y="402341"/>
                  </a:lnTo>
                  <a:lnTo>
                    <a:pt x="471873" y="439660"/>
                  </a:lnTo>
                  <a:lnTo>
                    <a:pt x="439647" y="471886"/>
                  </a:lnTo>
                  <a:lnTo>
                    <a:pt x="402328" y="498266"/>
                  </a:lnTo>
                  <a:lnTo>
                    <a:pt x="360673" y="518043"/>
                  </a:lnTo>
                  <a:lnTo>
                    <a:pt x="315436" y="530463"/>
                  </a:lnTo>
                  <a:lnTo>
                    <a:pt x="267373" y="534771"/>
                  </a:lnTo>
                  <a:lnTo>
                    <a:pt x="219313" y="530463"/>
                  </a:lnTo>
                  <a:lnTo>
                    <a:pt x="174079" y="518043"/>
                  </a:lnTo>
                  <a:lnTo>
                    <a:pt x="132426" y="498266"/>
                  </a:lnTo>
                  <a:lnTo>
                    <a:pt x="95109" y="471886"/>
                  </a:lnTo>
                  <a:lnTo>
                    <a:pt x="62883" y="439660"/>
                  </a:lnTo>
                  <a:lnTo>
                    <a:pt x="36504" y="402341"/>
                  </a:lnTo>
                  <a:lnTo>
                    <a:pt x="16727" y="360686"/>
                  </a:lnTo>
                  <a:lnTo>
                    <a:pt x="4307" y="315449"/>
                  </a:lnTo>
                  <a:lnTo>
                    <a:pt x="0" y="267385"/>
                  </a:lnTo>
                  <a:lnTo>
                    <a:pt x="4307" y="219322"/>
                  </a:lnTo>
                  <a:lnTo>
                    <a:pt x="16727" y="174085"/>
                  </a:lnTo>
                  <a:lnTo>
                    <a:pt x="36504" y="132429"/>
                  </a:lnTo>
                  <a:lnTo>
                    <a:pt x="62883" y="95111"/>
                  </a:lnTo>
                  <a:lnTo>
                    <a:pt x="95109" y="62884"/>
                  </a:lnTo>
                  <a:lnTo>
                    <a:pt x="132426" y="36505"/>
                  </a:lnTo>
                  <a:lnTo>
                    <a:pt x="174079" y="16728"/>
                  </a:lnTo>
                  <a:lnTo>
                    <a:pt x="219313" y="4307"/>
                  </a:lnTo>
                  <a:lnTo>
                    <a:pt x="267373" y="0"/>
                  </a:lnTo>
                  <a:lnTo>
                    <a:pt x="315436" y="4307"/>
                  </a:lnTo>
                  <a:lnTo>
                    <a:pt x="360673" y="16728"/>
                  </a:lnTo>
                  <a:lnTo>
                    <a:pt x="402328" y="36505"/>
                  </a:lnTo>
                  <a:lnTo>
                    <a:pt x="439647" y="62884"/>
                  </a:lnTo>
                  <a:lnTo>
                    <a:pt x="471873" y="95111"/>
                  </a:lnTo>
                  <a:lnTo>
                    <a:pt x="498253" y="132429"/>
                  </a:lnTo>
                  <a:lnTo>
                    <a:pt x="518030" y="174085"/>
                  </a:lnTo>
                  <a:lnTo>
                    <a:pt x="530451" y="219322"/>
                  </a:lnTo>
                  <a:lnTo>
                    <a:pt x="534758" y="267385"/>
                  </a:lnTo>
                  <a:close/>
                </a:path>
              </a:pathLst>
            </a:custGeom>
            <a:ln w="1612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0808419B-3B91-90BE-B4A9-D3DABB094C69}"/>
                </a:ext>
              </a:extLst>
            </p:cNvPr>
            <p:cNvSpPr/>
            <p:nvPr/>
          </p:nvSpPr>
          <p:spPr>
            <a:xfrm>
              <a:off x="1249611" y="7132798"/>
              <a:ext cx="398780" cy="398780"/>
            </a:xfrm>
            <a:custGeom>
              <a:avLst/>
              <a:gdLst/>
              <a:ahLst/>
              <a:cxnLst/>
              <a:rect l="l" t="t" r="r" b="b"/>
              <a:pathLst>
                <a:path w="398780" h="398779">
                  <a:moveTo>
                    <a:pt x="398780" y="199389"/>
                  </a:moveTo>
                  <a:lnTo>
                    <a:pt x="393514" y="245108"/>
                  </a:lnTo>
                  <a:lnTo>
                    <a:pt x="378514" y="287077"/>
                  </a:lnTo>
                  <a:lnTo>
                    <a:pt x="354976" y="324098"/>
                  </a:lnTo>
                  <a:lnTo>
                    <a:pt x="324098" y="354976"/>
                  </a:lnTo>
                  <a:lnTo>
                    <a:pt x="287077" y="378514"/>
                  </a:lnTo>
                  <a:lnTo>
                    <a:pt x="245108" y="393514"/>
                  </a:lnTo>
                  <a:lnTo>
                    <a:pt x="199390" y="398779"/>
                  </a:lnTo>
                  <a:lnTo>
                    <a:pt x="153671" y="393514"/>
                  </a:lnTo>
                  <a:lnTo>
                    <a:pt x="111702" y="378514"/>
                  </a:lnTo>
                  <a:lnTo>
                    <a:pt x="74681" y="354976"/>
                  </a:lnTo>
                  <a:lnTo>
                    <a:pt x="43803" y="324098"/>
                  </a:lnTo>
                  <a:lnTo>
                    <a:pt x="20265" y="287077"/>
                  </a:lnTo>
                  <a:lnTo>
                    <a:pt x="5265" y="245108"/>
                  </a:lnTo>
                  <a:lnTo>
                    <a:pt x="0" y="199389"/>
                  </a:lnTo>
                  <a:lnTo>
                    <a:pt x="5265" y="153671"/>
                  </a:lnTo>
                  <a:lnTo>
                    <a:pt x="20265" y="111702"/>
                  </a:lnTo>
                  <a:lnTo>
                    <a:pt x="43803" y="74681"/>
                  </a:lnTo>
                  <a:lnTo>
                    <a:pt x="74681" y="43803"/>
                  </a:lnTo>
                  <a:lnTo>
                    <a:pt x="111702" y="20265"/>
                  </a:lnTo>
                  <a:lnTo>
                    <a:pt x="153671" y="5265"/>
                  </a:lnTo>
                  <a:lnTo>
                    <a:pt x="199390" y="0"/>
                  </a:lnTo>
                  <a:lnTo>
                    <a:pt x="245108" y="5265"/>
                  </a:lnTo>
                  <a:lnTo>
                    <a:pt x="287077" y="20265"/>
                  </a:lnTo>
                  <a:lnTo>
                    <a:pt x="324098" y="43803"/>
                  </a:lnTo>
                  <a:lnTo>
                    <a:pt x="354976" y="74681"/>
                  </a:lnTo>
                  <a:lnTo>
                    <a:pt x="378514" y="111702"/>
                  </a:lnTo>
                  <a:lnTo>
                    <a:pt x="393514" y="153671"/>
                  </a:lnTo>
                  <a:lnTo>
                    <a:pt x="398780" y="199389"/>
                  </a:lnTo>
                  <a:close/>
                </a:path>
              </a:pathLst>
            </a:custGeom>
            <a:ln w="161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C2DAB5ED-AF0A-03F9-3E09-DDEA2B74F71C}"/>
                </a:ext>
              </a:extLst>
            </p:cNvPr>
            <p:cNvSpPr/>
            <p:nvPr/>
          </p:nvSpPr>
          <p:spPr>
            <a:xfrm>
              <a:off x="1282124" y="7431461"/>
              <a:ext cx="54610" cy="64135"/>
            </a:xfrm>
            <a:custGeom>
              <a:avLst/>
              <a:gdLst/>
              <a:ahLst/>
              <a:cxnLst/>
              <a:rect l="l" t="t" r="r" b="b"/>
              <a:pathLst>
                <a:path w="54609" h="64134">
                  <a:moveTo>
                    <a:pt x="54419" y="0"/>
                  </a:moveTo>
                  <a:lnTo>
                    <a:pt x="0" y="0"/>
                  </a:lnTo>
                  <a:lnTo>
                    <a:pt x="0" y="7688"/>
                  </a:lnTo>
                </a:path>
                <a:path w="54609" h="64134">
                  <a:moveTo>
                    <a:pt x="54419" y="64107"/>
                  </a:moveTo>
                  <a:lnTo>
                    <a:pt x="54419" y="0"/>
                  </a:lnTo>
                </a:path>
              </a:pathLst>
            </a:custGeom>
            <a:ln w="19202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B1C186B2-8827-970B-8586-91E42743F525}"/>
                </a:ext>
              </a:extLst>
            </p:cNvPr>
            <p:cNvSpPr/>
            <p:nvPr/>
          </p:nvSpPr>
          <p:spPr>
            <a:xfrm>
              <a:off x="1363211" y="7389043"/>
              <a:ext cx="54610" cy="139065"/>
            </a:xfrm>
            <a:custGeom>
              <a:avLst/>
              <a:gdLst/>
              <a:ahLst/>
              <a:cxnLst/>
              <a:rect l="l" t="t" r="r" b="b"/>
              <a:pathLst>
                <a:path w="54609" h="139065">
                  <a:moveTo>
                    <a:pt x="54419" y="0"/>
                  </a:moveTo>
                  <a:lnTo>
                    <a:pt x="0" y="0"/>
                  </a:lnTo>
                  <a:lnTo>
                    <a:pt x="0" y="122950"/>
                  </a:lnTo>
                </a:path>
                <a:path w="54609" h="139065">
                  <a:moveTo>
                    <a:pt x="54419" y="138925"/>
                  </a:moveTo>
                  <a:lnTo>
                    <a:pt x="54419" y="0"/>
                  </a:lnTo>
                </a:path>
              </a:pathLst>
            </a:custGeom>
            <a:ln w="19202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491C05BA-76F3-6CF0-E98D-4C4959014116}"/>
                </a:ext>
              </a:extLst>
            </p:cNvPr>
            <p:cNvSpPr/>
            <p:nvPr/>
          </p:nvSpPr>
          <p:spPr>
            <a:xfrm>
              <a:off x="1444294" y="7344084"/>
              <a:ext cx="54610" cy="187325"/>
            </a:xfrm>
            <a:custGeom>
              <a:avLst/>
              <a:gdLst/>
              <a:ahLst/>
              <a:cxnLst/>
              <a:rect l="l" t="t" r="r" b="b"/>
              <a:pathLst>
                <a:path w="54609" h="187325">
                  <a:moveTo>
                    <a:pt x="54419" y="0"/>
                  </a:moveTo>
                  <a:lnTo>
                    <a:pt x="0" y="0"/>
                  </a:lnTo>
                  <a:lnTo>
                    <a:pt x="0" y="186956"/>
                  </a:lnTo>
                </a:path>
                <a:path w="54609" h="187325">
                  <a:moveTo>
                    <a:pt x="54419" y="180804"/>
                  </a:moveTo>
                  <a:lnTo>
                    <a:pt x="54419" y="0"/>
                  </a:lnTo>
                </a:path>
              </a:pathLst>
            </a:custGeom>
            <a:ln w="19202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8120D9E7-ECF1-6CF0-BD84-A45F8E6CD9EC}"/>
                </a:ext>
              </a:extLst>
            </p:cNvPr>
            <p:cNvSpPr/>
            <p:nvPr/>
          </p:nvSpPr>
          <p:spPr>
            <a:xfrm>
              <a:off x="1525381" y="7298276"/>
              <a:ext cx="54610" cy="217170"/>
            </a:xfrm>
            <a:custGeom>
              <a:avLst/>
              <a:gdLst/>
              <a:ahLst/>
              <a:cxnLst/>
              <a:rect l="l" t="t" r="r" b="b"/>
              <a:pathLst>
                <a:path w="54609" h="217170">
                  <a:moveTo>
                    <a:pt x="54419" y="0"/>
                  </a:moveTo>
                  <a:lnTo>
                    <a:pt x="0" y="0"/>
                  </a:lnTo>
                  <a:lnTo>
                    <a:pt x="0" y="217079"/>
                  </a:lnTo>
                </a:path>
                <a:path w="54609" h="217170">
                  <a:moveTo>
                    <a:pt x="54419" y="183402"/>
                  </a:moveTo>
                  <a:lnTo>
                    <a:pt x="54419" y="0"/>
                  </a:lnTo>
                </a:path>
              </a:pathLst>
            </a:custGeom>
            <a:ln w="19202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4B6D263A-3654-2ADC-D10B-42FAD217A567}"/>
                </a:ext>
              </a:extLst>
            </p:cNvPr>
            <p:cNvSpPr/>
            <p:nvPr/>
          </p:nvSpPr>
          <p:spPr>
            <a:xfrm>
              <a:off x="1606468" y="7268310"/>
              <a:ext cx="30480" cy="186055"/>
            </a:xfrm>
            <a:custGeom>
              <a:avLst/>
              <a:gdLst/>
              <a:ahLst/>
              <a:cxnLst/>
              <a:rect l="l" t="t" r="r" b="b"/>
              <a:pathLst>
                <a:path w="30480" h="186054">
                  <a:moveTo>
                    <a:pt x="30158" y="0"/>
                  </a:moveTo>
                  <a:lnTo>
                    <a:pt x="0" y="0"/>
                  </a:lnTo>
                  <a:lnTo>
                    <a:pt x="0" y="185617"/>
                  </a:lnTo>
                </a:path>
              </a:pathLst>
            </a:custGeom>
            <a:ln w="19202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9482F1EC-2FDF-3486-5D8E-0E7AD2D8A215}"/>
                </a:ext>
              </a:extLst>
            </p:cNvPr>
            <p:cNvSpPr/>
            <p:nvPr/>
          </p:nvSpPr>
          <p:spPr>
            <a:xfrm>
              <a:off x="1249611" y="7132798"/>
              <a:ext cx="398780" cy="398780"/>
            </a:xfrm>
            <a:custGeom>
              <a:avLst/>
              <a:gdLst/>
              <a:ahLst/>
              <a:cxnLst/>
              <a:rect l="l" t="t" r="r" b="b"/>
              <a:pathLst>
                <a:path w="398780" h="398779">
                  <a:moveTo>
                    <a:pt x="398780" y="199389"/>
                  </a:moveTo>
                  <a:lnTo>
                    <a:pt x="393514" y="245108"/>
                  </a:lnTo>
                  <a:lnTo>
                    <a:pt x="378514" y="287077"/>
                  </a:lnTo>
                  <a:lnTo>
                    <a:pt x="354976" y="324098"/>
                  </a:lnTo>
                  <a:lnTo>
                    <a:pt x="324098" y="354976"/>
                  </a:lnTo>
                  <a:lnTo>
                    <a:pt x="287077" y="378514"/>
                  </a:lnTo>
                  <a:lnTo>
                    <a:pt x="245108" y="393514"/>
                  </a:lnTo>
                  <a:lnTo>
                    <a:pt x="199390" y="398779"/>
                  </a:lnTo>
                  <a:lnTo>
                    <a:pt x="153671" y="393514"/>
                  </a:lnTo>
                  <a:lnTo>
                    <a:pt x="111702" y="378514"/>
                  </a:lnTo>
                  <a:lnTo>
                    <a:pt x="74681" y="354976"/>
                  </a:lnTo>
                  <a:lnTo>
                    <a:pt x="43803" y="324098"/>
                  </a:lnTo>
                  <a:lnTo>
                    <a:pt x="20265" y="287077"/>
                  </a:lnTo>
                  <a:lnTo>
                    <a:pt x="5265" y="245108"/>
                  </a:lnTo>
                  <a:lnTo>
                    <a:pt x="0" y="199389"/>
                  </a:lnTo>
                  <a:lnTo>
                    <a:pt x="5265" y="153671"/>
                  </a:lnTo>
                  <a:lnTo>
                    <a:pt x="20265" y="111702"/>
                  </a:lnTo>
                  <a:lnTo>
                    <a:pt x="43803" y="74681"/>
                  </a:lnTo>
                  <a:lnTo>
                    <a:pt x="74681" y="43803"/>
                  </a:lnTo>
                  <a:lnTo>
                    <a:pt x="111702" y="20265"/>
                  </a:lnTo>
                  <a:lnTo>
                    <a:pt x="153671" y="5265"/>
                  </a:lnTo>
                  <a:lnTo>
                    <a:pt x="199390" y="0"/>
                  </a:lnTo>
                  <a:lnTo>
                    <a:pt x="245108" y="5265"/>
                  </a:lnTo>
                  <a:lnTo>
                    <a:pt x="287077" y="20265"/>
                  </a:lnTo>
                  <a:lnTo>
                    <a:pt x="324098" y="43803"/>
                  </a:lnTo>
                  <a:lnTo>
                    <a:pt x="354976" y="74681"/>
                  </a:lnTo>
                  <a:lnTo>
                    <a:pt x="378514" y="111702"/>
                  </a:lnTo>
                  <a:lnTo>
                    <a:pt x="393514" y="153671"/>
                  </a:lnTo>
                  <a:lnTo>
                    <a:pt x="398780" y="199389"/>
                  </a:lnTo>
                  <a:close/>
                </a:path>
              </a:pathLst>
            </a:custGeom>
            <a:ln w="76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0F71581A-01CC-DC17-3D1A-24D4EE9AFA7B}"/>
                </a:ext>
              </a:extLst>
            </p:cNvPr>
            <p:cNvSpPr/>
            <p:nvPr/>
          </p:nvSpPr>
          <p:spPr>
            <a:xfrm>
              <a:off x="1256146" y="7227857"/>
              <a:ext cx="271145" cy="135255"/>
            </a:xfrm>
            <a:custGeom>
              <a:avLst/>
              <a:gdLst/>
              <a:ahLst/>
              <a:cxnLst/>
              <a:rect l="l" t="t" r="r" b="b"/>
              <a:pathLst>
                <a:path w="271144" h="135254">
                  <a:moveTo>
                    <a:pt x="0" y="134708"/>
                  </a:moveTo>
                  <a:lnTo>
                    <a:pt x="45957" y="122077"/>
                  </a:lnTo>
                  <a:lnTo>
                    <a:pt x="91568" y="105459"/>
                  </a:lnTo>
                  <a:lnTo>
                    <a:pt x="136837" y="84899"/>
                  </a:lnTo>
                  <a:lnTo>
                    <a:pt x="181768" y="60440"/>
                  </a:lnTo>
                  <a:lnTo>
                    <a:pt x="226367" y="32125"/>
                  </a:lnTo>
                  <a:lnTo>
                    <a:pt x="270637" y="0"/>
                  </a:lnTo>
                </a:path>
              </a:pathLst>
            </a:custGeom>
            <a:ln w="19202">
              <a:solidFill>
                <a:srgbClr val="1C1C1B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5BB4ADD3-E294-DEB3-7231-4B509CE90F53}"/>
                </a:ext>
              </a:extLst>
            </p:cNvPr>
            <p:cNvSpPr/>
            <p:nvPr/>
          </p:nvSpPr>
          <p:spPr>
            <a:xfrm>
              <a:off x="1505508" y="7205480"/>
              <a:ext cx="49530" cy="46355"/>
            </a:xfrm>
            <a:custGeom>
              <a:avLst/>
              <a:gdLst/>
              <a:ahLst/>
              <a:cxnLst/>
              <a:rect l="l" t="t" r="r" b="b"/>
              <a:pathLst>
                <a:path w="49530" h="46354">
                  <a:moveTo>
                    <a:pt x="49237" y="0"/>
                  </a:moveTo>
                  <a:lnTo>
                    <a:pt x="0" y="7226"/>
                  </a:lnTo>
                  <a:lnTo>
                    <a:pt x="30886" y="46266"/>
                  </a:lnTo>
                  <a:lnTo>
                    <a:pt x="49237" y="0"/>
                  </a:lnTo>
                  <a:close/>
                </a:path>
              </a:pathLst>
            </a:custGeom>
            <a:solidFill>
              <a:srgbClr val="1C1C1B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pic>
        <p:nvPicPr>
          <p:cNvPr id="25" name="object 18">
            <a:extLst>
              <a:ext uri="{FF2B5EF4-FFF2-40B4-BE49-F238E27FC236}">
                <a16:creationId xmlns:a16="http://schemas.microsoft.com/office/drawing/2014/main" id="{3D7035CD-7A81-097C-F0A1-CEA12708AC7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3752" y="4031020"/>
            <a:ext cx="366153" cy="366145"/>
          </a:xfrm>
          <a:prstGeom prst="rect">
            <a:avLst/>
          </a:prstGeom>
        </p:spPr>
      </p:pic>
      <p:sp>
        <p:nvSpPr>
          <p:cNvPr id="26" name="object 20">
            <a:extLst>
              <a:ext uri="{FF2B5EF4-FFF2-40B4-BE49-F238E27FC236}">
                <a16:creationId xmlns:a16="http://schemas.microsoft.com/office/drawing/2014/main" id="{117920EF-A1ED-BBB4-77B9-18052B8AD29C}"/>
              </a:ext>
            </a:extLst>
          </p:cNvPr>
          <p:cNvSpPr txBox="1"/>
          <p:nvPr/>
        </p:nvSpPr>
        <p:spPr>
          <a:xfrm>
            <a:off x="3076031" y="2036407"/>
            <a:ext cx="3097096" cy="561338"/>
          </a:xfrm>
          <a:prstGeom prst="rect">
            <a:avLst/>
          </a:prstGeom>
        </p:spPr>
        <p:txBody>
          <a:bodyPr vert="horz" wrap="square" lIns="0" tIns="63530" rIns="0" bIns="0" rtlCol="0">
            <a:spAutoFit/>
          </a:bodyPr>
          <a:lstStyle/>
          <a:p>
            <a:pPr marL="24434">
              <a:spcBef>
                <a:spcPts val="500"/>
              </a:spcBef>
            </a:pPr>
            <a:r>
              <a:rPr sz="962" b="1" spc="-26" dirty="0">
                <a:latin typeface="Tahoma"/>
                <a:cs typeface="Tahoma"/>
              </a:rPr>
              <a:t>Autonomia</a:t>
            </a:r>
            <a:endParaRPr sz="962" dirty="0">
              <a:latin typeface="Tahoma"/>
              <a:cs typeface="Tahoma"/>
            </a:endParaRPr>
          </a:p>
          <a:p>
            <a:pPr marL="24434" marR="19547" algn="just">
              <a:spcBef>
                <a:spcPts val="305"/>
              </a:spcBef>
            </a:pPr>
            <a:r>
              <a:rPr sz="673" dirty="0">
                <a:latin typeface="Tahoma"/>
                <a:cs typeface="Tahoma"/>
              </a:rPr>
              <a:t>L’eActros</a:t>
            </a:r>
            <a:r>
              <a:rPr sz="673" spc="276" dirty="0">
                <a:latin typeface="Tahoma"/>
                <a:cs typeface="Tahoma"/>
              </a:rPr>
              <a:t> </a:t>
            </a:r>
            <a:r>
              <a:rPr sz="673" spc="32" dirty="0">
                <a:latin typeface="Tahoma"/>
                <a:cs typeface="Tahoma"/>
              </a:rPr>
              <a:t>600</a:t>
            </a:r>
            <a:r>
              <a:rPr sz="673" spc="276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spicca</a:t>
            </a:r>
            <a:r>
              <a:rPr sz="673" spc="276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per</a:t>
            </a:r>
            <a:r>
              <a:rPr sz="673" spc="276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un’autonomia</a:t>
            </a:r>
            <a:r>
              <a:rPr sz="673" spc="276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di</a:t>
            </a:r>
            <a:r>
              <a:rPr sz="673" spc="276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500</a:t>
            </a:r>
            <a:r>
              <a:rPr sz="673" spc="276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chilometri</a:t>
            </a:r>
            <a:r>
              <a:rPr sz="673" spc="276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senza</a:t>
            </a:r>
            <a:r>
              <a:rPr sz="673" spc="276" dirty="0">
                <a:latin typeface="Tahoma"/>
                <a:cs typeface="Tahoma"/>
              </a:rPr>
              <a:t> </a:t>
            </a:r>
            <a:r>
              <a:rPr sz="673" spc="-6" dirty="0" err="1">
                <a:latin typeface="Tahoma"/>
                <a:cs typeface="Tahoma"/>
              </a:rPr>
              <a:t>ricarica</a:t>
            </a:r>
            <a:r>
              <a:rPr sz="673" spc="-6" dirty="0">
                <a:latin typeface="Tahoma"/>
                <a:cs typeface="Tahoma"/>
              </a:rPr>
              <a:t>. In</a:t>
            </a:r>
            <a:r>
              <a:rPr sz="673" spc="-19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combinazione</a:t>
            </a:r>
            <a:r>
              <a:rPr sz="673" spc="-19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con</a:t>
            </a:r>
            <a:r>
              <a:rPr sz="673" spc="-16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l’innovativo</a:t>
            </a:r>
            <a:r>
              <a:rPr sz="673" spc="-19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gruppo</a:t>
            </a:r>
            <a:r>
              <a:rPr sz="673" spc="-16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propulsore</a:t>
            </a:r>
            <a:r>
              <a:rPr sz="673" spc="-19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con</a:t>
            </a:r>
            <a:r>
              <a:rPr sz="673" spc="-16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una</a:t>
            </a:r>
            <a:r>
              <a:rPr sz="673" spc="-19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potenza</a:t>
            </a:r>
            <a:r>
              <a:rPr sz="673" spc="-16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massima</a:t>
            </a:r>
            <a:r>
              <a:rPr sz="673" spc="-19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di </a:t>
            </a:r>
            <a:r>
              <a:rPr sz="673" dirty="0">
                <a:latin typeface="Tahoma"/>
                <a:cs typeface="Tahoma"/>
              </a:rPr>
              <a:t>600</a:t>
            </a:r>
            <a:r>
              <a:rPr sz="673" spc="-10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kW</a:t>
            </a:r>
            <a:r>
              <a:rPr sz="673" spc="-22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è</a:t>
            </a:r>
            <a:r>
              <a:rPr sz="673" spc="-10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progettato </a:t>
            </a:r>
            <a:r>
              <a:rPr sz="673" dirty="0">
                <a:latin typeface="Tahoma"/>
                <a:cs typeface="Tahoma"/>
              </a:rPr>
              <a:t>per</a:t>
            </a:r>
            <a:r>
              <a:rPr sz="673" spc="-26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le</a:t>
            </a:r>
            <a:r>
              <a:rPr sz="673" spc="-10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lunghe</a:t>
            </a:r>
            <a:r>
              <a:rPr sz="673" spc="-10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percorrenze. </a:t>
            </a:r>
            <a:endParaRPr sz="577" baseline="32407" dirty="0">
              <a:latin typeface="Tahoma"/>
              <a:cs typeface="Tahoma"/>
            </a:endParaRPr>
          </a:p>
        </p:txBody>
      </p:sp>
      <p:sp>
        <p:nvSpPr>
          <p:cNvPr id="27" name="object 21">
            <a:extLst>
              <a:ext uri="{FF2B5EF4-FFF2-40B4-BE49-F238E27FC236}">
                <a16:creationId xmlns:a16="http://schemas.microsoft.com/office/drawing/2014/main" id="{9B1C7D23-0255-9416-A04C-8CB48166CEE7}"/>
              </a:ext>
            </a:extLst>
          </p:cNvPr>
          <p:cNvSpPr txBox="1"/>
          <p:nvPr/>
        </p:nvSpPr>
        <p:spPr>
          <a:xfrm>
            <a:off x="3092321" y="2954149"/>
            <a:ext cx="3075512" cy="1783404"/>
          </a:xfrm>
          <a:prstGeom prst="rect">
            <a:avLst/>
          </a:prstGeom>
        </p:spPr>
        <p:txBody>
          <a:bodyPr vert="horz" wrap="square" lIns="0" tIns="63530" rIns="0" bIns="0" rtlCol="0">
            <a:spAutoFit/>
          </a:bodyPr>
          <a:lstStyle/>
          <a:p>
            <a:pPr marL="8145">
              <a:spcBef>
                <a:spcPts val="500"/>
              </a:spcBef>
            </a:pPr>
            <a:r>
              <a:rPr lang="it-IT" sz="962" b="1" spc="-22" dirty="0" err="1">
                <a:latin typeface="Tahoma"/>
                <a:cs typeface="Tahoma"/>
              </a:rPr>
              <a:t>Sostenibilit</a:t>
            </a:r>
            <a:r>
              <a:rPr sz="962" b="1" spc="-22" dirty="0">
                <a:latin typeface="Tahoma"/>
                <a:cs typeface="Tahoma"/>
              </a:rPr>
              <a:t>à</a:t>
            </a:r>
            <a:endParaRPr sz="962" dirty="0">
              <a:latin typeface="Tahoma"/>
              <a:cs typeface="Tahoma"/>
            </a:endParaRPr>
          </a:p>
          <a:p>
            <a:pPr marL="8145" marR="3258" algn="just">
              <a:spcBef>
                <a:spcPts val="305"/>
              </a:spcBef>
            </a:pPr>
            <a:r>
              <a:rPr sz="673" spc="-35" dirty="0">
                <a:latin typeface="Tahoma"/>
                <a:cs typeface="Tahoma"/>
              </a:rPr>
              <a:t>L’eActros</a:t>
            </a:r>
            <a:r>
              <a:rPr sz="673" spc="-6" dirty="0">
                <a:latin typeface="Tahoma"/>
                <a:cs typeface="Tahoma"/>
              </a:rPr>
              <a:t> </a:t>
            </a:r>
            <a:r>
              <a:rPr sz="673" spc="-38" dirty="0">
                <a:latin typeface="Tahoma"/>
                <a:cs typeface="Tahoma"/>
              </a:rPr>
              <a:t>600</a:t>
            </a:r>
            <a:r>
              <a:rPr sz="673" spc="-3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non</a:t>
            </a:r>
            <a:r>
              <a:rPr lang="it-IT" sz="673" spc="-6" dirty="0">
                <a:latin typeface="Tahoma"/>
                <a:cs typeface="Tahoma"/>
              </a:rPr>
              <a:t> </a:t>
            </a:r>
            <a:r>
              <a:rPr sz="673" spc="-6" dirty="0" err="1">
                <a:latin typeface="Tahoma"/>
                <a:cs typeface="Tahoma"/>
              </a:rPr>
              <a:t>si</a:t>
            </a:r>
            <a:r>
              <a:rPr lang="it-IT" sz="673" spc="-6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distingue</a:t>
            </a:r>
            <a:r>
              <a:rPr lang="it-IT" sz="673" spc="-6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solo</a:t>
            </a:r>
            <a:r>
              <a:rPr lang="it-IT" sz="673" spc="-6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per</a:t>
            </a:r>
            <a:r>
              <a:rPr lang="it-IT" sz="673" spc="-6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la</a:t>
            </a:r>
            <a:r>
              <a:rPr lang="it-IT" sz="673" spc="-6" dirty="0">
                <a:latin typeface="Tahoma"/>
                <a:cs typeface="Tahoma"/>
              </a:rPr>
              <a:t> </a:t>
            </a:r>
            <a:r>
              <a:rPr sz="673" spc="-6" dirty="0" err="1">
                <a:latin typeface="Tahoma"/>
                <a:cs typeface="Tahoma"/>
              </a:rPr>
              <a:t>sua</a:t>
            </a:r>
            <a:r>
              <a:rPr lang="it-IT" sz="673" spc="-6" dirty="0">
                <a:latin typeface="Tahoma"/>
                <a:cs typeface="Tahoma"/>
              </a:rPr>
              <a:t> </a:t>
            </a:r>
            <a:r>
              <a:rPr sz="673" spc="-6" dirty="0" err="1">
                <a:latin typeface="Tahoma"/>
                <a:cs typeface="Tahoma"/>
              </a:rPr>
              <a:t>efficiente</a:t>
            </a:r>
            <a:r>
              <a:rPr lang="it-IT" sz="673" spc="-6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catena</a:t>
            </a:r>
            <a:r>
              <a:rPr lang="it-IT" sz="673" spc="-6" dirty="0">
                <a:latin typeface="Tahoma"/>
                <a:cs typeface="Tahoma"/>
              </a:rPr>
              <a:t> </a:t>
            </a:r>
            <a:r>
              <a:rPr sz="673" spc="-6" dirty="0" err="1">
                <a:latin typeface="Tahoma"/>
                <a:cs typeface="Tahoma"/>
              </a:rPr>
              <a:t>cinematica</a:t>
            </a:r>
            <a:r>
              <a:rPr lang="it-IT" sz="673" spc="-6" dirty="0">
                <a:latin typeface="Tahoma"/>
                <a:cs typeface="Tahoma"/>
              </a:rPr>
              <a:t> </a:t>
            </a:r>
            <a:r>
              <a:rPr sz="673" spc="-6" dirty="0" err="1">
                <a:latin typeface="Tahoma"/>
                <a:cs typeface="Tahoma"/>
              </a:rPr>
              <a:t>completamente</a:t>
            </a:r>
            <a:r>
              <a:rPr sz="673" spc="-6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elettrica,</a:t>
            </a:r>
            <a:r>
              <a:rPr sz="673" spc="10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ma</a:t>
            </a:r>
            <a:r>
              <a:rPr sz="673" spc="10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anche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per</a:t>
            </a:r>
            <a:r>
              <a:rPr sz="673" spc="-3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le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batterie</a:t>
            </a:r>
            <a:r>
              <a:rPr sz="673" spc="10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LFP di</a:t>
            </a:r>
            <a:r>
              <a:rPr sz="673" spc="10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nuova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concezione,</a:t>
            </a:r>
            <a:r>
              <a:rPr sz="673" spc="10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che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spc="-26" dirty="0">
                <a:latin typeface="Tahoma"/>
                <a:cs typeface="Tahoma"/>
              </a:rPr>
              <a:t>raggiungono</a:t>
            </a:r>
            <a:r>
              <a:rPr sz="673" spc="3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una </a:t>
            </a:r>
            <a:r>
              <a:rPr sz="673" spc="-22" dirty="0">
                <a:latin typeface="Tahoma"/>
                <a:cs typeface="Tahoma"/>
              </a:rPr>
              <a:t>durata</a:t>
            </a:r>
            <a:r>
              <a:rPr sz="673" spc="-32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di</a:t>
            </a:r>
            <a:r>
              <a:rPr sz="673" spc="-51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servizio</a:t>
            </a:r>
            <a:r>
              <a:rPr sz="673" spc="-26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fino</a:t>
            </a:r>
            <a:r>
              <a:rPr sz="673" spc="-13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a</a:t>
            </a:r>
            <a:r>
              <a:rPr sz="673" spc="-13" dirty="0">
                <a:latin typeface="Tahoma"/>
                <a:cs typeface="Tahoma"/>
              </a:rPr>
              <a:t> </a:t>
            </a:r>
            <a:r>
              <a:rPr sz="673" spc="-96" dirty="0">
                <a:latin typeface="Tahoma"/>
                <a:cs typeface="Tahoma"/>
              </a:rPr>
              <a:t>1,2</a:t>
            </a:r>
            <a:r>
              <a:rPr sz="673" spc="45" dirty="0">
                <a:latin typeface="Tahoma"/>
                <a:cs typeface="Tahoma"/>
              </a:rPr>
              <a:t> </a:t>
            </a:r>
            <a:r>
              <a:rPr sz="673" spc="-13" dirty="0">
                <a:latin typeface="Tahoma"/>
                <a:cs typeface="Tahoma"/>
              </a:rPr>
              <a:t>milioni </a:t>
            </a:r>
            <a:r>
              <a:rPr sz="673" dirty="0">
                <a:latin typeface="Tahoma"/>
                <a:cs typeface="Tahoma"/>
              </a:rPr>
              <a:t>di</a:t>
            </a:r>
            <a:r>
              <a:rPr sz="673" spc="-16" dirty="0">
                <a:latin typeface="Tahoma"/>
                <a:cs typeface="Tahoma"/>
              </a:rPr>
              <a:t> chilometri</a:t>
            </a:r>
            <a:r>
              <a:rPr sz="673" spc="-13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e</a:t>
            </a:r>
            <a:r>
              <a:rPr sz="673" spc="-13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senza</a:t>
            </a:r>
            <a:r>
              <a:rPr sz="673" spc="-13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nichel,</a:t>
            </a:r>
            <a:r>
              <a:rPr sz="673" spc="-13" dirty="0">
                <a:latin typeface="Tahoma"/>
                <a:cs typeface="Tahoma"/>
              </a:rPr>
              <a:t> cobalto </a:t>
            </a:r>
            <a:r>
              <a:rPr sz="673" dirty="0">
                <a:latin typeface="Tahoma"/>
                <a:cs typeface="Tahoma"/>
              </a:rPr>
              <a:t>e</a:t>
            </a:r>
            <a:r>
              <a:rPr sz="673" spc="-13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manganese. </a:t>
            </a:r>
            <a:r>
              <a:rPr sz="673" spc="-35" dirty="0">
                <a:latin typeface="Tahoma"/>
                <a:cs typeface="Tahoma"/>
              </a:rPr>
              <a:t>In </a:t>
            </a:r>
            <a:r>
              <a:rPr sz="673" spc="-16" dirty="0">
                <a:latin typeface="Tahoma"/>
                <a:cs typeface="Tahoma"/>
              </a:rPr>
              <a:t>questo</a:t>
            </a:r>
            <a:r>
              <a:rPr sz="673" spc="-32" dirty="0">
                <a:latin typeface="Tahoma"/>
                <a:cs typeface="Tahoma"/>
              </a:rPr>
              <a:t> </a:t>
            </a:r>
            <a:r>
              <a:rPr sz="673" spc="-19" dirty="0">
                <a:latin typeface="Tahoma"/>
                <a:cs typeface="Tahoma"/>
              </a:rPr>
              <a:t>modo</a:t>
            </a:r>
            <a:r>
              <a:rPr sz="673" spc="-32" dirty="0">
                <a:latin typeface="Tahoma"/>
                <a:cs typeface="Tahoma"/>
              </a:rPr>
              <a:t> </a:t>
            </a:r>
            <a:r>
              <a:rPr sz="673" spc="-22" dirty="0">
                <a:latin typeface="Tahoma"/>
                <a:cs typeface="Tahoma"/>
              </a:rPr>
              <a:t>non</a:t>
            </a:r>
            <a:r>
              <a:rPr sz="673" spc="-32" dirty="0">
                <a:latin typeface="Tahoma"/>
                <a:cs typeface="Tahoma"/>
              </a:rPr>
              <a:t> </a:t>
            </a:r>
            <a:r>
              <a:rPr sz="673" spc="-13" dirty="0">
                <a:latin typeface="Tahoma"/>
                <a:cs typeface="Tahoma"/>
              </a:rPr>
              <a:t>è</a:t>
            </a:r>
            <a:r>
              <a:rPr sz="673" spc="-32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solo</a:t>
            </a:r>
            <a:r>
              <a:rPr sz="673" spc="-32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redditizio</a:t>
            </a:r>
            <a:r>
              <a:rPr sz="673" spc="-32" dirty="0">
                <a:latin typeface="Tahoma"/>
                <a:cs typeface="Tahoma"/>
              </a:rPr>
              <a:t> </a:t>
            </a:r>
            <a:r>
              <a:rPr sz="673" spc="-10" dirty="0">
                <a:latin typeface="Tahoma"/>
                <a:cs typeface="Tahoma"/>
              </a:rPr>
              <a:t>per</a:t>
            </a:r>
            <a:r>
              <a:rPr sz="673" spc="-45" dirty="0">
                <a:latin typeface="Tahoma"/>
                <a:cs typeface="Tahoma"/>
              </a:rPr>
              <a:t> </a:t>
            </a:r>
            <a:r>
              <a:rPr sz="673" spc="-13" dirty="0">
                <a:latin typeface="Tahoma"/>
                <a:cs typeface="Tahoma"/>
              </a:rPr>
              <a:t>la</a:t>
            </a:r>
            <a:r>
              <a:rPr sz="673" spc="-48" dirty="0">
                <a:latin typeface="Tahoma"/>
                <a:cs typeface="Tahoma"/>
              </a:rPr>
              <a:t> </a:t>
            </a:r>
            <a:r>
              <a:rPr sz="673" spc="-19" dirty="0">
                <a:latin typeface="Tahoma"/>
                <a:cs typeface="Tahoma"/>
              </a:rPr>
              <a:t>vostra</a:t>
            </a:r>
            <a:r>
              <a:rPr sz="673" spc="-32" dirty="0">
                <a:latin typeface="Tahoma"/>
                <a:cs typeface="Tahoma"/>
              </a:rPr>
              <a:t> </a:t>
            </a:r>
            <a:r>
              <a:rPr sz="673" spc="-22" dirty="0">
                <a:latin typeface="Tahoma"/>
                <a:cs typeface="Tahoma"/>
              </a:rPr>
              <a:t>impresa,</a:t>
            </a:r>
            <a:r>
              <a:rPr sz="673" spc="-32" dirty="0">
                <a:latin typeface="Tahoma"/>
                <a:cs typeface="Tahoma"/>
              </a:rPr>
              <a:t> </a:t>
            </a:r>
            <a:r>
              <a:rPr sz="673" spc="-38" dirty="0">
                <a:latin typeface="Tahoma"/>
                <a:cs typeface="Tahoma"/>
              </a:rPr>
              <a:t>ma</a:t>
            </a:r>
            <a:r>
              <a:rPr sz="673" spc="-32" dirty="0">
                <a:latin typeface="Tahoma"/>
                <a:cs typeface="Tahoma"/>
              </a:rPr>
              <a:t> </a:t>
            </a:r>
            <a:r>
              <a:rPr sz="673" spc="-22" dirty="0">
                <a:latin typeface="Tahoma"/>
                <a:cs typeface="Tahoma"/>
              </a:rPr>
              <a:t>anche</a:t>
            </a:r>
            <a:r>
              <a:rPr sz="673" spc="-32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sostenibile.</a:t>
            </a:r>
            <a:endParaRPr sz="673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673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673" dirty="0">
              <a:latin typeface="Tahoma"/>
              <a:cs typeface="Tahoma"/>
            </a:endParaRPr>
          </a:p>
          <a:p>
            <a:pPr marL="8145"/>
            <a:r>
              <a:rPr sz="962" b="1" spc="-83" dirty="0">
                <a:latin typeface="Tahoma"/>
                <a:cs typeface="Tahoma"/>
              </a:rPr>
              <a:t>Comfort </a:t>
            </a:r>
            <a:r>
              <a:rPr sz="962" b="1" spc="-80" dirty="0">
                <a:latin typeface="Tahoma"/>
                <a:cs typeface="Tahoma"/>
              </a:rPr>
              <a:t>e </a:t>
            </a:r>
            <a:r>
              <a:rPr sz="962" b="1" spc="-6" dirty="0">
                <a:latin typeface="Tahoma"/>
                <a:cs typeface="Tahoma"/>
              </a:rPr>
              <a:t>design</a:t>
            </a:r>
            <a:endParaRPr sz="962" dirty="0">
              <a:latin typeface="Tahoma"/>
              <a:cs typeface="Tahoma"/>
            </a:endParaRPr>
          </a:p>
          <a:p>
            <a:pPr marL="8145" marR="3258" algn="just">
              <a:spcBef>
                <a:spcPts val="305"/>
              </a:spcBef>
            </a:pPr>
            <a:r>
              <a:rPr sz="673" spc="-10" dirty="0">
                <a:latin typeface="Tahoma"/>
                <a:cs typeface="Tahoma"/>
              </a:rPr>
              <a:t>Con</a:t>
            </a:r>
            <a:r>
              <a:rPr sz="673" spc="-3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la</a:t>
            </a:r>
            <a:r>
              <a:rPr sz="673" spc="-3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sua</a:t>
            </a:r>
            <a:r>
              <a:rPr sz="673" spc="-3" dirty="0">
                <a:latin typeface="Tahoma"/>
                <a:cs typeface="Tahoma"/>
              </a:rPr>
              <a:t> </a:t>
            </a:r>
            <a:r>
              <a:rPr sz="673" spc="-22" dirty="0">
                <a:latin typeface="Tahoma"/>
                <a:cs typeface="Tahoma"/>
              </a:rPr>
              <a:t>nuova</a:t>
            </a:r>
            <a:r>
              <a:rPr sz="673" spc="-3" dirty="0">
                <a:latin typeface="Tahoma"/>
                <a:cs typeface="Tahoma"/>
              </a:rPr>
              <a:t> </a:t>
            </a:r>
            <a:r>
              <a:rPr sz="673" spc="-13" dirty="0">
                <a:latin typeface="Tahoma"/>
                <a:cs typeface="Tahoma"/>
              </a:rPr>
              <a:t>cabina</a:t>
            </a:r>
            <a:r>
              <a:rPr sz="673" spc="-3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di</a:t>
            </a:r>
            <a:r>
              <a:rPr sz="673" spc="-3" dirty="0">
                <a:latin typeface="Tahoma"/>
                <a:cs typeface="Tahoma"/>
              </a:rPr>
              <a:t> </a:t>
            </a:r>
            <a:r>
              <a:rPr sz="673" spc="-19" dirty="0">
                <a:latin typeface="Tahoma"/>
                <a:cs typeface="Tahoma"/>
              </a:rPr>
              <a:t>guida</a:t>
            </a:r>
            <a:r>
              <a:rPr sz="673" spc="-3" dirty="0">
                <a:latin typeface="Tahoma"/>
                <a:cs typeface="Tahoma"/>
              </a:rPr>
              <a:t> </a:t>
            </a:r>
            <a:r>
              <a:rPr sz="673" spc="-19" dirty="0">
                <a:latin typeface="Tahoma"/>
                <a:cs typeface="Tahoma"/>
              </a:rPr>
              <a:t>aerodinamica,</a:t>
            </a:r>
            <a:r>
              <a:rPr sz="673" spc="-3" dirty="0">
                <a:latin typeface="Tahoma"/>
                <a:cs typeface="Tahoma"/>
              </a:rPr>
              <a:t> </a:t>
            </a:r>
            <a:r>
              <a:rPr sz="673" spc="-10" dirty="0">
                <a:latin typeface="Tahoma"/>
                <a:cs typeface="Tahoma"/>
              </a:rPr>
              <a:t>l’eActros</a:t>
            </a:r>
            <a:r>
              <a:rPr sz="673" spc="-3" dirty="0">
                <a:latin typeface="Tahoma"/>
                <a:cs typeface="Tahoma"/>
              </a:rPr>
              <a:t> </a:t>
            </a:r>
            <a:r>
              <a:rPr sz="673" spc="13" dirty="0">
                <a:latin typeface="Tahoma"/>
                <a:cs typeface="Tahoma"/>
              </a:rPr>
              <a:t>600</a:t>
            </a:r>
            <a:r>
              <a:rPr sz="673" spc="-3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non</a:t>
            </a:r>
            <a:r>
              <a:rPr sz="673" spc="-3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è</a:t>
            </a:r>
            <a:r>
              <a:rPr sz="673" spc="-3" dirty="0">
                <a:latin typeface="Tahoma"/>
                <a:cs typeface="Tahoma"/>
              </a:rPr>
              <a:t> solo </a:t>
            </a:r>
            <a:r>
              <a:rPr sz="673" spc="-13" dirty="0">
                <a:latin typeface="Tahoma"/>
                <a:cs typeface="Tahoma"/>
              </a:rPr>
              <a:t>efficiente,</a:t>
            </a:r>
            <a:r>
              <a:rPr sz="673" spc="-26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anche</a:t>
            </a:r>
            <a:r>
              <a:rPr sz="673" spc="-38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la</a:t>
            </a:r>
            <a:r>
              <a:rPr sz="673" spc="-38" dirty="0">
                <a:latin typeface="Tahoma"/>
                <a:cs typeface="Tahoma"/>
              </a:rPr>
              <a:t> </a:t>
            </a:r>
            <a:r>
              <a:rPr sz="673" spc="-19" dirty="0">
                <a:latin typeface="Tahoma"/>
                <a:cs typeface="Tahoma"/>
              </a:rPr>
              <a:t>guida</a:t>
            </a:r>
            <a:r>
              <a:rPr sz="673" spc="-38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è</a:t>
            </a:r>
            <a:r>
              <a:rPr sz="673" spc="-38" dirty="0">
                <a:latin typeface="Tahoma"/>
                <a:cs typeface="Tahoma"/>
              </a:rPr>
              <a:t> </a:t>
            </a:r>
            <a:r>
              <a:rPr sz="673" spc="-13" dirty="0">
                <a:latin typeface="Tahoma"/>
                <a:cs typeface="Tahoma"/>
              </a:rPr>
              <a:t>particolarmente</a:t>
            </a:r>
            <a:r>
              <a:rPr sz="673" spc="-38" dirty="0">
                <a:latin typeface="Tahoma"/>
                <a:cs typeface="Tahoma"/>
              </a:rPr>
              <a:t> </a:t>
            </a:r>
            <a:r>
              <a:rPr sz="673" spc="-10" dirty="0">
                <a:latin typeface="Tahoma"/>
                <a:cs typeface="Tahoma"/>
              </a:rPr>
              <a:t>piacevole</a:t>
            </a:r>
            <a:r>
              <a:rPr sz="673" spc="-38" dirty="0">
                <a:latin typeface="Tahoma"/>
                <a:cs typeface="Tahoma"/>
              </a:rPr>
              <a:t> </a:t>
            </a:r>
            <a:r>
              <a:rPr sz="673" spc="-19" dirty="0">
                <a:latin typeface="Tahoma"/>
                <a:cs typeface="Tahoma"/>
              </a:rPr>
              <a:t>grazie</a:t>
            </a:r>
            <a:r>
              <a:rPr sz="673" spc="-38" dirty="0">
                <a:latin typeface="Tahoma"/>
                <a:cs typeface="Tahoma"/>
              </a:rPr>
              <a:t> </a:t>
            </a:r>
            <a:r>
              <a:rPr sz="673" spc="-10" dirty="0">
                <a:latin typeface="Tahoma"/>
                <a:cs typeface="Tahoma"/>
              </a:rPr>
              <a:t>alla</a:t>
            </a:r>
            <a:r>
              <a:rPr sz="673" spc="-38" dirty="0">
                <a:latin typeface="Tahoma"/>
                <a:cs typeface="Tahoma"/>
              </a:rPr>
              <a:t> </a:t>
            </a:r>
            <a:r>
              <a:rPr sz="673" spc="-10" dirty="0">
                <a:latin typeface="Tahoma"/>
                <a:cs typeface="Tahoma"/>
              </a:rPr>
              <a:t>riduzione</a:t>
            </a:r>
            <a:r>
              <a:rPr sz="673" spc="-38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delle</a:t>
            </a:r>
            <a:r>
              <a:rPr sz="673" spc="-51" dirty="0">
                <a:latin typeface="Tahoma"/>
                <a:cs typeface="Tahoma"/>
              </a:rPr>
              <a:t> </a:t>
            </a:r>
            <a:r>
              <a:rPr sz="673" spc="-13" dirty="0">
                <a:latin typeface="Tahoma"/>
                <a:cs typeface="Tahoma"/>
              </a:rPr>
              <a:t>vibrazioni</a:t>
            </a:r>
            <a:r>
              <a:rPr sz="673" spc="-38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e</a:t>
            </a:r>
            <a:r>
              <a:rPr sz="673" spc="-38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dei </a:t>
            </a:r>
            <a:r>
              <a:rPr sz="673" spc="-22" dirty="0">
                <a:latin typeface="Tahoma"/>
                <a:cs typeface="Tahoma"/>
              </a:rPr>
              <a:t>rumori.</a:t>
            </a:r>
            <a:r>
              <a:rPr sz="673" spc="-115" dirty="0">
                <a:latin typeface="Tahoma"/>
                <a:cs typeface="Tahoma"/>
              </a:rPr>
              <a:t> </a:t>
            </a:r>
            <a:r>
              <a:rPr sz="673" spc="-10" dirty="0">
                <a:latin typeface="Tahoma"/>
                <a:cs typeface="Tahoma"/>
              </a:rPr>
              <a:t>Che</a:t>
            </a:r>
            <a:r>
              <a:rPr sz="673" spc="-115" dirty="0">
                <a:latin typeface="Tahoma"/>
                <a:cs typeface="Tahoma"/>
              </a:rPr>
              <a:t> </a:t>
            </a:r>
            <a:r>
              <a:rPr sz="673" spc="3" dirty="0">
                <a:latin typeface="Tahoma"/>
                <a:cs typeface="Tahoma"/>
              </a:rPr>
              <a:t>si</a:t>
            </a:r>
            <a:r>
              <a:rPr sz="673" spc="-128" dirty="0">
                <a:latin typeface="Tahoma"/>
                <a:cs typeface="Tahoma"/>
              </a:rPr>
              <a:t> </a:t>
            </a:r>
            <a:r>
              <a:rPr sz="673" spc="-10" dirty="0">
                <a:latin typeface="Tahoma"/>
                <a:cs typeface="Tahoma"/>
              </a:rPr>
              <a:t>tratti</a:t>
            </a:r>
            <a:r>
              <a:rPr sz="673" spc="-115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del</a:t>
            </a:r>
            <a:r>
              <a:rPr sz="673" spc="-115" dirty="0">
                <a:latin typeface="Tahoma"/>
                <a:cs typeface="Tahoma"/>
              </a:rPr>
              <a:t> </a:t>
            </a:r>
            <a:r>
              <a:rPr sz="673" spc="-10" dirty="0">
                <a:latin typeface="Tahoma"/>
                <a:cs typeface="Tahoma"/>
              </a:rPr>
              <a:t>Multimedia</a:t>
            </a:r>
            <a:r>
              <a:rPr sz="673" spc="-115" dirty="0">
                <a:latin typeface="Tahoma"/>
                <a:cs typeface="Tahoma"/>
              </a:rPr>
              <a:t> </a:t>
            </a:r>
            <a:r>
              <a:rPr sz="673" spc="-3" dirty="0">
                <a:latin typeface="Tahoma"/>
                <a:cs typeface="Tahoma"/>
              </a:rPr>
              <a:t>Cockpit</a:t>
            </a:r>
            <a:r>
              <a:rPr sz="673" spc="-115" dirty="0">
                <a:latin typeface="Tahoma"/>
                <a:cs typeface="Tahoma"/>
              </a:rPr>
              <a:t> </a:t>
            </a:r>
            <a:r>
              <a:rPr sz="673" spc="-13" dirty="0">
                <a:latin typeface="Tahoma"/>
                <a:cs typeface="Tahoma"/>
              </a:rPr>
              <a:t>interactive</a:t>
            </a:r>
            <a:r>
              <a:rPr sz="673" spc="-115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2</a:t>
            </a:r>
            <a:r>
              <a:rPr sz="673" spc="-115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o</a:t>
            </a:r>
            <a:r>
              <a:rPr sz="673" spc="-115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del</a:t>
            </a:r>
            <a:r>
              <a:rPr sz="673" spc="-115" dirty="0">
                <a:latin typeface="Tahoma"/>
                <a:cs typeface="Tahoma"/>
              </a:rPr>
              <a:t> </a:t>
            </a:r>
            <a:r>
              <a:rPr sz="673" spc="-13" dirty="0">
                <a:latin typeface="Tahoma"/>
                <a:cs typeface="Tahoma"/>
              </a:rPr>
              <a:t>potente</a:t>
            </a:r>
            <a:r>
              <a:rPr sz="673" spc="-115" dirty="0">
                <a:latin typeface="Tahoma"/>
                <a:cs typeface="Tahoma"/>
              </a:rPr>
              <a:t> </a:t>
            </a:r>
            <a:r>
              <a:rPr sz="673" spc="-10" dirty="0">
                <a:latin typeface="Tahoma"/>
                <a:cs typeface="Tahoma"/>
              </a:rPr>
              <a:t>eAxle</a:t>
            </a:r>
            <a:r>
              <a:rPr sz="673" spc="-115" dirty="0">
                <a:latin typeface="Tahoma"/>
                <a:cs typeface="Tahoma"/>
              </a:rPr>
              <a:t> </a:t>
            </a:r>
            <a:r>
              <a:rPr sz="673" spc="-10" dirty="0">
                <a:latin typeface="Tahoma"/>
                <a:cs typeface="Tahoma"/>
              </a:rPr>
              <a:t>con</a:t>
            </a:r>
            <a:r>
              <a:rPr sz="673" spc="-115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cambio</a:t>
            </a:r>
            <a:r>
              <a:rPr sz="673" spc="-13" dirty="0">
                <a:latin typeface="Tahoma"/>
                <a:cs typeface="Tahoma"/>
              </a:rPr>
              <a:t> intelligente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spc="-22" dirty="0">
                <a:latin typeface="Tahoma"/>
                <a:cs typeface="Tahoma"/>
              </a:rPr>
              <a:t>a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quattro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spc="-32" dirty="0">
                <a:latin typeface="Tahoma"/>
                <a:cs typeface="Tahoma"/>
              </a:rPr>
              <a:t>marce: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spc="3" dirty="0">
                <a:latin typeface="Tahoma"/>
                <a:cs typeface="Tahoma"/>
              </a:rPr>
              <a:t>i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spc="-10" dirty="0">
                <a:latin typeface="Tahoma"/>
                <a:cs typeface="Tahoma"/>
              </a:rPr>
              <a:t>conducenti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spc="-13" dirty="0">
                <a:latin typeface="Tahoma"/>
                <a:cs typeface="Tahoma"/>
              </a:rPr>
              <a:t>approfittano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dirty="0">
                <a:latin typeface="Tahoma"/>
                <a:cs typeface="Tahoma"/>
              </a:rPr>
              <a:t>del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spc="-10" dirty="0">
                <a:latin typeface="Tahoma"/>
                <a:cs typeface="Tahoma"/>
              </a:rPr>
              <a:t>suo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spc="-19" dirty="0">
                <a:latin typeface="Tahoma"/>
                <a:cs typeface="Tahoma"/>
              </a:rPr>
              <a:t>equipaggiamento</a:t>
            </a:r>
            <a:r>
              <a:rPr sz="673" spc="13" dirty="0">
                <a:latin typeface="Tahoma"/>
                <a:cs typeface="Tahoma"/>
              </a:rPr>
              <a:t> </a:t>
            </a:r>
            <a:r>
              <a:rPr sz="673" spc="-13" dirty="0">
                <a:latin typeface="Tahoma"/>
                <a:cs typeface="Tahoma"/>
              </a:rPr>
              <a:t>su</a:t>
            </a:r>
            <a:r>
              <a:rPr sz="673" spc="-10" dirty="0">
                <a:latin typeface="Tahoma"/>
                <a:cs typeface="Tahoma"/>
              </a:rPr>
              <a:t> </a:t>
            </a:r>
            <a:r>
              <a:rPr sz="673" spc="-13" dirty="0">
                <a:latin typeface="Tahoma"/>
                <a:cs typeface="Tahoma"/>
              </a:rPr>
              <a:t>tutta</a:t>
            </a:r>
            <a:r>
              <a:rPr sz="673" spc="-10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la</a:t>
            </a:r>
            <a:r>
              <a:rPr sz="673" spc="-10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linea.</a:t>
            </a:r>
            <a:r>
              <a:rPr sz="673" spc="-10" dirty="0">
                <a:latin typeface="Tahoma"/>
                <a:cs typeface="Tahoma"/>
              </a:rPr>
              <a:t> </a:t>
            </a:r>
            <a:r>
              <a:rPr sz="673" spc="-22" dirty="0">
                <a:latin typeface="Tahoma"/>
                <a:cs typeface="Tahoma"/>
              </a:rPr>
              <a:t>Inoltre,</a:t>
            </a:r>
            <a:r>
              <a:rPr sz="673" spc="-10" dirty="0">
                <a:latin typeface="Tahoma"/>
                <a:cs typeface="Tahoma"/>
              </a:rPr>
              <a:t> </a:t>
            </a:r>
            <a:r>
              <a:rPr sz="673" spc="3" dirty="0">
                <a:latin typeface="Tahoma"/>
                <a:cs typeface="Tahoma"/>
              </a:rPr>
              <a:t>i</a:t>
            </a:r>
            <a:r>
              <a:rPr sz="673" spc="-10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nuovi</a:t>
            </a:r>
            <a:r>
              <a:rPr sz="673" spc="-10" dirty="0">
                <a:latin typeface="Tahoma"/>
                <a:cs typeface="Tahoma"/>
              </a:rPr>
              <a:t> sistemi </a:t>
            </a:r>
            <a:r>
              <a:rPr sz="673" dirty="0">
                <a:latin typeface="Tahoma"/>
                <a:cs typeface="Tahoma"/>
              </a:rPr>
              <a:t>di</a:t>
            </a:r>
            <a:r>
              <a:rPr sz="673" spc="-10" dirty="0">
                <a:latin typeface="Tahoma"/>
                <a:cs typeface="Tahoma"/>
              </a:rPr>
              <a:t> </a:t>
            </a:r>
            <a:r>
              <a:rPr sz="673" spc="-13" dirty="0">
                <a:latin typeface="Tahoma"/>
                <a:cs typeface="Tahoma"/>
              </a:rPr>
              <a:t>assistenza</a:t>
            </a:r>
            <a:r>
              <a:rPr sz="673" spc="-10" dirty="0">
                <a:latin typeface="Tahoma"/>
                <a:cs typeface="Tahoma"/>
              </a:rPr>
              <a:t> alla </a:t>
            </a:r>
            <a:r>
              <a:rPr sz="673" spc="-16" dirty="0">
                <a:latin typeface="Tahoma"/>
                <a:cs typeface="Tahoma"/>
              </a:rPr>
              <a:t>sicurezza,</a:t>
            </a:r>
            <a:r>
              <a:rPr sz="673" spc="-10" dirty="0">
                <a:latin typeface="Tahoma"/>
                <a:cs typeface="Tahoma"/>
              </a:rPr>
              <a:t> </a:t>
            </a:r>
            <a:r>
              <a:rPr sz="673" spc="-13" dirty="0">
                <a:latin typeface="Tahoma"/>
                <a:cs typeface="Tahoma"/>
              </a:rPr>
              <a:t>come</a:t>
            </a:r>
            <a:r>
              <a:rPr sz="673" spc="-10" dirty="0">
                <a:latin typeface="Tahoma"/>
                <a:cs typeface="Tahoma"/>
              </a:rPr>
              <a:t> l’Active </a:t>
            </a:r>
            <a:r>
              <a:rPr sz="673" spc="-16" dirty="0">
                <a:latin typeface="Tahoma"/>
                <a:cs typeface="Tahoma"/>
              </a:rPr>
              <a:t>Drive</a:t>
            </a:r>
            <a:r>
              <a:rPr sz="673" spc="-3" dirty="0">
                <a:latin typeface="Tahoma"/>
                <a:cs typeface="Tahoma"/>
              </a:rPr>
              <a:t> Assist</a:t>
            </a:r>
            <a:r>
              <a:rPr sz="673" spc="-48" dirty="0">
                <a:latin typeface="Tahoma"/>
                <a:cs typeface="Tahoma"/>
              </a:rPr>
              <a:t> </a:t>
            </a:r>
            <a:r>
              <a:rPr sz="673" spc="-29" dirty="0">
                <a:latin typeface="Tahoma"/>
                <a:cs typeface="Tahoma"/>
              </a:rPr>
              <a:t>3,</a:t>
            </a:r>
            <a:r>
              <a:rPr sz="673" spc="-48" dirty="0">
                <a:latin typeface="Tahoma"/>
                <a:cs typeface="Tahoma"/>
              </a:rPr>
              <a:t> </a:t>
            </a:r>
            <a:r>
              <a:rPr sz="673" spc="-10" dirty="0">
                <a:latin typeface="Tahoma"/>
                <a:cs typeface="Tahoma"/>
              </a:rPr>
              <a:t>contribuiscono</a:t>
            </a:r>
            <a:r>
              <a:rPr sz="673" spc="-48" dirty="0">
                <a:latin typeface="Tahoma"/>
                <a:cs typeface="Tahoma"/>
              </a:rPr>
              <a:t> </a:t>
            </a:r>
            <a:r>
              <a:rPr sz="673" spc="-22" dirty="0">
                <a:latin typeface="Tahoma"/>
                <a:cs typeface="Tahoma"/>
              </a:rPr>
              <a:t>a</a:t>
            </a:r>
            <a:r>
              <a:rPr sz="673" spc="-48" dirty="0">
                <a:latin typeface="Tahoma"/>
                <a:cs typeface="Tahoma"/>
              </a:rPr>
              <a:t> </a:t>
            </a:r>
            <a:r>
              <a:rPr sz="673" spc="-26" dirty="0">
                <a:latin typeface="Tahoma"/>
                <a:cs typeface="Tahoma"/>
              </a:rPr>
              <a:t>una</a:t>
            </a:r>
            <a:r>
              <a:rPr sz="673" spc="-48" dirty="0">
                <a:latin typeface="Tahoma"/>
                <a:cs typeface="Tahoma"/>
              </a:rPr>
              <a:t> </a:t>
            </a:r>
            <a:r>
              <a:rPr sz="673" spc="-19" dirty="0">
                <a:latin typeface="Tahoma"/>
                <a:cs typeface="Tahoma"/>
              </a:rPr>
              <a:t>guida</a:t>
            </a:r>
            <a:r>
              <a:rPr sz="673" spc="-48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ancora</a:t>
            </a:r>
            <a:r>
              <a:rPr sz="673" spc="-48" dirty="0">
                <a:latin typeface="Tahoma"/>
                <a:cs typeface="Tahoma"/>
              </a:rPr>
              <a:t> </a:t>
            </a:r>
            <a:r>
              <a:rPr sz="673" spc="-6" dirty="0">
                <a:latin typeface="Tahoma"/>
                <a:cs typeface="Tahoma"/>
              </a:rPr>
              <a:t>pi</a:t>
            </a:r>
            <a:r>
              <a:rPr sz="673" dirty="0">
                <a:latin typeface="Tahoma"/>
                <a:cs typeface="Tahoma"/>
              </a:rPr>
              <a:t>ù</a:t>
            </a:r>
            <a:r>
              <a:rPr sz="673" spc="-48" dirty="0">
                <a:latin typeface="Tahoma"/>
                <a:cs typeface="Tahoma"/>
              </a:rPr>
              <a:t> </a:t>
            </a:r>
            <a:r>
              <a:rPr sz="673" spc="-16" dirty="0">
                <a:latin typeface="Tahoma"/>
                <a:cs typeface="Tahoma"/>
              </a:rPr>
              <a:t>rilassata.</a:t>
            </a:r>
            <a:endParaRPr sz="673" dirty="0">
              <a:latin typeface="Tahoma"/>
              <a:cs typeface="Tahoma"/>
            </a:endParaRPr>
          </a:p>
        </p:txBody>
      </p:sp>
      <p:pic>
        <p:nvPicPr>
          <p:cNvPr id="29" name="Immagine 28" descr="Immagine che contiene trasporto, veicolo, camion, Veicolo terrestre&#10;&#10;Descrizione generata automaticamente">
            <a:extLst>
              <a:ext uri="{FF2B5EF4-FFF2-40B4-BE49-F238E27FC236}">
                <a16:creationId xmlns:a16="http://schemas.microsoft.com/office/drawing/2014/main" id="{B7235685-7C9A-87AD-E3AA-28B88227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510" y="550407"/>
            <a:ext cx="6624658" cy="7271885"/>
          </a:xfrm>
          <a:prstGeom prst="rect">
            <a:avLst/>
          </a:prstGeom>
        </p:spPr>
      </p:pic>
      <p:grpSp>
        <p:nvGrpSpPr>
          <p:cNvPr id="30" name="object 9">
            <a:extLst>
              <a:ext uri="{FF2B5EF4-FFF2-40B4-BE49-F238E27FC236}">
                <a16:creationId xmlns:a16="http://schemas.microsoft.com/office/drawing/2014/main" id="{BBA2833F-3914-A872-F4B6-914E5487C63F}"/>
              </a:ext>
            </a:extLst>
          </p:cNvPr>
          <p:cNvGrpSpPr/>
          <p:nvPr/>
        </p:nvGrpSpPr>
        <p:grpSpPr>
          <a:xfrm>
            <a:off x="2275963" y="4941872"/>
            <a:ext cx="962660" cy="614045"/>
            <a:chOff x="967968" y="1275489"/>
            <a:chExt cx="962660" cy="614045"/>
          </a:xfrm>
        </p:grpSpPr>
        <p:pic>
          <p:nvPicPr>
            <p:cNvPr id="31" name="object 10">
              <a:extLst>
                <a:ext uri="{FF2B5EF4-FFF2-40B4-BE49-F238E27FC236}">
                  <a16:creationId xmlns:a16="http://schemas.microsoft.com/office/drawing/2014/main" id="{017BFCA6-9F7E-8630-F8CB-DDCF70D067D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6954" y="1275489"/>
              <a:ext cx="280301" cy="355600"/>
            </a:xfrm>
            <a:prstGeom prst="rect">
              <a:avLst/>
            </a:prstGeom>
          </p:spPr>
        </p:pic>
        <p:pic>
          <p:nvPicPr>
            <p:cNvPr id="32" name="object 11">
              <a:extLst>
                <a:ext uri="{FF2B5EF4-FFF2-40B4-BE49-F238E27FC236}">
                  <a16:creationId xmlns:a16="http://schemas.microsoft.com/office/drawing/2014/main" id="{BD0FEA8D-C664-910C-2566-1F63D5AC9DF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7968" y="1405394"/>
              <a:ext cx="962063" cy="484123"/>
            </a:xfrm>
            <a:prstGeom prst="rect">
              <a:avLst/>
            </a:prstGeom>
          </p:spPr>
        </p:pic>
        <p:sp>
          <p:nvSpPr>
            <p:cNvPr id="33" name="object 12">
              <a:extLst>
                <a:ext uri="{FF2B5EF4-FFF2-40B4-BE49-F238E27FC236}">
                  <a16:creationId xmlns:a16="http://schemas.microsoft.com/office/drawing/2014/main" id="{077F7357-6E24-805B-0A46-9F6AD083EB61}"/>
                </a:ext>
              </a:extLst>
            </p:cNvPr>
            <p:cNvSpPr/>
            <p:nvPr/>
          </p:nvSpPr>
          <p:spPr>
            <a:xfrm>
              <a:off x="1411042" y="1397898"/>
              <a:ext cx="80645" cy="36195"/>
            </a:xfrm>
            <a:custGeom>
              <a:avLst/>
              <a:gdLst/>
              <a:ahLst/>
              <a:cxnLst/>
              <a:rect l="l" t="t" r="r" b="b"/>
              <a:pathLst>
                <a:path w="80644" h="36194">
                  <a:moveTo>
                    <a:pt x="62230" y="0"/>
                  </a:moveTo>
                  <a:lnTo>
                    <a:pt x="17919" y="0"/>
                  </a:lnTo>
                  <a:lnTo>
                    <a:pt x="8064" y="0"/>
                  </a:lnTo>
                  <a:lnTo>
                    <a:pt x="0" y="8064"/>
                  </a:lnTo>
                  <a:lnTo>
                    <a:pt x="0" y="17919"/>
                  </a:lnTo>
                  <a:lnTo>
                    <a:pt x="0" y="27774"/>
                  </a:lnTo>
                  <a:lnTo>
                    <a:pt x="8064" y="35839"/>
                  </a:lnTo>
                  <a:lnTo>
                    <a:pt x="17919" y="35839"/>
                  </a:lnTo>
                  <a:lnTo>
                    <a:pt x="62230" y="35839"/>
                  </a:lnTo>
                  <a:lnTo>
                    <a:pt x="72085" y="35839"/>
                  </a:lnTo>
                  <a:lnTo>
                    <a:pt x="80149" y="27774"/>
                  </a:lnTo>
                  <a:lnTo>
                    <a:pt x="80149" y="17919"/>
                  </a:lnTo>
                  <a:lnTo>
                    <a:pt x="80149" y="8064"/>
                  </a:lnTo>
                  <a:lnTo>
                    <a:pt x="72085" y="0"/>
                  </a:lnTo>
                  <a:lnTo>
                    <a:pt x="62230" y="0"/>
                  </a:lnTo>
                  <a:close/>
                </a:path>
              </a:pathLst>
            </a:custGeom>
            <a:ln w="3175">
              <a:solidFill>
                <a:srgbClr val="0000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42">
            <a:extLst>
              <a:ext uri="{FF2B5EF4-FFF2-40B4-BE49-F238E27FC236}">
                <a16:creationId xmlns:a16="http://schemas.microsoft.com/office/drawing/2014/main" id="{0FA2D16B-937D-C7EE-E7A5-A2186E2FC0CC}"/>
              </a:ext>
            </a:extLst>
          </p:cNvPr>
          <p:cNvSpPr txBox="1"/>
          <p:nvPr/>
        </p:nvSpPr>
        <p:spPr>
          <a:xfrm>
            <a:off x="3076031" y="4650479"/>
            <a:ext cx="3091802" cy="88588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780"/>
              </a:spcBef>
            </a:pPr>
            <a:r>
              <a:rPr sz="960" b="1" spc="-25" dirty="0">
                <a:latin typeface="Tahoma"/>
                <a:cs typeface="Tahoma"/>
              </a:rPr>
              <a:t>Sicurezza</a:t>
            </a:r>
            <a:endParaRPr sz="960" dirty="0">
              <a:latin typeface="Tahoma"/>
              <a:cs typeface="Tahoma"/>
            </a:endParaRPr>
          </a:p>
          <a:p>
            <a:pPr marL="50800" marR="42545" algn="just">
              <a:lnSpc>
                <a:spcPct val="100000"/>
              </a:lnSpc>
              <a:spcBef>
                <a:spcPts val="475"/>
              </a:spcBef>
            </a:pPr>
            <a:r>
              <a:rPr sz="670" dirty="0">
                <a:latin typeface="Tahoma"/>
                <a:cs typeface="Tahoma"/>
              </a:rPr>
              <a:t>L’eActros</a:t>
            </a:r>
            <a:r>
              <a:rPr sz="670" spc="175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600</a:t>
            </a:r>
            <a:r>
              <a:rPr sz="670" spc="18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non</a:t>
            </a:r>
            <a:r>
              <a:rPr sz="670" spc="155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vi</a:t>
            </a:r>
            <a:r>
              <a:rPr sz="670" spc="18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offre</a:t>
            </a:r>
            <a:r>
              <a:rPr sz="670" spc="18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solo</a:t>
            </a:r>
            <a:r>
              <a:rPr sz="670" spc="175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i</a:t>
            </a:r>
            <a:r>
              <a:rPr sz="670" spc="18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consueti</a:t>
            </a:r>
            <a:r>
              <a:rPr sz="670" spc="18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sistemi</a:t>
            </a:r>
            <a:r>
              <a:rPr sz="670" spc="175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di</a:t>
            </a:r>
            <a:r>
              <a:rPr sz="670" spc="18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assistenza</a:t>
            </a:r>
            <a:r>
              <a:rPr sz="670" spc="18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e</a:t>
            </a:r>
            <a:r>
              <a:rPr sz="670" spc="175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sicurezza</a:t>
            </a:r>
            <a:r>
              <a:rPr sz="670" spc="180" dirty="0">
                <a:latin typeface="Tahoma"/>
                <a:cs typeface="Tahoma"/>
              </a:rPr>
              <a:t> </a:t>
            </a:r>
            <a:r>
              <a:rPr sz="670" spc="-25" dirty="0">
                <a:latin typeface="Tahoma"/>
                <a:cs typeface="Tahoma"/>
              </a:rPr>
              <a:t>di </a:t>
            </a:r>
            <a:r>
              <a:rPr sz="670" dirty="0">
                <a:latin typeface="Tahoma"/>
                <a:cs typeface="Tahoma"/>
              </a:rPr>
              <a:t>Mercedes-Benz</a:t>
            </a:r>
            <a:r>
              <a:rPr sz="670" spc="175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Trucks,</a:t>
            </a:r>
            <a:r>
              <a:rPr sz="670" spc="20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come</a:t>
            </a:r>
            <a:r>
              <a:rPr sz="670" spc="20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l’Active</a:t>
            </a:r>
            <a:r>
              <a:rPr sz="670" spc="20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Drive</a:t>
            </a:r>
            <a:r>
              <a:rPr sz="670" spc="18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Assist</a:t>
            </a:r>
            <a:r>
              <a:rPr sz="670" spc="20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3</a:t>
            </a:r>
            <a:r>
              <a:rPr sz="670" spc="20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o</a:t>
            </a:r>
            <a:r>
              <a:rPr sz="670" spc="20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l’Active</a:t>
            </a:r>
            <a:r>
              <a:rPr sz="670" spc="20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Brake</a:t>
            </a:r>
            <a:r>
              <a:rPr sz="670" spc="18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Assist</a:t>
            </a:r>
            <a:r>
              <a:rPr sz="670" spc="200" dirty="0">
                <a:latin typeface="Tahoma"/>
                <a:cs typeface="Tahoma"/>
              </a:rPr>
              <a:t> </a:t>
            </a:r>
            <a:r>
              <a:rPr sz="670" spc="-25" dirty="0">
                <a:latin typeface="Tahoma"/>
                <a:cs typeface="Tahoma"/>
              </a:rPr>
              <a:t>6, </a:t>
            </a:r>
            <a:r>
              <a:rPr sz="670" spc="-60" dirty="0">
                <a:latin typeface="Tahoma"/>
                <a:cs typeface="Tahoma"/>
              </a:rPr>
              <a:t>ma</a:t>
            </a:r>
            <a:r>
              <a:rPr sz="670" spc="-25" dirty="0">
                <a:latin typeface="Tahoma"/>
                <a:cs typeface="Tahoma"/>
              </a:rPr>
              <a:t> </a:t>
            </a:r>
            <a:r>
              <a:rPr sz="670" spc="-10" dirty="0">
                <a:latin typeface="Tahoma"/>
                <a:cs typeface="Tahoma"/>
              </a:rPr>
              <a:t>anche</a:t>
            </a:r>
            <a:r>
              <a:rPr sz="670" spc="-70" dirty="0">
                <a:latin typeface="Tahoma"/>
                <a:cs typeface="Tahoma"/>
              </a:rPr>
              <a:t> </a:t>
            </a:r>
            <a:r>
              <a:rPr sz="670" spc="-20" dirty="0">
                <a:latin typeface="Tahoma"/>
                <a:cs typeface="Tahoma"/>
              </a:rPr>
              <a:t>nuove</a:t>
            </a:r>
            <a:r>
              <a:rPr sz="670" spc="-6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funzionalità</a:t>
            </a:r>
            <a:r>
              <a:rPr sz="670" spc="-55" dirty="0">
                <a:latin typeface="Tahoma"/>
                <a:cs typeface="Tahoma"/>
              </a:rPr>
              <a:t> </a:t>
            </a:r>
            <a:r>
              <a:rPr sz="670" spc="-10" dirty="0">
                <a:latin typeface="Tahoma"/>
                <a:cs typeface="Tahoma"/>
              </a:rPr>
              <a:t>innovative</a:t>
            </a:r>
            <a:r>
              <a:rPr sz="670" spc="-45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pensate</a:t>
            </a:r>
            <a:r>
              <a:rPr sz="670" spc="-5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appositamente</a:t>
            </a:r>
            <a:r>
              <a:rPr sz="670" spc="-45" dirty="0">
                <a:latin typeface="Tahoma"/>
                <a:cs typeface="Tahoma"/>
              </a:rPr>
              <a:t> </a:t>
            </a:r>
            <a:r>
              <a:rPr sz="670" spc="-10" dirty="0">
                <a:latin typeface="Tahoma"/>
                <a:cs typeface="Tahoma"/>
              </a:rPr>
              <a:t>per</a:t>
            </a:r>
            <a:r>
              <a:rPr sz="670" spc="-75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questo</a:t>
            </a:r>
            <a:r>
              <a:rPr sz="670" spc="-45" dirty="0">
                <a:latin typeface="Tahoma"/>
                <a:cs typeface="Tahoma"/>
              </a:rPr>
              <a:t> </a:t>
            </a:r>
            <a:r>
              <a:rPr sz="670" spc="-10" dirty="0">
                <a:latin typeface="Tahoma"/>
                <a:cs typeface="Tahoma"/>
              </a:rPr>
              <a:t>mezzo, </a:t>
            </a:r>
            <a:r>
              <a:rPr sz="670" dirty="0">
                <a:latin typeface="Tahoma"/>
                <a:cs typeface="Tahoma"/>
              </a:rPr>
              <a:t>come</a:t>
            </a:r>
            <a:r>
              <a:rPr sz="670" spc="-25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il</a:t>
            </a:r>
            <a:r>
              <a:rPr sz="670" spc="-20" dirty="0">
                <a:latin typeface="Tahoma"/>
                <a:cs typeface="Tahoma"/>
              </a:rPr>
              <a:t> </a:t>
            </a:r>
            <a:r>
              <a:rPr sz="670" spc="-10" dirty="0">
                <a:latin typeface="Tahoma"/>
                <a:cs typeface="Tahoma"/>
              </a:rPr>
              <a:t>segnalatore</a:t>
            </a:r>
            <a:r>
              <a:rPr sz="670" spc="-20" dirty="0">
                <a:latin typeface="Tahoma"/>
                <a:cs typeface="Tahoma"/>
              </a:rPr>
              <a:t> </a:t>
            </a:r>
            <a:r>
              <a:rPr sz="670" dirty="0">
                <a:latin typeface="Tahoma"/>
                <a:cs typeface="Tahoma"/>
              </a:rPr>
              <a:t>acustico</a:t>
            </a:r>
            <a:r>
              <a:rPr sz="670" spc="-50" dirty="0">
                <a:latin typeface="Tahoma"/>
                <a:cs typeface="Tahoma"/>
              </a:rPr>
              <a:t> </a:t>
            </a:r>
            <a:r>
              <a:rPr sz="670" spc="-20" dirty="0">
                <a:latin typeface="Tahoma"/>
                <a:cs typeface="Tahoma"/>
              </a:rPr>
              <a:t>AVAS.</a:t>
            </a:r>
            <a:endParaRPr sz="67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050" dirty="0">
              <a:latin typeface="Tahoma"/>
              <a:cs typeface="Tahoma"/>
            </a:endParaRPr>
          </a:p>
        </p:txBody>
      </p:sp>
      <p:pic>
        <p:nvPicPr>
          <p:cNvPr id="42" name="Immagine 4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1F516BB2-1B08-C1F8-5633-5A3923A53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834" y="1312927"/>
            <a:ext cx="1826131" cy="72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45D5FD65-7DD1-9EA2-F247-02E0ABCF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61" y="1903358"/>
            <a:ext cx="234950" cy="17145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D58AD0BC-B2B9-4060-78EF-10067755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22" y="1903358"/>
            <a:ext cx="234950" cy="17145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E3ED5638-1647-0EB5-5580-74B54CD2E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542" y="1903358"/>
            <a:ext cx="234950" cy="17145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5D513B7-BAD5-D342-227A-0F9D435AE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12" y="1903357"/>
            <a:ext cx="234950" cy="17145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91345FF-3E0D-2531-C003-CCA8AC78A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392" y="1903357"/>
            <a:ext cx="234950" cy="17145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8F8CBE84-28E9-9C0A-6306-61589F3F2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280" y="1903357"/>
            <a:ext cx="234950" cy="171450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630E00CA-8E89-3916-9B1F-581C508D4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07" y="3867178"/>
            <a:ext cx="2985049" cy="29850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871DA54-2D20-537C-1751-9454D10A93F7}"/>
              </a:ext>
            </a:extLst>
          </p:cNvPr>
          <p:cNvSpPr txBox="1"/>
          <p:nvPr/>
        </p:nvSpPr>
        <p:spPr>
          <a:xfrm>
            <a:off x="8627627" y="3571791"/>
            <a:ext cx="207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CSM </a:t>
            </a:r>
            <a:r>
              <a:rPr lang="it-IT" dirty="0"/>
              <a:t>WAREHOUSE</a:t>
            </a:r>
            <a:endParaRPr lang="it-IT" b="1" dirty="0"/>
          </a:p>
        </p:txBody>
      </p:sp>
      <p:pic>
        <p:nvPicPr>
          <p:cNvPr id="44" name="Immagine 43" descr="Immagine che contiene Modello in scala, Veicolo giocattolo, giocattolo, veicolo&#10;&#10;Descrizione generata automaticamente">
            <a:extLst>
              <a:ext uri="{FF2B5EF4-FFF2-40B4-BE49-F238E27FC236}">
                <a16:creationId xmlns:a16="http://schemas.microsoft.com/office/drawing/2014/main" id="{463FB7D1-7B97-6BA9-F89F-8E6C458D2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" y="4015880"/>
            <a:ext cx="3599470" cy="2551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82767BF-E7D8-EEAE-00FD-CB5D5293F108}"/>
              </a:ext>
            </a:extLst>
          </p:cNvPr>
          <p:cNvSpPr txBox="1"/>
          <p:nvPr/>
        </p:nvSpPr>
        <p:spPr>
          <a:xfrm>
            <a:off x="4140165" y="4391811"/>
            <a:ext cx="2832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PHOTOVOLTAIC </a:t>
            </a:r>
            <a:r>
              <a:rPr lang="it-IT" sz="1400" dirty="0"/>
              <a:t>SYSTEM</a:t>
            </a:r>
            <a:endParaRPr lang="it-IT" sz="1400" b="1" dirty="0"/>
          </a:p>
        </p:txBody>
      </p:sp>
      <p:pic>
        <p:nvPicPr>
          <p:cNvPr id="47" name="Immagine 46" descr="Immagine che contiene schizzo, design, diagramma, scolapiatti&#10;&#10;Descrizione generata automaticamente">
            <a:extLst>
              <a:ext uri="{FF2B5EF4-FFF2-40B4-BE49-F238E27FC236}">
                <a16:creationId xmlns:a16="http://schemas.microsoft.com/office/drawing/2014/main" id="{F908F071-A6ED-806A-ECE0-3BF7EA79B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41" y="3539860"/>
            <a:ext cx="882650" cy="88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BA01CA86-52E8-B617-D312-04315C9EC28D}"/>
              </a:ext>
            </a:extLst>
          </p:cNvPr>
          <p:cNvSpPr txBox="1"/>
          <p:nvPr/>
        </p:nvSpPr>
        <p:spPr>
          <a:xfrm>
            <a:off x="3757165" y="4599074"/>
            <a:ext cx="3769129" cy="46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SUSTAINABLE TRUCK CHARGING ALSO REDUCES EMISSIONS ON THE </a:t>
            </a:r>
            <a:r>
              <a:rPr lang="en-US" sz="1200" b="1" dirty="0"/>
              <a:t>Well-to-Wheel</a:t>
            </a:r>
            <a:endParaRPr lang="it-IT" sz="12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60B3FB-D899-09D0-CBFA-2A50239FD109}"/>
              </a:ext>
            </a:extLst>
          </p:cNvPr>
          <p:cNvSpPr txBox="1"/>
          <p:nvPr/>
        </p:nvSpPr>
        <p:spPr>
          <a:xfrm>
            <a:off x="180572" y="62627"/>
            <a:ext cx="8204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it-IT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1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27829" y="268487"/>
            <a:ext cx="3683512" cy="688737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 algn="ctr">
              <a:lnSpc>
                <a:spcPct val="100000"/>
              </a:lnSpc>
              <a:spcBef>
                <a:spcPts val="91"/>
              </a:spcBef>
            </a:pPr>
            <a:r>
              <a:rPr b="1" spc="-385" dirty="0">
                <a:solidFill>
                  <a:srgbClr val="2D296A"/>
                </a:solidFill>
                <a:latin typeface="+mn-lt"/>
              </a:rPr>
              <a:t> </a:t>
            </a:r>
            <a:r>
              <a:rPr lang="it-IT" b="1" spc="-385" dirty="0">
                <a:solidFill>
                  <a:srgbClr val="2D296A"/>
                </a:solidFill>
                <a:latin typeface="+mn-lt"/>
              </a:rPr>
              <a:t>just </a:t>
            </a:r>
            <a:r>
              <a:rPr lang="it-IT" b="1" spc="-385" dirty="0" err="1">
                <a:solidFill>
                  <a:srgbClr val="2D296A"/>
                </a:solidFill>
                <a:latin typeface="+mn-lt"/>
              </a:rPr>
              <a:t>now</a:t>
            </a:r>
            <a:r>
              <a:rPr b="1" spc="54" dirty="0">
                <a:solidFill>
                  <a:srgbClr val="2D296A"/>
                </a:solidFill>
                <a:latin typeface="+mn-lt"/>
              </a:rPr>
              <a:t>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82956" y="1246648"/>
            <a:ext cx="5967349" cy="1315108"/>
          </a:xfrm>
          <a:prstGeom prst="rect">
            <a:avLst/>
          </a:prstGeom>
        </p:spPr>
        <p:txBody>
          <a:bodyPr vert="horz" wrap="square" lIns="0" tIns="85221" rIns="0" bIns="0" rtlCol="0">
            <a:spAutoFit/>
          </a:bodyPr>
          <a:lstStyle/>
          <a:p>
            <a:pPr marL="114587" marR="4607">
              <a:lnSpc>
                <a:spcPts val="2448"/>
              </a:lnSpc>
              <a:spcBef>
                <a:spcPts val="671"/>
              </a:spcBef>
            </a:pPr>
            <a:r>
              <a:rPr lang="en-US" sz="2000" b="1" spc="-199" dirty="0">
                <a:solidFill>
                  <a:srgbClr val="979799"/>
                </a:solidFill>
                <a:cs typeface="Gill Sans MT"/>
              </a:rPr>
              <a:t>NUMBER OF CERTIFICATIONS AND PROTOCOLS OBTAINED:</a:t>
            </a:r>
          </a:p>
          <a:p>
            <a:pPr marL="114587" marR="4607">
              <a:lnSpc>
                <a:spcPts val="2448"/>
              </a:lnSpc>
              <a:spcBef>
                <a:spcPts val="671"/>
              </a:spcBef>
            </a:pPr>
            <a:endParaRPr lang="en-US" sz="2000" b="1" spc="-199" dirty="0">
              <a:solidFill>
                <a:srgbClr val="979799"/>
              </a:solidFill>
              <a:cs typeface="Gill Sans MT"/>
            </a:endParaRPr>
          </a:p>
          <a:p>
            <a:pPr marL="114587" marR="4607">
              <a:lnSpc>
                <a:spcPts val="2448"/>
              </a:lnSpc>
              <a:spcBef>
                <a:spcPts val="671"/>
              </a:spcBef>
            </a:pPr>
            <a:r>
              <a:rPr sz="6000" b="1" spc="122" dirty="0">
                <a:solidFill>
                  <a:srgbClr val="2D29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6000" b="1" spc="122" dirty="0">
                <a:solidFill>
                  <a:srgbClr val="2D29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27829" y="1347596"/>
            <a:ext cx="9241224" cy="5124145"/>
            <a:chOff x="432004" y="1477213"/>
            <a:chExt cx="10191017" cy="5650793"/>
          </a:xfrm>
        </p:grpSpPr>
        <p:sp>
          <p:nvSpPr>
            <p:cNvPr id="8" name="object 8"/>
            <p:cNvSpPr/>
            <p:nvPr/>
          </p:nvSpPr>
          <p:spPr>
            <a:xfrm>
              <a:off x="1331277" y="1477213"/>
              <a:ext cx="741680" cy="742950"/>
            </a:xfrm>
            <a:custGeom>
              <a:avLst/>
              <a:gdLst/>
              <a:ahLst/>
              <a:cxnLst/>
              <a:rect l="l" t="t" r="r" b="b"/>
              <a:pathLst>
                <a:path w="741680" h="742950">
                  <a:moveTo>
                    <a:pt x="151968" y="232409"/>
                  </a:moveTo>
                  <a:lnTo>
                    <a:pt x="136400" y="233679"/>
                  </a:lnTo>
                  <a:lnTo>
                    <a:pt x="121914" y="240029"/>
                  </a:lnTo>
                  <a:lnTo>
                    <a:pt x="109270" y="250189"/>
                  </a:lnTo>
                  <a:lnTo>
                    <a:pt x="95619" y="262889"/>
                  </a:lnTo>
                  <a:lnTo>
                    <a:pt x="89180" y="265429"/>
                  </a:lnTo>
                  <a:lnTo>
                    <a:pt x="51087" y="284479"/>
                  </a:lnTo>
                  <a:lnTo>
                    <a:pt x="32648" y="322579"/>
                  </a:lnTo>
                  <a:lnTo>
                    <a:pt x="30035" y="328929"/>
                  </a:lnTo>
                  <a:lnTo>
                    <a:pt x="25716" y="335279"/>
                  </a:lnTo>
                  <a:lnTo>
                    <a:pt x="17614" y="342899"/>
                  </a:lnTo>
                  <a:lnTo>
                    <a:pt x="8006" y="355599"/>
                  </a:lnTo>
                  <a:lnTo>
                    <a:pt x="2058" y="370839"/>
                  </a:lnTo>
                  <a:lnTo>
                    <a:pt x="0" y="386079"/>
                  </a:lnTo>
                  <a:lnTo>
                    <a:pt x="2057" y="402589"/>
                  </a:lnTo>
                  <a:lnTo>
                    <a:pt x="4997" y="412749"/>
                  </a:lnTo>
                  <a:lnTo>
                    <a:pt x="5967" y="417829"/>
                  </a:lnTo>
                  <a:lnTo>
                    <a:pt x="4991" y="422909"/>
                  </a:lnTo>
                  <a:lnTo>
                    <a:pt x="2095" y="433069"/>
                  </a:lnTo>
                  <a:lnTo>
                    <a:pt x="56" y="448309"/>
                  </a:lnTo>
                  <a:lnTo>
                    <a:pt x="2084" y="464819"/>
                  </a:lnTo>
                  <a:lnTo>
                    <a:pt x="7962" y="478789"/>
                  </a:lnTo>
                  <a:lnTo>
                    <a:pt x="17475" y="491489"/>
                  </a:lnTo>
                  <a:lnTo>
                    <a:pt x="25719" y="500379"/>
                  </a:lnTo>
                  <a:lnTo>
                    <a:pt x="30041" y="505459"/>
                  </a:lnTo>
                  <a:lnTo>
                    <a:pt x="32601" y="511809"/>
                  </a:lnTo>
                  <a:lnTo>
                    <a:pt x="35559" y="523239"/>
                  </a:lnTo>
                  <a:lnTo>
                    <a:pt x="41693" y="538479"/>
                  </a:lnTo>
                  <a:lnTo>
                    <a:pt x="78269" y="566419"/>
                  </a:lnTo>
                  <a:lnTo>
                    <a:pt x="89636" y="570229"/>
                  </a:lnTo>
                  <a:lnTo>
                    <a:pt x="92811" y="571499"/>
                  </a:lnTo>
                  <a:lnTo>
                    <a:pt x="92811" y="727709"/>
                  </a:lnTo>
                  <a:lnTo>
                    <a:pt x="96989" y="735329"/>
                  </a:lnTo>
                  <a:lnTo>
                    <a:pt x="110629" y="742949"/>
                  </a:lnTo>
                  <a:lnTo>
                    <a:pt x="119214" y="742949"/>
                  </a:lnTo>
                  <a:lnTo>
                    <a:pt x="126415" y="740409"/>
                  </a:lnTo>
                  <a:lnTo>
                    <a:pt x="185673" y="709929"/>
                  </a:lnTo>
                  <a:lnTo>
                    <a:pt x="278510" y="709929"/>
                  </a:lnTo>
                  <a:lnTo>
                    <a:pt x="278510" y="681989"/>
                  </a:lnTo>
                  <a:lnTo>
                    <a:pt x="139242" y="681989"/>
                  </a:lnTo>
                  <a:lnTo>
                    <a:pt x="139242" y="601979"/>
                  </a:lnTo>
                  <a:lnTo>
                    <a:pt x="160633" y="601979"/>
                  </a:lnTo>
                  <a:lnTo>
                    <a:pt x="167804" y="600709"/>
                  </a:lnTo>
                  <a:lnTo>
                    <a:pt x="178985" y="598169"/>
                  </a:lnTo>
                  <a:lnTo>
                    <a:pt x="185710" y="596899"/>
                  </a:lnTo>
                  <a:lnTo>
                    <a:pt x="278510" y="596899"/>
                  </a:lnTo>
                  <a:lnTo>
                    <a:pt x="278510" y="572769"/>
                  </a:lnTo>
                  <a:lnTo>
                    <a:pt x="281685" y="571499"/>
                  </a:lnTo>
                  <a:lnTo>
                    <a:pt x="285572" y="570229"/>
                  </a:lnTo>
                  <a:lnTo>
                    <a:pt x="293052" y="567689"/>
                  </a:lnTo>
                  <a:lnTo>
                    <a:pt x="307674" y="561339"/>
                  </a:lnTo>
                  <a:lnTo>
                    <a:pt x="311216" y="558799"/>
                  </a:lnTo>
                  <a:lnTo>
                    <a:pt x="148818" y="558799"/>
                  </a:lnTo>
                  <a:lnTo>
                    <a:pt x="146900" y="557529"/>
                  </a:lnTo>
                  <a:lnTo>
                    <a:pt x="109572" y="527049"/>
                  </a:lnTo>
                  <a:lnTo>
                    <a:pt x="82753" y="520699"/>
                  </a:lnTo>
                  <a:lnTo>
                    <a:pt x="80505" y="511809"/>
                  </a:lnTo>
                  <a:lnTo>
                    <a:pt x="75777" y="495299"/>
                  </a:lnTo>
                  <a:lnTo>
                    <a:pt x="71110" y="483869"/>
                  </a:lnTo>
                  <a:lnTo>
                    <a:pt x="64656" y="473709"/>
                  </a:lnTo>
                  <a:lnTo>
                    <a:pt x="54571" y="463549"/>
                  </a:lnTo>
                  <a:lnTo>
                    <a:pt x="48891" y="457199"/>
                  </a:lnTo>
                  <a:lnTo>
                    <a:pt x="46591" y="452119"/>
                  </a:lnTo>
                  <a:lnTo>
                    <a:pt x="46836" y="445769"/>
                  </a:lnTo>
                  <a:lnTo>
                    <a:pt x="48793" y="438149"/>
                  </a:lnTo>
                  <a:lnTo>
                    <a:pt x="51600" y="426719"/>
                  </a:lnTo>
                  <a:lnTo>
                    <a:pt x="52531" y="417829"/>
                  </a:lnTo>
                  <a:lnTo>
                    <a:pt x="51584" y="408939"/>
                  </a:lnTo>
                  <a:lnTo>
                    <a:pt x="48755" y="397509"/>
                  </a:lnTo>
                  <a:lnTo>
                    <a:pt x="46838" y="389889"/>
                  </a:lnTo>
                  <a:lnTo>
                    <a:pt x="46504" y="383539"/>
                  </a:lnTo>
                  <a:lnTo>
                    <a:pt x="48583" y="378459"/>
                  </a:lnTo>
                  <a:lnTo>
                    <a:pt x="53911" y="372109"/>
                  </a:lnTo>
                  <a:lnTo>
                    <a:pt x="64193" y="361949"/>
                  </a:lnTo>
                  <a:lnTo>
                    <a:pt x="70656" y="353059"/>
                  </a:lnTo>
                  <a:lnTo>
                    <a:pt x="75071" y="342899"/>
                  </a:lnTo>
                  <a:lnTo>
                    <a:pt x="79209" y="328929"/>
                  </a:lnTo>
                  <a:lnTo>
                    <a:pt x="82321" y="316229"/>
                  </a:lnTo>
                  <a:lnTo>
                    <a:pt x="83121" y="314959"/>
                  </a:lnTo>
                  <a:lnTo>
                    <a:pt x="95364" y="311149"/>
                  </a:lnTo>
                  <a:lnTo>
                    <a:pt x="109542" y="307339"/>
                  </a:lnTo>
                  <a:lnTo>
                    <a:pt x="119503" y="302259"/>
                  </a:lnTo>
                  <a:lnTo>
                    <a:pt x="128307" y="295909"/>
                  </a:lnTo>
                  <a:lnTo>
                    <a:pt x="139014" y="285749"/>
                  </a:lnTo>
                  <a:lnTo>
                    <a:pt x="146773" y="278129"/>
                  </a:lnTo>
                  <a:lnTo>
                    <a:pt x="148780" y="276859"/>
                  </a:lnTo>
                  <a:lnTo>
                    <a:pt x="311389" y="276859"/>
                  </a:lnTo>
                  <a:lnTo>
                    <a:pt x="307853" y="274319"/>
                  </a:lnTo>
                  <a:lnTo>
                    <a:pt x="293153" y="267969"/>
                  </a:lnTo>
                  <a:lnTo>
                    <a:pt x="282105" y="265429"/>
                  </a:lnTo>
                  <a:lnTo>
                    <a:pt x="275677" y="262889"/>
                  </a:lnTo>
                  <a:lnTo>
                    <a:pt x="262115" y="250189"/>
                  </a:lnTo>
                  <a:lnTo>
                    <a:pt x="249481" y="240029"/>
                  </a:lnTo>
                  <a:lnTo>
                    <a:pt x="243690" y="237489"/>
                  </a:lnTo>
                  <a:lnTo>
                    <a:pt x="185708" y="237489"/>
                  </a:lnTo>
                  <a:lnTo>
                    <a:pt x="178877" y="236219"/>
                  </a:lnTo>
                  <a:lnTo>
                    <a:pt x="167855" y="233679"/>
                  </a:lnTo>
                  <a:lnTo>
                    <a:pt x="151968" y="232409"/>
                  </a:lnTo>
                  <a:close/>
                </a:path>
                <a:path w="741680" h="742950">
                  <a:moveTo>
                    <a:pt x="278510" y="709929"/>
                  </a:moveTo>
                  <a:lnTo>
                    <a:pt x="185673" y="709929"/>
                  </a:lnTo>
                  <a:lnTo>
                    <a:pt x="244919" y="740409"/>
                  </a:lnTo>
                  <a:lnTo>
                    <a:pt x="248183" y="741679"/>
                  </a:lnTo>
                  <a:lnTo>
                    <a:pt x="251815" y="742949"/>
                  </a:lnTo>
                  <a:lnTo>
                    <a:pt x="259562" y="742949"/>
                  </a:lnTo>
                  <a:lnTo>
                    <a:pt x="263778" y="741679"/>
                  </a:lnTo>
                  <a:lnTo>
                    <a:pt x="274294" y="735329"/>
                  </a:lnTo>
                  <a:lnTo>
                    <a:pt x="278510" y="727709"/>
                  </a:lnTo>
                  <a:lnTo>
                    <a:pt x="278510" y="709929"/>
                  </a:lnTo>
                  <a:close/>
                </a:path>
                <a:path w="741680" h="742950">
                  <a:moveTo>
                    <a:pt x="580066" y="45719"/>
                  </a:moveTo>
                  <a:lnTo>
                    <a:pt x="464172" y="45719"/>
                  </a:lnTo>
                  <a:lnTo>
                    <a:pt x="464172" y="208279"/>
                  </a:lnTo>
                  <a:lnTo>
                    <a:pt x="469646" y="236219"/>
                  </a:lnTo>
                  <a:lnTo>
                    <a:pt x="484573" y="257809"/>
                  </a:lnTo>
                  <a:lnTo>
                    <a:pt x="506707" y="273049"/>
                  </a:lnTo>
                  <a:lnTo>
                    <a:pt x="533806" y="278129"/>
                  </a:lnTo>
                  <a:lnTo>
                    <a:pt x="696264" y="278129"/>
                  </a:lnTo>
                  <a:lnTo>
                    <a:pt x="696264" y="650239"/>
                  </a:lnTo>
                  <a:lnTo>
                    <a:pt x="692615" y="668019"/>
                  </a:lnTo>
                  <a:lnTo>
                    <a:pt x="682666" y="681989"/>
                  </a:lnTo>
                  <a:lnTo>
                    <a:pt x="667911" y="692149"/>
                  </a:lnTo>
                  <a:lnTo>
                    <a:pt x="649846" y="695959"/>
                  </a:lnTo>
                  <a:lnTo>
                    <a:pt x="348132" y="695959"/>
                  </a:lnTo>
                  <a:lnTo>
                    <a:pt x="339120" y="698499"/>
                  </a:lnTo>
                  <a:lnTo>
                    <a:pt x="331738" y="702309"/>
                  </a:lnTo>
                  <a:lnTo>
                    <a:pt x="326749" y="709929"/>
                  </a:lnTo>
                  <a:lnTo>
                    <a:pt x="324916" y="718819"/>
                  </a:lnTo>
                  <a:lnTo>
                    <a:pt x="326749" y="727709"/>
                  </a:lnTo>
                  <a:lnTo>
                    <a:pt x="331738" y="735329"/>
                  </a:lnTo>
                  <a:lnTo>
                    <a:pt x="339120" y="740409"/>
                  </a:lnTo>
                  <a:lnTo>
                    <a:pt x="348132" y="742949"/>
                  </a:lnTo>
                  <a:lnTo>
                    <a:pt x="648538" y="742949"/>
                  </a:lnTo>
                  <a:lnTo>
                    <a:pt x="684678" y="735329"/>
                  </a:lnTo>
                  <a:lnTo>
                    <a:pt x="714187" y="715009"/>
                  </a:lnTo>
                  <a:lnTo>
                    <a:pt x="734080" y="685799"/>
                  </a:lnTo>
                  <a:lnTo>
                    <a:pt x="741375" y="650239"/>
                  </a:lnTo>
                  <a:lnTo>
                    <a:pt x="741375" y="247649"/>
                  </a:lnTo>
                  <a:lnTo>
                    <a:pt x="740547" y="232409"/>
                  </a:lnTo>
                  <a:lnTo>
                    <a:pt x="533806" y="232409"/>
                  </a:lnTo>
                  <a:lnTo>
                    <a:pt x="524794" y="229869"/>
                  </a:lnTo>
                  <a:lnTo>
                    <a:pt x="517412" y="224789"/>
                  </a:lnTo>
                  <a:lnTo>
                    <a:pt x="512423" y="217169"/>
                  </a:lnTo>
                  <a:lnTo>
                    <a:pt x="510590" y="208279"/>
                  </a:lnTo>
                  <a:lnTo>
                    <a:pt x="510590" y="49529"/>
                  </a:lnTo>
                  <a:lnTo>
                    <a:pt x="583865" y="49529"/>
                  </a:lnTo>
                  <a:lnTo>
                    <a:pt x="580066" y="45719"/>
                  </a:lnTo>
                  <a:close/>
                </a:path>
                <a:path w="741680" h="742950">
                  <a:moveTo>
                    <a:pt x="189509" y="660399"/>
                  </a:moveTo>
                  <a:lnTo>
                    <a:pt x="181800" y="660399"/>
                  </a:lnTo>
                  <a:lnTo>
                    <a:pt x="139242" y="681989"/>
                  </a:lnTo>
                  <a:lnTo>
                    <a:pt x="232092" y="681989"/>
                  </a:lnTo>
                  <a:lnTo>
                    <a:pt x="189509" y="660399"/>
                  </a:lnTo>
                  <a:close/>
                </a:path>
                <a:path w="741680" h="742950">
                  <a:moveTo>
                    <a:pt x="278510" y="601979"/>
                  </a:moveTo>
                  <a:lnTo>
                    <a:pt x="232092" y="601979"/>
                  </a:lnTo>
                  <a:lnTo>
                    <a:pt x="232092" y="681989"/>
                  </a:lnTo>
                  <a:lnTo>
                    <a:pt x="278510" y="681989"/>
                  </a:lnTo>
                  <a:lnTo>
                    <a:pt x="278510" y="601979"/>
                  </a:lnTo>
                  <a:close/>
                </a:path>
                <a:path w="741680" h="742950">
                  <a:moveTo>
                    <a:pt x="160633" y="601979"/>
                  </a:moveTo>
                  <a:lnTo>
                    <a:pt x="139242" y="601979"/>
                  </a:lnTo>
                  <a:lnTo>
                    <a:pt x="146300" y="603249"/>
                  </a:lnTo>
                  <a:lnTo>
                    <a:pt x="153461" y="603249"/>
                  </a:lnTo>
                  <a:lnTo>
                    <a:pt x="160633" y="601979"/>
                  </a:lnTo>
                  <a:close/>
                </a:path>
                <a:path w="741680" h="742950">
                  <a:moveTo>
                    <a:pt x="278510" y="596899"/>
                  </a:moveTo>
                  <a:lnTo>
                    <a:pt x="185710" y="596899"/>
                  </a:lnTo>
                  <a:lnTo>
                    <a:pt x="192413" y="598169"/>
                  </a:lnTo>
                  <a:lnTo>
                    <a:pt x="203530" y="600709"/>
                  </a:lnTo>
                  <a:lnTo>
                    <a:pt x="217868" y="603249"/>
                  </a:lnTo>
                  <a:lnTo>
                    <a:pt x="225029" y="603249"/>
                  </a:lnTo>
                  <a:lnTo>
                    <a:pt x="232092" y="601979"/>
                  </a:lnTo>
                  <a:lnTo>
                    <a:pt x="278510" y="601979"/>
                  </a:lnTo>
                  <a:lnTo>
                    <a:pt x="278510" y="596899"/>
                  </a:lnTo>
                  <a:close/>
                </a:path>
                <a:path w="741680" h="742950">
                  <a:moveTo>
                    <a:pt x="185773" y="549909"/>
                  </a:moveTo>
                  <a:lnTo>
                    <a:pt x="174835" y="551179"/>
                  </a:lnTo>
                  <a:lnTo>
                    <a:pt x="160388" y="554989"/>
                  </a:lnTo>
                  <a:lnTo>
                    <a:pt x="148818" y="558799"/>
                  </a:lnTo>
                  <a:lnTo>
                    <a:pt x="222643" y="558799"/>
                  </a:lnTo>
                  <a:lnTo>
                    <a:pt x="211073" y="554989"/>
                  </a:lnTo>
                  <a:lnTo>
                    <a:pt x="196690" y="551179"/>
                  </a:lnTo>
                  <a:lnTo>
                    <a:pt x="185773" y="549909"/>
                  </a:lnTo>
                  <a:close/>
                </a:path>
                <a:path w="741680" h="742950">
                  <a:moveTo>
                    <a:pt x="311389" y="276859"/>
                  </a:moveTo>
                  <a:lnTo>
                    <a:pt x="222567" y="276859"/>
                  </a:lnTo>
                  <a:lnTo>
                    <a:pt x="224573" y="278129"/>
                  </a:lnTo>
                  <a:lnTo>
                    <a:pt x="232320" y="285749"/>
                  </a:lnTo>
                  <a:lnTo>
                    <a:pt x="243034" y="295909"/>
                  </a:lnTo>
                  <a:lnTo>
                    <a:pt x="251842" y="302259"/>
                  </a:lnTo>
                  <a:lnTo>
                    <a:pt x="261804" y="307339"/>
                  </a:lnTo>
                  <a:lnTo>
                    <a:pt x="275983" y="311149"/>
                  </a:lnTo>
                  <a:lnTo>
                    <a:pt x="288226" y="314959"/>
                  </a:lnTo>
                  <a:lnTo>
                    <a:pt x="289089" y="316229"/>
                  </a:lnTo>
                  <a:lnTo>
                    <a:pt x="292137" y="328929"/>
                  </a:lnTo>
                  <a:lnTo>
                    <a:pt x="296266" y="342899"/>
                  </a:lnTo>
                  <a:lnTo>
                    <a:pt x="300680" y="353059"/>
                  </a:lnTo>
                  <a:lnTo>
                    <a:pt x="307134" y="361949"/>
                  </a:lnTo>
                  <a:lnTo>
                    <a:pt x="317385" y="372109"/>
                  </a:lnTo>
                  <a:lnTo>
                    <a:pt x="322716" y="378459"/>
                  </a:lnTo>
                  <a:lnTo>
                    <a:pt x="324792" y="383539"/>
                  </a:lnTo>
                  <a:lnTo>
                    <a:pt x="324454" y="389889"/>
                  </a:lnTo>
                  <a:lnTo>
                    <a:pt x="322541" y="396239"/>
                  </a:lnTo>
                  <a:lnTo>
                    <a:pt x="319720" y="408939"/>
                  </a:lnTo>
                  <a:lnTo>
                    <a:pt x="318787" y="417829"/>
                  </a:lnTo>
                  <a:lnTo>
                    <a:pt x="319746" y="426719"/>
                  </a:lnTo>
                  <a:lnTo>
                    <a:pt x="322605" y="438149"/>
                  </a:lnTo>
                  <a:lnTo>
                    <a:pt x="324562" y="445769"/>
                  </a:lnTo>
                  <a:lnTo>
                    <a:pt x="324815" y="452119"/>
                  </a:lnTo>
                  <a:lnTo>
                    <a:pt x="322533" y="457199"/>
                  </a:lnTo>
                  <a:lnTo>
                    <a:pt x="316890" y="463549"/>
                  </a:lnTo>
                  <a:lnTo>
                    <a:pt x="306805" y="473709"/>
                  </a:lnTo>
                  <a:lnTo>
                    <a:pt x="300351" y="483869"/>
                  </a:lnTo>
                  <a:lnTo>
                    <a:pt x="295683" y="495299"/>
                  </a:lnTo>
                  <a:lnTo>
                    <a:pt x="290956" y="511809"/>
                  </a:lnTo>
                  <a:lnTo>
                    <a:pt x="288696" y="520699"/>
                  </a:lnTo>
                  <a:lnTo>
                    <a:pt x="281965" y="521969"/>
                  </a:lnTo>
                  <a:lnTo>
                    <a:pt x="243140" y="538479"/>
                  </a:lnTo>
                  <a:lnTo>
                    <a:pt x="224561" y="557529"/>
                  </a:lnTo>
                  <a:lnTo>
                    <a:pt x="222643" y="558799"/>
                  </a:lnTo>
                  <a:lnTo>
                    <a:pt x="311216" y="558799"/>
                  </a:lnTo>
                  <a:lnTo>
                    <a:pt x="320069" y="552449"/>
                  </a:lnTo>
                  <a:lnTo>
                    <a:pt x="329633" y="539749"/>
                  </a:lnTo>
                  <a:lnTo>
                    <a:pt x="335762" y="524509"/>
                  </a:lnTo>
                  <a:lnTo>
                    <a:pt x="338738" y="513079"/>
                  </a:lnTo>
                  <a:lnTo>
                    <a:pt x="341161" y="505459"/>
                  </a:lnTo>
                  <a:lnTo>
                    <a:pt x="345101" y="500379"/>
                  </a:lnTo>
                  <a:lnTo>
                    <a:pt x="352628" y="491489"/>
                  </a:lnTo>
                  <a:lnTo>
                    <a:pt x="362140" y="478789"/>
                  </a:lnTo>
                  <a:lnTo>
                    <a:pt x="368018" y="464819"/>
                  </a:lnTo>
                  <a:lnTo>
                    <a:pt x="370046" y="448309"/>
                  </a:lnTo>
                  <a:lnTo>
                    <a:pt x="368007" y="433069"/>
                  </a:lnTo>
                  <a:lnTo>
                    <a:pt x="365636" y="422909"/>
                  </a:lnTo>
                  <a:lnTo>
                    <a:pt x="364735" y="417829"/>
                  </a:lnTo>
                  <a:lnTo>
                    <a:pt x="365794" y="412749"/>
                  </a:lnTo>
                  <a:lnTo>
                    <a:pt x="369303" y="402589"/>
                  </a:lnTo>
                  <a:lnTo>
                    <a:pt x="371360" y="386079"/>
                  </a:lnTo>
                  <a:lnTo>
                    <a:pt x="369303" y="370839"/>
                  </a:lnTo>
                  <a:lnTo>
                    <a:pt x="363359" y="355599"/>
                  </a:lnTo>
                  <a:lnTo>
                    <a:pt x="353758" y="342899"/>
                  </a:lnTo>
                  <a:lnTo>
                    <a:pt x="345437" y="335279"/>
                  </a:lnTo>
                  <a:lnTo>
                    <a:pt x="340804" y="328929"/>
                  </a:lnTo>
                  <a:lnTo>
                    <a:pt x="338124" y="322579"/>
                  </a:lnTo>
                  <a:lnTo>
                    <a:pt x="335660" y="311149"/>
                  </a:lnTo>
                  <a:lnTo>
                    <a:pt x="329690" y="295909"/>
                  </a:lnTo>
                  <a:lnTo>
                    <a:pt x="320227" y="283209"/>
                  </a:lnTo>
                  <a:lnTo>
                    <a:pt x="311389" y="276859"/>
                  </a:lnTo>
                  <a:close/>
                </a:path>
                <a:path w="741680" h="742950">
                  <a:moveTo>
                    <a:pt x="222567" y="276859"/>
                  </a:moveTo>
                  <a:lnTo>
                    <a:pt x="148780" y="276859"/>
                  </a:lnTo>
                  <a:lnTo>
                    <a:pt x="160375" y="279399"/>
                  </a:lnTo>
                  <a:lnTo>
                    <a:pt x="174833" y="283209"/>
                  </a:lnTo>
                  <a:lnTo>
                    <a:pt x="185669" y="284479"/>
                  </a:lnTo>
                  <a:lnTo>
                    <a:pt x="196506" y="283209"/>
                  </a:lnTo>
                  <a:lnTo>
                    <a:pt x="210972" y="279399"/>
                  </a:lnTo>
                  <a:lnTo>
                    <a:pt x="222567" y="276859"/>
                  </a:lnTo>
                  <a:close/>
                </a:path>
                <a:path w="741680" h="742950">
                  <a:moveTo>
                    <a:pt x="219450" y="232409"/>
                  </a:moveTo>
                  <a:lnTo>
                    <a:pt x="203580" y="233679"/>
                  </a:lnTo>
                  <a:lnTo>
                    <a:pt x="192544" y="236219"/>
                  </a:lnTo>
                  <a:lnTo>
                    <a:pt x="185708" y="237489"/>
                  </a:lnTo>
                  <a:lnTo>
                    <a:pt x="243690" y="237489"/>
                  </a:lnTo>
                  <a:lnTo>
                    <a:pt x="235005" y="233679"/>
                  </a:lnTo>
                  <a:lnTo>
                    <a:pt x="219450" y="232409"/>
                  </a:lnTo>
                  <a:close/>
                </a:path>
                <a:path w="741680" h="742950">
                  <a:moveTo>
                    <a:pt x="583865" y="49529"/>
                  </a:moveTo>
                  <a:lnTo>
                    <a:pt x="510590" y="49529"/>
                  </a:lnTo>
                  <a:lnTo>
                    <a:pt x="517080" y="52069"/>
                  </a:lnTo>
                  <a:lnTo>
                    <a:pt x="523163" y="54609"/>
                  </a:lnTo>
                  <a:lnTo>
                    <a:pt x="687704" y="219709"/>
                  </a:lnTo>
                  <a:lnTo>
                    <a:pt x="691044" y="224789"/>
                  </a:lnTo>
                  <a:lnTo>
                    <a:pt x="693216" y="232409"/>
                  </a:lnTo>
                  <a:lnTo>
                    <a:pt x="740547" y="232409"/>
                  </a:lnTo>
                  <a:lnTo>
                    <a:pt x="740341" y="228599"/>
                  </a:lnTo>
                  <a:lnTo>
                    <a:pt x="735485" y="212089"/>
                  </a:lnTo>
                  <a:lnTo>
                    <a:pt x="727119" y="195579"/>
                  </a:lnTo>
                  <a:lnTo>
                    <a:pt x="715555" y="181609"/>
                  </a:lnTo>
                  <a:lnTo>
                    <a:pt x="583865" y="49529"/>
                  </a:lnTo>
                  <a:close/>
                </a:path>
                <a:path w="741680" h="742950">
                  <a:moveTo>
                    <a:pt x="495363" y="0"/>
                  </a:moveTo>
                  <a:lnTo>
                    <a:pt x="277202" y="0"/>
                  </a:lnTo>
                  <a:lnTo>
                    <a:pt x="241062" y="7619"/>
                  </a:lnTo>
                  <a:lnTo>
                    <a:pt x="211553" y="26669"/>
                  </a:lnTo>
                  <a:lnTo>
                    <a:pt x="191659" y="55879"/>
                  </a:lnTo>
                  <a:lnTo>
                    <a:pt x="184365" y="92709"/>
                  </a:lnTo>
                  <a:lnTo>
                    <a:pt x="185673" y="162559"/>
                  </a:lnTo>
                  <a:lnTo>
                    <a:pt x="187504" y="171449"/>
                  </a:lnTo>
                  <a:lnTo>
                    <a:pt x="192488" y="179069"/>
                  </a:lnTo>
                  <a:lnTo>
                    <a:pt x="199866" y="184149"/>
                  </a:lnTo>
                  <a:lnTo>
                    <a:pt x="208876" y="185419"/>
                  </a:lnTo>
                  <a:lnTo>
                    <a:pt x="217888" y="184149"/>
                  </a:lnTo>
                  <a:lnTo>
                    <a:pt x="225270" y="179069"/>
                  </a:lnTo>
                  <a:lnTo>
                    <a:pt x="230259" y="171449"/>
                  </a:lnTo>
                  <a:lnTo>
                    <a:pt x="232092" y="162559"/>
                  </a:lnTo>
                  <a:lnTo>
                    <a:pt x="232092" y="92709"/>
                  </a:lnTo>
                  <a:lnTo>
                    <a:pt x="235739" y="74929"/>
                  </a:lnTo>
                  <a:lnTo>
                    <a:pt x="245686" y="59689"/>
                  </a:lnTo>
                  <a:lnTo>
                    <a:pt x="260440" y="49529"/>
                  </a:lnTo>
                  <a:lnTo>
                    <a:pt x="278510" y="45719"/>
                  </a:lnTo>
                  <a:lnTo>
                    <a:pt x="580066" y="45719"/>
                  </a:lnTo>
                  <a:lnTo>
                    <a:pt x="561073" y="26669"/>
                  </a:lnTo>
                  <a:lnTo>
                    <a:pt x="546869" y="15239"/>
                  </a:lnTo>
                  <a:lnTo>
                    <a:pt x="530885" y="6349"/>
                  </a:lnTo>
                  <a:lnTo>
                    <a:pt x="513567" y="1269"/>
                  </a:lnTo>
                  <a:lnTo>
                    <a:pt x="495363" y="0"/>
                  </a:lnTo>
                  <a:close/>
                </a:path>
              </a:pathLst>
            </a:custGeom>
            <a:solidFill>
              <a:srgbClr val="2D296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8442" y="4370659"/>
              <a:ext cx="1264108" cy="6995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11871" y="4357370"/>
              <a:ext cx="1371003" cy="8170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8013" y="4307795"/>
              <a:ext cx="667499" cy="88999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89978" y="5510774"/>
              <a:ext cx="933043" cy="10232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8319" y="4334680"/>
              <a:ext cx="779513" cy="9132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/>
            <a:srcRect/>
            <a:stretch/>
          </p:blipFill>
          <p:spPr>
            <a:xfrm>
              <a:off x="7467108" y="5568289"/>
              <a:ext cx="1068932" cy="82870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53002" y="7001464"/>
              <a:ext cx="206997" cy="12654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19543" y="6857885"/>
              <a:ext cx="1270" cy="33655"/>
            </a:xfrm>
            <a:custGeom>
              <a:avLst/>
              <a:gdLst/>
              <a:ahLst/>
              <a:cxnLst/>
              <a:rect l="l" t="t" r="r" b="b"/>
              <a:pathLst>
                <a:path w="1269" h="33654">
                  <a:moveTo>
                    <a:pt x="673" y="0"/>
                  </a:moveTo>
                  <a:lnTo>
                    <a:pt x="0" y="0"/>
                  </a:lnTo>
                  <a:lnTo>
                    <a:pt x="0" y="33299"/>
                  </a:lnTo>
                  <a:lnTo>
                    <a:pt x="673" y="33299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2D296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2004" y="6857897"/>
              <a:ext cx="677581" cy="27010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28344" y="6857885"/>
              <a:ext cx="62230" cy="33655"/>
            </a:xfrm>
            <a:custGeom>
              <a:avLst/>
              <a:gdLst/>
              <a:ahLst/>
              <a:cxnLst/>
              <a:rect l="l" t="t" r="r" b="b"/>
              <a:pathLst>
                <a:path w="62230" h="33654">
                  <a:moveTo>
                    <a:pt x="673" y="0"/>
                  </a:moveTo>
                  <a:lnTo>
                    <a:pt x="0" y="0"/>
                  </a:lnTo>
                  <a:lnTo>
                    <a:pt x="0" y="33299"/>
                  </a:lnTo>
                  <a:lnTo>
                    <a:pt x="673" y="33299"/>
                  </a:lnTo>
                  <a:lnTo>
                    <a:pt x="673" y="0"/>
                  </a:lnTo>
                  <a:close/>
                </a:path>
                <a:path w="62230" h="33654">
                  <a:moveTo>
                    <a:pt x="9499" y="0"/>
                  </a:moveTo>
                  <a:lnTo>
                    <a:pt x="8826" y="0"/>
                  </a:lnTo>
                  <a:lnTo>
                    <a:pt x="8826" y="33299"/>
                  </a:lnTo>
                  <a:lnTo>
                    <a:pt x="9499" y="33299"/>
                  </a:lnTo>
                  <a:lnTo>
                    <a:pt x="9499" y="0"/>
                  </a:lnTo>
                  <a:close/>
                </a:path>
                <a:path w="62230" h="33654">
                  <a:moveTo>
                    <a:pt x="18300" y="0"/>
                  </a:moveTo>
                  <a:lnTo>
                    <a:pt x="17640" y="0"/>
                  </a:lnTo>
                  <a:lnTo>
                    <a:pt x="17640" y="33299"/>
                  </a:lnTo>
                  <a:lnTo>
                    <a:pt x="18300" y="33299"/>
                  </a:lnTo>
                  <a:lnTo>
                    <a:pt x="18300" y="0"/>
                  </a:lnTo>
                  <a:close/>
                </a:path>
                <a:path w="62230" h="33654">
                  <a:moveTo>
                    <a:pt x="28854" y="0"/>
                  </a:moveTo>
                  <a:lnTo>
                    <a:pt x="28181" y="0"/>
                  </a:lnTo>
                  <a:lnTo>
                    <a:pt x="28181" y="33299"/>
                  </a:lnTo>
                  <a:lnTo>
                    <a:pt x="28854" y="33299"/>
                  </a:lnTo>
                  <a:lnTo>
                    <a:pt x="28854" y="0"/>
                  </a:lnTo>
                  <a:close/>
                </a:path>
                <a:path w="62230" h="33654">
                  <a:moveTo>
                    <a:pt x="39027" y="0"/>
                  </a:moveTo>
                  <a:lnTo>
                    <a:pt x="37947" y="0"/>
                  </a:lnTo>
                  <a:lnTo>
                    <a:pt x="37947" y="33299"/>
                  </a:lnTo>
                  <a:lnTo>
                    <a:pt x="39027" y="33299"/>
                  </a:lnTo>
                  <a:lnTo>
                    <a:pt x="39027" y="0"/>
                  </a:lnTo>
                  <a:close/>
                </a:path>
                <a:path w="62230" h="33654">
                  <a:moveTo>
                    <a:pt x="51523" y="0"/>
                  </a:moveTo>
                  <a:lnTo>
                    <a:pt x="48831" y="0"/>
                  </a:lnTo>
                  <a:lnTo>
                    <a:pt x="48831" y="33299"/>
                  </a:lnTo>
                  <a:lnTo>
                    <a:pt x="51523" y="33299"/>
                  </a:lnTo>
                  <a:lnTo>
                    <a:pt x="51523" y="0"/>
                  </a:lnTo>
                  <a:close/>
                </a:path>
                <a:path w="62230" h="33654">
                  <a:moveTo>
                    <a:pt x="61683" y="0"/>
                  </a:moveTo>
                  <a:lnTo>
                    <a:pt x="58991" y="0"/>
                  </a:lnTo>
                  <a:lnTo>
                    <a:pt x="58991" y="33299"/>
                  </a:lnTo>
                  <a:lnTo>
                    <a:pt x="61683" y="33299"/>
                  </a:lnTo>
                  <a:lnTo>
                    <a:pt x="61683" y="0"/>
                  </a:lnTo>
                  <a:close/>
                </a:path>
              </a:pathLst>
            </a:custGeom>
            <a:solidFill>
              <a:srgbClr val="2D296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8805049" y="7034025"/>
            <a:ext cx="114109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1" i="0">
                <a:solidFill>
                  <a:srgbClr val="979799"/>
                </a:solidFill>
                <a:latin typeface="Lucida Sans"/>
                <a:cs typeface="Lucida Sans"/>
              </a:defRPr>
            </a:lvl1pPr>
          </a:lstStyle>
          <a:p>
            <a:pPr marL="11516">
              <a:lnSpc>
                <a:spcPts val="816"/>
              </a:lnSpc>
            </a:pPr>
            <a:r>
              <a:rPr lang="it-IT"/>
              <a:t>The</a:t>
            </a:r>
            <a:r>
              <a:rPr lang="it-IT" spc="70"/>
              <a:t> </a:t>
            </a:r>
            <a:r>
              <a:rPr lang="it-IT"/>
              <a:t>growth</a:t>
            </a:r>
            <a:r>
              <a:rPr lang="it-IT" spc="75"/>
              <a:t> </a:t>
            </a:r>
            <a:r>
              <a:rPr lang="it-IT" spc="-10"/>
              <a:t>timeline</a:t>
            </a:r>
            <a:endParaRPr spc="-9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813F0BE-4326-CDE8-C341-34CAD522B3AC}"/>
              </a:ext>
            </a:extLst>
          </p:cNvPr>
          <p:cNvSpPr txBox="1"/>
          <p:nvPr/>
        </p:nvSpPr>
        <p:spPr>
          <a:xfrm>
            <a:off x="-148331" y="2547627"/>
            <a:ext cx="3575360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 CERTIFICATIONS</a:t>
            </a:r>
            <a:r>
              <a:rPr lang="it-IT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BE4C2BF-0245-5B91-0042-4E397B50E5B4}"/>
              </a:ext>
            </a:extLst>
          </p:cNvPr>
          <p:cNvSpPr txBox="1"/>
          <p:nvPr/>
        </p:nvSpPr>
        <p:spPr>
          <a:xfrm>
            <a:off x="263287" y="2866335"/>
            <a:ext cx="203386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SGQ</a:t>
            </a:r>
            <a:r>
              <a:rPr lang="it-IT" sz="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| SISTEMA DI GESTIONE </a:t>
            </a:r>
            <a:r>
              <a:rPr lang="it-IT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QUALITA’</a:t>
            </a:r>
            <a:endParaRPr lang="it-IT" sz="9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4D05E11-5812-4707-03C5-C3DA9EC1A5FF}"/>
              </a:ext>
            </a:extLst>
          </p:cNvPr>
          <p:cNvSpPr txBox="1"/>
          <p:nvPr/>
        </p:nvSpPr>
        <p:spPr>
          <a:xfrm>
            <a:off x="263287" y="3104196"/>
            <a:ext cx="235069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SGA</a:t>
            </a:r>
            <a:r>
              <a:rPr lang="it-IT" sz="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| SISTEMA DI GESTIONE </a:t>
            </a:r>
            <a:r>
              <a:rPr lang="it-IT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AMBIENTALE</a:t>
            </a:r>
            <a:endParaRPr lang="it-IT" sz="900" b="1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AAD87F2-9F24-A2FC-A4E4-5152FEC5B1B1}"/>
              </a:ext>
            </a:extLst>
          </p:cNvPr>
          <p:cNvSpPr txBox="1"/>
          <p:nvPr/>
        </p:nvSpPr>
        <p:spPr>
          <a:xfrm>
            <a:off x="263287" y="3331870"/>
            <a:ext cx="20295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SGE</a:t>
            </a:r>
            <a:r>
              <a:rPr lang="it-IT" sz="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| SISTEMA DI GESTIONE </a:t>
            </a:r>
            <a:r>
              <a:rPr lang="it-IT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ENERGIA</a:t>
            </a:r>
            <a:r>
              <a:rPr lang="it-IT" sz="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it-IT" sz="900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9F3E9CF-770C-9144-957D-985E70CAD1C8}"/>
              </a:ext>
            </a:extLst>
          </p:cNvPr>
          <p:cNvSpPr txBox="1"/>
          <p:nvPr/>
        </p:nvSpPr>
        <p:spPr>
          <a:xfrm>
            <a:off x="263287" y="3557983"/>
            <a:ext cx="329518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SCR</a:t>
            </a:r>
            <a:r>
              <a:rPr lang="it-IT" sz="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| SISTEMA DI GESTIONE </a:t>
            </a:r>
            <a:r>
              <a:rPr lang="it-IT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SALUTE E LA SICUREZZA SUL LAVORO</a:t>
            </a:r>
            <a:endParaRPr lang="it-IT" sz="900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55DDBFD-CC4A-96F3-66A3-30A14CAD53F5}"/>
              </a:ext>
            </a:extLst>
          </p:cNvPr>
          <p:cNvSpPr txBox="1"/>
          <p:nvPr/>
        </p:nvSpPr>
        <p:spPr>
          <a:xfrm>
            <a:off x="260731" y="3794253"/>
            <a:ext cx="259265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ETICA</a:t>
            </a:r>
            <a:r>
              <a:rPr lang="it-IT" sz="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| SISTEMA DI GESTIONE </a:t>
            </a:r>
            <a:r>
              <a:rPr lang="it-IT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ANTICORRUZIONE </a:t>
            </a:r>
            <a:endParaRPr lang="it-IT" sz="900" dirty="0"/>
          </a:p>
        </p:txBody>
      </p:sp>
      <p:pic>
        <p:nvPicPr>
          <p:cNvPr id="38" name="Immagine 37" descr="Immagine che contiene testo, segnale, esterni&#10;&#10;Descrizione generata automaticamente">
            <a:extLst>
              <a:ext uri="{FF2B5EF4-FFF2-40B4-BE49-F238E27FC236}">
                <a16:creationId xmlns:a16="http://schemas.microsoft.com/office/drawing/2014/main" id="{5E8B8B6D-7216-BB47-7156-A6BF6EDE9E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87" y="1944094"/>
            <a:ext cx="3210912" cy="2337275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C3F0B66B-11AD-703D-1607-D9B5B8AF38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85" y="2554226"/>
            <a:ext cx="990408" cy="1111877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34A4F159-E523-7FFC-96A1-D0BDF1468B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69" y="2573471"/>
            <a:ext cx="969309" cy="1086516"/>
          </a:xfrm>
          <a:prstGeom prst="rect">
            <a:avLst/>
          </a:prstGeom>
        </p:spPr>
      </p:pic>
      <p:pic>
        <p:nvPicPr>
          <p:cNvPr id="49" name="Immagine 48" descr="Immagine che contiene testo, logo, Marchio, simbolo&#10;&#10;Descrizione generata automaticamente">
            <a:extLst>
              <a:ext uri="{FF2B5EF4-FFF2-40B4-BE49-F238E27FC236}">
                <a16:creationId xmlns:a16="http://schemas.microsoft.com/office/drawing/2014/main" id="{0CE315C1-0416-9765-9099-7B30DEA70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0883" y="2580611"/>
            <a:ext cx="983215" cy="1086425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C7235B97-7B39-90F2-5FE5-539FC180BF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895" y="2580611"/>
            <a:ext cx="964917" cy="1084775"/>
          </a:xfrm>
          <a:prstGeom prst="rect">
            <a:avLst/>
          </a:prstGeom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BBA2D46-382E-BDE7-A52F-93CCEC7A9354}"/>
              </a:ext>
            </a:extLst>
          </p:cNvPr>
          <p:cNvSpPr txBox="1"/>
          <p:nvPr/>
        </p:nvSpPr>
        <p:spPr>
          <a:xfrm>
            <a:off x="254906" y="4403487"/>
            <a:ext cx="45881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The transport services provided by our group</a:t>
            </a:r>
            <a:endParaRPr lang="it-IT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8469966E-784B-599E-731F-BD6660D0A063}"/>
              </a:ext>
            </a:extLst>
          </p:cNvPr>
          <p:cNvSpPr txBox="1"/>
          <p:nvPr/>
        </p:nvSpPr>
        <p:spPr>
          <a:xfrm>
            <a:off x="5988510" y="5935165"/>
            <a:ext cx="97236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/>
              <a:t>ECOVADIS GOLD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C17F7A98-5523-75EC-BE03-741AE7BEAA02}"/>
              </a:ext>
            </a:extLst>
          </p:cNvPr>
          <p:cNvSpPr txBox="1"/>
          <p:nvPr/>
        </p:nvSpPr>
        <p:spPr>
          <a:xfrm>
            <a:off x="4731308" y="4700249"/>
            <a:ext cx="17514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IFS LOGISTIC HIGER LEVEL SCORE</a:t>
            </a:r>
            <a:endParaRPr lang="it-IT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69F9FA27-8529-6F1B-1EBC-9071437B6D37}"/>
              </a:ext>
            </a:extLst>
          </p:cNvPr>
          <p:cNvSpPr txBox="1"/>
          <p:nvPr/>
        </p:nvSpPr>
        <p:spPr>
          <a:xfrm>
            <a:off x="9225537" y="5987661"/>
            <a:ext cx="2248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ATTESTATO DI SOSTENIBILITA’ LOGISTICA </a:t>
            </a:r>
          </a:p>
          <a:p>
            <a:pPr algn="ctr"/>
            <a:r>
              <a:rPr lang="it-IT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 LOGISTICA GOLD 96/100</a:t>
            </a:r>
          </a:p>
        </p:txBody>
      </p:sp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650F006B-AC7A-F197-66DC-7CBB5FDF5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6046803" y="5005233"/>
            <a:ext cx="855780" cy="855780"/>
          </a:xfrm>
          <a:prstGeom prst="rect">
            <a:avLst/>
          </a:prstGeom>
        </p:spPr>
      </p:pic>
      <p:pic>
        <p:nvPicPr>
          <p:cNvPr id="4" name="Immagine 3" descr="Immagine che contiene Carattere, Elementi grafici, testo, logo&#10;&#10;Descrizione generata automaticamente">
            <a:extLst>
              <a:ext uri="{FF2B5EF4-FFF2-40B4-BE49-F238E27FC236}">
                <a16:creationId xmlns:a16="http://schemas.microsoft.com/office/drawing/2014/main" id="{A3D62EB9-F8DD-074C-BF08-6D8AC79307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56147" y="3890936"/>
            <a:ext cx="795292" cy="767419"/>
          </a:xfrm>
          <a:prstGeom prst="rect">
            <a:avLst/>
          </a:prstGeom>
        </p:spPr>
      </p:pic>
      <p:pic>
        <p:nvPicPr>
          <p:cNvPr id="10" name="Immagine 9" descr="Immagine che contiene Carattere, Elementi grafici, logo, simbolo&#10;&#10;Descrizione generata automaticamente">
            <a:extLst>
              <a:ext uri="{FF2B5EF4-FFF2-40B4-BE49-F238E27FC236}">
                <a16:creationId xmlns:a16="http://schemas.microsoft.com/office/drawing/2014/main" id="{9F32DCC3-B17A-5D50-673C-D8A443D2AB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19912" y="4577005"/>
            <a:ext cx="296055" cy="162700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8486769-1A65-DAC9-9CA2-AD8B0ABE3CE0}"/>
              </a:ext>
            </a:extLst>
          </p:cNvPr>
          <p:cNvSpPr txBox="1"/>
          <p:nvPr/>
        </p:nvSpPr>
        <p:spPr>
          <a:xfrm>
            <a:off x="7494960" y="5982234"/>
            <a:ext cx="19939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/>
              <a:t>TRANSPORT COMPILANCE RATING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4670" y="69069"/>
            <a:ext cx="105156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CSM</a:t>
            </a:r>
            <a:r>
              <a:rPr sz="1800" spc="-35" dirty="0"/>
              <a:t> </a:t>
            </a:r>
            <a:r>
              <a:rPr sz="1800" dirty="0"/>
              <a:t>ROADMAP</a:t>
            </a:r>
            <a:r>
              <a:rPr sz="1800" spc="-20" dirty="0"/>
              <a:t> </a:t>
            </a:r>
            <a:r>
              <a:rPr sz="1800" dirty="0"/>
              <a:t>FOR</a:t>
            </a:r>
            <a:r>
              <a:rPr sz="1800" spc="-30" dirty="0"/>
              <a:t> </a:t>
            </a:r>
            <a:r>
              <a:rPr sz="1800" dirty="0"/>
              <a:t>A</a:t>
            </a:r>
            <a:r>
              <a:rPr sz="1800" spc="-30" dirty="0"/>
              <a:t> </a:t>
            </a:r>
            <a:r>
              <a:rPr sz="1800" spc="-20" dirty="0"/>
              <a:t>SUSTAINABLE,</a:t>
            </a:r>
            <a:r>
              <a:rPr sz="1800" spc="-55" dirty="0"/>
              <a:t> </a:t>
            </a:r>
            <a:r>
              <a:rPr sz="1800" spc="-20" dirty="0"/>
              <a:t>COLLABORATIVE</a:t>
            </a:r>
            <a:r>
              <a:rPr sz="1800" spc="-30" dirty="0"/>
              <a:t> </a:t>
            </a:r>
            <a:r>
              <a:rPr sz="1800" dirty="0"/>
              <a:t>&amp;</a:t>
            </a:r>
            <a:r>
              <a:rPr sz="1800" spc="-30" dirty="0"/>
              <a:t> </a:t>
            </a:r>
            <a:r>
              <a:rPr sz="1800" spc="-10" dirty="0"/>
              <a:t>HI-</a:t>
            </a:r>
            <a:r>
              <a:rPr sz="1800" dirty="0"/>
              <a:t>TECH</a:t>
            </a:r>
            <a:r>
              <a:rPr sz="1800" spc="-15" dirty="0"/>
              <a:t> </a:t>
            </a:r>
            <a:r>
              <a:rPr sz="1800" dirty="0"/>
              <a:t>LOGISTICS:</a:t>
            </a:r>
            <a:r>
              <a:rPr sz="1800" spc="360" dirty="0"/>
              <a:t> </a:t>
            </a:r>
            <a:r>
              <a:rPr sz="1800" dirty="0">
                <a:solidFill>
                  <a:srgbClr val="0085C9"/>
                </a:solidFill>
              </a:rPr>
              <a:t>LOGISTICS</a:t>
            </a:r>
            <a:r>
              <a:rPr sz="1800" spc="-35" dirty="0">
                <a:solidFill>
                  <a:srgbClr val="0085C9"/>
                </a:solidFill>
              </a:rPr>
              <a:t> </a:t>
            </a:r>
            <a:r>
              <a:rPr sz="1800" dirty="0">
                <a:solidFill>
                  <a:srgbClr val="0085C9"/>
                </a:solidFill>
              </a:rPr>
              <a:t>CO2</a:t>
            </a:r>
            <a:r>
              <a:rPr sz="1800" spc="-25" dirty="0">
                <a:solidFill>
                  <a:srgbClr val="0085C9"/>
                </a:solidFill>
              </a:rPr>
              <a:t> </a:t>
            </a:r>
            <a:r>
              <a:rPr sz="1800" spc="-10" dirty="0">
                <a:solidFill>
                  <a:srgbClr val="0085C9"/>
                </a:solidFill>
              </a:rPr>
              <a:t>EFFICIENCY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51281" y="324611"/>
            <a:ext cx="9085219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spc="-10" dirty="0">
                <a:solidFill>
                  <a:srgbClr val="77923B"/>
                </a:solidFill>
                <a:latin typeface="Calibri"/>
                <a:cs typeface="Calibri"/>
              </a:rPr>
              <a:t>Alternative</a:t>
            </a:r>
            <a:r>
              <a:rPr sz="1350" b="1" spc="-35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77923B"/>
                </a:solidFill>
                <a:latin typeface="Calibri"/>
                <a:cs typeface="Calibri"/>
              </a:rPr>
              <a:t>fuels</a:t>
            </a:r>
            <a:r>
              <a:rPr sz="1350" b="1" spc="-10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77923B"/>
                </a:solidFill>
                <a:latin typeface="Calibri"/>
                <a:cs typeface="Calibri"/>
              </a:rPr>
              <a:t>&amp;</a:t>
            </a:r>
            <a:r>
              <a:rPr sz="1350" b="1" spc="25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77923B"/>
                </a:solidFill>
                <a:latin typeface="Calibri"/>
                <a:cs typeface="Calibri"/>
              </a:rPr>
              <a:t>vehicle</a:t>
            </a:r>
            <a:r>
              <a:rPr sz="1350" b="1" spc="-5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1350" b="1" spc="-10" dirty="0">
                <a:solidFill>
                  <a:srgbClr val="77923B"/>
                </a:solidFill>
                <a:latin typeface="Calibri"/>
                <a:cs typeface="Calibri"/>
              </a:rPr>
              <a:t>technologies:</a:t>
            </a:r>
            <a:r>
              <a:rPr sz="1350" b="1" spc="-20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1350" b="1" spc="-10" dirty="0">
                <a:solidFill>
                  <a:srgbClr val="77923B"/>
                </a:solidFill>
                <a:latin typeface="Calibri"/>
                <a:cs typeface="Calibri"/>
              </a:rPr>
              <a:t>LNG-</a:t>
            </a:r>
            <a:r>
              <a:rPr sz="1350" b="1" dirty="0">
                <a:solidFill>
                  <a:srgbClr val="77923B"/>
                </a:solidFill>
                <a:latin typeface="Calibri"/>
                <a:cs typeface="Calibri"/>
              </a:rPr>
              <a:t>BIO</a:t>
            </a:r>
            <a:r>
              <a:rPr sz="1350" b="1" spc="10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1350" b="1" spc="-10" dirty="0">
                <a:solidFill>
                  <a:srgbClr val="77923B"/>
                </a:solidFill>
                <a:latin typeface="Calibri"/>
                <a:cs typeface="Calibri"/>
              </a:rPr>
              <a:t>LNG-NITROGEN-</a:t>
            </a:r>
            <a:r>
              <a:rPr sz="1350" b="1" dirty="0">
                <a:solidFill>
                  <a:srgbClr val="77923B"/>
                </a:solidFill>
                <a:latin typeface="Calibri"/>
                <a:cs typeface="Calibri"/>
              </a:rPr>
              <a:t>FULL</a:t>
            </a:r>
            <a:r>
              <a:rPr sz="1350" b="1" spc="-5" dirty="0">
                <a:solidFill>
                  <a:srgbClr val="77923B"/>
                </a:solidFill>
                <a:latin typeface="Calibri"/>
                <a:cs typeface="Calibri"/>
              </a:rPr>
              <a:t> </a:t>
            </a:r>
            <a:r>
              <a:rPr sz="1350" b="1" spc="-10" dirty="0">
                <a:solidFill>
                  <a:srgbClr val="77923B"/>
                </a:solidFill>
                <a:latin typeface="Calibri"/>
                <a:cs typeface="Calibri"/>
              </a:rPr>
              <a:t>ELECTRIC-</a:t>
            </a:r>
            <a:r>
              <a:rPr sz="1350" b="1" dirty="0">
                <a:solidFill>
                  <a:srgbClr val="77923B"/>
                </a:solidFill>
                <a:latin typeface="Calibri"/>
                <a:cs typeface="Calibri"/>
              </a:rPr>
              <a:t>GREEN</a:t>
            </a:r>
            <a:r>
              <a:rPr sz="1350" b="1" spc="-10" dirty="0">
                <a:solidFill>
                  <a:srgbClr val="77923B"/>
                </a:solidFill>
                <a:latin typeface="Calibri"/>
                <a:cs typeface="Calibri"/>
              </a:rPr>
              <a:t> TRUCK</a:t>
            </a:r>
            <a:r>
              <a:rPr lang="it-IT" sz="1350" b="1" spc="-10" dirty="0">
                <a:solidFill>
                  <a:srgbClr val="77923B"/>
                </a:solidFill>
                <a:latin typeface="Calibri"/>
                <a:cs typeface="Calibri"/>
              </a:rPr>
              <a:t>- HVO – FULL ELETTRIC TRUCK</a:t>
            </a:r>
            <a:endParaRPr sz="135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815" y="647700"/>
            <a:ext cx="11934825" cy="2004060"/>
            <a:chOff x="51815" y="647700"/>
            <a:chExt cx="11934825" cy="20040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3604" y="1060704"/>
              <a:ext cx="2368295" cy="15758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3388" y="973836"/>
              <a:ext cx="1118603" cy="16779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15" y="647700"/>
              <a:ext cx="11934444" cy="4450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0952" y="655320"/>
              <a:ext cx="1376171" cy="4815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252" y="687323"/>
              <a:ext cx="11815571" cy="32766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11252" y="687323"/>
            <a:ext cx="11816080" cy="32766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Greening</a:t>
            </a:r>
            <a:r>
              <a:rPr sz="135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Calibri"/>
                <a:cs typeface="Calibri"/>
              </a:rPr>
              <a:t>Truck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620" y="4002023"/>
            <a:ext cx="4890770" cy="1831975"/>
            <a:chOff x="7620" y="4002023"/>
            <a:chExt cx="4890770" cy="183197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087" y="4002023"/>
              <a:ext cx="2289035" cy="18135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20" y="4002023"/>
              <a:ext cx="2602992" cy="183184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280525" y="5739387"/>
            <a:ext cx="88836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dirty="0">
                <a:solidFill>
                  <a:srgbClr val="003787"/>
                </a:solidFill>
                <a:latin typeface="Calibri"/>
                <a:cs typeface="Calibri"/>
              </a:rPr>
              <a:t>Solar</a:t>
            </a:r>
            <a:r>
              <a:rPr sz="1350" b="1" spc="-40" dirty="0">
                <a:solidFill>
                  <a:srgbClr val="003787"/>
                </a:solidFill>
                <a:latin typeface="Calibri"/>
                <a:cs typeface="Calibri"/>
              </a:rPr>
              <a:t> </a:t>
            </a:r>
            <a:r>
              <a:rPr sz="1350" b="1" spc="-10" dirty="0">
                <a:solidFill>
                  <a:srgbClr val="003787"/>
                </a:solidFill>
                <a:latin typeface="Calibri"/>
                <a:cs typeface="Calibri"/>
              </a:rPr>
              <a:t>Panels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0681" y="5731982"/>
            <a:ext cx="89535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dirty="0">
                <a:solidFill>
                  <a:srgbClr val="003787"/>
                </a:solidFill>
                <a:latin typeface="Calibri"/>
                <a:cs typeface="Calibri"/>
              </a:rPr>
              <a:t>LED</a:t>
            </a:r>
            <a:r>
              <a:rPr sz="1350" b="1" spc="-30" dirty="0">
                <a:solidFill>
                  <a:srgbClr val="003787"/>
                </a:solidFill>
                <a:latin typeface="Calibri"/>
                <a:cs typeface="Calibri"/>
              </a:rPr>
              <a:t> </a:t>
            </a:r>
            <a:r>
              <a:rPr sz="1350" b="1" spc="-10" dirty="0">
                <a:solidFill>
                  <a:srgbClr val="003787"/>
                </a:solidFill>
                <a:latin typeface="Calibri"/>
                <a:cs typeface="Calibri"/>
              </a:rPr>
              <a:t>Lighting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3617976"/>
            <a:ext cx="4866640" cy="489584"/>
            <a:chOff x="0" y="3617976"/>
            <a:chExt cx="4866640" cy="489584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3617976"/>
              <a:ext cx="4866131" cy="4450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3039" y="3625596"/>
              <a:ext cx="1912619" cy="48158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527" y="3657600"/>
              <a:ext cx="4773168" cy="32766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613418" y="3693822"/>
            <a:ext cx="161226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10" dirty="0">
                <a:solidFill>
                  <a:srgbClr val="FFFFFF"/>
                </a:solidFill>
                <a:latin typeface="Calibri"/>
                <a:cs typeface="Calibri"/>
              </a:rPr>
              <a:t>Greening</a:t>
            </a:r>
            <a:r>
              <a:rPr sz="13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Calibri"/>
                <a:cs typeface="Calibri"/>
              </a:rPr>
              <a:t>WEREHOUSE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22504" y="1045464"/>
            <a:ext cx="11671300" cy="3049905"/>
            <a:chOff x="222504" y="1045464"/>
            <a:chExt cx="11671300" cy="3049905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41064" y="1054608"/>
              <a:ext cx="2412491" cy="16108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2504" y="1045464"/>
              <a:ext cx="2412479" cy="160629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46519" y="1060703"/>
              <a:ext cx="2424683" cy="15712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69196" y="3605783"/>
              <a:ext cx="2324099" cy="4450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16439" y="3613404"/>
              <a:ext cx="2226563" cy="48158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28632" y="3645407"/>
              <a:ext cx="2205227" cy="32765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9767534" y="3681705"/>
            <a:ext cx="1925320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35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202</a:t>
            </a:r>
            <a:r>
              <a:rPr lang="it-IT" sz="13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3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Full</a:t>
            </a:r>
            <a:r>
              <a:rPr sz="13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Electric</a:t>
            </a:r>
            <a:r>
              <a:rPr sz="135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Calibri"/>
                <a:cs typeface="Calibri"/>
              </a:rPr>
              <a:t>TRUCK</a:t>
            </a:r>
            <a:endParaRPr sz="1350" dirty="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812791" y="3605784"/>
            <a:ext cx="6579108" cy="2080749"/>
            <a:chOff x="4812791" y="3605784"/>
            <a:chExt cx="6579108" cy="2080749"/>
          </a:xfrm>
        </p:grpSpPr>
        <p:pic>
          <p:nvPicPr>
            <p:cNvPr id="30" name="object 30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50642" y="4049753"/>
              <a:ext cx="1541257" cy="16367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12791" y="3605784"/>
              <a:ext cx="4805171" cy="4450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93891" y="3613403"/>
              <a:ext cx="2444495" cy="48158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72227" y="3645407"/>
              <a:ext cx="4686299" cy="327659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6143837" y="3681705"/>
            <a:ext cx="214503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Full</a:t>
            </a:r>
            <a:r>
              <a:rPr sz="13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Electric</a:t>
            </a:r>
            <a:r>
              <a:rPr sz="135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Calibri"/>
                <a:cs typeface="Calibri"/>
              </a:rPr>
              <a:t>Frozen</a:t>
            </a:r>
            <a:r>
              <a:rPr sz="13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small</a:t>
            </a:r>
            <a:r>
              <a:rPr sz="135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Calibri"/>
                <a:cs typeface="Calibri"/>
              </a:rPr>
              <a:t>Truck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78536" y="2683764"/>
            <a:ext cx="11108434" cy="3102863"/>
            <a:chOff x="478536" y="2683764"/>
            <a:chExt cx="11108434" cy="3102863"/>
          </a:xfrm>
        </p:grpSpPr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22520" y="4009364"/>
              <a:ext cx="1912617" cy="177726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45807" y="3973068"/>
              <a:ext cx="2737102" cy="179679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78536" y="2683764"/>
              <a:ext cx="888491" cy="96773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60047" y="2769107"/>
              <a:ext cx="802423" cy="71323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730483" y="2712719"/>
              <a:ext cx="856487" cy="856487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355092" y="6164579"/>
            <a:ext cx="1493520" cy="506095"/>
            <a:chOff x="355092" y="6164579"/>
            <a:chExt cx="1493520" cy="506095"/>
          </a:xfrm>
        </p:grpSpPr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55092" y="6268211"/>
              <a:ext cx="739127" cy="29717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91412" y="6164579"/>
              <a:ext cx="457199" cy="50444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242821" y="6166865"/>
              <a:ext cx="0" cy="503555"/>
            </a:xfrm>
            <a:custGeom>
              <a:avLst/>
              <a:gdLst/>
              <a:ahLst/>
              <a:cxnLst/>
              <a:rect l="l" t="t" r="r" b="b"/>
              <a:pathLst>
                <a:path h="503554">
                  <a:moveTo>
                    <a:pt x="0" y="0"/>
                  </a:moveTo>
                  <a:lnTo>
                    <a:pt x="0" y="503237"/>
                  </a:lnTo>
                </a:path>
              </a:pathLst>
            </a:custGeom>
            <a:ln w="190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8" name="Immagine 47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19DA85BF-F633-C57D-3544-DC44EEA869A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5" y="6146221"/>
            <a:ext cx="1115727" cy="442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420</Words>
  <Application>Microsoft Office PowerPoint</Application>
  <PresentationFormat>Widescreen</PresentationFormat>
  <Paragraphs>41</Paragraphs>
  <Slides>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Gill Sans MT</vt:lpstr>
      <vt:lpstr>Tahoma</vt:lpstr>
      <vt:lpstr>Tema di Office</vt:lpstr>
      <vt:lpstr>Presentazione standard di PowerPoint</vt:lpstr>
      <vt:lpstr>Presentazione standard di PowerPoint</vt:lpstr>
      <vt:lpstr> just now.</vt:lpstr>
      <vt:lpstr>CSM ROADMAP FOR A SUSTAINABLE, COLLABORATIVE &amp; HI-TECH LOGISTICS: LOGISTICS CO2 EFFICIENCY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Etruck project</dc:title>
  <dc:creator>Raffaele Casilli</dc:creator>
  <cp:lastModifiedBy>Cristiana Silva</cp:lastModifiedBy>
  <cp:revision>7</cp:revision>
  <dcterms:created xsi:type="dcterms:W3CDTF">2024-03-07T17:19:59Z</dcterms:created>
  <dcterms:modified xsi:type="dcterms:W3CDTF">2024-10-25T16:51:45Z</dcterms:modified>
</cp:coreProperties>
</file>