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86" r:id="rId3"/>
    <p:sldId id="311" r:id="rId4"/>
    <p:sldId id="318" r:id="rId5"/>
    <p:sldId id="319" r:id="rId6"/>
    <p:sldId id="320" r:id="rId7"/>
    <p:sldId id="321" r:id="rId8"/>
    <p:sldId id="322" r:id="rId9"/>
    <p:sldId id="323" r:id="rId10"/>
    <p:sldId id="324" r:id="rId11"/>
    <p:sldId id="325" r:id="rId12"/>
    <p:sldId id="279" r:id="rId13"/>
    <p:sldId id="307" r:id="rId14"/>
    <p:sldId id="308" r:id="rId15"/>
    <p:sldId id="309" r:id="rId16"/>
    <p:sldId id="310" r:id="rId17"/>
    <p:sldId id="278" r:id="rId18"/>
    <p:sldId id="277" r:id="rId19"/>
    <p:sldId id="276" r:id="rId20"/>
    <p:sldId id="275" r:id="rId21"/>
    <p:sldId id="274" r:id="rId22"/>
    <p:sldId id="272" r:id="rId23"/>
    <p:sldId id="271" r:id="rId24"/>
    <p:sldId id="270" r:id="rId25"/>
    <p:sldId id="269" r:id="rId26"/>
    <p:sldId id="268" r:id="rId27"/>
    <p:sldId id="267" r:id="rId28"/>
    <p:sldId id="266" r:id="rId29"/>
    <p:sldId id="265" r:id="rId30"/>
    <p:sldId id="264" r:id="rId31"/>
    <p:sldId id="263" r:id="rId32"/>
    <p:sldId id="262" r:id="rId33"/>
    <p:sldId id="261" r:id="rId34"/>
    <p:sldId id="260" r:id="rId35"/>
    <p:sldId id="259" r:id="rId36"/>
    <p:sldId id="258"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4660"/>
  </p:normalViewPr>
  <p:slideViewPr>
    <p:cSldViewPr snapToGrid="0">
      <p:cViewPr varScale="1">
        <p:scale>
          <a:sx n="93" d="100"/>
          <a:sy n="93" d="100"/>
        </p:scale>
        <p:origin x="92"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B9A0-5CE3-77E6-CF72-10E5AA75DA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3F815A-6FB5-270A-B6D5-EF51883F8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1E7DD1-BECD-CBA9-1EAF-DD88F7126BB6}"/>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5" name="Footer Placeholder 4">
            <a:extLst>
              <a:ext uri="{FF2B5EF4-FFF2-40B4-BE49-F238E27FC236}">
                <a16:creationId xmlns:a16="http://schemas.microsoft.com/office/drawing/2014/main" id="{EF8FB90B-78AE-EA26-A395-2671501DB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1D7BA-6C56-EF40-C013-AA597B545A0E}"/>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223868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CBDD-D6C1-C935-EA35-41F963F396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1D9CE-D6DC-9DED-A4F3-0CB1D4FA96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E06C5-3F50-D21E-72F4-C455FD7EFC9E}"/>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5" name="Footer Placeholder 4">
            <a:extLst>
              <a:ext uri="{FF2B5EF4-FFF2-40B4-BE49-F238E27FC236}">
                <a16:creationId xmlns:a16="http://schemas.microsoft.com/office/drawing/2014/main" id="{4104A995-6DEB-8EB0-9E59-815983D24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669A0-F889-A989-1E4A-DF79816F0161}"/>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874455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514AA-60C1-D79F-9B2B-0FD6FDB503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9F860-623D-29EC-A83D-34CCC46A55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18A6C-18F3-8DC7-65F5-18E1EAAD2BE9}"/>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5" name="Footer Placeholder 4">
            <a:extLst>
              <a:ext uri="{FF2B5EF4-FFF2-40B4-BE49-F238E27FC236}">
                <a16:creationId xmlns:a16="http://schemas.microsoft.com/office/drawing/2014/main" id="{DBF39E5B-1A3D-94AD-402A-F32F0DAE3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3F40-62E6-1FC4-E8DD-1FB1F27CEAE5}"/>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361677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2E32-1741-776D-DE15-76DB6CF3B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9A6CD-6193-6D5F-68F0-5FC98FE36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B49C7-F10A-4CF9-0712-67161FE00B4E}"/>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5" name="Footer Placeholder 4">
            <a:extLst>
              <a:ext uri="{FF2B5EF4-FFF2-40B4-BE49-F238E27FC236}">
                <a16:creationId xmlns:a16="http://schemas.microsoft.com/office/drawing/2014/main" id="{503F322D-1C3D-AF33-277B-14E38F117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09D0-3A5D-4AC0-844E-D7F17030F7A7}"/>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427817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C209-D0E5-A84D-EC3D-BF733C0B5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25EEB0-FBBB-B350-741E-E71F5E00DB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3021DA-9B27-E65D-33E9-D3A262584144}"/>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5" name="Footer Placeholder 4">
            <a:extLst>
              <a:ext uri="{FF2B5EF4-FFF2-40B4-BE49-F238E27FC236}">
                <a16:creationId xmlns:a16="http://schemas.microsoft.com/office/drawing/2014/main" id="{A4F56BFE-B3A8-8C56-E0DA-14784126D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DBE1A-7CE5-3CC4-B21A-5DBBC2E7886A}"/>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2600579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FDCD-027B-C57E-9C70-E900AA3A3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6E368-D591-226C-024E-213DD10E65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2DBE7-940B-8DE5-F566-85185D181B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E51A1-FF9E-5AB4-9FF1-A88C5D521CF8}"/>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6" name="Footer Placeholder 5">
            <a:extLst>
              <a:ext uri="{FF2B5EF4-FFF2-40B4-BE49-F238E27FC236}">
                <a16:creationId xmlns:a16="http://schemas.microsoft.com/office/drawing/2014/main" id="{D80ABB6B-6B19-0395-6DA9-E0DE3D44F0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B28449-D604-306C-C137-FAD4CF08254A}"/>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363033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5DA8-3E75-724D-F1CD-A6E95A8F29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A08FF4-E6E3-2358-5F50-0709BD9FD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C3499-C63E-3333-4C1E-561690993B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4EC26F-74FB-B075-7897-97FE0EB47F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C180F-02BC-6CBD-A97B-19DCE4804D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06DC6-6F10-7B97-12D1-A81E24E7D646}"/>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8" name="Footer Placeholder 7">
            <a:extLst>
              <a:ext uri="{FF2B5EF4-FFF2-40B4-BE49-F238E27FC236}">
                <a16:creationId xmlns:a16="http://schemas.microsoft.com/office/drawing/2014/main" id="{67E92F23-04A8-0D70-F052-FD18A3D7EA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7968D4-8F3E-AB13-3F02-882C447884E2}"/>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170365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288A-28EF-D98B-AEC9-998A1D18F0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B6D2AB-2F17-D286-F201-453E88F62851}"/>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4" name="Footer Placeholder 3">
            <a:extLst>
              <a:ext uri="{FF2B5EF4-FFF2-40B4-BE49-F238E27FC236}">
                <a16:creationId xmlns:a16="http://schemas.microsoft.com/office/drawing/2014/main" id="{17112A30-AFFD-BB43-5903-2E53D41412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7670F8-3955-0C21-BF49-3A232A81C84F}"/>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42181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E955A-3067-8B48-6695-F9859BC19C29}"/>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3" name="Footer Placeholder 2">
            <a:extLst>
              <a:ext uri="{FF2B5EF4-FFF2-40B4-BE49-F238E27FC236}">
                <a16:creationId xmlns:a16="http://schemas.microsoft.com/office/drawing/2014/main" id="{074EE668-D9C3-0A4E-9153-1BEB521C06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EAB0DD-0A4C-96CE-6D8B-615C105C97E6}"/>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43582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7B47-D912-206D-D85C-C964BF3ABE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DA4D69-D442-59DD-B934-CA959F229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873D5-21EC-56CF-A23C-885189978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C57CF-D738-04EF-37D8-E1A8830364C0}"/>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6" name="Footer Placeholder 5">
            <a:extLst>
              <a:ext uri="{FF2B5EF4-FFF2-40B4-BE49-F238E27FC236}">
                <a16:creationId xmlns:a16="http://schemas.microsoft.com/office/drawing/2014/main" id="{B3F0DB37-E953-A995-1E1F-BC024D084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CDBBF-42C3-E093-2049-8C1D08C57160}"/>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232071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B25C-1E79-E100-A4A0-10C79D053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B7458-DE2A-D3C6-C43D-0DB732C2C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ED5C6F-D398-0821-9FFA-CADF7C397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08909-F42B-DFA4-5B2A-C4156FD240DC}"/>
              </a:ext>
            </a:extLst>
          </p:cNvPr>
          <p:cNvSpPr>
            <a:spLocks noGrp="1"/>
          </p:cNvSpPr>
          <p:nvPr>
            <p:ph type="dt" sz="half" idx="10"/>
          </p:nvPr>
        </p:nvSpPr>
        <p:spPr/>
        <p:txBody>
          <a:bodyPr/>
          <a:lstStyle/>
          <a:p>
            <a:fld id="{583D7A9B-0989-4737-A711-25C32361B2E1}" type="datetimeFigureOut">
              <a:rPr lang="en-US" smtClean="0"/>
              <a:t>10/2/2025</a:t>
            </a:fld>
            <a:endParaRPr lang="en-US"/>
          </a:p>
        </p:txBody>
      </p:sp>
      <p:sp>
        <p:nvSpPr>
          <p:cNvPr id="6" name="Footer Placeholder 5">
            <a:extLst>
              <a:ext uri="{FF2B5EF4-FFF2-40B4-BE49-F238E27FC236}">
                <a16:creationId xmlns:a16="http://schemas.microsoft.com/office/drawing/2014/main" id="{F511033E-26ED-114D-E5BF-E972E9742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FE9F44-1F57-A431-0656-6A645CABA637}"/>
              </a:ext>
            </a:extLst>
          </p:cNvPr>
          <p:cNvSpPr>
            <a:spLocks noGrp="1"/>
          </p:cNvSpPr>
          <p:nvPr>
            <p:ph type="sldNum" sz="quarter" idx="12"/>
          </p:nvPr>
        </p:nvSpPr>
        <p:spPr/>
        <p:txBody>
          <a:bodyPr/>
          <a:lstStyle/>
          <a:p>
            <a:fld id="{83327C9B-5CC0-48F3-B352-DB97CAB0F2F3}" type="slidenum">
              <a:rPr lang="en-US" smtClean="0"/>
              <a:t>‹#›</a:t>
            </a:fld>
            <a:endParaRPr lang="en-US"/>
          </a:p>
        </p:txBody>
      </p:sp>
    </p:spTree>
    <p:extLst>
      <p:ext uri="{BB962C8B-B14F-4D97-AF65-F5344CB8AC3E}">
        <p14:creationId xmlns:p14="http://schemas.microsoft.com/office/powerpoint/2010/main" val="273143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99CCA-17A4-18CB-CC0C-8A961BB89D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AB94DF-D4C8-72CD-CBAF-1781168F5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963FB-0BED-F0C4-644F-D107F6FFF5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7A9B-0989-4737-A711-25C32361B2E1}" type="datetimeFigureOut">
              <a:rPr lang="en-US" smtClean="0"/>
              <a:t>10/2/2025</a:t>
            </a:fld>
            <a:endParaRPr lang="en-US"/>
          </a:p>
        </p:txBody>
      </p:sp>
      <p:sp>
        <p:nvSpPr>
          <p:cNvPr id="5" name="Footer Placeholder 4">
            <a:extLst>
              <a:ext uri="{FF2B5EF4-FFF2-40B4-BE49-F238E27FC236}">
                <a16:creationId xmlns:a16="http://schemas.microsoft.com/office/drawing/2014/main" id="{4C9E93B9-9DDA-C167-EBDA-1A2FF8DA0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0F8644-4FDD-E4B8-9E44-F0839360D3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27C9B-5CC0-48F3-B352-DB97CAB0F2F3}" type="slidenum">
              <a:rPr lang="en-US" smtClean="0"/>
              <a:t>‹#›</a:t>
            </a:fld>
            <a:endParaRPr lang="en-US"/>
          </a:p>
        </p:txBody>
      </p:sp>
    </p:spTree>
    <p:extLst>
      <p:ext uri="{BB962C8B-B14F-4D97-AF65-F5344CB8AC3E}">
        <p14:creationId xmlns:p14="http://schemas.microsoft.com/office/powerpoint/2010/main" val="3230143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ailto:727-424-4071/siggi.nagele@gmail.com"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658A-E63A-2F49-A6F8-BBB75753CC07}"/>
              </a:ext>
            </a:extLst>
          </p:cNvPr>
          <p:cNvSpPr>
            <a:spLocks noGrp="1"/>
          </p:cNvSpPr>
          <p:nvPr>
            <p:ph type="title"/>
          </p:nvPr>
        </p:nvSpPr>
        <p:spPr>
          <a:xfrm>
            <a:off x="9448532" y="5554909"/>
            <a:ext cx="4805996" cy="1297115"/>
          </a:xfrm>
        </p:spPr>
        <p:txBody>
          <a:bodyPr vert="horz" lIns="91440" tIns="45720" rIns="91440" bIns="45720" rtlCol="0" anchor="t">
            <a:noAutofit/>
          </a:bodyPr>
          <a:lstStyle/>
          <a:p>
            <a:r>
              <a:rPr lang="en-US" sz="3600" kern="1200" dirty="0">
                <a:solidFill>
                  <a:schemeClr val="tx2"/>
                </a:solidFill>
                <a:latin typeface="+mj-lt"/>
                <a:ea typeface="+mj-ea"/>
                <a:cs typeface="+mj-cs"/>
              </a:rPr>
              <a:t>Siggi Nagele</a:t>
            </a:r>
            <a:br>
              <a:rPr lang="en-US" kern="1200" dirty="0">
                <a:solidFill>
                  <a:schemeClr val="tx2"/>
                </a:solidFill>
                <a:latin typeface="+mj-lt"/>
                <a:ea typeface="+mj-ea"/>
                <a:cs typeface="+mj-cs"/>
              </a:rPr>
            </a:br>
            <a:r>
              <a:rPr lang="en-US" sz="1800" kern="1200" dirty="0">
                <a:solidFill>
                  <a:schemeClr val="tx2"/>
                </a:solidFill>
                <a:latin typeface="+mj-lt"/>
                <a:ea typeface="+mj-ea"/>
                <a:cs typeface="+mj-cs"/>
              </a:rPr>
              <a:t>Certified College Advisor</a:t>
            </a:r>
            <a:br>
              <a:rPr lang="en-US" sz="1800" kern="1200" dirty="0">
                <a:solidFill>
                  <a:schemeClr val="tx2"/>
                </a:solidFill>
                <a:latin typeface="+mj-lt"/>
                <a:ea typeface="+mj-ea"/>
                <a:cs typeface="+mj-cs"/>
              </a:rPr>
            </a:br>
            <a:r>
              <a:rPr lang="en-US" sz="1800" kern="1200" dirty="0">
                <a:solidFill>
                  <a:schemeClr val="tx2"/>
                </a:solidFill>
                <a:latin typeface="+mj-lt"/>
                <a:ea typeface="+mj-ea"/>
                <a:cs typeface="+mj-cs"/>
              </a:rPr>
              <a:t>with Advanced Credentials</a:t>
            </a:r>
            <a:br>
              <a:rPr lang="en-US" sz="1800" kern="1200" dirty="0">
                <a:solidFill>
                  <a:schemeClr val="tx2"/>
                </a:solidFill>
                <a:latin typeface="+mj-lt"/>
                <a:ea typeface="+mj-ea"/>
                <a:cs typeface="+mj-cs"/>
              </a:rPr>
            </a:br>
            <a:endParaRPr lang="en-US" kern="1200" dirty="0">
              <a:solidFill>
                <a:schemeClr val="tx2"/>
              </a:solidFill>
              <a:latin typeface="+mj-lt"/>
              <a:ea typeface="+mj-ea"/>
              <a:cs typeface="+mj-cs"/>
            </a:endParaRPr>
          </a:p>
        </p:txBody>
      </p:sp>
      <p:pic>
        <p:nvPicPr>
          <p:cNvPr id="3" name="Picture 2">
            <a:extLst>
              <a:ext uri="{FF2B5EF4-FFF2-40B4-BE49-F238E27FC236}">
                <a16:creationId xmlns:a16="http://schemas.microsoft.com/office/drawing/2014/main" id="{B1022813-DF23-609D-0407-56F87CC2C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1" y="4966526"/>
            <a:ext cx="2213430" cy="2213430"/>
          </a:xfrm>
          <a:custGeom>
            <a:avLst/>
            <a:gdLst/>
            <a:ahLst/>
            <a:cxnLst/>
            <a:rect l="l" t="t" r="r" b="b"/>
            <a:pathLst>
              <a:path w="4141760" h="4377846">
                <a:moveTo>
                  <a:pt x="0" y="0"/>
                </a:moveTo>
                <a:lnTo>
                  <a:pt x="4141760" y="0"/>
                </a:lnTo>
                <a:lnTo>
                  <a:pt x="4141760" y="4377846"/>
                </a:lnTo>
                <a:lnTo>
                  <a:pt x="0" y="4377846"/>
                </a:lnTo>
                <a:close/>
              </a:path>
            </a:pathLst>
          </a:custGeom>
        </p:spPr>
      </p:pic>
      <p:sp>
        <p:nvSpPr>
          <p:cNvPr id="9" name="TextBox 8">
            <a:extLst>
              <a:ext uri="{FF2B5EF4-FFF2-40B4-BE49-F238E27FC236}">
                <a16:creationId xmlns:a16="http://schemas.microsoft.com/office/drawing/2014/main" id="{634A809A-20BD-3555-A377-CE5A4AB1B3C7}"/>
              </a:ext>
            </a:extLst>
          </p:cNvPr>
          <p:cNvSpPr txBox="1"/>
          <p:nvPr/>
        </p:nvSpPr>
        <p:spPr>
          <a:xfrm>
            <a:off x="-411829" y="272226"/>
            <a:ext cx="11761557" cy="1754326"/>
          </a:xfrm>
          <a:prstGeom prst="rect">
            <a:avLst/>
          </a:prstGeom>
          <a:noFill/>
        </p:spPr>
        <p:txBody>
          <a:bodyPr wrap="square" rtlCol="0">
            <a:spAutoFit/>
          </a:bodyPr>
          <a:lstStyle/>
          <a:p>
            <a:pPr lvl="0" algn="ctr">
              <a:defRPr/>
            </a:pPr>
            <a:r>
              <a:rPr lang="en-US" sz="5400" b="1" i="1" dirty="0">
                <a:solidFill>
                  <a:srgbClr val="FF0000"/>
                </a:solidFill>
              </a:rPr>
              <a:t>College Recruiting Process Overview</a:t>
            </a:r>
          </a:p>
          <a:p>
            <a:pPr lvl="0" algn="ctr">
              <a:defRPr/>
            </a:pPr>
            <a:r>
              <a:rPr lang="en-US" sz="5400" b="1" i="1">
                <a:solidFill>
                  <a:srgbClr val="FF0000"/>
                </a:solidFill>
              </a:rPr>
              <a:t>* Dos </a:t>
            </a:r>
            <a:r>
              <a:rPr lang="en-US" sz="5400" b="1" i="1" dirty="0">
                <a:solidFill>
                  <a:srgbClr val="FF0000"/>
                </a:solidFill>
              </a:rPr>
              <a:t>and Don’ts*</a:t>
            </a:r>
          </a:p>
        </p:txBody>
      </p:sp>
      <p:pic>
        <p:nvPicPr>
          <p:cNvPr id="12" name="Picture 11">
            <a:extLst>
              <a:ext uri="{FF2B5EF4-FFF2-40B4-BE49-F238E27FC236}">
                <a16:creationId xmlns:a16="http://schemas.microsoft.com/office/drawing/2014/main" id="{0070DB92-76F0-57DD-60A8-B11A7F2E5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100" y="2941413"/>
            <a:ext cx="6216722" cy="3496906"/>
          </a:xfrm>
          <a:prstGeom prst="rect">
            <a:avLst/>
          </a:prstGeom>
        </p:spPr>
      </p:pic>
      <p:pic>
        <p:nvPicPr>
          <p:cNvPr id="4" name="Picture 3">
            <a:extLst>
              <a:ext uri="{FF2B5EF4-FFF2-40B4-BE49-F238E27FC236}">
                <a16:creationId xmlns:a16="http://schemas.microsoft.com/office/drawing/2014/main" id="{CB6CD2D5-C224-3139-A1D8-66121328F846}"/>
              </a:ext>
            </a:extLst>
          </p:cNvPr>
          <p:cNvPicPr>
            <a:picLocks noChangeAspect="1"/>
          </p:cNvPicPr>
          <p:nvPr/>
        </p:nvPicPr>
        <p:blipFill>
          <a:blip r:embed="rId4"/>
          <a:stretch>
            <a:fillRect/>
          </a:stretch>
        </p:blipFill>
        <p:spPr>
          <a:xfrm>
            <a:off x="8608177" y="1422995"/>
            <a:ext cx="3243353" cy="1207113"/>
          </a:xfrm>
          <a:prstGeom prst="rect">
            <a:avLst/>
          </a:prstGeom>
        </p:spPr>
      </p:pic>
    </p:spTree>
    <p:extLst>
      <p:ext uri="{BB962C8B-B14F-4D97-AF65-F5344CB8AC3E}">
        <p14:creationId xmlns:p14="http://schemas.microsoft.com/office/powerpoint/2010/main" val="3045592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9B6702-2968-A761-33F2-D77CE41BA68E}"/>
              </a:ext>
            </a:extLst>
          </p:cNvPr>
          <p:cNvSpPr txBox="1"/>
          <p:nvPr/>
        </p:nvSpPr>
        <p:spPr>
          <a:xfrm>
            <a:off x="174504" y="223365"/>
            <a:ext cx="11852299" cy="7017306"/>
          </a:xfrm>
          <a:prstGeom prst="rect">
            <a:avLst/>
          </a:prstGeom>
          <a:noFill/>
        </p:spPr>
        <p:txBody>
          <a:bodyPr wrap="square" rtlCol="0">
            <a:spAutoFit/>
          </a:bodyPr>
          <a:lstStyle/>
          <a:p>
            <a:r>
              <a:rPr lang="en-US" dirty="0">
                <a:solidFill>
                  <a:schemeClr val="accent1"/>
                </a:solidFill>
              </a:rPr>
              <a:t>10. Design your College List with Strategic Balance</a:t>
            </a:r>
          </a:p>
          <a:p>
            <a:pPr marL="285750" indent="-285750">
              <a:buFont typeface="Arial" panose="020B0604020202020204" pitchFamily="34" charset="0"/>
              <a:buChar char="•"/>
            </a:pPr>
            <a:r>
              <a:rPr lang="en-US" dirty="0">
                <a:solidFill>
                  <a:schemeClr val="accent1"/>
                </a:solidFill>
              </a:rPr>
              <a:t>Balance your athletic aspirations with academic goals</a:t>
            </a:r>
          </a:p>
          <a:p>
            <a:pPr marL="285750" indent="-285750">
              <a:buFont typeface="Arial" panose="020B0604020202020204" pitchFamily="34" charset="0"/>
              <a:buChar char="•"/>
            </a:pPr>
            <a:r>
              <a:rPr lang="en-US" dirty="0">
                <a:solidFill>
                  <a:schemeClr val="accent1"/>
                </a:solidFill>
              </a:rPr>
              <a:t>Encourage yourself to create a diverse list of potential colleges that align with your athletic abilities, academic achievements and personal preferences.</a:t>
            </a:r>
          </a:p>
          <a:p>
            <a:pPr marL="285750" indent="-285750">
              <a:buFont typeface="Arial" panose="020B0604020202020204" pitchFamily="34" charset="0"/>
              <a:buChar char="•"/>
            </a:pPr>
            <a:r>
              <a:rPr lang="en-US" dirty="0">
                <a:solidFill>
                  <a:schemeClr val="accent1"/>
                </a:solidFill>
              </a:rPr>
              <a:t>This approach increases the likelihood of positive responses from coaches and admissions.</a:t>
            </a:r>
          </a:p>
          <a:p>
            <a:pPr marL="285750" indent="-285750">
              <a:buFont typeface="Arial" panose="020B0604020202020204" pitchFamily="34" charset="0"/>
              <a:buChar char="•"/>
            </a:pPr>
            <a:r>
              <a:rPr lang="en-US" dirty="0">
                <a:solidFill>
                  <a:schemeClr val="accent1"/>
                </a:solidFill>
              </a:rPr>
              <a:t>While it’s natural to include “dream or reach schools” it’s essential to ensure that the list also contains institutions where your profile matches the program’s criteria. This strategy will enhance chances of recruitment and a fulfilling college experience both on and off the field.</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11. No Second Chances for a First Video Impression</a:t>
            </a:r>
          </a:p>
          <a:p>
            <a:pPr marL="285750" indent="-285750">
              <a:buFont typeface="Arial" panose="020B0604020202020204" pitchFamily="34" charset="0"/>
              <a:buChar char="•"/>
            </a:pPr>
            <a:r>
              <a:rPr lang="en-US" dirty="0">
                <a:solidFill>
                  <a:schemeClr val="accent1"/>
                </a:solidFill>
              </a:rPr>
              <a:t>Coaches can discern genuine talent from overproduced footage.</a:t>
            </a:r>
          </a:p>
          <a:p>
            <a:pPr marL="285750" indent="-285750">
              <a:buFont typeface="Arial" panose="020B0604020202020204" pitchFamily="34" charset="0"/>
              <a:buChar char="•"/>
            </a:pPr>
            <a:r>
              <a:rPr lang="en-US" dirty="0">
                <a:solidFill>
                  <a:schemeClr val="accent1"/>
                </a:solidFill>
              </a:rPr>
              <a:t>Prioritize Authenticity and showcase unedited, game-realistic footage.</a:t>
            </a:r>
          </a:p>
          <a:p>
            <a:pPr marL="285750" indent="-285750">
              <a:buFont typeface="Arial" panose="020B0604020202020204" pitchFamily="34" charset="0"/>
              <a:buChar char="•"/>
            </a:pPr>
            <a:r>
              <a:rPr lang="en-US" dirty="0">
                <a:solidFill>
                  <a:schemeClr val="accent1"/>
                </a:solidFill>
              </a:rPr>
              <a:t>Highlight Competitive Play against strong opponents showing readiness for collegiate-level sports.</a:t>
            </a:r>
          </a:p>
          <a:p>
            <a:pPr marL="285750" indent="-285750">
              <a:buFont typeface="Arial" panose="020B0604020202020204" pitchFamily="34" charset="0"/>
              <a:buChar char="•"/>
            </a:pPr>
            <a:r>
              <a:rPr lang="en-US" dirty="0">
                <a:solidFill>
                  <a:schemeClr val="accent1"/>
                </a:solidFill>
              </a:rPr>
              <a:t>Maintain Conciseness by aiming for 3-5 minute long video, featuring the most impactful plays at the beginning. Coaches often make quick judgments so capturing their attention is vital.</a:t>
            </a:r>
          </a:p>
          <a:p>
            <a:pPr marL="285750" indent="-285750">
              <a:buFont typeface="Arial" panose="020B0604020202020204" pitchFamily="34" charset="0"/>
              <a:buChar char="•"/>
            </a:pPr>
            <a:r>
              <a:rPr lang="en-US" dirty="0">
                <a:solidFill>
                  <a:schemeClr val="accent1"/>
                </a:solidFill>
              </a:rPr>
              <a:t>Demonstrate Versatility and Decision-Making by selecting clips that showcase strategic thinking, adaptability and a comprehensive understanding of the game.</a:t>
            </a:r>
          </a:p>
          <a:p>
            <a:pPr marL="285750" indent="-285750">
              <a:buFont typeface="Arial" panose="020B0604020202020204" pitchFamily="34" charset="0"/>
              <a:buChar char="•"/>
            </a:pPr>
            <a:r>
              <a:rPr lang="en-US" dirty="0">
                <a:solidFill>
                  <a:schemeClr val="accent1"/>
                </a:solidFill>
              </a:rPr>
              <a:t>Facilitate Quality Recording as clear, stable video is essential for evaluation.</a:t>
            </a:r>
          </a:p>
          <a:p>
            <a:pPr marL="285750" indent="-285750">
              <a:buFont typeface="Arial" panose="020B0604020202020204" pitchFamily="34" charset="0"/>
              <a:buChar char="•"/>
            </a:pPr>
            <a:r>
              <a:rPr lang="en-US" dirty="0">
                <a:solidFill>
                  <a:schemeClr val="accent1"/>
                </a:solidFill>
              </a:rPr>
              <a:t>Guide the Editing Process by parents/professionals that best represents their child’s skills and on-field intelligence.</a:t>
            </a:r>
          </a:p>
          <a:p>
            <a:pPr marL="285750" indent="-285750">
              <a:buFont typeface="Arial" panose="020B0604020202020204" pitchFamily="34" charset="0"/>
              <a:buChar char="•"/>
            </a:pPr>
            <a:r>
              <a:rPr lang="en-US" dirty="0">
                <a:solidFill>
                  <a:schemeClr val="accent1"/>
                </a:solidFill>
              </a:rPr>
              <a:t>Encourage Genuine Representation by presenting your true abilities, including moments of resilience and recovery from errors, as coaches value authenticity over perfection.</a:t>
            </a:r>
          </a:p>
          <a:p>
            <a:pPr marL="285750" indent="-285750">
              <a:buFont typeface="Arial" panose="020B0604020202020204" pitchFamily="34" charset="0"/>
              <a:buChar char="•"/>
            </a:pPr>
            <a:r>
              <a:rPr lang="en-US" dirty="0">
                <a:solidFill>
                  <a:schemeClr val="accent1"/>
                </a:solidFill>
              </a:rPr>
              <a:t>A compelling video can open doors but is only one component of the recruitment process. For the international student-athletes it becomes an even more important element as they have limited exposure ability to USA coaches.</a:t>
            </a:r>
          </a:p>
          <a:p>
            <a:endParaRPr lang="en-US"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385883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CE523-A76D-6DBE-8549-A1A758847454}"/>
              </a:ext>
            </a:extLst>
          </p:cNvPr>
          <p:cNvSpPr txBox="1"/>
          <p:nvPr/>
        </p:nvSpPr>
        <p:spPr>
          <a:xfrm>
            <a:off x="139603" y="223365"/>
            <a:ext cx="11866260" cy="5355312"/>
          </a:xfrm>
          <a:prstGeom prst="rect">
            <a:avLst/>
          </a:prstGeom>
          <a:noFill/>
        </p:spPr>
        <p:txBody>
          <a:bodyPr wrap="square" rtlCol="0">
            <a:spAutoFit/>
          </a:bodyPr>
          <a:lstStyle/>
          <a:p>
            <a:r>
              <a:rPr lang="en-US" dirty="0">
                <a:solidFill>
                  <a:schemeClr val="accent1"/>
                </a:solidFill>
              </a:rPr>
              <a:t>12. Step onto Campus – Go beyond </a:t>
            </a:r>
            <a:r>
              <a:rPr lang="en-US">
                <a:solidFill>
                  <a:schemeClr val="accent1"/>
                </a:solidFill>
              </a:rPr>
              <a:t>the brochure</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An important moment for any student-athlete is to visit the campuses of their top schools</a:t>
            </a:r>
          </a:p>
          <a:p>
            <a:pPr marL="285750" indent="-285750">
              <a:buFont typeface="Arial" panose="020B0604020202020204" pitchFamily="34" charset="0"/>
              <a:buChar char="•"/>
            </a:pPr>
            <a:r>
              <a:rPr lang="en-US" dirty="0">
                <a:solidFill>
                  <a:schemeClr val="accent1"/>
                </a:solidFill>
              </a:rPr>
              <a:t>Immersive Experience of 2-3 days on campus would provide invaluable insight into daily life there.</a:t>
            </a:r>
          </a:p>
          <a:p>
            <a:pPr marL="285750" indent="-285750">
              <a:buFont typeface="Arial" panose="020B0604020202020204" pitchFamily="34" charset="0"/>
              <a:buChar char="•"/>
            </a:pPr>
            <a:r>
              <a:rPr lang="en-US" dirty="0">
                <a:solidFill>
                  <a:schemeClr val="accent1"/>
                </a:solidFill>
              </a:rPr>
              <a:t>Firsthand Evaluation by touring dorms, dining halls and academic buildings shows where they will live, eat and learn.</a:t>
            </a:r>
          </a:p>
          <a:p>
            <a:pPr marL="285750" indent="-285750">
              <a:buFont typeface="Arial" panose="020B0604020202020204" pitchFamily="34" charset="0"/>
              <a:buChar char="•"/>
            </a:pPr>
            <a:r>
              <a:rPr lang="en-US" dirty="0">
                <a:solidFill>
                  <a:schemeClr val="accent1"/>
                </a:solidFill>
              </a:rPr>
              <a:t>Athletic Insight is learned by observing potential teammates in action and interacting with them offers a realistic perspective on team dynamics and culture.</a:t>
            </a:r>
          </a:p>
          <a:p>
            <a:pPr marL="285750" indent="-285750">
              <a:buFont typeface="Arial" panose="020B0604020202020204" pitchFamily="34" charset="0"/>
              <a:buChar char="•"/>
            </a:pPr>
            <a:r>
              <a:rPr lang="en-US" dirty="0">
                <a:solidFill>
                  <a:schemeClr val="accent1"/>
                </a:solidFill>
              </a:rPr>
              <a:t>Community Familiarity is gained by exploring surrounding area and building comfort in their surroundings.</a:t>
            </a:r>
          </a:p>
          <a:p>
            <a:pPr marL="285750" indent="-285750">
              <a:buFont typeface="Arial" panose="020B0604020202020204" pitchFamily="34" charset="0"/>
              <a:buChar char="•"/>
            </a:pPr>
            <a:r>
              <a:rPr lang="en-US" dirty="0">
                <a:solidFill>
                  <a:schemeClr val="accent1"/>
                </a:solidFill>
              </a:rPr>
              <a:t>Accompanying your child during these visits is invaluable but also gives parents into the environment that surrounds them.</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Final Thoughts</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 College recruiting is complex, but with the right mindset, preparation and strategy its completely manageable.</a:t>
            </a:r>
          </a:p>
          <a:p>
            <a:pPr marL="285750" indent="-285750">
              <a:buFont typeface="Arial" panose="020B0604020202020204" pitchFamily="34" charset="0"/>
              <a:buChar char="•"/>
            </a:pPr>
            <a:r>
              <a:rPr lang="en-US" dirty="0">
                <a:solidFill>
                  <a:schemeClr val="accent1"/>
                </a:solidFill>
              </a:rPr>
              <a:t>* By being proactive, organized and realistic, student-athletes can find the best opportunity for their future.</a:t>
            </a:r>
          </a:p>
          <a:p>
            <a:pPr marL="285750" indent="-285750">
              <a:buFont typeface="Arial" panose="020B0604020202020204" pitchFamily="34" charset="0"/>
              <a:buChar char="•"/>
            </a:pPr>
            <a:r>
              <a:rPr lang="en-US" dirty="0">
                <a:solidFill>
                  <a:schemeClr val="accent1"/>
                </a:solidFill>
              </a:rPr>
              <a:t>* As a parent, your role is to support them without overpowering, to guide them without micromanaging and to help them stay focused on the big picture.</a:t>
            </a:r>
          </a:p>
          <a:p>
            <a:pPr marL="285750" indent="-285750">
              <a:buFont typeface="Arial" panose="020B0604020202020204" pitchFamily="34" charset="0"/>
              <a:buChar char="•"/>
            </a:pPr>
            <a:r>
              <a:rPr lang="en-US" dirty="0">
                <a:solidFill>
                  <a:schemeClr val="accent1"/>
                </a:solidFill>
              </a:rPr>
              <a:t>* Getting professional help is always a good idea.</a:t>
            </a:r>
          </a:p>
          <a:p>
            <a:pPr marL="285750" indent="-285750">
              <a:buFont typeface="Arial" panose="020B0604020202020204" pitchFamily="34" charset="0"/>
              <a:buChar char="•"/>
            </a:pPr>
            <a:r>
              <a:rPr lang="en-US" dirty="0">
                <a:solidFill>
                  <a:schemeClr val="accent1"/>
                </a:solidFill>
              </a:rPr>
              <a:t>* Approach the process with clarity, confidence and teamwork and the right college fit will follow.</a:t>
            </a:r>
          </a:p>
        </p:txBody>
      </p:sp>
    </p:spTree>
    <p:extLst>
      <p:ext uri="{BB962C8B-B14F-4D97-AF65-F5344CB8AC3E}">
        <p14:creationId xmlns:p14="http://schemas.microsoft.com/office/powerpoint/2010/main" val="1740005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6D45D-D356-DD01-7D80-3ADF31F5267F}"/>
              </a:ext>
            </a:extLst>
          </p:cNvPr>
          <p:cNvSpPr txBox="1"/>
          <p:nvPr/>
        </p:nvSpPr>
        <p:spPr>
          <a:xfrm>
            <a:off x="862366" y="2194102"/>
            <a:ext cx="3427001" cy="3908586"/>
          </a:xfrm>
          <a:prstGeom prst="rect">
            <a:avLst/>
          </a:prstGeom>
        </p:spPr>
        <p:txBody>
          <a:bodyPr vert="horz" lIns="91440" tIns="45720" rIns="91440" bIns="45720" rtlCol="0">
            <a:normAutofit/>
          </a:bodyPr>
          <a:lstStyle/>
          <a:p>
            <a:pPr>
              <a:lnSpc>
                <a:spcPct val="90000"/>
              </a:lnSpc>
              <a:spcAft>
                <a:spcPts val="600"/>
              </a:spcAft>
            </a:pPr>
            <a:r>
              <a:rPr lang="en-US" sz="2000" dirty="0">
                <a:solidFill>
                  <a:srgbClr val="002060"/>
                </a:solidFill>
              </a:rPr>
              <a:t>A higher GPA= More Recruiting Possibilities</a:t>
            </a:r>
          </a:p>
          <a:p>
            <a:pPr indent="-228600">
              <a:lnSpc>
                <a:spcPct val="90000"/>
              </a:lnSpc>
              <a:spcAft>
                <a:spcPts val="600"/>
              </a:spcAft>
              <a:buFont typeface="Arial" panose="020B0604020202020204" pitchFamily="34" charset="0"/>
              <a:buChar char="•"/>
            </a:pPr>
            <a:endParaRPr lang="en-US" sz="2000" dirty="0">
              <a:solidFill>
                <a:srgbClr val="002060"/>
              </a:solidFill>
            </a:endParaRPr>
          </a:p>
          <a:p>
            <a:pPr>
              <a:lnSpc>
                <a:spcPct val="90000"/>
              </a:lnSpc>
              <a:spcAft>
                <a:spcPts val="600"/>
              </a:spcAft>
            </a:pPr>
            <a:r>
              <a:rPr lang="en-US" sz="2000" dirty="0">
                <a:solidFill>
                  <a:srgbClr val="002060"/>
                </a:solidFill>
              </a:rPr>
              <a:t>The Message: </a:t>
            </a:r>
          </a:p>
          <a:p>
            <a:pPr>
              <a:lnSpc>
                <a:spcPct val="90000"/>
              </a:lnSpc>
              <a:spcAft>
                <a:spcPts val="600"/>
              </a:spcAft>
            </a:pPr>
            <a:r>
              <a:rPr lang="en-US" sz="2000" dirty="0">
                <a:solidFill>
                  <a:srgbClr val="002060"/>
                </a:solidFill>
              </a:rPr>
              <a:t>Excelling in school opens up your possibilities of where you can play!!!</a:t>
            </a:r>
          </a:p>
        </p:txBody>
      </p:sp>
      <p:pic>
        <p:nvPicPr>
          <p:cNvPr id="3" name="Picture 2">
            <a:extLst>
              <a:ext uri="{FF2B5EF4-FFF2-40B4-BE49-F238E27FC236}">
                <a16:creationId xmlns:a16="http://schemas.microsoft.com/office/drawing/2014/main" id="{A91403F0-DBF3-0BE6-5862-F7C01BDCC447}"/>
              </a:ext>
            </a:extLst>
          </p:cNvPr>
          <p:cNvPicPr>
            <a:picLocks noChangeAspect="1"/>
          </p:cNvPicPr>
          <p:nvPr/>
        </p:nvPicPr>
        <p:blipFill>
          <a:blip r:embed="rId2"/>
          <a:stretch>
            <a:fillRect/>
          </a:stretch>
        </p:blipFill>
        <p:spPr>
          <a:xfrm>
            <a:off x="5672153" y="1263233"/>
            <a:ext cx="6090859" cy="5557909"/>
          </a:xfrm>
          <a:prstGeom prst="rect">
            <a:avLst/>
          </a:prstGeom>
        </p:spPr>
      </p:pic>
      <p:sp>
        <p:nvSpPr>
          <p:cNvPr id="4" name="Oval 3">
            <a:extLst>
              <a:ext uri="{FF2B5EF4-FFF2-40B4-BE49-F238E27FC236}">
                <a16:creationId xmlns:a16="http://schemas.microsoft.com/office/drawing/2014/main" id="{D56A7C66-8C3F-75C6-73C3-C0B512346B12}"/>
              </a:ext>
            </a:extLst>
          </p:cNvPr>
          <p:cNvSpPr/>
          <p:nvPr/>
        </p:nvSpPr>
        <p:spPr>
          <a:xfrm>
            <a:off x="6396043" y="4309027"/>
            <a:ext cx="2256182" cy="215182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0736FE-FDB6-15A4-8744-5115D797C96D}"/>
              </a:ext>
            </a:extLst>
          </p:cNvPr>
          <p:cNvPicPr>
            <a:picLocks noChangeAspect="1"/>
          </p:cNvPicPr>
          <p:nvPr/>
        </p:nvPicPr>
        <p:blipFill>
          <a:blip r:embed="rId3"/>
          <a:stretch>
            <a:fillRect/>
          </a:stretch>
        </p:blipFill>
        <p:spPr>
          <a:xfrm>
            <a:off x="10886321" y="0"/>
            <a:ext cx="1319985" cy="651013"/>
          </a:xfrm>
          <a:prstGeom prst="rect">
            <a:avLst/>
          </a:prstGeom>
        </p:spPr>
      </p:pic>
      <p:sp>
        <p:nvSpPr>
          <p:cNvPr id="6" name="Title 1">
            <a:extLst>
              <a:ext uri="{FF2B5EF4-FFF2-40B4-BE49-F238E27FC236}">
                <a16:creationId xmlns:a16="http://schemas.microsoft.com/office/drawing/2014/main" id="{68B8153E-4F42-D8A5-2F55-F4DB3194D30D}"/>
              </a:ext>
            </a:extLst>
          </p:cNvPr>
          <p:cNvSpPr txBox="1">
            <a:spLocks/>
          </p:cNvSpPr>
          <p:nvPr/>
        </p:nvSpPr>
        <p:spPr>
          <a:xfrm>
            <a:off x="462643" y="33246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2060"/>
                </a:solidFill>
                <a:latin typeface="+mn-lt"/>
              </a:rPr>
              <a:t>The importance of your Grades</a:t>
            </a:r>
          </a:p>
        </p:txBody>
      </p:sp>
      <p:pic>
        <p:nvPicPr>
          <p:cNvPr id="7" name="Picture 6">
            <a:extLst>
              <a:ext uri="{FF2B5EF4-FFF2-40B4-BE49-F238E27FC236}">
                <a16:creationId xmlns:a16="http://schemas.microsoft.com/office/drawing/2014/main" id="{2CBEC06F-5C73-3C07-5553-33BBF7B4045F}"/>
              </a:ext>
            </a:extLst>
          </p:cNvPr>
          <p:cNvPicPr>
            <a:picLocks noChangeAspect="1"/>
          </p:cNvPicPr>
          <p:nvPr/>
        </p:nvPicPr>
        <p:blipFill>
          <a:blip r:embed="rId4"/>
          <a:stretch>
            <a:fillRect/>
          </a:stretch>
        </p:blipFill>
        <p:spPr>
          <a:xfrm>
            <a:off x="462643" y="5318419"/>
            <a:ext cx="3243353" cy="1207113"/>
          </a:xfrm>
          <a:prstGeom prst="rect">
            <a:avLst/>
          </a:prstGeom>
        </p:spPr>
      </p:pic>
    </p:spTree>
    <p:extLst>
      <p:ext uri="{BB962C8B-B14F-4D97-AF65-F5344CB8AC3E}">
        <p14:creationId xmlns:p14="http://schemas.microsoft.com/office/powerpoint/2010/main" val="33425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8FC5E-A768-229F-0B2A-FC61CA84D2A8}"/>
              </a:ext>
            </a:extLst>
          </p:cNvPr>
          <p:cNvPicPr>
            <a:picLocks noChangeAspect="1"/>
          </p:cNvPicPr>
          <p:nvPr/>
        </p:nvPicPr>
        <p:blipFill>
          <a:blip r:embed="rId2"/>
          <a:stretch>
            <a:fillRect/>
          </a:stretch>
        </p:blipFill>
        <p:spPr>
          <a:xfrm>
            <a:off x="3549519" y="180808"/>
            <a:ext cx="5092962" cy="6496384"/>
          </a:xfrm>
          <a:prstGeom prst="rect">
            <a:avLst/>
          </a:prstGeom>
        </p:spPr>
      </p:pic>
      <p:pic>
        <p:nvPicPr>
          <p:cNvPr id="2" name="Picture 1">
            <a:extLst>
              <a:ext uri="{FF2B5EF4-FFF2-40B4-BE49-F238E27FC236}">
                <a16:creationId xmlns:a16="http://schemas.microsoft.com/office/drawing/2014/main" id="{52525135-BA51-7FDE-C29C-5629E6C533E6}"/>
              </a:ext>
            </a:extLst>
          </p:cNvPr>
          <p:cNvPicPr>
            <a:picLocks noChangeAspect="1"/>
          </p:cNvPicPr>
          <p:nvPr/>
        </p:nvPicPr>
        <p:blipFill>
          <a:blip r:embed="rId3"/>
          <a:stretch>
            <a:fillRect/>
          </a:stretch>
        </p:blipFill>
        <p:spPr>
          <a:xfrm>
            <a:off x="237371" y="347489"/>
            <a:ext cx="3243353" cy="1207113"/>
          </a:xfrm>
          <a:prstGeom prst="rect">
            <a:avLst/>
          </a:prstGeom>
        </p:spPr>
      </p:pic>
    </p:spTree>
    <p:extLst>
      <p:ext uri="{BB962C8B-B14F-4D97-AF65-F5344CB8AC3E}">
        <p14:creationId xmlns:p14="http://schemas.microsoft.com/office/powerpoint/2010/main" val="2718448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C74DA-B9B7-936E-0A34-5E4D8D547CC4}"/>
              </a:ext>
            </a:extLst>
          </p:cNvPr>
          <p:cNvPicPr>
            <a:picLocks noChangeAspect="1"/>
          </p:cNvPicPr>
          <p:nvPr/>
        </p:nvPicPr>
        <p:blipFill>
          <a:blip r:embed="rId2"/>
          <a:stretch>
            <a:fillRect/>
          </a:stretch>
        </p:blipFill>
        <p:spPr>
          <a:xfrm>
            <a:off x="3590796" y="177633"/>
            <a:ext cx="5010407" cy="6502734"/>
          </a:xfrm>
          <a:prstGeom prst="rect">
            <a:avLst/>
          </a:prstGeom>
        </p:spPr>
      </p:pic>
      <p:pic>
        <p:nvPicPr>
          <p:cNvPr id="2" name="Picture 1">
            <a:extLst>
              <a:ext uri="{FF2B5EF4-FFF2-40B4-BE49-F238E27FC236}">
                <a16:creationId xmlns:a16="http://schemas.microsoft.com/office/drawing/2014/main" id="{4F419011-7490-1DE5-6DB4-BDB076B36C07}"/>
              </a:ext>
            </a:extLst>
          </p:cNvPr>
          <p:cNvPicPr>
            <a:picLocks noChangeAspect="1"/>
          </p:cNvPicPr>
          <p:nvPr/>
        </p:nvPicPr>
        <p:blipFill>
          <a:blip r:embed="rId3"/>
          <a:stretch>
            <a:fillRect/>
          </a:stretch>
        </p:blipFill>
        <p:spPr>
          <a:xfrm>
            <a:off x="230391" y="577834"/>
            <a:ext cx="3243353" cy="1207113"/>
          </a:xfrm>
          <a:prstGeom prst="rect">
            <a:avLst/>
          </a:prstGeom>
        </p:spPr>
      </p:pic>
    </p:spTree>
    <p:extLst>
      <p:ext uri="{BB962C8B-B14F-4D97-AF65-F5344CB8AC3E}">
        <p14:creationId xmlns:p14="http://schemas.microsoft.com/office/powerpoint/2010/main" val="3271578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BB5C2D-0E6B-54E6-7318-85871D73419F}"/>
              </a:ext>
            </a:extLst>
          </p:cNvPr>
          <p:cNvPicPr>
            <a:picLocks noChangeAspect="1"/>
          </p:cNvPicPr>
          <p:nvPr/>
        </p:nvPicPr>
        <p:blipFill>
          <a:blip r:embed="rId2"/>
          <a:stretch>
            <a:fillRect/>
          </a:stretch>
        </p:blipFill>
        <p:spPr>
          <a:xfrm>
            <a:off x="3559044" y="168107"/>
            <a:ext cx="5073911" cy="6521785"/>
          </a:xfrm>
          <a:prstGeom prst="rect">
            <a:avLst/>
          </a:prstGeom>
        </p:spPr>
      </p:pic>
      <p:pic>
        <p:nvPicPr>
          <p:cNvPr id="2" name="Picture 1">
            <a:extLst>
              <a:ext uri="{FF2B5EF4-FFF2-40B4-BE49-F238E27FC236}">
                <a16:creationId xmlns:a16="http://schemas.microsoft.com/office/drawing/2014/main" id="{854F206C-D0A1-CF78-A3E5-96BEA3FCC984}"/>
              </a:ext>
            </a:extLst>
          </p:cNvPr>
          <p:cNvPicPr>
            <a:picLocks noChangeAspect="1"/>
          </p:cNvPicPr>
          <p:nvPr/>
        </p:nvPicPr>
        <p:blipFill>
          <a:blip r:embed="rId3"/>
          <a:stretch>
            <a:fillRect/>
          </a:stretch>
        </p:blipFill>
        <p:spPr>
          <a:xfrm>
            <a:off x="118708" y="382390"/>
            <a:ext cx="3243353" cy="1207113"/>
          </a:xfrm>
          <a:prstGeom prst="rect">
            <a:avLst/>
          </a:prstGeom>
        </p:spPr>
      </p:pic>
    </p:spTree>
    <p:extLst>
      <p:ext uri="{BB962C8B-B14F-4D97-AF65-F5344CB8AC3E}">
        <p14:creationId xmlns:p14="http://schemas.microsoft.com/office/powerpoint/2010/main" val="404153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BBA20-FF6E-9074-505B-46E9A4663F3B}"/>
              </a:ext>
            </a:extLst>
          </p:cNvPr>
          <p:cNvPicPr>
            <a:picLocks noChangeAspect="1"/>
          </p:cNvPicPr>
          <p:nvPr/>
        </p:nvPicPr>
        <p:blipFill>
          <a:blip r:embed="rId2"/>
          <a:stretch>
            <a:fillRect/>
          </a:stretch>
        </p:blipFill>
        <p:spPr>
          <a:xfrm>
            <a:off x="1524000" y="708422"/>
            <a:ext cx="9614970" cy="5721407"/>
          </a:xfrm>
          <a:prstGeom prst="rect">
            <a:avLst/>
          </a:prstGeom>
        </p:spPr>
      </p:pic>
      <p:pic>
        <p:nvPicPr>
          <p:cNvPr id="2" name="Picture 1">
            <a:extLst>
              <a:ext uri="{FF2B5EF4-FFF2-40B4-BE49-F238E27FC236}">
                <a16:creationId xmlns:a16="http://schemas.microsoft.com/office/drawing/2014/main" id="{3B2BC90C-92CC-D320-BF92-42F2F9A91277}"/>
              </a:ext>
            </a:extLst>
          </p:cNvPr>
          <p:cNvPicPr>
            <a:picLocks noChangeAspect="1"/>
          </p:cNvPicPr>
          <p:nvPr/>
        </p:nvPicPr>
        <p:blipFill>
          <a:blip r:embed="rId3"/>
          <a:stretch>
            <a:fillRect/>
          </a:stretch>
        </p:blipFill>
        <p:spPr>
          <a:xfrm>
            <a:off x="8802018" y="263727"/>
            <a:ext cx="3243353" cy="1207113"/>
          </a:xfrm>
          <a:prstGeom prst="rect">
            <a:avLst/>
          </a:prstGeom>
        </p:spPr>
      </p:pic>
    </p:spTree>
    <p:extLst>
      <p:ext uri="{BB962C8B-B14F-4D97-AF65-F5344CB8AC3E}">
        <p14:creationId xmlns:p14="http://schemas.microsoft.com/office/powerpoint/2010/main" val="128941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CC7498-F5B1-B7ED-D5D7-C6C71C4FFAE1}"/>
              </a:ext>
            </a:extLst>
          </p:cNvPr>
          <p:cNvPicPr>
            <a:picLocks noChangeAspect="1"/>
          </p:cNvPicPr>
          <p:nvPr/>
        </p:nvPicPr>
        <p:blipFill>
          <a:blip r:embed="rId2"/>
          <a:stretch>
            <a:fillRect/>
          </a:stretch>
        </p:blipFill>
        <p:spPr>
          <a:xfrm>
            <a:off x="410818" y="1267240"/>
            <a:ext cx="5590760" cy="5590760"/>
          </a:xfrm>
          <a:prstGeom prst="rect">
            <a:avLst/>
          </a:prstGeom>
        </p:spPr>
      </p:pic>
      <p:pic>
        <p:nvPicPr>
          <p:cNvPr id="3" name="Picture 2">
            <a:extLst>
              <a:ext uri="{FF2B5EF4-FFF2-40B4-BE49-F238E27FC236}">
                <a16:creationId xmlns:a16="http://schemas.microsoft.com/office/drawing/2014/main" id="{6280F25B-0EFC-B1BC-8B58-DDF660086E46}"/>
              </a:ext>
            </a:extLst>
          </p:cNvPr>
          <p:cNvPicPr>
            <a:picLocks noChangeAspect="1"/>
          </p:cNvPicPr>
          <p:nvPr/>
        </p:nvPicPr>
        <p:blipFill>
          <a:blip r:embed="rId3"/>
          <a:stretch>
            <a:fillRect/>
          </a:stretch>
        </p:blipFill>
        <p:spPr>
          <a:xfrm>
            <a:off x="10886321" y="0"/>
            <a:ext cx="1319985" cy="651013"/>
          </a:xfrm>
          <a:prstGeom prst="rect">
            <a:avLst/>
          </a:prstGeom>
        </p:spPr>
      </p:pic>
      <p:sp>
        <p:nvSpPr>
          <p:cNvPr id="4" name="Title 1">
            <a:extLst>
              <a:ext uri="{FF2B5EF4-FFF2-40B4-BE49-F238E27FC236}">
                <a16:creationId xmlns:a16="http://schemas.microsoft.com/office/drawing/2014/main" id="{2075233C-4F0A-C46E-8679-B5EE0C4DB518}"/>
              </a:ext>
            </a:extLst>
          </p:cNvPr>
          <p:cNvSpPr txBox="1">
            <a:spLocks/>
          </p:cNvSpPr>
          <p:nvPr/>
        </p:nvSpPr>
        <p:spPr>
          <a:xfrm>
            <a:off x="462643" y="33246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2060"/>
                </a:solidFill>
                <a:latin typeface="+mn-lt"/>
              </a:rPr>
              <a:t>What are coaches looking for?</a:t>
            </a:r>
          </a:p>
        </p:txBody>
      </p:sp>
      <p:pic>
        <p:nvPicPr>
          <p:cNvPr id="5" name="Picture 4">
            <a:extLst>
              <a:ext uri="{FF2B5EF4-FFF2-40B4-BE49-F238E27FC236}">
                <a16:creationId xmlns:a16="http://schemas.microsoft.com/office/drawing/2014/main" id="{61B20A65-C770-3B3E-3E02-0F3573445088}"/>
              </a:ext>
            </a:extLst>
          </p:cNvPr>
          <p:cNvPicPr>
            <a:picLocks noChangeAspect="1"/>
          </p:cNvPicPr>
          <p:nvPr/>
        </p:nvPicPr>
        <p:blipFill>
          <a:blip r:embed="rId4"/>
          <a:stretch>
            <a:fillRect/>
          </a:stretch>
        </p:blipFill>
        <p:spPr>
          <a:xfrm>
            <a:off x="6246742" y="1257656"/>
            <a:ext cx="5673895" cy="5600344"/>
          </a:xfrm>
          <a:prstGeom prst="rect">
            <a:avLst/>
          </a:prstGeom>
        </p:spPr>
      </p:pic>
      <p:pic>
        <p:nvPicPr>
          <p:cNvPr id="6" name="Picture 5">
            <a:extLst>
              <a:ext uri="{FF2B5EF4-FFF2-40B4-BE49-F238E27FC236}">
                <a16:creationId xmlns:a16="http://schemas.microsoft.com/office/drawing/2014/main" id="{4C00C73F-4EB7-2DA4-1EA8-685F94550350}"/>
              </a:ext>
            </a:extLst>
          </p:cNvPr>
          <p:cNvPicPr>
            <a:picLocks noChangeAspect="1"/>
          </p:cNvPicPr>
          <p:nvPr/>
        </p:nvPicPr>
        <p:blipFill>
          <a:blip r:embed="rId5"/>
          <a:stretch>
            <a:fillRect/>
          </a:stretch>
        </p:blipFill>
        <p:spPr>
          <a:xfrm>
            <a:off x="7524649" y="0"/>
            <a:ext cx="3243353" cy="1207113"/>
          </a:xfrm>
          <a:prstGeom prst="rect">
            <a:avLst/>
          </a:prstGeom>
        </p:spPr>
      </p:pic>
    </p:spTree>
    <p:extLst>
      <p:ext uri="{BB962C8B-B14F-4D97-AF65-F5344CB8AC3E}">
        <p14:creationId xmlns:p14="http://schemas.microsoft.com/office/powerpoint/2010/main" val="1552899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71C31-970D-E648-DFDF-8A205882B9C3}"/>
              </a:ext>
            </a:extLst>
          </p:cNvPr>
          <p:cNvPicPr>
            <a:picLocks noChangeAspect="1"/>
          </p:cNvPicPr>
          <p:nvPr/>
        </p:nvPicPr>
        <p:blipFill>
          <a:blip r:embed="rId2"/>
          <a:stretch>
            <a:fillRect/>
          </a:stretch>
        </p:blipFill>
        <p:spPr>
          <a:xfrm>
            <a:off x="742122" y="424677"/>
            <a:ext cx="10721008" cy="6001228"/>
          </a:xfrm>
          <a:prstGeom prst="rect">
            <a:avLst/>
          </a:prstGeom>
        </p:spPr>
      </p:pic>
      <p:pic>
        <p:nvPicPr>
          <p:cNvPr id="2" name="Picture 1">
            <a:extLst>
              <a:ext uri="{FF2B5EF4-FFF2-40B4-BE49-F238E27FC236}">
                <a16:creationId xmlns:a16="http://schemas.microsoft.com/office/drawing/2014/main" id="{B392C3B7-DFB4-68F2-57C8-9B2740855E73}"/>
              </a:ext>
            </a:extLst>
          </p:cNvPr>
          <p:cNvPicPr>
            <a:picLocks noChangeAspect="1"/>
          </p:cNvPicPr>
          <p:nvPr/>
        </p:nvPicPr>
        <p:blipFill>
          <a:blip r:embed="rId3"/>
          <a:stretch>
            <a:fillRect/>
          </a:stretch>
        </p:blipFill>
        <p:spPr>
          <a:xfrm>
            <a:off x="6414805" y="5303397"/>
            <a:ext cx="3243353" cy="1207113"/>
          </a:xfrm>
          <a:prstGeom prst="rect">
            <a:avLst/>
          </a:prstGeom>
        </p:spPr>
      </p:pic>
    </p:spTree>
    <p:extLst>
      <p:ext uri="{BB962C8B-B14F-4D97-AF65-F5344CB8AC3E}">
        <p14:creationId xmlns:p14="http://schemas.microsoft.com/office/powerpoint/2010/main" val="100737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360-BD7B-04A8-13E0-2C5561AA5A04}"/>
              </a:ext>
            </a:extLst>
          </p:cNvPr>
          <p:cNvSpPr>
            <a:spLocks noGrp="1"/>
          </p:cNvSpPr>
          <p:nvPr>
            <p:ph type="title"/>
          </p:nvPr>
        </p:nvSpPr>
        <p:spPr>
          <a:xfrm>
            <a:off x="804672" y="3121701"/>
            <a:ext cx="3476488" cy="1786515"/>
          </a:xfrm>
        </p:spPr>
        <p:txBody>
          <a:bodyPr vert="horz" lIns="91440" tIns="45720" rIns="91440" bIns="45720" rtlCol="0" anchor="t">
            <a:normAutofit fontScale="90000"/>
          </a:bodyPr>
          <a:lstStyle/>
          <a:p>
            <a:r>
              <a:rPr lang="en-US" sz="4000" kern="1200" dirty="0">
                <a:solidFill>
                  <a:schemeClr val="tx2"/>
                </a:solidFill>
                <a:latin typeface="+mj-lt"/>
                <a:ea typeface="+mj-ea"/>
                <a:cs typeface="+mj-cs"/>
              </a:rPr>
              <a:t>How does Nagele College Planning help me?</a:t>
            </a:r>
          </a:p>
        </p:txBody>
      </p:sp>
      <p:pic>
        <p:nvPicPr>
          <p:cNvPr id="8" name="Picture 7">
            <a:extLst>
              <a:ext uri="{FF2B5EF4-FFF2-40B4-BE49-F238E27FC236}">
                <a16:creationId xmlns:a16="http://schemas.microsoft.com/office/drawing/2014/main" id="{C2BE7E9E-4B83-42F8-4E3F-551551785989}"/>
              </a:ext>
            </a:extLst>
          </p:cNvPr>
          <p:cNvPicPr>
            <a:picLocks noChangeAspect="1"/>
          </p:cNvPicPr>
          <p:nvPr/>
        </p:nvPicPr>
        <p:blipFill>
          <a:blip r:embed="rId2"/>
          <a:stretch>
            <a:fillRect/>
          </a:stretch>
        </p:blipFill>
        <p:spPr>
          <a:xfrm>
            <a:off x="10821717" y="0"/>
            <a:ext cx="1319985" cy="651013"/>
          </a:xfrm>
          <a:prstGeom prst="rect">
            <a:avLst/>
          </a:prstGeom>
        </p:spPr>
      </p:pic>
      <p:pic>
        <p:nvPicPr>
          <p:cNvPr id="3" name="Picture 2">
            <a:extLst>
              <a:ext uri="{FF2B5EF4-FFF2-40B4-BE49-F238E27FC236}">
                <a16:creationId xmlns:a16="http://schemas.microsoft.com/office/drawing/2014/main" id="{0EAD2A47-9BA1-02A2-745C-7227AB1BC399}"/>
              </a:ext>
            </a:extLst>
          </p:cNvPr>
          <p:cNvPicPr>
            <a:picLocks noChangeAspect="1"/>
          </p:cNvPicPr>
          <p:nvPr/>
        </p:nvPicPr>
        <p:blipFill>
          <a:blip r:embed="rId3"/>
          <a:stretch>
            <a:fillRect/>
          </a:stretch>
        </p:blipFill>
        <p:spPr>
          <a:xfrm>
            <a:off x="4474323" y="2825443"/>
            <a:ext cx="3243353" cy="1207113"/>
          </a:xfrm>
          <a:prstGeom prst="rect">
            <a:avLst/>
          </a:prstGeom>
        </p:spPr>
      </p:pic>
    </p:spTree>
    <p:extLst>
      <p:ext uri="{BB962C8B-B14F-4D97-AF65-F5344CB8AC3E}">
        <p14:creationId xmlns:p14="http://schemas.microsoft.com/office/powerpoint/2010/main" val="199841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360-BD7B-04A8-13E0-2C5561AA5A04}"/>
              </a:ext>
            </a:extLst>
          </p:cNvPr>
          <p:cNvSpPr>
            <a:spLocks noGrp="1"/>
          </p:cNvSpPr>
          <p:nvPr>
            <p:ph type="title"/>
          </p:nvPr>
        </p:nvSpPr>
        <p:spPr>
          <a:xfrm>
            <a:off x="838200" y="287464"/>
            <a:ext cx="3888526" cy="1800526"/>
          </a:xfrm>
        </p:spPr>
        <p:txBody>
          <a:bodyPr vert="horz" lIns="91440" tIns="45720" rIns="91440" bIns="45720" rtlCol="0" anchor="ctr">
            <a:normAutofit/>
          </a:bodyPr>
          <a:lstStyle/>
          <a:p>
            <a:r>
              <a:rPr lang="en-US" kern="1200" dirty="0">
                <a:solidFill>
                  <a:schemeClr val="tx1"/>
                </a:solidFill>
                <a:latin typeface="+mj-lt"/>
                <a:ea typeface="+mj-ea"/>
                <a:cs typeface="+mj-cs"/>
              </a:rPr>
              <a:t>Who is Siggi Nagele?</a:t>
            </a:r>
          </a:p>
        </p:txBody>
      </p:sp>
      <p:sp>
        <p:nvSpPr>
          <p:cNvPr id="5" name="TextBox 4">
            <a:extLst>
              <a:ext uri="{FF2B5EF4-FFF2-40B4-BE49-F238E27FC236}">
                <a16:creationId xmlns:a16="http://schemas.microsoft.com/office/drawing/2014/main" id="{0F221A55-0C9E-6F81-605E-730B663F2757}"/>
              </a:ext>
            </a:extLst>
          </p:cNvPr>
          <p:cNvSpPr txBox="1"/>
          <p:nvPr/>
        </p:nvSpPr>
        <p:spPr>
          <a:xfrm>
            <a:off x="838200" y="2032553"/>
            <a:ext cx="4131365" cy="3801510"/>
          </a:xfrm>
          <a:prstGeom prst="rect">
            <a:avLst/>
          </a:prstGeom>
        </p:spPr>
        <p:txBody>
          <a:bodyPr vert="horz" lIns="91440" tIns="45720" rIns="91440" bIns="45720" rtlCol="0">
            <a:noAutofit/>
          </a:bodyPr>
          <a:lstStyle/>
          <a:p>
            <a:pPr>
              <a:lnSpc>
                <a:spcPct val="90000"/>
              </a:lnSpc>
              <a:spcAft>
                <a:spcPts val="600"/>
              </a:spcAft>
            </a:pPr>
            <a:r>
              <a:rPr lang="en-US" sz="1200" b="1" dirty="0"/>
              <a:t>Coaching Experience/Career:</a:t>
            </a:r>
          </a:p>
          <a:p>
            <a:pPr marL="285750" indent="-228600">
              <a:lnSpc>
                <a:spcPct val="90000"/>
              </a:lnSpc>
              <a:spcAft>
                <a:spcPts val="600"/>
              </a:spcAft>
              <a:buFont typeface="Arial" panose="020B0604020202020204" pitchFamily="34" charset="0"/>
              <a:buChar char="•"/>
            </a:pPr>
            <a:r>
              <a:rPr lang="en-US" sz="1200"/>
              <a:t>40+ </a:t>
            </a:r>
            <a:r>
              <a:rPr lang="en-US" sz="1200" dirty="0"/>
              <a:t>years experience at </a:t>
            </a:r>
            <a:r>
              <a:rPr lang="en-US" sz="1200"/>
              <a:t>ODP, Club</a:t>
            </a:r>
            <a:r>
              <a:rPr lang="en-US" sz="1200" dirty="0"/>
              <a:t>, HS, College Level</a:t>
            </a:r>
          </a:p>
          <a:p>
            <a:pPr marL="285750" indent="-228600">
              <a:lnSpc>
                <a:spcPct val="90000"/>
              </a:lnSpc>
              <a:spcAft>
                <a:spcPts val="600"/>
              </a:spcAft>
              <a:buFont typeface="Arial" panose="020B0604020202020204" pitchFamily="34" charset="0"/>
              <a:buChar char="•"/>
            </a:pPr>
            <a:r>
              <a:rPr lang="en-US" sz="1200" dirty="0"/>
              <a:t>Women’s College Soccer</a:t>
            </a:r>
          </a:p>
          <a:p>
            <a:pPr marL="742950" lvl="1" indent="-228600">
              <a:lnSpc>
                <a:spcPct val="90000"/>
              </a:lnSpc>
              <a:spcAft>
                <a:spcPts val="600"/>
              </a:spcAft>
              <a:buFont typeface="Arial" panose="020B0604020202020204" pitchFamily="34" charset="0"/>
              <a:buChar char="•"/>
            </a:pPr>
            <a:r>
              <a:rPr lang="en-US" sz="1200" dirty="0"/>
              <a:t>Eckerd, Head Coach</a:t>
            </a:r>
          </a:p>
          <a:p>
            <a:pPr marL="742950" lvl="1" indent="-228600">
              <a:lnSpc>
                <a:spcPct val="90000"/>
              </a:lnSpc>
              <a:spcAft>
                <a:spcPts val="600"/>
              </a:spcAft>
              <a:buFont typeface="Arial" panose="020B0604020202020204" pitchFamily="34" charset="0"/>
              <a:buChar char="•"/>
            </a:pPr>
            <a:r>
              <a:rPr lang="en-US" sz="1200" dirty="0"/>
              <a:t>Florida Southern, Head Coach</a:t>
            </a:r>
          </a:p>
          <a:p>
            <a:pPr marL="742950" lvl="1" indent="-228600">
              <a:lnSpc>
                <a:spcPct val="90000"/>
              </a:lnSpc>
              <a:spcAft>
                <a:spcPts val="600"/>
              </a:spcAft>
              <a:buFont typeface="Arial" panose="020B0604020202020204" pitchFamily="34" charset="0"/>
              <a:buChar char="•"/>
            </a:pPr>
            <a:r>
              <a:rPr lang="en-US" sz="1200" dirty="0"/>
              <a:t>Marshall University- Asst Coach</a:t>
            </a:r>
          </a:p>
          <a:p>
            <a:pPr marL="285750" indent="-228600">
              <a:lnSpc>
                <a:spcPct val="90000"/>
              </a:lnSpc>
              <a:spcAft>
                <a:spcPts val="600"/>
              </a:spcAft>
              <a:buFont typeface="Arial" panose="020B0604020202020204" pitchFamily="34" charset="0"/>
              <a:buChar char="•"/>
            </a:pPr>
            <a:r>
              <a:rPr lang="en-US" sz="1200" dirty="0"/>
              <a:t>Olympic Development Program- FYSA Region 3</a:t>
            </a:r>
          </a:p>
          <a:p>
            <a:pPr marL="285750" indent="-228600">
              <a:lnSpc>
                <a:spcPct val="90000"/>
              </a:lnSpc>
              <a:spcAft>
                <a:spcPts val="600"/>
              </a:spcAft>
              <a:buFont typeface="Arial" panose="020B0604020202020204" pitchFamily="34" charset="0"/>
              <a:buChar char="•"/>
            </a:pPr>
            <a:r>
              <a:rPr lang="en-US" sz="1200" dirty="0"/>
              <a:t>English/ German Teacher- Ridgewood HS</a:t>
            </a:r>
          </a:p>
          <a:p>
            <a:pPr>
              <a:lnSpc>
                <a:spcPct val="90000"/>
              </a:lnSpc>
              <a:spcAft>
                <a:spcPts val="600"/>
              </a:spcAft>
            </a:pPr>
            <a:r>
              <a:rPr lang="en-US" sz="1200" b="1" dirty="0"/>
              <a:t>Soccer Administration:</a:t>
            </a:r>
          </a:p>
          <a:p>
            <a:pPr marL="285750" indent="-228600">
              <a:lnSpc>
                <a:spcPct val="90000"/>
              </a:lnSpc>
              <a:spcAft>
                <a:spcPts val="600"/>
              </a:spcAft>
              <a:buFont typeface="Arial" panose="020B0604020202020204" pitchFamily="34" charset="0"/>
              <a:buChar char="•"/>
            </a:pPr>
            <a:r>
              <a:rPr lang="en-US" sz="1200" dirty="0"/>
              <a:t>NCAA National Chairman- Div II Women’s Soccer Committee</a:t>
            </a:r>
          </a:p>
          <a:p>
            <a:pPr marL="285750" indent="-228600">
              <a:lnSpc>
                <a:spcPct val="90000"/>
              </a:lnSpc>
              <a:spcAft>
                <a:spcPts val="600"/>
              </a:spcAft>
              <a:buFont typeface="Arial" panose="020B0604020202020204" pitchFamily="34" charset="0"/>
              <a:buChar char="•"/>
            </a:pPr>
            <a:r>
              <a:rPr lang="en-US" sz="1200" dirty="0"/>
              <a:t>NSCAA South Region Chair All American Committee</a:t>
            </a:r>
          </a:p>
          <a:p>
            <a:pPr marL="285750" indent="-228600">
              <a:lnSpc>
                <a:spcPct val="90000"/>
              </a:lnSpc>
              <a:spcAft>
                <a:spcPts val="600"/>
              </a:spcAft>
              <a:buFont typeface="Arial" panose="020B0604020202020204" pitchFamily="34" charset="0"/>
              <a:buChar char="•"/>
            </a:pPr>
            <a:r>
              <a:rPr lang="en-US" sz="1200" dirty="0"/>
              <a:t>College Recruiting Company Founder and Owner</a:t>
            </a:r>
          </a:p>
          <a:p>
            <a:pPr>
              <a:lnSpc>
                <a:spcPct val="90000"/>
              </a:lnSpc>
              <a:spcAft>
                <a:spcPts val="600"/>
              </a:spcAft>
            </a:pPr>
            <a:r>
              <a:rPr lang="en-US" sz="1200" b="1" dirty="0"/>
              <a:t>Soccer Experience:</a:t>
            </a:r>
          </a:p>
          <a:p>
            <a:pPr marL="285750" indent="-228600">
              <a:lnSpc>
                <a:spcPct val="90000"/>
              </a:lnSpc>
              <a:spcAft>
                <a:spcPts val="600"/>
              </a:spcAft>
              <a:buFont typeface="Arial" panose="020B0604020202020204" pitchFamily="34" charset="0"/>
              <a:buChar char="•"/>
            </a:pPr>
            <a:r>
              <a:rPr lang="en-US" sz="1200" dirty="0"/>
              <a:t>Alderson- Broaddus College</a:t>
            </a:r>
          </a:p>
          <a:p>
            <a:pPr marL="742950" lvl="1" indent="-228600">
              <a:lnSpc>
                <a:spcPct val="90000"/>
              </a:lnSpc>
              <a:spcAft>
                <a:spcPts val="600"/>
              </a:spcAft>
              <a:buFont typeface="Arial" panose="020B0604020202020204" pitchFamily="34" charset="0"/>
              <a:buChar char="•"/>
            </a:pPr>
            <a:r>
              <a:rPr lang="en-US" sz="1200" dirty="0"/>
              <a:t>4-year Collegiate starter with Full Scholarship</a:t>
            </a:r>
          </a:p>
          <a:p>
            <a:pPr marL="742950" lvl="1" indent="-228600">
              <a:lnSpc>
                <a:spcPct val="90000"/>
              </a:lnSpc>
              <a:spcAft>
                <a:spcPts val="600"/>
              </a:spcAft>
              <a:buFont typeface="Arial" panose="020B0604020202020204" pitchFamily="34" charset="0"/>
              <a:buChar char="•"/>
            </a:pPr>
            <a:r>
              <a:rPr lang="en-US" sz="1200" dirty="0"/>
              <a:t>2-time National Championship Finalist</a:t>
            </a:r>
          </a:p>
          <a:p>
            <a:pPr>
              <a:lnSpc>
                <a:spcPct val="90000"/>
              </a:lnSpc>
              <a:spcAft>
                <a:spcPts val="600"/>
              </a:spcAft>
            </a:pPr>
            <a:r>
              <a:rPr lang="en-US" sz="1200" b="1" dirty="0"/>
              <a:t>Education:</a:t>
            </a:r>
          </a:p>
          <a:p>
            <a:pPr marL="285750" indent="-228600">
              <a:lnSpc>
                <a:spcPct val="90000"/>
              </a:lnSpc>
              <a:spcAft>
                <a:spcPts val="600"/>
              </a:spcAft>
              <a:buFont typeface="Arial" panose="020B0604020202020204" pitchFamily="34" charset="0"/>
              <a:buChar char="•"/>
            </a:pPr>
            <a:r>
              <a:rPr lang="en-US" sz="1200" dirty="0"/>
              <a:t>Master of Science, Marshall University</a:t>
            </a:r>
          </a:p>
        </p:txBody>
      </p:sp>
      <p:pic>
        <p:nvPicPr>
          <p:cNvPr id="6" name="Picture 5">
            <a:extLst>
              <a:ext uri="{FF2B5EF4-FFF2-40B4-BE49-F238E27FC236}">
                <a16:creationId xmlns:a16="http://schemas.microsoft.com/office/drawing/2014/main" id="{D232B5B7-04FD-4A81-D9CD-B0223D183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729" y="925706"/>
            <a:ext cx="1743075" cy="2619375"/>
          </a:xfrm>
          <a:prstGeom prst="rect">
            <a:avLst/>
          </a:prstGeom>
        </p:spPr>
      </p:pic>
      <p:pic>
        <p:nvPicPr>
          <p:cNvPr id="10" name="Picture 9">
            <a:extLst>
              <a:ext uri="{FF2B5EF4-FFF2-40B4-BE49-F238E27FC236}">
                <a16:creationId xmlns:a16="http://schemas.microsoft.com/office/drawing/2014/main" id="{BCED9F2D-B2FA-B8B4-3701-6865EF132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105" y="3786316"/>
            <a:ext cx="4934967" cy="2775919"/>
          </a:xfrm>
          <a:prstGeom prst="rect">
            <a:avLst/>
          </a:prstGeom>
        </p:spPr>
      </p:pic>
      <p:pic>
        <p:nvPicPr>
          <p:cNvPr id="3" name="Picture 2">
            <a:extLst>
              <a:ext uri="{FF2B5EF4-FFF2-40B4-BE49-F238E27FC236}">
                <a16:creationId xmlns:a16="http://schemas.microsoft.com/office/drawing/2014/main" id="{B0D6C1C3-4B08-9C36-D6A2-A0A4EA56574C}"/>
              </a:ext>
            </a:extLst>
          </p:cNvPr>
          <p:cNvPicPr>
            <a:picLocks noChangeAspect="1"/>
          </p:cNvPicPr>
          <p:nvPr/>
        </p:nvPicPr>
        <p:blipFill>
          <a:blip r:embed="rId4"/>
          <a:stretch>
            <a:fillRect/>
          </a:stretch>
        </p:blipFill>
        <p:spPr>
          <a:xfrm>
            <a:off x="4809537" y="322149"/>
            <a:ext cx="3243353" cy="1207113"/>
          </a:xfrm>
          <a:prstGeom prst="rect">
            <a:avLst/>
          </a:prstGeom>
        </p:spPr>
      </p:pic>
    </p:spTree>
    <p:extLst>
      <p:ext uri="{BB962C8B-B14F-4D97-AF65-F5344CB8AC3E}">
        <p14:creationId xmlns:p14="http://schemas.microsoft.com/office/powerpoint/2010/main" val="272450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88AA7-F4C2-6BCF-3228-F3A8665E4172}"/>
              </a:ext>
            </a:extLst>
          </p:cNvPr>
          <p:cNvPicPr>
            <a:picLocks noChangeAspect="1"/>
          </p:cNvPicPr>
          <p:nvPr/>
        </p:nvPicPr>
        <p:blipFill>
          <a:blip r:embed="rId2"/>
          <a:stretch>
            <a:fillRect/>
          </a:stretch>
        </p:blipFill>
        <p:spPr>
          <a:xfrm>
            <a:off x="649356" y="137782"/>
            <a:ext cx="10774017" cy="6510366"/>
          </a:xfrm>
          <a:prstGeom prst="rect">
            <a:avLst/>
          </a:prstGeom>
        </p:spPr>
      </p:pic>
      <p:sp>
        <p:nvSpPr>
          <p:cNvPr id="2" name="Title 1">
            <a:extLst>
              <a:ext uri="{FF2B5EF4-FFF2-40B4-BE49-F238E27FC236}">
                <a16:creationId xmlns:a16="http://schemas.microsoft.com/office/drawing/2014/main" id="{EDA44ADB-DAC8-82AB-612A-C05C96E95DF6}"/>
              </a:ext>
            </a:extLst>
          </p:cNvPr>
          <p:cNvSpPr txBox="1">
            <a:spLocks/>
          </p:cNvSpPr>
          <p:nvPr/>
        </p:nvSpPr>
        <p:spPr>
          <a:xfrm>
            <a:off x="462643" y="33246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2060"/>
                </a:solidFill>
                <a:latin typeface="+mn-lt"/>
              </a:rPr>
              <a:t>When should we start working together?</a:t>
            </a:r>
          </a:p>
        </p:txBody>
      </p:sp>
      <p:pic>
        <p:nvPicPr>
          <p:cNvPr id="4" name="Picture 3">
            <a:extLst>
              <a:ext uri="{FF2B5EF4-FFF2-40B4-BE49-F238E27FC236}">
                <a16:creationId xmlns:a16="http://schemas.microsoft.com/office/drawing/2014/main" id="{4ECC4382-FC16-C0A0-B1F0-91257FE1F128}"/>
              </a:ext>
            </a:extLst>
          </p:cNvPr>
          <p:cNvPicPr>
            <a:picLocks noChangeAspect="1"/>
          </p:cNvPicPr>
          <p:nvPr/>
        </p:nvPicPr>
        <p:blipFill>
          <a:blip r:embed="rId3"/>
          <a:stretch>
            <a:fillRect/>
          </a:stretch>
        </p:blipFill>
        <p:spPr>
          <a:xfrm>
            <a:off x="356033" y="738377"/>
            <a:ext cx="3243353" cy="1207113"/>
          </a:xfrm>
          <a:prstGeom prst="rect">
            <a:avLst/>
          </a:prstGeom>
        </p:spPr>
      </p:pic>
    </p:spTree>
    <p:extLst>
      <p:ext uri="{BB962C8B-B14F-4D97-AF65-F5344CB8AC3E}">
        <p14:creationId xmlns:p14="http://schemas.microsoft.com/office/powerpoint/2010/main" val="1738171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5F9FE-D92D-BA52-F499-11E8BC198E13}"/>
              </a:ext>
            </a:extLst>
          </p:cNvPr>
          <p:cNvPicPr>
            <a:picLocks noChangeAspect="1"/>
          </p:cNvPicPr>
          <p:nvPr/>
        </p:nvPicPr>
        <p:blipFill>
          <a:blip r:embed="rId2"/>
          <a:stretch>
            <a:fillRect/>
          </a:stretch>
        </p:blipFill>
        <p:spPr>
          <a:xfrm>
            <a:off x="1258957" y="116019"/>
            <a:ext cx="9713843" cy="6598953"/>
          </a:xfrm>
          <a:prstGeom prst="rect">
            <a:avLst/>
          </a:prstGeom>
        </p:spPr>
      </p:pic>
      <p:pic>
        <p:nvPicPr>
          <p:cNvPr id="2" name="Picture 1">
            <a:extLst>
              <a:ext uri="{FF2B5EF4-FFF2-40B4-BE49-F238E27FC236}">
                <a16:creationId xmlns:a16="http://schemas.microsoft.com/office/drawing/2014/main" id="{5877A8B5-4AA7-E6FF-EE82-7E3171F44BFA}"/>
              </a:ext>
            </a:extLst>
          </p:cNvPr>
          <p:cNvPicPr>
            <a:picLocks noChangeAspect="1"/>
          </p:cNvPicPr>
          <p:nvPr/>
        </p:nvPicPr>
        <p:blipFill>
          <a:blip r:embed="rId3"/>
          <a:stretch>
            <a:fillRect/>
          </a:stretch>
        </p:blipFill>
        <p:spPr>
          <a:xfrm>
            <a:off x="8418110" y="5650887"/>
            <a:ext cx="3243353" cy="1207113"/>
          </a:xfrm>
          <a:prstGeom prst="rect">
            <a:avLst/>
          </a:prstGeom>
        </p:spPr>
      </p:pic>
    </p:spTree>
    <p:extLst>
      <p:ext uri="{BB962C8B-B14F-4D97-AF65-F5344CB8AC3E}">
        <p14:creationId xmlns:p14="http://schemas.microsoft.com/office/powerpoint/2010/main" val="1773156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2E8FFB-A0E7-55C0-6462-28E6B01BE7A0}"/>
              </a:ext>
            </a:extLst>
          </p:cNvPr>
          <p:cNvPicPr>
            <a:picLocks noChangeAspect="1"/>
          </p:cNvPicPr>
          <p:nvPr/>
        </p:nvPicPr>
        <p:blipFill>
          <a:blip r:embed="rId2"/>
          <a:stretch>
            <a:fillRect/>
          </a:stretch>
        </p:blipFill>
        <p:spPr>
          <a:xfrm>
            <a:off x="1500809" y="803161"/>
            <a:ext cx="8999883" cy="6157250"/>
          </a:xfrm>
          <a:prstGeom prst="rect">
            <a:avLst/>
          </a:prstGeom>
        </p:spPr>
      </p:pic>
      <p:pic>
        <p:nvPicPr>
          <p:cNvPr id="2" name="Picture 1">
            <a:extLst>
              <a:ext uri="{FF2B5EF4-FFF2-40B4-BE49-F238E27FC236}">
                <a16:creationId xmlns:a16="http://schemas.microsoft.com/office/drawing/2014/main" id="{7F3BB87E-A29B-FE09-F031-42CEB4F8BF5E}"/>
              </a:ext>
            </a:extLst>
          </p:cNvPr>
          <p:cNvPicPr>
            <a:picLocks noChangeAspect="1"/>
          </p:cNvPicPr>
          <p:nvPr/>
        </p:nvPicPr>
        <p:blipFill>
          <a:blip r:embed="rId3"/>
          <a:stretch>
            <a:fillRect/>
          </a:stretch>
        </p:blipFill>
        <p:spPr>
          <a:xfrm>
            <a:off x="8550732" y="199604"/>
            <a:ext cx="3243353" cy="1207113"/>
          </a:xfrm>
          <a:prstGeom prst="rect">
            <a:avLst/>
          </a:prstGeom>
        </p:spPr>
      </p:pic>
    </p:spTree>
    <p:extLst>
      <p:ext uri="{BB962C8B-B14F-4D97-AF65-F5344CB8AC3E}">
        <p14:creationId xmlns:p14="http://schemas.microsoft.com/office/powerpoint/2010/main" val="35671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40852-BA36-D9F8-42B9-188493007973}"/>
              </a:ext>
            </a:extLst>
          </p:cNvPr>
          <p:cNvPicPr>
            <a:picLocks noChangeAspect="1"/>
          </p:cNvPicPr>
          <p:nvPr/>
        </p:nvPicPr>
        <p:blipFill>
          <a:blip r:embed="rId2"/>
          <a:stretch>
            <a:fillRect/>
          </a:stretch>
        </p:blipFill>
        <p:spPr>
          <a:xfrm>
            <a:off x="1603513" y="173355"/>
            <a:ext cx="9276522" cy="6312883"/>
          </a:xfrm>
          <a:prstGeom prst="rect">
            <a:avLst/>
          </a:prstGeom>
        </p:spPr>
      </p:pic>
      <p:pic>
        <p:nvPicPr>
          <p:cNvPr id="2" name="Picture 1">
            <a:extLst>
              <a:ext uri="{FF2B5EF4-FFF2-40B4-BE49-F238E27FC236}">
                <a16:creationId xmlns:a16="http://schemas.microsoft.com/office/drawing/2014/main" id="{D858770A-792E-E23C-7E55-19D0687AC61E}"/>
              </a:ext>
            </a:extLst>
          </p:cNvPr>
          <p:cNvPicPr>
            <a:picLocks noChangeAspect="1"/>
          </p:cNvPicPr>
          <p:nvPr/>
        </p:nvPicPr>
        <p:blipFill>
          <a:blip r:embed="rId3"/>
          <a:stretch>
            <a:fillRect/>
          </a:stretch>
        </p:blipFill>
        <p:spPr>
          <a:xfrm>
            <a:off x="8948647" y="173355"/>
            <a:ext cx="3243353" cy="1207113"/>
          </a:xfrm>
          <a:prstGeom prst="rect">
            <a:avLst/>
          </a:prstGeom>
        </p:spPr>
      </p:pic>
    </p:spTree>
    <p:extLst>
      <p:ext uri="{BB962C8B-B14F-4D97-AF65-F5344CB8AC3E}">
        <p14:creationId xmlns:p14="http://schemas.microsoft.com/office/powerpoint/2010/main" val="2561723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CC494A-19EB-5A82-AB16-962CA56AA25A}"/>
              </a:ext>
            </a:extLst>
          </p:cNvPr>
          <p:cNvPicPr>
            <a:picLocks noChangeAspect="1"/>
          </p:cNvPicPr>
          <p:nvPr/>
        </p:nvPicPr>
        <p:blipFill rotWithShape="1">
          <a:blip r:embed="rId2"/>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TextBox 11">
            <a:extLst>
              <a:ext uri="{FF2B5EF4-FFF2-40B4-BE49-F238E27FC236}">
                <a16:creationId xmlns:a16="http://schemas.microsoft.com/office/drawing/2014/main" id="{93700F06-8833-EBB0-A060-1DD750C33DD9}"/>
              </a:ext>
            </a:extLst>
          </p:cNvPr>
          <p:cNvSpPr txBox="1"/>
          <p:nvPr/>
        </p:nvSpPr>
        <p:spPr>
          <a:xfrm>
            <a:off x="5297762" y="2706624"/>
            <a:ext cx="6251110" cy="3483864"/>
          </a:xfrm>
          <a:prstGeom prst="rect">
            <a:avLst/>
          </a:prstGeom>
        </p:spPr>
        <p:txBody>
          <a:bodyPr vert="horz" lIns="91440" tIns="45720" rIns="91440" bIns="45720" rtlCol="0">
            <a:no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Kaiya </a:t>
            </a:r>
            <a:r>
              <a:rPr kumimoji="0" lang="en-US" sz="1400" b="0" i="0" u="none" strike="noStrike" cap="none" spc="0" normalizeH="0" baseline="0" noProof="0" dirty="0" err="1">
                <a:ln>
                  <a:noFill/>
                </a:ln>
                <a:effectLst/>
                <a:uLnTx/>
                <a:uFillTx/>
              </a:rPr>
              <a:t>Scarpo</a:t>
            </a:r>
            <a:endParaRPr kumimoji="0" lang="en-US" sz="14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Class of 2024</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5'11 Goalkeeper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IMG U19 Premier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Personal Contact: 813-997-7192/</a:t>
            </a:r>
            <a:r>
              <a:rPr kumimoji="0" lang="en-US" sz="1400" b="0" i="0" u="none" strike="noStrike" cap="none" spc="0" normalizeH="0" baseline="0" noProof="0" dirty="0" err="1">
                <a:ln>
                  <a:noFill/>
                </a:ln>
                <a:effectLst/>
                <a:uLnTx/>
                <a:uFillTx/>
              </a:rPr>
              <a:t>kaiya.scarpo@img.education</a:t>
            </a:r>
            <a:endParaRPr kumimoji="0" lang="en-US" sz="14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Head Coach: Ray Leone (941-524-1537/raymond.leone@img.com)</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Assistant Coach: Kelsey Harris (602-639-1466/kelsey.harris@img.com)</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Head of Goalkeeping: Paul Jennison (941-243-1569/paul.jennison@img.com)</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Certified College Advisor with Advanced Credentials: Siggi Nagele (</a:t>
            </a:r>
            <a:r>
              <a:rPr kumimoji="0" lang="en-US" sz="1400" b="0" i="0" u="none" strike="noStrike" cap="none" spc="0" normalizeH="0" baseline="0" noProof="0" dirty="0">
                <a:ln>
                  <a:noFill/>
                </a:ln>
                <a:effectLst/>
                <a:uLnTx/>
                <a:uFillTx/>
                <a:hlinkClick r:id="rId3"/>
              </a:rPr>
              <a:t>727-424-4071/siggi.nagele@gmail.com</a:t>
            </a:r>
            <a:r>
              <a:rPr kumimoji="0" lang="en-US" sz="1400" b="0" i="0" u="none" strike="noStrike" cap="none" spc="0" normalizeH="0" baseline="0" noProof="0" dirty="0">
                <a:ln>
                  <a:noFill/>
                </a:ln>
                <a:effectLst/>
                <a:uLnTx/>
                <a:uFillTx/>
              </a:rPr>
              <a:t>)</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Link to Profile (to learn more about you)</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Link to Highlight Video (to get an initial idea of your skill set)</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400" b="0" i="0" u="none" strike="noStrike" cap="none" spc="0" normalizeH="0" baseline="0" noProof="0" dirty="0">
                <a:ln>
                  <a:noFill/>
                </a:ln>
                <a:effectLst/>
                <a:uLnTx/>
                <a:uFillTx/>
              </a:rPr>
              <a:t>Link to Transcript (to see what kind of student you are and possibly use to make an offer)</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cap="none" spc="0" normalizeH="0" baseline="0" noProof="0" dirty="0">
              <a:ln>
                <a:noFill/>
              </a:ln>
              <a:effectLst/>
              <a:uLnTx/>
              <a:uFillTx/>
            </a:endParaRPr>
          </a:p>
        </p:txBody>
      </p:sp>
      <p:sp>
        <p:nvSpPr>
          <p:cNvPr id="2" name="Title 1">
            <a:extLst>
              <a:ext uri="{FF2B5EF4-FFF2-40B4-BE49-F238E27FC236}">
                <a16:creationId xmlns:a16="http://schemas.microsoft.com/office/drawing/2014/main" id="{791BC527-5A8C-C1A6-7460-51166024A30F}"/>
              </a:ext>
            </a:extLst>
          </p:cNvPr>
          <p:cNvSpPr txBox="1">
            <a:spLocks/>
          </p:cNvSpPr>
          <p:nvPr/>
        </p:nvSpPr>
        <p:spPr>
          <a:xfrm>
            <a:off x="5253304" y="317559"/>
            <a:ext cx="607233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2060"/>
                </a:solidFill>
                <a:latin typeface="+mn-lt"/>
              </a:rPr>
              <a:t>Email Signature Best Practice</a:t>
            </a:r>
          </a:p>
        </p:txBody>
      </p:sp>
      <p:pic>
        <p:nvPicPr>
          <p:cNvPr id="3" name="Picture 2">
            <a:extLst>
              <a:ext uri="{FF2B5EF4-FFF2-40B4-BE49-F238E27FC236}">
                <a16:creationId xmlns:a16="http://schemas.microsoft.com/office/drawing/2014/main" id="{4EF1656A-CE4F-F99A-59E5-6076726C8158}"/>
              </a:ext>
            </a:extLst>
          </p:cNvPr>
          <p:cNvPicPr>
            <a:picLocks noChangeAspect="1"/>
          </p:cNvPicPr>
          <p:nvPr/>
        </p:nvPicPr>
        <p:blipFill>
          <a:blip r:embed="rId4"/>
          <a:stretch>
            <a:fillRect/>
          </a:stretch>
        </p:blipFill>
        <p:spPr>
          <a:xfrm>
            <a:off x="8795038" y="1352630"/>
            <a:ext cx="3243353" cy="1207113"/>
          </a:xfrm>
          <a:prstGeom prst="rect">
            <a:avLst/>
          </a:prstGeom>
        </p:spPr>
      </p:pic>
    </p:spTree>
    <p:extLst>
      <p:ext uri="{BB962C8B-B14F-4D97-AF65-F5344CB8AC3E}">
        <p14:creationId xmlns:p14="http://schemas.microsoft.com/office/powerpoint/2010/main" val="1637147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A3363-16CB-7E26-66AC-0ED0648D2DB8}"/>
              </a:ext>
            </a:extLst>
          </p:cNvPr>
          <p:cNvPicPr>
            <a:picLocks noChangeAspect="1"/>
          </p:cNvPicPr>
          <p:nvPr/>
        </p:nvPicPr>
        <p:blipFill>
          <a:blip r:embed="rId2"/>
          <a:stretch>
            <a:fillRect/>
          </a:stretch>
        </p:blipFill>
        <p:spPr>
          <a:xfrm>
            <a:off x="1192696" y="152493"/>
            <a:ext cx="9992139" cy="6676990"/>
          </a:xfrm>
          <a:prstGeom prst="rect">
            <a:avLst/>
          </a:prstGeom>
        </p:spPr>
      </p:pic>
      <p:pic>
        <p:nvPicPr>
          <p:cNvPr id="2" name="Picture 1">
            <a:extLst>
              <a:ext uri="{FF2B5EF4-FFF2-40B4-BE49-F238E27FC236}">
                <a16:creationId xmlns:a16="http://schemas.microsoft.com/office/drawing/2014/main" id="{20087CDD-1679-BE46-7AA0-9463ABB005E7}"/>
              </a:ext>
            </a:extLst>
          </p:cNvPr>
          <p:cNvPicPr>
            <a:picLocks noChangeAspect="1"/>
          </p:cNvPicPr>
          <p:nvPr/>
        </p:nvPicPr>
        <p:blipFill>
          <a:blip r:embed="rId3"/>
          <a:stretch>
            <a:fillRect/>
          </a:stretch>
        </p:blipFill>
        <p:spPr>
          <a:xfrm>
            <a:off x="1724143" y="28517"/>
            <a:ext cx="3243353" cy="1207113"/>
          </a:xfrm>
          <a:prstGeom prst="rect">
            <a:avLst/>
          </a:prstGeom>
        </p:spPr>
      </p:pic>
    </p:spTree>
    <p:extLst>
      <p:ext uri="{BB962C8B-B14F-4D97-AF65-F5344CB8AC3E}">
        <p14:creationId xmlns:p14="http://schemas.microsoft.com/office/powerpoint/2010/main" val="82053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A4A5E-49BA-F5A7-B181-9720319E77C4}"/>
              </a:ext>
            </a:extLst>
          </p:cNvPr>
          <p:cNvPicPr>
            <a:picLocks noChangeAspect="1"/>
          </p:cNvPicPr>
          <p:nvPr/>
        </p:nvPicPr>
        <p:blipFill>
          <a:blip r:embed="rId2"/>
          <a:stretch>
            <a:fillRect/>
          </a:stretch>
        </p:blipFill>
        <p:spPr>
          <a:xfrm>
            <a:off x="0" y="947644"/>
            <a:ext cx="12192000" cy="4962711"/>
          </a:xfrm>
          <a:prstGeom prst="rect">
            <a:avLst/>
          </a:prstGeom>
        </p:spPr>
      </p:pic>
      <p:pic>
        <p:nvPicPr>
          <p:cNvPr id="2" name="Picture 1">
            <a:extLst>
              <a:ext uri="{FF2B5EF4-FFF2-40B4-BE49-F238E27FC236}">
                <a16:creationId xmlns:a16="http://schemas.microsoft.com/office/drawing/2014/main" id="{A717A3D5-2FF3-F39D-0629-3EB7ADAF555D}"/>
              </a:ext>
            </a:extLst>
          </p:cNvPr>
          <p:cNvPicPr>
            <a:picLocks noChangeAspect="1"/>
          </p:cNvPicPr>
          <p:nvPr/>
        </p:nvPicPr>
        <p:blipFill>
          <a:blip r:embed="rId3"/>
          <a:stretch>
            <a:fillRect/>
          </a:stretch>
        </p:blipFill>
        <p:spPr>
          <a:xfrm>
            <a:off x="8418109" y="5715227"/>
            <a:ext cx="3243353" cy="1207113"/>
          </a:xfrm>
          <a:prstGeom prst="rect">
            <a:avLst/>
          </a:prstGeom>
        </p:spPr>
      </p:pic>
    </p:spTree>
    <p:extLst>
      <p:ext uri="{BB962C8B-B14F-4D97-AF65-F5344CB8AC3E}">
        <p14:creationId xmlns:p14="http://schemas.microsoft.com/office/powerpoint/2010/main" val="3156954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7652A-D055-22AC-0991-9F0D10372932}"/>
              </a:ext>
            </a:extLst>
          </p:cNvPr>
          <p:cNvPicPr>
            <a:picLocks noChangeAspect="1"/>
          </p:cNvPicPr>
          <p:nvPr/>
        </p:nvPicPr>
        <p:blipFill>
          <a:blip r:embed="rId2"/>
          <a:stretch>
            <a:fillRect/>
          </a:stretch>
        </p:blipFill>
        <p:spPr>
          <a:xfrm>
            <a:off x="966315" y="516834"/>
            <a:ext cx="10691220" cy="6069495"/>
          </a:xfrm>
          <a:prstGeom prst="rect">
            <a:avLst/>
          </a:prstGeom>
        </p:spPr>
      </p:pic>
      <p:pic>
        <p:nvPicPr>
          <p:cNvPr id="2" name="Picture 1">
            <a:extLst>
              <a:ext uri="{FF2B5EF4-FFF2-40B4-BE49-F238E27FC236}">
                <a16:creationId xmlns:a16="http://schemas.microsoft.com/office/drawing/2014/main" id="{998B7B08-14B5-25F5-E375-56245C9BD75E}"/>
              </a:ext>
            </a:extLst>
          </p:cNvPr>
          <p:cNvPicPr>
            <a:picLocks noChangeAspect="1"/>
          </p:cNvPicPr>
          <p:nvPr/>
        </p:nvPicPr>
        <p:blipFill>
          <a:blip r:embed="rId3"/>
          <a:stretch>
            <a:fillRect/>
          </a:stretch>
        </p:blipFill>
        <p:spPr>
          <a:xfrm>
            <a:off x="8355288" y="5554682"/>
            <a:ext cx="3243353" cy="1207113"/>
          </a:xfrm>
          <a:prstGeom prst="rect">
            <a:avLst/>
          </a:prstGeom>
        </p:spPr>
      </p:pic>
    </p:spTree>
    <p:extLst>
      <p:ext uri="{BB962C8B-B14F-4D97-AF65-F5344CB8AC3E}">
        <p14:creationId xmlns:p14="http://schemas.microsoft.com/office/powerpoint/2010/main" val="3223617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14517-19B7-E1EB-7057-87D79FB42CF6}"/>
              </a:ext>
            </a:extLst>
          </p:cNvPr>
          <p:cNvPicPr>
            <a:picLocks noChangeAspect="1"/>
          </p:cNvPicPr>
          <p:nvPr/>
        </p:nvPicPr>
        <p:blipFill>
          <a:blip r:embed="rId2"/>
          <a:stretch>
            <a:fillRect/>
          </a:stretch>
        </p:blipFill>
        <p:spPr>
          <a:xfrm>
            <a:off x="285745" y="344998"/>
            <a:ext cx="11349664" cy="6372364"/>
          </a:xfrm>
          <a:prstGeom prst="rect">
            <a:avLst/>
          </a:prstGeom>
        </p:spPr>
      </p:pic>
      <p:pic>
        <p:nvPicPr>
          <p:cNvPr id="2" name="Picture 1">
            <a:extLst>
              <a:ext uri="{FF2B5EF4-FFF2-40B4-BE49-F238E27FC236}">
                <a16:creationId xmlns:a16="http://schemas.microsoft.com/office/drawing/2014/main" id="{3C464DCD-4E5D-1A97-5A1E-C7C74F5A4030}"/>
              </a:ext>
            </a:extLst>
          </p:cNvPr>
          <p:cNvPicPr>
            <a:picLocks noChangeAspect="1"/>
          </p:cNvPicPr>
          <p:nvPr/>
        </p:nvPicPr>
        <p:blipFill>
          <a:blip r:embed="rId3"/>
          <a:stretch>
            <a:fillRect/>
          </a:stretch>
        </p:blipFill>
        <p:spPr>
          <a:xfrm>
            <a:off x="8753157" y="5568643"/>
            <a:ext cx="3243353" cy="1207113"/>
          </a:xfrm>
          <a:prstGeom prst="rect">
            <a:avLst/>
          </a:prstGeom>
        </p:spPr>
      </p:pic>
    </p:spTree>
    <p:extLst>
      <p:ext uri="{BB962C8B-B14F-4D97-AF65-F5344CB8AC3E}">
        <p14:creationId xmlns:p14="http://schemas.microsoft.com/office/powerpoint/2010/main" val="1634841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4856F-95AA-5759-AAF1-8E96F37F30A3}"/>
              </a:ext>
            </a:extLst>
          </p:cNvPr>
          <p:cNvPicPr>
            <a:picLocks noChangeAspect="1"/>
          </p:cNvPicPr>
          <p:nvPr/>
        </p:nvPicPr>
        <p:blipFill>
          <a:blip r:embed="rId2"/>
          <a:stretch>
            <a:fillRect/>
          </a:stretch>
        </p:blipFill>
        <p:spPr>
          <a:xfrm>
            <a:off x="490330" y="400802"/>
            <a:ext cx="11158331" cy="6085305"/>
          </a:xfrm>
          <a:prstGeom prst="rect">
            <a:avLst/>
          </a:prstGeom>
        </p:spPr>
      </p:pic>
      <p:pic>
        <p:nvPicPr>
          <p:cNvPr id="2" name="Picture 1">
            <a:extLst>
              <a:ext uri="{FF2B5EF4-FFF2-40B4-BE49-F238E27FC236}">
                <a16:creationId xmlns:a16="http://schemas.microsoft.com/office/drawing/2014/main" id="{5DC08F63-6D36-FDEF-6DD9-3B91BE209AAD}"/>
              </a:ext>
            </a:extLst>
          </p:cNvPr>
          <p:cNvPicPr>
            <a:picLocks noChangeAspect="1"/>
          </p:cNvPicPr>
          <p:nvPr/>
        </p:nvPicPr>
        <p:blipFill>
          <a:blip r:embed="rId3"/>
          <a:stretch>
            <a:fillRect/>
          </a:stretch>
        </p:blipFill>
        <p:spPr>
          <a:xfrm>
            <a:off x="3287697" y="5882550"/>
            <a:ext cx="3243353" cy="1207113"/>
          </a:xfrm>
          <a:prstGeom prst="rect">
            <a:avLst/>
          </a:prstGeom>
        </p:spPr>
      </p:pic>
    </p:spTree>
    <p:extLst>
      <p:ext uri="{BB962C8B-B14F-4D97-AF65-F5344CB8AC3E}">
        <p14:creationId xmlns:p14="http://schemas.microsoft.com/office/powerpoint/2010/main" val="161828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8CFF1D-B783-601A-E2C6-CDFCEECF7F3D}"/>
              </a:ext>
            </a:extLst>
          </p:cNvPr>
          <p:cNvSpPr txBox="1"/>
          <p:nvPr/>
        </p:nvSpPr>
        <p:spPr>
          <a:xfrm>
            <a:off x="715020" y="446887"/>
            <a:ext cx="11227182" cy="8125301"/>
          </a:xfrm>
          <a:prstGeom prst="rect">
            <a:avLst/>
          </a:prstGeom>
          <a:noFill/>
        </p:spPr>
        <p:txBody>
          <a:bodyPr wrap="square" rtlCol="0">
            <a:spAutoFit/>
          </a:bodyPr>
          <a:lstStyle/>
          <a:p>
            <a:pPr marL="342900" indent="-342900">
              <a:buAutoNum type="arabicPeriod"/>
            </a:pPr>
            <a:r>
              <a:rPr lang="en-US" b="1" i="1" dirty="0">
                <a:solidFill>
                  <a:schemeClr val="accent1"/>
                </a:solidFill>
              </a:rPr>
              <a:t>The Only Competition is Yourself – Control what you can, accept what you can’t</a:t>
            </a:r>
          </a:p>
          <a:p>
            <a:endParaRPr lang="en-US" sz="1800" b="1" i="1" dirty="0">
              <a:solidFill>
                <a:schemeClr val="accent1"/>
              </a:solidFill>
            </a:endParaRPr>
          </a:p>
          <a:p>
            <a:pPr marL="285750" indent="-285750">
              <a:buFont typeface="Arial" panose="020B0604020202020204" pitchFamily="34" charset="0"/>
              <a:buChar char="•"/>
            </a:pPr>
            <a:r>
              <a:rPr lang="en-US" b="1" i="1" dirty="0">
                <a:solidFill>
                  <a:schemeClr val="accent1"/>
                </a:solidFill>
              </a:rPr>
              <a:t>Self-Improvement – daily progress in academics and athletics</a:t>
            </a:r>
          </a:p>
          <a:p>
            <a:pPr marL="285750" indent="-285750">
              <a:buFont typeface="Arial" panose="020B0604020202020204" pitchFamily="34" charset="0"/>
              <a:buChar char="•"/>
            </a:pPr>
            <a:r>
              <a:rPr lang="en-US" b="1" i="1" dirty="0">
                <a:solidFill>
                  <a:schemeClr val="accent1"/>
                </a:solidFill>
              </a:rPr>
              <a:t>Accountability – Instill a sense of responsibility in your child for training, etc.</a:t>
            </a:r>
          </a:p>
          <a:p>
            <a:pPr marL="285750" indent="-285750">
              <a:buFont typeface="Arial" panose="020B0604020202020204" pitchFamily="34" charset="0"/>
              <a:buChar char="•"/>
            </a:pPr>
            <a:r>
              <a:rPr lang="en-US" b="1" i="1" dirty="0">
                <a:solidFill>
                  <a:schemeClr val="accent1"/>
                </a:solidFill>
              </a:rPr>
              <a:t>Discipline – Consistency is key. Routines and Commitments set you apart and builds a strong foundation.</a:t>
            </a:r>
          </a:p>
          <a:p>
            <a:pPr marL="285750" indent="-285750">
              <a:buFont typeface="Arial" panose="020B0604020202020204" pitchFamily="34" charset="0"/>
              <a:buChar char="•"/>
            </a:pPr>
            <a:endParaRPr lang="en-US" b="1" i="1" dirty="0">
              <a:solidFill>
                <a:schemeClr val="accent1"/>
              </a:solidFill>
            </a:endParaRPr>
          </a:p>
          <a:p>
            <a:r>
              <a:rPr lang="en-US" b="1" i="1" dirty="0">
                <a:solidFill>
                  <a:schemeClr val="accent1"/>
                </a:solidFill>
              </a:rPr>
              <a:t>2. Cheer from the Stands: Let Your Child Take Charge of Their Future</a:t>
            </a:r>
          </a:p>
          <a:p>
            <a:endParaRPr lang="en-US" b="1" i="1" dirty="0">
              <a:solidFill>
                <a:schemeClr val="accent1"/>
              </a:solidFill>
            </a:endParaRPr>
          </a:p>
          <a:p>
            <a:pPr marL="285750" indent="-285750">
              <a:buFont typeface="Arial" panose="020B0604020202020204" pitchFamily="34" charset="0"/>
              <a:buChar char="•"/>
            </a:pPr>
            <a:r>
              <a:rPr lang="en-US" b="1" i="1" dirty="0">
                <a:solidFill>
                  <a:schemeClr val="accent1"/>
                </a:solidFill>
              </a:rPr>
              <a:t>Provide Informed Guidance –Share insight and facts about potential colleges.</a:t>
            </a:r>
          </a:p>
          <a:p>
            <a:pPr marL="285750" indent="-285750">
              <a:buFont typeface="Arial" panose="020B0604020202020204" pitchFamily="34" charset="0"/>
              <a:buChar char="•"/>
            </a:pPr>
            <a:r>
              <a:rPr lang="en-US" b="1" i="1" dirty="0">
                <a:solidFill>
                  <a:schemeClr val="accent1"/>
                </a:solidFill>
              </a:rPr>
              <a:t>Encourage Autonomy – Final choice rests with player and should reflect their preferences, not parents.</a:t>
            </a:r>
          </a:p>
          <a:p>
            <a:pPr marL="285750" indent="-285750">
              <a:buFont typeface="Arial" panose="020B0604020202020204" pitchFamily="34" charset="0"/>
              <a:buChar char="•"/>
            </a:pPr>
            <a:r>
              <a:rPr lang="en-US" b="1" i="1" dirty="0">
                <a:solidFill>
                  <a:schemeClr val="accent1"/>
                </a:solidFill>
              </a:rPr>
              <a:t>Promote Holistic Evaluation – assess each school based on balance of athletics, academics and personal fit.</a:t>
            </a:r>
          </a:p>
          <a:p>
            <a:pPr marL="285750" indent="-285750">
              <a:buFont typeface="Arial" panose="020B0604020202020204" pitchFamily="34" charset="0"/>
              <a:buChar char="•"/>
            </a:pPr>
            <a:r>
              <a:rPr lang="en-US" b="1" i="1" dirty="0">
                <a:solidFill>
                  <a:schemeClr val="accent1"/>
                </a:solidFill>
              </a:rPr>
              <a:t>Trust Their Judgement – Acknowledge the effort your child has invested in the process and trust their instincts.</a:t>
            </a:r>
          </a:p>
          <a:p>
            <a:pPr marL="285750" indent="-285750">
              <a:buFont typeface="Arial" panose="020B0604020202020204" pitchFamily="34" charset="0"/>
              <a:buChar char="•"/>
            </a:pPr>
            <a:r>
              <a:rPr lang="en-US" b="1" i="1" dirty="0">
                <a:solidFill>
                  <a:schemeClr val="accent1"/>
                </a:solidFill>
              </a:rPr>
              <a:t>Express Unconditional Support – Reinforce that you stand behind them regardless of the choice they make.</a:t>
            </a:r>
          </a:p>
          <a:p>
            <a:pPr marL="285750" indent="-285750">
              <a:buFont typeface="Arial" panose="020B0604020202020204" pitchFamily="34" charset="0"/>
              <a:buChar char="•"/>
            </a:pPr>
            <a:endParaRPr lang="en-US" b="1" i="1" dirty="0">
              <a:solidFill>
                <a:schemeClr val="accent1"/>
              </a:solidFill>
            </a:endParaRPr>
          </a:p>
          <a:p>
            <a:r>
              <a:rPr lang="en-US" b="1" i="1" dirty="0">
                <a:solidFill>
                  <a:schemeClr val="accent1"/>
                </a:solidFill>
              </a:rPr>
              <a:t>3. The Early Bird Expands Its Horizon – It encompasses early planning, personal development and strategic outreach.</a:t>
            </a:r>
          </a:p>
          <a:p>
            <a:endParaRPr lang="en-US" b="1" i="1" dirty="0">
              <a:solidFill>
                <a:schemeClr val="accent1"/>
              </a:solidFill>
            </a:endParaRPr>
          </a:p>
          <a:p>
            <a:pPr marL="285750" indent="-285750">
              <a:buFont typeface="Arial" panose="020B0604020202020204" pitchFamily="34" charset="0"/>
              <a:buChar char="•"/>
            </a:pPr>
            <a:r>
              <a:rPr lang="en-US" b="1" i="1" dirty="0">
                <a:solidFill>
                  <a:schemeClr val="accent1"/>
                </a:solidFill>
              </a:rPr>
              <a:t>Assess Strengths and Identify Areas for Improvement – know your current abilities and focus on development.</a:t>
            </a:r>
          </a:p>
          <a:p>
            <a:pPr marL="285750" indent="-285750">
              <a:buFont typeface="Arial" panose="020B0604020202020204" pitchFamily="34" charset="0"/>
              <a:buChar char="•"/>
            </a:pPr>
            <a:r>
              <a:rPr lang="en-US" b="1" i="1" dirty="0">
                <a:solidFill>
                  <a:schemeClr val="accent1"/>
                </a:solidFill>
              </a:rPr>
              <a:t>Maintain Consistent Training and Academic Excellence – colleges seek well-rounded individuals who excel both and off the field.</a:t>
            </a:r>
          </a:p>
          <a:p>
            <a:pPr marL="285750" indent="-285750">
              <a:buFont typeface="Arial" panose="020B0604020202020204" pitchFamily="34" charset="0"/>
              <a:buChar char="•"/>
            </a:pPr>
            <a:r>
              <a:rPr lang="en-US" b="1" i="1" dirty="0">
                <a:solidFill>
                  <a:schemeClr val="accent1"/>
                </a:solidFill>
              </a:rPr>
              <a:t>Research and Select Target Colleges – Identify institutions early that align with their athletic and academic goals.</a:t>
            </a:r>
          </a:p>
          <a:p>
            <a:pPr marL="285750" indent="-285750">
              <a:buFont typeface="Arial" panose="020B0604020202020204" pitchFamily="34" charset="0"/>
              <a:buChar char="•"/>
            </a:pPr>
            <a:r>
              <a:rPr lang="en-US" b="1" i="1" dirty="0">
                <a:solidFill>
                  <a:schemeClr val="accent1"/>
                </a:solidFill>
              </a:rPr>
              <a:t>Monitor Recruiting Timelines – Be aware of key dates and deadlines for showcases, applications or communications.</a:t>
            </a:r>
          </a:p>
          <a:p>
            <a:pPr marL="285750" indent="-285750">
              <a:buFont typeface="Arial" panose="020B0604020202020204" pitchFamily="34" charset="0"/>
              <a:buChar char="•"/>
            </a:pPr>
            <a:r>
              <a:rPr lang="en-US" b="1" i="1" dirty="0">
                <a:solidFill>
                  <a:schemeClr val="accent1"/>
                </a:solidFill>
              </a:rPr>
              <a:t>Proactively Communicate with Coaches – Initiating contact demonstrates interest and commitment.</a:t>
            </a:r>
          </a:p>
          <a:p>
            <a:endParaRPr lang="en-US" b="1" i="1" dirty="0">
              <a:solidFill>
                <a:schemeClr val="accent1"/>
              </a:solidFill>
            </a:endParaRPr>
          </a:p>
          <a:p>
            <a:endParaRPr lang="en-US" b="1" i="1" dirty="0">
              <a:solidFill>
                <a:schemeClr val="accent1"/>
              </a:solidFill>
            </a:endParaRP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endParaRPr lang="en-US" sz="1800" b="1" i="1" dirty="0">
              <a:solidFill>
                <a:schemeClr val="accent1"/>
              </a:solidFill>
            </a:endParaRPr>
          </a:p>
          <a:p>
            <a:pPr marL="285750" indent="-285750">
              <a:buFont typeface="Arial" panose="020B0604020202020204" pitchFamily="34" charset="0"/>
              <a:buChar char="•"/>
            </a:pPr>
            <a:endParaRPr lang="en-US" sz="1800" b="1" i="1" dirty="0">
              <a:solidFill>
                <a:schemeClr val="accent1"/>
              </a:solidFill>
            </a:endParaRPr>
          </a:p>
        </p:txBody>
      </p:sp>
      <p:pic>
        <p:nvPicPr>
          <p:cNvPr id="2" name="Picture 1">
            <a:extLst>
              <a:ext uri="{FF2B5EF4-FFF2-40B4-BE49-F238E27FC236}">
                <a16:creationId xmlns:a16="http://schemas.microsoft.com/office/drawing/2014/main" id="{432065AE-2D6E-4C0D-2155-8703ED55BACC}"/>
              </a:ext>
            </a:extLst>
          </p:cNvPr>
          <p:cNvPicPr>
            <a:picLocks noChangeAspect="1"/>
          </p:cNvPicPr>
          <p:nvPr/>
        </p:nvPicPr>
        <p:blipFill>
          <a:blip r:embed="rId2"/>
          <a:stretch>
            <a:fillRect/>
          </a:stretch>
        </p:blipFill>
        <p:spPr>
          <a:xfrm>
            <a:off x="8698849" y="354469"/>
            <a:ext cx="3243353" cy="1207113"/>
          </a:xfrm>
          <a:prstGeom prst="rect">
            <a:avLst/>
          </a:prstGeom>
        </p:spPr>
      </p:pic>
    </p:spTree>
    <p:extLst>
      <p:ext uri="{BB962C8B-B14F-4D97-AF65-F5344CB8AC3E}">
        <p14:creationId xmlns:p14="http://schemas.microsoft.com/office/powerpoint/2010/main" val="325717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1000"/>
                                        <p:tgtEl>
                                          <p:spTgt spid="3">
                                            <p:txEl>
                                              <p:pRg st="11" end="11"/>
                                            </p:txEl>
                                          </p:spTgt>
                                        </p:tgtEl>
                                      </p:cBhvr>
                                    </p:animEffect>
                                    <p:anim calcmode="lin" valueType="num">
                                      <p:cBhvr>
                                        <p:cTn id="6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Effect transition="in" filter="fade">
                                      <p:cBhvr>
                                        <p:cTn id="70" dur="1000"/>
                                        <p:tgtEl>
                                          <p:spTgt spid="3">
                                            <p:txEl>
                                              <p:pRg st="12" end="12"/>
                                            </p:txEl>
                                          </p:spTgt>
                                        </p:tgtEl>
                                      </p:cBhvr>
                                    </p:animEffect>
                                    <p:anim calcmode="lin" valueType="num">
                                      <p:cBhvr>
                                        <p:cTn id="7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1000"/>
                                        <p:tgtEl>
                                          <p:spTgt spid="3">
                                            <p:txEl>
                                              <p:pRg st="14" end="14"/>
                                            </p:txEl>
                                          </p:spTgt>
                                        </p:tgtEl>
                                      </p:cBhvr>
                                    </p:animEffect>
                                    <p:anim calcmode="lin" valueType="num">
                                      <p:cBhvr>
                                        <p:cTn id="78"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6" end="16"/>
                                            </p:txEl>
                                          </p:spTgt>
                                        </p:tgtEl>
                                        <p:attrNameLst>
                                          <p:attrName>style.visibility</p:attrName>
                                        </p:attrNameLst>
                                      </p:cBhvr>
                                      <p:to>
                                        <p:strVal val="visible"/>
                                      </p:to>
                                    </p:set>
                                    <p:animEffect transition="in" filter="fade">
                                      <p:cBhvr>
                                        <p:cTn id="84" dur="1000"/>
                                        <p:tgtEl>
                                          <p:spTgt spid="3">
                                            <p:txEl>
                                              <p:pRg st="16" end="16"/>
                                            </p:txEl>
                                          </p:spTgt>
                                        </p:tgtEl>
                                      </p:cBhvr>
                                    </p:animEffect>
                                    <p:anim calcmode="lin" valueType="num">
                                      <p:cBhvr>
                                        <p:cTn id="85"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7" end="17"/>
                                            </p:txEl>
                                          </p:spTgt>
                                        </p:tgtEl>
                                        <p:attrNameLst>
                                          <p:attrName>style.visibility</p:attrName>
                                        </p:attrNameLst>
                                      </p:cBhvr>
                                      <p:to>
                                        <p:strVal val="visible"/>
                                      </p:to>
                                    </p:set>
                                    <p:animEffect transition="in" filter="fade">
                                      <p:cBhvr>
                                        <p:cTn id="91" dur="1000"/>
                                        <p:tgtEl>
                                          <p:spTgt spid="3">
                                            <p:txEl>
                                              <p:pRg st="17" end="17"/>
                                            </p:txEl>
                                          </p:spTgt>
                                        </p:tgtEl>
                                      </p:cBhvr>
                                    </p:animEffect>
                                    <p:anim calcmode="lin" valueType="num">
                                      <p:cBhvr>
                                        <p:cTn id="92"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Effect transition="in" filter="fade">
                                      <p:cBhvr>
                                        <p:cTn id="98" dur="1000"/>
                                        <p:tgtEl>
                                          <p:spTgt spid="3">
                                            <p:txEl>
                                              <p:pRg st="18" end="18"/>
                                            </p:txEl>
                                          </p:spTgt>
                                        </p:tgtEl>
                                      </p:cBhvr>
                                    </p:animEffect>
                                    <p:anim calcmode="lin" valueType="num">
                                      <p:cBhvr>
                                        <p:cTn id="99"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
                                            <p:txEl>
                                              <p:pRg st="19" end="19"/>
                                            </p:txEl>
                                          </p:spTgt>
                                        </p:tgtEl>
                                        <p:attrNameLst>
                                          <p:attrName>style.visibility</p:attrName>
                                        </p:attrNameLst>
                                      </p:cBhvr>
                                      <p:to>
                                        <p:strVal val="visible"/>
                                      </p:to>
                                    </p:set>
                                    <p:animEffect transition="in" filter="fade">
                                      <p:cBhvr>
                                        <p:cTn id="105" dur="1000"/>
                                        <p:tgtEl>
                                          <p:spTgt spid="3">
                                            <p:txEl>
                                              <p:pRg st="19" end="19"/>
                                            </p:txEl>
                                          </p:spTgt>
                                        </p:tgtEl>
                                      </p:cBhvr>
                                    </p:animEffect>
                                    <p:anim calcmode="lin" valueType="num">
                                      <p:cBhvr>
                                        <p:cTn id="106"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9" end="19"/>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
                                            <p:txEl>
                                              <p:pRg st="20" end="20"/>
                                            </p:txEl>
                                          </p:spTgt>
                                        </p:tgtEl>
                                        <p:attrNameLst>
                                          <p:attrName>style.visibility</p:attrName>
                                        </p:attrNameLst>
                                      </p:cBhvr>
                                      <p:to>
                                        <p:strVal val="visible"/>
                                      </p:to>
                                    </p:set>
                                    <p:animEffect transition="in" filter="fade">
                                      <p:cBhvr>
                                        <p:cTn id="112" dur="1000"/>
                                        <p:tgtEl>
                                          <p:spTgt spid="3">
                                            <p:txEl>
                                              <p:pRg st="20" end="20"/>
                                            </p:txEl>
                                          </p:spTgt>
                                        </p:tgtEl>
                                      </p:cBhvr>
                                    </p:animEffect>
                                    <p:anim calcmode="lin" valueType="num">
                                      <p:cBhvr>
                                        <p:cTn id="113"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114" dur="1000" fill="hold"/>
                                        <p:tgtEl>
                                          <p:spTgt spid="3">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1C2B6-42FC-FD5F-401F-7CB8FFB806AE}"/>
              </a:ext>
            </a:extLst>
          </p:cNvPr>
          <p:cNvPicPr>
            <a:picLocks noChangeAspect="1"/>
          </p:cNvPicPr>
          <p:nvPr/>
        </p:nvPicPr>
        <p:blipFill>
          <a:blip r:embed="rId2"/>
          <a:stretch>
            <a:fillRect/>
          </a:stretch>
        </p:blipFill>
        <p:spPr>
          <a:xfrm>
            <a:off x="576476" y="214811"/>
            <a:ext cx="11138446" cy="6371519"/>
          </a:xfrm>
          <a:prstGeom prst="rect">
            <a:avLst/>
          </a:prstGeom>
        </p:spPr>
      </p:pic>
      <p:pic>
        <p:nvPicPr>
          <p:cNvPr id="2" name="Picture 1">
            <a:extLst>
              <a:ext uri="{FF2B5EF4-FFF2-40B4-BE49-F238E27FC236}">
                <a16:creationId xmlns:a16="http://schemas.microsoft.com/office/drawing/2014/main" id="{DE16A409-AC96-5A83-1312-7AB068B0FD53}"/>
              </a:ext>
            </a:extLst>
          </p:cNvPr>
          <p:cNvPicPr>
            <a:picLocks noChangeAspect="1"/>
          </p:cNvPicPr>
          <p:nvPr/>
        </p:nvPicPr>
        <p:blipFill>
          <a:blip r:embed="rId3"/>
          <a:stretch>
            <a:fillRect/>
          </a:stretch>
        </p:blipFill>
        <p:spPr>
          <a:xfrm>
            <a:off x="1849785" y="5736167"/>
            <a:ext cx="3243353" cy="1207113"/>
          </a:xfrm>
          <a:prstGeom prst="rect">
            <a:avLst/>
          </a:prstGeom>
        </p:spPr>
      </p:pic>
    </p:spTree>
    <p:extLst>
      <p:ext uri="{BB962C8B-B14F-4D97-AF65-F5344CB8AC3E}">
        <p14:creationId xmlns:p14="http://schemas.microsoft.com/office/powerpoint/2010/main" val="1566424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E73C7C-5D51-0E44-9392-C2E526A14D9D}"/>
              </a:ext>
            </a:extLst>
          </p:cNvPr>
          <p:cNvPicPr>
            <a:picLocks noChangeAspect="1"/>
          </p:cNvPicPr>
          <p:nvPr/>
        </p:nvPicPr>
        <p:blipFill>
          <a:blip r:embed="rId2"/>
          <a:stretch>
            <a:fillRect/>
          </a:stretch>
        </p:blipFill>
        <p:spPr>
          <a:xfrm>
            <a:off x="861391" y="390346"/>
            <a:ext cx="10681252" cy="5959014"/>
          </a:xfrm>
          <a:prstGeom prst="rect">
            <a:avLst/>
          </a:prstGeom>
        </p:spPr>
      </p:pic>
      <p:pic>
        <p:nvPicPr>
          <p:cNvPr id="2" name="Picture 1">
            <a:extLst>
              <a:ext uri="{FF2B5EF4-FFF2-40B4-BE49-F238E27FC236}">
                <a16:creationId xmlns:a16="http://schemas.microsoft.com/office/drawing/2014/main" id="{25F0D3E6-E39A-3A57-D1CD-A1EDE740BF2F}"/>
              </a:ext>
            </a:extLst>
          </p:cNvPr>
          <p:cNvPicPr>
            <a:picLocks noChangeAspect="1"/>
          </p:cNvPicPr>
          <p:nvPr/>
        </p:nvPicPr>
        <p:blipFill>
          <a:blip r:embed="rId3"/>
          <a:stretch>
            <a:fillRect/>
          </a:stretch>
        </p:blipFill>
        <p:spPr>
          <a:xfrm>
            <a:off x="8480931" y="5650887"/>
            <a:ext cx="3243353" cy="1207113"/>
          </a:xfrm>
          <a:prstGeom prst="rect">
            <a:avLst/>
          </a:prstGeom>
        </p:spPr>
      </p:pic>
    </p:spTree>
    <p:extLst>
      <p:ext uri="{BB962C8B-B14F-4D97-AF65-F5344CB8AC3E}">
        <p14:creationId xmlns:p14="http://schemas.microsoft.com/office/powerpoint/2010/main" val="2485360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0E08C-85D4-AF61-A2CC-09CA0F4B4DA2}"/>
              </a:ext>
            </a:extLst>
          </p:cNvPr>
          <p:cNvPicPr>
            <a:picLocks noChangeAspect="1"/>
          </p:cNvPicPr>
          <p:nvPr/>
        </p:nvPicPr>
        <p:blipFill>
          <a:blip r:embed="rId2"/>
          <a:stretch>
            <a:fillRect/>
          </a:stretch>
        </p:blipFill>
        <p:spPr>
          <a:xfrm>
            <a:off x="636104" y="474530"/>
            <a:ext cx="11197848" cy="6217818"/>
          </a:xfrm>
          <a:prstGeom prst="rect">
            <a:avLst/>
          </a:prstGeom>
        </p:spPr>
      </p:pic>
      <p:pic>
        <p:nvPicPr>
          <p:cNvPr id="2" name="Picture 1">
            <a:extLst>
              <a:ext uri="{FF2B5EF4-FFF2-40B4-BE49-F238E27FC236}">
                <a16:creationId xmlns:a16="http://schemas.microsoft.com/office/drawing/2014/main" id="{5A260902-77FA-D1E6-0F5C-9CDC878FB11A}"/>
              </a:ext>
            </a:extLst>
          </p:cNvPr>
          <p:cNvPicPr>
            <a:picLocks noChangeAspect="1"/>
          </p:cNvPicPr>
          <p:nvPr/>
        </p:nvPicPr>
        <p:blipFill>
          <a:blip r:embed="rId3"/>
          <a:stretch>
            <a:fillRect/>
          </a:stretch>
        </p:blipFill>
        <p:spPr>
          <a:xfrm>
            <a:off x="6023917" y="5429040"/>
            <a:ext cx="3243353" cy="1207113"/>
          </a:xfrm>
          <a:prstGeom prst="rect">
            <a:avLst/>
          </a:prstGeom>
        </p:spPr>
      </p:pic>
    </p:spTree>
    <p:extLst>
      <p:ext uri="{BB962C8B-B14F-4D97-AF65-F5344CB8AC3E}">
        <p14:creationId xmlns:p14="http://schemas.microsoft.com/office/powerpoint/2010/main" val="106722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22830-E892-83EC-BDE9-247C92D25CA7}"/>
              </a:ext>
            </a:extLst>
          </p:cNvPr>
          <p:cNvPicPr>
            <a:picLocks noChangeAspect="1"/>
          </p:cNvPicPr>
          <p:nvPr/>
        </p:nvPicPr>
        <p:blipFill>
          <a:blip r:embed="rId2"/>
          <a:stretch>
            <a:fillRect/>
          </a:stretch>
        </p:blipFill>
        <p:spPr>
          <a:xfrm>
            <a:off x="702366" y="-30734"/>
            <a:ext cx="10482470" cy="6876002"/>
          </a:xfrm>
          <a:prstGeom prst="rect">
            <a:avLst/>
          </a:prstGeom>
        </p:spPr>
      </p:pic>
      <p:pic>
        <p:nvPicPr>
          <p:cNvPr id="2" name="Picture 1">
            <a:extLst>
              <a:ext uri="{FF2B5EF4-FFF2-40B4-BE49-F238E27FC236}">
                <a16:creationId xmlns:a16="http://schemas.microsoft.com/office/drawing/2014/main" id="{63D30A3B-054E-8A0A-B70D-F8E1E34671F9}"/>
              </a:ext>
            </a:extLst>
          </p:cNvPr>
          <p:cNvPicPr>
            <a:picLocks noChangeAspect="1"/>
          </p:cNvPicPr>
          <p:nvPr/>
        </p:nvPicPr>
        <p:blipFill>
          <a:blip r:embed="rId3"/>
          <a:stretch>
            <a:fillRect/>
          </a:stretch>
        </p:blipFill>
        <p:spPr>
          <a:xfrm>
            <a:off x="8871820" y="179965"/>
            <a:ext cx="3243353" cy="1207113"/>
          </a:xfrm>
          <a:prstGeom prst="rect">
            <a:avLst/>
          </a:prstGeom>
        </p:spPr>
      </p:pic>
    </p:spTree>
    <p:extLst>
      <p:ext uri="{BB962C8B-B14F-4D97-AF65-F5344CB8AC3E}">
        <p14:creationId xmlns:p14="http://schemas.microsoft.com/office/powerpoint/2010/main" val="3958361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33F25-C455-8C33-BACC-EF853B448632}"/>
              </a:ext>
            </a:extLst>
          </p:cNvPr>
          <p:cNvPicPr>
            <a:picLocks noChangeAspect="1"/>
          </p:cNvPicPr>
          <p:nvPr/>
        </p:nvPicPr>
        <p:blipFill>
          <a:blip r:embed="rId2"/>
          <a:stretch>
            <a:fillRect/>
          </a:stretch>
        </p:blipFill>
        <p:spPr>
          <a:xfrm>
            <a:off x="1272209" y="-2653"/>
            <a:ext cx="10190921" cy="6515904"/>
          </a:xfrm>
          <a:prstGeom prst="rect">
            <a:avLst/>
          </a:prstGeom>
        </p:spPr>
      </p:pic>
      <p:pic>
        <p:nvPicPr>
          <p:cNvPr id="2" name="Picture 1">
            <a:extLst>
              <a:ext uri="{FF2B5EF4-FFF2-40B4-BE49-F238E27FC236}">
                <a16:creationId xmlns:a16="http://schemas.microsoft.com/office/drawing/2014/main" id="{C195819A-A4FD-004D-C85D-68AFA9D65687}"/>
              </a:ext>
            </a:extLst>
          </p:cNvPr>
          <p:cNvPicPr>
            <a:picLocks noChangeAspect="1"/>
          </p:cNvPicPr>
          <p:nvPr/>
        </p:nvPicPr>
        <p:blipFill>
          <a:blip r:embed="rId3"/>
          <a:stretch>
            <a:fillRect/>
          </a:stretch>
        </p:blipFill>
        <p:spPr>
          <a:xfrm>
            <a:off x="8515831" y="5422060"/>
            <a:ext cx="3243353" cy="1207113"/>
          </a:xfrm>
          <a:prstGeom prst="rect">
            <a:avLst/>
          </a:prstGeom>
        </p:spPr>
      </p:pic>
    </p:spTree>
    <p:extLst>
      <p:ext uri="{BB962C8B-B14F-4D97-AF65-F5344CB8AC3E}">
        <p14:creationId xmlns:p14="http://schemas.microsoft.com/office/powerpoint/2010/main" val="2725659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7C299-D0D4-6D92-99C0-853CD368FA17}"/>
              </a:ext>
            </a:extLst>
          </p:cNvPr>
          <p:cNvPicPr>
            <a:picLocks noChangeAspect="1"/>
          </p:cNvPicPr>
          <p:nvPr/>
        </p:nvPicPr>
        <p:blipFill>
          <a:blip r:embed="rId2"/>
          <a:stretch>
            <a:fillRect/>
          </a:stretch>
        </p:blipFill>
        <p:spPr>
          <a:xfrm>
            <a:off x="1417983" y="11865"/>
            <a:ext cx="9621078" cy="6651044"/>
          </a:xfrm>
          <a:prstGeom prst="rect">
            <a:avLst/>
          </a:prstGeom>
        </p:spPr>
      </p:pic>
      <p:pic>
        <p:nvPicPr>
          <p:cNvPr id="2" name="Picture 1">
            <a:extLst>
              <a:ext uri="{FF2B5EF4-FFF2-40B4-BE49-F238E27FC236}">
                <a16:creationId xmlns:a16="http://schemas.microsoft.com/office/drawing/2014/main" id="{FB2EE68F-774E-7D8E-7DBD-69ACD1A88FBD}"/>
              </a:ext>
            </a:extLst>
          </p:cNvPr>
          <p:cNvPicPr>
            <a:picLocks noChangeAspect="1"/>
          </p:cNvPicPr>
          <p:nvPr/>
        </p:nvPicPr>
        <p:blipFill>
          <a:blip r:embed="rId3"/>
          <a:stretch>
            <a:fillRect/>
          </a:stretch>
        </p:blipFill>
        <p:spPr>
          <a:xfrm>
            <a:off x="8571672" y="5415660"/>
            <a:ext cx="3243353" cy="1207113"/>
          </a:xfrm>
          <a:prstGeom prst="rect">
            <a:avLst/>
          </a:prstGeom>
        </p:spPr>
      </p:pic>
    </p:spTree>
    <p:extLst>
      <p:ext uri="{BB962C8B-B14F-4D97-AF65-F5344CB8AC3E}">
        <p14:creationId xmlns:p14="http://schemas.microsoft.com/office/powerpoint/2010/main" val="763053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73EBC-C4E7-D187-74AE-79578B72AAF8}"/>
              </a:ext>
            </a:extLst>
          </p:cNvPr>
          <p:cNvPicPr>
            <a:picLocks noChangeAspect="1"/>
          </p:cNvPicPr>
          <p:nvPr/>
        </p:nvPicPr>
        <p:blipFill>
          <a:blip r:embed="rId2"/>
          <a:stretch>
            <a:fillRect/>
          </a:stretch>
        </p:blipFill>
        <p:spPr>
          <a:xfrm>
            <a:off x="1272209" y="197916"/>
            <a:ext cx="10111408" cy="6772849"/>
          </a:xfrm>
          <a:prstGeom prst="rect">
            <a:avLst/>
          </a:prstGeom>
        </p:spPr>
      </p:pic>
      <p:pic>
        <p:nvPicPr>
          <p:cNvPr id="2" name="Picture 1">
            <a:extLst>
              <a:ext uri="{FF2B5EF4-FFF2-40B4-BE49-F238E27FC236}">
                <a16:creationId xmlns:a16="http://schemas.microsoft.com/office/drawing/2014/main" id="{C3F2C879-FCC0-AE7B-133B-3964BD3EA7E2}"/>
              </a:ext>
            </a:extLst>
          </p:cNvPr>
          <p:cNvPicPr>
            <a:picLocks noChangeAspect="1"/>
          </p:cNvPicPr>
          <p:nvPr/>
        </p:nvPicPr>
        <p:blipFill>
          <a:blip r:embed="rId3"/>
          <a:stretch>
            <a:fillRect/>
          </a:stretch>
        </p:blipFill>
        <p:spPr>
          <a:xfrm>
            <a:off x="4706236" y="5833889"/>
            <a:ext cx="3243353" cy="1207113"/>
          </a:xfrm>
          <a:prstGeom prst="rect">
            <a:avLst/>
          </a:prstGeom>
        </p:spPr>
      </p:pic>
    </p:spTree>
    <p:extLst>
      <p:ext uri="{BB962C8B-B14F-4D97-AF65-F5344CB8AC3E}">
        <p14:creationId xmlns:p14="http://schemas.microsoft.com/office/powerpoint/2010/main" val="3946699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CP">
            <a:extLst>
              <a:ext uri="{FF2B5EF4-FFF2-40B4-BE49-F238E27FC236}">
                <a16:creationId xmlns:a16="http://schemas.microsoft.com/office/drawing/2014/main" id="{CAFD4E08-7FD5-7B7B-A640-050CEEAFE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3" y="1553956"/>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F78F5E-63E7-5E1D-3623-244221687A05}"/>
              </a:ext>
            </a:extLst>
          </p:cNvPr>
          <p:cNvSpPr txBox="1"/>
          <p:nvPr/>
        </p:nvSpPr>
        <p:spPr>
          <a:xfrm>
            <a:off x="1351722" y="397565"/>
            <a:ext cx="97801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00B050"/>
                </a:solidFill>
                <a:effectLst/>
                <a:uLnTx/>
                <a:uFillTx/>
                <a:latin typeface="Calibri" panose="020F0502020204030204"/>
                <a:ea typeface="+mn-ea"/>
                <a:cs typeface="+mn-cs"/>
              </a:rPr>
              <a:t>Thank you from:</a:t>
            </a:r>
          </a:p>
        </p:txBody>
      </p:sp>
      <p:pic>
        <p:nvPicPr>
          <p:cNvPr id="3" name="Picture 2">
            <a:extLst>
              <a:ext uri="{FF2B5EF4-FFF2-40B4-BE49-F238E27FC236}">
                <a16:creationId xmlns:a16="http://schemas.microsoft.com/office/drawing/2014/main" id="{0D15869D-2C4D-134C-B180-9E1390E57D5A}"/>
              </a:ext>
            </a:extLst>
          </p:cNvPr>
          <p:cNvPicPr>
            <a:picLocks noChangeAspect="1"/>
          </p:cNvPicPr>
          <p:nvPr/>
        </p:nvPicPr>
        <p:blipFill>
          <a:blip r:embed="rId3"/>
          <a:stretch>
            <a:fillRect/>
          </a:stretch>
        </p:blipFill>
        <p:spPr>
          <a:xfrm>
            <a:off x="4620097" y="5253322"/>
            <a:ext cx="3243353" cy="1207113"/>
          </a:xfrm>
          <a:prstGeom prst="rect">
            <a:avLst/>
          </a:prstGeom>
        </p:spPr>
      </p:pic>
      <p:sp>
        <p:nvSpPr>
          <p:cNvPr id="4" name="TextBox 3">
            <a:extLst>
              <a:ext uri="{FF2B5EF4-FFF2-40B4-BE49-F238E27FC236}">
                <a16:creationId xmlns:a16="http://schemas.microsoft.com/office/drawing/2014/main" id="{7E3B9ACA-BEEF-C9AE-3277-169518019B19}"/>
              </a:ext>
            </a:extLst>
          </p:cNvPr>
          <p:cNvSpPr txBox="1"/>
          <p:nvPr/>
        </p:nvSpPr>
        <p:spPr>
          <a:xfrm>
            <a:off x="6840550" y="1633356"/>
            <a:ext cx="5046650" cy="2862322"/>
          </a:xfrm>
          <a:prstGeom prst="rect">
            <a:avLst/>
          </a:prstGeom>
          <a:noFill/>
        </p:spPr>
        <p:txBody>
          <a:bodyPr wrap="square" rtlCol="0">
            <a:spAutoFit/>
          </a:bodyPr>
          <a:lstStyle/>
          <a:p>
            <a:pPr algn="ctr"/>
            <a:endParaRPr lang="en-US" sz="3600" b="1" dirty="0">
              <a:solidFill>
                <a:schemeClr val="accent1"/>
              </a:solidFill>
            </a:endParaRPr>
          </a:p>
          <a:p>
            <a:pPr algn="ctr"/>
            <a:r>
              <a:rPr lang="en-US" sz="3600" b="1" dirty="0">
                <a:solidFill>
                  <a:schemeClr val="accent1"/>
                </a:solidFill>
              </a:rPr>
              <a:t>Siggi Nagele, President/CEO</a:t>
            </a:r>
          </a:p>
          <a:p>
            <a:pPr algn="ctr"/>
            <a:r>
              <a:rPr lang="en-US" sz="3600" b="1" dirty="0">
                <a:solidFill>
                  <a:schemeClr val="accent1"/>
                </a:solidFill>
              </a:rPr>
              <a:t>727-424-4071</a:t>
            </a:r>
          </a:p>
          <a:p>
            <a:pPr algn="ctr"/>
            <a:r>
              <a:rPr lang="en-US" sz="3600" b="1" dirty="0">
                <a:solidFill>
                  <a:schemeClr val="accent1"/>
                </a:solidFill>
              </a:rPr>
              <a:t>Siggi.Nagele@gmail.com</a:t>
            </a:r>
          </a:p>
        </p:txBody>
      </p:sp>
    </p:spTree>
    <p:extLst>
      <p:ext uri="{BB962C8B-B14F-4D97-AF65-F5344CB8AC3E}">
        <p14:creationId xmlns:p14="http://schemas.microsoft.com/office/powerpoint/2010/main" val="2626490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C3519C-9B6B-0431-5D59-3F8A457C6C3E}"/>
              </a:ext>
            </a:extLst>
          </p:cNvPr>
          <p:cNvSpPr txBox="1"/>
          <p:nvPr/>
        </p:nvSpPr>
        <p:spPr>
          <a:xfrm>
            <a:off x="307127" y="314107"/>
            <a:ext cx="11635914" cy="7571303"/>
          </a:xfrm>
          <a:prstGeom prst="rect">
            <a:avLst/>
          </a:prstGeom>
          <a:noFill/>
        </p:spPr>
        <p:txBody>
          <a:bodyPr wrap="square" rtlCol="0">
            <a:spAutoFit/>
          </a:bodyPr>
          <a:lstStyle/>
          <a:p>
            <a:r>
              <a:rPr lang="en-US" b="1" i="1" dirty="0">
                <a:solidFill>
                  <a:schemeClr val="accent1"/>
                </a:solidFill>
              </a:rPr>
              <a:t>4. Blueprint your Recruiting Journey – A strategic approach is needed with each high school year serving a distinct purpose.</a:t>
            </a:r>
          </a:p>
          <a:p>
            <a:endParaRPr lang="en-US" b="1" i="1" dirty="0">
              <a:solidFill>
                <a:schemeClr val="accent1"/>
              </a:solidFill>
            </a:endParaRPr>
          </a:p>
          <a:p>
            <a:pPr marL="285750" indent="-285750">
              <a:buFont typeface="Arial" panose="020B0604020202020204" pitchFamily="34" charset="0"/>
              <a:buChar char="•"/>
            </a:pPr>
            <a:r>
              <a:rPr lang="en-US" b="1" i="1" dirty="0">
                <a:solidFill>
                  <a:schemeClr val="accent1"/>
                </a:solidFill>
              </a:rPr>
              <a:t>Freshman &amp; Sophomore Years – Foundation Building</a:t>
            </a:r>
          </a:p>
          <a:p>
            <a:pPr marL="285750" indent="-285750">
              <a:buFont typeface="Arial" panose="020B0604020202020204" pitchFamily="34" charset="0"/>
              <a:buChar char="•"/>
            </a:pPr>
            <a:r>
              <a:rPr lang="en-US" b="1" i="1" dirty="0">
                <a:solidFill>
                  <a:schemeClr val="accent1"/>
                </a:solidFill>
              </a:rPr>
              <a:t>* Academic Excellence – Strong GPA and meet NCAA eligibility</a:t>
            </a:r>
          </a:p>
          <a:p>
            <a:pPr marL="285750" indent="-285750">
              <a:buFont typeface="Arial" panose="020B0604020202020204" pitchFamily="34" charset="0"/>
              <a:buChar char="•"/>
            </a:pPr>
            <a:r>
              <a:rPr lang="en-US" b="1" i="1" dirty="0">
                <a:solidFill>
                  <a:schemeClr val="accent1"/>
                </a:solidFill>
              </a:rPr>
              <a:t>* Athletic Development – Be enthusiastic about skill enhancement and versatility – not results.</a:t>
            </a:r>
          </a:p>
          <a:p>
            <a:pPr marL="285750" indent="-285750">
              <a:buFont typeface="Arial" panose="020B0604020202020204" pitchFamily="34" charset="0"/>
              <a:buChar char="•"/>
            </a:pPr>
            <a:r>
              <a:rPr lang="en-US" b="1" i="1" dirty="0">
                <a:solidFill>
                  <a:schemeClr val="accent1"/>
                </a:solidFill>
              </a:rPr>
              <a:t>* Exploration – Participate in various extracurricular activities to discover interests beyond athletics.</a:t>
            </a:r>
          </a:p>
          <a:p>
            <a:pPr marL="285750" indent="-285750">
              <a:buFont typeface="Arial" panose="020B0604020202020204" pitchFamily="34" charset="0"/>
              <a:buChar char="•"/>
            </a:pPr>
            <a:r>
              <a:rPr lang="en-US" b="1" i="1" dirty="0">
                <a:solidFill>
                  <a:schemeClr val="accent1"/>
                </a:solidFill>
              </a:rPr>
              <a:t>* Visit College Campuses – Start getting familiarized with different college environments.</a:t>
            </a: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r>
              <a:rPr lang="en-US" b="1" i="1" dirty="0">
                <a:solidFill>
                  <a:schemeClr val="accent1"/>
                </a:solidFill>
              </a:rPr>
              <a:t>Junior Year – Active Engagement</a:t>
            </a: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r>
              <a:rPr lang="en-US" b="1" i="1" dirty="0">
                <a:solidFill>
                  <a:schemeClr val="accent1"/>
                </a:solidFill>
              </a:rPr>
              <a:t>* Strengthen Your Academics – Crucial to get strong grades and enhance your academic profile with extracurricular activities, community service and other academic pursuits.</a:t>
            </a:r>
          </a:p>
          <a:p>
            <a:pPr marL="285750" indent="-285750">
              <a:buFont typeface="Arial" panose="020B0604020202020204" pitchFamily="34" charset="0"/>
              <a:buChar char="•"/>
            </a:pPr>
            <a:r>
              <a:rPr lang="en-US" b="1" i="1" dirty="0">
                <a:solidFill>
                  <a:schemeClr val="accent1"/>
                </a:solidFill>
              </a:rPr>
              <a:t>Goal Refinement – Assess your athletic and academic standing to identify realistic college options. Camps/Showcases</a:t>
            </a:r>
          </a:p>
          <a:p>
            <a:pPr marL="285750" indent="-285750">
              <a:buFont typeface="Arial" panose="020B0604020202020204" pitchFamily="34" charset="0"/>
              <a:buChar char="•"/>
            </a:pPr>
            <a:r>
              <a:rPr lang="en-US" b="1" i="1" dirty="0">
                <a:solidFill>
                  <a:schemeClr val="accent1"/>
                </a:solidFill>
              </a:rPr>
              <a:t>Coach Communication – Contact with coaches through personalized emails, expressing genuine interest in program. </a:t>
            </a:r>
          </a:p>
          <a:p>
            <a:pPr marL="285750" indent="-285750">
              <a:buFont typeface="Arial" panose="020B0604020202020204" pitchFamily="34" charset="0"/>
              <a:buChar char="•"/>
            </a:pPr>
            <a:r>
              <a:rPr lang="en-US" b="1" i="1" dirty="0">
                <a:solidFill>
                  <a:schemeClr val="accent1"/>
                </a:solidFill>
              </a:rPr>
              <a:t>Showcases &amp; Camps – Attend events to display your talents and gain exposure.</a:t>
            </a: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r>
              <a:rPr lang="en-US" b="1" i="1" dirty="0">
                <a:solidFill>
                  <a:schemeClr val="accent1"/>
                </a:solidFill>
              </a:rPr>
              <a:t>Senior Year – Decision-Making</a:t>
            </a: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r>
              <a:rPr lang="en-US" b="1" i="1" dirty="0">
                <a:solidFill>
                  <a:schemeClr val="accent1"/>
                </a:solidFill>
              </a:rPr>
              <a:t>* Campus Visits- Schedule official and unofficial visits to experience campus life and meet team members.</a:t>
            </a:r>
          </a:p>
          <a:p>
            <a:pPr marL="285750" indent="-285750">
              <a:buFont typeface="Arial" panose="020B0604020202020204" pitchFamily="34" charset="0"/>
              <a:buChar char="•"/>
            </a:pPr>
            <a:r>
              <a:rPr lang="en-US" b="1" i="1" dirty="0">
                <a:solidFill>
                  <a:schemeClr val="accent1"/>
                </a:solidFill>
              </a:rPr>
              <a:t>* Finalizing Choices – Evaluate offers, considering both athletic opportunities and academic fit.</a:t>
            </a:r>
          </a:p>
          <a:p>
            <a:pPr marL="285750" indent="-285750">
              <a:buFont typeface="Arial" panose="020B0604020202020204" pitchFamily="34" charset="0"/>
              <a:buChar char="•"/>
            </a:pPr>
            <a:r>
              <a:rPr lang="en-US" b="1" i="1" dirty="0">
                <a:solidFill>
                  <a:schemeClr val="accent1"/>
                </a:solidFill>
              </a:rPr>
              <a:t>* Meeting Deadlines – Ensure all applications and eligibility requirements are completed promptly.</a:t>
            </a:r>
          </a:p>
          <a:p>
            <a:pPr marL="285750" indent="-285750">
              <a:buFont typeface="Arial" panose="020B0604020202020204" pitchFamily="34" charset="0"/>
              <a:buChar char="•"/>
            </a:pPr>
            <a:endParaRPr lang="en-US" b="1" i="1" dirty="0">
              <a:solidFill>
                <a:schemeClr val="accent1"/>
              </a:solidFill>
            </a:endParaRPr>
          </a:p>
          <a:p>
            <a:endParaRPr lang="en-US" b="1" i="1" dirty="0">
              <a:solidFill>
                <a:schemeClr val="accent1"/>
              </a:solidFill>
            </a:endParaRP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endParaRPr lang="en-US" b="1" i="1" dirty="0">
              <a:solidFill>
                <a:schemeClr val="accent1"/>
              </a:solidFill>
            </a:endParaRPr>
          </a:p>
          <a:p>
            <a:pPr marL="285750" indent="-285750">
              <a:buFont typeface="Arial" panose="020B0604020202020204" pitchFamily="34" charset="0"/>
              <a:buChar char="•"/>
            </a:pPr>
            <a:endParaRPr lang="en-US" b="1" i="1" dirty="0">
              <a:solidFill>
                <a:schemeClr val="accent1"/>
              </a:solidFill>
            </a:endParaRPr>
          </a:p>
        </p:txBody>
      </p:sp>
    </p:spTree>
    <p:extLst>
      <p:ext uri="{BB962C8B-B14F-4D97-AF65-F5344CB8AC3E}">
        <p14:creationId xmlns:p14="http://schemas.microsoft.com/office/powerpoint/2010/main" val="363655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2CBAD-3146-2981-09AF-E499F2AD7994}"/>
              </a:ext>
            </a:extLst>
          </p:cNvPr>
          <p:cNvSpPr txBox="1"/>
          <p:nvPr/>
        </p:nvSpPr>
        <p:spPr>
          <a:xfrm>
            <a:off x="216385" y="258266"/>
            <a:ext cx="11831359" cy="7571303"/>
          </a:xfrm>
          <a:prstGeom prst="rect">
            <a:avLst/>
          </a:prstGeom>
          <a:noFill/>
        </p:spPr>
        <p:txBody>
          <a:bodyPr wrap="square" rtlCol="0">
            <a:spAutoFit/>
          </a:bodyPr>
          <a:lstStyle/>
          <a:p>
            <a:r>
              <a:rPr lang="en-US" dirty="0">
                <a:solidFill>
                  <a:schemeClr val="accent1"/>
                </a:solidFill>
              </a:rPr>
              <a:t>5. Assemble Your Dream Team – Establishing a robust support system is crucial for student-athlete success.</a:t>
            </a:r>
          </a:p>
          <a:p>
            <a:endParaRPr lang="en-US" dirty="0">
              <a:solidFill>
                <a:schemeClr val="accent1"/>
              </a:solidFill>
            </a:endParaRPr>
          </a:p>
          <a:p>
            <a:r>
              <a:rPr lang="en-US" dirty="0">
                <a:solidFill>
                  <a:schemeClr val="accent1"/>
                </a:solidFill>
              </a:rPr>
              <a:t>*Athletic Coaches</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Role – Develop skills, offer feedback and advocate to recruiters/college coaches.</a:t>
            </a:r>
          </a:p>
          <a:p>
            <a:pPr marL="285750" indent="-285750">
              <a:buFont typeface="Arial" panose="020B0604020202020204" pitchFamily="34" charset="0"/>
              <a:buChar char="•"/>
            </a:pPr>
            <a:r>
              <a:rPr lang="en-US" dirty="0">
                <a:solidFill>
                  <a:schemeClr val="accent1"/>
                </a:solidFill>
              </a:rPr>
              <a:t>Support – Provide training, mentorship and facilitate connections with college programs.</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*Academic Advisors</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Role – Ensure academic eligibility and guide course selection.</a:t>
            </a:r>
          </a:p>
          <a:p>
            <a:pPr marL="285750" indent="-285750">
              <a:buFont typeface="Arial" panose="020B0604020202020204" pitchFamily="34" charset="0"/>
              <a:buChar char="•"/>
            </a:pPr>
            <a:r>
              <a:rPr lang="en-US" dirty="0">
                <a:solidFill>
                  <a:schemeClr val="accent1"/>
                </a:solidFill>
              </a:rPr>
              <a:t>Support – Monitor academic progress and provide resources for balancing sports and studies.</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*Recruiting Advisors</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Role - Offer expertise on the recruitment landscape and strategies.</a:t>
            </a:r>
          </a:p>
          <a:p>
            <a:pPr marL="285750" indent="-285750">
              <a:buFont typeface="Arial" panose="020B0604020202020204" pitchFamily="34" charset="0"/>
              <a:buChar char="•"/>
            </a:pPr>
            <a:r>
              <a:rPr lang="en-US" dirty="0">
                <a:solidFill>
                  <a:schemeClr val="accent1"/>
                </a:solidFill>
              </a:rPr>
              <a:t>Support – Assist in building athletic profiles, understanding timelines, building the right college list and get coaches interested.</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*Parents</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Organization – Help track important dates, communications and application materials.</a:t>
            </a:r>
          </a:p>
          <a:p>
            <a:pPr marL="285750" indent="-285750">
              <a:buFont typeface="Arial" panose="020B0604020202020204" pitchFamily="34" charset="0"/>
              <a:buChar char="•"/>
            </a:pPr>
            <a:r>
              <a:rPr lang="en-US" dirty="0">
                <a:solidFill>
                  <a:schemeClr val="accent1"/>
                </a:solidFill>
              </a:rPr>
              <a:t>Emotional Support – Offer encouragement and assist in managing stress. </a:t>
            </a:r>
          </a:p>
          <a:p>
            <a:pPr marL="285750" indent="-285750">
              <a:buFont typeface="Arial" panose="020B0604020202020204" pitchFamily="34" charset="0"/>
              <a:buChar char="•"/>
            </a:pPr>
            <a:r>
              <a:rPr lang="en-US" dirty="0">
                <a:solidFill>
                  <a:schemeClr val="accent1"/>
                </a:solidFill>
              </a:rPr>
              <a:t>Promoting Independence – Encourage your child to take ownership of the process, fostering maturity and self-advocacy.</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endParaRPr lang="en-US" dirty="0">
              <a:solidFill>
                <a:schemeClr val="accent1"/>
              </a:solidFill>
            </a:endParaRPr>
          </a:p>
          <a:p>
            <a:endParaRPr lang="en-US" dirty="0">
              <a:solidFill>
                <a:schemeClr val="accent1"/>
              </a:solidFill>
            </a:endParaRPr>
          </a:p>
          <a:p>
            <a:pPr marL="285750" indent="-285750">
              <a:buFont typeface="Arial" panose="020B0604020202020204" pitchFamily="34" charset="0"/>
              <a:buChar char="•"/>
            </a:pPr>
            <a:endParaRPr lang="en-US" dirty="0">
              <a:solidFill>
                <a:schemeClr val="accent1"/>
              </a:solidFill>
            </a:endParaRPr>
          </a:p>
        </p:txBody>
      </p:sp>
    </p:spTree>
    <p:extLst>
      <p:ext uri="{BB962C8B-B14F-4D97-AF65-F5344CB8AC3E}">
        <p14:creationId xmlns:p14="http://schemas.microsoft.com/office/powerpoint/2010/main" val="174473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6A6BB9-C994-446C-EB6C-58E72E00C71E}"/>
              </a:ext>
            </a:extLst>
          </p:cNvPr>
          <p:cNvSpPr txBox="1"/>
          <p:nvPr/>
        </p:nvSpPr>
        <p:spPr>
          <a:xfrm>
            <a:off x="181484" y="251285"/>
            <a:ext cx="11880220" cy="6740307"/>
          </a:xfrm>
          <a:prstGeom prst="rect">
            <a:avLst/>
          </a:prstGeom>
          <a:noFill/>
        </p:spPr>
        <p:txBody>
          <a:bodyPr wrap="square" rtlCol="0">
            <a:spAutoFit/>
          </a:bodyPr>
          <a:lstStyle/>
          <a:p>
            <a:r>
              <a:rPr lang="en-US" dirty="0">
                <a:solidFill>
                  <a:schemeClr val="accent1"/>
                </a:solidFill>
              </a:rPr>
              <a:t>6. Invest in Professional Guidance for Recruiting Success – significantly enhances your child’s college future</a:t>
            </a:r>
          </a:p>
          <a:p>
            <a:endParaRPr lang="en-US" dirty="0">
              <a:solidFill>
                <a:schemeClr val="accent1"/>
              </a:solidFill>
            </a:endParaRPr>
          </a:p>
          <a:p>
            <a:r>
              <a:rPr lang="en-US" dirty="0">
                <a:solidFill>
                  <a:schemeClr val="accent1"/>
                </a:solidFill>
              </a:rPr>
              <a:t>*Proven Track Record </a:t>
            </a:r>
          </a:p>
          <a:p>
            <a:pPr marL="285750" indent="-285750">
              <a:buFont typeface="Arial" panose="020B0604020202020204" pitchFamily="34" charset="0"/>
              <a:buChar char="•"/>
            </a:pPr>
            <a:r>
              <a:rPr lang="en-US" dirty="0">
                <a:solidFill>
                  <a:schemeClr val="accent1"/>
                </a:solidFill>
              </a:rPr>
              <a:t>Success Stories – documented history of placing athletes in collegiate programs. Indicates reliability and effectiveness.</a:t>
            </a:r>
          </a:p>
          <a:p>
            <a:pPr marL="285750" indent="-285750">
              <a:buFont typeface="Arial" panose="020B0604020202020204" pitchFamily="34" charset="0"/>
              <a:buChar char="•"/>
            </a:pPr>
            <a:r>
              <a:rPr lang="en-US" dirty="0">
                <a:solidFill>
                  <a:schemeClr val="accent1"/>
                </a:solidFill>
              </a:rPr>
              <a:t>Experience – extensive networks and insights into the recruiting process, increasing likelihood of successful placements.</a:t>
            </a:r>
          </a:p>
          <a:p>
            <a:endParaRPr lang="en-US" dirty="0">
              <a:solidFill>
                <a:schemeClr val="accent1"/>
              </a:solidFill>
            </a:endParaRPr>
          </a:p>
          <a:p>
            <a:r>
              <a:rPr lang="en-US" dirty="0">
                <a:solidFill>
                  <a:schemeClr val="accent1"/>
                </a:solidFill>
              </a:rPr>
              <a:t>*Transparency</a:t>
            </a:r>
          </a:p>
          <a:p>
            <a:pPr marL="285750" indent="-285750">
              <a:buFont typeface="Arial" panose="020B0604020202020204" pitchFamily="34" charset="0"/>
              <a:buChar char="•"/>
            </a:pPr>
            <a:r>
              <a:rPr lang="en-US" dirty="0">
                <a:solidFill>
                  <a:schemeClr val="accent1"/>
                </a:solidFill>
              </a:rPr>
              <a:t>Clear Services and Costs  – detailed information about services and fees up front. </a:t>
            </a:r>
          </a:p>
          <a:p>
            <a:pPr marL="285750" indent="-285750">
              <a:buFont typeface="Arial" panose="020B0604020202020204" pitchFamily="34" charset="0"/>
              <a:buChar char="•"/>
            </a:pPr>
            <a:r>
              <a:rPr lang="en-US" dirty="0">
                <a:solidFill>
                  <a:schemeClr val="accent1"/>
                </a:solidFill>
              </a:rPr>
              <a:t>Realistic Expectations – sets achievable goals and provide honest assessments of an athlete’s prospects, true partnership.</a:t>
            </a:r>
          </a:p>
          <a:p>
            <a:endParaRPr lang="en-US" dirty="0">
              <a:solidFill>
                <a:schemeClr val="accent1"/>
              </a:solidFill>
            </a:endParaRPr>
          </a:p>
          <a:p>
            <a:r>
              <a:rPr lang="en-US" dirty="0">
                <a:solidFill>
                  <a:schemeClr val="accent1"/>
                </a:solidFill>
              </a:rPr>
              <a:t>*Strong College Relationships </a:t>
            </a:r>
          </a:p>
          <a:p>
            <a:pPr marL="285750" indent="-285750">
              <a:buFont typeface="Arial" panose="020B0604020202020204" pitchFamily="34" charset="0"/>
              <a:buChar char="•"/>
            </a:pPr>
            <a:r>
              <a:rPr lang="en-US" dirty="0">
                <a:solidFill>
                  <a:schemeClr val="accent1"/>
                </a:solidFill>
              </a:rPr>
              <a:t>Established Networks – robust connections to college coaches and programs can offer increased exposure and opportunities</a:t>
            </a:r>
          </a:p>
          <a:p>
            <a:pPr marL="285750" indent="-285750">
              <a:buFont typeface="Arial" panose="020B0604020202020204" pitchFamily="34" charset="0"/>
              <a:buChar char="•"/>
            </a:pPr>
            <a:r>
              <a:rPr lang="en-US" dirty="0">
                <a:solidFill>
                  <a:schemeClr val="accent1"/>
                </a:solidFill>
              </a:rPr>
              <a:t>Credibility – respected by educational institutions enhances an athlete’s profile</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*Customized Approach</a:t>
            </a:r>
          </a:p>
          <a:p>
            <a:pPr marL="285750" indent="-285750">
              <a:buFont typeface="Arial" panose="020B0604020202020204" pitchFamily="34" charset="0"/>
              <a:buChar char="•"/>
            </a:pPr>
            <a:r>
              <a:rPr lang="en-US" dirty="0">
                <a:solidFill>
                  <a:schemeClr val="accent1"/>
                </a:solidFill>
              </a:rPr>
              <a:t>Personalized Strategies – avoid generic, one-size-fits-all methodology but opt for tailored plans that align with your child.</a:t>
            </a:r>
          </a:p>
          <a:p>
            <a:pPr marL="285750" indent="-285750">
              <a:buFont typeface="Arial" panose="020B0604020202020204" pitchFamily="34" charset="0"/>
              <a:buChar char="•"/>
            </a:pPr>
            <a:r>
              <a:rPr lang="en-US" dirty="0">
                <a:solidFill>
                  <a:schemeClr val="accent1"/>
                </a:solidFill>
              </a:rPr>
              <a:t>Individual Attention – personalized guidance ensures that the athlete’s specific needs are addressed, optimize the process.</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*Caution Against Red Flags </a:t>
            </a:r>
          </a:p>
          <a:p>
            <a:pPr marL="285750" indent="-285750">
              <a:buFont typeface="Arial" panose="020B0604020202020204" pitchFamily="34" charset="0"/>
              <a:buChar char="•"/>
            </a:pPr>
            <a:r>
              <a:rPr lang="en-US" dirty="0">
                <a:solidFill>
                  <a:schemeClr val="accent1"/>
                </a:solidFill>
              </a:rPr>
              <a:t>Mass Emails – a personalized communication is more effective than mass emails.</a:t>
            </a:r>
          </a:p>
          <a:p>
            <a:pPr marL="285750" indent="-285750">
              <a:buFont typeface="Arial" panose="020B0604020202020204" pitchFamily="34" charset="0"/>
              <a:buChar char="•"/>
            </a:pPr>
            <a:r>
              <a:rPr lang="en-US" dirty="0">
                <a:solidFill>
                  <a:schemeClr val="accent1"/>
                </a:solidFill>
              </a:rPr>
              <a:t>Pressure Tactics – avoid high pressure sales tactics and prioritize athlete’s best interests.</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endParaRPr lang="en-US" dirty="0">
              <a:solidFill>
                <a:schemeClr val="accent1"/>
              </a:solidFill>
            </a:endParaRPr>
          </a:p>
        </p:txBody>
      </p:sp>
    </p:spTree>
    <p:extLst>
      <p:ext uri="{BB962C8B-B14F-4D97-AF65-F5344CB8AC3E}">
        <p14:creationId xmlns:p14="http://schemas.microsoft.com/office/powerpoint/2010/main" val="454997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49459-BDB0-90D2-33B5-E84DCDA4824A}"/>
              </a:ext>
            </a:extLst>
          </p:cNvPr>
          <p:cNvSpPr txBox="1"/>
          <p:nvPr/>
        </p:nvSpPr>
        <p:spPr>
          <a:xfrm>
            <a:off x="160544" y="237325"/>
            <a:ext cx="11880219" cy="6463308"/>
          </a:xfrm>
          <a:prstGeom prst="rect">
            <a:avLst/>
          </a:prstGeom>
          <a:noFill/>
        </p:spPr>
        <p:txBody>
          <a:bodyPr wrap="square" rtlCol="0">
            <a:spAutoFit/>
          </a:bodyPr>
          <a:lstStyle/>
          <a:p>
            <a:r>
              <a:rPr lang="en-US" dirty="0">
                <a:solidFill>
                  <a:schemeClr val="accent1"/>
                </a:solidFill>
              </a:rPr>
              <a:t>7. Academic Excellence Enhances Recruitment – Presenting a strong academic profile is crucial for college recruiting process.</a:t>
            </a:r>
          </a:p>
          <a:p>
            <a:endParaRPr lang="en-US" dirty="0">
              <a:solidFill>
                <a:schemeClr val="accent1"/>
              </a:solidFill>
            </a:endParaRPr>
          </a:p>
          <a:p>
            <a:r>
              <a:rPr lang="en-US" dirty="0">
                <a:solidFill>
                  <a:schemeClr val="accent1"/>
                </a:solidFill>
              </a:rPr>
              <a:t>*Coach Confidence</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Dual Competence – coaches seek recruits who can manage both athletic and academic demands.</a:t>
            </a:r>
          </a:p>
          <a:p>
            <a:pPr marL="285750" indent="-285750">
              <a:buFont typeface="Arial" panose="020B0604020202020204" pitchFamily="34" charset="0"/>
              <a:buChar char="•"/>
            </a:pPr>
            <a:r>
              <a:rPr lang="en-US" dirty="0">
                <a:solidFill>
                  <a:schemeClr val="accent1"/>
                </a:solidFill>
              </a:rPr>
              <a:t>Indicative Traits – Excelling academically reflects personal attributes such as leadership, time management, responsibility and goal orientation – qualities highly valued in team settings</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Scholarship Opportunities – Many schools offer scholarships rewarding academic excellence. Strong grades and test scores.</a:t>
            </a:r>
          </a:p>
          <a:p>
            <a:pPr marL="285750" indent="-285750">
              <a:buFont typeface="Arial" panose="020B0604020202020204" pitchFamily="34" charset="0"/>
              <a:buChar char="•"/>
            </a:pPr>
            <a:r>
              <a:rPr lang="en-US" dirty="0">
                <a:solidFill>
                  <a:schemeClr val="accent1"/>
                </a:solidFill>
              </a:rPr>
              <a:t>Expanded Options – a robust academic profile broadens the range of schools and programs available. Athletic/Academic fit</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*Competitive Edge </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Differentiation Factor – When athletic abilities are comparable, superior academics can set a recruit apart.</a:t>
            </a:r>
          </a:p>
          <a:p>
            <a:pPr marL="285750" indent="-285750">
              <a:buFont typeface="Arial" panose="020B0604020202020204" pitchFamily="34" charset="0"/>
              <a:buChar char="•"/>
            </a:pPr>
            <a:r>
              <a:rPr lang="en-US" dirty="0">
                <a:solidFill>
                  <a:schemeClr val="accent1"/>
                </a:solidFill>
              </a:rPr>
              <a:t>Decisive Advantage - Coaches often face tough choices between athletes with similar skills. Better grades/better chances.</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8. College Admissions is More Than Just Sports – present a well-rounded profile is essential for student-athletes.</a:t>
            </a:r>
          </a:p>
          <a:p>
            <a:endParaRPr lang="en-US" dirty="0">
              <a:solidFill>
                <a:schemeClr val="accent1"/>
              </a:solidFill>
            </a:endParaRPr>
          </a:p>
          <a:p>
            <a:r>
              <a:rPr lang="en-US" dirty="0">
                <a:solidFill>
                  <a:schemeClr val="accent1"/>
                </a:solidFill>
              </a:rPr>
              <a:t>*Influence of Coaches on Admissions</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Institutional Variability – degree to which coaches can influence admissions decisions varies by institution.</a:t>
            </a:r>
          </a:p>
          <a:p>
            <a:pPr marL="285750" indent="-285750">
              <a:buFont typeface="Arial" panose="020B0604020202020204" pitchFamily="34" charset="0"/>
              <a:buChar char="•"/>
            </a:pPr>
            <a:r>
              <a:rPr lang="en-US" dirty="0">
                <a:solidFill>
                  <a:schemeClr val="accent1"/>
                </a:solidFill>
              </a:rPr>
              <a:t>Selective Institutions – admissions criteria are stringent and coaches often have limited sway.</a:t>
            </a:r>
          </a:p>
          <a:p>
            <a:pPr marL="285750" indent="-285750">
              <a:buFont typeface="Arial" panose="020B0604020202020204" pitchFamily="34" charset="0"/>
              <a:buChar char="•"/>
            </a:pPr>
            <a:r>
              <a:rPr lang="en-US" dirty="0">
                <a:solidFill>
                  <a:schemeClr val="accent1"/>
                </a:solidFill>
              </a:rPr>
              <a:t>Other Institutions – at many other colleges, coaches have more influence over admissions, as long as recruit is </a:t>
            </a:r>
          </a:p>
        </p:txBody>
      </p:sp>
    </p:spTree>
    <p:extLst>
      <p:ext uri="{BB962C8B-B14F-4D97-AF65-F5344CB8AC3E}">
        <p14:creationId xmlns:p14="http://schemas.microsoft.com/office/powerpoint/2010/main" val="226961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467C7E-3703-6672-B56E-178713CB2BCF}"/>
              </a:ext>
            </a:extLst>
          </p:cNvPr>
          <p:cNvSpPr txBox="1"/>
          <p:nvPr/>
        </p:nvSpPr>
        <p:spPr>
          <a:xfrm>
            <a:off x="265246" y="258266"/>
            <a:ext cx="11677795" cy="7294305"/>
          </a:xfrm>
          <a:prstGeom prst="rect">
            <a:avLst/>
          </a:prstGeom>
          <a:noFill/>
        </p:spPr>
        <p:txBody>
          <a:bodyPr wrap="square" rtlCol="0">
            <a:spAutoFit/>
          </a:bodyPr>
          <a:lstStyle/>
          <a:p>
            <a:r>
              <a:rPr lang="en-US" dirty="0">
                <a:solidFill>
                  <a:schemeClr val="accent1"/>
                </a:solidFill>
              </a:rPr>
              <a:t>*Beyond GPA and Test Scores</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Extracurricular Involvement – active in clubs, sports and volunteer work demonstrates leadership, commitment and time-management skills</a:t>
            </a:r>
          </a:p>
          <a:p>
            <a:pPr marL="285750" indent="-285750">
              <a:buFont typeface="Arial" panose="020B0604020202020204" pitchFamily="34" charset="0"/>
              <a:buChar char="•"/>
            </a:pPr>
            <a:r>
              <a:rPr lang="en-US" dirty="0">
                <a:solidFill>
                  <a:schemeClr val="accent1"/>
                </a:solidFill>
              </a:rPr>
              <a:t>Personal Projects – showcase creativity, problem-solving and drive to make a unique impact</a:t>
            </a:r>
          </a:p>
          <a:p>
            <a:pPr marL="285750" indent="-285750">
              <a:buFont typeface="Arial" panose="020B0604020202020204" pitchFamily="34" charset="0"/>
              <a:buChar char="•"/>
            </a:pPr>
            <a:r>
              <a:rPr lang="en-US" dirty="0">
                <a:solidFill>
                  <a:schemeClr val="accent1"/>
                </a:solidFill>
              </a:rPr>
              <a:t>Community Contributions – indicates a willingness to contribute to society and influence others positively.</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9. Find your “X-Factor” – authenticity and self-awareness are paramount</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“I’m a hard worker.” “I give 100%.” “I’m a team player.” “I’m very responsible.”  are good but these are better:</a:t>
            </a:r>
          </a:p>
          <a:p>
            <a:pPr marL="285750" indent="-285750">
              <a:buFont typeface="Arial" panose="020B0604020202020204" pitchFamily="34" charset="0"/>
              <a:buChar char="•"/>
            </a:pPr>
            <a:r>
              <a:rPr lang="en-US" dirty="0">
                <a:solidFill>
                  <a:schemeClr val="accent1"/>
                </a:solidFill>
              </a:rPr>
              <a:t>“I thrive in high-pressure moments and have a track record of delivering when my team needs me most.”</a:t>
            </a:r>
          </a:p>
          <a:p>
            <a:pPr marL="285750" indent="-285750">
              <a:buFont typeface="Arial" panose="020B0604020202020204" pitchFamily="34" charset="0"/>
              <a:buChar char="•"/>
            </a:pPr>
            <a:r>
              <a:rPr lang="en-US" dirty="0">
                <a:solidFill>
                  <a:schemeClr val="accent1"/>
                </a:solidFill>
              </a:rPr>
              <a:t>“I study my opponents and teammates as much as I study the game, always looking for ways to improve my team.”</a:t>
            </a:r>
          </a:p>
          <a:p>
            <a:pPr marL="285750" indent="-285750">
              <a:buFont typeface="Arial" panose="020B0604020202020204" pitchFamily="34" charset="0"/>
              <a:buChar char="•"/>
            </a:pPr>
            <a:r>
              <a:rPr lang="en-US" dirty="0">
                <a:solidFill>
                  <a:schemeClr val="accent1"/>
                </a:solidFill>
              </a:rPr>
              <a:t>“I take pride in being the first to arrive and the last to leave.”</a:t>
            </a:r>
          </a:p>
          <a:p>
            <a:pPr marL="285750" indent="-285750">
              <a:buFont typeface="Arial" panose="020B0604020202020204" pitchFamily="34" charset="0"/>
              <a:buChar char="•"/>
            </a:pPr>
            <a:r>
              <a:rPr lang="en-US" dirty="0">
                <a:solidFill>
                  <a:schemeClr val="accent1"/>
                </a:solidFill>
              </a:rPr>
              <a:t>“I’ve built my game on discipline and adaptability, analyzing my mistakes and turning them into strengths.”</a:t>
            </a:r>
          </a:p>
          <a:p>
            <a:pPr marL="285750" indent="-285750">
              <a:buFont typeface="Arial" panose="020B0604020202020204" pitchFamily="34" charset="0"/>
              <a:buChar char="•"/>
            </a:pPr>
            <a:r>
              <a:rPr lang="en-US" dirty="0">
                <a:solidFill>
                  <a:schemeClr val="accent1"/>
                </a:solidFill>
              </a:rPr>
              <a:t>“I see leadership as more than just being vocal, lead through my actions, energy and ability to bring best out of teammates.</a:t>
            </a:r>
          </a:p>
          <a:p>
            <a:pPr marL="285750" indent="-285750">
              <a:buFont typeface="Arial" panose="020B0604020202020204" pitchFamily="34" charset="0"/>
              <a:buChar char="•"/>
            </a:pPr>
            <a:r>
              <a:rPr lang="en-US" dirty="0">
                <a:solidFill>
                  <a:schemeClr val="accent1"/>
                </a:solidFill>
              </a:rPr>
              <a:t>“I embrace feedback and actively seek constructive criticism because I know that’s where growth happens.”</a:t>
            </a:r>
          </a:p>
          <a:p>
            <a:pPr marL="285750" indent="-285750">
              <a:buFont typeface="Arial" panose="020B0604020202020204" pitchFamily="34" charset="0"/>
              <a:buChar char="•"/>
            </a:pPr>
            <a:r>
              <a:rPr lang="en-US" dirty="0">
                <a:solidFill>
                  <a:schemeClr val="accent1"/>
                </a:solidFill>
              </a:rPr>
              <a:t>“I’m relentless in my pursuit of improvement, every practice, game, rep is a chance to get better.”</a:t>
            </a:r>
          </a:p>
          <a:p>
            <a:pPr marL="285750" indent="-285750">
              <a:buFont typeface="Arial" panose="020B0604020202020204" pitchFamily="34" charset="0"/>
              <a:buChar char="•"/>
            </a:pPr>
            <a:endParaRPr lang="en-US" dirty="0">
              <a:solidFill>
                <a:schemeClr val="accent1"/>
              </a:solidFill>
            </a:endParaRPr>
          </a:p>
          <a:p>
            <a:r>
              <a:rPr lang="en-US" dirty="0">
                <a:solidFill>
                  <a:schemeClr val="accent1"/>
                </a:solidFill>
              </a:rPr>
              <a:t>*Self-Discovery – Uncovering Your Unique Qualities</a:t>
            </a:r>
          </a:p>
          <a:p>
            <a:pPr marL="285750" indent="-285750">
              <a:buFont typeface="Arial" panose="020B0604020202020204" pitchFamily="34" charset="0"/>
              <a:buChar char="•"/>
            </a:pPr>
            <a:r>
              <a:rPr lang="en-US" dirty="0">
                <a:solidFill>
                  <a:schemeClr val="accent1"/>
                </a:solidFill>
              </a:rPr>
              <a:t>Seek External Perspectives – Engage with those who know you well to gain insights into your distinctive traits.</a:t>
            </a:r>
          </a:p>
          <a:p>
            <a:r>
              <a:rPr lang="en-US" dirty="0">
                <a:solidFill>
                  <a:schemeClr val="accent1"/>
                </a:solidFill>
              </a:rPr>
              <a:t>	* Friends – Inquire about the qualities they value in your friendship</a:t>
            </a:r>
          </a:p>
          <a:p>
            <a:r>
              <a:rPr lang="en-US" dirty="0">
                <a:solidFill>
                  <a:schemeClr val="accent1"/>
                </a:solidFill>
              </a:rPr>
              <a:t>	* Family – Ask family members how they describe you to others</a:t>
            </a:r>
          </a:p>
          <a:p>
            <a:r>
              <a:rPr lang="en-US" dirty="0">
                <a:solidFill>
                  <a:schemeClr val="accent1"/>
                </a:solidFill>
              </a:rPr>
              <a:t>	* Coaches and Teachers – Request feedback on your behavior and performance within and outside your sport</a:t>
            </a:r>
          </a:p>
          <a:p>
            <a:endParaRPr lang="en-US" dirty="0">
              <a:solidFill>
                <a:schemeClr val="accent1"/>
              </a:solidFill>
            </a:endParaRPr>
          </a:p>
          <a:p>
            <a:pPr marL="285750" indent="-285750">
              <a:buFont typeface="Arial" panose="020B0604020202020204" pitchFamily="34" charset="0"/>
              <a:buChar char="•"/>
            </a:pPr>
            <a:endParaRPr lang="en-US" dirty="0">
              <a:solidFill>
                <a:schemeClr val="accent1"/>
              </a:solidFill>
            </a:endParaRPr>
          </a:p>
        </p:txBody>
      </p:sp>
    </p:spTree>
    <p:extLst>
      <p:ext uri="{BB962C8B-B14F-4D97-AF65-F5344CB8AC3E}">
        <p14:creationId xmlns:p14="http://schemas.microsoft.com/office/powerpoint/2010/main" val="265100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70ED62-E49F-46D0-864F-CF9BCF35C359}"/>
              </a:ext>
            </a:extLst>
          </p:cNvPr>
          <p:cNvSpPr txBox="1"/>
          <p:nvPr/>
        </p:nvSpPr>
        <p:spPr>
          <a:xfrm>
            <a:off x="328067" y="216385"/>
            <a:ext cx="11635915" cy="646330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rPr>
              <a:t>Reflect on Feedback – Analyze the input to identify recurring themes and unique attributes.</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Crafting Your Authentic Narrative</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 Highlight Specific Strengths – Instead of saying “I work hard”, describe a time when your dedication led to a significant achievement</a:t>
            </a:r>
          </a:p>
          <a:p>
            <a:pPr marL="285750" indent="-285750">
              <a:buFont typeface="Arial" panose="020B0604020202020204" pitchFamily="34" charset="0"/>
              <a:buChar char="•"/>
            </a:pPr>
            <a:r>
              <a:rPr lang="en-US" dirty="0">
                <a:solidFill>
                  <a:schemeClr val="accent1"/>
                </a:solidFill>
              </a:rPr>
              <a:t>* Demonstrate Impact – Show your influence on your team or community, illustrating leadership and initiative.</a:t>
            </a:r>
          </a:p>
          <a:p>
            <a:pPr marL="285750" indent="-285750">
              <a:buFont typeface="Arial" panose="020B0604020202020204" pitchFamily="34" charset="0"/>
              <a:buChar char="•"/>
            </a:pPr>
            <a:r>
              <a:rPr lang="en-US" dirty="0">
                <a:solidFill>
                  <a:schemeClr val="accent1"/>
                </a:solidFill>
              </a:rPr>
              <a:t>* Express Genuine Passion – Clearly articulate your love for the sport and how it has shaped your personal development</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The Importance of Sincerity in Communication</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 Authentic Engagement – Present yourself honestly. Authenticity fosters trust and sets foundation for relationship.</a:t>
            </a:r>
          </a:p>
          <a:p>
            <a:pPr marL="285750" indent="-285750">
              <a:buFont typeface="Arial" panose="020B0604020202020204" pitchFamily="34" charset="0"/>
              <a:buChar char="•"/>
            </a:pPr>
            <a:r>
              <a:rPr lang="en-US" dirty="0">
                <a:solidFill>
                  <a:schemeClr val="accent1"/>
                </a:solidFill>
              </a:rPr>
              <a:t>* Avoid Cliches – Common phrases like “I give 100% effort” are overused and lack impact. Give concrete examples that truly represent your work ethic and commitment.</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Practical Steps to Develop Your Personal Narrative </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 Self-Assessment – Reflect on your experiences, achievements and challenges to understand what defines you.</a:t>
            </a:r>
          </a:p>
          <a:p>
            <a:pPr marL="285750" indent="-285750">
              <a:buFont typeface="Arial" panose="020B0604020202020204" pitchFamily="34" charset="0"/>
              <a:buChar char="•"/>
            </a:pPr>
            <a:r>
              <a:rPr lang="en-US" dirty="0">
                <a:solidFill>
                  <a:schemeClr val="accent1"/>
                </a:solidFill>
              </a:rPr>
              <a:t>* Gather External Insights – Engage in conversations with friends, family, coaches and teachers to gain diverse perspectives on your character.</a:t>
            </a:r>
          </a:p>
          <a:p>
            <a:pPr marL="285750" indent="-285750">
              <a:buFont typeface="Arial" panose="020B0604020202020204" pitchFamily="34" charset="0"/>
              <a:buChar char="•"/>
            </a:pPr>
            <a:r>
              <a:rPr lang="en-US" dirty="0">
                <a:solidFill>
                  <a:schemeClr val="accent1"/>
                </a:solidFill>
              </a:rPr>
              <a:t>* Synthesize Information – Combine your reflections with external feedback to identify your unique strengths/qualities</a:t>
            </a:r>
          </a:p>
          <a:p>
            <a:pPr marL="285750" indent="-285750">
              <a:buFont typeface="Arial" panose="020B0604020202020204" pitchFamily="34" charset="0"/>
              <a:buChar char="•"/>
            </a:pPr>
            <a:r>
              <a:rPr lang="en-US" dirty="0">
                <a:solidFill>
                  <a:schemeClr val="accent1"/>
                </a:solidFill>
              </a:rPr>
              <a:t>* Articulate Your Story – Craft a narrative that authentically represents who you are, focusing on specific examples that highlight your unique attributes.</a:t>
            </a:r>
          </a:p>
        </p:txBody>
      </p:sp>
    </p:spTree>
    <p:extLst>
      <p:ext uri="{BB962C8B-B14F-4D97-AF65-F5344CB8AC3E}">
        <p14:creationId xmlns:p14="http://schemas.microsoft.com/office/powerpoint/2010/main" val="2400940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2390</Words>
  <Application>Microsoft Office PowerPoint</Application>
  <PresentationFormat>Widescreen</PresentationFormat>
  <Paragraphs>237</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Siggi Nagele Certified College Advisor with Advanced Credentials </vt:lpstr>
      <vt:lpstr>Who is Siggi Nagele?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Nagele College Planning help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Siggi Nagele</dc:creator>
  <cp:lastModifiedBy>Siggi Nagele</cp:lastModifiedBy>
  <cp:revision>1</cp:revision>
  <dcterms:created xsi:type="dcterms:W3CDTF">2025-10-02T13:05:07Z</dcterms:created>
  <dcterms:modified xsi:type="dcterms:W3CDTF">2025-10-02T13:19:52Z</dcterms:modified>
</cp:coreProperties>
</file>