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7"/>
  </p:notesMasterIdLst>
  <p:sldIdLst>
    <p:sldId id="256" r:id="rId5"/>
    <p:sldId id="289" r:id="rId6"/>
    <p:sldId id="280" r:id="rId7"/>
    <p:sldId id="271" r:id="rId8"/>
    <p:sldId id="282" r:id="rId9"/>
    <p:sldId id="302" r:id="rId10"/>
    <p:sldId id="303" r:id="rId11"/>
    <p:sldId id="304" r:id="rId12"/>
    <p:sldId id="266" r:id="rId13"/>
    <p:sldId id="265" r:id="rId14"/>
    <p:sldId id="286" r:id="rId15"/>
    <p:sldId id="264" r:id="rId16"/>
  </p:sldIdLst>
  <p:sldSz cx="18288000" cy="10287000"/>
  <p:notesSz cx="6858000" cy="9144000"/>
  <p:embeddedFontLst>
    <p:embeddedFont>
      <p:font typeface="Calibri (MS)" panose="020F0502020204030204" pitchFamily="34" charset="0"/>
      <p:regular r:id="rId18"/>
    </p:embeddedFont>
    <p:embeddedFont>
      <p:font typeface="Calibri (MS) Bold" panose="020F0702030404030204" pitchFamily="34" charset="0"/>
      <p:regular r:id="rId19"/>
      <p:bold r:id="rId20"/>
    </p:embeddedFont>
    <p:embeddedFont>
      <p:font typeface="Roboto" panose="02000000000000000000" pitchFamily="2" charset="0"/>
      <p:regular r:id="rId21"/>
      <p:bold r:id="rId22"/>
    </p:embeddedFont>
    <p:embeddedFont>
      <p:font typeface="Roboto Bold" panose="02000000000000000000" pitchFamily="2" charset="0"/>
      <p:regular r:id="rId23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>
      <p:cViewPr varScale="1">
        <p:scale>
          <a:sx n="80" d="100"/>
          <a:sy n="80" d="100"/>
        </p:scale>
        <p:origin x="82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7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42E3DA-3814-4FCF-90C1-E3E6F84FC082}" type="datetimeFigureOut">
              <a:rPr lang="en-US" smtClean="0"/>
              <a:t>8/20/26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9F84F4-E997-4A89-8C7E-E8FB7F489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57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BF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7000875" cy="10287000"/>
          </a:xfrm>
          <a:custGeom>
            <a:avLst/>
            <a:gdLst/>
            <a:ahLst/>
            <a:cxnLst/>
            <a:rect l="l" t="t" r="r" b="b"/>
            <a:pathLst>
              <a:path w="7000875" h="10287000">
                <a:moveTo>
                  <a:pt x="0" y="0"/>
                </a:moveTo>
                <a:lnTo>
                  <a:pt x="7000875" y="0"/>
                </a:lnTo>
                <a:lnTo>
                  <a:pt x="70008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972300" y="-1"/>
            <a:ext cx="11315700" cy="10287000"/>
          </a:xfrm>
          <a:custGeom>
            <a:avLst/>
            <a:gdLst/>
            <a:ahLst/>
            <a:cxnLst/>
            <a:rect l="l" t="t" r="r" b="b"/>
            <a:pathLst>
              <a:path w="11315700" h="10287000">
                <a:moveTo>
                  <a:pt x="0" y="0"/>
                </a:moveTo>
                <a:lnTo>
                  <a:pt x="11315700" y="0"/>
                </a:lnTo>
                <a:lnTo>
                  <a:pt x="113157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Freeform 4"/>
          <p:cNvSpPr/>
          <p:nvPr/>
        </p:nvSpPr>
        <p:spPr>
          <a:xfrm>
            <a:off x="11615738" y="7572375"/>
            <a:ext cx="2043112" cy="2043112"/>
          </a:xfrm>
          <a:custGeom>
            <a:avLst/>
            <a:gdLst/>
            <a:ahLst/>
            <a:cxnLst/>
            <a:rect l="l" t="t" r="r" b="b"/>
            <a:pathLst>
              <a:path w="2043112" h="2043112">
                <a:moveTo>
                  <a:pt x="0" y="0"/>
                </a:moveTo>
                <a:lnTo>
                  <a:pt x="2043112" y="0"/>
                </a:lnTo>
                <a:lnTo>
                  <a:pt x="2043112" y="2043113"/>
                </a:lnTo>
                <a:lnTo>
                  <a:pt x="0" y="20431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6972300" y="-1"/>
            <a:ext cx="142875" cy="10287000"/>
          </a:xfrm>
          <a:custGeom>
            <a:avLst/>
            <a:gdLst/>
            <a:ahLst/>
            <a:cxnLst/>
            <a:rect l="l" t="t" r="r" b="b"/>
            <a:pathLst>
              <a:path w="142875" h="10287000">
                <a:moveTo>
                  <a:pt x="0" y="0"/>
                </a:moveTo>
                <a:lnTo>
                  <a:pt x="142875" y="0"/>
                </a:lnTo>
                <a:lnTo>
                  <a:pt x="1428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608569" y="4831647"/>
            <a:ext cx="4332541" cy="38105"/>
          </a:xfrm>
          <a:custGeom>
            <a:avLst/>
            <a:gdLst/>
            <a:ahLst/>
            <a:cxnLst/>
            <a:rect l="l" t="t" r="r" b="b"/>
            <a:pathLst>
              <a:path w="4332541" h="38105">
                <a:moveTo>
                  <a:pt x="0" y="0"/>
                </a:moveTo>
                <a:lnTo>
                  <a:pt x="4332541" y="0"/>
                </a:lnTo>
                <a:lnTo>
                  <a:pt x="4332541" y="38105"/>
                </a:lnTo>
                <a:lnTo>
                  <a:pt x="0" y="381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457200" y="3228975"/>
            <a:ext cx="6072188" cy="3214688"/>
          </a:xfrm>
          <a:custGeom>
            <a:avLst/>
            <a:gdLst/>
            <a:ahLst/>
            <a:cxnLst/>
            <a:rect l="l" t="t" r="r" b="b"/>
            <a:pathLst>
              <a:path w="6072188" h="3214688">
                <a:moveTo>
                  <a:pt x="0" y="0"/>
                </a:moveTo>
                <a:lnTo>
                  <a:pt x="6072188" y="0"/>
                </a:lnTo>
                <a:lnTo>
                  <a:pt x="6072188" y="3214687"/>
                </a:lnTo>
                <a:lnTo>
                  <a:pt x="0" y="32146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9753600" y="3757247"/>
            <a:ext cx="6380226" cy="8180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82"/>
              </a:lnSpc>
            </a:pPr>
            <a:r>
              <a:rPr lang="en-US" sz="4844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Virtual GO Trip- CAMPS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BF8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139400-AF94-963D-339D-39C58EF47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9331FE1-E551-7F20-68ED-C673DE974312}"/>
              </a:ext>
            </a:extLst>
          </p:cNvPr>
          <p:cNvSpPr/>
          <p:nvPr/>
        </p:nvSpPr>
        <p:spPr>
          <a:xfrm>
            <a:off x="-10887" y="-10888"/>
            <a:ext cx="10329862" cy="10287000"/>
          </a:xfrm>
          <a:custGeom>
            <a:avLst/>
            <a:gdLst/>
            <a:ahLst/>
            <a:cxnLst/>
            <a:rect l="l" t="t" r="r" b="b"/>
            <a:pathLst>
              <a:path w="10329862" h="10287000">
                <a:moveTo>
                  <a:pt x="0" y="0"/>
                </a:moveTo>
                <a:lnTo>
                  <a:pt x="10329862" y="0"/>
                </a:lnTo>
                <a:lnTo>
                  <a:pt x="1032986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>
              <a:lnSpc>
                <a:spcPct val="120000"/>
              </a:lnSpc>
              <a:defRPr sz="1600"/>
            </a:pPr>
            <a:r>
              <a:rPr lang="en-US" dirty="0">
                <a:solidFill>
                  <a:srgbClr val="F8EAC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Looking at a venue for a Team Basketball </a:t>
            </a:r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q"/>
              <a:defRPr sz="1600"/>
            </a:pPr>
            <a:r>
              <a:rPr lang="en-US" dirty="0">
                <a:solidFill>
                  <a:srgbClr val="F8EAC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coaches/athletes per team</a:t>
            </a:r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q"/>
              <a:defRPr sz="1600"/>
            </a:pPr>
            <a:r>
              <a:rPr lang="en-US" dirty="0">
                <a:solidFill>
                  <a:srgbClr val="F8EAC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Competition: 3 Full Size Courts</a:t>
            </a:r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q"/>
              <a:defRPr sz="1600"/>
            </a:pPr>
            <a:r>
              <a:rPr lang="en-US" dirty="0">
                <a:solidFill>
                  <a:srgbClr val="F8EAC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Worship: 300 Capacity</a:t>
            </a:r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q"/>
              <a:defRPr sz="1600"/>
            </a:pPr>
            <a:r>
              <a:rPr lang="en-US" dirty="0">
                <a:solidFill>
                  <a:srgbClr val="F8EAC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Lodging: 600 Beds</a:t>
            </a:r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q"/>
              <a:defRPr sz="1600"/>
            </a:pPr>
            <a:r>
              <a:rPr lang="en-US" dirty="0">
                <a:solidFill>
                  <a:srgbClr val="F8EAC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Feeding: 250 Capacity </a:t>
            </a:r>
          </a:p>
          <a:p>
            <a:pPr>
              <a:lnSpc>
                <a:spcPct val="120000"/>
              </a:lnSpc>
              <a:defRPr sz="1600"/>
            </a:pPr>
            <a:r>
              <a:rPr lang="en-US" dirty="0">
                <a:solidFill>
                  <a:srgbClr val="F8EAC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many Teams can you invite? 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A14C45B-CA57-FB81-2DF1-55E885FB5037}"/>
              </a:ext>
            </a:extLst>
          </p:cNvPr>
          <p:cNvSpPr/>
          <p:nvPr/>
        </p:nvSpPr>
        <p:spPr>
          <a:xfrm>
            <a:off x="14173200" y="6667500"/>
            <a:ext cx="2028825" cy="2043112"/>
          </a:xfrm>
          <a:custGeom>
            <a:avLst/>
            <a:gdLst/>
            <a:ahLst/>
            <a:cxnLst/>
            <a:rect l="l" t="t" r="r" b="b"/>
            <a:pathLst>
              <a:path w="2028825" h="2043112">
                <a:moveTo>
                  <a:pt x="0" y="0"/>
                </a:moveTo>
                <a:lnTo>
                  <a:pt x="2028825" y="0"/>
                </a:lnTo>
                <a:lnTo>
                  <a:pt x="2028825" y="2043113"/>
                </a:lnTo>
                <a:lnTo>
                  <a:pt x="0" y="20431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09C2B3B-CFFC-09B6-E3A9-6B40C97B4B0A}"/>
              </a:ext>
            </a:extLst>
          </p:cNvPr>
          <p:cNvSpPr/>
          <p:nvPr/>
        </p:nvSpPr>
        <p:spPr>
          <a:xfrm>
            <a:off x="685800" y="2750584"/>
            <a:ext cx="7086600" cy="45719"/>
          </a:xfrm>
          <a:custGeom>
            <a:avLst/>
            <a:gdLst/>
            <a:ahLst/>
            <a:cxnLst/>
            <a:rect l="l" t="t" r="r" b="b"/>
            <a:pathLst>
              <a:path w="4332542" h="38105">
                <a:moveTo>
                  <a:pt x="0" y="0"/>
                </a:moveTo>
                <a:lnTo>
                  <a:pt x="4332542" y="0"/>
                </a:lnTo>
                <a:lnTo>
                  <a:pt x="4332542" y="38105"/>
                </a:lnTo>
                <a:lnTo>
                  <a:pt x="0" y="381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8C5ACA64-7310-E1B0-3AEC-5E832910B2A3}"/>
              </a:ext>
            </a:extLst>
          </p:cNvPr>
          <p:cNvSpPr/>
          <p:nvPr/>
        </p:nvSpPr>
        <p:spPr>
          <a:xfrm>
            <a:off x="10329862" y="0"/>
            <a:ext cx="7958138" cy="10287000"/>
          </a:xfrm>
          <a:custGeom>
            <a:avLst/>
            <a:gdLst/>
            <a:ahLst/>
            <a:cxnLst/>
            <a:rect l="l" t="t" r="r" b="b"/>
            <a:pathLst>
              <a:path w="7958138" h="10287000">
                <a:moveTo>
                  <a:pt x="0" y="0"/>
                </a:moveTo>
                <a:lnTo>
                  <a:pt x="7958138" y="0"/>
                </a:lnTo>
                <a:lnTo>
                  <a:pt x="79581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27CC2C76-912D-98AD-D37F-960AB1B9473A}"/>
              </a:ext>
            </a:extLst>
          </p:cNvPr>
          <p:cNvSpPr/>
          <p:nvPr/>
        </p:nvSpPr>
        <p:spPr>
          <a:xfrm>
            <a:off x="11272838" y="3228975"/>
            <a:ext cx="6072188" cy="3214688"/>
          </a:xfrm>
          <a:custGeom>
            <a:avLst/>
            <a:gdLst/>
            <a:ahLst/>
            <a:cxnLst/>
            <a:rect l="l" t="t" r="r" b="b"/>
            <a:pathLst>
              <a:path w="6072188" h="3214688">
                <a:moveTo>
                  <a:pt x="0" y="0"/>
                </a:moveTo>
                <a:lnTo>
                  <a:pt x="6072187" y="0"/>
                </a:lnTo>
                <a:lnTo>
                  <a:pt x="6072187" y="3214687"/>
                </a:lnTo>
                <a:lnTo>
                  <a:pt x="0" y="32146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731BF88-1BFD-256D-D22C-368FE0B31BAB}"/>
              </a:ext>
            </a:extLst>
          </p:cNvPr>
          <p:cNvSpPr/>
          <p:nvPr/>
        </p:nvSpPr>
        <p:spPr>
          <a:xfrm>
            <a:off x="10186988" y="-1"/>
            <a:ext cx="142875" cy="10287000"/>
          </a:xfrm>
          <a:custGeom>
            <a:avLst/>
            <a:gdLst/>
            <a:ahLst/>
            <a:cxnLst/>
            <a:rect l="l" t="t" r="r" b="b"/>
            <a:pathLst>
              <a:path w="142875" h="10287000">
                <a:moveTo>
                  <a:pt x="0" y="0"/>
                </a:moveTo>
                <a:lnTo>
                  <a:pt x="142874" y="0"/>
                </a:lnTo>
                <a:lnTo>
                  <a:pt x="14287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2040C85D-DB7C-A2D7-61F6-E4E0E1101589}"/>
              </a:ext>
            </a:extLst>
          </p:cNvPr>
          <p:cNvSpPr txBox="1"/>
          <p:nvPr/>
        </p:nvSpPr>
        <p:spPr>
          <a:xfrm>
            <a:off x="613001" y="1794392"/>
            <a:ext cx="8530999" cy="979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82"/>
              </a:lnSpc>
            </a:pPr>
            <a:r>
              <a:rPr lang="en-US" sz="9600" b="1" dirty="0">
                <a:solidFill>
                  <a:srgbClr val="00485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Protect FCA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57D1C2-3122-3F54-CE71-2433A505C44B}"/>
              </a:ext>
            </a:extLst>
          </p:cNvPr>
          <p:cNvSpPr txBox="1"/>
          <p:nvPr/>
        </p:nvSpPr>
        <p:spPr>
          <a:xfrm>
            <a:off x="707233" y="2476500"/>
            <a:ext cx="10329862" cy="7240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 sz="1600"/>
            </a:pPr>
            <a:r>
              <a:rPr lang="en-US" dirty="0">
                <a:solidFill>
                  <a:srgbClr val="F8EAC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Looking at a venue for a Team Basketball </a:t>
            </a:r>
          </a:p>
          <a:p>
            <a:pPr>
              <a:lnSpc>
                <a:spcPct val="120000"/>
              </a:lnSpc>
              <a:defRPr sz="1600"/>
            </a:pPr>
            <a:r>
              <a:rPr lang="en-US" sz="6600" dirty="0">
                <a:latin typeface="Calibri" panose="020F0502020204030204" pitchFamily="34" charset="0"/>
                <a:cs typeface="Calibri" panose="020F0502020204030204" pitchFamily="34" charset="0"/>
              </a:rPr>
              <a:t>Make sure to keep </a:t>
            </a:r>
          </a:p>
          <a:p>
            <a:pPr>
              <a:lnSpc>
                <a:spcPct val="120000"/>
              </a:lnSpc>
              <a:defRPr sz="1600"/>
            </a:pPr>
            <a:r>
              <a:rPr lang="en-US" sz="6600" dirty="0">
                <a:latin typeface="Calibri" panose="020F0502020204030204" pitchFamily="34" charset="0"/>
                <a:cs typeface="Calibri" panose="020F0502020204030204" pitchFamily="34" charset="0"/>
              </a:rPr>
              <a:t>your camp</a:t>
            </a:r>
          </a:p>
          <a:p>
            <a:pPr marL="1314450" lvl="1" indent="-857250">
              <a:lnSpc>
                <a:spcPct val="120000"/>
              </a:lnSpc>
              <a:buFont typeface="Wingdings" panose="05000000000000000000" pitchFamily="2" charset="2"/>
              <a:buChar char="ü"/>
              <a:defRPr sz="1600"/>
            </a:pPr>
            <a:r>
              <a:rPr lang="en-US" sz="6600" dirty="0">
                <a:latin typeface="Calibri" panose="020F0502020204030204" pitchFamily="34" charset="0"/>
                <a:cs typeface="Calibri" panose="020F0502020204030204" pitchFamily="34" charset="0"/>
              </a:rPr>
              <a:t>Spiritually Sound</a:t>
            </a:r>
          </a:p>
          <a:p>
            <a:pPr marL="1314450" lvl="1" indent="-857250">
              <a:lnSpc>
                <a:spcPct val="120000"/>
              </a:lnSpc>
              <a:buFont typeface="Wingdings" panose="05000000000000000000" pitchFamily="2" charset="2"/>
              <a:buChar char="ü"/>
              <a:defRPr sz="1600"/>
            </a:pPr>
            <a:r>
              <a:rPr lang="en-US" sz="6600" dirty="0">
                <a:latin typeface="Calibri" panose="020F0502020204030204" pitchFamily="34" charset="0"/>
                <a:cs typeface="Calibri" panose="020F0502020204030204" pitchFamily="34" charset="0"/>
              </a:rPr>
              <a:t>Financially Sound</a:t>
            </a:r>
          </a:p>
          <a:p>
            <a:pPr marL="1314450" lvl="1" indent="-857250">
              <a:lnSpc>
                <a:spcPct val="120000"/>
              </a:lnSpc>
              <a:buFont typeface="Wingdings" panose="05000000000000000000" pitchFamily="2" charset="2"/>
              <a:buChar char="ü"/>
              <a:defRPr sz="1600"/>
            </a:pPr>
            <a:r>
              <a:rPr lang="en-US" sz="6600" dirty="0">
                <a:latin typeface="Calibri" panose="020F0502020204030204" pitchFamily="34" charset="0"/>
                <a:cs typeface="Calibri" panose="020F0502020204030204" pitchFamily="34" charset="0"/>
              </a:rPr>
              <a:t>Logistically Sound </a:t>
            </a:r>
          </a:p>
          <a:p>
            <a:pPr>
              <a:lnSpc>
                <a:spcPct val="120000"/>
              </a:lnSpc>
              <a:defRPr sz="1600"/>
            </a:pP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9316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AD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112B0B-FA67-33FF-FD7D-FA66A619B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46C774D2-E2F1-1217-CA41-1418990CFD33}"/>
              </a:ext>
            </a:extLst>
          </p:cNvPr>
          <p:cNvSpPr txBox="1"/>
          <p:nvPr/>
        </p:nvSpPr>
        <p:spPr>
          <a:xfrm>
            <a:off x="747793" y="342900"/>
            <a:ext cx="1630680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7200" dirty="0">
                <a:solidFill>
                  <a:srgbClr val="004854"/>
                </a:solidFill>
                <a:latin typeface="Roboto"/>
                <a:ea typeface="Roboto"/>
                <a:cs typeface="Roboto"/>
                <a:sym typeface="Roboto"/>
              </a:rPr>
              <a:t>What is Camp?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42AB0A5-B99C-ADA3-1F6B-EFE9352B4951}"/>
              </a:ext>
            </a:extLst>
          </p:cNvPr>
          <p:cNvSpPr/>
          <p:nvPr/>
        </p:nvSpPr>
        <p:spPr>
          <a:xfrm>
            <a:off x="13073062" y="7402640"/>
            <a:ext cx="5214938" cy="2884360"/>
          </a:xfrm>
          <a:custGeom>
            <a:avLst/>
            <a:gdLst/>
            <a:ahLst/>
            <a:cxnLst/>
            <a:rect l="l" t="t" r="r" b="b"/>
            <a:pathLst>
              <a:path w="5214938" h="2884360">
                <a:moveTo>
                  <a:pt x="0" y="0"/>
                </a:moveTo>
                <a:lnTo>
                  <a:pt x="5214938" y="0"/>
                </a:lnTo>
                <a:lnTo>
                  <a:pt x="5214938" y="2884360"/>
                </a:lnTo>
                <a:lnTo>
                  <a:pt x="0" y="2884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0F52B5DD-6221-5363-8E3C-CC1892EEDE66}"/>
              </a:ext>
            </a:extLst>
          </p:cNvPr>
          <p:cNvSpPr/>
          <p:nvPr/>
        </p:nvSpPr>
        <p:spPr>
          <a:xfrm>
            <a:off x="0" y="-1"/>
            <a:ext cx="685800" cy="10287000"/>
          </a:xfrm>
          <a:custGeom>
            <a:avLst/>
            <a:gdLst/>
            <a:ahLst/>
            <a:cxnLst/>
            <a:rect l="l" t="t" r="r" b="b"/>
            <a:pathLst>
              <a:path w="685800" h="10287000">
                <a:moveTo>
                  <a:pt x="0" y="0"/>
                </a:moveTo>
                <a:lnTo>
                  <a:pt x="685800" y="0"/>
                </a:lnTo>
                <a:lnTo>
                  <a:pt x="6858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0C1732-85F5-3D9B-F761-E95E91874484}"/>
              </a:ext>
            </a:extLst>
          </p:cNvPr>
          <p:cNvSpPr txBox="1"/>
          <p:nvPr/>
        </p:nvSpPr>
        <p:spPr>
          <a:xfrm>
            <a:off x="914400" y="1579900"/>
            <a:ext cx="172212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Combines faith and sports.​​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Develops athletic, spiritual and leadership training.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One of the best ways to reach athletes and coaches with the Gospel.​​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Receive great instruction, skill development and competition.​​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Catalyst for ongoing discipleship multiplication.​</a:t>
            </a: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1DA63F20-58B0-FB91-0D72-573C848919F5}"/>
              </a:ext>
            </a:extLst>
          </p:cNvPr>
          <p:cNvSpPr/>
          <p:nvPr/>
        </p:nvSpPr>
        <p:spPr>
          <a:xfrm>
            <a:off x="5472143" y="1412791"/>
            <a:ext cx="6858100" cy="38105"/>
          </a:xfrm>
          <a:custGeom>
            <a:avLst/>
            <a:gdLst/>
            <a:ahLst/>
            <a:cxnLst/>
            <a:rect l="l" t="t" r="r" b="b"/>
            <a:pathLst>
              <a:path w="6858100" h="38105">
                <a:moveTo>
                  <a:pt x="0" y="0"/>
                </a:moveTo>
                <a:lnTo>
                  <a:pt x="6858100" y="0"/>
                </a:lnTo>
                <a:lnTo>
                  <a:pt x="6858100" y="38104"/>
                </a:lnTo>
                <a:lnTo>
                  <a:pt x="0" y="381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844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8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"/>
            <a:ext cx="685800" cy="10287000"/>
          </a:xfrm>
          <a:custGeom>
            <a:avLst/>
            <a:gdLst/>
            <a:ahLst/>
            <a:cxnLst/>
            <a:rect l="l" t="t" r="r" b="b"/>
            <a:pathLst>
              <a:path w="685800" h="10287000">
                <a:moveTo>
                  <a:pt x="0" y="0"/>
                </a:moveTo>
                <a:lnTo>
                  <a:pt x="685800" y="0"/>
                </a:lnTo>
                <a:lnTo>
                  <a:pt x="6858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96043" y="2247900"/>
            <a:ext cx="6858100" cy="38105"/>
          </a:xfrm>
          <a:custGeom>
            <a:avLst/>
            <a:gdLst/>
            <a:ahLst/>
            <a:cxnLst/>
            <a:rect l="l" t="t" r="r" b="b"/>
            <a:pathLst>
              <a:path w="6858100" h="38105">
                <a:moveTo>
                  <a:pt x="0" y="0"/>
                </a:moveTo>
                <a:lnTo>
                  <a:pt x="6858100" y="0"/>
                </a:lnTo>
                <a:lnTo>
                  <a:pt x="6858100" y="38104"/>
                </a:lnTo>
                <a:lnTo>
                  <a:pt x="0" y="381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6302038" y="84582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0"/>
                </a:move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328057" y="1181100"/>
            <a:ext cx="6836329" cy="15549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82"/>
              </a:lnSpc>
            </a:pPr>
            <a:r>
              <a:rPr lang="en-US" sz="72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Why Camps?</a:t>
            </a:r>
          </a:p>
          <a:p>
            <a:pPr algn="l">
              <a:lnSpc>
                <a:spcPts val="5185"/>
              </a:lnSpc>
            </a:pPr>
            <a:endParaRPr lang="en-US" sz="54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559DB4-1969-2253-46E8-500E92368F16}"/>
              </a:ext>
            </a:extLst>
          </p:cNvPr>
          <p:cNvSpPr txBox="1"/>
          <p:nvPr/>
        </p:nvSpPr>
        <p:spPr>
          <a:xfrm>
            <a:off x="2057400" y="4073506"/>
            <a:ext cx="140208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66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We are seeking Moments not Minutes</a:t>
            </a:r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AD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972E1B-DB63-0F35-B501-68DB218DC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2604A282-2B86-3A76-5B0A-A887BC2AE7B9}"/>
              </a:ext>
            </a:extLst>
          </p:cNvPr>
          <p:cNvSpPr/>
          <p:nvPr/>
        </p:nvSpPr>
        <p:spPr>
          <a:xfrm>
            <a:off x="6858000" y="-1"/>
            <a:ext cx="685800" cy="10287000"/>
          </a:xfrm>
          <a:custGeom>
            <a:avLst/>
            <a:gdLst/>
            <a:ahLst/>
            <a:cxnLst/>
            <a:rect l="l" t="t" r="r" b="b"/>
            <a:pathLst>
              <a:path w="685800" h="10287000">
                <a:moveTo>
                  <a:pt x="0" y="0"/>
                </a:moveTo>
                <a:lnTo>
                  <a:pt x="685800" y="0"/>
                </a:lnTo>
                <a:lnTo>
                  <a:pt x="6858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FC72FFE8-9C17-4B7E-85E7-4163E9729C8F}"/>
              </a:ext>
            </a:extLst>
          </p:cNvPr>
          <p:cNvSpPr txBox="1"/>
          <p:nvPr/>
        </p:nvSpPr>
        <p:spPr>
          <a:xfrm>
            <a:off x="8610600" y="2476500"/>
            <a:ext cx="9525000" cy="32624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8000" b="1" dirty="0">
                <a:solidFill>
                  <a:srgbClr val="004854"/>
                </a:solidFill>
                <a:latin typeface="Calibri (MS)"/>
                <a:ea typeface="Calibri (MS)"/>
                <a:cs typeface="Calibri (MS)"/>
                <a:sym typeface="Calibri (MS)"/>
              </a:rPr>
              <a:t>Mary Moon</a:t>
            </a:r>
          </a:p>
          <a:p>
            <a:pPr algn="l"/>
            <a:r>
              <a:rPr lang="en-US" sz="6600" dirty="0">
                <a:solidFill>
                  <a:srgbClr val="004854"/>
                </a:solidFill>
                <a:latin typeface="Calibri (MS)"/>
                <a:ea typeface="Calibri (MS)"/>
                <a:cs typeface="Calibri (MS)"/>
                <a:sym typeface="Calibri (MS)"/>
              </a:rPr>
              <a:t>Area Director</a:t>
            </a:r>
          </a:p>
          <a:p>
            <a:pPr algn="l"/>
            <a:r>
              <a:rPr lang="en-US" sz="6600" dirty="0">
                <a:solidFill>
                  <a:srgbClr val="004854"/>
                </a:solidFill>
                <a:latin typeface="Calibri (MS)"/>
                <a:ea typeface="Calibri (MS)"/>
                <a:cs typeface="Calibri (MS)"/>
                <a:sym typeface="Calibri (MS)"/>
              </a:rPr>
              <a:t>Vidalia, Georgia</a:t>
            </a:r>
          </a:p>
        </p:txBody>
      </p:sp>
    </p:spTree>
    <p:extLst>
      <p:ext uri="{BB962C8B-B14F-4D97-AF65-F5344CB8AC3E}">
        <p14:creationId xmlns:p14="http://schemas.microsoft.com/office/powerpoint/2010/main" val="426561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AD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B9F09D-CD2C-AB27-FCE4-3AD601F61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A1D31B5A-EC00-73BC-121C-73F77008CE1F}"/>
              </a:ext>
            </a:extLst>
          </p:cNvPr>
          <p:cNvSpPr/>
          <p:nvPr/>
        </p:nvSpPr>
        <p:spPr>
          <a:xfrm>
            <a:off x="6858000" y="-1"/>
            <a:ext cx="685800" cy="10287000"/>
          </a:xfrm>
          <a:custGeom>
            <a:avLst/>
            <a:gdLst/>
            <a:ahLst/>
            <a:cxnLst/>
            <a:rect l="l" t="t" r="r" b="b"/>
            <a:pathLst>
              <a:path w="685800" h="10287000">
                <a:moveTo>
                  <a:pt x="0" y="0"/>
                </a:moveTo>
                <a:lnTo>
                  <a:pt x="685800" y="0"/>
                </a:lnTo>
                <a:lnTo>
                  <a:pt x="6858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80575942-84CF-4505-F89F-EB98E085690F}"/>
              </a:ext>
            </a:extLst>
          </p:cNvPr>
          <p:cNvSpPr txBox="1"/>
          <p:nvPr/>
        </p:nvSpPr>
        <p:spPr>
          <a:xfrm>
            <a:off x="8610600" y="2476500"/>
            <a:ext cx="6781800" cy="32624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8000" b="1" dirty="0">
                <a:solidFill>
                  <a:srgbClr val="004854"/>
                </a:solidFill>
                <a:latin typeface="Calibri (MS)"/>
                <a:ea typeface="Calibri (MS)"/>
                <a:cs typeface="Calibri (MS)"/>
                <a:sym typeface="Calibri (MS)"/>
              </a:rPr>
              <a:t>Brad Lane</a:t>
            </a:r>
          </a:p>
          <a:p>
            <a:pPr algn="l"/>
            <a:r>
              <a:rPr lang="en-US" sz="6600" dirty="0">
                <a:solidFill>
                  <a:srgbClr val="004854"/>
                </a:solidFill>
                <a:latin typeface="Calibri (MS)"/>
                <a:ea typeface="Calibri (MS)"/>
                <a:cs typeface="Calibri (MS)"/>
                <a:sym typeface="Calibri (MS)"/>
              </a:rPr>
              <a:t>Area Director</a:t>
            </a:r>
          </a:p>
          <a:p>
            <a:pPr algn="l"/>
            <a:r>
              <a:rPr lang="en-US" sz="6600" dirty="0">
                <a:solidFill>
                  <a:srgbClr val="004854"/>
                </a:solidFill>
                <a:latin typeface="Calibri (MS)"/>
                <a:ea typeface="Calibri (MS)"/>
                <a:cs typeface="Calibri (MS)"/>
                <a:sym typeface="Calibri (MS)"/>
              </a:rPr>
              <a:t>Lyons, Georgia</a:t>
            </a:r>
          </a:p>
        </p:txBody>
      </p:sp>
    </p:spTree>
    <p:extLst>
      <p:ext uri="{BB962C8B-B14F-4D97-AF65-F5344CB8AC3E}">
        <p14:creationId xmlns:p14="http://schemas.microsoft.com/office/powerpoint/2010/main" val="209597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AD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65CE56-7254-8F95-9E03-F3ABF4444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4AA699FB-9EAE-0968-D521-14C80E4D6B01}"/>
              </a:ext>
            </a:extLst>
          </p:cNvPr>
          <p:cNvSpPr/>
          <p:nvPr/>
        </p:nvSpPr>
        <p:spPr>
          <a:xfrm>
            <a:off x="6858000" y="-1"/>
            <a:ext cx="685800" cy="10287000"/>
          </a:xfrm>
          <a:custGeom>
            <a:avLst/>
            <a:gdLst/>
            <a:ahLst/>
            <a:cxnLst/>
            <a:rect l="l" t="t" r="r" b="b"/>
            <a:pathLst>
              <a:path w="685800" h="10287000">
                <a:moveTo>
                  <a:pt x="0" y="0"/>
                </a:moveTo>
                <a:lnTo>
                  <a:pt x="685800" y="0"/>
                </a:lnTo>
                <a:lnTo>
                  <a:pt x="6858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035EE249-F09E-3147-FC7C-DC777A2914A8}"/>
              </a:ext>
            </a:extLst>
          </p:cNvPr>
          <p:cNvSpPr txBox="1"/>
          <p:nvPr/>
        </p:nvSpPr>
        <p:spPr>
          <a:xfrm>
            <a:off x="7924800" y="1562100"/>
            <a:ext cx="9906000" cy="4278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8000" b="1" dirty="0">
                <a:solidFill>
                  <a:srgbClr val="004854"/>
                </a:solidFill>
                <a:latin typeface="Calibri (MS)"/>
                <a:ea typeface="Calibri (MS)"/>
                <a:cs typeface="Calibri (MS)"/>
                <a:sym typeface="Calibri (MS)"/>
              </a:rPr>
              <a:t>Tracy Passmore</a:t>
            </a:r>
          </a:p>
          <a:p>
            <a:pPr algn="l"/>
            <a:r>
              <a:rPr lang="en-US" sz="6600" dirty="0">
                <a:solidFill>
                  <a:srgbClr val="004854"/>
                </a:solidFill>
                <a:latin typeface="Calibri (MS)"/>
                <a:ea typeface="Calibri (MS)"/>
                <a:cs typeface="Calibri (MS)"/>
                <a:sym typeface="Calibri (MS)"/>
              </a:rPr>
              <a:t>Regional Director of </a:t>
            </a:r>
          </a:p>
          <a:p>
            <a:pPr algn="l"/>
            <a:r>
              <a:rPr lang="en-US" sz="6600" dirty="0">
                <a:solidFill>
                  <a:srgbClr val="004854"/>
                </a:solidFill>
                <a:latin typeface="Calibri (MS)"/>
                <a:ea typeface="Calibri (MS)"/>
                <a:cs typeface="Calibri (MS)"/>
                <a:sym typeface="Calibri (MS)"/>
              </a:rPr>
              <a:t>	Talent Advancement</a:t>
            </a:r>
          </a:p>
          <a:p>
            <a:pPr algn="l"/>
            <a:r>
              <a:rPr lang="en-US" sz="6600" dirty="0">
                <a:solidFill>
                  <a:srgbClr val="004854"/>
                </a:solidFill>
                <a:latin typeface="Calibri (MS)"/>
                <a:ea typeface="Calibri (MS)"/>
                <a:cs typeface="Calibri (MS)"/>
                <a:sym typeface="Calibri (MS)"/>
              </a:rPr>
              <a:t>Flowery Branch, Georgia</a:t>
            </a:r>
          </a:p>
        </p:txBody>
      </p:sp>
    </p:spTree>
    <p:extLst>
      <p:ext uri="{BB962C8B-B14F-4D97-AF65-F5344CB8AC3E}">
        <p14:creationId xmlns:p14="http://schemas.microsoft.com/office/powerpoint/2010/main" val="364844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AD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BDAA16-8462-1A04-B6D3-A8C477262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54A35FDC-9205-E030-4D57-9C1A144CBE51}"/>
              </a:ext>
            </a:extLst>
          </p:cNvPr>
          <p:cNvSpPr/>
          <p:nvPr/>
        </p:nvSpPr>
        <p:spPr>
          <a:xfrm>
            <a:off x="6858000" y="-1"/>
            <a:ext cx="685800" cy="10287000"/>
          </a:xfrm>
          <a:custGeom>
            <a:avLst/>
            <a:gdLst/>
            <a:ahLst/>
            <a:cxnLst/>
            <a:rect l="l" t="t" r="r" b="b"/>
            <a:pathLst>
              <a:path w="685800" h="10287000">
                <a:moveTo>
                  <a:pt x="0" y="0"/>
                </a:moveTo>
                <a:lnTo>
                  <a:pt x="685800" y="0"/>
                </a:lnTo>
                <a:lnTo>
                  <a:pt x="6858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F43738BE-D609-08A8-ECEA-C50411B7172E}"/>
              </a:ext>
            </a:extLst>
          </p:cNvPr>
          <p:cNvSpPr txBox="1"/>
          <p:nvPr/>
        </p:nvSpPr>
        <p:spPr>
          <a:xfrm>
            <a:off x="8610600" y="2476500"/>
            <a:ext cx="7543800" cy="32624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8000" b="1" dirty="0">
                <a:solidFill>
                  <a:srgbClr val="004854"/>
                </a:solidFill>
                <a:latin typeface="Calibri (MS)"/>
                <a:ea typeface="Calibri (MS)"/>
                <a:cs typeface="Calibri (MS)"/>
                <a:sym typeface="Calibri (MS)"/>
              </a:rPr>
              <a:t>Toby Crews</a:t>
            </a:r>
          </a:p>
          <a:p>
            <a:pPr algn="l"/>
            <a:r>
              <a:rPr lang="en-US" sz="6600" dirty="0">
                <a:solidFill>
                  <a:srgbClr val="004854"/>
                </a:solidFill>
                <a:latin typeface="Calibri (MS)"/>
                <a:ea typeface="Calibri (MS)"/>
                <a:cs typeface="Calibri (MS)"/>
                <a:sym typeface="Calibri (MS)"/>
              </a:rPr>
              <a:t>Area Director</a:t>
            </a:r>
          </a:p>
          <a:p>
            <a:pPr algn="l"/>
            <a:r>
              <a:rPr lang="en-US" sz="6600" dirty="0">
                <a:solidFill>
                  <a:srgbClr val="004854"/>
                </a:solidFill>
                <a:latin typeface="Calibri (MS)"/>
                <a:ea typeface="Calibri (MS)"/>
                <a:cs typeface="Calibri (MS)"/>
                <a:sym typeface="Calibri (MS)"/>
              </a:rPr>
              <a:t>Blackshear, Georgia</a:t>
            </a:r>
          </a:p>
        </p:txBody>
      </p:sp>
    </p:spTree>
    <p:extLst>
      <p:ext uri="{BB962C8B-B14F-4D97-AF65-F5344CB8AC3E}">
        <p14:creationId xmlns:p14="http://schemas.microsoft.com/office/powerpoint/2010/main" val="266389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A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238925" y="3480532"/>
            <a:ext cx="8091926" cy="73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68"/>
              </a:lnSpc>
            </a:pPr>
            <a:endParaRPr lang="en-US" sz="4844" b="1" dirty="0">
              <a:solidFill>
                <a:srgbClr val="004854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204165" y="1562100"/>
            <a:ext cx="10210800" cy="45719"/>
          </a:xfrm>
          <a:custGeom>
            <a:avLst/>
            <a:gdLst/>
            <a:ahLst/>
            <a:cxnLst/>
            <a:rect l="l" t="t" r="r" b="b"/>
            <a:pathLst>
              <a:path w="4332542" h="38105">
                <a:moveTo>
                  <a:pt x="0" y="0"/>
                </a:moveTo>
                <a:lnTo>
                  <a:pt x="4332541" y="0"/>
                </a:lnTo>
                <a:lnTo>
                  <a:pt x="4332541" y="38105"/>
                </a:lnTo>
                <a:lnTo>
                  <a:pt x="0" y="381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3073062" y="7402640"/>
            <a:ext cx="5214938" cy="2884360"/>
          </a:xfrm>
          <a:custGeom>
            <a:avLst/>
            <a:gdLst/>
            <a:ahLst/>
            <a:cxnLst/>
            <a:rect l="l" t="t" r="r" b="b"/>
            <a:pathLst>
              <a:path w="5214938" h="2884360">
                <a:moveTo>
                  <a:pt x="0" y="0"/>
                </a:moveTo>
                <a:lnTo>
                  <a:pt x="5214938" y="0"/>
                </a:lnTo>
                <a:lnTo>
                  <a:pt x="5214938" y="2884360"/>
                </a:lnTo>
                <a:lnTo>
                  <a:pt x="0" y="2884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0" y="-1"/>
            <a:ext cx="685800" cy="10287000"/>
          </a:xfrm>
          <a:custGeom>
            <a:avLst/>
            <a:gdLst/>
            <a:ahLst/>
            <a:cxnLst/>
            <a:rect l="l" t="t" r="r" b="b"/>
            <a:pathLst>
              <a:path w="685800" h="10287000">
                <a:moveTo>
                  <a:pt x="0" y="0"/>
                </a:moveTo>
                <a:lnTo>
                  <a:pt x="685800" y="0"/>
                </a:lnTo>
                <a:lnTo>
                  <a:pt x="6858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290C68-0D24-0591-3F3C-BF99D42BE8C5}"/>
              </a:ext>
            </a:extLst>
          </p:cNvPr>
          <p:cNvSpPr txBox="1"/>
          <p:nvPr/>
        </p:nvSpPr>
        <p:spPr>
          <a:xfrm>
            <a:off x="1166065" y="170119"/>
            <a:ext cx="1150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/>
              <a:t>How do we do Camp?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7B33F8-1A39-2F01-6DA7-C52A1BF6B1D1}"/>
              </a:ext>
            </a:extLst>
          </p:cNvPr>
          <p:cNvSpPr txBox="1"/>
          <p:nvPr/>
        </p:nvSpPr>
        <p:spPr>
          <a:xfrm>
            <a:off x="2133600" y="1882920"/>
            <a:ext cx="11506199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/>
              <a:t>There are six types of Camps: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7200" b="1" dirty="0"/>
              <a:t>Coaches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7200" b="1" dirty="0"/>
              <a:t>Leadership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7200" b="1" dirty="0"/>
              <a:t>Power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7200" b="1" dirty="0"/>
              <a:t>Partnership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7200" b="1" dirty="0"/>
              <a:t>Sports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7200" b="1" dirty="0"/>
              <a:t>Team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BF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 flipV="1">
            <a:off x="1828800" y="2080166"/>
            <a:ext cx="13868400" cy="45719"/>
          </a:xfrm>
          <a:custGeom>
            <a:avLst/>
            <a:gdLst/>
            <a:ahLst/>
            <a:cxnLst/>
            <a:rect l="l" t="t" r="r" b="b"/>
            <a:pathLst>
              <a:path w="4332542" h="38105">
                <a:moveTo>
                  <a:pt x="0" y="0"/>
                </a:moveTo>
                <a:lnTo>
                  <a:pt x="4332541" y="0"/>
                </a:lnTo>
                <a:lnTo>
                  <a:pt x="4332541" y="38105"/>
                </a:lnTo>
                <a:lnTo>
                  <a:pt x="0" y="381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9600" dirty="0"/>
          </a:p>
        </p:txBody>
      </p:sp>
      <p:sp>
        <p:nvSpPr>
          <p:cNvPr id="5" name="Freeform 5"/>
          <p:cNvSpPr/>
          <p:nvPr/>
        </p:nvSpPr>
        <p:spPr>
          <a:xfrm>
            <a:off x="13073062" y="7402640"/>
            <a:ext cx="5214938" cy="2884360"/>
          </a:xfrm>
          <a:custGeom>
            <a:avLst/>
            <a:gdLst/>
            <a:ahLst/>
            <a:cxnLst/>
            <a:rect l="l" t="t" r="r" b="b"/>
            <a:pathLst>
              <a:path w="5214938" h="2884360">
                <a:moveTo>
                  <a:pt x="0" y="0"/>
                </a:moveTo>
                <a:lnTo>
                  <a:pt x="5214938" y="0"/>
                </a:lnTo>
                <a:lnTo>
                  <a:pt x="5214938" y="2884360"/>
                </a:lnTo>
                <a:lnTo>
                  <a:pt x="0" y="2884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0" y="-1"/>
            <a:ext cx="685800" cy="10287000"/>
          </a:xfrm>
          <a:custGeom>
            <a:avLst/>
            <a:gdLst/>
            <a:ahLst/>
            <a:cxnLst/>
            <a:rect l="l" t="t" r="r" b="b"/>
            <a:pathLst>
              <a:path w="685800" h="10287000">
                <a:moveTo>
                  <a:pt x="0" y="0"/>
                </a:moveTo>
                <a:lnTo>
                  <a:pt x="685800" y="0"/>
                </a:lnTo>
                <a:lnTo>
                  <a:pt x="6858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A0579E-8A2D-D0D0-BFA6-EC464A4A0388}"/>
              </a:ext>
            </a:extLst>
          </p:cNvPr>
          <p:cNvSpPr txBox="1"/>
          <p:nvPr/>
        </p:nvSpPr>
        <p:spPr>
          <a:xfrm>
            <a:off x="685800" y="647700"/>
            <a:ext cx="230325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 Best Practice answer these Questions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EA6FD5-1FF0-B246-F3B9-BB707B5E7D3B}"/>
              </a:ext>
            </a:extLst>
          </p:cNvPr>
          <p:cNvSpPr txBox="1"/>
          <p:nvPr/>
        </p:nvSpPr>
        <p:spPr>
          <a:xfrm>
            <a:off x="1295400" y="2145384"/>
            <a:ext cx="17145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4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Who do you want to reach?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4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is the best type of Camp to reach those campers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4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is the best venue? (Take these things into consideration.)</a:t>
            </a:r>
          </a:p>
          <a:p>
            <a:pPr marL="1314450" lvl="1" indent="-857250">
              <a:buFont typeface="Arial" panose="020B0604020202020204" pitchFamily="34" charset="0"/>
              <a:buChar char="•"/>
            </a:pPr>
            <a:r>
              <a:rPr lang="en-US" sz="4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Eating Space</a:t>
            </a:r>
          </a:p>
          <a:p>
            <a:pPr marL="1314450" lvl="1" indent="-857250">
              <a:buFont typeface="Arial" panose="020B0604020202020204" pitchFamily="34" charset="0"/>
              <a:buChar char="•"/>
            </a:pPr>
            <a:r>
              <a:rPr lang="en-US" sz="4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Lodging Space</a:t>
            </a:r>
          </a:p>
          <a:p>
            <a:pPr marL="1314450" lvl="1" indent="-857250">
              <a:buFont typeface="Arial" panose="020B0604020202020204" pitchFamily="34" charset="0"/>
              <a:buChar char="•"/>
            </a:pPr>
            <a:r>
              <a:rPr lang="en-US" sz="4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Worship Space</a:t>
            </a:r>
          </a:p>
          <a:p>
            <a:pPr marL="1314450" lvl="1" indent="-857250">
              <a:buFont typeface="Arial" panose="020B0604020202020204" pitchFamily="34" charset="0"/>
              <a:buChar char="•"/>
            </a:pPr>
            <a:r>
              <a:rPr lang="en-US" sz="4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Competition Space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4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How can I present the Gospel?</a:t>
            </a:r>
          </a:p>
        </p:txBody>
      </p:sp>
    </p:spTree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AD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00BA9B-C5CD-0940-DE09-763369952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71E74F00-0D36-8748-FCFE-C944FE2F8905}"/>
              </a:ext>
            </a:extLst>
          </p:cNvPr>
          <p:cNvSpPr/>
          <p:nvPr/>
        </p:nvSpPr>
        <p:spPr>
          <a:xfrm>
            <a:off x="13073062" y="7402640"/>
            <a:ext cx="5214938" cy="2884360"/>
          </a:xfrm>
          <a:custGeom>
            <a:avLst/>
            <a:gdLst/>
            <a:ahLst/>
            <a:cxnLst/>
            <a:rect l="l" t="t" r="r" b="b"/>
            <a:pathLst>
              <a:path w="5214938" h="2884360">
                <a:moveTo>
                  <a:pt x="0" y="0"/>
                </a:moveTo>
                <a:lnTo>
                  <a:pt x="5214938" y="0"/>
                </a:lnTo>
                <a:lnTo>
                  <a:pt x="5214938" y="2884360"/>
                </a:lnTo>
                <a:lnTo>
                  <a:pt x="0" y="2884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D253A69D-0994-9026-C8A5-63F722FFD292}"/>
              </a:ext>
            </a:extLst>
          </p:cNvPr>
          <p:cNvSpPr/>
          <p:nvPr/>
        </p:nvSpPr>
        <p:spPr>
          <a:xfrm>
            <a:off x="0" y="-1"/>
            <a:ext cx="685800" cy="10287000"/>
          </a:xfrm>
          <a:custGeom>
            <a:avLst/>
            <a:gdLst/>
            <a:ahLst/>
            <a:cxnLst/>
            <a:rect l="l" t="t" r="r" b="b"/>
            <a:pathLst>
              <a:path w="685800" h="10287000">
                <a:moveTo>
                  <a:pt x="0" y="0"/>
                </a:moveTo>
                <a:lnTo>
                  <a:pt x="685800" y="0"/>
                </a:lnTo>
                <a:lnTo>
                  <a:pt x="6858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8CD55B-6F33-4C6B-26C9-597F5708ADC1}"/>
              </a:ext>
            </a:extLst>
          </p:cNvPr>
          <p:cNvSpPr txBox="1"/>
          <p:nvPr/>
        </p:nvSpPr>
        <p:spPr>
          <a:xfrm>
            <a:off x="1447800" y="445243"/>
            <a:ext cx="113960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>
                <a:latin typeface="Roboto Bold" panose="02000000000000000000" charset="0"/>
                <a:ea typeface="Roboto Bold" panose="02000000000000000000" charset="0"/>
              </a:rPr>
              <a:t>3 Desired Outcomes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4D4873-B36C-BF77-06BB-59685CEB357A}"/>
              </a:ext>
            </a:extLst>
          </p:cNvPr>
          <p:cNvSpPr txBox="1"/>
          <p:nvPr/>
        </p:nvSpPr>
        <p:spPr>
          <a:xfrm>
            <a:off x="1676400" y="2628900"/>
            <a:ext cx="12344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Wingdings" panose="05000000000000000000" pitchFamily="2" charset="2"/>
              <a:buChar char="v"/>
            </a:pPr>
            <a:r>
              <a:rPr lang="en-US" sz="6000" dirty="0">
                <a:latin typeface="Roboto Bold" panose="02000000000000000000" charset="0"/>
                <a:ea typeface="Roboto Bold" panose="02000000000000000000" charset="0"/>
                <a:cs typeface="Calibri" panose="020F0502020204030204" pitchFamily="34" charset="0"/>
              </a:rPr>
              <a:t>Improve Athletically​</a:t>
            </a:r>
          </a:p>
          <a:p>
            <a:pPr marL="857250" indent="-857250">
              <a:buFont typeface="Wingdings" panose="05000000000000000000" pitchFamily="2" charset="2"/>
              <a:buChar char="v"/>
            </a:pPr>
            <a:r>
              <a:rPr lang="en-US" sz="6000" dirty="0">
                <a:latin typeface="Roboto Bold" panose="02000000000000000000" charset="0"/>
                <a:ea typeface="Roboto Bold" panose="02000000000000000000" charset="0"/>
                <a:cs typeface="Calibri" panose="020F0502020204030204" pitchFamily="34" charset="0"/>
              </a:rPr>
              <a:t>Connect Relationally ​</a:t>
            </a:r>
          </a:p>
          <a:p>
            <a:pPr marL="857250" indent="-857250">
              <a:buFont typeface="Wingdings" panose="05000000000000000000" pitchFamily="2" charset="2"/>
              <a:buChar char="v"/>
            </a:pPr>
            <a:r>
              <a:rPr lang="en-US" sz="6000" dirty="0">
                <a:latin typeface="Roboto Bold" panose="02000000000000000000" charset="0"/>
                <a:ea typeface="Roboto Bold" panose="02000000000000000000" charset="0"/>
                <a:cs typeface="Calibri" panose="020F0502020204030204" pitchFamily="34" charset="0"/>
              </a:rPr>
              <a:t>Encounter Jesus Powerfully​</a:t>
            </a:r>
          </a:p>
        </p:txBody>
      </p:sp>
    </p:spTree>
    <p:extLst>
      <p:ext uri="{BB962C8B-B14F-4D97-AF65-F5344CB8AC3E}">
        <p14:creationId xmlns:p14="http://schemas.microsoft.com/office/powerpoint/2010/main" val="467443509"/>
      </p:ext>
    </p:extLst>
  </p:cSld>
  <p:clrMapOvr>
    <a:masterClrMapping/>
  </p:clrMapOvr>
  <p:transition spd="slow">
    <p:cover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a79dc2e-73f6-4ece-9290-30d604590728" xsi:nil="true"/>
    <lcf76f155ced4ddcb4097134ff3c332f xmlns="c8465e4a-f122-4d01-b01b-2621a4e29add">
      <Terms xmlns="http://schemas.microsoft.com/office/infopath/2007/PartnerControls"/>
    </lcf76f155ced4ddcb4097134ff3c332f>
    <Notes xmlns="c8465e4a-f122-4d01-b01b-2621a4e29ad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DE1F421C63E44BBC03DF634693B7BC" ma:contentTypeVersion="17" ma:contentTypeDescription="Create a new document." ma:contentTypeScope="" ma:versionID="6702460426be3abcf537281b63fdf1b6">
  <xsd:schema xmlns:xsd="http://www.w3.org/2001/XMLSchema" xmlns:xs="http://www.w3.org/2001/XMLSchema" xmlns:p="http://schemas.microsoft.com/office/2006/metadata/properties" xmlns:ns2="c8465e4a-f122-4d01-b01b-2621a4e29add" xmlns:ns3="1a79dc2e-73f6-4ece-9290-30d604590728" targetNamespace="http://schemas.microsoft.com/office/2006/metadata/properties" ma:root="true" ma:fieldsID="2feb05f23d6dc7c167403a229fb470ff" ns2:_="" ns3:_="">
    <xsd:import namespace="c8465e4a-f122-4d01-b01b-2621a4e29add"/>
    <xsd:import namespace="1a79dc2e-73f6-4ece-9290-30d6045907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  <xsd:element ref="ns2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465e4a-f122-4d01-b01b-2621a4e29a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bbc4d56e-9d85-4caa-80ad-4858aa0dba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Notes" ma:index="24" nillable="true" ma:displayName="Notes" ma:format="Dropdown" ma:internalName="Note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9dc2e-73f6-4ece-9290-30d60459072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8606354-839b-4711-8f00-cec364b5b5a9}" ma:internalName="TaxCatchAll" ma:showField="CatchAllData" ma:web="1a79dc2e-73f6-4ece-9290-30d6045907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751AB1-3636-4957-ABA1-97C010554D5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FEA141-62F6-45D7-83D0-59A420455040}">
  <ds:schemaRefs>
    <ds:schemaRef ds:uri="http://schemas.microsoft.com/office/2006/metadata/properties"/>
    <ds:schemaRef ds:uri="http://schemas.microsoft.com/office/infopath/2007/PartnerControls"/>
    <ds:schemaRef ds:uri="1a79dc2e-73f6-4ece-9290-30d604590728"/>
    <ds:schemaRef ds:uri="c8465e4a-f122-4d01-b01b-2621a4e29add"/>
  </ds:schemaRefs>
</ds:datastoreItem>
</file>

<file path=customXml/itemProps3.xml><?xml version="1.0" encoding="utf-8"?>
<ds:datastoreItem xmlns:ds="http://schemas.openxmlformats.org/officeDocument/2006/customXml" ds:itemID="{46573C64-4103-4ACB-951D-326157D062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465e4a-f122-4d01-b01b-2621a4e29add"/>
    <ds:schemaRef ds:uri="1a79dc2e-73f6-4ece-9290-30d6045907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608</TotalTime>
  <Words>235</Words>
  <Application>Microsoft Macintosh PowerPoint</Application>
  <PresentationFormat>Custom</PresentationFormat>
  <Paragraphs>58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Roboto Bold</vt:lpstr>
      <vt:lpstr>Calibri</vt:lpstr>
      <vt:lpstr>Wingdings</vt:lpstr>
      <vt:lpstr>Aptos</vt:lpstr>
      <vt:lpstr>Arial</vt:lpstr>
      <vt:lpstr>Roboto</vt:lpstr>
      <vt:lpstr>Calibri (MS) Bold</vt:lpstr>
      <vt:lpstr>Calibri (MS)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Proven Presentation Template</dc:title>
  <dc:creator>Steve Pruitt</dc:creator>
  <cp:lastModifiedBy>Jessie Spates</cp:lastModifiedBy>
  <cp:revision>5</cp:revision>
  <dcterms:created xsi:type="dcterms:W3CDTF">2006-08-16T00:00:00Z</dcterms:created>
  <dcterms:modified xsi:type="dcterms:W3CDTF">2026-08-20T15:51:39Z</dcterms:modified>
  <dc:identifier>DAG6ldcOPTA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0x010100ECDE1F421C63E44BBC03DF634693B7BC</vt:lpwstr>
  </property>
</Properties>
</file>