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Cormorant SC" panose="020B0604020202020204" charset="0"/>
      <p:regular r:id="rId15"/>
    </p:embeddedFont>
    <p:embeddedFont>
      <p:font typeface="Cormorant SC Bold" panose="020B0604020202020204" charset="0"/>
      <p:regular r:id="rId16"/>
    </p:embeddedFont>
    <p:embeddedFont>
      <p:font typeface="Cormorant SC Medium" panose="020B0604020202020204" charset="0"/>
      <p:regular r:id="rId17"/>
    </p:embeddedFont>
    <p:embeddedFont>
      <p:font typeface="Raleway" pitchFamily="2" charset="0"/>
      <p:regular r:id="rId18"/>
    </p:embeddedFont>
    <p:embeddedFont>
      <p:font typeface="Raleway 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302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r. Linh Nguyen" userId="1a0810f6-eb19-4da9-9afa-af1657425d9a" providerId="ADAL" clId="{7B55A51C-AD45-428A-9732-4E47B87A79FE}"/>
    <pc:docChg chg="modSld">
      <pc:chgData name="Sr. Linh Nguyen" userId="1a0810f6-eb19-4da9-9afa-af1657425d9a" providerId="ADAL" clId="{7B55A51C-AD45-428A-9732-4E47B87A79FE}" dt="2026-10-04T18:53:13.430" v="40" actId="20577"/>
      <pc:docMkLst>
        <pc:docMk/>
      </pc:docMkLst>
      <pc:sldChg chg="modSp mod">
        <pc:chgData name="Sr. Linh Nguyen" userId="1a0810f6-eb19-4da9-9afa-af1657425d9a" providerId="ADAL" clId="{7B55A51C-AD45-428A-9732-4E47B87A79FE}" dt="2026-10-04T18:53:13.430" v="40" actId="20577"/>
        <pc:sldMkLst>
          <pc:docMk/>
          <pc:sldMk cId="0" sldId="264"/>
        </pc:sldMkLst>
        <pc:spChg chg="mod">
          <ac:chgData name="Sr. Linh Nguyen" userId="1a0810f6-eb19-4da9-9afa-af1657425d9a" providerId="ADAL" clId="{7B55A51C-AD45-428A-9732-4E47B87A79FE}" dt="2026-10-04T18:53:13.430" v="40" actId="20577"/>
          <ac:spMkLst>
            <pc:docMk/>
            <pc:sldMk cId="0" sldId="264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15" r="-33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773073" y="1179663"/>
            <a:ext cx="6867624" cy="4531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29"/>
              </a:lnSpc>
            </a:pPr>
            <a:r>
              <a:rPr lang="en-US" sz="6449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"Take courage!</a:t>
            </a:r>
          </a:p>
          <a:p>
            <a:pPr algn="ctr">
              <a:lnSpc>
                <a:spcPts val="9029"/>
              </a:lnSpc>
            </a:pPr>
            <a:r>
              <a:rPr lang="en-US" sz="6449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I have overcome the world" </a:t>
            </a:r>
          </a:p>
          <a:p>
            <a:pPr algn="ctr">
              <a:lnSpc>
                <a:spcPts val="9029"/>
              </a:lnSpc>
            </a:pPr>
            <a:r>
              <a:rPr lang="en-US" sz="6449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John 16:33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D2DAB7CB-676C-1EC1-FF89-BA1D361A0C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799" y="1179662"/>
            <a:ext cx="3506637" cy="3506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15" r="-33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671624" y="1133713"/>
            <a:ext cx="7150447" cy="3388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392534" lvl="1" indent="-696267" algn="l">
              <a:lnSpc>
                <a:spcPts val="9029"/>
              </a:lnSpc>
              <a:buFont typeface="Arial"/>
              <a:buChar char="•"/>
            </a:pPr>
            <a:r>
              <a:rPr lang="en-US" sz="6449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What</a:t>
            </a:r>
          </a:p>
          <a:p>
            <a:pPr marL="1392534" lvl="1" indent="-696267" algn="l">
              <a:lnSpc>
                <a:spcPts val="9029"/>
              </a:lnSpc>
              <a:buFont typeface="Arial"/>
              <a:buChar char="•"/>
            </a:pPr>
            <a:r>
              <a:rPr lang="en-US" sz="6449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When</a:t>
            </a:r>
          </a:p>
          <a:p>
            <a:pPr marL="1392534" lvl="1" indent="-696267" algn="l">
              <a:lnSpc>
                <a:spcPts val="9029"/>
              </a:lnSpc>
              <a:buFont typeface="Arial"/>
              <a:buChar char="•"/>
            </a:pPr>
            <a:r>
              <a:rPr lang="en-US" sz="6449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What to expect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100345" y="1133713"/>
            <a:ext cx="5257651" cy="3388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392534" lvl="1" indent="-696267" algn="l">
              <a:lnSpc>
                <a:spcPts val="9029"/>
              </a:lnSpc>
              <a:buFont typeface="Arial"/>
              <a:buChar char="•"/>
            </a:pPr>
            <a:r>
              <a:rPr lang="en-US" sz="6449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How much</a:t>
            </a:r>
          </a:p>
          <a:p>
            <a:pPr marL="1392534" lvl="1" indent="-696267" algn="l">
              <a:lnSpc>
                <a:spcPts val="9029"/>
              </a:lnSpc>
              <a:buFont typeface="Arial"/>
              <a:buChar char="•"/>
            </a:pPr>
            <a:r>
              <a:rPr lang="en-US" sz="6449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Payments</a:t>
            </a:r>
          </a:p>
          <a:p>
            <a:pPr marL="1392534" lvl="1" indent="-696267" algn="l">
              <a:lnSpc>
                <a:spcPts val="9029"/>
              </a:lnSpc>
              <a:buFont typeface="Arial"/>
              <a:buChar char="•"/>
            </a:pPr>
            <a:r>
              <a:rPr lang="en-US" sz="6449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Q&amp;A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15" r="-33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762000" y="1779902"/>
            <a:ext cx="16383000" cy="4064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69"/>
              </a:lnSpc>
            </a:pPr>
            <a:r>
              <a:rPr lang="en-US" sz="4549" b="1" dirty="0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World Youth Day (WYD) 2027 is a global Catholic youth festival taking place in Seoul, South Korea.  It is the first WYD held in mainland East Asia and the first in a country where Christians are a minority, led by Pope Leo XIV as his first World Youth Day.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220319"/>
            <a:ext cx="18288000" cy="1277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29"/>
              </a:lnSpc>
            </a:pPr>
            <a:r>
              <a:rPr lang="en-US" sz="7449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What?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15" r="-3315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TextBox 3"/>
          <p:cNvSpPr txBox="1"/>
          <p:nvPr/>
        </p:nvSpPr>
        <p:spPr>
          <a:xfrm>
            <a:off x="817960" y="1646413"/>
            <a:ext cx="8326040" cy="32436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82337" lvl="1" indent="-491169" algn="l">
              <a:lnSpc>
                <a:spcPts val="6369"/>
              </a:lnSpc>
              <a:buFont typeface="Arial"/>
              <a:buChar char="•"/>
            </a:pPr>
            <a:r>
              <a:rPr lang="en-US" sz="4549" dirty="0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Travel July 30/31 to Aug 8</a:t>
            </a:r>
          </a:p>
          <a:p>
            <a:pPr marL="982337" lvl="1" indent="-491169">
              <a:lnSpc>
                <a:spcPts val="6369"/>
              </a:lnSpc>
              <a:buFont typeface="Arial"/>
              <a:buChar char="•"/>
            </a:pPr>
            <a:r>
              <a:rPr lang="en-US" sz="4800" dirty="0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Mission Trip in Vietnam Aug 9 to 14</a:t>
            </a:r>
            <a:endParaRPr lang="en-US" sz="4800" dirty="0"/>
          </a:p>
          <a:p>
            <a:pPr marL="982337" lvl="1" indent="-491169" algn="l">
              <a:lnSpc>
                <a:spcPts val="6369"/>
              </a:lnSpc>
              <a:buFont typeface="Arial"/>
              <a:buChar char="•"/>
            </a:pPr>
            <a:endParaRPr lang="en-US" sz="4549" dirty="0">
              <a:solidFill>
                <a:srgbClr val="000000"/>
              </a:solidFill>
              <a:latin typeface="Cormorant SC"/>
              <a:ea typeface="Cormorant SC"/>
              <a:cs typeface="Cormorant SC"/>
              <a:sym typeface="Cormorant SC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0" y="220319"/>
            <a:ext cx="18288000" cy="1277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29"/>
              </a:lnSpc>
            </a:pPr>
            <a:r>
              <a:rPr lang="en-US" sz="7449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When?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44000" y="1646413"/>
            <a:ext cx="6276677" cy="760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2337" lvl="1" indent="-491169" algn="l">
              <a:lnSpc>
                <a:spcPts val="6369"/>
              </a:lnSpc>
              <a:buFont typeface="Arial"/>
              <a:buChar char="•"/>
            </a:pPr>
            <a:r>
              <a:rPr lang="en-US" sz="4549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WYD Aug 3 to Aug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15" r="-33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40351" y="2379811"/>
            <a:ext cx="3986225" cy="2650970"/>
          </a:xfrm>
          <a:custGeom>
            <a:avLst/>
            <a:gdLst/>
            <a:ahLst/>
            <a:cxnLst/>
            <a:rect l="l" t="t" r="r" b="b"/>
            <a:pathLst>
              <a:path w="3986225" h="2650970">
                <a:moveTo>
                  <a:pt x="0" y="0"/>
                </a:moveTo>
                <a:lnTo>
                  <a:pt x="3986225" y="0"/>
                </a:lnTo>
                <a:lnTo>
                  <a:pt x="3986225" y="2650969"/>
                </a:lnTo>
                <a:lnTo>
                  <a:pt x="0" y="26509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138412" y="2475779"/>
            <a:ext cx="3836339" cy="2555002"/>
          </a:xfrm>
          <a:custGeom>
            <a:avLst/>
            <a:gdLst/>
            <a:ahLst/>
            <a:cxnLst/>
            <a:rect l="l" t="t" r="r" b="b"/>
            <a:pathLst>
              <a:path w="3836339" h="2555002">
                <a:moveTo>
                  <a:pt x="0" y="0"/>
                </a:moveTo>
                <a:lnTo>
                  <a:pt x="3836339" y="0"/>
                </a:lnTo>
                <a:lnTo>
                  <a:pt x="3836339" y="2555001"/>
                </a:lnTo>
                <a:lnTo>
                  <a:pt x="0" y="25550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9527201" y="2504658"/>
            <a:ext cx="3461435" cy="2596077"/>
          </a:xfrm>
          <a:custGeom>
            <a:avLst/>
            <a:gdLst/>
            <a:ahLst/>
            <a:cxnLst/>
            <a:rect l="l" t="t" r="r" b="b"/>
            <a:pathLst>
              <a:path w="3461435" h="2596077">
                <a:moveTo>
                  <a:pt x="0" y="0"/>
                </a:moveTo>
                <a:lnTo>
                  <a:pt x="3461436" y="0"/>
                </a:lnTo>
                <a:lnTo>
                  <a:pt x="3461436" y="2596076"/>
                </a:lnTo>
                <a:lnTo>
                  <a:pt x="0" y="25960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3541087" y="2475779"/>
            <a:ext cx="3943850" cy="2626604"/>
          </a:xfrm>
          <a:custGeom>
            <a:avLst/>
            <a:gdLst/>
            <a:ahLst/>
            <a:cxnLst/>
            <a:rect l="l" t="t" r="r" b="b"/>
            <a:pathLst>
              <a:path w="3943850" h="2626604">
                <a:moveTo>
                  <a:pt x="0" y="0"/>
                </a:moveTo>
                <a:lnTo>
                  <a:pt x="3943850" y="0"/>
                </a:lnTo>
                <a:lnTo>
                  <a:pt x="3943850" y="2626604"/>
                </a:lnTo>
                <a:lnTo>
                  <a:pt x="0" y="26266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0" y="1400005"/>
            <a:ext cx="18288000" cy="760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69"/>
              </a:lnSpc>
            </a:pPr>
            <a:r>
              <a:rPr lang="en-US" sz="4549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Aug 1 to Aug 2 for cultural immersion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0" y="113879"/>
            <a:ext cx="18288000" cy="1277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29"/>
              </a:lnSpc>
            </a:pPr>
            <a:r>
              <a:rPr lang="en-US" sz="7449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What to expect...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80690" y="5189650"/>
            <a:ext cx="2705546" cy="1029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0"/>
              </a:lnSpc>
              <a:spcBef>
                <a:spcPct val="0"/>
              </a:spcBef>
            </a:pPr>
            <a:r>
              <a:rPr lang="en-US" sz="2950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Gyeongbokgung</a:t>
            </a:r>
          </a:p>
          <a:p>
            <a:pPr algn="ctr">
              <a:lnSpc>
                <a:spcPts val="4130"/>
              </a:lnSpc>
              <a:spcBef>
                <a:spcPct val="0"/>
              </a:spcBef>
            </a:pPr>
            <a:r>
              <a:rPr lang="en-US" sz="2950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(경복궁)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63662" y="5170600"/>
            <a:ext cx="3385840" cy="1207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9"/>
              </a:lnSpc>
              <a:spcBef>
                <a:spcPct val="0"/>
              </a:spcBef>
            </a:pPr>
            <a:r>
              <a:rPr lang="en-US" sz="3449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Cheonggyecheon</a:t>
            </a:r>
          </a:p>
          <a:p>
            <a:pPr algn="ctr">
              <a:lnSpc>
                <a:spcPts val="4829"/>
              </a:lnSpc>
              <a:spcBef>
                <a:spcPct val="0"/>
              </a:spcBef>
            </a:pPr>
            <a:r>
              <a:rPr lang="en-US" sz="3449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(청계천)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87602" y="5216683"/>
            <a:ext cx="4968032" cy="1207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9"/>
              </a:lnSpc>
              <a:spcBef>
                <a:spcPct val="0"/>
              </a:spcBef>
            </a:pPr>
            <a:r>
              <a:rPr lang="en-US" sz="3449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Namsan Seoul</a:t>
            </a:r>
          </a:p>
          <a:p>
            <a:pPr algn="ctr">
              <a:lnSpc>
                <a:spcPts val="4829"/>
              </a:lnSpc>
              <a:spcBef>
                <a:spcPct val="0"/>
              </a:spcBef>
            </a:pPr>
            <a:r>
              <a:rPr lang="en-US" sz="3449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Tower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449325" y="5216683"/>
            <a:ext cx="2521893" cy="1207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9"/>
              </a:lnSpc>
              <a:spcBef>
                <a:spcPct val="0"/>
              </a:spcBef>
            </a:pPr>
            <a:r>
              <a:rPr lang="en-US" sz="3449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Myeongdong</a:t>
            </a:r>
          </a:p>
          <a:p>
            <a:pPr algn="ctr">
              <a:lnSpc>
                <a:spcPts val="4829"/>
              </a:lnSpc>
              <a:spcBef>
                <a:spcPct val="0"/>
              </a:spcBef>
            </a:pPr>
            <a:r>
              <a:rPr lang="en-US" sz="3449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(명동)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15" r="-33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0" y="220319"/>
            <a:ext cx="18288000" cy="1277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29"/>
              </a:lnSpc>
            </a:pPr>
            <a:r>
              <a:rPr lang="en-US" sz="7449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What to expect...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788" y="2712420"/>
            <a:ext cx="18219212" cy="2360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2337" lvl="1" indent="-491169" algn="l">
              <a:lnSpc>
                <a:spcPts val="6369"/>
              </a:lnSpc>
              <a:buFont typeface="Arial"/>
              <a:buChar char="•"/>
            </a:pPr>
            <a:r>
              <a:rPr lang="en-US" sz="4549" b="1">
                <a:solidFill>
                  <a:srgbClr val="000000"/>
                </a:solidFill>
                <a:latin typeface="Cormorant SC Bold"/>
                <a:ea typeface="Cormorant SC Bold"/>
                <a:cs typeface="Cormorant SC Bold"/>
                <a:sym typeface="Cormorant SC Bold"/>
              </a:rPr>
              <a:t>Key Activities:</a:t>
            </a:r>
            <a:r>
              <a:rPr lang="en-US" sz="4549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 The event features catechesis sessions, a Youth Festival, a Walking Pilgrimage, Confession, Stations of the Cross with the Pope, and a Night Vigil with the Pope.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0" y="1640827"/>
            <a:ext cx="18288000" cy="760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69"/>
              </a:lnSpc>
            </a:pPr>
            <a:r>
              <a:rPr lang="en-US" sz="4549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Aug 3 to Aug 8 WYD Activites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15" r="-33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0" y="2208506"/>
            <a:ext cx="18288000" cy="2360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2337" lvl="1" indent="-491169" algn="l">
              <a:lnSpc>
                <a:spcPts val="6369"/>
              </a:lnSpc>
              <a:buFont typeface="Arial"/>
              <a:buChar char="•"/>
            </a:pPr>
            <a:r>
              <a:rPr lang="en-US" sz="4549" b="1">
                <a:solidFill>
                  <a:srgbClr val="000000"/>
                </a:solidFill>
                <a:latin typeface="Cormorant SC Bold"/>
                <a:ea typeface="Cormorant SC Bold"/>
                <a:cs typeface="Cormorant SC Bold"/>
                <a:sym typeface="Cormorant SC Bold"/>
              </a:rPr>
              <a:t>Spiritual Focus:</a:t>
            </a:r>
            <a:r>
              <a:rPr lang="en-US" sz="4549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 It highlights the faith of Korean martyrs and encourages young people to be "pilgrims of hope" and "courageous missionaries."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220319"/>
            <a:ext cx="18288000" cy="1277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29"/>
              </a:lnSpc>
            </a:pPr>
            <a:r>
              <a:rPr lang="en-US" sz="7449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What to expect...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15" r="-33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741681" y="1431266"/>
            <a:ext cx="9367093" cy="5098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69"/>
              </a:lnSpc>
            </a:pPr>
            <a:r>
              <a:rPr lang="en-US" sz="3549" dirty="0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What’s </a:t>
            </a:r>
            <a:r>
              <a:rPr lang="en-US" sz="3549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Included:</a:t>
            </a:r>
            <a:endParaRPr lang="en-US" sz="3549" dirty="0">
              <a:solidFill>
                <a:srgbClr val="000000"/>
              </a:solidFill>
              <a:latin typeface="Cormorant SC"/>
              <a:ea typeface="Cormorant SC"/>
              <a:cs typeface="Cormorant SC"/>
              <a:sym typeface="Cormorant SC"/>
            </a:endParaRPr>
          </a:p>
          <a:p>
            <a:pPr marL="766443" lvl="1" indent="-383221" algn="l">
              <a:lnSpc>
                <a:spcPts val="4969"/>
              </a:lnSpc>
              <a:buFont typeface="Arial"/>
              <a:buChar char="•"/>
            </a:pPr>
            <a:r>
              <a:rPr lang="en-US" sz="3549" dirty="0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4-star hotel accommodations</a:t>
            </a:r>
          </a:p>
          <a:p>
            <a:pPr marL="766443" lvl="1" indent="-383221" algn="l">
              <a:lnSpc>
                <a:spcPts val="4969"/>
              </a:lnSpc>
              <a:buFont typeface="Arial"/>
              <a:buChar char="•"/>
            </a:pPr>
            <a:r>
              <a:rPr lang="en-US" sz="3549" dirty="0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Three meals per day</a:t>
            </a:r>
          </a:p>
          <a:p>
            <a:pPr marL="766443" lvl="1" indent="-383221" algn="l">
              <a:lnSpc>
                <a:spcPts val="4969"/>
              </a:lnSpc>
              <a:buFont typeface="Arial"/>
              <a:buChar char="•"/>
            </a:pPr>
            <a:r>
              <a:rPr lang="en-US" sz="3549" dirty="0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Local transportation</a:t>
            </a:r>
          </a:p>
          <a:p>
            <a:pPr marL="766443" lvl="1" indent="-383221" algn="l">
              <a:lnSpc>
                <a:spcPts val="4969"/>
              </a:lnSpc>
              <a:buFont typeface="Arial"/>
              <a:buChar char="•"/>
            </a:pPr>
            <a:r>
              <a:rPr lang="en-US" sz="3549" dirty="0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World Youth Day registration fees</a:t>
            </a:r>
          </a:p>
          <a:p>
            <a:pPr marL="766443" lvl="1" indent="-383221" algn="l">
              <a:lnSpc>
                <a:spcPts val="4969"/>
              </a:lnSpc>
              <a:buFont typeface="Arial"/>
              <a:buChar char="•"/>
            </a:pPr>
            <a:r>
              <a:rPr lang="en-US" sz="3549" dirty="0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Visa processing fees</a:t>
            </a:r>
          </a:p>
          <a:p>
            <a:pPr marL="766443" lvl="1" indent="-383221" algn="l">
              <a:lnSpc>
                <a:spcPts val="4969"/>
              </a:lnSpc>
              <a:buFont typeface="Arial"/>
              <a:buChar char="•"/>
            </a:pPr>
            <a:r>
              <a:rPr lang="en-US" sz="3549" dirty="0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Medical insurance (July 31/Aug 1 to Aug 8)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220319"/>
            <a:ext cx="18288000" cy="1277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29"/>
              </a:lnSpc>
            </a:pPr>
            <a:r>
              <a:rPr lang="en-US" sz="7449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What to expect...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534535" y="1431266"/>
            <a:ext cx="5539680" cy="2491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69"/>
              </a:lnSpc>
            </a:pPr>
            <a:r>
              <a:rPr lang="en-US" sz="3549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What’s not Included</a:t>
            </a:r>
          </a:p>
          <a:p>
            <a:pPr marL="766443" lvl="1" indent="-383221" algn="l">
              <a:lnSpc>
                <a:spcPts val="4969"/>
              </a:lnSpc>
              <a:buFont typeface="Arial"/>
              <a:buChar char="•"/>
            </a:pPr>
            <a:r>
              <a:rPr lang="en-US" sz="3549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Trip insurance</a:t>
            </a:r>
          </a:p>
          <a:p>
            <a:pPr marL="766443" lvl="1" indent="-383221" algn="l">
              <a:lnSpc>
                <a:spcPts val="4969"/>
              </a:lnSpc>
              <a:buFont typeface="Arial"/>
              <a:buChar char="•"/>
            </a:pPr>
            <a:r>
              <a:rPr lang="en-US" sz="3549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tipping (optional)</a:t>
            </a:r>
          </a:p>
          <a:p>
            <a:pPr marL="766443" lvl="1" indent="-383221" algn="l">
              <a:lnSpc>
                <a:spcPts val="4969"/>
              </a:lnSpc>
              <a:buFont typeface="Arial"/>
              <a:buChar char="•"/>
            </a:pPr>
            <a:r>
              <a:rPr lang="en-US" sz="3549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Expenses not mentioned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15" r="-3315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TextBox 3"/>
          <p:cNvSpPr txBox="1"/>
          <p:nvPr/>
        </p:nvSpPr>
        <p:spPr>
          <a:xfrm>
            <a:off x="379354" y="1784069"/>
            <a:ext cx="16190506" cy="5705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2337" lvl="1" indent="-491169" algn="l">
              <a:lnSpc>
                <a:spcPts val="6369"/>
              </a:lnSpc>
              <a:buFont typeface="Arial"/>
              <a:buChar char="•"/>
            </a:pPr>
            <a:r>
              <a:rPr lang="en-US" sz="4549" dirty="0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Land package: </a:t>
            </a:r>
            <a:r>
              <a:rPr lang="en-US" sz="4549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$2,500 </a:t>
            </a:r>
          </a:p>
          <a:p>
            <a:pPr marL="982337" lvl="1" indent="-491169" algn="l">
              <a:lnSpc>
                <a:spcPts val="6369"/>
              </a:lnSpc>
              <a:buFont typeface="Arial"/>
              <a:buChar char="•"/>
            </a:pPr>
            <a:r>
              <a:rPr lang="en-US" sz="4549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Mission </a:t>
            </a:r>
            <a:r>
              <a:rPr lang="en-US" sz="4549" dirty="0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trip: $500</a:t>
            </a:r>
          </a:p>
          <a:p>
            <a:pPr marL="982337" lvl="1" indent="-491169" algn="l">
              <a:lnSpc>
                <a:spcPts val="6369"/>
              </a:lnSpc>
              <a:buFont typeface="Arial"/>
              <a:buChar char="•"/>
            </a:pPr>
            <a:r>
              <a:rPr lang="en-US" sz="4549" dirty="0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Airfare: $1500 – 1800 </a:t>
            </a:r>
          </a:p>
          <a:p>
            <a:pPr marL="982337" lvl="1" indent="-491169" algn="l">
              <a:lnSpc>
                <a:spcPts val="6369"/>
              </a:lnSpc>
              <a:buFont typeface="Arial"/>
              <a:buChar char="•"/>
            </a:pPr>
            <a:r>
              <a:rPr lang="en-US" sz="4549" dirty="0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Will search price and announce for individual to buy</a:t>
            </a:r>
          </a:p>
          <a:p>
            <a:pPr marL="1439537" lvl="2" indent="-491169">
              <a:lnSpc>
                <a:spcPts val="6369"/>
              </a:lnSpc>
              <a:buFont typeface="Arial"/>
              <a:buChar char="•"/>
            </a:pPr>
            <a:r>
              <a:rPr lang="en-US" sz="4549" dirty="0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Tr. Bao </a:t>
            </a:r>
            <a:r>
              <a:rPr lang="en-US" sz="4549" dirty="0" err="1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huong</a:t>
            </a:r>
            <a:r>
              <a:rPr lang="en-US" sz="4549" dirty="0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 can help to buy</a:t>
            </a:r>
          </a:p>
          <a:p>
            <a:pPr marL="982337" lvl="1" indent="-491169" algn="l">
              <a:lnSpc>
                <a:spcPts val="6369"/>
              </a:lnSpc>
              <a:buFont typeface="Arial"/>
              <a:buChar char="•"/>
            </a:pPr>
            <a:r>
              <a:rPr lang="en-US" sz="4549" dirty="0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Participant pays land package + Airfare</a:t>
            </a:r>
          </a:p>
          <a:p>
            <a:pPr marL="982337" lvl="1" indent="-491169" algn="l">
              <a:lnSpc>
                <a:spcPts val="6369"/>
              </a:lnSpc>
              <a:buFont typeface="Arial"/>
              <a:buChar char="•"/>
            </a:pPr>
            <a:r>
              <a:rPr lang="en-US" sz="4549" dirty="0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fundraising For mission trip to Vietnam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220319"/>
            <a:ext cx="18288000" cy="1277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29"/>
              </a:lnSpc>
            </a:pPr>
            <a:r>
              <a:rPr lang="en-US" sz="7449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How much and expectation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15" r="-33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41259" y="1068073"/>
            <a:ext cx="17746741" cy="4122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89"/>
              </a:lnSpc>
            </a:pPr>
            <a:r>
              <a:rPr lang="en-US" sz="3849" b="1" dirty="0">
                <a:solidFill>
                  <a:srgbClr val="000000"/>
                </a:solidFill>
                <a:latin typeface="Cormorant SC Bold"/>
                <a:ea typeface="Cormorant SC Bold"/>
                <a:cs typeface="Cormorant SC Bold"/>
                <a:sym typeface="Cormorant SC Bold"/>
              </a:rPr>
              <a:t>Payment Schedule</a:t>
            </a:r>
          </a:p>
          <a:p>
            <a:pPr algn="l">
              <a:lnSpc>
                <a:spcPts val="5389"/>
              </a:lnSpc>
            </a:pPr>
            <a:r>
              <a:rPr lang="en-US" sz="3849" b="1" dirty="0">
                <a:solidFill>
                  <a:srgbClr val="000000"/>
                </a:solidFill>
                <a:latin typeface="Cormorant SC Bold"/>
                <a:ea typeface="Cormorant SC Bold"/>
                <a:cs typeface="Cormorant SC Bold"/>
                <a:sym typeface="Cormorant SC Bold"/>
              </a:rPr>
              <a:t>Please note:</a:t>
            </a:r>
            <a:r>
              <a:rPr lang="en-US" sz="3849" dirty="0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 All payments are non-refundable.</a:t>
            </a:r>
          </a:p>
          <a:p>
            <a:pPr marL="831211" lvl="1" indent="-415606" algn="l">
              <a:lnSpc>
                <a:spcPts val="5389"/>
              </a:lnSpc>
              <a:buFont typeface="Arial"/>
              <a:buChar char="•"/>
            </a:pPr>
            <a:r>
              <a:rPr lang="en-US" sz="3849" dirty="0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Now - November 1, 2026: $1,000</a:t>
            </a:r>
          </a:p>
          <a:p>
            <a:pPr marL="831211" lvl="1" indent="-415606" algn="l">
              <a:lnSpc>
                <a:spcPts val="5389"/>
              </a:lnSpc>
              <a:buFont typeface="Arial"/>
              <a:buChar char="•"/>
            </a:pPr>
            <a:r>
              <a:rPr lang="en-US" sz="3849" dirty="0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January 31, 2027</a:t>
            </a:r>
            <a:r>
              <a:rPr lang="en-US" sz="3849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: $1000</a:t>
            </a:r>
            <a:endParaRPr lang="en-US" sz="3849" dirty="0">
              <a:solidFill>
                <a:srgbClr val="000000"/>
              </a:solidFill>
              <a:latin typeface="Cormorant SC"/>
              <a:ea typeface="Cormorant SC"/>
              <a:cs typeface="Cormorant SC"/>
              <a:sym typeface="Cormorant SC"/>
            </a:endParaRPr>
          </a:p>
          <a:p>
            <a:pPr marL="831211" lvl="1" indent="-415606" algn="l">
              <a:lnSpc>
                <a:spcPts val="5389"/>
              </a:lnSpc>
              <a:buFont typeface="Arial"/>
              <a:buChar char="•"/>
            </a:pPr>
            <a:r>
              <a:rPr lang="en-US" sz="3849" dirty="0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February 28, 2027: $500 (or $1,000 if go to mission trip)</a:t>
            </a:r>
          </a:p>
          <a:p>
            <a:pPr marL="831211" lvl="1" indent="-415606" algn="l">
              <a:lnSpc>
                <a:spcPts val="5389"/>
              </a:lnSpc>
              <a:buFont typeface="Arial"/>
              <a:buChar char="•"/>
            </a:pPr>
            <a:r>
              <a:rPr lang="en-US" sz="3849" dirty="0">
                <a:solidFill>
                  <a:srgbClr val="000000"/>
                </a:solidFill>
                <a:latin typeface="Cormorant SC"/>
                <a:ea typeface="Cormorant SC"/>
                <a:cs typeface="Cormorant SC"/>
                <a:sym typeface="Cormorant SC"/>
              </a:rPr>
              <a:t>airline price: We will search the good price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-142875"/>
            <a:ext cx="18288000" cy="1277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29"/>
              </a:lnSpc>
            </a:pPr>
            <a:r>
              <a:rPr lang="en-US" sz="7449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payments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3679" y="6390160"/>
            <a:ext cx="15600641" cy="3637098"/>
          </a:xfrm>
          <a:custGeom>
            <a:avLst/>
            <a:gdLst/>
            <a:ahLst/>
            <a:cxnLst/>
            <a:rect l="l" t="t" r="r" b="b"/>
            <a:pathLst>
              <a:path w="15600641" h="3637098">
                <a:moveTo>
                  <a:pt x="0" y="0"/>
                </a:moveTo>
                <a:lnTo>
                  <a:pt x="15600642" y="0"/>
                </a:lnTo>
                <a:lnTo>
                  <a:pt x="15600642" y="3637098"/>
                </a:lnTo>
                <a:lnTo>
                  <a:pt x="0" y="36370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6268"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3" name="Object 3"/>
          <p:cNvGraphicFramePr/>
          <p:nvPr/>
        </p:nvGraphicFramePr>
        <p:xfrm>
          <a:off x="517041" y="307021"/>
          <a:ext cx="9429750" cy="440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1315700" imgH="6286500" progId="Excel.Sheet.12">
                  <p:embed/>
                </p:oleObj>
              </mc:Choice>
              <mc:Fallback>
                <p:oleObj name="Worksheet" r:id="rId3" imgW="11315700" imgH="6286500" progId="Excel.Sheet.12">
                  <p:embed/>
                  <p:pic>
                    <p:nvPicPr>
                      <p:cNvPr id="3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7041" y="307021"/>
                        <a:ext cx="9429750" cy="440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4"/>
          <p:cNvSpPr txBox="1"/>
          <p:nvPr/>
        </p:nvSpPr>
        <p:spPr>
          <a:xfrm>
            <a:off x="0" y="5067300"/>
            <a:ext cx="17959964" cy="1154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The five were chosen to reflect the event's themes of </a:t>
            </a:r>
            <a:r>
              <a:rPr lang="en-US" sz="329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truth, love, and peace</a:t>
            </a:r>
            <a:r>
              <a:rPr lang="en-US" sz="32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spanning different continents and eras.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15" r="-33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2342782" y="209241"/>
            <a:ext cx="3767628" cy="1638918"/>
          </a:xfrm>
          <a:custGeom>
            <a:avLst/>
            <a:gdLst/>
            <a:ahLst/>
            <a:cxnLst/>
            <a:rect l="l" t="t" r="r" b="b"/>
            <a:pathLst>
              <a:path w="3767628" h="1638918">
                <a:moveTo>
                  <a:pt x="0" y="0"/>
                </a:moveTo>
                <a:lnTo>
                  <a:pt x="3767627" y="0"/>
                </a:lnTo>
                <a:lnTo>
                  <a:pt x="3767627" y="1638918"/>
                </a:lnTo>
                <a:lnTo>
                  <a:pt x="0" y="16389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52369" y="-266700"/>
            <a:ext cx="6173975" cy="2388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27"/>
              </a:lnSpc>
            </a:pPr>
            <a:r>
              <a:rPr lang="en-US" sz="13948" b="1">
                <a:solidFill>
                  <a:srgbClr val="000000"/>
                </a:solidFill>
                <a:latin typeface="Cormorant SC Medium"/>
                <a:ea typeface="Cormorant SC Medium"/>
                <a:cs typeface="Cormorant SC Medium"/>
                <a:sym typeface="Cormorant SC Medium"/>
              </a:rPr>
              <a:t>Q &amp; 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9505DE-8606-4BC3-BDFC-1C5149FE45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3297" y="1638300"/>
            <a:ext cx="3801405" cy="38014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381</Words>
  <Application>Microsoft Office PowerPoint</Application>
  <PresentationFormat>Custom</PresentationFormat>
  <Paragraphs>59</Paragraphs>
  <Slides>13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Cormorant SC Medium</vt:lpstr>
      <vt:lpstr>Raleway</vt:lpstr>
      <vt:lpstr>Raleway Bold</vt:lpstr>
      <vt:lpstr>Cormorant SC Bold</vt:lpstr>
      <vt:lpstr>Calibri</vt:lpstr>
      <vt:lpstr>Arial</vt:lpstr>
      <vt:lpstr>Cormorant SC</vt:lpstr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WYD Info Nite</dc:title>
  <cp:lastModifiedBy>Elisabeth Nguyen</cp:lastModifiedBy>
  <cp:revision>6</cp:revision>
  <dcterms:created xsi:type="dcterms:W3CDTF">2006-08-16T00:00:00Z</dcterms:created>
  <dcterms:modified xsi:type="dcterms:W3CDTF">2026-10-08T05:08:38Z</dcterms:modified>
  <dc:identifier>DAHWn9POKPc</dc:identifier>
</cp:coreProperties>
</file>