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68" r:id="rId4"/>
    <p:sldMasterId id="2147484080" r:id="rId5"/>
  </p:sldMasterIdLst>
  <p:notesMasterIdLst>
    <p:notesMasterId r:id="rId17"/>
  </p:notesMasterIdLst>
  <p:handoutMasterIdLst>
    <p:handoutMasterId r:id="rId18"/>
  </p:handoutMasterIdLst>
  <p:sldIdLst>
    <p:sldId id="275" r:id="rId6"/>
    <p:sldId id="276" r:id="rId7"/>
    <p:sldId id="4709" r:id="rId8"/>
    <p:sldId id="2147475311" r:id="rId9"/>
    <p:sldId id="4728" r:id="rId10"/>
    <p:sldId id="4713" r:id="rId11"/>
    <p:sldId id="4715" r:id="rId12"/>
    <p:sldId id="4704" r:id="rId13"/>
    <p:sldId id="4716" r:id="rId14"/>
    <p:sldId id="2147473267" r:id="rId15"/>
    <p:sldId id="4711" r:id="rId16"/>
  </p:sldIdLst>
  <p:sldSz cx="12188825" cy="6858000"/>
  <p:notesSz cx="7010400" cy="9296400"/>
  <p:embeddedFontLst>
    <p:embeddedFont>
      <p:font typeface="Aptos Black" panose="020B0004020202020204" pitchFamily="34" charset="0"/>
      <p:bold r:id="rId19"/>
      <p:italic r:id="rId20"/>
      <p:boldItalic r:id="rId21"/>
    </p:embeddedFont>
    <p:embeddedFont>
      <p:font typeface="Open Sans" panose="020B0606030504020204" pitchFamily="34" charset="0"/>
      <p:regular r:id="rId22"/>
      <p:bold r:id="rId23"/>
      <p:italic r:id="rId24"/>
      <p:boldItalic r:id="rId25"/>
    </p:embeddedFont>
    <p:embeddedFont>
      <p:font typeface="Palatino Linotype" panose="02040502050505030304" pitchFamily="18" charset="0"/>
      <p:regular r:id="rId26"/>
      <p:bold r:id="rId27"/>
      <p:italic r:id="rId28"/>
      <p:boldItalic r:id="rId29"/>
    </p:embeddedFont>
    <p:embeddedFont>
      <p:font typeface="Roboto Slab" pitchFamily="2"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BF4300-AFAE-70DA-DD92-9721B86DA641}" name="Lisa Roman" initials="LR" userId="S::lroman@paint.org::fa8f03aa-5bd7-46b8-8846-8e678bcc6a05" providerId="AD"/>
  <p188:author id="{F489700E-7EC9-2B5C-70E0-1705012AEFD6}" name="Jackie Bessette" initials="JB" userId="S::jbessette@paint.org::c798fdaf-c551-4368-9d5c-ec439c723684" providerId="AD"/>
  <p188:author id="{4B571F96-F0D8-3811-BD2A-95C6DF458828}" name="Andy Doyle" initials="AD" userId="S::adoyle@paint.org::32a09354-8ac0-45df-a281-d36c50b207bb" providerId="AD"/>
  <p188:author id="{CBD38BB9-FC62-8590-9004-3E1C0A97FEAA}" name="Danielle Chalom" initials="DC" userId="S::dchalom@paint.org::5eb7f125-2063-4a55-bf53-56f0f7bfd0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0FF"/>
    <a:srgbClr val="CCFFD1"/>
    <a:srgbClr val="B4FCBD"/>
    <a:srgbClr val="FFA077"/>
    <a:srgbClr val="2357CC"/>
    <a:srgbClr val="FF48FD"/>
    <a:srgbClr val="FFAE4F"/>
    <a:srgbClr val="F2F9FE"/>
    <a:srgbClr val="D5713D"/>
    <a:srgbClr val="7BAD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204" autoAdjust="0"/>
  </p:normalViewPr>
  <p:slideViewPr>
    <p:cSldViewPr>
      <p:cViewPr varScale="1">
        <p:scale>
          <a:sx n="74" d="100"/>
          <a:sy n="74" d="100"/>
        </p:scale>
        <p:origin x="732" y="4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3" d="100"/>
          <a:sy n="83" d="100"/>
        </p:scale>
        <p:origin x="389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4A8D02-4E65-4CCD-8312-4AB164C6C77D}" type="datetimeFigureOut">
              <a:rPr lang="en-US"/>
              <a:t>2/26/2026</a:t>
            </a:fld>
            <a:endParaRPr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C119DBA-4540-49B3-8FA9-6259387ECF9E}" type="slidenum">
              <a:rPr/>
              <a:t>‹#›</a:t>
            </a:fld>
            <a:endParaRPr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A755D9-D361-47B8-9652-3B4EA9776CE5}" type="datetimeFigureOut">
              <a:rPr lang="en-US"/>
              <a:t>2/26/2026</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3B36274-F2B9-4C45-BBB4-0EDF4CD651A7}" type="slidenum">
              <a:rPr/>
              <a:t>‹#›</a:t>
            </a:fld>
            <a:endParaRPr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AF9D52-8DF7-4F6E-B50D-8CE646B1F40C}" type="slidenum">
              <a:rPr lang="en-US" smtClean="0"/>
              <a:t>1</a:t>
            </a:fld>
            <a:endParaRPr lang="en-US" dirty="0"/>
          </a:p>
        </p:txBody>
      </p:sp>
    </p:spTree>
    <p:extLst>
      <p:ext uri="{BB962C8B-B14F-4D97-AF65-F5344CB8AC3E}">
        <p14:creationId xmlns:p14="http://schemas.microsoft.com/office/powerpoint/2010/main" val="67107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544D9-C229-51E2-65E3-06AC64893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2A902-8AD1-0BEA-D9BA-E9A527293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4A2AD-726C-9227-67CE-B7B28E33AA54}"/>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78D77B4B-6534-7223-DF92-9E356112D32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9D52-8DF7-4F6E-B50D-8CE646B1F40C}"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2381187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9FD7A-5802-6D2D-9FAF-80417ADE8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9E558-BCE0-938C-EB61-CFC07712F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588E8-48AF-2CE2-A650-07FEAD1820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BF0C73-3CD8-4986-697B-7F465402671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9D52-8DF7-4F6E-B50D-8CE646B1F40C}"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87821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8AF9D52-8DF7-4F6E-B50D-8CE646B1F40C}" type="slidenum">
              <a:rPr lang="en-US" smtClean="0"/>
              <a:t>2</a:t>
            </a:fld>
            <a:endParaRPr lang="en-US" dirty="0"/>
          </a:p>
        </p:txBody>
      </p:sp>
    </p:spTree>
    <p:extLst>
      <p:ext uri="{BB962C8B-B14F-4D97-AF65-F5344CB8AC3E}">
        <p14:creationId xmlns:p14="http://schemas.microsoft.com/office/powerpoint/2010/main" val="66354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346A-CEEA-FE28-3FDA-6177CE97F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8FD1F-4F25-457B-509A-204E156CB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10BAC-236A-CF40-6721-2D639705E286}"/>
              </a:ext>
            </a:extLst>
          </p:cNvPr>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a:p>
            <a:endParaRPr lang="en-US" dirty="0"/>
          </a:p>
        </p:txBody>
      </p:sp>
      <p:sp>
        <p:nvSpPr>
          <p:cNvPr id="4" name="Slide Number Placeholder 3">
            <a:extLst>
              <a:ext uri="{FF2B5EF4-FFF2-40B4-BE49-F238E27FC236}">
                <a16:creationId xmlns:a16="http://schemas.microsoft.com/office/drawing/2014/main" id="{F4F6AB5A-6DD9-9D4C-C200-0CE822E21B7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9D52-8DF7-4F6E-B50D-8CE646B1F40C}"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133539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Palatino Linotype"/>
                <a:ea typeface="+mn-ea"/>
                <a:cs typeface="+mn-cs"/>
              </a:rPr>
              <a:t>Theme: Coatings Touch Everything to Power Our 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alatino Linotype"/>
                <a:ea typeface="+mn-ea"/>
                <a:cs typeface="+mn-cs"/>
              </a:rPr>
              <a:t>Each day celebrates the extensive and essential reach coatings and their contributions that make our world safer, more functional, sustainable, &amp; resilient, as well as the value and benefits  the global coatings industry brings to its customers, national economies and the world at large.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alatino Linotype"/>
                <a:ea typeface="+mn-ea"/>
                <a:cs typeface="+mn-cs"/>
              </a:rPr>
              <a:t>Day 1: Paint and Coatings Power Our Essential Industries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mn-cs"/>
              </a:rPr>
              <a:t>From protecting our medical equipment, transportation systems, communications infrastructure, food packaging, and more, coatings touch everything and provide performance enhancement for critical applications and essential industries that keep our world running.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alatino Linotype"/>
                <a:ea typeface="+mn-ea"/>
                <a:cs typeface="+mn-cs"/>
              </a:rPr>
              <a:t>Day 2: Paint and Coatings Power Our Infrastructure; Paint and Coatings Color Our Architecture &amp; Built Environment</a:t>
            </a:r>
          </a:p>
          <a:p>
            <a:pPr marL="2857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mn-cs"/>
              </a:rPr>
              <a:t>Coatings touch every part of our infrastructure to preserve the products to which they are applied, delaying corrosion and extending the lifespan of bridges, railroads, water pipes, and more.  </a:t>
            </a:r>
            <a:br>
              <a:rPr kumimoji="0" lang="en-US" sz="1600" b="0" i="0" u="none" strike="noStrike" kern="1200" cap="none" spc="0" normalizeH="0" baseline="0" noProof="0" dirty="0">
                <a:ln>
                  <a:noFill/>
                </a:ln>
                <a:solidFill>
                  <a:prstClr val="black"/>
                </a:solidFill>
                <a:effectLst/>
                <a:uLnTx/>
                <a:uFillTx/>
                <a:latin typeface="Palatino Linotype"/>
                <a:ea typeface="+mn-ea"/>
                <a:cs typeface="+mn-cs"/>
              </a:rPr>
            </a:br>
            <a:endParaRPr kumimoji="0" lang="en-US" sz="1600" b="0" i="0" u="none" strike="noStrike" kern="1200" cap="none" spc="0" normalizeH="0" baseline="0" noProof="0" dirty="0">
              <a:ln>
                <a:noFill/>
              </a:ln>
              <a:solidFill>
                <a:prstClr val="black"/>
              </a:solidFill>
              <a:effectLst/>
              <a:uLnTx/>
              <a:uFillTx/>
              <a:latin typeface="Palatino Linotype"/>
              <a:ea typeface="+mn-ea"/>
              <a:cs typeface="+mn-cs"/>
            </a:endParaRPr>
          </a:p>
          <a:p>
            <a:pPr marL="2857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mn-cs"/>
              </a:rPr>
              <a:t>Paints and coating, add invaluable aesthetic value that transforms and beautifies our built environments, creating spaces that convey and elicit feelings and emotions held within space. For example, certain colors can make a room feel calmer and more relaxed, while others evoke a sense of excitement.</a:t>
            </a:r>
          </a:p>
          <a:p>
            <a:pPr marL="2857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alatino Linotype"/>
                <a:ea typeface="+mn-ea"/>
                <a:cs typeface="+mn-cs"/>
              </a:rPr>
              <a:t>Day 3: Paint and Coatings Power the Global Economy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mn-cs"/>
              </a:rPr>
              <a:t>The paint and coatings industry provides significant value –creating jobs and products for industry and downstream users–Automotive, Aerospace, Defense, Communications, etc.– powering significant contributions to national, state and the global economy.</a:t>
            </a:r>
            <a:br>
              <a:rPr kumimoji="0" lang="en-US" sz="1600" b="0" i="0" u="none" strike="noStrike" kern="1200" cap="none" spc="0" normalizeH="0" baseline="0" noProof="0" dirty="0">
                <a:ln>
                  <a:noFill/>
                </a:ln>
                <a:solidFill>
                  <a:prstClr val="black"/>
                </a:solidFill>
                <a:effectLst/>
                <a:uLnTx/>
                <a:uFillTx/>
                <a:latin typeface="Palatino Linotype"/>
                <a:ea typeface="+mn-ea"/>
                <a:cs typeface="+mn-cs"/>
              </a:rPr>
            </a:br>
            <a:endParaRPr kumimoji="0" lang="en-US" sz="1600" b="0" i="0" u="none" strike="noStrike" kern="1200" cap="none" spc="0" normalizeH="0" baseline="0" noProof="0" dirty="0">
              <a:ln>
                <a:noFill/>
              </a:ln>
              <a:solidFill>
                <a:prstClr val="black"/>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Palatino Linotype"/>
                <a:ea typeface="+mn-ea"/>
                <a:cs typeface="+mn-cs"/>
              </a:rPr>
              <a:t>Day 4: Paint and Coatings Power Global Sustainability Efforts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mn-cs"/>
              </a:rPr>
              <a:t>Paint and coatings touch innumerable enhancements to the products to which they are applied– to preserve them and provide protection from degradation and boost energy efficiency, powering sustainability efforts worldwide.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mn-cs"/>
              </a:rPr>
              <a:t>Industry is a Sustainability leader in the EPR space: PaintCare and similar paint stewardship programs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alatino Linoty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alatino Linotype"/>
                <a:ea typeface="+mn-ea"/>
                <a:cs typeface="+mn-cs"/>
              </a:rPr>
              <a:t>Day 5: Paint and Coatings Power Innovation Across the Spectrum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mn-cs"/>
              </a:rPr>
              <a:t>The paint and coatings industry powers scientific and technological innovation and provides myriad professional opportunities across a range of career pathways, from research and development, sales, marketing, engineering, transportation, and more.</a:t>
            </a:r>
          </a:p>
          <a:p>
            <a:pPr marL="2857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Palatino Linotype"/>
              <a:ea typeface="+mn-ea"/>
              <a:cs typeface="+mn-cs"/>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alatino Linotype"/>
                <a:ea typeface="+mn-ea"/>
                <a:cs typeface="+mn-cs"/>
              </a:rPr>
              <a:t>Official Unifying Hashtag</a:t>
            </a:r>
            <a:r>
              <a:rPr kumimoji="0" lang="en-US" sz="1200" b="0" i="0" u="none" strike="noStrike" kern="1200" cap="none" spc="0" normalizeH="0" baseline="0" noProof="0" dirty="0">
                <a:ln>
                  <a:noFill/>
                </a:ln>
                <a:solidFill>
                  <a:prstClr val="black"/>
                </a:solidFill>
                <a:effectLst/>
                <a:uLnTx/>
                <a:uFillTx/>
                <a:latin typeface="Palatino Linotype"/>
                <a:ea typeface="+mn-ea"/>
                <a:cs typeface="+mn-cs"/>
              </a:rPr>
              <a:t>: #WorldPaintAndCoatingsWeek</a:t>
            </a:r>
          </a:p>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a:t>
            </a:fld>
            <a:endParaRPr lang="en-US" dirty="0"/>
          </a:p>
        </p:txBody>
      </p:sp>
    </p:spTree>
    <p:extLst>
      <p:ext uri="{BB962C8B-B14F-4D97-AF65-F5344CB8AC3E}">
        <p14:creationId xmlns:p14="http://schemas.microsoft.com/office/powerpoint/2010/main" val="423079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03A64-164E-760C-3B69-47FF71D2A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62BF6-0EE9-3462-1677-88A73F722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ED8C1-23CE-D32E-4628-4759B48E6F27}"/>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AB275F3D-45DF-CCEF-CED4-F257EEF92F3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9D52-8DF7-4F6E-B50D-8CE646B1F40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4841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03A64-164E-760C-3B69-47FF71D2A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62BF6-0EE9-3462-1677-88A73F722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ED8C1-23CE-D32E-4628-4759B48E6F27}"/>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AB275F3D-45DF-CCEF-CED4-F257EEF92F3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9D52-8DF7-4F6E-B50D-8CE646B1F40C}"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302484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B3654-7556-F589-FA7C-CC2DE0EFE7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12D81-2CF2-6507-C686-BD5A16C3A7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BC098-9D71-C3AC-C662-455754F93DEC}"/>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B62CEA09-E882-6745-C940-49E1DFE4F2B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9D52-8DF7-4F6E-B50D-8CE646B1F40C}" type="slidenum">
              <a:rPr kumimoji="0" lang="en-US" sz="1200" b="0" i="0" u="none" strike="noStrike" kern="1200" cap="none" spc="0" normalizeH="0" baseline="0" noProof="0" smtClean="0">
                <a:ln>
                  <a:noFill/>
                </a:ln>
                <a:solidFill>
                  <a:prstClr val="black"/>
                </a:solidFill>
                <a:effectLst/>
                <a:uLnTx/>
                <a:uFillTx/>
                <a:latin typeface="Palatino Linoty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232169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A501B-1930-2A6A-114C-C63EB37B8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467BE-C43A-36FF-1DB0-D0CAE7016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20A34-00E1-1E25-19BE-6748CD59BC7C}"/>
              </a:ext>
            </a:extLst>
          </p:cNvPr>
          <p:cNvSpPr>
            <a:spLocks noGrp="1"/>
          </p:cNvSpPr>
          <p:nvPr>
            <p:ph type="body" idx="1"/>
          </p:nvPr>
        </p:nvSpPr>
        <p:spPr/>
        <p:txBody>
          <a:bodyPr/>
          <a:lstStyle/>
          <a:p>
            <a:endParaRPr lang="en-US" baseline="0" dirty="0"/>
          </a:p>
          <a:p>
            <a:endParaRPr lang="en-US" baseline="0" dirty="0"/>
          </a:p>
          <a:p>
            <a:r>
              <a:rPr lang="en-US" b="1" baseline="0" dirty="0"/>
              <a:t>Increased Construction Activity related to Housing </a:t>
            </a:r>
            <a:r>
              <a:rPr lang="en-US" baseline="0" dirty="0"/>
              <a:t>– Previous data shows that increased housing construction (new homes and renovations) are a significant factor in increased sales of architectural coatings. ACA seeks to promote volume creation for the P&amp;C industry and are actively promoting policies of accessibility and affordability.</a:t>
            </a:r>
          </a:p>
          <a:p>
            <a:r>
              <a:rPr lang="en-US" baseline="0" dirty="0"/>
              <a:t>	ROAD to Housing Act </a:t>
            </a:r>
            <a:r>
              <a:rPr lang="en-US" b="0" i="0" dirty="0">
                <a:solidFill>
                  <a:srgbClr val="1C1C1C"/>
                </a:solidFill>
                <a:effectLst/>
                <a:latin typeface="Roboto Slab" panose="020F0502020204030204" pitchFamily="2" charset="0"/>
              </a:rPr>
              <a:t>aims to expand and preserve our country’s housing supply, improve housing affordability, and job growth</a:t>
            </a:r>
          </a:p>
          <a:p>
            <a:endParaRPr lang="en-US" b="0" i="0" baseline="0" dirty="0">
              <a:solidFill>
                <a:srgbClr val="1C1C1C"/>
              </a:solidFill>
              <a:effectLst/>
              <a:latin typeface="Roboto Slab" panose="020F0502020204030204" pitchFamily="2" charset="0"/>
            </a:endParaRPr>
          </a:p>
          <a:p>
            <a:r>
              <a:rPr lang="en-US" b="1" baseline="0" dirty="0"/>
              <a:t>Infrastructure and Manufacturing </a:t>
            </a:r>
            <a:r>
              <a:rPr lang="en-US" baseline="0" dirty="0"/>
              <a:t>– the construction and maintenance of highways, bridges, airports and other transport entities require high performance coatings which have corrosion resistance, UV reflectivity. Hydroponic aspects and many other performance characteristics.  ACA supports infrastructure reauthorization bills which provide for additional research </a:t>
            </a:r>
          </a:p>
          <a:p>
            <a:endParaRPr lang="en-US" baseline="0" dirty="0"/>
          </a:p>
          <a:p>
            <a:pPr marL="0" marR="0" lvl="0" indent="0" algn="l" defTabSz="914400" rtl="0" eaLnBrk="1" fontAlgn="auto" latinLnBrk="0" hangingPunct="1">
              <a:lnSpc>
                <a:spcPct val="100000"/>
              </a:lnSpc>
              <a:spcBef>
                <a:spcPts val="0"/>
              </a:spcBef>
              <a:spcAft>
                <a:spcPts val="1200"/>
              </a:spcAft>
              <a:buClr>
                <a:srgbClr val="F79646">
                  <a:lumMod val="40000"/>
                  <a:lumOff val="60000"/>
                </a:srgbClr>
              </a:buClr>
              <a:buSzPct val="150000"/>
              <a:buFont typeface="Wingdings" pitchFamily="2" charset="2"/>
              <a:buNone/>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Trade and Tariffs</a:t>
            </a:r>
            <a:r>
              <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 Objective – Secure the supply chain for coatings and help ensure reliable and growing profit margins</a:t>
            </a:r>
          </a:p>
          <a:p>
            <a:pPr marL="0" marR="0" lvl="0" indent="0" algn="l" defTabSz="914400" rtl="0" eaLnBrk="1" fontAlgn="auto" latinLnBrk="0" hangingPunct="1">
              <a:lnSpc>
                <a:spcPct val="100000"/>
              </a:lnSpc>
              <a:spcBef>
                <a:spcPts val="0"/>
              </a:spcBef>
              <a:spcAft>
                <a:spcPts val="1200"/>
              </a:spcAft>
              <a:buClr>
                <a:srgbClr val="F79646">
                  <a:lumMod val="40000"/>
                  <a:lumOff val="60000"/>
                </a:srgbClr>
              </a:buClr>
              <a:buSzPct val="150000"/>
              <a:buFont typeface="Wingdings" pitchFamily="2" charset="2"/>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endParaRPr>
          </a:p>
          <a:p>
            <a:pPr marL="0" marR="0" lvl="0" indent="0" algn="l" defTabSz="914400" rtl="0" eaLnBrk="1" fontAlgn="auto" latinLnBrk="0" hangingPunct="1">
              <a:lnSpc>
                <a:spcPct val="100000"/>
              </a:lnSpc>
              <a:spcBef>
                <a:spcPts val="0"/>
              </a:spcBef>
              <a:spcAft>
                <a:spcPts val="1200"/>
              </a:spcAft>
              <a:buClr>
                <a:srgbClr val="F79646">
                  <a:lumMod val="40000"/>
                  <a:lumOff val="60000"/>
                </a:srgbClr>
              </a:buClr>
              <a:buSzPct val="150000"/>
              <a:buFont typeface="Wingdings" pitchFamily="2" charset="2"/>
              <a:buNone/>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Microplastics</a:t>
            </a:r>
            <a:r>
              <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 – Ensure that paint and coatings products are viewed as essential products to the built environment and that efforts to address microplastics pollution does not inhibit the coatings marketplace or innovative research/product development</a:t>
            </a:r>
          </a:p>
          <a:p>
            <a:pPr marL="0" marR="0" lvl="0" indent="0" algn="l" defTabSz="914400" rtl="0" eaLnBrk="1" fontAlgn="auto" latinLnBrk="0" hangingPunct="1">
              <a:lnSpc>
                <a:spcPct val="100000"/>
              </a:lnSpc>
              <a:spcBef>
                <a:spcPts val="0"/>
              </a:spcBef>
              <a:spcAft>
                <a:spcPts val="1200"/>
              </a:spcAft>
              <a:buClr>
                <a:srgbClr val="F79646">
                  <a:lumMod val="40000"/>
                  <a:lumOff val="60000"/>
                </a:srgbClr>
              </a:buClr>
              <a:buSzPct val="150000"/>
              <a:buFont typeface="Wingdings" pitchFamily="2" charset="2"/>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endParaRPr>
          </a:p>
          <a:p>
            <a:pPr marL="0" marR="0" lvl="0" indent="0" algn="l" defTabSz="914400" rtl="0" eaLnBrk="1" fontAlgn="auto" latinLnBrk="0" hangingPunct="1">
              <a:lnSpc>
                <a:spcPct val="100000"/>
              </a:lnSpc>
              <a:spcBef>
                <a:spcPts val="0"/>
              </a:spcBef>
              <a:spcAft>
                <a:spcPts val="1200"/>
              </a:spcAft>
              <a:buClr>
                <a:srgbClr val="F79646">
                  <a:lumMod val="40000"/>
                  <a:lumOff val="60000"/>
                </a:srgbClr>
              </a:buClr>
              <a:buSzPct val="150000"/>
              <a:buFont typeface="Wingdings" pitchFamily="2" charset="2"/>
              <a:buNone/>
              <a:tabLst/>
              <a:defRPr/>
            </a:pPr>
            <a:r>
              <a:rPr kumimoji="0" lang="en-US" sz="1800" b="1"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TSCA Reform: Objective </a:t>
            </a:r>
            <a:r>
              <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 Remove barriers to innovation and streamline TSCA procedures such as the timeline for the Pre-manufacture application, eliminate or significantly modify the use of SNURs and expansion of specific exemptions for the paint and coatings industry</a:t>
            </a:r>
          </a:p>
          <a:p>
            <a:pPr marL="0" marR="0" lvl="0" indent="0" algn="l" defTabSz="914400" rtl="0" eaLnBrk="1" fontAlgn="auto" latinLnBrk="0" hangingPunct="1">
              <a:lnSpc>
                <a:spcPct val="100000"/>
              </a:lnSpc>
              <a:spcBef>
                <a:spcPts val="0"/>
              </a:spcBef>
              <a:spcAft>
                <a:spcPts val="1200"/>
              </a:spcAft>
              <a:buClr>
                <a:srgbClr val="F79646">
                  <a:lumMod val="40000"/>
                  <a:lumOff val="60000"/>
                </a:srgbClr>
              </a:buClr>
              <a:buSzPct val="150000"/>
              <a:buFont typeface="Wingdings" pitchFamily="2" charset="2"/>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endParaRP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a:extLst>
              <a:ext uri="{FF2B5EF4-FFF2-40B4-BE49-F238E27FC236}">
                <a16:creationId xmlns:a16="http://schemas.microsoft.com/office/drawing/2014/main" id="{3F13D7E4-7FD9-FDEA-8A9E-40F2A5F78C27}"/>
              </a:ext>
            </a:extLst>
          </p:cNvPr>
          <p:cNvSpPr>
            <a:spLocks noGrp="1"/>
          </p:cNvSpPr>
          <p:nvPr>
            <p:ph type="sldNum" sz="quarter" idx="10"/>
          </p:nvPr>
        </p:nvSpPr>
        <p:spPr/>
        <p:txBody>
          <a:bodyPr/>
          <a:lstStyle/>
          <a:p>
            <a:fld id="{38AF9D52-8DF7-4F6E-B50D-8CE646B1F40C}" type="slidenum">
              <a:rPr lang="en-US" smtClean="0"/>
              <a:t>8</a:t>
            </a:fld>
            <a:endParaRPr lang="en-US" dirty="0"/>
          </a:p>
        </p:txBody>
      </p:sp>
    </p:spTree>
    <p:extLst>
      <p:ext uri="{BB962C8B-B14F-4D97-AF65-F5344CB8AC3E}">
        <p14:creationId xmlns:p14="http://schemas.microsoft.com/office/powerpoint/2010/main" val="3216267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1224B-4B35-5E9C-3C2E-2B6EF089B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BB828-72CE-9AFD-8EF0-F0ED016E6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118F2-E375-9801-00BF-60F13822A935}"/>
              </a:ext>
            </a:extLst>
          </p:cNvPr>
          <p:cNvSpPr>
            <a:spLocks noGrp="1"/>
          </p:cNvSpPr>
          <p:nvPr>
            <p:ph type="body" idx="1"/>
          </p:nvPr>
        </p:nvSpPr>
        <p:spPr/>
        <p:txBody>
          <a:bodyPr/>
          <a:lstStyle/>
          <a:p>
            <a:endParaRPr lang="en-US" baseline="0" dirty="0"/>
          </a:p>
          <a:p>
            <a:r>
              <a:rPr lang="en-US" b="1" baseline="0" dirty="0"/>
              <a:t>Paint Stewardship </a:t>
            </a:r>
            <a:r>
              <a:rPr lang="en-US" baseline="0" dirty="0"/>
              <a:t>– </a:t>
            </a:r>
            <a:r>
              <a:rPr lang="en-US" baseline="0" dirty="0" err="1"/>
              <a:t>PaintCare</a:t>
            </a:r>
            <a:r>
              <a:rPr lang="en-US" baseline="0" dirty="0"/>
              <a:t> is the premier award-winning stewardship program for paint and is responsible for over 74 Million gallons collected and responsibly managed; approximately 85% of latex paint is recycled and 100% of solvent base paint is sent for energy recovery where the solvent value is captured. Currently operating in 11 states and 2 more begin managing paint in 2025 (IL) and 2026 (MD).  </a:t>
            </a:r>
          </a:p>
          <a:p>
            <a:endParaRPr lang="en-US" baseline="0" dirty="0"/>
          </a:p>
          <a:p>
            <a:r>
              <a:rPr lang="en-US" b="1" baseline="0" dirty="0"/>
              <a:t>Chemicals Management/PFAS </a:t>
            </a:r>
            <a:r>
              <a:rPr lang="en-US" baseline="0" dirty="0"/>
              <a:t>– ACA is seeking a more reasonable definition of PFAS so that it excluded PCBTF and fluoropolymers, which are used extensively in high performance coatings.  In addition, ACA seeks to promote coatings as essential products to the built environment and gain certain exemptions in the PFAS reporting rules as well as the “safer consumer products” types of programs that currently exist in a few states (CA, WA, VT)</a:t>
            </a:r>
          </a:p>
          <a:p>
            <a:endParaRPr lang="en-US" baseline="0" dirty="0"/>
          </a:p>
          <a:p>
            <a:r>
              <a:rPr lang="en-US" b="1" baseline="0" dirty="0"/>
              <a:t>Extended Producer Responsibility </a:t>
            </a:r>
            <a:r>
              <a:rPr lang="en-US" baseline="0" dirty="0"/>
              <a:t>– Many states are considering EPR programs to manage the end of life of certain products, including packaging and household hazardous waste.  </a:t>
            </a:r>
            <a:r>
              <a:rPr lang="en-US" baseline="0" dirty="0" err="1"/>
              <a:t>PaintCare</a:t>
            </a:r>
            <a:r>
              <a:rPr lang="en-US" baseline="0" dirty="0"/>
              <a:t> is the most effective EPR program and ACA wants to make sure that any other EPR requirements do not undermine </a:t>
            </a:r>
            <a:r>
              <a:rPr lang="en-US" baseline="0" dirty="0" err="1"/>
              <a:t>PaintCare’s</a:t>
            </a:r>
            <a:r>
              <a:rPr lang="en-US" baseline="0" dirty="0"/>
              <a:t> program.  ACA also wants to ensure that </a:t>
            </a:r>
            <a:r>
              <a:rPr lang="en-US" baseline="0" dirty="0" err="1"/>
              <a:t>PaintCare</a:t>
            </a:r>
            <a:r>
              <a:rPr lang="en-US" baseline="0" dirty="0"/>
              <a:t> is the primary PRO for our member’s products so that there is no need to participate in packaging or HHW EPRs for coatings products.  ACA has secured exemptions in all currently adopted laws for the </a:t>
            </a:r>
            <a:r>
              <a:rPr lang="en-US" baseline="0" dirty="0" err="1"/>
              <a:t>PaintCare</a:t>
            </a:r>
            <a:r>
              <a:rPr lang="en-US" baseline="0" dirty="0"/>
              <a:t> program and will continue to seek such exemptions.</a:t>
            </a:r>
          </a:p>
          <a:p>
            <a:endParaRPr lang="en-US" baseline="0" dirty="0"/>
          </a:p>
          <a:p>
            <a:r>
              <a:rPr lang="en-US" b="1" baseline="0" dirty="0"/>
              <a:t>Microplastics</a:t>
            </a:r>
            <a:r>
              <a:rPr lang="en-US" baseline="0" dirty="0"/>
              <a:t> – Several states are considering MP proposals which range from bans on intentionally added MP to requirements for reporting.  ACA’s goal is to ensure that the definition of MP does not inadvertently include paint, recognition of the essential nature of paint</a:t>
            </a:r>
          </a:p>
          <a:p>
            <a:endParaRPr lang="en-US" baseline="0" dirty="0"/>
          </a:p>
          <a:p>
            <a:r>
              <a:rPr lang="en-US" b="1" baseline="0" dirty="0"/>
              <a:t>Judicial Reform </a:t>
            </a:r>
            <a:r>
              <a:rPr lang="en-US" baseline="0" dirty="0"/>
              <a:t>– Several states are also considering proposals that would increase the volume of tort litigation and pervert the judicial balance in favor of plaintiffs.  ACA has opposed proposals which would subject our member companies to the jurisdiction of a state where there are no clear business ties or relationships (oppose general jurisdiction proposals) and supported third party litigation funding reform, requiring disclosure to parties regarding any funding support.  </a:t>
            </a:r>
          </a:p>
          <a:p>
            <a:endParaRPr lang="en-US" baseline="0" dirty="0"/>
          </a:p>
          <a:p>
            <a:r>
              <a:rPr lang="en-US" b="1" baseline="0" dirty="0"/>
              <a:t>Air Quality  </a:t>
            </a:r>
            <a:r>
              <a:rPr lang="en-US" baseline="0" dirty="0"/>
              <a:t>- ACA has consistently sought to ensure that air quality standards adopted for coatings products are reasonable and based upon sound science.  This effort extends to state standards as well as local standards.  </a:t>
            </a:r>
          </a:p>
          <a:p>
            <a:endParaRPr lang="en-US" dirty="0"/>
          </a:p>
        </p:txBody>
      </p:sp>
      <p:sp>
        <p:nvSpPr>
          <p:cNvPr id="4" name="Slide Number Placeholder 3">
            <a:extLst>
              <a:ext uri="{FF2B5EF4-FFF2-40B4-BE49-F238E27FC236}">
                <a16:creationId xmlns:a16="http://schemas.microsoft.com/office/drawing/2014/main" id="{A8AD9123-91A9-9103-8D02-132461682067}"/>
              </a:ext>
            </a:extLst>
          </p:cNvPr>
          <p:cNvSpPr>
            <a:spLocks noGrp="1"/>
          </p:cNvSpPr>
          <p:nvPr>
            <p:ph type="sldNum" sz="quarter" idx="10"/>
          </p:nvPr>
        </p:nvSpPr>
        <p:spPr/>
        <p:txBody>
          <a:bodyPr/>
          <a:lstStyle/>
          <a:p>
            <a:fld id="{38AF9D52-8DF7-4F6E-B50D-8CE646B1F40C}" type="slidenum">
              <a:rPr lang="en-US" smtClean="0"/>
              <a:t>9</a:t>
            </a:fld>
            <a:endParaRPr lang="en-US" dirty="0"/>
          </a:p>
        </p:txBody>
      </p:sp>
    </p:spTree>
    <p:extLst>
      <p:ext uri="{BB962C8B-B14F-4D97-AF65-F5344CB8AC3E}">
        <p14:creationId xmlns:p14="http://schemas.microsoft.com/office/powerpoint/2010/main" val="2009263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8C1421F-5F2E-46CA-8EF4-9480EEF6783A}"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7FD6C9C-9942-4AE9-A825-63E8E64ED035}"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36FFF66-5678-450A-B023-119B42EA92FF}"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7BF9-5492-6157-65AA-8EECE6EAF956}"/>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B05FFFE2-8686-487D-A917-94B15B4AFFCB}"/>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719CF-CC54-EF6C-C9CC-3B68377B1544}"/>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5" name="Footer Placeholder 4">
            <a:extLst>
              <a:ext uri="{FF2B5EF4-FFF2-40B4-BE49-F238E27FC236}">
                <a16:creationId xmlns:a16="http://schemas.microsoft.com/office/drawing/2014/main" id="{929AF32B-2961-765A-9CCC-741761845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30DF1-D9AD-344B-710D-546689EC5CF8}"/>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420959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06BB-290A-AE29-73EE-2985DDAAB0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62CF4-AD7A-952B-4336-4C8D5A6FEC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7FECD-E445-10E9-48A5-071281D20CD9}"/>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5" name="Footer Placeholder 4">
            <a:extLst>
              <a:ext uri="{FF2B5EF4-FFF2-40B4-BE49-F238E27FC236}">
                <a16:creationId xmlns:a16="http://schemas.microsoft.com/office/drawing/2014/main" id="{A0EFAC15-8CE0-7AF1-64AE-7F14DB0BF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8F19A-AB8B-F4AA-E39D-F1130D71AF9A}"/>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3012462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383A-AD5D-4A68-3C6D-96554BED4C4A}"/>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2DB37BD-1D24-6AC5-518C-21B2C3F77888}"/>
              </a:ext>
            </a:extLst>
          </p:cNvPr>
          <p:cNvSpPr>
            <a:spLocks noGrp="1"/>
          </p:cNvSpPr>
          <p:nvPr>
            <p:ph type="body" idx="1"/>
          </p:nvPr>
        </p:nvSpPr>
        <p:spPr>
          <a:xfrm>
            <a:off x="831633" y="4589464"/>
            <a:ext cx="10512862"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D88C76-F72D-96D4-8EBA-E13D958E026C}"/>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5" name="Footer Placeholder 4">
            <a:extLst>
              <a:ext uri="{FF2B5EF4-FFF2-40B4-BE49-F238E27FC236}">
                <a16:creationId xmlns:a16="http://schemas.microsoft.com/office/drawing/2014/main" id="{65C4A50F-F487-78EC-7682-84154EBA7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F25B8-4CCD-B89E-8942-37BE9C5E88FE}"/>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126851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41A4-BC3E-2DB1-DB6D-C75A0005C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0258F-33E5-DB87-ABAD-DAABD8C532A3}"/>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B46283-6D48-924E-C32E-D44E3B6BE382}"/>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03139F-D1E8-99B7-D24F-6A97D4CD5B8A}"/>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6" name="Footer Placeholder 5">
            <a:extLst>
              <a:ext uri="{FF2B5EF4-FFF2-40B4-BE49-F238E27FC236}">
                <a16:creationId xmlns:a16="http://schemas.microsoft.com/office/drawing/2014/main" id="{62B1458F-D77E-A295-3B82-EE05E93746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727AC8-8C35-CF6A-61E8-536104B809ED}"/>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3332864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85E3-3E56-A0E1-868F-6DDD9CB1C59D}"/>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D23A21-7A1C-A645-04CA-677C871ABBEE}"/>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E1F116-49E2-2731-64F0-89620AC766E8}"/>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DAB1C8-D843-2203-8932-3A035FBF421A}"/>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338845-F715-122C-23DD-20FEC7F6B81A}"/>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68EC4B-9171-DF83-189B-47E3B9B44538}"/>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8" name="Footer Placeholder 7">
            <a:extLst>
              <a:ext uri="{FF2B5EF4-FFF2-40B4-BE49-F238E27FC236}">
                <a16:creationId xmlns:a16="http://schemas.microsoft.com/office/drawing/2014/main" id="{D2491447-9D08-CB2C-6D65-44F57FFDDB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32AD0-F1D7-FA0F-160A-E00BE32A164A}"/>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3236253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833F4-FBD9-4A0C-508C-B06C70AF3D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0D6E07-EDB8-06A5-FC24-905852D19D89}"/>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4" name="Footer Placeholder 3">
            <a:extLst>
              <a:ext uri="{FF2B5EF4-FFF2-40B4-BE49-F238E27FC236}">
                <a16:creationId xmlns:a16="http://schemas.microsoft.com/office/drawing/2014/main" id="{5AD23D0E-290B-A895-9C46-AC03E28FBC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7F38EE-C795-1308-EAB6-86457A1EFF57}"/>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73166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690062-7BD9-2C69-03AB-DDA719D5E874}"/>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3" name="Footer Placeholder 2">
            <a:extLst>
              <a:ext uri="{FF2B5EF4-FFF2-40B4-BE49-F238E27FC236}">
                <a16:creationId xmlns:a16="http://schemas.microsoft.com/office/drawing/2014/main" id="{1E474ED2-F5E3-025E-4A2A-228D9901F0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4A89FF-E9DF-9063-616B-B4E0948E196F}"/>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385502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1481-ED28-2760-F8A8-AAE71741A119}"/>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981E732A-6E60-60F0-1DE4-C78BF678645B}"/>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44B280-38B4-72C3-BDFD-9C9AB57D899F}"/>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BDC171-AE66-B3E2-7B13-479699531084}"/>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6" name="Footer Placeholder 5">
            <a:extLst>
              <a:ext uri="{FF2B5EF4-FFF2-40B4-BE49-F238E27FC236}">
                <a16:creationId xmlns:a16="http://schemas.microsoft.com/office/drawing/2014/main" id="{2322DACC-1333-4607-A90B-C50D49851F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0A3145-6EAF-1089-9790-03B967C7B9AB}"/>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410819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ptos Black" panose="020B0004020202020204" pitchFamily="34"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ptos" panose="020B0004020202020204" pitchFamily="34" charset="0"/>
                <a:ea typeface="Helvetica Neue" panose="02000503000000020004" pitchFamily="2" charset="0"/>
                <a:cs typeface="Helvetica Neue" panose="02000503000000020004" pitchFamily="2" charset="0"/>
              </a:defRPr>
            </a:lvl1pPr>
            <a:lvl2pPr>
              <a:defRPr>
                <a:latin typeface="Aptos" panose="020B0004020202020204" pitchFamily="34" charset="0"/>
                <a:ea typeface="Helvetica Neue" panose="02000503000000020004" pitchFamily="2" charset="0"/>
                <a:cs typeface="Helvetica Neue" panose="02000503000000020004" pitchFamily="2" charset="0"/>
              </a:defRPr>
            </a:lvl2pPr>
            <a:lvl3pPr>
              <a:defRPr>
                <a:latin typeface="Aptos" panose="020B0004020202020204" pitchFamily="34" charset="0"/>
                <a:ea typeface="Helvetica Neue" panose="02000503000000020004" pitchFamily="2" charset="0"/>
                <a:cs typeface="Helvetica Neue" panose="02000503000000020004" pitchFamily="2" charset="0"/>
              </a:defRPr>
            </a:lvl3pPr>
            <a:lvl4pPr>
              <a:defRPr>
                <a:latin typeface="Aptos" panose="020B0004020202020204" pitchFamily="34" charset="0"/>
                <a:ea typeface="Helvetica Neue" panose="02000503000000020004" pitchFamily="2" charset="0"/>
                <a:cs typeface="Helvetica Neue" panose="02000503000000020004" pitchFamily="2" charset="0"/>
              </a:defRPr>
            </a:lvl4pPr>
            <a:lvl5pPr>
              <a:defRPr>
                <a:latin typeface="Aptos" panose="020B0004020202020204" pitchFamily="34"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63EA724-7DE9-4CAE-B301-86BF40B196BD}"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90EE4-EE08-B27E-00FD-0A4202B69D30}"/>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6A3B5BCF-98AE-DA22-ED2E-A747FF8AD0F3}"/>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307932E9-47FB-EE07-EB69-EF2E7C781110}"/>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6045F-F52D-24A2-F5AC-F3841A7DBCC3}"/>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6" name="Footer Placeholder 5">
            <a:extLst>
              <a:ext uri="{FF2B5EF4-FFF2-40B4-BE49-F238E27FC236}">
                <a16:creationId xmlns:a16="http://schemas.microsoft.com/office/drawing/2014/main" id="{379DE7EB-36CE-8BF9-76E7-156260FE6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15ECFB-40B1-0FD3-02FC-09125553F682}"/>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1843283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FA8A-9455-E23C-82B1-8111E0CBA9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42D97B-B3D7-16DD-7F96-DF1FFC8589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085E8-772C-3200-5955-00910A6AC6B6}"/>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5" name="Footer Placeholder 4">
            <a:extLst>
              <a:ext uri="{FF2B5EF4-FFF2-40B4-BE49-F238E27FC236}">
                <a16:creationId xmlns:a16="http://schemas.microsoft.com/office/drawing/2014/main" id="{F96F4632-0A15-C87D-843F-A7A741A0C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7DEBA-8544-680F-AC36-BCBE92123673}"/>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4153710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D88FF1-0F91-833D-4D1B-C7F8106A72DA}"/>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2BE82-45BA-6CFD-E23E-3E2AC070D81D}"/>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9288E-C90C-00F7-214C-DD1759E14DE5}"/>
              </a:ext>
            </a:extLst>
          </p:cNvPr>
          <p:cNvSpPr>
            <a:spLocks noGrp="1"/>
          </p:cNvSpPr>
          <p:nvPr>
            <p:ph type="dt" sz="half" idx="10"/>
          </p:nvPr>
        </p:nvSpPr>
        <p:spPr/>
        <p:txBody>
          <a:bodyPr/>
          <a:lstStyle/>
          <a:p>
            <a:fld id="{2E4E2479-474A-2D4B-A1D4-019C3A882314}" type="datetimeFigureOut">
              <a:rPr lang="en-US" smtClean="0"/>
              <a:t>2/26/2026</a:t>
            </a:fld>
            <a:endParaRPr lang="en-US"/>
          </a:p>
        </p:txBody>
      </p:sp>
      <p:sp>
        <p:nvSpPr>
          <p:cNvPr id="5" name="Footer Placeholder 4">
            <a:extLst>
              <a:ext uri="{FF2B5EF4-FFF2-40B4-BE49-F238E27FC236}">
                <a16:creationId xmlns:a16="http://schemas.microsoft.com/office/drawing/2014/main" id="{BEEFEF23-CCD1-A8D5-CCC2-394BEECB0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0E6D6-478D-49E1-DCDB-C1E6506A6FC1}"/>
              </a:ext>
            </a:extLst>
          </p:cNvPr>
          <p:cNvSpPr>
            <a:spLocks noGrp="1"/>
          </p:cNvSpPr>
          <p:nvPr>
            <p:ph type="sldNum" sz="quarter" idx="12"/>
          </p:nvPr>
        </p:nvSpPr>
        <p:spPr/>
        <p:txBody>
          <a:bodyPr/>
          <a:lstStyle/>
          <a:p>
            <a:fld id="{03E9DD6C-897C-144A-8760-985BAB8FDC18}" type="slidenum">
              <a:rPr lang="en-US" smtClean="0"/>
              <a:t>‹#›</a:t>
            </a:fld>
            <a:endParaRPr lang="en-US"/>
          </a:p>
        </p:txBody>
      </p:sp>
    </p:spTree>
    <p:extLst>
      <p:ext uri="{BB962C8B-B14F-4D97-AF65-F5344CB8AC3E}">
        <p14:creationId xmlns:p14="http://schemas.microsoft.com/office/powerpoint/2010/main" val="15904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79E04D0-2601-4F61-8853-D06855283F08}"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F834C9F-8C3C-4739-8A88-FFC1B6163C71}"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976974A0-03B3-4A6A-9542-0804C0962EE4}"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29033AC-267B-44D3-BF03-A59A41B83DD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F5DDEB24-1422-4A5A-A017-E0C1D760C95E}"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FFBEF55B-1DDE-496F-95CF-2912C67C58D9}"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BFBC7F0B-5406-4C0B-9205-01CC7AD48B7E}"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7801510-415C-4948-B9AA-920B5B764EDC}" type="slidenum">
              <a:rPr lang="en-US" smtClean="0"/>
              <a:pPr>
                <a:defRPr/>
              </a:pPr>
              <a:t>‹#›</a:t>
            </a:fld>
            <a:endParaRPr lang="en-US" dirty="0"/>
          </a:p>
        </p:txBody>
      </p:sp>
    </p:spTree>
    <p:extLst>
      <p:ext uri="{BB962C8B-B14F-4D97-AF65-F5344CB8AC3E}">
        <p14:creationId xmlns:p14="http://schemas.microsoft.com/office/powerpoint/2010/main" val="867149150"/>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457200" rtl="0" eaLnBrk="1" latinLnBrk="0" hangingPunct="1">
        <a:spcBef>
          <a:spcPct val="0"/>
        </a:spcBef>
        <a:buNone/>
        <a:defRPr sz="44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742950" indent="-285750" algn="l" defTabSz="457200" rtl="0" eaLnBrk="1" latinLnBrk="0" hangingPunct="1">
        <a:spcBef>
          <a:spcPct val="20000"/>
        </a:spcBef>
        <a:buFont typeface="Arial"/>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457200" rtl="0" eaLnBrk="1" latinLnBrk="0" hangingPunct="1">
        <a:spcBef>
          <a:spcPct val="20000"/>
        </a:spcBef>
        <a:buFont typeface="Arial"/>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FF2D0D-E9D2-3A37-2C35-5CF5834C2AF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C7E54-FF38-0698-900E-D25E6322315E}"/>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87B79-6ED6-51EC-C6B0-308C00E2E668}"/>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4E2479-474A-2D4B-A1D4-019C3A882314}" type="datetimeFigureOut">
              <a:rPr lang="en-US" smtClean="0"/>
              <a:t>2/26/2026</a:t>
            </a:fld>
            <a:endParaRPr lang="en-US"/>
          </a:p>
        </p:txBody>
      </p:sp>
      <p:sp>
        <p:nvSpPr>
          <p:cNvPr id="5" name="Footer Placeholder 4">
            <a:extLst>
              <a:ext uri="{FF2B5EF4-FFF2-40B4-BE49-F238E27FC236}">
                <a16:creationId xmlns:a16="http://schemas.microsoft.com/office/drawing/2014/main" id="{2B0352A0-ACC1-CB76-2936-5F8D0FA7563D}"/>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DF09E00-409A-4B30-4476-DC6321C74BA3}"/>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E9DD6C-897C-144A-8760-985BAB8FDC18}" type="slidenum">
              <a:rPr lang="en-US" smtClean="0"/>
              <a:t>‹#›</a:t>
            </a:fld>
            <a:endParaRPr lang="en-US"/>
          </a:p>
        </p:txBody>
      </p:sp>
    </p:spTree>
    <p:extLst>
      <p:ext uri="{BB962C8B-B14F-4D97-AF65-F5344CB8AC3E}">
        <p14:creationId xmlns:p14="http://schemas.microsoft.com/office/powerpoint/2010/main" val="73791347"/>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61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1000">
              <a:srgbClr val="B4FCBD"/>
            </a:gs>
            <a:gs pos="97000">
              <a:srgbClr val="4087C1"/>
            </a:gs>
            <a:gs pos="42000">
              <a:srgbClr val="0560FF"/>
            </a:gs>
          </a:gsLst>
          <a:lin ang="7200000" scaled="0"/>
        </a:gradFill>
        <a:effectLst/>
      </p:bgPr>
    </p:bg>
    <p:spTree>
      <p:nvGrpSpPr>
        <p:cNvPr id="1" name="">
          <a:extLst>
            <a:ext uri="{FF2B5EF4-FFF2-40B4-BE49-F238E27FC236}">
              <a16:creationId xmlns:a16="http://schemas.microsoft.com/office/drawing/2014/main" id="{482019DC-77CD-F156-0819-07882DC51313}"/>
            </a:ext>
          </a:extLst>
        </p:cNvPr>
        <p:cNvGrpSpPr/>
        <p:nvPr/>
      </p:nvGrpSpPr>
      <p:grpSpPr>
        <a:xfrm>
          <a:off x="0" y="0"/>
          <a:ext cx="0" cy="0"/>
          <a:chOff x="0" y="0"/>
          <a:chExt cx="0" cy="0"/>
        </a:xfrm>
      </p:grpSpPr>
      <p:pic>
        <p:nvPicPr>
          <p:cNvPr id="50" name="Picture 49">
            <a:extLst>
              <a:ext uri="{FF2B5EF4-FFF2-40B4-BE49-F238E27FC236}">
                <a16:creationId xmlns:a16="http://schemas.microsoft.com/office/drawing/2014/main" id="{3DD933BD-63C8-441A-56C6-3FD300AC5A89}"/>
              </a:ext>
            </a:extLst>
          </p:cNvPr>
          <p:cNvPicPr>
            <a:picLocks noChangeAspect="1"/>
          </p:cNvPicPr>
          <p:nvPr/>
        </p:nvPicPr>
        <p:blipFill>
          <a:blip r:embed="rId3"/>
          <a:stretch>
            <a:fillRect/>
          </a:stretch>
        </p:blipFill>
        <p:spPr>
          <a:xfrm>
            <a:off x="10435552" y="242225"/>
            <a:ext cx="1370886" cy="413167"/>
          </a:xfrm>
          <a:prstGeom prst="rect">
            <a:avLst/>
          </a:prstGeom>
          <a:effectLst>
            <a:glow rad="915501">
              <a:srgbClr val="CCFFD1">
                <a:alpha val="52000"/>
              </a:srgbClr>
            </a:glow>
          </a:effectLst>
        </p:spPr>
      </p:pic>
      <p:sp>
        <p:nvSpPr>
          <p:cNvPr id="67" name="TextBox 66">
            <a:extLst>
              <a:ext uri="{FF2B5EF4-FFF2-40B4-BE49-F238E27FC236}">
                <a16:creationId xmlns:a16="http://schemas.microsoft.com/office/drawing/2014/main" id="{4079CA2C-B5CD-E7A3-C96D-49EF592D6ED3}"/>
              </a:ext>
            </a:extLst>
          </p:cNvPr>
          <p:cNvSpPr txBox="1"/>
          <p:nvPr/>
        </p:nvSpPr>
        <p:spPr>
          <a:xfrm>
            <a:off x="13416422" y="282993"/>
            <a:ext cx="184635" cy="369140"/>
          </a:xfrm>
          <a:prstGeom prst="rect">
            <a:avLst/>
          </a:prstGeom>
          <a:noFill/>
        </p:spPr>
        <p:txBody>
          <a:bodyPr wrap="none" rtlCol="0">
            <a:spAutoFit/>
          </a:bodyPr>
          <a:lstStyle/>
          <a:p>
            <a:pPr defTabSz="913852">
              <a:defRPr/>
            </a:pPr>
            <a:endParaRPr lang="en-US" sz="1798" dirty="0">
              <a:solidFill>
                <a:prstClr val="black"/>
              </a:solidFill>
              <a:latin typeface="Aptos" panose="02110004020202020204"/>
            </a:endParaRPr>
          </a:p>
        </p:txBody>
      </p:sp>
      <p:sp>
        <p:nvSpPr>
          <p:cNvPr id="2" name="TextBox 1">
            <a:extLst>
              <a:ext uri="{FF2B5EF4-FFF2-40B4-BE49-F238E27FC236}">
                <a16:creationId xmlns:a16="http://schemas.microsoft.com/office/drawing/2014/main" id="{B9A1F4E4-13F4-6CCE-4F2A-430FCA509029}"/>
              </a:ext>
            </a:extLst>
          </p:cNvPr>
          <p:cNvSpPr txBox="1"/>
          <p:nvPr/>
        </p:nvSpPr>
        <p:spPr>
          <a:xfrm>
            <a:off x="102497" y="518489"/>
            <a:ext cx="11983831" cy="400006"/>
          </a:xfrm>
          <a:prstGeom prst="rect">
            <a:avLst/>
          </a:prstGeom>
          <a:noFill/>
        </p:spPr>
        <p:txBody>
          <a:bodyPr wrap="square" rtlCol="0">
            <a:spAutoFit/>
          </a:bodyPr>
          <a:lstStyle/>
          <a:p>
            <a:pPr defTabSz="914126">
              <a:defRPr/>
            </a:pPr>
            <a:r>
              <a:rPr lang="en-US" sz="1999" dirty="0">
                <a:solidFill>
                  <a:prstClr val="white"/>
                </a:solidFill>
                <a:latin typeface="Aptos" panose="02110004020202020204"/>
              </a:rPr>
              <a:t>Applies to PFAS, defined as substances having one fully fluorinated carbon atom.</a:t>
            </a:r>
          </a:p>
        </p:txBody>
      </p:sp>
      <p:sp>
        <p:nvSpPr>
          <p:cNvPr id="4" name="Title 3">
            <a:extLst>
              <a:ext uri="{FF2B5EF4-FFF2-40B4-BE49-F238E27FC236}">
                <a16:creationId xmlns:a16="http://schemas.microsoft.com/office/drawing/2014/main" id="{C347CC54-23AE-1976-1454-7E6D7BE43E8C}"/>
              </a:ext>
            </a:extLst>
          </p:cNvPr>
          <p:cNvSpPr>
            <a:spLocks noGrp="1"/>
          </p:cNvSpPr>
          <p:nvPr>
            <p:ph type="title"/>
          </p:nvPr>
        </p:nvSpPr>
        <p:spPr>
          <a:xfrm>
            <a:off x="441705" y="-279914"/>
            <a:ext cx="10969943" cy="1142702"/>
          </a:xfrm>
        </p:spPr>
        <p:txBody>
          <a:bodyPr/>
          <a:lstStyle/>
          <a:p>
            <a:r>
              <a:rPr lang="en-US" dirty="0">
                <a:solidFill>
                  <a:schemeClr val="bg1"/>
                </a:solidFill>
              </a:rPr>
              <a:t>State-Level PFAS Bills and Rule</a:t>
            </a:r>
          </a:p>
        </p:txBody>
      </p:sp>
      <p:graphicFrame>
        <p:nvGraphicFramePr>
          <p:cNvPr id="6" name="Table 5">
            <a:extLst>
              <a:ext uri="{FF2B5EF4-FFF2-40B4-BE49-F238E27FC236}">
                <a16:creationId xmlns:a16="http://schemas.microsoft.com/office/drawing/2014/main" id="{C1784293-4AFC-2E16-5241-A571514DA66B}"/>
              </a:ext>
            </a:extLst>
          </p:cNvPr>
          <p:cNvGraphicFramePr>
            <a:graphicFrameLocks noGrp="1"/>
          </p:cNvGraphicFramePr>
          <p:nvPr/>
        </p:nvGraphicFramePr>
        <p:xfrm>
          <a:off x="204409" y="1177529"/>
          <a:ext cx="11162995" cy="5549392"/>
        </p:xfrm>
        <a:graphic>
          <a:graphicData uri="http://schemas.openxmlformats.org/drawingml/2006/table">
            <a:tbl>
              <a:tblPr firstRow="1" firstCol="1" bandRow="1"/>
              <a:tblGrid>
                <a:gridCol w="1908003">
                  <a:extLst>
                    <a:ext uri="{9D8B030D-6E8A-4147-A177-3AD203B41FA5}">
                      <a16:colId xmlns:a16="http://schemas.microsoft.com/office/drawing/2014/main" val="107005571"/>
                    </a:ext>
                  </a:extLst>
                </a:gridCol>
                <a:gridCol w="2812886">
                  <a:extLst>
                    <a:ext uri="{9D8B030D-6E8A-4147-A177-3AD203B41FA5}">
                      <a16:colId xmlns:a16="http://schemas.microsoft.com/office/drawing/2014/main" val="2950840658"/>
                    </a:ext>
                  </a:extLst>
                </a:gridCol>
                <a:gridCol w="2040830">
                  <a:extLst>
                    <a:ext uri="{9D8B030D-6E8A-4147-A177-3AD203B41FA5}">
                      <a16:colId xmlns:a16="http://schemas.microsoft.com/office/drawing/2014/main" val="3277255539"/>
                    </a:ext>
                  </a:extLst>
                </a:gridCol>
                <a:gridCol w="2085107">
                  <a:extLst>
                    <a:ext uri="{9D8B030D-6E8A-4147-A177-3AD203B41FA5}">
                      <a16:colId xmlns:a16="http://schemas.microsoft.com/office/drawing/2014/main" val="38725005"/>
                    </a:ext>
                  </a:extLst>
                </a:gridCol>
                <a:gridCol w="2316169">
                  <a:extLst>
                    <a:ext uri="{9D8B030D-6E8A-4147-A177-3AD203B41FA5}">
                      <a16:colId xmlns:a16="http://schemas.microsoft.com/office/drawing/2014/main" val="2216014040"/>
                    </a:ext>
                  </a:extLst>
                </a:gridCol>
              </a:tblGrid>
              <a:tr h="1135592">
                <a:tc>
                  <a:txBody>
                    <a:bodyPr/>
                    <a:lstStyle/>
                    <a:p>
                      <a:pPr marL="0" marR="0">
                        <a:lnSpc>
                          <a:spcPct val="115000"/>
                        </a:lnSpc>
                        <a:spcAft>
                          <a:spcPts val="800"/>
                        </a:spcAft>
                        <a:buNone/>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State</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Product Bans</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CUU</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Product</a:t>
                      </a:r>
                    </a:p>
                    <a:p>
                      <a:pPr marL="0" marR="0">
                        <a:lnSpc>
                          <a:spcPct val="115000"/>
                        </a:lnSpc>
                        <a:spcAft>
                          <a:spcPts val="800"/>
                        </a:spcAft>
                        <a:buNone/>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Registration/ Reporting</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Additional Requirements</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8363677"/>
                  </a:ext>
                </a:extLst>
              </a:tr>
              <a:tr h="1689168">
                <a:tc>
                  <a:txBody>
                    <a:bodyPr/>
                    <a:lstStyle/>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Maryland </a:t>
                      </a:r>
                    </a:p>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AB 7738</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Symbol" panose="05050102010706020507" pitchFamily="18" charset="2"/>
                        <a:buChar char=""/>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paint (no definition)</a:t>
                      </a:r>
                    </a:p>
                    <a:p>
                      <a:pPr marL="342900" marR="0" lvl="0" indent="-342900">
                        <a:lnSpc>
                          <a:spcPct val="115000"/>
                        </a:lnSpc>
                        <a:buFont typeface="Symbol" panose="05050102010706020507" pitchFamily="18" charset="2"/>
                        <a:buChar char=""/>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Jan. 1, 2029</a:t>
                      </a:r>
                    </a:p>
                    <a:p>
                      <a:pPr marL="342900" marR="0" lvl="0" indent="-342900">
                        <a:lnSpc>
                          <a:spcPct val="115000"/>
                        </a:lnSpc>
                        <a:spcAft>
                          <a:spcPts val="800"/>
                        </a:spcAft>
                        <a:buFont typeface="Symbol" panose="05050102010706020507" pitchFamily="18" charset="2"/>
                        <a:buChar char=""/>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“covered products”</a:t>
                      </a:r>
                    </a:p>
                    <a:p>
                      <a:pPr marL="0" marR="0">
                        <a:lnSpc>
                          <a:spcPct val="115000"/>
                        </a:lnSpc>
                        <a:spcAft>
                          <a:spcPts val="800"/>
                        </a:spcAft>
                        <a:buNone/>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Health</a:t>
                      </a:r>
                    </a:p>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Safety</a:t>
                      </a:r>
                    </a:p>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Social</a:t>
                      </a:r>
                    </a:p>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Alternatives</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Yes, but sponsor will remove.</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Restrictions on AFFF </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60159"/>
                  </a:ext>
                </a:extLst>
              </a:tr>
              <a:tr h="1034019">
                <a:tc>
                  <a:txBody>
                    <a:bodyPr/>
                    <a:lstStyle/>
                    <a:p>
                      <a:pPr marL="0" marR="0">
                        <a:lnSpc>
                          <a:spcPct val="115000"/>
                        </a:lnSpc>
                        <a:spcAft>
                          <a:spcPts val="800"/>
                        </a:spcAft>
                        <a:buNone/>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New York</a:t>
                      </a:r>
                    </a:p>
                    <a:p>
                      <a:pPr marL="0" marR="0">
                        <a:lnSpc>
                          <a:spcPct val="115000"/>
                        </a:lnSpc>
                        <a:spcAft>
                          <a:spcPts val="800"/>
                        </a:spcAft>
                        <a:buNone/>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A7738</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Symbol" panose="05050102010706020507" pitchFamily="18" charset="2"/>
                        <a:buChar char=""/>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“architectural paint”</a:t>
                      </a:r>
                    </a:p>
                    <a:p>
                      <a:pPr marL="342900" marR="0" lvl="0" indent="-342900">
                        <a:lnSpc>
                          <a:spcPct val="115000"/>
                        </a:lnSpc>
                        <a:buFont typeface="Symbol" panose="05050102010706020507" pitchFamily="18" charset="2"/>
                        <a:buChar char=""/>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“covered products”</a:t>
                      </a:r>
                    </a:p>
                    <a:p>
                      <a:pPr marL="342900" marR="0" lvl="0" indent="-342900">
                        <a:lnSpc>
                          <a:spcPct val="115000"/>
                        </a:lnSpc>
                        <a:spcAft>
                          <a:spcPts val="800"/>
                        </a:spcAft>
                        <a:buFont typeface="Symbol" panose="05050102010706020507" pitchFamily="18" charset="2"/>
                        <a:buChar char=""/>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Jan. 1, 2027</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No process.</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No</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Certification for covered products without PFAS</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2869565"/>
                  </a:ext>
                </a:extLst>
              </a:tr>
              <a:tr h="1689168">
                <a:tc>
                  <a:txBody>
                    <a:bodyPr/>
                    <a:lstStyle/>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New Mexico Proposed Rules</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Symbol" panose="05050102010706020507" pitchFamily="18" charset="2"/>
                        <a:buChar char=""/>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General prohibition Jan. 1, 2032</a:t>
                      </a:r>
                    </a:p>
                    <a:p>
                      <a:pPr marL="342900" marR="0" lvl="0" indent="-342900">
                        <a:lnSpc>
                          <a:spcPct val="115000"/>
                        </a:lnSpc>
                        <a:spcAft>
                          <a:spcPts val="800"/>
                        </a:spcAft>
                        <a:buFont typeface="Symbol" panose="05050102010706020507" pitchFamily="18" charset="2"/>
                        <a:buChar char=""/>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Specified products earlier</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Health</a:t>
                      </a:r>
                    </a:p>
                    <a:p>
                      <a:pPr marL="0" marR="0">
                        <a:lnSpc>
                          <a:spcPct val="115000"/>
                        </a:lnSpc>
                        <a:spcAft>
                          <a:spcPts val="800"/>
                        </a:spcAft>
                        <a:buNone/>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Safety</a:t>
                      </a:r>
                    </a:p>
                    <a:p>
                      <a:pPr marL="0" marR="0">
                        <a:lnSpc>
                          <a:spcPct val="115000"/>
                        </a:lnSpc>
                        <a:spcAft>
                          <a:spcPts val="800"/>
                        </a:spcAft>
                        <a:buNone/>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Social</a:t>
                      </a:r>
                    </a:p>
                    <a:p>
                      <a:pPr marL="0" marR="0">
                        <a:lnSpc>
                          <a:spcPct val="115000"/>
                        </a:lnSpc>
                        <a:spcAft>
                          <a:spcPts val="800"/>
                        </a:spcAft>
                        <a:buNone/>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Alternatives</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Yes</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Labeling</a:t>
                      </a:r>
                    </a:p>
                    <a:p>
                      <a:pPr marL="0" marR="0">
                        <a:lnSpc>
                          <a:spcPct val="115000"/>
                        </a:lnSpc>
                        <a:spcAft>
                          <a:spcPts val="800"/>
                        </a:spcAft>
                        <a:buNone/>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Fluoropolymers exempted from product bans only.</a:t>
                      </a: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043366"/>
                  </a:ext>
                </a:extLst>
              </a:tr>
            </a:tbl>
          </a:graphicData>
        </a:graphic>
      </p:graphicFrame>
    </p:spTree>
    <p:extLst>
      <p:ext uri="{BB962C8B-B14F-4D97-AF65-F5344CB8AC3E}">
        <p14:creationId xmlns:p14="http://schemas.microsoft.com/office/powerpoint/2010/main" val="2156178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188449F-1FA6-B06E-BED3-BB030E064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3605F-83D1-8819-341E-65EB0E7C5443}"/>
              </a:ext>
            </a:extLst>
          </p:cNvPr>
          <p:cNvSpPr txBox="1">
            <a:spLocks/>
          </p:cNvSpPr>
          <p:nvPr/>
        </p:nvSpPr>
        <p:spPr>
          <a:xfrm>
            <a:off x="3198812" y="2371440"/>
            <a:ext cx="5181600" cy="1743360"/>
          </a:xfrm>
          <a:prstGeom prst="rect">
            <a:avLst/>
          </a:prstGeom>
        </p:spPr>
        <p:txBody>
          <a:bodyPr vert="horz" lIns="91440" tIns="45720" rIns="91440" bIns="45720" rtlCol="0" anchor="b">
            <a:normAutofit fontScale="97500"/>
          </a:bodyPr>
          <a:lstStyle>
            <a:lvl1pPr algn="ctr" defTabSz="457200" rtl="0" eaLnBrk="1" latinLnBrk="0" hangingPunct="1">
              <a:spcBef>
                <a:spcPct val="0"/>
              </a:spcBef>
              <a:buNone/>
              <a:defRPr sz="44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n-US" sz="6000" baseline="30000" dirty="0">
                <a:solidFill>
                  <a:srgbClr val="C6FFCD"/>
                </a:solidFill>
              </a:rPr>
              <a:t>THANK YOU</a:t>
            </a:r>
            <a:br>
              <a:rPr lang="en-US" sz="6000" baseline="30000" dirty="0">
                <a:solidFill>
                  <a:srgbClr val="C6FFCD"/>
                </a:solidFill>
              </a:rPr>
            </a:br>
            <a:r>
              <a:rPr lang="en-US" sz="4100" baseline="30000" dirty="0">
                <a:solidFill>
                  <a:srgbClr val="C6FFCD"/>
                </a:solidFill>
              </a:rPr>
              <a:t>Questions/Feedback</a:t>
            </a:r>
            <a:endParaRPr kumimoji="0" lang="en-US" sz="4100" b="1" i="0" u="none" strike="noStrike" kern="1200" cap="none" spc="0" normalizeH="0" baseline="30000" noProof="0" dirty="0">
              <a:ln>
                <a:noFill/>
              </a:ln>
              <a:solidFill>
                <a:srgbClr val="C6FFCD"/>
              </a:solidFill>
              <a:effectLst/>
              <a:uLnTx/>
              <a:uFillTx/>
              <a:latin typeface="Helvetica Neue" panose="02000503000000020004" pitchFamily="2" charset="0"/>
            </a:endParaRPr>
          </a:p>
        </p:txBody>
      </p:sp>
      <p:sp>
        <p:nvSpPr>
          <p:cNvPr id="3" name="Content Placeholder 2">
            <a:extLst>
              <a:ext uri="{FF2B5EF4-FFF2-40B4-BE49-F238E27FC236}">
                <a16:creationId xmlns:a16="http://schemas.microsoft.com/office/drawing/2014/main" id="{D7CB95F0-4948-674A-5C1A-204CF75F2DE4}"/>
              </a:ext>
            </a:extLst>
          </p:cNvPr>
          <p:cNvSpPr txBox="1">
            <a:spLocks/>
          </p:cNvSpPr>
          <p:nvPr/>
        </p:nvSpPr>
        <p:spPr>
          <a:xfrm>
            <a:off x="4113212" y="3962400"/>
            <a:ext cx="3748949" cy="163025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defTabSz="457200" rtl="0" eaLnBrk="1" fontAlgn="auto" latinLnBrk="0" hangingPunct="1">
              <a:lnSpc>
                <a:spcPct val="12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rPr>
              <a:t>Heidi McAuliffe</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rPr>
              <a:t>hmcauliffe@paint.org</a:t>
            </a:r>
            <a:b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rPr>
            </a:br>
            <a:r>
              <a:rPr kumimoji="0" lang="en-US" sz="1800" b="1" i="0" u="none" strike="noStrike" kern="1200" cap="none" spc="0" normalizeH="0" baseline="0" noProof="0" dirty="0">
                <a:ln>
                  <a:noFill/>
                </a:ln>
                <a:solidFill>
                  <a:prstClr val="white"/>
                </a:solidFill>
                <a:effectLst/>
                <a:uLnTx/>
                <a:uFillTx/>
                <a:latin typeface="Helvetica Neue" panose="02000503000000020004" pitchFamily="2" charset="0"/>
              </a:rPr>
              <a:t>202-462-6272  </a:t>
            </a:r>
            <a:endPar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ndParaRPr>
          </a:p>
        </p:txBody>
      </p:sp>
      <p:pic>
        <p:nvPicPr>
          <p:cNvPr id="5" name="Picture 4" descr="A black background with white text&#10;&#10;AI-generated content may be incorrect.">
            <a:extLst>
              <a:ext uri="{FF2B5EF4-FFF2-40B4-BE49-F238E27FC236}">
                <a16:creationId xmlns:a16="http://schemas.microsoft.com/office/drawing/2014/main" id="{608733AF-922F-494A-B28C-5AF2AD5AF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812" y="4996805"/>
            <a:ext cx="2133600" cy="708955"/>
          </a:xfrm>
          <a:prstGeom prst="rect">
            <a:avLst/>
          </a:prstGeom>
        </p:spPr>
      </p:pic>
    </p:spTree>
    <p:extLst>
      <p:ext uri="{BB962C8B-B14F-4D97-AF65-F5344CB8AC3E}">
        <p14:creationId xmlns:p14="http://schemas.microsoft.com/office/powerpoint/2010/main" val="648126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1000">
              <a:srgbClr val="B4FCBD"/>
            </a:gs>
            <a:gs pos="97000">
              <a:srgbClr val="4087C1"/>
            </a:gs>
            <a:gs pos="42000">
              <a:srgbClr val="0560FF"/>
            </a:gs>
          </a:gsLst>
          <a:lin ang="7200000" scaled="0"/>
        </a:gradFill>
        <a:effectLst/>
      </p:bgPr>
    </p:bg>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6CD35565-B43D-3B57-462A-36D58F53355F}"/>
              </a:ext>
            </a:extLst>
          </p:cNvPr>
          <p:cNvPicPr>
            <a:picLocks noChangeAspect="1"/>
          </p:cNvPicPr>
          <p:nvPr/>
        </p:nvPicPr>
        <p:blipFill rotWithShape="1">
          <a:blip r:embed="rId3">
            <a:alphaModFix amt="95000"/>
            <a:extLst>
              <a:ext uri="{BEBA8EAE-BF5A-486C-A8C5-ECC9F3942E4B}">
                <a14:imgProps xmlns:a14="http://schemas.microsoft.com/office/drawing/2010/main">
                  <a14:imgLayer r:embed="rId4">
                    <a14:imgEffect>
                      <a14:sharpenSoften amount="40000"/>
                    </a14:imgEffect>
                    <a14:imgEffect>
                      <a14:brightnessContrast bright="-45000" contrast="28000"/>
                    </a14:imgEffect>
                  </a14:imgLayer>
                </a14:imgProps>
              </a:ext>
            </a:extLst>
          </a:blip>
          <a:srcRect l="30744" r="11606" b="23386"/>
          <a:stretch/>
        </p:blipFill>
        <p:spPr>
          <a:xfrm>
            <a:off x="0" y="943667"/>
            <a:ext cx="12188825" cy="5914333"/>
          </a:xfrm>
          <a:prstGeom prst="rect">
            <a:avLst/>
          </a:prstGeom>
        </p:spPr>
      </p:pic>
      <p:sp>
        <p:nvSpPr>
          <p:cNvPr id="28" name="TextBox 27">
            <a:extLst>
              <a:ext uri="{FF2B5EF4-FFF2-40B4-BE49-F238E27FC236}">
                <a16:creationId xmlns:a16="http://schemas.microsoft.com/office/drawing/2014/main" id="{BD09FEE2-B302-2363-26B4-AF7F2885218B}"/>
              </a:ext>
            </a:extLst>
          </p:cNvPr>
          <p:cNvSpPr txBox="1"/>
          <p:nvPr/>
        </p:nvSpPr>
        <p:spPr>
          <a:xfrm>
            <a:off x="4146496" y="1826940"/>
            <a:ext cx="2592264" cy="1231106"/>
          </a:xfrm>
          <a:prstGeom prst="rect">
            <a:avLst/>
          </a:prstGeom>
          <a:noFill/>
        </p:spPr>
        <p:txBody>
          <a:bodyPr wrap="square">
            <a:spAutoFit/>
          </a:bodyPr>
          <a:lstStyle/>
          <a:p>
            <a:pPr lvl="0" algn="ctr">
              <a:lnSpc>
                <a:spcPct val="100000"/>
              </a:lnSpc>
            </a:pPr>
            <a:r>
              <a:rPr lang="en-US" sz="5400" b="1" dirty="0">
                <a:solidFill>
                  <a:srgbClr val="B4FCBD"/>
                </a:solidFill>
                <a:latin typeface="Aptos" panose="020B0004020202020204" pitchFamily="34" charset="0"/>
                <a:ea typeface="Helvetica Neue" charset="0"/>
                <a:cs typeface="Helvetica Neue" charset="0"/>
              </a:rPr>
              <a:t>177</a:t>
            </a:r>
            <a:br>
              <a:rPr lang="en-US" b="1" dirty="0">
                <a:solidFill>
                  <a:schemeClr val="accent6">
                    <a:lumMod val="60000"/>
                    <a:lumOff val="40000"/>
                  </a:schemeClr>
                </a:solidFill>
                <a:latin typeface="Aptos" panose="020B0004020202020204" pitchFamily="34" charset="0"/>
                <a:ea typeface="Helvetica Neue" charset="0"/>
                <a:cs typeface="Helvetica Neue" charset="0"/>
              </a:rPr>
            </a:br>
            <a:r>
              <a:rPr lang="en-US" sz="2000" b="1" dirty="0">
                <a:solidFill>
                  <a:schemeClr val="accent6">
                    <a:lumMod val="60000"/>
                    <a:lumOff val="40000"/>
                  </a:schemeClr>
                </a:solidFill>
                <a:latin typeface="Aptos" panose="020B0004020202020204" pitchFamily="34" charset="0"/>
                <a:ea typeface="Helvetica Neue" charset="0"/>
                <a:cs typeface="Helvetica Neue" charset="0"/>
              </a:rPr>
              <a:t>Corporate Members</a:t>
            </a:r>
          </a:p>
        </p:txBody>
      </p:sp>
      <p:sp>
        <p:nvSpPr>
          <p:cNvPr id="36" name="Title 35">
            <a:extLst>
              <a:ext uri="{FF2B5EF4-FFF2-40B4-BE49-F238E27FC236}">
                <a16:creationId xmlns:a16="http://schemas.microsoft.com/office/drawing/2014/main" id="{B9B4EF65-D9E9-BEBD-BB91-811C85B28CDC}"/>
              </a:ext>
            </a:extLst>
          </p:cNvPr>
          <p:cNvSpPr>
            <a:spLocks noGrp="1"/>
          </p:cNvSpPr>
          <p:nvPr>
            <p:ph type="title"/>
          </p:nvPr>
        </p:nvSpPr>
        <p:spPr>
          <a:xfrm>
            <a:off x="379413" y="92227"/>
            <a:ext cx="2592264" cy="1143000"/>
          </a:xfrm>
          <a:ln>
            <a:noFill/>
          </a:ln>
        </p:spPr>
        <p:txBody>
          <a:bodyPr>
            <a:normAutofit/>
          </a:bodyPr>
          <a:lstStyle/>
          <a:p>
            <a:r>
              <a:rPr lang="en-US" sz="6600" dirty="0">
                <a:solidFill>
                  <a:srgbClr val="CCFFD1"/>
                </a:solidFill>
                <a:latin typeface="Aptos Black" panose="020B0004020202020204" pitchFamily="34" charset="0"/>
              </a:rPr>
              <a:t>ACA </a:t>
            </a:r>
          </a:p>
        </p:txBody>
      </p:sp>
      <p:grpSp>
        <p:nvGrpSpPr>
          <p:cNvPr id="49" name="Group 48">
            <a:extLst>
              <a:ext uri="{FF2B5EF4-FFF2-40B4-BE49-F238E27FC236}">
                <a16:creationId xmlns:a16="http://schemas.microsoft.com/office/drawing/2014/main" id="{F17AE52E-307C-1C80-5059-FC0DD1E0D3CD}"/>
              </a:ext>
            </a:extLst>
          </p:cNvPr>
          <p:cNvGrpSpPr/>
          <p:nvPr/>
        </p:nvGrpSpPr>
        <p:grpSpPr>
          <a:xfrm>
            <a:off x="8362196" y="1505384"/>
            <a:ext cx="2098392" cy="1736713"/>
            <a:chOff x="8113914" y="1368526"/>
            <a:chExt cx="2098392" cy="1736713"/>
          </a:xfrm>
        </p:grpSpPr>
        <p:sp>
          <p:nvSpPr>
            <p:cNvPr id="32" name="TextBox 31">
              <a:extLst>
                <a:ext uri="{FF2B5EF4-FFF2-40B4-BE49-F238E27FC236}">
                  <a16:creationId xmlns:a16="http://schemas.microsoft.com/office/drawing/2014/main" id="{C799F59E-1FF1-39BB-D566-92AF2046B29A}"/>
                </a:ext>
              </a:extLst>
            </p:cNvPr>
            <p:cNvSpPr txBox="1"/>
            <p:nvPr/>
          </p:nvSpPr>
          <p:spPr>
            <a:xfrm>
              <a:off x="8113914" y="2458908"/>
              <a:ext cx="2098392" cy="646331"/>
            </a:xfrm>
            <a:prstGeom prst="rect">
              <a:avLst/>
            </a:prstGeom>
            <a:noFill/>
          </p:spPr>
          <p:txBody>
            <a:bodyPr wrap="square">
              <a:spAutoFit/>
            </a:bodyPr>
            <a:lstStyle/>
            <a:p>
              <a:pPr lvl="0" algn="ctr">
                <a:lnSpc>
                  <a:spcPct val="100000"/>
                </a:lnSpc>
              </a:pPr>
              <a:r>
                <a:rPr lang="en-US" b="1" dirty="0">
                  <a:solidFill>
                    <a:schemeClr val="bg1"/>
                  </a:solidFill>
                  <a:latin typeface="Aptos" panose="020B0004020202020204" pitchFamily="34" charset="0"/>
                  <a:ea typeface="Helvetica Neue" charset="0"/>
                  <a:cs typeface="Helvetica Neue" charset="0"/>
                </a:rPr>
                <a:t>Headquarters</a:t>
              </a:r>
            </a:p>
            <a:p>
              <a:pPr lvl="0" algn="ctr">
                <a:lnSpc>
                  <a:spcPct val="100000"/>
                </a:lnSpc>
              </a:pPr>
              <a:r>
                <a:rPr lang="en-US" b="1" dirty="0">
                  <a:solidFill>
                    <a:srgbClr val="B4FCBD"/>
                  </a:solidFill>
                  <a:latin typeface="Aptos Black" panose="020B0004020202020204" pitchFamily="34" charset="0"/>
                  <a:ea typeface="Helvetica Neue" charset="0"/>
                  <a:cs typeface="Helvetica Neue" charset="0"/>
                </a:rPr>
                <a:t>Washington, D.C.</a:t>
              </a:r>
            </a:p>
          </p:txBody>
        </p:sp>
        <p:sp>
          <p:nvSpPr>
            <p:cNvPr id="41" name="TextBox 40">
              <a:extLst>
                <a:ext uri="{FF2B5EF4-FFF2-40B4-BE49-F238E27FC236}">
                  <a16:creationId xmlns:a16="http://schemas.microsoft.com/office/drawing/2014/main" id="{4054714F-F7F6-B47D-6629-51A2F651F329}"/>
                </a:ext>
              </a:extLst>
            </p:cNvPr>
            <p:cNvSpPr txBox="1"/>
            <p:nvPr/>
          </p:nvSpPr>
          <p:spPr>
            <a:xfrm>
              <a:off x="8456613" y="1368526"/>
              <a:ext cx="1371600" cy="1200329"/>
            </a:xfrm>
            <a:prstGeom prst="rect">
              <a:avLst/>
            </a:prstGeom>
            <a:blipFill>
              <a:blip r:embed="rId5">
                <a:lum bright="15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effectLst/>
          </p:spPr>
          <p:txBody>
            <a:bodyPr wrap="square">
              <a:spAutoFit/>
            </a:bodyPr>
            <a:lstStyle/>
            <a:p>
              <a:endParaRPr lang="en-US" sz="7200" b="1" dirty="0">
                <a:solidFill>
                  <a:srgbClr val="002060"/>
                </a:solidFill>
                <a:latin typeface="Aptos Black" panose="020B0004020202020204" pitchFamily="34" charset="0"/>
                <a:ea typeface="Helvetica Neue" panose="02000503000000020004" pitchFamily="2" charset="0"/>
                <a:cs typeface="Helvetica Neue" panose="02000503000000020004" pitchFamily="2" charset="0"/>
              </a:endParaRPr>
            </a:p>
          </p:txBody>
        </p:sp>
      </p:grpSp>
      <p:grpSp>
        <p:nvGrpSpPr>
          <p:cNvPr id="48" name="Group 47">
            <a:extLst>
              <a:ext uri="{FF2B5EF4-FFF2-40B4-BE49-F238E27FC236}">
                <a16:creationId xmlns:a16="http://schemas.microsoft.com/office/drawing/2014/main" id="{81253E9B-4506-FFF6-8011-A8FA524B9C4E}"/>
              </a:ext>
            </a:extLst>
          </p:cNvPr>
          <p:cNvGrpSpPr/>
          <p:nvPr/>
        </p:nvGrpSpPr>
        <p:grpSpPr>
          <a:xfrm>
            <a:off x="807150" y="1978014"/>
            <a:ext cx="2163062" cy="1206941"/>
            <a:chOff x="468606" y="1726534"/>
            <a:chExt cx="2163062" cy="1206941"/>
          </a:xfrm>
        </p:grpSpPr>
        <p:sp>
          <p:nvSpPr>
            <p:cNvPr id="24" name="TextBox 23">
              <a:extLst>
                <a:ext uri="{FF2B5EF4-FFF2-40B4-BE49-F238E27FC236}">
                  <a16:creationId xmlns:a16="http://schemas.microsoft.com/office/drawing/2014/main" id="{049016CD-2E7E-5213-113A-2AF871C86828}"/>
                </a:ext>
              </a:extLst>
            </p:cNvPr>
            <p:cNvSpPr txBox="1"/>
            <p:nvPr/>
          </p:nvSpPr>
          <p:spPr>
            <a:xfrm>
              <a:off x="875017" y="1726534"/>
              <a:ext cx="1333195" cy="369332"/>
            </a:xfrm>
            <a:prstGeom prst="rect">
              <a:avLst/>
            </a:prstGeom>
            <a:noFill/>
          </p:spPr>
          <p:txBody>
            <a:bodyPr wrap="square">
              <a:spAutoFit/>
            </a:bodyPr>
            <a:lstStyle/>
            <a:p>
              <a:pPr lvl="0">
                <a:lnSpc>
                  <a:spcPct val="100000"/>
                </a:lnSpc>
              </a:pPr>
              <a:r>
                <a:rPr lang="en-US" sz="1800" kern="1200" dirty="0">
                  <a:solidFill>
                    <a:schemeClr val="bg1"/>
                  </a:solidFill>
                  <a:latin typeface="Helvetica Neue" charset="0"/>
                  <a:ea typeface="Helvetica Neue" charset="0"/>
                  <a:cs typeface="Helvetica Neue" charset="0"/>
                </a:rPr>
                <a:t>Founded</a:t>
              </a:r>
              <a:r>
                <a:rPr lang="en-US" sz="1800" kern="1200" dirty="0"/>
                <a:t> </a:t>
              </a:r>
              <a:r>
                <a:rPr lang="en-US" sz="1800" kern="1200" dirty="0">
                  <a:solidFill>
                    <a:prstClr val="white"/>
                  </a:solidFill>
                  <a:latin typeface="Helvetica Neue" charset="0"/>
                  <a:ea typeface="Helvetica Neue" charset="0"/>
                  <a:cs typeface="Helvetica Neue" charset="0"/>
                </a:rPr>
                <a:t>in</a:t>
              </a:r>
            </a:p>
          </p:txBody>
        </p:sp>
        <p:sp>
          <p:nvSpPr>
            <p:cNvPr id="47" name="TextBox 46">
              <a:extLst>
                <a:ext uri="{FF2B5EF4-FFF2-40B4-BE49-F238E27FC236}">
                  <a16:creationId xmlns:a16="http://schemas.microsoft.com/office/drawing/2014/main" id="{6D211911-63CC-014F-5C32-05CE98C166E5}"/>
                </a:ext>
              </a:extLst>
            </p:cNvPr>
            <p:cNvSpPr txBox="1"/>
            <p:nvPr/>
          </p:nvSpPr>
          <p:spPr>
            <a:xfrm>
              <a:off x="468606" y="1917812"/>
              <a:ext cx="2163062" cy="1015663"/>
            </a:xfrm>
            <a:prstGeom prst="rect">
              <a:avLst/>
            </a:prstGeom>
            <a:noFill/>
          </p:spPr>
          <p:txBody>
            <a:bodyPr wrap="square">
              <a:spAutoFit/>
            </a:bodyPr>
            <a:lstStyle/>
            <a:p>
              <a:pPr algn="ctr"/>
              <a:r>
                <a:rPr lang="en-US" sz="6000" b="1" dirty="0">
                  <a:solidFill>
                    <a:schemeClr val="accent6">
                      <a:lumMod val="60000"/>
                      <a:lumOff val="40000"/>
                    </a:schemeClr>
                  </a:solidFill>
                  <a:latin typeface="Aptos Black" panose="020B0004020202020204" pitchFamily="34" charset="0"/>
                  <a:ea typeface="Helvetica Neue" panose="02000503000000020004" pitchFamily="2" charset="0"/>
                  <a:cs typeface="Helvetica Neue" panose="02000503000000020004" pitchFamily="2" charset="0"/>
                </a:rPr>
                <a:t>1888</a:t>
              </a:r>
              <a:endParaRPr lang="en-US" sz="6000" dirty="0">
                <a:solidFill>
                  <a:schemeClr val="accent6">
                    <a:lumMod val="60000"/>
                    <a:lumOff val="40000"/>
                  </a:schemeClr>
                </a:solidFill>
              </a:endParaRPr>
            </a:p>
          </p:txBody>
        </p:sp>
      </p:grpSp>
      <p:pic>
        <p:nvPicPr>
          <p:cNvPr id="50" name="Picture 49">
            <a:extLst>
              <a:ext uri="{FF2B5EF4-FFF2-40B4-BE49-F238E27FC236}">
                <a16:creationId xmlns:a16="http://schemas.microsoft.com/office/drawing/2014/main" id="{AC91018E-8F62-319A-3D51-41582481D041}"/>
              </a:ext>
            </a:extLst>
          </p:cNvPr>
          <p:cNvPicPr>
            <a:picLocks noChangeAspect="1"/>
          </p:cNvPicPr>
          <p:nvPr/>
        </p:nvPicPr>
        <p:blipFill>
          <a:blip r:embed="rId7"/>
          <a:stretch>
            <a:fillRect/>
          </a:stretch>
        </p:blipFill>
        <p:spPr>
          <a:xfrm>
            <a:off x="10437812" y="240561"/>
            <a:ext cx="1371600" cy="413383"/>
          </a:xfrm>
          <a:prstGeom prst="rect">
            <a:avLst/>
          </a:prstGeom>
          <a:effectLst>
            <a:glow rad="915501">
              <a:srgbClr val="CCFFD1">
                <a:alpha val="52000"/>
              </a:srgbClr>
            </a:glow>
          </a:effectLst>
        </p:spPr>
      </p:pic>
      <p:grpSp>
        <p:nvGrpSpPr>
          <p:cNvPr id="66" name="Group 65">
            <a:extLst>
              <a:ext uri="{FF2B5EF4-FFF2-40B4-BE49-F238E27FC236}">
                <a16:creationId xmlns:a16="http://schemas.microsoft.com/office/drawing/2014/main" id="{A1B842B6-96B2-218B-0F15-E9D188D71811}"/>
              </a:ext>
            </a:extLst>
          </p:cNvPr>
          <p:cNvGrpSpPr/>
          <p:nvPr/>
        </p:nvGrpSpPr>
        <p:grpSpPr>
          <a:xfrm>
            <a:off x="6055384" y="3820029"/>
            <a:ext cx="4343400" cy="1923421"/>
            <a:chOff x="5545710" y="3579615"/>
            <a:chExt cx="4343400" cy="1923421"/>
          </a:xfrm>
        </p:grpSpPr>
        <p:grpSp>
          <p:nvGrpSpPr>
            <p:cNvPr id="63" name="Group 62">
              <a:extLst>
                <a:ext uri="{FF2B5EF4-FFF2-40B4-BE49-F238E27FC236}">
                  <a16:creationId xmlns:a16="http://schemas.microsoft.com/office/drawing/2014/main" id="{D235DCB2-8D6F-CFAD-4FC4-B71AE9627333}"/>
                </a:ext>
              </a:extLst>
            </p:cNvPr>
            <p:cNvGrpSpPr/>
            <p:nvPr/>
          </p:nvGrpSpPr>
          <p:grpSpPr>
            <a:xfrm>
              <a:off x="5545710" y="3579615"/>
              <a:ext cx="4343400" cy="1923421"/>
              <a:chOff x="5180012" y="3211368"/>
              <a:chExt cx="4343400" cy="1923421"/>
            </a:xfrm>
          </p:grpSpPr>
          <p:sp>
            <p:nvSpPr>
              <p:cNvPr id="30" name="TextBox 29">
                <a:extLst>
                  <a:ext uri="{FF2B5EF4-FFF2-40B4-BE49-F238E27FC236}">
                    <a16:creationId xmlns:a16="http://schemas.microsoft.com/office/drawing/2014/main" id="{FAE78FC6-6BDB-84D5-EFE4-893E27DB21CA}"/>
                  </a:ext>
                </a:extLst>
              </p:cNvPr>
              <p:cNvSpPr txBox="1"/>
              <p:nvPr/>
            </p:nvSpPr>
            <p:spPr>
              <a:xfrm>
                <a:off x="5180012" y="3466733"/>
                <a:ext cx="4343400" cy="1508105"/>
              </a:xfrm>
              <a:prstGeom prst="rect">
                <a:avLst/>
              </a:prstGeom>
              <a:noFill/>
            </p:spPr>
            <p:txBody>
              <a:bodyPr wrap="square">
                <a:spAutoFit/>
              </a:bodyPr>
              <a:lstStyle/>
              <a:p>
                <a:pPr algn="ctr"/>
                <a:r>
                  <a:rPr lang="en-US" sz="2000" dirty="0">
                    <a:solidFill>
                      <a:schemeClr val="accent6">
                        <a:lumMod val="60000"/>
                        <a:lumOff val="40000"/>
                      </a:schemeClr>
                    </a:solidFill>
                    <a:latin typeface="Aptos" panose="020B0004020202020204" pitchFamily="34" charset="0"/>
                    <a:ea typeface="Helvetica Neue" charset="0"/>
                    <a:cs typeface="Helvetica Neue" charset="0"/>
                  </a:rPr>
                  <a:t>MEMBERSHIP </a:t>
                </a:r>
                <a:endParaRPr lang="en-US" b="1" dirty="0">
                  <a:solidFill>
                    <a:schemeClr val="accent6">
                      <a:lumMod val="60000"/>
                      <a:lumOff val="40000"/>
                    </a:schemeClr>
                  </a:solidFill>
                  <a:latin typeface="Aptos" panose="020B0004020202020204" pitchFamily="34" charset="0"/>
                  <a:ea typeface="Helvetica Neue" charset="0"/>
                  <a:cs typeface="Helvetica Neue" charset="0"/>
                </a:endParaRPr>
              </a:p>
              <a:p>
                <a:pPr algn="ctr"/>
                <a:r>
                  <a:rPr lang="en-US" dirty="0">
                    <a:solidFill>
                      <a:schemeClr val="bg1"/>
                    </a:solidFill>
                    <a:latin typeface="Aptos" panose="020B0004020202020204" pitchFamily="34" charset="0"/>
                    <a:ea typeface="Helvetica Neue" charset="0"/>
                    <a:cs typeface="Helvetica Neue" charset="0"/>
                  </a:rPr>
                  <a:t>Coatings Manufacturers, </a:t>
                </a:r>
                <a:br>
                  <a:rPr lang="en-US" dirty="0">
                    <a:solidFill>
                      <a:schemeClr val="bg1"/>
                    </a:solidFill>
                    <a:latin typeface="Aptos" panose="020B0004020202020204" pitchFamily="34" charset="0"/>
                    <a:ea typeface="Helvetica Neue" charset="0"/>
                    <a:cs typeface="Helvetica Neue" charset="0"/>
                  </a:rPr>
                </a:br>
                <a:r>
                  <a:rPr lang="en-US" dirty="0">
                    <a:solidFill>
                      <a:schemeClr val="bg1"/>
                    </a:solidFill>
                    <a:latin typeface="Aptos" panose="020B0004020202020204" pitchFamily="34" charset="0"/>
                    <a:ea typeface="Helvetica Neue" charset="0"/>
                    <a:cs typeface="Helvetica Neue" charset="0"/>
                  </a:rPr>
                  <a:t>Raw Material Suppliers, Chemical Distributors, Adhesive and Sealant Manufacturers</a:t>
                </a:r>
              </a:p>
            </p:txBody>
          </p:sp>
          <p:sp>
            <p:nvSpPr>
              <p:cNvPr id="61" name="Rounded Rectangle 60">
                <a:extLst>
                  <a:ext uri="{FF2B5EF4-FFF2-40B4-BE49-F238E27FC236}">
                    <a16:creationId xmlns:a16="http://schemas.microsoft.com/office/drawing/2014/main" id="{A36D3129-DA4B-446C-5658-D15C43C71C03}"/>
                  </a:ext>
                </a:extLst>
              </p:cNvPr>
              <p:cNvSpPr/>
              <p:nvPr/>
            </p:nvSpPr>
            <p:spPr>
              <a:xfrm>
                <a:off x="5342743" y="3211368"/>
                <a:ext cx="4017937" cy="1923421"/>
              </a:xfrm>
              <a:prstGeom prst="roundRect">
                <a:avLst/>
              </a:prstGeom>
              <a:noFill/>
              <a:ln w="22225">
                <a:solidFill>
                  <a:srgbClr val="F2F9F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65" name="Graphic 64" descr="Users with solid fill">
              <a:extLst>
                <a:ext uri="{FF2B5EF4-FFF2-40B4-BE49-F238E27FC236}">
                  <a16:creationId xmlns:a16="http://schemas.microsoft.com/office/drawing/2014/main" id="{71771EEC-2030-6823-F8EA-A407C68FE1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66251" y="3579662"/>
              <a:ext cx="839938" cy="839938"/>
            </a:xfrm>
            <a:prstGeom prst="rect">
              <a:avLst/>
            </a:prstGeom>
          </p:spPr>
        </p:pic>
      </p:grpSp>
      <p:sp>
        <p:nvSpPr>
          <p:cNvPr id="67" name="TextBox 66">
            <a:extLst>
              <a:ext uri="{FF2B5EF4-FFF2-40B4-BE49-F238E27FC236}">
                <a16:creationId xmlns:a16="http://schemas.microsoft.com/office/drawing/2014/main" id="{99FB0D6B-B7B3-2B8E-BA96-2FEABF59436E}"/>
              </a:ext>
            </a:extLst>
          </p:cNvPr>
          <p:cNvSpPr txBox="1"/>
          <p:nvPr/>
        </p:nvSpPr>
        <p:spPr>
          <a:xfrm>
            <a:off x="13417062" y="281354"/>
            <a:ext cx="184731" cy="369332"/>
          </a:xfrm>
          <a:prstGeom prst="rect">
            <a:avLst/>
          </a:prstGeom>
          <a:noFill/>
        </p:spPr>
        <p:txBody>
          <a:bodyPr wrap="none" rtlCol="0">
            <a:spAutoFit/>
          </a:bodyPr>
          <a:lstStyle/>
          <a:p>
            <a:endParaRPr lang="en-US" dirty="0"/>
          </a:p>
        </p:txBody>
      </p:sp>
      <p:grpSp>
        <p:nvGrpSpPr>
          <p:cNvPr id="78" name="Group 77">
            <a:extLst>
              <a:ext uri="{FF2B5EF4-FFF2-40B4-BE49-F238E27FC236}">
                <a16:creationId xmlns:a16="http://schemas.microsoft.com/office/drawing/2014/main" id="{8B5F919A-6DA1-B2D2-D185-29A7AE00F769}"/>
              </a:ext>
            </a:extLst>
          </p:cNvPr>
          <p:cNvGrpSpPr/>
          <p:nvPr/>
        </p:nvGrpSpPr>
        <p:grpSpPr>
          <a:xfrm>
            <a:off x="1956277" y="3409407"/>
            <a:ext cx="2667000" cy="2057400"/>
            <a:chOff x="1522412" y="3818541"/>
            <a:chExt cx="2667000" cy="2057400"/>
          </a:xfrm>
        </p:grpSpPr>
        <p:grpSp>
          <p:nvGrpSpPr>
            <p:cNvPr id="71" name="Group 70">
              <a:extLst>
                <a:ext uri="{FF2B5EF4-FFF2-40B4-BE49-F238E27FC236}">
                  <a16:creationId xmlns:a16="http://schemas.microsoft.com/office/drawing/2014/main" id="{E2731130-E24B-92A8-1F16-DB3ECDFBCC63}"/>
                </a:ext>
              </a:extLst>
            </p:cNvPr>
            <p:cNvGrpSpPr/>
            <p:nvPr/>
          </p:nvGrpSpPr>
          <p:grpSpPr>
            <a:xfrm>
              <a:off x="1522412" y="3818541"/>
              <a:ext cx="2667000" cy="2057400"/>
              <a:chOff x="1789675" y="3295288"/>
              <a:chExt cx="2667000" cy="2057400"/>
            </a:xfrm>
          </p:grpSpPr>
          <p:sp>
            <p:nvSpPr>
              <p:cNvPr id="55" name="Oval 54">
                <a:extLst>
                  <a:ext uri="{FF2B5EF4-FFF2-40B4-BE49-F238E27FC236}">
                    <a16:creationId xmlns:a16="http://schemas.microsoft.com/office/drawing/2014/main" id="{482D9620-730B-2A73-BA25-36B1DDC99C61}"/>
                  </a:ext>
                </a:extLst>
              </p:cNvPr>
              <p:cNvSpPr/>
              <p:nvPr/>
            </p:nvSpPr>
            <p:spPr>
              <a:xfrm>
                <a:off x="2041341" y="3295288"/>
                <a:ext cx="2057400" cy="2057400"/>
              </a:xfrm>
              <a:prstGeom prst="ellipse">
                <a:avLst/>
              </a:prstGeom>
              <a:gradFill>
                <a:gsLst>
                  <a:gs pos="0">
                    <a:srgbClr val="FFA077"/>
                  </a:gs>
                  <a:gs pos="100000">
                    <a:srgbClr val="00B0F0"/>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CFEAE7C-D380-CE40-500E-13A71209AE75}"/>
                  </a:ext>
                </a:extLst>
              </p:cNvPr>
              <p:cNvSpPr txBox="1"/>
              <p:nvPr/>
            </p:nvSpPr>
            <p:spPr>
              <a:xfrm>
                <a:off x="1789675" y="4048747"/>
                <a:ext cx="2667000" cy="1077218"/>
              </a:xfrm>
              <a:prstGeom prst="rect">
                <a:avLst/>
              </a:prstGeom>
              <a:noFill/>
            </p:spPr>
            <p:txBody>
              <a:bodyPr wrap="square">
                <a:spAutoFit/>
              </a:bodyPr>
              <a:lstStyle/>
              <a:p>
                <a:pPr lvl="0" algn="ctr">
                  <a:lnSpc>
                    <a:spcPct val="100000"/>
                  </a:lnSpc>
                </a:pPr>
                <a:r>
                  <a:rPr lang="en-US" sz="2800" b="1" dirty="0">
                    <a:solidFill>
                      <a:srgbClr val="2357CC"/>
                    </a:solidFill>
                    <a:latin typeface="Aptos" panose="020B0004020202020204" pitchFamily="34" charset="0"/>
                    <a:ea typeface="Helvetica Neue" charset="0"/>
                    <a:cs typeface="Helvetica Neue" charset="0"/>
                  </a:rPr>
                  <a:t>90% </a:t>
                </a:r>
                <a:endParaRPr lang="en-US" b="1" dirty="0">
                  <a:solidFill>
                    <a:srgbClr val="2357CC"/>
                  </a:solidFill>
                  <a:latin typeface="Aptos" panose="020B0004020202020204" pitchFamily="34" charset="0"/>
                  <a:ea typeface="Helvetica Neue" charset="0"/>
                  <a:cs typeface="Helvetica Neue" charset="0"/>
                </a:endParaRPr>
              </a:p>
              <a:p>
                <a:pPr lvl="0" algn="ctr">
                  <a:lnSpc>
                    <a:spcPct val="100000"/>
                  </a:lnSpc>
                </a:pPr>
                <a:r>
                  <a:rPr lang="en-US" b="1" dirty="0">
                    <a:solidFill>
                      <a:schemeClr val="bg1"/>
                    </a:solidFill>
                    <a:latin typeface="Aptos" panose="020B0004020202020204" pitchFamily="34" charset="0"/>
                    <a:ea typeface="Helvetica Neue" charset="0"/>
                    <a:cs typeface="Helvetica Neue" charset="0"/>
                  </a:rPr>
                  <a:t>of U.S. coatings </a:t>
                </a:r>
              </a:p>
              <a:p>
                <a:pPr lvl="0" algn="ctr">
                  <a:lnSpc>
                    <a:spcPct val="100000"/>
                  </a:lnSpc>
                </a:pPr>
                <a:r>
                  <a:rPr lang="en-US" b="1" dirty="0">
                    <a:solidFill>
                      <a:schemeClr val="bg1"/>
                    </a:solidFill>
                    <a:latin typeface="Aptos" panose="020B0004020202020204" pitchFamily="34" charset="0"/>
                    <a:ea typeface="Helvetica Neue" charset="0"/>
                    <a:cs typeface="Helvetica Neue" charset="0"/>
                  </a:rPr>
                  <a:t>production</a:t>
                </a:r>
              </a:p>
            </p:txBody>
          </p:sp>
        </p:grpSp>
        <p:sp>
          <p:nvSpPr>
            <p:cNvPr id="77" name="TextBox 76">
              <a:extLst>
                <a:ext uri="{FF2B5EF4-FFF2-40B4-BE49-F238E27FC236}">
                  <a16:creationId xmlns:a16="http://schemas.microsoft.com/office/drawing/2014/main" id="{D62FB0DF-DE05-65ED-7720-5206E8E471E6}"/>
                </a:ext>
              </a:extLst>
            </p:cNvPr>
            <p:cNvSpPr txBox="1"/>
            <p:nvPr/>
          </p:nvSpPr>
          <p:spPr>
            <a:xfrm>
              <a:off x="1855857" y="4099302"/>
              <a:ext cx="1952555" cy="646331"/>
            </a:xfrm>
            <a:prstGeom prst="rect">
              <a:avLst/>
            </a:prstGeom>
            <a:noFill/>
          </p:spPr>
          <p:txBody>
            <a:bodyPr wrap="square">
              <a:spAutoFit/>
            </a:bodyPr>
            <a:lstStyle/>
            <a:p>
              <a:pPr lvl="0" algn="ctr">
                <a:lnSpc>
                  <a:spcPct val="100000"/>
                </a:lnSpc>
              </a:pPr>
              <a:r>
                <a:rPr lang="en-US" b="1" dirty="0">
                  <a:solidFill>
                    <a:schemeClr val="bg1"/>
                  </a:solidFill>
                  <a:latin typeface="Aptos" panose="020B0004020202020204" pitchFamily="34" charset="0"/>
                  <a:ea typeface="Helvetica Neue" charset="0"/>
                  <a:cs typeface="Helvetica Neue" charset="0"/>
                </a:rPr>
                <a:t>Representing </a:t>
              </a:r>
            </a:p>
            <a:p>
              <a:pPr lvl="0" algn="ctr">
                <a:lnSpc>
                  <a:spcPct val="100000"/>
                </a:lnSpc>
              </a:pPr>
              <a:r>
                <a:rPr lang="en-US" b="1" dirty="0">
                  <a:solidFill>
                    <a:schemeClr val="bg1"/>
                  </a:solidFill>
                  <a:latin typeface="Aptos" panose="020B0004020202020204" pitchFamily="34" charset="0"/>
                  <a:ea typeface="Helvetica Neue" charset="0"/>
                  <a:cs typeface="Helvetica Neue" charset="0"/>
                </a:rPr>
                <a:t>more than </a:t>
              </a:r>
              <a:endParaRPr lang="en-US" dirty="0"/>
            </a:p>
          </p:txBody>
        </p:sp>
      </p:grpSp>
      <p:sp>
        <p:nvSpPr>
          <p:cNvPr id="80" name="TextBox 79">
            <a:extLst>
              <a:ext uri="{FF2B5EF4-FFF2-40B4-BE49-F238E27FC236}">
                <a16:creationId xmlns:a16="http://schemas.microsoft.com/office/drawing/2014/main" id="{3A2A1F81-8FEA-1FCC-8E14-C52523D57A28}"/>
              </a:ext>
            </a:extLst>
          </p:cNvPr>
          <p:cNvSpPr txBox="1"/>
          <p:nvPr/>
        </p:nvSpPr>
        <p:spPr>
          <a:xfrm>
            <a:off x="1140821" y="926206"/>
            <a:ext cx="2685809" cy="584775"/>
          </a:xfrm>
          <a:prstGeom prst="rect">
            <a:avLst/>
          </a:prstGeom>
          <a:noFill/>
        </p:spPr>
        <p:txBody>
          <a:bodyPr wrap="square">
            <a:spAutoFit/>
          </a:bodyPr>
          <a:lstStyle/>
          <a:p>
            <a:r>
              <a:rPr lang="en-US" sz="3200" b="1" i="1" dirty="0">
                <a:solidFill>
                  <a:srgbClr val="CCFFD1"/>
                </a:solidFill>
                <a:latin typeface="Aptos Display" panose="020B0004020202020204" pitchFamily="34" charset="0"/>
              </a:rPr>
              <a:t>In Brief </a:t>
            </a:r>
            <a:endParaRPr lang="en-US" sz="3200" b="1" i="1" dirty="0">
              <a:latin typeface="Aptos Display" panose="020B0004020202020204" pitchFamily="34" charset="0"/>
            </a:endParaRPr>
          </a:p>
        </p:txBody>
      </p:sp>
    </p:spTree>
    <p:extLst>
      <p:ext uri="{BB962C8B-B14F-4D97-AF65-F5344CB8AC3E}">
        <p14:creationId xmlns:p14="http://schemas.microsoft.com/office/powerpoint/2010/main" val="2586998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B4FCBD"/>
            </a:gs>
            <a:gs pos="89000">
              <a:srgbClr val="2357CC"/>
            </a:gs>
            <a:gs pos="43000">
              <a:srgbClr val="0560FF"/>
            </a:gs>
          </a:gsLst>
          <a:lin ang="7200000" scaled="0"/>
        </a:gradFill>
        <a:effectLst/>
      </p:bgPr>
    </p:bg>
    <p:spTree>
      <p:nvGrpSpPr>
        <p:cNvPr id="1" name="">
          <a:extLst>
            <a:ext uri="{FF2B5EF4-FFF2-40B4-BE49-F238E27FC236}">
              <a16:creationId xmlns:a16="http://schemas.microsoft.com/office/drawing/2014/main" id="{472412C8-F57D-1C41-82C1-CD63D37B66C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310063-97CD-AD39-291C-AEFF3F5C717E}"/>
              </a:ext>
            </a:extLst>
          </p:cNvPr>
          <p:cNvPicPr>
            <a:picLocks noGrp="1" noRot="1" noChangeAspect="1" noMove="1" noResize="1" noEditPoints="1" noAdjustHandles="1" noChangeArrowheads="1" noChangeShapeType="1" noCrop="1"/>
          </p:cNvPicPr>
          <p:nvPr/>
        </p:nvPicPr>
        <p:blipFill rotWithShape="1">
          <a:blip r:embed="rId3">
            <a:alphaModFix amt="13000"/>
            <a:extLst>
              <a:ext uri="{BEBA8EAE-BF5A-486C-A8C5-ECC9F3942E4B}">
                <a14:imgProps xmlns:a14="http://schemas.microsoft.com/office/drawing/2010/main">
                  <a14:imgLayer r:embed="rId4">
                    <a14:imgEffect>
                      <a14:sharpenSoften amount="40000"/>
                    </a14:imgEffect>
                    <a14:imgEffect>
                      <a14:brightnessContrast bright="-45000" contrast="28000"/>
                    </a14:imgEffect>
                  </a14:imgLayer>
                </a14:imgProps>
              </a:ext>
            </a:extLst>
          </a:blip>
          <a:srcRect l="30744" r="11606" b="11162"/>
          <a:stretch/>
        </p:blipFill>
        <p:spPr>
          <a:xfrm>
            <a:off x="-1588" y="0"/>
            <a:ext cx="12188825" cy="6858000"/>
          </a:xfrm>
          <a:prstGeom prst="rect">
            <a:avLst/>
          </a:prstGeom>
        </p:spPr>
      </p:pic>
      <p:pic>
        <p:nvPicPr>
          <p:cNvPr id="53" name="Picture 52">
            <a:extLst>
              <a:ext uri="{FF2B5EF4-FFF2-40B4-BE49-F238E27FC236}">
                <a16:creationId xmlns:a16="http://schemas.microsoft.com/office/drawing/2014/main" id="{8576E6E5-2FB8-4541-E0E6-DB0D45336AB2}"/>
              </a:ext>
            </a:extLst>
          </p:cNvPr>
          <p:cNvPicPr>
            <a:picLocks noChangeAspect="1"/>
          </p:cNvPicPr>
          <p:nvPr/>
        </p:nvPicPr>
        <p:blipFill>
          <a:blip r:embed="rId5" cstate="print">
            <a:alphaModFix amt="66000"/>
            <a:extLst>
              <a:ext uri="{28A0092B-C50C-407E-A947-70E740481C1C}">
                <a14:useLocalDpi xmlns:a14="http://schemas.microsoft.com/office/drawing/2010/main" val="0"/>
              </a:ext>
            </a:extLst>
          </a:blip>
          <a:srcRect l="62433" t="38695" r="17608" b="21991"/>
          <a:stretch/>
        </p:blipFill>
        <p:spPr>
          <a:xfrm>
            <a:off x="-1588" y="6275"/>
            <a:ext cx="2263160" cy="2971800"/>
          </a:xfrm>
          <a:prstGeom prst="rect">
            <a:avLst/>
          </a:prstGeom>
        </p:spPr>
      </p:pic>
      <p:sp>
        <p:nvSpPr>
          <p:cNvPr id="4" name="TextBox 3">
            <a:extLst>
              <a:ext uri="{FF2B5EF4-FFF2-40B4-BE49-F238E27FC236}">
                <a16:creationId xmlns:a16="http://schemas.microsoft.com/office/drawing/2014/main" id="{5DCB0149-5024-DE04-0CBF-C11326A0DCAF}"/>
              </a:ext>
            </a:extLst>
          </p:cNvPr>
          <p:cNvSpPr txBox="1"/>
          <p:nvPr/>
        </p:nvSpPr>
        <p:spPr>
          <a:xfrm>
            <a:off x="479394" y="584289"/>
            <a:ext cx="9938068" cy="2123658"/>
          </a:xfrm>
          <a:prstGeom prst="rect">
            <a:avLst/>
          </a:prstGeom>
          <a:noFill/>
        </p:spPr>
        <p:txBody>
          <a:bodyPr wrap="square">
            <a:spAutoFit/>
          </a:bodyPr>
          <a:lstStyle/>
          <a:p>
            <a:r>
              <a:rPr kumimoji="0" lang="en-US" sz="5400" b="1" i="0" u="none" strike="noStrike" kern="1200" cap="none" spc="0" normalizeH="0" baseline="0" noProof="0" dirty="0">
                <a:ln>
                  <a:noFill/>
                </a:ln>
                <a:solidFill>
                  <a:srgbClr val="B4FCBD"/>
                </a:solidFill>
                <a:effectLst/>
                <a:uLnTx/>
                <a:uFillTx/>
                <a:latin typeface="Aptos" panose="020B0004020202020204" pitchFamily="34" charset="0"/>
                <a:ea typeface="Helvetica Neue" panose="02000503000000020004" pitchFamily="2" charset="0"/>
                <a:cs typeface="Helvetica Neue" panose="02000503000000020004" pitchFamily="2" charset="0"/>
              </a:rPr>
              <a:t>ACA in Focus</a:t>
            </a:r>
            <a:br>
              <a:rPr kumimoji="0" lang="en-US" sz="5400" b="1" i="0" u="none" strike="noStrike" kern="1200" cap="none" spc="0" normalizeH="0" baseline="0" noProof="0" dirty="0">
                <a:ln>
                  <a:noFill/>
                </a:ln>
                <a:solidFill>
                  <a:srgbClr val="B4FCBD"/>
                </a:solidFill>
                <a:effectLst/>
                <a:uLnTx/>
                <a:uFillTx/>
                <a:latin typeface="Aptos" panose="020B0004020202020204" pitchFamily="34" charset="0"/>
                <a:ea typeface="Helvetica Neue" panose="02000503000000020004" pitchFamily="2" charset="0"/>
                <a:cs typeface="Helvetica Neue" panose="02000503000000020004" pitchFamily="2" charset="0"/>
              </a:rPr>
            </a:br>
            <a:r>
              <a:rPr lang="en-US" sz="2400" b="1" i="1" dirty="0">
                <a:solidFill>
                  <a:srgbClr val="CCFFD1"/>
                </a:solidFill>
                <a:latin typeface="Aptos Display" panose="020B0004020202020204" pitchFamily="34" charset="0"/>
                <a:ea typeface="Helvetica Neue" panose="02000503000000020004" pitchFamily="2" charset="0"/>
                <a:cs typeface="Helvetica Neue" panose="02000503000000020004" pitchFamily="2" charset="0"/>
              </a:rPr>
              <a:t>New Strategic Conception</a:t>
            </a:r>
            <a:endParaRPr lang="en-US" sz="2400" b="1" i="1" dirty="0">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B4FCBD"/>
                </a:solidFill>
                <a:effectLst/>
                <a:uLnTx/>
                <a:uFillTx/>
                <a:latin typeface="Aptos" panose="020B0004020202020204" pitchFamily="34" charset="0"/>
                <a:ea typeface="Helvetica Neue" panose="02000503000000020004" pitchFamily="2" charset="0"/>
                <a:cs typeface="Helvetica Neue" panose="02000503000000020004" pitchFamily="2" charset="0"/>
              </a:rPr>
              <a:t> </a:t>
            </a:r>
          </a:p>
        </p:txBody>
      </p:sp>
      <p:grpSp>
        <p:nvGrpSpPr>
          <p:cNvPr id="14" name="Group 13">
            <a:extLst>
              <a:ext uri="{FF2B5EF4-FFF2-40B4-BE49-F238E27FC236}">
                <a16:creationId xmlns:a16="http://schemas.microsoft.com/office/drawing/2014/main" id="{696FBA81-FFAA-917A-4998-E64F89DA616C}"/>
              </a:ext>
            </a:extLst>
          </p:cNvPr>
          <p:cNvGrpSpPr/>
          <p:nvPr/>
        </p:nvGrpSpPr>
        <p:grpSpPr>
          <a:xfrm>
            <a:off x="153398" y="2017286"/>
            <a:ext cx="3725279" cy="3725279"/>
            <a:chOff x="498050" y="2215077"/>
            <a:chExt cx="3714393" cy="3714393"/>
          </a:xfrm>
          <a:gradFill>
            <a:gsLst>
              <a:gs pos="17000">
                <a:srgbClr val="0560FF"/>
              </a:gs>
              <a:gs pos="100000">
                <a:srgbClr val="04A1DC"/>
              </a:gs>
            </a:gsLst>
            <a:lin ang="16200000" scaled="0"/>
          </a:gradFill>
        </p:grpSpPr>
        <p:sp>
          <p:nvSpPr>
            <p:cNvPr id="10" name="Oval 9">
              <a:extLst>
                <a:ext uri="{FF2B5EF4-FFF2-40B4-BE49-F238E27FC236}">
                  <a16:creationId xmlns:a16="http://schemas.microsoft.com/office/drawing/2014/main" id="{0A275074-DF86-B798-6795-3967522B9EF9}"/>
                </a:ext>
              </a:extLst>
            </p:cNvPr>
            <p:cNvSpPr/>
            <p:nvPr/>
          </p:nvSpPr>
          <p:spPr>
            <a:xfrm>
              <a:off x="498050" y="2215077"/>
              <a:ext cx="3714393" cy="371439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E0DBC6C-6CF7-B8C8-E376-45E237D7A6C3}"/>
                </a:ext>
              </a:extLst>
            </p:cNvPr>
            <p:cNvSpPr txBox="1"/>
            <p:nvPr/>
          </p:nvSpPr>
          <p:spPr>
            <a:xfrm>
              <a:off x="942069" y="3299071"/>
              <a:ext cx="2786512" cy="1687824"/>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E4F"/>
                  </a:solidFill>
                  <a:effectLst/>
                  <a:uLnTx/>
                  <a:uFillTx/>
                  <a:latin typeface="Aptos" panose="02110004020202020204"/>
                  <a:ea typeface="+mn-ea"/>
                  <a:cs typeface="+mn-cs"/>
                </a:rPr>
                <a:t>PURPOSE</a:t>
              </a:r>
              <a:b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Champion </a:t>
              </a:r>
              <a:r>
                <a:rPr lang="en-US" dirty="0">
                  <a:solidFill>
                    <a:prstClr val="white"/>
                  </a:solidFill>
                  <a:latin typeface="Aptos" panose="02110004020202020204"/>
                </a:rPr>
                <a:t>polices that </a:t>
              </a:r>
              <a:r>
                <a:rPr lang="en-US" b="1" dirty="0">
                  <a:solidFill>
                    <a:prstClr val="white"/>
                  </a:solidFill>
                  <a:latin typeface="Aptos" panose="02110004020202020204"/>
                </a:rPr>
                <a:t>spark innovation </a:t>
              </a:r>
              <a:r>
                <a:rPr lang="en-US" dirty="0">
                  <a:solidFill>
                    <a:prstClr val="white"/>
                  </a:solidFill>
                  <a:latin typeface="Aptos" panose="02110004020202020204"/>
                </a:rPr>
                <a:t>and </a:t>
              </a:r>
              <a:r>
                <a:rPr lang="en-US" b="1" dirty="0">
                  <a:solidFill>
                    <a:prstClr val="white"/>
                  </a:solidFill>
                  <a:latin typeface="Aptos" panose="02110004020202020204"/>
                </a:rPr>
                <a:t>fuel growth</a:t>
              </a:r>
              <a:r>
                <a:rPr lang="en-US" dirty="0">
                  <a:solidFill>
                    <a:prstClr val="white"/>
                  </a:solidFill>
                  <a:latin typeface="Aptos" panose="02110004020202020204"/>
                </a:rPr>
                <a:t> in the coatings industry</a:t>
              </a:r>
              <a:endParaRPr kumimoji="0" lang="en-US" sz="1800" b="1" i="0" u="none" strike="noStrike" kern="1200" cap="none" spc="0" normalizeH="0" baseline="0" noProof="0" dirty="0">
                <a:ln>
                  <a:noFill/>
                </a:ln>
                <a:solidFill>
                  <a:prstClr val="white"/>
                </a:solidFill>
                <a:effectLst/>
                <a:uLnTx/>
                <a:uFillTx/>
                <a:latin typeface="Aptos" panose="02110004020202020204"/>
                <a:ea typeface="Aptos" panose="020B0004020202020204" pitchFamily="34" charset="0"/>
                <a:cs typeface="+mn-cs"/>
              </a:endParaRPr>
            </a:p>
          </p:txBody>
        </p:sp>
      </p:grpSp>
      <p:grpSp>
        <p:nvGrpSpPr>
          <p:cNvPr id="16" name="Group 15">
            <a:extLst>
              <a:ext uri="{FF2B5EF4-FFF2-40B4-BE49-F238E27FC236}">
                <a16:creationId xmlns:a16="http://schemas.microsoft.com/office/drawing/2014/main" id="{9DB0F619-25BE-A967-D716-8AE4F2F30C86}"/>
              </a:ext>
            </a:extLst>
          </p:cNvPr>
          <p:cNvGrpSpPr/>
          <p:nvPr/>
        </p:nvGrpSpPr>
        <p:grpSpPr>
          <a:xfrm>
            <a:off x="7984152" y="1858505"/>
            <a:ext cx="3725279" cy="3725279"/>
            <a:chOff x="8553603" y="1846118"/>
            <a:chExt cx="3714393" cy="3714393"/>
          </a:xfrm>
          <a:gradFill>
            <a:gsLst>
              <a:gs pos="17000">
                <a:srgbClr val="0560FF"/>
              </a:gs>
              <a:gs pos="100000">
                <a:srgbClr val="04A1DC"/>
              </a:gs>
            </a:gsLst>
            <a:lin ang="16200000" scaled="0"/>
          </a:gradFill>
        </p:grpSpPr>
        <p:sp>
          <p:nvSpPr>
            <p:cNvPr id="12" name="Oval 11">
              <a:extLst>
                <a:ext uri="{FF2B5EF4-FFF2-40B4-BE49-F238E27FC236}">
                  <a16:creationId xmlns:a16="http://schemas.microsoft.com/office/drawing/2014/main" id="{37A906B4-F6B9-72B2-A1BF-E5BD91D9043A}"/>
                </a:ext>
              </a:extLst>
            </p:cNvPr>
            <p:cNvSpPr/>
            <p:nvPr/>
          </p:nvSpPr>
          <p:spPr>
            <a:xfrm>
              <a:off x="8553603" y="1846118"/>
              <a:ext cx="3714393" cy="371439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1625DFA8-C38C-6EE3-36B9-6F81E22F4791}"/>
                </a:ext>
              </a:extLst>
            </p:cNvPr>
            <p:cNvSpPr txBox="1"/>
            <p:nvPr/>
          </p:nvSpPr>
          <p:spPr>
            <a:xfrm>
              <a:off x="8992284" y="3088429"/>
              <a:ext cx="3049048" cy="1687824"/>
            </a:xfrm>
            <a:prstGeom prst="rect">
              <a:avLst/>
            </a:prstGeom>
            <a:grpFill/>
            <a:ln>
              <a:noFill/>
            </a:ln>
          </p:spPr>
          <p:txBody>
            <a:bodyPr wrap="square">
              <a:spAutoFit/>
            </a:bodyPr>
            <a:lstStyle/>
            <a:p>
              <a:pPr lvl="0" algn="ctr"/>
              <a:r>
                <a:rPr lang="en-US" sz="3200" dirty="0">
                  <a:solidFill>
                    <a:srgbClr val="FFAE4F"/>
                  </a:solidFill>
                </a:rPr>
                <a:t>VISION </a:t>
              </a:r>
              <a:br>
                <a:rPr lang="en-US" dirty="0">
                  <a:solidFill>
                    <a:srgbClr val="FFAE4F"/>
                  </a:solidFill>
                </a:rPr>
              </a:br>
              <a:r>
                <a:rPr kumimoji="0" lang="en-US" sz="1800" i="0" u="none" strike="noStrike" kern="1200" cap="none" spc="0" normalizeH="0" baseline="0" noProof="0" dirty="0">
                  <a:ln>
                    <a:noFill/>
                  </a:ln>
                  <a:solidFill>
                    <a:prstClr val="white"/>
                  </a:solidFill>
                  <a:effectLst/>
                  <a:uLnTx/>
                  <a:uFillTx/>
                  <a:latin typeface="Aptos" panose="02110004020202020204"/>
                  <a:ea typeface="+mn-ea"/>
                  <a:cs typeface="+mn-cs"/>
                </a:rPr>
                <a:t>A </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thriving, innovative coatings industry </a:t>
              </a:r>
              <a:r>
                <a:rPr kumimoji="0" lang="en-US" sz="1800" i="0" u="none" strike="noStrike" kern="1200" cap="none" spc="0" normalizeH="0" baseline="0" noProof="0" dirty="0">
                  <a:ln>
                    <a:noFill/>
                  </a:ln>
                  <a:solidFill>
                    <a:prstClr val="white"/>
                  </a:solidFill>
                  <a:effectLst/>
                  <a:uLnTx/>
                  <a:uFillTx/>
                  <a:latin typeface="Aptos" panose="02110004020202020204"/>
                  <a:ea typeface="+mn-ea"/>
                  <a:cs typeface="+mn-cs"/>
                </a:rPr>
                <a:t>powered by a smart, supportive policy environment</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DBED5BB2-E528-DE78-CD2D-B0978349C906}"/>
              </a:ext>
            </a:extLst>
          </p:cNvPr>
          <p:cNvGrpSpPr/>
          <p:nvPr/>
        </p:nvGrpSpPr>
        <p:grpSpPr>
          <a:xfrm>
            <a:off x="4057954" y="1405146"/>
            <a:ext cx="3725279" cy="3725279"/>
            <a:chOff x="4520537" y="3607389"/>
            <a:chExt cx="3714393" cy="3714393"/>
          </a:xfrm>
        </p:grpSpPr>
        <p:sp>
          <p:nvSpPr>
            <p:cNvPr id="11" name="Oval 10">
              <a:extLst>
                <a:ext uri="{FF2B5EF4-FFF2-40B4-BE49-F238E27FC236}">
                  <a16:creationId xmlns:a16="http://schemas.microsoft.com/office/drawing/2014/main" id="{06634784-9E57-A1D9-8430-586C8EFE6157}"/>
                </a:ext>
              </a:extLst>
            </p:cNvPr>
            <p:cNvSpPr/>
            <p:nvPr/>
          </p:nvSpPr>
          <p:spPr>
            <a:xfrm>
              <a:off x="4520537" y="3607389"/>
              <a:ext cx="3714393" cy="3714393"/>
            </a:xfrm>
            <a:prstGeom prst="ellipse">
              <a:avLst/>
            </a:prstGeom>
            <a:gradFill>
              <a:gsLst>
                <a:gs pos="17000">
                  <a:srgbClr val="0560FF"/>
                </a:gs>
                <a:gs pos="100000">
                  <a:srgbClr val="04A1DC"/>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CF0FC4BB-1C05-BD63-3A28-0ABFE345C0E5}"/>
                </a:ext>
              </a:extLst>
            </p:cNvPr>
            <p:cNvSpPr txBox="1"/>
            <p:nvPr/>
          </p:nvSpPr>
          <p:spPr>
            <a:xfrm>
              <a:off x="4887930" y="4491496"/>
              <a:ext cx="3012459" cy="2240203"/>
            </a:xfrm>
            <a:prstGeom prst="rect">
              <a:avLst/>
            </a:prstGeom>
            <a:noFill/>
          </p:spPr>
          <p:txBody>
            <a:bodyPr wrap="square">
              <a:spAutoFit/>
            </a:bodyPr>
            <a:lstStyle/>
            <a:p>
              <a:pPr lvl="0" algn="ctr"/>
              <a:r>
                <a:rPr lang="en-US" sz="3200" dirty="0">
                  <a:solidFill>
                    <a:srgbClr val="FFAE4F"/>
                  </a:solidFill>
                </a:rPr>
                <a:t>MISSION</a:t>
              </a:r>
              <a:br>
                <a:rPr lang="en-US" dirty="0">
                  <a:solidFill>
                    <a:srgbClr val="FFAE4F"/>
                  </a:solidFill>
                </a:rPr>
              </a:b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Unite, </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advocate </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and </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advance</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the coatings industry through </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policy leadership</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scientific excellence</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and meaningful </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industry engagement</a:t>
              </a:r>
            </a:p>
          </p:txBody>
        </p:sp>
      </p:grpSp>
      <p:pic>
        <p:nvPicPr>
          <p:cNvPr id="3" name="Picture 2">
            <a:extLst>
              <a:ext uri="{FF2B5EF4-FFF2-40B4-BE49-F238E27FC236}">
                <a16:creationId xmlns:a16="http://schemas.microsoft.com/office/drawing/2014/main" id="{56D5A3C1-2F8B-1EC4-3FAE-D394FFA41F82}"/>
              </a:ext>
            </a:extLst>
          </p:cNvPr>
          <p:cNvPicPr>
            <a:picLocks noChangeAspect="1"/>
          </p:cNvPicPr>
          <p:nvPr/>
        </p:nvPicPr>
        <p:blipFill>
          <a:blip r:embed="rId6"/>
          <a:stretch>
            <a:fillRect/>
          </a:stretch>
        </p:blipFill>
        <p:spPr>
          <a:xfrm>
            <a:off x="10437812" y="240561"/>
            <a:ext cx="1371600" cy="413383"/>
          </a:xfrm>
          <a:prstGeom prst="rect">
            <a:avLst/>
          </a:prstGeom>
          <a:effectLst>
            <a:glow rad="915501">
              <a:srgbClr val="CCFFD1">
                <a:alpha val="52000"/>
              </a:srgbClr>
            </a:glow>
          </a:effectLst>
        </p:spPr>
      </p:pic>
    </p:spTree>
    <p:extLst>
      <p:ext uri="{BB962C8B-B14F-4D97-AF65-F5344CB8AC3E}">
        <p14:creationId xmlns:p14="http://schemas.microsoft.com/office/powerpoint/2010/main" val="712221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text and a globe&#10;&#10;AI-generated content may be incorrect.">
            <a:extLst>
              <a:ext uri="{FF2B5EF4-FFF2-40B4-BE49-F238E27FC236}">
                <a16:creationId xmlns:a16="http://schemas.microsoft.com/office/drawing/2014/main" id="{1FC45E56-F50F-69FA-5287-404A41A7E2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012" y="304801"/>
            <a:ext cx="3095644" cy="2133600"/>
          </a:xfrm>
          <a:prstGeom prst="rect">
            <a:avLst/>
          </a:prstGeom>
        </p:spPr>
      </p:pic>
      <p:sp>
        <p:nvSpPr>
          <p:cNvPr id="4" name="TextBox 3">
            <a:extLst>
              <a:ext uri="{FF2B5EF4-FFF2-40B4-BE49-F238E27FC236}">
                <a16:creationId xmlns:a16="http://schemas.microsoft.com/office/drawing/2014/main" id="{D28C2C68-AE8A-A12F-C8BC-C53CE5300B43}"/>
              </a:ext>
            </a:extLst>
          </p:cNvPr>
          <p:cNvSpPr txBox="1"/>
          <p:nvPr/>
        </p:nvSpPr>
        <p:spPr>
          <a:xfrm>
            <a:off x="3960812" y="967108"/>
            <a:ext cx="6400800" cy="1722908"/>
          </a:xfrm>
          <a:prstGeom prst="rect">
            <a:avLst/>
          </a:prstGeom>
          <a:noFill/>
        </p:spPr>
        <p:txBody>
          <a:bodyPr wrap="square">
            <a:spAutoFit/>
          </a:bodyPr>
          <a:lstStyle/>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Day 1: Paint and Coatings Power Our Essential Industries</a:t>
            </a:r>
          </a:p>
          <a:p>
            <a:pPr marL="0" marR="0" lvl="0" indent="0" algn="l" defTabSz="914126" rtl="0" eaLnBrk="0" fontAlgn="base" latinLnBrk="0" hangingPunct="0">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Day 2: Paint and Coatings Power Our Infrastructure </a:t>
            </a:r>
          </a:p>
          <a:p>
            <a:pPr marL="457200" lvl="4" defTabSz="914126" eaLnBrk="0" fontAlgn="base" hangingPunct="0">
              <a:spcBef>
                <a:spcPct val="0"/>
              </a:spcBef>
              <a:spcAft>
                <a:spcPct val="0"/>
              </a:spcAft>
              <a:defRPr/>
            </a:pPr>
            <a:b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br>
            <a:r>
              <a:rPr kumimoji="0" lang="en-US" sz="1799"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Paint and Coatings Color Our Architecture &amp; Built Environment </a:t>
            </a:r>
          </a:p>
        </p:txBody>
      </p:sp>
      <p:sp>
        <p:nvSpPr>
          <p:cNvPr id="6" name="TextBox 5">
            <a:extLst>
              <a:ext uri="{FF2B5EF4-FFF2-40B4-BE49-F238E27FC236}">
                <a16:creationId xmlns:a16="http://schemas.microsoft.com/office/drawing/2014/main" id="{BBEA6877-0F43-E5B9-386D-93DAC57036BE}"/>
              </a:ext>
            </a:extLst>
          </p:cNvPr>
          <p:cNvSpPr txBox="1"/>
          <p:nvPr/>
        </p:nvSpPr>
        <p:spPr>
          <a:xfrm>
            <a:off x="455612" y="2895600"/>
            <a:ext cx="8686778" cy="2030428"/>
          </a:xfrm>
          <a:prstGeom prst="rect">
            <a:avLst/>
          </a:prstGeom>
          <a:noFill/>
        </p:spPr>
        <p:txBody>
          <a:bodyPr wrap="square">
            <a:spAutoFit/>
          </a:bodyPr>
          <a:lstStyle/>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Day 3: Paint and Coatings Power the Global Economy</a:t>
            </a:r>
          </a:p>
          <a:p>
            <a:pPr marL="0" marR="0" lvl="0" indent="0" algn="l" defTabSz="914126" rtl="0" eaLnBrk="0" fontAlgn="base" latinLnBrk="0" hangingPunct="0">
              <a:lnSpc>
                <a:spcPct val="100000"/>
              </a:lnSpc>
              <a:spcBef>
                <a:spcPct val="0"/>
              </a:spcBef>
              <a:spcAft>
                <a:spcPct val="0"/>
              </a:spcAft>
              <a:buClrTx/>
              <a:buSzTx/>
              <a:buFontTx/>
              <a:buNone/>
              <a:tabLst/>
              <a:defRPr/>
            </a:pPr>
            <a:endParaRPr kumimoji="0" lang="en-US" sz="1799" b="1"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Day 4: Paint and Coatings Power Global Sustainability Efforts</a:t>
            </a:r>
          </a:p>
          <a:p>
            <a:pPr marL="457063" marR="0" lvl="1" indent="0" algn="l" defTabSz="914126" rtl="0" eaLnBrk="0" fontAlgn="base" latinLnBrk="0" hangingPunct="0">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Day 5: Paint and Coatings Power Innovation Across the Spectrum</a:t>
            </a:r>
          </a:p>
          <a:p>
            <a:pPr marL="0" marR="0" lvl="0" indent="0" algn="l" defTabSz="914126" rtl="0" eaLnBrk="0" fontAlgn="base" latinLnBrk="0" hangingPunct="0">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126" rtl="0" eaLnBrk="0" fontAlgn="base" latinLnBrk="0" hangingPunct="0">
              <a:lnSpc>
                <a:spcPct val="100000"/>
              </a:lnSpc>
              <a:spcBef>
                <a:spcPct val="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mn-cs"/>
              </a:rPr>
              <a:t>Official Unifying Hashtag</a:t>
            </a:r>
            <a:r>
              <a:rPr kumimoji="0" lang="en-US" sz="1799" b="0" i="0" u="none" strike="noStrike" kern="1200" cap="none" spc="0" normalizeH="0" baseline="0" noProof="0" dirty="0">
                <a:ln>
                  <a:noFill/>
                </a:ln>
                <a:solidFill>
                  <a:srgbClr val="000000"/>
                </a:solidFill>
                <a:effectLst/>
                <a:highlight>
                  <a:srgbClr val="FFFF00"/>
                </a:highlight>
                <a:uLnTx/>
                <a:uFillTx/>
                <a:latin typeface="Aptos" panose="020B0004020202020204" pitchFamily="34" charset="0"/>
                <a:ea typeface="+mn-ea"/>
                <a:cs typeface="+mn-cs"/>
              </a:rPr>
              <a:t>: #WorldPaintAndCoatingsWeek</a:t>
            </a:r>
          </a:p>
        </p:txBody>
      </p:sp>
      <p:sp>
        <p:nvSpPr>
          <p:cNvPr id="8" name="TextBox 7">
            <a:extLst>
              <a:ext uri="{FF2B5EF4-FFF2-40B4-BE49-F238E27FC236}">
                <a16:creationId xmlns:a16="http://schemas.microsoft.com/office/drawing/2014/main" id="{4C69E95F-D563-7C00-F4CF-FC091AE7349D}"/>
              </a:ext>
            </a:extLst>
          </p:cNvPr>
          <p:cNvSpPr txBox="1"/>
          <p:nvPr/>
        </p:nvSpPr>
        <p:spPr>
          <a:xfrm>
            <a:off x="7313612" y="2590800"/>
            <a:ext cx="3276600" cy="4153188"/>
          </a:xfrm>
          <a:prstGeom prst="rect">
            <a:avLst/>
          </a:prstGeom>
          <a:noFill/>
        </p:spPr>
        <p:txBody>
          <a:bodyPr wrap="square">
            <a:spAutoFit/>
          </a:bodyPr>
          <a:lstStyle/>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2199"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Theme: Coatings Touch Everything to Power Our World</a:t>
            </a:r>
          </a:p>
          <a:p>
            <a:pPr marL="0" marR="0" lvl="0" indent="0" algn="ctr" defTabSz="914126" rtl="0" eaLnBrk="0" fontAlgn="base" latinLnBrk="0" hangingPunct="0">
              <a:lnSpc>
                <a:spcPct val="100000"/>
              </a:lnSpc>
              <a:spcBef>
                <a:spcPct val="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Each day celebrates the extensive and essential reach of coatings and their contributions that make our world safer, more functional, sustainable, &amp; resilient, as well as the value and benefits the global coatings industry brings to its customers, national economies and the world at large.</a:t>
            </a:r>
          </a:p>
        </p:txBody>
      </p:sp>
      <p:sp>
        <p:nvSpPr>
          <p:cNvPr id="10" name="TextBox 9">
            <a:extLst>
              <a:ext uri="{FF2B5EF4-FFF2-40B4-BE49-F238E27FC236}">
                <a16:creationId xmlns:a16="http://schemas.microsoft.com/office/drawing/2014/main" id="{2D1B3E22-270B-6FDD-FF6B-DE6C9E0169B7}"/>
              </a:ext>
            </a:extLst>
          </p:cNvPr>
          <p:cNvSpPr txBox="1"/>
          <p:nvPr/>
        </p:nvSpPr>
        <p:spPr>
          <a:xfrm>
            <a:off x="455612" y="5562600"/>
            <a:ext cx="6094926" cy="769441"/>
          </a:xfrm>
          <a:prstGeom prst="rect">
            <a:avLst/>
          </a:prstGeom>
          <a:noFill/>
        </p:spPr>
        <p:txBody>
          <a:bodyPr wrap="square">
            <a:spAutoFit/>
          </a:bodyPr>
          <a:lstStyle/>
          <a:p>
            <a:pPr marL="0" marR="0" lvl="0" indent="0" algn="ctr" defTabSz="342900" rtl="0" eaLnBrk="0" fontAlgn="base" latinLnBrk="0" hangingPunct="0">
              <a:lnSpc>
                <a:spcPct val="100000"/>
              </a:lnSpc>
              <a:spcBef>
                <a:spcPct val="20000"/>
              </a:spcBef>
              <a:spcAft>
                <a:spcPct val="0"/>
              </a:spcAft>
              <a:buClr>
                <a:srgbClr val="0070C0"/>
              </a:buClr>
              <a:buSzPct val="105000"/>
              <a:buFont typeface="Arial" panose="020B0604020202020204" pitchFamily="34" charset="0"/>
              <a:buNone/>
              <a:tabLst/>
              <a:defRPr/>
            </a:pPr>
            <a:r>
              <a:rPr kumimoji="0" lang="en-US" sz="4400" b="1" i="1" u="none" strike="noStrike" kern="1200" cap="none" spc="0" normalizeH="0" baseline="0" noProof="0" dirty="0">
                <a:ln>
                  <a:noFill/>
                </a:ln>
                <a:solidFill>
                  <a:srgbClr val="0560FF"/>
                </a:solidFill>
                <a:effectLst/>
                <a:uLnTx/>
                <a:uFillTx/>
                <a:latin typeface="Aptos" panose="020B0004020202020204" pitchFamily="34" charset="0"/>
              </a:rPr>
              <a:t>March 23-27, 2026</a:t>
            </a:r>
          </a:p>
        </p:txBody>
      </p:sp>
    </p:spTree>
    <p:extLst>
      <p:ext uri="{BB962C8B-B14F-4D97-AF65-F5344CB8AC3E}">
        <p14:creationId xmlns:p14="http://schemas.microsoft.com/office/powerpoint/2010/main" val="397323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C4BDB-6419-DFF1-94E6-4BF956D9C261}"/>
            </a:ext>
          </a:extLst>
        </p:cNvPr>
        <p:cNvGrpSpPr/>
        <p:nvPr/>
      </p:nvGrpSpPr>
      <p:grpSpPr>
        <a:xfrm>
          <a:off x="0" y="0"/>
          <a:ext cx="0" cy="0"/>
          <a:chOff x="0" y="0"/>
          <a:chExt cx="0" cy="0"/>
        </a:xfrm>
      </p:grpSpPr>
      <p:pic>
        <p:nvPicPr>
          <p:cNvPr id="70" name="Picture 69">
            <a:extLst>
              <a:ext uri="{FF2B5EF4-FFF2-40B4-BE49-F238E27FC236}">
                <a16:creationId xmlns:a16="http://schemas.microsoft.com/office/drawing/2014/main" id="{3B10AEE6-F5B5-35CB-3C3E-D9FD511A66E5}"/>
              </a:ext>
            </a:extLst>
          </p:cNvPr>
          <p:cNvPicPr>
            <a:picLocks noChangeAspect="1"/>
          </p:cNvPicPr>
          <p:nvPr/>
        </p:nvPicPr>
        <p:blipFill rotWithShape="1">
          <a:blip r:embed="rId3">
            <a:alphaModFix amt="95000"/>
            <a:extLst>
              <a:ext uri="{BEBA8EAE-BF5A-486C-A8C5-ECC9F3942E4B}">
                <a14:imgProps xmlns:a14="http://schemas.microsoft.com/office/drawing/2010/main">
                  <a14:imgLayer r:embed="rId4">
                    <a14:imgEffect>
                      <a14:sharpenSoften amount="40000"/>
                    </a14:imgEffect>
                    <a14:imgEffect>
                      <a14:brightnessContrast bright="-45000" contrast="28000"/>
                    </a14:imgEffect>
                  </a14:imgLayer>
                </a14:imgProps>
              </a:ext>
            </a:extLst>
          </a:blip>
          <a:srcRect l="5798" t="-3081" r="-12476" b="-9752"/>
          <a:stretch/>
        </p:blipFill>
        <p:spPr>
          <a:xfrm>
            <a:off x="1587" y="33668"/>
            <a:ext cx="5635744" cy="2176450"/>
          </a:xfrm>
          <a:prstGeom prst="rect">
            <a:avLst/>
          </a:prstGeom>
        </p:spPr>
      </p:pic>
      <p:pic>
        <p:nvPicPr>
          <p:cNvPr id="50" name="Picture 49">
            <a:extLst>
              <a:ext uri="{FF2B5EF4-FFF2-40B4-BE49-F238E27FC236}">
                <a16:creationId xmlns:a16="http://schemas.microsoft.com/office/drawing/2014/main" id="{B7A107E8-B4E9-1DEE-2885-7C1BCAF621DF}"/>
              </a:ext>
            </a:extLst>
          </p:cNvPr>
          <p:cNvPicPr>
            <a:picLocks noChangeAspect="1"/>
          </p:cNvPicPr>
          <p:nvPr/>
        </p:nvPicPr>
        <p:blipFill>
          <a:blip r:embed="rId5"/>
          <a:stretch>
            <a:fillRect/>
          </a:stretch>
        </p:blipFill>
        <p:spPr>
          <a:xfrm>
            <a:off x="10436681" y="241393"/>
            <a:ext cx="1371243" cy="413275"/>
          </a:xfrm>
          <a:prstGeom prst="rect">
            <a:avLst/>
          </a:prstGeom>
          <a:effectLst>
            <a:glow rad="915501">
              <a:srgbClr val="CCFFD1">
                <a:alpha val="52000"/>
              </a:srgbClr>
            </a:glow>
          </a:effectLst>
        </p:spPr>
      </p:pic>
      <p:sp>
        <p:nvSpPr>
          <p:cNvPr id="67" name="TextBox 66">
            <a:extLst>
              <a:ext uri="{FF2B5EF4-FFF2-40B4-BE49-F238E27FC236}">
                <a16:creationId xmlns:a16="http://schemas.microsoft.com/office/drawing/2014/main" id="{952CB845-51DB-5515-248A-392C7F38F113}"/>
              </a:ext>
            </a:extLst>
          </p:cNvPr>
          <p:cNvSpPr txBox="1"/>
          <p:nvPr/>
        </p:nvSpPr>
        <p:spPr>
          <a:xfrm>
            <a:off x="13416742" y="282174"/>
            <a:ext cx="184683" cy="369236"/>
          </a:xfrm>
          <a:prstGeom prst="rect">
            <a:avLst/>
          </a:prstGeom>
          <a:noFill/>
        </p:spPr>
        <p:txBody>
          <a:bodyPr wrap="none" rtlCol="0">
            <a:spAutoFit/>
          </a:bodyPr>
          <a:lstStyle/>
          <a:p>
            <a:pPr defTabSz="914126"/>
            <a:endParaRPr lang="en-US" sz="1799" dirty="0">
              <a:solidFill>
                <a:prstClr val="black"/>
              </a:solidFill>
              <a:latin typeface="Aptos" panose="02110004020202020204"/>
            </a:endParaRPr>
          </a:p>
        </p:txBody>
      </p:sp>
      <p:sp>
        <p:nvSpPr>
          <p:cNvPr id="80" name="TextBox 79">
            <a:extLst>
              <a:ext uri="{FF2B5EF4-FFF2-40B4-BE49-F238E27FC236}">
                <a16:creationId xmlns:a16="http://schemas.microsoft.com/office/drawing/2014/main" id="{A79DE594-2690-4B6F-3A7A-A454645CD67C}"/>
              </a:ext>
            </a:extLst>
          </p:cNvPr>
          <p:cNvSpPr txBox="1"/>
          <p:nvPr/>
        </p:nvSpPr>
        <p:spPr>
          <a:xfrm>
            <a:off x="869337" y="724467"/>
            <a:ext cx="3610699" cy="584623"/>
          </a:xfrm>
          <a:prstGeom prst="rect">
            <a:avLst/>
          </a:prstGeom>
          <a:noFill/>
        </p:spPr>
        <p:txBody>
          <a:bodyPr wrap="square">
            <a:spAutoFit/>
          </a:bodyPr>
          <a:lstStyle/>
          <a:p>
            <a:pPr defTabSz="914126"/>
            <a:r>
              <a:rPr lang="en-US" sz="3199" b="1" i="1" dirty="0">
                <a:solidFill>
                  <a:srgbClr val="A02B93">
                    <a:lumMod val="40000"/>
                    <a:lumOff val="60000"/>
                  </a:srgbClr>
                </a:solidFill>
                <a:latin typeface="Aptos Display" panose="020B0004020202020204" pitchFamily="34" charset="0"/>
              </a:rPr>
              <a:t>May 5-7, 2026</a:t>
            </a:r>
          </a:p>
        </p:txBody>
      </p:sp>
      <p:sp>
        <p:nvSpPr>
          <p:cNvPr id="2" name="Content Placeholder 2">
            <a:extLst>
              <a:ext uri="{FF2B5EF4-FFF2-40B4-BE49-F238E27FC236}">
                <a16:creationId xmlns:a16="http://schemas.microsoft.com/office/drawing/2014/main" id="{2F07B94F-C2D6-7059-7E9C-3A2402E546EE}"/>
              </a:ext>
            </a:extLst>
          </p:cNvPr>
          <p:cNvSpPr txBox="1">
            <a:spLocks/>
          </p:cNvSpPr>
          <p:nvPr/>
        </p:nvSpPr>
        <p:spPr>
          <a:xfrm>
            <a:off x="1109738" y="3243771"/>
            <a:ext cx="9185576" cy="3305900"/>
          </a:xfrm>
          <a:prstGeom prst="rect">
            <a:avLst/>
          </a:prstGeom>
        </p:spPr>
        <p:txBody>
          <a:bodyPr vert="horz" lIns="91416" tIns="45708" rIns="91416" bIns="4570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742950" indent="-285750" algn="l" defTabSz="457200" rtl="0" eaLnBrk="1" latinLnBrk="0" hangingPunct="1">
              <a:spcBef>
                <a:spcPct val="20000"/>
              </a:spcBef>
              <a:buFont typeface="Arial"/>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457200" rtl="0" eaLnBrk="1" latinLnBrk="0" hangingPunct="1">
              <a:spcBef>
                <a:spcPct val="20000"/>
              </a:spcBef>
              <a:buFont typeface="Arial"/>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797" indent="-342797" defTabSz="457063">
              <a:spcAft>
                <a:spcPts val="1200"/>
              </a:spcAft>
              <a:buClr>
                <a:srgbClr val="4EA72E">
                  <a:lumMod val="40000"/>
                  <a:lumOff val="60000"/>
                </a:srgbClr>
              </a:buClr>
              <a:buSzPct val="150000"/>
              <a:buFont typeface="Wingdings" pitchFamily="2" charset="2"/>
              <a:buChar char="ü"/>
            </a:pPr>
            <a:r>
              <a:rPr lang="en-US" sz="1799" dirty="0">
                <a:solidFill>
                  <a:prstClr val="black"/>
                </a:solidFill>
                <a:latin typeface="Aptos" panose="020B0004020202020204" pitchFamily="34" charset="0"/>
                <a:ea typeface="Helvetica Neue Medium" panose="02000503000000020004" pitchFamily="2" charset="0"/>
                <a:cs typeface="Helvetica Neue Medium" panose="02000503000000020004" pitchFamily="2" charset="0"/>
              </a:rPr>
              <a:t>Over 500 exhibitors from across the world who will share the latest and most innovative coatings products and technologies</a:t>
            </a:r>
          </a:p>
          <a:p>
            <a:pPr marL="342797" indent="-342797" defTabSz="457063">
              <a:spcAft>
                <a:spcPts val="1200"/>
              </a:spcAft>
              <a:buClr>
                <a:srgbClr val="4EA72E">
                  <a:lumMod val="40000"/>
                  <a:lumOff val="60000"/>
                </a:srgbClr>
              </a:buClr>
              <a:buSzPct val="150000"/>
              <a:buFont typeface="Wingdings" pitchFamily="2" charset="2"/>
              <a:buChar char="ü"/>
            </a:pPr>
            <a:r>
              <a:rPr lang="en-US" sz="1799" dirty="0">
                <a:solidFill>
                  <a:prstClr val="black"/>
                </a:solidFill>
                <a:latin typeface="Aptos" panose="020B0004020202020204" pitchFamily="34" charset="0"/>
                <a:ea typeface="Helvetica Neue Medium" panose="02000503000000020004" pitchFamily="2" charset="0"/>
                <a:cs typeface="Helvetica Neue Medium" panose="02000503000000020004" pitchFamily="2" charset="0"/>
              </a:rPr>
              <a:t>Vital platform for exhibitors to connect with new and existing customers and excellent business development opportunities </a:t>
            </a:r>
          </a:p>
          <a:p>
            <a:pPr marL="342797" indent="-342797" defTabSz="457063">
              <a:spcAft>
                <a:spcPts val="1200"/>
              </a:spcAft>
              <a:buClr>
                <a:srgbClr val="4EA72E">
                  <a:lumMod val="40000"/>
                  <a:lumOff val="60000"/>
                </a:srgbClr>
              </a:buClr>
              <a:buSzPct val="150000"/>
              <a:buFont typeface="Wingdings" pitchFamily="2" charset="2"/>
              <a:buChar char="ü"/>
            </a:pPr>
            <a:r>
              <a:rPr lang="en-US" sz="1799" dirty="0">
                <a:solidFill>
                  <a:prstClr val="black"/>
                </a:solidFill>
                <a:latin typeface="Aptos" panose="020B0004020202020204" pitchFamily="34" charset="0"/>
                <a:ea typeface="Helvetica Neue Medium" panose="02000503000000020004" pitchFamily="2" charset="0"/>
                <a:cs typeface="Helvetica Neue Medium" panose="02000503000000020004" pitchFamily="2" charset="0"/>
              </a:rPr>
              <a:t>Unparalleled technical presentations including valuable coatings applications, sustainability, weathering &amp; durability and how innovations in digitalization and AI are driving the industry forward </a:t>
            </a:r>
          </a:p>
          <a:p>
            <a:pPr marL="342797" indent="-342797" defTabSz="457063">
              <a:spcAft>
                <a:spcPts val="1200"/>
              </a:spcAft>
              <a:buClr>
                <a:srgbClr val="4EA72E">
                  <a:lumMod val="40000"/>
                  <a:lumOff val="60000"/>
                </a:srgbClr>
              </a:buClr>
              <a:buSzPct val="150000"/>
              <a:buFont typeface="Wingdings" pitchFamily="2" charset="2"/>
              <a:buChar char="ü"/>
            </a:pPr>
            <a:r>
              <a:rPr lang="en-US" sz="1799" dirty="0">
                <a:solidFill>
                  <a:prstClr val="black"/>
                </a:solidFill>
                <a:latin typeface="Aptos" panose="020B0004020202020204" pitchFamily="34" charset="0"/>
                <a:ea typeface="Helvetica Neue Medium" panose="02000503000000020004" pitchFamily="2" charset="0"/>
                <a:cs typeface="Helvetica Neue Medium" panose="02000503000000020004" pitchFamily="2" charset="0"/>
              </a:rPr>
              <a:t>A focus on workforce development at American Coatings Industry (ACI) Career Center – a booth on the show floor – connecting new entrants to the coatings industry with potential employers</a:t>
            </a:r>
          </a:p>
          <a:p>
            <a:pPr marL="342797" indent="-342797" algn="just" defTabSz="457063">
              <a:spcAft>
                <a:spcPts val="1125"/>
              </a:spcAft>
              <a:buNone/>
            </a:pPr>
            <a:endParaRPr lang="en-US" sz="1100" dirty="0">
              <a:solidFill>
                <a:prstClr val="black"/>
              </a:solidFill>
              <a:latin typeface="Open Sans" panose="020B0606030504020204" pitchFamily="34" charset="0"/>
            </a:endParaRPr>
          </a:p>
          <a:p>
            <a:pPr marL="342797" indent="-342797" defTabSz="457063">
              <a:buNone/>
            </a:pPr>
            <a:br>
              <a:rPr lang="en-US" sz="1100" dirty="0">
                <a:solidFill>
                  <a:prstClr val="black"/>
                </a:solidFill>
              </a:rPr>
            </a:br>
            <a:endParaRPr lang="en-US" sz="1799" dirty="0">
              <a:solidFill>
                <a:prstClr val="black"/>
              </a:solidFill>
              <a:latin typeface="Helvetica Neue" charset="0"/>
              <a:ea typeface="Helvetica Neue" charset="0"/>
              <a:cs typeface="Helvetica Neue" charset="0"/>
            </a:endParaRPr>
          </a:p>
        </p:txBody>
      </p:sp>
      <p:pic>
        <p:nvPicPr>
          <p:cNvPr id="4" name="Picture 3" descr="A logo on a black background&#10;&#10;AI-generated content may be incorrect.">
            <a:extLst>
              <a:ext uri="{FF2B5EF4-FFF2-40B4-BE49-F238E27FC236}">
                <a16:creationId xmlns:a16="http://schemas.microsoft.com/office/drawing/2014/main" id="{26467F09-A771-E3B9-BB9C-E11FFE2039F0}"/>
              </a:ext>
            </a:extLst>
          </p:cNvPr>
          <p:cNvPicPr>
            <a:picLocks noChangeAspect="1"/>
          </p:cNvPicPr>
          <p:nvPr/>
        </p:nvPicPr>
        <p:blipFill>
          <a:blip r:embed="rId6"/>
          <a:stretch>
            <a:fillRect/>
          </a:stretch>
        </p:blipFill>
        <p:spPr>
          <a:xfrm>
            <a:off x="4239635" y="466792"/>
            <a:ext cx="2795392" cy="2543674"/>
          </a:xfrm>
          <a:prstGeom prst="rect">
            <a:avLst/>
          </a:prstGeom>
        </p:spPr>
      </p:pic>
    </p:spTree>
    <p:extLst>
      <p:ext uri="{BB962C8B-B14F-4D97-AF65-F5344CB8AC3E}">
        <p14:creationId xmlns:p14="http://schemas.microsoft.com/office/powerpoint/2010/main" val="1860780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1000">
              <a:srgbClr val="B4FCBD"/>
            </a:gs>
            <a:gs pos="97000">
              <a:srgbClr val="4087C1"/>
            </a:gs>
            <a:gs pos="42000">
              <a:srgbClr val="0560FF"/>
            </a:gs>
          </a:gsLst>
          <a:lin ang="7200000" scaled="0"/>
        </a:gradFill>
        <a:effectLst/>
      </p:bgPr>
    </p:bg>
    <p:spTree>
      <p:nvGrpSpPr>
        <p:cNvPr id="1" name="">
          <a:extLst>
            <a:ext uri="{FF2B5EF4-FFF2-40B4-BE49-F238E27FC236}">
              <a16:creationId xmlns:a16="http://schemas.microsoft.com/office/drawing/2014/main" id="{FAAC4BDB-6419-DFF1-94E6-4BF956D9C261}"/>
            </a:ext>
          </a:extLst>
        </p:cNvPr>
        <p:cNvGrpSpPr/>
        <p:nvPr/>
      </p:nvGrpSpPr>
      <p:grpSpPr>
        <a:xfrm>
          <a:off x="0" y="0"/>
          <a:ext cx="0" cy="0"/>
          <a:chOff x="0" y="0"/>
          <a:chExt cx="0" cy="0"/>
        </a:xfrm>
      </p:grpSpPr>
      <p:pic>
        <p:nvPicPr>
          <p:cNvPr id="70" name="Picture 69">
            <a:extLst>
              <a:ext uri="{FF2B5EF4-FFF2-40B4-BE49-F238E27FC236}">
                <a16:creationId xmlns:a16="http://schemas.microsoft.com/office/drawing/2014/main" id="{3B10AEE6-F5B5-35CB-3C3E-D9FD511A66E5}"/>
              </a:ext>
            </a:extLst>
          </p:cNvPr>
          <p:cNvPicPr>
            <a:picLocks noChangeAspect="1"/>
          </p:cNvPicPr>
          <p:nvPr/>
        </p:nvPicPr>
        <p:blipFill rotWithShape="1">
          <a:blip r:embed="rId3">
            <a:alphaModFix amt="95000"/>
            <a:extLst>
              <a:ext uri="{BEBA8EAE-BF5A-486C-A8C5-ECC9F3942E4B}">
                <a14:imgProps xmlns:a14="http://schemas.microsoft.com/office/drawing/2010/main">
                  <a14:imgLayer r:embed="rId4">
                    <a14:imgEffect>
                      <a14:sharpenSoften amount="40000"/>
                    </a14:imgEffect>
                    <a14:imgEffect>
                      <a14:brightnessContrast bright="-45000" contrast="28000"/>
                    </a14:imgEffect>
                  </a14:imgLayer>
                </a14:imgProps>
              </a:ext>
            </a:extLst>
          </a:blip>
          <a:srcRect l="5798" t="-3081" r="-12476" b="-9752"/>
          <a:stretch/>
        </p:blipFill>
        <p:spPr>
          <a:xfrm>
            <a:off x="0" y="32782"/>
            <a:ext cx="5637212" cy="2177017"/>
          </a:xfrm>
          <a:prstGeom prst="rect">
            <a:avLst/>
          </a:prstGeom>
        </p:spPr>
      </p:pic>
      <p:sp>
        <p:nvSpPr>
          <p:cNvPr id="36" name="Title 35">
            <a:extLst>
              <a:ext uri="{FF2B5EF4-FFF2-40B4-BE49-F238E27FC236}">
                <a16:creationId xmlns:a16="http://schemas.microsoft.com/office/drawing/2014/main" id="{32E31BBD-C8C7-4DC9-90D9-EB7B5BCBE64D}"/>
              </a:ext>
            </a:extLst>
          </p:cNvPr>
          <p:cNvSpPr>
            <a:spLocks noGrp="1"/>
          </p:cNvSpPr>
          <p:nvPr>
            <p:ph type="title"/>
          </p:nvPr>
        </p:nvSpPr>
        <p:spPr>
          <a:xfrm>
            <a:off x="384451" y="190368"/>
            <a:ext cx="4566961" cy="1143000"/>
          </a:xfrm>
          <a:ln>
            <a:noFill/>
          </a:ln>
        </p:spPr>
        <p:txBody>
          <a:bodyPr>
            <a:normAutofit/>
          </a:bodyPr>
          <a:lstStyle/>
          <a:p>
            <a:r>
              <a:rPr lang="en-US" sz="6600" dirty="0">
                <a:solidFill>
                  <a:srgbClr val="CCFFD1"/>
                </a:solidFill>
                <a:latin typeface="Aptos Black" panose="020B0004020202020204" pitchFamily="34" charset="0"/>
              </a:rPr>
              <a:t>Roadmap </a:t>
            </a:r>
          </a:p>
        </p:txBody>
      </p:sp>
      <p:pic>
        <p:nvPicPr>
          <p:cNvPr id="50" name="Picture 49">
            <a:extLst>
              <a:ext uri="{FF2B5EF4-FFF2-40B4-BE49-F238E27FC236}">
                <a16:creationId xmlns:a16="http://schemas.microsoft.com/office/drawing/2014/main" id="{B7A107E8-B4E9-1DEE-2885-7C1BCAF621DF}"/>
              </a:ext>
            </a:extLst>
          </p:cNvPr>
          <p:cNvPicPr>
            <a:picLocks noChangeAspect="1"/>
          </p:cNvPicPr>
          <p:nvPr/>
        </p:nvPicPr>
        <p:blipFill>
          <a:blip r:embed="rId5"/>
          <a:stretch>
            <a:fillRect/>
          </a:stretch>
        </p:blipFill>
        <p:spPr>
          <a:xfrm>
            <a:off x="10437812" y="240561"/>
            <a:ext cx="1371600" cy="413383"/>
          </a:xfrm>
          <a:prstGeom prst="rect">
            <a:avLst/>
          </a:prstGeom>
          <a:effectLst>
            <a:glow rad="915501">
              <a:srgbClr val="CCFFD1">
                <a:alpha val="52000"/>
              </a:srgbClr>
            </a:glow>
          </a:effectLst>
        </p:spPr>
      </p:pic>
      <p:sp>
        <p:nvSpPr>
          <p:cNvPr id="67" name="TextBox 66">
            <a:extLst>
              <a:ext uri="{FF2B5EF4-FFF2-40B4-BE49-F238E27FC236}">
                <a16:creationId xmlns:a16="http://schemas.microsoft.com/office/drawing/2014/main" id="{952CB845-51DB-5515-248A-392C7F38F113}"/>
              </a:ext>
            </a:extLst>
          </p:cNvPr>
          <p:cNvSpPr txBox="1"/>
          <p:nvPr/>
        </p:nvSpPr>
        <p:spPr>
          <a:xfrm>
            <a:off x="13417062" y="28135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0" name="TextBox 79">
            <a:extLst>
              <a:ext uri="{FF2B5EF4-FFF2-40B4-BE49-F238E27FC236}">
                <a16:creationId xmlns:a16="http://schemas.microsoft.com/office/drawing/2014/main" id="{A79DE594-2690-4B6F-3A7A-A454645CD67C}"/>
              </a:ext>
            </a:extLst>
          </p:cNvPr>
          <p:cNvSpPr txBox="1"/>
          <p:nvPr/>
        </p:nvSpPr>
        <p:spPr>
          <a:xfrm>
            <a:off x="862111" y="906179"/>
            <a:ext cx="361164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1" dirty="0">
                <a:solidFill>
                  <a:srgbClr val="CCFFD1"/>
                </a:solidFill>
                <a:latin typeface="Aptos Display" panose="020B0004020202020204" pitchFamily="34" charset="0"/>
              </a:rPr>
              <a:t>2026-2030</a:t>
            </a:r>
            <a:endParaRPr kumimoji="0" lang="en-US" sz="3600" b="1" i="1" u="none" strike="noStrike" kern="1200" cap="none" spc="0" normalizeH="0" baseline="0" noProof="0" dirty="0">
              <a:ln>
                <a:noFill/>
              </a:ln>
              <a:solidFill>
                <a:prstClr val="black"/>
              </a:solidFill>
              <a:effectLst/>
              <a:uLnTx/>
              <a:uFillTx/>
              <a:latin typeface="Aptos Display" panose="020B0004020202020204" pitchFamily="34" charset="0"/>
              <a:ea typeface="+mn-ea"/>
              <a:cs typeface="+mn-cs"/>
            </a:endParaRPr>
          </a:p>
        </p:txBody>
      </p:sp>
      <p:sp>
        <p:nvSpPr>
          <p:cNvPr id="2" name="Content Placeholder 2">
            <a:extLst>
              <a:ext uri="{FF2B5EF4-FFF2-40B4-BE49-F238E27FC236}">
                <a16:creationId xmlns:a16="http://schemas.microsoft.com/office/drawing/2014/main" id="{2F07B94F-C2D6-7059-7E9C-3A2402E546EE}"/>
              </a:ext>
            </a:extLst>
          </p:cNvPr>
          <p:cNvSpPr txBox="1">
            <a:spLocks/>
          </p:cNvSpPr>
          <p:nvPr/>
        </p:nvSpPr>
        <p:spPr>
          <a:xfrm>
            <a:off x="851470" y="1775619"/>
            <a:ext cx="9187969" cy="33067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742950" indent="-285750" algn="l" defTabSz="457200" rtl="0" eaLnBrk="1" latinLnBrk="0" hangingPunct="1">
              <a:spcBef>
                <a:spcPct val="20000"/>
              </a:spcBef>
              <a:buFont typeface="Arial"/>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457200" rtl="0" eaLnBrk="1" latinLnBrk="0" hangingPunct="1">
              <a:spcBef>
                <a:spcPct val="20000"/>
              </a:spcBef>
              <a:buFont typeface="Arial"/>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1200"/>
              </a:spcAft>
              <a:buClr>
                <a:srgbClr val="F79646">
                  <a:lumMod val="40000"/>
                  <a:lumOff val="60000"/>
                </a:srgbClr>
              </a:buClr>
              <a:buSzPct val="150000"/>
              <a:buFont typeface="Wingdings" pitchFamily="2" charset="2"/>
              <a:buChar char="ü"/>
              <a:tabLst/>
              <a:defRPr/>
            </a:pPr>
            <a:r>
              <a:rPr kumimoji="0" lang="en-US" sz="1600" b="1" i="0" u="none" strike="noStrike" kern="1200" cap="none" spc="0" normalizeH="0" baseline="0" noProof="0" dirty="0">
                <a:ln>
                  <a:noFill/>
                </a:ln>
                <a:solidFill>
                  <a:srgbClr val="CCFFD1"/>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Advocacy First</a:t>
            </a:r>
            <a:br>
              <a:rPr kumimoji="0" lang="en-US" sz="1600" b="1"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br>
            <a:r>
              <a:rPr kumimoji="0" lang="en-US" sz="160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Shape legislation and regulation to accelerate industry growth and innovation</a:t>
            </a:r>
            <a:r>
              <a:rPr lang="en-US" sz="1600" dirty="0">
                <a:solidFill>
                  <a:prstClr val="white"/>
                </a:solidFill>
                <a:latin typeface="Aptos" panose="020B0004020202020204" pitchFamily="34" charset="0"/>
                <a:ea typeface="Helvetica Neue Medium" panose="02000503000000020004" pitchFamily="2" charset="0"/>
                <a:cs typeface="Helvetica Neue Medium" panose="02000503000000020004" pitchFamily="2" charset="0"/>
              </a:rPr>
              <a:t> </a:t>
            </a:r>
            <a:r>
              <a:rPr kumimoji="0" lang="en-US" sz="160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 federally and in every state. </a:t>
            </a:r>
          </a:p>
          <a:p>
            <a:pPr lvl="0">
              <a:spcAft>
                <a:spcPts val="1200"/>
              </a:spcAft>
              <a:buClr>
                <a:srgbClr val="F79646">
                  <a:lumMod val="40000"/>
                  <a:lumOff val="60000"/>
                </a:srgbClr>
              </a:buClr>
              <a:buSzPct val="150000"/>
              <a:buFont typeface="Wingdings" pitchFamily="2" charset="2"/>
              <a:buChar char="ü"/>
            </a:pPr>
            <a:r>
              <a:rPr lang="en-US" sz="1600" b="1" dirty="0">
                <a:solidFill>
                  <a:srgbClr val="CCFFD1"/>
                </a:solidFill>
                <a:latin typeface="Aptos" panose="020B0004020202020204" pitchFamily="34" charset="0"/>
                <a:ea typeface="Helvetica Neue Medium" panose="02000503000000020004" pitchFamily="2" charset="0"/>
                <a:cs typeface="Helvetica Neue Medium" panose="02000503000000020004" pitchFamily="2" charset="0"/>
              </a:rPr>
              <a:t>One Voice, Big Impact</a:t>
            </a:r>
            <a:br>
              <a:rPr lang="en-US" sz="1600" b="1" dirty="0">
                <a:solidFill>
                  <a:prstClr val="white"/>
                </a:solidFill>
                <a:latin typeface="Aptos" panose="020B0004020202020204" pitchFamily="34" charset="0"/>
                <a:ea typeface="Helvetica Neue Medium" panose="02000503000000020004" pitchFamily="2" charset="0"/>
                <a:cs typeface="Helvetica Neue Medium" panose="02000503000000020004" pitchFamily="2" charset="0"/>
              </a:rPr>
            </a:br>
            <a:r>
              <a:rPr lang="en-US" sz="1600" dirty="0">
                <a:solidFill>
                  <a:prstClr val="white"/>
                </a:solidFill>
                <a:latin typeface="Aptos" panose="020B0004020202020204" pitchFamily="34" charset="0"/>
                <a:ea typeface="Helvetica Neue Medium" panose="02000503000000020004" pitchFamily="2" charset="0"/>
                <a:cs typeface="Helvetica Neue Medium" panose="02000503000000020004" pitchFamily="2" charset="0"/>
              </a:rPr>
              <a:t>Tell a consistent narrative, backed by sound science, about coatings’ value and contributions – to people, planet, and economy.</a:t>
            </a:r>
            <a:endParaRPr kumimoji="0" lang="en-US" sz="1600" b="1"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endParaRPr>
          </a:p>
          <a:p>
            <a:pPr marL="342900" marR="0" lvl="0" indent="-342900" algn="l" defTabSz="457200" rtl="0" eaLnBrk="1" fontAlgn="auto" latinLnBrk="0" hangingPunct="1">
              <a:lnSpc>
                <a:spcPct val="100000"/>
              </a:lnSpc>
              <a:spcBef>
                <a:spcPct val="20000"/>
              </a:spcBef>
              <a:spcAft>
                <a:spcPts val="1200"/>
              </a:spcAft>
              <a:buClr>
                <a:srgbClr val="F79646">
                  <a:lumMod val="40000"/>
                  <a:lumOff val="60000"/>
                </a:srgbClr>
              </a:buClr>
              <a:buSzPct val="150000"/>
              <a:buFont typeface="Wingdings" pitchFamily="2" charset="2"/>
              <a:buChar char="ü"/>
              <a:tabLst/>
              <a:defRPr/>
            </a:pPr>
            <a:r>
              <a:rPr kumimoji="0" lang="en-US" sz="1600" b="1" i="0" u="none" strike="noStrike" kern="1200" cap="none" spc="0" normalizeH="0" baseline="0" noProof="0" dirty="0">
                <a:ln>
                  <a:noFill/>
                </a:ln>
                <a:solidFill>
                  <a:srgbClr val="CCFFD1"/>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Think Long Term</a:t>
            </a:r>
            <a:b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br>
            <a: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Anticipate challenges, seize opportunities, and align strategy with future-forward trends like sustainability and workforce shifts.</a:t>
            </a:r>
          </a:p>
          <a:p>
            <a:pPr marL="342900" marR="0" lvl="0" indent="-342900" algn="l" defTabSz="457200" rtl="0" eaLnBrk="1" fontAlgn="auto" latinLnBrk="0" hangingPunct="1">
              <a:lnSpc>
                <a:spcPct val="100000"/>
              </a:lnSpc>
              <a:spcBef>
                <a:spcPct val="20000"/>
              </a:spcBef>
              <a:spcAft>
                <a:spcPts val="1200"/>
              </a:spcAft>
              <a:buClr>
                <a:srgbClr val="F79646">
                  <a:lumMod val="40000"/>
                  <a:lumOff val="60000"/>
                </a:srgbClr>
              </a:buClr>
              <a:buSzPct val="150000"/>
              <a:buFont typeface="Wingdings" pitchFamily="2" charset="2"/>
              <a:buChar char="ü"/>
              <a:tabLst/>
              <a:defRPr/>
            </a:pPr>
            <a:r>
              <a:rPr kumimoji="0" lang="en-US" sz="1600" b="1" i="0" u="none" strike="noStrike" kern="1200" cap="none" spc="0" normalizeH="0" baseline="0" noProof="0" dirty="0">
                <a:ln>
                  <a:noFill/>
                </a:ln>
                <a:solidFill>
                  <a:srgbClr val="CCFFD1"/>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Collaborate to Win</a:t>
            </a:r>
            <a:b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br>
            <a: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Redesign member engagement, spark pre-competitive innovation, and break down silos across the value chain.</a:t>
            </a:r>
          </a:p>
          <a:p>
            <a:pPr marL="342900" marR="0" lvl="0" indent="-342900" algn="l" defTabSz="457200" rtl="0" eaLnBrk="1" fontAlgn="auto" latinLnBrk="0" hangingPunct="1">
              <a:lnSpc>
                <a:spcPct val="100000"/>
              </a:lnSpc>
              <a:spcBef>
                <a:spcPct val="20000"/>
              </a:spcBef>
              <a:spcAft>
                <a:spcPts val="1200"/>
              </a:spcAft>
              <a:buClr>
                <a:srgbClr val="F79646">
                  <a:lumMod val="40000"/>
                  <a:lumOff val="60000"/>
                </a:srgbClr>
              </a:buClr>
              <a:buSzPct val="150000"/>
              <a:buFont typeface="Wingdings" pitchFamily="2" charset="2"/>
              <a:buChar char="ü"/>
              <a:tabLst/>
              <a:defRPr/>
            </a:pPr>
            <a:r>
              <a:rPr kumimoji="0" lang="en-US" sz="1600" b="1" i="0" u="none" strike="noStrike" kern="1200" cap="none" spc="0" normalizeH="0" baseline="0" noProof="0" dirty="0">
                <a:ln>
                  <a:noFill/>
                </a:ln>
                <a:solidFill>
                  <a:srgbClr val="CCFFD1"/>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Build the Talent Pipeline</a:t>
            </a:r>
            <a:b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br>
            <a: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Attract and empower the next generation of leaders through education partnerships and strategic workforce development.</a:t>
            </a:r>
          </a:p>
          <a:p>
            <a:pPr marL="342900" marR="0" lvl="0" indent="-342900" algn="just" defTabSz="457200" rtl="0" eaLnBrk="1" fontAlgn="auto" latinLnBrk="0" hangingPunct="1">
              <a:lnSpc>
                <a:spcPct val="100000"/>
              </a:lnSpc>
              <a:spcBef>
                <a:spcPct val="20000"/>
              </a:spcBef>
              <a:spcAft>
                <a:spcPts val="1125"/>
              </a:spcAft>
              <a:buClrTx/>
              <a:buSzTx/>
              <a:buFont typeface="Arial"/>
              <a:buNone/>
              <a:tabLst/>
              <a:defRPr/>
            </a:pPr>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br>
              <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rPr>
            </a:br>
            <a:endParaRPr kumimoji="0" lang="en-US" sz="1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3935665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1000">
              <a:srgbClr val="B4FCBD"/>
            </a:gs>
            <a:gs pos="97000">
              <a:srgbClr val="4087C1"/>
            </a:gs>
            <a:gs pos="42000">
              <a:srgbClr val="0560FF"/>
            </a:gs>
          </a:gsLst>
          <a:lin ang="7200000" scaled="0"/>
        </a:gradFill>
        <a:effectLst/>
      </p:bgPr>
    </p:bg>
    <p:spTree>
      <p:nvGrpSpPr>
        <p:cNvPr id="1" name="">
          <a:extLst>
            <a:ext uri="{FF2B5EF4-FFF2-40B4-BE49-F238E27FC236}">
              <a16:creationId xmlns:a16="http://schemas.microsoft.com/office/drawing/2014/main" id="{E84D481F-0E74-E3FF-56BF-63D000BDA533}"/>
            </a:ext>
          </a:extLst>
        </p:cNvPr>
        <p:cNvGrpSpPr/>
        <p:nvPr/>
      </p:nvGrpSpPr>
      <p:grpSpPr>
        <a:xfrm>
          <a:off x="0" y="0"/>
          <a:ext cx="0" cy="0"/>
          <a:chOff x="0" y="0"/>
          <a:chExt cx="0" cy="0"/>
        </a:xfrm>
      </p:grpSpPr>
      <p:pic>
        <p:nvPicPr>
          <p:cNvPr id="70" name="Picture 69">
            <a:extLst>
              <a:ext uri="{FF2B5EF4-FFF2-40B4-BE49-F238E27FC236}">
                <a16:creationId xmlns:a16="http://schemas.microsoft.com/office/drawing/2014/main" id="{173D74B1-0B35-33E8-5BC5-4A2F433DA033}"/>
              </a:ext>
            </a:extLst>
          </p:cNvPr>
          <p:cNvPicPr>
            <a:picLocks noChangeAspect="1"/>
          </p:cNvPicPr>
          <p:nvPr/>
        </p:nvPicPr>
        <p:blipFill rotWithShape="1">
          <a:blip r:embed="rId3">
            <a:alphaModFix amt="95000"/>
            <a:extLst>
              <a:ext uri="{BEBA8EAE-BF5A-486C-A8C5-ECC9F3942E4B}">
                <a14:imgProps xmlns:a14="http://schemas.microsoft.com/office/drawing/2010/main">
                  <a14:imgLayer r:embed="rId4">
                    <a14:imgEffect>
                      <a14:sharpenSoften amount="40000"/>
                    </a14:imgEffect>
                    <a14:imgEffect>
                      <a14:brightnessContrast bright="-45000" contrast="28000"/>
                    </a14:imgEffect>
                  </a14:imgLayer>
                </a14:imgProps>
              </a:ext>
            </a:extLst>
          </a:blip>
          <a:srcRect l="5798" t="-3081" r="-12476" b="-9752"/>
          <a:stretch/>
        </p:blipFill>
        <p:spPr>
          <a:xfrm>
            <a:off x="0" y="32782"/>
            <a:ext cx="5637212" cy="2177017"/>
          </a:xfrm>
          <a:prstGeom prst="rect">
            <a:avLst/>
          </a:prstGeom>
        </p:spPr>
      </p:pic>
      <p:sp>
        <p:nvSpPr>
          <p:cNvPr id="36" name="Title 35">
            <a:extLst>
              <a:ext uri="{FF2B5EF4-FFF2-40B4-BE49-F238E27FC236}">
                <a16:creationId xmlns:a16="http://schemas.microsoft.com/office/drawing/2014/main" id="{8D1E58AD-0D06-DDA1-8125-52E014DD57F7}"/>
              </a:ext>
            </a:extLst>
          </p:cNvPr>
          <p:cNvSpPr>
            <a:spLocks noGrp="1"/>
          </p:cNvSpPr>
          <p:nvPr>
            <p:ph type="title"/>
          </p:nvPr>
        </p:nvSpPr>
        <p:spPr>
          <a:xfrm>
            <a:off x="384451" y="190368"/>
            <a:ext cx="4566961" cy="1143000"/>
          </a:xfrm>
          <a:ln>
            <a:noFill/>
          </a:ln>
        </p:spPr>
        <p:txBody>
          <a:bodyPr>
            <a:normAutofit fontScale="90000"/>
          </a:bodyPr>
          <a:lstStyle/>
          <a:p>
            <a:r>
              <a:rPr lang="en-US" sz="6600" dirty="0">
                <a:solidFill>
                  <a:srgbClr val="CCFFD1"/>
                </a:solidFill>
                <a:latin typeface="Aptos Black" panose="020B0004020202020204" pitchFamily="34" charset="0"/>
              </a:rPr>
              <a:t>Envisioning </a:t>
            </a:r>
          </a:p>
        </p:txBody>
      </p:sp>
      <p:pic>
        <p:nvPicPr>
          <p:cNvPr id="50" name="Picture 49">
            <a:extLst>
              <a:ext uri="{FF2B5EF4-FFF2-40B4-BE49-F238E27FC236}">
                <a16:creationId xmlns:a16="http://schemas.microsoft.com/office/drawing/2014/main" id="{348247A1-35C1-0979-F36E-48E8EB174D17}"/>
              </a:ext>
            </a:extLst>
          </p:cNvPr>
          <p:cNvPicPr>
            <a:picLocks noChangeAspect="1"/>
          </p:cNvPicPr>
          <p:nvPr/>
        </p:nvPicPr>
        <p:blipFill>
          <a:blip r:embed="rId5"/>
          <a:stretch>
            <a:fillRect/>
          </a:stretch>
        </p:blipFill>
        <p:spPr>
          <a:xfrm>
            <a:off x="10437812" y="240561"/>
            <a:ext cx="1371600" cy="413383"/>
          </a:xfrm>
          <a:prstGeom prst="rect">
            <a:avLst/>
          </a:prstGeom>
          <a:effectLst>
            <a:glow rad="915501">
              <a:srgbClr val="CCFFD1">
                <a:alpha val="52000"/>
              </a:srgbClr>
            </a:glow>
          </a:effectLst>
        </p:spPr>
      </p:pic>
      <p:sp>
        <p:nvSpPr>
          <p:cNvPr id="67" name="TextBox 66">
            <a:extLst>
              <a:ext uri="{FF2B5EF4-FFF2-40B4-BE49-F238E27FC236}">
                <a16:creationId xmlns:a16="http://schemas.microsoft.com/office/drawing/2014/main" id="{91B90B3A-1CE9-D2CC-A55C-EDCAAAAF5DAB}"/>
              </a:ext>
            </a:extLst>
          </p:cNvPr>
          <p:cNvSpPr txBox="1"/>
          <p:nvPr/>
        </p:nvSpPr>
        <p:spPr>
          <a:xfrm>
            <a:off x="13417062" y="28135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0" name="TextBox 79">
            <a:extLst>
              <a:ext uri="{FF2B5EF4-FFF2-40B4-BE49-F238E27FC236}">
                <a16:creationId xmlns:a16="http://schemas.microsoft.com/office/drawing/2014/main" id="{BA061594-5BC6-FD75-1CD5-94F811FAD7E7}"/>
              </a:ext>
            </a:extLst>
          </p:cNvPr>
          <p:cNvSpPr txBox="1"/>
          <p:nvPr/>
        </p:nvSpPr>
        <p:spPr>
          <a:xfrm>
            <a:off x="862111" y="906179"/>
            <a:ext cx="361164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1" dirty="0">
                <a:solidFill>
                  <a:srgbClr val="CCFFD1"/>
                </a:solidFill>
                <a:latin typeface="Aptos Display" panose="020B0004020202020204" pitchFamily="34" charset="0"/>
              </a:rPr>
              <a:t>Success</a:t>
            </a:r>
            <a:endParaRPr kumimoji="0" lang="en-US" sz="4400" b="1" i="1" u="none" strike="noStrike" kern="1200" cap="none" spc="0" normalizeH="0" baseline="0" noProof="0" dirty="0">
              <a:ln>
                <a:noFill/>
              </a:ln>
              <a:solidFill>
                <a:prstClr val="black"/>
              </a:solidFill>
              <a:effectLst/>
              <a:uLnTx/>
              <a:uFillTx/>
              <a:latin typeface="Aptos Display" panose="020B0004020202020204" pitchFamily="34" charset="0"/>
              <a:ea typeface="+mn-ea"/>
              <a:cs typeface="+mn-cs"/>
            </a:endParaRPr>
          </a:p>
        </p:txBody>
      </p:sp>
      <p:sp>
        <p:nvSpPr>
          <p:cNvPr id="2" name="Content Placeholder 2">
            <a:extLst>
              <a:ext uri="{FF2B5EF4-FFF2-40B4-BE49-F238E27FC236}">
                <a16:creationId xmlns:a16="http://schemas.microsoft.com/office/drawing/2014/main" id="{86E63DB6-AA52-2F1E-8748-477152A84A06}"/>
              </a:ext>
            </a:extLst>
          </p:cNvPr>
          <p:cNvSpPr txBox="1">
            <a:spLocks/>
          </p:cNvSpPr>
          <p:nvPr/>
        </p:nvSpPr>
        <p:spPr>
          <a:xfrm>
            <a:off x="1043227" y="2775934"/>
            <a:ext cx="9187969" cy="33067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742950" indent="-285750" algn="l" defTabSz="457200" rtl="0" eaLnBrk="1" latinLnBrk="0" hangingPunct="1">
              <a:spcBef>
                <a:spcPct val="20000"/>
              </a:spcBef>
              <a:buFont typeface="Arial"/>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457200" rtl="0" eaLnBrk="1" latinLnBrk="0" hangingPunct="1">
              <a:spcBef>
                <a:spcPct val="20000"/>
              </a:spcBef>
              <a:buFont typeface="Arial"/>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1200"/>
              </a:spcAft>
              <a:buClr>
                <a:srgbClr val="F79646">
                  <a:lumMod val="40000"/>
                  <a:lumOff val="60000"/>
                </a:srgbClr>
              </a:buClr>
              <a:buSzPct val="150000"/>
              <a:buFont typeface="Wingdings" pitchFamily="2" charset="2"/>
              <a:buChar char="ü"/>
              <a:tabLst/>
              <a:defRPr/>
            </a:pPr>
            <a:r>
              <a:rPr kumimoji="0" lang="en-US" sz="1800" b="1" i="0" u="none" strike="noStrike" kern="1200" cap="none" spc="0" normalizeH="0" baseline="0" noProof="0" dirty="0">
                <a:ln>
                  <a:noFill/>
                </a:ln>
                <a:solidFill>
                  <a:srgbClr val="CCFFD1"/>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ACA is the recognized policy powerhouse and </a:t>
            </a:r>
            <a:r>
              <a:rPr lang="en-US" sz="1800" b="1" dirty="0">
                <a:solidFill>
                  <a:srgbClr val="CCFFD1"/>
                </a:solidFill>
                <a:latin typeface="Aptos" panose="020B0004020202020204" pitchFamily="34" charset="0"/>
                <a:ea typeface="Helvetica Neue Medium" panose="02000503000000020004" pitchFamily="2" charset="0"/>
                <a:cs typeface="Helvetica Neue Medium" panose="02000503000000020004" pitchFamily="2" charset="0"/>
              </a:rPr>
              <a:t>unified voice of a sustainable, expanding coatings sector</a:t>
            </a:r>
            <a:r>
              <a:rPr kumimoji="0" lang="en-US" sz="1800" b="1" i="0" u="none" strike="noStrike" kern="1200" cap="none" spc="0" normalizeH="0" baseline="0" noProof="0" dirty="0">
                <a:ln>
                  <a:noFill/>
                </a:ln>
                <a:solidFill>
                  <a:srgbClr val="CCFFD1"/>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 </a:t>
            </a:r>
          </a:p>
          <a:p>
            <a:pPr marL="342900" marR="0" lvl="0" indent="-342900" algn="l" defTabSz="457200" rtl="0" eaLnBrk="1" fontAlgn="auto" latinLnBrk="0" hangingPunct="1">
              <a:lnSpc>
                <a:spcPct val="100000"/>
              </a:lnSpc>
              <a:spcBef>
                <a:spcPct val="20000"/>
              </a:spcBef>
              <a:spcAft>
                <a:spcPts val="1200"/>
              </a:spcAft>
              <a:buClr>
                <a:srgbClr val="F79646">
                  <a:lumMod val="40000"/>
                  <a:lumOff val="60000"/>
                </a:srgbClr>
              </a:buClr>
              <a:buSzPct val="150000"/>
              <a:buFont typeface="Wingdings" pitchFamily="2" charset="2"/>
              <a:buChar char="ü"/>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ACA sets the proactive agenda, shaping policies that advance industry circularity, sustainability, and innovation.</a:t>
            </a:r>
          </a:p>
          <a:p>
            <a:pPr marL="342900" marR="0" lvl="0" indent="-342900" algn="l" defTabSz="457200" rtl="0" eaLnBrk="1" fontAlgn="auto" latinLnBrk="0" hangingPunct="1">
              <a:lnSpc>
                <a:spcPct val="100000"/>
              </a:lnSpc>
              <a:spcBef>
                <a:spcPct val="20000"/>
              </a:spcBef>
              <a:spcAft>
                <a:spcPts val="1200"/>
              </a:spcAft>
              <a:buClr>
                <a:srgbClr val="F79646">
                  <a:lumMod val="40000"/>
                  <a:lumOff val="60000"/>
                </a:srgbClr>
              </a:buClr>
              <a:buSzPct val="150000"/>
              <a:buFont typeface="Wingdings" pitchFamily="2" charset="2"/>
              <a:buChar char="ü"/>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ACA influence is backed by strong data, collaborative research, and cross-sector partnerships.</a:t>
            </a:r>
          </a:p>
          <a:p>
            <a:pPr marL="342900" marR="0" lvl="0" indent="-342900" algn="l" defTabSz="457200" rtl="0" eaLnBrk="1" fontAlgn="auto" latinLnBrk="0" hangingPunct="1">
              <a:lnSpc>
                <a:spcPct val="100000"/>
              </a:lnSpc>
              <a:spcBef>
                <a:spcPct val="20000"/>
              </a:spcBef>
              <a:spcAft>
                <a:spcPts val="1200"/>
              </a:spcAft>
              <a:buClr>
                <a:srgbClr val="F79646">
                  <a:lumMod val="40000"/>
                  <a:lumOff val="60000"/>
                </a:srgbClr>
              </a:buClr>
              <a:buSzPct val="150000"/>
              <a:buFont typeface="Wingdings" pitchFamily="2" charset="2"/>
              <a:buChar char="ü"/>
              <a:tabLst/>
              <a:defRPr/>
            </a:pPr>
            <a:r>
              <a:rPr lang="en-US" sz="1800" dirty="0">
                <a:solidFill>
                  <a:prstClr val="white"/>
                </a:solidFill>
                <a:latin typeface="Aptos" panose="020B0004020202020204" pitchFamily="34" charset="0"/>
                <a:ea typeface="Helvetica Neue Medium" panose="02000503000000020004" pitchFamily="2" charset="0"/>
                <a:cs typeface="Helvetica Neue Medium" panose="02000503000000020004" pitchFamily="2" charset="0"/>
              </a:rPr>
              <a:t>ACA </a:t>
            </a:r>
            <a:r>
              <a:rPr kumimoji="0" lang="en-US" sz="1800" b="0" i="0" u="none" strike="noStrike" kern="1200" cap="none" spc="0" normalizeH="0" baseline="0" noProof="0" dirty="0">
                <a:ln>
                  <a:noFill/>
                </a:ln>
                <a:solidFill>
                  <a:prstClr val="white"/>
                </a:solidFill>
                <a:effectLst/>
                <a:uLnTx/>
                <a:uFillTx/>
                <a:latin typeface="Aptos" panose="020B0004020202020204" pitchFamily="34" charset="0"/>
                <a:ea typeface="Helvetica Neue Medium" panose="02000503000000020004" pitchFamily="2" charset="0"/>
                <a:cs typeface="Helvetica Neue Medium" panose="02000503000000020004" pitchFamily="2" charset="0"/>
              </a:rPr>
              <a:t>Membership is growing, engagement in deepening and ACA is recognized as both a catalyst for progress and a connector of people, idea leaders, and a driver of outcomes.</a:t>
            </a:r>
          </a:p>
          <a:p>
            <a:pPr marL="342900" marR="0" lvl="0" indent="-342900" algn="just" defTabSz="457200" rtl="0" eaLnBrk="1" fontAlgn="auto" latinLnBrk="0" hangingPunct="1">
              <a:lnSpc>
                <a:spcPct val="100000"/>
              </a:lnSpc>
              <a:spcBef>
                <a:spcPct val="20000"/>
              </a:spcBef>
              <a:spcAft>
                <a:spcPts val="1125"/>
              </a:spcAft>
              <a:buClrTx/>
              <a:buSzTx/>
              <a:buFont typeface="Arial"/>
              <a:buNone/>
              <a:tabLst/>
              <a:defRPr/>
            </a:pPr>
            <a:endParaRPr kumimoji="0" lang="en-US" sz="1100" b="0" i="0" u="none" strike="noStrike" kern="1200" cap="none" spc="0" normalizeH="0" baseline="0" noProof="0" dirty="0">
              <a:ln>
                <a:noFill/>
              </a:ln>
              <a:solidFill>
                <a:srgbClr val="000000"/>
              </a:solidFill>
              <a:effectLst/>
              <a:uLnTx/>
              <a:uFillTx/>
              <a:latin typeface="Open Sans" panose="020B0606030504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br>
              <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rPr>
            </a:br>
            <a:endParaRPr kumimoji="0" lang="en-US" sz="1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sp>
        <p:nvSpPr>
          <p:cNvPr id="3" name="TextBox 2">
            <a:extLst>
              <a:ext uri="{FF2B5EF4-FFF2-40B4-BE49-F238E27FC236}">
                <a16:creationId xmlns:a16="http://schemas.microsoft.com/office/drawing/2014/main" id="{3208D18D-B75B-9468-9D96-3FDB4F24B361}"/>
              </a:ext>
            </a:extLst>
          </p:cNvPr>
          <p:cNvSpPr txBox="1"/>
          <p:nvPr/>
        </p:nvSpPr>
        <p:spPr>
          <a:xfrm>
            <a:off x="1043227" y="2054930"/>
            <a:ext cx="487527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prstClr val="white"/>
                </a:solidFill>
                <a:effectLst/>
                <a:uLnTx/>
                <a:uFillTx/>
                <a:latin typeface="Aptos Display" panose="020B0004020202020204" pitchFamily="34" charset="0"/>
                <a:ea typeface="Helvetica Neue Medium" panose="02000503000000020004" pitchFamily="2" charset="0"/>
                <a:cs typeface="Helvetica Neue Medium" panose="02000503000000020004" pitchFamily="2" charset="0"/>
              </a:rPr>
              <a:t>By 2035:</a:t>
            </a:r>
            <a:endParaRPr kumimoji="0" lang="en-US" sz="2000" b="1" i="1" u="sng" strike="noStrike" kern="1200" cap="none" spc="0" normalizeH="0" baseline="0" noProof="0" dirty="0">
              <a:ln>
                <a:noFill/>
              </a:ln>
              <a:solidFill>
                <a:prstClr val="white"/>
              </a:solidFill>
              <a:effectLst/>
              <a:uLnTx/>
              <a:uFillTx/>
              <a:latin typeface="Aptos Display" panose="020B0004020202020204" pitchFamily="34" charset="0"/>
              <a:ea typeface="+mn-ea"/>
              <a:cs typeface="+mn-cs"/>
            </a:endParaRPr>
          </a:p>
        </p:txBody>
      </p:sp>
    </p:spTree>
    <p:extLst>
      <p:ext uri="{BB962C8B-B14F-4D97-AF65-F5344CB8AC3E}">
        <p14:creationId xmlns:p14="http://schemas.microsoft.com/office/powerpoint/2010/main" val="2655742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B4FCBD"/>
            </a:gs>
            <a:gs pos="89000">
              <a:srgbClr val="2357CC"/>
            </a:gs>
            <a:gs pos="43000">
              <a:srgbClr val="0560FF"/>
            </a:gs>
          </a:gsLst>
          <a:lin ang="7200000" scaled="0"/>
        </a:gradFill>
        <a:effectLst/>
      </p:bgPr>
    </p:bg>
    <p:spTree>
      <p:nvGrpSpPr>
        <p:cNvPr id="1" name="">
          <a:extLst>
            <a:ext uri="{FF2B5EF4-FFF2-40B4-BE49-F238E27FC236}">
              <a16:creationId xmlns:a16="http://schemas.microsoft.com/office/drawing/2014/main" id="{BAB75D67-47F9-ACF6-FF52-CAD991DFD1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AE6A0-A5B2-E0FA-3E7C-549BF3BF120A}"/>
              </a:ext>
            </a:extLst>
          </p:cNvPr>
          <p:cNvSpPr>
            <a:spLocks noGrp="1"/>
          </p:cNvSpPr>
          <p:nvPr>
            <p:ph type="title"/>
          </p:nvPr>
        </p:nvSpPr>
        <p:spPr>
          <a:xfrm>
            <a:off x="344273" y="535542"/>
            <a:ext cx="5411788" cy="1108571"/>
          </a:xfrm>
        </p:spPr>
        <p:txBody>
          <a:bodyPr>
            <a:normAutofit fontScale="90000"/>
          </a:bodyPr>
          <a:lstStyle/>
          <a:p>
            <a:pPr algn="l"/>
            <a:r>
              <a:rPr lang="en-US" dirty="0">
                <a:solidFill>
                  <a:srgbClr val="CCFFD1"/>
                </a:solidFill>
                <a:latin typeface="Aptos Black" panose="020B0004020202020204" pitchFamily="34" charset="0"/>
                <a:ea typeface="Helvetica Neue" charset="0"/>
                <a:cs typeface="Helvetica Neue" charset="0"/>
              </a:rPr>
              <a:t>ACA’s Federal Priorities/Objectives</a:t>
            </a:r>
          </a:p>
        </p:txBody>
      </p:sp>
      <p:pic>
        <p:nvPicPr>
          <p:cNvPr id="5" name="Picture 4">
            <a:extLst>
              <a:ext uri="{FF2B5EF4-FFF2-40B4-BE49-F238E27FC236}">
                <a16:creationId xmlns:a16="http://schemas.microsoft.com/office/drawing/2014/main" id="{316BB168-7AAB-330F-2E67-54A3EB4FCBB5}"/>
              </a:ext>
            </a:extLst>
          </p:cNvPr>
          <p:cNvPicPr>
            <a:picLocks noChangeAspect="1"/>
          </p:cNvPicPr>
          <p:nvPr/>
        </p:nvPicPr>
        <p:blipFill>
          <a:blip r:embed="rId3"/>
          <a:stretch>
            <a:fillRect/>
          </a:stretch>
        </p:blipFill>
        <p:spPr>
          <a:xfrm>
            <a:off x="10437812" y="240561"/>
            <a:ext cx="1371600" cy="413383"/>
          </a:xfrm>
          <a:prstGeom prst="rect">
            <a:avLst/>
          </a:prstGeom>
        </p:spPr>
      </p:pic>
      <p:pic>
        <p:nvPicPr>
          <p:cNvPr id="25" name="Picture 24">
            <a:extLst>
              <a:ext uri="{FF2B5EF4-FFF2-40B4-BE49-F238E27FC236}">
                <a16:creationId xmlns:a16="http://schemas.microsoft.com/office/drawing/2014/main" id="{4066799E-98F6-9399-CCD0-D1DB3B65D7EF}"/>
              </a:ext>
            </a:extLst>
          </p:cNvPr>
          <p:cNvPicPr>
            <a:picLocks noChangeAspect="1"/>
          </p:cNvPicPr>
          <p:nvPr/>
        </p:nvPicPr>
        <p:blipFill>
          <a:blip r:embed="rId4"/>
          <a:srcRect r="18504" b="19877"/>
          <a:stretch/>
        </p:blipFill>
        <p:spPr>
          <a:xfrm>
            <a:off x="4347585" y="2278965"/>
            <a:ext cx="7841240" cy="4579035"/>
          </a:xfrm>
          <a:prstGeom prst="rect">
            <a:avLst/>
          </a:prstGeom>
        </p:spPr>
      </p:pic>
      <p:sp>
        <p:nvSpPr>
          <p:cNvPr id="31" name="Content Placeholder 2">
            <a:extLst>
              <a:ext uri="{FF2B5EF4-FFF2-40B4-BE49-F238E27FC236}">
                <a16:creationId xmlns:a16="http://schemas.microsoft.com/office/drawing/2014/main" id="{472A2540-654C-787D-F2C7-31DEC3AA8E94}"/>
              </a:ext>
            </a:extLst>
          </p:cNvPr>
          <p:cNvSpPr txBox="1">
            <a:spLocks/>
          </p:cNvSpPr>
          <p:nvPr/>
        </p:nvSpPr>
        <p:spPr>
          <a:xfrm>
            <a:off x="760412" y="2278964"/>
            <a:ext cx="9296400" cy="282643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742950" indent="-285750" algn="l" defTabSz="457200" rtl="0" eaLnBrk="1" latinLnBrk="0" hangingPunct="1">
              <a:spcBef>
                <a:spcPct val="20000"/>
              </a:spcBef>
              <a:buFont typeface="Arial"/>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457200" rtl="0" eaLnBrk="1" latinLnBrk="0" hangingPunct="1">
              <a:spcBef>
                <a:spcPct val="20000"/>
              </a:spcBef>
              <a:buFont typeface="Arial"/>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buClr>
                <a:schemeClr val="accent6">
                  <a:lumMod val="40000"/>
                  <a:lumOff val="60000"/>
                </a:schemeClr>
              </a:buClr>
              <a:buSzPct val="150000"/>
              <a:buFont typeface="Wingdings" pitchFamily="2" charset="2"/>
              <a:buChar char="ü"/>
            </a:pPr>
            <a:r>
              <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Trade and Tariffs</a:t>
            </a:r>
          </a:p>
          <a:p>
            <a:pPr>
              <a:spcAft>
                <a:spcPts val="1200"/>
              </a:spcAft>
              <a:buClr>
                <a:schemeClr val="accent6">
                  <a:lumMod val="40000"/>
                  <a:lumOff val="60000"/>
                </a:schemeClr>
              </a:buClr>
              <a:buSzPct val="150000"/>
              <a:buFont typeface="Wingdings" pitchFamily="2" charset="2"/>
              <a:buChar char="ü"/>
            </a:pPr>
            <a:r>
              <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Microplastics</a:t>
            </a:r>
          </a:p>
          <a:p>
            <a:pPr>
              <a:spcAft>
                <a:spcPts val="1200"/>
              </a:spcAft>
              <a:buClr>
                <a:schemeClr val="accent6">
                  <a:lumMod val="40000"/>
                  <a:lumOff val="60000"/>
                </a:schemeClr>
              </a:buClr>
              <a:buSzPct val="150000"/>
              <a:buFont typeface="Wingdings" pitchFamily="2" charset="2"/>
              <a:buChar char="ü"/>
            </a:pPr>
            <a:r>
              <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Chemicals Management/ TSCA Reform/ PFAS</a:t>
            </a:r>
          </a:p>
          <a:p>
            <a:pPr>
              <a:spcAft>
                <a:spcPts val="1200"/>
              </a:spcAft>
              <a:buClr>
                <a:schemeClr val="accent6">
                  <a:lumMod val="40000"/>
                  <a:lumOff val="60000"/>
                </a:schemeClr>
              </a:buClr>
              <a:buSzPct val="150000"/>
              <a:buFont typeface="Wingdings" pitchFamily="2" charset="2"/>
              <a:buChar char="ü"/>
            </a:pPr>
            <a:r>
              <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Infrastructure</a:t>
            </a:r>
          </a:p>
          <a:p>
            <a:pPr>
              <a:spcAft>
                <a:spcPts val="1200"/>
              </a:spcAft>
              <a:buClr>
                <a:schemeClr val="accent6">
                  <a:lumMod val="40000"/>
                  <a:lumOff val="60000"/>
                </a:schemeClr>
              </a:buClr>
              <a:buSzPct val="150000"/>
              <a:buFont typeface="Wingdings" pitchFamily="2" charset="2"/>
              <a:buChar char="ü"/>
            </a:pPr>
            <a:r>
              <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Increased Construction Activity Related to Housing</a:t>
            </a:r>
          </a:p>
          <a:p>
            <a:pPr marL="0" indent="0">
              <a:spcAft>
                <a:spcPts val="1200"/>
              </a:spcAft>
              <a:buClr>
                <a:schemeClr val="accent6">
                  <a:lumMod val="40000"/>
                  <a:lumOff val="60000"/>
                </a:schemeClr>
              </a:buClr>
              <a:buSzPct val="150000"/>
              <a:buNone/>
            </a:pPr>
            <a:endPar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endParaRPr>
          </a:p>
          <a:p>
            <a:pPr>
              <a:spcAft>
                <a:spcPts val="1200"/>
              </a:spcAft>
              <a:buClr>
                <a:schemeClr val="accent6">
                  <a:lumMod val="40000"/>
                  <a:lumOff val="60000"/>
                </a:schemeClr>
              </a:buClr>
              <a:buSzPct val="150000"/>
              <a:buFont typeface="Wingdings" pitchFamily="2" charset="2"/>
              <a:buChar char="ü"/>
            </a:pPr>
            <a:endPar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endParaRPr>
          </a:p>
          <a:p>
            <a:pPr marL="0" indent="0">
              <a:spcAft>
                <a:spcPts val="1200"/>
              </a:spcAft>
              <a:buClr>
                <a:schemeClr val="accent6">
                  <a:lumMod val="40000"/>
                  <a:lumOff val="60000"/>
                </a:schemeClr>
              </a:buClr>
              <a:buSzPct val="150000"/>
              <a:buNone/>
            </a:pPr>
            <a:endPar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endParaRPr>
          </a:p>
          <a:p>
            <a:pPr marL="0" indent="0">
              <a:spcAft>
                <a:spcPts val="1200"/>
              </a:spcAft>
              <a:buClr>
                <a:schemeClr val="accent6">
                  <a:lumMod val="40000"/>
                  <a:lumOff val="60000"/>
                </a:schemeClr>
              </a:buClr>
              <a:buSzPct val="150000"/>
              <a:buNone/>
            </a:pPr>
            <a:endPar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endParaRPr>
          </a:p>
          <a:p>
            <a:pPr>
              <a:spcAft>
                <a:spcPts val="1200"/>
              </a:spcAft>
              <a:buClr>
                <a:schemeClr val="accent6">
                  <a:lumMod val="40000"/>
                  <a:lumOff val="60000"/>
                </a:schemeClr>
              </a:buClr>
              <a:buSzPct val="150000"/>
              <a:buFont typeface="Wingdings" pitchFamily="2" charset="2"/>
              <a:buChar char="ü"/>
            </a:pPr>
            <a:endPar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endParaRPr>
          </a:p>
          <a:p>
            <a:pPr algn="just">
              <a:spcAft>
                <a:spcPts val="1125"/>
              </a:spcAft>
              <a:buNone/>
            </a:pPr>
            <a:endParaRPr lang="en-US" sz="1100" b="0" i="0" dirty="0">
              <a:solidFill>
                <a:srgbClr val="000000"/>
              </a:solidFill>
              <a:effectLst/>
              <a:latin typeface="Open Sans" panose="020B0606030504020204" pitchFamily="34" charset="0"/>
            </a:endParaRPr>
          </a:p>
          <a:p>
            <a:pPr>
              <a:buNone/>
            </a:pPr>
            <a:br>
              <a:rPr lang="en-US" sz="1100" dirty="0"/>
            </a:br>
            <a:endParaRPr lang="en-US" sz="18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21193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B4FCBD"/>
            </a:gs>
            <a:gs pos="89000">
              <a:srgbClr val="2357CC"/>
            </a:gs>
            <a:gs pos="43000">
              <a:srgbClr val="0560FF"/>
            </a:gs>
          </a:gsLst>
          <a:lin ang="7200000" scaled="0"/>
        </a:gradFill>
        <a:effectLst/>
      </p:bgPr>
    </p:bg>
    <p:spTree>
      <p:nvGrpSpPr>
        <p:cNvPr id="1" name="">
          <a:extLst>
            <a:ext uri="{FF2B5EF4-FFF2-40B4-BE49-F238E27FC236}">
              <a16:creationId xmlns:a16="http://schemas.microsoft.com/office/drawing/2014/main" id="{F4F192A2-7580-43A8-10B7-A5705C4BB674}"/>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5F015047-D49C-A368-8FAE-3210B66E455C}"/>
              </a:ext>
            </a:extLst>
          </p:cNvPr>
          <p:cNvPicPr>
            <a:picLocks noChangeAspect="1"/>
          </p:cNvPicPr>
          <p:nvPr/>
        </p:nvPicPr>
        <p:blipFill>
          <a:blip r:embed="rId3"/>
          <a:srcRect r="18504" b="19877"/>
          <a:stretch/>
        </p:blipFill>
        <p:spPr>
          <a:xfrm>
            <a:off x="4347585" y="2278965"/>
            <a:ext cx="7841240" cy="4579035"/>
          </a:xfrm>
          <a:prstGeom prst="rect">
            <a:avLst/>
          </a:prstGeom>
        </p:spPr>
      </p:pic>
      <p:sp>
        <p:nvSpPr>
          <p:cNvPr id="2" name="Title 1">
            <a:extLst>
              <a:ext uri="{FF2B5EF4-FFF2-40B4-BE49-F238E27FC236}">
                <a16:creationId xmlns:a16="http://schemas.microsoft.com/office/drawing/2014/main" id="{1BD97922-375B-3E62-4710-FB00B1BF1638}"/>
              </a:ext>
            </a:extLst>
          </p:cNvPr>
          <p:cNvSpPr>
            <a:spLocks noGrp="1"/>
          </p:cNvSpPr>
          <p:nvPr>
            <p:ph type="title"/>
          </p:nvPr>
        </p:nvSpPr>
        <p:spPr/>
        <p:txBody>
          <a:bodyPr>
            <a:normAutofit/>
          </a:bodyPr>
          <a:lstStyle/>
          <a:p>
            <a:pPr algn="l"/>
            <a:r>
              <a:rPr lang="en-US" dirty="0">
                <a:solidFill>
                  <a:srgbClr val="CCFFD1"/>
                </a:solidFill>
                <a:latin typeface="Aptos Black" panose="020B0004020202020204" pitchFamily="34" charset="0"/>
                <a:ea typeface="Helvetica Neue" charset="0"/>
                <a:cs typeface="Helvetica Neue" charset="0"/>
              </a:rPr>
              <a:t>ACA’s State Priorities/Objectives</a:t>
            </a:r>
          </a:p>
        </p:txBody>
      </p:sp>
      <p:sp>
        <p:nvSpPr>
          <p:cNvPr id="3" name="Content Placeholder 2">
            <a:extLst>
              <a:ext uri="{FF2B5EF4-FFF2-40B4-BE49-F238E27FC236}">
                <a16:creationId xmlns:a16="http://schemas.microsoft.com/office/drawing/2014/main" id="{07E5A125-DE40-531C-D3A9-008C3B922313}"/>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6CFAD996-199B-E318-D0A4-830D8EA81240}"/>
              </a:ext>
            </a:extLst>
          </p:cNvPr>
          <p:cNvSpPr>
            <a:spLocks noGrp="1"/>
          </p:cNvSpPr>
          <p:nvPr>
            <p:ph sz="half" idx="2"/>
          </p:nvPr>
        </p:nvSpPr>
        <p:spPr/>
        <p:txBody>
          <a:bodyPr/>
          <a:lstStyle/>
          <a:p>
            <a:r>
              <a:rPr lang="en-US" dirty="0">
                <a:solidFill>
                  <a:schemeClr val="bg1"/>
                </a:solidFill>
                <a:latin typeface="Aptos" panose="020B0004020202020204" pitchFamily="34" charset="0"/>
              </a:rPr>
              <a:t>Trends </a:t>
            </a:r>
          </a:p>
          <a:p>
            <a:pPr lvl="1">
              <a:buFont typeface="Wingdings" panose="05000000000000000000" pitchFamily="2" charset="2"/>
              <a:buChar char="Ø"/>
            </a:pPr>
            <a:r>
              <a:rPr lang="en-US" dirty="0">
                <a:solidFill>
                  <a:schemeClr val="bg1"/>
                </a:solidFill>
                <a:latin typeface="Aptos" panose="020B0004020202020204" pitchFamily="34" charset="0"/>
              </a:rPr>
              <a:t>17 PFAS Bills in 8 states</a:t>
            </a:r>
          </a:p>
          <a:p>
            <a:pPr lvl="1">
              <a:buFont typeface="Wingdings" panose="05000000000000000000" pitchFamily="2" charset="2"/>
              <a:buChar char="Ø"/>
            </a:pPr>
            <a:r>
              <a:rPr lang="en-US" dirty="0">
                <a:solidFill>
                  <a:schemeClr val="bg1"/>
                </a:solidFill>
                <a:latin typeface="Aptos" panose="020B0004020202020204" pitchFamily="34" charset="0"/>
              </a:rPr>
              <a:t>16 EPR Bills in 11 states</a:t>
            </a:r>
          </a:p>
          <a:p>
            <a:pPr lvl="1">
              <a:buFont typeface="Wingdings" panose="05000000000000000000" pitchFamily="2" charset="2"/>
              <a:buChar char="Ø"/>
            </a:pPr>
            <a:r>
              <a:rPr lang="en-US" dirty="0">
                <a:solidFill>
                  <a:schemeClr val="bg1"/>
                </a:solidFill>
                <a:latin typeface="Aptos" panose="020B0004020202020204" pitchFamily="34" charset="0"/>
              </a:rPr>
              <a:t>8 Plastics/Microplastics Bills in 6 states</a:t>
            </a:r>
          </a:p>
        </p:txBody>
      </p:sp>
      <p:pic>
        <p:nvPicPr>
          <p:cNvPr id="5" name="Picture 4">
            <a:extLst>
              <a:ext uri="{FF2B5EF4-FFF2-40B4-BE49-F238E27FC236}">
                <a16:creationId xmlns:a16="http://schemas.microsoft.com/office/drawing/2014/main" id="{1D0FF956-5331-ACD0-617F-7675832CE7D4}"/>
              </a:ext>
            </a:extLst>
          </p:cNvPr>
          <p:cNvPicPr>
            <a:picLocks noChangeAspect="1"/>
          </p:cNvPicPr>
          <p:nvPr/>
        </p:nvPicPr>
        <p:blipFill>
          <a:blip r:embed="rId4"/>
          <a:stretch>
            <a:fillRect/>
          </a:stretch>
        </p:blipFill>
        <p:spPr>
          <a:xfrm>
            <a:off x="10437812" y="240561"/>
            <a:ext cx="1371600" cy="413383"/>
          </a:xfrm>
          <a:prstGeom prst="rect">
            <a:avLst/>
          </a:prstGeom>
        </p:spPr>
      </p:pic>
      <p:sp>
        <p:nvSpPr>
          <p:cNvPr id="31" name="Content Placeholder 2">
            <a:extLst>
              <a:ext uri="{FF2B5EF4-FFF2-40B4-BE49-F238E27FC236}">
                <a16:creationId xmlns:a16="http://schemas.microsoft.com/office/drawing/2014/main" id="{A2E52E27-5BFF-B47D-A67D-C0F9FE199B1E}"/>
              </a:ext>
            </a:extLst>
          </p:cNvPr>
          <p:cNvSpPr txBox="1">
            <a:spLocks/>
          </p:cNvSpPr>
          <p:nvPr/>
        </p:nvSpPr>
        <p:spPr>
          <a:xfrm>
            <a:off x="1065212" y="2278964"/>
            <a:ext cx="8883169" cy="280341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742950" indent="-285750" algn="l" defTabSz="457200" rtl="0" eaLnBrk="1" latinLnBrk="0" hangingPunct="1">
              <a:spcBef>
                <a:spcPct val="20000"/>
              </a:spcBef>
              <a:buFont typeface="Arial"/>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457200" rtl="0" eaLnBrk="1" latinLnBrk="0" hangingPunct="1">
              <a:spcBef>
                <a:spcPct val="20000"/>
              </a:spcBef>
              <a:buFont typeface="Arial"/>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457200" rtl="0" eaLnBrk="1" latinLnBrk="0" hangingPunct="1">
              <a:spcBef>
                <a:spcPct val="20000"/>
              </a:spcBef>
              <a:buFont typeface="Arial"/>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buClr>
                <a:schemeClr val="accent6">
                  <a:lumMod val="40000"/>
                  <a:lumOff val="60000"/>
                </a:schemeClr>
              </a:buClr>
              <a:buSzPct val="150000"/>
              <a:buFont typeface="Wingdings" pitchFamily="2" charset="2"/>
              <a:buChar char="ü"/>
            </a:pPr>
            <a:r>
              <a:rPr lang="en-US" sz="24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Microplastics</a:t>
            </a:r>
          </a:p>
          <a:p>
            <a:pPr>
              <a:spcAft>
                <a:spcPts val="1200"/>
              </a:spcAft>
              <a:buClr>
                <a:schemeClr val="accent6">
                  <a:lumMod val="40000"/>
                  <a:lumOff val="60000"/>
                </a:schemeClr>
              </a:buClr>
              <a:buSzPct val="150000"/>
              <a:buFont typeface="Wingdings" pitchFamily="2" charset="2"/>
              <a:buChar char="ü"/>
            </a:pPr>
            <a:r>
              <a:rPr lang="en-US" sz="24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Chemicals Management/PFAS</a:t>
            </a:r>
          </a:p>
          <a:p>
            <a:pPr>
              <a:spcAft>
                <a:spcPts val="1200"/>
              </a:spcAft>
              <a:buClr>
                <a:schemeClr val="accent6">
                  <a:lumMod val="40000"/>
                  <a:lumOff val="60000"/>
                </a:schemeClr>
              </a:buClr>
              <a:buSzPct val="150000"/>
              <a:buFont typeface="Wingdings" pitchFamily="2" charset="2"/>
              <a:buChar char="ü"/>
            </a:pPr>
            <a:r>
              <a:rPr lang="en-US" sz="24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Extended Producer Responsibility</a:t>
            </a:r>
          </a:p>
          <a:p>
            <a:pPr>
              <a:spcAft>
                <a:spcPts val="1200"/>
              </a:spcAft>
              <a:buClr>
                <a:schemeClr val="accent6">
                  <a:lumMod val="40000"/>
                  <a:lumOff val="60000"/>
                </a:schemeClr>
              </a:buClr>
              <a:buSzPct val="150000"/>
              <a:buFont typeface="Wingdings" pitchFamily="2" charset="2"/>
              <a:buChar char="ü"/>
            </a:pPr>
            <a:r>
              <a:rPr lang="en-US" sz="24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Paint Stewardship</a:t>
            </a:r>
          </a:p>
          <a:p>
            <a:pPr>
              <a:spcAft>
                <a:spcPts val="1200"/>
              </a:spcAft>
              <a:buClr>
                <a:schemeClr val="accent6">
                  <a:lumMod val="40000"/>
                  <a:lumOff val="60000"/>
                </a:schemeClr>
              </a:buClr>
              <a:buSzPct val="150000"/>
              <a:buFont typeface="Wingdings" pitchFamily="2" charset="2"/>
              <a:buChar char="ü"/>
            </a:pPr>
            <a:r>
              <a:rPr lang="en-US" sz="24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Judicial Reform</a:t>
            </a:r>
          </a:p>
          <a:p>
            <a:pPr>
              <a:spcAft>
                <a:spcPts val="1200"/>
              </a:spcAft>
              <a:buClr>
                <a:schemeClr val="accent6">
                  <a:lumMod val="40000"/>
                  <a:lumOff val="60000"/>
                </a:schemeClr>
              </a:buClr>
              <a:buSzPct val="150000"/>
              <a:buFont typeface="Wingdings" pitchFamily="2" charset="2"/>
              <a:buChar char="ü"/>
            </a:pPr>
            <a:r>
              <a:rPr lang="en-US" sz="24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rPr>
              <a:t>Air Quality</a:t>
            </a:r>
          </a:p>
          <a:p>
            <a:pPr marL="0" indent="0">
              <a:spcAft>
                <a:spcPts val="1200"/>
              </a:spcAft>
              <a:buClr>
                <a:schemeClr val="accent6">
                  <a:lumMod val="40000"/>
                  <a:lumOff val="60000"/>
                </a:schemeClr>
              </a:buClr>
              <a:buSzPct val="150000"/>
              <a:buNone/>
            </a:pPr>
            <a:endPar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endParaRPr>
          </a:p>
          <a:p>
            <a:pPr marL="0" indent="0">
              <a:spcAft>
                <a:spcPts val="1200"/>
              </a:spcAft>
              <a:buClr>
                <a:schemeClr val="accent6">
                  <a:lumMod val="40000"/>
                  <a:lumOff val="60000"/>
                </a:schemeClr>
              </a:buClr>
              <a:buSzPct val="150000"/>
              <a:buNone/>
            </a:pPr>
            <a:endPar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endParaRPr>
          </a:p>
          <a:p>
            <a:pPr>
              <a:spcAft>
                <a:spcPts val="1200"/>
              </a:spcAft>
              <a:buClr>
                <a:schemeClr val="accent6">
                  <a:lumMod val="40000"/>
                  <a:lumOff val="60000"/>
                </a:schemeClr>
              </a:buClr>
              <a:buSzPct val="150000"/>
              <a:buFont typeface="Wingdings" pitchFamily="2" charset="2"/>
              <a:buChar char="ü"/>
            </a:pPr>
            <a:endParaRPr lang="en-US" sz="1800" dirty="0">
              <a:solidFill>
                <a:schemeClr val="bg1"/>
              </a:solidFill>
              <a:latin typeface="Aptos" panose="020B0004020202020204" pitchFamily="34" charset="0"/>
              <a:ea typeface="Helvetica Neue Medium" panose="02000503000000020004" pitchFamily="2" charset="0"/>
              <a:cs typeface="Helvetica Neue Medium" panose="02000503000000020004" pitchFamily="2" charset="0"/>
            </a:endParaRPr>
          </a:p>
          <a:p>
            <a:pPr algn="just">
              <a:spcAft>
                <a:spcPts val="1125"/>
              </a:spcAft>
              <a:buNone/>
            </a:pPr>
            <a:endParaRPr lang="en-US" sz="1100" b="0" i="0" dirty="0">
              <a:solidFill>
                <a:srgbClr val="000000"/>
              </a:solidFill>
              <a:effectLst/>
              <a:latin typeface="Open Sans" panose="020B0606030504020204" pitchFamily="34" charset="0"/>
            </a:endParaRPr>
          </a:p>
          <a:p>
            <a:pPr>
              <a:buNone/>
            </a:pPr>
            <a:br>
              <a:rPr lang="en-US" sz="1100" dirty="0"/>
            </a:br>
            <a:endParaRPr lang="en-US" sz="18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487021311"/>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F71EF56E1587428E25D0E0283ABD3D" ma:contentTypeVersion="9" ma:contentTypeDescription="Create a new document." ma:contentTypeScope="" ma:versionID="41382d5010a6e8cef8286e7125c672c1">
  <xsd:schema xmlns:xsd="http://www.w3.org/2001/XMLSchema" xmlns:xs="http://www.w3.org/2001/XMLSchema" xmlns:p="http://schemas.microsoft.com/office/2006/metadata/properties" xmlns:ns3="a4c0539d-afc6-4d9f-812b-e720f1b10387" xmlns:ns4="7ceb48df-5953-45ed-8a42-190a6c8e21b9" targetNamespace="http://schemas.microsoft.com/office/2006/metadata/properties" ma:root="true" ma:fieldsID="1673411df941ed704e43c224bd0e14a6" ns3:_="" ns4:_="">
    <xsd:import namespace="a4c0539d-afc6-4d9f-812b-e720f1b10387"/>
    <xsd:import namespace="7ceb48df-5953-45ed-8a42-190a6c8e21b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0539d-afc6-4d9f-812b-e720f1b10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eb48df-5953-45ed-8a42-190a6c8e21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734869-F034-4FF9-9203-97501A93DC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c0539d-afc6-4d9f-812b-e720f1b10387"/>
    <ds:schemaRef ds:uri="7ceb48df-5953-45ed-8a42-190a6c8e21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C59759-D189-438E-A178-E52BE4096C78}">
  <ds:schemaRefs>
    <ds:schemaRef ds:uri="http://schemas.microsoft.com/sharepoint/v3/contenttype/forms"/>
  </ds:schemaRefs>
</ds:datastoreItem>
</file>

<file path=customXml/itemProps3.xml><?xml version="1.0" encoding="utf-8"?>
<ds:datastoreItem xmlns:ds="http://schemas.openxmlformats.org/officeDocument/2006/customXml" ds:itemID="{DB7FE0C6-0990-42CF-B0B6-0E967328B2AD}">
  <ds:schemaRefs>
    <ds:schemaRef ds:uri="http://www.w3.org/XML/1998/namespace"/>
    <ds:schemaRef ds:uri="a4c0539d-afc6-4d9f-812b-e720f1b10387"/>
    <ds:schemaRef ds:uri="7ceb48df-5953-45ed-8a42-190a6c8e21b9"/>
    <ds:schemaRef ds:uri="http://purl.org/dc/term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Default Theme</Template>
  <TotalTime>15617</TotalTime>
  <Words>1756</Words>
  <Application>Microsoft Office PowerPoint</Application>
  <PresentationFormat>Custom</PresentationFormat>
  <Paragraphs>190</Paragraphs>
  <Slides>11</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Symbol</vt:lpstr>
      <vt:lpstr>Roboto Slab</vt:lpstr>
      <vt:lpstr>Aptos Black</vt:lpstr>
      <vt:lpstr>Helvetica Neue</vt:lpstr>
      <vt:lpstr>Aptos</vt:lpstr>
      <vt:lpstr>Open Sans</vt:lpstr>
      <vt:lpstr>Arial</vt:lpstr>
      <vt:lpstr>Wingdings</vt:lpstr>
      <vt:lpstr>Aptos Display</vt:lpstr>
      <vt:lpstr>Palatino Linotype</vt:lpstr>
      <vt:lpstr>Default Theme</vt:lpstr>
      <vt:lpstr>Office Theme</vt:lpstr>
      <vt:lpstr>PowerPoint Presentation</vt:lpstr>
      <vt:lpstr>ACA </vt:lpstr>
      <vt:lpstr>PowerPoint Presentation</vt:lpstr>
      <vt:lpstr>PowerPoint Presentation</vt:lpstr>
      <vt:lpstr>PowerPoint Presentation</vt:lpstr>
      <vt:lpstr>Roadmap </vt:lpstr>
      <vt:lpstr>Envisioning </vt:lpstr>
      <vt:lpstr>ACA’s Federal Priorities/Objectives</vt:lpstr>
      <vt:lpstr>ACA’s State Priorities/Objectives</vt:lpstr>
      <vt:lpstr>State-Level PFAS Bills and Rule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 Organizational Structure</dc:title>
  <dc:creator>Andy Doyle</dc:creator>
  <cp:lastModifiedBy>Heidi McAuliffe</cp:lastModifiedBy>
  <cp:revision>186</cp:revision>
  <cp:lastPrinted>2025-08-14T19:17:29Z</cp:lastPrinted>
  <dcterms:created xsi:type="dcterms:W3CDTF">2017-01-23T20:38:22Z</dcterms:created>
  <dcterms:modified xsi:type="dcterms:W3CDTF">2026-02-26T17:14:58Z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0x010100D9F71EF56E1587428E25D0E0283ABD3D</vt:lpwstr>
  </property>
</Properties>
</file>