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8.xml" ContentType="application/vnd.openxmlformats-officedocument.presentationml.tags+xml"/>
  <Override PartName="/ppt/notesSlides/notesSlide39.xml" ContentType="application/vnd.openxmlformats-officedocument.presentationml.notesSlide+xml"/>
  <Override PartName="/ppt/tags/tag19.xml" ContentType="application/vnd.openxmlformats-officedocument.presentationml.tags+xml"/>
  <Override PartName="/ppt/notesSlides/notesSlide40.xml" ContentType="application/vnd.openxmlformats-officedocument.presentationml.notesSlide+xml"/>
  <Override PartName="/ppt/tags/tag20.xml" ContentType="application/vnd.openxmlformats-officedocument.presentationml.tags+xml"/>
  <Override PartName="/ppt/notesSlides/notesSlide41.xml" ContentType="application/vnd.openxmlformats-officedocument.presentationml.notesSlide+xml"/>
  <Override PartName="/ppt/tags/tag21.xml" ContentType="application/vnd.openxmlformats-officedocument.presentationml.tags+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6" r:id="rId2"/>
    <p:sldMasterId id="2147483680" r:id="rId3"/>
  </p:sldMasterIdLst>
  <p:notesMasterIdLst>
    <p:notesMasterId r:id="rId48"/>
  </p:notesMasterIdLst>
  <p:handoutMasterIdLst>
    <p:handoutMasterId r:id="rId49"/>
  </p:handoutMasterIdLst>
  <p:sldIdLst>
    <p:sldId id="299" r:id="rId4"/>
    <p:sldId id="657" r:id="rId5"/>
    <p:sldId id="267" r:id="rId6"/>
    <p:sldId id="304" r:id="rId7"/>
    <p:sldId id="665" r:id="rId8"/>
    <p:sldId id="706" r:id="rId9"/>
    <p:sldId id="259" r:id="rId10"/>
    <p:sldId id="666" r:id="rId11"/>
    <p:sldId id="713" r:id="rId12"/>
    <p:sldId id="669" r:id="rId13"/>
    <p:sldId id="708" r:id="rId14"/>
    <p:sldId id="711" r:id="rId15"/>
    <p:sldId id="710" r:id="rId16"/>
    <p:sldId id="712" r:id="rId17"/>
    <p:sldId id="716" r:id="rId18"/>
    <p:sldId id="257" r:id="rId19"/>
    <p:sldId id="671" r:id="rId20"/>
    <p:sldId id="272" r:id="rId21"/>
    <p:sldId id="661" r:id="rId22"/>
    <p:sldId id="670" r:id="rId23"/>
    <p:sldId id="662" r:id="rId24"/>
    <p:sldId id="691" r:id="rId25"/>
    <p:sldId id="693" r:id="rId26"/>
    <p:sldId id="695" r:id="rId27"/>
    <p:sldId id="696" r:id="rId28"/>
    <p:sldId id="694" r:id="rId29"/>
    <p:sldId id="692" r:id="rId30"/>
    <p:sldId id="698" r:id="rId31"/>
    <p:sldId id="719" r:id="rId32"/>
    <p:sldId id="663" r:id="rId33"/>
    <p:sldId id="699" r:id="rId34"/>
    <p:sldId id="664" r:id="rId35"/>
    <p:sldId id="720" r:id="rId36"/>
    <p:sldId id="703" r:id="rId37"/>
    <p:sldId id="718" r:id="rId38"/>
    <p:sldId id="705" r:id="rId39"/>
    <p:sldId id="704" r:id="rId40"/>
    <p:sldId id="768" r:id="rId41"/>
    <p:sldId id="742" r:id="rId42"/>
    <p:sldId id="256" r:id="rId43"/>
    <p:sldId id="759" r:id="rId44"/>
    <p:sldId id="725" r:id="rId45"/>
    <p:sldId id="724" r:id="rId46"/>
    <p:sldId id="726" r:id="rId47"/>
  </p:sldIdLst>
  <p:sldSz cx="12192000" cy="6858000"/>
  <p:notesSz cx="7102475" cy="9388475"/>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036A1A-9A30-405D-852D-FCE2E162739F}">
          <p14:sldIdLst>
            <p14:sldId id="299"/>
            <p14:sldId id="657"/>
            <p14:sldId id="267"/>
            <p14:sldId id="304"/>
            <p14:sldId id="665"/>
            <p14:sldId id="706"/>
            <p14:sldId id="259"/>
            <p14:sldId id="666"/>
            <p14:sldId id="713"/>
            <p14:sldId id="669"/>
            <p14:sldId id="708"/>
            <p14:sldId id="711"/>
            <p14:sldId id="710"/>
            <p14:sldId id="712"/>
            <p14:sldId id="716"/>
            <p14:sldId id="257"/>
            <p14:sldId id="671"/>
            <p14:sldId id="272"/>
            <p14:sldId id="661"/>
            <p14:sldId id="670"/>
            <p14:sldId id="662"/>
            <p14:sldId id="691"/>
            <p14:sldId id="693"/>
            <p14:sldId id="695"/>
            <p14:sldId id="696"/>
            <p14:sldId id="694"/>
            <p14:sldId id="692"/>
            <p14:sldId id="698"/>
            <p14:sldId id="719"/>
            <p14:sldId id="663"/>
            <p14:sldId id="699"/>
            <p14:sldId id="664"/>
            <p14:sldId id="720"/>
            <p14:sldId id="703"/>
            <p14:sldId id="718"/>
          </p14:sldIdLst>
        </p14:section>
        <p14:section name="Untitled Section" id="{407865A4-1128-4120-ADA1-5E55109C4420}">
          <p14:sldIdLst>
            <p14:sldId id="705"/>
            <p14:sldId id="704"/>
            <p14:sldId id="768"/>
            <p14:sldId id="742"/>
            <p14:sldId id="256"/>
            <p14:sldId id="759"/>
            <p14:sldId id="725"/>
            <p14:sldId id="724"/>
            <p14:sldId id="726"/>
          </p14:sldIdLst>
        </p14:section>
        <p14:section name="Untitled Section" id="{990B0A2D-F2AA-4D5A-AE55-58DA0017C6FD}">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B9"/>
    <a:srgbClr val="EDAB2D"/>
    <a:srgbClr val="003349"/>
    <a:srgbClr val="F4C1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1" autoAdjust="0"/>
    <p:restoredTop sz="95380" autoAdjust="0"/>
  </p:normalViewPr>
  <p:slideViewPr>
    <p:cSldViewPr snapToGrid="0" snapToObjects="1">
      <p:cViewPr varScale="1">
        <p:scale>
          <a:sx n="90" d="100"/>
          <a:sy n="90" d="100"/>
        </p:scale>
        <p:origin x="564" y="78"/>
      </p:cViewPr>
      <p:guideLst/>
    </p:cSldViewPr>
  </p:slideViewPr>
  <p:outlineViewPr>
    <p:cViewPr>
      <p:scale>
        <a:sx n="33" d="100"/>
        <a:sy n="33" d="100"/>
      </p:scale>
      <p:origin x="0" y="-1266"/>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7" d="100"/>
          <a:sy n="67" d="100"/>
        </p:scale>
        <p:origin x="325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D3F2D-B85E-F189-C607-2AAA885B4975}"/>
              </a:ext>
            </a:extLst>
          </p:cNvPr>
          <p:cNvSpPr>
            <a:spLocks noGrp="1"/>
          </p:cNvSpPr>
          <p:nvPr>
            <p:ph type="hdr" sz="quarter"/>
          </p:nvPr>
        </p:nvSpPr>
        <p:spPr>
          <a:xfrm>
            <a:off x="0" y="0"/>
            <a:ext cx="3078060" cy="470053"/>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1A747780-A785-5844-83AD-0CE84144E6BA}"/>
              </a:ext>
            </a:extLst>
          </p:cNvPr>
          <p:cNvSpPr>
            <a:spLocks noGrp="1"/>
          </p:cNvSpPr>
          <p:nvPr>
            <p:ph type="dt" sz="quarter" idx="1"/>
          </p:nvPr>
        </p:nvSpPr>
        <p:spPr>
          <a:xfrm>
            <a:off x="4023216" y="0"/>
            <a:ext cx="3078060" cy="470053"/>
          </a:xfrm>
          <a:prstGeom prst="rect">
            <a:avLst/>
          </a:prstGeom>
        </p:spPr>
        <p:txBody>
          <a:bodyPr vert="horz" lIns="91440" tIns="45720" rIns="91440" bIns="45720" rtlCol="0"/>
          <a:lstStyle>
            <a:lvl1pPr algn="r">
              <a:defRPr sz="1200"/>
            </a:lvl1pPr>
          </a:lstStyle>
          <a:p>
            <a:fld id="{BC401B22-884D-4BAA-A60F-64E96D4FB4CC}" type="datetimeFigureOut">
              <a:rPr lang="en-CA" smtClean="0"/>
              <a:t>5/13/2022</a:t>
            </a:fld>
            <a:endParaRPr lang="en-CA"/>
          </a:p>
        </p:txBody>
      </p:sp>
      <p:sp>
        <p:nvSpPr>
          <p:cNvPr id="4" name="Footer Placeholder 3">
            <a:extLst>
              <a:ext uri="{FF2B5EF4-FFF2-40B4-BE49-F238E27FC236}">
                <a16:creationId xmlns:a16="http://schemas.microsoft.com/office/drawing/2014/main" id="{499A71A3-73A4-5923-1BB3-2F0E6318804E}"/>
              </a:ext>
            </a:extLst>
          </p:cNvPr>
          <p:cNvSpPr>
            <a:spLocks noGrp="1"/>
          </p:cNvSpPr>
          <p:nvPr>
            <p:ph type="ftr" sz="quarter" idx="2"/>
          </p:nvPr>
        </p:nvSpPr>
        <p:spPr>
          <a:xfrm>
            <a:off x="0" y="8918422"/>
            <a:ext cx="3078060" cy="470053"/>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9216DC47-2F2B-6D43-F8D6-1866E7A33287}"/>
              </a:ext>
            </a:extLst>
          </p:cNvPr>
          <p:cNvSpPr>
            <a:spLocks noGrp="1"/>
          </p:cNvSpPr>
          <p:nvPr>
            <p:ph type="sldNum" sz="quarter" idx="3"/>
          </p:nvPr>
        </p:nvSpPr>
        <p:spPr>
          <a:xfrm>
            <a:off x="4023216" y="8918422"/>
            <a:ext cx="3078060" cy="470053"/>
          </a:xfrm>
          <a:prstGeom prst="rect">
            <a:avLst/>
          </a:prstGeom>
        </p:spPr>
        <p:txBody>
          <a:bodyPr vert="horz" lIns="91440" tIns="45720" rIns="91440" bIns="45720" rtlCol="0" anchor="b"/>
          <a:lstStyle>
            <a:lvl1pPr algn="r">
              <a:defRPr sz="1200"/>
            </a:lvl1pPr>
          </a:lstStyle>
          <a:p>
            <a:fld id="{3BDC2B7F-06F2-408A-B171-D1F48C6A847B}" type="slidenum">
              <a:rPr lang="en-CA" smtClean="0"/>
              <a:t>‹#›</a:t>
            </a:fld>
            <a:endParaRPr lang="en-CA"/>
          </a:p>
        </p:txBody>
      </p:sp>
    </p:spTree>
    <p:extLst>
      <p:ext uri="{BB962C8B-B14F-4D97-AF65-F5344CB8AC3E}">
        <p14:creationId xmlns:p14="http://schemas.microsoft.com/office/powerpoint/2010/main" val="1381251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3" y="3"/>
            <a:ext cx="3077739" cy="471054"/>
          </a:xfrm>
          <a:prstGeom prst="rect">
            <a:avLst/>
          </a:prstGeom>
        </p:spPr>
        <p:txBody>
          <a:bodyPr vert="horz" lIns="94229" tIns="47114" rIns="94229" bIns="47114" rtlCol="0"/>
          <a:lstStyle>
            <a:lvl1pPr algn="r">
              <a:defRPr sz="1200"/>
            </a:lvl1pPr>
          </a:lstStyle>
          <a:p>
            <a:fld id="{4791597E-3158-CB4E-B58B-BB098238904B}" type="datetimeFigureOut">
              <a:rPr lang="en-US" smtClean="0"/>
              <a:t>5/13/2022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39" cy="471053"/>
          </a:xfrm>
          <a:prstGeom prst="rect">
            <a:avLst/>
          </a:prstGeom>
        </p:spPr>
        <p:txBody>
          <a:bodyPr vert="horz" lIns="94229" tIns="47114" rIns="94229" bIns="47114" rtlCol="0" anchor="b"/>
          <a:lstStyle>
            <a:lvl1pPr algn="r">
              <a:defRPr sz="1200"/>
            </a:lvl1pPr>
          </a:lstStyle>
          <a:p>
            <a:fld id="{1D32F5AB-550E-2C46-881A-AF1FA79067E3}" type="slidenum">
              <a:rPr lang="en-US" smtClean="0"/>
              <a:t>‹#›</a:t>
            </a:fld>
            <a:endParaRPr lang="en-US"/>
          </a:p>
        </p:txBody>
      </p:sp>
    </p:spTree>
    <p:extLst>
      <p:ext uri="{BB962C8B-B14F-4D97-AF65-F5344CB8AC3E}">
        <p14:creationId xmlns:p14="http://schemas.microsoft.com/office/powerpoint/2010/main" val="1328762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Hello everyone thank you for taking the time to come to our first training workshop.  Todays workshop is about how to grow our team and help us become the best we can be. We will learn the steps needed to recruit and hire the best additions to our team.</a:t>
            </a:r>
          </a:p>
          <a:p>
            <a:endParaRPr lang="en-CA" dirty="0"/>
          </a:p>
          <a:p>
            <a:endParaRPr lang="en-US" b="1" dirty="0">
              <a:latin typeface="Abadi" panose="020B0604020104020204" pitchFamily="34" charset="0"/>
            </a:endParaRPr>
          </a:p>
        </p:txBody>
      </p:sp>
      <p:sp>
        <p:nvSpPr>
          <p:cNvPr id="4" name="Slide Number Placeholder 3"/>
          <p:cNvSpPr>
            <a:spLocks noGrp="1"/>
          </p:cNvSpPr>
          <p:nvPr>
            <p:ph type="sldNum" sz="quarter" idx="10"/>
          </p:nvPr>
        </p:nvSpPr>
        <p:spPr/>
        <p:txBody>
          <a:bodyPr/>
          <a:lstStyle/>
          <a:p>
            <a:fld id="{67642D07-1100-E548-AA0A-F87E15213FB1}" type="slidenum">
              <a:rPr lang="en-US" smtClean="0"/>
              <a:pPr/>
              <a:t>1</a:t>
            </a:fld>
            <a:endParaRPr lang="en-US"/>
          </a:p>
        </p:txBody>
      </p:sp>
    </p:spTree>
    <p:extLst>
      <p:ext uri="{BB962C8B-B14F-4D97-AF65-F5344CB8AC3E}">
        <p14:creationId xmlns:p14="http://schemas.microsoft.com/office/powerpoint/2010/main" val="526875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that we know how many staff we need, we need to figure out what positions we need to hire for in order to compliment the team and fill any gaps we currently have or that we can foresee.</a:t>
            </a:r>
          </a:p>
          <a:p>
            <a:r>
              <a:rPr lang="en-CA" dirty="0"/>
              <a:t>You need to know who you are looking for before you cast out the net.</a:t>
            </a:r>
          </a:p>
          <a:p>
            <a:r>
              <a:rPr lang="en-CA" dirty="0"/>
              <a:t>Having an accurate job description is going to help attract the right candidates.</a:t>
            </a:r>
          </a:p>
        </p:txBody>
      </p:sp>
      <p:sp>
        <p:nvSpPr>
          <p:cNvPr id="4" name="Slide Number Placeholder 3"/>
          <p:cNvSpPr>
            <a:spLocks noGrp="1"/>
          </p:cNvSpPr>
          <p:nvPr>
            <p:ph type="sldNum" sz="quarter" idx="5"/>
          </p:nvPr>
        </p:nvSpPr>
        <p:spPr/>
        <p:txBody>
          <a:bodyPr/>
          <a:lstStyle/>
          <a:p>
            <a:fld id="{1D32F5AB-550E-2C46-881A-AF1FA79067E3}" type="slidenum">
              <a:rPr lang="en-US" smtClean="0"/>
              <a:t>10</a:t>
            </a:fld>
            <a:endParaRPr lang="en-US"/>
          </a:p>
        </p:txBody>
      </p:sp>
    </p:spTree>
    <p:extLst>
      <p:ext uri="{BB962C8B-B14F-4D97-AF65-F5344CB8AC3E}">
        <p14:creationId xmlns:p14="http://schemas.microsoft.com/office/powerpoint/2010/main" val="2281473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Indeed is a good way to get a large number of candidates. Your Market Leader can help place accurate professional ads for you.</a:t>
            </a:r>
          </a:p>
        </p:txBody>
      </p:sp>
      <p:sp>
        <p:nvSpPr>
          <p:cNvPr id="4" name="Slide Number Placeholder 3"/>
          <p:cNvSpPr>
            <a:spLocks noGrp="1"/>
          </p:cNvSpPr>
          <p:nvPr>
            <p:ph type="sldNum" sz="quarter" idx="5"/>
          </p:nvPr>
        </p:nvSpPr>
        <p:spPr/>
        <p:txBody>
          <a:bodyPr/>
          <a:lstStyle/>
          <a:p>
            <a:fld id="{1D32F5AB-550E-2C46-881A-AF1FA79067E3}" type="slidenum">
              <a:rPr lang="en-US" smtClean="0"/>
              <a:t>11</a:t>
            </a:fld>
            <a:endParaRPr lang="en-US"/>
          </a:p>
        </p:txBody>
      </p:sp>
    </p:spTree>
    <p:extLst>
      <p:ext uri="{BB962C8B-B14F-4D97-AF65-F5344CB8AC3E}">
        <p14:creationId xmlns:p14="http://schemas.microsoft.com/office/powerpoint/2010/main" val="639683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already have ads made on social media directing them to our careers page to apply.</a:t>
            </a:r>
          </a:p>
          <a:p>
            <a:endParaRPr lang="en-CA" dirty="0"/>
          </a:p>
        </p:txBody>
      </p:sp>
      <p:sp>
        <p:nvSpPr>
          <p:cNvPr id="4" name="Slide Number Placeholder 3"/>
          <p:cNvSpPr>
            <a:spLocks noGrp="1"/>
          </p:cNvSpPr>
          <p:nvPr>
            <p:ph type="sldNum" sz="quarter" idx="5"/>
          </p:nvPr>
        </p:nvSpPr>
        <p:spPr/>
        <p:txBody>
          <a:bodyPr/>
          <a:lstStyle/>
          <a:p>
            <a:fld id="{1D32F5AB-550E-2C46-881A-AF1FA79067E3}" type="slidenum">
              <a:rPr lang="en-US" smtClean="0"/>
              <a:t>12</a:t>
            </a:fld>
            <a:endParaRPr lang="en-US"/>
          </a:p>
        </p:txBody>
      </p:sp>
    </p:spTree>
    <p:extLst>
      <p:ext uri="{BB962C8B-B14F-4D97-AF65-F5344CB8AC3E}">
        <p14:creationId xmlns:p14="http://schemas.microsoft.com/office/powerpoint/2010/main" val="3890187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Use the careers page applications. Already tailored for each restaurant and emailed directly to the restaurant.  Act fast so you don’t miss out.</a:t>
            </a:r>
          </a:p>
          <a:p>
            <a:endParaRPr lang="en-CA" dirty="0">
              <a:sym typeface="Wingdings" panose="05000000000000000000" pitchFamily="2" charset="2"/>
            </a:endParaRPr>
          </a:p>
          <a:p>
            <a:r>
              <a:rPr lang="en-CA" dirty="0">
                <a:sym typeface="Wingdings" panose="05000000000000000000" pitchFamily="2" charset="2"/>
              </a:rPr>
              <a:t>Make checking online applications part of your morning routine. Get them scheduled right away.</a:t>
            </a:r>
          </a:p>
          <a:p>
            <a:endParaRPr lang="en-CA" dirty="0">
              <a:sym typeface="Wingdings" panose="05000000000000000000" pitchFamily="2" charset="2"/>
            </a:endParaRPr>
          </a:p>
          <a:p>
            <a:endParaRPr lang="en-CA" dirty="0"/>
          </a:p>
        </p:txBody>
      </p:sp>
      <p:sp>
        <p:nvSpPr>
          <p:cNvPr id="4" name="Slide Number Placeholder 3"/>
          <p:cNvSpPr>
            <a:spLocks noGrp="1"/>
          </p:cNvSpPr>
          <p:nvPr>
            <p:ph type="sldNum" sz="quarter" idx="5"/>
          </p:nvPr>
        </p:nvSpPr>
        <p:spPr/>
        <p:txBody>
          <a:bodyPr/>
          <a:lstStyle/>
          <a:p>
            <a:fld id="{1D32F5AB-550E-2C46-881A-AF1FA79067E3}" type="slidenum">
              <a:rPr lang="en-US" smtClean="0"/>
              <a:t>13</a:t>
            </a:fld>
            <a:endParaRPr lang="en-US"/>
          </a:p>
        </p:txBody>
      </p:sp>
    </p:spTree>
    <p:extLst>
      <p:ext uri="{BB962C8B-B14F-4D97-AF65-F5344CB8AC3E}">
        <p14:creationId xmlns:p14="http://schemas.microsoft.com/office/powerpoint/2010/main" val="1168602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Service Canada has a job bank that is easily accessible to people in the building applying for unemployment insurance.</a:t>
            </a:r>
          </a:p>
        </p:txBody>
      </p:sp>
      <p:sp>
        <p:nvSpPr>
          <p:cNvPr id="4" name="Slide Number Placeholder 3"/>
          <p:cNvSpPr>
            <a:spLocks noGrp="1"/>
          </p:cNvSpPr>
          <p:nvPr>
            <p:ph type="sldNum" sz="quarter" idx="5"/>
          </p:nvPr>
        </p:nvSpPr>
        <p:spPr/>
        <p:txBody>
          <a:bodyPr/>
          <a:lstStyle/>
          <a:p>
            <a:fld id="{1D32F5AB-550E-2C46-881A-AF1FA79067E3}" type="slidenum">
              <a:rPr lang="en-US" smtClean="0"/>
              <a:t>14</a:t>
            </a:fld>
            <a:endParaRPr lang="en-US"/>
          </a:p>
        </p:txBody>
      </p:sp>
    </p:spTree>
    <p:extLst>
      <p:ext uri="{BB962C8B-B14F-4D97-AF65-F5344CB8AC3E}">
        <p14:creationId xmlns:p14="http://schemas.microsoft.com/office/powerpoint/2010/main" val="3870372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can use our website social media and in house a-frame signs to host a job fair.  You can arrange to have a few stores close together join each other with their Market Leaders to hold a day where they meet potential candidates and can host interviews right on the spot.</a:t>
            </a:r>
          </a:p>
        </p:txBody>
      </p:sp>
      <p:sp>
        <p:nvSpPr>
          <p:cNvPr id="4" name="Slide Number Placeholder 3"/>
          <p:cNvSpPr>
            <a:spLocks noGrp="1"/>
          </p:cNvSpPr>
          <p:nvPr>
            <p:ph type="sldNum" sz="quarter" idx="5"/>
          </p:nvPr>
        </p:nvSpPr>
        <p:spPr/>
        <p:txBody>
          <a:bodyPr/>
          <a:lstStyle/>
          <a:p>
            <a:fld id="{1D32F5AB-550E-2C46-881A-AF1FA79067E3}" type="slidenum">
              <a:rPr lang="en-US" smtClean="0"/>
              <a:t>15</a:t>
            </a:fld>
            <a:endParaRPr lang="en-US"/>
          </a:p>
        </p:txBody>
      </p:sp>
    </p:spTree>
    <p:extLst>
      <p:ext uri="{BB962C8B-B14F-4D97-AF65-F5344CB8AC3E}">
        <p14:creationId xmlns:p14="http://schemas.microsoft.com/office/powerpoint/2010/main" val="670271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Keep application forms ready to hand out at all times.</a:t>
            </a:r>
          </a:p>
          <a:p>
            <a:r>
              <a:rPr lang="en-CA" dirty="0"/>
              <a:t>Train your management to do a quick pre-screen when they receive a resume/application form.</a:t>
            </a:r>
          </a:p>
          <a:p>
            <a:r>
              <a:rPr lang="en-CA" dirty="0"/>
              <a:t>A quick look to make sure everything is filled in and they can ask a few questions if needed.</a:t>
            </a:r>
          </a:p>
          <a:p>
            <a:pPr defTabSz="942289">
              <a:defRPr/>
            </a:pPr>
            <a:r>
              <a:rPr lang="en-CA" dirty="0"/>
              <a:t>If they look like they may be a good fit, set up the interview don’t let them leave without a time.</a:t>
            </a:r>
          </a:p>
          <a:p>
            <a:endParaRPr lang="en-CA" dirty="0"/>
          </a:p>
        </p:txBody>
      </p:sp>
      <p:sp>
        <p:nvSpPr>
          <p:cNvPr id="4" name="Slide Number Placeholder 3"/>
          <p:cNvSpPr>
            <a:spLocks noGrp="1"/>
          </p:cNvSpPr>
          <p:nvPr>
            <p:ph type="sldNum" sz="quarter" idx="5"/>
          </p:nvPr>
        </p:nvSpPr>
        <p:spPr/>
        <p:txBody>
          <a:bodyPr/>
          <a:lstStyle/>
          <a:p>
            <a:fld id="{1D32F5AB-550E-2C46-881A-AF1FA79067E3}" type="slidenum">
              <a:rPr lang="en-US" smtClean="0"/>
              <a:t>16</a:t>
            </a:fld>
            <a:endParaRPr lang="en-US"/>
          </a:p>
        </p:txBody>
      </p:sp>
    </p:spTree>
    <p:extLst>
      <p:ext uri="{BB962C8B-B14F-4D97-AF65-F5344CB8AC3E}">
        <p14:creationId xmlns:p14="http://schemas.microsoft.com/office/powerpoint/2010/main" val="2387563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don’t want to lose them to our competitors. Keep your weekly sign up sheet updated and available for use. Make sure you have set the time aside and have management coverage during that time.</a:t>
            </a:r>
          </a:p>
          <a:p>
            <a:endParaRPr lang="en-CA" dirty="0"/>
          </a:p>
          <a:p>
            <a:r>
              <a:rPr lang="en-CA" dirty="0"/>
              <a:t>To make this work we need all management and staff know what is happening and when. </a:t>
            </a:r>
          </a:p>
          <a:p>
            <a:r>
              <a:rPr lang="en-CA" dirty="0"/>
              <a:t>Restaurant manager sets up the date and time range to host interviews. Has this time blocked off on the schedule and has management coverage for that time. Also sets up the sign up sheet with the proper timings and placed where management can have easy access to it.</a:t>
            </a:r>
          </a:p>
          <a:p>
            <a:endParaRPr lang="en-CA" dirty="0"/>
          </a:p>
          <a:p>
            <a:r>
              <a:rPr lang="en-CA" dirty="0"/>
              <a:t>If a candidate comes in and applies in person the management can do a quick pre-screen and if they look good can set them up with and interview time before they leave.</a:t>
            </a:r>
          </a:p>
          <a:p>
            <a:endParaRPr lang="en-CA" dirty="0"/>
          </a:p>
          <a:p>
            <a:r>
              <a:rPr lang="en-CA" dirty="0"/>
              <a:t>Staff can let their friends know when the interview day is and they can come in and apply and get their timeslot.</a:t>
            </a:r>
          </a:p>
          <a:p>
            <a:endParaRPr lang="en-CA" dirty="0"/>
          </a:p>
          <a:p>
            <a:endParaRPr lang="en-CA" dirty="0"/>
          </a:p>
        </p:txBody>
      </p:sp>
      <p:sp>
        <p:nvSpPr>
          <p:cNvPr id="4" name="Slide Number Placeholder 3"/>
          <p:cNvSpPr>
            <a:spLocks noGrp="1"/>
          </p:cNvSpPr>
          <p:nvPr>
            <p:ph type="sldNum" sz="quarter" idx="5"/>
          </p:nvPr>
        </p:nvSpPr>
        <p:spPr/>
        <p:txBody>
          <a:bodyPr/>
          <a:lstStyle/>
          <a:p>
            <a:fld id="{1D32F5AB-550E-2C46-881A-AF1FA79067E3}" type="slidenum">
              <a:rPr lang="en-US" smtClean="0"/>
              <a:t>17</a:t>
            </a:fld>
            <a:endParaRPr lang="en-US"/>
          </a:p>
        </p:txBody>
      </p:sp>
    </p:spTree>
    <p:extLst>
      <p:ext uri="{BB962C8B-B14F-4D97-AF65-F5344CB8AC3E}">
        <p14:creationId xmlns:p14="http://schemas.microsoft.com/office/powerpoint/2010/main" val="1700159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CA" dirty="0"/>
              <a:t>Post the day and time on your schedule and make sure to block off your coverage too.</a:t>
            </a:r>
          </a:p>
          <a:p>
            <a:endParaRPr lang="en-CA" dirty="0"/>
          </a:p>
        </p:txBody>
      </p:sp>
      <p:sp>
        <p:nvSpPr>
          <p:cNvPr id="4" name="Slide Number Placeholder 3"/>
          <p:cNvSpPr>
            <a:spLocks noGrp="1"/>
          </p:cNvSpPr>
          <p:nvPr>
            <p:ph type="sldNum" sz="quarter" idx="5"/>
          </p:nvPr>
        </p:nvSpPr>
        <p:spPr/>
        <p:txBody>
          <a:bodyPr/>
          <a:lstStyle/>
          <a:p>
            <a:fld id="{1D32F5AB-550E-2C46-881A-AF1FA79067E3}" type="slidenum">
              <a:rPr lang="en-US" smtClean="0"/>
              <a:t>18</a:t>
            </a:fld>
            <a:endParaRPr lang="en-US"/>
          </a:p>
        </p:txBody>
      </p:sp>
    </p:spTree>
    <p:extLst>
      <p:ext uri="{BB962C8B-B14F-4D97-AF65-F5344CB8AC3E}">
        <p14:creationId xmlns:p14="http://schemas.microsoft.com/office/powerpoint/2010/main" val="1850329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that we have resumes and application show do we narrow down the pile? We know you don’t have enough time or energy to interview everyone.</a:t>
            </a:r>
          </a:p>
          <a:p>
            <a:r>
              <a:rPr lang="en-CA" dirty="0"/>
              <a:t> </a:t>
            </a:r>
          </a:p>
        </p:txBody>
      </p:sp>
      <p:sp>
        <p:nvSpPr>
          <p:cNvPr id="4" name="Slide Number Placeholder 3"/>
          <p:cNvSpPr>
            <a:spLocks noGrp="1"/>
          </p:cNvSpPr>
          <p:nvPr>
            <p:ph type="sldNum" sz="quarter" idx="5"/>
          </p:nvPr>
        </p:nvSpPr>
        <p:spPr/>
        <p:txBody>
          <a:bodyPr/>
          <a:lstStyle/>
          <a:p>
            <a:fld id="{1D32F5AB-550E-2C46-881A-AF1FA79067E3}" type="slidenum">
              <a:rPr lang="en-US" smtClean="0"/>
              <a:t>19</a:t>
            </a:fld>
            <a:endParaRPr lang="en-US"/>
          </a:p>
        </p:txBody>
      </p:sp>
    </p:spTree>
    <p:extLst>
      <p:ext uri="{BB962C8B-B14F-4D97-AF65-F5344CB8AC3E}">
        <p14:creationId xmlns:p14="http://schemas.microsoft.com/office/powerpoint/2010/main" val="3087632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hiring process plays a major role in the success of our company. We need to make sure we are spending enough time and energy on growing our team.  The hiring process is the manner of identifying our hiring needs, reviewing applications, choosing the right candidates to interview, perform reference checks, and on-board them.</a:t>
            </a:r>
          </a:p>
          <a:p>
            <a:r>
              <a:rPr lang="en-CA" dirty="0"/>
              <a:t>The only way we can grow our business is to attract, hire and train great talented people. This includes part time employees as well as those that possess the competency required to grow with the leadership team. Hiring part time employees allows for greater control of your schedule and business.   The person you decide to bring on to your team is the most important decision you will make. They can help build your business or they can hurt it along with all the positive work you and your team have been working on.</a:t>
            </a:r>
          </a:p>
          <a:p>
            <a:endParaRPr lang="en-CA" dirty="0"/>
          </a:p>
          <a:p>
            <a:endParaRPr lang="en-CA" dirty="0"/>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1D32F5AB-550E-2C46-881A-AF1FA79067E3}" type="slidenum">
              <a:rPr lang="en-US" smtClean="0"/>
              <a:t>2</a:t>
            </a:fld>
            <a:endParaRPr lang="en-US"/>
          </a:p>
        </p:txBody>
      </p:sp>
    </p:spTree>
    <p:extLst>
      <p:ext uri="{BB962C8B-B14F-4D97-AF65-F5344CB8AC3E}">
        <p14:creationId xmlns:p14="http://schemas.microsoft.com/office/powerpoint/2010/main" val="1823014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should we look for when pre-screening resumes?</a:t>
            </a:r>
          </a:p>
          <a:p>
            <a:r>
              <a:rPr lang="en-CA" dirty="0"/>
              <a:t>Experience, short job stays.</a:t>
            </a:r>
          </a:p>
          <a:p>
            <a:r>
              <a:rPr lang="en-CA" dirty="0"/>
              <a:t>Check social media presence.</a:t>
            </a:r>
          </a:p>
          <a:p>
            <a:r>
              <a:rPr lang="en-CA" dirty="0"/>
              <a:t>Quick phone call.</a:t>
            </a:r>
          </a:p>
          <a:p>
            <a:r>
              <a:rPr lang="en-CA" dirty="0"/>
              <a:t>Ask team if attend same school etc.</a:t>
            </a:r>
          </a:p>
        </p:txBody>
      </p:sp>
      <p:sp>
        <p:nvSpPr>
          <p:cNvPr id="4" name="Slide Number Placeholder 3"/>
          <p:cNvSpPr>
            <a:spLocks noGrp="1"/>
          </p:cNvSpPr>
          <p:nvPr>
            <p:ph type="sldNum" sz="quarter" idx="5"/>
          </p:nvPr>
        </p:nvSpPr>
        <p:spPr/>
        <p:txBody>
          <a:bodyPr/>
          <a:lstStyle/>
          <a:p>
            <a:fld id="{1D32F5AB-550E-2C46-881A-AF1FA79067E3}" type="slidenum">
              <a:rPr lang="en-US" smtClean="0"/>
              <a:t>20</a:t>
            </a:fld>
            <a:endParaRPr lang="en-US"/>
          </a:p>
        </p:txBody>
      </p:sp>
    </p:spTree>
    <p:extLst>
      <p:ext uri="{BB962C8B-B14F-4D97-AF65-F5344CB8AC3E}">
        <p14:creationId xmlns:p14="http://schemas.microsoft.com/office/powerpoint/2010/main" val="438274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Effective interviewing is an art that takes time to master. As you progress your ability to ask the right questions and probe for the right answers will grow.</a:t>
            </a:r>
          </a:p>
        </p:txBody>
      </p:sp>
      <p:sp>
        <p:nvSpPr>
          <p:cNvPr id="4" name="Slide Number Placeholder 3"/>
          <p:cNvSpPr>
            <a:spLocks noGrp="1"/>
          </p:cNvSpPr>
          <p:nvPr>
            <p:ph type="sldNum" sz="quarter" idx="5"/>
          </p:nvPr>
        </p:nvSpPr>
        <p:spPr/>
        <p:txBody>
          <a:bodyPr/>
          <a:lstStyle/>
          <a:p>
            <a:fld id="{1D32F5AB-550E-2C46-881A-AF1FA79067E3}" type="slidenum">
              <a:rPr lang="en-US" smtClean="0"/>
              <a:t>21</a:t>
            </a:fld>
            <a:endParaRPr lang="en-US"/>
          </a:p>
        </p:txBody>
      </p:sp>
    </p:spTree>
    <p:extLst>
      <p:ext uri="{BB962C8B-B14F-4D97-AF65-F5344CB8AC3E}">
        <p14:creationId xmlns:p14="http://schemas.microsoft.com/office/powerpoint/2010/main" val="1990459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You need to remember to talk less and listen more. Don’t be afraid of a few seconds of silence. Not every second needs to be filled. Give the applicant some time to finish an explanation. Make the few seconds of silence less awkward by finishing your notes. Then maybe rephrase the question or ask a more probing question.  Be an active listener. Be present – if you are truly present in a conversation you are not doing anything else. </a:t>
            </a:r>
          </a:p>
          <a:p>
            <a:r>
              <a:rPr lang="en-CA" dirty="0"/>
              <a:t>Find the best location away from other guests.</a:t>
            </a:r>
          </a:p>
          <a:p>
            <a:r>
              <a:rPr lang="en-CA" dirty="0"/>
              <a:t>Remove distractions, let the staff know who to go to with questions or concerns.</a:t>
            </a:r>
          </a:p>
          <a:p>
            <a:r>
              <a:rPr lang="en-CA" dirty="0"/>
              <a:t>Listen with your whole body, make eye contact, nod your head in agreement, echo back to them what you’re hearing.</a:t>
            </a:r>
          </a:p>
          <a:p>
            <a:r>
              <a:rPr lang="en-CA" dirty="0"/>
              <a:t>Take notes it helps to keep you grounded in the moment.</a:t>
            </a:r>
          </a:p>
          <a:p>
            <a:r>
              <a:rPr lang="en-CA" dirty="0"/>
              <a:t>Talk less listen more.</a:t>
            </a:r>
          </a:p>
          <a:p>
            <a:r>
              <a:rPr lang="en-CA" dirty="0"/>
              <a:t>Listen </a:t>
            </a:r>
            <a:r>
              <a:rPr lang="en-CA" dirty="0" err="1"/>
              <a:t>listen</a:t>
            </a:r>
            <a:r>
              <a:rPr lang="en-CA" dirty="0"/>
              <a:t> </a:t>
            </a:r>
            <a:r>
              <a:rPr lang="en-CA" dirty="0" err="1"/>
              <a:t>listen</a:t>
            </a:r>
            <a:endParaRPr lang="en-CA" dirty="0"/>
          </a:p>
          <a:p>
            <a:r>
              <a:rPr lang="en-CA" dirty="0"/>
              <a:t>It’s a lost art.</a:t>
            </a:r>
          </a:p>
          <a:p>
            <a:r>
              <a:rPr lang="en-CA" dirty="0"/>
              <a:t>Practice talking 10-20% and listening 80-90% of the time.</a:t>
            </a:r>
          </a:p>
          <a:p>
            <a:r>
              <a:rPr lang="en-CA" dirty="0"/>
              <a:t>Ask clarifying questions. Dig deeper “what exactly do you mean by that?” or “why is that important to you?” </a:t>
            </a:r>
          </a:p>
        </p:txBody>
      </p:sp>
      <p:sp>
        <p:nvSpPr>
          <p:cNvPr id="4" name="Slide Number Placeholder 3"/>
          <p:cNvSpPr>
            <a:spLocks noGrp="1"/>
          </p:cNvSpPr>
          <p:nvPr>
            <p:ph type="sldNum" sz="quarter" idx="5"/>
          </p:nvPr>
        </p:nvSpPr>
        <p:spPr/>
        <p:txBody>
          <a:bodyPr/>
          <a:lstStyle/>
          <a:p>
            <a:fld id="{1D32F5AB-550E-2C46-881A-AF1FA79067E3}" type="slidenum">
              <a:rPr lang="en-US" smtClean="0"/>
              <a:t>22</a:t>
            </a:fld>
            <a:endParaRPr lang="en-US"/>
          </a:p>
        </p:txBody>
      </p:sp>
    </p:spTree>
    <p:extLst>
      <p:ext uri="{BB962C8B-B14F-4D97-AF65-F5344CB8AC3E}">
        <p14:creationId xmlns:p14="http://schemas.microsoft.com/office/powerpoint/2010/main" val="1131008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have created a new tool to use called the Interview Guide.</a:t>
            </a:r>
          </a:p>
          <a:p>
            <a:r>
              <a:rPr lang="en-CA" dirty="0"/>
              <a:t>It has all of the steps laid out to host a successful interview. Remember successful doesn’t mean a hire. It could mean an elimination which will save time, energy and money in the grand scheme of things.</a:t>
            </a:r>
          </a:p>
          <a:p>
            <a:r>
              <a:rPr lang="en-CA" dirty="0"/>
              <a:t>Before the interview make sure you are on time and look professional neat and tidy. First impressions are important. This is the candidates first impression of you and the company.</a:t>
            </a:r>
          </a:p>
          <a:p>
            <a:r>
              <a:rPr lang="en-CA" dirty="0"/>
              <a:t>Make sure you are prepared with the candidates resume/application and interview guide. Know their name and everything is fresh in your mind. Make sure you are seated away from other guests for privacy and have a bottle of water ready for them.</a:t>
            </a:r>
          </a:p>
          <a:p>
            <a:r>
              <a:rPr lang="en-CA" dirty="0"/>
              <a:t>Now the big event. Make sure you greet them warmly with a handshake and a smile. Introduce yourself and the role being interviewed for. Explain that you will be taking notes during the interview.</a:t>
            </a:r>
          </a:p>
          <a:p>
            <a:r>
              <a:rPr lang="en-CA" dirty="0"/>
              <a:t>Start with some ice breaker questions to make them feel comfortable. Tell me about yourself? Are you currently in school? What are some of your favourite things to do? This will warm them up and allow for a more comfortable conversation. </a:t>
            </a:r>
          </a:p>
        </p:txBody>
      </p:sp>
      <p:sp>
        <p:nvSpPr>
          <p:cNvPr id="4" name="Slide Number Placeholder 3"/>
          <p:cNvSpPr>
            <a:spLocks noGrp="1"/>
          </p:cNvSpPr>
          <p:nvPr>
            <p:ph type="sldNum" sz="quarter" idx="5"/>
          </p:nvPr>
        </p:nvSpPr>
        <p:spPr/>
        <p:txBody>
          <a:bodyPr/>
          <a:lstStyle/>
          <a:p>
            <a:fld id="{1D32F5AB-550E-2C46-881A-AF1FA79067E3}" type="slidenum">
              <a:rPr lang="en-US" smtClean="0"/>
              <a:t>23</a:t>
            </a:fld>
            <a:endParaRPr lang="en-US"/>
          </a:p>
        </p:txBody>
      </p:sp>
    </p:spTree>
    <p:extLst>
      <p:ext uri="{BB962C8B-B14F-4D97-AF65-F5344CB8AC3E}">
        <p14:creationId xmlns:p14="http://schemas.microsoft.com/office/powerpoint/2010/main" val="3762326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Get ready to get to know more about your candidate using behavioural based questions. Behavioural based questions are a quick way to learn more about a candidates personality before you hire them. It is an assessment on traits that are not trainable.  If you feel like their personality might be problematic move on. We will be measuring the hospitality quotient of each Q&amp;A we ask. This is one way to evaluate a candidate.  Either they possess these traits or they don’t. Your job is to get the answers you need to make that decision.</a:t>
            </a:r>
          </a:p>
        </p:txBody>
      </p:sp>
      <p:sp>
        <p:nvSpPr>
          <p:cNvPr id="4" name="Slide Number Placeholder 3"/>
          <p:cNvSpPr>
            <a:spLocks noGrp="1"/>
          </p:cNvSpPr>
          <p:nvPr>
            <p:ph type="sldNum" sz="quarter" idx="5"/>
          </p:nvPr>
        </p:nvSpPr>
        <p:spPr/>
        <p:txBody>
          <a:bodyPr/>
          <a:lstStyle/>
          <a:p>
            <a:fld id="{1D32F5AB-550E-2C46-881A-AF1FA79067E3}" type="slidenum">
              <a:rPr lang="en-US" smtClean="0"/>
              <a:t>24</a:t>
            </a:fld>
            <a:endParaRPr lang="en-US"/>
          </a:p>
        </p:txBody>
      </p:sp>
    </p:spTree>
    <p:extLst>
      <p:ext uri="{BB962C8B-B14F-4D97-AF65-F5344CB8AC3E}">
        <p14:creationId xmlns:p14="http://schemas.microsoft.com/office/powerpoint/2010/main" val="2003946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D32F5AB-550E-2C46-881A-AF1FA79067E3}" type="slidenum">
              <a:rPr lang="en-US" smtClean="0"/>
              <a:t>25</a:t>
            </a:fld>
            <a:endParaRPr lang="en-US"/>
          </a:p>
        </p:txBody>
      </p:sp>
    </p:spTree>
    <p:extLst>
      <p:ext uri="{BB962C8B-B14F-4D97-AF65-F5344CB8AC3E}">
        <p14:creationId xmlns:p14="http://schemas.microsoft.com/office/powerpoint/2010/main" val="1211837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Read Q&amp;A how do you feel about this answer? Do you think this is a yes or no for the HQ?</a:t>
            </a:r>
          </a:p>
        </p:txBody>
      </p:sp>
      <p:sp>
        <p:nvSpPr>
          <p:cNvPr id="4" name="Slide Number Placeholder 3"/>
          <p:cNvSpPr>
            <a:spLocks noGrp="1"/>
          </p:cNvSpPr>
          <p:nvPr>
            <p:ph type="sldNum" sz="quarter" idx="5"/>
          </p:nvPr>
        </p:nvSpPr>
        <p:spPr/>
        <p:txBody>
          <a:bodyPr/>
          <a:lstStyle/>
          <a:p>
            <a:fld id="{1D32F5AB-550E-2C46-881A-AF1FA79067E3}" type="slidenum">
              <a:rPr lang="en-US" smtClean="0"/>
              <a:t>26</a:t>
            </a:fld>
            <a:endParaRPr lang="en-US"/>
          </a:p>
        </p:txBody>
      </p:sp>
    </p:spTree>
    <p:extLst>
      <p:ext uri="{BB962C8B-B14F-4D97-AF65-F5344CB8AC3E}">
        <p14:creationId xmlns:p14="http://schemas.microsoft.com/office/powerpoint/2010/main" val="26792910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Remember to listen more than you talk. Let the candidate respond before jumping into the next question.</a:t>
            </a:r>
          </a:p>
        </p:txBody>
      </p:sp>
      <p:sp>
        <p:nvSpPr>
          <p:cNvPr id="4" name="Slide Number Placeholder 3"/>
          <p:cNvSpPr>
            <a:spLocks noGrp="1"/>
          </p:cNvSpPr>
          <p:nvPr>
            <p:ph type="sldNum" sz="quarter" idx="5"/>
          </p:nvPr>
        </p:nvSpPr>
        <p:spPr/>
        <p:txBody>
          <a:bodyPr/>
          <a:lstStyle/>
          <a:p>
            <a:fld id="{1D32F5AB-550E-2C46-881A-AF1FA79067E3}" type="slidenum">
              <a:rPr lang="en-US" smtClean="0"/>
              <a:t>27</a:t>
            </a:fld>
            <a:endParaRPr lang="en-US"/>
          </a:p>
        </p:txBody>
      </p:sp>
    </p:spTree>
    <p:extLst>
      <p:ext uri="{BB962C8B-B14F-4D97-AF65-F5344CB8AC3E}">
        <p14:creationId xmlns:p14="http://schemas.microsoft.com/office/powerpoint/2010/main" val="32141371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that you have a good understanding of the type of person you are looking for please go through the guide questions with your candidate.</a:t>
            </a:r>
          </a:p>
          <a:p>
            <a:r>
              <a:rPr lang="en-CA" dirty="0"/>
              <a:t>Please help them answer the questions if they are struggling.</a:t>
            </a:r>
          </a:p>
          <a:p>
            <a:r>
              <a:rPr lang="en-CA" dirty="0"/>
              <a:t>You can try rephrasing the question or if you would like them to elaborate ask probing questions like the ones on the slide.</a:t>
            </a:r>
          </a:p>
          <a:p>
            <a:r>
              <a:rPr lang="en-CA" dirty="0"/>
              <a:t>Listen to your candidates answers in order to not repeat questions.</a:t>
            </a:r>
          </a:p>
          <a:p>
            <a:r>
              <a:rPr lang="en-CA" dirty="0"/>
              <a:t>How to gather the most information in a short period of time is through probing questions.</a:t>
            </a:r>
          </a:p>
        </p:txBody>
      </p:sp>
      <p:sp>
        <p:nvSpPr>
          <p:cNvPr id="4" name="Slide Number Placeholder 3"/>
          <p:cNvSpPr>
            <a:spLocks noGrp="1"/>
          </p:cNvSpPr>
          <p:nvPr>
            <p:ph type="sldNum" sz="quarter" idx="5"/>
          </p:nvPr>
        </p:nvSpPr>
        <p:spPr/>
        <p:txBody>
          <a:bodyPr/>
          <a:lstStyle/>
          <a:p>
            <a:fld id="{1D32F5AB-550E-2C46-881A-AF1FA79067E3}" type="slidenum">
              <a:rPr lang="en-US" smtClean="0"/>
              <a:t>28</a:t>
            </a:fld>
            <a:endParaRPr lang="en-US"/>
          </a:p>
        </p:txBody>
      </p:sp>
    </p:spTree>
    <p:extLst>
      <p:ext uri="{BB962C8B-B14F-4D97-AF65-F5344CB8AC3E}">
        <p14:creationId xmlns:p14="http://schemas.microsoft.com/office/powerpoint/2010/main" val="859528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After a successful interview it is always a good idea to do a reference check. Just one more way to guarantee what you see is what you get. Follow the reference check form at the end of the Interview guide to help take the guess work out of it.</a:t>
            </a:r>
          </a:p>
          <a:p>
            <a:endParaRPr lang="en-CA" dirty="0"/>
          </a:p>
        </p:txBody>
      </p:sp>
      <p:sp>
        <p:nvSpPr>
          <p:cNvPr id="4" name="Slide Number Placeholder 3"/>
          <p:cNvSpPr>
            <a:spLocks noGrp="1"/>
          </p:cNvSpPr>
          <p:nvPr>
            <p:ph type="sldNum" sz="quarter" idx="5"/>
          </p:nvPr>
        </p:nvSpPr>
        <p:spPr/>
        <p:txBody>
          <a:bodyPr/>
          <a:lstStyle/>
          <a:p>
            <a:fld id="{1D32F5AB-550E-2C46-881A-AF1FA79067E3}" type="slidenum">
              <a:rPr lang="en-US" smtClean="0"/>
              <a:t>29</a:t>
            </a:fld>
            <a:endParaRPr lang="en-US"/>
          </a:p>
        </p:txBody>
      </p:sp>
    </p:spTree>
    <p:extLst>
      <p:ext uri="{BB962C8B-B14F-4D97-AF65-F5344CB8AC3E}">
        <p14:creationId xmlns:p14="http://schemas.microsoft.com/office/powerpoint/2010/main" val="4098186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4"/>
            <a:ext cx="5681980" cy="4190323"/>
          </a:xfrm>
        </p:spPr>
        <p:txBody>
          <a:bodyPr/>
          <a:lstStyle/>
          <a:p>
            <a:r>
              <a:rPr lang="en-CA" dirty="0"/>
              <a:t>Recruitment is the process of advertising, attracting, interviewing, selecting and hiring. Involves everything from Identifying the need to hire to filling the role.</a:t>
            </a:r>
          </a:p>
          <a:p>
            <a:r>
              <a:rPr lang="en-CA" dirty="0"/>
              <a:t>The main goal is to encourage a large number of people to apply for the position. </a:t>
            </a:r>
          </a:p>
          <a:p>
            <a:r>
              <a:rPr lang="en-CA" dirty="0"/>
              <a:t>The recruitment mindset ”we are always looking for talent to join our team”.  It is a constant process of attracting talent. We are always looking to improve our bench strength so we keep control of the business.</a:t>
            </a:r>
          </a:p>
          <a:p>
            <a:endParaRPr lang="en-CA" dirty="0"/>
          </a:p>
          <a:p>
            <a:r>
              <a:rPr lang="en-CA" dirty="0"/>
              <a:t>Hiring is when we just pick the best candidate out of the applications we have on hand. Doesn’t matter if they have any experience or the can do attitude. We just need to fill the gap in the schedule.</a:t>
            </a:r>
          </a:p>
          <a:p>
            <a:r>
              <a:rPr lang="en-CA" dirty="0"/>
              <a:t>The Hiring mindset is telling an amazing rock star “I’m sorry we don’t have any openings right now” We are only hiring to fill a gap in the schedule not to build talent.</a:t>
            </a:r>
          </a:p>
          <a:p>
            <a:endParaRPr lang="en-CA" dirty="0"/>
          </a:p>
          <a:p>
            <a:r>
              <a:rPr lang="en-CA" dirty="0"/>
              <a:t>Recruitment is going out and searching for the best talent available. Always looking to grow the talent.</a:t>
            </a:r>
          </a:p>
          <a:p>
            <a:endParaRPr lang="en-CA" dirty="0"/>
          </a:p>
          <a:p>
            <a:endParaRPr lang="en-CA" dirty="0"/>
          </a:p>
        </p:txBody>
      </p:sp>
      <p:sp>
        <p:nvSpPr>
          <p:cNvPr id="4" name="Slide Number Placeholder 3"/>
          <p:cNvSpPr>
            <a:spLocks noGrp="1"/>
          </p:cNvSpPr>
          <p:nvPr>
            <p:ph type="sldNum" sz="quarter" idx="5"/>
          </p:nvPr>
        </p:nvSpPr>
        <p:spPr/>
        <p:txBody>
          <a:bodyPr/>
          <a:lstStyle/>
          <a:p>
            <a:fld id="{1D32F5AB-550E-2C46-881A-AF1FA79067E3}" type="slidenum">
              <a:rPr lang="en-US" smtClean="0"/>
              <a:t>3</a:t>
            </a:fld>
            <a:endParaRPr lang="en-US"/>
          </a:p>
        </p:txBody>
      </p:sp>
    </p:spTree>
    <p:extLst>
      <p:ext uri="{BB962C8B-B14F-4D97-AF65-F5344CB8AC3E}">
        <p14:creationId xmlns:p14="http://schemas.microsoft.com/office/powerpoint/2010/main" val="20159839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D32F5AB-550E-2C46-881A-AF1FA79067E3}" type="slidenum">
              <a:rPr lang="en-US" smtClean="0"/>
              <a:t>30</a:t>
            </a:fld>
            <a:endParaRPr lang="en-US"/>
          </a:p>
        </p:txBody>
      </p:sp>
    </p:spTree>
    <p:extLst>
      <p:ext uri="{BB962C8B-B14F-4D97-AF65-F5344CB8AC3E}">
        <p14:creationId xmlns:p14="http://schemas.microsoft.com/office/powerpoint/2010/main" val="22880195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latin typeface="Abadi" panose="020B0604020104020204" pitchFamily="34" charset="0"/>
              </a:rPr>
              <a:t>First Impression.</a:t>
            </a:r>
          </a:p>
          <a:p>
            <a:r>
              <a:rPr lang="en-CA" dirty="0">
                <a:latin typeface="Abadi" panose="020B0604020104020204" pitchFamily="34" charset="0"/>
              </a:rPr>
              <a:t>Evaluation.</a:t>
            </a:r>
          </a:p>
          <a:p>
            <a:r>
              <a:rPr lang="en-CA" dirty="0">
                <a:latin typeface="Abadi" panose="020B0604020104020204" pitchFamily="34" charset="0"/>
              </a:rPr>
              <a:t>Reference Checks.</a:t>
            </a:r>
          </a:p>
          <a:p>
            <a:r>
              <a:rPr lang="en-CA" dirty="0">
                <a:latin typeface="Abadi" panose="020B0604020104020204" pitchFamily="34" charset="0"/>
              </a:rPr>
              <a:t>Communication Skills (Verbal and non-verbal)</a:t>
            </a:r>
          </a:p>
          <a:p>
            <a:r>
              <a:rPr lang="en-CA" dirty="0">
                <a:latin typeface="Abadi" panose="020B0604020104020204" pitchFamily="34" charset="0"/>
              </a:rPr>
              <a:t>Customer Service Skills</a:t>
            </a:r>
          </a:p>
          <a:p>
            <a:r>
              <a:rPr lang="en-CA" dirty="0">
                <a:latin typeface="Abadi" panose="020B0604020104020204" pitchFamily="34" charset="0"/>
              </a:rPr>
              <a:t>Previous Experience.</a:t>
            </a:r>
          </a:p>
          <a:p>
            <a:r>
              <a:rPr lang="en-CA" dirty="0">
                <a:latin typeface="Abadi" panose="020B0604020104020204" pitchFamily="34" charset="0"/>
              </a:rPr>
              <a:t>Enthusiasm.</a:t>
            </a:r>
          </a:p>
          <a:p>
            <a:r>
              <a:rPr lang="en-CA" dirty="0">
                <a:latin typeface="Abadi" panose="020B0604020104020204" pitchFamily="34" charset="0"/>
              </a:rPr>
              <a:t>Willingness to learn.</a:t>
            </a:r>
          </a:p>
          <a:p>
            <a:endParaRPr lang="en-CA" dirty="0">
              <a:latin typeface="Abadi" panose="020B0604020104020204" pitchFamily="34" charset="0"/>
            </a:endParaRPr>
          </a:p>
          <a:p>
            <a:r>
              <a:rPr lang="en-CA" dirty="0"/>
              <a:t>Do you feel they have checked all your boxes?</a:t>
            </a:r>
          </a:p>
          <a:p>
            <a:r>
              <a:rPr lang="en-CA" dirty="0"/>
              <a:t>If yes, then hire them! Don’t waste time.</a:t>
            </a:r>
          </a:p>
          <a:p>
            <a:endParaRPr lang="en-CA" dirty="0">
              <a:latin typeface="Abadi" panose="020B0604020104020204" pitchFamily="34" charset="0"/>
            </a:endParaRPr>
          </a:p>
          <a:p>
            <a:endParaRPr lang="en-CA" dirty="0"/>
          </a:p>
        </p:txBody>
      </p:sp>
      <p:sp>
        <p:nvSpPr>
          <p:cNvPr id="4" name="Slide Number Placeholder 3"/>
          <p:cNvSpPr>
            <a:spLocks noGrp="1"/>
          </p:cNvSpPr>
          <p:nvPr>
            <p:ph type="sldNum" sz="quarter" idx="5"/>
          </p:nvPr>
        </p:nvSpPr>
        <p:spPr/>
        <p:txBody>
          <a:bodyPr/>
          <a:lstStyle/>
          <a:p>
            <a:fld id="{1D32F5AB-550E-2C46-881A-AF1FA79067E3}" type="slidenum">
              <a:rPr lang="en-US" smtClean="0"/>
              <a:t>31</a:t>
            </a:fld>
            <a:endParaRPr lang="en-US"/>
          </a:p>
        </p:txBody>
      </p:sp>
    </p:spTree>
    <p:extLst>
      <p:ext uri="{BB962C8B-B14F-4D97-AF65-F5344CB8AC3E}">
        <p14:creationId xmlns:p14="http://schemas.microsoft.com/office/powerpoint/2010/main" val="8091675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Take the most important next steps. Setting your new employee up for success from the very first day.</a:t>
            </a:r>
          </a:p>
        </p:txBody>
      </p:sp>
      <p:sp>
        <p:nvSpPr>
          <p:cNvPr id="4" name="Slide Number Placeholder 3"/>
          <p:cNvSpPr>
            <a:spLocks noGrp="1"/>
          </p:cNvSpPr>
          <p:nvPr>
            <p:ph type="sldNum" sz="quarter" idx="5"/>
          </p:nvPr>
        </p:nvSpPr>
        <p:spPr/>
        <p:txBody>
          <a:bodyPr/>
          <a:lstStyle/>
          <a:p>
            <a:fld id="{1D32F5AB-550E-2C46-881A-AF1FA79067E3}" type="slidenum">
              <a:rPr lang="en-US" smtClean="0"/>
              <a:t>32</a:t>
            </a:fld>
            <a:endParaRPr lang="en-US"/>
          </a:p>
        </p:txBody>
      </p:sp>
    </p:spTree>
    <p:extLst>
      <p:ext uri="{BB962C8B-B14F-4D97-AF65-F5344CB8AC3E}">
        <p14:creationId xmlns:p14="http://schemas.microsoft.com/office/powerpoint/2010/main" val="15477636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It is very important that the orientation is conducted by the restaurant Manager.</a:t>
            </a:r>
          </a:p>
          <a:p>
            <a:r>
              <a:rPr lang="en-CA" dirty="0"/>
              <a:t>It is super important to start our new employees journey with us correctly.</a:t>
            </a:r>
          </a:p>
          <a:p>
            <a:r>
              <a:rPr lang="en-CA" dirty="0"/>
              <a:t>We need to make sure we are setting them up for success from the very beginning.</a:t>
            </a:r>
          </a:p>
          <a:p>
            <a:r>
              <a:rPr lang="en-CA" dirty="0"/>
              <a:t>Let them know what is expected and how we are going to help them achieve any goals they may have.</a:t>
            </a:r>
          </a:p>
          <a:p>
            <a:r>
              <a:rPr lang="en-CA" dirty="0"/>
              <a:t>This makes a better more loyal employee.</a:t>
            </a:r>
          </a:p>
          <a:p>
            <a:endParaRPr lang="en-CA" dirty="0"/>
          </a:p>
          <a:p>
            <a:r>
              <a:rPr lang="en-CA" dirty="0"/>
              <a:t>A properly executed orientation can reduce your turnover rate by 35%!!!!!</a:t>
            </a:r>
          </a:p>
          <a:p>
            <a:endParaRPr lang="en-CA" dirty="0"/>
          </a:p>
        </p:txBody>
      </p:sp>
      <p:sp>
        <p:nvSpPr>
          <p:cNvPr id="4" name="Slide Number Placeholder 3"/>
          <p:cNvSpPr>
            <a:spLocks noGrp="1"/>
          </p:cNvSpPr>
          <p:nvPr>
            <p:ph type="sldNum" sz="quarter" idx="5"/>
          </p:nvPr>
        </p:nvSpPr>
        <p:spPr/>
        <p:txBody>
          <a:bodyPr/>
          <a:lstStyle/>
          <a:p>
            <a:fld id="{1D32F5AB-550E-2C46-881A-AF1FA79067E3}" type="slidenum">
              <a:rPr lang="en-US" smtClean="0"/>
              <a:t>33</a:t>
            </a:fld>
            <a:endParaRPr lang="en-US"/>
          </a:p>
        </p:txBody>
      </p:sp>
    </p:spTree>
    <p:extLst>
      <p:ext uri="{BB962C8B-B14F-4D97-AF65-F5344CB8AC3E}">
        <p14:creationId xmlns:p14="http://schemas.microsoft.com/office/powerpoint/2010/main" val="3209516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Set up their orientation and make sure you have it scheduled properly with you the restaurant manager hosting the orientation with your coverage by a shift leader or management.</a:t>
            </a:r>
          </a:p>
          <a:p>
            <a:r>
              <a:rPr lang="en-CA" dirty="0"/>
              <a:t>Be prepared ahead of time with uniform, hat, name tag, all documents that need to be filled out and any password s and log in information they will need.</a:t>
            </a:r>
          </a:p>
          <a:p>
            <a:r>
              <a:rPr lang="en-CA" dirty="0"/>
              <a:t>Be ready to show them how to punch in and out as well as long into the PTEU website to start their training.</a:t>
            </a:r>
          </a:p>
        </p:txBody>
      </p:sp>
      <p:sp>
        <p:nvSpPr>
          <p:cNvPr id="4" name="Slide Number Placeholder 3"/>
          <p:cNvSpPr>
            <a:spLocks noGrp="1"/>
          </p:cNvSpPr>
          <p:nvPr>
            <p:ph type="sldNum" sz="quarter" idx="5"/>
          </p:nvPr>
        </p:nvSpPr>
        <p:spPr/>
        <p:txBody>
          <a:bodyPr/>
          <a:lstStyle/>
          <a:p>
            <a:fld id="{1D32F5AB-550E-2C46-881A-AF1FA79067E3}" type="slidenum">
              <a:rPr lang="en-US" smtClean="0"/>
              <a:t>34</a:t>
            </a:fld>
            <a:endParaRPr lang="en-US"/>
          </a:p>
        </p:txBody>
      </p:sp>
    </p:spTree>
    <p:extLst>
      <p:ext uri="{BB962C8B-B14F-4D97-AF65-F5344CB8AC3E}">
        <p14:creationId xmlns:p14="http://schemas.microsoft.com/office/powerpoint/2010/main" val="20164530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D32F5AB-550E-2C46-881A-AF1FA79067E3}" type="slidenum">
              <a:rPr lang="en-US" smtClean="0"/>
              <a:t>35</a:t>
            </a:fld>
            <a:endParaRPr lang="en-US"/>
          </a:p>
        </p:txBody>
      </p:sp>
    </p:spTree>
    <p:extLst>
      <p:ext uri="{BB962C8B-B14F-4D97-AF65-F5344CB8AC3E}">
        <p14:creationId xmlns:p14="http://schemas.microsoft.com/office/powerpoint/2010/main" val="27276885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And most important have fun!!</a:t>
            </a:r>
          </a:p>
        </p:txBody>
      </p:sp>
      <p:sp>
        <p:nvSpPr>
          <p:cNvPr id="4" name="Slide Number Placeholder 3"/>
          <p:cNvSpPr>
            <a:spLocks noGrp="1"/>
          </p:cNvSpPr>
          <p:nvPr>
            <p:ph type="sldNum" sz="quarter" idx="5"/>
          </p:nvPr>
        </p:nvSpPr>
        <p:spPr/>
        <p:txBody>
          <a:bodyPr/>
          <a:lstStyle/>
          <a:p>
            <a:fld id="{1D32F5AB-550E-2C46-881A-AF1FA79067E3}" type="slidenum">
              <a:rPr lang="en-US" smtClean="0"/>
              <a:t>36</a:t>
            </a:fld>
            <a:endParaRPr lang="en-US"/>
          </a:p>
        </p:txBody>
      </p:sp>
    </p:spTree>
    <p:extLst>
      <p:ext uri="{BB962C8B-B14F-4D97-AF65-F5344CB8AC3E}">
        <p14:creationId xmlns:p14="http://schemas.microsoft.com/office/powerpoint/2010/main" val="22105923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D32F5AB-550E-2C46-881A-AF1FA79067E3}" type="slidenum">
              <a:rPr lang="en-US" smtClean="0"/>
              <a:t>37</a:t>
            </a:fld>
            <a:endParaRPr lang="en-US"/>
          </a:p>
        </p:txBody>
      </p:sp>
    </p:spTree>
    <p:extLst>
      <p:ext uri="{BB962C8B-B14F-4D97-AF65-F5344CB8AC3E}">
        <p14:creationId xmlns:p14="http://schemas.microsoft.com/office/powerpoint/2010/main" val="40947353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3"/>
            <a:ext cx="5681980" cy="4561500"/>
          </a:xfrm>
        </p:spPr>
        <p:txBody>
          <a:bodyPr/>
          <a:lstStyle/>
          <a:p>
            <a:r>
              <a:rPr lang="en-US" dirty="0"/>
              <a:t>Managers job is to run the business.  This doesn’t mean you are not responsible for the Operations or that you don’t help during volume or peak periods, however, you spend a significant time of the day Managing The Business.</a:t>
            </a:r>
          </a:p>
          <a:p>
            <a:pPr>
              <a:buFontTx/>
              <a:buChar char="-"/>
            </a:pPr>
            <a:r>
              <a:rPr lang="en-US" dirty="0"/>
              <a:t>Reviewing </a:t>
            </a:r>
            <a:r>
              <a:rPr lang="en-US" dirty="0" err="1"/>
              <a:t>labour</a:t>
            </a:r>
            <a:r>
              <a:rPr lang="en-US" dirty="0"/>
              <a:t> from previous day and balancing the week – every day</a:t>
            </a:r>
          </a:p>
          <a:p>
            <a:pPr>
              <a:buFontTx/>
              <a:buChar char="-"/>
            </a:pPr>
            <a:r>
              <a:rPr lang="en-US" dirty="0"/>
              <a:t>Reviewing sales projections for the day</a:t>
            </a:r>
          </a:p>
          <a:p>
            <a:pPr>
              <a:buFontTx/>
              <a:buChar char="-"/>
            </a:pPr>
            <a:r>
              <a:rPr lang="en-US" dirty="0"/>
              <a:t> Ordering</a:t>
            </a:r>
          </a:p>
          <a:p>
            <a:pPr>
              <a:buFontTx/>
              <a:buChar char="-"/>
            </a:pPr>
            <a:r>
              <a:rPr lang="en-US" dirty="0"/>
              <a:t>Cash Management</a:t>
            </a:r>
          </a:p>
          <a:p>
            <a:pPr>
              <a:buFontTx/>
              <a:buChar char="-"/>
            </a:pPr>
            <a:r>
              <a:rPr lang="en-US" dirty="0"/>
              <a:t>Orientations</a:t>
            </a:r>
          </a:p>
          <a:p>
            <a:pPr>
              <a:buFontTx/>
              <a:buChar char="-"/>
            </a:pPr>
            <a:r>
              <a:rPr lang="en-US" dirty="0"/>
              <a:t>On boarding – initial training – discuss the impact and loyalty created by taking an interest</a:t>
            </a:r>
          </a:p>
          <a:p>
            <a:pPr>
              <a:buFontTx/>
              <a:buChar char="-"/>
            </a:pPr>
            <a:r>
              <a:rPr lang="en-US" dirty="0"/>
              <a:t>On Floor coaching and training (recognize </a:t>
            </a:r>
            <a:r>
              <a:rPr lang="en-US" dirty="0" err="1"/>
              <a:t>Manvinder</a:t>
            </a:r>
            <a:r>
              <a:rPr lang="en-US" dirty="0"/>
              <a:t> / Joseph)</a:t>
            </a:r>
          </a:p>
          <a:p>
            <a:pPr>
              <a:buFontTx/>
              <a:buChar char="-"/>
            </a:pPr>
            <a:r>
              <a:rPr lang="en-US" dirty="0"/>
              <a:t>These are the roles of the Manager. These are serious responsibilities and need to be treated as such.  You run 2, 3 or sometimes 5 million dollars businesses.  That’s a big deal.  That takes a serious professional to optimize the return that ownership deserves to make.  It’s not a game.  </a:t>
            </a:r>
          </a:p>
          <a:p>
            <a:endParaRPr lang="en-US" dirty="0"/>
          </a:p>
          <a:p>
            <a:r>
              <a:rPr lang="en-US" dirty="0"/>
              <a:t>The Assistant Managers jobs are to run the Operation – </a:t>
            </a:r>
          </a:p>
          <a:p>
            <a:pPr>
              <a:buFontTx/>
              <a:buChar char="-"/>
            </a:pPr>
            <a:r>
              <a:rPr lang="en-US" dirty="0"/>
              <a:t>Improve DT speed</a:t>
            </a:r>
          </a:p>
          <a:p>
            <a:pPr>
              <a:buFontTx/>
              <a:buChar char="-"/>
            </a:pPr>
            <a:r>
              <a:rPr lang="en-US" dirty="0"/>
              <a:t>Improve procedures and ultimately yields and food cost</a:t>
            </a:r>
          </a:p>
          <a:p>
            <a:pPr>
              <a:buFontTx/>
              <a:buChar char="-"/>
            </a:pPr>
            <a:r>
              <a:rPr lang="en-US" dirty="0"/>
              <a:t> Floor control at an exceptional level</a:t>
            </a:r>
          </a:p>
          <a:p>
            <a:pPr>
              <a:buFontTx/>
              <a:buChar char="-"/>
            </a:pPr>
            <a:r>
              <a:rPr lang="en-US" dirty="0"/>
              <a:t> Ability to coach and train – make people better tomorrow than they were today</a:t>
            </a:r>
          </a:p>
          <a:p>
            <a:endParaRPr lang="en-CA" dirty="0"/>
          </a:p>
        </p:txBody>
      </p:sp>
      <p:sp>
        <p:nvSpPr>
          <p:cNvPr id="4" name="Slide Number Placeholder 3"/>
          <p:cNvSpPr>
            <a:spLocks noGrp="1"/>
          </p:cNvSpPr>
          <p:nvPr>
            <p:ph type="sldNum" sz="quarter" idx="5"/>
          </p:nvPr>
        </p:nvSpPr>
        <p:spPr/>
        <p:txBody>
          <a:bodyPr/>
          <a:lstStyle/>
          <a:p>
            <a:fld id="{1D32F5AB-550E-2C46-881A-AF1FA79067E3}" type="slidenum">
              <a:rPr lang="en-US" smtClean="0"/>
              <a:t>39</a:t>
            </a:fld>
            <a:endParaRPr lang="en-US"/>
          </a:p>
        </p:txBody>
      </p:sp>
    </p:spTree>
    <p:extLst>
      <p:ext uri="{BB962C8B-B14F-4D97-AF65-F5344CB8AC3E}">
        <p14:creationId xmlns:p14="http://schemas.microsoft.com/office/powerpoint/2010/main" val="27128957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4"/>
            <a:ext cx="5681980" cy="4399219"/>
          </a:xfrm>
        </p:spPr>
        <p:txBody>
          <a:bodyPr/>
          <a:lstStyle/>
          <a:p>
            <a:r>
              <a:rPr lang="en-US" dirty="0"/>
              <a:t>We have brought in a lot of new talent and also starting to promote some great talent from within, which is fantastic.</a:t>
            </a:r>
          </a:p>
          <a:p>
            <a:endParaRPr lang="en-US" dirty="0"/>
          </a:p>
          <a:p>
            <a:r>
              <a:rPr lang="en-US" dirty="0"/>
              <a:t>But with this support, there is expectations…….DEVELOP THEM!!!!!</a:t>
            </a:r>
          </a:p>
          <a:p>
            <a:endParaRPr lang="en-US" dirty="0"/>
          </a:p>
          <a:p>
            <a:r>
              <a:rPr lang="en-US" dirty="0"/>
              <a:t>They are not here to be glorified counter staff.  If you don’t know how to develop a leader, reach out to your Market leader for help.  Don’t discard this talent and support in running your business.  I would hire or promote 30 assistants today.  That means some Restaurants might have 3 assistant Mgrs.  As a Manager, how are you going to: </a:t>
            </a:r>
          </a:p>
          <a:p>
            <a:pPr>
              <a:buFontTx/>
              <a:buChar char="-"/>
            </a:pPr>
            <a:r>
              <a:rPr lang="en-US" dirty="0"/>
              <a:t>develop them</a:t>
            </a:r>
          </a:p>
          <a:p>
            <a:pPr>
              <a:buFontTx/>
              <a:buChar char="-"/>
            </a:pPr>
            <a:r>
              <a:rPr lang="en-US" dirty="0"/>
              <a:t>challenge them</a:t>
            </a:r>
          </a:p>
          <a:p>
            <a:pPr>
              <a:buFontTx/>
              <a:buChar char="-"/>
            </a:pPr>
            <a:r>
              <a:rPr lang="en-US" dirty="0"/>
              <a:t>engage them</a:t>
            </a:r>
          </a:p>
          <a:p>
            <a:pPr>
              <a:buFontTx/>
              <a:buChar char="-"/>
            </a:pPr>
            <a:r>
              <a:rPr lang="en-US" dirty="0"/>
              <a:t>Have them contribute to the success of the Restaurant while growing themselves.</a:t>
            </a:r>
          </a:p>
          <a:p>
            <a:pPr>
              <a:buFontTx/>
              <a:buChar char="-"/>
            </a:pPr>
            <a:endParaRPr lang="en-US" dirty="0"/>
          </a:p>
          <a:p>
            <a:pPr>
              <a:buFontTx/>
              <a:buChar char="-"/>
            </a:pPr>
            <a:r>
              <a:rPr lang="en-US" dirty="0"/>
              <a:t>That’s the job of a Restaurant Manager!!!!  </a:t>
            </a:r>
          </a:p>
          <a:p>
            <a:pPr>
              <a:buFontTx/>
              <a:buChar char="-"/>
            </a:pPr>
            <a:endParaRPr lang="en-US" dirty="0"/>
          </a:p>
          <a:p>
            <a:pPr>
              <a:buFontTx/>
              <a:buChar char="-"/>
            </a:pPr>
            <a:r>
              <a:rPr lang="en-US" dirty="0"/>
              <a:t>For the assistants, if your not receiving this, talk to you Manager.  We are all here, I’m here to support you and your growth.  But real growth.  Real Learning.  Real contributions.</a:t>
            </a:r>
          </a:p>
          <a:p>
            <a:endParaRPr lang="en-CA" dirty="0"/>
          </a:p>
        </p:txBody>
      </p:sp>
      <p:sp>
        <p:nvSpPr>
          <p:cNvPr id="4" name="Slide Number Placeholder 3"/>
          <p:cNvSpPr>
            <a:spLocks noGrp="1"/>
          </p:cNvSpPr>
          <p:nvPr>
            <p:ph type="sldNum" sz="quarter" idx="5"/>
          </p:nvPr>
        </p:nvSpPr>
        <p:spPr/>
        <p:txBody>
          <a:bodyPr/>
          <a:lstStyle/>
          <a:p>
            <a:fld id="{1D32F5AB-550E-2C46-881A-AF1FA79067E3}" type="slidenum">
              <a:rPr lang="en-US" smtClean="0"/>
              <a:t>40</a:t>
            </a:fld>
            <a:endParaRPr lang="en-US"/>
          </a:p>
        </p:txBody>
      </p:sp>
    </p:spTree>
    <p:extLst>
      <p:ext uri="{BB962C8B-B14F-4D97-AF65-F5344CB8AC3E}">
        <p14:creationId xmlns:p14="http://schemas.microsoft.com/office/powerpoint/2010/main" val="86691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The</a:t>
            </a:r>
            <a:r>
              <a:rPr lang="en-US" baseline="0" dirty="0"/>
              <a:t> key to successful recruiting is adopting the mindset that we are ALWAYS hiring. </a:t>
            </a:r>
          </a:p>
          <a:p>
            <a:endParaRPr lang="en-US" baseline="0" dirty="0"/>
          </a:p>
          <a:p>
            <a:r>
              <a:rPr lang="en-US" baseline="0" dirty="0"/>
              <a:t>We all know what it’s like to be short-staffed and how that impacts hiring the right people. When we’re desperate, we fall into the “warm body” syndrome and hire anyone just to fill an open role. </a:t>
            </a:r>
            <a:r>
              <a:rPr lang="en-US" dirty="0"/>
              <a:t> Superstars don’t show up when it’s convenient, so we need to shift our mindset to one that is always looking around at who might be that next great hire for our team.</a:t>
            </a:r>
          </a:p>
          <a:p>
            <a:endParaRPr lang="en-US" baseline="0" dirty="0"/>
          </a:p>
        </p:txBody>
      </p:sp>
      <p:sp>
        <p:nvSpPr>
          <p:cNvPr id="4" name="Slide Number Placeholder 3"/>
          <p:cNvSpPr>
            <a:spLocks noGrp="1"/>
          </p:cNvSpPr>
          <p:nvPr>
            <p:ph type="sldNum" sz="quarter" idx="10"/>
          </p:nvPr>
        </p:nvSpPr>
        <p:spPr/>
        <p:txBody>
          <a:bodyPr/>
          <a:lstStyle/>
          <a:p>
            <a:pPr defTabSz="471145">
              <a:defRPr/>
            </a:pPr>
            <a:fld id="{67642D07-1100-E548-AA0A-F87E15213FB1}" type="slidenum">
              <a:rPr lang="en-US">
                <a:solidFill>
                  <a:prstClr val="black"/>
                </a:solidFill>
                <a:latin typeface="Calibri"/>
              </a:rPr>
              <a:pPr defTabSz="471145">
                <a:defRPr/>
              </a:pPr>
              <a:t>4</a:t>
            </a:fld>
            <a:endParaRPr lang="en-US">
              <a:solidFill>
                <a:prstClr val="black"/>
              </a:solidFill>
              <a:latin typeface="Calibri"/>
            </a:endParaRPr>
          </a:p>
        </p:txBody>
      </p:sp>
    </p:spTree>
    <p:extLst>
      <p:ext uri="{BB962C8B-B14F-4D97-AF65-F5344CB8AC3E}">
        <p14:creationId xmlns:p14="http://schemas.microsoft.com/office/powerpoint/2010/main" val="24542944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More to come</a:t>
            </a:r>
          </a:p>
          <a:p>
            <a:endParaRPr lang="en-CA" dirty="0"/>
          </a:p>
          <a:p>
            <a:r>
              <a:rPr lang="en-CA" dirty="0"/>
              <a:t>This will be a Managers responsibility</a:t>
            </a:r>
          </a:p>
          <a:p>
            <a:endParaRPr lang="en-CA" dirty="0"/>
          </a:p>
          <a:p>
            <a:endParaRPr lang="en-CA" dirty="0"/>
          </a:p>
        </p:txBody>
      </p:sp>
      <p:sp>
        <p:nvSpPr>
          <p:cNvPr id="4" name="Slide Number Placeholder 3"/>
          <p:cNvSpPr>
            <a:spLocks noGrp="1"/>
          </p:cNvSpPr>
          <p:nvPr>
            <p:ph type="sldNum" sz="quarter" idx="5"/>
          </p:nvPr>
        </p:nvSpPr>
        <p:spPr/>
        <p:txBody>
          <a:bodyPr/>
          <a:lstStyle/>
          <a:p>
            <a:fld id="{1D32F5AB-550E-2C46-881A-AF1FA79067E3}" type="slidenum">
              <a:rPr lang="en-US" smtClean="0"/>
              <a:pPr/>
              <a:t>42</a:t>
            </a:fld>
            <a:endParaRPr lang="en-US"/>
          </a:p>
        </p:txBody>
      </p:sp>
    </p:spTree>
    <p:extLst>
      <p:ext uri="{BB962C8B-B14F-4D97-AF65-F5344CB8AC3E}">
        <p14:creationId xmlns:p14="http://schemas.microsoft.com/office/powerpoint/2010/main" val="31946500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Pretty clear – a professional Manager would take their paperwork completion, timeliness and accuracy seriously.  If you don’t know, ask.</a:t>
            </a:r>
          </a:p>
        </p:txBody>
      </p:sp>
      <p:sp>
        <p:nvSpPr>
          <p:cNvPr id="4" name="Slide Number Placeholder 3"/>
          <p:cNvSpPr>
            <a:spLocks noGrp="1"/>
          </p:cNvSpPr>
          <p:nvPr>
            <p:ph type="sldNum" sz="quarter" idx="5"/>
          </p:nvPr>
        </p:nvSpPr>
        <p:spPr/>
        <p:txBody>
          <a:bodyPr/>
          <a:lstStyle/>
          <a:p>
            <a:fld id="{1D32F5AB-550E-2C46-881A-AF1FA79067E3}" type="slidenum">
              <a:rPr lang="en-US" smtClean="0"/>
              <a:pPr/>
              <a:t>43</a:t>
            </a:fld>
            <a:endParaRPr lang="en-US"/>
          </a:p>
        </p:txBody>
      </p:sp>
    </p:spTree>
    <p:extLst>
      <p:ext uri="{BB962C8B-B14F-4D97-AF65-F5344CB8AC3E}">
        <p14:creationId xmlns:p14="http://schemas.microsoft.com/office/powerpoint/2010/main" val="37457625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something that would be part of an Assistants job – Fries, totally operational.</a:t>
            </a:r>
          </a:p>
          <a:p>
            <a:endParaRPr lang="en-CA" dirty="0"/>
          </a:p>
          <a:p>
            <a:r>
              <a:rPr lang="en-CA" dirty="0"/>
              <a:t>When will we start salting the fries?  It’s a procedure.  We have purchased the salt shakers?</a:t>
            </a:r>
          </a:p>
          <a:p>
            <a:endParaRPr lang="en-CA" dirty="0"/>
          </a:p>
          <a:p>
            <a:r>
              <a:rPr lang="en-CA" dirty="0"/>
              <a:t>Shortening Management – food cost directly.  An assistant should be responsible for filtering, how washes, oil changes and even boil outs.  Measure by the extension of the oil while still maintaining quality standards</a:t>
            </a:r>
          </a:p>
          <a:p>
            <a:endParaRPr lang="en-CA" dirty="0"/>
          </a:p>
          <a:p>
            <a:r>
              <a:rPr lang="en-CA" dirty="0"/>
              <a:t>Yield – operation.  Satisfaction of customers balanced with food cost.  </a:t>
            </a:r>
          </a:p>
          <a:p>
            <a:endParaRPr lang="en-CA" dirty="0"/>
          </a:p>
          <a:p>
            <a:endParaRPr lang="en-CA" dirty="0"/>
          </a:p>
          <a:p>
            <a:r>
              <a:rPr lang="en-CA" dirty="0"/>
              <a:t>Production management – negative impact on speed of service.</a:t>
            </a:r>
          </a:p>
        </p:txBody>
      </p:sp>
      <p:sp>
        <p:nvSpPr>
          <p:cNvPr id="4" name="Slide Number Placeholder 3"/>
          <p:cNvSpPr>
            <a:spLocks noGrp="1"/>
          </p:cNvSpPr>
          <p:nvPr>
            <p:ph type="sldNum" sz="quarter" idx="5"/>
          </p:nvPr>
        </p:nvSpPr>
        <p:spPr/>
        <p:txBody>
          <a:bodyPr/>
          <a:lstStyle/>
          <a:p>
            <a:fld id="{1D32F5AB-550E-2C46-881A-AF1FA79067E3}" type="slidenum">
              <a:rPr lang="en-US" smtClean="0"/>
              <a:pPr/>
              <a:t>44</a:t>
            </a:fld>
            <a:endParaRPr lang="en-US"/>
          </a:p>
        </p:txBody>
      </p:sp>
    </p:spTree>
    <p:extLst>
      <p:ext uri="{BB962C8B-B14F-4D97-AF65-F5344CB8AC3E}">
        <p14:creationId xmlns:p14="http://schemas.microsoft.com/office/powerpoint/2010/main" val="1098057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3"/>
            <a:ext cx="5681980" cy="4259323"/>
          </a:xfrm>
        </p:spPr>
        <p:txBody>
          <a:bodyPr/>
          <a:lstStyle/>
          <a:p>
            <a:r>
              <a:rPr lang="en-CA" dirty="0"/>
              <a:t>The first thing we need to do to start the hiring process is to know how many employees we need to effectively run the restaurant. This should be completed 2 months in advance of your needs to ensure we can on-board them correctly and in time for the volume shifts which is why you were required to add additional staff. So in May we should be hiring for July. If we haven’t already started this process, we are behind.</a:t>
            </a:r>
          </a:p>
          <a:p>
            <a:r>
              <a:rPr lang="en-CA" dirty="0"/>
              <a:t>Ken has made a fancy easy to use tool to help give us accurate numbers.</a:t>
            </a:r>
          </a:p>
          <a:p>
            <a:endParaRPr lang="en-CA" dirty="0"/>
          </a:p>
          <a:p>
            <a:r>
              <a:rPr lang="en-CA" dirty="0"/>
              <a:t>Steps to complete the tool</a:t>
            </a:r>
          </a:p>
          <a:p>
            <a:pPr marL="235572" indent="-235572">
              <a:buAutoNum type="arabicPeriod"/>
            </a:pPr>
            <a:r>
              <a:rPr lang="en-CA" dirty="0"/>
              <a:t>Enter current staffing numbers only hourly staff. (find on PSR do not include borrowed staff and LOA)</a:t>
            </a:r>
          </a:p>
          <a:p>
            <a:pPr marL="235572" indent="-235572">
              <a:buAutoNum type="arabicPeriod"/>
            </a:pPr>
            <a:r>
              <a:rPr lang="en-CA" dirty="0"/>
              <a:t>Enter projected guest count for the period. (your projected sales from your 2022 labour plan divided by your average check)</a:t>
            </a:r>
          </a:p>
          <a:p>
            <a:pPr marL="235572" indent="-235572">
              <a:buAutoNum type="arabicPeriod"/>
            </a:pPr>
            <a:r>
              <a:rPr lang="en-CA" dirty="0"/>
              <a:t>Transactions per staff hour. (take total number of transactions and divide by the total number of staff hours used find the total staff hours on the PSR)</a:t>
            </a:r>
          </a:p>
          <a:p>
            <a:pPr marL="235572" indent="-235572">
              <a:buAutoNum type="arabicPeriod"/>
            </a:pPr>
            <a:r>
              <a:rPr lang="en-CA" dirty="0"/>
              <a:t>Average check total is total sales divided by transaction count</a:t>
            </a:r>
          </a:p>
          <a:p>
            <a:pPr marL="235572" indent="-235572">
              <a:buAutoNum type="arabicPeriod"/>
            </a:pPr>
            <a:r>
              <a:rPr lang="en-CA" dirty="0"/>
              <a:t>How many staff will leave this period based on recent trends. High may/June/sept check last year.</a:t>
            </a:r>
          </a:p>
          <a:p>
            <a:pPr marL="235572" indent="-235572">
              <a:buAutoNum type="arabicPeriod"/>
            </a:pPr>
            <a:r>
              <a:rPr lang="en-CA" dirty="0"/>
              <a:t>How many staff members will be on vacation this period? Use the actual number of staff away.</a:t>
            </a:r>
          </a:p>
        </p:txBody>
      </p:sp>
      <p:sp>
        <p:nvSpPr>
          <p:cNvPr id="4" name="Slide Number Placeholder 3"/>
          <p:cNvSpPr>
            <a:spLocks noGrp="1"/>
          </p:cNvSpPr>
          <p:nvPr>
            <p:ph type="sldNum" sz="quarter" idx="5"/>
          </p:nvPr>
        </p:nvSpPr>
        <p:spPr/>
        <p:txBody>
          <a:bodyPr/>
          <a:lstStyle/>
          <a:p>
            <a:fld id="{1D32F5AB-550E-2C46-881A-AF1FA79067E3}" type="slidenum">
              <a:rPr lang="en-US" smtClean="0"/>
              <a:t>5</a:t>
            </a:fld>
            <a:endParaRPr lang="en-US"/>
          </a:p>
        </p:txBody>
      </p:sp>
    </p:spTree>
    <p:extLst>
      <p:ext uri="{BB962C8B-B14F-4D97-AF65-F5344CB8AC3E}">
        <p14:creationId xmlns:p14="http://schemas.microsoft.com/office/powerpoint/2010/main" val="2739910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7. How many staff members will call off sick this period based on recent trends? Use the actual number of staff.</a:t>
            </a:r>
          </a:p>
          <a:p>
            <a:endParaRPr lang="en-CA" dirty="0"/>
          </a:p>
          <a:p>
            <a:r>
              <a:rPr lang="en-CA" dirty="0"/>
              <a:t>8. Total number of full time staff. Do not include </a:t>
            </a:r>
            <a:r>
              <a:rPr lang="en-CA"/>
              <a:t>salaried management.</a:t>
            </a:r>
            <a:endParaRPr lang="en-CA" dirty="0"/>
          </a:p>
          <a:p>
            <a:endParaRPr lang="en-CA" dirty="0"/>
          </a:p>
          <a:p>
            <a:r>
              <a:rPr lang="en-CA" dirty="0"/>
              <a:t>9. The average number of hours given in a full time shift. (to calculate take the total number of full time hours used in a period and divide by the total number of full time staff, use your WPR for these numbers)</a:t>
            </a:r>
          </a:p>
          <a:p>
            <a:endParaRPr lang="en-CA" dirty="0"/>
          </a:p>
          <a:p>
            <a:r>
              <a:rPr lang="en-CA" dirty="0"/>
              <a:t>10. The average number of part time hours given in a part time shift (to calculate take the total number of part time hours used in a period and divide by the total number of part time staff, use your WPR for these numbers)</a:t>
            </a:r>
          </a:p>
          <a:p>
            <a:endParaRPr lang="en-CA" dirty="0"/>
          </a:p>
          <a:p>
            <a:r>
              <a:rPr lang="en-CA" dirty="0"/>
              <a:t>Please only fill in the top section of the form.  The rest will populate itself with the formulas that are already connected.</a:t>
            </a:r>
          </a:p>
          <a:p>
            <a:endParaRPr lang="en-CA" dirty="0"/>
          </a:p>
          <a:p>
            <a:endParaRPr lang="en-CA" dirty="0"/>
          </a:p>
        </p:txBody>
      </p:sp>
      <p:sp>
        <p:nvSpPr>
          <p:cNvPr id="4" name="Slide Number Placeholder 3"/>
          <p:cNvSpPr>
            <a:spLocks noGrp="1"/>
          </p:cNvSpPr>
          <p:nvPr>
            <p:ph type="sldNum" sz="quarter" idx="5"/>
          </p:nvPr>
        </p:nvSpPr>
        <p:spPr/>
        <p:txBody>
          <a:bodyPr/>
          <a:lstStyle/>
          <a:p>
            <a:fld id="{1D32F5AB-550E-2C46-881A-AF1FA79067E3}" type="slidenum">
              <a:rPr lang="en-US" smtClean="0"/>
              <a:t>6</a:t>
            </a:fld>
            <a:endParaRPr lang="en-US"/>
          </a:p>
        </p:txBody>
      </p:sp>
    </p:spTree>
    <p:extLst>
      <p:ext uri="{BB962C8B-B14F-4D97-AF65-F5344CB8AC3E}">
        <p14:creationId xmlns:p14="http://schemas.microsoft.com/office/powerpoint/2010/main" val="3792128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Part time staff are going to be your best addition to your team. 3-4 hour shifts will help you hit your labour target.  Your staff will be fresh and ready to take care of our guests. Part time staff are stackable! Double up dinner coverage.  Need a late night bar closing helper done! More part time staff will give greater flexibility and control of your schedule. Extra short shifts to cover your rush times. Cheaper payroll on Stat holidays gives you more coverage.</a:t>
            </a:r>
          </a:p>
          <a:p>
            <a:r>
              <a:rPr lang="en-CA" dirty="0"/>
              <a:t>More staff to cover sick calls. And help when you need it most.</a:t>
            </a:r>
          </a:p>
          <a:p>
            <a:endParaRPr lang="en-CA" dirty="0"/>
          </a:p>
          <a:p>
            <a:r>
              <a:rPr lang="en-CA" dirty="0"/>
              <a:t>Better pool of candidates to choose from. Attracting team that are students and constantly learning and growing. Staff that are active and bring fresh ideas and energy to the team.</a:t>
            </a:r>
          </a:p>
          <a:p>
            <a:endParaRPr lang="en-CA" dirty="0"/>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1D32F5AB-550E-2C46-881A-AF1FA79067E3}" type="slidenum">
              <a:rPr lang="en-US" smtClean="0"/>
              <a:t>7</a:t>
            </a:fld>
            <a:endParaRPr lang="en-US"/>
          </a:p>
        </p:txBody>
      </p:sp>
    </p:spTree>
    <p:extLst>
      <p:ext uri="{BB962C8B-B14F-4D97-AF65-F5344CB8AC3E}">
        <p14:creationId xmlns:p14="http://schemas.microsoft.com/office/powerpoint/2010/main" val="1206574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are a few different ways we can recruit candidates. Internally is always the absolute best way to recruit. Good employees have good friends.</a:t>
            </a:r>
          </a:p>
          <a:p>
            <a:r>
              <a:rPr lang="en-CA" dirty="0"/>
              <a:t>Put the word out to your team that if they recommend a friend or family member to join our team, and that person rocks and passes the 3 month probation period they will get $50 (in the form of a cheque separate from taxable payroll) This is your best tool for recruitment.</a:t>
            </a:r>
          </a:p>
          <a:p>
            <a:r>
              <a:rPr lang="en-CA" dirty="0"/>
              <a:t>Have conversations with your team and help them grow. Do you know what your teams goals are? Do you talk with your part time staff and find out if they are interested in becoming a team trainer or shift leader? Or do we still have the old outdated mindset that only full time employees can lead a team? Set them up with a training plan to reach their goals.</a:t>
            </a:r>
          </a:p>
          <a:p>
            <a:r>
              <a:rPr lang="en-CA" dirty="0"/>
              <a:t>Setting your team up for success sets the restaurant and you up for success.</a:t>
            </a:r>
          </a:p>
          <a:p>
            <a:endParaRPr lang="en-CA" dirty="0"/>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1D32F5AB-550E-2C46-881A-AF1FA79067E3}" type="slidenum">
              <a:rPr lang="en-US" smtClean="0"/>
              <a:t>8</a:t>
            </a:fld>
            <a:endParaRPr lang="en-US"/>
          </a:p>
        </p:txBody>
      </p:sp>
    </p:spTree>
    <p:extLst>
      <p:ext uri="{BB962C8B-B14F-4D97-AF65-F5344CB8AC3E}">
        <p14:creationId xmlns:p14="http://schemas.microsoft.com/office/powerpoint/2010/main" val="2342752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External hiring is done using many different tools to get the word out that we are looking to grow our team.</a:t>
            </a:r>
          </a:p>
          <a:p>
            <a:endParaRPr lang="en-CA" dirty="0"/>
          </a:p>
          <a:p>
            <a:r>
              <a:rPr lang="en-CA" dirty="0"/>
              <a:t>It is very important to maintain a high standard when using outside sources.  We need to make sure that we are keeping all postings uniform, professional and accurate.</a:t>
            </a:r>
          </a:p>
          <a:p>
            <a:endParaRPr lang="en-CA" dirty="0"/>
          </a:p>
          <a:p>
            <a:r>
              <a:rPr lang="en-CA" dirty="0"/>
              <a:t>Your Market Leader will be your best ally in this venture.  They will help you post hiring ads that will attract the type of candidates you are looking for. </a:t>
            </a:r>
          </a:p>
        </p:txBody>
      </p:sp>
      <p:sp>
        <p:nvSpPr>
          <p:cNvPr id="4" name="Slide Number Placeholder 3"/>
          <p:cNvSpPr>
            <a:spLocks noGrp="1"/>
          </p:cNvSpPr>
          <p:nvPr>
            <p:ph type="sldNum" sz="quarter" idx="5"/>
          </p:nvPr>
        </p:nvSpPr>
        <p:spPr/>
        <p:txBody>
          <a:bodyPr/>
          <a:lstStyle/>
          <a:p>
            <a:fld id="{1D32F5AB-550E-2C46-881A-AF1FA79067E3}" type="slidenum">
              <a:rPr lang="en-US" smtClean="0"/>
              <a:t>9</a:t>
            </a:fld>
            <a:endParaRPr lang="en-US"/>
          </a:p>
        </p:txBody>
      </p:sp>
    </p:spTree>
    <p:extLst>
      <p:ext uri="{BB962C8B-B14F-4D97-AF65-F5344CB8AC3E}">
        <p14:creationId xmlns:p14="http://schemas.microsoft.com/office/powerpoint/2010/main" val="2447769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Graphical user interface&#10;&#10;Description automatically generated with medium confidence">
            <a:extLst>
              <a:ext uri="{FF2B5EF4-FFF2-40B4-BE49-F238E27FC236}">
                <a16:creationId xmlns:a16="http://schemas.microsoft.com/office/drawing/2014/main" id="{24765710-A7E9-9A4E-8179-446CCC41733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C83F906-2822-2043-98F4-F71EC21BF769}"/>
              </a:ext>
            </a:extLst>
          </p:cNvPr>
          <p:cNvSpPr>
            <a:spLocks noGrp="1"/>
          </p:cNvSpPr>
          <p:nvPr>
            <p:ph type="ctrTitle"/>
          </p:nvPr>
        </p:nvSpPr>
        <p:spPr>
          <a:xfrm>
            <a:off x="640080" y="1767739"/>
            <a:ext cx="10956974" cy="924661"/>
          </a:xfrm>
        </p:spPr>
        <p:txBody>
          <a:bodyPr anchor="t">
            <a:noAutofit/>
          </a:bodyPr>
          <a:lstStyle>
            <a:lvl1pPr algn="l">
              <a:defRPr sz="6600" b="1" i="0" cap="all" baseline="0">
                <a:solidFill>
                  <a:schemeClr val="bg1"/>
                </a:solidFill>
                <a:latin typeface="Tablet Gothic Condensed" panose="02000503000000020004" pitchFamily="2" charset="77"/>
                <a:cs typeface="Futura Condensed ExtraBold" panose="020B0602020204020303" pitchFamily="34" charset="-79"/>
              </a:defRPr>
            </a:lvl1pPr>
          </a:lstStyle>
          <a:p>
            <a:r>
              <a:rPr lang="en-US" dirty="0"/>
              <a:t>Click to edit Master title style</a:t>
            </a:r>
          </a:p>
        </p:txBody>
      </p:sp>
      <p:sp>
        <p:nvSpPr>
          <p:cNvPr id="3" name="Subtitle 2">
            <a:extLst>
              <a:ext uri="{FF2B5EF4-FFF2-40B4-BE49-F238E27FC236}">
                <a16:creationId xmlns:a16="http://schemas.microsoft.com/office/drawing/2014/main" id="{4625EBCC-2F37-1947-A460-4509FF8E96AC}"/>
              </a:ext>
            </a:extLst>
          </p:cNvPr>
          <p:cNvSpPr>
            <a:spLocks noGrp="1"/>
          </p:cNvSpPr>
          <p:nvPr>
            <p:ph type="subTitle" idx="1"/>
          </p:nvPr>
        </p:nvSpPr>
        <p:spPr>
          <a:xfrm>
            <a:off x="640079" y="2692400"/>
            <a:ext cx="10956973" cy="2354896"/>
          </a:xfrm>
        </p:spPr>
        <p:txBody>
          <a:bodyPr>
            <a:normAutofit/>
          </a:bodyPr>
          <a:lstStyle>
            <a:lvl1pPr marL="0" indent="0" algn="l">
              <a:buNone/>
              <a:defRPr sz="3200" b="0" i="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911265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FF777-75C9-134C-8698-BD964598E5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29D539-06A7-CC45-9C3E-32E8622F50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BA6C12-7D85-8F44-B762-C1D6A0B2BA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1B3DB4-F5FC-A041-AA9E-610D350918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3E6645-7F55-ED4B-A84B-F164C3472F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A12FEF-B5C6-514E-87AA-315262FF53AA}"/>
              </a:ext>
            </a:extLst>
          </p:cNvPr>
          <p:cNvSpPr>
            <a:spLocks noGrp="1"/>
          </p:cNvSpPr>
          <p:nvPr>
            <p:ph type="dt" sz="half" idx="10"/>
          </p:nvPr>
        </p:nvSpPr>
        <p:spPr/>
        <p:txBody>
          <a:bodyPr/>
          <a:lstStyle/>
          <a:p>
            <a:fld id="{7FD15BB8-417A-914B-ACA7-C1FF84E5D687}" type="datetimeFigureOut">
              <a:rPr lang="en-US" smtClean="0"/>
              <a:t>5/13/2022</a:t>
            </a:fld>
            <a:endParaRPr lang="en-US"/>
          </a:p>
        </p:txBody>
      </p:sp>
      <p:sp>
        <p:nvSpPr>
          <p:cNvPr id="8" name="Footer Placeholder 7">
            <a:extLst>
              <a:ext uri="{FF2B5EF4-FFF2-40B4-BE49-F238E27FC236}">
                <a16:creationId xmlns:a16="http://schemas.microsoft.com/office/drawing/2014/main" id="{AFDF3768-C2E1-D44F-A9C7-E03B2513E7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DB8F63-5B51-FC49-B870-2563A70BE982}"/>
              </a:ext>
            </a:extLst>
          </p:cNvPr>
          <p:cNvSpPr>
            <a:spLocks noGrp="1"/>
          </p:cNvSpPr>
          <p:nvPr>
            <p:ph type="sldNum" sz="quarter" idx="12"/>
          </p:nvPr>
        </p:nvSpPr>
        <p:spPr/>
        <p:txBody>
          <a:bodyPr/>
          <a:lstStyle/>
          <a:p>
            <a:fld id="{4050C99A-9822-EB4F-8D8F-BC443E517A2B}" type="slidenum">
              <a:rPr lang="en-US" smtClean="0"/>
              <a:t>‹#›</a:t>
            </a:fld>
            <a:endParaRPr lang="en-US"/>
          </a:p>
        </p:txBody>
      </p:sp>
    </p:spTree>
    <p:extLst>
      <p:ext uri="{BB962C8B-B14F-4D97-AF65-F5344CB8AC3E}">
        <p14:creationId xmlns:p14="http://schemas.microsoft.com/office/powerpoint/2010/main" val="266462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F17D6E-290D-054F-99B3-F29A1CC9E4FC}"/>
              </a:ext>
            </a:extLst>
          </p:cNvPr>
          <p:cNvSpPr>
            <a:spLocks noGrp="1"/>
          </p:cNvSpPr>
          <p:nvPr>
            <p:ph type="dt" sz="half" idx="10"/>
          </p:nvPr>
        </p:nvSpPr>
        <p:spPr/>
        <p:txBody>
          <a:bodyPr/>
          <a:lstStyle/>
          <a:p>
            <a:fld id="{7FD15BB8-417A-914B-ACA7-C1FF84E5D687}" type="datetimeFigureOut">
              <a:rPr lang="en-US" smtClean="0"/>
              <a:t>5/13/2022</a:t>
            </a:fld>
            <a:endParaRPr lang="en-US"/>
          </a:p>
        </p:txBody>
      </p:sp>
      <p:sp>
        <p:nvSpPr>
          <p:cNvPr id="3" name="Footer Placeholder 2">
            <a:extLst>
              <a:ext uri="{FF2B5EF4-FFF2-40B4-BE49-F238E27FC236}">
                <a16:creationId xmlns:a16="http://schemas.microsoft.com/office/drawing/2014/main" id="{7498627A-AA34-1D4D-AC50-383C49A802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652AC9-9BFF-0C42-9DB8-A3455A6DE477}"/>
              </a:ext>
            </a:extLst>
          </p:cNvPr>
          <p:cNvSpPr>
            <a:spLocks noGrp="1"/>
          </p:cNvSpPr>
          <p:nvPr>
            <p:ph type="sldNum" sz="quarter" idx="12"/>
          </p:nvPr>
        </p:nvSpPr>
        <p:spPr/>
        <p:txBody>
          <a:bodyPr/>
          <a:lstStyle/>
          <a:p>
            <a:fld id="{4050C99A-9822-EB4F-8D8F-BC443E517A2B}" type="slidenum">
              <a:rPr lang="en-US" smtClean="0"/>
              <a:t>‹#›</a:t>
            </a:fld>
            <a:endParaRPr lang="en-US"/>
          </a:p>
        </p:txBody>
      </p:sp>
    </p:spTree>
    <p:extLst>
      <p:ext uri="{BB962C8B-B14F-4D97-AF65-F5344CB8AC3E}">
        <p14:creationId xmlns:p14="http://schemas.microsoft.com/office/powerpoint/2010/main" val="2933485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71C2A-A392-A046-B729-EF84914D09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9FE9E9-D26D-E649-B78C-67C3769073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4EE61D-FAE9-9542-8B07-8494D537B0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910321-E373-D14A-B7BE-5D768B65DD9E}"/>
              </a:ext>
            </a:extLst>
          </p:cNvPr>
          <p:cNvSpPr>
            <a:spLocks noGrp="1"/>
          </p:cNvSpPr>
          <p:nvPr>
            <p:ph type="dt" sz="half" idx="10"/>
          </p:nvPr>
        </p:nvSpPr>
        <p:spPr/>
        <p:txBody>
          <a:bodyPr/>
          <a:lstStyle/>
          <a:p>
            <a:fld id="{7FD15BB8-417A-914B-ACA7-C1FF84E5D687}" type="datetimeFigureOut">
              <a:rPr lang="en-US" smtClean="0"/>
              <a:t>5/13/2022</a:t>
            </a:fld>
            <a:endParaRPr lang="en-US"/>
          </a:p>
        </p:txBody>
      </p:sp>
      <p:sp>
        <p:nvSpPr>
          <p:cNvPr id="6" name="Footer Placeholder 5">
            <a:extLst>
              <a:ext uri="{FF2B5EF4-FFF2-40B4-BE49-F238E27FC236}">
                <a16:creationId xmlns:a16="http://schemas.microsoft.com/office/drawing/2014/main" id="{2D2FB113-4B6A-054B-88E9-7371B769F7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B6A057-A90A-AA48-93B1-9FF7AF02E0EE}"/>
              </a:ext>
            </a:extLst>
          </p:cNvPr>
          <p:cNvSpPr>
            <a:spLocks noGrp="1"/>
          </p:cNvSpPr>
          <p:nvPr>
            <p:ph type="sldNum" sz="quarter" idx="12"/>
          </p:nvPr>
        </p:nvSpPr>
        <p:spPr/>
        <p:txBody>
          <a:bodyPr/>
          <a:lstStyle/>
          <a:p>
            <a:fld id="{4050C99A-9822-EB4F-8D8F-BC443E517A2B}" type="slidenum">
              <a:rPr lang="en-US" smtClean="0"/>
              <a:t>‹#›</a:t>
            </a:fld>
            <a:endParaRPr lang="en-US"/>
          </a:p>
        </p:txBody>
      </p:sp>
    </p:spTree>
    <p:extLst>
      <p:ext uri="{BB962C8B-B14F-4D97-AF65-F5344CB8AC3E}">
        <p14:creationId xmlns:p14="http://schemas.microsoft.com/office/powerpoint/2010/main" val="1159510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10FA8-07CE-0A47-AB39-4FC7DC7AB5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449F31-0F24-DF44-9AB1-EEACED1274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0E37F5-29CA-9F43-885E-027667C704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10B025-6779-7448-8259-ED4EAC86166E}"/>
              </a:ext>
            </a:extLst>
          </p:cNvPr>
          <p:cNvSpPr>
            <a:spLocks noGrp="1"/>
          </p:cNvSpPr>
          <p:nvPr>
            <p:ph type="dt" sz="half" idx="10"/>
          </p:nvPr>
        </p:nvSpPr>
        <p:spPr/>
        <p:txBody>
          <a:bodyPr/>
          <a:lstStyle/>
          <a:p>
            <a:fld id="{7FD15BB8-417A-914B-ACA7-C1FF84E5D687}" type="datetimeFigureOut">
              <a:rPr lang="en-US" smtClean="0"/>
              <a:t>5/13/2022</a:t>
            </a:fld>
            <a:endParaRPr lang="en-US"/>
          </a:p>
        </p:txBody>
      </p:sp>
      <p:sp>
        <p:nvSpPr>
          <p:cNvPr id="6" name="Footer Placeholder 5">
            <a:extLst>
              <a:ext uri="{FF2B5EF4-FFF2-40B4-BE49-F238E27FC236}">
                <a16:creationId xmlns:a16="http://schemas.microsoft.com/office/drawing/2014/main" id="{8BC7ED46-CD6F-2349-BC47-130E90A518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1228E8-1531-7546-9A29-7553741A61A9}"/>
              </a:ext>
            </a:extLst>
          </p:cNvPr>
          <p:cNvSpPr>
            <a:spLocks noGrp="1"/>
          </p:cNvSpPr>
          <p:nvPr>
            <p:ph type="sldNum" sz="quarter" idx="12"/>
          </p:nvPr>
        </p:nvSpPr>
        <p:spPr/>
        <p:txBody>
          <a:bodyPr/>
          <a:lstStyle/>
          <a:p>
            <a:fld id="{4050C99A-9822-EB4F-8D8F-BC443E517A2B}" type="slidenum">
              <a:rPr lang="en-US" smtClean="0"/>
              <a:t>‹#›</a:t>
            </a:fld>
            <a:endParaRPr lang="en-US"/>
          </a:p>
        </p:txBody>
      </p:sp>
    </p:spTree>
    <p:extLst>
      <p:ext uri="{BB962C8B-B14F-4D97-AF65-F5344CB8AC3E}">
        <p14:creationId xmlns:p14="http://schemas.microsoft.com/office/powerpoint/2010/main" val="2733578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5545E-CC22-6447-8608-7B5AF8039F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07021D-4D45-C542-B112-315A40D25B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9E8EC4-E905-6642-A002-C14B2C638BFE}"/>
              </a:ext>
            </a:extLst>
          </p:cNvPr>
          <p:cNvSpPr>
            <a:spLocks noGrp="1"/>
          </p:cNvSpPr>
          <p:nvPr>
            <p:ph type="dt" sz="half" idx="10"/>
          </p:nvPr>
        </p:nvSpPr>
        <p:spPr/>
        <p:txBody>
          <a:bodyPr/>
          <a:lstStyle/>
          <a:p>
            <a:fld id="{7FD15BB8-417A-914B-ACA7-C1FF84E5D687}" type="datetimeFigureOut">
              <a:rPr lang="en-US" smtClean="0"/>
              <a:t>5/13/2022</a:t>
            </a:fld>
            <a:endParaRPr lang="en-US"/>
          </a:p>
        </p:txBody>
      </p:sp>
      <p:sp>
        <p:nvSpPr>
          <p:cNvPr id="5" name="Footer Placeholder 4">
            <a:extLst>
              <a:ext uri="{FF2B5EF4-FFF2-40B4-BE49-F238E27FC236}">
                <a16:creationId xmlns:a16="http://schemas.microsoft.com/office/drawing/2014/main" id="{C3848C0D-C163-FC41-9AD2-2C04DDB3DC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B327F2-9E32-284E-AF8C-0CE459B3E819}"/>
              </a:ext>
            </a:extLst>
          </p:cNvPr>
          <p:cNvSpPr>
            <a:spLocks noGrp="1"/>
          </p:cNvSpPr>
          <p:nvPr>
            <p:ph type="sldNum" sz="quarter" idx="12"/>
          </p:nvPr>
        </p:nvSpPr>
        <p:spPr/>
        <p:txBody>
          <a:bodyPr/>
          <a:lstStyle/>
          <a:p>
            <a:fld id="{4050C99A-9822-EB4F-8D8F-BC443E517A2B}" type="slidenum">
              <a:rPr lang="en-US" smtClean="0"/>
              <a:t>‹#›</a:t>
            </a:fld>
            <a:endParaRPr lang="en-US"/>
          </a:p>
        </p:txBody>
      </p:sp>
    </p:spTree>
    <p:extLst>
      <p:ext uri="{BB962C8B-B14F-4D97-AF65-F5344CB8AC3E}">
        <p14:creationId xmlns:p14="http://schemas.microsoft.com/office/powerpoint/2010/main" val="1487681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94DDB3-39BF-4F4E-BAE7-891B4E5554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0C8C6D-3F7E-8242-8107-15C69A57A2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2119EB-667A-1948-A420-98DE01E13ABB}"/>
              </a:ext>
            </a:extLst>
          </p:cNvPr>
          <p:cNvSpPr>
            <a:spLocks noGrp="1"/>
          </p:cNvSpPr>
          <p:nvPr>
            <p:ph type="dt" sz="half" idx="10"/>
          </p:nvPr>
        </p:nvSpPr>
        <p:spPr/>
        <p:txBody>
          <a:bodyPr/>
          <a:lstStyle/>
          <a:p>
            <a:fld id="{7FD15BB8-417A-914B-ACA7-C1FF84E5D687}" type="datetimeFigureOut">
              <a:rPr lang="en-US" smtClean="0"/>
              <a:t>5/13/2022</a:t>
            </a:fld>
            <a:endParaRPr lang="en-US"/>
          </a:p>
        </p:txBody>
      </p:sp>
      <p:sp>
        <p:nvSpPr>
          <p:cNvPr id="5" name="Footer Placeholder 4">
            <a:extLst>
              <a:ext uri="{FF2B5EF4-FFF2-40B4-BE49-F238E27FC236}">
                <a16:creationId xmlns:a16="http://schemas.microsoft.com/office/drawing/2014/main" id="{4268B9D6-73A0-B54B-B2BA-4B1ED99B2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864FFD-38C8-7846-9358-F00DCA4E5644}"/>
              </a:ext>
            </a:extLst>
          </p:cNvPr>
          <p:cNvSpPr>
            <a:spLocks noGrp="1"/>
          </p:cNvSpPr>
          <p:nvPr>
            <p:ph type="sldNum" sz="quarter" idx="12"/>
          </p:nvPr>
        </p:nvSpPr>
        <p:spPr/>
        <p:txBody>
          <a:bodyPr/>
          <a:lstStyle/>
          <a:p>
            <a:fld id="{4050C99A-9822-EB4F-8D8F-BC443E517A2B}" type="slidenum">
              <a:rPr lang="en-US" smtClean="0"/>
              <a:t>‹#›</a:t>
            </a:fld>
            <a:endParaRPr lang="en-US"/>
          </a:p>
        </p:txBody>
      </p:sp>
    </p:spTree>
    <p:extLst>
      <p:ext uri="{BB962C8B-B14F-4D97-AF65-F5344CB8AC3E}">
        <p14:creationId xmlns:p14="http://schemas.microsoft.com/office/powerpoint/2010/main" val="535253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37113"/>
            <a:ext cx="10363200" cy="656655"/>
          </a:xfrm>
        </p:spPr>
        <p:txBody>
          <a:bodyPr/>
          <a:lstStyle/>
          <a:p>
            <a:r>
              <a:rPr lang="en-US" dirty="0"/>
              <a:t>Click to edit Master title style</a:t>
            </a:r>
          </a:p>
        </p:txBody>
      </p:sp>
      <p:sp>
        <p:nvSpPr>
          <p:cNvPr id="3" name="Subtitle 2"/>
          <p:cNvSpPr>
            <a:spLocks noGrp="1"/>
          </p:cNvSpPr>
          <p:nvPr>
            <p:ph type="subTitle" idx="1"/>
          </p:nvPr>
        </p:nvSpPr>
        <p:spPr>
          <a:xfrm>
            <a:off x="1828800" y="3886201"/>
            <a:ext cx="8534400" cy="410369"/>
          </a:xfrm>
        </p:spPr>
        <p:txBody>
          <a:bodyPr/>
          <a:lstStyle>
            <a:lvl1pPr marL="0" indent="0" algn="ctr">
              <a:buNone/>
              <a:defRPr>
                <a:solidFill>
                  <a:schemeClr val="tx1">
                    <a:lumMod val="65000"/>
                    <a:lumOff val="3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BBE5E9D-0FAB-3346-8EA6-5590AA7478FE}" type="datetimeFigureOut">
              <a:rPr lang="en-US" smtClean="0"/>
              <a:pPr/>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F23DE-667C-5B46-9B4B-E4D9F2B41C66}" type="slidenum">
              <a:rPr lang="en-US" smtClean="0"/>
              <a:pPr/>
              <a:t>‹#›</a:t>
            </a:fld>
            <a:endParaRPr lang="en-US"/>
          </a:p>
        </p:txBody>
      </p:sp>
    </p:spTree>
    <p:extLst>
      <p:ext uri="{BB962C8B-B14F-4D97-AF65-F5344CB8AC3E}">
        <p14:creationId xmlns:p14="http://schemas.microsoft.com/office/powerpoint/2010/main" val="3995653153"/>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626497"/>
            <a:ext cx="10972800" cy="615553"/>
          </a:xfrm>
        </p:spPr>
        <p:txBody>
          <a:bodyPr/>
          <a:lstStyle>
            <a:lvl1pPr algn="l">
              <a:defRPr sz="4000">
                <a:solidFill>
                  <a:srgbClr val="B70A19"/>
                </a:solidFill>
              </a:defRPr>
            </a:lvl1pPr>
          </a:lstStyle>
          <a:p>
            <a:r>
              <a:rPr lang="en-US" dirty="0"/>
              <a:t>Click to edit Master title style</a:t>
            </a:r>
          </a:p>
        </p:txBody>
      </p:sp>
      <p:sp>
        <p:nvSpPr>
          <p:cNvPr id="3" name="Content Placeholder 2"/>
          <p:cNvSpPr>
            <a:spLocks noGrp="1"/>
          </p:cNvSpPr>
          <p:nvPr>
            <p:ph idx="1"/>
          </p:nvPr>
        </p:nvSpPr>
        <p:spPr>
          <a:xfrm>
            <a:off x="609600" y="1532986"/>
            <a:ext cx="10972800" cy="2329983"/>
          </a:xfrm>
        </p:spPr>
        <p:txBody>
          <a:bodyPr/>
          <a:lstStyle>
            <a:lvl1pPr>
              <a:lnSpc>
                <a:spcPts val="2667"/>
              </a:lnSpc>
              <a:defRPr sz="2400"/>
            </a:lvl1pPr>
            <a:lvl2pPr>
              <a:lnSpc>
                <a:spcPts val="2667"/>
              </a:lnSpc>
              <a:defRPr sz="2400"/>
            </a:lvl2pPr>
            <a:lvl3pPr>
              <a:lnSpc>
                <a:spcPts val="2667"/>
              </a:lnSpc>
              <a:defRPr sz="2400"/>
            </a:lvl3pPr>
            <a:lvl4pPr>
              <a:lnSpc>
                <a:spcPts val="2667"/>
              </a:lnSpc>
              <a:defRPr sz="2400"/>
            </a:lvl4pPr>
            <a:lvl5pPr>
              <a:lnSpc>
                <a:spcPts val="2667"/>
              </a:lnSpc>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320800" y="6483888"/>
            <a:ext cx="2844800" cy="365125"/>
          </a:xfrm>
        </p:spPr>
        <p:txBody>
          <a:bodyPr/>
          <a:lstStyle/>
          <a:p>
            <a:fld id="{1BBE5E9D-0FAB-3346-8EA6-5590AA7478FE}" type="datetimeFigureOut">
              <a:rPr lang="en-US" smtClean="0"/>
              <a:pPr/>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F23DE-667C-5B46-9B4B-E4D9F2B41C66}" type="slidenum">
              <a:rPr lang="en-US" smtClean="0"/>
              <a:pPr/>
              <a:t>‹#›</a:t>
            </a:fld>
            <a:endParaRPr lang="en-US"/>
          </a:p>
        </p:txBody>
      </p:sp>
      <p:sp>
        <p:nvSpPr>
          <p:cNvPr id="11" name="Oval 10">
            <a:extLst>
              <a:ext uri="{FF2B5EF4-FFF2-40B4-BE49-F238E27FC236}">
                <a16:creationId xmlns:a16="http://schemas.microsoft.com/office/drawing/2014/main" id="{7B527045-F021-9948-B2A8-8E3751241668}"/>
              </a:ext>
            </a:extLst>
          </p:cNvPr>
          <p:cNvSpPr/>
          <p:nvPr userDrawn="1"/>
        </p:nvSpPr>
        <p:spPr>
          <a:xfrm>
            <a:off x="152155" y="5693597"/>
            <a:ext cx="1098989" cy="108920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2" name="Picture 11">
            <a:extLst>
              <a:ext uri="{FF2B5EF4-FFF2-40B4-BE49-F238E27FC236}">
                <a16:creationId xmlns:a16="http://schemas.microsoft.com/office/drawing/2014/main" id="{9A039454-08B3-A943-8FE6-11177839A87D}"/>
              </a:ext>
            </a:extLst>
          </p:cNvPr>
          <p:cNvPicPr>
            <a:picLocks noChangeAspect="1"/>
          </p:cNvPicPr>
          <p:nvPr userDrawn="1"/>
        </p:nvPicPr>
        <p:blipFill>
          <a:blip r:embed="rId3"/>
          <a:stretch>
            <a:fillRect/>
          </a:stretch>
        </p:blipFill>
        <p:spPr>
          <a:xfrm>
            <a:off x="228733" y="5770347"/>
            <a:ext cx="947644" cy="927968"/>
          </a:xfrm>
          <a:prstGeom prst="rect">
            <a:avLst/>
          </a:prstGeom>
        </p:spPr>
      </p:pic>
    </p:spTree>
    <p:extLst>
      <p:ext uri="{BB962C8B-B14F-4D97-AF65-F5344CB8AC3E}">
        <p14:creationId xmlns:p14="http://schemas.microsoft.com/office/powerpoint/2010/main" val="3414354318"/>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338301"/>
            <a:ext cx="10972800" cy="615553"/>
          </a:xfrm>
        </p:spPr>
        <p:txBody>
          <a:bodyPr/>
          <a:lstStyle>
            <a:lvl1pPr algn="l">
              <a:defRPr sz="4000">
                <a:solidFill>
                  <a:srgbClr val="0070C0"/>
                </a:solidFill>
              </a:defRPr>
            </a:lvl1pPr>
          </a:lstStyle>
          <a:p>
            <a:r>
              <a:rPr lang="en-US" dirty="0"/>
              <a:t>Click to edit Master title style</a:t>
            </a:r>
          </a:p>
        </p:txBody>
      </p:sp>
      <p:sp>
        <p:nvSpPr>
          <p:cNvPr id="3" name="Content Placeholder 2"/>
          <p:cNvSpPr>
            <a:spLocks noGrp="1"/>
          </p:cNvSpPr>
          <p:nvPr>
            <p:ph idx="1"/>
          </p:nvPr>
        </p:nvSpPr>
        <p:spPr>
          <a:xfrm>
            <a:off x="609600" y="2059477"/>
            <a:ext cx="10972800" cy="2329983"/>
          </a:xfrm>
        </p:spPr>
        <p:txBody>
          <a:bodyPr/>
          <a:lstStyle>
            <a:lvl1pPr>
              <a:lnSpc>
                <a:spcPts val="2667"/>
              </a:lnSpc>
              <a:defRPr sz="2400"/>
            </a:lvl1pPr>
            <a:lvl2pPr>
              <a:lnSpc>
                <a:spcPts val="2667"/>
              </a:lnSpc>
              <a:defRPr sz="2400"/>
            </a:lvl2pPr>
            <a:lvl3pPr>
              <a:lnSpc>
                <a:spcPts val="2667"/>
              </a:lnSpc>
              <a:defRPr sz="2400"/>
            </a:lvl3pPr>
            <a:lvl4pPr>
              <a:lnSpc>
                <a:spcPts val="2667"/>
              </a:lnSpc>
              <a:defRPr sz="2400"/>
            </a:lvl4pPr>
            <a:lvl5pPr>
              <a:lnSpc>
                <a:spcPts val="2667"/>
              </a:lnSpc>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320800" y="6483888"/>
            <a:ext cx="2844800" cy="365125"/>
          </a:xfrm>
        </p:spPr>
        <p:txBody>
          <a:bodyPr/>
          <a:lstStyle/>
          <a:p>
            <a:fld id="{1BBE5E9D-0FAB-3346-8EA6-5590AA7478FE}" type="datetimeFigureOut">
              <a:rPr lang="en-US" smtClean="0"/>
              <a:pPr/>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F23DE-667C-5B46-9B4B-E4D9F2B41C66}" type="slidenum">
              <a:rPr lang="en-US" smtClean="0"/>
              <a:pPr/>
              <a:t>‹#›</a:t>
            </a:fld>
            <a:endParaRPr lang="en-US"/>
          </a:p>
        </p:txBody>
      </p:sp>
      <p:sp>
        <p:nvSpPr>
          <p:cNvPr id="11" name="Oval 10">
            <a:extLst>
              <a:ext uri="{FF2B5EF4-FFF2-40B4-BE49-F238E27FC236}">
                <a16:creationId xmlns:a16="http://schemas.microsoft.com/office/drawing/2014/main" id="{5429A34E-3646-A642-AC57-38841D4B3336}"/>
              </a:ext>
            </a:extLst>
          </p:cNvPr>
          <p:cNvSpPr/>
          <p:nvPr userDrawn="1"/>
        </p:nvSpPr>
        <p:spPr>
          <a:xfrm>
            <a:off x="152155" y="5693597"/>
            <a:ext cx="1098989" cy="108920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9" name="Picture 8">
            <a:extLst>
              <a:ext uri="{FF2B5EF4-FFF2-40B4-BE49-F238E27FC236}">
                <a16:creationId xmlns:a16="http://schemas.microsoft.com/office/drawing/2014/main" id="{1EBD0896-8622-1546-B7F8-8F8247C911FB}"/>
              </a:ext>
            </a:extLst>
          </p:cNvPr>
          <p:cNvPicPr>
            <a:picLocks noChangeAspect="1"/>
          </p:cNvPicPr>
          <p:nvPr userDrawn="1"/>
        </p:nvPicPr>
        <p:blipFill>
          <a:blip r:embed="rId3"/>
          <a:stretch>
            <a:fillRect/>
          </a:stretch>
        </p:blipFill>
        <p:spPr>
          <a:xfrm>
            <a:off x="228733" y="5770347"/>
            <a:ext cx="947644" cy="927968"/>
          </a:xfrm>
          <a:prstGeom prst="rect">
            <a:avLst/>
          </a:prstGeom>
        </p:spPr>
      </p:pic>
    </p:spTree>
    <p:extLst>
      <p:ext uri="{BB962C8B-B14F-4D97-AF65-F5344CB8AC3E}">
        <p14:creationId xmlns:p14="http://schemas.microsoft.com/office/powerpoint/2010/main" val="1612238262"/>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1398" y="1084365"/>
            <a:ext cx="3481137" cy="1846660"/>
          </a:xfrm>
        </p:spPr>
        <p:txBody>
          <a:bodyPr/>
          <a:lstStyle>
            <a:lvl1pPr algn="l">
              <a:defRPr sz="4000">
                <a:solidFill>
                  <a:srgbClr val="B70A19"/>
                </a:solidFill>
              </a:defRPr>
            </a:lvl1pPr>
          </a:lstStyle>
          <a:p>
            <a:r>
              <a:rPr lang="en-US" dirty="0"/>
              <a:t>Click to edit Master title style</a:t>
            </a:r>
          </a:p>
        </p:txBody>
      </p:sp>
      <p:sp>
        <p:nvSpPr>
          <p:cNvPr id="3" name="Content Placeholder 2"/>
          <p:cNvSpPr>
            <a:spLocks noGrp="1"/>
          </p:cNvSpPr>
          <p:nvPr>
            <p:ph idx="1"/>
          </p:nvPr>
        </p:nvSpPr>
        <p:spPr>
          <a:xfrm>
            <a:off x="4547482" y="1084365"/>
            <a:ext cx="5887453" cy="2346796"/>
          </a:xfrm>
        </p:spPr>
        <p:txBody>
          <a:bodyPr/>
          <a:lstStyle>
            <a:lvl1pPr>
              <a:lnSpc>
                <a:spcPts val="2667"/>
              </a:lnSpc>
              <a:defRPr sz="2400"/>
            </a:lvl1pPr>
            <a:lvl2pPr>
              <a:lnSpc>
                <a:spcPts val="2667"/>
              </a:lnSpc>
              <a:defRPr sz="2400"/>
            </a:lvl2pPr>
            <a:lvl3pPr>
              <a:lnSpc>
                <a:spcPts val="2667"/>
              </a:lnSpc>
              <a:defRPr sz="2400"/>
            </a:lvl3pPr>
            <a:lvl4pPr>
              <a:lnSpc>
                <a:spcPts val="2667"/>
              </a:lnSpc>
              <a:defRPr sz="2400"/>
            </a:lvl4pPr>
            <a:lvl5pPr>
              <a:lnSpc>
                <a:spcPts val="2667"/>
              </a:lnSpc>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320800" y="6483888"/>
            <a:ext cx="2844800" cy="365125"/>
          </a:xfrm>
        </p:spPr>
        <p:txBody>
          <a:bodyPr/>
          <a:lstStyle/>
          <a:p>
            <a:fld id="{1BBE5E9D-0FAB-3346-8EA6-5590AA7478FE}" type="datetimeFigureOut">
              <a:rPr lang="en-US" smtClean="0"/>
              <a:pPr/>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F23DE-667C-5B46-9B4B-E4D9F2B41C66}" type="slidenum">
              <a:rPr lang="en-US" smtClean="0"/>
              <a:pPr/>
              <a:t>‹#›</a:t>
            </a:fld>
            <a:endParaRPr lang="en-US"/>
          </a:p>
        </p:txBody>
      </p:sp>
      <p:sp>
        <p:nvSpPr>
          <p:cNvPr id="8" name="Oval 7">
            <a:extLst>
              <a:ext uri="{FF2B5EF4-FFF2-40B4-BE49-F238E27FC236}">
                <a16:creationId xmlns:a16="http://schemas.microsoft.com/office/drawing/2014/main" id="{E713E39A-DD33-FF40-880A-5375F5E94DB4}"/>
              </a:ext>
            </a:extLst>
          </p:cNvPr>
          <p:cNvSpPr/>
          <p:nvPr userDrawn="1"/>
        </p:nvSpPr>
        <p:spPr>
          <a:xfrm>
            <a:off x="152155" y="5693597"/>
            <a:ext cx="1098989" cy="108920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a:extLst>
              <a:ext uri="{FF2B5EF4-FFF2-40B4-BE49-F238E27FC236}">
                <a16:creationId xmlns:a16="http://schemas.microsoft.com/office/drawing/2014/main" id="{A09730AE-3B85-C740-B963-B11AECC263E6}"/>
              </a:ext>
            </a:extLst>
          </p:cNvPr>
          <p:cNvPicPr>
            <a:picLocks noChangeAspect="1"/>
          </p:cNvPicPr>
          <p:nvPr userDrawn="1"/>
        </p:nvPicPr>
        <p:blipFill>
          <a:blip r:embed="rId3"/>
          <a:stretch>
            <a:fillRect/>
          </a:stretch>
        </p:blipFill>
        <p:spPr>
          <a:xfrm>
            <a:off x="228733" y="5770347"/>
            <a:ext cx="947644" cy="927968"/>
          </a:xfrm>
          <a:prstGeom prst="rect">
            <a:avLst/>
          </a:prstGeom>
        </p:spPr>
      </p:pic>
    </p:spTree>
    <p:extLst>
      <p:ext uri="{BB962C8B-B14F-4D97-AF65-F5344CB8AC3E}">
        <p14:creationId xmlns:p14="http://schemas.microsoft.com/office/powerpoint/2010/main" val="348011262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84EBC7-BC67-C646-8012-5EA130F91075}"/>
              </a:ext>
            </a:extLst>
          </p:cNvPr>
          <p:cNvSpPr/>
          <p:nvPr userDrawn="1"/>
        </p:nvSpPr>
        <p:spPr>
          <a:xfrm>
            <a:off x="0" y="0"/>
            <a:ext cx="12192000" cy="547975"/>
          </a:xfrm>
          <a:prstGeom prst="rect">
            <a:avLst/>
          </a:prstGeom>
          <a:solidFill>
            <a:srgbClr val="EDA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Logo&#10;&#10;Description automatically generated">
            <a:extLst>
              <a:ext uri="{FF2B5EF4-FFF2-40B4-BE49-F238E27FC236}">
                <a16:creationId xmlns:a16="http://schemas.microsoft.com/office/drawing/2014/main" id="{F628C788-64AE-6545-A706-F0DDE9FD341D}"/>
              </a:ext>
            </a:extLst>
          </p:cNvPr>
          <p:cNvPicPr>
            <a:picLocks noChangeAspect="1"/>
          </p:cNvPicPr>
          <p:nvPr userDrawn="1"/>
        </p:nvPicPr>
        <p:blipFill>
          <a:blip r:embed="rId2"/>
          <a:stretch>
            <a:fillRect/>
          </a:stretch>
        </p:blipFill>
        <p:spPr>
          <a:xfrm>
            <a:off x="11033088" y="98604"/>
            <a:ext cx="917010" cy="914329"/>
          </a:xfrm>
          <a:prstGeom prst="rect">
            <a:avLst/>
          </a:prstGeom>
        </p:spPr>
      </p:pic>
      <p:sp>
        <p:nvSpPr>
          <p:cNvPr id="2" name="Title 1">
            <a:extLst>
              <a:ext uri="{FF2B5EF4-FFF2-40B4-BE49-F238E27FC236}">
                <a16:creationId xmlns:a16="http://schemas.microsoft.com/office/drawing/2014/main" id="{98927438-B9AA-FA4D-9E27-1E2BEFBAAA96}"/>
              </a:ext>
            </a:extLst>
          </p:cNvPr>
          <p:cNvSpPr>
            <a:spLocks noGrp="1"/>
          </p:cNvSpPr>
          <p:nvPr>
            <p:ph type="title" hasCustomPrompt="1"/>
          </p:nvPr>
        </p:nvSpPr>
        <p:spPr>
          <a:xfrm>
            <a:off x="453736" y="728806"/>
            <a:ext cx="10515600" cy="1325563"/>
          </a:xfrm>
        </p:spPr>
        <p:txBody>
          <a:bodyPr/>
          <a:lstStyle>
            <a:lvl1pPr>
              <a:defRPr b="1" i="0">
                <a:solidFill>
                  <a:srgbClr val="003349"/>
                </a:solidFill>
                <a:latin typeface="Tablet Gothic Condensed" panose="02000503000000020004"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18B29341-6D7E-F64E-B6A8-B3748F04ACA2}"/>
              </a:ext>
            </a:extLst>
          </p:cNvPr>
          <p:cNvSpPr>
            <a:spLocks noGrp="1"/>
          </p:cNvSpPr>
          <p:nvPr>
            <p:ph idx="1"/>
          </p:nvPr>
        </p:nvSpPr>
        <p:spPr>
          <a:xfrm>
            <a:off x="453736" y="2189306"/>
            <a:ext cx="10515600" cy="4351338"/>
          </a:xfrm>
        </p:spPr>
        <p:txBody>
          <a:bodyPr/>
          <a:lstStyle>
            <a:lvl1pPr>
              <a:defRPr>
                <a:solidFill>
                  <a:srgbClr val="003349"/>
                </a:solidFill>
              </a:defRPr>
            </a:lvl1pPr>
            <a:lvl2pPr>
              <a:defRPr>
                <a:solidFill>
                  <a:srgbClr val="003349"/>
                </a:solidFill>
              </a:defRPr>
            </a:lvl2pPr>
            <a:lvl3pPr>
              <a:defRPr>
                <a:solidFill>
                  <a:srgbClr val="003349"/>
                </a:solidFill>
              </a:defRPr>
            </a:lvl3pPr>
            <a:lvl4pPr>
              <a:defRPr>
                <a:solidFill>
                  <a:srgbClr val="003349"/>
                </a:solidFill>
              </a:defRPr>
            </a:lvl4pPr>
            <a:lvl5pPr>
              <a:defRPr>
                <a:solidFill>
                  <a:srgbClr val="0033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AD2E4E8-7AC3-C843-9FFE-320BC5F14C0E}"/>
              </a:ext>
            </a:extLst>
          </p:cNvPr>
          <p:cNvSpPr>
            <a:spLocks noGrp="1"/>
          </p:cNvSpPr>
          <p:nvPr>
            <p:ph type="dt" sz="half" idx="10"/>
          </p:nvPr>
        </p:nvSpPr>
        <p:spPr>
          <a:xfrm>
            <a:off x="453736" y="6356350"/>
            <a:ext cx="2743200" cy="365125"/>
          </a:xfrm>
        </p:spPr>
        <p:txBody>
          <a:bodyPr/>
          <a:lstStyle/>
          <a:p>
            <a:fld id="{7FD15BB8-417A-914B-ACA7-C1FF84E5D687}" type="datetimeFigureOut">
              <a:rPr lang="en-US" smtClean="0"/>
              <a:t>5/13/2022</a:t>
            </a:fld>
            <a:endParaRPr lang="en-US" dirty="0"/>
          </a:p>
        </p:txBody>
      </p:sp>
      <p:sp>
        <p:nvSpPr>
          <p:cNvPr id="5" name="Footer Placeholder 4">
            <a:extLst>
              <a:ext uri="{FF2B5EF4-FFF2-40B4-BE49-F238E27FC236}">
                <a16:creationId xmlns:a16="http://schemas.microsoft.com/office/drawing/2014/main" id="{059EA588-F17C-7543-9786-72C9274E2BC1}"/>
              </a:ext>
            </a:extLst>
          </p:cNvPr>
          <p:cNvSpPr>
            <a:spLocks noGrp="1"/>
          </p:cNvSpPr>
          <p:nvPr>
            <p:ph type="ftr" sz="quarter" idx="11"/>
          </p:nvPr>
        </p:nvSpPr>
        <p:spPr/>
        <p:txBody>
          <a:bodyPr/>
          <a:lstStyle>
            <a:lvl1pPr>
              <a:defRPr baseline="0">
                <a:solidFill>
                  <a:srgbClr val="F4C136"/>
                </a:solidFill>
              </a:defRPr>
            </a:lvl1pPr>
          </a:lstStyle>
          <a:p>
            <a:r>
              <a:rPr lang="en-US" dirty="0"/>
              <a:t>Confidential – Do Not Copy or Distribute</a:t>
            </a:r>
          </a:p>
        </p:txBody>
      </p:sp>
      <p:sp>
        <p:nvSpPr>
          <p:cNvPr id="6" name="Slide Number Placeholder 5">
            <a:extLst>
              <a:ext uri="{FF2B5EF4-FFF2-40B4-BE49-F238E27FC236}">
                <a16:creationId xmlns:a16="http://schemas.microsoft.com/office/drawing/2014/main" id="{D8BF1A91-058D-0B46-9F38-09723CFB95E4}"/>
              </a:ext>
            </a:extLst>
          </p:cNvPr>
          <p:cNvSpPr>
            <a:spLocks noGrp="1"/>
          </p:cNvSpPr>
          <p:nvPr>
            <p:ph type="sldNum" sz="quarter" idx="12"/>
          </p:nvPr>
        </p:nvSpPr>
        <p:spPr>
          <a:xfrm>
            <a:off x="8995064" y="6356350"/>
            <a:ext cx="2743200" cy="365125"/>
          </a:xfrm>
        </p:spPr>
        <p:txBody>
          <a:bodyPr/>
          <a:lstStyle/>
          <a:p>
            <a:fld id="{4050C99A-9822-EB4F-8D8F-BC443E517A2B}" type="slidenum">
              <a:rPr lang="en-US" smtClean="0"/>
              <a:t>‹#›</a:t>
            </a:fld>
            <a:endParaRPr lang="en-US" dirty="0"/>
          </a:p>
        </p:txBody>
      </p:sp>
    </p:spTree>
    <p:extLst>
      <p:ext uri="{BB962C8B-B14F-4D97-AF65-F5344CB8AC3E}">
        <p14:creationId xmlns:p14="http://schemas.microsoft.com/office/powerpoint/2010/main" val="1947617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976721"/>
            <a:ext cx="10972800" cy="615553"/>
          </a:xfrm>
        </p:spPr>
        <p:txBody>
          <a:bodyPr/>
          <a:lstStyle>
            <a:lvl1pPr algn="l">
              <a:defRPr sz="400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609600" y="2059477"/>
            <a:ext cx="10972800" cy="2329983"/>
          </a:xfrm>
        </p:spPr>
        <p:txBody>
          <a:bodyPr/>
          <a:lstStyle>
            <a:lvl1pPr>
              <a:lnSpc>
                <a:spcPts val="2667"/>
              </a:lnSpc>
              <a:buClr>
                <a:schemeClr val="bg1"/>
              </a:buClr>
              <a:defRPr sz="2400">
                <a:solidFill>
                  <a:schemeClr val="bg1"/>
                </a:solidFill>
              </a:defRPr>
            </a:lvl1pPr>
            <a:lvl2pPr>
              <a:lnSpc>
                <a:spcPts val="2667"/>
              </a:lnSpc>
              <a:buClr>
                <a:schemeClr val="bg1"/>
              </a:buClr>
              <a:defRPr sz="2400">
                <a:solidFill>
                  <a:schemeClr val="bg1"/>
                </a:solidFill>
              </a:defRPr>
            </a:lvl2pPr>
            <a:lvl3pPr>
              <a:lnSpc>
                <a:spcPts val="2667"/>
              </a:lnSpc>
              <a:buClr>
                <a:schemeClr val="bg1"/>
              </a:buClr>
              <a:defRPr sz="2400">
                <a:solidFill>
                  <a:schemeClr val="bg1"/>
                </a:solidFill>
              </a:defRPr>
            </a:lvl3pPr>
            <a:lvl4pPr>
              <a:lnSpc>
                <a:spcPts val="2667"/>
              </a:lnSpc>
              <a:buClr>
                <a:schemeClr val="bg1"/>
              </a:buClr>
              <a:defRPr sz="2400">
                <a:solidFill>
                  <a:schemeClr val="bg1"/>
                </a:solidFill>
              </a:defRPr>
            </a:lvl4pPr>
            <a:lvl5pPr>
              <a:lnSpc>
                <a:spcPts val="2667"/>
              </a:lnSpc>
              <a:buClr>
                <a:schemeClr val="bg1"/>
              </a:buClr>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320800" y="6483888"/>
            <a:ext cx="2844800" cy="365125"/>
          </a:xfrm>
        </p:spPr>
        <p:txBody>
          <a:bodyPr/>
          <a:lstStyle/>
          <a:p>
            <a:fld id="{1BBE5E9D-0FAB-3346-8EA6-5590AA7478FE}" type="datetimeFigureOut">
              <a:rPr lang="en-US" smtClean="0"/>
              <a:pPr/>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F23DE-667C-5B46-9B4B-E4D9F2B41C66}" type="slidenum">
              <a:rPr lang="en-US" smtClean="0"/>
              <a:pPr/>
              <a:t>‹#›</a:t>
            </a:fld>
            <a:endParaRPr lang="en-US"/>
          </a:p>
        </p:txBody>
      </p:sp>
      <p:pic>
        <p:nvPicPr>
          <p:cNvPr id="9" name="Picture 8">
            <a:extLst>
              <a:ext uri="{FF2B5EF4-FFF2-40B4-BE49-F238E27FC236}">
                <a16:creationId xmlns:a16="http://schemas.microsoft.com/office/drawing/2014/main" id="{CBAACB16-DBEC-1248-88A1-D34C65C5A6BF}"/>
              </a:ext>
            </a:extLst>
          </p:cNvPr>
          <p:cNvPicPr>
            <a:picLocks noChangeAspect="1"/>
          </p:cNvPicPr>
          <p:nvPr userDrawn="1"/>
        </p:nvPicPr>
        <p:blipFill>
          <a:blip r:embed="rId3"/>
          <a:stretch>
            <a:fillRect/>
          </a:stretch>
        </p:blipFill>
        <p:spPr>
          <a:xfrm>
            <a:off x="228733" y="5770347"/>
            <a:ext cx="947644" cy="927968"/>
          </a:xfrm>
          <a:prstGeom prst="rect">
            <a:avLst/>
          </a:prstGeom>
        </p:spPr>
      </p:pic>
    </p:spTree>
    <p:extLst>
      <p:ext uri="{BB962C8B-B14F-4D97-AF65-F5344CB8AC3E}">
        <p14:creationId xmlns:p14="http://schemas.microsoft.com/office/powerpoint/2010/main" val="2458013714"/>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976721"/>
            <a:ext cx="10972800" cy="615553"/>
          </a:xfrm>
        </p:spPr>
        <p:txBody>
          <a:bodyPr/>
          <a:lstStyle>
            <a:lvl1pPr algn="l">
              <a:defRPr sz="400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609600" y="2059477"/>
            <a:ext cx="10972800" cy="2329983"/>
          </a:xfrm>
        </p:spPr>
        <p:txBody>
          <a:bodyPr/>
          <a:lstStyle>
            <a:lvl1pPr>
              <a:lnSpc>
                <a:spcPts val="2667"/>
              </a:lnSpc>
              <a:buClr>
                <a:schemeClr val="bg1"/>
              </a:buClr>
              <a:defRPr sz="2400">
                <a:solidFill>
                  <a:schemeClr val="bg1"/>
                </a:solidFill>
              </a:defRPr>
            </a:lvl1pPr>
            <a:lvl2pPr>
              <a:lnSpc>
                <a:spcPts val="2667"/>
              </a:lnSpc>
              <a:buClr>
                <a:schemeClr val="bg1"/>
              </a:buClr>
              <a:defRPr sz="2400">
                <a:solidFill>
                  <a:schemeClr val="bg1"/>
                </a:solidFill>
              </a:defRPr>
            </a:lvl2pPr>
            <a:lvl3pPr>
              <a:lnSpc>
                <a:spcPts val="2667"/>
              </a:lnSpc>
              <a:buClr>
                <a:schemeClr val="bg1"/>
              </a:buClr>
              <a:defRPr sz="2400">
                <a:solidFill>
                  <a:schemeClr val="bg1"/>
                </a:solidFill>
              </a:defRPr>
            </a:lvl3pPr>
            <a:lvl4pPr>
              <a:lnSpc>
                <a:spcPts val="2667"/>
              </a:lnSpc>
              <a:buClr>
                <a:schemeClr val="bg1"/>
              </a:buClr>
              <a:defRPr sz="2400">
                <a:solidFill>
                  <a:schemeClr val="bg1"/>
                </a:solidFill>
              </a:defRPr>
            </a:lvl4pPr>
            <a:lvl5pPr>
              <a:lnSpc>
                <a:spcPts val="2667"/>
              </a:lnSpc>
              <a:buClr>
                <a:schemeClr val="bg1"/>
              </a:buClr>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320800" y="6481492"/>
            <a:ext cx="2844800" cy="365125"/>
          </a:xfrm>
        </p:spPr>
        <p:txBody>
          <a:bodyPr/>
          <a:lstStyle/>
          <a:p>
            <a:fld id="{1BBE5E9D-0FAB-3346-8EA6-5590AA7478FE}" type="datetimeFigureOut">
              <a:rPr lang="en-US" smtClean="0"/>
              <a:pPr/>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F23DE-667C-5B46-9B4B-E4D9F2B41C66}" type="slidenum">
              <a:rPr lang="en-US" smtClean="0"/>
              <a:pPr/>
              <a:t>‹#›</a:t>
            </a:fld>
            <a:endParaRPr lang="en-US"/>
          </a:p>
        </p:txBody>
      </p:sp>
      <p:pic>
        <p:nvPicPr>
          <p:cNvPr id="8" name="Picture 7">
            <a:extLst>
              <a:ext uri="{FF2B5EF4-FFF2-40B4-BE49-F238E27FC236}">
                <a16:creationId xmlns:a16="http://schemas.microsoft.com/office/drawing/2014/main" id="{45071ACA-51FE-724D-91F6-7F596C21B819}"/>
              </a:ext>
            </a:extLst>
          </p:cNvPr>
          <p:cNvPicPr>
            <a:picLocks noChangeAspect="1"/>
          </p:cNvPicPr>
          <p:nvPr userDrawn="1"/>
        </p:nvPicPr>
        <p:blipFill>
          <a:blip r:embed="rId3"/>
          <a:stretch>
            <a:fillRect/>
          </a:stretch>
        </p:blipFill>
        <p:spPr>
          <a:xfrm>
            <a:off x="228733" y="5770347"/>
            <a:ext cx="947644" cy="927968"/>
          </a:xfrm>
          <a:prstGeom prst="rect">
            <a:avLst/>
          </a:prstGeom>
        </p:spPr>
      </p:pic>
    </p:spTree>
    <p:extLst>
      <p:ext uri="{BB962C8B-B14F-4D97-AF65-F5344CB8AC3E}">
        <p14:creationId xmlns:p14="http://schemas.microsoft.com/office/powerpoint/2010/main" val="3389404663"/>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976721"/>
            <a:ext cx="10972800" cy="615553"/>
          </a:xfrm>
        </p:spPr>
        <p:txBody>
          <a:bodyPr/>
          <a:lstStyle>
            <a:lvl1pPr algn="l">
              <a:defRPr sz="400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609600" y="2059477"/>
            <a:ext cx="10972800" cy="2329983"/>
          </a:xfrm>
        </p:spPr>
        <p:txBody>
          <a:bodyPr/>
          <a:lstStyle>
            <a:lvl1pPr>
              <a:lnSpc>
                <a:spcPts val="2667"/>
              </a:lnSpc>
              <a:buClr>
                <a:schemeClr val="bg1"/>
              </a:buClr>
              <a:defRPr sz="2400">
                <a:solidFill>
                  <a:schemeClr val="bg1"/>
                </a:solidFill>
              </a:defRPr>
            </a:lvl1pPr>
            <a:lvl2pPr>
              <a:lnSpc>
                <a:spcPts val="2667"/>
              </a:lnSpc>
              <a:buClr>
                <a:schemeClr val="bg1"/>
              </a:buClr>
              <a:defRPr sz="2400">
                <a:solidFill>
                  <a:schemeClr val="bg1"/>
                </a:solidFill>
              </a:defRPr>
            </a:lvl2pPr>
            <a:lvl3pPr>
              <a:lnSpc>
                <a:spcPts val="2667"/>
              </a:lnSpc>
              <a:buClr>
                <a:schemeClr val="bg1"/>
              </a:buClr>
              <a:defRPr sz="2400">
                <a:solidFill>
                  <a:schemeClr val="bg1"/>
                </a:solidFill>
              </a:defRPr>
            </a:lvl3pPr>
            <a:lvl4pPr>
              <a:lnSpc>
                <a:spcPts val="2667"/>
              </a:lnSpc>
              <a:buClr>
                <a:schemeClr val="bg1"/>
              </a:buClr>
              <a:defRPr sz="2400">
                <a:solidFill>
                  <a:schemeClr val="bg1"/>
                </a:solidFill>
              </a:defRPr>
            </a:lvl4pPr>
            <a:lvl5pPr>
              <a:lnSpc>
                <a:spcPts val="2667"/>
              </a:lnSpc>
              <a:buClr>
                <a:schemeClr val="bg1"/>
              </a:buClr>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320800" y="6483888"/>
            <a:ext cx="2844800" cy="365125"/>
          </a:xfrm>
        </p:spPr>
        <p:txBody>
          <a:bodyPr/>
          <a:lstStyle/>
          <a:p>
            <a:fld id="{1BBE5E9D-0FAB-3346-8EA6-5590AA7478FE}" type="datetimeFigureOut">
              <a:rPr lang="en-US" smtClean="0"/>
              <a:pPr/>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F23DE-667C-5B46-9B4B-E4D9F2B41C66}" type="slidenum">
              <a:rPr lang="en-US" smtClean="0"/>
              <a:pPr/>
              <a:t>‹#›</a:t>
            </a:fld>
            <a:endParaRPr lang="en-US"/>
          </a:p>
        </p:txBody>
      </p:sp>
      <p:pic>
        <p:nvPicPr>
          <p:cNvPr id="9" name="Picture 8">
            <a:extLst>
              <a:ext uri="{FF2B5EF4-FFF2-40B4-BE49-F238E27FC236}">
                <a16:creationId xmlns:a16="http://schemas.microsoft.com/office/drawing/2014/main" id="{97F19224-16A9-3542-8F32-AAA4B11914AA}"/>
              </a:ext>
            </a:extLst>
          </p:cNvPr>
          <p:cNvPicPr>
            <a:picLocks noChangeAspect="1"/>
          </p:cNvPicPr>
          <p:nvPr userDrawn="1"/>
        </p:nvPicPr>
        <p:blipFill>
          <a:blip r:embed="rId3"/>
          <a:stretch>
            <a:fillRect/>
          </a:stretch>
        </p:blipFill>
        <p:spPr>
          <a:xfrm>
            <a:off x="228733" y="5770347"/>
            <a:ext cx="947644" cy="927968"/>
          </a:xfrm>
          <a:prstGeom prst="rect">
            <a:avLst/>
          </a:prstGeom>
        </p:spPr>
      </p:pic>
    </p:spTree>
    <p:extLst>
      <p:ext uri="{BB962C8B-B14F-4D97-AF65-F5344CB8AC3E}">
        <p14:creationId xmlns:p14="http://schemas.microsoft.com/office/powerpoint/2010/main" val="30438012"/>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BE5E9D-0FAB-3346-8EA6-5590AA7478FE}" type="datetimeFigureOut">
              <a:rPr lang="en-US" smtClean="0"/>
              <a:pPr/>
              <a:t>5/13/2022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FF23DE-667C-5B46-9B4B-E4D9F2B41C66}" type="slidenum">
              <a:rPr lang="en-US" smtClean="0"/>
              <a:pPr/>
              <a:t>‹#›</a:t>
            </a:fld>
            <a:endParaRPr lang="en-US"/>
          </a:p>
        </p:txBody>
      </p:sp>
    </p:spTree>
    <p:extLst>
      <p:ext uri="{BB962C8B-B14F-4D97-AF65-F5344CB8AC3E}">
        <p14:creationId xmlns:p14="http://schemas.microsoft.com/office/powerpoint/2010/main" val="3304088643"/>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77283"/>
            <a:ext cx="10363200" cy="656591"/>
          </a:xfrm>
        </p:spPr>
        <p:txBody>
          <a:bodyPr/>
          <a:lstStyle>
            <a:lvl1pPr>
              <a:defRPr>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828800" y="3647965"/>
            <a:ext cx="8534400" cy="417208"/>
          </a:xfrm>
        </p:spPr>
        <p:txBody>
          <a:bodyPr/>
          <a:lstStyle>
            <a:lvl1pPr marL="0" indent="0" algn="ctr">
              <a:buNone/>
              <a:defRPr>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BBE5E9D-0FAB-3346-8EA6-5590AA7478FE}" type="datetimeFigureOut">
              <a:rPr lang="en-US" smtClean="0"/>
              <a:pPr/>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F23DE-667C-5B46-9B4B-E4D9F2B41C66}" type="slidenum">
              <a:rPr lang="en-US" smtClean="0"/>
              <a:pPr/>
              <a:t>‹#›</a:t>
            </a:fld>
            <a:endParaRPr lang="en-US"/>
          </a:p>
        </p:txBody>
      </p:sp>
    </p:spTree>
    <p:extLst>
      <p:ext uri="{BB962C8B-B14F-4D97-AF65-F5344CB8AC3E}">
        <p14:creationId xmlns:p14="http://schemas.microsoft.com/office/powerpoint/2010/main" val="4277819392"/>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84291"/>
            <a:ext cx="10363200" cy="656591"/>
          </a:xfrm>
        </p:spPr>
        <p:txBody>
          <a:bodyPr/>
          <a:lstStyle>
            <a:lvl1pPr>
              <a:defRPr>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828800" y="3640959"/>
            <a:ext cx="8534400" cy="417208"/>
          </a:xfrm>
        </p:spPr>
        <p:txBody>
          <a:bodyPr/>
          <a:lstStyle>
            <a:lvl1pPr marL="0" indent="0" algn="ctr">
              <a:buNone/>
              <a:defRPr>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BBE5E9D-0FAB-3346-8EA6-5590AA7478FE}" type="datetimeFigureOut">
              <a:rPr lang="en-US" smtClean="0"/>
              <a:pPr/>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F23DE-667C-5B46-9B4B-E4D9F2B41C66}" type="slidenum">
              <a:rPr lang="en-US" smtClean="0"/>
              <a:pPr/>
              <a:t>‹#›</a:t>
            </a:fld>
            <a:endParaRPr lang="en-US"/>
          </a:p>
        </p:txBody>
      </p:sp>
    </p:spTree>
    <p:extLst>
      <p:ext uri="{BB962C8B-B14F-4D97-AF65-F5344CB8AC3E}">
        <p14:creationId xmlns:p14="http://schemas.microsoft.com/office/powerpoint/2010/main" val="3494574154"/>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70277"/>
            <a:ext cx="10363200" cy="656591"/>
          </a:xfrm>
        </p:spPr>
        <p:txBody>
          <a:bodyPr/>
          <a:lstStyle>
            <a:lvl1pPr>
              <a:defRPr>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828800" y="3647965"/>
            <a:ext cx="8534400" cy="417208"/>
          </a:xfrm>
        </p:spPr>
        <p:txBody>
          <a:bodyPr/>
          <a:lstStyle>
            <a:lvl1pPr marL="0" indent="0" algn="ctr">
              <a:buNone/>
              <a:defRPr>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BBE5E9D-0FAB-3346-8EA6-5590AA7478FE}" type="datetimeFigureOut">
              <a:rPr lang="en-US" smtClean="0"/>
              <a:pPr/>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F23DE-667C-5B46-9B4B-E4D9F2B41C66}" type="slidenum">
              <a:rPr lang="en-US" smtClean="0"/>
              <a:pPr/>
              <a:t>‹#›</a:t>
            </a:fld>
            <a:endParaRPr lang="en-US"/>
          </a:p>
        </p:txBody>
      </p:sp>
    </p:spTree>
    <p:extLst>
      <p:ext uri="{BB962C8B-B14F-4D97-AF65-F5344CB8AC3E}">
        <p14:creationId xmlns:p14="http://schemas.microsoft.com/office/powerpoint/2010/main" val="427226265"/>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4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37145"/>
            <a:ext cx="10363200" cy="656591"/>
          </a:xfrm>
        </p:spPr>
        <p:txBody>
          <a:bodyPr/>
          <a:lstStyle>
            <a:lvl1pPr>
              <a:defRPr>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417208"/>
          </a:xfrm>
        </p:spPr>
        <p:txBody>
          <a:bodyPr/>
          <a:lstStyle>
            <a:lvl1pPr marL="0" indent="0" algn="ctr">
              <a:buNone/>
              <a:defRPr>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BBE5E9D-0FAB-3346-8EA6-5590AA7478FE}" type="datetimeFigureOut">
              <a:rPr lang="en-US" smtClean="0"/>
              <a:pPr/>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F23DE-667C-5B46-9B4B-E4D9F2B41C66}" type="slidenum">
              <a:rPr lang="en-US" smtClean="0"/>
              <a:pPr/>
              <a:t>‹#›</a:t>
            </a:fld>
            <a:endParaRPr lang="en-US"/>
          </a:p>
        </p:txBody>
      </p:sp>
    </p:spTree>
    <p:extLst>
      <p:ext uri="{BB962C8B-B14F-4D97-AF65-F5344CB8AC3E}">
        <p14:creationId xmlns:p14="http://schemas.microsoft.com/office/powerpoint/2010/main" val="2811192638"/>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rge Image with Tit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3" name="Title 1"/>
          <p:cNvSpPr>
            <a:spLocks noGrp="1"/>
          </p:cNvSpPr>
          <p:nvPr>
            <p:ph type="title"/>
          </p:nvPr>
        </p:nvSpPr>
        <p:spPr>
          <a:xfrm>
            <a:off x="2191512" y="3474720"/>
            <a:ext cx="7808976" cy="1143000"/>
          </a:xfrm>
        </p:spPr>
        <p:txBody>
          <a:bodyPr/>
          <a:lstStyle>
            <a:lvl1pPr algn="ctr">
              <a:defRPr>
                <a:solidFill>
                  <a:schemeClr val="bg1"/>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368961920"/>
      </p:ext>
    </p:extLst>
  </p:cSld>
  <p:clrMapOvr>
    <a:masterClrMapping/>
  </p:clrMapOvr>
  <p:extLst>
    <p:ext uri="{DCECCB84-F9BA-43D5-87BE-67443E8EF086}">
      <p15:sldGuideLst xmlns:p15="http://schemas.microsoft.com/office/powerpoint/2012/main">
        <p15:guide id="1" orient="horz" pos="2688">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Round Images">
    <p:spTree>
      <p:nvGrpSpPr>
        <p:cNvPr id="1" name=""/>
        <p:cNvGrpSpPr/>
        <p:nvPr/>
      </p:nvGrpSpPr>
      <p:grpSpPr>
        <a:xfrm>
          <a:off x="0" y="0"/>
          <a:ext cx="0" cy="0"/>
          <a:chOff x="0" y="0"/>
          <a:chExt cx="0" cy="0"/>
        </a:xfrm>
      </p:grpSpPr>
      <p:sp>
        <p:nvSpPr>
          <p:cNvPr id="8" name="Picture Placeholder 28"/>
          <p:cNvSpPr>
            <a:spLocks noGrp="1" noChangeAspect="1"/>
          </p:cNvSpPr>
          <p:nvPr>
            <p:ph type="pic" sz="quarter" idx="53"/>
          </p:nvPr>
        </p:nvSpPr>
        <p:spPr>
          <a:xfrm>
            <a:off x="7519843" y="1860865"/>
            <a:ext cx="1462278" cy="1463040"/>
          </a:xfrm>
          <a:prstGeom prst="ellipse">
            <a:avLst/>
          </a:prstGeom>
          <a:ln w="76200" cap="sq">
            <a:noFill/>
            <a:miter lim="800000"/>
          </a:ln>
          <a:effectLst/>
        </p:spPr>
        <p:txBody>
          <a:bodyPr>
            <a:normAutofit/>
          </a:bodyPr>
          <a:lstStyle>
            <a:lvl1pPr marL="0" indent="0" algn="ctr">
              <a:buFontTx/>
              <a:buNone/>
              <a:defRPr sz="1399">
                <a:solidFill>
                  <a:schemeClr val="tx1">
                    <a:lumMod val="50000"/>
                    <a:lumOff val="50000"/>
                  </a:schemeClr>
                </a:solidFill>
                <a:latin typeface="+mn-lt"/>
                <a:cs typeface="Calibri" panose="020F0502020204030204" pitchFamily="34" charset="0"/>
              </a:defRPr>
            </a:lvl1pPr>
          </a:lstStyle>
          <a:p>
            <a:r>
              <a:rPr lang="en-US"/>
              <a:t>Click icon to add picture</a:t>
            </a:r>
            <a:endParaRPr lang="en-JM" dirty="0"/>
          </a:p>
        </p:txBody>
      </p:sp>
      <p:sp>
        <p:nvSpPr>
          <p:cNvPr id="7" name="Picture Placeholder 28"/>
          <p:cNvSpPr>
            <a:spLocks noGrp="1" noChangeAspect="1"/>
          </p:cNvSpPr>
          <p:nvPr>
            <p:ph type="pic" sz="quarter" idx="52"/>
          </p:nvPr>
        </p:nvSpPr>
        <p:spPr>
          <a:xfrm>
            <a:off x="3303348" y="1815145"/>
            <a:ext cx="1462278" cy="1463040"/>
          </a:xfrm>
          <a:prstGeom prst="ellipse">
            <a:avLst/>
          </a:prstGeom>
          <a:ln w="76200" cap="sq">
            <a:noFill/>
            <a:miter lim="800000"/>
          </a:ln>
          <a:effectLst/>
        </p:spPr>
        <p:txBody>
          <a:bodyPr>
            <a:normAutofit/>
          </a:bodyPr>
          <a:lstStyle>
            <a:lvl1pPr marL="0" indent="0" algn="ctr">
              <a:buFontTx/>
              <a:buNone/>
              <a:defRPr sz="1399">
                <a:solidFill>
                  <a:schemeClr val="tx1">
                    <a:lumMod val="50000"/>
                    <a:lumOff val="50000"/>
                  </a:schemeClr>
                </a:solidFill>
                <a:latin typeface="+mn-lt"/>
                <a:cs typeface="Calibri" panose="020F0502020204030204" pitchFamily="34" charset="0"/>
              </a:defRPr>
            </a:lvl1pPr>
          </a:lstStyle>
          <a:p>
            <a:r>
              <a:rPr lang="en-US"/>
              <a:t>Click icon to add picture</a:t>
            </a:r>
            <a:endParaRPr lang="en-JM" dirty="0"/>
          </a:p>
        </p:txBody>
      </p:sp>
      <p:sp>
        <p:nvSpPr>
          <p:cNvPr id="6" name="Picture Placeholder 28"/>
          <p:cNvSpPr>
            <a:spLocks noGrp="1" noChangeAspect="1"/>
          </p:cNvSpPr>
          <p:nvPr>
            <p:ph type="pic" sz="quarter" idx="51"/>
          </p:nvPr>
        </p:nvSpPr>
        <p:spPr>
          <a:xfrm>
            <a:off x="5046025" y="1450850"/>
            <a:ext cx="2193418" cy="2191630"/>
          </a:xfrm>
          <a:prstGeom prst="ellipse">
            <a:avLst/>
          </a:prstGeom>
          <a:ln w="76200" cap="sq">
            <a:noFill/>
            <a:miter lim="800000"/>
          </a:ln>
          <a:effectLst/>
        </p:spPr>
        <p:txBody>
          <a:bodyPr>
            <a:normAutofit/>
          </a:bodyPr>
          <a:lstStyle>
            <a:lvl1pPr marL="0" indent="0" algn="ctr">
              <a:buFontTx/>
              <a:buNone/>
              <a:defRPr sz="1399">
                <a:solidFill>
                  <a:schemeClr val="tx1">
                    <a:lumMod val="50000"/>
                    <a:lumOff val="50000"/>
                  </a:schemeClr>
                </a:solidFill>
                <a:latin typeface="+mn-lt"/>
                <a:cs typeface="Calibri" panose="020F0502020204030204" pitchFamily="34" charset="0"/>
              </a:defRPr>
            </a:lvl1pPr>
          </a:lstStyle>
          <a:p>
            <a:r>
              <a:rPr lang="en-US"/>
              <a:t>Click icon to add picture</a:t>
            </a:r>
            <a:endParaRPr lang="en-JM" dirty="0"/>
          </a:p>
        </p:txBody>
      </p:sp>
      <p:sp>
        <p:nvSpPr>
          <p:cNvPr id="9" name="Title 1"/>
          <p:cNvSpPr>
            <a:spLocks noGrp="1"/>
          </p:cNvSpPr>
          <p:nvPr>
            <p:ph type="title"/>
          </p:nvPr>
        </p:nvSpPr>
        <p:spPr>
          <a:xfrm>
            <a:off x="2191512" y="3474720"/>
            <a:ext cx="7808976" cy="1143000"/>
          </a:xfrm>
        </p:spPr>
        <p:txBody>
          <a:bodyPr/>
          <a:lstStyle>
            <a:lvl1pPr algn="ctr">
              <a:defRPr>
                <a:solidFill>
                  <a:schemeClr val="tx1">
                    <a:lumMod val="75000"/>
                    <a:lumOff val="25000"/>
                  </a:schemeClr>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9721138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6108E9-C5F6-5F44-B97D-BD8FBD143803}"/>
              </a:ext>
            </a:extLst>
          </p:cNvPr>
          <p:cNvSpPr/>
          <p:nvPr userDrawn="1"/>
        </p:nvSpPr>
        <p:spPr>
          <a:xfrm>
            <a:off x="0" y="0"/>
            <a:ext cx="611332" cy="6858000"/>
          </a:xfrm>
          <a:prstGeom prst="rect">
            <a:avLst/>
          </a:prstGeom>
          <a:solidFill>
            <a:srgbClr val="EDA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Logo&#10;&#10;Description automatically generated">
            <a:extLst>
              <a:ext uri="{FF2B5EF4-FFF2-40B4-BE49-F238E27FC236}">
                <a16:creationId xmlns:a16="http://schemas.microsoft.com/office/drawing/2014/main" id="{60569D9E-5837-1247-A0C1-D4B7FA881911}"/>
              </a:ext>
            </a:extLst>
          </p:cNvPr>
          <p:cNvPicPr>
            <a:picLocks noChangeAspect="1"/>
          </p:cNvPicPr>
          <p:nvPr userDrawn="1"/>
        </p:nvPicPr>
        <p:blipFill>
          <a:blip r:embed="rId2"/>
          <a:stretch>
            <a:fillRect/>
          </a:stretch>
        </p:blipFill>
        <p:spPr>
          <a:xfrm>
            <a:off x="152827" y="641638"/>
            <a:ext cx="917010" cy="914329"/>
          </a:xfrm>
          <a:prstGeom prst="rect">
            <a:avLst/>
          </a:prstGeom>
        </p:spPr>
      </p:pic>
      <p:sp>
        <p:nvSpPr>
          <p:cNvPr id="2" name="Title 1">
            <a:extLst>
              <a:ext uri="{FF2B5EF4-FFF2-40B4-BE49-F238E27FC236}">
                <a16:creationId xmlns:a16="http://schemas.microsoft.com/office/drawing/2014/main" id="{98927438-B9AA-FA4D-9E27-1E2BEFBAAA96}"/>
              </a:ext>
            </a:extLst>
          </p:cNvPr>
          <p:cNvSpPr>
            <a:spLocks noGrp="1"/>
          </p:cNvSpPr>
          <p:nvPr>
            <p:ph type="title" hasCustomPrompt="1"/>
          </p:nvPr>
        </p:nvSpPr>
        <p:spPr>
          <a:xfrm>
            <a:off x="1222664" y="493712"/>
            <a:ext cx="10515600" cy="1325563"/>
          </a:xfrm>
        </p:spPr>
        <p:txBody>
          <a:bodyPr/>
          <a:lstStyle>
            <a:lvl1pPr>
              <a:defRPr b="1" i="0">
                <a:solidFill>
                  <a:srgbClr val="003349"/>
                </a:solidFill>
                <a:latin typeface="Tablet Gothic Condensed" panose="02000503000000020004"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18B29341-6D7E-F64E-B6A8-B3748F04ACA2}"/>
              </a:ext>
            </a:extLst>
          </p:cNvPr>
          <p:cNvSpPr>
            <a:spLocks noGrp="1"/>
          </p:cNvSpPr>
          <p:nvPr>
            <p:ph idx="1"/>
          </p:nvPr>
        </p:nvSpPr>
        <p:spPr>
          <a:xfrm>
            <a:off x="1222664" y="1954212"/>
            <a:ext cx="10515600" cy="4351338"/>
          </a:xfrm>
        </p:spPr>
        <p:txBody>
          <a:bodyPr/>
          <a:lstStyle>
            <a:lvl1pPr>
              <a:defRPr>
                <a:solidFill>
                  <a:srgbClr val="003349"/>
                </a:solidFill>
              </a:defRPr>
            </a:lvl1pPr>
            <a:lvl2pPr>
              <a:defRPr>
                <a:solidFill>
                  <a:srgbClr val="003349"/>
                </a:solidFill>
              </a:defRPr>
            </a:lvl2pPr>
            <a:lvl3pPr>
              <a:defRPr>
                <a:solidFill>
                  <a:srgbClr val="003349"/>
                </a:solidFill>
              </a:defRPr>
            </a:lvl3pPr>
            <a:lvl4pPr>
              <a:defRPr>
                <a:solidFill>
                  <a:srgbClr val="003349"/>
                </a:solidFill>
              </a:defRPr>
            </a:lvl4pPr>
            <a:lvl5pPr>
              <a:defRPr>
                <a:solidFill>
                  <a:srgbClr val="0033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AD2E4E8-7AC3-C843-9FFE-320BC5F14C0E}"/>
              </a:ext>
            </a:extLst>
          </p:cNvPr>
          <p:cNvSpPr>
            <a:spLocks noGrp="1"/>
          </p:cNvSpPr>
          <p:nvPr>
            <p:ph type="dt" sz="half" idx="10"/>
          </p:nvPr>
        </p:nvSpPr>
        <p:spPr>
          <a:xfrm>
            <a:off x="611332" y="6356350"/>
            <a:ext cx="2743200" cy="365125"/>
          </a:xfrm>
        </p:spPr>
        <p:txBody>
          <a:bodyPr/>
          <a:lstStyle/>
          <a:p>
            <a:fld id="{7FD15BB8-417A-914B-ACA7-C1FF84E5D687}" type="datetimeFigureOut">
              <a:rPr lang="en-US" smtClean="0"/>
              <a:t>5/13/2022</a:t>
            </a:fld>
            <a:endParaRPr lang="en-US" dirty="0"/>
          </a:p>
        </p:txBody>
      </p:sp>
      <p:sp>
        <p:nvSpPr>
          <p:cNvPr id="5" name="Footer Placeholder 4">
            <a:extLst>
              <a:ext uri="{FF2B5EF4-FFF2-40B4-BE49-F238E27FC236}">
                <a16:creationId xmlns:a16="http://schemas.microsoft.com/office/drawing/2014/main" id="{059EA588-F17C-7543-9786-72C9274E2BC1}"/>
              </a:ext>
            </a:extLst>
          </p:cNvPr>
          <p:cNvSpPr>
            <a:spLocks noGrp="1"/>
          </p:cNvSpPr>
          <p:nvPr>
            <p:ph type="ftr" sz="quarter" idx="11"/>
          </p:nvPr>
        </p:nvSpPr>
        <p:spPr/>
        <p:txBody>
          <a:bodyPr/>
          <a:lstStyle>
            <a:lvl1pPr>
              <a:defRPr baseline="0">
                <a:solidFill>
                  <a:srgbClr val="F4C136"/>
                </a:solidFill>
              </a:defRPr>
            </a:lvl1pPr>
          </a:lstStyle>
          <a:p>
            <a:r>
              <a:rPr lang="en-US" dirty="0"/>
              <a:t>Confidential – Do Not Copy or Distribute</a:t>
            </a:r>
          </a:p>
        </p:txBody>
      </p:sp>
      <p:sp>
        <p:nvSpPr>
          <p:cNvPr id="6" name="Slide Number Placeholder 5">
            <a:extLst>
              <a:ext uri="{FF2B5EF4-FFF2-40B4-BE49-F238E27FC236}">
                <a16:creationId xmlns:a16="http://schemas.microsoft.com/office/drawing/2014/main" id="{D8BF1A91-058D-0B46-9F38-09723CFB95E4}"/>
              </a:ext>
            </a:extLst>
          </p:cNvPr>
          <p:cNvSpPr>
            <a:spLocks noGrp="1"/>
          </p:cNvSpPr>
          <p:nvPr>
            <p:ph type="sldNum" sz="quarter" idx="12"/>
          </p:nvPr>
        </p:nvSpPr>
        <p:spPr>
          <a:xfrm>
            <a:off x="8995064" y="6356350"/>
            <a:ext cx="2743200" cy="365125"/>
          </a:xfrm>
        </p:spPr>
        <p:txBody>
          <a:bodyPr/>
          <a:lstStyle/>
          <a:p>
            <a:fld id="{4050C99A-9822-EB4F-8D8F-BC443E517A2B}" type="slidenum">
              <a:rPr lang="en-US" smtClean="0"/>
              <a:t>‹#›</a:t>
            </a:fld>
            <a:endParaRPr lang="en-US" dirty="0"/>
          </a:p>
        </p:txBody>
      </p:sp>
    </p:spTree>
    <p:extLst>
      <p:ext uri="{BB962C8B-B14F-4D97-AF65-F5344CB8AC3E}">
        <p14:creationId xmlns:p14="http://schemas.microsoft.com/office/powerpoint/2010/main" val="17069537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lumMod val="75000"/>
                    <a:lumOff val="25000"/>
                  </a:schemeClr>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8848168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nner Image Middl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932166"/>
            <a:ext cx="12200773" cy="2824251"/>
          </a:xfrm>
        </p:spPr>
        <p:txBody>
          <a:bodyPr/>
          <a:lstStyle/>
          <a:p>
            <a:r>
              <a:rPr lang="en-US"/>
              <a:t>Click icon to add picture</a:t>
            </a:r>
            <a:endParaRPr lang="en-US" dirty="0"/>
          </a:p>
        </p:txBody>
      </p:sp>
      <p:sp>
        <p:nvSpPr>
          <p:cNvPr id="2" name="Title 1"/>
          <p:cNvSpPr>
            <a:spLocks noGrp="1"/>
          </p:cNvSpPr>
          <p:nvPr>
            <p:ph type="title" hasCustomPrompt="1"/>
          </p:nvPr>
        </p:nvSpPr>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23045985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rge Image with Titl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4" name="Title 1"/>
          <p:cNvSpPr>
            <a:spLocks noGrp="1"/>
          </p:cNvSpPr>
          <p:nvPr>
            <p:ph type="title"/>
          </p:nvPr>
        </p:nvSpPr>
        <p:spPr>
          <a:xfrm>
            <a:off x="6236208" y="2057400"/>
            <a:ext cx="4992624" cy="1280160"/>
          </a:xfrm>
        </p:spPr>
        <p:txBody>
          <a:bodyPr lIns="0" tIns="0" rIns="0" bIns="0">
            <a:noAutofit/>
          </a:bodyPr>
          <a:lstStyle>
            <a:lvl1pPr algn="r">
              <a:defRPr>
                <a:solidFill>
                  <a:schemeClr val="bg1"/>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978783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nner Image Bottom">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3565877"/>
            <a:ext cx="12192000" cy="3292124"/>
          </a:xfrm>
        </p:spPr>
        <p:txBody>
          <a:bodyPr/>
          <a:lstStyle/>
          <a:p>
            <a:r>
              <a:rPr lang="en-US"/>
              <a:t>Click icon to add picture</a:t>
            </a:r>
            <a:endParaRPr lang="en-US" dirty="0"/>
          </a:p>
        </p:txBody>
      </p:sp>
      <p:sp>
        <p:nvSpPr>
          <p:cNvPr id="2" name="Title 1"/>
          <p:cNvSpPr>
            <a:spLocks noGrp="1"/>
          </p:cNvSpPr>
          <p:nvPr>
            <p:ph type="title" hasCustomPrompt="1"/>
          </p:nvPr>
        </p:nvSpPr>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20845654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rge Image Left">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 y="0"/>
            <a:ext cx="8055392" cy="6858000"/>
          </a:xfrm>
        </p:spPr>
        <p:txBody>
          <a:bodyPr/>
          <a:lstStyle>
            <a:lvl1pPr marL="0" indent="0">
              <a:buNone/>
              <a:defRPr/>
            </a:lvl1pPr>
          </a:lstStyle>
          <a:p>
            <a:r>
              <a:rPr lang="en-US"/>
              <a:t>Click icon to add picture</a:t>
            </a:r>
            <a:endParaRPr lang="en-US" dirty="0"/>
          </a:p>
        </p:txBody>
      </p:sp>
      <p:sp>
        <p:nvSpPr>
          <p:cNvPr id="2" name="Title 1"/>
          <p:cNvSpPr>
            <a:spLocks noGrp="1"/>
          </p:cNvSpPr>
          <p:nvPr>
            <p:ph type="title" hasCustomPrompt="1"/>
          </p:nvPr>
        </p:nvSpPr>
        <p:spPr>
          <a:xfrm>
            <a:off x="673273" y="151679"/>
            <a:ext cx="7382120" cy="1143000"/>
          </a:xfrm>
        </p:spPr>
        <p:txBody>
          <a:bodyPr/>
          <a:lstStyle>
            <a:lvl1pPr>
              <a:defRPr>
                <a:solidFill>
                  <a:schemeClr val="bg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1062810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nner Image Under Tit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798" y="1121261"/>
            <a:ext cx="12185944" cy="2444617"/>
          </a:xfrm>
        </p:spPr>
        <p:txBody>
          <a:bodyPr/>
          <a:lstStyle/>
          <a:p>
            <a:r>
              <a:rPr lang="en-US"/>
              <a:t>Click icon to add picture</a:t>
            </a:r>
            <a:endParaRPr lang="en-US" dirty="0"/>
          </a:p>
        </p:txBody>
      </p:sp>
      <p:sp>
        <p:nvSpPr>
          <p:cNvPr id="4" name="Title 1"/>
          <p:cNvSpPr>
            <a:spLocks noGrp="1"/>
          </p:cNvSpPr>
          <p:nvPr>
            <p:ph type="title" hasCustomPrompt="1"/>
          </p:nvPr>
        </p:nvSpPr>
        <p:spPr>
          <a:xfrm>
            <a:off x="676656" y="158353"/>
            <a:ext cx="10412618" cy="1143000"/>
          </a:xfrm>
        </p:spPr>
        <p:txBody>
          <a:bodyPr/>
          <a:lstStyle>
            <a:lvl1pPr>
              <a:defRPr>
                <a:solidFill>
                  <a:schemeClr val="tx1">
                    <a:lumMod val="75000"/>
                    <a:lumOff val="25000"/>
                  </a:schemeClr>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3814339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Image Bottom">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120901"/>
            <a:ext cx="12192000" cy="4737100"/>
          </a:xfrm>
        </p:spPr>
        <p:txBody>
          <a:bodyPr/>
          <a:lstStyle/>
          <a:p>
            <a:r>
              <a:rPr lang="en-US"/>
              <a:t>Click icon to add picture</a:t>
            </a:r>
            <a:endParaRPr lang="en-US" dirty="0"/>
          </a:p>
        </p:txBody>
      </p:sp>
      <p:sp>
        <p:nvSpPr>
          <p:cNvPr id="2" name="Title 1"/>
          <p:cNvSpPr>
            <a:spLocks noGrp="1"/>
          </p:cNvSpPr>
          <p:nvPr>
            <p:ph type="title" hasCustomPrompt="1"/>
          </p:nvPr>
        </p:nvSpPr>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5743600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Cente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41648" y="941832"/>
            <a:ext cx="4105656" cy="1143000"/>
          </a:xfrm>
        </p:spPr>
        <p:txBody>
          <a:bodyPr/>
          <a:lstStyle>
            <a:lvl1pPr algn="ctr">
              <a:defRPr>
                <a:solidFill>
                  <a:schemeClr val="tx1">
                    <a:lumMod val="75000"/>
                    <a:lumOff val="25000"/>
                  </a:schemeClr>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0641224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x Round Images">
    <p:spTree>
      <p:nvGrpSpPr>
        <p:cNvPr id="1" name=""/>
        <p:cNvGrpSpPr/>
        <p:nvPr/>
      </p:nvGrpSpPr>
      <p:grpSpPr>
        <a:xfrm>
          <a:off x="0" y="0"/>
          <a:ext cx="0" cy="0"/>
          <a:chOff x="0" y="0"/>
          <a:chExt cx="0" cy="0"/>
        </a:xfrm>
      </p:grpSpPr>
      <p:sp>
        <p:nvSpPr>
          <p:cNvPr id="12" name="Picture Placeholder 28"/>
          <p:cNvSpPr>
            <a:spLocks noGrp="1" noChangeAspect="1"/>
          </p:cNvSpPr>
          <p:nvPr>
            <p:ph type="pic" sz="quarter" idx="54"/>
          </p:nvPr>
        </p:nvSpPr>
        <p:spPr>
          <a:xfrm>
            <a:off x="4430614" y="4987719"/>
            <a:ext cx="1005840" cy="1005840"/>
          </a:xfrm>
          <a:prstGeom prst="ellipse">
            <a:avLst/>
          </a:prstGeom>
          <a:ln w="76200" cap="sq">
            <a:noFill/>
            <a:miter lim="800000"/>
          </a:ln>
          <a:effectLst/>
        </p:spPr>
        <p:txBody>
          <a:bodyPr>
            <a:normAutofit/>
          </a:bodyPr>
          <a:lstStyle>
            <a:lvl1pPr marL="0" indent="0" algn="ctr">
              <a:buFontTx/>
              <a:buNone/>
              <a:defRPr sz="1399">
                <a:solidFill>
                  <a:schemeClr val="tx1">
                    <a:lumMod val="50000"/>
                    <a:lumOff val="50000"/>
                  </a:schemeClr>
                </a:solidFill>
                <a:latin typeface="+mn-lt"/>
                <a:cs typeface="Calibri" panose="020F0502020204030204" pitchFamily="34" charset="0"/>
              </a:defRPr>
            </a:lvl1pPr>
          </a:lstStyle>
          <a:p>
            <a:r>
              <a:rPr lang="en-US"/>
              <a:t>Click icon to add picture</a:t>
            </a:r>
            <a:endParaRPr lang="en-JM" dirty="0"/>
          </a:p>
        </p:txBody>
      </p:sp>
      <p:sp>
        <p:nvSpPr>
          <p:cNvPr id="13" name="Picture Placeholder 28"/>
          <p:cNvSpPr>
            <a:spLocks noGrp="1" noChangeAspect="1"/>
          </p:cNvSpPr>
          <p:nvPr>
            <p:ph type="pic" sz="quarter" idx="55"/>
          </p:nvPr>
        </p:nvSpPr>
        <p:spPr>
          <a:xfrm>
            <a:off x="4430614" y="3678018"/>
            <a:ext cx="1005840" cy="1005840"/>
          </a:xfrm>
          <a:prstGeom prst="ellipse">
            <a:avLst/>
          </a:prstGeom>
          <a:ln w="76200" cap="sq">
            <a:noFill/>
            <a:miter lim="800000"/>
          </a:ln>
          <a:effectLst/>
        </p:spPr>
        <p:txBody>
          <a:bodyPr>
            <a:normAutofit/>
          </a:bodyPr>
          <a:lstStyle>
            <a:lvl1pPr marL="0" indent="0" algn="ctr">
              <a:buFontTx/>
              <a:buNone/>
              <a:defRPr sz="1399">
                <a:solidFill>
                  <a:schemeClr val="tx1">
                    <a:lumMod val="50000"/>
                    <a:lumOff val="50000"/>
                  </a:schemeClr>
                </a:solidFill>
                <a:latin typeface="+mn-lt"/>
                <a:cs typeface="Calibri" panose="020F0502020204030204" pitchFamily="34" charset="0"/>
              </a:defRPr>
            </a:lvl1pPr>
          </a:lstStyle>
          <a:p>
            <a:r>
              <a:rPr lang="en-US"/>
              <a:t>Click icon to add picture</a:t>
            </a:r>
            <a:endParaRPr lang="en-JM" dirty="0"/>
          </a:p>
        </p:txBody>
      </p:sp>
      <p:sp>
        <p:nvSpPr>
          <p:cNvPr id="14" name="Picture Placeholder 28"/>
          <p:cNvSpPr>
            <a:spLocks noGrp="1" noChangeAspect="1"/>
          </p:cNvSpPr>
          <p:nvPr>
            <p:ph type="pic" sz="quarter" idx="56"/>
          </p:nvPr>
        </p:nvSpPr>
        <p:spPr>
          <a:xfrm>
            <a:off x="4430614" y="2368317"/>
            <a:ext cx="1005840" cy="1005840"/>
          </a:xfrm>
          <a:prstGeom prst="ellipse">
            <a:avLst/>
          </a:prstGeom>
          <a:ln w="76200" cap="sq">
            <a:noFill/>
            <a:miter lim="800000"/>
          </a:ln>
          <a:effectLst/>
        </p:spPr>
        <p:txBody>
          <a:bodyPr>
            <a:normAutofit/>
          </a:bodyPr>
          <a:lstStyle>
            <a:lvl1pPr marL="0" indent="0" algn="ctr">
              <a:buFontTx/>
              <a:buNone/>
              <a:defRPr sz="1399">
                <a:solidFill>
                  <a:schemeClr val="tx1">
                    <a:lumMod val="50000"/>
                    <a:lumOff val="50000"/>
                  </a:schemeClr>
                </a:solidFill>
                <a:latin typeface="+mn-lt"/>
                <a:cs typeface="Calibri" panose="020F0502020204030204" pitchFamily="34" charset="0"/>
              </a:defRPr>
            </a:lvl1pPr>
          </a:lstStyle>
          <a:p>
            <a:r>
              <a:rPr lang="en-US"/>
              <a:t>Click icon to add picture</a:t>
            </a:r>
            <a:endParaRPr lang="en-JM" dirty="0"/>
          </a:p>
        </p:txBody>
      </p:sp>
      <p:sp>
        <p:nvSpPr>
          <p:cNvPr id="11" name="Picture Placeholder 28"/>
          <p:cNvSpPr>
            <a:spLocks noGrp="1" noChangeAspect="1"/>
          </p:cNvSpPr>
          <p:nvPr>
            <p:ph type="pic" sz="quarter" idx="53"/>
          </p:nvPr>
        </p:nvSpPr>
        <p:spPr>
          <a:xfrm>
            <a:off x="828332" y="4987719"/>
            <a:ext cx="1005840" cy="1005840"/>
          </a:xfrm>
          <a:prstGeom prst="ellipse">
            <a:avLst/>
          </a:prstGeom>
          <a:ln w="76200" cap="sq">
            <a:noFill/>
            <a:miter lim="800000"/>
          </a:ln>
          <a:effectLst/>
        </p:spPr>
        <p:txBody>
          <a:bodyPr>
            <a:normAutofit/>
          </a:bodyPr>
          <a:lstStyle>
            <a:lvl1pPr marL="0" indent="0" algn="ctr">
              <a:buFontTx/>
              <a:buNone/>
              <a:defRPr sz="1399">
                <a:solidFill>
                  <a:schemeClr val="tx1">
                    <a:lumMod val="50000"/>
                    <a:lumOff val="50000"/>
                  </a:schemeClr>
                </a:solidFill>
                <a:latin typeface="+mn-lt"/>
                <a:cs typeface="Calibri" panose="020F0502020204030204" pitchFamily="34" charset="0"/>
              </a:defRPr>
            </a:lvl1pPr>
          </a:lstStyle>
          <a:p>
            <a:r>
              <a:rPr lang="en-US"/>
              <a:t>Click icon to add picture</a:t>
            </a:r>
            <a:endParaRPr lang="en-JM" dirty="0"/>
          </a:p>
        </p:txBody>
      </p:sp>
      <p:sp>
        <p:nvSpPr>
          <p:cNvPr id="10" name="Picture Placeholder 28"/>
          <p:cNvSpPr>
            <a:spLocks noGrp="1" noChangeAspect="1"/>
          </p:cNvSpPr>
          <p:nvPr>
            <p:ph type="pic" sz="quarter" idx="52"/>
          </p:nvPr>
        </p:nvSpPr>
        <p:spPr>
          <a:xfrm>
            <a:off x="828332" y="3678018"/>
            <a:ext cx="1005840" cy="1005840"/>
          </a:xfrm>
          <a:prstGeom prst="ellipse">
            <a:avLst/>
          </a:prstGeom>
          <a:ln w="76200" cap="sq">
            <a:noFill/>
            <a:miter lim="800000"/>
          </a:ln>
          <a:effectLst/>
        </p:spPr>
        <p:txBody>
          <a:bodyPr>
            <a:normAutofit/>
          </a:bodyPr>
          <a:lstStyle>
            <a:lvl1pPr marL="0" indent="0" algn="ctr">
              <a:buFontTx/>
              <a:buNone/>
              <a:defRPr sz="1399">
                <a:solidFill>
                  <a:schemeClr val="tx1">
                    <a:lumMod val="50000"/>
                    <a:lumOff val="50000"/>
                  </a:schemeClr>
                </a:solidFill>
                <a:latin typeface="+mn-lt"/>
                <a:cs typeface="Calibri" panose="020F0502020204030204" pitchFamily="34" charset="0"/>
              </a:defRPr>
            </a:lvl1pPr>
          </a:lstStyle>
          <a:p>
            <a:r>
              <a:rPr lang="en-US"/>
              <a:t>Click icon to add picture</a:t>
            </a:r>
            <a:endParaRPr lang="en-JM" dirty="0"/>
          </a:p>
        </p:txBody>
      </p:sp>
      <p:sp>
        <p:nvSpPr>
          <p:cNvPr id="9" name="Picture Placeholder 28"/>
          <p:cNvSpPr>
            <a:spLocks noGrp="1" noChangeAspect="1"/>
          </p:cNvSpPr>
          <p:nvPr>
            <p:ph type="pic" sz="quarter" idx="51"/>
          </p:nvPr>
        </p:nvSpPr>
        <p:spPr>
          <a:xfrm>
            <a:off x="828332" y="2368317"/>
            <a:ext cx="1005840" cy="1005840"/>
          </a:xfrm>
          <a:prstGeom prst="ellipse">
            <a:avLst/>
          </a:prstGeom>
          <a:ln w="76200" cap="sq">
            <a:noFill/>
            <a:miter lim="800000"/>
          </a:ln>
          <a:effectLst/>
        </p:spPr>
        <p:txBody>
          <a:bodyPr>
            <a:normAutofit/>
          </a:bodyPr>
          <a:lstStyle>
            <a:lvl1pPr marL="0" indent="0" algn="ctr">
              <a:buFontTx/>
              <a:buNone/>
              <a:defRPr sz="1399">
                <a:solidFill>
                  <a:schemeClr val="tx1">
                    <a:lumMod val="50000"/>
                    <a:lumOff val="50000"/>
                  </a:schemeClr>
                </a:solidFill>
                <a:latin typeface="+mn-lt"/>
                <a:cs typeface="Calibri" panose="020F0502020204030204" pitchFamily="34" charset="0"/>
              </a:defRPr>
            </a:lvl1pPr>
          </a:lstStyle>
          <a:p>
            <a:r>
              <a:rPr lang="en-US"/>
              <a:t>Click icon to add picture</a:t>
            </a:r>
            <a:endParaRPr lang="en-JM" dirty="0"/>
          </a:p>
        </p:txBody>
      </p:sp>
      <p:sp>
        <p:nvSpPr>
          <p:cNvPr id="2" name="Title 1"/>
          <p:cNvSpPr>
            <a:spLocks noGrp="1"/>
          </p:cNvSpPr>
          <p:nvPr>
            <p:ph type="title" hasCustomPrompt="1"/>
          </p:nvPr>
        </p:nvSpPr>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36526928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anner Image To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8773" y="2"/>
            <a:ext cx="12192000" cy="3292475"/>
          </a:xfrm>
        </p:spPr>
        <p:txBody>
          <a:bodyPr/>
          <a:lstStyle/>
          <a:p>
            <a:r>
              <a:rPr lang="en-US"/>
              <a:t>Click icon to add picture</a:t>
            </a:r>
            <a:endParaRPr lang="en-US" dirty="0"/>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728277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1" name="Picture 10" descr="Logo&#10;&#10;Description automatically generated">
            <a:extLst>
              <a:ext uri="{FF2B5EF4-FFF2-40B4-BE49-F238E27FC236}">
                <a16:creationId xmlns:a16="http://schemas.microsoft.com/office/drawing/2014/main" id="{307EBE9A-5618-A649-A7FC-754262A5E000}"/>
              </a:ext>
            </a:extLst>
          </p:cNvPr>
          <p:cNvPicPr>
            <a:picLocks noChangeAspect="1"/>
          </p:cNvPicPr>
          <p:nvPr userDrawn="1"/>
        </p:nvPicPr>
        <p:blipFill>
          <a:blip r:embed="rId2"/>
          <a:stretch>
            <a:fillRect/>
          </a:stretch>
        </p:blipFill>
        <p:spPr>
          <a:xfrm>
            <a:off x="10962229" y="5803838"/>
            <a:ext cx="913605" cy="897143"/>
          </a:xfrm>
          <a:prstGeom prst="rect">
            <a:avLst/>
          </a:prstGeom>
        </p:spPr>
      </p:pic>
      <p:cxnSp>
        <p:nvCxnSpPr>
          <p:cNvPr id="9" name="Straight Connector 8">
            <a:extLst>
              <a:ext uri="{FF2B5EF4-FFF2-40B4-BE49-F238E27FC236}">
                <a16:creationId xmlns:a16="http://schemas.microsoft.com/office/drawing/2014/main" id="{20D99304-FB47-E543-BB59-FC5D7C97D18F}"/>
              </a:ext>
            </a:extLst>
          </p:cNvPr>
          <p:cNvCxnSpPr/>
          <p:nvPr userDrawn="1"/>
        </p:nvCxnSpPr>
        <p:spPr>
          <a:xfrm>
            <a:off x="453736" y="6356350"/>
            <a:ext cx="10192328" cy="0"/>
          </a:xfrm>
          <a:prstGeom prst="line">
            <a:avLst/>
          </a:prstGeom>
          <a:ln w="66675">
            <a:solidFill>
              <a:srgbClr val="EDAB2D"/>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8927438-B9AA-FA4D-9E27-1E2BEFBAAA96}"/>
              </a:ext>
            </a:extLst>
          </p:cNvPr>
          <p:cNvSpPr>
            <a:spLocks noGrp="1"/>
          </p:cNvSpPr>
          <p:nvPr>
            <p:ph type="title" hasCustomPrompt="1"/>
          </p:nvPr>
        </p:nvSpPr>
        <p:spPr>
          <a:xfrm>
            <a:off x="453736" y="728806"/>
            <a:ext cx="10515600" cy="1325563"/>
          </a:xfrm>
        </p:spPr>
        <p:txBody>
          <a:bodyPr/>
          <a:lstStyle>
            <a:lvl1pPr>
              <a:defRPr b="1" i="0">
                <a:solidFill>
                  <a:srgbClr val="003349"/>
                </a:solidFill>
                <a:latin typeface="Tablet Gothic Condensed" panose="02000503000000020004"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18B29341-6D7E-F64E-B6A8-B3748F04ACA2}"/>
              </a:ext>
            </a:extLst>
          </p:cNvPr>
          <p:cNvSpPr>
            <a:spLocks noGrp="1"/>
          </p:cNvSpPr>
          <p:nvPr>
            <p:ph idx="1"/>
          </p:nvPr>
        </p:nvSpPr>
        <p:spPr>
          <a:xfrm>
            <a:off x="453736" y="2189306"/>
            <a:ext cx="10515600" cy="4351338"/>
          </a:xfrm>
        </p:spPr>
        <p:txBody>
          <a:bodyPr/>
          <a:lstStyle>
            <a:lvl1pPr>
              <a:defRPr>
                <a:solidFill>
                  <a:srgbClr val="003349"/>
                </a:solidFill>
              </a:defRPr>
            </a:lvl1pPr>
            <a:lvl2pPr>
              <a:defRPr>
                <a:solidFill>
                  <a:srgbClr val="003349"/>
                </a:solidFill>
              </a:defRPr>
            </a:lvl2pPr>
            <a:lvl3pPr>
              <a:defRPr>
                <a:solidFill>
                  <a:srgbClr val="003349"/>
                </a:solidFill>
              </a:defRPr>
            </a:lvl3pPr>
            <a:lvl4pPr>
              <a:defRPr>
                <a:solidFill>
                  <a:srgbClr val="003349"/>
                </a:solidFill>
              </a:defRPr>
            </a:lvl4pPr>
            <a:lvl5pPr>
              <a:defRPr>
                <a:solidFill>
                  <a:srgbClr val="0033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AD2E4E8-7AC3-C843-9FFE-320BC5F14C0E}"/>
              </a:ext>
            </a:extLst>
          </p:cNvPr>
          <p:cNvSpPr>
            <a:spLocks noGrp="1"/>
          </p:cNvSpPr>
          <p:nvPr>
            <p:ph type="dt" sz="half" idx="10"/>
          </p:nvPr>
        </p:nvSpPr>
        <p:spPr>
          <a:xfrm>
            <a:off x="453736" y="6356350"/>
            <a:ext cx="2743200" cy="365125"/>
          </a:xfrm>
        </p:spPr>
        <p:txBody>
          <a:bodyPr/>
          <a:lstStyle/>
          <a:p>
            <a:fld id="{7FD15BB8-417A-914B-ACA7-C1FF84E5D687}" type="datetimeFigureOut">
              <a:rPr lang="en-US" smtClean="0"/>
              <a:t>5/13/2022</a:t>
            </a:fld>
            <a:endParaRPr lang="en-US" dirty="0"/>
          </a:p>
        </p:txBody>
      </p:sp>
      <p:sp>
        <p:nvSpPr>
          <p:cNvPr id="5" name="Footer Placeholder 4">
            <a:extLst>
              <a:ext uri="{FF2B5EF4-FFF2-40B4-BE49-F238E27FC236}">
                <a16:creationId xmlns:a16="http://schemas.microsoft.com/office/drawing/2014/main" id="{059EA588-F17C-7543-9786-72C9274E2BC1}"/>
              </a:ext>
            </a:extLst>
          </p:cNvPr>
          <p:cNvSpPr>
            <a:spLocks noGrp="1"/>
          </p:cNvSpPr>
          <p:nvPr>
            <p:ph type="ftr" sz="quarter" idx="11"/>
          </p:nvPr>
        </p:nvSpPr>
        <p:spPr>
          <a:xfrm>
            <a:off x="4025900" y="6356350"/>
            <a:ext cx="4114800" cy="365125"/>
          </a:xfrm>
        </p:spPr>
        <p:txBody>
          <a:bodyPr/>
          <a:lstStyle>
            <a:lvl1pPr>
              <a:defRPr baseline="0">
                <a:solidFill>
                  <a:srgbClr val="F4C136"/>
                </a:solidFill>
              </a:defRPr>
            </a:lvl1pPr>
          </a:lstStyle>
          <a:p>
            <a:r>
              <a:rPr lang="en-US" dirty="0"/>
              <a:t>Confidential – Do Not Copy or Distribute</a:t>
            </a:r>
          </a:p>
        </p:txBody>
      </p:sp>
      <p:sp>
        <p:nvSpPr>
          <p:cNvPr id="6" name="Slide Number Placeholder 5">
            <a:extLst>
              <a:ext uri="{FF2B5EF4-FFF2-40B4-BE49-F238E27FC236}">
                <a16:creationId xmlns:a16="http://schemas.microsoft.com/office/drawing/2014/main" id="{D8BF1A91-058D-0B46-9F38-09723CFB95E4}"/>
              </a:ext>
            </a:extLst>
          </p:cNvPr>
          <p:cNvSpPr>
            <a:spLocks noGrp="1"/>
          </p:cNvSpPr>
          <p:nvPr>
            <p:ph type="sldNum" sz="quarter" idx="12"/>
          </p:nvPr>
        </p:nvSpPr>
        <p:spPr>
          <a:xfrm>
            <a:off x="7902864" y="6356350"/>
            <a:ext cx="2743200" cy="365125"/>
          </a:xfrm>
        </p:spPr>
        <p:txBody>
          <a:bodyPr/>
          <a:lstStyle/>
          <a:p>
            <a:fld id="{4050C99A-9822-EB4F-8D8F-BC443E517A2B}" type="slidenum">
              <a:rPr lang="en-US" smtClean="0"/>
              <a:t>‹#›</a:t>
            </a:fld>
            <a:endParaRPr lang="en-US" dirty="0"/>
          </a:p>
        </p:txBody>
      </p:sp>
    </p:spTree>
    <p:extLst>
      <p:ext uri="{BB962C8B-B14F-4D97-AF65-F5344CB8AC3E}">
        <p14:creationId xmlns:p14="http://schemas.microsoft.com/office/powerpoint/2010/main" val="11830096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ound Center Image">
    <p:spTree>
      <p:nvGrpSpPr>
        <p:cNvPr id="1" name=""/>
        <p:cNvGrpSpPr/>
        <p:nvPr/>
      </p:nvGrpSpPr>
      <p:grpSpPr>
        <a:xfrm>
          <a:off x="0" y="0"/>
          <a:ext cx="0" cy="0"/>
          <a:chOff x="0" y="0"/>
          <a:chExt cx="0" cy="0"/>
        </a:xfrm>
      </p:grpSpPr>
      <p:sp>
        <p:nvSpPr>
          <p:cNvPr id="4" name="Picture Placeholder 28"/>
          <p:cNvSpPr>
            <a:spLocks noGrp="1" noChangeAspect="1"/>
          </p:cNvSpPr>
          <p:nvPr>
            <p:ph type="pic" sz="quarter" idx="51"/>
          </p:nvPr>
        </p:nvSpPr>
        <p:spPr>
          <a:xfrm>
            <a:off x="5135880" y="3242485"/>
            <a:ext cx="1920240" cy="1920240"/>
          </a:xfrm>
          <a:prstGeom prst="ellipse">
            <a:avLst/>
          </a:prstGeom>
          <a:ln w="76200" cap="sq">
            <a:noFill/>
            <a:miter lim="800000"/>
          </a:ln>
          <a:effectLst/>
        </p:spPr>
        <p:txBody>
          <a:bodyPr>
            <a:normAutofit/>
          </a:bodyPr>
          <a:lstStyle>
            <a:lvl1pPr marL="0" indent="0" algn="ctr">
              <a:buFontTx/>
              <a:buNone/>
              <a:defRPr sz="1399">
                <a:solidFill>
                  <a:schemeClr val="tx1">
                    <a:lumMod val="50000"/>
                    <a:lumOff val="50000"/>
                  </a:schemeClr>
                </a:solidFill>
                <a:latin typeface="+mn-lt"/>
                <a:cs typeface="Calibri" panose="020F0502020204030204" pitchFamily="34" charset="0"/>
              </a:defRPr>
            </a:lvl1pPr>
          </a:lstStyle>
          <a:p>
            <a:r>
              <a:rPr lang="en-US"/>
              <a:t>Click icon to add picture</a:t>
            </a:r>
            <a:endParaRPr lang="en-JM" dirty="0"/>
          </a:p>
        </p:txBody>
      </p:sp>
      <p:sp>
        <p:nvSpPr>
          <p:cNvPr id="2" name="Title 1"/>
          <p:cNvSpPr>
            <a:spLocks noGrp="1"/>
          </p:cNvSpPr>
          <p:nvPr>
            <p:ph type="title" hasCustomPrompt="1"/>
          </p:nvPr>
        </p:nvSpPr>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22326912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edium Image Righ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429000" y="2401504"/>
            <a:ext cx="5342022" cy="3337560"/>
          </a:xfrm>
        </p:spPr>
        <p:txBody>
          <a:bodyPr/>
          <a:lstStyle/>
          <a:p>
            <a:r>
              <a:rPr lang="en-US"/>
              <a:t>Click icon to add picture</a:t>
            </a:r>
          </a:p>
        </p:txBody>
      </p:sp>
      <p:sp>
        <p:nvSpPr>
          <p:cNvPr id="2" name="Title 1"/>
          <p:cNvSpPr>
            <a:spLocks noGrp="1"/>
          </p:cNvSpPr>
          <p:nvPr>
            <p:ph type="title" hasCustomPrompt="1"/>
          </p:nvPr>
        </p:nvSpPr>
        <p:spPr>
          <a:xfrm>
            <a:off x="673273" y="151679"/>
            <a:ext cx="10801180" cy="1143000"/>
          </a:xfrm>
        </p:spPr>
        <p:txBody>
          <a:bodyPr>
            <a:noAutofit/>
          </a:bodyPr>
          <a:lstStyle>
            <a:lvl1pPr>
              <a:defRPr sz="4798" b="1" spc="-200">
                <a:solidFill>
                  <a:schemeClr val="tx1">
                    <a:lumMod val="75000"/>
                    <a:lumOff val="25000"/>
                  </a:schemeClr>
                </a:solidFill>
                <a:latin typeface="+mj-lt"/>
                <a:cs typeface="Source Sans Pro"/>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4261841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10" name="Picture 9" descr="Logo, icon&#10;&#10;Description automatically generated">
            <a:extLst>
              <a:ext uri="{FF2B5EF4-FFF2-40B4-BE49-F238E27FC236}">
                <a16:creationId xmlns:a16="http://schemas.microsoft.com/office/drawing/2014/main" id="{FEB36E17-FB81-2C40-9500-AE5F70F3DC9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44C6A9B-B5F7-274B-AB66-7A7CACDDAA8C}"/>
              </a:ext>
            </a:extLst>
          </p:cNvPr>
          <p:cNvSpPr>
            <a:spLocks noGrp="1"/>
          </p:cNvSpPr>
          <p:nvPr>
            <p:ph type="title" hasCustomPrompt="1"/>
          </p:nvPr>
        </p:nvSpPr>
        <p:spPr>
          <a:xfrm>
            <a:off x="457200" y="2882900"/>
            <a:ext cx="7810500" cy="1980191"/>
          </a:xfrm>
        </p:spPr>
        <p:txBody>
          <a:bodyPr anchor="t"/>
          <a:lstStyle>
            <a:lvl1pPr>
              <a:lnSpc>
                <a:spcPct val="100000"/>
              </a:lnSpc>
              <a:spcBef>
                <a:spcPts val="1200"/>
              </a:spcBef>
              <a:defRPr sz="6000" b="1" i="0" spc="0">
                <a:solidFill>
                  <a:srgbClr val="F4C136"/>
                </a:solidFill>
                <a:latin typeface="Tablet Gothic Condensed" panose="02000503000000020004" pitchFamily="2" charset="77"/>
              </a:defRPr>
            </a:lvl1pPr>
          </a:lstStyle>
          <a:p>
            <a:r>
              <a:rPr lang="en-US" dirty="0"/>
              <a:t>CLICK TO EDIT MASTER TITLE STYLE</a:t>
            </a:r>
          </a:p>
        </p:txBody>
      </p:sp>
      <p:sp>
        <p:nvSpPr>
          <p:cNvPr id="4" name="Date Placeholder 3">
            <a:extLst>
              <a:ext uri="{FF2B5EF4-FFF2-40B4-BE49-F238E27FC236}">
                <a16:creationId xmlns:a16="http://schemas.microsoft.com/office/drawing/2014/main" id="{F359ECCB-ACA5-CF45-9AAD-0B8BD3E7B208}"/>
              </a:ext>
            </a:extLst>
          </p:cNvPr>
          <p:cNvSpPr>
            <a:spLocks noGrp="1"/>
          </p:cNvSpPr>
          <p:nvPr>
            <p:ph type="dt" sz="half" idx="10"/>
          </p:nvPr>
        </p:nvSpPr>
        <p:spPr>
          <a:xfrm>
            <a:off x="457200" y="6356350"/>
            <a:ext cx="2743200" cy="365125"/>
          </a:xfrm>
        </p:spPr>
        <p:txBody>
          <a:bodyPr/>
          <a:lstStyle/>
          <a:p>
            <a:fld id="{7FD15BB8-417A-914B-ACA7-C1FF84E5D687}" type="datetimeFigureOut">
              <a:rPr lang="en-US" smtClean="0"/>
              <a:t>5/13/2022</a:t>
            </a:fld>
            <a:endParaRPr lang="en-US"/>
          </a:p>
        </p:txBody>
      </p:sp>
      <p:sp>
        <p:nvSpPr>
          <p:cNvPr id="6" name="Slide Number Placeholder 5">
            <a:extLst>
              <a:ext uri="{FF2B5EF4-FFF2-40B4-BE49-F238E27FC236}">
                <a16:creationId xmlns:a16="http://schemas.microsoft.com/office/drawing/2014/main" id="{F67B1578-455B-8F4C-B3FE-B54A512D6809}"/>
              </a:ext>
            </a:extLst>
          </p:cNvPr>
          <p:cNvSpPr>
            <a:spLocks noGrp="1"/>
          </p:cNvSpPr>
          <p:nvPr>
            <p:ph type="sldNum" sz="quarter" idx="12"/>
          </p:nvPr>
        </p:nvSpPr>
        <p:spPr>
          <a:xfrm>
            <a:off x="9011653" y="6356350"/>
            <a:ext cx="2743200" cy="365125"/>
          </a:xfrm>
        </p:spPr>
        <p:txBody>
          <a:bodyPr/>
          <a:lstStyle/>
          <a:p>
            <a:fld id="{4050C99A-9822-EB4F-8D8F-BC443E517A2B}" type="slidenum">
              <a:rPr lang="en-US" smtClean="0"/>
              <a:t>‹#›</a:t>
            </a:fld>
            <a:endParaRPr lang="en-US"/>
          </a:p>
        </p:txBody>
      </p:sp>
    </p:spTree>
    <p:extLst>
      <p:ext uri="{BB962C8B-B14F-4D97-AF65-F5344CB8AC3E}">
        <p14:creationId xmlns:p14="http://schemas.microsoft.com/office/powerpoint/2010/main" val="3504587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EB36E17-FB81-2C40-9500-AE5F70F3DC99}"/>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44C6A9B-B5F7-274B-AB66-7A7CACDDAA8C}"/>
              </a:ext>
            </a:extLst>
          </p:cNvPr>
          <p:cNvSpPr>
            <a:spLocks noGrp="1"/>
          </p:cNvSpPr>
          <p:nvPr>
            <p:ph type="title" hasCustomPrompt="1"/>
          </p:nvPr>
        </p:nvSpPr>
        <p:spPr>
          <a:xfrm>
            <a:off x="457200" y="2882900"/>
            <a:ext cx="7810500" cy="1980191"/>
          </a:xfrm>
        </p:spPr>
        <p:txBody>
          <a:bodyPr anchor="t"/>
          <a:lstStyle>
            <a:lvl1pPr>
              <a:lnSpc>
                <a:spcPct val="100000"/>
              </a:lnSpc>
              <a:spcBef>
                <a:spcPts val="1200"/>
              </a:spcBef>
              <a:defRPr sz="6000" b="1" i="0" spc="0">
                <a:solidFill>
                  <a:srgbClr val="F4C136"/>
                </a:solidFill>
                <a:latin typeface="Tablet Gothic Condensed" panose="02000503000000020004" pitchFamily="2" charset="77"/>
              </a:defRPr>
            </a:lvl1pPr>
          </a:lstStyle>
          <a:p>
            <a:r>
              <a:rPr lang="en-US" dirty="0"/>
              <a:t>CLICK TO EDIT MASTER TITLE STYLE</a:t>
            </a:r>
          </a:p>
        </p:txBody>
      </p:sp>
      <p:sp>
        <p:nvSpPr>
          <p:cNvPr id="4" name="Date Placeholder 3">
            <a:extLst>
              <a:ext uri="{FF2B5EF4-FFF2-40B4-BE49-F238E27FC236}">
                <a16:creationId xmlns:a16="http://schemas.microsoft.com/office/drawing/2014/main" id="{F359ECCB-ACA5-CF45-9AAD-0B8BD3E7B208}"/>
              </a:ext>
            </a:extLst>
          </p:cNvPr>
          <p:cNvSpPr>
            <a:spLocks noGrp="1"/>
          </p:cNvSpPr>
          <p:nvPr>
            <p:ph type="dt" sz="half" idx="10"/>
          </p:nvPr>
        </p:nvSpPr>
        <p:spPr>
          <a:xfrm>
            <a:off x="457200" y="6356350"/>
            <a:ext cx="2743200" cy="365125"/>
          </a:xfrm>
        </p:spPr>
        <p:txBody>
          <a:bodyPr/>
          <a:lstStyle/>
          <a:p>
            <a:fld id="{7FD15BB8-417A-914B-ACA7-C1FF84E5D687}" type="datetimeFigureOut">
              <a:rPr lang="en-US" smtClean="0"/>
              <a:t>5/13/2022</a:t>
            </a:fld>
            <a:endParaRPr lang="en-US"/>
          </a:p>
        </p:txBody>
      </p:sp>
      <p:sp>
        <p:nvSpPr>
          <p:cNvPr id="6" name="Slide Number Placeholder 5">
            <a:extLst>
              <a:ext uri="{FF2B5EF4-FFF2-40B4-BE49-F238E27FC236}">
                <a16:creationId xmlns:a16="http://schemas.microsoft.com/office/drawing/2014/main" id="{F67B1578-455B-8F4C-B3FE-B54A512D6809}"/>
              </a:ext>
            </a:extLst>
          </p:cNvPr>
          <p:cNvSpPr>
            <a:spLocks noGrp="1"/>
          </p:cNvSpPr>
          <p:nvPr>
            <p:ph type="sldNum" sz="quarter" idx="12"/>
          </p:nvPr>
        </p:nvSpPr>
        <p:spPr>
          <a:xfrm>
            <a:off x="9011653" y="6356350"/>
            <a:ext cx="2743200" cy="365125"/>
          </a:xfrm>
        </p:spPr>
        <p:txBody>
          <a:bodyPr/>
          <a:lstStyle/>
          <a:p>
            <a:fld id="{4050C99A-9822-EB4F-8D8F-BC443E517A2B}" type="slidenum">
              <a:rPr lang="en-US" smtClean="0"/>
              <a:t>‹#›</a:t>
            </a:fld>
            <a:endParaRPr lang="en-US"/>
          </a:p>
        </p:txBody>
      </p:sp>
    </p:spTree>
    <p:extLst>
      <p:ext uri="{BB962C8B-B14F-4D97-AF65-F5344CB8AC3E}">
        <p14:creationId xmlns:p14="http://schemas.microsoft.com/office/powerpoint/2010/main" val="3131677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EB36E17-FB81-2C40-9500-AE5F70F3DC99}"/>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44C6A9B-B5F7-274B-AB66-7A7CACDDAA8C}"/>
              </a:ext>
            </a:extLst>
          </p:cNvPr>
          <p:cNvSpPr>
            <a:spLocks noGrp="1"/>
          </p:cNvSpPr>
          <p:nvPr>
            <p:ph type="title" hasCustomPrompt="1"/>
          </p:nvPr>
        </p:nvSpPr>
        <p:spPr>
          <a:xfrm>
            <a:off x="457200" y="2882900"/>
            <a:ext cx="7620000" cy="1980191"/>
          </a:xfrm>
        </p:spPr>
        <p:txBody>
          <a:bodyPr anchor="t"/>
          <a:lstStyle>
            <a:lvl1pPr>
              <a:lnSpc>
                <a:spcPct val="100000"/>
              </a:lnSpc>
              <a:spcBef>
                <a:spcPts val="1200"/>
              </a:spcBef>
              <a:defRPr sz="6000" b="1" i="0" spc="0">
                <a:solidFill>
                  <a:srgbClr val="F4C136"/>
                </a:solidFill>
                <a:latin typeface="Tablet Gothic Condensed" panose="02000503000000020004" pitchFamily="2" charset="77"/>
              </a:defRPr>
            </a:lvl1pPr>
          </a:lstStyle>
          <a:p>
            <a:r>
              <a:rPr lang="en-US" dirty="0"/>
              <a:t>CLICK TO EDIT MASTER TITLE STYLE</a:t>
            </a:r>
          </a:p>
        </p:txBody>
      </p:sp>
      <p:sp>
        <p:nvSpPr>
          <p:cNvPr id="4" name="Date Placeholder 3">
            <a:extLst>
              <a:ext uri="{FF2B5EF4-FFF2-40B4-BE49-F238E27FC236}">
                <a16:creationId xmlns:a16="http://schemas.microsoft.com/office/drawing/2014/main" id="{F359ECCB-ACA5-CF45-9AAD-0B8BD3E7B208}"/>
              </a:ext>
            </a:extLst>
          </p:cNvPr>
          <p:cNvSpPr>
            <a:spLocks noGrp="1"/>
          </p:cNvSpPr>
          <p:nvPr>
            <p:ph type="dt" sz="half" idx="10"/>
          </p:nvPr>
        </p:nvSpPr>
        <p:spPr>
          <a:xfrm>
            <a:off x="457200" y="6356350"/>
            <a:ext cx="2743200" cy="365125"/>
          </a:xfrm>
        </p:spPr>
        <p:txBody>
          <a:bodyPr/>
          <a:lstStyle/>
          <a:p>
            <a:fld id="{7FD15BB8-417A-914B-ACA7-C1FF84E5D687}" type="datetimeFigureOut">
              <a:rPr lang="en-US" smtClean="0"/>
              <a:t>5/13/2022</a:t>
            </a:fld>
            <a:endParaRPr lang="en-US"/>
          </a:p>
        </p:txBody>
      </p:sp>
      <p:sp>
        <p:nvSpPr>
          <p:cNvPr id="6" name="Slide Number Placeholder 5">
            <a:extLst>
              <a:ext uri="{FF2B5EF4-FFF2-40B4-BE49-F238E27FC236}">
                <a16:creationId xmlns:a16="http://schemas.microsoft.com/office/drawing/2014/main" id="{F67B1578-455B-8F4C-B3FE-B54A512D6809}"/>
              </a:ext>
            </a:extLst>
          </p:cNvPr>
          <p:cNvSpPr>
            <a:spLocks noGrp="1"/>
          </p:cNvSpPr>
          <p:nvPr>
            <p:ph type="sldNum" sz="quarter" idx="12"/>
          </p:nvPr>
        </p:nvSpPr>
        <p:spPr>
          <a:xfrm>
            <a:off x="9011653" y="6356350"/>
            <a:ext cx="2743200" cy="365125"/>
          </a:xfrm>
        </p:spPr>
        <p:txBody>
          <a:bodyPr/>
          <a:lstStyle/>
          <a:p>
            <a:fld id="{4050C99A-9822-EB4F-8D8F-BC443E517A2B}" type="slidenum">
              <a:rPr lang="en-US" smtClean="0"/>
              <a:t>‹#›</a:t>
            </a:fld>
            <a:endParaRPr lang="en-US"/>
          </a:p>
        </p:txBody>
      </p:sp>
    </p:spTree>
    <p:extLst>
      <p:ext uri="{BB962C8B-B14F-4D97-AF65-F5344CB8AC3E}">
        <p14:creationId xmlns:p14="http://schemas.microsoft.com/office/powerpoint/2010/main" val="2251184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1CE1B6-D95D-FC49-A826-9DE2BC37F915}"/>
              </a:ext>
            </a:extLst>
          </p:cNvPr>
          <p:cNvPicPr>
            <a:picLocks noChangeAspect="1"/>
          </p:cNvPicPr>
          <p:nvPr userDrawn="1"/>
        </p:nvPicPr>
        <p:blipFill>
          <a:blip r:embed="rId2"/>
          <a:srcRect/>
          <a:stretch/>
        </p:blipFill>
        <p:spPr>
          <a:xfrm>
            <a:off x="0" y="0"/>
            <a:ext cx="12192000" cy="6858000"/>
          </a:xfrm>
          <a:prstGeom prst="rect">
            <a:avLst/>
          </a:prstGeom>
        </p:spPr>
      </p:pic>
      <p:sp>
        <p:nvSpPr>
          <p:cNvPr id="4" name="Footer Placeholder 3">
            <a:extLst>
              <a:ext uri="{FF2B5EF4-FFF2-40B4-BE49-F238E27FC236}">
                <a16:creationId xmlns:a16="http://schemas.microsoft.com/office/drawing/2014/main" id="{9F6A6472-40FA-D445-A51F-BFB9457CC196}"/>
              </a:ext>
            </a:extLst>
          </p:cNvPr>
          <p:cNvSpPr>
            <a:spLocks noGrp="1"/>
          </p:cNvSpPr>
          <p:nvPr>
            <p:ph type="ftr" sz="quarter" idx="11"/>
          </p:nvPr>
        </p:nvSpPr>
        <p:spPr>
          <a:xfrm>
            <a:off x="3213100" y="6356350"/>
            <a:ext cx="5778500" cy="365125"/>
          </a:xfrm>
        </p:spPr>
        <p:txBody>
          <a:bodyPr/>
          <a:lstStyle>
            <a:lvl1pPr>
              <a:defRPr>
                <a:solidFill>
                  <a:srgbClr val="003349"/>
                </a:solidFill>
              </a:defRPr>
            </a:lvl1pPr>
          </a:lstStyle>
          <a:p>
            <a:r>
              <a:rPr lang="en-US" dirty="0"/>
              <a:t>© 2022 Cajun Operating Company, under license by Cajun Funding Corp. </a:t>
            </a:r>
          </a:p>
          <a:p>
            <a:endParaRPr lang="en-US" dirty="0"/>
          </a:p>
        </p:txBody>
      </p:sp>
    </p:spTree>
    <p:extLst>
      <p:ext uri="{BB962C8B-B14F-4D97-AF65-F5344CB8AC3E}">
        <p14:creationId xmlns:p14="http://schemas.microsoft.com/office/powerpoint/2010/main" val="1752741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D9F22-CF63-C94C-9948-437A8D47FB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7941F2-EFB4-9D4C-99BA-F7361EE912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56D62B-E082-F247-A7D7-7B8D289454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686A8F-D22C-004A-A11E-AECE5BABE950}"/>
              </a:ext>
            </a:extLst>
          </p:cNvPr>
          <p:cNvSpPr>
            <a:spLocks noGrp="1"/>
          </p:cNvSpPr>
          <p:nvPr>
            <p:ph type="dt" sz="half" idx="10"/>
          </p:nvPr>
        </p:nvSpPr>
        <p:spPr/>
        <p:txBody>
          <a:bodyPr/>
          <a:lstStyle/>
          <a:p>
            <a:fld id="{7FD15BB8-417A-914B-ACA7-C1FF84E5D687}" type="datetimeFigureOut">
              <a:rPr lang="en-US" smtClean="0"/>
              <a:t>5/13/2022</a:t>
            </a:fld>
            <a:endParaRPr lang="en-US"/>
          </a:p>
        </p:txBody>
      </p:sp>
      <p:sp>
        <p:nvSpPr>
          <p:cNvPr id="6" name="Footer Placeholder 5">
            <a:extLst>
              <a:ext uri="{FF2B5EF4-FFF2-40B4-BE49-F238E27FC236}">
                <a16:creationId xmlns:a16="http://schemas.microsoft.com/office/drawing/2014/main" id="{4E2E90F6-707B-4A4E-9CB8-A4426C8BD8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391269-05A8-834B-8893-B3B8E990CED9}"/>
              </a:ext>
            </a:extLst>
          </p:cNvPr>
          <p:cNvSpPr>
            <a:spLocks noGrp="1"/>
          </p:cNvSpPr>
          <p:nvPr>
            <p:ph type="sldNum" sz="quarter" idx="12"/>
          </p:nvPr>
        </p:nvSpPr>
        <p:spPr/>
        <p:txBody>
          <a:bodyPr/>
          <a:lstStyle/>
          <a:p>
            <a:fld id="{4050C99A-9822-EB4F-8D8F-BC443E517A2B}" type="slidenum">
              <a:rPr lang="en-US" smtClean="0"/>
              <a:t>‹#›</a:t>
            </a:fld>
            <a:endParaRPr lang="en-US"/>
          </a:p>
        </p:txBody>
      </p:sp>
    </p:spTree>
    <p:extLst>
      <p:ext uri="{BB962C8B-B14F-4D97-AF65-F5344CB8AC3E}">
        <p14:creationId xmlns:p14="http://schemas.microsoft.com/office/powerpoint/2010/main" val="1363188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19.jpeg"/><Relationship Id="rId2" Type="http://schemas.openxmlformats.org/officeDocument/2006/relationships/slideLayout" Target="../slideLayouts/slideLayout29.xml"/><Relationship Id="rId16" Type="http://schemas.openxmlformats.org/officeDocument/2006/relationships/tags" Target="../tags/tag2.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F1E6FC-E30A-C14D-9B30-2D4EDA3B67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99433783-E664-1042-99ED-E288E639CA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80CADE5-2444-0646-B778-09BCCC4246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D15BB8-417A-914B-ACA7-C1FF84E5D687}" type="datetimeFigureOut">
              <a:rPr lang="en-US" smtClean="0"/>
              <a:t>5/13/2022</a:t>
            </a:fld>
            <a:endParaRPr lang="en-US"/>
          </a:p>
        </p:txBody>
      </p:sp>
      <p:sp>
        <p:nvSpPr>
          <p:cNvPr id="5" name="Footer Placeholder 4">
            <a:extLst>
              <a:ext uri="{FF2B5EF4-FFF2-40B4-BE49-F238E27FC236}">
                <a16:creationId xmlns:a16="http://schemas.microsoft.com/office/drawing/2014/main" id="{66685641-8BA5-9A44-9925-F4A6EE976C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BF79CF-F405-4D43-AADA-3F789F64C6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50C99A-9822-EB4F-8D8F-BC443E517A2B}" type="slidenum">
              <a:rPr lang="en-US" smtClean="0"/>
              <a:t>‹#›</a:t>
            </a:fld>
            <a:endParaRPr lang="en-US"/>
          </a:p>
        </p:txBody>
      </p:sp>
    </p:spTree>
    <p:extLst>
      <p:ext uri="{BB962C8B-B14F-4D97-AF65-F5344CB8AC3E}">
        <p14:creationId xmlns:p14="http://schemas.microsoft.com/office/powerpoint/2010/main" val="379870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2" r:id="rId4"/>
    <p:sldLayoutId id="2147483665" r:id="rId5"/>
    <p:sldLayoutId id="2147483651" r:id="rId6"/>
    <p:sldLayoutId id="2147483664" r:id="rId7"/>
    <p:sldLayoutId id="2147483654" r:id="rId8"/>
    <p:sldLayoutId id="2147483652" r:id="rId9"/>
    <p:sldLayoutId id="2147483653"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17843"/>
            <a:ext cx="10972800" cy="656591"/>
          </a:xfrm>
          <a:prstGeom prst="rect">
            <a:avLst/>
          </a:prstGeom>
        </p:spPr>
        <p:txBody>
          <a:bodyPr vert="horz" lIns="0" tIns="0" rIns="0" bIns="0" rtlCol="0" anchor="ctr" anchorCtr="0">
            <a:spAutoFit/>
          </a:bodyPr>
          <a:lstStyle/>
          <a:p>
            <a:r>
              <a:rPr lang="en-US" dirty="0"/>
              <a:t>Click to edit Master title style</a:t>
            </a:r>
          </a:p>
        </p:txBody>
      </p:sp>
      <p:sp>
        <p:nvSpPr>
          <p:cNvPr id="3" name="Text Placeholder 2"/>
          <p:cNvSpPr>
            <a:spLocks noGrp="1"/>
          </p:cNvSpPr>
          <p:nvPr>
            <p:ph type="body" idx="1"/>
          </p:nvPr>
        </p:nvSpPr>
        <p:spPr>
          <a:xfrm>
            <a:off x="609600" y="1600202"/>
            <a:ext cx="10972800" cy="2674236"/>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483888"/>
            <a:ext cx="2844800" cy="365125"/>
          </a:xfrm>
          <a:prstGeom prst="rect">
            <a:avLst/>
          </a:prstGeom>
        </p:spPr>
        <p:txBody>
          <a:bodyPr vert="horz" lIns="91440" tIns="45720" rIns="91440" bIns="45720" rtlCol="0" anchor="ctr"/>
          <a:lstStyle>
            <a:lvl1pPr algn="l">
              <a:defRPr sz="1200">
                <a:solidFill>
                  <a:srgbClr val="F59817"/>
                </a:solidFill>
                <a:latin typeface="Lato"/>
              </a:defRPr>
            </a:lvl1pPr>
          </a:lstStyle>
          <a:p>
            <a:fld id="{1BBE5E9D-0FAB-3346-8EA6-5590AA7478FE}" type="datetimeFigureOut">
              <a:rPr lang="en-US" smtClean="0"/>
              <a:pPr/>
              <a:t>5/13/2022</a:t>
            </a:fld>
            <a:endParaRPr lang="en-US"/>
          </a:p>
        </p:txBody>
      </p:sp>
      <p:sp>
        <p:nvSpPr>
          <p:cNvPr id="5" name="Footer Placeholder 4"/>
          <p:cNvSpPr>
            <a:spLocks noGrp="1"/>
          </p:cNvSpPr>
          <p:nvPr>
            <p:ph type="ftr" sz="quarter" idx="3"/>
          </p:nvPr>
        </p:nvSpPr>
        <p:spPr>
          <a:xfrm>
            <a:off x="4165600" y="6483888"/>
            <a:ext cx="3860800" cy="365125"/>
          </a:xfrm>
          <a:prstGeom prst="rect">
            <a:avLst/>
          </a:prstGeom>
        </p:spPr>
        <p:txBody>
          <a:bodyPr vert="horz" lIns="91440" tIns="45720" rIns="91440" bIns="45720" rtlCol="0" anchor="ctr"/>
          <a:lstStyle>
            <a:lvl1pPr algn="ctr">
              <a:defRPr sz="1200">
                <a:solidFill>
                  <a:srgbClr val="F59817"/>
                </a:solidFill>
                <a:latin typeface="Lato"/>
              </a:defRPr>
            </a:lvl1pPr>
          </a:lstStyle>
          <a:p>
            <a:endParaRPr lang="en-US" dirty="0"/>
          </a:p>
        </p:txBody>
      </p:sp>
      <p:sp>
        <p:nvSpPr>
          <p:cNvPr id="6" name="Slide Number Placeholder 5"/>
          <p:cNvSpPr>
            <a:spLocks noGrp="1"/>
          </p:cNvSpPr>
          <p:nvPr>
            <p:ph type="sldNum" sz="quarter" idx="4"/>
          </p:nvPr>
        </p:nvSpPr>
        <p:spPr>
          <a:xfrm>
            <a:off x="8737600" y="6483888"/>
            <a:ext cx="2844800" cy="365125"/>
          </a:xfrm>
          <a:prstGeom prst="rect">
            <a:avLst/>
          </a:prstGeom>
        </p:spPr>
        <p:txBody>
          <a:bodyPr vert="horz" lIns="91440" tIns="45720" rIns="91440" bIns="45720" rtlCol="0" anchor="ctr"/>
          <a:lstStyle>
            <a:lvl1pPr algn="r">
              <a:defRPr sz="1200">
                <a:solidFill>
                  <a:srgbClr val="F59817"/>
                </a:solidFill>
                <a:latin typeface="Lato"/>
              </a:defRPr>
            </a:lvl1pPr>
          </a:lstStyle>
          <a:p>
            <a:fld id="{17FF23DE-667C-5B46-9B4B-E4D9F2B41C66}" type="slidenum">
              <a:rPr lang="en-US" smtClean="0"/>
              <a:pPr/>
              <a:t>‹#›</a:t>
            </a:fld>
            <a:endParaRPr lang="en-US"/>
          </a:p>
        </p:txBody>
      </p:sp>
    </p:spTree>
    <p:extLst>
      <p:ext uri="{BB962C8B-B14F-4D97-AF65-F5344CB8AC3E}">
        <p14:creationId xmlns:p14="http://schemas.microsoft.com/office/powerpoint/2010/main" val="156120282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ransition spd="slow">
    <p:wipe/>
  </p:transition>
  <p:txStyles>
    <p:titleStyle>
      <a:lvl1pPr algn="ctr" defTabSz="609585" rtl="0" eaLnBrk="1" latinLnBrk="0" hangingPunct="1">
        <a:spcBef>
          <a:spcPct val="0"/>
        </a:spcBef>
        <a:buNone/>
        <a:defRPr sz="4267" b="0" i="0" kern="1200" cap="all" baseline="0">
          <a:solidFill>
            <a:srgbClr val="B70A19"/>
          </a:solidFill>
          <a:latin typeface="Lato Black"/>
          <a:ea typeface="+mj-ea"/>
          <a:cs typeface="+mj-cs"/>
        </a:defRPr>
      </a:lvl1pPr>
    </p:titleStyle>
    <p:bodyStyle>
      <a:lvl1pPr marL="304792" indent="-304792" algn="l" defTabSz="609585" rtl="0" eaLnBrk="1" latinLnBrk="0" hangingPunct="1">
        <a:lnSpc>
          <a:spcPts val="3200"/>
        </a:lnSpc>
        <a:spcBef>
          <a:spcPts val="0"/>
        </a:spcBef>
        <a:spcAft>
          <a:spcPts val="1200"/>
        </a:spcAft>
        <a:buClr>
          <a:srgbClr val="F59817"/>
        </a:buClr>
        <a:buFont typeface="Arial"/>
        <a:buChar char="•"/>
        <a:defRPr sz="2933" kern="1200" baseline="0">
          <a:solidFill>
            <a:schemeClr val="tx1"/>
          </a:solidFill>
          <a:latin typeface="Lato"/>
          <a:ea typeface="+mn-ea"/>
          <a:cs typeface="Lato Medium"/>
        </a:defRPr>
      </a:lvl1pPr>
      <a:lvl2pPr marL="609585" indent="-304792" algn="l" defTabSz="609585" rtl="0" eaLnBrk="1" latinLnBrk="0" hangingPunct="1">
        <a:lnSpc>
          <a:spcPts val="3200"/>
        </a:lnSpc>
        <a:spcBef>
          <a:spcPts val="0"/>
        </a:spcBef>
        <a:spcAft>
          <a:spcPts val="1200"/>
        </a:spcAft>
        <a:buClr>
          <a:srgbClr val="F59817"/>
        </a:buClr>
        <a:buFont typeface="Arial"/>
        <a:buChar char="–"/>
        <a:defRPr sz="2933" kern="1200" baseline="0">
          <a:solidFill>
            <a:schemeClr val="tx1"/>
          </a:solidFill>
          <a:latin typeface="Lato"/>
          <a:ea typeface="+mn-ea"/>
          <a:cs typeface="Lato Medium"/>
        </a:defRPr>
      </a:lvl2pPr>
      <a:lvl3pPr marL="914377" indent="-304792" algn="l" defTabSz="609585" rtl="0" eaLnBrk="1" latinLnBrk="0" hangingPunct="1">
        <a:lnSpc>
          <a:spcPts val="3200"/>
        </a:lnSpc>
        <a:spcBef>
          <a:spcPts val="0"/>
        </a:spcBef>
        <a:spcAft>
          <a:spcPts val="1200"/>
        </a:spcAft>
        <a:buClr>
          <a:srgbClr val="F59817"/>
        </a:buClr>
        <a:buFont typeface="Arial"/>
        <a:buChar char="•"/>
        <a:defRPr sz="2933" kern="1200" baseline="0">
          <a:solidFill>
            <a:schemeClr val="tx1"/>
          </a:solidFill>
          <a:latin typeface="Lato"/>
          <a:ea typeface="+mn-ea"/>
          <a:cs typeface="Lato Medium"/>
        </a:defRPr>
      </a:lvl3pPr>
      <a:lvl4pPr marL="1373683" indent="-304792" algn="l" defTabSz="609585" rtl="0" eaLnBrk="1" latinLnBrk="0" hangingPunct="1">
        <a:lnSpc>
          <a:spcPts val="3200"/>
        </a:lnSpc>
        <a:spcBef>
          <a:spcPts val="0"/>
        </a:spcBef>
        <a:spcAft>
          <a:spcPts val="1200"/>
        </a:spcAft>
        <a:buClr>
          <a:srgbClr val="F59817"/>
        </a:buClr>
        <a:buFont typeface="Arial"/>
        <a:buChar char="–"/>
        <a:defRPr sz="2933" kern="1200" baseline="0">
          <a:solidFill>
            <a:schemeClr val="tx1"/>
          </a:solidFill>
          <a:latin typeface="Lato"/>
          <a:ea typeface="+mn-ea"/>
          <a:cs typeface="Lato Medium"/>
        </a:defRPr>
      </a:lvl4pPr>
      <a:lvl5pPr marL="1678475" indent="-304792" algn="l" defTabSz="609585" rtl="0" eaLnBrk="1" latinLnBrk="0" hangingPunct="1">
        <a:lnSpc>
          <a:spcPts val="3200"/>
        </a:lnSpc>
        <a:spcBef>
          <a:spcPts val="0"/>
        </a:spcBef>
        <a:spcAft>
          <a:spcPts val="1200"/>
        </a:spcAft>
        <a:buClr>
          <a:srgbClr val="F59817"/>
        </a:buClr>
        <a:buFont typeface="Arial"/>
        <a:buChar char="»"/>
        <a:defRPr sz="2933" kern="1200" baseline="0">
          <a:solidFill>
            <a:schemeClr val="tx1"/>
          </a:solidFill>
          <a:latin typeface="Lato"/>
          <a:ea typeface="+mn-ea"/>
          <a:cs typeface="Lato Medium"/>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Light-Bg2.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4688"/>
            <a:ext cx="12192000" cy="6858000"/>
          </a:xfrm>
          <a:prstGeom prst="rect">
            <a:avLst/>
          </a:prstGeom>
        </p:spPr>
      </p:pic>
      <p:sp>
        <p:nvSpPr>
          <p:cNvPr id="3" name="Text Placeholder 2"/>
          <p:cNvSpPr>
            <a:spLocks noGrp="1"/>
          </p:cNvSpPr>
          <p:nvPr>
            <p:ph type="body" idx="1"/>
          </p:nvPr>
        </p:nvSpPr>
        <p:spPr>
          <a:xfrm>
            <a:off x="673272" y="1604788"/>
            <a:ext cx="10801180" cy="4879499"/>
          </a:xfrm>
          <a:prstGeom prst="rect">
            <a:avLst/>
          </a:prstGeom>
        </p:spPr>
        <p:txBody>
          <a:bodyPr vert="horz" lIns="121954" tIns="60977" rIns="121954" bIns="60977"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673273" y="151679"/>
            <a:ext cx="10801180" cy="1143000"/>
          </a:xfrm>
          <a:prstGeom prst="rect">
            <a:avLst/>
          </a:prstGeom>
        </p:spPr>
        <p:txBody>
          <a:bodyPr vert="horz" lIns="121954" tIns="60977" rIns="121954" bIns="60977" rtlCol="0" anchor="ctr">
            <a:noAutofit/>
          </a:bodyPr>
          <a:lstStyle/>
          <a:p>
            <a:r>
              <a:rPr lang="en-US"/>
              <a:t>Click to edit Master title style</a:t>
            </a:r>
            <a:endParaRPr lang="en-US" dirty="0"/>
          </a:p>
        </p:txBody>
      </p:sp>
    </p:spTree>
    <p:custDataLst>
      <p:tags r:id="rId16"/>
    </p:custDataLst>
    <p:extLst>
      <p:ext uri="{BB962C8B-B14F-4D97-AF65-F5344CB8AC3E}">
        <p14:creationId xmlns:p14="http://schemas.microsoft.com/office/powerpoint/2010/main" val="177650216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hf hdr="0" dt="0"/>
  <p:txStyles>
    <p:titleStyle>
      <a:lvl1pPr algn="l" defTabSz="609463" rtl="0" eaLnBrk="1" latinLnBrk="0" hangingPunct="1">
        <a:spcBef>
          <a:spcPct val="0"/>
        </a:spcBef>
        <a:buNone/>
        <a:defRPr sz="4798" b="1" kern="1200" spc="-200">
          <a:solidFill>
            <a:schemeClr val="tx1">
              <a:lumMod val="75000"/>
              <a:lumOff val="25000"/>
            </a:schemeClr>
          </a:solidFill>
          <a:latin typeface="+mj-lt"/>
          <a:ea typeface="Calibri" panose="020F0502020204030204" pitchFamily="34" charset="0"/>
          <a:cs typeface="Source Sans Pro"/>
        </a:defRPr>
      </a:lvl1pPr>
    </p:titleStyle>
    <p:bodyStyle>
      <a:lvl1pPr marL="457097" indent="-457097" algn="l" defTabSz="609463" rtl="0" eaLnBrk="1" latinLnBrk="0" hangingPunct="1">
        <a:spcBef>
          <a:spcPct val="20000"/>
        </a:spcBef>
        <a:buFont typeface="Arial"/>
        <a:buChar char="•"/>
        <a:defRPr sz="2100" kern="1200">
          <a:solidFill>
            <a:schemeClr val="bg1">
              <a:lumMod val="50000"/>
            </a:schemeClr>
          </a:solidFill>
          <a:latin typeface="+mn-lt"/>
          <a:ea typeface="+mn-ea"/>
          <a:cs typeface="Calibri" panose="020F0502020204030204" pitchFamily="34" charset="0"/>
        </a:defRPr>
      </a:lvl1pPr>
      <a:lvl2pPr marL="990377" indent="-380914" algn="l" defTabSz="609463" rtl="0" eaLnBrk="1" latinLnBrk="0" hangingPunct="1">
        <a:spcBef>
          <a:spcPct val="20000"/>
        </a:spcBef>
        <a:buFont typeface="Arial"/>
        <a:buChar char="–"/>
        <a:defRPr sz="2100" kern="1200">
          <a:solidFill>
            <a:schemeClr val="bg1">
              <a:lumMod val="50000"/>
            </a:schemeClr>
          </a:solidFill>
          <a:latin typeface="+mn-lt"/>
          <a:ea typeface="+mn-ea"/>
          <a:cs typeface="Calibri" panose="020F0502020204030204" pitchFamily="34" charset="0"/>
        </a:defRPr>
      </a:lvl2pPr>
      <a:lvl3pPr marL="1523657" indent="-304732" algn="l" defTabSz="609463" rtl="0" eaLnBrk="1" latinLnBrk="0" hangingPunct="1">
        <a:spcBef>
          <a:spcPct val="20000"/>
        </a:spcBef>
        <a:buFont typeface="Arial"/>
        <a:buChar char="•"/>
        <a:defRPr sz="2100" kern="1200">
          <a:solidFill>
            <a:schemeClr val="bg1">
              <a:lumMod val="50000"/>
            </a:schemeClr>
          </a:solidFill>
          <a:latin typeface="+mn-lt"/>
          <a:ea typeface="+mn-ea"/>
          <a:cs typeface="Calibri" panose="020F0502020204030204" pitchFamily="34" charset="0"/>
        </a:defRPr>
      </a:lvl3pPr>
      <a:lvl4pPr marL="2133120" indent="-304732" algn="l" defTabSz="609463" rtl="0" eaLnBrk="1" latinLnBrk="0" hangingPunct="1">
        <a:spcBef>
          <a:spcPct val="20000"/>
        </a:spcBef>
        <a:buFont typeface="Arial"/>
        <a:buChar char="–"/>
        <a:defRPr sz="2100" kern="1200">
          <a:solidFill>
            <a:schemeClr val="bg1">
              <a:lumMod val="50000"/>
            </a:schemeClr>
          </a:solidFill>
          <a:latin typeface="+mn-lt"/>
          <a:ea typeface="+mn-ea"/>
          <a:cs typeface="Calibri" panose="020F0502020204030204" pitchFamily="34" charset="0"/>
        </a:defRPr>
      </a:lvl4pPr>
      <a:lvl5pPr marL="2742582" indent="-304732" algn="l" defTabSz="609463" rtl="0" eaLnBrk="1" latinLnBrk="0" hangingPunct="1">
        <a:spcBef>
          <a:spcPct val="20000"/>
        </a:spcBef>
        <a:buFont typeface="Arial"/>
        <a:buChar char="»"/>
        <a:defRPr sz="2100" kern="1200">
          <a:solidFill>
            <a:schemeClr val="bg1">
              <a:lumMod val="50000"/>
            </a:schemeClr>
          </a:solidFill>
          <a:latin typeface="+mn-lt"/>
          <a:ea typeface="+mn-ea"/>
          <a:cs typeface="Calibri" panose="020F0502020204030204" pitchFamily="34" charset="0"/>
        </a:defRPr>
      </a:lvl5pPr>
      <a:lvl6pPr marL="3352045" indent="-304732" algn="l" defTabSz="609463" rtl="0" eaLnBrk="1" latinLnBrk="0" hangingPunct="1">
        <a:spcBef>
          <a:spcPct val="20000"/>
        </a:spcBef>
        <a:buFont typeface="Arial"/>
        <a:buChar char="•"/>
        <a:defRPr sz="2699" kern="1200">
          <a:solidFill>
            <a:schemeClr val="tx1"/>
          </a:solidFill>
          <a:latin typeface="+mn-lt"/>
          <a:ea typeface="+mn-ea"/>
          <a:cs typeface="+mn-cs"/>
        </a:defRPr>
      </a:lvl6pPr>
      <a:lvl7pPr marL="3961508" indent="-304732" algn="l" defTabSz="609463" rtl="0" eaLnBrk="1" latinLnBrk="0" hangingPunct="1">
        <a:spcBef>
          <a:spcPct val="20000"/>
        </a:spcBef>
        <a:buFont typeface="Arial"/>
        <a:buChar char="•"/>
        <a:defRPr sz="26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p:bodyStyle>
    <p:otherStyle>
      <a:defPPr>
        <a:defRPr lang="en-US"/>
      </a:defPPr>
      <a:lvl1pPr marL="0" algn="l" defTabSz="609463" rtl="0" eaLnBrk="1" latinLnBrk="0" hangingPunct="1">
        <a:defRPr sz="2399" kern="1200">
          <a:solidFill>
            <a:schemeClr val="tx1"/>
          </a:solidFill>
          <a:latin typeface="+mn-lt"/>
          <a:ea typeface="+mn-ea"/>
          <a:cs typeface="+mn-cs"/>
        </a:defRPr>
      </a:lvl1pPr>
      <a:lvl2pPr marL="609463" algn="l" defTabSz="609463" rtl="0" eaLnBrk="1" latinLnBrk="0" hangingPunct="1">
        <a:defRPr sz="2399" kern="1200">
          <a:solidFill>
            <a:schemeClr val="tx1"/>
          </a:solidFill>
          <a:latin typeface="+mn-lt"/>
          <a:ea typeface="+mn-ea"/>
          <a:cs typeface="+mn-cs"/>
        </a:defRPr>
      </a:lvl2pPr>
      <a:lvl3pPr marL="1218925" algn="l" defTabSz="609463" rtl="0" eaLnBrk="1" latinLnBrk="0" hangingPunct="1">
        <a:defRPr sz="2399" kern="1200">
          <a:solidFill>
            <a:schemeClr val="tx1"/>
          </a:solidFill>
          <a:latin typeface="+mn-lt"/>
          <a:ea typeface="+mn-ea"/>
          <a:cs typeface="+mn-cs"/>
        </a:defRPr>
      </a:lvl3pPr>
      <a:lvl4pPr marL="1828388" algn="l" defTabSz="609463" rtl="0" eaLnBrk="1" latinLnBrk="0" hangingPunct="1">
        <a:defRPr sz="2399" kern="1200">
          <a:solidFill>
            <a:schemeClr val="tx1"/>
          </a:solidFill>
          <a:latin typeface="+mn-lt"/>
          <a:ea typeface="+mn-ea"/>
          <a:cs typeface="+mn-cs"/>
        </a:defRPr>
      </a:lvl4pPr>
      <a:lvl5pPr marL="2437851" algn="l" defTabSz="609463" rtl="0" eaLnBrk="1" latinLnBrk="0" hangingPunct="1">
        <a:defRPr sz="2399" kern="1200">
          <a:solidFill>
            <a:schemeClr val="tx1"/>
          </a:solidFill>
          <a:latin typeface="+mn-lt"/>
          <a:ea typeface="+mn-ea"/>
          <a:cs typeface="+mn-cs"/>
        </a:defRPr>
      </a:lvl5pPr>
      <a:lvl6pPr marL="3047314" algn="l" defTabSz="609463" rtl="0" eaLnBrk="1" latinLnBrk="0" hangingPunct="1">
        <a:defRPr sz="2399" kern="1200">
          <a:solidFill>
            <a:schemeClr val="tx1"/>
          </a:solidFill>
          <a:latin typeface="+mn-lt"/>
          <a:ea typeface="+mn-ea"/>
          <a:cs typeface="+mn-cs"/>
        </a:defRPr>
      </a:lvl6pPr>
      <a:lvl7pPr marL="3656777" algn="l" defTabSz="609463" rtl="0" eaLnBrk="1" latinLnBrk="0" hangingPunct="1">
        <a:defRPr sz="2399" kern="1200">
          <a:solidFill>
            <a:schemeClr val="tx1"/>
          </a:solidFill>
          <a:latin typeface="+mn-lt"/>
          <a:ea typeface="+mn-ea"/>
          <a:cs typeface="+mn-cs"/>
        </a:defRPr>
      </a:lvl7pPr>
      <a:lvl8pPr marL="4266239" algn="l" defTabSz="609463" rtl="0" eaLnBrk="1" latinLnBrk="0" hangingPunct="1">
        <a:defRPr sz="2399" kern="1200">
          <a:solidFill>
            <a:schemeClr val="tx1"/>
          </a:solidFill>
          <a:latin typeface="+mn-lt"/>
          <a:ea typeface="+mn-ea"/>
          <a:cs typeface="+mn-cs"/>
        </a:defRPr>
      </a:lvl8pPr>
      <a:lvl9pPr marL="4875702" algn="l" defTabSz="609463"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43.jpeg"/><Relationship Id="rId4" Type="http://schemas.openxmlformats.org/officeDocument/2006/relationships/image" Target="../media/image32.jp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45.jpg"/><Relationship Id="rId5" Type="http://schemas.openxmlformats.org/officeDocument/2006/relationships/hyperlink" Target="https://pixabay.com/en/tick-mark-correct-choice-sign-yes-40143/" TargetMode="Externa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46.jpeg"/></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
            <a:ext cx="12192000" cy="6870780"/>
          </a:xfrm>
          <a:prstGeom prst="rect">
            <a:avLst/>
          </a:prstGeom>
        </p:spPr>
      </p:pic>
    </p:spTree>
    <p:extLst>
      <p:ext uri="{BB962C8B-B14F-4D97-AF65-F5344CB8AC3E}">
        <p14:creationId xmlns:p14="http://schemas.microsoft.com/office/powerpoint/2010/main" val="2734623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BB196-027B-4097-A011-276C6A4145E3}"/>
              </a:ext>
            </a:extLst>
          </p:cNvPr>
          <p:cNvSpPr>
            <a:spLocks noGrp="1"/>
          </p:cNvSpPr>
          <p:nvPr>
            <p:ph type="title"/>
          </p:nvPr>
        </p:nvSpPr>
        <p:spPr>
          <a:xfrm>
            <a:off x="1222664" y="493713"/>
            <a:ext cx="5029280" cy="1186232"/>
          </a:xfrm>
        </p:spPr>
        <p:txBody>
          <a:bodyPr/>
          <a:lstStyle/>
          <a:p>
            <a:r>
              <a:rPr lang="en-CA" dirty="0">
                <a:latin typeface="Abadi" panose="020B0604020104020204" pitchFamily="34" charset="0"/>
              </a:rPr>
              <a:t>JOB DESCRIPTIONS</a:t>
            </a:r>
          </a:p>
        </p:txBody>
      </p:sp>
      <p:sp>
        <p:nvSpPr>
          <p:cNvPr id="3" name="Content Placeholder 2">
            <a:extLst>
              <a:ext uri="{FF2B5EF4-FFF2-40B4-BE49-F238E27FC236}">
                <a16:creationId xmlns:a16="http://schemas.microsoft.com/office/drawing/2014/main" id="{D7FF3B1E-C01C-4500-A308-C5BFA54A497F}"/>
              </a:ext>
            </a:extLst>
          </p:cNvPr>
          <p:cNvSpPr>
            <a:spLocks noGrp="1"/>
          </p:cNvSpPr>
          <p:nvPr>
            <p:ph idx="1"/>
          </p:nvPr>
        </p:nvSpPr>
        <p:spPr>
          <a:xfrm>
            <a:off x="1222663" y="1954212"/>
            <a:ext cx="4774099" cy="4351338"/>
          </a:xfrm>
        </p:spPr>
        <p:txBody>
          <a:bodyPr/>
          <a:lstStyle/>
          <a:p>
            <a:r>
              <a:rPr lang="en-CA" dirty="0">
                <a:latin typeface="Abadi" panose="020B0604020104020204" pitchFamily="34" charset="0"/>
              </a:rPr>
              <a:t>Accurate job descriptions will help attract the right potential when we place a ad.</a:t>
            </a:r>
          </a:p>
          <a:p>
            <a:r>
              <a:rPr lang="en-CA" dirty="0">
                <a:latin typeface="Abadi" panose="020B0604020104020204" pitchFamily="34" charset="0"/>
              </a:rPr>
              <a:t>They will also help us keep focussed on who we need to hire.</a:t>
            </a:r>
          </a:p>
        </p:txBody>
      </p:sp>
      <p:pic>
        <p:nvPicPr>
          <p:cNvPr id="4" name="Content Placeholder 4">
            <a:extLst>
              <a:ext uri="{FF2B5EF4-FFF2-40B4-BE49-F238E27FC236}">
                <a16:creationId xmlns:a16="http://schemas.microsoft.com/office/drawing/2014/main" id="{0CD38E22-8A97-457C-A5E1-2EF9EDC36A0D}"/>
              </a:ext>
            </a:extLst>
          </p:cNvPr>
          <p:cNvPicPr>
            <a:picLocks noChangeAspect="1"/>
          </p:cNvPicPr>
          <p:nvPr/>
        </p:nvPicPr>
        <p:blipFill>
          <a:blip r:embed="rId3"/>
          <a:stretch>
            <a:fillRect/>
          </a:stretch>
        </p:blipFill>
        <p:spPr>
          <a:xfrm>
            <a:off x="6607445" y="695207"/>
            <a:ext cx="5029280" cy="5780465"/>
          </a:xfrm>
          <a:prstGeom prst="rect">
            <a:avLst/>
          </a:prstGeom>
        </p:spPr>
      </p:pic>
    </p:spTree>
    <p:extLst>
      <p:ext uri="{BB962C8B-B14F-4D97-AF65-F5344CB8AC3E}">
        <p14:creationId xmlns:p14="http://schemas.microsoft.com/office/powerpoint/2010/main" val="1453051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3E030-E1AB-42AE-90AF-95D13B470AE7}"/>
              </a:ext>
            </a:extLst>
          </p:cNvPr>
          <p:cNvSpPr>
            <a:spLocks noGrp="1"/>
          </p:cNvSpPr>
          <p:nvPr>
            <p:ph type="title"/>
          </p:nvPr>
        </p:nvSpPr>
        <p:spPr/>
        <p:txBody>
          <a:bodyPr/>
          <a:lstStyle/>
          <a:p>
            <a:r>
              <a:rPr lang="en-CA" dirty="0"/>
              <a:t>POST AN AD ON INDEED</a:t>
            </a:r>
          </a:p>
        </p:txBody>
      </p:sp>
      <p:pic>
        <p:nvPicPr>
          <p:cNvPr id="2050" name="Picture 2">
            <a:extLst>
              <a:ext uri="{FF2B5EF4-FFF2-40B4-BE49-F238E27FC236}">
                <a16:creationId xmlns:a16="http://schemas.microsoft.com/office/drawing/2014/main" id="{B11F0A45-07F3-4F63-9767-6CA2D982C9F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62700" y="2054369"/>
            <a:ext cx="6897671" cy="3874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009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132CB-039D-4D15-995A-DE5ECA21251C}"/>
              </a:ext>
            </a:extLst>
          </p:cNvPr>
          <p:cNvSpPr>
            <a:spLocks noGrp="1"/>
          </p:cNvSpPr>
          <p:nvPr>
            <p:ph type="title"/>
          </p:nvPr>
        </p:nvSpPr>
        <p:spPr/>
        <p:txBody>
          <a:bodyPr/>
          <a:lstStyle/>
          <a:p>
            <a:r>
              <a:rPr lang="en-CA" dirty="0"/>
              <a:t>POST ADS ON OUR SOCIAL MEDIA</a:t>
            </a:r>
          </a:p>
        </p:txBody>
      </p:sp>
      <p:pic>
        <p:nvPicPr>
          <p:cNvPr id="5122" name="Picture 2" descr="Church's Chicken's Digital Marketing Push Pays Off | Deli Market News">
            <a:extLst>
              <a:ext uri="{FF2B5EF4-FFF2-40B4-BE49-F238E27FC236}">
                <a16:creationId xmlns:a16="http://schemas.microsoft.com/office/drawing/2014/main" id="{A1C0B127-4F03-4C83-B0DD-4AC3D89364F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15879" y="2235858"/>
            <a:ext cx="6886434" cy="389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454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9B66E-A8AE-4B37-B851-B1D62D0EFC3A}"/>
              </a:ext>
            </a:extLst>
          </p:cNvPr>
          <p:cNvSpPr>
            <a:spLocks noGrp="1"/>
          </p:cNvSpPr>
          <p:nvPr>
            <p:ph type="title"/>
          </p:nvPr>
        </p:nvSpPr>
        <p:spPr/>
        <p:txBody>
          <a:bodyPr/>
          <a:lstStyle/>
          <a:p>
            <a:r>
              <a:rPr lang="en-CA" dirty="0"/>
              <a:t>APPLICATIONS THROUGH OUR WEBSITE</a:t>
            </a:r>
          </a:p>
        </p:txBody>
      </p:sp>
      <p:pic>
        <p:nvPicPr>
          <p:cNvPr id="4098" name="Picture 2" descr="3449 Main Street, Vancouver - Church's Chicken">
            <a:extLst>
              <a:ext uri="{FF2B5EF4-FFF2-40B4-BE49-F238E27FC236}">
                <a16:creationId xmlns:a16="http://schemas.microsoft.com/office/drawing/2014/main" id="{B0C35BBA-88BF-472C-B81F-FA2D4F44999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37145" y="2434856"/>
            <a:ext cx="7007704" cy="3308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224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1F456-E644-4A23-A05F-AC090939F188}"/>
              </a:ext>
            </a:extLst>
          </p:cNvPr>
          <p:cNvSpPr>
            <a:spLocks noGrp="1"/>
          </p:cNvSpPr>
          <p:nvPr>
            <p:ph type="title"/>
          </p:nvPr>
        </p:nvSpPr>
        <p:spPr/>
        <p:txBody>
          <a:bodyPr/>
          <a:lstStyle/>
          <a:p>
            <a:r>
              <a:rPr lang="en-CA" dirty="0"/>
              <a:t>SERVICE CANADA JOB BANK</a:t>
            </a:r>
          </a:p>
        </p:txBody>
      </p:sp>
      <p:pic>
        <p:nvPicPr>
          <p:cNvPr id="6146" name="Picture 2" descr="Service Canada Centre – Seniors in Timmins">
            <a:extLst>
              <a:ext uri="{FF2B5EF4-FFF2-40B4-BE49-F238E27FC236}">
                <a16:creationId xmlns:a16="http://schemas.microsoft.com/office/drawing/2014/main" id="{B7C692BF-1A7D-4A86-BCA1-A1128C6A046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41451" y="1566762"/>
            <a:ext cx="6578968" cy="4068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180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62BF7-4E35-4FE4-A63D-C3D00FEAD81D}"/>
              </a:ext>
            </a:extLst>
          </p:cNvPr>
          <p:cNvSpPr>
            <a:spLocks noGrp="1"/>
          </p:cNvSpPr>
          <p:nvPr>
            <p:ph type="title"/>
          </p:nvPr>
        </p:nvSpPr>
        <p:spPr/>
        <p:txBody>
          <a:bodyPr/>
          <a:lstStyle/>
          <a:p>
            <a:r>
              <a:rPr lang="en-CA" dirty="0"/>
              <a:t>HOST A JOB FAIR</a:t>
            </a:r>
          </a:p>
        </p:txBody>
      </p:sp>
      <p:pic>
        <p:nvPicPr>
          <p:cNvPr id="8196" name="Picture 4" descr="See the source image">
            <a:extLst>
              <a:ext uri="{FF2B5EF4-FFF2-40B4-BE49-F238E27FC236}">
                <a16:creationId xmlns:a16="http://schemas.microsoft.com/office/drawing/2014/main" id="{D0CCA55C-8FEF-4556-B491-44B194716B9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3736" y="2097053"/>
            <a:ext cx="10398930" cy="3804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050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adi" panose="020B0604020104020204" pitchFamily="34" charset="0"/>
              </a:rPr>
              <a:t>APPLICATION FORM</a:t>
            </a:r>
          </a:p>
        </p:txBody>
      </p:sp>
      <p:sp>
        <p:nvSpPr>
          <p:cNvPr id="17" name="Content Placeholder 16">
            <a:extLst>
              <a:ext uri="{FF2B5EF4-FFF2-40B4-BE49-F238E27FC236}">
                <a16:creationId xmlns:a16="http://schemas.microsoft.com/office/drawing/2014/main" id="{C5D619FB-C454-46C9-BB98-409EA1C12C44}"/>
              </a:ext>
            </a:extLst>
          </p:cNvPr>
          <p:cNvSpPr>
            <a:spLocks noGrp="1"/>
          </p:cNvSpPr>
          <p:nvPr>
            <p:ph idx="1"/>
          </p:nvPr>
        </p:nvSpPr>
        <p:spPr>
          <a:xfrm>
            <a:off x="439639" y="1989573"/>
            <a:ext cx="5656361" cy="4241106"/>
          </a:xfrm>
        </p:spPr>
        <p:txBody>
          <a:bodyPr/>
          <a:lstStyle/>
          <a:p>
            <a:r>
              <a:rPr lang="en-CA" dirty="0">
                <a:latin typeface="Abadi" panose="020B0604020104020204" pitchFamily="34" charset="0"/>
              </a:rPr>
              <a:t>New form was created to keep on hand for any potential candidates that walk in.</a:t>
            </a:r>
          </a:p>
          <a:p>
            <a:r>
              <a:rPr lang="en-CA" dirty="0">
                <a:latin typeface="Abadi" panose="020B0604020104020204" pitchFamily="34" charset="0"/>
              </a:rPr>
              <a:t>Please keep copies at the front for easy access.</a:t>
            </a:r>
          </a:p>
          <a:p>
            <a:r>
              <a:rPr lang="en-CA" dirty="0">
                <a:latin typeface="Abadi" panose="020B0604020104020204" pitchFamily="34" charset="0"/>
              </a:rPr>
              <a:t>Have management receive them so they can be scheduled for an interview right away.  We don’t want to lose anyone to our competitors.</a:t>
            </a:r>
          </a:p>
        </p:txBody>
      </p:sp>
      <p:pic>
        <p:nvPicPr>
          <p:cNvPr id="4" name="Picture 3">
            <a:extLst>
              <a:ext uri="{FF2B5EF4-FFF2-40B4-BE49-F238E27FC236}">
                <a16:creationId xmlns:a16="http://schemas.microsoft.com/office/drawing/2014/main" id="{D1C245CE-4454-4BC8-B016-4C2E9C1565C7}"/>
              </a:ext>
            </a:extLst>
          </p:cNvPr>
          <p:cNvPicPr>
            <a:picLocks noChangeAspect="1"/>
          </p:cNvPicPr>
          <p:nvPr/>
        </p:nvPicPr>
        <p:blipFill>
          <a:blip r:embed="rId4"/>
          <a:stretch>
            <a:fillRect/>
          </a:stretch>
        </p:blipFill>
        <p:spPr>
          <a:xfrm>
            <a:off x="6898868" y="987056"/>
            <a:ext cx="4391025" cy="5562600"/>
          </a:xfrm>
          <a:prstGeom prst="rect">
            <a:avLst/>
          </a:prstGeom>
        </p:spPr>
      </p:pic>
    </p:spTree>
    <p:custDataLst>
      <p:tags r:id="rId1"/>
    </p:custDataLst>
    <p:extLst>
      <p:ext uri="{BB962C8B-B14F-4D97-AF65-F5344CB8AC3E}">
        <p14:creationId xmlns:p14="http://schemas.microsoft.com/office/powerpoint/2010/main" val="3333840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802C0-D4B1-4D03-9EF2-0EFF24312E44}"/>
              </a:ext>
            </a:extLst>
          </p:cNvPr>
          <p:cNvSpPr>
            <a:spLocks noGrp="1"/>
          </p:cNvSpPr>
          <p:nvPr>
            <p:ph type="title"/>
          </p:nvPr>
        </p:nvSpPr>
        <p:spPr>
          <a:xfrm>
            <a:off x="1222664" y="493712"/>
            <a:ext cx="7921336" cy="931051"/>
          </a:xfrm>
        </p:spPr>
        <p:txBody>
          <a:bodyPr/>
          <a:lstStyle/>
          <a:p>
            <a:r>
              <a:rPr lang="en-CA" dirty="0">
                <a:latin typeface="Abadi" panose="020B0604020104020204" pitchFamily="34" charset="0"/>
              </a:rPr>
              <a:t>DEDICATED HIRING DAYS</a:t>
            </a:r>
          </a:p>
        </p:txBody>
      </p:sp>
      <p:sp>
        <p:nvSpPr>
          <p:cNvPr id="3" name="Content Placeholder 2">
            <a:extLst>
              <a:ext uri="{FF2B5EF4-FFF2-40B4-BE49-F238E27FC236}">
                <a16:creationId xmlns:a16="http://schemas.microsoft.com/office/drawing/2014/main" id="{FFE73A72-1815-4655-821B-6307D4E2294D}"/>
              </a:ext>
            </a:extLst>
          </p:cNvPr>
          <p:cNvSpPr>
            <a:spLocks noGrp="1"/>
          </p:cNvSpPr>
          <p:nvPr>
            <p:ph idx="1"/>
          </p:nvPr>
        </p:nvSpPr>
        <p:spPr>
          <a:xfrm>
            <a:off x="1105706" y="1701209"/>
            <a:ext cx="5103708" cy="4572000"/>
          </a:xfrm>
        </p:spPr>
        <p:txBody>
          <a:bodyPr/>
          <a:lstStyle/>
          <a:p>
            <a:r>
              <a:rPr lang="en-CA" dirty="0">
                <a:latin typeface="Abadi" panose="020B0604020104020204" pitchFamily="34" charset="0"/>
              </a:rPr>
              <a:t>What a great way to let people know you are serious about hiring.</a:t>
            </a:r>
          </a:p>
          <a:p>
            <a:r>
              <a:rPr lang="en-CA" dirty="0">
                <a:latin typeface="Abadi" panose="020B0604020104020204" pitchFamily="34" charset="0"/>
              </a:rPr>
              <a:t>Set aside a certain day each week and block off time for interviews.</a:t>
            </a:r>
          </a:p>
          <a:p>
            <a:r>
              <a:rPr lang="en-CA" dirty="0">
                <a:latin typeface="Abadi" panose="020B0604020104020204" pitchFamily="34" charset="0"/>
              </a:rPr>
              <a:t>Write on the schedule and make sure you have floor coverage during that time.</a:t>
            </a:r>
          </a:p>
        </p:txBody>
      </p:sp>
      <p:pic>
        <p:nvPicPr>
          <p:cNvPr id="6" name="Picture 5">
            <a:extLst>
              <a:ext uri="{FF2B5EF4-FFF2-40B4-BE49-F238E27FC236}">
                <a16:creationId xmlns:a16="http://schemas.microsoft.com/office/drawing/2014/main" id="{C6A730B6-7B75-3593-04BE-C4E598A5FC2A}"/>
              </a:ext>
            </a:extLst>
          </p:cNvPr>
          <p:cNvPicPr>
            <a:picLocks noChangeAspect="1"/>
          </p:cNvPicPr>
          <p:nvPr/>
        </p:nvPicPr>
        <p:blipFill>
          <a:blip r:embed="rId3"/>
          <a:stretch>
            <a:fillRect/>
          </a:stretch>
        </p:blipFill>
        <p:spPr>
          <a:xfrm>
            <a:off x="6780156" y="0"/>
            <a:ext cx="5300118" cy="6858000"/>
          </a:xfrm>
          <a:prstGeom prst="rect">
            <a:avLst/>
          </a:prstGeom>
        </p:spPr>
      </p:pic>
    </p:spTree>
    <p:extLst>
      <p:ext uri="{BB962C8B-B14F-4D97-AF65-F5344CB8AC3E}">
        <p14:creationId xmlns:p14="http://schemas.microsoft.com/office/powerpoint/2010/main" val="3891597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11A80-29EE-4A98-B5B3-7FDB0DC78843}"/>
              </a:ext>
            </a:extLst>
          </p:cNvPr>
          <p:cNvSpPr>
            <a:spLocks noGrp="1"/>
          </p:cNvSpPr>
          <p:nvPr>
            <p:ph type="title"/>
          </p:nvPr>
        </p:nvSpPr>
        <p:spPr/>
        <p:txBody>
          <a:bodyPr/>
          <a:lstStyle/>
          <a:p>
            <a:r>
              <a:rPr lang="en-CA" dirty="0">
                <a:latin typeface="Abadi" panose="020B0604020104020204" pitchFamily="34" charset="0"/>
              </a:rPr>
              <a:t>SCHEDULING INTERVIEWS </a:t>
            </a:r>
          </a:p>
        </p:txBody>
      </p:sp>
      <p:sp>
        <p:nvSpPr>
          <p:cNvPr id="14" name="Content Placeholder 13">
            <a:extLst>
              <a:ext uri="{FF2B5EF4-FFF2-40B4-BE49-F238E27FC236}">
                <a16:creationId xmlns:a16="http://schemas.microsoft.com/office/drawing/2014/main" id="{4C50DA9D-4734-4075-ACA9-A3DE8F5238B2}"/>
              </a:ext>
            </a:extLst>
          </p:cNvPr>
          <p:cNvSpPr>
            <a:spLocks noGrp="1"/>
          </p:cNvSpPr>
          <p:nvPr>
            <p:ph idx="1"/>
          </p:nvPr>
        </p:nvSpPr>
        <p:spPr>
          <a:xfrm flipH="1">
            <a:off x="1668797" y="6209413"/>
            <a:ext cx="9709650" cy="552893"/>
          </a:xfrm>
        </p:spPr>
        <p:txBody>
          <a:bodyPr>
            <a:normAutofit fontScale="70000" lnSpcReduction="20000"/>
          </a:bodyPr>
          <a:lstStyle/>
          <a:p>
            <a:r>
              <a:rPr lang="en-CA" dirty="0">
                <a:latin typeface="Abadi" panose="020B0604020104020204" pitchFamily="34" charset="0"/>
              </a:rPr>
              <a:t>Make sure to clearly schedule and block off both the interviewer and coverage.</a:t>
            </a:r>
          </a:p>
        </p:txBody>
      </p:sp>
      <p:pic>
        <p:nvPicPr>
          <p:cNvPr id="7" name="Picture 6">
            <a:extLst>
              <a:ext uri="{FF2B5EF4-FFF2-40B4-BE49-F238E27FC236}">
                <a16:creationId xmlns:a16="http://schemas.microsoft.com/office/drawing/2014/main" id="{38118FA2-8DE6-98AD-FD6D-11CF769C92F1}"/>
              </a:ext>
            </a:extLst>
          </p:cNvPr>
          <p:cNvPicPr>
            <a:picLocks noChangeAspect="1"/>
          </p:cNvPicPr>
          <p:nvPr/>
        </p:nvPicPr>
        <p:blipFill>
          <a:blip r:embed="rId3"/>
          <a:stretch>
            <a:fillRect/>
          </a:stretch>
        </p:blipFill>
        <p:spPr>
          <a:xfrm>
            <a:off x="1166672" y="1355820"/>
            <a:ext cx="10352538" cy="4829319"/>
          </a:xfrm>
          <a:prstGeom prst="rect">
            <a:avLst/>
          </a:prstGeom>
        </p:spPr>
      </p:pic>
    </p:spTree>
    <p:extLst>
      <p:ext uri="{BB962C8B-B14F-4D97-AF65-F5344CB8AC3E}">
        <p14:creationId xmlns:p14="http://schemas.microsoft.com/office/powerpoint/2010/main" val="1894864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DE69B-5164-4B4E-BDE8-92DA04FFAE97}"/>
              </a:ext>
            </a:extLst>
          </p:cNvPr>
          <p:cNvSpPr>
            <a:spLocks noGrp="1"/>
          </p:cNvSpPr>
          <p:nvPr>
            <p:ph type="title"/>
          </p:nvPr>
        </p:nvSpPr>
        <p:spPr/>
        <p:txBody>
          <a:bodyPr/>
          <a:lstStyle/>
          <a:p>
            <a:r>
              <a:rPr lang="en-CA" dirty="0">
                <a:latin typeface="Abadi" panose="020B0604020104020204" pitchFamily="34" charset="0"/>
              </a:rPr>
              <a:t>PRE-SCREEN</a:t>
            </a:r>
          </a:p>
        </p:txBody>
      </p:sp>
    </p:spTree>
    <p:extLst>
      <p:ext uri="{BB962C8B-B14F-4D97-AF65-F5344CB8AC3E}">
        <p14:creationId xmlns:p14="http://schemas.microsoft.com/office/powerpoint/2010/main" val="3751178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37854-0999-460E-A450-5A8049EFF566}"/>
              </a:ext>
            </a:extLst>
          </p:cNvPr>
          <p:cNvSpPr>
            <a:spLocks noGrp="1"/>
          </p:cNvSpPr>
          <p:nvPr>
            <p:ph type="title"/>
          </p:nvPr>
        </p:nvSpPr>
        <p:spPr/>
        <p:txBody>
          <a:bodyPr/>
          <a:lstStyle/>
          <a:p>
            <a:r>
              <a:rPr lang="en-CA" dirty="0">
                <a:latin typeface="Abadi" panose="020B0604020104020204" pitchFamily="34" charset="0"/>
              </a:rPr>
              <a:t>THE HIRING PROCESS</a:t>
            </a:r>
          </a:p>
        </p:txBody>
      </p:sp>
      <p:pic>
        <p:nvPicPr>
          <p:cNvPr id="11" name="Content Placeholder 10">
            <a:extLst>
              <a:ext uri="{FF2B5EF4-FFF2-40B4-BE49-F238E27FC236}">
                <a16:creationId xmlns:a16="http://schemas.microsoft.com/office/drawing/2014/main" id="{240F3C87-23E8-4DD3-8F09-DBC3DD21CDA6}"/>
              </a:ext>
            </a:extLst>
          </p:cNvPr>
          <p:cNvPicPr>
            <a:picLocks noGrp="1" noChangeAspect="1"/>
          </p:cNvPicPr>
          <p:nvPr>
            <p:ph idx="1"/>
          </p:nvPr>
        </p:nvPicPr>
        <p:blipFill>
          <a:blip r:embed="rId3"/>
          <a:stretch>
            <a:fillRect/>
          </a:stretch>
        </p:blipFill>
        <p:spPr>
          <a:xfrm>
            <a:off x="1850065" y="1423125"/>
            <a:ext cx="8351754" cy="4882425"/>
          </a:xfrm>
        </p:spPr>
      </p:pic>
    </p:spTree>
    <p:extLst>
      <p:ext uri="{BB962C8B-B14F-4D97-AF65-F5344CB8AC3E}">
        <p14:creationId xmlns:p14="http://schemas.microsoft.com/office/powerpoint/2010/main" val="2243141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E4C32-31A5-4F4A-9D38-6B0FF90CF7FD}"/>
              </a:ext>
            </a:extLst>
          </p:cNvPr>
          <p:cNvSpPr>
            <a:spLocks noGrp="1"/>
          </p:cNvSpPr>
          <p:nvPr>
            <p:ph type="title"/>
          </p:nvPr>
        </p:nvSpPr>
        <p:spPr>
          <a:xfrm>
            <a:off x="294247" y="207810"/>
            <a:ext cx="10515600" cy="1325563"/>
          </a:xfrm>
        </p:spPr>
        <p:txBody>
          <a:bodyPr/>
          <a:lstStyle/>
          <a:p>
            <a:r>
              <a:rPr lang="en-CA" dirty="0">
                <a:latin typeface="Abadi" panose="020B0604020104020204" pitchFamily="34" charset="0"/>
              </a:rPr>
              <a:t>RESUME/APPLICATION SCREENING</a:t>
            </a:r>
          </a:p>
        </p:txBody>
      </p:sp>
      <p:sp>
        <p:nvSpPr>
          <p:cNvPr id="3" name="Content Placeholder 2">
            <a:extLst>
              <a:ext uri="{FF2B5EF4-FFF2-40B4-BE49-F238E27FC236}">
                <a16:creationId xmlns:a16="http://schemas.microsoft.com/office/drawing/2014/main" id="{66E7CF9A-165A-4CC5-ADBB-43C3FA83227A}"/>
              </a:ext>
            </a:extLst>
          </p:cNvPr>
          <p:cNvSpPr>
            <a:spLocks noGrp="1"/>
          </p:cNvSpPr>
          <p:nvPr>
            <p:ph idx="1"/>
          </p:nvPr>
        </p:nvSpPr>
        <p:spPr>
          <a:xfrm>
            <a:off x="432470" y="1405716"/>
            <a:ext cx="10515600" cy="4351338"/>
          </a:xfrm>
        </p:spPr>
        <p:txBody>
          <a:bodyPr/>
          <a:lstStyle/>
          <a:p>
            <a:r>
              <a:rPr lang="en-CA" dirty="0">
                <a:latin typeface="Abadi" panose="020B0604020104020204" pitchFamily="34" charset="0"/>
              </a:rPr>
              <a:t>A quick skim will help eliminate candidates that do not need another minute spent on them (inexperience, many short stay jobs, looking for a position you are not able to offer)</a:t>
            </a:r>
          </a:p>
          <a:p>
            <a:r>
              <a:rPr lang="en-CA" dirty="0">
                <a:latin typeface="Abadi" panose="020B0604020104020204" pitchFamily="34" charset="0"/>
              </a:rPr>
              <a:t>Check the candidate’s social media presence.(Facebook, Instagram) look for red flags. (racial content, violence </a:t>
            </a:r>
            <a:r>
              <a:rPr lang="en-CA" dirty="0" err="1">
                <a:latin typeface="Abadi" panose="020B0604020104020204" pitchFamily="34" charset="0"/>
              </a:rPr>
              <a:t>etc</a:t>
            </a:r>
            <a:r>
              <a:rPr lang="en-CA" dirty="0">
                <a:latin typeface="Abadi" panose="020B0604020104020204" pitchFamily="34" charset="0"/>
              </a:rPr>
              <a:t>)</a:t>
            </a:r>
          </a:p>
          <a:p>
            <a:r>
              <a:rPr lang="en-CA" dirty="0">
                <a:latin typeface="Abadi" panose="020B0604020104020204" pitchFamily="34" charset="0"/>
              </a:rPr>
              <a:t>A quick phone call could help clear up any questions you may have before setting up an interview.</a:t>
            </a:r>
          </a:p>
          <a:p>
            <a:r>
              <a:rPr lang="en-CA" dirty="0">
                <a:latin typeface="Abadi" panose="020B0604020104020204" pitchFamily="34" charset="0"/>
              </a:rPr>
              <a:t>Help your management do a quick screen when a candidate comes in to drop off a resume/application form. Let them know what you are looking for good and bad.</a:t>
            </a:r>
          </a:p>
        </p:txBody>
      </p:sp>
    </p:spTree>
    <p:extLst>
      <p:ext uri="{BB962C8B-B14F-4D97-AF65-F5344CB8AC3E}">
        <p14:creationId xmlns:p14="http://schemas.microsoft.com/office/powerpoint/2010/main" val="2975360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2A659-D692-44F2-BDF8-7371BCB4F2DB}"/>
              </a:ext>
            </a:extLst>
          </p:cNvPr>
          <p:cNvSpPr>
            <a:spLocks noGrp="1"/>
          </p:cNvSpPr>
          <p:nvPr>
            <p:ph type="title"/>
          </p:nvPr>
        </p:nvSpPr>
        <p:spPr/>
        <p:txBody>
          <a:bodyPr/>
          <a:lstStyle/>
          <a:p>
            <a:r>
              <a:rPr lang="en-CA" dirty="0">
                <a:latin typeface="Abadi" panose="020B0604020104020204" pitchFamily="34" charset="0"/>
              </a:rPr>
              <a:t>INTERVIEW</a:t>
            </a:r>
          </a:p>
        </p:txBody>
      </p:sp>
    </p:spTree>
    <p:extLst>
      <p:ext uri="{BB962C8B-B14F-4D97-AF65-F5344CB8AC3E}">
        <p14:creationId xmlns:p14="http://schemas.microsoft.com/office/powerpoint/2010/main" val="487608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ED7BC92-0482-461F-9D5C-F945DBFA058E}"/>
              </a:ext>
            </a:extLst>
          </p:cNvPr>
          <p:cNvPicPr>
            <a:picLocks noGrp="1" noChangeAspect="1"/>
          </p:cNvPicPr>
          <p:nvPr>
            <p:ph idx="1"/>
          </p:nvPr>
        </p:nvPicPr>
        <p:blipFill>
          <a:blip r:embed="rId3"/>
          <a:stretch>
            <a:fillRect/>
          </a:stretch>
        </p:blipFill>
        <p:spPr>
          <a:xfrm>
            <a:off x="613316" y="433336"/>
            <a:ext cx="10615961" cy="5573380"/>
          </a:xfrm>
        </p:spPr>
      </p:pic>
    </p:spTree>
    <p:extLst>
      <p:ext uri="{BB962C8B-B14F-4D97-AF65-F5344CB8AC3E}">
        <p14:creationId xmlns:p14="http://schemas.microsoft.com/office/powerpoint/2010/main" val="325087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BFDAA45-5392-458A-90F9-1A54475C6FE9}"/>
              </a:ext>
            </a:extLst>
          </p:cNvPr>
          <p:cNvPicPr>
            <a:picLocks noGrp="1" noChangeAspect="1"/>
          </p:cNvPicPr>
          <p:nvPr>
            <p:ph idx="1"/>
          </p:nvPr>
        </p:nvPicPr>
        <p:blipFill>
          <a:blip r:embed="rId3"/>
          <a:stretch>
            <a:fillRect/>
          </a:stretch>
        </p:blipFill>
        <p:spPr>
          <a:xfrm>
            <a:off x="245326" y="364230"/>
            <a:ext cx="10370634" cy="5423177"/>
          </a:xfrm>
        </p:spPr>
      </p:pic>
    </p:spTree>
    <p:extLst>
      <p:ext uri="{BB962C8B-B14F-4D97-AF65-F5344CB8AC3E}">
        <p14:creationId xmlns:p14="http://schemas.microsoft.com/office/powerpoint/2010/main" val="4121528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27515-46A9-4321-87CD-5B41AF387D58}"/>
              </a:ext>
            </a:extLst>
          </p:cNvPr>
          <p:cNvSpPr>
            <a:spLocks noGrp="1"/>
          </p:cNvSpPr>
          <p:nvPr>
            <p:ph type="title"/>
          </p:nvPr>
        </p:nvSpPr>
        <p:spPr>
          <a:xfrm>
            <a:off x="453736" y="316211"/>
            <a:ext cx="10515600" cy="1325563"/>
          </a:xfrm>
        </p:spPr>
        <p:txBody>
          <a:bodyPr/>
          <a:lstStyle/>
          <a:p>
            <a:r>
              <a:rPr lang="en-CA" dirty="0"/>
              <a:t>HOSPITALITY QUOTIENT</a:t>
            </a:r>
          </a:p>
        </p:txBody>
      </p:sp>
      <p:sp>
        <p:nvSpPr>
          <p:cNvPr id="3" name="Content Placeholder 2">
            <a:extLst>
              <a:ext uri="{FF2B5EF4-FFF2-40B4-BE49-F238E27FC236}">
                <a16:creationId xmlns:a16="http://schemas.microsoft.com/office/drawing/2014/main" id="{DA5C32CA-0265-4137-9613-2BDF8E889220}"/>
              </a:ext>
            </a:extLst>
          </p:cNvPr>
          <p:cNvSpPr>
            <a:spLocks noGrp="1"/>
          </p:cNvSpPr>
          <p:nvPr>
            <p:ph idx="1"/>
          </p:nvPr>
        </p:nvSpPr>
        <p:spPr>
          <a:xfrm>
            <a:off x="453736" y="1781523"/>
            <a:ext cx="10515600" cy="4351338"/>
          </a:xfrm>
        </p:spPr>
        <p:txBody>
          <a:bodyPr/>
          <a:lstStyle/>
          <a:p>
            <a:pPr marL="0" indent="0">
              <a:lnSpc>
                <a:spcPct val="115000"/>
              </a:lnSpc>
              <a:spcAft>
                <a:spcPts val="800"/>
              </a:spcAft>
              <a:buNone/>
            </a:pPr>
            <a:r>
              <a:rPr lang="en-US" sz="1800" dirty="0">
                <a:effectLst/>
                <a:latin typeface="Abadi" panose="020B0604020104020204" pitchFamily="34" charset="0"/>
                <a:ea typeface="Times New Roman" panose="02020603050405020304" pitchFamily="18" charset="0"/>
                <a:cs typeface="Times New Roman" panose="02020603050405020304" pitchFamily="18" charset="0"/>
              </a:rPr>
              <a:t>It is the value of emotional intelligence. There are 6 traits of HQ</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US" sz="1800" dirty="0">
                <a:effectLst/>
                <a:latin typeface="Abadi" panose="020B0604020104020204" pitchFamily="34" charset="0"/>
                <a:ea typeface="Times New Roman" panose="02020603050405020304" pitchFamily="18" charset="0"/>
                <a:cs typeface="Times New Roman" panose="02020603050405020304" pitchFamily="18" charset="0"/>
              </a:rPr>
              <a:t>They are kind and optimistic.</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US" sz="1800" dirty="0">
                <a:effectLst/>
                <a:latin typeface="Abadi" panose="020B0604020104020204" pitchFamily="34" charset="0"/>
                <a:ea typeface="Times New Roman" panose="02020603050405020304" pitchFamily="18" charset="0"/>
                <a:cs typeface="Times New Roman" panose="02020603050405020304" pitchFamily="18" charset="0"/>
              </a:rPr>
              <a:t>They look at each day as an opportunity to learn something new.</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US" sz="1800" dirty="0">
                <a:effectLst/>
                <a:latin typeface="Abadi" panose="020B0604020104020204" pitchFamily="34" charset="0"/>
                <a:ea typeface="Times New Roman" panose="02020603050405020304" pitchFamily="18" charset="0"/>
                <a:cs typeface="Times New Roman" panose="02020603050405020304" pitchFamily="18" charset="0"/>
              </a:rPr>
              <a:t>They have an amazing work ethic.</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US" sz="1800" dirty="0">
                <a:effectLst/>
                <a:latin typeface="Abadi" panose="020B0604020104020204" pitchFamily="34" charset="0"/>
                <a:ea typeface="Times New Roman" panose="02020603050405020304" pitchFamily="18" charset="0"/>
                <a:cs typeface="Times New Roman" panose="02020603050405020304" pitchFamily="18" charset="0"/>
              </a:rPr>
              <a:t>They are highly empathetic (they can put themselves in your shoes).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US" sz="1800" dirty="0">
                <a:effectLst/>
                <a:latin typeface="Abadi" panose="020B0604020104020204" pitchFamily="34" charset="0"/>
                <a:ea typeface="Times New Roman" panose="02020603050405020304" pitchFamily="18" charset="0"/>
                <a:cs typeface="Times New Roman" panose="02020603050405020304" pitchFamily="18" charset="0"/>
              </a:rPr>
              <a:t>They are self-aware (they are responsible for how they make others feel).</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US" sz="1800" dirty="0">
                <a:effectLst/>
                <a:latin typeface="Abadi" panose="020B0604020104020204" pitchFamily="34" charset="0"/>
                <a:ea typeface="Times New Roman" panose="02020603050405020304" pitchFamily="18" charset="0"/>
                <a:cs typeface="Times New Roman" panose="02020603050405020304" pitchFamily="18" charset="0"/>
              </a:rPr>
              <a:t>They have integrity (they have the judgement to do the right thing, even when no one is watching).</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3971990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6FEF-644C-405E-8BF9-71C77DDA788A}"/>
              </a:ext>
            </a:extLst>
          </p:cNvPr>
          <p:cNvSpPr>
            <a:spLocks noGrp="1"/>
          </p:cNvSpPr>
          <p:nvPr>
            <p:ph type="title"/>
          </p:nvPr>
        </p:nvSpPr>
        <p:spPr/>
        <p:txBody>
          <a:bodyPr/>
          <a:lstStyle/>
          <a:p>
            <a:r>
              <a:rPr lang="en-US" sz="4000" dirty="0">
                <a:effectLst/>
                <a:latin typeface="Abadi" panose="020B0604020104020204" pitchFamily="34" charset="0"/>
                <a:ea typeface="Times New Roman" panose="02020603050405020304" pitchFamily="18" charset="0"/>
                <a:cs typeface="Times New Roman" panose="02020603050405020304" pitchFamily="18" charset="0"/>
              </a:rPr>
              <a:t>You are looking for them to describe the: </a:t>
            </a:r>
            <a:r>
              <a:rPr lang="en-US" sz="4000" b="1" dirty="0">
                <a:effectLst/>
                <a:latin typeface="Abadi" panose="020B0604020104020204" pitchFamily="34" charset="0"/>
                <a:ea typeface="Times New Roman" panose="02020603050405020304" pitchFamily="18" charset="0"/>
                <a:cs typeface="Times New Roman" panose="02020603050405020304" pitchFamily="18" charset="0"/>
              </a:rPr>
              <a:t>Situation, Action &amp; Result</a:t>
            </a:r>
            <a:br>
              <a:rPr lang="en-CA" sz="4000" dirty="0">
                <a:effectLst/>
                <a:latin typeface="Calibri" panose="020F0502020204030204" pitchFamily="34" charset="0"/>
                <a:ea typeface="Calibri" panose="020F0502020204030204" pitchFamily="34" charset="0"/>
                <a:cs typeface="Times New Roman" panose="02020603050405020304" pitchFamily="18" charset="0"/>
              </a:rPr>
            </a:br>
            <a:endParaRPr lang="en-CA" dirty="0"/>
          </a:p>
        </p:txBody>
      </p:sp>
      <p:sp>
        <p:nvSpPr>
          <p:cNvPr id="3" name="Content Placeholder 2">
            <a:extLst>
              <a:ext uri="{FF2B5EF4-FFF2-40B4-BE49-F238E27FC236}">
                <a16:creationId xmlns:a16="http://schemas.microsoft.com/office/drawing/2014/main" id="{DD15457C-943C-42D8-A106-6248C0613DA6}"/>
              </a:ext>
            </a:extLst>
          </p:cNvPr>
          <p:cNvSpPr>
            <a:spLocks noGrp="1"/>
          </p:cNvSpPr>
          <p:nvPr>
            <p:ph idx="1"/>
          </p:nvPr>
        </p:nvSpPr>
        <p:spPr/>
        <p:txBody>
          <a:bodyPr>
            <a:normAutofit/>
          </a:bodyPr>
          <a:lstStyle/>
          <a:p>
            <a:pPr marL="0" indent="0">
              <a:lnSpc>
                <a:spcPct val="150000"/>
              </a:lnSpc>
              <a:spcAft>
                <a:spcPts val="800"/>
              </a:spcAft>
              <a:buNone/>
            </a:pPr>
            <a:r>
              <a:rPr lang="en-US" sz="1800" dirty="0">
                <a:solidFill>
                  <a:srgbClr val="2F5496"/>
                </a:solidFill>
                <a:effectLst/>
                <a:latin typeface="Abadi" panose="020B0604020104020204" pitchFamily="34" charset="0"/>
                <a:ea typeface="Times New Roman" panose="02020603050405020304" pitchFamily="18" charset="0"/>
                <a:cs typeface="Times New Roman" panose="02020603050405020304" pitchFamily="18" charset="0"/>
              </a:rPr>
              <a:t>SITUATION: </a:t>
            </a:r>
            <a:r>
              <a:rPr lang="en-US" sz="1800" dirty="0">
                <a:effectLst/>
                <a:latin typeface="Abadi" panose="020B0604020104020204" pitchFamily="34" charset="0"/>
                <a:ea typeface="Times New Roman" panose="02020603050405020304" pitchFamily="18" charset="0"/>
                <a:cs typeface="Times New Roman" panose="02020603050405020304" pitchFamily="18" charset="0"/>
              </a:rPr>
              <a:t>Give a brief description of the situation.</a:t>
            </a:r>
          </a:p>
          <a:p>
            <a:pPr marL="0" indent="0">
              <a:lnSpc>
                <a:spcPct val="150000"/>
              </a:lnSpc>
              <a:spcAft>
                <a:spcPts val="800"/>
              </a:spcAft>
              <a:buNone/>
            </a:pPr>
            <a:endParaRPr lang="en-CA" sz="1800" dirty="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50000"/>
              </a:lnSpc>
              <a:spcAft>
                <a:spcPts val="800"/>
              </a:spcAft>
              <a:buNone/>
            </a:pPr>
            <a:r>
              <a:rPr lang="en-US" sz="1800" dirty="0">
                <a:solidFill>
                  <a:srgbClr val="2F5496"/>
                </a:solidFill>
                <a:effectLst/>
                <a:latin typeface="Abadi" panose="020B0604020104020204" pitchFamily="34" charset="0"/>
                <a:ea typeface="Times New Roman" panose="02020603050405020304" pitchFamily="18" charset="0"/>
                <a:cs typeface="Times New Roman" panose="02020603050405020304" pitchFamily="18" charset="0"/>
              </a:rPr>
              <a:t>ACTION: </a:t>
            </a:r>
            <a:r>
              <a:rPr lang="en-US" sz="1800" dirty="0">
                <a:effectLst/>
                <a:latin typeface="Abadi" panose="020B0604020104020204" pitchFamily="34" charset="0"/>
                <a:ea typeface="Times New Roman" panose="02020603050405020304" pitchFamily="18" charset="0"/>
                <a:cs typeface="Times New Roman" panose="02020603050405020304" pitchFamily="18" charset="0"/>
              </a:rPr>
              <a:t>What specific action did you take?</a:t>
            </a:r>
          </a:p>
          <a:p>
            <a:pPr marL="0" indent="0">
              <a:lnSpc>
                <a:spcPct val="150000"/>
              </a:lnSpc>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Aft>
                <a:spcPts val="800"/>
              </a:spcAft>
              <a:buNone/>
            </a:pPr>
            <a:r>
              <a:rPr lang="en-US" sz="1800" dirty="0">
                <a:solidFill>
                  <a:srgbClr val="2F5496"/>
                </a:solidFill>
                <a:effectLst/>
                <a:latin typeface="Abadi" panose="020B0604020104020204" pitchFamily="34" charset="0"/>
                <a:ea typeface="Times New Roman" panose="02020603050405020304" pitchFamily="18" charset="0"/>
                <a:cs typeface="Times New Roman" panose="02020603050405020304" pitchFamily="18" charset="0"/>
              </a:rPr>
              <a:t>RESULT: </a:t>
            </a:r>
            <a:r>
              <a:rPr lang="en-US" sz="1800" dirty="0">
                <a:effectLst/>
                <a:latin typeface="Abadi" panose="020B0604020104020204" pitchFamily="34" charset="0"/>
                <a:ea typeface="Times New Roman" panose="02020603050405020304" pitchFamily="18" charset="0"/>
                <a:cs typeface="Times New Roman" panose="02020603050405020304" pitchFamily="18" charset="0"/>
              </a:rPr>
              <a:t>What was the result and how did you feel about it?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4290544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6D130-84C4-4DE7-AD81-854734439231}"/>
              </a:ext>
            </a:extLst>
          </p:cNvPr>
          <p:cNvSpPr>
            <a:spLocks noGrp="1"/>
          </p:cNvSpPr>
          <p:nvPr>
            <p:ph type="title"/>
          </p:nvPr>
        </p:nvSpPr>
        <p:spPr>
          <a:xfrm>
            <a:off x="342223" y="171246"/>
            <a:ext cx="10515600" cy="1325563"/>
          </a:xfrm>
        </p:spPr>
        <p:txBody>
          <a:bodyPr/>
          <a:lstStyle/>
          <a:p>
            <a:r>
              <a:rPr lang="en-CA" dirty="0">
                <a:latin typeface="Abadi" panose="020B0604020104020204" pitchFamily="34" charset="0"/>
              </a:rPr>
              <a:t>EXAMPLE QUESTION &amp; ANSWER</a:t>
            </a:r>
          </a:p>
        </p:txBody>
      </p:sp>
      <p:sp>
        <p:nvSpPr>
          <p:cNvPr id="3" name="Content Placeholder 2">
            <a:extLst>
              <a:ext uri="{FF2B5EF4-FFF2-40B4-BE49-F238E27FC236}">
                <a16:creationId xmlns:a16="http://schemas.microsoft.com/office/drawing/2014/main" id="{CBF3B801-159C-4278-A63A-1C10CFA368CD}"/>
              </a:ext>
            </a:extLst>
          </p:cNvPr>
          <p:cNvSpPr>
            <a:spLocks noGrp="1"/>
          </p:cNvSpPr>
          <p:nvPr>
            <p:ph idx="1"/>
          </p:nvPr>
        </p:nvSpPr>
        <p:spPr>
          <a:xfrm>
            <a:off x="453736" y="1777856"/>
            <a:ext cx="10515600" cy="4351338"/>
          </a:xfrm>
        </p:spPr>
        <p:txBody>
          <a:bodyPr>
            <a:normAutofit lnSpcReduction="10000"/>
          </a:bodyPr>
          <a:lstStyle/>
          <a:p>
            <a:pPr marL="0" indent="0" algn="ctr">
              <a:buNone/>
            </a:pPr>
            <a:r>
              <a:rPr lang="en-CA" dirty="0">
                <a:latin typeface="Abadi" panose="020B0604020104020204" pitchFamily="34" charset="0"/>
              </a:rPr>
              <a:t>TELL ME ABOUT A TIME WHEN YOU HAD A GREAT DINING EXPERIENCE? WHAT MADE THE EXPERIENCE SO GREAT AND WHY?</a:t>
            </a:r>
            <a:endParaRPr lang="en-CA" sz="1800" dirty="0">
              <a:latin typeface="Abadi" panose="020B0604020104020204" pitchFamily="34" charset="0"/>
            </a:endParaRPr>
          </a:p>
          <a:p>
            <a:pPr marL="0" indent="0">
              <a:buNone/>
            </a:pPr>
            <a:r>
              <a:rPr lang="en-US" i="1" dirty="0">
                <a:effectLst/>
                <a:latin typeface="Abadi" panose="020B0604020104020204" pitchFamily="34" charset="0"/>
                <a:ea typeface="Times New Roman" panose="02020603050405020304" pitchFamily="18" charset="0"/>
                <a:cs typeface="Times New Roman" panose="02020603050405020304" pitchFamily="18" charset="0"/>
              </a:rPr>
              <a:t>She went to Porter’s steakhouse with her boyfriend. She loved the atmosphere and the people.  Everyone was friendly and the staff talked as if they were friends. The service was quick and friendly but most of all the food was fantastic. She even went out of her way to personally thank the manager when he came to the table. Great music, great service and great food. She will definitely go back. She felt extremely happy and told most of her friends about the experience.</a:t>
            </a:r>
            <a:endParaRPr lang="en-CA" dirty="0">
              <a:effectLst/>
              <a:latin typeface="Abadi" panose="020B0604020104020204" pitchFamily="34" charset="0"/>
              <a:ea typeface="Calibri" panose="020F0502020204030204" pitchFamily="34" charset="0"/>
              <a:cs typeface="Times New Roman" panose="02020603050405020304" pitchFamily="18" charset="0"/>
            </a:endParaRPr>
          </a:p>
          <a:p>
            <a:pPr marL="0" indent="0">
              <a:buNone/>
            </a:pPr>
            <a:endParaRPr lang="en-CA" dirty="0"/>
          </a:p>
        </p:txBody>
      </p:sp>
    </p:spTree>
    <p:extLst>
      <p:ext uri="{BB962C8B-B14F-4D97-AF65-F5344CB8AC3E}">
        <p14:creationId xmlns:p14="http://schemas.microsoft.com/office/powerpoint/2010/main" val="2257004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0368662-E34E-4B43-AAB4-CAE51514358F}"/>
              </a:ext>
            </a:extLst>
          </p:cNvPr>
          <p:cNvPicPr>
            <a:picLocks noGrp="1" noChangeAspect="1"/>
          </p:cNvPicPr>
          <p:nvPr>
            <p:ph idx="1"/>
          </p:nvPr>
        </p:nvPicPr>
        <p:blipFill>
          <a:blip r:embed="rId3"/>
          <a:stretch>
            <a:fillRect/>
          </a:stretch>
        </p:blipFill>
        <p:spPr>
          <a:xfrm>
            <a:off x="879252" y="165574"/>
            <a:ext cx="9881675" cy="6034504"/>
          </a:xfrm>
        </p:spPr>
      </p:pic>
    </p:spTree>
    <p:extLst>
      <p:ext uri="{BB962C8B-B14F-4D97-AF65-F5344CB8AC3E}">
        <p14:creationId xmlns:p14="http://schemas.microsoft.com/office/powerpoint/2010/main" val="4210223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CA655-90BC-4B28-8BCA-B35C8D741A5C}"/>
              </a:ext>
            </a:extLst>
          </p:cNvPr>
          <p:cNvSpPr>
            <a:spLocks noGrp="1"/>
          </p:cNvSpPr>
          <p:nvPr>
            <p:ph type="title"/>
          </p:nvPr>
        </p:nvSpPr>
        <p:spPr>
          <a:xfrm>
            <a:off x="319922" y="66024"/>
            <a:ext cx="10515600" cy="1325563"/>
          </a:xfrm>
        </p:spPr>
        <p:txBody>
          <a:bodyPr/>
          <a:lstStyle/>
          <a:p>
            <a:r>
              <a:rPr lang="en-CA" dirty="0">
                <a:latin typeface="Abadi" panose="020B0604020104020204" pitchFamily="34" charset="0"/>
              </a:rPr>
              <a:t>PROBING QUESTIONS</a:t>
            </a:r>
          </a:p>
        </p:txBody>
      </p:sp>
      <p:sp>
        <p:nvSpPr>
          <p:cNvPr id="3" name="Content Placeholder 2">
            <a:extLst>
              <a:ext uri="{FF2B5EF4-FFF2-40B4-BE49-F238E27FC236}">
                <a16:creationId xmlns:a16="http://schemas.microsoft.com/office/drawing/2014/main" id="{E62563CB-4D8D-490A-93F7-96563DA44EB3}"/>
              </a:ext>
            </a:extLst>
          </p:cNvPr>
          <p:cNvSpPr>
            <a:spLocks noGrp="1"/>
          </p:cNvSpPr>
          <p:nvPr>
            <p:ph idx="1"/>
          </p:nvPr>
        </p:nvSpPr>
        <p:spPr>
          <a:xfrm>
            <a:off x="453736" y="1792674"/>
            <a:ext cx="10515600" cy="4351338"/>
          </a:xfrm>
        </p:spPr>
        <p:txBody>
          <a:bodyPr>
            <a:normAutofit lnSpcReduction="10000"/>
          </a:bodyPr>
          <a:lstStyle/>
          <a:p>
            <a:r>
              <a:rPr lang="en-CA" dirty="0">
                <a:latin typeface="Abadi" panose="020B0604020104020204" pitchFamily="34" charset="0"/>
              </a:rPr>
              <a:t>What was the situation?</a:t>
            </a:r>
          </a:p>
          <a:p>
            <a:endParaRPr lang="en-CA" dirty="0">
              <a:latin typeface="Abadi" panose="020B0604020104020204" pitchFamily="34" charset="0"/>
            </a:endParaRPr>
          </a:p>
          <a:p>
            <a:r>
              <a:rPr lang="en-CA" dirty="0">
                <a:latin typeface="Abadi" panose="020B0604020104020204" pitchFamily="34" charset="0"/>
              </a:rPr>
              <a:t>What did you do?</a:t>
            </a:r>
          </a:p>
          <a:p>
            <a:endParaRPr lang="en-CA" dirty="0">
              <a:latin typeface="Abadi" panose="020B0604020104020204" pitchFamily="34" charset="0"/>
            </a:endParaRPr>
          </a:p>
          <a:p>
            <a:r>
              <a:rPr lang="en-CA" dirty="0">
                <a:latin typeface="Abadi" panose="020B0604020104020204" pitchFamily="34" charset="0"/>
              </a:rPr>
              <a:t>What was your role?</a:t>
            </a:r>
          </a:p>
          <a:p>
            <a:endParaRPr lang="en-CA" dirty="0">
              <a:latin typeface="Abadi" panose="020B0604020104020204" pitchFamily="34" charset="0"/>
            </a:endParaRPr>
          </a:p>
          <a:p>
            <a:r>
              <a:rPr lang="en-CA" dirty="0">
                <a:latin typeface="Abadi" panose="020B0604020104020204" pitchFamily="34" charset="0"/>
              </a:rPr>
              <a:t>What was the result?</a:t>
            </a:r>
          </a:p>
          <a:p>
            <a:endParaRPr lang="en-CA" dirty="0">
              <a:latin typeface="Abadi" panose="020B0604020104020204" pitchFamily="34" charset="0"/>
            </a:endParaRPr>
          </a:p>
          <a:p>
            <a:r>
              <a:rPr lang="en-CA" dirty="0">
                <a:latin typeface="Abadi" panose="020B0604020104020204" pitchFamily="34" charset="0"/>
              </a:rPr>
              <a:t>What would you do differently if faced with this situation again?</a:t>
            </a:r>
          </a:p>
        </p:txBody>
      </p:sp>
    </p:spTree>
    <p:extLst>
      <p:ext uri="{BB962C8B-B14F-4D97-AF65-F5344CB8AC3E}">
        <p14:creationId xmlns:p14="http://schemas.microsoft.com/office/powerpoint/2010/main" val="1275379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87C41-253F-439C-BFA1-E8620818DC4B}"/>
              </a:ext>
            </a:extLst>
          </p:cNvPr>
          <p:cNvSpPr>
            <a:spLocks noGrp="1"/>
          </p:cNvSpPr>
          <p:nvPr>
            <p:ph type="title"/>
          </p:nvPr>
        </p:nvSpPr>
        <p:spPr>
          <a:xfrm>
            <a:off x="453736" y="1119098"/>
            <a:ext cx="4408196" cy="1200355"/>
          </a:xfrm>
        </p:spPr>
        <p:txBody>
          <a:bodyPr/>
          <a:lstStyle/>
          <a:p>
            <a:r>
              <a:rPr lang="en-CA" dirty="0">
                <a:latin typeface="Abadi" panose="020B0604020104020204" pitchFamily="34" charset="0"/>
              </a:rPr>
              <a:t>REFERENCE CHECK</a:t>
            </a:r>
          </a:p>
        </p:txBody>
      </p:sp>
      <p:pic>
        <p:nvPicPr>
          <p:cNvPr id="5" name="Content Placeholder 4">
            <a:extLst>
              <a:ext uri="{FF2B5EF4-FFF2-40B4-BE49-F238E27FC236}">
                <a16:creationId xmlns:a16="http://schemas.microsoft.com/office/drawing/2014/main" id="{A2475C5D-F2D7-427B-BD9E-1CFFA864BE89}"/>
              </a:ext>
            </a:extLst>
          </p:cNvPr>
          <p:cNvPicPr>
            <a:picLocks noGrp="1" noChangeAspect="1"/>
          </p:cNvPicPr>
          <p:nvPr>
            <p:ph idx="1"/>
          </p:nvPr>
        </p:nvPicPr>
        <p:blipFill>
          <a:blip r:embed="rId3"/>
          <a:stretch>
            <a:fillRect/>
          </a:stretch>
        </p:blipFill>
        <p:spPr>
          <a:xfrm>
            <a:off x="5163015" y="189571"/>
            <a:ext cx="5909262" cy="5738902"/>
          </a:xfrm>
        </p:spPr>
      </p:pic>
    </p:spTree>
    <p:extLst>
      <p:ext uri="{BB962C8B-B14F-4D97-AF65-F5344CB8AC3E}">
        <p14:creationId xmlns:p14="http://schemas.microsoft.com/office/powerpoint/2010/main" val="1388286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F4338-39C3-4158-967A-11317E185D8D}"/>
              </a:ext>
            </a:extLst>
          </p:cNvPr>
          <p:cNvSpPr>
            <a:spLocks noGrp="1"/>
          </p:cNvSpPr>
          <p:nvPr>
            <p:ph type="title"/>
          </p:nvPr>
        </p:nvSpPr>
        <p:spPr/>
        <p:txBody>
          <a:bodyPr/>
          <a:lstStyle/>
          <a:p>
            <a:r>
              <a:rPr lang="en-CA" dirty="0">
                <a:latin typeface="Abadi" panose="020B0604020104020204" pitchFamily="34" charset="0"/>
              </a:rPr>
              <a:t>RECRUITMENT VS HIRING</a:t>
            </a:r>
          </a:p>
        </p:txBody>
      </p:sp>
    </p:spTree>
    <p:extLst>
      <p:ext uri="{BB962C8B-B14F-4D97-AF65-F5344CB8AC3E}">
        <p14:creationId xmlns:p14="http://schemas.microsoft.com/office/powerpoint/2010/main" val="3644474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01D8E-A1C7-49B6-AAB3-40D52E6F6165}"/>
              </a:ext>
            </a:extLst>
          </p:cNvPr>
          <p:cNvSpPr>
            <a:spLocks noGrp="1"/>
          </p:cNvSpPr>
          <p:nvPr>
            <p:ph type="title"/>
          </p:nvPr>
        </p:nvSpPr>
        <p:spPr/>
        <p:txBody>
          <a:bodyPr/>
          <a:lstStyle/>
          <a:p>
            <a:r>
              <a:rPr lang="en-CA" dirty="0">
                <a:latin typeface="Abadi" panose="020B0604020104020204" pitchFamily="34" charset="0"/>
              </a:rPr>
              <a:t>HIRING DECISION</a:t>
            </a:r>
          </a:p>
        </p:txBody>
      </p:sp>
    </p:spTree>
    <p:extLst>
      <p:ext uri="{BB962C8B-B14F-4D97-AF65-F5344CB8AC3E}">
        <p14:creationId xmlns:p14="http://schemas.microsoft.com/office/powerpoint/2010/main" val="4047487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D27FB-59EA-4AB0-8AB0-A38914ED4684}"/>
              </a:ext>
            </a:extLst>
          </p:cNvPr>
          <p:cNvSpPr>
            <a:spLocks noGrp="1"/>
          </p:cNvSpPr>
          <p:nvPr>
            <p:ph type="title"/>
          </p:nvPr>
        </p:nvSpPr>
        <p:spPr>
          <a:xfrm>
            <a:off x="453736" y="272752"/>
            <a:ext cx="6312758" cy="1325563"/>
          </a:xfrm>
        </p:spPr>
        <p:txBody>
          <a:bodyPr/>
          <a:lstStyle/>
          <a:p>
            <a:r>
              <a:rPr lang="en-CA" dirty="0">
                <a:latin typeface="Abadi" panose="020B0604020104020204" pitchFamily="34" charset="0"/>
              </a:rPr>
              <a:t>HIRING DECISION</a:t>
            </a:r>
          </a:p>
        </p:txBody>
      </p:sp>
      <p:sp>
        <p:nvSpPr>
          <p:cNvPr id="3" name="Content Placeholder 2">
            <a:extLst>
              <a:ext uri="{FF2B5EF4-FFF2-40B4-BE49-F238E27FC236}">
                <a16:creationId xmlns:a16="http://schemas.microsoft.com/office/drawing/2014/main" id="{EF1C4BB4-1E23-4152-92D2-4A874FF2389A}"/>
              </a:ext>
            </a:extLst>
          </p:cNvPr>
          <p:cNvSpPr>
            <a:spLocks noGrp="1"/>
          </p:cNvSpPr>
          <p:nvPr>
            <p:ph idx="1"/>
          </p:nvPr>
        </p:nvSpPr>
        <p:spPr>
          <a:xfrm>
            <a:off x="378076" y="1578557"/>
            <a:ext cx="6526305" cy="4486275"/>
          </a:xfrm>
        </p:spPr>
        <p:txBody>
          <a:bodyPr>
            <a:normAutofit/>
          </a:bodyPr>
          <a:lstStyle/>
          <a:p>
            <a:r>
              <a:rPr lang="en-CA" dirty="0">
                <a:latin typeface="Abadi" panose="020B0604020104020204" pitchFamily="34" charset="0"/>
              </a:rPr>
              <a:t>You have reviewed the candidates answers and done your evaluation.</a:t>
            </a:r>
            <a:r>
              <a:rPr lang="en-CA" sz="4400" dirty="0">
                <a:solidFill>
                  <a:srgbClr val="00B050"/>
                </a:solidFill>
                <a:latin typeface="Abadi" panose="020B0604020104020204" pitchFamily="34" charset="0"/>
                <a:sym typeface="Wingdings" panose="05000000000000000000" pitchFamily="2" charset="2"/>
              </a:rPr>
              <a:t></a:t>
            </a:r>
          </a:p>
          <a:p>
            <a:r>
              <a:rPr lang="en-CA" dirty="0">
                <a:latin typeface="Abadi" panose="020B0604020104020204" pitchFamily="34" charset="0"/>
              </a:rPr>
              <a:t>Check references.</a:t>
            </a:r>
            <a:r>
              <a:rPr kumimoji="0" lang="en-CA" sz="4400" b="0" i="0" u="none" strike="noStrike" kern="1200" cap="none" spc="0" normalizeH="0" baseline="0" noProof="0" dirty="0">
                <a:ln>
                  <a:noFill/>
                </a:ln>
                <a:solidFill>
                  <a:srgbClr val="00B050"/>
                </a:solidFill>
                <a:effectLst/>
                <a:uLnTx/>
                <a:uFillTx/>
                <a:latin typeface="Abadi" panose="020B0604020104020204" pitchFamily="34" charset="0"/>
                <a:sym typeface="Wingdings" panose="05000000000000000000" pitchFamily="2" charset="2"/>
              </a:rPr>
              <a:t> </a:t>
            </a:r>
            <a:endParaRPr lang="en-CA" dirty="0">
              <a:latin typeface="Abadi" panose="020B0604020104020204" pitchFamily="34" charset="0"/>
            </a:endParaRPr>
          </a:p>
          <a:p>
            <a:pPr marL="0" indent="0">
              <a:buNone/>
            </a:pPr>
            <a:endParaRPr lang="en-CA" dirty="0">
              <a:latin typeface="Abadi" panose="020B0604020104020204" pitchFamily="34" charset="0"/>
            </a:endParaRPr>
          </a:p>
          <a:p>
            <a:r>
              <a:rPr lang="en-CA" dirty="0">
                <a:latin typeface="Abadi" panose="020B0604020104020204" pitchFamily="34" charset="0"/>
              </a:rPr>
              <a:t>Do you feel this candidate hit all of your must haves?</a:t>
            </a:r>
          </a:p>
        </p:txBody>
      </p:sp>
      <p:pic>
        <p:nvPicPr>
          <p:cNvPr id="7" name="Content Placeholder 3">
            <a:extLst>
              <a:ext uri="{FF2B5EF4-FFF2-40B4-BE49-F238E27FC236}">
                <a16:creationId xmlns:a16="http://schemas.microsoft.com/office/drawing/2014/main" id="{0BCA76F8-0502-4DD9-809A-60C56DF406E9}"/>
              </a:ext>
            </a:extLst>
          </p:cNvPr>
          <p:cNvPicPr>
            <a:picLocks noChangeAspect="1"/>
          </p:cNvPicPr>
          <p:nvPr/>
        </p:nvPicPr>
        <p:blipFill>
          <a:blip r:embed="rId3"/>
          <a:stretch>
            <a:fillRect/>
          </a:stretch>
        </p:blipFill>
        <p:spPr>
          <a:xfrm>
            <a:off x="7042268" y="624469"/>
            <a:ext cx="4202842" cy="5118456"/>
          </a:xfrm>
          <a:prstGeom prst="rect">
            <a:avLst/>
          </a:prstGeom>
        </p:spPr>
      </p:pic>
    </p:spTree>
    <p:extLst>
      <p:ext uri="{BB962C8B-B14F-4D97-AF65-F5344CB8AC3E}">
        <p14:creationId xmlns:p14="http://schemas.microsoft.com/office/powerpoint/2010/main" val="3672949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AE9A0-F3F7-434B-A749-E51287623614}"/>
              </a:ext>
            </a:extLst>
          </p:cNvPr>
          <p:cNvSpPr>
            <a:spLocks noGrp="1"/>
          </p:cNvSpPr>
          <p:nvPr>
            <p:ph type="title"/>
          </p:nvPr>
        </p:nvSpPr>
        <p:spPr/>
        <p:txBody>
          <a:bodyPr/>
          <a:lstStyle/>
          <a:p>
            <a:r>
              <a:rPr lang="en-CA" dirty="0">
                <a:latin typeface="Abadi" panose="020B0604020104020204" pitchFamily="34" charset="0"/>
              </a:rPr>
              <a:t>ON-BOARDING</a:t>
            </a:r>
          </a:p>
        </p:txBody>
      </p:sp>
    </p:spTree>
    <p:extLst>
      <p:ext uri="{BB962C8B-B14F-4D97-AF65-F5344CB8AC3E}">
        <p14:creationId xmlns:p14="http://schemas.microsoft.com/office/powerpoint/2010/main" val="320633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BA62D-7F93-4A57-A0EE-B193CE3E8076}"/>
              </a:ext>
            </a:extLst>
          </p:cNvPr>
          <p:cNvSpPr>
            <a:spLocks noGrp="1"/>
          </p:cNvSpPr>
          <p:nvPr>
            <p:ph type="title"/>
          </p:nvPr>
        </p:nvSpPr>
        <p:spPr/>
        <p:txBody>
          <a:bodyPr/>
          <a:lstStyle/>
          <a:p>
            <a:r>
              <a:rPr lang="en-CA" dirty="0"/>
              <a:t>ORIENTATION</a:t>
            </a:r>
          </a:p>
        </p:txBody>
      </p:sp>
      <p:pic>
        <p:nvPicPr>
          <p:cNvPr id="9220" name="Picture 4" descr="welcome to the team ">
            <a:extLst>
              <a:ext uri="{FF2B5EF4-FFF2-40B4-BE49-F238E27FC236}">
                <a16:creationId xmlns:a16="http://schemas.microsoft.com/office/drawing/2014/main" id="{1233BD5C-24F6-4A93-91A9-56A6384A488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97443" y="1645376"/>
            <a:ext cx="11186148" cy="4718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386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F6B83-3B85-4F27-B476-29BC1CB7E243}"/>
              </a:ext>
            </a:extLst>
          </p:cNvPr>
          <p:cNvSpPr>
            <a:spLocks noGrp="1"/>
          </p:cNvSpPr>
          <p:nvPr>
            <p:ph type="title"/>
          </p:nvPr>
        </p:nvSpPr>
        <p:spPr/>
        <p:txBody>
          <a:bodyPr/>
          <a:lstStyle/>
          <a:p>
            <a:r>
              <a:rPr lang="en-CA" dirty="0">
                <a:latin typeface="Abadi" panose="020B0604020104020204" pitchFamily="34" charset="0"/>
              </a:rPr>
              <a:t>ORIENTATION</a:t>
            </a:r>
          </a:p>
        </p:txBody>
      </p:sp>
      <p:sp>
        <p:nvSpPr>
          <p:cNvPr id="3" name="Content Placeholder 2">
            <a:extLst>
              <a:ext uri="{FF2B5EF4-FFF2-40B4-BE49-F238E27FC236}">
                <a16:creationId xmlns:a16="http://schemas.microsoft.com/office/drawing/2014/main" id="{FD157F47-B575-466B-933D-59850F541E2C}"/>
              </a:ext>
            </a:extLst>
          </p:cNvPr>
          <p:cNvSpPr>
            <a:spLocks noGrp="1"/>
          </p:cNvSpPr>
          <p:nvPr>
            <p:ph idx="1"/>
          </p:nvPr>
        </p:nvSpPr>
        <p:spPr/>
        <p:txBody>
          <a:bodyPr/>
          <a:lstStyle/>
          <a:p>
            <a:r>
              <a:rPr lang="en-CA" dirty="0">
                <a:latin typeface="Abadi" panose="020B0604020104020204" pitchFamily="34" charset="0"/>
              </a:rPr>
              <a:t>Orientation shifts are pre-planned and blocked out on the schedule just like the interviews.</a:t>
            </a:r>
          </a:p>
          <a:p>
            <a:r>
              <a:rPr lang="en-CA" dirty="0">
                <a:latin typeface="Abadi" panose="020B0604020104020204" pitchFamily="34" charset="0"/>
              </a:rPr>
              <a:t>Scheduled to be completed by the Restaurant Manager.</a:t>
            </a:r>
          </a:p>
          <a:p>
            <a:r>
              <a:rPr lang="en-CA" dirty="0">
                <a:latin typeface="Abadi" panose="020B0604020104020204" pitchFamily="34" charset="0"/>
              </a:rPr>
              <a:t>Uniform, all documents that need completion, passwords and training to punch in and out are ready and available.</a:t>
            </a:r>
          </a:p>
          <a:p>
            <a:r>
              <a:rPr lang="en-CA" dirty="0">
                <a:latin typeface="Abadi" panose="020B0604020104020204" pitchFamily="34" charset="0"/>
              </a:rPr>
              <a:t>Introduce to the team and give a restaurant tour.</a:t>
            </a:r>
          </a:p>
          <a:p>
            <a:r>
              <a:rPr lang="en-CA" dirty="0">
                <a:latin typeface="Abadi" panose="020B0604020104020204" pitchFamily="34" charset="0"/>
              </a:rPr>
              <a:t>Have the next training shifts planned and scheduled with a certified trainer.  </a:t>
            </a:r>
          </a:p>
        </p:txBody>
      </p:sp>
    </p:spTree>
    <p:extLst>
      <p:ext uri="{BB962C8B-B14F-4D97-AF65-F5344CB8AC3E}">
        <p14:creationId xmlns:p14="http://schemas.microsoft.com/office/powerpoint/2010/main" val="1130853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7241-238E-41E4-9124-4769DC17FD08}"/>
              </a:ext>
            </a:extLst>
          </p:cNvPr>
          <p:cNvSpPr>
            <a:spLocks noGrp="1"/>
          </p:cNvSpPr>
          <p:nvPr>
            <p:ph type="title"/>
          </p:nvPr>
        </p:nvSpPr>
        <p:spPr/>
        <p:txBody>
          <a:bodyPr/>
          <a:lstStyle/>
          <a:p>
            <a:r>
              <a:rPr lang="en-CA" dirty="0"/>
              <a:t>ORIENTATION SCHEDULED</a:t>
            </a:r>
          </a:p>
        </p:txBody>
      </p:sp>
      <p:pic>
        <p:nvPicPr>
          <p:cNvPr id="7" name="Content Placeholder 6">
            <a:extLst>
              <a:ext uri="{FF2B5EF4-FFF2-40B4-BE49-F238E27FC236}">
                <a16:creationId xmlns:a16="http://schemas.microsoft.com/office/drawing/2014/main" id="{E1EA2AB9-BFDE-3B3B-5F14-ECC066A5D51E}"/>
              </a:ext>
            </a:extLst>
          </p:cNvPr>
          <p:cNvPicPr>
            <a:picLocks noGrp="1" noChangeAspect="1"/>
          </p:cNvPicPr>
          <p:nvPr>
            <p:ph idx="1"/>
          </p:nvPr>
        </p:nvPicPr>
        <p:blipFill>
          <a:blip r:embed="rId3"/>
          <a:stretch>
            <a:fillRect/>
          </a:stretch>
        </p:blipFill>
        <p:spPr>
          <a:xfrm>
            <a:off x="827400" y="1594624"/>
            <a:ext cx="11059799" cy="4960296"/>
          </a:xfrm>
        </p:spPr>
      </p:pic>
    </p:spTree>
    <p:extLst>
      <p:ext uri="{BB962C8B-B14F-4D97-AF65-F5344CB8AC3E}">
        <p14:creationId xmlns:p14="http://schemas.microsoft.com/office/powerpoint/2010/main" val="2311495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4BC539-6F3A-41B7-89C4-8DF56EBC00DC}"/>
              </a:ext>
            </a:extLst>
          </p:cNvPr>
          <p:cNvSpPr>
            <a:spLocks noGrp="1"/>
          </p:cNvSpPr>
          <p:nvPr>
            <p:ph idx="1"/>
          </p:nvPr>
        </p:nvSpPr>
        <p:spPr>
          <a:xfrm>
            <a:off x="1378781" y="1643897"/>
            <a:ext cx="10515600" cy="5742878"/>
          </a:xfrm>
        </p:spPr>
        <p:txBody>
          <a:bodyPr/>
          <a:lstStyle/>
          <a:p>
            <a:pPr>
              <a:lnSpc>
                <a:spcPct val="100000"/>
              </a:lnSpc>
            </a:pPr>
            <a:r>
              <a:rPr lang="en-CA" dirty="0">
                <a:latin typeface="Abadi" panose="020B0604020104020204" pitchFamily="34" charset="0"/>
              </a:rPr>
              <a:t>This is a great opportunity for hands on practice in a safe and fun atmosphere.</a:t>
            </a:r>
          </a:p>
          <a:p>
            <a:pPr>
              <a:lnSpc>
                <a:spcPct val="100000"/>
              </a:lnSpc>
            </a:pPr>
            <a:r>
              <a:rPr lang="en-CA" dirty="0">
                <a:latin typeface="Abadi" panose="020B0604020104020204" pitchFamily="34" charset="0"/>
              </a:rPr>
              <a:t>Break into groups of 3 to do mock interviews.  Each person will have the chance to be each of 3 parts, the observer, Restaurant Manager and the candidate.</a:t>
            </a:r>
          </a:p>
          <a:p>
            <a:pPr>
              <a:lnSpc>
                <a:spcPct val="100000"/>
              </a:lnSpc>
            </a:pPr>
            <a:r>
              <a:rPr lang="en-CA" dirty="0">
                <a:latin typeface="Abadi" panose="020B0604020104020204" pitchFamily="34" charset="0"/>
              </a:rPr>
              <a:t>This will give hands on practice with the interview guide.</a:t>
            </a:r>
          </a:p>
          <a:p>
            <a:pPr>
              <a:lnSpc>
                <a:spcPct val="100000"/>
              </a:lnSpc>
            </a:pPr>
            <a:r>
              <a:rPr lang="en-CA" dirty="0">
                <a:latin typeface="Abadi" panose="020B0604020104020204" pitchFamily="34" charset="0"/>
              </a:rPr>
              <a:t>It will allow you to ask questions and practice probing for answers.</a:t>
            </a:r>
          </a:p>
          <a:p>
            <a:pPr>
              <a:lnSpc>
                <a:spcPct val="100000"/>
              </a:lnSpc>
            </a:pPr>
            <a:r>
              <a:rPr lang="en-CA" dirty="0">
                <a:latin typeface="Abadi" panose="020B0604020104020204" pitchFamily="34" charset="0"/>
              </a:rPr>
              <a:t>It will help you feel confident to bring on great additions to your team.</a:t>
            </a:r>
          </a:p>
          <a:p>
            <a:endParaRPr lang="en-CA" dirty="0"/>
          </a:p>
        </p:txBody>
      </p:sp>
      <p:sp>
        <p:nvSpPr>
          <p:cNvPr id="2" name="TextBox 1">
            <a:extLst>
              <a:ext uri="{FF2B5EF4-FFF2-40B4-BE49-F238E27FC236}">
                <a16:creationId xmlns:a16="http://schemas.microsoft.com/office/drawing/2014/main" id="{95E8AA97-53D4-5040-B9BB-C0F648C521F9}"/>
              </a:ext>
            </a:extLst>
          </p:cNvPr>
          <p:cNvSpPr txBox="1"/>
          <p:nvPr/>
        </p:nvSpPr>
        <p:spPr>
          <a:xfrm>
            <a:off x="1531087" y="518928"/>
            <a:ext cx="9303489" cy="584775"/>
          </a:xfrm>
          <a:prstGeom prst="rect">
            <a:avLst/>
          </a:prstGeom>
          <a:noFill/>
        </p:spPr>
        <p:txBody>
          <a:bodyPr wrap="square" rtlCol="0">
            <a:spAutoFit/>
          </a:bodyPr>
          <a:lstStyle/>
          <a:p>
            <a:r>
              <a:rPr lang="en-CA" sz="3200" dirty="0">
                <a:solidFill>
                  <a:schemeClr val="accent1">
                    <a:lumMod val="50000"/>
                  </a:schemeClr>
                </a:solidFill>
                <a:latin typeface="Abadi" panose="020B0604020104020204" pitchFamily="34" charset="0"/>
              </a:rPr>
              <a:t>ROLE PLAYING PRACTICE</a:t>
            </a:r>
          </a:p>
        </p:txBody>
      </p:sp>
    </p:spTree>
    <p:extLst>
      <p:ext uri="{BB962C8B-B14F-4D97-AF65-F5344CB8AC3E}">
        <p14:creationId xmlns:p14="http://schemas.microsoft.com/office/powerpoint/2010/main" val="31921760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9A812B-FC91-43A9-BC5F-BDE9BD70535F}"/>
              </a:ext>
            </a:extLst>
          </p:cNvPr>
          <p:cNvSpPr>
            <a:spLocks noGrp="1"/>
          </p:cNvSpPr>
          <p:nvPr>
            <p:ph idx="1"/>
          </p:nvPr>
        </p:nvSpPr>
        <p:spPr>
          <a:xfrm>
            <a:off x="1222664" y="987348"/>
            <a:ext cx="10515600" cy="5859501"/>
          </a:xfrm>
        </p:spPr>
        <p:txBody>
          <a:bodyPr>
            <a:normAutofit/>
          </a:bodyPr>
          <a:lstStyle/>
          <a:p>
            <a:pPr marL="0" indent="0">
              <a:buNone/>
            </a:pPr>
            <a:r>
              <a:rPr lang="en-CA" b="1" dirty="0">
                <a:latin typeface="Abadi" panose="020B0604020104020204" pitchFamily="34" charset="0"/>
              </a:rPr>
              <a:t>Role of Candidate</a:t>
            </a:r>
          </a:p>
          <a:p>
            <a:r>
              <a:rPr lang="en-CA" dirty="0">
                <a:latin typeface="Abadi" panose="020B0604020104020204" pitchFamily="34" charset="0"/>
              </a:rPr>
              <a:t>To play a candidate selected for an interview. To help the interviewer practice questioning and probing for clear answers. To help the interviewer become confident and able to successfully host a productive interview.</a:t>
            </a:r>
          </a:p>
          <a:p>
            <a:pPr marL="0" indent="0">
              <a:buNone/>
            </a:pPr>
            <a:r>
              <a:rPr lang="en-CA" b="1" dirty="0">
                <a:latin typeface="Abadi" panose="020B0604020104020204" pitchFamily="34" charset="0"/>
              </a:rPr>
              <a:t>Role </a:t>
            </a:r>
            <a:r>
              <a:rPr lang="en-CA" b="1">
                <a:latin typeface="Abadi" panose="020B0604020104020204" pitchFamily="34" charset="0"/>
              </a:rPr>
              <a:t>of Observer</a:t>
            </a:r>
            <a:endParaRPr lang="en-CA" b="1" dirty="0">
              <a:latin typeface="Abadi" panose="020B0604020104020204" pitchFamily="34" charset="0"/>
            </a:endParaRPr>
          </a:p>
          <a:p>
            <a:r>
              <a:rPr lang="en-CA" dirty="0">
                <a:latin typeface="Abadi" panose="020B0604020104020204" pitchFamily="34" charset="0"/>
              </a:rPr>
              <a:t>Observe the interview during the group practice round and complete this questionnaire, so that you can provide the interviewer with constructive feedback at the end of the interview.</a:t>
            </a:r>
          </a:p>
          <a:p>
            <a:pPr marL="0" indent="0">
              <a:buNone/>
            </a:pPr>
            <a:r>
              <a:rPr lang="en-CA" b="1" dirty="0">
                <a:latin typeface="Abadi" panose="020B0604020104020204" pitchFamily="34" charset="0"/>
              </a:rPr>
              <a:t>Role of the Manager</a:t>
            </a:r>
          </a:p>
          <a:p>
            <a:r>
              <a:rPr lang="en-CA" dirty="0">
                <a:latin typeface="Abadi" panose="020B0604020104020204" pitchFamily="34" charset="0"/>
              </a:rPr>
              <a:t>Follow the Interview Guide and have practice asking probing questions. Feel confident with the process.</a:t>
            </a:r>
          </a:p>
        </p:txBody>
      </p:sp>
    </p:spTree>
    <p:extLst>
      <p:ext uri="{BB962C8B-B14F-4D97-AF65-F5344CB8AC3E}">
        <p14:creationId xmlns:p14="http://schemas.microsoft.com/office/powerpoint/2010/main" val="341614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C05F5-3350-08F3-8695-6A8F616A5C09}"/>
              </a:ext>
            </a:extLst>
          </p:cNvPr>
          <p:cNvSpPr>
            <a:spLocks noGrp="1"/>
          </p:cNvSpPr>
          <p:nvPr>
            <p:ph type="ctrTitle"/>
          </p:nvPr>
        </p:nvSpPr>
        <p:spPr/>
        <p:txBody>
          <a:bodyPr/>
          <a:lstStyle/>
          <a:p>
            <a:r>
              <a:rPr lang="en-CA" sz="7200" dirty="0">
                <a:latin typeface="Abadi" panose="020B0604020104020204" pitchFamily="34" charset="0"/>
              </a:rPr>
              <a:t>ROLE PLAYING</a:t>
            </a:r>
          </a:p>
        </p:txBody>
      </p:sp>
      <p:sp>
        <p:nvSpPr>
          <p:cNvPr id="3" name="Subtitle 2">
            <a:extLst>
              <a:ext uri="{FF2B5EF4-FFF2-40B4-BE49-F238E27FC236}">
                <a16:creationId xmlns:a16="http://schemas.microsoft.com/office/drawing/2014/main" id="{C9F40EA2-5349-BC62-9F7A-9F958224DA7B}"/>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116261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625215-4337-4FA5-2705-94B9ED6F6736}"/>
              </a:ext>
            </a:extLst>
          </p:cNvPr>
          <p:cNvSpPr txBox="1"/>
          <p:nvPr/>
        </p:nvSpPr>
        <p:spPr>
          <a:xfrm>
            <a:off x="1195039" y="1650671"/>
            <a:ext cx="9801921" cy="2308324"/>
          </a:xfrm>
          <a:prstGeom prst="rect">
            <a:avLst/>
          </a:prstGeom>
          <a:noFill/>
        </p:spPr>
        <p:txBody>
          <a:bodyPr wrap="square" rtlCol="0">
            <a:spAutoFit/>
          </a:bodyPr>
          <a:lstStyle/>
          <a:p>
            <a:r>
              <a:rPr lang="en-CA" sz="7200" dirty="0">
                <a:solidFill>
                  <a:schemeClr val="bg1"/>
                </a:solidFill>
                <a:latin typeface="Abadi" panose="020B0604020104020204" pitchFamily="34" charset="0"/>
              </a:rPr>
              <a:t>MANAGERS ROLES &amp; RESPONSIBILITIES</a:t>
            </a:r>
          </a:p>
        </p:txBody>
      </p:sp>
    </p:spTree>
    <p:extLst>
      <p:ext uri="{BB962C8B-B14F-4D97-AF65-F5344CB8AC3E}">
        <p14:creationId xmlns:p14="http://schemas.microsoft.com/office/powerpoint/2010/main" val="486542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394" y="595042"/>
            <a:ext cx="11792607" cy="615553"/>
          </a:xfrm>
        </p:spPr>
        <p:txBody>
          <a:bodyPr/>
          <a:lstStyle/>
          <a:p>
            <a:r>
              <a:rPr lang="en-US" dirty="0"/>
              <a:t>recruiting</a:t>
            </a:r>
          </a:p>
        </p:txBody>
      </p:sp>
      <p:sp>
        <p:nvSpPr>
          <p:cNvPr id="5" name="Content Placeholder 4"/>
          <p:cNvSpPr>
            <a:spLocks noGrp="1"/>
          </p:cNvSpPr>
          <p:nvPr>
            <p:ph idx="1"/>
          </p:nvPr>
        </p:nvSpPr>
        <p:spPr>
          <a:xfrm>
            <a:off x="609600" y="2059476"/>
            <a:ext cx="10972800" cy="2133982"/>
          </a:xfrm>
        </p:spPr>
        <p:txBody>
          <a:bodyPr/>
          <a:lstStyle/>
          <a:p>
            <a:pPr>
              <a:lnSpc>
                <a:spcPct val="100000"/>
              </a:lnSpc>
              <a:spcAft>
                <a:spcPts val="0"/>
              </a:spcAft>
            </a:pPr>
            <a:r>
              <a:rPr lang="en-US" sz="4800" b="1" dirty="0"/>
              <a:t>Internal</a:t>
            </a:r>
          </a:p>
          <a:p>
            <a:pPr lvl="1">
              <a:lnSpc>
                <a:spcPct val="100000"/>
              </a:lnSpc>
              <a:spcAft>
                <a:spcPts val="0"/>
              </a:spcAft>
            </a:pPr>
            <a:r>
              <a:rPr lang="en-US" sz="2667" dirty="0"/>
              <a:t>Existing Team Members</a:t>
            </a:r>
          </a:p>
          <a:p>
            <a:pPr lvl="1">
              <a:lnSpc>
                <a:spcPct val="100000"/>
              </a:lnSpc>
              <a:spcAft>
                <a:spcPts val="0"/>
              </a:spcAft>
            </a:pPr>
            <a:r>
              <a:rPr lang="en-US" sz="2667" dirty="0"/>
              <a:t>Walk-ins</a:t>
            </a:r>
          </a:p>
          <a:p>
            <a:pPr>
              <a:lnSpc>
                <a:spcPct val="100000"/>
              </a:lnSpc>
              <a:spcAft>
                <a:spcPts val="0"/>
              </a:spcAft>
            </a:pPr>
            <a:r>
              <a:rPr lang="en-US" sz="3733" dirty="0"/>
              <a:t>External</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771177763"/>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598239D-CFF6-6C4B-B9A3-2D0E179C9806}"/>
              </a:ext>
            </a:extLst>
          </p:cNvPr>
          <p:cNvSpPr>
            <a:spLocks noGrp="1"/>
          </p:cNvSpPr>
          <p:nvPr>
            <p:ph type="subTitle" idx="1"/>
          </p:nvPr>
        </p:nvSpPr>
        <p:spPr>
          <a:xfrm>
            <a:off x="740440" y="1949850"/>
            <a:ext cx="10956973" cy="2354896"/>
          </a:xfrm>
        </p:spPr>
        <p:txBody>
          <a:bodyPr>
            <a:normAutofit/>
          </a:bodyPr>
          <a:lstStyle/>
          <a:p>
            <a:r>
              <a:rPr lang="en-US" sz="7200" dirty="0">
                <a:latin typeface="Abadi" panose="020B0604020104020204" pitchFamily="34" charset="0"/>
              </a:rPr>
              <a:t>ASSSTANT MANAGER DEVELOPMENT</a:t>
            </a:r>
          </a:p>
        </p:txBody>
      </p:sp>
    </p:spTree>
    <p:custDataLst>
      <p:tags r:id="rId1"/>
    </p:custDataLst>
    <p:extLst>
      <p:ext uri="{BB962C8B-B14F-4D97-AF65-F5344CB8AC3E}">
        <p14:creationId xmlns:p14="http://schemas.microsoft.com/office/powerpoint/2010/main" val="37296143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41DB-75ED-ACB1-08AC-A0D2E6F58F9E}"/>
              </a:ext>
            </a:extLst>
          </p:cNvPr>
          <p:cNvSpPr>
            <a:spLocks noGrp="1"/>
          </p:cNvSpPr>
          <p:nvPr>
            <p:ph type="title"/>
          </p:nvPr>
        </p:nvSpPr>
        <p:spPr/>
        <p:txBody>
          <a:bodyPr/>
          <a:lstStyle/>
          <a:p>
            <a:r>
              <a:rPr lang="en-CA" dirty="0">
                <a:latin typeface="Abadi" panose="020B0604020104020204" pitchFamily="34" charset="0"/>
              </a:rPr>
              <a:t>SCHEDULING</a:t>
            </a:r>
          </a:p>
        </p:txBody>
      </p:sp>
      <p:sp>
        <p:nvSpPr>
          <p:cNvPr id="3" name="Content Placeholder 2">
            <a:extLst>
              <a:ext uri="{FF2B5EF4-FFF2-40B4-BE49-F238E27FC236}">
                <a16:creationId xmlns:a16="http://schemas.microsoft.com/office/drawing/2014/main" id="{1E4B7B09-762C-EC5C-C92B-43EEC4FC7C04}"/>
              </a:ext>
            </a:extLst>
          </p:cNvPr>
          <p:cNvSpPr>
            <a:spLocks noGrp="1"/>
          </p:cNvSpPr>
          <p:nvPr>
            <p:ph idx="1"/>
          </p:nvPr>
        </p:nvSpPr>
        <p:spPr/>
        <p:txBody>
          <a:bodyPr/>
          <a:lstStyle/>
          <a:p>
            <a:r>
              <a:rPr lang="en-CA" dirty="0"/>
              <a:t>Staffing</a:t>
            </a:r>
          </a:p>
          <a:p>
            <a:r>
              <a:rPr lang="en-CA" dirty="0"/>
              <a:t>Part-time 4 hour shifts.</a:t>
            </a:r>
          </a:p>
          <a:p>
            <a:r>
              <a:rPr lang="en-CA" dirty="0"/>
              <a:t>Purpose of schedule.</a:t>
            </a:r>
          </a:p>
          <a:p>
            <a:r>
              <a:rPr lang="en-CA" dirty="0"/>
              <a:t>People Development.</a:t>
            </a:r>
          </a:p>
          <a:p>
            <a:r>
              <a:rPr lang="en-CA" dirty="0"/>
              <a:t>Time to run the business.</a:t>
            </a:r>
          </a:p>
          <a:p>
            <a:r>
              <a:rPr lang="en-CA" dirty="0"/>
              <a:t>Scheduling.</a:t>
            </a:r>
          </a:p>
          <a:p>
            <a:endParaRPr lang="en-CA" dirty="0"/>
          </a:p>
        </p:txBody>
      </p:sp>
      <p:pic>
        <p:nvPicPr>
          <p:cNvPr id="4" name="Picture 3">
            <a:extLst>
              <a:ext uri="{FF2B5EF4-FFF2-40B4-BE49-F238E27FC236}">
                <a16:creationId xmlns:a16="http://schemas.microsoft.com/office/drawing/2014/main" id="{B3D69625-AA93-9DB6-3DB3-D4844F720FA7}"/>
              </a:ext>
            </a:extLst>
          </p:cNvPr>
          <p:cNvPicPr>
            <a:picLocks noChangeAspect="1"/>
          </p:cNvPicPr>
          <p:nvPr/>
        </p:nvPicPr>
        <p:blipFill>
          <a:blip r:embed="rId2"/>
          <a:stretch>
            <a:fillRect/>
          </a:stretch>
        </p:blipFill>
        <p:spPr>
          <a:xfrm>
            <a:off x="4667694" y="1164256"/>
            <a:ext cx="6953588" cy="5376388"/>
          </a:xfrm>
          <a:prstGeom prst="rect">
            <a:avLst/>
          </a:prstGeom>
        </p:spPr>
      </p:pic>
    </p:spTree>
    <p:extLst>
      <p:ext uri="{BB962C8B-B14F-4D97-AF65-F5344CB8AC3E}">
        <p14:creationId xmlns:p14="http://schemas.microsoft.com/office/powerpoint/2010/main" val="22329108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adi" panose="020B0604020104020204" pitchFamily="34" charset="0"/>
              </a:rPr>
              <a:t>HIRING &amp; ORIENTATION</a:t>
            </a:r>
          </a:p>
        </p:txBody>
      </p:sp>
      <p:pic>
        <p:nvPicPr>
          <p:cNvPr id="4" name="Picture 3">
            <a:extLst>
              <a:ext uri="{FF2B5EF4-FFF2-40B4-BE49-F238E27FC236}">
                <a16:creationId xmlns:a16="http://schemas.microsoft.com/office/drawing/2014/main" id="{D1C245CE-4454-4BC8-B016-4C2E9C1565C7}"/>
              </a:ext>
            </a:extLst>
          </p:cNvPr>
          <p:cNvPicPr>
            <a:picLocks noChangeAspect="1"/>
          </p:cNvPicPr>
          <p:nvPr/>
        </p:nvPicPr>
        <p:blipFill>
          <a:blip r:embed="rId4"/>
          <a:stretch>
            <a:fillRect/>
          </a:stretch>
        </p:blipFill>
        <p:spPr>
          <a:xfrm>
            <a:off x="6898868" y="987056"/>
            <a:ext cx="4391025" cy="5562600"/>
          </a:xfrm>
          <a:prstGeom prst="rect">
            <a:avLst/>
          </a:prstGeom>
        </p:spPr>
      </p:pic>
      <p:pic>
        <p:nvPicPr>
          <p:cNvPr id="1028" name="Picture 4">
            <a:extLst>
              <a:ext uri="{FF2B5EF4-FFF2-40B4-BE49-F238E27FC236}">
                <a16:creationId xmlns:a16="http://schemas.microsoft.com/office/drawing/2014/main" id="{1E078535-9989-4400-A558-C9C9AF434A8E}"/>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39737" y="2152185"/>
            <a:ext cx="6091219" cy="365473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489399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adi" panose="020B0604020104020204" pitchFamily="34" charset="0"/>
              </a:rPr>
              <a:t>PAPERWORK</a:t>
            </a:r>
          </a:p>
        </p:txBody>
      </p:sp>
      <p:pic>
        <p:nvPicPr>
          <p:cNvPr id="4" name="Picture 3">
            <a:extLst>
              <a:ext uri="{FF2B5EF4-FFF2-40B4-BE49-F238E27FC236}">
                <a16:creationId xmlns:a16="http://schemas.microsoft.com/office/drawing/2014/main" id="{DACC78B4-BE8B-4AF4-ABFC-DE8715FFBAF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233485" y="2139615"/>
            <a:ext cx="3823341" cy="3542864"/>
          </a:xfrm>
          <a:prstGeom prst="rect">
            <a:avLst/>
          </a:prstGeom>
        </p:spPr>
      </p:pic>
      <p:pic>
        <p:nvPicPr>
          <p:cNvPr id="5" name="Picture 4">
            <a:extLst>
              <a:ext uri="{FF2B5EF4-FFF2-40B4-BE49-F238E27FC236}">
                <a16:creationId xmlns:a16="http://schemas.microsoft.com/office/drawing/2014/main" id="{6F32D1C2-3F17-4FB1-92B8-88C83EBE8D0D}"/>
              </a:ext>
            </a:extLst>
          </p:cNvPr>
          <p:cNvPicPr>
            <a:picLocks noChangeAspect="1"/>
          </p:cNvPicPr>
          <p:nvPr/>
        </p:nvPicPr>
        <p:blipFill>
          <a:blip r:embed="rId6"/>
          <a:stretch>
            <a:fillRect/>
          </a:stretch>
        </p:blipFill>
        <p:spPr>
          <a:xfrm>
            <a:off x="5056826" y="1048564"/>
            <a:ext cx="6959035" cy="5380600"/>
          </a:xfrm>
          <a:prstGeom prst="rect">
            <a:avLst/>
          </a:prstGeom>
        </p:spPr>
      </p:pic>
    </p:spTree>
    <p:custDataLst>
      <p:tags r:id="rId1"/>
    </p:custDataLst>
    <p:extLst>
      <p:ext uri="{BB962C8B-B14F-4D97-AF65-F5344CB8AC3E}">
        <p14:creationId xmlns:p14="http://schemas.microsoft.com/office/powerpoint/2010/main" val="3141275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adi" panose="020B0604020104020204" pitchFamily="34" charset="0"/>
              </a:rPr>
              <a:t>FRIES</a:t>
            </a:r>
          </a:p>
        </p:txBody>
      </p:sp>
      <p:sp>
        <p:nvSpPr>
          <p:cNvPr id="17" name="Content Placeholder 16">
            <a:extLst>
              <a:ext uri="{FF2B5EF4-FFF2-40B4-BE49-F238E27FC236}">
                <a16:creationId xmlns:a16="http://schemas.microsoft.com/office/drawing/2014/main" id="{C5D619FB-C454-46C9-BB98-409EA1C12C44}"/>
              </a:ext>
            </a:extLst>
          </p:cNvPr>
          <p:cNvSpPr>
            <a:spLocks noGrp="1"/>
          </p:cNvSpPr>
          <p:nvPr>
            <p:ph idx="1"/>
          </p:nvPr>
        </p:nvSpPr>
        <p:spPr>
          <a:xfrm>
            <a:off x="439639" y="1989573"/>
            <a:ext cx="5656361" cy="4241106"/>
          </a:xfrm>
        </p:spPr>
        <p:txBody>
          <a:bodyPr/>
          <a:lstStyle/>
          <a:p>
            <a:r>
              <a:rPr lang="en-CA" dirty="0">
                <a:latin typeface="Abadi" panose="020B0604020104020204" pitchFamily="34" charset="0"/>
              </a:rPr>
              <a:t>Salting.</a:t>
            </a:r>
          </a:p>
          <a:p>
            <a:r>
              <a:rPr lang="en-CA" dirty="0">
                <a:latin typeface="Abadi" panose="020B0604020104020204" pitchFamily="34" charset="0"/>
              </a:rPr>
              <a:t>Packaging.</a:t>
            </a:r>
          </a:p>
          <a:p>
            <a:r>
              <a:rPr lang="en-CA" dirty="0">
                <a:latin typeface="Abadi" panose="020B0604020104020204" pitchFamily="34" charset="0"/>
              </a:rPr>
              <a:t>Shortening Management.</a:t>
            </a:r>
          </a:p>
          <a:p>
            <a:r>
              <a:rPr lang="en-CA" dirty="0">
                <a:latin typeface="Abadi" panose="020B0604020104020204" pitchFamily="34" charset="0"/>
              </a:rPr>
              <a:t>Yield.</a:t>
            </a:r>
          </a:p>
          <a:p>
            <a:r>
              <a:rPr lang="en-CA" dirty="0">
                <a:latin typeface="Abadi" panose="020B0604020104020204" pitchFamily="34" charset="0"/>
              </a:rPr>
              <a:t>Production Management.</a:t>
            </a:r>
          </a:p>
        </p:txBody>
      </p:sp>
      <p:pic>
        <p:nvPicPr>
          <p:cNvPr id="5" name="Picture 4">
            <a:extLst>
              <a:ext uri="{FF2B5EF4-FFF2-40B4-BE49-F238E27FC236}">
                <a16:creationId xmlns:a16="http://schemas.microsoft.com/office/drawing/2014/main" id="{C28C7D13-BA4B-4B34-B397-FFE8F1E9924E}"/>
              </a:ext>
            </a:extLst>
          </p:cNvPr>
          <p:cNvPicPr>
            <a:picLocks noChangeAspect="1"/>
          </p:cNvPicPr>
          <p:nvPr/>
        </p:nvPicPr>
        <p:blipFill>
          <a:blip r:embed="rId4"/>
          <a:stretch>
            <a:fillRect/>
          </a:stretch>
        </p:blipFill>
        <p:spPr>
          <a:xfrm>
            <a:off x="6831729" y="1989573"/>
            <a:ext cx="4906535" cy="3679901"/>
          </a:xfrm>
          <a:prstGeom prst="rect">
            <a:avLst/>
          </a:prstGeom>
        </p:spPr>
      </p:pic>
    </p:spTree>
    <p:custDataLst>
      <p:tags r:id="rId1"/>
    </p:custDataLst>
    <p:extLst>
      <p:ext uri="{BB962C8B-B14F-4D97-AF65-F5344CB8AC3E}">
        <p14:creationId xmlns:p14="http://schemas.microsoft.com/office/powerpoint/2010/main" val="2826311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A0D35-FE6B-4180-BC8D-B2839DC176FD}"/>
              </a:ext>
            </a:extLst>
          </p:cNvPr>
          <p:cNvSpPr>
            <a:spLocks noGrp="1"/>
          </p:cNvSpPr>
          <p:nvPr>
            <p:ph type="title"/>
          </p:nvPr>
        </p:nvSpPr>
        <p:spPr>
          <a:xfrm>
            <a:off x="230452" y="282239"/>
            <a:ext cx="6297938" cy="685324"/>
          </a:xfrm>
        </p:spPr>
        <p:txBody>
          <a:bodyPr/>
          <a:lstStyle/>
          <a:p>
            <a:r>
              <a:rPr lang="en-CA" dirty="0">
                <a:latin typeface="Abadi" panose="020B0604020104020204" pitchFamily="34" charset="0"/>
              </a:rPr>
              <a:t>STAFFING ANALYSIS TOOL</a:t>
            </a:r>
          </a:p>
        </p:txBody>
      </p:sp>
      <p:pic>
        <p:nvPicPr>
          <p:cNvPr id="5" name="Picture 4">
            <a:extLst>
              <a:ext uri="{FF2B5EF4-FFF2-40B4-BE49-F238E27FC236}">
                <a16:creationId xmlns:a16="http://schemas.microsoft.com/office/drawing/2014/main" id="{16A36A1E-9456-23DD-E20B-AD3ABF5F52FF}"/>
              </a:ext>
            </a:extLst>
          </p:cNvPr>
          <p:cNvPicPr>
            <a:picLocks noChangeAspect="1"/>
          </p:cNvPicPr>
          <p:nvPr/>
        </p:nvPicPr>
        <p:blipFill>
          <a:blip r:embed="rId3"/>
          <a:stretch>
            <a:fillRect/>
          </a:stretch>
        </p:blipFill>
        <p:spPr>
          <a:xfrm>
            <a:off x="309562" y="967563"/>
            <a:ext cx="11572875" cy="4791075"/>
          </a:xfrm>
          <a:prstGeom prst="rect">
            <a:avLst/>
          </a:prstGeom>
        </p:spPr>
      </p:pic>
    </p:spTree>
    <p:extLst>
      <p:ext uri="{BB962C8B-B14F-4D97-AF65-F5344CB8AC3E}">
        <p14:creationId xmlns:p14="http://schemas.microsoft.com/office/powerpoint/2010/main" val="3036077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A0D35-FE6B-4180-BC8D-B2839DC176FD}"/>
              </a:ext>
            </a:extLst>
          </p:cNvPr>
          <p:cNvSpPr>
            <a:spLocks noGrp="1"/>
          </p:cNvSpPr>
          <p:nvPr>
            <p:ph type="title"/>
          </p:nvPr>
        </p:nvSpPr>
        <p:spPr>
          <a:xfrm>
            <a:off x="453736" y="728807"/>
            <a:ext cx="6297938" cy="685324"/>
          </a:xfrm>
        </p:spPr>
        <p:txBody>
          <a:bodyPr/>
          <a:lstStyle/>
          <a:p>
            <a:r>
              <a:rPr lang="en-CA" dirty="0">
                <a:latin typeface="Abadi" panose="020B0604020104020204" pitchFamily="34" charset="0"/>
              </a:rPr>
              <a:t>STAFFING ANALYSIS TOOL</a:t>
            </a:r>
          </a:p>
        </p:txBody>
      </p:sp>
      <p:pic>
        <p:nvPicPr>
          <p:cNvPr id="7" name="Picture 6">
            <a:extLst>
              <a:ext uri="{FF2B5EF4-FFF2-40B4-BE49-F238E27FC236}">
                <a16:creationId xmlns:a16="http://schemas.microsoft.com/office/drawing/2014/main" id="{7AE09F5B-2147-BF81-86C5-56DB0D3DA1F9}"/>
              </a:ext>
            </a:extLst>
          </p:cNvPr>
          <p:cNvPicPr>
            <a:picLocks noChangeAspect="1"/>
          </p:cNvPicPr>
          <p:nvPr/>
        </p:nvPicPr>
        <p:blipFill>
          <a:blip r:embed="rId3"/>
          <a:stretch>
            <a:fillRect/>
          </a:stretch>
        </p:blipFill>
        <p:spPr>
          <a:xfrm>
            <a:off x="616689" y="1302384"/>
            <a:ext cx="9815290" cy="4550506"/>
          </a:xfrm>
          <a:prstGeom prst="rect">
            <a:avLst/>
          </a:prstGeom>
        </p:spPr>
      </p:pic>
    </p:spTree>
    <p:extLst>
      <p:ext uri="{BB962C8B-B14F-4D97-AF65-F5344CB8AC3E}">
        <p14:creationId xmlns:p14="http://schemas.microsoft.com/office/powerpoint/2010/main" val="1677674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CE821-B86D-44DD-9261-D6FCBDAEEDB4}"/>
              </a:ext>
            </a:extLst>
          </p:cNvPr>
          <p:cNvSpPr>
            <a:spLocks noGrp="1"/>
          </p:cNvSpPr>
          <p:nvPr>
            <p:ph type="title"/>
          </p:nvPr>
        </p:nvSpPr>
        <p:spPr/>
        <p:txBody>
          <a:bodyPr/>
          <a:lstStyle/>
          <a:p>
            <a:r>
              <a:rPr lang="en-CA" dirty="0">
                <a:latin typeface="Abadi" panose="020B0604020104020204" pitchFamily="34" charset="0"/>
              </a:rPr>
              <a:t>RECRUITING</a:t>
            </a:r>
            <a:br>
              <a:rPr lang="en-CA" dirty="0">
                <a:latin typeface="Abadi" panose="020B0604020104020204" pitchFamily="34" charset="0"/>
              </a:rPr>
            </a:br>
            <a:r>
              <a:rPr lang="en-CA" sz="3600" dirty="0">
                <a:latin typeface="Abadi" panose="020B0604020104020204" pitchFamily="34" charset="0"/>
              </a:rPr>
              <a:t>PART TIMERS</a:t>
            </a:r>
            <a:endParaRPr lang="en-CA" dirty="0">
              <a:latin typeface="Abadi" panose="020B0604020104020204" pitchFamily="34" charset="0"/>
            </a:endParaRPr>
          </a:p>
        </p:txBody>
      </p:sp>
    </p:spTree>
    <p:extLst>
      <p:ext uri="{BB962C8B-B14F-4D97-AF65-F5344CB8AC3E}">
        <p14:creationId xmlns:p14="http://schemas.microsoft.com/office/powerpoint/2010/main" val="4196422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BFECD-96B9-45F6-8521-08BC627D95E6}"/>
              </a:ext>
            </a:extLst>
          </p:cNvPr>
          <p:cNvSpPr>
            <a:spLocks noGrp="1"/>
          </p:cNvSpPr>
          <p:nvPr>
            <p:ph type="title"/>
          </p:nvPr>
        </p:nvSpPr>
        <p:spPr/>
        <p:txBody>
          <a:bodyPr/>
          <a:lstStyle/>
          <a:p>
            <a:r>
              <a:rPr lang="en-CA" dirty="0">
                <a:latin typeface="Abadi" panose="020B0604020104020204" pitchFamily="34" charset="0"/>
              </a:rPr>
              <a:t>INTERNAL HIRES</a:t>
            </a:r>
          </a:p>
        </p:txBody>
      </p:sp>
      <p:sp>
        <p:nvSpPr>
          <p:cNvPr id="3" name="Content Placeholder 2">
            <a:extLst>
              <a:ext uri="{FF2B5EF4-FFF2-40B4-BE49-F238E27FC236}">
                <a16:creationId xmlns:a16="http://schemas.microsoft.com/office/drawing/2014/main" id="{594C7FAF-52BD-4B9A-A811-1B0C95A006A7}"/>
              </a:ext>
            </a:extLst>
          </p:cNvPr>
          <p:cNvSpPr>
            <a:spLocks noGrp="1"/>
          </p:cNvSpPr>
          <p:nvPr>
            <p:ph idx="1"/>
          </p:nvPr>
        </p:nvSpPr>
        <p:spPr>
          <a:xfrm>
            <a:off x="453736" y="2054369"/>
            <a:ext cx="10515600" cy="4351338"/>
          </a:xfrm>
        </p:spPr>
        <p:txBody>
          <a:bodyPr>
            <a:normAutofit/>
          </a:bodyPr>
          <a:lstStyle/>
          <a:p>
            <a:r>
              <a:rPr lang="en-CA" dirty="0">
                <a:latin typeface="Abadi" panose="020B0604020104020204" pitchFamily="34" charset="0"/>
              </a:rPr>
              <a:t>When a team member or management team refer a friend or family member to join our team they can earn $50.</a:t>
            </a:r>
          </a:p>
          <a:p>
            <a:r>
              <a:rPr lang="en-CA" dirty="0">
                <a:latin typeface="Abadi" panose="020B0604020104020204" pitchFamily="34" charset="0"/>
              </a:rPr>
              <a:t>The new hire must be successful and stay past the 3 month probation.</a:t>
            </a:r>
          </a:p>
          <a:p>
            <a:r>
              <a:rPr lang="en-CA" dirty="0">
                <a:latin typeface="Abadi" panose="020B0604020104020204" pitchFamily="34" charset="0"/>
              </a:rPr>
              <a:t>Constantly encouraging our staff to grow. Succession Plans are in place to map out the journey.</a:t>
            </a:r>
          </a:p>
          <a:p>
            <a:r>
              <a:rPr lang="en-CA" dirty="0">
                <a:latin typeface="Abadi" panose="020B0604020104020204" pitchFamily="34" charset="0"/>
              </a:rPr>
              <a:t>This is a win </a:t>
            </a:r>
            <a:r>
              <a:rPr lang="en-CA" dirty="0" err="1">
                <a:latin typeface="Abadi" panose="020B0604020104020204" pitchFamily="34" charset="0"/>
              </a:rPr>
              <a:t>win</a:t>
            </a:r>
            <a:r>
              <a:rPr lang="en-CA" dirty="0">
                <a:latin typeface="Abadi" panose="020B0604020104020204" pitchFamily="34" charset="0"/>
              </a:rPr>
              <a:t> situation for all parties.</a:t>
            </a:r>
          </a:p>
        </p:txBody>
      </p:sp>
    </p:spTree>
    <p:extLst>
      <p:ext uri="{BB962C8B-B14F-4D97-AF65-F5344CB8AC3E}">
        <p14:creationId xmlns:p14="http://schemas.microsoft.com/office/powerpoint/2010/main" val="3590321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DC87E-8C13-43DF-B0A4-11A5915DF016}"/>
              </a:ext>
            </a:extLst>
          </p:cNvPr>
          <p:cNvSpPr>
            <a:spLocks noGrp="1"/>
          </p:cNvSpPr>
          <p:nvPr>
            <p:ph type="title"/>
          </p:nvPr>
        </p:nvSpPr>
        <p:spPr/>
        <p:txBody>
          <a:bodyPr/>
          <a:lstStyle/>
          <a:p>
            <a:r>
              <a:rPr lang="en-CA" dirty="0"/>
              <a:t>EXTERNAL HIRES</a:t>
            </a:r>
          </a:p>
        </p:txBody>
      </p:sp>
      <p:pic>
        <p:nvPicPr>
          <p:cNvPr id="5" name="Picture 2" descr="Weighing Internal vs. External Hires">
            <a:extLst>
              <a:ext uri="{FF2B5EF4-FFF2-40B4-BE49-F238E27FC236}">
                <a16:creationId xmlns:a16="http://schemas.microsoft.com/office/drawing/2014/main" id="{799FD9E0-9277-49C1-A78A-71F96E302EF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4976" y="1777857"/>
            <a:ext cx="10153119"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9712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mpC859.tmp">
  <a:themeElements>
    <a:clrScheme name="Template 10 Light">
      <a:dk1>
        <a:sysClr val="windowText" lastClr="000000"/>
      </a:dk1>
      <a:lt1>
        <a:sysClr val="window" lastClr="FFFFFF"/>
      </a:lt1>
      <a:dk2>
        <a:srgbClr val="1782BF"/>
      </a:dk2>
      <a:lt2>
        <a:srgbClr val="62BCE9"/>
      </a:lt2>
      <a:accent1>
        <a:srgbClr val="A7E2E9"/>
      </a:accent1>
      <a:accent2>
        <a:srgbClr val="1FC5B2"/>
      </a:accent2>
      <a:accent3>
        <a:srgbClr val="006FAA"/>
      </a:accent3>
      <a:accent4>
        <a:srgbClr val="06376D"/>
      </a:accent4>
      <a:accent5>
        <a:srgbClr val="F8B23A"/>
      </a:accent5>
      <a:accent6>
        <a:srgbClr val="ED3645"/>
      </a:accent6>
      <a:hlink>
        <a:srgbClr val="0070AA"/>
      </a:hlink>
      <a:folHlink>
        <a:srgbClr val="6132C5"/>
      </a:folHlink>
    </a:clrScheme>
    <a:fontScheme name="Template 10">
      <a:majorFont>
        <a:latin typeface="Source Sans Pro"/>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118872" tIns="64008" rIns="118872" bIns="64008" rtlCol="0">
        <a:spAutoFit/>
      </a:bodyPr>
      <a:lstStyle>
        <a:defPPr>
          <a:defRPr sz="2100" dirty="0" smtClean="0">
            <a:solidFill>
              <a:schemeClr val="bg1">
                <a:lumMod val="50000"/>
              </a:schemeClr>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16805</TotalTime>
  <Words>4331</Words>
  <Application>Microsoft Office PowerPoint</Application>
  <PresentationFormat>Widescreen</PresentationFormat>
  <Paragraphs>330</Paragraphs>
  <Slides>44</Slides>
  <Notes>42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44</vt:i4>
      </vt:variant>
    </vt:vector>
  </HeadingPairs>
  <TitlesOfParts>
    <vt:vector size="55" baseType="lpstr">
      <vt:lpstr>Abadi</vt:lpstr>
      <vt:lpstr>Arial</vt:lpstr>
      <vt:lpstr>Calibri</vt:lpstr>
      <vt:lpstr>Lato</vt:lpstr>
      <vt:lpstr>Lato Black</vt:lpstr>
      <vt:lpstr>Source Sans Pro</vt:lpstr>
      <vt:lpstr>Symbol</vt:lpstr>
      <vt:lpstr>Tablet Gothic Condensed</vt:lpstr>
      <vt:lpstr>Office Theme</vt:lpstr>
      <vt:lpstr>1_Office Theme</vt:lpstr>
      <vt:lpstr>tmpC859.tmp</vt:lpstr>
      <vt:lpstr>PowerPoint Presentation</vt:lpstr>
      <vt:lpstr>THE HIRING PROCESS</vt:lpstr>
      <vt:lpstr>RECRUITMENT VS HIRING</vt:lpstr>
      <vt:lpstr>recruiting</vt:lpstr>
      <vt:lpstr>STAFFING ANALYSIS TOOL</vt:lpstr>
      <vt:lpstr>STAFFING ANALYSIS TOOL</vt:lpstr>
      <vt:lpstr>RECRUITING PART TIMERS</vt:lpstr>
      <vt:lpstr>INTERNAL HIRES</vt:lpstr>
      <vt:lpstr>EXTERNAL HIRES</vt:lpstr>
      <vt:lpstr>JOB DESCRIPTIONS</vt:lpstr>
      <vt:lpstr>POST AN AD ON INDEED</vt:lpstr>
      <vt:lpstr>POST ADS ON OUR SOCIAL MEDIA</vt:lpstr>
      <vt:lpstr>APPLICATIONS THROUGH OUR WEBSITE</vt:lpstr>
      <vt:lpstr>SERVICE CANADA JOB BANK</vt:lpstr>
      <vt:lpstr>HOST A JOB FAIR</vt:lpstr>
      <vt:lpstr>APPLICATION FORM</vt:lpstr>
      <vt:lpstr>DEDICATED HIRING DAYS</vt:lpstr>
      <vt:lpstr>SCHEDULING INTERVIEWS </vt:lpstr>
      <vt:lpstr>PRE-SCREEN</vt:lpstr>
      <vt:lpstr>RESUME/APPLICATION SCREENING</vt:lpstr>
      <vt:lpstr>INTERVIEW</vt:lpstr>
      <vt:lpstr>PowerPoint Presentation</vt:lpstr>
      <vt:lpstr>PowerPoint Presentation</vt:lpstr>
      <vt:lpstr>HOSPITALITY QUOTIENT</vt:lpstr>
      <vt:lpstr>You are looking for them to describe the: Situation, Action &amp; Result </vt:lpstr>
      <vt:lpstr>EXAMPLE QUESTION &amp; ANSWER</vt:lpstr>
      <vt:lpstr>PowerPoint Presentation</vt:lpstr>
      <vt:lpstr>PROBING QUESTIONS</vt:lpstr>
      <vt:lpstr>REFERENCE CHECK</vt:lpstr>
      <vt:lpstr>HIRING DECISION</vt:lpstr>
      <vt:lpstr>HIRING DECISION</vt:lpstr>
      <vt:lpstr>ON-BOARDING</vt:lpstr>
      <vt:lpstr>ORIENTATION</vt:lpstr>
      <vt:lpstr>ORIENTATION</vt:lpstr>
      <vt:lpstr>ORIENTATION SCHEDULED</vt:lpstr>
      <vt:lpstr>PowerPoint Presentation</vt:lpstr>
      <vt:lpstr>PowerPoint Presentation</vt:lpstr>
      <vt:lpstr>ROLE PLAYING</vt:lpstr>
      <vt:lpstr>PowerPoint Presentation</vt:lpstr>
      <vt:lpstr>PowerPoint Presentation</vt:lpstr>
      <vt:lpstr>SCHEDULING</vt:lpstr>
      <vt:lpstr>HIRING &amp; ORIENTATION</vt:lpstr>
      <vt:lpstr>PAPERWORK</vt:lpstr>
      <vt:lpstr>FRIES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Hugus, Jessy</dc:creator>
  <cp:lastModifiedBy>Brandy Minch</cp:lastModifiedBy>
  <cp:revision>156</cp:revision>
  <cp:lastPrinted>2022-04-19T14:43:31Z</cp:lastPrinted>
  <dcterms:created xsi:type="dcterms:W3CDTF">2021-12-08T17:26:51Z</dcterms:created>
  <dcterms:modified xsi:type="dcterms:W3CDTF">2022-05-13T21:59:36Z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A5CBB323-2CFA-4ED9-9AB3-7611C91E4D88</vt:lpwstr>
  </property>
  <property fmtid="{D5CDD505-2E9C-101B-9397-08002B2CF9AE}" pid="3" name="ArticulatePath">
    <vt:lpwstr>CTC_Blaze_PPT_Template</vt:lpwstr>
  </property>
</Properties>
</file>