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2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71" r:id="rId18"/>
    <p:sldId id="269" r:id="rId19"/>
    <p:sldId id="272" r:id="rId20"/>
    <p:sldId id="270" r:id="rId2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C1ACD6-C44A-4871-8813-2EF6C3BC8887}" v="5" dt="2026-08-03T01:11:18.2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56" d="100"/>
          <a:sy n="56" d="100"/>
        </p:scale>
        <p:origin x="84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uis A. Marucci" userId="15046b4f-cc57-4188-b019-4f02cd600bf5" providerId="ADAL" clId="{54C2059A-48DA-4639-899D-633B90B21F1C}"/>
    <pc:docChg chg="modSld">
      <pc:chgData name="Louis A. Marucci" userId="15046b4f-cc57-4188-b019-4f02cd600bf5" providerId="ADAL" clId="{54C2059A-48DA-4639-899D-633B90B21F1C}" dt="2026-08-03T01:33:01.757" v="4"/>
      <pc:docMkLst>
        <pc:docMk/>
      </pc:docMkLst>
      <pc:sldChg chg="modSp">
        <pc:chgData name="Louis A. Marucci" userId="15046b4f-cc57-4188-b019-4f02cd600bf5" providerId="ADAL" clId="{54C2059A-48DA-4639-899D-633B90B21F1C}" dt="2026-08-03T01:07:21.088" v="2"/>
        <pc:sldMkLst>
          <pc:docMk/>
          <pc:sldMk cId="0" sldId="257"/>
        </pc:sldMkLst>
        <pc:spChg chg="mod">
          <ac:chgData name="Louis A. Marucci" userId="15046b4f-cc57-4188-b019-4f02cd600bf5" providerId="ADAL" clId="{54C2059A-48DA-4639-899D-633B90B21F1C}" dt="2026-08-03T01:07:21.088" v="2"/>
          <ac:spMkLst>
            <pc:docMk/>
            <pc:sldMk cId="0" sldId="257"/>
            <ac:spMk id="19" creationId="{00000000-0000-0000-0000-000000000000}"/>
          </ac:spMkLst>
        </pc:spChg>
      </pc:sldChg>
      <pc:sldChg chg="modSp">
        <pc:chgData name="Louis A. Marucci" userId="15046b4f-cc57-4188-b019-4f02cd600bf5" providerId="ADAL" clId="{54C2059A-48DA-4639-899D-633B90B21F1C}" dt="2026-08-03T01:11:12.483" v="3" actId="20578"/>
        <pc:sldMkLst>
          <pc:docMk/>
          <pc:sldMk cId="0" sldId="258"/>
        </pc:sldMkLst>
        <pc:spChg chg="mod">
          <ac:chgData name="Louis A. Marucci" userId="15046b4f-cc57-4188-b019-4f02cd600bf5" providerId="ADAL" clId="{54C2059A-48DA-4639-899D-633B90B21F1C}" dt="2026-08-03T01:11:12.483" v="3" actId="20578"/>
          <ac:spMkLst>
            <pc:docMk/>
            <pc:sldMk cId="0" sldId="258"/>
            <ac:spMk id="15" creationId="{00000000-0000-0000-0000-000000000000}"/>
          </ac:spMkLst>
        </pc:spChg>
      </pc:sldChg>
      <pc:sldChg chg="modSp">
        <pc:chgData name="Louis A. Marucci" userId="15046b4f-cc57-4188-b019-4f02cd600bf5" providerId="ADAL" clId="{54C2059A-48DA-4639-899D-633B90B21F1C}" dt="2026-08-02T13:38:48.445" v="0"/>
        <pc:sldMkLst>
          <pc:docMk/>
          <pc:sldMk cId="0" sldId="264"/>
        </pc:sldMkLst>
        <pc:spChg chg="mod">
          <ac:chgData name="Louis A. Marucci" userId="15046b4f-cc57-4188-b019-4f02cd600bf5" providerId="ADAL" clId="{54C2059A-48DA-4639-899D-633B90B21F1C}" dt="2026-08-02T13:38:48.445" v="0"/>
          <ac:spMkLst>
            <pc:docMk/>
            <pc:sldMk cId="0" sldId="264"/>
            <ac:spMk id="5" creationId="{00000000-0000-0000-0000-000000000000}"/>
          </ac:spMkLst>
        </pc:spChg>
      </pc:sldChg>
      <pc:sldChg chg="modSp">
        <pc:chgData name="Louis A. Marucci" userId="15046b4f-cc57-4188-b019-4f02cd600bf5" providerId="ADAL" clId="{54C2059A-48DA-4639-899D-633B90B21F1C}" dt="2026-08-02T23:07:28.290" v="1"/>
        <pc:sldMkLst>
          <pc:docMk/>
          <pc:sldMk cId="0" sldId="266"/>
        </pc:sldMkLst>
        <pc:spChg chg="mod">
          <ac:chgData name="Louis A. Marucci" userId="15046b4f-cc57-4188-b019-4f02cd600bf5" providerId="ADAL" clId="{54C2059A-48DA-4639-899D-633B90B21F1C}" dt="2026-08-02T23:07:28.290" v="1"/>
          <ac:spMkLst>
            <pc:docMk/>
            <pc:sldMk cId="0" sldId="266"/>
            <ac:spMk id="4" creationId="{00000000-0000-0000-0000-000000000000}"/>
          </ac:spMkLst>
        </pc:spChg>
      </pc:sldChg>
      <pc:sldChg chg="addSp">
        <pc:chgData name="Louis A. Marucci" userId="15046b4f-cc57-4188-b019-4f02cd600bf5" providerId="ADAL" clId="{54C2059A-48DA-4639-899D-633B90B21F1C}" dt="2026-08-03T01:33:01.757" v="4"/>
        <pc:sldMkLst>
          <pc:docMk/>
          <pc:sldMk cId="260720583" sldId="272"/>
        </pc:sldMkLst>
        <pc:picChg chg="add">
          <ac:chgData name="Louis A. Marucci" userId="15046b4f-cc57-4188-b019-4f02cd600bf5" providerId="ADAL" clId="{54C2059A-48DA-4639-899D-633B90B21F1C}" dt="2026-08-03T01:33:01.757" v="4"/>
          <ac:picMkLst>
            <pc:docMk/>
            <pc:sldMk cId="260720583" sldId="272"/>
            <ac:picMk id="3" creationId="{EC20EFF7-A464-DE7D-08E5-05B6C8D3539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3890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DB08D-42DB-3938-A099-10DD61B7D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C60D71-B878-F970-0515-B45FCB712E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19890B-4A00-AE2C-79E9-23428DFFAF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A025C1-D541-D5A1-A675-AA2B2C0932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4508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08C486-C485-1357-625D-E45968CA7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C2BAEC-69A4-313D-2AAE-584B5D8025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125466-81D5-016B-4863-D52D22B7C3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0B874C-88EA-13D1-2C82-632BEDFB5B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4802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70251-9CBD-B847-3D99-14B4E0D44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6A7D24-EC2F-DA7A-41DC-641595616C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F6237E-5828-BC72-6339-0ACD73F575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D76712-A7B3-A890-26B4-46BDBE0375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097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6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937760" cy="6858000"/>
          </a:xfrm>
          <a:prstGeom prst="rect">
            <a:avLst/>
          </a:prstGeom>
          <a:solidFill>
            <a:srgbClr val="123B46"/>
          </a:solidFill>
          <a:ln w="12700">
            <a:solidFill>
              <a:srgbClr val="123B4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731520"/>
            <a:ext cx="39319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700" b="1" dirty="0">
                <a:solidFill>
                  <a:srgbClr val="FFFFFF"/>
                </a:solidFill>
              </a:rPr>
              <a:t>FROM CLASSES</a:t>
            </a:r>
            <a:endParaRPr lang="en-US" sz="3700" dirty="0"/>
          </a:p>
          <a:p>
            <a:pPr marL="0" indent="0">
              <a:buNone/>
            </a:pPr>
            <a:r>
              <a:rPr lang="en-US" sz="3700" b="1" dirty="0">
                <a:solidFill>
                  <a:srgbClr val="FFFFFF"/>
                </a:solidFill>
              </a:rPr>
              <a:t>TO DISCIPLES</a:t>
            </a:r>
            <a:endParaRPr lang="en-US" sz="3700" dirty="0"/>
          </a:p>
        </p:txBody>
      </p:sp>
      <p:sp>
        <p:nvSpPr>
          <p:cNvPr id="4" name="Text 2"/>
          <p:cNvSpPr/>
          <p:nvPr/>
        </p:nvSpPr>
        <p:spPr>
          <a:xfrm>
            <a:off x="548640" y="2331720"/>
            <a:ext cx="3794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EAD7A8"/>
                </a:solidFill>
              </a:rPr>
              <a:t>Why our deanery needs one shared OCIA catechetical mission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3154680"/>
            <a:ext cx="3566160" cy="0"/>
          </a:xfrm>
          <a:prstGeom prst="line">
            <a:avLst/>
          </a:prstGeom>
          <a:noFill/>
          <a:ln w="25400">
            <a:solidFill>
              <a:srgbClr val="C89B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48640" y="3977641"/>
            <a:ext cx="3794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FFFFFF"/>
                </a:solidFill>
              </a:rPr>
              <a:t>13 parishes • one Church • one journey of initiation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548640" y="5989320"/>
            <a:ext cx="3840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D9E8E8"/>
                </a:solidFill>
              </a:rPr>
              <a:t>Deanery OCIA Collaboration</a:t>
            </a:r>
            <a:endParaRPr lang="en-US" sz="1100" dirty="0"/>
          </a:p>
        </p:txBody>
      </p:sp>
      <p:pic>
        <p:nvPicPr>
          <p:cNvPr id="8" name="Image 0" descr="/mnt/data/a_realistic_indoor_meeting_room_scene_wide_medium.png"/>
          <p:cNvPicPr>
            <a:picLocks noChangeAspect="1"/>
          </p:cNvPicPr>
          <p:nvPr/>
        </p:nvPicPr>
        <p:blipFill>
          <a:blip r:embed="rId3"/>
          <a:srcRect l="20235" r="20235"/>
          <a:stretch/>
        </p:blipFill>
        <p:spPr>
          <a:xfrm>
            <a:off x="4937760" y="0"/>
            <a:ext cx="725393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9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20040"/>
            <a:ext cx="109728" cy="402336"/>
          </a:xfrm>
          <a:prstGeom prst="rect">
            <a:avLst/>
          </a:prstGeom>
          <a:solidFill>
            <a:srgbClr val="C89B3C"/>
          </a:solidFill>
          <a:ln w="12700">
            <a:solidFill>
              <a:srgbClr val="C89B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94360" y="347472"/>
            <a:ext cx="505594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89B3C"/>
                </a:solidFill>
              </a:rPr>
              <a:t>WHAT PARTICIPATION LOOKS LIKE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11480" y="777240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B46"/>
                </a:solidFill>
              </a:rPr>
              <a:t>A practical model for the 13 parishes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2207327" y="1330452"/>
            <a:ext cx="796321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C00000"/>
                </a:solidFill>
              </a:rPr>
              <a:t>Simple enough to implement. Strong enough to change outcomes</a:t>
            </a:r>
            <a:r>
              <a:rPr lang="en-US" sz="1300" b="1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6" name="Shape 4"/>
          <p:cNvSpPr/>
          <p:nvPr/>
        </p:nvSpPr>
        <p:spPr>
          <a:xfrm>
            <a:off x="731520" y="1828800"/>
            <a:ext cx="2377440" cy="2651760"/>
          </a:xfrm>
          <a:prstGeom prst="roundRect">
            <a:avLst>
              <a:gd name="adj" fmla="val 2308"/>
            </a:avLst>
          </a:prstGeom>
          <a:solidFill>
            <a:srgbClr val="DCEBEB"/>
          </a:solidFill>
          <a:ln w="10160">
            <a:solidFill>
              <a:srgbClr val="D8DDD8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932688" y="1975104"/>
            <a:ext cx="19751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2E6F6F"/>
                </a:solidFill>
              </a:rPr>
              <a:t>Deanery catechesis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932688" y="2340864"/>
            <a:ext cx="1975104" cy="2011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8323A"/>
                </a:solidFill>
              </a:rPr>
              <a:t>Weekly liturgical catechesis using Sunday readings and designated Catholic Updates. Shared catechist preparation and materials.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566160" y="1828800"/>
            <a:ext cx="2377440" cy="2651760"/>
          </a:xfrm>
          <a:prstGeom prst="roundRect">
            <a:avLst>
              <a:gd name="adj" fmla="val 2308"/>
            </a:avLst>
          </a:prstGeom>
          <a:solidFill>
            <a:srgbClr val="E5EFE1"/>
          </a:solidFill>
          <a:ln w="10160">
            <a:solidFill>
              <a:srgbClr val="D8DDD8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566160" y="2189988"/>
            <a:ext cx="22911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5B7C50"/>
                </a:solidFill>
              </a:rPr>
              <a:t>Parish accompaniment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3767328" y="2340864"/>
            <a:ext cx="1975104" cy="2011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8323A"/>
                </a:solidFill>
              </a:rPr>
              <a:t>Each parish guides inquirers, forms sponsors, celebrates rites, and integrates people into community.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6400800" y="1793949"/>
            <a:ext cx="2377440" cy="2651760"/>
          </a:xfrm>
          <a:prstGeom prst="roundRect">
            <a:avLst>
              <a:gd name="adj" fmla="val 2308"/>
            </a:avLst>
          </a:prstGeom>
          <a:solidFill>
            <a:srgbClr val="F1DEE3"/>
          </a:solidFill>
          <a:ln w="10160">
            <a:solidFill>
              <a:srgbClr val="D8DDD8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601968" y="2176272"/>
            <a:ext cx="19751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7B2D3A"/>
                </a:solidFill>
              </a:rPr>
              <a:t>Sponsor practice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6601968" y="2340864"/>
            <a:ext cx="1975104" cy="2011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8323A"/>
                </a:solidFill>
              </a:rPr>
              <a:t>Sponsors receive weekly practical actions: prayer, parish introduction, service, devotions, reflection.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9235440" y="1828800"/>
            <a:ext cx="2377440" cy="2651760"/>
          </a:xfrm>
          <a:prstGeom prst="roundRect">
            <a:avLst>
              <a:gd name="adj" fmla="val 2308"/>
            </a:avLst>
          </a:prstGeom>
          <a:solidFill>
            <a:srgbClr val="E8E2F0"/>
          </a:solidFill>
          <a:ln w="10160">
            <a:solidFill>
              <a:srgbClr val="D8DDD8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485376" y="2103120"/>
            <a:ext cx="19751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5B4A72"/>
                </a:solidFill>
              </a:rPr>
              <a:t>Mystagogy plan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9436608" y="2340864"/>
            <a:ext cx="1975104" cy="2011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8323A"/>
                </a:solidFill>
              </a:rPr>
              <a:t>After Easter, parishes continue Eucharistic reflection, mission, and ministry integration.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05840" y="5074920"/>
            <a:ext cx="10149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C00000"/>
                </a:solidFill>
              </a:rPr>
              <a:t>The shared deanery lesson becomes the launchpad—not the whole journey.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9" name="Text 17"/>
          <p:cNvSpPr/>
          <p:nvPr/>
        </p:nvSpPr>
        <p:spPr>
          <a:xfrm>
            <a:off x="411480" y="6537960"/>
            <a:ext cx="8961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E7478"/>
                </a:solidFill>
              </a:rPr>
              <a:t>Deanery OCIA Collaboration • Liturgy &amp; Life: The Emmaus Journey</a:t>
            </a:r>
            <a:endParaRPr lang="en-US" sz="750" dirty="0"/>
          </a:p>
        </p:txBody>
      </p:sp>
      <p:sp>
        <p:nvSpPr>
          <p:cNvPr id="20" name="Text 18"/>
          <p:cNvSpPr/>
          <p:nvPr/>
        </p:nvSpPr>
        <p:spPr>
          <a:xfrm>
            <a:off x="11475720" y="6492240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C89B3C"/>
                </a:solidFill>
              </a:rPr>
              <a:t>10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20040"/>
            <a:ext cx="109728" cy="402336"/>
          </a:xfrm>
          <a:prstGeom prst="rect">
            <a:avLst/>
          </a:prstGeom>
          <a:solidFill>
            <a:srgbClr val="5B7C50"/>
          </a:solidFill>
          <a:ln w="12700">
            <a:solidFill>
              <a:srgbClr val="5B7C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94360" y="347472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5B7C50"/>
                </a:solidFill>
              </a:rPr>
              <a:t>WHY SAY YES?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11480" y="777240"/>
            <a:ext cx="108127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en-US" sz="2800" b="1" dirty="0">
                <a:solidFill>
                  <a:srgbClr val="123B46"/>
                </a:solidFill>
              </a:rPr>
              <a:t>Collaboration gives every parish more than it could provide alone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2164194" y="1410764"/>
            <a:ext cx="8644703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</a:rPr>
              <a:t>The fruit is not efficiency alone. </a:t>
            </a:r>
            <a:r>
              <a:rPr lang="en-US" sz="2400" b="1" dirty="0">
                <a:solidFill>
                  <a:srgbClr val="C00000"/>
                </a:solidFill>
                <a:highlight>
                  <a:srgbClr val="FFFF00"/>
                </a:highlight>
              </a:rPr>
              <a:t>The fruit is discipleship.</a:t>
            </a:r>
          </a:p>
        </p:txBody>
      </p:sp>
      <p:sp>
        <p:nvSpPr>
          <p:cNvPr id="6" name="Shape 4"/>
          <p:cNvSpPr/>
          <p:nvPr/>
        </p:nvSpPr>
        <p:spPr>
          <a:xfrm>
            <a:off x="731520" y="1874520"/>
            <a:ext cx="146304" cy="347472"/>
          </a:xfrm>
          <a:prstGeom prst="rect">
            <a:avLst/>
          </a:prstGeom>
          <a:solidFill>
            <a:srgbClr val="5B7C50"/>
          </a:solidFill>
          <a:ln w="12700">
            <a:solidFill>
              <a:srgbClr val="5B7C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960120" y="1856232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23B46"/>
                </a:solidFill>
              </a:rPr>
              <a:t>For </a:t>
            </a:r>
            <a:r>
              <a:rPr lang="en-US" sz="2000" b="1" dirty="0">
                <a:solidFill>
                  <a:srgbClr val="C00000"/>
                </a:solidFill>
              </a:rPr>
              <a:t>candidates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2971800" y="1874520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28323A"/>
                </a:solidFill>
              </a:rPr>
              <a:t>consistent teaching, personal accompaniment, visible parish belonging</a:t>
            </a: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731520" y="2624328"/>
            <a:ext cx="146304" cy="347472"/>
          </a:xfrm>
          <a:prstGeom prst="rect">
            <a:avLst/>
          </a:prstGeom>
          <a:solidFill>
            <a:srgbClr val="5B7C50"/>
          </a:solidFill>
          <a:ln w="12700">
            <a:solidFill>
              <a:srgbClr val="5B7C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960120" y="260604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23B46"/>
                </a:solidFill>
              </a:rPr>
              <a:t>For </a:t>
            </a:r>
            <a:r>
              <a:rPr lang="en-US" sz="2000" b="1" dirty="0">
                <a:solidFill>
                  <a:srgbClr val="C00000"/>
                </a:solidFill>
              </a:rPr>
              <a:t>sponsors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2971800" y="2624328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28323A"/>
                </a:solidFill>
              </a:rPr>
              <a:t>formation, confidence, practical weekly mentoring and ministry</a:t>
            </a:r>
            <a:endParaRPr lang="en-US" dirty="0"/>
          </a:p>
        </p:txBody>
      </p:sp>
      <p:sp>
        <p:nvSpPr>
          <p:cNvPr id="12" name="Shape 10"/>
          <p:cNvSpPr/>
          <p:nvPr/>
        </p:nvSpPr>
        <p:spPr>
          <a:xfrm>
            <a:off x="731520" y="3374136"/>
            <a:ext cx="146304" cy="347472"/>
          </a:xfrm>
          <a:prstGeom prst="rect">
            <a:avLst/>
          </a:prstGeom>
          <a:solidFill>
            <a:srgbClr val="5B7C50"/>
          </a:solidFill>
          <a:ln w="12700">
            <a:solidFill>
              <a:srgbClr val="5B7C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960120" y="3355848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23B46"/>
                </a:solidFill>
              </a:rPr>
              <a:t>For </a:t>
            </a:r>
            <a:r>
              <a:rPr lang="en-US" sz="2000" b="1" dirty="0">
                <a:solidFill>
                  <a:srgbClr val="C00000"/>
                </a:solidFill>
              </a:rPr>
              <a:t>catechists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2971800" y="3374136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28323A"/>
                </a:solidFill>
              </a:rPr>
              <a:t>shared preparation, stronger content, better use of gifts</a:t>
            </a:r>
            <a:endParaRPr lang="en-US" dirty="0"/>
          </a:p>
        </p:txBody>
      </p:sp>
      <p:sp>
        <p:nvSpPr>
          <p:cNvPr id="15" name="Shape 13"/>
          <p:cNvSpPr/>
          <p:nvPr/>
        </p:nvSpPr>
        <p:spPr>
          <a:xfrm>
            <a:off x="731520" y="4123944"/>
            <a:ext cx="146304" cy="347472"/>
          </a:xfrm>
          <a:prstGeom prst="rect">
            <a:avLst/>
          </a:prstGeom>
          <a:solidFill>
            <a:srgbClr val="5B7C50"/>
          </a:solidFill>
          <a:ln w="12700">
            <a:solidFill>
              <a:srgbClr val="5B7C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60120" y="4105656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23B46"/>
                </a:solidFill>
              </a:rPr>
              <a:t>For </a:t>
            </a:r>
            <a:r>
              <a:rPr lang="en-US" sz="2000" b="1" dirty="0">
                <a:solidFill>
                  <a:srgbClr val="C00000"/>
                </a:solidFill>
              </a:rPr>
              <a:t>pastors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17" name="Text 15"/>
          <p:cNvSpPr/>
          <p:nvPr/>
        </p:nvSpPr>
        <p:spPr>
          <a:xfrm>
            <a:off x="2971800" y="4123944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28323A"/>
                </a:solidFill>
              </a:rPr>
              <a:t>Scripture Summaries AND quality formation without each parish carrying the whole burden</a:t>
            </a:r>
            <a:endParaRPr lang="en-US" dirty="0"/>
          </a:p>
        </p:txBody>
      </p:sp>
      <p:sp>
        <p:nvSpPr>
          <p:cNvPr id="18" name="Shape 16"/>
          <p:cNvSpPr/>
          <p:nvPr/>
        </p:nvSpPr>
        <p:spPr>
          <a:xfrm>
            <a:off x="731520" y="4873752"/>
            <a:ext cx="146304" cy="347472"/>
          </a:xfrm>
          <a:prstGeom prst="rect">
            <a:avLst/>
          </a:prstGeom>
          <a:solidFill>
            <a:srgbClr val="5B7C50"/>
          </a:solidFill>
          <a:ln w="12700">
            <a:solidFill>
              <a:srgbClr val="5B7C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960120" y="4855464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23B46"/>
                </a:solidFill>
              </a:rPr>
              <a:t>For </a:t>
            </a:r>
            <a:r>
              <a:rPr lang="en-US" sz="2000" b="1" dirty="0">
                <a:solidFill>
                  <a:srgbClr val="C00000"/>
                </a:solidFill>
              </a:rPr>
              <a:t>parishes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20" name="Text 18"/>
          <p:cNvSpPr/>
          <p:nvPr/>
        </p:nvSpPr>
        <p:spPr>
          <a:xfrm>
            <a:off x="2971800" y="4873752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28323A"/>
                </a:solidFill>
              </a:rPr>
              <a:t>new Catholics who return, serve, and belong</a:t>
            </a:r>
            <a:endParaRPr lang="en-US" dirty="0"/>
          </a:p>
        </p:txBody>
      </p:sp>
      <p:sp>
        <p:nvSpPr>
          <p:cNvPr id="21" name="Shape 19"/>
          <p:cNvSpPr/>
          <p:nvPr/>
        </p:nvSpPr>
        <p:spPr>
          <a:xfrm>
            <a:off x="1371600" y="5669280"/>
            <a:ext cx="9509760" cy="502920"/>
          </a:xfrm>
          <a:prstGeom prst="roundRect">
            <a:avLst>
              <a:gd name="adj" fmla="val 10909"/>
            </a:avLst>
          </a:prstGeom>
          <a:solidFill>
            <a:srgbClr val="C89B3C"/>
          </a:solidFill>
          <a:ln w="12700">
            <a:solidFill>
              <a:srgbClr val="C89B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877824" y="5678424"/>
            <a:ext cx="10597896" cy="8138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23B46"/>
                </a:solidFill>
              </a:rPr>
              <a:t>We will </a:t>
            </a:r>
            <a:r>
              <a:rPr lang="en-US" sz="2800" b="1" dirty="0">
                <a:solidFill>
                  <a:srgbClr val="C00000"/>
                </a:solidFill>
              </a:rPr>
              <a:t>not</a:t>
            </a:r>
            <a:r>
              <a:rPr lang="en-US" sz="2800" b="1" dirty="0">
                <a:solidFill>
                  <a:srgbClr val="123B46"/>
                </a:solidFill>
              </a:rPr>
              <a:t> simply improve OCIA sessions.                                                                                             </a:t>
            </a:r>
            <a:r>
              <a:rPr lang="en-US" sz="2800" b="1" dirty="0">
                <a:solidFill>
                  <a:srgbClr val="123B46"/>
                </a:solidFill>
                <a:highlight>
                  <a:srgbClr val="FFFF00"/>
                </a:highlight>
              </a:rPr>
              <a:t>We will change the way people are accompanied into the Church</a:t>
            </a:r>
            <a:r>
              <a:rPr lang="en-US" sz="2800" b="1" dirty="0">
                <a:solidFill>
                  <a:srgbClr val="123B46"/>
                </a:solidFill>
              </a:rPr>
              <a:t>.</a:t>
            </a:r>
            <a:endParaRPr lang="en-US" sz="2800" dirty="0"/>
          </a:p>
        </p:txBody>
      </p:sp>
      <p:sp>
        <p:nvSpPr>
          <p:cNvPr id="23" name="Text 21"/>
          <p:cNvSpPr/>
          <p:nvPr/>
        </p:nvSpPr>
        <p:spPr>
          <a:xfrm>
            <a:off x="411480" y="6537960"/>
            <a:ext cx="8961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E7478"/>
                </a:solidFill>
              </a:rPr>
              <a:t>Deanery OCIA Collaboration • Liturgy &amp; Life: The Emmaus Journey</a:t>
            </a:r>
            <a:endParaRPr lang="en-US" sz="750" dirty="0"/>
          </a:p>
        </p:txBody>
      </p:sp>
      <p:sp>
        <p:nvSpPr>
          <p:cNvPr id="24" name="Text 22"/>
          <p:cNvSpPr/>
          <p:nvPr/>
        </p:nvSpPr>
        <p:spPr>
          <a:xfrm>
            <a:off x="11475720" y="6492240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C89B3C"/>
                </a:solidFill>
              </a:rPr>
              <a:t>11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9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20040"/>
            <a:ext cx="109728" cy="402336"/>
          </a:xfrm>
          <a:prstGeom prst="rect">
            <a:avLst/>
          </a:prstGeom>
          <a:solidFill>
            <a:srgbClr val="7B2D3A"/>
          </a:solidFill>
          <a:ln w="12700">
            <a:solidFill>
              <a:srgbClr val="7B2D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94360" y="347472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7B2D3A"/>
                </a:solidFill>
              </a:rPr>
              <a:t>THE ASK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11480" y="777240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B46"/>
                </a:solidFill>
              </a:rPr>
              <a:t>What we are asking each parish to commit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38911" y="1280160"/>
            <a:ext cx="1135684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</a:rPr>
              <a:t>A deanery model only works when </a:t>
            </a:r>
            <a:r>
              <a:rPr lang="en-US" sz="2400" b="1" dirty="0">
                <a:solidFill>
                  <a:srgbClr val="C00000"/>
                </a:solidFill>
                <a:highlight>
                  <a:srgbClr val="FFFF00"/>
                </a:highlight>
              </a:rPr>
              <a:t>each parish embraces its own part of initiation.</a:t>
            </a:r>
          </a:p>
        </p:txBody>
      </p:sp>
      <p:sp>
        <p:nvSpPr>
          <p:cNvPr id="6" name="Text 4"/>
          <p:cNvSpPr/>
          <p:nvPr/>
        </p:nvSpPr>
        <p:spPr>
          <a:xfrm>
            <a:off x="777240" y="1920240"/>
            <a:ext cx="502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7B2D3A"/>
                </a:solidFill>
              </a:rPr>
              <a:t>1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399032" y="1975104"/>
            <a:ext cx="46969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23B46"/>
                </a:solidFill>
              </a:rPr>
              <a:t>Name a parish OCIA contact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1399031" y="2386584"/>
            <a:ext cx="577814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one person who communicates with the deanery team</a:t>
            </a:r>
          </a:p>
        </p:txBody>
      </p:sp>
      <p:sp>
        <p:nvSpPr>
          <p:cNvPr id="9" name="Text 7"/>
          <p:cNvSpPr/>
          <p:nvPr/>
        </p:nvSpPr>
        <p:spPr>
          <a:xfrm>
            <a:off x="777240" y="2724912"/>
            <a:ext cx="502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2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1399032" y="2779776"/>
            <a:ext cx="54132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23B46"/>
                </a:solidFill>
              </a:rPr>
              <a:t>Identify a sponsor lead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1399031" y="3163824"/>
            <a:ext cx="6183588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someone responsible for sponsor formation and follow-up</a:t>
            </a:r>
          </a:p>
        </p:txBody>
      </p:sp>
      <p:sp>
        <p:nvSpPr>
          <p:cNvPr id="12" name="Text 10"/>
          <p:cNvSpPr/>
          <p:nvPr/>
        </p:nvSpPr>
        <p:spPr>
          <a:xfrm>
            <a:off x="777240" y="3529584"/>
            <a:ext cx="502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2E6F6F"/>
                </a:solidFill>
              </a:rPr>
              <a:t>3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1399032" y="3584448"/>
            <a:ext cx="612320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23B46"/>
                </a:solidFill>
              </a:rPr>
              <a:t>Use the weekly deanery catechesis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1399031" y="3968496"/>
            <a:ext cx="5640123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align doctrine and liturgy across the 13 parishes</a:t>
            </a:r>
          </a:p>
        </p:txBody>
      </p:sp>
      <p:sp>
        <p:nvSpPr>
          <p:cNvPr id="15" name="Text 13"/>
          <p:cNvSpPr/>
          <p:nvPr/>
        </p:nvSpPr>
        <p:spPr>
          <a:xfrm>
            <a:off x="777240" y="4453128"/>
            <a:ext cx="502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5B7C50"/>
                </a:solidFill>
              </a:rPr>
              <a:t>4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1399031" y="4487289"/>
            <a:ext cx="436341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23B46"/>
                </a:solidFill>
              </a:rPr>
              <a:t>Build local accompaniment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1337208" y="5074359"/>
            <a:ext cx="3985289" cy="2254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coffee, check-ins, Mass, devotions, service, parish introductions</a:t>
            </a:r>
          </a:p>
        </p:txBody>
      </p:sp>
      <p:sp>
        <p:nvSpPr>
          <p:cNvPr id="18" name="Text 16"/>
          <p:cNvSpPr/>
          <p:nvPr/>
        </p:nvSpPr>
        <p:spPr>
          <a:xfrm>
            <a:off x="777240" y="5582412"/>
            <a:ext cx="50292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5B4A72"/>
                </a:solidFill>
              </a:rPr>
              <a:t>5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1337208" y="5659575"/>
            <a:ext cx="465815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23B46"/>
                </a:solidFill>
              </a:rPr>
              <a:t>Plan rites and mystagogy now</a:t>
            </a:r>
            <a:endParaRPr lang="en-US" sz="2400" dirty="0"/>
          </a:p>
        </p:txBody>
      </p:sp>
      <p:sp>
        <p:nvSpPr>
          <p:cNvPr id="20" name="Text 18"/>
          <p:cNvSpPr/>
          <p:nvPr/>
        </p:nvSpPr>
        <p:spPr>
          <a:xfrm>
            <a:off x="1337207" y="6080760"/>
            <a:ext cx="733233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do not wait until Holy Week to decide what happens after Easter</a:t>
            </a:r>
          </a:p>
        </p:txBody>
      </p:sp>
      <p:sp>
        <p:nvSpPr>
          <p:cNvPr id="21" name="Text 19"/>
          <p:cNvSpPr/>
          <p:nvPr/>
        </p:nvSpPr>
        <p:spPr>
          <a:xfrm>
            <a:off x="411480" y="6537960"/>
            <a:ext cx="8961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E7478"/>
                </a:solidFill>
              </a:rPr>
              <a:t>Deanery OCIA Collaboration • Liturgy &amp; Life: The Emmaus Journey</a:t>
            </a:r>
            <a:endParaRPr lang="en-US" sz="750" dirty="0"/>
          </a:p>
        </p:txBody>
      </p:sp>
      <p:sp>
        <p:nvSpPr>
          <p:cNvPr id="22" name="Text 20"/>
          <p:cNvSpPr/>
          <p:nvPr/>
        </p:nvSpPr>
        <p:spPr>
          <a:xfrm>
            <a:off x="11475720" y="6492240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C89B3C"/>
                </a:solidFill>
              </a:rPr>
              <a:t>12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23B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interior_architectural_scene_of_a_church_or.png"/>
          <p:cNvPicPr>
            <a:picLocks noChangeAspect="1"/>
          </p:cNvPicPr>
          <p:nvPr/>
        </p:nvPicPr>
        <p:blipFill>
          <a:blip r:embed="rId3"/>
          <a:srcRect l="27000" r="27000"/>
          <a:stretch/>
        </p:blipFill>
        <p:spPr>
          <a:xfrm>
            <a:off x="6583680" y="0"/>
            <a:ext cx="560527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706880" y="685800"/>
            <a:ext cx="4389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chemeClr val="accent4"/>
                </a:solidFill>
              </a:rPr>
              <a:t>The Emmaus model</a:t>
            </a:r>
          </a:p>
        </p:txBody>
      </p:sp>
      <p:sp>
        <p:nvSpPr>
          <p:cNvPr id="4" name="Text 1"/>
          <p:cNvSpPr/>
          <p:nvPr/>
        </p:nvSpPr>
        <p:spPr>
          <a:xfrm>
            <a:off x="640080" y="1234440"/>
            <a:ext cx="53035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</a:rPr>
              <a:t>Christ </a:t>
            </a:r>
            <a:r>
              <a:rPr lang="en-US" sz="2600" b="1" dirty="0">
                <a:solidFill>
                  <a:schemeClr val="accent4"/>
                </a:solidFill>
              </a:rPr>
              <a:t>walks</a:t>
            </a:r>
            <a:r>
              <a:rPr lang="en-US" sz="2600" b="1" dirty="0">
                <a:solidFill>
                  <a:srgbClr val="FFFFFF"/>
                </a:solidFill>
              </a:rPr>
              <a:t> with them.</a:t>
            </a:r>
            <a:endParaRPr lang="en-US" sz="2600" dirty="0"/>
          </a:p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</a:rPr>
              <a:t>He </a:t>
            </a:r>
            <a:r>
              <a:rPr lang="en-US" sz="2600" b="1" dirty="0">
                <a:solidFill>
                  <a:schemeClr val="accent4"/>
                </a:solidFill>
              </a:rPr>
              <a:t>opens the Scriptures</a:t>
            </a:r>
            <a:r>
              <a:rPr lang="en-US" sz="2600" b="1" dirty="0">
                <a:solidFill>
                  <a:srgbClr val="FFFFFF"/>
                </a:solidFill>
              </a:rPr>
              <a:t>.</a:t>
            </a:r>
            <a:endParaRPr lang="en-US" sz="2600" dirty="0"/>
          </a:p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</a:rPr>
              <a:t>He is known in the </a:t>
            </a:r>
            <a:r>
              <a:rPr lang="en-US" sz="2600" b="1" dirty="0">
                <a:solidFill>
                  <a:schemeClr val="accent4"/>
                </a:solidFill>
              </a:rPr>
              <a:t>breaking of bread.</a:t>
            </a:r>
            <a:endParaRPr lang="en-US" sz="2600" dirty="0">
              <a:solidFill>
                <a:schemeClr val="accent4"/>
              </a:solidFill>
            </a:endParaRPr>
          </a:p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</a:rPr>
              <a:t>He </a:t>
            </a:r>
            <a:r>
              <a:rPr lang="en-US" sz="2600" b="1" dirty="0">
                <a:solidFill>
                  <a:schemeClr val="accent4"/>
                </a:solidFill>
              </a:rPr>
              <a:t>sends them back as witnesses</a:t>
            </a:r>
            <a:r>
              <a:rPr lang="en-US" sz="2600" b="1" dirty="0">
                <a:solidFill>
                  <a:srgbClr val="FFFFFF"/>
                </a:solidFill>
              </a:rPr>
              <a:t>.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685800" y="3657600"/>
            <a:ext cx="4480560" cy="0"/>
          </a:xfrm>
          <a:prstGeom prst="line">
            <a:avLst/>
          </a:prstGeom>
          <a:noFill/>
          <a:ln w="25400">
            <a:solidFill>
              <a:srgbClr val="C89B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276045" y="3977640"/>
            <a:ext cx="63076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accent4"/>
                </a:solidFill>
              </a:rPr>
              <a:t>That is the pattern of OCIA.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accent4"/>
                </a:solidFill>
              </a:rPr>
              <a:t>That is the promise of deanery collaboration.</a:t>
            </a:r>
          </a:p>
        </p:txBody>
      </p:sp>
      <p:sp>
        <p:nvSpPr>
          <p:cNvPr id="7" name="Text 4"/>
          <p:cNvSpPr/>
          <p:nvPr/>
        </p:nvSpPr>
        <p:spPr>
          <a:xfrm>
            <a:off x="0" y="5669280"/>
            <a:ext cx="6583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3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Let us not merely provide doctrine.</a:t>
            </a:r>
            <a:endParaRPr lang="en-US" sz="3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3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Let us form disciples.</a:t>
            </a:r>
            <a:endParaRPr lang="en-US" sz="3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F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741FBD-C22B-53A6-270B-811F5736D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B7BB7946-16CD-F45D-FC54-A114B429872A}"/>
              </a:ext>
            </a:extLst>
          </p:cNvPr>
          <p:cNvSpPr/>
          <p:nvPr/>
        </p:nvSpPr>
        <p:spPr>
          <a:xfrm>
            <a:off x="411480" y="320040"/>
            <a:ext cx="109728" cy="402336"/>
          </a:xfrm>
          <a:prstGeom prst="rect">
            <a:avLst/>
          </a:prstGeom>
          <a:solidFill>
            <a:srgbClr val="C89B3C"/>
          </a:solidFill>
          <a:ln w="12700">
            <a:solidFill>
              <a:srgbClr val="C89B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C9012557-279F-A046-3C64-3C3268E8358D}"/>
              </a:ext>
            </a:extLst>
          </p:cNvPr>
          <p:cNvSpPr/>
          <p:nvPr/>
        </p:nvSpPr>
        <p:spPr>
          <a:xfrm>
            <a:off x="594359" y="347472"/>
            <a:ext cx="4952425" cy="2527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89B3C"/>
                </a:solidFill>
              </a:rPr>
              <a:t>WHAT PARTICIPATION LOOKS LIKE</a:t>
            </a:r>
            <a:endParaRPr lang="en-US" sz="24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EA1C723A-F64D-83D3-02B0-79BC459DFDD0}"/>
              </a:ext>
            </a:extLst>
          </p:cNvPr>
          <p:cNvSpPr/>
          <p:nvPr/>
        </p:nvSpPr>
        <p:spPr>
          <a:xfrm>
            <a:off x="411480" y="777240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B46"/>
                </a:solidFill>
              </a:rPr>
              <a:t>A practical model for the 13 parishes</a:t>
            </a:r>
            <a:endParaRPr lang="en-US" sz="28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28A0DFBA-BABE-0A16-04C4-B28B1BD89EE7}"/>
              </a:ext>
            </a:extLst>
          </p:cNvPr>
          <p:cNvSpPr/>
          <p:nvPr/>
        </p:nvSpPr>
        <p:spPr>
          <a:xfrm>
            <a:off x="2084832" y="1251175"/>
            <a:ext cx="83393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C00000"/>
                </a:solidFill>
              </a:rPr>
              <a:t>Simple enough to implement. Strong enough to change outcomes.</a:t>
            </a:r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25423322-E30D-131F-3494-C3AB2C95DF39}"/>
              </a:ext>
            </a:extLst>
          </p:cNvPr>
          <p:cNvSpPr/>
          <p:nvPr/>
        </p:nvSpPr>
        <p:spPr>
          <a:xfrm>
            <a:off x="731520" y="1828800"/>
            <a:ext cx="2377440" cy="3778024"/>
          </a:xfrm>
          <a:prstGeom prst="roundRect">
            <a:avLst>
              <a:gd name="adj" fmla="val 2308"/>
            </a:avLst>
          </a:prstGeom>
          <a:solidFill>
            <a:srgbClr val="DCEBEB"/>
          </a:solidFill>
          <a:ln w="10160">
            <a:solidFill>
              <a:srgbClr val="D8DDD8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61A87B46-E0B8-D802-AE8B-7F0168E810B4}"/>
              </a:ext>
            </a:extLst>
          </p:cNvPr>
          <p:cNvSpPr/>
          <p:nvPr/>
        </p:nvSpPr>
        <p:spPr>
          <a:xfrm>
            <a:off x="804672" y="2228203"/>
            <a:ext cx="2304288" cy="2693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2E6F6F"/>
                </a:solidFill>
              </a:rPr>
              <a:t>Period of Inquiry (PARISH)</a:t>
            </a:r>
            <a:endParaRPr lang="en-US" sz="240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C055FD48-D424-24BE-CAC2-D9CE7DDAC722}"/>
              </a:ext>
            </a:extLst>
          </p:cNvPr>
          <p:cNvSpPr/>
          <p:nvPr/>
        </p:nvSpPr>
        <p:spPr>
          <a:xfrm>
            <a:off x="804672" y="2838779"/>
            <a:ext cx="2103120" cy="1267395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28323A"/>
                </a:solidFill>
              </a:rPr>
              <a:t>Ongoing, Continuous</a:t>
            </a:r>
          </a:p>
          <a:p>
            <a:pPr marL="0" indent="0">
              <a:buNone/>
            </a:pPr>
            <a:endParaRPr lang="en-US" dirty="0">
              <a:solidFill>
                <a:srgbClr val="28323A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28323A"/>
                </a:solidFill>
              </a:rPr>
              <a:t>Monthly / Bi-Monthly </a:t>
            </a:r>
            <a:endParaRPr lang="en-US" dirty="0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182BCE5D-BFEF-0B12-3D59-FC93F8E6A0B5}"/>
              </a:ext>
            </a:extLst>
          </p:cNvPr>
          <p:cNvSpPr/>
          <p:nvPr/>
        </p:nvSpPr>
        <p:spPr>
          <a:xfrm>
            <a:off x="3566160" y="1828799"/>
            <a:ext cx="2377440" cy="3778025"/>
          </a:xfrm>
          <a:prstGeom prst="roundRect">
            <a:avLst>
              <a:gd name="adj" fmla="val 2308"/>
            </a:avLst>
          </a:prstGeom>
          <a:solidFill>
            <a:srgbClr val="E5EFE1"/>
          </a:solidFill>
          <a:ln w="10160">
            <a:solidFill>
              <a:srgbClr val="D8DDD8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3BB8474F-0800-3930-431B-82FD5906D712}"/>
              </a:ext>
            </a:extLst>
          </p:cNvPr>
          <p:cNvSpPr/>
          <p:nvPr/>
        </p:nvSpPr>
        <p:spPr>
          <a:xfrm>
            <a:off x="3803559" y="2132622"/>
            <a:ext cx="197510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5B7C50"/>
                </a:solidFill>
              </a:rPr>
              <a:t>Catechumenate (Deanery/Parish)</a:t>
            </a:r>
            <a:endParaRPr lang="en-US" sz="200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EC521A40-53EB-0059-0891-A796B56BC9F7}"/>
              </a:ext>
            </a:extLst>
          </p:cNvPr>
          <p:cNvSpPr/>
          <p:nvPr/>
        </p:nvSpPr>
        <p:spPr>
          <a:xfrm>
            <a:off x="3666744" y="3119830"/>
            <a:ext cx="2377440" cy="2011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8323A"/>
                </a:solidFill>
              </a:rPr>
              <a:t>Deanery</a:t>
            </a:r>
            <a:r>
              <a:rPr lang="en-US" sz="1600" dirty="0">
                <a:solidFill>
                  <a:srgbClr val="28323A"/>
                </a:solidFill>
              </a:rPr>
              <a:t> Provides Catechetical Instruction (Monday Evenings via Zoom)</a:t>
            </a:r>
          </a:p>
          <a:p>
            <a:pPr marL="0" indent="0">
              <a:buNone/>
            </a:pPr>
            <a:endParaRPr lang="en-US" sz="1600" dirty="0">
              <a:solidFill>
                <a:srgbClr val="28323A"/>
              </a:solidFill>
            </a:endParaRPr>
          </a:p>
          <a:p>
            <a:pPr marL="0" indent="0">
              <a:buNone/>
            </a:pPr>
            <a:r>
              <a:rPr lang="en-US" sz="1600" b="1" dirty="0">
                <a:solidFill>
                  <a:srgbClr val="28323A"/>
                </a:solidFill>
              </a:rPr>
              <a:t>Parish</a:t>
            </a:r>
            <a:r>
              <a:rPr lang="en-US" sz="1600" dirty="0">
                <a:solidFill>
                  <a:srgbClr val="28323A"/>
                </a:solidFill>
              </a:rPr>
              <a:t> builds on Catechetical Instruction with Breaking Open the Word, Sponsor Accompaniment, Discernment, &amp; Parish Engagement.</a:t>
            </a:r>
            <a:endParaRPr lang="en-US" sz="1600" dirty="0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32A9C1DC-8F4F-2F57-FC05-651B9E8EF709}"/>
              </a:ext>
            </a:extLst>
          </p:cNvPr>
          <p:cNvSpPr/>
          <p:nvPr/>
        </p:nvSpPr>
        <p:spPr>
          <a:xfrm>
            <a:off x="6400800" y="1809304"/>
            <a:ext cx="2377440" cy="3778024"/>
          </a:xfrm>
          <a:prstGeom prst="roundRect">
            <a:avLst>
              <a:gd name="adj" fmla="val 2308"/>
            </a:avLst>
          </a:prstGeom>
          <a:solidFill>
            <a:srgbClr val="F1DEE3"/>
          </a:solidFill>
          <a:ln w="10160">
            <a:solidFill>
              <a:srgbClr val="D8DDD8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023DA47A-F954-7238-B7F8-ADD2ACFC89A4}"/>
              </a:ext>
            </a:extLst>
          </p:cNvPr>
          <p:cNvSpPr/>
          <p:nvPr/>
        </p:nvSpPr>
        <p:spPr>
          <a:xfrm>
            <a:off x="6638199" y="2103120"/>
            <a:ext cx="19751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7B2D3A"/>
                </a:solidFill>
              </a:rPr>
              <a:t>Enlightenment</a:t>
            </a:r>
            <a:endParaRPr lang="en-US" sz="2000" dirty="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D4FB5C4E-F20E-F40B-2EED-7B8838CA377F}"/>
              </a:ext>
            </a:extLst>
          </p:cNvPr>
          <p:cNvSpPr/>
          <p:nvPr/>
        </p:nvSpPr>
        <p:spPr>
          <a:xfrm>
            <a:off x="6573846" y="3010102"/>
            <a:ext cx="1975104" cy="2011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28323A"/>
                </a:solidFill>
              </a:rPr>
              <a:t>Deanery</a:t>
            </a:r>
            <a:r>
              <a:rPr lang="en-US" dirty="0">
                <a:solidFill>
                  <a:srgbClr val="28323A"/>
                </a:solidFill>
              </a:rPr>
              <a:t> Provides Monday Catechesis.</a:t>
            </a:r>
          </a:p>
          <a:p>
            <a:pPr marL="0" indent="0">
              <a:buNone/>
            </a:pPr>
            <a:endParaRPr lang="en-US" dirty="0">
              <a:solidFill>
                <a:srgbClr val="28323A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28323A"/>
                </a:solidFill>
              </a:rPr>
              <a:t>Parish</a:t>
            </a:r>
            <a:r>
              <a:rPr lang="en-US" dirty="0">
                <a:solidFill>
                  <a:srgbClr val="28323A"/>
                </a:solidFill>
              </a:rPr>
              <a:t> provides Spiritual Preparation, Celebration of Rites, Spiritual Preparation, Prayer, Discernment &amp; Parish Engagement</a:t>
            </a:r>
            <a:endParaRPr lang="en-US" dirty="0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5BA89C66-C4BE-2BEA-AC25-D1CA141FF1D0}"/>
              </a:ext>
            </a:extLst>
          </p:cNvPr>
          <p:cNvSpPr/>
          <p:nvPr/>
        </p:nvSpPr>
        <p:spPr>
          <a:xfrm>
            <a:off x="9235440" y="1828800"/>
            <a:ext cx="2377440" cy="3864634"/>
          </a:xfrm>
          <a:prstGeom prst="roundRect">
            <a:avLst>
              <a:gd name="adj" fmla="val 2308"/>
            </a:avLst>
          </a:prstGeom>
          <a:solidFill>
            <a:srgbClr val="E8E2F0"/>
          </a:solidFill>
          <a:ln w="10160">
            <a:solidFill>
              <a:srgbClr val="D8DDD8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F93DB2F3-61C7-7FC6-791C-F440B13DC2EE}"/>
              </a:ext>
            </a:extLst>
          </p:cNvPr>
          <p:cNvSpPr/>
          <p:nvPr/>
        </p:nvSpPr>
        <p:spPr>
          <a:xfrm>
            <a:off x="9436608" y="1975104"/>
            <a:ext cx="19751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C00000"/>
                </a:solidFill>
              </a:rPr>
              <a:t>Mystagogy plan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4562BF1A-A600-A358-2141-E1ACC856652B}"/>
              </a:ext>
            </a:extLst>
          </p:cNvPr>
          <p:cNvSpPr/>
          <p:nvPr/>
        </p:nvSpPr>
        <p:spPr>
          <a:xfrm>
            <a:off x="9336024" y="2333231"/>
            <a:ext cx="2304978" cy="3242931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28323A"/>
                </a:solidFill>
              </a:rPr>
              <a:t>Deanery</a:t>
            </a:r>
            <a:r>
              <a:rPr lang="en-US" dirty="0">
                <a:solidFill>
                  <a:srgbClr val="28323A"/>
                </a:solidFill>
              </a:rPr>
              <a:t> Provides Monday </a:t>
            </a:r>
            <a:r>
              <a:rPr lang="en-US" dirty="0" err="1">
                <a:solidFill>
                  <a:srgbClr val="28323A"/>
                </a:solidFill>
              </a:rPr>
              <a:t>Mystagogical</a:t>
            </a:r>
            <a:r>
              <a:rPr lang="en-US" dirty="0">
                <a:solidFill>
                  <a:srgbClr val="28323A"/>
                </a:solidFill>
              </a:rPr>
              <a:t> Catechesis</a:t>
            </a:r>
          </a:p>
          <a:p>
            <a:pPr marL="0" indent="0">
              <a:buNone/>
            </a:pPr>
            <a:endParaRPr lang="en-US" dirty="0">
              <a:solidFill>
                <a:srgbClr val="28323A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28323A"/>
                </a:solidFill>
              </a:rPr>
              <a:t>Parish</a:t>
            </a:r>
            <a:r>
              <a:rPr lang="en-US" dirty="0">
                <a:solidFill>
                  <a:srgbClr val="28323A"/>
                </a:solidFill>
              </a:rPr>
              <a:t> (After Easter), parishes continue Eucharistic reflection, mission, and ministry integration, and Program for ongoing Formation.</a:t>
            </a:r>
            <a:endParaRPr lang="en-US" dirty="0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644E4E39-1F6C-CFFC-1209-E27CCCF4BC3E}"/>
              </a:ext>
            </a:extLst>
          </p:cNvPr>
          <p:cNvSpPr/>
          <p:nvPr/>
        </p:nvSpPr>
        <p:spPr>
          <a:xfrm>
            <a:off x="731520" y="5782460"/>
            <a:ext cx="1081925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23B46"/>
                </a:solidFill>
              </a:rPr>
              <a:t>The shared deanery lesson becomes the launchpad—not the whole journey.</a:t>
            </a:r>
            <a:endParaRPr lang="en-US" sz="2400" dirty="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6352A34F-6B69-C050-D019-2B8A05465608}"/>
              </a:ext>
            </a:extLst>
          </p:cNvPr>
          <p:cNvSpPr/>
          <p:nvPr/>
        </p:nvSpPr>
        <p:spPr>
          <a:xfrm>
            <a:off x="411480" y="6537960"/>
            <a:ext cx="8961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E7478"/>
                </a:solidFill>
              </a:rPr>
              <a:t>Deanery OCIA Collaboration • Liturgy &amp; Life: The Emmaus Journey</a:t>
            </a:r>
            <a:endParaRPr lang="en-US" sz="750" dirty="0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B7FFB34B-7AF9-1D7F-7814-3AB97440453E}"/>
              </a:ext>
            </a:extLst>
          </p:cNvPr>
          <p:cNvSpPr/>
          <p:nvPr/>
        </p:nvSpPr>
        <p:spPr>
          <a:xfrm>
            <a:off x="11475720" y="6492240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C89B3C"/>
                </a:solidFill>
              </a:rPr>
              <a:t>10</a:t>
            </a:r>
            <a:endParaRPr lang="en-US" sz="850" dirty="0"/>
          </a:p>
        </p:txBody>
      </p:sp>
    </p:spTree>
    <p:extLst>
      <p:ext uri="{BB962C8B-B14F-4D97-AF65-F5344CB8AC3E}">
        <p14:creationId xmlns:p14="http://schemas.microsoft.com/office/powerpoint/2010/main" val="16612479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BF9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20040"/>
            <a:ext cx="109728" cy="402336"/>
          </a:xfrm>
          <a:prstGeom prst="rect">
            <a:avLst/>
          </a:prstGeom>
          <a:solidFill>
            <a:srgbClr val="6E7478"/>
          </a:solidFill>
          <a:ln w="12700">
            <a:solidFill>
              <a:srgbClr val="6E747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11480" y="777240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B46"/>
                </a:solidFill>
              </a:rPr>
              <a:t>Deanery Calendar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38912" y="1444752"/>
            <a:ext cx="6400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sz="1300" dirty="0">
              <a:highlight>
                <a:srgbClr val="FFFF00"/>
              </a:highlight>
            </a:endParaRPr>
          </a:p>
        </p:txBody>
      </p:sp>
      <p:sp>
        <p:nvSpPr>
          <p:cNvPr id="6" name="Text 4"/>
          <p:cNvSpPr/>
          <p:nvPr/>
        </p:nvSpPr>
        <p:spPr>
          <a:xfrm>
            <a:off x="777240" y="1335025"/>
            <a:ext cx="10424160" cy="509165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28323A"/>
                </a:solidFill>
              </a:rPr>
              <a:t>• </a:t>
            </a:r>
            <a:r>
              <a:rPr lang="en-US" b="1" dirty="0">
                <a:solidFill>
                  <a:srgbClr val="28323A"/>
                </a:solidFill>
              </a:rPr>
              <a:t>Inquiry</a:t>
            </a:r>
            <a:r>
              <a:rPr lang="en-US" dirty="0">
                <a:solidFill>
                  <a:srgbClr val="28323A"/>
                </a:solidFill>
              </a:rPr>
              <a:t>: </a:t>
            </a:r>
            <a:r>
              <a:rPr lang="en-US" b="1" dirty="0">
                <a:solidFill>
                  <a:srgbClr val="C00000"/>
                </a:solidFill>
              </a:rPr>
              <a:t>Ongoing Inquiry: </a:t>
            </a:r>
            <a:r>
              <a:rPr lang="en-US" dirty="0">
                <a:solidFill>
                  <a:srgbClr val="28323A"/>
                </a:solidFill>
              </a:rPr>
              <a:t>Monthly, Bi-Monthly – Continuous and Ongoing </a:t>
            </a:r>
            <a:r>
              <a:rPr lang="en-US" b="1" dirty="0">
                <a:solidFill>
                  <a:srgbClr val="C00000"/>
                </a:solidFill>
              </a:rPr>
              <a:t>(PARISH)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28323A"/>
                </a:solidFill>
              </a:rPr>
              <a:t>• </a:t>
            </a:r>
            <a:r>
              <a:rPr lang="en-US" b="1" dirty="0">
                <a:solidFill>
                  <a:srgbClr val="28323A"/>
                </a:solidFill>
              </a:rPr>
              <a:t>Catechumenate</a:t>
            </a:r>
            <a:r>
              <a:rPr lang="en-US" dirty="0">
                <a:solidFill>
                  <a:srgbClr val="28323A"/>
                </a:solidFill>
              </a:rPr>
              <a:t>: Rite of Welcome, Rite of Entry into the Order of Catechumenate, </a:t>
            </a:r>
            <a:r>
              <a:rPr lang="en-US" b="1" dirty="0">
                <a:solidFill>
                  <a:srgbClr val="C00000"/>
                </a:solidFill>
              </a:rPr>
              <a:t>(PARISH)</a:t>
            </a:r>
          </a:p>
          <a:p>
            <a:pPr marL="0" indent="0">
              <a:buNone/>
            </a:pPr>
            <a:r>
              <a:rPr lang="en-US" b="1" dirty="0">
                <a:solidFill>
                  <a:srgbClr val="28323A"/>
                </a:solidFill>
              </a:rPr>
              <a:t>                                        Monday Evening Catechesis </a:t>
            </a:r>
            <a:r>
              <a:rPr lang="en-US" dirty="0">
                <a:solidFill>
                  <a:srgbClr val="28323A"/>
                </a:solidFill>
              </a:rPr>
              <a:t>(Zoom)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(DEANERY)</a:t>
            </a:r>
          </a:p>
          <a:p>
            <a:pPr marL="0" indent="0">
              <a:buNone/>
            </a:pPr>
            <a:r>
              <a:rPr lang="en-US" dirty="0">
                <a:solidFill>
                  <a:srgbClr val="28323A"/>
                </a:solidFill>
              </a:rPr>
              <a:t>                                        Sponsor Formation, </a:t>
            </a:r>
            <a:r>
              <a:rPr lang="en-US" b="1" dirty="0">
                <a:solidFill>
                  <a:srgbClr val="28323A"/>
                </a:solidFill>
              </a:rPr>
              <a:t>Sponsor Accompaniment</a:t>
            </a:r>
            <a:r>
              <a:rPr lang="en-US" dirty="0">
                <a:solidFill>
                  <a:srgbClr val="28323A"/>
                </a:solidFill>
              </a:rPr>
              <a:t>, Breaking Open the Word </a:t>
            </a:r>
            <a:r>
              <a:rPr lang="en-US" b="1" dirty="0">
                <a:solidFill>
                  <a:srgbClr val="C00000"/>
                </a:solidFill>
              </a:rPr>
              <a:t>(PARISH)</a:t>
            </a:r>
          </a:p>
          <a:p>
            <a:pPr marL="0" indent="0">
              <a:buNone/>
            </a:pPr>
            <a:r>
              <a:rPr lang="en-US" dirty="0">
                <a:solidFill>
                  <a:srgbClr val="28323A"/>
                </a:solidFill>
              </a:rPr>
              <a:t>                                  </a:t>
            </a: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28323A"/>
                </a:solidFill>
              </a:rPr>
              <a:t>• </a:t>
            </a:r>
            <a:r>
              <a:rPr lang="en-US" b="1" dirty="0">
                <a:solidFill>
                  <a:srgbClr val="28323A"/>
                </a:solidFill>
              </a:rPr>
              <a:t>Enlightenment</a:t>
            </a:r>
            <a:r>
              <a:rPr lang="en-US" dirty="0">
                <a:solidFill>
                  <a:srgbClr val="28323A"/>
                </a:solidFill>
              </a:rPr>
              <a:t>: Monday Evening </a:t>
            </a:r>
            <a:r>
              <a:rPr lang="en-US" b="1" dirty="0">
                <a:solidFill>
                  <a:srgbClr val="28323A"/>
                </a:solidFill>
              </a:rPr>
              <a:t>Catechesis</a:t>
            </a:r>
            <a:r>
              <a:rPr lang="en-US" dirty="0">
                <a:solidFill>
                  <a:srgbClr val="28323A"/>
                </a:solidFill>
              </a:rPr>
              <a:t>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(DEANERY)</a:t>
            </a:r>
          </a:p>
          <a:p>
            <a:pPr marL="0" indent="0">
              <a:buNone/>
            </a:pPr>
            <a:r>
              <a:rPr lang="en-US" dirty="0">
                <a:solidFill>
                  <a:srgbClr val="28323A"/>
                </a:solidFill>
              </a:rPr>
              <a:t>                                     </a:t>
            </a:r>
            <a:r>
              <a:rPr lang="en-US" b="1" dirty="0">
                <a:solidFill>
                  <a:srgbClr val="28323A"/>
                </a:solidFill>
              </a:rPr>
              <a:t>Rite</a:t>
            </a:r>
            <a:r>
              <a:rPr lang="en-US" dirty="0">
                <a:solidFill>
                  <a:srgbClr val="28323A"/>
                </a:solidFill>
              </a:rPr>
              <a:t> of Sending (</a:t>
            </a:r>
            <a:r>
              <a:rPr lang="en-US" b="1" dirty="0">
                <a:solidFill>
                  <a:srgbClr val="C00000"/>
                </a:solidFill>
              </a:rPr>
              <a:t>PARISH)</a:t>
            </a:r>
          </a:p>
          <a:p>
            <a:pPr marL="0" indent="0">
              <a:buNone/>
            </a:pPr>
            <a:r>
              <a:rPr lang="en-US" dirty="0">
                <a:solidFill>
                  <a:srgbClr val="28323A"/>
                </a:solidFill>
              </a:rPr>
              <a:t>                                     </a:t>
            </a:r>
            <a:r>
              <a:rPr lang="en-US" b="1" dirty="0">
                <a:solidFill>
                  <a:srgbClr val="28323A"/>
                </a:solidFill>
              </a:rPr>
              <a:t>Rite</a:t>
            </a:r>
            <a:r>
              <a:rPr lang="en-US" dirty="0">
                <a:solidFill>
                  <a:srgbClr val="28323A"/>
                </a:solidFill>
              </a:rPr>
              <a:t> of Election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(DIOCESE)</a:t>
            </a:r>
          </a:p>
          <a:p>
            <a:pPr marL="0" indent="0">
              <a:buNone/>
            </a:pPr>
            <a:r>
              <a:rPr lang="en-US" dirty="0">
                <a:solidFill>
                  <a:srgbClr val="28323A"/>
                </a:solidFill>
              </a:rPr>
              <a:t>                                     Spiritual </a:t>
            </a:r>
            <a:r>
              <a:rPr lang="en-US" b="1" dirty="0">
                <a:solidFill>
                  <a:srgbClr val="28323A"/>
                </a:solidFill>
              </a:rPr>
              <a:t>Discernment</a:t>
            </a:r>
            <a:r>
              <a:rPr lang="en-US" dirty="0">
                <a:solidFill>
                  <a:srgbClr val="28323A"/>
                </a:solidFill>
              </a:rPr>
              <a:t> &amp; Preparation </a:t>
            </a:r>
            <a:r>
              <a:rPr lang="en-US" b="1" dirty="0">
                <a:solidFill>
                  <a:srgbClr val="C00000"/>
                </a:solidFill>
              </a:rPr>
              <a:t>(PARISH)</a:t>
            </a:r>
          </a:p>
          <a:p>
            <a:pPr marL="0" indent="0">
              <a:buNone/>
            </a:pPr>
            <a:r>
              <a:rPr lang="en-US" dirty="0">
                <a:solidFill>
                  <a:srgbClr val="28323A"/>
                </a:solidFill>
              </a:rPr>
              <a:t>                                     Celebration of the </a:t>
            </a:r>
            <a:r>
              <a:rPr lang="en-US" b="1" dirty="0">
                <a:solidFill>
                  <a:srgbClr val="28323A"/>
                </a:solidFill>
              </a:rPr>
              <a:t>Scrutiny's</a:t>
            </a:r>
            <a:r>
              <a:rPr lang="en-US" dirty="0">
                <a:solidFill>
                  <a:srgbClr val="28323A"/>
                </a:solidFill>
              </a:rPr>
              <a:t> &amp; </a:t>
            </a:r>
            <a:r>
              <a:rPr lang="en-US" b="1" dirty="0">
                <a:solidFill>
                  <a:srgbClr val="28323A"/>
                </a:solidFill>
              </a:rPr>
              <a:t>Sacraments of Initiation </a:t>
            </a:r>
            <a:r>
              <a:rPr lang="en-US" b="1" dirty="0">
                <a:solidFill>
                  <a:srgbClr val="C00000"/>
                </a:solidFill>
              </a:rPr>
              <a:t>(PARISH)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28323A"/>
                </a:solidFill>
              </a:rPr>
              <a:t>• </a:t>
            </a:r>
            <a:r>
              <a:rPr lang="en-US" b="1" dirty="0" err="1">
                <a:solidFill>
                  <a:srgbClr val="28323A"/>
                </a:solidFill>
              </a:rPr>
              <a:t>Mystagogy</a:t>
            </a:r>
            <a:r>
              <a:rPr lang="en-US" dirty="0">
                <a:solidFill>
                  <a:srgbClr val="28323A"/>
                </a:solidFill>
              </a:rPr>
              <a:t>:   Monday Evening </a:t>
            </a:r>
            <a:r>
              <a:rPr lang="en-US" b="1" dirty="0">
                <a:solidFill>
                  <a:srgbClr val="28323A"/>
                </a:solidFill>
              </a:rPr>
              <a:t>Catechesis</a:t>
            </a:r>
            <a:r>
              <a:rPr lang="en-US" dirty="0">
                <a:solidFill>
                  <a:srgbClr val="28323A"/>
                </a:solidFill>
              </a:rPr>
              <a:t>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(DEANERY)</a:t>
            </a:r>
          </a:p>
          <a:p>
            <a:pPr marL="0" indent="0">
              <a:buNone/>
            </a:pPr>
            <a:r>
              <a:rPr lang="en-US" dirty="0">
                <a:solidFill>
                  <a:srgbClr val="28323A"/>
                </a:solidFill>
              </a:rPr>
              <a:t>                               </a:t>
            </a:r>
            <a:r>
              <a:rPr lang="en-US" b="1" dirty="0">
                <a:solidFill>
                  <a:srgbClr val="28323A"/>
                </a:solidFill>
              </a:rPr>
              <a:t>Mission</a:t>
            </a:r>
            <a:r>
              <a:rPr lang="en-US" dirty="0">
                <a:solidFill>
                  <a:srgbClr val="28323A"/>
                </a:solidFill>
              </a:rPr>
              <a:t> &amp; Commitment to </a:t>
            </a:r>
            <a:r>
              <a:rPr lang="en-US" b="1" dirty="0">
                <a:solidFill>
                  <a:srgbClr val="28323A"/>
                </a:solidFill>
              </a:rPr>
              <a:t>Ministry</a:t>
            </a:r>
            <a:r>
              <a:rPr lang="en-US" dirty="0">
                <a:solidFill>
                  <a:srgbClr val="28323A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(PARISH)</a:t>
            </a:r>
          </a:p>
          <a:p>
            <a:pPr marL="0" indent="0">
              <a:buNone/>
            </a:pPr>
            <a:r>
              <a:rPr lang="en-US" dirty="0">
                <a:solidFill>
                  <a:srgbClr val="28323A"/>
                </a:solidFill>
              </a:rPr>
              <a:t>                               Discernment &amp; Commitment to </a:t>
            </a:r>
            <a:r>
              <a:rPr lang="en-US" b="1" dirty="0">
                <a:solidFill>
                  <a:srgbClr val="28323A"/>
                </a:solidFill>
              </a:rPr>
              <a:t>Ongoing Formation Program </a:t>
            </a:r>
            <a:r>
              <a:rPr lang="en-US" dirty="0">
                <a:solidFill>
                  <a:srgbClr val="28323A"/>
                </a:solidFill>
              </a:rPr>
              <a:t>(School of Disc.,                   			Called &amp; Gifted, Pillars, etc.) </a:t>
            </a:r>
            <a:r>
              <a:rPr lang="en-US" b="1" dirty="0">
                <a:solidFill>
                  <a:srgbClr val="C00000"/>
                </a:solidFill>
              </a:rPr>
              <a:t>(PARISH)</a:t>
            </a:r>
          </a:p>
        </p:txBody>
      </p:sp>
      <p:sp>
        <p:nvSpPr>
          <p:cNvPr id="8" name="Text 6"/>
          <p:cNvSpPr/>
          <p:nvPr/>
        </p:nvSpPr>
        <p:spPr>
          <a:xfrm>
            <a:off x="411480" y="6537960"/>
            <a:ext cx="8961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E7478"/>
                </a:solidFill>
              </a:rPr>
              <a:t>Deanery OCIA Collaboration • Liturgy &amp; Life: The Emmaus Journey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11475720" y="6492240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C89B3C"/>
                </a:solidFill>
              </a:rPr>
              <a:t>14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F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35F96B-3069-AAE7-DD08-2193043D5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65CF01BB-44ED-466D-E63C-1BABAE7D81EB}"/>
              </a:ext>
            </a:extLst>
          </p:cNvPr>
          <p:cNvSpPr/>
          <p:nvPr/>
        </p:nvSpPr>
        <p:spPr>
          <a:xfrm>
            <a:off x="411480" y="320040"/>
            <a:ext cx="109728" cy="402336"/>
          </a:xfrm>
          <a:prstGeom prst="rect">
            <a:avLst/>
          </a:prstGeom>
          <a:solidFill>
            <a:srgbClr val="6E7478"/>
          </a:solidFill>
          <a:ln w="12700">
            <a:solidFill>
              <a:srgbClr val="6E747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47332AF6-42E9-C6A6-0613-FD0EC655E83C}"/>
              </a:ext>
            </a:extLst>
          </p:cNvPr>
          <p:cNvSpPr/>
          <p:nvPr/>
        </p:nvSpPr>
        <p:spPr>
          <a:xfrm>
            <a:off x="411480" y="777240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sz="28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6076F225-90BB-14EA-BACB-F8E81324BDFD}"/>
              </a:ext>
            </a:extLst>
          </p:cNvPr>
          <p:cNvSpPr/>
          <p:nvPr/>
        </p:nvSpPr>
        <p:spPr>
          <a:xfrm>
            <a:off x="438912" y="1444752"/>
            <a:ext cx="6400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sz="1300" dirty="0">
              <a:highlight>
                <a:srgbClr val="FFFF00"/>
              </a:highlight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43AEF3D7-670A-0558-C538-EB4BE13C2CD4}"/>
              </a:ext>
            </a:extLst>
          </p:cNvPr>
          <p:cNvSpPr/>
          <p:nvPr/>
        </p:nvSpPr>
        <p:spPr>
          <a:xfrm>
            <a:off x="777240" y="1335025"/>
            <a:ext cx="10424160" cy="509165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88612613-BA40-365D-096F-E232C8959328}"/>
              </a:ext>
            </a:extLst>
          </p:cNvPr>
          <p:cNvSpPr/>
          <p:nvPr/>
        </p:nvSpPr>
        <p:spPr>
          <a:xfrm>
            <a:off x="411480" y="6537960"/>
            <a:ext cx="8961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E7478"/>
                </a:solidFill>
              </a:rPr>
              <a:t>Deanery OCIA Collaboration • Liturgy &amp; Life: The Emmaus Journey</a:t>
            </a:r>
            <a:endParaRPr lang="en-US" sz="75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AF4A4662-5E2C-55D4-8275-607E34622B53}"/>
              </a:ext>
            </a:extLst>
          </p:cNvPr>
          <p:cNvSpPr/>
          <p:nvPr/>
        </p:nvSpPr>
        <p:spPr>
          <a:xfrm>
            <a:off x="11475720" y="6492240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C89B3C"/>
                </a:solidFill>
              </a:rPr>
              <a:t>14</a:t>
            </a:r>
            <a:endParaRPr lang="en-US" sz="850" dirty="0"/>
          </a:p>
        </p:txBody>
      </p:sp>
      <p:pic>
        <p:nvPicPr>
          <p:cNvPr id="3" name="Picture 2" descr="Hey Y'all We'd love to hear from you! If you have any questions or comments  for a licensed therapist that you'd like us to address on the podcast,  please drop it in">
            <a:extLst>
              <a:ext uri="{FF2B5EF4-FFF2-40B4-BE49-F238E27FC236}">
                <a16:creationId xmlns:a16="http://schemas.microsoft.com/office/drawing/2014/main" id="{EC20EFF7-A464-DE7D-08E5-05B6C8D353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5505" y="777240"/>
            <a:ext cx="7920990" cy="517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205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F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800BE2-B5A7-74EB-9459-2CBF4B730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E8F7B6CC-6195-2DD0-AF15-EE2D9CB564BD}"/>
              </a:ext>
            </a:extLst>
          </p:cNvPr>
          <p:cNvSpPr/>
          <p:nvPr/>
        </p:nvSpPr>
        <p:spPr>
          <a:xfrm>
            <a:off x="411480" y="320040"/>
            <a:ext cx="109728" cy="402336"/>
          </a:xfrm>
          <a:prstGeom prst="rect">
            <a:avLst/>
          </a:prstGeom>
          <a:solidFill>
            <a:srgbClr val="6E7478"/>
          </a:solidFill>
          <a:ln w="12700">
            <a:solidFill>
              <a:srgbClr val="6E747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66A85D4F-ACC0-445B-73C7-79F321BCD0A5}"/>
              </a:ext>
            </a:extLst>
          </p:cNvPr>
          <p:cNvSpPr/>
          <p:nvPr/>
        </p:nvSpPr>
        <p:spPr>
          <a:xfrm>
            <a:off x="594360" y="347472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6E7478"/>
                </a:solidFill>
              </a:rPr>
              <a:t>REFERENCE NOTES</a:t>
            </a:r>
            <a:endParaRPr lang="en-US" sz="24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19657DD0-2074-488E-2E30-6460171C6BA5}"/>
              </a:ext>
            </a:extLst>
          </p:cNvPr>
          <p:cNvSpPr/>
          <p:nvPr/>
        </p:nvSpPr>
        <p:spPr>
          <a:xfrm>
            <a:off x="411480" y="777240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B46"/>
                </a:solidFill>
              </a:rPr>
              <a:t>Sources and grounding</a:t>
            </a:r>
            <a:endParaRPr lang="en-US" sz="28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A520303E-072E-17D7-2040-FD6E9507F33D}"/>
              </a:ext>
            </a:extLst>
          </p:cNvPr>
          <p:cNvSpPr/>
          <p:nvPr/>
        </p:nvSpPr>
        <p:spPr>
          <a:xfrm>
            <a:off x="438912" y="1444752"/>
            <a:ext cx="6400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6E7478"/>
                </a:solidFill>
              </a:rPr>
              <a:t>For presenter reference</a:t>
            </a:r>
            <a:endParaRPr lang="en-US" sz="13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BF73D239-1091-3750-5D62-32508FAC8809}"/>
              </a:ext>
            </a:extLst>
          </p:cNvPr>
          <p:cNvSpPr/>
          <p:nvPr/>
        </p:nvSpPr>
        <p:spPr>
          <a:xfrm>
            <a:off x="777240" y="1920240"/>
            <a:ext cx="10424160" cy="30175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28323A"/>
                </a:solidFill>
              </a:rPr>
              <a:t>• </a:t>
            </a:r>
            <a:r>
              <a:rPr lang="en-US" sz="2000" b="1" dirty="0">
                <a:solidFill>
                  <a:srgbClr val="C00000"/>
                </a:solidFill>
              </a:rPr>
              <a:t>USCCB Christian Initiation of Adults: </a:t>
            </a:r>
            <a:r>
              <a:rPr lang="en-US" sz="2000" dirty="0">
                <a:solidFill>
                  <a:srgbClr val="28323A"/>
                </a:solidFill>
              </a:rPr>
              <a:t>mystagogy continues at least until Pentecost and includes reflection on the Easter Vigil, Scripture, Sacraments, service, and mission.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28323A"/>
                </a:solidFill>
              </a:rPr>
              <a:t>• </a:t>
            </a:r>
            <a:r>
              <a:rPr lang="en-US" sz="2000" b="1" dirty="0">
                <a:solidFill>
                  <a:srgbClr val="C00000"/>
                </a:solidFill>
              </a:rPr>
              <a:t>OCIA policies: </a:t>
            </a:r>
            <a:r>
              <a:rPr lang="en-US" sz="2000" dirty="0">
                <a:solidFill>
                  <a:srgbClr val="28323A"/>
                </a:solidFill>
              </a:rPr>
              <a:t>the community participates throughout the process; sponsors and godparents support, witness, discern, and accompany.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28323A"/>
                </a:solidFill>
              </a:rPr>
              <a:t>• </a:t>
            </a:r>
            <a:r>
              <a:rPr lang="en-US" sz="2000" b="1" dirty="0">
                <a:solidFill>
                  <a:srgbClr val="C00000"/>
                </a:solidFill>
              </a:rPr>
              <a:t>Local parish OCIA practices</a:t>
            </a:r>
            <a:r>
              <a:rPr lang="en-US" sz="2000" dirty="0">
                <a:solidFill>
                  <a:srgbClr val="C00000"/>
                </a:solidFill>
              </a:rPr>
              <a:t>: </a:t>
            </a:r>
            <a:r>
              <a:rPr lang="en-US" sz="2000" dirty="0">
                <a:solidFill>
                  <a:srgbClr val="28323A"/>
                </a:solidFill>
              </a:rPr>
              <a:t>sponsors act as a bridge into parish community, faith-sharing, Mass attendance, and parish events.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28323A"/>
                </a:solidFill>
              </a:rPr>
              <a:t>• </a:t>
            </a:r>
            <a:r>
              <a:rPr lang="en-US" sz="2000" b="1" dirty="0">
                <a:solidFill>
                  <a:srgbClr val="C00000"/>
                </a:solidFill>
              </a:rPr>
              <a:t>Liturgy &amp; Life: The Emmaus Journey: </a:t>
            </a:r>
            <a:r>
              <a:rPr lang="en-US" sz="2000" dirty="0">
                <a:solidFill>
                  <a:srgbClr val="28323A"/>
                </a:solidFill>
              </a:rPr>
              <a:t>weekly liturgy-based catechesis paired with Catholic Update resources and local parish accompaniment.</a:t>
            </a:r>
            <a:endParaRPr lang="en-US" sz="20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1B8B8296-113C-B097-3071-18D119889242}"/>
              </a:ext>
            </a:extLst>
          </p:cNvPr>
          <p:cNvSpPr/>
          <p:nvPr/>
        </p:nvSpPr>
        <p:spPr>
          <a:xfrm>
            <a:off x="777240" y="5715000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26CFFF9B-1E33-0D20-A643-13FA12E6E5CF}"/>
              </a:ext>
            </a:extLst>
          </p:cNvPr>
          <p:cNvSpPr/>
          <p:nvPr/>
        </p:nvSpPr>
        <p:spPr>
          <a:xfrm>
            <a:off x="411480" y="6537960"/>
            <a:ext cx="8961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E7478"/>
                </a:solidFill>
              </a:rPr>
              <a:t>Deanery OCIA Collaboration • Liturgy &amp; Life: The Emmaus Journey</a:t>
            </a:r>
            <a:endParaRPr lang="en-US" sz="75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F99A0253-748C-7E86-26FB-D40A93D09BFA}"/>
              </a:ext>
            </a:extLst>
          </p:cNvPr>
          <p:cNvSpPr/>
          <p:nvPr/>
        </p:nvSpPr>
        <p:spPr>
          <a:xfrm>
            <a:off x="11475720" y="6492240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C89B3C"/>
                </a:solidFill>
              </a:rPr>
              <a:t>14</a:t>
            </a:r>
            <a:endParaRPr lang="en-US" sz="850" dirty="0"/>
          </a:p>
        </p:txBody>
      </p:sp>
    </p:spTree>
    <p:extLst>
      <p:ext uri="{BB962C8B-B14F-4D97-AF65-F5344CB8AC3E}">
        <p14:creationId xmlns:p14="http://schemas.microsoft.com/office/powerpoint/2010/main" val="2280622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9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20040"/>
            <a:ext cx="109728" cy="402336"/>
          </a:xfrm>
          <a:prstGeom prst="rect">
            <a:avLst/>
          </a:prstGeom>
          <a:solidFill>
            <a:srgbClr val="7B2D3A"/>
          </a:solidFill>
          <a:ln w="12700">
            <a:solidFill>
              <a:srgbClr val="7B2D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883664" y="427482"/>
            <a:ext cx="4069080" cy="640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7B2D3A"/>
                </a:solidFill>
              </a:rPr>
              <a:t>THE PASTORAL PRIORITY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11480" y="777240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23B46"/>
                </a:solidFill>
              </a:rPr>
              <a:t>We are teaching doctrine.                                        But are we making disciples?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38912" y="1444752"/>
            <a:ext cx="6400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</a:rPr>
              <a:t>The challenge is not effort. The challenge is fragmentation</a:t>
            </a:r>
            <a:r>
              <a:rPr lang="en-US" sz="1300" dirty="0">
                <a:solidFill>
                  <a:srgbClr val="6E7478"/>
                </a:solidFill>
              </a:rPr>
              <a:t>.</a:t>
            </a:r>
            <a:endParaRPr lang="en-US" sz="1300" dirty="0"/>
          </a:p>
        </p:txBody>
      </p:sp>
      <p:pic>
        <p:nvPicPr>
          <p:cNvPr id="6" name="Image 0" descr="/mnt/data/a_wide_interior_architectural_scene_of_a_church_or.png"/>
          <p:cNvPicPr>
            <a:picLocks noChangeAspect="1"/>
          </p:cNvPicPr>
          <p:nvPr/>
        </p:nvPicPr>
        <p:blipFill>
          <a:blip r:embed="rId3"/>
          <a:srcRect l="27062" r="27062"/>
          <a:stretch/>
        </p:blipFill>
        <p:spPr>
          <a:xfrm>
            <a:off x="7315200" y="502920"/>
            <a:ext cx="4434840" cy="544068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40080" y="2057400"/>
            <a:ext cx="2834640" cy="1472184"/>
          </a:xfrm>
          <a:prstGeom prst="roundRect">
            <a:avLst>
              <a:gd name="adj" fmla="val 5217"/>
            </a:avLst>
          </a:prstGeom>
          <a:solidFill>
            <a:srgbClr val="F1DEE3"/>
          </a:solidFill>
          <a:ln w="10160">
            <a:solidFill>
              <a:srgbClr val="D8DDD8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841248" y="2157984"/>
            <a:ext cx="263347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7B2D3A"/>
                </a:solidFill>
              </a:rPr>
              <a:t>Uneven catechesis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672084" y="2825496"/>
            <a:ext cx="2830068" cy="4069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28323A"/>
                </a:solidFill>
              </a:rPr>
              <a:t>Some parishes have gifted teachers; others lack consistent depth and rhythm.</a:t>
            </a:r>
            <a:endParaRPr lang="en-US" dirty="0"/>
          </a:p>
        </p:txBody>
      </p:sp>
      <p:sp>
        <p:nvSpPr>
          <p:cNvPr id="10" name="Shape 7"/>
          <p:cNvSpPr/>
          <p:nvPr/>
        </p:nvSpPr>
        <p:spPr>
          <a:xfrm>
            <a:off x="3703320" y="2057400"/>
            <a:ext cx="2834640" cy="1472184"/>
          </a:xfrm>
          <a:prstGeom prst="roundRect">
            <a:avLst>
              <a:gd name="adj" fmla="val 5217"/>
            </a:avLst>
          </a:prstGeom>
          <a:solidFill>
            <a:srgbClr val="F1DEE3"/>
          </a:solidFill>
          <a:ln w="10160">
            <a:solidFill>
              <a:srgbClr val="D8DDD8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3904488" y="2203704"/>
            <a:ext cx="24323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7B2D3A"/>
                </a:solidFill>
              </a:rPr>
              <a:t>Lessons without accompaniment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3849624" y="2863215"/>
            <a:ext cx="26289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28323A"/>
                </a:solidFill>
              </a:rPr>
              <a:t>Doctrine is presented, but sponsors are often under-formed and underused.</a:t>
            </a:r>
            <a:endParaRPr lang="en-US" dirty="0"/>
          </a:p>
        </p:txBody>
      </p:sp>
      <p:sp>
        <p:nvSpPr>
          <p:cNvPr id="13" name="Shape 10"/>
          <p:cNvSpPr/>
          <p:nvPr/>
        </p:nvSpPr>
        <p:spPr>
          <a:xfrm>
            <a:off x="640080" y="3895344"/>
            <a:ext cx="2834640" cy="1728216"/>
          </a:xfrm>
          <a:prstGeom prst="roundRect">
            <a:avLst>
              <a:gd name="adj" fmla="val 5217"/>
            </a:avLst>
          </a:prstGeom>
          <a:solidFill>
            <a:srgbClr val="F1DEE3"/>
          </a:solidFill>
          <a:ln w="10160">
            <a:solidFill>
              <a:srgbClr val="D8DDD8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781812" y="4110228"/>
            <a:ext cx="24323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7B2D3A"/>
                </a:solidFill>
              </a:rPr>
              <a:t>A program with an endpoint</a:t>
            </a:r>
            <a:endParaRPr lang="en-US" sz="2400" dirty="0"/>
          </a:p>
        </p:txBody>
      </p:sp>
      <p:sp>
        <p:nvSpPr>
          <p:cNvPr id="15" name="Text 12"/>
          <p:cNvSpPr/>
          <p:nvPr/>
        </p:nvSpPr>
        <p:spPr>
          <a:xfrm>
            <a:off x="640080" y="4850892"/>
            <a:ext cx="2834640" cy="4892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28323A"/>
                </a:solidFill>
              </a:rPr>
              <a:t>When everything aims at Easter Vigil, mystagogy becomes optional or disappears.</a:t>
            </a:r>
            <a:endParaRPr lang="en-US" dirty="0"/>
          </a:p>
        </p:txBody>
      </p:sp>
      <p:sp>
        <p:nvSpPr>
          <p:cNvPr id="16" name="Shape 13"/>
          <p:cNvSpPr/>
          <p:nvPr/>
        </p:nvSpPr>
        <p:spPr>
          <a:xfrm>
            <a:off x="3703320" y="3872484"/>
            <a:ext cx="2834640" cy="1751076"/>
          </a:xfrm>
          <a:prstGeom prst="roundRect">
            <a:avLst>
              <a:gd name="adj" fmla="val 5217"/>
            </a:avLst>
          </a:prstGeom>
          <a:solidFill>
            <a:srgbClr val="F1DEE3"/>
          </a:solidFill>
          <a:ln w="10160">
            <a:solidFill>
              <a:srgbClr val="D8DDD8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3947922" y="4142232"/>
            <a:ext cx="24323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7B2D3A"/>
                </a:solidFill>
              </a:rPr>
              <a:t>Weak parish belonging</a:t>
            </a:r>
            <a:endParaRPr lang="en-US" sz="2400" dirty="0"/>
          </a:p>
        </p:txBody>
      </p:sp>
      <p:sp>
        <p:nvSpPr>
          <p:cNvPr id="18" name="Text 15"/>
          <p:cNvSpPr/>
          <p:nvPr/>
        </p:nvSpPr>
        <p:spPr>
          <a:xfrm>
            <a:off x="3849624" y="4969764"/>
            <a:ext cx="2432304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28323A"/>
                </a:solidFill>
              </a:rPr>
              <a:t>New Catholics may receive sacraments but never feel integrated into a community.</a:t>
            </a:r>
            <a:endParaRPr lang="en-US" dirty="0"/>
          </a:p>
        </p:txBody>
      </p:sp>
      <p:sp>
        <p:nvSpPr>
          <p:cNvPr id="19" name="Shape 16"/>
          <p:cNvSpPr/>
          <p:nvPr/>
        </p:nvSpPr>
        <p:spPr>
          <a:xfrm>
            <a:off x="148590" y="5934456"/>
            <a:ext cx="6846570" cy="640080"/>
          </a:xfrm>
          <a:prstGeom prst="roundRect">
            <a:avLst>
              <a:gd name="adj" fmla="val 8571"/>
            </a:avLst>
          </a:prstGeom>
          <a:solidFill>
            <a:srgbClr val="123B46"/>
          </a:solidFill>
          <a:ln w="12700">
            <a:solidFill>
              <a:srgbClr val="123B46"/>
            </a:solidFill>
            <a:prstDash val="solid"/>
          </a:ln>
        </p:spPr>
        <p:txBody>
          <a:bodyPr/>
          <a:lstStyle/>
          <a:p>
            <a:r>
              <a:rPr lang="en-US" sz="2000" b="1" dirty="0">
                <a:solidFill>
                  <a:srgbClr val="FFFFFF"/>
                </a:solidFill>
              </a:rPr>
              <a:t>If people receive sacraments and do not return,                                                                                                            we have completed a program—not formed a disciple.</a:t>
            </a:r>
            <a:endParaRPr lang="en-US" sz="2000" dirty="0"/>
          </a:p>
        </p:txBody>
      </p:sp>
      <p:sp>
        <p:nvSpPr>
          <p:cNvPr id="20" name="Text 17"/>
          <p:cNvSpPr/>
          <p:nvPr/>
        </p:nvSpPr>
        <p:spPr>
          <a:xfrm>
            <a:off x="868680" y="5340096"/>
            <a:ext cx="5413248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1" name="Text 18"/>
          <p:cNvSpPr/>
          <p:nvPr/>
        </p:nvSpPr>
        <p:spPr>
          <a:xfrm>
            <a:off x="411480" y="6537960"/>
            <a:ext cx="8961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E7478"/>
                </a:solidFill>
              </a:rPr>
              <a:t>Deanery OCIA Collaboration • Liturgy &amp; Life: The Emmaus Journey</a:t>
            </a:r>
            <a:endParaRPr lang="en-US" sz="750" dirty="0"/>
          </a:p>
        </p:txBody>
      </p:sp>
      <p:sp>
        <p:nvSpPr>
          <p:cNvPr id="22" name="Text 19"/>
          <p:cNvSpPr/>
          <p:nvPr/>
        </p:nvSpPr>
        <p:spPr>
          <a:xfrm>
            <a:off x="11475720" y="6492240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C89B3C"/>
                </a:solidFill>
              </a:rPr>
              <a:t>02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20040"/>
            <a:ext cx="109728" cy="402336"/>
          </a:xfrm>
          <a:prstGeom prst="rect">
            <a:avLst/>
          </a:prstGeom>
          <a:solidFill>
            <a:srgbClr val="C89B3C"/>
          </a:solidFill>
          <a:ln w="12700">
            <a:solidFill>
              <a:srgbClr val="C89B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94360" y="347472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89B3C"/>
                </a:solidFill>
              </a:rPr>
              <a:t>THE GOAL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11480" y="777240"/>
            <a:ext cx="972455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B46"/>
                </a:solidFill>
              </a:rPr>
              <a:t>OCIA is not a class. It is a journey into the life of Christ.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38911" y="1444752"/>
            <a:ext cx="10796779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</a:rPr>
              <a:t>Initiation forms the whole person:                                                                                                       mind, heart, habits, worship, belonging, and mission.</a:t>
            </a:r>
          </a:p>
        </p:txBody>
      </p:sp>
      <p:pic>
        <p:nvPicPr>
          <p:cNvPr id="6" name="Image 0" descr="/mnt/data/a_wide_warm_natural_light_scene_in_a_church_or_c.png"/>
          <p:cNvPicPr>
            <a:picLocks noChangeAspect="1"/>
          </p:cNvPicPr>
          <p:nvPr/>
        </p:nvPicPr>
        <p:blipFill>
          <a:blip r:embed="rId3"/>
          <a:srcRect l="16660" r="16660"/>
          <a:stretch/>
        </p:blipFill>
        <p:spPr>
          <a:xfrm>
            <a:off x="502920" y="1874520"/>
            <a:ext cx="4983480" cy="420624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172200" y="1938528"/>
            <a:ext cx="4892040" cy="1490472"/>
          </a:xfrm>
          <a:prstGeom prst="roundRect">
            <a:avLst>
              <a:gd name="adj" fmla="val 5714"/>
            </a:avLst>
          </a:prstGeom>
          <a:solidFill>
            <a:srgbClr val="DCEBEB"/>
          </a:solidFill>
          <a:ln w="10160">
            <a:solidFill>
              <a:srgbClr val="D8DDD8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7127748" y="2103120"/>
            <a:ext cx="44897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2E6F6F"/>
                </a:solidFill>
              </a:rPr>
              <a:t>What OCIA forms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6373368" y="2860411"/>
            <a:ext cx="4489704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28323A"/>
                </a:solidFill>
              </a:rPr>
              <a:t>A disciple learns to live, pray, worship, belong, discern, and witness as Catholic.</a:t>
            </a:r>
            <a:endParaRPr lang="en-US" b="1" dirty="0"/>
          </a:p>
        </p:txBody>
      </p:sp>
      <p:sp>
        <p:nvSpPr>
          <p:cNvPr id="10" name="Shape 7"/>
          <p:cNvSpPr/>
          <p:nvPr/>
        </p:nvSpPr>
        <p:spPr>
          <a:xfrm>
            <a:off x="6343650" y="3798081"/>
            <a:ext cx="4892040" cy="1432287"/>
          </a:xfrm>
          <a:prstGeom prst="roundRect">
            <a:avLst>
              <a:gd name="adj" fmla="val 5714"/>
            </a:avLst>
          </a:prstGeom>
          <a:solidFill>
            <a:srgbClr val="F1DEE3"/>
          </a:solidFill>
          <a:ln w="10160">
            <a:solidFill>
              <a:srgbClr val="D8DDD8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745986" y="3977640"/>
            <a:ext cx="44897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7B2D3A"/>
                </a:solidFill>
              </a:rPr>
              <a:t>What Easter Vigil begins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6373368" y="4710411"/>
            <a:ext cx="4489704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28323A"/>
                </a:solidFill>
              </a:rPr>
              <a:t>The sacraments are </a:t>
            </a:r>
            <a:r>
              <a:rPr lang="en-US" b="1" dirty="0">
                <a:solidFill>
                  <a:srgbClr val="C00000"/>
                </a:solidFill>
              </a:rPr>
              <a:t>not</a:t>
            </a:r>
            <a:r>
              <a:rPr lang="en-US" b="1" dirty="0">
                <a:solidFill>
                  <a:srgbClr val="28323A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graduation</a:t>
            </a:r>
            <a:r>
              <a:rPr lang="en-US" b="1" dirty="0">
                <a:solidFill>
                  <a:srgbClr val="28323A"/>
                </a:solidFill>
              </a:rPr>
              <a:t>. They begin a visible life of parish communion and mission.</a:t>
            </a:r>
            <a:endParaRPr lang="en-US" b="1" dirty="0"/>
          </a:p>
        </p:txBody>
      </p:sp>
      <p:sp>
        <p:nvSpPr>
          <p:cNvPr id="13" name="Shape 10"/>
          <p:cNvSpPr/>
          <p:nvPr/>
        </p:nvSpPr>
        <p:spPr>
          <a:xfrm>
            <a:off x="6172200" y="5428215"/>
            <a:ext cx="4892040" cy="960120"/>
          </a:xfrm>
          <a:prstGeom prst="roundRect">
            <a:avLst>
              <a:gd name="adj" fmla="val 5714"/>
            </a:avLst>
          </a:prstGeom>
          <a:solidFill>
            <a:srgbClr val="E5EFE1"/>
          </a:solidFill>
          <a:ln w="10160">
            <a:solidFill>
              <a:srgbClr val="D8DDD8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6373368" y="5474561"/>
            <a:ext cx="44897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5B7C50"/>
                </a:solidFill>
              </a:rPr>
              <a:t>What collaboration protects</a:t>
            </a:r>
            <a:endParaRPr lang="en-US" sz="2400" dirty="0"/>
          </a:p>
        </p:txBody>
      </p:sp>
      <p:sp>
        <p:nvSpPr>
          <p:cNvPr id="15" name="Text 12"/>
          <p:cNvSpPr/>
          <p:nvPr/>
        </p:nvSpPr>
        <p:spPr>
          <a:xfrm>
            <a:off x="6373368" y="5908275"/>
            <a:ext cx="4489704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A complete journey: </a:t>
            </a:r>
            <a:r>
              <a:rPr lang="en-US" b="1" dirty="0">
                <a:solidFill>
                  <a:srgbClr val="28323A"/>
                </a:solidFill>
              </a:rPr>
              <a:t>inquiry, catechesis, rites, mystagogy, and mission.</a:t>
            </a:r>
            <a:endParaRPr lang="en-US" b="1" dirty="0"/>
          </a:p>
        </p:txBody>
      </p:sp>
      <p:sp>
        <p:nvSpPr>
          <p:cNvPr id="16" name="Text 13"/>
          <p:cNvSpPr/>
          <p:nvPr/>
        </p:nvSpPr>
        <p:spPr>
          <a:xfrm>
            <a:off x="411480" y="6537960"/>
            <a:ext cx="8961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E7478"/>
                </a:solidFill>
              </a:rPr>
              <a:t>Deanery OCIA Collaboration • Liturgy &amp; Life: The Emmaus Journey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11475720" y="6492240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C89B3C"/>
                </a:solidFill>
              </a:rPr>
              <a:t>03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9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20040"/>
            <a:ext cx="109728" cy="402336"/>
          </a:xfrm>
          <a:prstGeom prst="rect">
            <a:avLst/>
          </a:prstGeom>
          <a:solidFill>
            <a:srgbClr val="2E6F6F"/>
          </a:solidFill>
          <a:ln w="12700">
            <a:solidFill>
              <a:srgbClr val="2E6F6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94360" y="347472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E6F6F"/>
                </a:solidFill>
              </a:rPr>
              <a:t>Sharing our Gifts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11480" y="777240"/>
            <a:ext cx="103456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B46"/>
                </a:solidFill>
              </a:rPr>
              <a:t>A deanery-wide collaboration: one excellence, many homes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38912" y="1280160"/>
            <a:ext cx="10785348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</a:rPr>
              <a:t>We share what should be shared—and protect what must remain local.</a:t>
            </a:r>
          </a:p>
        </p:txBody>
      </p:sp>
      <p:sp>
        <p:nvSpPr>
          <p:cNvPr id="6" name="Shape 4"/>
          <p:cNvSpPr/>
          <p:nvPr/>
        </p:nvSpPr>
        <p:spPr>
          <a:xfrm>
            <a:off x="331473" y="1895094"/>
            <a:ext cx="5452107" cy="3474720"/>
          </a:xfrm>
          <a:prstGeom prst="roundRect">
            <a:avLst>
              <a:gd name="adj" fmla="val 1875"/>
            </a:avLst>
          </a:prstGeom>
          <a:solidFill>
            <a:srgbClr val="DCEBEB"/>
          </a:solidFill>
          <a:ln w="10160">
            <a:solidFill>
              <a:srgbClr val="D8DDD8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96239" y="2066544"/>
            <a:ext cx="5452101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2E6F6F"/>
                </a:solidFill>
              </a:rPr>
              <a:t>Deanery provides excellence in liturgical catechesis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539496" y="2779776"/>
            <a:ext cx="5088636" cy="2286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28323A"/>
                </a:solidFill>
              </a:rPr>
              <a:t>• A gifted </a:t>
            </a:r>
            <a:r>
              <a:rPr lang="en-US" sz="2000" b="1" dirty="0">
                <a:solidFill>
                  <a:srgbClr val="C00000"/>
                </a:solidFill>
              </a:rPr>
              <a:t>catechetical team </a:t>
            </a:r>
            <a:r>
              <a:rPr lang="en-US" sz="2000" dirty="0">
                <a:solidFill>
                  <a:srgbClr val="28323A"/>
                </a:solidFill>
              </a:rPr>
              <a:t>of priests, deacons, and lay leaders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28323A"/>
                </a:solidFill>
              </a:rPr>
              <a:t>• Weekly </a:t>
            </a:r>
            <a:r>
              <a:rPr lang="en-US" sz="2000" b="1" dirty="0">
                <a:solidFill>
                  <a:srgbClr val="C00000"/>
                </a:solidFill>
              </a:rPr>
              <a:t>liturgy-based formation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C00000"/>
                </a:solidFill>
              </a:rPr>
              <a:t>• Catholic Updates </a:t>
            </a:r>
            <a:r>
              <a:rPr lang="en-US" sz="2000" dirty="0">
                <a:solidFill>
                  <a:srgbClr val="28323A"/>
                </a:solidFill>
              </a:rPr>
              <a:t>aligned to the Sunday readings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28323A"/>
                </a:solidFill>
              </a:rPr>
              <a:t>• Consistent </a:t>
            </a:r>
            <a:r>
              <a:rPr lang="en-US" sz="2000" b="1" dirty="0">
                <a:solidFill>
                  <a:srgbClr val="C00000"/>
                </a:solidFill>
              </a:rPr>
              <a:t>doctrinal depth across all parishes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28323A"/>
                </a:solidFill>
              </a:rPr>
              <a:t>• </a:t>
            </a:r>
            <a:r>
              <a:rPr lang="en-US" sz="2000" b="1" dirty="0">
                <a:solidFill>
                  <a:srgbClr val="C00000"/>
                </a:solidFill>
              </a:rPr>
              <a:t>Shared preparation resources </a:t>
            </a:r>
            <a:r>
              <a:rPr lang="en-US" sz="2000" dirty="0">
                <a:solidFill>
                  <a:srgbClr val="28323A"/>
                </a:solidFill>
              </a:rPr>
              <a:t>for clergy, catechists, sponsors, &amp; OCIA Leaders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6286500" y="1920240"/>
            <a:ext cx="5509260" cy="3474720"/>
          </a:xfrm>
          <a:prstGeom prst="roundRect">
            <a:avLst>
              <a:gd name="adj" fmla="val 1875"/>
            </a:avLst>
          </a:prstGeom>
          <a:solidFill>
            <a:srgbClr val="F1DEE3"/>
          </a:solidFill>
          <a:ln w="10160">
            <a:solidFill>
              <a:srgbClr val="D8DDD8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784848" y="2226564"/>
            <a:ext cx="43525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7B2D3A"/>
                </a:solidFill>
              </a:rPr>
              <a:t>Each parish provides the irreplaceable local journey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6408422" y="2907792"/>
            <a:ext cx="5244082" cy="2286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28323A"/>
                </a:solidFill>
              </a:rPr>
              <a:t>• </a:t>
            </a:r>
            <a:r>
              <a:rPr lang="en-US" sz="2000" b="1" dirty="0">
                <a:solidFill>
                  <a:srgbClr val="C00000"/>
                </a:solidFill>
              </a:rPr>
              <a:t>Pastoral accompaniment </a:t>
            </a:r>
            <a:r>
              <a:rPr lang="en-US" sz="2000" dirty="0">
                <a:solidFill>
                  <a:srgbClr val="28323A"/>
                </a:solidFill>
              </a:rPr>
              <a:t>of inquirers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28323A"/>
                </a:solidFill>
              </a:rPr>
              <a:t>• Formation and </a:t>
            </a:r>
            <a:r>
              <a:rPr lang="en-US" sz="2000" b="1" dirty="0">
                <a:solidFill>
                  <a:srgbClr val="C00000"/>
                </a:solidFill>
              </a:rPr>
              <a:t>mentoring of sponsors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28323A"/>
                </a:solidFill>
              </a:rPr>
              <a:t>• </a:t>
            </a:r>
            <a:r>
              <a:rPr lang="en-US" sz="2000" b="1" dirty="0">
                <a:solidFill>
                  <a:srgbClr val="C00000"/>
                </a:solidFill>
              </a:rPr>
              <a:t>Participation in parish community life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28323A"/>
                </a:solidFill>
              </a:rPr>
              <a:t>• </a:t>
            </a:r>
            <a:r>
              <a:rPr lang="en-US" sz="2000" b="1" dirty="0">
                <a:solidFill>
                  <a:srgbClr val="C00000"/>
                </a:solidFill>
              </a:rPr>
              <a:t>Discernment</a:t>
            </a:r>
            <a:r>
              <a:rPr lang="en-US" sz="2000" dirty="0">
                <a:solidFill>
                  <a:srgbClr val="28323A"/>
                </a:solidFill>
              </a:rPr>
              <a:t> with candidates and catechumens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28323A"/>
                </a:solidFill>
              </a:rPr>
              <a:t>• </a:t>
            </a:r>
            <a:r>
              <a:rPr lang="en-US" sz="2000" b="1" dirty="0">
                <a:solidFill>
                  <a:srgbClr val="C00000"/>
                </a:solidFill>
              </a:rPr>
              <a:t>Celebration of the rites </a:t>
            </a:r>
            <a:r>
              <a:rPr lang="en-US" sz="2000" dirty="0">
                <a:solidFill>
                  <a:srgbClr val="28323A"/>
                </a:solidFill>
              </a:rPr>
              <a:t>within parish life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6035040" y="1965960"/>
            <a:ext cx="0" cy="2926080"/>
          </a:xfrm>
          <a:prstGeom prst="line">
            <a:avLst/>
          </a:prstGeom>
          <a:noFill/>
          <a:ln w="25400">
            <a:solidFill>
              <a:srgbClr val="C89B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2908936" y="6080760"/>
            <a:ext cx="6309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C00000"/>
                </a:solidFill>
              </a:rPr>
              <a:t>Not centralization. Collaboration</a:t>
            </a:r>
            <a:r>
              <a:rPr lang="en-US" sz="2000" b="1" dirty="0">
                <a:solidFill>
                  <a:srgbClr val="C00000"/>
                </a:solidFill>
              </a:rPr>
              <a:t>.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411480" y="6537960"/>
            <a:ext cx="8961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E7478"/>
                </a:solidFill>
              </a:rPr>
              <a:t>Deanery OCIA Collaboration • Liturgy &amp; Life: The Emmaus Journey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11475720" y="6492240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C89B3C"/>
                </a:solidFill>
              </a:rPr>
              <a:t>04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20040"/>
            <a:ext cx="109728" cy="402336"/>
          </a:xfrm>
          <a:prstGeom prst="rect">
            <a:avLst/>
          </a:prstGeom>
          <a:solidFill>
            <a:srgbClr val="C89B3C"/>
          </a:solidFill>
          <a:ln w="12700">
            <a:solidFill>
              <a:srgbClr val="C89B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94359" y="347472"/>
            <a:ext cx="5625285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89B3C"/>
                </a:solidFill>
              </a:rPr>
              <a:t>Shared Liturgical-based Catechesis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11480" y="777240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B46"/>
                </a:solidFill>
              </a:rPr>
              <a:t>Let Sunday lead the formation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38912" y="1444752"/>
            <a:ext cx="8842248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Catholic doctrine is taught through the liturgical year—not as disconnected topics.</a:t>
            </a:r>
          </a:p>
        </p:txBody>
      </p:sp>
      <p:sp>
        <p:nvSpPr>
          <p:cNvPr id="6" name="Shape 4"/>
          <p:cNvSpPr/>
          <p:nvPr/>
        </p:nvSpPr>
        <p:spPr>
          <a:xfrm>
            <a:off x="822960" y="2103120"/>
            <a:ext cx="731520" cy="731520"/>
          </a:xfrm>
          <a:prstGeom prst="ellipse">
            <a:avLst/>
          </a:prstGeom>
          <a:solidFill>
            <a:srgbClr val="123B46"/>
          </a:solidFill>
          <a:ln w="12700">
            <a:solidFill>
              <a:srgbClr val="123B4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051560" y="226771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411480" y="3063240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23B46"/>
                </a:solidFill>
              </a:rPr>
              <a:t>Monday Catechesis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274320" y="4457700"/>
            <a:ext cx="210312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28323A"/>
                </a:solidFill>
              </a:rPr>
              <a:t>The readings set the theme. The </a:t>
            </a:r>
            <a:r>
              <a:rPr lang="en-US" b="1" dirty="0">
                <a:solidFill>
                  <a:srgbClr val="C00000"/>
                </a:solidFill>
              </a:rPr>
              <a:t>Catechetical Guide</a:t>
            </a:r>
            <a:r>
              <a:rPr lang="en-US" dirty="0">
                <a:solidFill>
                  <a:srgbClr val="28323A"/>
                </a:solidFill>
              </a:rPr>
              <a:t> is Liturgically Based providing Doctrinal Instruction and Preparation for the Scriptures..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1691640" y="2322576"/>
            <a:ext cx="685800" cy="292608"/>
          </a:xfrm>
          <a:prstGeom prst="chevron">
            <a:avLst/>
          </a:prstGeom>
          <a:solidFill>
            <a:srgbClr val="F3E7C8"/>
          </a:solidFill>
          <a:ln w="12700">
            <a:solidFill>
              <a:srgbClr val="C89B3C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3474720" y="2103120"/>
            <a:ext cx="731520" cy="731520"/>
          </a:xfrm>
          <a:prstGeom prst="ellipse">
            <a:avLst/>
          </a:prstGeom>
          <a:solidFill>
            <a:srgbClr val="C89B3C"/>
          </a:solidFill>
          <a:ln w="12700">
            <a:solidFill>
              <a:srgbClr val="C89B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703320" y="226771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3063240" y="3063240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23B46"/>
                </a:solidFill>
              </a:rPr>
              <a:t>Scripture Summary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2737938" y="4318728"/>
            <a:ext cx="210312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C00000"/>
                </a:solidFill>
              </a:rPr>
              <a:t>Breaking open the Word Guide </a:t>
            </a:r>
            <a:r>
              <a:rPr lang="en-US" dirty="0">
                <a:solidFill>
                  <a:srgbClr val="28323A"/>
                </a:solidFill>
              </a:rPr>
              <a:t>provides a reflection on the Readings for the Priest/Deacon, and for the Parish Leaders</a:t>
            </a:r>
            <a:endParaRPr lang="en-US" dirty="0"/>
          </a:p>
        </p:txBody>
      </p:sp>
      <p:sp>
        <p:nvSpPr>
          <p:cNvPr id="15" name="Shape 13"/>
          <p:cNvSpPr/>
          <p:nvPr/>
        </p:nvSpPr>
        <p:spPr>
          <a:xfrm>
            <a:off x="4343400" y="2322576"/>
            <a:ext cx="685800" cy="292608"/>
          </a:xfrm>
          <a:prstGeom prst="chevron">
            <a:avLst/>
          </a:prstGeom>
          <a:solidFill>
            <a:srgbClr val="F3E7C8"/>
          </a:solidFill>
          <a:ln w="12700">
            <a:solidFill>
              <a:srgbClr val="C89B3C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6126480" y="2103120"/>
            <a:ext cx="731520" cy="731520"/>
          </a:xfrm>
          <a:prstGeom prst="ellipse">
            <a:avLst/>
          </a:prstGeom>
          <a:solidFill>
            <a:srgbClr val="2E6F6F"/>
          </a:solidFill>
          <a:ln w="12700">
            <a:solidFill>
              <a:srgbClr val="2E6F6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355080" y="226771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5508827" y="3172968"/>
            <a:ext cx="2423161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/>
              <a:t>Sponsor Accompaniment</a:t>
            </a:r>
          </a:p>
        </p:txBody>
      </p:sp>
      <p:sp>
        <p:nvSpPr>
          <p:cNvPr id="19" name="Text 17"/>
          <p:cNvSpPr/>
          <p:nvPr/>
        </p:nvSpPr>
        <p:spPr>
          <a:xfrm>
            <a:off x="5400136" y="4373938"/>
            <a:ext cx="2966624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C00000"/>
                </a:solidFill>
              </a:rPr>
              <a:t>SPONSOR GUIDE         </a:t>
            </a:r>
            <a:r>
              <a:rPr lang="en-US" dirty="0">
                <a:solidFill>
                  <a:srgbClr val="28323A"/>
                </a:solidFill>
              </a:rPr>
              <a:t>provides practical approach to Accompany the Candidate/Catechumen through Witness, Faith Sharing, Practical Application, a Holy Habit, and Introduction to Parish.</a:t>
            </a:r>
            <a:endParaRPr lang="en-US" dirty="0"/>
          </a:p>
        </p:txBody>
      </p:sp>
      <p:sp>
        <p:nvSpPr>
          <p:cNvPr id="20" name="Shape 18"/>
          <p:cNvSpPr/>
          <p:nvPr/>
        </p:nvSpPr>
        <p:spPr>
          <a:xfrm>
            <a:off x="6995160" y="2322576"/>
            <a:ext cx="685800" cy="292608"/>
          </a:xfrm>
          <a:prstGeom prst="chevron">
            <a:avLst/>
          </a:prstGeom>
          <a:solidFill>
            <a:srgbClr val="F3E7C8"/>
          </a:solidFill>
          <a:ln w="12700">
            <a:solidFill>
              <a:srgbClr val="C89B3C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8778240" y="2103120"/>
            <a:ext cx="731520" cy="731520"/>
          </a:xfrm>
          <a:prstGeom prst="ellipse">
            <a:avLst/>
          </a:prstGeom>
          <a:solidFill>
            <a:srgbClr val="5B7C50"/>
          </a:solidFill>
          <a:ln w="12700">
            <a:solidFill>
              <a:srgbClr val="5B7C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9006840" y="226771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4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8366760" y="3063240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>
                <a:solidFill>
                  <a:srgbClr val="123B46"/>
                </a:solidFill>
              </a:rPr>
              <a:t>OCIA formation</a:t>
            </a:r>
            <a:endParaRPr lang="en-US" sz="2400" dirty="0"/>
          </a:p>
        </p:txBody>
      </p:sp>
      <p:sp>
        <p:nvSpPr>
          <p:cNvPr id="24" name="Text 22"/>
          <p:cNvSpPr/>
          <p:nvPr/>
        </p:nvSpPr>
        <p:spPr>
          <a:xfrm>
            <a:off x="8229600" y="4346506"/>
            <a:ext cx="210312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C00000"/>
                </a:solidFill>
              </a:rPr>
              <a:t>LEADERS GUIDE </a:t>
            </a:r>
            <a:r>
              <a:rPr lang="en-US" dirty="0">
                <a:solidFill>
                  <a:srgbClr val="28323A"/>
                </a:solidFill>
              </a:rPr>
              <a:t>provides practical recommendations for Parish Involvement and Home/Family Application.</a:t>
            </a: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1188720" y="5980176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7B2D3A"/>
                </a:solidFill>
              </a:rPr>
              <a:t>Each week becomes one coherent movement: hear Christ • learn with the Church • respond as disciples • go forth as witnesses.</a:t>
            </a:r>
            <a:endParaRPr lang="en-US" sz="2400" dirty="0"/>
          </a:p>
        </p:txBody>
      </p:sp>
      <p:sp>
        <p:nvSpPr>
          <p:cNvPr id="26" name="Text 24"/>
          <p:cNvSpPr/>
          <p:nvPr/>
        </p:nvSpPr>
        <p:spPr>
          <a:xfrm>
            <a:off x="411480" y="6537960"/>
            <a:ext cx="8961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E7478"/>
                </a:solidFill>
              </a:rPr>
              <a:t>Deanery OCIA Collaboration • Liturgy &amp; Life: The Emmaus Journey</a:t>
            </a:r>
            <a:endParaRPr lang="en-US" sz="750" dirty="0"/>
          </a:p>
        </p:txBody>
      </p:sp>
      <p:sp>
        <p:nvSpPr>
          <p:cNvPr id="27" name="Text 25"/>
          <p:cNvSpPr/>
          <p:nvPr/>
        </p:nvSpPr>
        <p:spPr>
          <a:xfrm>
            <a:off x="11475720" y="6492240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C89B3C"/>
                </a:solidFill>
              </a:rPr>
              <a:t>05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9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20040"/>
            <a:ext cx="109728" cy="402336"/>
          </a:xfrm>
          <a:prstGeom prst="rect">
            <a:avLst/>
          </a:prstGeom>
          <a:solidFill>
            <a:srgbClr val="5B7C50"/>
          </a:solidFill>
          <a:ln w="12700">
            <a:solidFill>
              <a:srgbClr val="5B7C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94360" y="347472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5B7C50"/>
                </a:solidFill>
              </a:rPr>
              <a:t>At the PARISH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11480" y="777240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B46"/>
                </a:solidFill>
              </a:rPr>
              <a:t>The parish does what no deanery team can do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38910" y="1417320"/>
            <a:ext cx="1103681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The deanery can teach together. </a:t>
            </a:r>
            <a:r>
              <a:rPr lang="en-US" b="1" dirty="0">
                <a:solidFill>
                  <a:srgbClr val="C00000"/>
                </a:solidFill>
                <a:highlight>
                  <a:srgbClr val="FFFF00"/>
                </a:highlight>
              </a:rPr>
              <a:t>Only the parish can accompany, welcome, discern, and celebrate locally.</a:t>
            </a:r>
          </a:p>
        </p:txBody>
      </p:sp>
      <p:sp>
        <p:nvSpPr>
          <p:cNvPr id="6" name="Shape 4"/>
          <p:cNvSpPr/>
          <p:nvPr/>
        </p:nvSpPr>
        <p:spPr>
          <a:xfrm>
            <a:off x="685800" y="1993392"/>
            <a:ext cx="164592" cy="384048"/>
          </a:xfrm>
          <a:prstGeom prst="rect">
            <a:avLst/>
          </a:prstGeom>
          <a:solidFill>
            <a:srgbClr val="5B7C50"/>
          </a:solidFill>
          <a:ln w="12700">
            <a:solidFill>
              <a:srgbClr val="5B7C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960120" y="1975104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23B46"/>
                </a:solidFill>
              </a:rPr>
              <a:t>Pastoral accompaniment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4251960" y="1993392"/>
            <a:ext cx="6812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C00000"/>
                </a:solidFill>
              </a:rPr>
              <a:t>Know the story, </a:t>
            </a:r>
            <a:r>
              <a:rPr lang="en-US" sz="2000" dirty="0">
                <a:solidFill>
                  <a:srgbClr val="28323A"/>
                </a:solidFill>
              </a:rPr>
              <a:t>wounds, questions, and pace of each inquirer.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685800" y="2779776"/>
            <a:ext cx="164592" cy="384048"/>
          </a:xfrm>
          <a:prstGeom prst="rect">
            <a:avLst/>
          </a:prstGeom>
          <a:solidFill>
            <a:srgbClr val="5B7C50"/>
          </a:solidFill>
          <a:ln w="12700">
            <a:solidFill>
              <a:srgbClr val="5B7C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960120" y="27614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23B46"/>
                </a:solidFill>
              </a:rPr>
              <a:t>Sponsor formation</a:t>
            </a: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4251960" y="2779776"/>
            <a:ext cx="6812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28323A"/>
                </a:solidFill>
              </a:rPr>
              <a:t>Train sponsors to </a:t>
            </a:r>
            <a:r>
              <a:rPr lang="en-US" sz="2000" b="1" dirty="0">
                <a:solidFill>
                  <a:srgbClr val="C00000"/>
                </a:solidFill>
              </a:rPr>
              <a:t>witness first</a:t>
            </a:r>
            <a:r>
              <a:rPr lang="en-US" sz="2000" dirty="0">
                <a:solidFill>
                  <a:srgbClr val="C00000"/>
                </a:solidFill>
              </a:rPr>
              <a:t>, </a:t>
            </a:r>
            <a:r>
              <a:rPr lang="en-US" sz="2000" b="1" dirty="0">
                <a:solidFill>
                  <a:srgbClr val="C00000"/>
                </a:solidFill>
              </a:rPr>
              <a:t>listen</a:t>
            </a:r>
            <a:r>
              <a:rPr lang="en-US" sz="2000" dirty="0">
                <a:solidFill>
                  <a:srgbClr val="C00000"/>
                </a:solidFill>
              </a:rPr>
              <a:t> </a:t>
            </a:r>
            <a:r>
              <a:rPr lang="en-US" sz="2000" dirty="0">
                <a:solidFill>
                  <a:srgbClr val="28323A"/>
                </a:solidFill>
              </a:rPr>
              <a:t>well, and walk consistently.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685800" y="3566160"/>
            <a:ext cx="164592" cy="384048"/>
          </a:xfrm>
          <a:prstGeom prst="rect">
            <a:avLst/>
          </a:prstGeom>
          <a:solidFill>
            <a:srgbClr val="5B7C50"/>
          </a:solidFill>
          <a:ln w="12700">
            <a:solidFill>
              <a:srgbClr val="5B7C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960120" y="3547872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23B46"/>
                </a:solidFill>
              </a:rPr>
              <a:t>Parish life</a:t>
            </a: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4251960" y="3566160"/>
            <a:ext cx="6812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28323A"/>
                </a:solidFill>
              </a:rPr>
              <a:t>Move people from attending sessions to </a:t>
            </a:r>
            <a:r>
              <a:rPr lang="en-US" sz="2000" b="1" dirty="0">
                <a:solidFill>
                  <a:srgbClr val="C00000"/>
                </a:solidFill>
              </a:rPr>
              <a:t>belonging to a community.</a:t>
            </a:r>
          </a:p>
        </p:txBody>
      </p:sp>
      <p:sp>
        <p:nvSpPr>
          <p:cNvPr id="15" name="Shape 13"/>
          <p:cNvSpPr/>
          <p:nvPr/>
        </p:nvSpPr>
        <p:spPr>
          <a:xfrm>
            <a:off x="685800" y="4352544"/>
            <a:ext cx="164592" cy="384048"/>
          </a:xfrm>
          <a:prstGeom prst="rect">
            <a:avLst/>
          </a:prstGeom>
          <a:solidFill>
            <a:srgbClr val="5B7C50"/>
          </a:solidFill>
          <a:ln w="12700">
            <a:solidFill>
              <a:srgbClr val="5B7C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60120" y="4334256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23B46"/>
                </a:solidFill>
              </a:rPr>
              <a:t>Discernment</a:t>
            </a: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4251960" y="4352544"/>
            <a:ext cx="6812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28323A"/>
                </a:solidFill>
              </a:rPr>
              <a:t>Help candidates and catechumens </a:t>
            </a:r>
            <a:r>
              <a:rPr lang="en-US" sz="2000" b="1" dirty="0">
                <a:solidFill>
                  <a:srgbClr val="C00000"/>
                </a:solidFill>
              </a:rPr>
              <a:t>recognize readiness, conversion, and obstacles.</a:t>
            </a:r>
          </a:p>
        </p:txBody>
      </p:sp>
      <p:sp>
        <p:nvSpPr>
          <p:cNvPr id="18" name="Shape 16"/>
          <p:cNvSpPr/>
          <p:nvPr/>
        </p:nvSpPr>
        <p:spPr>
          <a:xfrm>
            <a:off x="685800" y="5138928"/>
            <a:ext cx="164592" cy="384048"/>
          </a:xfrm>
          <a:prstGeom prst="rect">
            <a:avLst/>
          </a:prstGeom>
          <a:solidFill>
            <a:srgbClr val="5B7C50"/>
          </a:solidFill>
          <a:ln w="12700">
            <a:solidFill>
              <a:srgbClr val="5B7C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960120" y="512064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23B46"/>
                </a:solidFill>
              </a:rPr>
              <a:t>Rites</a:t>
            </a: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4251960" y="5138928"/>
            <a:ext cx="6812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C00000"/>
                </a:solidFill>
              </a:rPr>
              <a:t>Celebrate the steps of initiation </a:t>
            </a:r>
            <a:r>
              <a:rPr lang="en-US" sz="2000" dirty="0">
                <a:solidFill>
                  <a:srgbClr val="28323A"/>
                </a:solidFill>
              </a:rPr>
              <a:t>in the life of the local Church.</a:t>
            </a:r>
            <a:endParaRPr lang="en-US" sz="2000" dirty="0"/>
          </a:p>
        </p:txBody>
      </p:sp>
      <p:sp>
        <p:nvSpPr>
          <p:cNvPr id="21" name="Shape 19"/>
          <p:cNvSpPr/>
          <p:nvPr/>
        </p:nvSpPr>
        <p:spPr>
          <a:xfrm>
            <a:off x="777240" y="5806440"/>
            <a:ext cx="10652760" cy="384048"/>
          </a:xfrm>
          <a:prstGeom prst="roundRect">
            <a:avLst>
              <a:gd name="adj" fmla="val 9524"/>
            </a:avLst>
          </a:prstGeom>
          <a:solidFill>
            <a:srgbClr val="F3E7C8"/>
          </a:solidFill>
          <a:ln w="12700">
            <a:solidFill>
              <a:srgbClr val="F3E7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960120" y="5897880"/>
            <a:ext cx="10287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7B2D3A"/>
                </a:solidFill>
              </a:rPr>
              <a:t>The </a:t>
            </a:r>
            <a:r>
              <a:rPr lang="en-US" sz="2000" b="1" u="sng" dirty="0">
                <a:solidFill>
                  <a:srgbClr val="7B2D3A"/>
                </a:solidFill>
                <a:highlight>
                  <a:srgbClr val="FFFF00"/>
                </a:highlight>
              </a:rPr>
              <a:t>deanery strengthens catechesis </a:t>
            </a:r>
            <a:r>
              <a:rPr lang="en-US" sz="2000" b="1" dirty="0">
                <a:solidFill>
                  <a:srgbClr val="7B2D3A"/>
                </a:solidFill>
              </a:rPr>
              <a:t>so </a:t>
            </a:r>
            <a:r>
              <a:rPr lang="en-US" sz="2000" b="1" dirty="0">
                <a:solidFill>
                  <a:srgbClr val="7B2D3A"/>
                </a:solidFill>
                <a:highlight>
                  <a:srgbClr val="FFFF00"/>
                </a:highlight>
              </a:rPr>
              <a:t>parishes can strengthen accompaniment</a:t>
            </a:r>
            <a:r>
              <a:rPr lang="en-US" sz="2000" b="1" dirty="0">
                <a:solidFill>
                  <a:srgbClr val="7B2D3A"/>
                </a:solidFill>
              </a:rPr>
              <a:t>.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411480" y="6537960"/>
            <a:ext cx="8961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E7478"/>
                </a:solidFill>
              </a:rPr>
              <a:t>Deanery OCIA Collaboration • Liturgy &amp; Life: The Emmaus Journey</a:t>
            </a:r>
            <a:endParaRPr lang="en-US" sz="750" dirty="0"/>
          </a:p>
        </p:txBody>
      </p:sp>
      <p:sp>
        <p:nvSpPr>
          <p:cNvPr id="24" name="Text 22"/>
          <p:cNvSpPr/>
          <p:nvPr/>
        </p:nvSpPr>
        <p:spPr>
          <a:xfrm>
            <a:off x="11475720" y="6492240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C89B3C"/>
                </a:solidFill>
              </a:rPr>
              <a:t>06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20040"/>
            <a:ext cx="109728" cy="402336"/>
          </a:xfrm>
          <a:prstGeom prst="rect">
            <a:avLst/>
          </a:prstGeom>
          <a:solidFill>
            <a:srgbClr val="7B2D3A"/>
          </a:solidFill>
          <a:ln w="12700">
            <a:solidFill>
              <a:srgbClr val="7B2D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94360" y="347472"/>
            <a:ext cx="9058598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7B2D3A"/>
                </a:solidFill>
                <a:highlight>
                  <a:srgbClr val="FFFF00"/>
                </a:highlight>
              </a:rPr>
              <a:t>SPONSOR MINISTRY: </a:t>
            </a:r>
            <a:r>
              <a:rPr lang="en-US" sz="2400" b="1" dirty="0">
                <a:solidFill>
                  <a:srgbClr val="7B2D3A"/>
                </a:solidFill>
              </a:rPr>
              <a:t>A Ministry of Accompaniment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11480" y="777240"/>
            <a:ext cx="88619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B46"/>
                </a:solidFill>
              </a:rPr>
              <a:t>The sponsor is not a name on a form. The sponsor is a companion.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38912" y="1444752"/>
            <a:ext cx="106632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We will stop treating sponsors as passive witnesses and start forming them as ministers of accompaniment.  </a:t>
            </a:r>
            <a:endParaRPr lang="en-US" b="1" dirty="0">
              <a:solidFill>
                <a:srgbClr val="C00000"/>
              </a:solidFill>
              <a:highlight>
                <a:srgbClr val="FFFF00"/>
              </a:highlight>
            </a:endParaRPr>
          </a:p>
        </p:txBody>
      </p:sp>
      <p:pic>
        <p:nvPicPr>
          <p:cNvPr id="6" name="Image 0" descr="/mnt/data/a_wide_interior_architectural_scene_of_a_church_or.png"/>
          <p:cNvPicPr>
            <a:picLocks noChangeAspect="1"/>
          </p:cNvPicPr>
          <p:nvPr/>
        </p:nvPicPr>
        <p:blipFill>
          <a:blip r:embed="rId3"/>
          <a:srcRect l="17669" r="17669"/>
          <a:stretch/>
        </p:blipFill>
        <p:spPr>
          <a:xfrm>
            <a:off x="548640" y="1828800"/>
            <a:ext cx="4937760" cy="429768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989320" y="1828800"/>
            <a:ext cx="2331720" cy="1143000"/>
          </a:xfrm>
          <a:prstGeom prst="roundRect">
            <a:avLst>
              <a:gd name="adj" fmla="val 4800"/>
            </a:avLst>
          </a:prstGeom>
          <a:solidFill>
            <a:srgbClr val="F1DEE3"/>
          </a:solidFill>
          <a:ln w="10160">
            <a:solidFill>
              <a:srgbClr val="D8DDD8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190488" y="1975104"/>
            <a:ext cx="19293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7B2D3A"/>
                </a:solidFill>
              </a:rPr>
              <a:t>Reflection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6190488" y="2340864"/>
            <a:ext cx="1929384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8323A"/>
                </a:solidFill>
              </a:rPr>
              <a:t>The sponsor begins by examining his or her own discipleship.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8641080" y="1828800"/>
            <a:ext cx="2331720" cy="1143000"/>
          </a:xfrm>
          <a:prstGeom prst="roundRect">
            <a:avLst>
              <a:gd name="adj" fmla="val 4800"/>
            </a:avLst>
          </a:prstGeom>
          <a:solidFill>
            <a:srgbClr val="F1DEE3"/>
          </a:solidFill>
          <a:ln w="10160">
            <a:solidFill>
              <a:srgbClr val="D8DDD8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8842248" y="1975104"/>
            <a:ext cx="19293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7B2D3A"/>
                </a:solidFill>
              </a:rPr>
              <a:t>Conversation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8842248" y="2340864"/>
            <a:ext cx="1929384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8323A"/>
                </a:solidFill>
              </a:rPr>
              <a:t>Faith-sharing follows witness—not interrogation.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5989320" y="3474720"/>
            <a:ext cx="2331720" cy="1143000"/>
          </a:xfrm>
          <a:prstGeom prst="roundRect">
            <a:avLst>
              <a:gd name="adj" fmla="val 4800"/>
            </a:avLst>
          </a:prstGeom>
          <a:solidFill>
            <a:srgbClr val="F1DEE3"/>
          </a:solidFill>
          <a:ln w="10160">
            <a:solidFill>
              <a:srgbClr val="D8DDD8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6190488" y="3621024"/>
            <a:ext cx="19293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7B2D3A"/>
                </a:solidFill>
              </a:rPr>
              <a:t>Action</a:t>
            </a:r>
            <a:endParaRPr lang="en-US" sz="2400" dirty="0"/>
          </a:p>
        </p:txBody>
      </p:sp>
      <p:sp>
        <p:nvSpPr>
          <p:cNvPr id="15" name="Text 12"/>
          <p:cNvSpPr/>
          <p:nvPr/>
        </p:nvSpPr>
        <p:spPr>
          <a:xfrm>
            <a:off x="6190488" y="3986784"/>
            <a:ext cx="1929384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8323A"/>
                </a:solidFill>
              </a:rPr>
              <a:t>Each week includes one Catholic practice to do together.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8641080" y="3474720"/>
            <a:ext cx="2331720" cy="1143000"/>
          </a:xfrm>
          <a:prstGeom prst="roundRect">
            <a:avLst>
              <a:gd name="adj" fmla="val 4800"/>
            </a:avLst>
          </a:prstGeom>
          <a:solidFill>
            <a:srgbClr val="F1DEE3"/>
          </a:solidFill>
          <a:ln w="10160">
            <a:solidFill>
              <a:srgbClr val="D8DDD8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8842248" y="3621024"/>
            <a:ext cx="19293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7B2D3A"/>
                </a:solidFill>
              </a:rPr>
              <a:t>Accompaniment</a:t>
            </a:r>
            <a:endParaRPr lang="en-US" sz="2000" dirty="0"/>
          </a:p>
        </p:txBody>
      </p:sp>
      <p:sp>
        <p:nvSpPr>
          <p:cNvPr id="18" name="Text 15"/>
          <p:cNvSpPr/>
          <p:nvPr/>
        </p:nvSpPr>
        <p:spPr>
          <a:xfrm>
            <a:off x="8842248" y="3986784"/>
            <a:ext cx="1929384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8323A"/>
                </a:solidFill>
              </a:rPr>
              <a:t>Each week connects the person to parish life and relationships.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6080760" y="5074920"/>
            <a:ext cx="480060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Practical example: </a:t>
            </a:r>
            <a:r>
              <a:rPr lang="en-US" b="1" dirty="0">
                <a:solidFill>
                  <a:srgbClr val="28323A"/>
                </a:solidFill>
              </a:rPr>
              <a:t>sponsor and candidate attend Mass together, meet two parishioners after Mass, pray one decade of the Rosary, or serve together in parish outreach.</a:t>
            </a:r>
            <a:endParaRPr lang="en-US" dirty="0"/>
          </a:p>
        </p:txBody>
      </p:sp>
      <p:sp>
        <p:nvSpPr>
          <p:cNvPr id="20" name="Text 17"/>
          <p:cNvSpPr/>
          <p:nvPr/>
        </p:nvSpPr>
        <p:spPr>
          <a:xfrm>
            <a:off x="411480" y="6537960"/>
            <a:ext cx="8961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E7478"/>
                </a:solidFill>
              </a:rPr>
              <a:t>Deanery OCIA Collaboration • Liturgy &amp; Life: The Emmaus Journey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11475720" y="6492240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C89B3C"/>
                </a:solidFill>
              </a:rPr>
              <a:t>07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9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20040"/>
            <a:ext cx="109728" cy="402336"/>
          </a:xfrm>
          <a:prstGeom prst="rect">
            <a:avLst/>
          </a:prstGeom>
          <a:solidFill>
            <a:srgbClr val="2E6F6F"/>
          </a:solidFill>
          <a:ln w="12700">
            <a:solidFill>
              <a:srgbClr val="2E6F6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94360" y="347472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E6F6F"/>
                </a:solidFill>
              </a:rPr>
              <a:t>BELONGING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3520440" y="697230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B46"/>
                </a:solidFill>
              </a:rPr>
              <a:t>People return where they are known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38912" y="1234440"/>
            <a:ext cx="1089964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C00000"/>
                </a:solidFill>
              </a:rPr>
              <a:t>Sacraments introduce people into communion. Parish life helps communion become home.</a:t>
            </a:r>
          </a:p>
        </p:txBody>
      </p:sp>
      <p:pic>
        <p:nvPicPr>
          <p:cNvPr id="6" name="Image 0" descr="/mnt/data/a_wide_indoor_gathering_scene_in_a_bright_room_wit.png"/>
          <p:cNvPicPr>
            <a:picLocks noChangeAspect="1"/>
          </p:cNvPicPr>
          <p:nvPr/>
        </p:nvPicPr>
        <p:blipFill>
          <a:blip r:embed="rId3"/>
          <a:srcRect l="18626" r="18626"/>
          <a:stretch/>
        </p:blipFill>
        <p:spPr>
          <a:xfrm>
            <a:off x="6903720" y="1691640"/>
            <a:ext cx="4434840" cy="39776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1993392"/>
            <a:ext cx="502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89B3C"/>
                </a:solidFill>
              </a:rPr>
              <a:t>1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1444752" y="2048256"/>
            <a:ext cx="1508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23B46"/>
                </a:solidFill>
              </a:rPr>
              <a:t>Name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3429000" y="2066544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8323A"/>
                </a:solidFill>
              </a:rPr>
              <a:t>Greet them by name at Mass and parish events.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822960" y="2834640"/>
            <a:ext cx="502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2E6F6F"/>
                </a:solidFill>
              </a:rPr>
              <a:t>2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1444752" y="2889504"/>
            <a:ext cx="1508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23B46"/>
                </a:solidFill>
              </a:rPr>
              <a:t>Invite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3429000" y="2907792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8323A"/>
                </a:solidFill>
              </a:rPr>
              <a:t>Invite them to coffee, service, prayer, and seasonal devotions.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822960" y="3675888"/>
            <a:ext cx="502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5B7C50"/>
                </a:solidFill>
              </a:rPr>
              <a:t>3</a:t>
            </a:r>
            <a:endParaRPr lang="en-US" sz="2400" dirty="0"/>
          </a:p>
        </p:txBody>
      </p:sp>
      <p:sp>
        <p:nvSpPr>
          <p:cNvPr id="14" name="Text 11"/>
          <p:cNvSpPr/>
          <p:nvPr/>
        </p:nvSpPr>
        <p:spPr>
          <a:xfrm>
            <a:off x="1444752" y="3730752"/>
            <a:ext cx="1508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23B46"/>
                </a:solidFill>
              </a:rPr>
              <a:t>Introduce</a:t>
            </a:r>
            <a:endParaRPr lang="en-US" sz="2400" dirty="0"/>
          </a:p>
        </p:txBody>
      </p:sp>
      <p:sp>
        <p:nvSpPr>
          <p:cNvPr id="15" name="Text 12"/>
          <p:cNvSpPr/>
          <p:nvPr/>
        </p:nvSpPr>
        <p:spPr>
          <a:xfrm>
            <a:off x="3429000" y="3749040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8323A"/>
                </a:solidFill>
              </a:rPr>
              <a:t>Sponsors connect them with parishioners and ministries.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822960" y="4517136"/>
            <a:ext cx="502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7B2D3A"/>
                </a:solidFill>
              </a:rPr>
              <a:t>4</a:t>
            </a:r>
            <a:endParaRPr lang="en-US" sz="2400" dirty="0"/>
          </a:p>
        </p:txBody>
      </p:sp>
      <p:sp>
        <p:nvSpPr>
          <p:cNvPr id="17" name="Text 14"/>
          <p:cNvSpPr/>
          <p:nvPr/>
        </p:nvSpPr>
        <p:spPr>
          <a:xfrm>
            <a:off x="1444752" y="4572000"/>
            <a:ext cx="161848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23B46"/>
                </a:solidFill>
              </a:rPr>
              <a:t>Remember</a:t>
            </a:r>
            <a:endParaRPr lang="en-US" sz="2400" dirty="0"/>
          </a:p>
        </p:txBody>
      </p:sp>
      <p:sp>
        <p:nvSpPr>
          <p:cNvPr id="18" name="Text 15"/>
          <p:cNvSpPr/>
          <p:nvPr/>
        </p:nvSpPr>
        <p:spPr>
          <a:xfrm>
            <a:off x="3429000" y="4590288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8323A"/>
                </a:solidFill>
              </a:rPr>
              <a:t>Follow up after rites, absences, and milestones.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822960" y="5715000"/>
            <a:ext cx="4846320" cy="411480"/>
          </a:xfrm>
          <a:prstGeom prst="roundRect">
            <a:avLst>
              <a:gd name="adj" fmla="val 8889"/>
            </a:avLst>
          </a:prstGeom>
          <a:solidFill>
            <a:srgbClr val="123B46"/>
          </a:solidFill>
          <a:ln w="12700">
            <a:solidFill>
              <a:srgbClr val="123B4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1005840" y="5815584"/>
            <a:ext cx="4480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Belonging is a pastoral strategy.</a:t>
            </a:r>
            <a:endParaRPr lang="en-US" sz="2400" dirty="0"/>
          </a:p>
        </p:txBody>
      </p:sp>
      <p:sp>
        <p:nvSpPr>
          <p:cNvPr id="21" name="Text 18"/>
          <p:cNvSpPr/>
          <p:nvPr/>
        </p:nvSpPr>
        <p:spPr>
          <a:xfrm>
            <a:off x="411480" y="6537960"/>
            <a:ext cx="8961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E7478"/>
                </a:solidFill>
              </a:rPr>
              <a:t>Deanery OCIA Collaboration • Liturgy &amp; Life: The Emmaus Journey</a:t>
            </a:r>
            <a:endParaRPr lang="en-US" sz="750" dirty="0"/>
          </a:p>
        </p:txBody>
      </p:sp>
      <p:sp>
        <p:nvSpPr>
          <p:cNvPr id="22" name="Text 19"/>
          <p:cNvSpPr/>
          <p:nvPr/>
        </p:nvSpPr>
        <p:spPr>
          <a:xfrm>
            <a:off x="11475720" y="6492240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C89B3C"/>
                </a:solidFill>
              </a:rPr>
              <a:t>08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20040"/>
            <a:ext cx="109728" cy="402336"/>
          </a:xfrm>
          <a:prstGeom prst="rect">
            <a:avLst/>
          </a:prstGeom>
          <a:solidFill>
            <a:srgbClr val="5B4A72"/>
          </a:solidFill>
          <a:ln w="12700">
            <a:solidFill>
              <a:srgbClr val="5B4A7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94360" y="347472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5B4A72"/>
                </a:solidFill>
              </a:rPr>
              <a:t>AFTER EASTER VIGIL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11480" y="777240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0000" lnSpcReduction="2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B46"/>
                </a:solidFill>
              </a:rPr>
              <a:t>Mystagogy is where the newly initiated learn how to stay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1268730" y="1492758"/>
            <a:ext cx="110368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The Easter Vigil completes initiation sacramentally; formation continues as neophytes enter mission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1005840" y="3154680"/>
            <a:ext cx="2011680" cy="1005840"/>
          </a:xfrm>
          <a:prstGeom prst="roundRect">
            <a:avLst>
              <a:gd name="adj" fmla="val 7273"/>
            </a:avLst>
          </a:prstGeom>
          <a:solidFill>
            <a:srgbClr val="C89B3C"/>
          </a:solidFill>
          <a:ln w="12700">
            <a:solidFill>
              <a:srgbClr val="C89B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143000" y="3319272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Easter Vigil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1143000" y="3639312"/>
            <a:ext cx="173736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FFFFFF"/>
                </a:solidFill>
              </a:rPr>
              <a:t>Sacraments of Initiation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663440" y="2331720"/>
            <a:ext cx="2011680" cy="1005840"/>
          </a:xfrm>
          <a:prstGeom prst="roundRect">
            <a:avLst>
              <a:gd name="adj" fmla="val 7273"/>
            </a:avLst>
          </a:prstGeom>
          <a:solidFill>
            <a:srgbClr val="5B4A72"/>
          </a:solidFill>
          <a:ln w="12700">
            <a:solidFill>
              <a:srgbClr val="5B4A7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800600" y="2496312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Pentecost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4800600" y="2816352"/>
            <a:ext cx="173736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FFFFFF"/>
                </a:solidFill>
              </a:rPr>
              <a:t>At least through the season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8412480" y="3154680"/>
            <a:ext cx="2011680" cy="1005840"/>
          </a:xfrm>
          <a:prstGeom prst="roundRect">
            <a:avLst>
              <a:gd name="adj" fmla="val 7273"/>
            </a:avLst>
          </a:prstGeom>
          <a:solidFill>
            <a:srgbClr val="5B7C50"/>
          </a:solidFill>
          <a:ln w="12700">
            <a:solidFill>
              <a:srgbClr val="5B7C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8549640" y="3319272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Mission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8549640" y="3639312"/>
            <a:ext cx="173736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FFFFFF"/>
                </a:solidFill>
              </a:rPr>
              <a:t>Serve Christ and the Church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280160" y="498348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00000"/>
                </a:solidFill>
              </a:rPr>
              <a:t>Deanery catechesis should prepare the parish for mystagogy—</a:t>
            </a:r>
            <a:endParaRPr lang="en-US" sz="24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en-US" sz="2400" b="1" dirty="0">
                <a:solidFill>
                  <a:srgbClr val="C00000"/>
                </a:solidFill>
              </a:rPr>
              <a:t>not replace it.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6" name="Text 14"/>
          <p:cNvSpPr/>
          <p:nvPr/>
        </p:nvSpPr>
        <p:spPr>
          <a:xfrm>
            <a:off x="1188720" y="5806440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6E7478"/>
                </a:solidFill>
              </a:rPr>
              <a:t>Source note: USCCB describes the period of Mystagogy as continuing at least until Pentecost and focusing on Scripture, Sacraments, service, mission, and outreach.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11480" y="6537960"/>
            <a:ext cx="8961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E7478"/>
                </a:solidFill>
              </a:rPr>
              <a:t>Deanery OCIA Collaboration • Liturgy &amp; Life: The Emmaus Journey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11475720" y="6492240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C89B3C"/>
                </a:solidFill>
              </a:rPr>
              <a:t>09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D122B7D7CFAA4EB16F2BAD432E415A" ma:contentTypeVersion="13" ma:contentTypeDescription="Create a new document." ma:contentTypeScope="" ma:versionID="e4a11ec8923e3bdf4b06194d280c1561">
  <xsd:schema xmlns:xsd="http://www.w3.org/2001/XMLSchema" xmlns:xs="http://www.w3.org/2001/XMLSchema" xmlns:p="http://schemas.microsoft.com/office/2006/metadata/properties" xmlns:ns2="82c3a1a3-c887-4fc9-b2af-51ad01bc072b" xmlns:ns3="9a8f3bd3-737b-4d8c-a9d0-238da13e0c53" targetNamespace="http://schemas.microsoft.com/office/2006/metadata/properties" ma:root="true" ma:fieldsID="29f34c0a7cb0c398b79b4bc0e5907cfe" ns2:_="" ns3:_="">
    <xsd:import namespace="82c3a1a3-c887-4fc9-b2af-51ad01bc072b"/>
    <xsd:import namespace="9a8f3bd3-737b-4d8c-a9d0-238da13e0c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c3a1a3-c887-4fc9-b2af-51ad01bc07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84b77588-1f2a-43eb-ad23-6dfbfe51712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8f3bd3-737b-4d8c-a9d0-238da13e0c53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0eaff900-1634-481a-b93b-d33bcb3ce4a6}" ma:internalName="TaxCatchAll" ma:showField="CatchAllData" ma:web="9a8f3bd3-737b-4d8c-a9d0-238da13e0c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a8f3bd3-737b-4d8c-a9d0-238da13e0c53" xsi:nil="true"/>
    <lcf76f155ced4ddcb4097134ff3c332f xmlns="82c3a1a3-c887-4fc9-b2af-51ad01bc072b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1B3DB50-A255-4F0B-B2ED-0BAAA7EC5F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2c3a1a3-c887-4fc9-b2af-51ad01bc072b"/>
    <ds:schemaRef ds:uri="9a8f3bd3-737b-4d8c-a9d0-238da13e0c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369BEE2-245E-460A-AD96-A1D5E2F1762B}">
  <ds:schemaRefs>
    <ds:schemaRef ds:uri="http://schemas.microsoft.com/office/2006/metadata/properties"/>
    <ds:schemaRef ds:uri="http://schemas.microsoft.com/office/infopath/2007/PartnerControls"/>
    <ds:schemaRef ds:uri="9a8f3bd3-737b-4d8c-a9d0-238da13e0c53"/>
    <ds:schemaRef ds:uri="82c3a1a3-c887-4fc9-b2af-51ad01bc072b"/>
  </ds:schemaRefs>
</ds:datastoreItem>
</file>

<file path=customXml/itemProps3.xml><?xml version="1.0" encoding="utf-8"?>
<ds:datastoreItem xmlns:ds="http://schemas.openxmlformats.org/officeDocument/2006/customXml" ds:itemID="{59EFDEAC-BCD3-4842-97F8-D082EF78A87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800</TotalTime>
  <Words>1842</Words>
  <Application>Microsoft Office PowerPoint</Application>
  <PresentationFormat>Widescreen</PresentationFormat>
  <Paragraphs>258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Liturgy and Life: The Emmaus Journey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Classes to Disciples</dc:title>
  <dc:subject>Deanery-wide OCIA Collaboration</dc:subject>
  <dc:creator>OpenAI</dc:creator>
  <cp:lastModifiedBy>Louis A. Marucci</cp:lastModifiedBy>
  <cp:revision>2</cp:revision>
  <dcterms:created xsi:type="dcterms:W3CDTF">2026-08-02T03:21:13Z</dcterms:created>
  <dcterms:modified xsi:type="dcterms:W3CDTF">2026-08-03T02:08:26Z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0x010100C7D122B7D7CFAA4EB16F2BAD432E415A</vt:lpwstr>
  </property>
  <property fmtid="{D5CDD505-2E9C-101B-9397-08002B2CF9AE}" pid="3" name="MediaServiceImageTags">
    <vt:lpwstr/>
  </property>
</Properties>
</file>