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4"/>
  </p:sldMasterIdLst>
  <p:notesMasterIdLst>
    <p:notesMasterId r:id="rId43"/>
  </p:notesMasterIdLst>
  <p:sldIdLst>
    <p:sldId id="256" r:id="rId5"/>
    <p:sldId id="311" r:id="rId6"/>
    <p:sldId id="258" r:id="rId7"/>
    <p:sldId id="305" r:id="rId8"/>
    <p:sldId id="295" r:id="rId9"/>
    <p:sldId id="312" r:id="rId10"/>
    <p:sldId id="261" r:id="rId11"/>
    <p:sldId id="313" r:id="rId12"/>
    <p:sldId id="294" r:id="rId13"/>
    <p:sldId id="269" r:id="rId14"/>
    <p:sldId id="289" r:id="rId15"/>
    <p:sldId id="262" r:id="rId16"/>
    <p:sldId id="257" r:id="rId17"/>
    <p:sldId id="291" r:id="rId18"/>
    <p:sldId id="296" r:id="rId19"/>
    <p:sldId id="303" r:id="rId20"/>
    <p:sldId id="304" r:id="rId21"/>
    <p:sldId id="317" r:id="rId22"/>
    <p:sldId id="301" r:id="rId23"/>
    <p:sldId id="300" r:id="rId24"/>
    <p:sldId id="298" r:id="rId25"/>
    <p:sldId id="299" r:id="rId26"/>
    <p:sldId id="259" r:id="rId27"/>
    <p:sldId id="270" r:id="rId28"/>
    <p:sldId id="274" r:id="rId29"/>
    <p:sldId id="281" r:id="rId30"/>
    <p:sldId id="273" r:id="rId31"/>
    <p:sldId id="277" r:id="rId32"/>
    <p:sldId id="271" r:id="rId33"/>
    <p:sldId id="278" r:id="rId34"/>
    <p:sldId id="272" r:id="rId35"/>
    <p:sldId id="307" r:id="rId36"/>
    <p:sldId id="308" r:id="rId37"/>
    <p:sldId id="309" r:id="rId38"/>
    <p:sldId id="310" r:id="rId39"/>
    <p:sldId id="260" r:id="rId40"/>
    <p:sldId id="293" r:id="rId41"/>
    <p:sldId id="30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81DA3-708E-0025-F19D-B89D607B39E2}" v="13" dt="2024-11-22T11:11:55.701"/>
    <p1510:client id="{28494E5C-D80E-FC53-4FDA-D0916624469C}" v="71" dt="2024-11-22T12:00:43.181"/>
    <p1510:client id="{2C8AB4BC-B98A-6684-1858-BDA929427480}" v="84" dt="2024-11-22T12:37:44.346"/>
    <p1510:client id="{3BA74E3E-829D-09A0-4703-5FF91CBE23CD}" v="1378" dt="2024-11-21T15:17:27.851"/>
    <p1510:client id="{3D24758B-96B7-9050-13FB-12005DCEF92E}" v="12" dt="2024-11-21T08:53:28.456"/>
    <p1510:client id="{709EFA1F-ADBD-F0D4-CA57-93763DC6B465}" v="54" dt="2024-11-22T11:28:28.735"/>
    <p1510:client id="{7166EE25-1F89-916B-FF59-9CCFF1F08E98}" v="127" dt="2024-11-22T13:50:25.868"/>
    <p1510:client id="{8633752F-0324-BA97-331B-2C61CF47DA72}" v="182" dt="2024-11-22T11:08:02.376"/>
    <p1510:client id="{8BB88923-5F0D-E716-D746-6B109EB640E5}" v="17" dt="2024-11-22T11:27:58.952"/>
    <p1510:client id="{CAF67E73-FBCD-4FC3-D654-C6EBF7885AD0}" v="2" dt="2024-11-22T12:18:28.186"/>
    <p1510:client id="{D0946B31-CFC5-0EEA-404D-2261B89B6CBE}" v="1" dt="2024-11-22T12:51:57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6"/>
    <p:restoredTop sz="84354"/>
  </p:normalViewPr>
  <p:slideViewPr>
    <p:cSldViewPr snapToGrid="0">
      <p:cViewPr varScale="1">
        <p:scale>
          <a:sx n="154" d="100"/>
          <a:sy n="154" d="100"/>
        </p:scale>
        <p:origin x="15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800">
                <a:solidFill>
                  <a:schemeClr val="tx1"/>
                </a:solidFill>
              </a:rPr>
              <a:t>Reason for declining electronic consent (16)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317498300430342E-2"/>
          <c:y val="0.11459221128072972"/>
          <c:w val="0.49323821880451652"/>
          <c:h val="0.871569651497278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Reason for declining electronic consent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01-4ECE-B7B4-367CA8B071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67F-4C5B-B0BA-72AE73B0F9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01-4ECE-B7B4-367CA8B071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01-4ECE-B7B4-367CA8B071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01-4ECE-B7B4-367CA8B071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 email, or, no suitable device</c:v>
                </c:pt>
                <c:pt idx="1">
                  <c:v>Prefer printed or F2F over electronic</c:v>
                </c:pt>
                <c:pt idx="2">
                  <c:v>Limited literacy</c:v>
                </c:pt>
                <c:pt idx="3">
                  <c:v>Main language not english</c:v>
                </c:pt>
                <c:pt idx="4">
                  <c:v>Reason not clear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F-4C5B-B0BA-72AE73B0F94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186576807762323"/>
          <c:y val="0.15532910165893665"/>
          <c:w val="0.25813419937693144"/>
          <c:h val="0.82715908805231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consent process gave me a good understanding of the benefits of the procedure.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18-AC44-82E3-5A67F107D86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18-AC44-82E3-5A67F107D86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18-AC44-82E3-5A67F107D867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18-AC44-82E3-5A67F107D867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18-AC44-82E3-5A67F107D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consent process provided me with information on alternatives to the procedure, including the option to do nothing.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AF-EE47-9018-0921B04A52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AF-EE47-9018-0921B04A52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AF-EE47-9018-0921B04A5294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AF-EE47-9018-0921B04A5294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AF-EE47-9018-0921B04A5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felt comfortable asking questions about the procedure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18-AC44-82E3-5A67F107D86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18-AC44-82E3-5A67F107D86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18-AC44-82E3-5A67F107D867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18-AC44-82E3-5A67F107D867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18-AC44-82E3-5A67F107D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had the opportunity to discuss my wishes and concerns with the clinician.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AF-EE47-9018-0921B04A52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AF-EE47-9018-0921B04A52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AF-EE47-9018-0921B04A5294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AF-EE47-9018-0921B04A5294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AF-EE47-9018-0921B04A5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felt adequately involved in the discussion surrounding consent.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45-2B40-9855-1EA4C92BA2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45-2B40-9855-1EA4C92BA28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45-2B40-9855-1EA4C92BA28E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45-2B40-9855-1EA4C92BA28E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45-2B40-9855-1EA4C92BA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felt empowered to make a decision about my treatment.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D9-6042-803B-3931E795C1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D9-6042-803B-3931E795C1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D9-6042-803B-3931E795C1E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D9-6042-803B-3931E795C1E5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D9-6042-803B-3931E795C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would be willing to complete the consent process digitally in the future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BC-D44F-9BE8-C45BD37E92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BC-D44F-9BE8-C45BD37E92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BC-D44F-9BE8-C45BD37E92B6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BC-D44F-9BE8-C45BD37E92B6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BC-D44F-9BE8-C45BD37E9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>
                <a:solidFill>
                  <a:schemeClr val="tx1"/>
                </a:solidFill>
              </a:rPr>
              <a:t>Reasons for unsuccessful e-consent (63)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259583622421973E-2"/>
          <c:y val="0.13926852407504739"/>
          <c:w val="0.48167098139500902"/>
          <c:h val="0.849330825190171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Reasons for unsuccessful e-consent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7-4A6D-95D2-EDE6CC7CAB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0E-456E-AE35-2CC3B44E1C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57-4A6D-95D2-EDE6CC7CAB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57-4A6D-95D2-EDE6CC7CAB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57-4A6D-95D2-EDE6CC7CAB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57-4A6D-95D2-EDE6CC7CAB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57-4A6D-95D2-EDE6CC7CABC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057-4A6D-95D2-EDE6CC7CAB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Patient completed, in EPR. Unclear why not used.</c:v>
                </c:pt>
                <c:pt idx="1">
                  <c:v>Patient didn’t complete/start e-consent process</c:v>
                </c:pt>
                <c:pt idx="2">
                  <c:v>Patient started but not completed e-consent process</c:v>
                </c:pt>
                <c:pt idx="3">
                  <c:v>Patient completed but failed to load to EPR</c:v>
                </c:pt>
                <c:pt idx="4">
                  <c:v>Screening failed (language)</c:v>
                </c:pt>
                <c:pt idx="5">
                  <c:v>Clinician didn’t initiate consent section</c:v>
                </c:pt>
                <c:pt idx="6">
                  <c:v>Declined to be used by theatre team</c:v>
                </c:pt>
                <c:pt idx="7">
                  <c:v>Reason unknown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</c:v>
                </c:pt>
                <c:pt idx="1">
                  <c:v>29</c:v>
                </c:pt>
                <c:pt idx="2">
                  <c:v>7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E-456E-AE35-2CC3B44E1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781703028975786"/>
          <c:y val="0.13945644031288051"/>
          <c:w val="0.32953372509386669"/>
          <c:h val="0.84914290895233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digital platform was easy to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57-AE43-ADE4-E5C2351F61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57-AE43-ADE4-E5C2351F61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57-AE43-ADE4-E5C2351F61A1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57-AE43-ADE4-E5C2351F61A1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57-AE43-ADE4-E5C2351F6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Did you receive information about the procedure, risks, benefits, and alternatives?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1-724E-83F3-78B253D037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1-724E-83F3-78B253D037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1-724E-83F3-78B253D037C4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1-724E-83F3-78B253D037C4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D1-724E-83F3-78B253D03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If yes, was 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A8-404E-9CD3-79F12DE9BF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A8-404E-9CD3-79F12DE9BFE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A8-404E-9CD3-79F12DE9BFEF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A8-404E-9CD3-79F12DE9BFEF}"/>
              </c:ext>
            </c:extLst>
          </c:dPt>
          <c:cat>
            <c:strRef>
              <c:f>Sheet1!$A$2:$A$4</c:f>
              <c:strCache>
                <c:ptCount val="3"/>
                <c:pt idx="0">
                  <c:v>Digital</c:v>
                </c:pt>
                <c:pt idx="1">
                  <c:v>Printed</c:v>
                </c:pt>
                <c:pt idx="2">
                  <c:v>.pdf (by email)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A8-404E-9CD3-79F12DE9B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Did the consent process use visual or other explanatory aids to assist you in understanding the proposed procedure?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F4-6F4F-A749-ECA581A55C9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F4-6F4F-A749-ECA581A55C9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F4-6F4F-A749-ECA581A55C9B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F4-6F4F-A749-ECA581A55C9B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F4-6F4F-A749-ECA581A55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visual or explanatory aids were useful in helping me to understand the proposed procedure.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C-6944-BC02-3A249BF97D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C-6944-BC02-3A249BF97D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2C-6944-BC02-3A249BF97DB8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2C-6944-BC02-3A249BF97DB8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2C-6944-BC02-3A249BF97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consent process provided information in a way that I could easily understand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7-4945-BC3C-0F21796AFE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7-4945-BC3C-0F21796AFEF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97-4945-BC3C-0F21796AFEF7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97-4945-BC3C-0F21796AFEF7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97-4945-BC3C-0F21796AF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consent process gave me adequate time and opportunity to consider the information presented.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53-7E46-BC60-DA9F3575A2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53-7E46-BC60-DA9F3575A2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53-7E46-BC60-DA9F3575A2E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53-7E46-BC60-DA9F3575A2E5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53-7E46-BC60-DA9F3575A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80591"/>
        <c:axId val="37882863"/>
      </c:barChart>
      <c:catAx>
        <c:axId val="37880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863"/>
        <c:crosses val="autoZero"/>
        <c:auto val="1"/>
        <c:lblAlgn val="ctr"/>
        <c:lblOffset val="100"/>
        <c:noMultiLvlLbl val="0"/>
      </c:catAx>
      <c:valAx>
        <c:axId val="3788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DD76E-B48E-4F12-AB15-0A04730A781A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18E3-BA81-42D3-B05D-269FC437A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11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for the pilot!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6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½ that patient</a:t>
            </a:r>
            <a:r>
              <a:rPr lang="en-GB" baseline="0" dirty="0"/>
              <a:t> didn’t complete the digital process</a:t>
            </a:r>
          </a:p>
          <a:p>
            <a:r>
              <a:rPr lang="en-GB" baseline="0" dirty="0"/>
              <a:t>¼ failure on the hospital side (agency staff declined to allow, failed to load to EPR)</a:t>
            </a:r>
          </a:p>
          <a:p>
            <a:r>
              <a:rPr lang="en-GB" baseline="0" dirty="0"/>
              <a:t>¼ unclear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8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sent after completion of e-consent</a:t>
            </a:r>
          </a:p>
          <a:p>
            <a:r>
              <a:rPr lang="en-GB" sz="1200" dirty="0"/>
              <a:t>All who gave feedback thought it was easy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73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Most got information in more than one type</a:t>
            </a:r>
            <a:r>
              <a:rPr lang="en-GB" baseline="0"/>
              <a:t> ( to be expected as pre-op and post-op information is not integrated for the pilot but will be if adopted across the trust)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14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to consider is something a lot of clinicians were concerned about with our traditional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Everyone who takes consent thought it was adequate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57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All thought same or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5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All easy or neutral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673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Duct surgery and fat grafting or </a:t>
            </a:r>
            <a:r>
              <a:rPr lang="en-US" dirty="0" err="1"/>
              <a:t>lipomodelling</a:t>
            </a:r>
            <a:r>
              <a:rPr lang="en-US" dirty="0"/>
              <a:t> are written and going through process to be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340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Reminders are built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23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Filing of consent forms to ‘consent section in EPR has been sorted months ago.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0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Fast pathway in breast (&amp; all cancers)</a:t>
            </a:r>
          </a:p>
          <a:p>
            <a:r>
              <a:rPr lang="en-GB">
                <a:ea typeface="Calibri"/>
                <a:cs typeface="Calibri"/>
              </a:rPr>
              <a:t>Reflect on observation of consent in practice – more experienced surgeon offered different procedure</a:t>
            </a: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401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Delegated consent means its not always a priority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26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Vast majority was greater than 90%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5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Patient</a:t>
            </a:r>
            <a:r>
              <a:rPr lang="en-GB" baseline="0" dirty="0"/>
              <a:t> 4</a:t>
            </a:r>
          </a:p>
          <a:p>
            <a:r>
              <a:rPr lang="en-GB" baseline="0" dirty="0"/>
              <a:t>Invite to read quotes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71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Patient</a:t>
            </a:r>
            <a:r>
              <a:rPr lang="en-GB" baseline="0" dirty="0"/>
              <a:t> 5</a:t>
            </a:r>
          </a:p>
          <a:p>
            <a:r>
              <a:rPr lang="en-GB" baseline="0" dirty="0"/>
              <a:t>Invite to read quotes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8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Consultants and breast surgical fellows</a:t>
            </a:r>
          </a:p>
          <a:p>
            <a:r>
              <a:rPr lang="en-GB" baseline="0" dirty="0"/>
              <a:t>Invite to read quotes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05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Electronic patient information very useful in COVID times can</a:t>
            </a:r>
            <a:r>
              <a:rPr lang="en-GB" sz="1200"/>
              <a:t> be delivered electronically or printed (patient preference)</a:t>
            </a:r>
            <a:endParaRPr lang="en-GB"/>
          </a:p>
          <a:p>
            <a:r>
              <a:rPr lang="en-GB"/>
              <a:t>Electronic consent process involves</a:t>
            </a:r>
            <a:r>
              <a:rPr lang="en-GB" baseline="0"/>
              <a:t> an external system for the pilot which is not integrated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8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/>
              <a:t>Add patient to the system</a:t>
            </a:r>
            <a:endParaRPr lang="en-US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dirty="0"/>
              <a:t>Add all procedures planned</a:t>
            </a:r>
            <a:endParaRPr lang="en-US" dirty="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dirty="0"/>
              <a:t>Add any additional information </a:t>
            </a:r>
            <a:r>
              <a:rPr lang="en-GB" dirty="0" err="1"/>
              <a:t>eg</a:t>
            </a:r>
            <a:r>
              <a:rPr lang="en-GB" dirty="0"/>
              <a:t> invasive breast cancer options</a:t>
            </a:r>
            <a:endParaRPr lang="en-US" dirty="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dirty="0"/>
              <a:t>Confirm laterality of each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7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Confirm you have explained the procedure risks and benefits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9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18E3-BA81-42D3-B05D-269FC437AA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4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2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8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00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0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47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54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43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6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15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9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4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2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1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9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97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80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A8F5976-682A-42F1-B8D1-25A8946E2A53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A1C8107-85B6-41D2-9D66-66E7529F7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4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259457"/>
            <a:ext cx="9401555" cy="3550581"/>
          </a:xfrm>
        </p:spPr>
        <p:txBody>
          <a:bodyPr/>
          <a:lstStyle/>
          <a:p>
            <a:r>
              <a:rPr lang="en-GB"/>
              <a:t>Digital Consent Transformation Case Study:</a:t>
            </a:r>
            <a:br>
              <a:rPr lang="en-GB"/>
            </a:br>
            <a:r>
              <a:rPr lang="en-GB"/>
              <a:t>EIDO pilot – breast surgery</a:t>
            </a:r>
            <a:br>
              <a:rPr lang="en-GB"/>
            </a:b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244197"/>
            <a:ext cx="4434962" cy="1518248"/>
          </a:xfrm>
        </p:spPr>
        <p:txBody>
          <a:bodyPr>
            <a:noAutofit/>
          </a:bodyPr>
          <a:lstStyle/>
          <a:p>
            <a:r>
              <a:rPr lang="en-GB" sz="2400"/>
              <a:t>Lisa Whisker </a:t>
            </a:r>
          </a:p>
          <a:p>
            <a:r>
              <a:rPr lang="en-GB" sz="2400"/>
              <a:t>Consultant Oncoplastic Breast Surgeon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775838" y="4244197"/>
            <a:ext cx="4434962" cy="1518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KAREN HASSELL</a:t>
            </a:r>
          </a:p>
          <a:p>
            <a:r>
              <a:rPr lang="en-GB" sz="2400"/>
              <a:t>ADVANCED CLINICAL </a:t>
            </a:r>
            <a:r>
              <a:rPr lang="en-GB" sz="2400" err="1"/>
              <a:t>PRactitioner</a:t>
            </a:r>
            <a:r>
              <a:rPr lang="en-GB" sz="2400"/>
              <a:t>/Divisional Quality Director</a:t>
            </a:r>
          </a:p>
        </p:txBody>
      </p:sp>
    </p:spTree>
    <p:extLst>
      <p:ext uri="{BB962C8B-B14F-4D97-AF65-F5344CB8AC3E}">
        <p14:creationId xmlns:p14="http://schemas.microsoft.com/office/powerpoint/2010/main" val="14704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Pilot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5186"/>
            <a:ext cx="10515600" cy="4212867"/>
          </a:xfrm>
        </p:spPr>
        <p:txBody>
          <a:bodyPr>
            <a:noAutofit/>
          </a:bodyPr>
          <a:lstStyle/>
          <a:p>
            <a:r>
              <a:rPr lang="en-GB" sz="2800">
                <a:solidFill>
                  <a:schemeClr val="tx1"/>
                </a:solidFill>
              </a:rPr>
              <a:t>Mar – Nov 24</a:t>
            </a:r>
          </a:p>
          <a:p>
            <a:r>
              <a:rPr lang="en-US" sz="2800">
                <a:solidFill>
                  <a:schemeClr val="tx1"/>
                </a:solidFill>
              </a:rPr>
              <a:t>145 offered e-consent</a:t>
            </a: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58 e-consent used in theatre</a:t>
            </a:r>
          </a:p>
          <a:p>
            <a:r>
              <a:rPr lang="en-US" sz="2800">
                <a:solidFill>
                  <a:schemeClr val="tx1"/>
                </a:solidFill>
              </a:rPr>
              <a:t>4 not reached date of surgery yet</a:t>
            </a:r>
          </a:p>
          <a:p>
            <a:r>
              <a:rPr lang="en-US" sz="2800">
                <a:solidFill>
                  <a:schemeClr val="tx1"/>
                </a:solidFill>
              </a:rPr>
              <a:t>4 awaiting surgery date or confirmation of procedure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16366" y="3849954"/>
            <a:ext cx="980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/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6625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439254"/>
              </p:ext>
            </p:extLst>
          </p:nvPr>
        </p:nvGraphicFramePr>
        <p:xfrm>
          <a:off x="365760" y="335280"/>
          <a:ext cx="11608525" cy="6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506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616156"/>
              </p:ext>
            </p:extLst>
          </p:nvPr>
        </p:nvGraphicFramePr>
        <p:xfrm>
          <a:off x="243840" y="167640"/>
          <a:ext cx="11730445" cy="651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Bracket 1"/>
          <p:cNvSpPr/>
          <p:nvPr/>
        </p:nvSpPr>
        <p:spPr>
          <a:xfrm>
            <a:off x="11186160" y="1813560"/>
            <a:ext cx="396240" cy="1188720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Bracket 2"/>
          <p:cNvSpPr/>
          <p:nvPr/>
        </p:nvSpPr>
        <p:spPr>
          <a:xfrm>
            <a:off x="11186160" y="3124200"/>
            <a:ext cx="396240" cy="3078480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491" y="2361961"/>
            <a:ext cx="8761412" cy="865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Electronic survey</a:t>
            </a:r>
          </a:p>
          <a:p>
            <a:r>
              <a:rPr lang="en-GB" sz="2000" dirty="0"/>
              <a:t>22 responders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881A4F7-919F-4620-4479-0CF39BF294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99602"/>
              </p:ext>
            </p:extLst>
          </p:nvPr>
        </p:nvGraphicFramePr>
        <p:xfrm>
          <a:off x="1715294" y="3227217"/>
          <a:ext cx="8616484" cy="322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4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C8A0AB9-3C75-1946-FE1D-CA2795C61F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700000"/>
              </p:ext>
            </p:extLst>
          </p:nvPr>
        </p:nvGraphicFramePr>
        <p:xfrm>
          <a:off x="1609834" y="161957"/>
          <a:ext cx="8761413" cy="293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6E42BE8-5F50-E47B-F328-3EFE2F51D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592057"/>
              </p:ext>
            </p:extLst>
          </p:nvPr>
        </p:nvGraphicFramePr>
        <p:xfrm>
          <a:off x="1609834" y="3279742"/>
          <a:ext cx="87614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38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CB62295-9D00-6A01-821C-2C693EA8A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437265"/>
              </p:ext>
            </p:extLst>
          </p:nvPr>
        </p:nvGraphicFramePr>
        <p:xfrm>
          <a:off x="1482616" y="161958"/>
          <a:ext cx="8761412" cy="275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7DA73CD-AAC2-DA77-C538-D927705B73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631795"/>
              </p:ext>
            </p:extLst>
          </p:nvPr>
        </p:nvGraphicFramePr>
        <p:xfrm>
          <a:off x="1482615" y="3204327"/>
          <a:ext cx="87614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0EC06BF-347C-E850-AF15-BC6643120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470802"/>
              </p:ext>
            </p:extLst>
          </p:nvPr>
        </p:nvGraphicFramePr>
        <p:xfrm>
          <a:off x="1830177" y="3528636"/>
          <a:ext cx="8531643" cy="321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BF7DAF9-15C8-C569-615F-20A43C7D6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92022"/>
              </p:ext>
            </p:extLst>
          </p:nvPr>
        </p:nvGraphicFramePr>
        <p:xfrm>
          <a:off x="1830178" y="112336"/>
          <a:ext cx="8531643" cy="321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892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A1DF88D-DE41-53E5-7F4C-7ED3398CD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349801"/>
              </p:ext>
            </p:extLst>
          </p:nvPr>
        </p:nvGraphicFramePr>
        <p:xfrm>
          <a:off x="2063605" y="156698"/>
          <a:ext cx="8064789" cy="318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E8ECB47-375D-6555-6BB6-40636F6B5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213455"/>
              </p:ext>
            </p:extLst>
          </p:nvPr>
        </p:nvGraphicFramePr>
        <p:xfrm>
          <a:off x="2063605" y="3511583"/>
          <a:ext cx="8064789" cy="318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10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A1DF88D-DE41-53E5-7F4C-7ED3398CD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566562"/>
              </p:ext>
            </p:extLst>
          </p:nvPr>
        </p:nvGraphicFramePr>
        <p:xfrm>
          <a:off x="2063605" y="156698"/>
          <a:ext cx="8064789" cy="318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E8ECB47-375D-6555-6BB6-40636F6B5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100275"/>
              </p:ext>
            </p:extLst>
          </p:nvPr>
        </p:nvGraphicFramePr>
        <p:xfrm>
          <a:off x="2063605" y="3511583"/>
          <a:ext cx="8064789" cy="318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69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 patients feel involved?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27E09F5-4AB0-B164-7C0C-A2FA24ADD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109936"/>
              </p:ext>
            </p:extLst>
          </p:nvPr>
        </p:nvGraphicFramePr>
        <p:xfrm>
          <a:off x="1373171" y="2422689"/>
          <a:ext cx="9445658" cy="410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96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9522-C5A4-2FFC-2678-A757B699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842BE-81B6-B97E-79CB-9B98AAE98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Reviewed breast surgery leaflets for EIDO</a:t>
            </a:r>
            <a:endParaRPr lang="en-US" dirty="0"/>
          </a:p>
          <a:p>
            <a:pPr lvl="1">
              <a:buFont typeface="Courier New" charset="2"/>
              <a:buChar char="o"/>
            </a:pPr>
            <a:r>
              <a:rPr lang="en-US" sz="2600" dirty="0"/>
              <a:t>voucher payments to the breast unit</a:t>
            </a:r>
            <a:endParaRPr lang="en-US" dirty="0"/>
          </a:p>
          <a:p>
            <a:pPr lvl="1">
              <a:buFont typeface="Courier New" charset="2"/>
              <a:buChar char="o"/>
            </a:pPr>
            <a:r>
              <a:rPr lang="en-US" sz="2600" dirty="0"/>
              <a:t>personal conference registration fee</a:t>
            </a:r>
          </a:p>
          <a:p>
            <a:pPr lvl="1">
              <a:buFont typeface="Courier New" charset="2"/>
              <a:buChar char="o"/>
            </a:pPr>
            <a:r>
              <a:rPr lang="en-US" sz="2600" dirty="0"/>
              <a:t>subsistence for this conference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2239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 patients feel empowered?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02CEA28-DB31-4209-23F6-D8F26FE4B9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86105"/>
              </p:ext>
            </p:extLst>
          </p:nvPr>
        </p:nvGraphicFramePr>
        <p:xfrm>
          <a:off x="1295993" y="2432116"/>
          <a:ext cx="9600013" cy="41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3451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Would patients ‘go digital’ again?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A116F87-D5E0-D184-CC23-47B86B6E6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132719"/>
              </p:ext>
            </p:extLst>
          </p:nvPr>
        </p:nvGraphicFramePr>
        <p:xfrm>
          <a:off x="1260050" y="2403835"/>
          <a:ext cx="9671900" cy="418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0516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Comments from patients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69342" y="2329132"/>
            <a:ext cx="5658930" cy="3545629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  <a:p>
            <a:pPr algn="just"/>
            <a:r>
              <a:rPr lang="en-GB" sz="2800">
                <a:solidFill>
                  <a:schemeClr val="tx1"/>
                </a:solidFill>
              </a:rPr>
              <a:t>Really simple process Didn’t time out. Broke the items to read up Individually so wasn’t overwhelming.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785482" y="2868108"/>
            <a:ext cx="3398807" cy="24587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  <a:p>
            <a:pPr algn="ctr"/>
            <a:r>
              <a:rPr lang="en-GB" sz="3600">
                <a:solidFill>
                  <a:schemeClr val="tx1"/>
                </a:solidFill>
              </a:rPr>
              <a:t>All fine</a:t>
            </a:r>
          </a:p>
        </p:txBody>
      </p:sp>
    </p:spTree>
    <p:extLst>
      <p:ext uri="{BB962C8B-B14F-4D97-AF65-F5344CB8AC3E}">
        <p14:creationId xmlns:p14="http://schemas.microsoft.com/office/powerpoint/2010/main" val="25654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Staff Evaluation – Responses =15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  Responses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C1E7E0D-FAB1-FCB7-4336-5E718EE6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3" y="2468913"/>
            <a:ext cx="4371975" cy="3676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DB9584-AEBC-F085-43B4-3D2140795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517" y="2264124"/>
            <a:ext cx="4832727" cy="39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63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What was your involvement with Digital Informed Consent?</a:t>
            </a:r>
          </a:p>
        </p:txBody>
      </p:sp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F4B2210-4E74-D3D6-C9FB-C79641EA8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7" y="2754582"/>
            <a:ext cx="4781550" cy="3286125"/>
          </a:xfrm>
          <a:prstGeom prst="rect">
            <a:avLst/>
          </a:prstGeom>
        </p:spPr>
      </p:pic>
      <p:pic>
        <p:nvPicPr>
          <p:cNvPr id="8" name="Picture 7" descr="A graph with colorful bars&#10;&#10;Description automatically generated">
            <a:extLst>
              <a:ext uri="{FF2B5EF4-FFF2-40B4-BE49-F238E27FC236}">
                <a16:creationId xmlns:a16="http://schemas.microsoft.com/office/drawing/2014/main" id="{E133C888-02F0-961F-016A-8DB1276B0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328" y="2442436"/>
            <a:ext cx="48196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71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Did you feel your patient received adequate informed consent?</a:t>
            </a:r>
          </a:p>
        </p:txBody>
      </p:sp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AC1A71E-C62B-C0E1-CB93-56624FEE0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2" y="2766770"/>
            <a:ext cx="4379400" cy="2900120"/>
          </a:xfrm>
          <a:prstGeom prst="rect">
            <a:avLst/>
          </a:prstGeom>
        </p:spPr>
      </p:pic>
      <p:pic>
        <p:nvPicPr>
          <p:cNvPr id="8" name="Picture 7" descr="A blue circle with a number of percentages&#10;&#10;Description automatically generated">
            <a:extLst>
              <a:ext uri="{FF2B5EF4-FFF2-40B4-BE49-F238E27FC236}">
                <a16:creationId xmlns:a16="http://schemas.microsoft.com/office/drawing/2014/main" id="{2F0B1374-2119-60D9-DD08-48493D159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107" y="2281560"/>
            <a:ext cx="5229548" cy="39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77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How does digital informed consent compare to paper informed consent?</a:t>
            </a:r>
          </a:p>
        </p:txBody>
      </p:sp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3F37BDE-15D1-D77C-7940-B49BF43D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07" y="3250286"/>
            <a:ext cx="4867758" cy="2178479"/>
          </a:xfrm>
          <a:prstGeom prst="rect">
            <a:avLst/>
          </a:prstGeom>
        </p:spPr>
      </p:pic>
      <p:pic>
        <p:nvPicPr>
          <p:cNvPr id="8" name="Picture 7" descr="A blue circle with numbers&#10;&#10;Description automatically generated">
            <a:extLst>
              <a:ext uri="{FF2B5EF4-FFF2-40B4-BE49-F238E27FC236}">
                <a16:creationId xmlns:a16="http://schemas.microsoft.com/office/drawing/2014/main" id="{3DF6F62F-A4B9-9086-1E3E-2BD79E646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127" y="2584019"/>
            <a:ext cx="4688560" cy="42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7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easy did you find the process?</a:t>
            </a:r>
          </a:p>
        </p:txBody>
      </p:sp>
      <p:pic>
        <p:nvPicPr>
          <p:cNvPr id="7" name="Content Placeholder 6" descr="A group of colorful dots with white text&#10;&#10;Description automatically generated">
            <a:extLst>
              <a:ext uri="{FF2B5EF4-FFF2-40B4-BE49-F238E27FC236}">
                <a16:creationId xmlns:a16="http://schemas.microsoft.com/office/drawing/2014/main" id="{DB4DF2FC-3BA5-F996-52F3-2B7722A1B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1887" y="2422687"/>
            <a:ext cx="3925650" cy="337755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1A1D8C-C56C-CDC7-436A-F6B1DBC8B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703" y="2406597"/>
            <a:ext cx="5395508" cy="3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3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5825"/>
          </a:xfrm>
        </p:spPr>
        <p:txBody>
          <a:bodyPr>
            <a:normAutofit/>
          </a:bodyPr>
          <a:lstStyle/>
          <a:p>
            <a:r>
              <a:rPr lang="en-GB"/>
              <a:t>Did you find that using digital consent saved time and improved the process on the morning of surgery?</a:t>
            </a: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85FE4D3-8359-A10C-1CBF-3F1E8CCA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97" y="2843698"/>
            <a:ext cx="4023747" cy="2462131"/>
          </a:xfrm>
          <a:prstGeom prst="rect">
            <a:avLst/>
          </a:prstGeom>
        </p:spPr>
      </p:pic>
      <p:pic>
        <p:nvPicPr>
          <p:cNvPr id="8" name="Picture 7" descr="A colorful circle with numbers and a number on it&#10;&#10;Description automatically generated">
            <a:extLst>
              <a:ext uri="{FF2B5EF4-FFF2-40B4-BE49-F238E27FC236}">
                <a16:creationId xmlns:a16="http://schemas.microsoft.com/office/drawing/2014/main" id="{716A87F9-4709-57E5-D394-7BC7D16A8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808" y="2607912"/>
            <a:ext cx="4873571" cy="39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86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Was the consent form available in digital health record on day of surgery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0991471-D4D3-FB62-060A-C4797867D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07" y="2705988"/>
            <a:ext cx="3441269" cy="3202498"/>
          </a:xfrm>
          <a:prstGeom prst="rect">
            <a:avLst/>
          </a:prstGeom>
        </p:spPr>
      </p:pic>
      <p:pic>
        <p:nvPicPr>
          <p:cNvPr id="8" name="Content Placeholder 7" descr="A colorful circle with numbers&#10;&#10;Description automatically generated">
            <a:extLst>
              <a:ext uri="{FF2B5EF4-FFF2-40B4-BE49-F238E27FC236}">
                <a16:creationId xmlns:a16="http://schemas.microsoft.com/office/drawing/2014/main" id="{8010BD84-632E-BEF2-0336-A8593F7CE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3040" y="2706822"/>
            <a:ext cx="4490461" cy="3558368"/>
          </a:xfrm>
        </p:spPr>
      </p:pic>
    </p:spTree>
    <p:extLst>
      <p:ext uri="{BB962C8B-B14F-4D97-AF65-F5344CB8AC3E}">
        <p14:creationId xmlns:p14="http://schemas.microsoft.com/office/powerpoint/2010/main" val="182169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01240"/>
            <a:ext cx="9800592" cy="44043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/>
              <a:t>Written consent previously obtained on morning of surgery</a:t>
            </a:r>
          </a:p>
          <a:p>
            <a:r>
              <a:rPr lang="en-GB" sz="2400"/>
              <a:t>Consent guidance</a:t>
            </a:r>
          </a:p>
          <a:p>
            <a:r>
              <a:rPr lang="en-GB" sz="2400"/>
              <a:t>Concerns – Timing of consent, manpower, logistics</a:t>
            </a:r>
          </a:p>
          <a:p>
            <a:r>
              <a:rPr lang="en-GB" sz="2400"/>
              <a:t>PRE COVID - Service Evaluation into the Informed Consent Process</a:t>
            </a:r>
          </a:p>
          <a:p>
            <a:r>
              <a:rPr lang="en-GB" sz="2400"/>
              <a:t>3 Focus groups consisting of </a:t>
            </a:r>
          </a:p>
          <a:p>
            <a:pPr lvl="1"/>
            <a:r>
              <a:rPr lang="en-GB" sz="2200"/>
              <a:t>Consultant Breast Surgeons (n=5), </a:t>
            </a:r>
          </a:p>
          <a:p>
            <a:pPr lvl="1"/>
            <a:r>
              <a:rPr lang="en-GB" sz="2200"/>
              <a:t>Junior Doctors (fellow level) (n=3) and </a:t>
            </a:r>
          </a:p>
          <a:p>
            <a:pPr lvl="1"/>
            <a:r>
              <a:rPr lang="en-GB" sz="2200"/>
              <a:t>Patients who had consented to breast surgery in the previous year (n=5).</a:t>
            </a:r>
          </a:p>
        </p:txBody>
      </p:sp>
    </p:spTree>
    <p:extLst>
      <p:ext uri="{BB962C8B-B14F-4D97-AF65-F5344CB8AC3E}">
        <p14:creationId xmlns:p14="http://schemas.microsoft.com/office/powerpoint/2010/main" val="7800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Was the equipment available to you to access digital consent?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24" r="5345" b="363"/>
          <a:stretch/>
        </p:blipFill>
        <p:spPr>
          <a:xfrm>
            <a:off x="7086600" y="2275111"/>
            <a:ext cx="4267201" cy="439436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28587" r="84145" b="1624"/>
          <a:stretch/>
        </p:blipFill>
        <p:spPr>
          <a:xfrm>
            <a:off x="1819175" y="2963917"/>
            <a:ext cx="2942011" cy="36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0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Did the consent have to be redone?</a:t>
            </a: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F5A7125-A1EC-C516-0621-4609BDBE0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30" y="3052844"/>
            <a:ext cx="4408621" cy="259919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AC2F18-AC96-12F2-BB1C-41B8153FD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8819" y="2706849"/>
            <a:ext cx="3915582" cy="3300009"/>
          </a:xfrm>
        </p:spPr>
      </p:pic>
    </p:spTree>
    <p:extLst>
      <p:ext uri="{BB962C8B-B14F-4D97-AF65-F5344CB8AC3E}">
        <p14:creationId xmlns:p14="http://schemas.microsoft.com/office/powerpoint/2010/main" val="687463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E99B-A895-A7B5-CA14-47A0405D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any procedures missing from the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E7B08-D725-1C47-87C9-878DAB5B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60" y="2268964"/>
            <a:ext cx="3743363" cy="2310470"/>
          </a:xfrm>
          <a:prstGeom prst="wedgeEllipseCallou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solidFill>
                  <a:schemeClr val="tx1"/>
                </a:solidFill>
              </a:rPr>
              <a:t>Revision of breast reconstruction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32F847D-A587-C90F-FBB3-AF35C8A967FC}"/>
              </a:ext>
            </a:extLst>
          </p:cNvPr>
          <p:cNvSpPr/>
          <p:nvPr/>
        </p:nvSpPr>
        <p:spPr>
          <a:xfrm>
            <a:off x="3281965" y="3755698"/>
            <a:ext cx="3137240" cy="2300815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Fat grafting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1F60241-2F12-A4CA-B893-F44FDD767B6F}"/>
              </a:ext>
            </a:extLst>
          </p:cNvPr>
          <p:cNvSpPr/>
          <p:nvPr/>
        </p:nvSpPr>
        <p:spPr>
          <a:xfrm>
            <a:off x="5364341" y="2398499"/>
            <a:ext cx="2956199" cy="2049817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Nothing that I have noticed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C8344D2-9CCB-0BE5-45C4-4AFC98375544}"/>
              </a:ext>
            </a:extLst>
          </p:cNvPr>
          <p:cNvSpPr/>
          <p:nvPr/>
        </p:nvSpPr>
        <p:spPr>
          <a:xfrm>
            <a:off x="7145423" y="3978892"/>
            <a:ext cx="3388090" cy="1854425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Duct Excision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3562F63-3657-294C-67AC-7193764C296C}"/>
              </a:ext>
            </a:extLst>
          </p:cNvPr>
          <p:cNvSpPr/>
          <p:nvPr/>
        </p:nvSpPr>
        <p:spPr>
          <a:xfrm>
            <a:off x="8450704" y="2555741"/>
            <a:ext cx="3095618" cy="172327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Axillary Node Sampling</a:t>
            </a:r>
          </a:p>
        </p:txBody>
      </p:sp>
    </p:spTree>
    <p:extLst>
      <p:ext uri="{BB962C8B-B14F-4D97-AF65-F5344CB8AC3E}">
        <p14:creationId xmlns:p14="http://schemas.microsoft.com/office/powerpoint/2010/main" val="42082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7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431E-4C67-A180-8A6B-78C9744C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you think any changes are needed to the process?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F28A999-B013-6C9E-D36F-10D41559BEA3}"/>
              </a:ext>
            </a:extLst>
          </p:cNvPr>
          <p:cNvSpPr/>
          <p:nvPr/>
        </p:nvSpPr>
        <p:spPr>
          <a:xfrm>
            <a:off x="151248" y="2118069"/>
            <a:ext cx="3674073" cy="2620619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I think digital consent is much easier and saves time on the morning of surgery.</a:t>
            </a:r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D22174E-D066-3BEB-886A-56E40E479E1E}"/>
              </a:ext>
            </a:extLst>
          </p:cNvPr>
          <p:cNvSpPr/>
          <p:nvPr/>
        </p:nvSpPr>
        <p:spPr>
          <a:xfrm>
            <a:off x="2958670" y="3428378"/>
            <a:ext cx="4163989" cy="293795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biggest issue is ensuring that the patients are sent the link for the consent form prior to the surgery date and this is very dependent on clinician involvement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36B5425-FDD6-CA5B-A73A-40528741E9A1}"/>
              </a:ext>
            </a:extLst>
          </p:cNvPr>
          <p:cNvSpPr/>
          <p:nvPr/>
        </p:nvSpPr>
        <p:spPr>
          <a:xfrm>
            <a:off x="6378359" y="2334945"/>
            <a:ext cx="3508174" cy="2311751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It’s a great tool, I hope it gets used more widely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B8DEDE8-B266-E814-2094-73D93DA55159}"/>
              </a:ext>
            </a:extLst>
          </p:cNvPr>
          <p:cNvSpPr/>
          <p:nvPr/>
        </p:nvSpPr>
        <p:spPr>
          <a:xfrm>
            <a:off x="8241102" y="4145975"/>
            <a:ext cx="3290863" cy="192410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Texts or email prompts to remind patients to complete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e-consent</a:t>
            </a:r>
          </a:p>
        </p:txBody>
      </p:sp>
    </p:spTree>
    <p:extLst>
      <p:ext uri="{BB962C8B-B14F-4D97-AF65-F5344CB8AC3E}">
        <p14:creationId xmlns:p14="http://schemas.microsoft.com/office/powerpoint/2010/main" val="1213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1516-4545-9E64-2295-FAF96BAC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you think any changes are needed to the process?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C965FB8-34BB-45F5-4FE0-901054A5CDAF}"/>
              </a:ext>
            </a:extLst>
          </p:cNvPr>
          <p:cNvSpPr/>
          <p:nvPr/>
        </p:nvSpPr>
        <p:spPr>
          <a:xfrm>
            <a:off x="1154953" y="3534888"/>
            <a:ext cx="3500028" cy="2496036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Integrating into theatre routine that the patients consent form is accessed by surgical or scrub team to prevent delays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8D6FABA-A1A1-F072-C82B-DC28D216EB5D}"/>
              </a:ext>
            </a:extLst>
          </p:cNvPr>
          <p:cNvSpPr/>
          <p:nvPr/>
        </p:nvSpPr>
        <p:spPr>
          <a:xfrm>
            <a:off x="3959021" y="2516951"/>
            <a:ext cx="3123531" cy="2035873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Electronic consent has performed well in my experience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508FB80-D280-1EAA-2B38-4299969845FD}"/>
              </a:ext>
            </a:extLst>
          </p:cNvPr>
          <p:cNvSpPr/>
          <p:nvPr/>
        </p:nvSpPr>
        <p:spPr>
          <a:xfrm>
            <a:off x="5947484" y="3911385"/>
            <a:ext cx="3179074" cy="2119539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Time consuming adding the patients details in clinic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E2DFC3A-12B1-41EE-77E6-7A42E0632817}"/>
              </a:ext>
            </a:extLst>
          </p:cNvPr>
          <p:cNvSpPr/>
          <p:nvPr/>
        </p:nvSpPr>
        <p:spPr>
          <a:xfrm>
            <a:off x="8375055" y="2516951"/>
            <a:ext cx="3109586" cy="2203205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Consent forms should be logged in DHR in the consent section </a:t>
            </a:r>
          </a:p>
        </p:txBody>
      </p:sp>
    </p:spTree>
    <p:extLst>
      <p:ext uri="{BB962C8B-B14F-4D97-AF65-F5344CB8AC3E}">
        <p14:creationId xmlns:p14="http://schemas.microsoft.com/office/powerpoint/2010/main" val="35552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E7C6-F00B-4E39-7054-DFAD189B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Any additional comments</a:t>
            </a:r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D085B98-9782-CE33-EB5A-468090C9A022}"/>
              </a:ext>
            </a:extLst>
          </p:cNvPr>
          <p:cNvSpPr/>
          <p:nvPr/>
        </p:nvSpPr>
        <p:spPr>
          <a:xfrm>
            <a:off x="818499" y="2201308"/>
            <a:ext cx="3510332" cy="2233148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Recent feature added to resend the link really helpful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5CC9C77-4814-6167-178E-1CE1F2DF1B28}"/>
              </a:ext>
            </a:extLst>
          </p:cNvPr>
          <p:cNvSpPr/>
          <p:nvPr/>
        </p:nvSpPr>
        <p:spPr>
          <a:xfrm>
            <a:off x="2501591" y="3801886"/>
            <a:ext cx="3597638" cy="2245038"/>
          </a:xfrm>
          <a:prstGeom prst="wedgeEllipse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All consents should follow this process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3DAB2D6-962B-F3E2-5EE6-B184F8EBDBD4}"/>
              </a:ext>
            </a:extLst>
          </p:cNvPr>
          <p:cNvSpPr/>
          <p:nvPr/>
        </p:nvSpPr>
        <p:spPr>
          <a:xfrm>
            <a:off x="5095045" y="2366405"/>
            <a:ext cx="3792636" cy="2556316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It is ideal that all patients sign their consents in advance of their procedure date in accordance with NICE guidance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4D0D9F6-43B8-8880-BF08-8E77CECCEAFA}"/>
              </a:ext>
            </a:extLst>
          </p:cNvPr>
          <p:cNvSpPr/>
          <p:nvPr/>
        </p:nvSpPr>
        <p:spPr>
          <a:xfrm>
            <a:off x="7855503" y="4002129"/>
            <a:ext cx="2802811" cy="204981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Ideally have </a:t>
            </a:r>
            <a:r>
              <a:rPr lang="en-US" b="1" dirty="0" err="1">
                <a:solidFill>
                  <a:schemeClr val="tx1"/>
                </a:solidFill>
              </a:rPr>
              <a:t>ipads</a:t>
            </a:r>
            <a:r>
              <a:rPr lang="en-US" b="1" dirty="0">
                <a:solidFill>
                  <a:schemeClr val="tx1"/>
                </a:solidFill>
              </a:rPr>
              <a:t> in theatre to confirm consent</a:t>
            </a:r>
          </a:p>
        </p:txBody>
      </p:sp>
    </p:spTree>
    <p:extLst>
      <p:ext uri="{BB962C8B-B14F-4D97-AF65-F5344CB8AC3E}">
        <p14:creationId xmlns:p14="http://schemas.microsoft.com/office/powerpoint/2010/main" val="234813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90373" cy="3416300"/>
          </a:xfrm>
        </p:spPr>
        <p:txBody>
          <a:bodyPr>
            <a:normAutofit/>
          </a:bodyPr>
          <a:lstStyle/>
          <a:p>
            <a:r>
              <a:rPr lang="en-GB" sz="2400" dirty="0"/>
              <a:t>Uptake</a:t>
            </a:r>
          </a:p>
          <a:p>
            <a:pPr lvl="1"/>
            <a:r>
              <a:rPr lang="en-GB" sz="2000" dirty="0"/>
              <a:t>Engagement with digital systems that are not integrated</a:t>
            </a:r>
          </a:p>
          <a:p>
            <a:pPr lvl="1"/>
            <a:r>
              <a:rPr lang="en-GB" sz="2000" dirty="0"/>
              <a:t>Variability between clinicians / staffing</a:t>
            </a:r>
          </a:p>
          <a:p>
            <a:r>
              <a:rPr lang="en-GB" sz="2400" dirty="0"/>
              <a:t>Common in breast to stack procedures</a:t>
            </a:r>
          </a:p>
          <a:p>
            <a:r>
              <a:rPr lang="en-GB" sz="2400" dirty="0"/>
              <a:t>Technical issues e.g. </a:t>
            </a:r>
            <a:r>
              <a:rPr lang="en-GB" sz="2000" dirty="0"/>
              <a:t>Filing under consent in EPR</a:t>
            </a:r>
          </a:p>
          <a:p>
            <a:r>
              <a:rPr lang="en-GB" sz="2400" dirty="0"/>
              <a:t>Ensuring mobile numbers and/or email addresses are available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6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77440"/>
            <a:ext cx="9223485" cy="3886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EIDO system has enabled breast services to move away from consenting patients on the morning of surgery</a:t>
            </a:r>
          </a:p>
          <a:p>
            <a:r>
              <a:rPr lang="en-GB" dirty="0"/>
              <a:t>All patients </a:t>
            </a:r>
          </a:p>
          <a:p>
            <a:pPr lvl="1"/>
            <a:r>
              <a:rPr lang="en-GB" dirty="0"/>
              <a:t>remembered receiving procedure information</a:t>
            </a:r>
          </a:p>
          <a:p>
            <a:pPr lvl="1"/>
            <a:r>
              <a:rPr lang="en-GB" dirty="0"/>
              <a:t>felt the digital process gave them a good understanding of the benefits of the recommended procedure</a:t>
            </a:r>
          </a:p>
          <a:p>
            <a:r>
              <a:rPr lang="en-GB" dirty="0"/>
              <a:t>Vast majority of patients felt</a:t>
            </a:r>
          </a:p>
          <a:p>
            <a:pPr lvl="1"/>
            <a:r>
              <a:rPr lang="en-GB" dirty="0"/>
              <a:t>the digital process gave them adequate time, they were adequately involved, they understood alternatives to the procedure and could ask questions of clinicians</a:t>
            </a:r>
          </a:p>
          <a:p>
            <a:pPr lvl="1"/>
            <a:r>
              <a:rPr lang="en-GB" dirty="0"/>
              <a:t>they were empowered to make decisions</a:t>
            </a:r>
          </a:p>
        </p:txBody>
      </p:sp>
    </p:spTree>
    <p:extLst>
      <p:ext uri="{BB962C8B-B14F-4D97-AF65-F5344CB8AC3E}">
        <p14:creationId xmlns:p14="http://schemas.microsoft.com/office/powerpoint/2010/main" val="357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E2F2-F72D-5E2B-8E04-8E6591F4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B44F-DF9E-A540-6D51-4A291B8D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857" y="2596055"/>
            <a:ext cx="8761412" cy="37521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 patients</a:t>
            </a:r>
          </a:p>
          <a:p>
            <a:pPr marL="0" indent="0">
              <a:buNone/>
            </a:pPr>
            <a:r>
              <a:rPr lang="en-US" dirty="0"/>
              <a:t>The breast team at Nottingham University Hospitals</a:t>
            </a:r>
          </a:p>
          <a:p>
            <a:pPr marL="0" indent="0">
              <a:buNone/>
            </a:pPr>
            <a:r>
              <a:rPr lang="en-US" dirty="0"/>
              <a:t>Adelynn </a:t>
            </a:r>
            <a:r>
              <a:rPr lang="en-US" dirty="0" err="1"/>
              <a:t>Immaunuel</a:t>
            </a:r>
            <a:r>
              <a:rPr lang="en-US" dirty="0"/>
              <a:t> (Med Student) for clinician feedback survey</a:t>
            </a:r>
          </a:p>
          <a:p>
            <a:pPr marL="0" indent="0">
              <a:buNone/>
            </a:pPr>
            <a:r>
              <a:rPr lang="en-US" dirty="0" err="1"/>
              <a:t>Kareemah</a:t>
            </a:r>
            <a:r>
              <a:rPr lang="en-US" dirty="0"/>
              <a:t> Elahi (Med Student) &amp; Patient Experience Team for patient feedback survey</a:t>
            </a:r>
          </a:p>
          <a:p>
            <a:pPr marL="0" indent="0">
              <a:buNone/>
            </a:pPr>
            <a:r>
              <a:rPr lang="en-US" dirty="0"/>
              <a:t>Becky Bashford – our IT </a:t>
            </a:r>
            <a:r>
              <a:rPr lang="en-US" dirty="0" err="1"/>
              <a:t>liaision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team at EIDO</a:t>
            </a:r>
          </a:p>
        </p:txBody>
      </p:sp>
    </p:spTree>
    <p:extLst>
      <p:ext uri="{BB962C8B-B14F-4D97-AF65-F5344CB8AC3E}">
        <p14:creationId xmlns:p14="http://schemas.microsoft.com/office/powerpoint/2010/main" val="102832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Quotes from patients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74579" y="2000154"/>
            <a:ext cx="5665261" cy="41539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chemeClr val="tx1"/>
                </a:solidFill>
              </a:rPr>
              <a:t>……I think to a certain extent you need some explanation, a little bit more to say what might happen, not just you know, </a:t>
            </a:r>
            <a:r>
              <a:rPr lang="en-US" sz="2400" b="1" err="1">
                <a:solidFill>
                  <a:schemeClr val="tx1"/>
                </a:solidFill>
              </a:rPr>
              <a:t>de,de,de,de,de,de,de</a:t>
            </a:r>
            <a:r>
              <a:rPr lang="en-US" sz="2400" b="1">
                <a:solidFill>
                  <a:schemeClr val="tx1"/>
                </a:solidFill>
              </a:rPr>
              <a:t> de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785499" y="1901369"/>
            <a:ext cx="5718628" cy="4252686"/>
          </a:xfrm>
          <a:prstGeom prst="wedgeEllipseCallout">
            <a:avLst/>
          </a:prstGeom>
          <a:solidFill>
            <a:srgbClr val="E24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chemeClr val="tx1"/>
                </a:solidFill>
              </a:rPr>
              <a:t>but, they haven’t got the time really, …your mind is not really processing it, you know, they come up with all of these things and its just a blur</a:t>
            </a:r>
            <a:endParaRPr lang="en-GB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Quotes from patients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246743" y="1956403"/>
            <a:ext cx="6052459" cy="4267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chemeClr val="tx1"/>
                </a:solidFill>
              </a:rPr>
              <a:t>It is a bit like a spiel sometimes you know on the television when they are going to arrest somebody and then they say the whole thing don’t they, it’s a bit like that, 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535659" y="1956403"/>
            <a:ext cx="5718628" cy="4252686"/>
          </a:xfrm>
          <a:prstGeom prst="wedgeEllipseCallout">
            <a:avLst/>
          </a:prstGeom>
          <a:solidFill>
            <a:srgbClr val="E24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chemeClr val="tx1"/>
                </a:solidFill>
              </a:rPr>
              <a:t>they’re just going through the motions as they are saying it rather than actually explaining it and making sure that its been understood.</a:t>
            </a:r>
            <a:endParaRPr lang="en-GB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6C2A-8D29-A598-5EE1-AEC84DB4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739656" cy="737855"/>
          </a:xfrm>
        </p:spPr>
        <p:txBody>
          <a:bodyPr/>
          <a:lstStyle/>
          <a:p>
            <a:r>
              <a:rPr lang="en-GB" dirty="0"/>
              <a:t>Quotes from focus groups medical staff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837F46E-BCE1-0F1D-6DB2-865ADE0ED2FE}"/>
              </a:ext>
            </a:extLst>
          </p:cNvPr>
          <p:cNvSpPr/>
          <p:nvPr/>
        </p:nvSpPr>
        <p:spPr>
          <a:xfrm>
            <a:off x="347851" y="2088922"/>
            <a:ext cx="4375942" cy="2204276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 think it (consenting and marking) can be quite rushed on the morning of surgery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F17A32D1-473A-9773-049B-2F3EB9BA04E8}"/>
              </a:ext>
            </a:extLst>
          </p:cNvPr>
          <p:cNvSpPr/>
          <p:nvPr/>
        </p:nvSpPr>
        <p:spPr>
          <a:xfrm>
            <a:off x="1729911" y="4063730"/>
            <a:ext cx="3373669" cy="2347367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 don’t think it’s necessarily a particularly comprehensive consent 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84E2C2F-B316-86D2-3B91-7CD5022B81B2}"/>
              </a:ext>
            </a:extLst>
          </p:cNvPr>
          <p:cNvSpPr/>
          <p:nvPr/>
        </p:nvSpPr>
        <p:spPr>
          <a:xfrm>
            <a:off x="4100146" y="2245120"/>
            <a:ext cx="4752651" cy="2359379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And I think that we are not being realistic to say that this is proper informed </a:t>
            </a:r>
            <a:r>
              <a:rPr lang="en-US" b="1" dirty="0" err="1">
                <a:solidFill>
                  <a:schemeClr val="tx1"/>
                </a:solidFill>
              </a:rPr>
              <a:t>consent..its</a:t>
            </a:r>
            <a:r>
              <a:rPr lang="en-US" b="1" dirty="0">
                <a:solidFill>
                  <a:schemeClr val="tx1"/>
                </a:solidFill>
              </a:rPr>
              <a:t> just not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3DF557C-FA1B-F2E1-FB05-E45979597E79}"/>
              </a:ext>
            </a:extLst>
          </p:cNvPr>
          <p:cNvSpPr/>
          <p:nvPr/>
        </p:nvSpPr>
        <p:spPr>
          <a:xfrm>
            <a:off x="4921032" y="4293355"/>
            <a:ext cx="4562365" cy="188355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How valid is our consent on the </a:t>
            </a:r>
            <a:r>
              <a:rPr lang="en-US" b="1" err="1">
                <a:solidFill>
                  <a:schemeClr val="tx1"/>
                </a:solidFill>
              </a:rPr>
              <a:t>day..erm</a:t>
            </a:r>
            <a:r>
              <a:rPr lang="en-US" b="1">
                <a:solidFill>
                  <a:schemeClr val="tx1"/>
                </a:solidFill>
              </a:rPr>
              <a:t> I do have concerns about that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133CF37-D008-F51A-AC5A-F9068528763D}"/>
              </a:ext>
            </a:extLst>
          </p:cNvPr>
          <p:cNvSpPr/>
          <p:nvPr/>
        </p:nvSpPr>
        <p:spPr>
          <a:xfrm>
            <a:off x="8410864" y="2782454"/>
            <a:ext cx="3789216" cy="233292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/>
                <a:ea typeface="Calibri Light"/>
                <a:cs typeface="Calibri Light"/>
              </a:rPr>
              <a:t>I find it really it's very difficult especially in the confines of the NHS you literally just have to say look these are the facts relating to this operation</a:t>
            </a:r>
            <a:r>
              <a:rPr lang="en-US" b="1" dirty="0">
                <a:solidFill>
                  <a:schemeClr val="tx1"/>
                </a:solidFill>
                <a:latin typeface="Century Gothic"/>
                <a:ea typeface="Calibri Light"/>
                <a:cs typeface="Calibri Light"/>
              </a:rPr>
              <a:t> </a:t>
            </a:r>
            <a:endParaRPr lang="en-US" b="1" dirty="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5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277" y="2403803"/>
            <a:ext cx="10298978" cy="4270266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/>
              <a:t>EIDO system is available within the hospital for electronic patient information</a:t>
            </a:r>
          </a:p>
          <a:p>
            <a:r>
              <a:rPr lang="en-GB" sz="3200" dirty="0"/>
              <a:t>Opportunity to update the breast information leaflets</a:t>
            </a:r>
          </a:p>
          <a:p>
            <a:endParaRPr lang="en-GB" sz="3200" dirty="0"/>
          </a:p>
          <a:p>
            <a:r>
              <a:rPr lang="en-GB" sz="3200" dirty="0"/>
              <a:t>Volunteers requested for a trust pilot</a:t>
            </a:r>
          </a:p>
          <a:p>
            <a:r>
              <a:rPr lang="en-GB" sz="3200" dirty="0"/>
              <a:t>Breast is a more complex specialty (with stacked procedures)</a:t>
            </a:r>
          </a:p>
          <a:p>
            <a:endParaRPr lang="en-GB" sz="3200" dirty="0"/>
          </a:p>
          <a:p>
            <a:r>
              <a:rPr lang="en-GB" sz="3200" dirty="0"/>
              <a:t>Patient volunteer ‘testers’ from our support group (previous patients) to develop the system for breast patients.</a:t>
            </a:r>
          </a:p>
          <a:p>
            <a:r>
              <a:rPr lang="en-GB" sz="3200" dirty="0"/>
              <a:t>External test system (not integrated)</a:t>
            </a:r>
          </a:p>
        </p:txBody>
      </p:sp>
    </p:spTree>
    <p:extLst>
      <p:ext uri="{BB962C8B-B14F-4D97-AF65-F5344CB8AC3E}">
        <p14:creationId xmlns:p14="http://schemas.microsoft.com/office/powerpoint/2010/main" val="29810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2C7D-FA83-7A5D-7CFE-68DAFA25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/>
              <a:t>E-consent process</a:t>
            </a:r>
          </a:p>
        </p:txBody>
      </p:sp>
      <p:pic>
        <p:nvPicPr>
          <p:cNvPr id="5" name="Content Placeholder 4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9061F361-8E86-4DAF-4A4E-ABD300F3B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01709" y="2416547"/>
            <a:ext cx="5080802" cy="4099535"/>
          </a:xfrm>
        </p:spPr>
      </p:pic>
      <p:pic>
        <p:nvPicPr>
          <p:cNvPr id="4" name="Content Placeholder 3" descr="A screenshot of a screen&#10;&#10;Description automatically generated">
            <a:extLst>
              <a:ext uri="{FF2B5EF4-FFF2-40B4-BE49-F238E27FC236}">
                <a16:creationId xmlns:a16="http://schemas.microsoft.com/office/drawing/2014/main" id="{86F6258E-22D8-1174-F0DA-D14B2FEBC7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9" r="5" b="5"/>
          <a:stretch/>
        </p:blipFill>
        <p:spPr>
          <a:xfrm>
            <a:off x="812801" y="2413689"/>
            <a:ext cx="4029424" cy="401653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EEB93DA-E2E9-C989-3B63-70149168BF62}"/>
              </a:ext>
            </a:extLst>
          </p:cNvPr>
          <p:cNvSpPr/>
          <p:nvPr/>
        </p:nvSpPr>
        <p:spPr>
          <a:xfrm>
            <a:off x="6333344" y="5471410"/>
            <a:ext cx="4359638" cy="104931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E-consent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62200"/>
            <a:ext cx="8761412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Add any patient specific information </a:t>
            </a:r>
            <a:r>
              <a:rPr lang="en-GB" sz="2400" dirty="0" err="1"/>
              <a:t>eg</a:t>
            </a:r>
            <a:r>
              <a:rPr lang="en-GB" sz="2400" dirty="0"/>
              <a:t> ‘no animal derived products’</a:t>
            </a:r>
          </a:p>
          <a:p>
            <a:r>
              <a:rPr lang="en-GB" sz="2400" dirty="0"/>
              <a:t>Add patient specific risks if appropriate</a:t>
            </a:r>
          </a:p>
          <a:p>
            <a:endParaRPr lang="en-GB" sz="2400" dirty="0"/>
          </a:p>
          <a:p>
            <a:r>
              <a:rPr lang="en-GB" sz="2400" dirty="0"/>
              <a:t>Complete the clinician consent statement</a:t>
            </a:r>
          </a:p>
          <a:p>
            <a:r>
              <a:rPr lang="en-GB" sz="2400" dirty="0"/>
              <a:t>Either send to patient to complete at home or work through together with staff or support in clinic.</a:t>
            </a:r>
          </a:p>
        </p:txBody>
      </p:sp>
    </p:spTree>
    <p:extLst>
      <p:ext uri="{BB962C8B-B14F-4D97-AF65-F5344CB8AC3E}">
        <p14:creationId xmlns:p14="http://schemas.microsoft.com/office/powerpoint/2010/main" val="26357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ab7921-ddbf-41e2-8996-6ed76d792096" xsi:nil="true"/>
    <_Flow_SignoffStatus xmlns="e18f9f69-e9a8-48b1-bd29-ae02d6ff8ec3" xsi:nil="true"/>
    <TaxKeywordTaxHTField xmlns="fdab7921-ddbf-41e2-8996-6ed76d792096">
      <Terms xmlns="http://schemas.microsoft.com/office/infopath/2007/PartnerControls"/>
    </TaxKeywordTaxHTField>
    <Note xmlns="e18f9f69-e9a8-48b1-bd29-ae02d6ff8ec3" xsi:nil="true"/>
    <lcf76f155ced4ddcb4097134ff3c332f xmlns="e18f9f69-e9a8-48b1-bd29-ae02d6ff8ec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BEE98ADEF3C41ADCDC93F6EA292DB" ma:contentTypeVersion="22" ma:contentTypeDescription="Create a new document." ma:contentTypeScope="" ma:versionID="7df6b4ec903f9e160ec6becb0d9b503e">
  <xsd:schema xmlns:xsd="http://www.w3.org/2001/XMLSchema" xmlns:xs="http://www.w3.org/2001/XMLSchema" xmlns:p="http://schemas.microsoft.com/office/2006/metadata/properties" xmlns:ns2="fdab7921-ddbf-41e2-8996-6ed76d792096" xmlns:ns3="e18f9f69-e9a8-48b1-bd29-ae02d6ff8ec3" targetNamespace="http://schemas.microsoft.com/office/2006/metadata/properties" ma:root="true" ma:fieldsID="198f12ce656c48a90d5df0315e5596f1" ns2:_="" ns3:_="">
    <xsd:import namespace="fdab7921-ddbf-41e2-8996-6ed76d792096"/>
    <xsd:import namespace="e18f9f69-e9a8-48b1-bd29-ae02d6ff8e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Not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2:TaxKeywordTaxHTField" minOccurs="0"/>
                <xsd:element ref="ns3:_Flow_SignoffStatu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b7921-ddbf-41e2-8996-6ed76d7920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c350e1d-8c42-4fa0-8767-3cd81bc06632}" ma:internalName="TaxCatchAll" ma:showField="CatchAllData" ma:web="fdab7921-ddbf-41e2-8996-6ed76d792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f9f8ac2e-ba8b-4457-b7b8-4c72f6bb175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9f69-e9a8-48b1-bd29-ae02d6ff8e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" ma:index="19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9f8ac2e-ba8b-4457-b7b8-4c72f6bb17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4026E-9ED5-44B8-9ED8-901864DD9853}">
  <ds:schemaRefs>
    <ds:schemaRef ds:uri="http://www.w3.org/XML/1998/namespace"/>
    <ds:schemaRef ds:uri="http://schemas.microsoft.com/office/2006/documentManagement/types"/>
    <ds:schemaRef ds:uri="e18f9f69-e9a8-48b1-bd29-ae02d6ff8ec3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fdab7921-ddbf-41e2-8996-6ed76d79209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B025A2-03F4-4ACE-99AF-BEB2D5EFA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ab7921-ddbf-41e2-8996-6ed76d792096"/>
    <ds:schemaRef ds:uri="e18f9f69-e9a8-48b1-bd29-ae02d6ff8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5A0695-1D09-449B-9433-F370E08294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1428</Words>
  <Application>Microsoft Office PowerPoint</Application>
  <PresentationFormat>Widescreen</PresentationFormat>
  <Paragraphs>189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Courier New</vt:lpstr>
      <vt:lpstr>Wingdings 3</vt:lpstr>
      <vt:lpstr>Ion Boardroom</vt:lpstr>
      <vt:lpstr>Digital Consent Transformation Case Study: EIDO pilot – breast surgery </vt:lpstr>
      <vt:lpstr>Conflicts of Interest</vt:lpstr>
      <vt:lpstr>Background</vt:lpstr>
      <vt:lpstr>Quotes from patients</vt:lpstr>
      <vt:lpstr>Quotes from patients</vt:lpstr>
      <vt:lpstr>Quotes from focus groups medical staff </vt:lpstr>
      <vt:lpstr>The Pilot</vt:lpstr>
      <vt:lpstr>E-consent process</vt:lpstr>
      <vt:lpstr>E-consent process</vt:lpstr>
      <vt:lpstr>Pilot outcomes</vt:lpstr>
      <vt:lpstr>PowerPoint Presentation</vt:lpstr>
      <vt:lpstr>PowerPoint Presentation</vt:lpstr>
      <vt:lpstr>Patient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patients feel involved?</vt:lpstr>
      <vt:lpstr>Do patients feel empowered?</vt:lpstr>
      <vt:lpstr>Would patients ‘go digital’ again?</vt:lpstr>
      <vt:lpstr>Comments from patients</vt:lpstr>
      <vt:lpstr>Staff Evaluation – Responses =15</vt:lpstr>
      <vt:lpstr>What was your involvement with Digital Informed Consent?</vt:lpstr>
      <vt:lpstr>Did you feel your patient received adequate informed consent?</vt:lpstr>
      <vt:lpstr>How does digital informed consent compare to paper informed consent?</vt:lpstr>
      <vt:lpstr>How easy did you find the process?</vt:lpstr>
      <vt:lpstr>Did you find that using digital consent saved time and improved the process on the morning of surgery?</vt:lpstr>
      <vt:lpstr>Was the consent form available in digital health record on day of surgery</vt:lpstr>
      <vt:lpstr>Was the equipment available to you to access digital consent?</vt:lpstr>
      <vt:lpstr>Did the consent have to be redone?</vt:lpstr>
      <vt:lpstr>Are any procedures missing from the program?</vt:lpstr>
      <vt:lpstr>Do you think any changes are needed to the process?</vt:lpstr>
      <vt:lpstr>Do you think any changes are needed to the process?</vt:lpstr>
      <vt:lpstr>Any additional comments</vt:lpstr>
      <vt:lpstr>Challenges</vt:lpstr>
      <vt:lpstr>Take home messages</vt:lpstr>
      <vt:lpstr>Thank you</vt:lpstr>
    </vt:vector>
  </TitlesOfParts>
  <Company>Nottingham University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26 Nov</dc:title>
  <dc:creator>Whisker Lisa (Breast Services)</dc:creator>
  <cp:lastModifiedBy>Dax Fernandez Bruggemann</cp:lastModifiedBy>
  <cp:revision>59</cp:revision>
  <dcterms:created xsi:type="dcterms:W3CDTF">2024-11-08T10:51:40Z</dcterms:created>
  <dcterms:modified xsi:type="dcterms:W3CDTF">2025-05-16T16:04:28Z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0x010100874BEE98ADEF3C41ADCDC93F6EA292DB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