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5.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41"/>
  </p:notesMasterIdLst>
  <p:sldIdLst>
    <p:sldId id="2146848015" r:id="rId4"/>
    <p:sldId id="2146848062" r:id="rId5"/>
    <p:sldId id="347" r:id="rId6"/>
    <p:sldId id="317" r:id="rId7"/>
    <p:sldId id="2146848030" r:id="rId8"/>
    <p:sldId id="257" r:id="rId9"/>
    <p:sldId id="522" r:id="rId10"/>
    <p:sldId id="2146848060" r:id="rId11"/>
    <p:sldId id="2146848061" r:id="rId12"/>
    <p:sldId id="2146848044" r:id="rId13"/>
    <p:sldId id="2146848058" r:id="rId14"/>
    <p:sldId id="2146848059" r:id="rId15"/>
    <p:sldId id="2146848049" r:id="rId16"/>
    <p:sldId id="2146848066" r:id="rId17"/>
    <p:sldId id="2146848065" r:id="rId18"/>
    <p:sldId id="2146848056" r:id="rId19"/>
    <p:sldId id="2146848055" r:id="rId20"/>
    <p:sldId id="2146848047" r:id="rId21"/>
    <p:sldId id="2146848054" r:id="rId22"/>
    <p:sldId id="2146848048" r:id="rId23"/>
    <p:sldId id="2146848031" r:id="rId24"/>
    <p:sldId id="2146848032" r:id="rId25"/>
    <p:sldId id="2146848035" r:id="rId26"/>
    <p:sldId id="2146848033" r:id="rId27"/>
    <p:sldId id="2146848040" r:id="rId28"/>
    <p:sldId id="2146848036" r:id="rId29"/>
    <p:sldId id="2146848037" r:id="rId30"/>
    <p:sldId id="2146848034" r:id="rId31"/>
    <p:sldId id="2146848063" r:id="rId32"/>
    <p:sldId id="263" r:id="rId33"/>
    <p:sldId id="2146848064" r:id="rId34"/>
    <p:sldId id="318" r:id="rId35"/>
    <p:sldId id="291" r:id="rId36"/>
    <p:sldId id="316" r:id="rId37"/>
    <p:sldId id="2146848070" r:id="rId38"/>
    <p:sldId id="259" r:id="rId39"/>
    <p:sldId id="21468480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5B1"/>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0" autoAdjust="0"/>
    <p:restoredTop sz="94085" autoAdjust="0"/>
  </p:normalViewPr>
  <p:slideViewPr>
    <p:cSldViewPr snapToGrid="0">
      <p:cViewPr varScale="1">
        <p:scale>
          <a:sx n="112" d="100"/>
          <a:sy n="112" d="100"/>
        </p:scale>
        <p:origin x="232" y="272"/>
      </p:cViewPr>
      <p:guideLst/>
    </p:cSldViewPr>
  </p:slideViewPr>
  <p:notesTextViewPr>
    <p:cViewPr>
      <p:scale>
        <a:sx n="3" d="2"/>
        <a:sy n="3" d="2"/>
      </p:scale>
      <p:origin x="0" y="0"/>
    </p:cViewPr>
  </p:notesTextViewPr>
  <p:sorterViewPr>
    <p:cViewPr>
      <p:scale>
        <a:sx n="100" d="100"/>
        <a:sy n="100" d="100"/>
      </p:scale>
      <p:origin x="0" y="-762"/>
    </p:cViewPr>
  </p:sorterViewPr>
  <p:notesViewPr>
    <p:cSldViewPr snapToGrid="0">
      <p:cViewPr varScale="1">
        <p:scale>
          <a:sx n="55" d="100"/>
          <a:sy n="55" d="100"/>
        </p:scale>
        <p:origin x="30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DECFE-E0BD-4E1B-A7BE-1E9CB16BA6EA}" type="datetimeFigureOut">
              <a:rPr lang="en-GB" smtClean="0"/>
              <a:t>25/11/2024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981DA-3255-4D35-B20B-9FB73311FFB0}" type="slidenum">
              <a:rPr lang="en-GB" smtClean="0"/>
              <a:t>‹#›</a:t>
            </a:fld>
            <a:endParaRPr lang="en-GB" dirty="0"/>
          </a:p>
        </p:txBody>
      </p:sp>
    </p:spTree>
    <p:extLst>
      <p:ext uri="{BB962C8B-B14F-4D97-AF65-F5344CB8AC3E}">
        <p14:creationId xmlns:p14="http://schemas.microsoft.com/office/powerpoint/2010/main" val="186653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US" sz="1800" b="0" i="0" dirty="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3CD0A74-B743-4D4C-AE30-645477A447E6}" type="slidenum">
              <a:rPr lang="en-GB" smtClean="0"/>
              <a:t>4</a:t>
            </a:fld>
            <a:endParaRPr lang="en-GB"/>
          </a:p>
        </p:txBody>
      </p:sp>
      <p:sp>
        <p:nvSpPr>
          <p:cNvPr id="5" name="Date Placeholder 4">
            <a:extLst>
              <a:ext uri="{FF2B5EF4-FFF2-40B4-BE49-F238E27FC236}">
                <a16:creationId xmlns:a16="http://schemas.microsoft.com/office/drawing/2014/main" id="{C620C09E-419E-EEFC-D05C-0CA5BD48400C}"/>
              </a:ext>
            </a:extLst>
          </p:cNvPr>
          <p:cNvSpPr>
            <a:spLocks noGrp="1"/>
          </p:cNvSpPr>
          <p:nvPr>
            <p:ph type="dt" idx="1"/>
          </p:nvPr>
        </p:nvSpPr>
        <p:spPr/>
        <p:txBody>
          <a:bodyPr/>
          <a:lstStyle/>
          <a:p>
            <a:fld id="{34B7F2B2-C938-46F7-A606-9E0D3A6ED489}" type="datetime1">
              <a:rPr lang="en-GB" smtClean="0"/>
              <a:t>25/11/2024</a:t>
            </a:fld>
            <a:endParaRPr lang="en-GB"/>
          </a:p>
        </p:txBody>
      </p:sp>
      <p:sp>
        <p:nvSpPr>
          <p:cNvPr id="6" name="Header Placeholder 5">
            <a:extLst>
              <a:ext uri="{FF2B5EF4-FFF2-40B4-BE49-F238E27FC236}">
                <a16:creationId xmlns:a16="http://schemas.microsoft.com/office/drawing/2014/main" id="{F62DCA34-1130-7918-D106-F2F29FBF6821}"/>
              </a:ext>
            </a:extLst>
          </p:cNvPr>
          <p:cNvSpPr>
            <a:spLocks noGrp="1"/>
          </p:cNvSpPr>
          <p:nvPr>
            <p:ph type="hdr" sz="quarter"/>
          </p:nvPr>
        </p:nvSpPr>
        <p:spPr/>
        <p:txBody>
          <a:bodyPr/>
          <a:lstStyle/>
          <a:p>
            <a:r>
              <a:rPr lang="en-GB"/>
              <a:t>Presentation</a:t>
            </a:r>
          </a:p>
        </p:txBody>
      </p:sp>
    </p:spTree>
    <p:extLst>
      <p:ext uri="{BB962C8B-B14F-4D97-AF65-F5344CB8AC3E}">
        <p14:creationId xmlns:p14="http://schemas.microsoft.com/office/powerpoint/2010/main" val="366358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AB46362-7C4D-C3BC-963A-2360255512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a:extLst>
              <a:ext uri="{FF2B5EF4-FFF2-40B4-BE49-F238E27FC236}">
                <a16:creationId xmlns:a16="http://schemas.microsoft.com/office/drawing/2014/main" id="{BB0F6B36-A1FA-6E65-0EE7-630BE70E0D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B40848-ED98-4533-8B41-6A65212801A6}" type="slidenum">
              <a:rPr lang="en-GB" altLang="en-US"/>
              <a:pPr/>
              <a:t>7</a:t>
            </a:fld>
            <a:endParaRPr lang="en-GB" altLang="en-US"/>
          </a:p>
        </p:txBody>
      </p:sp>
      <p:sp>
        <p:nvSpPr>
          <p:cNvPr id="16388" name="Notes Placeholder 4">
            <a:extLst>
              <a:ext uri="{FF2B5EF4-FFF2-40B4-BE49-F238E27FC236}">
                <a16:creationId xmlns:a16="http://schemas.microsoft.com/office/drawing/2014/main" id="{DF5CDE0F-6486-6316-AC94-5CF4530752AC}"/>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Percentage of claims related to informed consent more than double over </a:t>
            </a:r>
            <a:r>
              <a:rPr lang="en-GB" dirty="0" err="1"/>
              <a:t>perif</a:t>
            </a:r>
            <a:r>
              <a:rPr lang="en-GB" dirty="0"/>
              <a:t> 2011 – 2020</a:t>
            </a:r>
          </a:p>
          <a:p>
            <a:r>
              <a:rPr lang="en-GB" dirty="0"/>
              <a:t>Disproportionate rise in medicolegal cases related to consent in 2015.</a:t>
            </a:r>
          </a:p>
        </p:txBody>
      </p:sp>
      <p:sp>
        <p:nvSpPr>
          <p:cNvPr id="4" name="Slide Number Placeholder 3"/>
          <p:cNvSpPr>
            <a:spLocks noGrp="1"/>
          </p:cNvSpPr>
          <p:nvPr>
            <p:ph type="sldNum" sz="quarter" idx="5"/>
          </p:nvPr>
        </p:nvSpPr>
        <p:spPr/>
        <p:txBody>
          <a:bodyPr/>
          <a:lstStyle/>
          <a:p>
            <a:fld id="{5E5981DA-3255-4D35-B20B-9FB73311FFB0}" type="slidenum">
              <a:rPr lang="en-GB" smtClean="0"/>
              <a:t>9</a:t>
            </a:fld>
            <a:endParaRPr lang="en-GB" dirty="0"/>
          </a:p>
        </p:txBody>
      </p:sp>
    </p:spTree>
    <p:extLst>
      <p:ext uri="{BB962C8B-B14F-4D97-AF65-F5344CB8AC3E}">
        <p14:creationId xmlns:p14="http://schemas.microsoft.com/office/powerpoint/2010/main" val="236242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ndParaRPr>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D0A74-B743-4D4C-AE30-645477A447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1356ED7-48D6-2519-7AB4-DCE8647E6A4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FC940-F90B-4EE4-AF34-D3C36D975871}"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25/11/2024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697D41A0-0252-73A4-F4B2-F177944F12A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Presentation</a:t>
            </a:r>
          </a:p>
        </p:txBody>
      </p:sp>
    </p:spTree>
    <p:extLst>
      <p:ext uri="{BB962C8B-B14F-4D97-AF65-F5344CB8AC3E}">
        <p14:creationId xmlns:p14="http://schemas.microsoft.com/office/powerpoint/2010/main" val="109647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56FEB-C469-43FD-829A-C15401BAA9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1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D0A74-B743-4D4C-AE30-645477A447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620C09E-419E-EEFC-D05C-0CA5BD48400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F2B2-C938-46F7-A606-9E0D3A6ED489}"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25/11/2024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62DCA34-1130-7918-D106-F2F29FBF682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Presentation</a:t>
            </a:r>
          </a:p>
        </p:txBody>
      </p:sp>
    </p:spTree>
    <p:extLst>
      <p:ext uri="{BB962C8B-B14F-4D97-AF65-F5344CB8AC3E}">
        <p14:creationId xmlns:p14="http://schemas.microsoft.com/office/powerpoint/2010/main" val="173894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D0A74-B743-4D4C-AE30-645477A447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B54B60F-5A23-F417-892B-EDA6DA9587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C59B-DF94-41FB-B59C-857211BF8DC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25/11/2024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26585854-33D7-E426-6C67-5FC78CE5EE4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Presentation</a:t>
            </a:r>
          </a:p>
        </p:txBody>
      </p:sp>
    </p:spTree>
    <p:extLst>
      <p:ext uri="{BB962C8B-B14F-4D97-AF65-F5344CB8AC3E}">
        <p14:creationId xmlns:p14="http://schemas.microsoft.com/office/powerpoint/2010/main" val="128203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D0A74-B743-4D4C-AE30-645477A447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558C522-728C-0DC8-2EEF-0A1868EFA9B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167A2-21AE-43BC-8C29-8878AB0F8FED}"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25/11/2024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97BACC8E-6E87-D439-8633-1CD52587B2C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Presentation</a:t>
            </a:r>
          </a:p>
        </p:txBody>
      </p:sp>
    </p:spTree>
    <p:extLst>
      <p:ext uri="{BB962C8B-B14F-4D97-AF65-F5344CB8AC3E}">
        <p14:creationId xmlns:p14="http://schemas.microsoft.com/office/powerpoint/2010/main" val="164246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56FEB-C469-43FD-829A-C15401BAA9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237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17443" y="3265168"/>
            <a:ext cx="4876800" cy="618929"/>
          </a:xfrm>
        </p:spPr>
        <p:txBody>
          <a:bodyPr anchor="b">
            <a:normAutofit/>
          </a:bodyPr>
          <a:lstStyle>
            <a:lvl1pPr algn="l">
              <a:defRPr sz="3600">
                <a:solidFill>
                  <a:schemeClr val="bg1"/>
                </a:solidFill>
              </a:defRPr>
            </a:lvl1pPr>
          </a:lstStyle>
          <a:p>
            <a:r>
              <a:rPr lang="en-US" dirty="0"/>
              <a:t>Title</a:t>
            </a:r>
            <a:endParaRPr lang="en-GB" dirty="0"/>
          </a:p>
        </p:txBody>
      </p:sp>
      <p:sp>
        <p:nvSpPr>
          <p:cNvPr id="3" name="Subtitle 2"/>
          <p:cNvSpPr>
            <a:spLocks noGrp="1"/>
          </p:cNvSpPr>
          <p:nvPr>
            <p:ph type="subTitle" idx="1" hasCustomPrompt="1"/>
          </p:nvPr>
        </p:nvSpPr>
        <p:spPr>
          <a:xfrm>
            <a:off x="417443" y="4140930"/>
            <a:ext cx="4184822" cy="46088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Tree>
    <p:extLst>
      <p:ext uri="{BB962C8B-B14F-4D97-AF65-F5344CB8AC3E}">
        <p14:creationId xmlns:p14="http://schemas.microsoft.com/office/powerpoint/2010/main" val="140212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6070-4F06-0B53-524D-7E2D5E03845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2CAA0BC-3E24-F922-7C5E-8BE8B48937B2}"/>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4" name="Footer Placeholder 3">
            <a:extLst>
              <a:ext uri="{FF2B5EF4-FFF2-40B4-BE49-F238E27FC236}">
                <a16:creationId xmlns:a16="http://schemas.microsoft.com/office/drawing/2014/main" id="{6B2716F3-D3FC-AFDC-3763-7350172A79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798EE8-37F0-81B9-6F80-C74C97D30D73}"/>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363009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7475E-C453-03B5-48DF-5D1AE1ABF324}"/>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3" name="Footer Placeholder 2">
            <a:extLst>
              <a:ext uri="{FF2B5EF4-FFF2-40B4-BE49-F238E27FC236}">
                <a16:creationId xmlns:a16="http://schemas.microsoft.com/office/drawing/2014/main" id="{6CC20098-5D6B-2D70-3D50-8948DB9899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A7418A-A586-7F4B-15C5-CA64237A2A1B}"/>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371221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172C-6063-E26A-466D-9DC5DE2C3D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C0F7099-3BA1-990D-4D50-849AC191C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107FC1F-BBC5-9B00-03C5-B01A709AB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8D2F96-20DC-75DD-E5FB-80E6CF0238AD}"/>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6" name="Footer Placeholder 5">
            <a:extLst>
              <a:ext uri="{FF2B5EF4-FFF2-40B4-BE49-F238E27FC236}">
                <a16:creationId xmlns:a16="http://schemas.microsoft.com/office/drawing/2014/main" id="{5E89EF67-02B5-D19A-2D0E-9E12F57D7F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753E0-4399-9533-7225-306EF933CB38}"/>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291079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04B4-7477-6749-A537-8D0D888EFB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09F3173-1C0B-4417-FA5A-2830155FFF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47FE5E-E2FE-6356-C51C-C813CB5EA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2D6347-64D4-0C85-35D7-9B970878B078}"/>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6" name="Footer Placeholder 5">
            <a:extLst>
              <a:ext uri="{FF2B5EF4-FFF2-40B4-BE49-F238E27FC236}">
                <a16:creationId xmlns:a16="http://schemas.microsoft.com/office/drawing/2014/main" id="{202B72D3-834E-8C33-D26F-53BBB4B15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3AAB75-4F42-E6D1-5725-0CB8C31650D2}"/>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288563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B9A8-EC6A-B0E8-9D67-C9995501620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417AE0-9617-6767-4521-7D5E1F71C2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298B4A-7351-B0C2-4995-DB1B79529A20}"/>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5E3D8B72-D914-924E-F5B0-2C88EAF25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FBD274-3A14-4979-F003-ADDDD7FA579D}"/>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18744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9189E-37E0-C263-4D5E-4ECB0E45E77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4317409-D74D-26DA-520C-F2CC7E51DC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B1AAEE-F1EC-3456-E48F-440CE85AE046}"/>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43A53D2F-28C7-0075-8FC3-99A6967F51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5AF56-5919-9361-46B5-2E1674CE5E43}"/>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2288687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7"/>
          </a:xfrm>
        </p:spPr>
        <p:txBody>
          <a:bodyPr>
            <a:noAutofit/>
          </a:bodyPr>
          <a:lstStyle>
            <a:lvl1pPr marL="0" indent="0">
              <a:buNone/>
              <a:defRPr sz="2000" b="1">
                <a:solidFill>
                  <a:schemeClr val="accent4"/>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7" y="4817717"/>
            <a:ext cx="1796396" cy="302187"/>
          </a:xfrm>
        </p:spPr>
        <p:txBody>
          <a:bodyPr>
            <a:noAutofit/>
          </a:bodyPr>
          <a:lstStyle>
            <a:lvl1pPr marL="0" indent="0">
              <a:buNone/>
              <a:defRPr sz="2000" b="1">
                <a:solidFill>
                  <a:schemeClr val="accent5"/>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8"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7"/>
          </a:xfrm>
        </p:spPr>
        <p:txBody>
          <a:bodyPr>
            <a:noAutofit/>
          </a:bodyPr>
          <a:lstStyle>
            <a:lvl1pPr marL="0" indent="0">
              <a:buNone/>
              <a:defRPr sz="2000" b="1">
                <a:solidFill>
                  <a:schemeClr val="accent6"/>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1" y="4817717"/>
            <a:ext cx="1796396" cy="302187"/>
          </a:xfrm>
        </p:spPr>
        <p:txBody>
          <a:bodyPr>
            <a:noAutofit/>
          </a:bodyPr>
          <a:lstStyle>
            <a:lvl1pPr marL="0" indent="0">
              <a:buNone/>
              <a:defRPr sz="2000" b="1">
                <a:solidFill>
                  <a:schemeClr val="accent3"/>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2"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6922813"/>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27221" y="1699354"/>
            <a:ext cx="11270527" cy="4693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952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7"/>
          </a:xfrm>
        </p:spPr>
        <p:txBody>
          <a:bodyPr>
            <a:noAutofit/>
          </a:bodyPr>
          <a:lstStyle>
            <a:lvl1pPr marL="0" indent="0">
              <a:buNone/>
              <a:defRPr sz="2000" b="1">
                <a:solidFill>
                  <a:schemeClr val="accent4"/>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7" y="4817717"/>
            <a:ext cx="1796396" cy="302187"/>
          </a:xfrm>
        </p:spPr>
        <p:txBody>
          <a:bodyPr>
            <a:noAutofit/>
          </a:bodyPr>
          <a:lstStyle>
            <a:lvl1pPr marL="0" indent="0">
              <a:buNone/>
              <a:defRPr sz="2000" b="1">
                <a:solidFill>
                  <a:schemeClr val="accent5"/>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8"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7"/>
          </a:xfrm>
        </p:spPr>
        <p:txBody>
          <a:bodyPr>
            <a:noAutofit/>
          </a:bodyPr>
          <a:lstStyle>
            <a:lvl1pPr marL="0" indent="0">
              <a:buNone/>
              <a:defRPr sz="2000" b="1">
                <a:solidFill>
                  <a:schemeClr val="accent6"/>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1" y="4817717"/>
            <a:ext cx="1796396" cy="302187"/>
          </a:xfrm>
        </p:spPr>
        <p:txBody>
          <a:bodyPr>
            <a:noAutofit/>
          </a:bodyPr>
          <a:lstStyle>
            <a:lvl1pPr marL="0" indent="0">
              <a:buNone/>
              <a:defRPr sz="2000" b="1">
                <a:solidFill>
                  <a:schemeClr val="accent3"/>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2" y="5210963"/>
            <a:ext cx="1813567" cy="706439"/>
          </a:xfrm>
        </p:spPr>
        <p:txBody>
          <a:bodyPr>
            <a:noAutofit/>
          </a:bodyPr>
          <a:lstStyle>
            <a:lvl1pPr marL="0" indent="0">
              <a:lnSpc>
                <a:spcPct val="100000"/>
              </a:lnSpc>
              <a:buNone/>
              <a:defRPr sz="12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632753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6026150" cy="2852737"/>
          </a:xfrm>
        </p:spPr>
        <p:txBody>
          <a:bodyPr anchor="b">
            <a:normAutofit/>
          </a:bodyPr>
          <a:lstStyle>
            <a:lvl1pPr>
              <a:defRPr sz="4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961179"/>
            <a:ext cx="6026150" cy="72400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3515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729E-C0A2-4D69-F381-1FBE37A67B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4EB812A-2DC9-38D0-2348-AE658D576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011E840-6F9B-3243-02C1-57D4CA18E90B}"/>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743D6113-03D1-6E76-0C3D-AD0992554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56898-5348-5327-42BB-BBDBEE8A98C6}"/>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133061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115D-E9EB-F7AE-BC65-D4ED7C63A2A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62D593-41A9-97E1-2E9E-621AF4FEA3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D87868-59D4-FEB4-29F6-DFFB8092957F}"/>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29EB5E6C-6FEF-7570-6487-F77EC6C2A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38683F-2DF6-3209-C69A-5A499B724D92}"/>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101528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CBD2-FE89-A7D2-15FA-F193626FAB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2228834-AE81-6DE9-2674-F961F7ED7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1CBF89-9065-DCB3-3736-94F11A8CA167}"/>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7CCD7E8A-5710-B8CB-CE5A-CB2C1006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59FEC-BA39-E7FA-7479-096B95C97A2C}"/>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308876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60CA-5378-0A95-3F28-223B3043EA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AC7BC57-9310-5201-62DB-441A565CD0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6E6DD17-3AB0-325D-B4E0-81D5BB6EE8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49E9C73-08B9-9067-BE04-E9E4C2B498FF}"/>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6" name="Footer Placeholder 5">
            <a:extLst>
              <a:ext uri="{FF2B5EF4-FFF2-40B4-BE49-F238E27FC236}">
                <a16:creationId xmlns:a16="http://schemas.microsoft.com/office/drawing/2014/main" id="{E1E1BE8B-1137-8EE0-9055-16C5944EF1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0E244-9273-0FA2-415A-9D031627949E}"/>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343647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B52B-31E7-6213-CAAF-8F55230E6F2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A3B0070-06B6-E400-5455-329A74BFB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224F84-AC73-89B0-ABFF-FD9A085C60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C3DC6F2-AFEB-321B-7336-4DEA44E9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C97B7B-CC39-D87C-E2C3-2851C41A2B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5DA827C-D9E8-E05F-0969-2FE6EB915ABC}"/>
              </a:ext>
            </a:extLst>
          </p:cNvPr>
          <p:cNvSpPr>
            <a:spLocks noGrp="1"/>
          </p:cNvSpPr>
          <p:nvPr>
            <p:ph type="dt" sz="half" idx="10"/>
          </p:nvPr>
        </p:nvSpPr>
        <p:spPr/>
        <p:txBody>
          <a:bodyPr/>
          <a:lstStyle/>
          <a:p>
            <a:fld id="{11612C97-82D9-43BC-850E-84373980F5B2}" type="datetimeFigureOut">
              <a:rPr lang="en-GB" smtClean="0"/>
              <a:t>25/11/2024</a:t>
            </a:fld>
            <a:endParaRPr lang="en-GB"/>
          </a:p>
        </p:txBody>
      </p:sp>
      <p:sp>
        <p:nvSpPr>
          <p:cNvPr id="8" name="Footer Placeholder 7">
            <a:extLst>
              <a:ext uri="{FF2B5EF4-FFF2-40B4-BE49-F238E27FC236}">
                <a16:creationId xmlns:a16="http://schemas.microsoft.com/office/drawing/2014/main" id="{59398489-834E-6189-851A-387BB595CF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91E018-AEFA-D30B-BB2D-57AC88B6DF1C}"/>
              </a:ext>
            </a:extLst>
          </p:cNvPr>
          <p:cNvSpPr>
            <a:spLocks noGrp="1"/>
          </p:cNvSpPr>
          <p:nvPr>
            <p:ph type="sldNum" sz="quarter" idx="12"/>
          </p:nvPr>
        </p:nvSpPr>
        <p:spPr/>
        <p:txBody>
          <a:bodyPr/>
          <a:lstStyle/>
          <a:p>
            <a:fld id="{42189754-8649-4C24-8471-F0F79115C5BC}" type="slidenum">
              <a:rPr lang="en-GB" smtClean="0"/>
              <a:t>‹#›</a:t>
            </a:fld>
            <a:endParaRPr lang="en-GB"/>
          </a:p>
        </p:txBody>
      </p:sp>
    </p:spTree>
    <p:extLst>
      <p:ext uri="{BB962C8B-B14F-4D97-AF65-F5344CB8AC3E}">
        <p14:creationId xmlns:p14="http://schemas.microsoft.com/office/powerpoint/2010/main" val="407535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27222" y="323936"/>
            <a:ext cx="8651788" cy="6810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527221" y="1699354"/>
            <a:ext cx="11220831" cy="46932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459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3200" kern="1200">
          <a:solidFill>
            <a:srgbClr val="32323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232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232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32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37160" y="2961861"/>
            <a:ext cx="6708465" cy="596347"/>
          </a:xfrm>
          <a:prstGeom prst="rect">
            <a:avLst/>
          </a:prstGeom>
        </p:spPr>
        <p:txBody>
          <a:bodyPr vert="horz" lIns="91440" tIns="45720" rIns="91440" bIns="45720" rtlCol="0" anchor="ctr">
            <a:noAutofit/>
          </a:bodyPr>
          <a:lstStyle/>
          <a:p>
            <a:r>
              <a:rPr lang="en-US" dirty="0"/>
              <a:t>Section slide</a:t>
            </a:r>
            <a:endParaRPr lang="en-GB" dirty="0"/>
          </a:p>
        </p:txBody>
      </p:sp>
      <p:sp>
        <p:nvSpPr>
          <p:cNvPr id="3" name="Text Placeholder 2"/>
          <p:cNvSpPr>
            <a:spLocks noGrp="1"/>
          </p:cNvSpPr>
          <p:nvPr>
            <p:ph type="body" idx="1"/>
          </p:nvPr>
        </p:nvSpPr>
        <p:spPr>
          <a:xfrm>
            <a:off x="537160" y="3833329"/>
            <a:ext cx="6708465" cy="440497"/>
          </a:xfrm>
          <a:prstGeom prst="rect">
            <a:avLst/>
          </a:prstGeom>
        </p:spPr>
        <p:txBody>
          <a:bodyPr vert="horz" lIns="91440" tIns="45720" rIns="91440" bIns="45720" rtlCol="0">
            <a:normAutofit/>
          </a:bodyPr>
          <a:lstStyle/>
          <a:p>
            <a:pPr lvl="0"/>
            <a:r>
              <a:rPr lang="en-US" dirty="0"/>
              <a:t>Subtitle</a:t>
            </a:r>
          </a:p>
        </p:txBody>
      </p:sp>
    </p:spTree>
    <p:extLst>
      <p:ext uri="{BB962C8B-B14F-4D97-AF65-F5344CB8AC3E}">
        <p14:creationId xmlns:p14="http://schemas.microsoft.com/office/powerpoint/2010/main" val="619028245"/>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3600" kern="1200">
          <a:solidFill>
            <a:schemeClr val="bg1"/>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9809C-3B75-9F13-C52C-4AD1A0C90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E3A51D1-F237-7870-92E6-E02A7A628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2368F1-DF2C-CAE2-34BA-0A4D8DCBB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12C97-82D9-43BC-850E-84373980F5B2}" type="datetimeFigureOut">
              <a:rPr lang="en-GB" smtClean="0"/>
              <a:t>25/11/2024</a:t>
            </a:fld>
            <a:endParaRPr lang="en-GB"/>
          </a:p>
        </p:txBody>
      </p:sp>
      <p:sp>
        <p:nvSpPr>
          <p:cNvPr id="5" name="Footer Placeholder 4">
            <a:extLst>
              <a:ext uri="{FF2B5EF4-FFF2-40B4-BE49-F238E27FC236}">
                <a16:creationId xmlns:a16="http://schemas.microsoft.com/office/drawing/2014/main" id="{08BF6C68-1722-374F-8CA8-39C39DC1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C33F26-31E9-229A-74BE-759345FC0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9754-8649-4C24-8471-F0F79115C5BC}" type="slidenum">
              <a:rPr lang="en-GB" smtClean="0"/>
              <a:t>‹#›</a:t>
            </a:fld>
            <a:endParaRPr lang="en-GB"/>
          </a:p>
        </p:txBody>
      </p:sp>
    </p:spTree>
    <p:extLst>
      <p:ext uri="{BB962C8B-B14F-4D97-AF65-F5344CB8AC3E}">
        <p14:creationId xmlns:p14="http://schemas.microsoft.com/office/powerpoint/2010/main" val="77087534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notesSlide" Target="../notesSlides/notesSlide4.xml"/><Relationship Id="rId7" Type="http://schemas.openxmlformats.org/officeDocument/2006/relationships/image" Target="../media/image16.png"/><Relationship Id="rId12" Type="http://schemas.openxmlformats.org/officeDocument/2006/relationships/hyperlink" Target="https://bjmp.kotwal.info/content/incidental-adnexal-mass-caesarean-section-value-implementing-comprehensive-consenting-proces" TargetMode="External"/><Relationship Id="rId2" Type="http://schemas.openxmlformats.org/officeDocument/2006/relationships/slideLayout" Target="../slideLayouts/slideLayout6.xml"/><Relationship Id="rId16" Type="http://schemas.openxmlformats.org/officeDocument/2006/relationships/hyperlink" Target="https://pxhere.com/en/photo/1186949" TargetMode="External"/><Relationship Id="rId1" Type="http://schemas.openxmlformats.org/officeDocument/2006/relationships/tags" Target="../tags/tag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hyperlink" Target="https://www.flickr.com/photos/niaid/4511654890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hyperlink" Target="http://inform.eidosystems.com/login?key=xn8p7wola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443" y="2082799"/>
            <a:ext cx="4876800" cy="3285067"/>
          </a:xfrm>
        </p:spPr>
        <p:txBody>
          <a:bodyPr>
            <a:normAutofit fontScale="90000"/>
          </a:bodyPr>
          <a:lstStyle/>
          <a:p>
            <a:r>
              <a:rPr lang="en-GB" sz="3600" b="1" dirty="0">
                <a:solidFill>
                  <a:schemeClr val="bg1"/>
                </a:solidFill>
              </a:rPr>
              <a:t>Informed consent after Montgomery.  Implications for surgery and patient safety</a:t>
            </a:r>
            <a:br>
              <a:rPr lang="en-GB" sz="3600" b="1" dirty="0">
                <a:solidFill>
                  <a:schemeClr val="bg1"/>
                </a:solidFill>
              </a:rPr>
            </a:br>
            <a:br>
              <a:rPr lang="en-GB" sz="3600" b="1" dirty="0">
                <a:solidFill>
                  <a:schemeClr val="bg1"/>
                </a:solidFill>
              </a:rPr>
            </a:br>
            <a:r>
              <a:rPr lang="en-GB" sz="2200" b="1" dirty="0">
                <a:solidFill>
                  <a:schemeClr val="bg1"/>
                </a:solidFill>
              </a:rPr>
              <a:t>November 2024</a:t>
            </a:r>
            <a:endParaRPr lang="en-GB" dirty="0"/>
          </a:p>
        </p:txBody>
      </p:sp>
    </p:spTree>
    <p:extLst>
      <p:ext uri="{BB962C8B-B14F-4D97-AF65-F5344CB8AC3E}">
        <p14:creationId xmlns:p14="http://schemas.microsoft.com/office/powerpoint/2010/main" val="78667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41BE-2C76-E6AC-52A4-D6472DEBBFC1}"/>
              </a:ext>
            </a:extLst>
          </p:cNvPr>
          <p:cNvSpPr>
            <a:spLocks noGrp="1"/>
          </p:cNvSpPr>
          <p:nvPr>
            <p:ph type="title"/>
          </p:nvPr>
        </p:nvSpPr>
        <p:spPr/>
        <p:txBody>
          <a:bodyPr/>
          <a:lstStyle/>
          <a:p>
            <a:r>
              <a:rPr lang="en-GB" dirty="0"/>
              <a:t>Chat GPT</a:t>
            </a:r>
          </a:p>
        </p:txBody>
      </p:sp>
      <p:sp>
        <p:nvSpPr>
          <p:cNvPr id="3" name="Content Placeholder 2">
            <a:extLst>
              <a:ext uri="{FF2B5EF4-FFF2-40B4-BE49-F238E27FC236}">
                <a16:creationId xmlns:a16="http://schemas.microsoft.com/office/drawing/2014/main" id="{68BCC586-CEEF-0F43-6824-E994CD837509}"/>
              </a:ext>
            </a:extLst>
          </p:cNvPr>
          <p:cNvSpPr>
            <a:spLocks noGrp="1"/>
          </p:cNvSpPr>
          <p:nvPr>
            <p:ph idx="1"/>
          </p:nvPr>
        </p:nvSpPr>
        <p:spPr/>
        <p:txBody>
          <a:bodyPr/>
          <a:lstStyle/>
          <a:p>
            <a:r>
              <a:rPr lang="en-US" b="1" i="0" dirty="0">
                <a:solidFill>
                  <a:srgbClr val="212529"/>
                </a:solidFill>
                <a:effectLst/>
                <a:latin typeface="Roboto Slab" pitchFamily="2" charset="0"/>
              </a:rPr>
              <a:t>Patient safety benefits of informed consent</a:t>
            </a:r>
          </a:p>
          <a:p>
            <a:endParaRPr lang="en-US" b="1" dirty="0">
              <a:solidFill>
                <a:srgbClr val="212529"/>
              </a:solidFill>
              <a:latin typeface="Roboto Slab" pitchFamily="2" charset="0"/>
            </a:endParaRPr>
          </a:p>
          <a:p>
            <a:r>
              <a:rPr lang="en-US" dirty="0"/>
              <a:t>Informed consent is a fundamental aspect of patient care that plays a crucial role in promoting patient safety</a:t>
            </a:r>
          </a:p>
          <a:p>
            <a:r>
              <a:rPr lang="en-US" dirty="0"/>
              <a:t>By ensuring that patients are fully informed about their treatment options, procedures, and associated risks, it helps prevent adverse events, enhances communication, and supports shared decision-making </a:t>
            </a:r>
            <a:endParaRPr lang="en-GB" dirty="0"/>
          </a:p>
          <a:p>
            <a:endParaRPr lang="en-GB" dirty="0"/>
          </a:p>
        </p:txBody>
      </p:sp>
    </p:spTree>
    <p:extLst>
      <p:ext uri="{BB962C8B-B14F-4D97-AF65-F5344CB8AC3E}">
        <p14:creationId xmlns:p14="http://schemas.microsoft.com/office/powerpoint/2010/main" val="133352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FA29-BB22-0D03-D38A-05E953C60A2A}"/>
              </a:ext>
            </a:extLst>
          </p:cNvPr>
          <p:cNvSpPr>
            <a:spLocks noGrp="1"/>
          </p:cNvSpPr>
          <p:nvPr>
            <p:ph type="title"/>
          </p:nvPr>
        </p:nvSpPr>
        <p:spPr/>
        <p:txBody>
          <a:bodyPr/>
          <a:lstStyle/>
          <a:p>
            <a:r>
              <a:rPr lang="en-GB" dirty="0"/>
              <a:t>                      Seven principles of consent</a:t>
            </a:r>
          </a:p>
        </p:txBody>
      </p:sp>
      <p:pic>
        <p:nvPicPr>
          <p:cNvPr id="5" name="Content Placeholder 4">
            <a:extLst>
              <a:ext uri="{FF2B5EF4-FFF2-40B4-BE49-F238E27FC236}">
                <a16:creationId xmlns:a16="http://schemas.microsoft.com/office/drawing/2014/main" id="{6FB037E0-2758-2EB8-32CF-5BE190F4C210}"/>
              </a:ext>
            </a:extLst>
          </p:cNvPr>
          <p:cNvPicPr>
            <a:picLocks noGrp="1" noChangeAspect="1"/>
          </p:cNvPicPr>
          <p:nvPr>
            <p:ph idx="1"/>
          </p:nvPr>
        </p:nvPicPr>
        <p:blipFill>
          <a:blip r:embed="rId2"/>
          <a:stretch>
            <a:fillRect/>
          </a:stretch>
        </p:blipFill>
        <p:spPr>
          <a:xfrm>
            <a:off x="364022" y="1310828"/>
            <a:ext cx="6452414" cy="4694238"/>
          </a:xfrm>
        </p:spPr>
      </p:pic>
      <p:pic>
        <p:nvPicPr>
          <p:cNvPr id="4" name="Picture 3">
            <a:extLst>
              <a:ext uri="{FF2B5EF4-FFF2-40B4-BE49-F238E27FC236}">
                <a16:creationId xmlns:a16="http://schemas.microsoft.com/office/drawing/2014/main" id="{E13B4F8E-4CC2-8161-C03F-8CA61CD9CE3F}"/>
              </a:ext>
            </a:extLst>
          </p:cNvPr>
          <p:cNvPicPr>
            <a:picLocks noChangeAspect="1"/>
          </p:cNvPicPr>
          <p:nvPr/>
        </p:nvPicPr>
        <p:blipFill>
          <a:blip r:embed="rId3"/>
          <a:stretch>
            <a:fillRect/>
          </a:stretch>
        </p:blipFill>
        <p:spPr>
          <a:xfrm>
            <a:off x="364022" y="323936"/>
            <a:ext cx="2448004" cy="1973784"/>
          </a:xfrm>
          <a:prstGeom prst="rect">
            <a:avLst/>
          </a:prstGeom>
        </p:spPr>
      </p:pic>
      <p:sp>
        <p:nvSpPr>
          <p:cNvPr id="6" name="TextBox 5">
            <a:extLst>
              <a:ext uri="{FF2B5EF4-FFF2-40B4-BE49-F238E27FC236}">
                <a16:creationId xmlns:a16="http://schemas.microsoft.com/office/drawing/2014/main" id="{735F190A-5A7B-6BD9-10FE-B1423EE3B410}"/>
              </a:ext>
            </a:extLst>
          </p:cNvPr>
          <p:cNvSpPr txBox="1"/>
          <p:nvPr/>
        </p:nvSpPr>
        <p:spPr>
          <a:xfrm>
            <a:off x="7647709" y="2152073"/>
            <a:ext cx="4180269" cy="3785652"/>
          </a:xfrm>
          <a:prstGeom prst="rect">
            <a:avLst/>
          </a:prstGeom>
          <a:noFill/>
        </p:spPr>
        <p:txBody>
          <a:bodyPr wrap="square" rtlCol="0">
            <a:spAutoFit/>
          </a:bodyPr>
          <a:lstStyle/>
          <a:p>
            <a:pPr marL="342900" indent="-342900">
              <a:buFont typeface="+mj-lt"/>
              <a:buAutoNum type="arabicPeriod"/>
            </a:pPr>
            <a:r>
              <a:rPr lang="en-GB" sz="2000" dirty="0"/>
              <a:t>Involve patient</a:t>
            </a:r>
          </a:p>
          <a:p>
            <a:pPr marL="342900" indent="-342900">
              <a:buFont typeface="+mj-lt"/>
              <a:buAutoNum type="arabicPeriod"/>
            </a:pPr>
            <a:r>
              <a:rPr lang="en-GB" sz="2000" dirty="0"/>
              <a:t>Ongoing process – information exchange</a:t>
            </a:r>
          </a:p>
          <a:p>
            <a:pPr marL="342900" indent="-342900">
              <a:buFont typeface="+mj-lt"/>
              <a:buAutoNum type="arabicPeriod"/>
            </a:pPr>
            <a:r>
              <a:rPr lang="en-GB" sz="2000" dirty="0"/>
              <a:t>Listen to the patient</a:t>
            </a:r>
          </a:p>
          <a:p>
            <a:pPr marL="342900" indent="-342900">
              <a:buFont typeface="+mj-lt"/>
              <a:buAutoNum type="arabicPeriod"/>
            </a:pPr>
            <a:r>
              <a:rPr lang="en-GB" sz="2000" dirty="0"/>
              <a:t>What matters to the patient </a:t>
            </a:r>
          </a:p>
          <a:p>
            <a:pPr marL="342900" indent="-342900">
              <a:buFont typeface="+mj-lt"/>
              <a:buAutoNum type="arabicPeriod"/>
            </a:pPr>
            <a:r>
              <a:rPr lang="en-GB" sz="2000" dirty="0"/>
              <a:t>All adult patients presumed to have capacity</a:t>
            </a:r>
          </a:p>
          <a:p>
            <a:pPr marL="342900" indent="-342900">
              <a:buFont typeface="+mj-lt"/>
              <a:buAutoNum type="arabicPeriod"/>
            </a:pPr>
            <a:r>
              <a:rPr lang="en-GB" sz="2000" dirty="0"/>
              <a:t>Choice for patients without capacity made in consultation with advocates</a:t>
            </a:r>
          </a:p>
          <a:p>
            <a:pPr marL="342900" indent="-342900">
              <a:buFont typeface="+mj-lt"/>
              <a:buAutoNum type="arabicPeriod"/>
            </a:pPr>
            <a:r>
              <a:rPr lang="en-GB" sz="2000" dirty="0"/>
              <a:t>Consent affected by law should still involve the patient if possible</a:t>
            </a:r>
          </a:p>
        </p:txBody>
      </p:sp>
    </p:spTree>
    <p:extLst>
      <p:ext uri="{BB962C8B-B14F-4D97-AF65-F5344CB8AC3E}">
        <p14:creationId xmlns:p14="http://schemas.microsoft.com/office/powerpoint/2010/main" val="291125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65BA-8B9C-D964-74B1-E3A9C159BF8E}"/>
              </a:ext>
            </a:extLst>
          </p:cNvPr>
          <p:cNvSpPr>
            <a:spLocks noGrp="1"/>
          </p:cNvSpPr>
          <p:nvPr>
            <p:ph type="title"/>
          </p:nvPr>
        </p:nvSpPr>
        <p:spPr/>
        <p:txBody>
          <a:bodyPr/>
          <a:lstStyle/>
          <a:p>
            <a:r>
              <a:rPr lang="en-GB" dirty="0"/>
              <a:t>RCS England - 10 Steps to consent</a:t>
            </a:r>
          </a:p>
        </p:txBody>
      </p:sp>
      <p:pic>
        <p:nvPicPr>
          <p:cNvPr id="5" name="Content Placeholder 4">
            <a:extLst>
              <a:ext uri="{FF2B5EF4-FFF2-40B4-BE49-F238E27FC236}">
                <a16:creationId xmlns:a16="http://schemas.microsoft.com/office/drawing/2014/main" id="{FFA1209C-B044-91B9-FD32-FD829A6EA876}"/>
              </a:ext>
            </a:extLst>
          </p:cNvPr>
          <p:cNvPicPr>
            <a:picLocks noGrp="1" noChangeAspect="1"/>
          </p:cNvPicPr>
          <p:nvPr>
            <p:ph idx="1"/>
          </p:nvPr>
        </p:nvPicPr>
        <p:blipFill>
          <a:blip r:embed="rId2"/>
          <a:stretch>
            <a:fillRect/>
          </a:stretch>
        </p:blipFill>
        <p:spPr>
          <a:xfrm>
            <a:off x="74148" y="1320800"/>
            <a:ext cx="5958229" cy="5375564"/>
          </a:xfrm>
        </p:spPr>
      </p:pic>
      <p:sp>
        <p:nvSpPr>
          <p:cNvPr id="3" name="TextBox 2">
            <a:extLst>
              <a:ext uri="{FF2B5EF4-FFF2-40B4-BE49-F238E27FC236}">
                <a16:creationId xmlns:a16="http://schemas.microsoft.com/office/drawing/2014/main" id="{C3F5078A-CE95-E4FC-DA8F-5E8FB49735AB}"/>
              </a:ext>
            </a:extLst>
          </p:cNvPr>
          <p:cNvSpPr txBox="1"/>
          <p:nvPr/>
        </p:nvSpPr>
        <p:spPr>
          <a:xfrm>
            <a:off x="6096000" y="1701972"/>
            <a:ext cx="5843779" cy="4832092"/>
          </a:xfrm>
          <a:prstGeom prst="rect">
            <a:avLst/>
          </a:prstGeom>
          <a:noFill/>
        </p:spPr>
        <p:txBody>
          <a:bodyPr wrap="none" rtlCol="0">
            <a:spAutoFit/>
          </a:bodyPr>
          <a:lstStyle/>
          <a:p>
            <a:r>
              <a:rPr lang="en-GB" sz="2800" dirty="0"/>
              <a:t>1)Diagnosis</a:t>
            </a:r>
          </a:p>
          <a:p>
            <a:r>
              <a:rPr lang="en-GB" sz="2800" dirty="0"/>
              <a:t>2)Options</a:t>
            </a:r>
          </a:p>
          <a:p>
            <a:r>
              <a:rPr lang="en-GB" sz="2800" dirty="0"/>
              <a:t>3)Explain consent process</a:t>
            </a:r>
          </a:p>
          <a:p>
            <a:r>
              <a:rPr lang="en-GB" sz="2800" dirty="0"/>
              <a:t>4)Time</a:t>
            </a:r>
          </a:p>
          <a:p>
            <a:r>
              <a:rPr lang="en-GB" sz="2800" dirty="0"/>
              <a:t>5) Discuss Wishes</a:t>
            </a:r>
          </a:p>
          <a:p>
            <a:r>
              <a:rPr lang="en-GB" sz="2800" dirty="0"/>
              <a:t>6) Trade offs</a:t>
            </a:r>
          </a:p>
          <a:p>
            <a:r>
              <a:rPr lang="en-GB" sz="2800" dirty="0"/>
              <a:t>7) Relevant information</a:t>
            </a:r>
          </a:p>
          <a:p>
            <a:r>
              <a:rPr lang="en-GB" sz="2800" dirty="0"/>
              <a:t>8) Check understanding</a:t>
            </a:r>
          </a:p>
          <a:p>
            <a:r>
              <a:rPr lang="en-GB" sz="2800" dirty="0"/>
              <a:t>9) Respect the patients decision</a:t>
            </a:r>
          </a:p>
          <a:p>
            <a:r>
              <a:rPr lang="en-GB" sz="2800" dirty="0"/>
              <a:t>10) Sign the consent form </a:t>
            </a:r>
          </a:p>
          <a:p>
            <a:r>
              <a:rPr lang="en-GB" sz="2800" dirty="0"/>
              <a:t>10a)Maintain a decision making record</a:t>
            </a:r>
          </a:p>
        </p:txBody>
      </p:sp>
    </p:spTree>
    <p:extLst>
      <p:ext uri="{BB962C8B-B14F-4D97-AF65-F5344CB8AC3E}">
        <p14:creationId xmlns:p14="http://schemas.microsoft.com/office/powerpoint/2010/main" val="30288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D652-5305-BD5E-36F4-69324D0F638A}"/>
              </a:ext>
            </a:extLst>
          </p:cNvPr>
          <p:cNvSpPr>
            <a:spLocks noGrp="1"/>
          </p:cNvSpPr>
          <p:nvPr>
            <p:ph type="title"/>
          </p:nvPr>
        </p:nvSpPr>
        <p:spPr/>
        <p:txBody>
          <a:bodyPr>
            <a:normAutofit fontScale="90000"/>
          </a:bodyPr>
          <a:lstStyle/>
          <a:p>
            <a:r>
              <a:rPr lang="en-GB" dirty="0"/>
              <a:t>Enhanced Patient Involvement in Decision-making</a:t>
            </a:r>
          </a:p>
        </p:txBody>
      </p:sp>
      <p:sp>
        <p:nvSpPr>
          <p:cNvPr id="3" name="Content Placeholder 2">
            <a:extLst>
              <a:ext uri="{FF2B5EF4-FFF2-40B4-BE49-F238E27FC236}">
                <a16:creationId xmlns:a16="http://schemas.microsoft.com/office/drawing/2014/main" id="{1CABD3E5-4A70-2514-00DC-D1254077C317}"/>
              </a:ext>
            </a:extLst>
          </p:cNvPr>
          <p:cNvSpPr>
            <a:spLocks noGrp="1"/>
          </p:cNvSpPr>
          <p:nvPr>
            <p:ph idx="1"/>
          </p:nvPr>
        </p:nvSpPr>
        <p:spPr/>
        <p:txBody>
          <a:bodyPr/>
          <a:lstStyle/>
          <a:p>
            <a:r>
              <a:rPr lang="en-GB" dirty="0"/>
              <a:t>Shared Decision Making (SDM) Must be demonstrated</a:t>
            </a:r>
          </a:p>
          <a:p>
            <a:r>
              <a:rPr lang="en-GB" dirty="0"/>
              <a:t>Patients (and their families) are active participants in decision regarding their healthcare</a:t>
            </a:r>
          </a:p>
          <a:p>
            <a:pPr marL="0" indent="0">
              <a:buNone/>
            </a:pPr>
            <a:endParaRPr lang="en-GB" sz="3200" b="1" dirty="0"/>
          </a:p>
          <a:p>
            <a:pPr marL="0" indent="0">
              <a:buNone/>
            </a:pPr>
            <a:r>
              <a:rPr lang="en-GB" sz="3200" b="1" dirty="0"/>
              <a:t>BRAN</a:t>
            </a:r>
          </a:p>
          <a:p>
            <a:r>
              <a:rPr lang="en-GB" dirty="0"/>
              <a:t>Benefits </a:t>
            </a:r>
          </a:p>
          <a:p>
            <a:r>
              <a:rPr lang="en-GB" dirty="0"/>
              <a:t>Risks</a:t>
            </a:r>
          </a:p>
          <a:p>
            <a:r>
              <a:rPr lang="en-GB" dirty="0"/>
              <a:t>Alternatives</a:t>
            </a:r>
          </a:p>
          <a:p>
            <a:r>
              <a:rPr lang="en-GB" dirty="0"/>
              <a:t>(do) Nothing</a:t>
            </a:r>
          </a:p>
        </p:txBody>
      </p:sp>
      <p:sp>
        <p:nvSpPr>
          <p:cNvPr id="5" name="TextBox 4">
            <a:extLst>
              <a:ext uri="{FF2B5EF4-FFF2-40B4-BE49-F238E27FC236}">
                <a16:creationId xmlns:a16="http://schemas.microsoft.com/office/drawing/2014/main" id="{C5DF5999-CA80-D2A0-132C-2F8854504C39}"/>
              </a:ext>
            </a:extLst>
          </p:cNvPr>
          <p:cNvSpPr txBox="1"/>
          <p:nvPr/>
        </p:nvSpPr>
        <p:spPr>
          <a:xfrm>
            <a:off x="4930588" y="3500581"/>
            <a:ext cx="6992471"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a:t>Decisions that align with their preferences and values</a:t>
            </a:r>
          </a:p>
          <a:p>
            <a:pPr marL="285750" indent="-285750">
              <a:buFont typeface="Arial" panose="020B0604020202020204" pitchFamily="34" charset="0"/>
              <a:buChar char="•"/>
            </a:pPr>
            <a:r>
              <a:rPr lang="en-GB" sz="2400" dirty="0"/>
              <a:t>Refuse treatments they are not comfortable with</a:t>
            </a:r>
          </a:p>
          <a:p>
            <a:pPr marL="285750" indent="-285750">
              <a:buFont typeface="Arial" panose="020B0604020202020204" pitchFamily="34" charset="0"/>
              <a:buChar char="•"/>
            </a:pPr>
            <a:r>
              <a:rPr lang="en-GB" sz="2400" dirty="0"/>
              <a:t>Avoid unwanted procedures</a:t>
            </a:r>
          </a:p>
          <a:p>
            <a:pPr marL="285750" indent="-285750">
              <a:buFont typeface="Arial" panose="020B0604020202020204" pitchFamily="34" charset="0"/>
              <a:buChar char="•"/>
            </a:pPr>
            <a:r>
              <a:rPr lang="en-GB" sz="2400" dirty="0"/>
              <a:t>Ask questions</a:t>
            </a:r>
          </a:p>
          <a:p>
            <a:pPr marL="285750" indent="-285750">
              <a:buFont typeface="Arial" panose="020B0604020202020204" pitchFamily="34" charset="0"/>
              <a:buChar char="•"/>
            </a:pPr>
            <a:r>
              <a:rPr lang="en-GB" sz="2400" dirty="0"/>
              <a:t>Voice concerns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7009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100C-58CF-1D22-6185-E8C15E569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520B0-9D9F-1D25-A931-F70CB9C16082}"/>
              </a:ext>
            </a:extLst>
          </p:cNvPr>
          <p:cNvSpPr>
            <a:spLocks noGrp="1"/>
          </p:cNvSpPr>
          <p:nvPr>
            <p:ph type="title"/>
          </p:nvPr>
        </p:nvSpPr>
        <p:spPr/>
        <p:txBody>
          <a:bodyPr>
            <a:normAutofit/>
          </a:bodyPr>
          <a:lstStyle/>
          <a:p>
            <a:r>
              <a:rPr lang="en-GB" dirty="0"/>
              <a:t>Enhanced Communication</a:t>
            </a:r>
          </a:p>
        </p:txBody>
      </p:sp>
      <p:sp>
        <p:nvSpPr>
          <p:cNvPr id="3" name="Content Placeholder 2">
            <a:extLst>
              <a:ext uri="{FF2B5EF4-FFF2-40B4-BE49-F238E27FC236}">
                <a16:creationId xmlns:a16="http://schemas.microsoft.com/office/drawing/2014/main" id="{0C4B54CB-4619-14BF-7599-31DFDF08C03D}"/>
              </a:ext>
            </a:extLst>
          </p:cNvPr>
          <p:cNvSpPr>
            <a:spLocks noGrp="1"/>
          </p:cNvSpPr>
          <p:nvPr>
            <p:ph idx="1"/>
          </p:nvPr>
        </p:nvSpPr>
        <p:spPr/>
        <p:txBody>
          <a:bodyPr/>
          <a:lstStyle/>
          <a:p>
            <a:r>
              <a:rPr lang="en-GB" sz="2800" dirty="0"/>
              <a:t>Open communication fosters a better understanding of the treatment and encourages trust between patient, their supporters and provider</a:t>
            </a:r>
          </a:p>
          <a:p>
            <a:endParaRPr lang="en-GB" dirty="0"/>
          </a:p>
          <a:p>
            <a:r>
              <a:rPr lang="en-GB" dirty="0"/>
              <a:t>Clear Expectations</a:t>
            </a:r>
          </a:p>
          <a:p>
            <a:pPr lvl="1"/>
            <a:r>
              <a:rPr lang="en-GB" dirty="0"/>
              <a:t>Potential complications</a:t>
            </a:r>
          </a:p>
          <a:p>
            <a:pPr lvl="1"/>
            <a:r>
              <a:rPr lang="en-GB" dirty="0"/>
              <a:t>Expected outcome</a:t>
            </a:r>
          </a:p>
          <a:p>
            <a:pPr lvl="1"/>
            <a:r>
              <a:rPr lang="en-GB" dirty="0"/>
              <a:t>How to manage (reduce) risk</a:t>
            </a:r>
          </a:p>
          <a:p>
            <a:pPr lvl="1"/>
            <a:endParaRPr lang="en-GB" dirty="0"/>
          </a:p>
          <a:p>
            <a:r>
              <a:rPr lang="en-GB" dirty="0"/>
              <a:t>Shared information</a:t>
            </a:r>
          </a:p>
          <a:p>
            <a:pPr lvl="1"/>
            <a:r>
              <a:rPr lang="en-GB" dirty="0"/>
              <a:t>Medical conditions, anaesthetic difficulties, previous treatment</a:t>
            </a:r>
          </a:p>
        </p:txBody>
      </p:sp>
    </p:spTree>
    <p:extLst>
      <p:ext uri="{BB962C8B-B14F-4D97-AF65-F5344CB8AC3E}">
        <p14:creationId xmlns:p14="http://schemas.microsoft.com/office/powerpoint/2010/main" val="247960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C9C6-D7A3-3843-ECD1-C1F6669E9231}"/>
              </a:ext>
            </a:extLst>
          </p:cNvPr>
          <p:cNvSpPr>
            <a:spLocks noGrp="1"/>
          </p:cNvSpPr>
          <p:nvPr>
            <p:ph type="title"/>
          </p:nvPr>
        </p:nvSpPr>
        <p:spPr/>
        <p:txBody>
          <a:bodyPr/>
          <a:lstStyle/>
          <a:p>
            <a:r>
              <a:rPr lang="en-GB" dirty="0"/>
              <a:t>Fully informed?</a:t>
            </a:r>
          </a:p>
        </p:txBody>
      </p:sp>
      <p:sp>
        <p:nvSpPr>
          <p:cNvPr id="3" name="Content Placeholder 2">
            <a:extLst>
              <a:ext uri="{FF2B5EF4-FFF2-40B4-BE49-F238E27FC236}">
                <a16:creationId xmlns:a16="http://schemas.microsoft.com/office/drawing/2014/main" id="{DA409DA4-CED7-30BC-FFA2-014EA56B4557}"/>
              </a:ext>
            </a:extLst>
          </p:cNvPr>
          <p:cNvSpPr>
            <a:spLocks noGrp="1"/>
          </p:cNvSpPr>
          <p:nvPr>
            <p:ph idx="1"/>
          </p:nvPr>
        </p:nvSpPr>
        <p:spPr>
          <a:xfrm>
            <a:off x="291247" y="1384721"/>
            <a:ext cx="5693917" cy="4693208"/>
          </a:xfrm>
        </p:spPr>
        <p:txBody>
          <a:bodyPr>
            <a:normAutofit lnSpcReduction="10000"/>
          </a:bodyPr>
          <a:lstStyle/>
          <a:p>
            <a:r>
              <a:rPr lang="en-GB" dirty="0"/>
              <a:t>“Material risk”</a:t>
            </a:r>
          </a:p>
          <a:p>
            <a:pPr marL="0" indent="0">
              <a:buNone/>
            </a:pPr>
            <a:endParaRPr lang="en-GB" dirty="0"/>
          </a:p>
          <a:p>
            <a:r>
              <a:rPr lang="en-GB" dirty="0"/>
              <a:t>Multiple risk quoted as percentages</a:t>
            </a:r>
          </a:p>
          <a:p>
            <a:pPr lvl="1"/>
            <a:endParaRPr lang="en-GB" dirty="0"/>
          </a:p>
          <a:p>
            <a:pPr lvl="1"/>
            <a:r>
              <a:rPr lang="en-GB" dirty="0"/>
              <a:t>1 in 5 (20% ) of the adult population has forgotten how to work out a fraction or percentage</a:t>
            </a:r>
          </a:p>
          <a:p>
            <a:pPr lvl="1"/>
            <a:r>
              <a:rPr lang="en-GB" dirty="0"/>
              <a:t>Use number out of 100</a:t>
            </a:r>
          </a:p>
          <a:p>
            <a:pPr marL="0" indent="0">
              <a:buNone/>
            </a:pPr>
            <a:endParaRPr lang="en-GB" dirty="0"/>
          </a:p>
          <a:p>
            <a:r>
              <a:rPr lang="en-GB" dirty="0"/>
              <a:t>Long list of potential risks does not improve understanding</a:t>
            </a:r>
          </a:p>
        </p:txBody>
      </p:sp>
      <p:pic>
        <p:nvPicPr>
          <p:cNvPr id="5" name="Picture 4">
            <a:extLst>
              <a:ext uri="{FF2B5EF4-FFF2-40B4-BE49-F238E27FC236}">
                <a16:creationId xmlns:a16="http://schemas.microsoft.com/office/drawing/2014/main" id="{DD4E07E0-ABB0-5BAB-D3AA-EF28721CE1A3}"/>
              </a:ext>
            </a:extLst>
          </p:cNvPr>
          <p:cNvPicPr>
            <a:picLocks noChangeAspect="1"/>
          </p:cNvPicPr>
          <p:nvPr/>
        </p:nvPicPr>
        <p:blipFill>
          <a:blip r:embed="rId2"/>
          <a:stretch>
            <a:fillRect/>
          </a:stretch>
        </p:blipFill>
        <p:spPr>
          <a:xfrm>
            <a:off x="6281624" y="2660072"/>
            <a:ext cx="5796858" cy="2663873"/>
          </a:xfrm>
          <a:prstGeom prst="rect">
            <a:avLst/>
          </a:prstGeom>
        </p:spPr>
      </p:pic>
    </p:spTree>
    <p:extLst>
      <p:ext uri="{BB962C8B-B14F-4D97-AF65-F5344CB8AC3E}">
        <p14:creationId xmlns:p14="http://schemas.microsoft.com/office/powerpoint/2010/main" val="396715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1B59-30C8-C6B6-1951-E27E6C0D4124}"/>
              </a:ext>
            </a:extLst>
          </p:cNvPr>
          <p:cNvSpPr>
            <a:spLocks noGrp="1"/>
          </p:cNvSpPr>
          <p:nvPr>
            <p:ph type="title"/>
          </p:nvPr>
        </p:nvSpPr>
        <p:spPr/>
        <p:txBody>
          <a:bodyPr/>
          <a:lstStyle/>
          <a:p>
            <a:r>
              <a:rPr lang="en-GB" dirty="0"/>
              <a:t>Empowerment and Trust</a:t>
            </a:r>
          </a:p>
        </p:txBody>
      </p:sp>
      <p:sp>
        <p:nvSpPr>
          <p:cNvPr id="3" name="Content Placeholder 2">
            <a:extLst>
              <a:ext uri="{FF2B5EF4-FFF2-40B4-BE49-F238E27FC236}">
                <a16:creationId xmlns:a16="http://schemas.microsoft.com/office/drawing/2014/main" id="{7D4860F0-53FB-E163-D231-2071189B3D3E}"/>
              </a:ext>
            </a:extLst>
          </p:cNvPr>
          <p:cNvSpPr>
            <a:spLocks noGrp="1"/>
          </p:cNvSpPr>
          <p:nvPr>
            <p:ph idx="1"/>
          </p:nvPr>
        </p:nvSpPr>
        <p:spPr/>
        <p:txBody>
          <a:bodyPr/>
          <a:lstStyle/>
          <a:p>
            <a:r>
              <a:rPr lang="en-GB" dirty="0"/>
              <a:t>Patient Empowerment</a:t>
            </a:r>
          </a:p>
          <a:p>
            <a:pPr lvl="1"/>
            <a:r>
              <a:rPr lang="en-GB" dirty="0"/>
              <a:t>Patients have a voice in their care</a:t>
            </a:r>
          </a:p>
          <a:p>
            <a:pPr lvl="1"/>
            <a:r>
              <a:rPr lang="en-GB" dirty="0"/>
              <a:t>More likely to ask questions</a:t>
            </a:r>
          </a:p>
          <a:p>
            <a:pPr lvl="1"/>
            <a:r>
              <a:rPr lang="en-GB" dirty="0"/>
              <a:t>Engage in their treatment</a:t>
            </a:r>
          </a:p>
          <a:p>
            <a:pPr lvl="1"/>
            <a:r>
              <a:rPr lang="en-GB" dirty="0"/>
              <a:t>Take steps to ensure own personal safety</a:t>
            </a:r>
          </a:p>
          <a:p>
            <a:endParaRPr lang="en-GB" dirty="0"/>
          </a:p>
          <a:p>
            <a:r>
              <a:rPr lang="en-GB" dirty="0"/>
              <a:t>Building trust</a:t>
            </a:r>
          </a:p>
          <a:p>
            <a:r>
              <a:rPr lang="en-GB" dirty="0"/>
              <a:t>Informed patients feel respected</a:t>
            </a:r>
          </a:p>
          <a:p>
            <a:r>
              <a:rPr lang="en-GB" dirty="0"/>
              <a:t>Better collaboration and adherence to safety protocols</a:t>
            </a:r>
          </a:p>
          <a:p>
            <a:endParaRPr lang="en-GB" dirty="0"/>
          </a:p>
        </p:txBody>
      </p:sp>
    </p:spTree>
    <p:extLst>
      <p:ext uri="{BB962C8B-B14F-4D97-AF65-F5344CB8AC3E}">
        <p14:creationId xmlns:p14="http://schemas.microsoft.com/office/powerpoint/2010/main" val="345996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FA23-300F-D9C4-D53A-F74B04468C77}"/>
              </a:ext>
            </a:extLst>
          </p:cNvPr>
          <p:cNvSpPr>
            <a:spLocks noGrp="1"/>
          </p:cNvSpPr>
          <p:nvPr>
            <p:ph type="title"/>
          </p:nvPr>
        </p:nvSpPr>
        <p:spPr/>
        <p:txBody>
          <a:bodyPr/>
          <a:lstStyle/>
          <a:p>
            <a:r>
              <a:rPr lang="en-GB" dirty="0"/>
              <a:t>Better post-treatment Outcomes</a:t>
            </a:r>
          </a:p>
        </p:txBody>
      </p:sp>
      <p:sp>
        <p:nvSpPr>
          <p:cNvPr id="3" name="Content Placeholder 2">
            <a:extLst>
              <a:ext uri="{FF2B5EF4-FFF2-40B4-BE49-F238E27FC236}">
                <a16:creationId xmlns:a16="http://schemas.microsoft.com/office/drawing/2014/main" id="{07BCA50F-E2FD-55B8-F626-C10388F0852B}"/>
              </a:ext>
            </a:extLst>
          </p:cNvPr>
          <p:cNvSpPr>
            <a:spLocks noGrp="1"/>
          </p:cNvSpPr>
          <p:nvPr>
            <p:ph idx="1"/>
          </p:nvPr>
        </p:nvSpPr>
        <p:spPr/>
        <p:txBody>
          <a:bodyPr/>
          <a:lstStyle/>
          <a:p>
            <a:r>
              <a:rPr lang="en-GB" dirty="0"/>
              <a:t>Preparation for Recovery</a:t>
            </a:r>
          </a:p>
          <a:p>
            <a:pPr lvl="1"/>
            <a:r>
              <a:rPr lang="en-GB" dirty="0"/>
              <a:t>Patients who are informed about potential risks</a:t>
            </a:r>
          </a:p>
          <a:p>
            <a:pPr lvl="1"/>
            <a:r>
              <a:rPr lang="en-GB" dirty="0"/>
              <a:t>Clear expectation of post operative recovery</a:t>
            </a:r>
          </a:p>
          <a:p>
            <a:pPr lvl="1"/>
            <a:r>
              <a:rPr lang="en-GB" dirty="0"/>
              <a:t>More likely to follow post-treatment instructions and avoid complications</a:t>
            </a:r>
          </a:p>
          <a:p>
            <a:pPr lvl="1"/>
            <a:endParaRPr lang="en-GB" dirty="0"/>
          </a:p>
          <a:p>
            <a:r>
              <a:rPr lang="en-GB" dirty="0"/>
              <a:t>Alertness to complications</a:t>
            </a:r>
          </a:p>
          <a:p>
            <a:pPr lvl="1"/>
            <a:r>
              <a:rPr lang="en-GB" dirty="0"/>
              <a:t>Earlier recognition and reporting of complications</a:t>
            </a:r>
          </a:p>
          <a:p>
            <a:pPr lvl="1"/>
            <a:r>
              <a:rPr lang="en-GB" dirty="0"/>
              <a:t>Seek medical help </a:t>
            </a:r>
          </a:p>
          <a:p>
            <a:pPr lvl="1"/>
            <a:r>
              <a:rPr lang="en-GB" dirty="0"/>
              <a:t>Reduce adverse outcomes</a:t>
            </a:r>
          </a:p>
        </p:txBody>
      </p:sp>
    </p:spTree>
    <p:extLst>
      <p:ext uri="{BB962C8B-B14F-4D97-AF65-F5344CB8AC3E}">
        <p14:creationId xmlns:p14="http://schemas.microsoft.com/office/powerpoint/2010/main" val="241006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214D-AECF-D67C-A95C-1472575F6242}"/>
              </a:ext>
            </a:extLst>
          </p:cNvPr>
          <p:cNvSpPr>
            <a:spLocks noGrp="1"/>
          </p:cNvSpPr>
          <p:nvPr>
            <p:ph type="title"/>
          </p:nvPr>
        </p:nvSpPr>
        <p:spPr/>
        <p:txBody>
          <a:bodyPr/>
          <a:lstStyle/>
          <a:p>
            <a:r>
              <a:rPr lang="en-GB" dirty="0"/>
              <a:t>Consent does not prevent errors!</a:t>
            </a:r>
          </a:p>
        </p:txBody>
      </p:sp>
      <p:sp>
        <p:nvSpPr>
          <p:cNvPr id="3" name="Content Placeholder 2">
            <a:extLst>
              <a:ext uri="{FF2B5EF4-FFF2-40B4-BE49-F238E27FC236}">
                <a16:creationId xmlns:a16="http://schemas.microsoft.com/office/drawing/2014/main" id="{6063775D-99F4-BD3E-7957-64501F945F1D}"/>
              </a:ext>
            </a:extLst>
          </p:cNvPr>
          <p:cNvSpPr>
            <a:spLocks noGrp="1"/>
          </p:cNvSpPr>
          <p:nvPr>
            <p:ph idx="1"/>
          </p:nvPr>
        </p:nvSpPr>
        <p:spPr/>
        <p:txBody>
          <a:bodyPr/>
          <a:lstStyle/>
          <a:p>
            <a:r>
              <a:rPr lang="en-GB" dirty="0"/>
              <a:t>Surgeons and patients are human</a:t>
            </a:r>
          </a:p>
          <a:p>
            <a:r>
              <a:rPr lang="en-GB" dirty="0"/>
              <a:t>Complications/Adverse events ( not errors) will happen</a:t>
            </a:r>
          </a:p>
          <a:p>
            <a:r>
              <a:rPr lang="en-GB" dirty="0"/>
              <a:t>Surgeons &amp; AHPs do not set out to cause harm</a:t>
            </a:r>
          </a:p>
          <a:p>
            <a:r>
              <a:rPr lang="en-GB" dirty="0"/>
              <a:t>Consent will enable patient to understand likely risk of errors and complications</a:t>
            </a:r>
          </a:p>
          <a:p>
            <a:r>
              <a:rPr lang="en-GB" dirty="0"/>
              <a:t>Patients may chose not to go ahead</a:t>
            </a:r>
          </a:p>
          <a:p>
            <a:endParaRPr lang="en-GB" dirty="0"/>
          </a:p>
        </p:txBody>
      </p:sp>
    </p:spTree>
    <p:extLst>
      <p:ext uri="{BB962C8B-B14F-4D97-AF65-F5344CB8AC3E}">
        <p14:creationId xmlns:p14="http://schemas.microsoft.com/office/powerpoint/2010/main" val="368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BC42-9D5A-B400-A574-F5AF4CE345F4}"/>
              </a:ext>
            </a:extLst>
          </p:cNvPr>
          <p:cNvSpPr>
            <a:spLocks noGrp="1"/>
          </p:cNvSpPr>
          <p:nvPr>
            <p:ph type="title"/>
          </p:nvPr>
        </p:nvSpPr>
        <p:spPr/>
        <p:txBody>
          <a:bodyPr/>
          <a:lstStyle/>
          <a:p>
            <a:r>
              <a:rPr lang="en-GB" dirty="0"/>
              <a:t>Reduction of Legal and Ethical Risk</a:t>
            </a:r>
          </a:p>
        </p:txBody>
      </p:sp>
      <p:sp>
        <p:nvSpPr>
          <p:cNvPr id="3" name="Content Placeholder 2">
            <a:extLst>
              <a:ext uri="{FF2B5EF4-FFF2-40B4-BE49-F238E27FC236}">
                <a16:creationId xmlns:a16="http://schemas.microsoft.com/office/drawing/2014/main" id="{0D1053E0-1109-A637-A353-3229F40C5C1F}"/>
              </a:ext>
            </a:extLst>
          </p:cNvPr>
          <p:cNvSpPr>
            <a:spLocks noGrp="1"/>
          </p:cNvSpPr>
          <p:nvPr>
            <p:ph idx="1"/>
          </p:nvPr>
        </p:nvSpPr>
        <p:spPr/>
        <p:txBody>
          <a:bodyPr>
            <a:normAutofit/>
          </a:bodyPr>
          <a:lstStyle/>
          <a:p>
            <a:r>
              <a:rPr lang="en-GB" dirty="0"/>
              <a:t>Documentation of consent</a:t>
            </a:r>
          </a:p>
          <a:p>
            <a:pPr lvl="1"/>
            <a:r>
              <a:rPr lang="en-GB" dirty="0"/>
              <a:t>Demonstrates consideration of patients right to autonomy </a:t>
            </a:r>
          </a:p>
          <a:p>
            <a:pPr lvl="2"/>
            <a:r>
              <a:rPr lang="en-GB" dirty="0"/>
              <a:t> right to make own health care decisions</a:t>
            </a:r>
          </a:p>
          <a:p>
            <a:pPr lvl="1"/>
            <a:r>
              <a:rPr lang="en-GB" dirty="0"/>
              <a:t>Aligns medical practice with ethical standards</a:t>
            </a:r>
          </a:p>
          <a:p>
            <a:pPr lvl="1"/>
            <a:r>
              <a:rPr lang="en-GB" dirty="0"/>
              <a:t>Records evidence that patient is fully informed before agreeing to treatment</a:t>
            </a:r>
          </a:p>
          <a:p>
            <a:pPr lvl="1"/>
            <a:r>
              <a:rPr lang="en-GB" dirty="0"/>
              <a:t>Creates a record that can be referred to in case of disputes or complications</a:t>
            </a:r>
          </a:p>
          <a:p>
            <a:pPr lvl="1"/>
            <a:r>
              <a:rPr lang="en-GB" dirty="0"/>
              <a:t>Reduces chances of later conflict, misunderstandings or perceived violation of their rights</a:t>
            </a:r>
          </a:p>
          <a:p>
            <a:pPr marL="457200" lvl="1" indent="0">
              <a:buNone/>
            </a:pPr>
            <a:endParaRPr lang="en-GB" dirty="0"/>
          </a:p>
          <a:p>
            <a:pPr lvl="1"/>
            <a:r>
              <a:rPr lang="en-GB" dirty="0"/>
              <a:t>Protects healthcare providers from legal risks </a:t>
            </a:r>
          </a:p>
          <a:p>
            <a:pPr marL="457200" lvl="1" indent="0">
              <a:buNone/>
            </a:pPr>
            <a:endParaRPr lang="en-GB" dirty="0"/>
          </a:p>
        </p:txBody>
      </p:sp>
    </p:spTree>
    <p:extLst>
      <p:ext uri="{BB962C8B-B14F-4D97-AF65-F5344CB8AC3E}">
        <p14:creationId xmlns:p14="http://schemas.microsoft.com/office/powerpoint/2010/main" val="300083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301B-5007-E88A-7F23-58449AA3A3B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03CBFD-0BDE-2A00-435A-86C38B927450}"/>
              </a:ext>
            </a:extLst>
          </p:cNvPr>
          <p:cNvSpPr>
            <a:spLocks noGrp="1"/>
          </p:cNvSpPr>
          <p:nvPr>
            <p:ph idx="1"/>
          </p:nvPr>
        </p:nvSpPr>
        <p:spPr/>
        <p:txBody>
          <a:bodyPr>
            <a:normAutofit lnSpcReduction="10000"/>
          </a:bodyPr>
          <a:lstStyle/>
          <a:p>
            <a:r>
              <a:rPr lang="en-GB" dirty="0"/>
              <a:t>The first time I took consent……</a:t>
            </a:r>
          </a:p>
          <a:p>
            <a:endParaRPr lang="en-GB" dirty="0"/>
          </a:p>
          <a:p>
            <a:r>
              <a:rPr lang="en-GB" dirty="0"/>
              <a:t>The person who takes consent should be able to do the procedure…..</a:t>
            </a:r>
          </a:p>
          <a:p>
            <a:endParaRPr lang="en-GB" dirty="0"/>
          </a:p>
          <a:p>
            <a:r>
              <a:rPr lang="en-GB" dirty="0"/>
              <a:t>Consent on the day……</a:t>
            </a:r>
          </a:p>
          <a:p>
            <a:endParaRPr lang="en-GB" dirty="0"/>
          </a:p>
          <a:p>
            <a:r>
              <a:rPr lang="en-GB" dirty="0"/>
              <a:t>Patient information leaflets</a:t>
            </a:r>
          </a:p>
          <a:p>
            <a:pPr marL="0" indent="0">
              <a:buNone/>
            </a:pPr>
            <a:endParaRPr lang="en-GB" dirty="0"/>
          </a:p>
          <a:p>
            <a:r>
              <a:rPr lang="en-GB" dirty="0"/>
              <a:t>Sticky labels on written consent forms…..</a:t>
            </a:r>
          </a:p>
          <a:p>
            <a:endParaRPr lang="en-GB" dirty="0"/>
          </a:p>
        </p:txBody>
      </p:sp>
    </p:spTree>
    <p:extLst>
      <p:ext uri="{BB962C8B-B14F-4D97-AF65-F5344CB8AC3E}">
        <p14:creationId xmlns:p14="http://schemas.microsoft.com/office/powerpoint/2010/main" val="88758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B16-EC5C-E72B-4382-6E0D23125E6E}"/>
              </a:ext>
            </a:extLst>
          </p:cNvPr>
          <p:cNvSpPr>
            <a:spLocks noGrp="1"/>
          </p:cNvSpPr>
          <p:nvPr>
            <p:ph type="title"/>
          </p:nvPr>
        </p:nvSpPr>
        <p:spPr/>
        <p:txBody>
          <a:bodyPr/>
          <a:lstStyle/>
          <a:p>
            <a:r>
              <a:rPr lang="en-GB" dirty="0"/>
              <a:t>How to avoid surgical risk ?</a:t>
            </a:r>
          </a:p>
        </p:txBody>
      </p:sp>
      <p:sp>
        <p:nvSpPr>
          <p:cNvPr id="3" name="Content Placeholder 2">
            <a:extLst>
              <a:ext uri="{FF2B5EF4-FFF2-40B4-BE49-F238E27FC236}">
                <a16:creationId xmlns:a16="http://schemas.microsoft.com/office/drawing/2014/main" id="{39ACDF6A-F519-3627-0EB3-404E39AC62AC}"/>
              </a:ext>
            </a:extLst>
          </p:cNvPr>
          <p:cNvSpPr>
            <a:spLocks noGrp="1"/>
          </p:cNvSpPr>
          <p:nvPr>
            <p:ph idx="1"/>
          </p:nvPr>
        </p:nvSpPr>
        <p:spPr/>
        <p:txBody>
          <a:bodyPr/>
          <a:lstStyle/>
          <a:p>
            <a:r>
              <a:rPr lang="en-GB" dirty="0"/>
              <a:t>The only way to avoid the complications of surgery is not to have surgery in the first place</a:t>
            </a:r>
          </a:p>
          <a:p>
            <a:pPr lvl="1"/>
            <a:r>
              <a:rPr lang="en-GB" dirty="0"/>
              <a:t>Other complications may ensue</a:t>
            </a:r>
          </a:p>
          <a:p>
            <a:endParaRPr lang="en-GB" dirty="0"/>
          </a:p>
          <a:p>
            <a:r>
              <a:rPr lang="en-GB" dirty="0"/>
              <a:t>As a surgeon if you have not had any complications then you have not undertaken enough surgery</a:t>
            </a:r>
          </a:p>
        </p:txBody>
      </p:sp>
    </p:spTree>
    <p:extLst>
      <p:ext uri="{BB962C8B-B14F-4D97-AF65-F5344CB8AC3E}">
        <p14:creationId xmlns:p14="http://schemas.microsoft.com/office/powerpoint/2010/main" val="386227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CE1A-407F-FE00-264F-9C729944D674}"/>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07872A-A301-1D4B-006B-CD6689E20C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59390143-15ED-4722-BC92-822E81125946}"/>
              </a:ext>
            </a:extLst>
          </p:cNvPr>
          <p:cNvSpPr>
            <a:spLocks noGrp="1"/>
          </p:cNvSpPr>
          <p:nvPr>
            <p:ph type="title"/>
          </p:nvPr>
        </p:nvSpPr>
        <p:spPr>
          <a:xfrm>
            <a:off x="294468" y="3088460"/>
            <a:ext cx="7578671" cy="1362160"/>
          </a:xfrm>
        </p:spPr>
        <p:txBody>
          <a:bodyPr>
            <a:noAutofit/>
          </a:bodyPr>
          <a:lstStyle/>
          <a:p>
            <a:r>
              <a:rPr lang="en-US" sz="2800" b="1" dirty="0">
                <a:solidFill>
                  <a:schemeClr val="bg1"/>
                </a:solidFill>
              </a:rPr>
              <a:t>RCS England perspective</a:t>
            </a:r>
            <a:endParaRPr lang="en-GB" sz="2800" b="1" dirty="0">
              <a:solidFill>
                <a:schemeClr val="bg1"/>
              </a:solidFill>
            </a:endParaRPr>
          </a:p>
        </p:txBody>
      </p:sp>
      <p:sp>
        <p:nvSpPr>
          <p:cNvPr id="5" name="Title 1">
            <a:extLst>
              <a:ext uri="{FF2B5EF4-FFF2-40B4-BE49-F238E27FC236}">
                <a16:creationId xmlns:a16="http://schemas.microsoft.com/office/drawing/2014/main" id="{C1ED9A0B-7E3F-F4AC-9596-8241441DC133}"/>
              </a:ext>
            </a:extLst>
          </p:cNvPr>
          <p:cNvSpPr txBox="1">
            <a:spLocks/>
          </p:cNvSpPr>
          <p:nvPr/>
        </p:nvSpPr>
        <p:spPr>
          <a:xfrm>
            <a:off x="527222" y="3769540"/>
            <a:ext cx="7045673" cy="681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323232"/>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3106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09BC-73F3-3B29-3094-AFBE6A57BDBC}"/>
              </a:ext>
            </a:extLst>
          </p:cNvPr>
          <p:cNvSpPr>
            <a:spLocks noGrp="1"/>
          </p:cNvSpPr>
          <p:nvPr>
            <p:ph type="title"/>
          </p:nvPr>
        </p:nvSpPr>
        <p:spPr/>
        <p:txBody>
          <a:bodyPr/>
          <a:lstStyle/>
          <a:p>
            <a:r>
              <a:rPr lang="en-US" dirty="0"/>
              <a:t>RCS England perspective</a:t>
            </a:r>
            <a:endParaRPr lang="en-GB" dirty="0"/>
          </a:p>
        </p:txBody>
      </p:sp>
      <p:sp>
        <p:nvSpPr>
          <p:cNvPr id="3" name="Content Placeholder 2">
            <a:extLst>
              <a:ext uri="{FF2B5EF4-FFF2-40B4-BE49-F238E27FC236}">
                <a16:creationId xmlns:a16="http://schemas.microsoft.com/office/drawing/2014/main" id="{B9D20C56-5BAE-6D16-4E7F-B1AEED1F489E}"/>
              </a:ext>
            </a:extLst>
          </p:cNvPr>
          <p:cNvSpPr>
            <a:spLocks noGrp="1"/>
          </p:cNvSpPr>
          <p:nvPr>
            <p:ph idx="1"/>
          </p:nvPr>
        </p:nvSpPr>
        <p:spPr/>
        <p:txBody>
          <a:bodyPr>
            <a:normAutofit fontScale="92500" lnSpcReduction="10000"/>
          </a:bodyPr>
          <a:lstStyle/>
          <a:p>
            <a:r>
              <a:rPr lang="en-US" b="1" dirty="0"/>
              <a:t>Invited review data </a:t>
            </a:r>
            <a:r>
              <a:rPr lang="en-US" dirty="0"/>
              <a:t>– 80% of cases involve poor communication, team-working, shared decision-making rather than technical skills</a:t>
            </a:r>
          </a:p>
          <a:p>
            <a:r>
              <a:rPr lang="en-US" b="1" dirty="0"/>
              <a:t>Consultation with membership </a:t>
            </a:r>
            <a:r>
              <a:rPr lang="en-US" dirty="0"/>
              <a:t>–  Local Workshops, Barts and the London (with the GMC), Guys and St Thomas - highlight issues around lack of time, delegation of consent, and the challenge of materiality</a:t>
            </a:r>
          </a:p>
          <a:p>
            <a:r>
              <a:rPr lang="en-US" b="1" dirty="0"/>
              <a:t>Relevant inquiries and tribunals </a:t>
            </a:r>
            <a:r>
              <a:rPr lang="en-US" dirty="0"/>
              <a:t>– e.g. Ian Paterson, Anthony Dixon</a:t>
            </a:r>
          </a:p>
          <a:p>
            <a:r>
              <a:rPr lang="en-US" b="1" dirty="0"/>
              <a:t>NHS Resolution data </a:t>
            </a:r>
            <a:r>
              <a:rPr lang="en-US" dirty="0"/>
              <a:t>– See for example, mixed methods study on the variation in consent in general surgery: </a:t>
            </a:r>
            <a:r>
              <a:rPr lang="pt-BR" i="1" dirty="0"/>
              <a:t>Ann R Coll Surg Engl 2024; 106: 140–149</a:t>
            </a:r>
          </a:p>
          <a:p>
            <a:r>
              <a:rPr lang="pt-BR" i="1" dirty="0"/>
              <a:t>doi 10.1308/rcsann.2023.0020</a:t>
            </a:r>
            <a:r>
              <a:rPr lang="en-US" i="1" dirty="0"/>
              <a:t> </a:t>
            </a:r>
          </a:p>
          <a:p>
            <a:r>
              <a:rPr lang="en-US" b="1" dirty="0"/>
              <a:t>Work with partners </a:t>
            </a:r>
            <a:r>
              <a:rPr lang="en-US" dirty="0"/>
              <a:t>– NHS England (development of consent principles), GMC (development of tools to support implementation)</a:t>
            </a:r>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137079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1935-0355-61E3-0861-6FBCA1DB57C2}"/>
              </a:ext>
            </a:extLst>
          </p:cNvPr>
          <p:cNvSpPr>
            <a:spLocks noGrp="1"/>
          </p:cNvSpPr>
          <p:nvPr>
            <p:ph type="title"/>
          </p:nvPr>
        </p:nvSpPr>
        <p:spPr/>
        <p:txBody>
          <a:bodyPr>
            <a:normAutofit/>
          </a:bodyPr>
          <a:lstStyle/>
          <a:p>
            <a:r>
              <a:rPr lang="en-US" sz="2200" b="1" dirty="0"/>
              <a:t>Example – Anthony Dixon</a:t>
            </a:r>
            <a:r>
              <a:rPr lang="en-GB" sz="2200" b="1" dirty="0"/>
              <a:t> tribunal findings - 2024</a:t>
            </a:r>
            <a:endParaRPr lang="en-GB" dirty="0"/>
          </a:p>
        </p:txBody>
      </p:sp>
      <p:sp>
        <p:nvSpPr>
          <p:cNvPr id="3" name="Content Placeholder 2">
            <a:extLst>
              <a:ext uri="{FF2B5EF4-FFF2-40B4-BE49-F238E27FC236}">
                <a16:creationId xmlns:a16="http://schemas.microsoft.com/office/drawing/2014/main" id="{DF4A974E-1327-1C25-2D34-441CFFD364DF}"/>
              </a:ext>
            </a:extLst>
          </p:cNvPr>
          <p:cNvSpPr>
            <a:spLocks noGrp="1"/>
          </p:cNvSpPr>
          <p:nvPr>
            <p:ph idx="1"/>
          </p:nvPr>
        </p:nvSpPr>
        <p:spPr/>
        <p:txBody>
          <a:bodyPr>
            <a:normAutofit fontScale="70000" lnSpcReduction="20000"/>
          </a:bodyPr>
          <a:lstStyle/>
          <a:p>
            <a:pPr marL="0" indent="0">
              <a:buNone/>
            </a:pPr>
            <a:r>
              <a:rPr lang="en-US" sz="2800" b="1" dirty="0"/>
              <a:t>Used artificial mesh to treat prolapsed bowels at Southmead Hospital, in Bristol, and the Spire Hospital. </a:t>
            </a:r>
          </a:p>
          <a:p>
            <a:pPr marL="0" indent="0">
              <a:buNone/>
            </a:pPr>
            <a:endParaRPr lang="en-US" dirty="0"/>
          </a:p>
          <a:p>
            <a:r>
              <a:rPr lang="en-US" dirty="0"/>
              <a:t>Failure to communicate material risks</a:t>
            </a:r>
          </a:p>
          <a:p>
            <a:r>
              <a:rPr lang="en-US" dirty="0"/>
              <a:t>Failure to offer alternative treatments</a:t>
            </a:r>
          </a:p>
          <a:p>
            <a:r>
              <a:rPr lang="en-US" dirty="0"/>
              <a:t>Failure to allow adequate reflection period for the patient:</a:t>
            </a:r>
          </a:p>
          <a:p>
            <a:pPr marL="0" indent="0">
              <a:buNone/>
            </a:pPr>
            <a:endParaRPr lang="en-US" dirty="0"/>
          </a:p>
          <a:p>
            <a:pPr lvl="1"/>
            <a:r>
              <a:rPr lang="en-US" dirty="0"/>
              <a:t>Para 68 [Colonel Bowley] Whilst all patients undergoing operations should have appropriate consent, it is (in my opinion) particularly important that patients recommended to have planned surgery to correct functional (but not life-threatening) health deficits, such as pelvic floor disorders, should be particularly well informed.”</a:t>
            </a:r>
          </a:p>
          <a:p>
            <a:pPr lvl="1"/>
            <a:r>
              <a:rPr lang="en-US" dirty="0"/>
              <a:t>Para 420. …The Tribunal considered that…. these risks should have been explained to Patient J and she should have had time to consider and reflect on all the risks involved with her treatment. The Tribunal considered that there was a failure to obtain informed consent as Patient J should not have been advised of these on the day of the procedure given that this was not an emergency but an elective procedure.</a:t>
            </a:r>
          </a:p>
          <a:p>
            <a:pPr lvl="1"/>
            <a:r>
              <a:rPr lang="en-US" dirty="0"/>
              <a:t>Para 421. The Tribunal determined therefore that </a:t>
            </a:r>
            <a:r>
              <a:rPr lang="en-US" dirty="0" err="1"/>
              <a:t>Mr</a:t>
            </a:r>
            <a:r>
              <a:rPr lang="en-US" dirty="0"/>
              <a:t> Dixon failed to obtain informed consent as he did not advise Patient J of all of the risks associated with her procedure nor was adequate time granted to allow Patient J to properly reflect on the risks. </a:t>
            </a:r>
            <a:endParaRPr lang="en-GB" dirty="0"/>
          </a:p>
        </p:txBody>
      </p:sp>
    </p:spTree>
    <p:extLst>
      <p:ext uri="{BB962C8B-B14F-4D97-AF65-F5344CB8AC3E}">
        <p14:creationId xmlns:p14="http://schemas.microsoft.com/office/powerpoint/2010/main" val="331640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2344-D992-5E19-4249-FC82DCD60A22}"/>
              </a:ext>
            </a:extLst>
          </p:cNvPr>
          <p:cNvSpPr>
            <a:spLocks noGrp="1"/>
          </p:cNvSpPr>
          <p:nvPr>
            <p:ph type="title"/>
          </p:nvPr>
        </p:nvSpPr>
        <p:spPr/>
        <p:txBody>
          <a:bodyPr/>
          <a:lstStyle/>
          <a:p>
            <a:r>
              <a:rPr lang="en-US" dirty="0"/>
              <a:t>Issues around implementation</a:t>
            </a:r>
            <a:endParaRPr lang="en-GB" dirty="0"/>
          </a:p>
        </p:txBody>
      </p:sp>
      <p:sp>
        <p:nvSpPr>
          <p:cNvPr id="3" name="Content Placeholder 2">
            <a:extLst>
              <a:ext uri="{FF2B5EF4-FFF2-40B4-BE49-F238E27FC236}">
                <a16:creationId xmlns:a16="http://schemas.microsoft.com/office/drawing/2014/main" id="{100029E9-1921-EACA-B3E1-FF674FCD70DA}"/>
              </a:ext>
            </a:extLst>
          </p:cNvPr>
          <p:cNvSpPr>
            <a:spLocks noGrp="1"/>
          </p:cNvSpPr>
          <p:nvPr>
            <p:ph idx="1"/>
          </p:nvPr>
        </p:nvSpPr>
        <p:spPr/>
        <p:txBody>
          <a:bodyPr>
            <a:normAutofit fontScale="92500" lnSpcReduction="10000"/>
          </a:bodyPr>
          <a:lstStyle/>
          <a:p>
            <a:r>
              <a:rPr lang="en-US" b="1" dirty="0"/>
              <a:t>Content of information sharing (material risks)</a:t>
            </a:r>
          </a:p>
          <a:p>
            <a:pPr lvl="1"/>
            <a:r>
              <a:rPr lang="en-US" dirty="0"/>
              <a:t>Vast volume of information, difficult to balance and individualize information to meet the requirement of “materiality”</a:t>
            </a:r>
          </a:p>
          <a:p>
            <a:r>
              <a:rPr lang="en-US" b="1" dirty="0"/>
              <a:t>Lack of sufficient time to get to know the patient</a:t>
            </a:r>
          </a:p>
          <a:p>
            <a:pPr lvl="1"/>
            <a:r>
              <a:rPr lang="en-US" dirty="0"/>
              <a:t> Too many patients in outpatient clinics</a:t>
            </a:r>
          </a:p>
          <a:p>
            <a:r>
              <a:rPr lang="en-US" b="1" dirty="0"/>
              <a:t>Delegation of consent</a:t>
            </a:r>
          </a:p>
          <a:p>
            <a:pPr lvl="1"/>
            <a:r>
              <a:rPr lang="en-US" dirty="0"/>
              <a:t>The consent discussion must be carried out by a surgeon who can perform the procedure who is able to discuss risk and benefits as well as alternative treatments. When delegated to junior doctors, this is not always the case.</a:t>
            </a:r>
          </a:p>
          <a:p>
            <a:r>
              <a:rPr lang="en-US" b="1" dirty="0"/>
              <a:t>Pooled operating lists</a:t>
            </a:r>
          </a:p>
          <a:p>
            <a:pPr lvl="1"/>
            <a:r>
              <a:rPr lang="en-US" dirty="0"/>
              <a:t>The practice of pooled operating lists in high volume surgical specialties poses unique challenges in the consent process, when the operating surgeons does not know the patient.</a:t>
            </a:r>
          </a:p>
          <a:p>
            <a:pPr lvl="1"/>
            <a:endParaRPr lang="en-US" dirty="0"/>
          </a:p>
          <a:p>
            <a:endParaRPr lang="en-GB" dirty="0"/>
          </a:p>
        </p:txBody>
      </p:sp>
    </p:spTree>
    <p:extLst>
      <p:ext uri="{BB962C8B-B14F-4D97-AF65-F5344CB8AC3E}">
        <p14:creationId xmlns:p14="http://schemas.microsoft.com/office/powerpoint/2010/main" val="139033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8AA5-AA57-C04F-4057-042898C509FB}"/>
              </a:ext>
            </a:extLst>
          </p:cNvPr>
          <p:cNvSpPr>
            <a:spLocks noGrp="1"/>
          </p:cNvSpPr>
          <p:nvPr>
            <p:ph type="title"/>
          </p:nvPr>
        </p:nvSpPr>
        <p:spPr/>
        <p:txBody>
          <a:bodyPr/>
          <a:lstStyle/>
          <a:p>
            <a:r>
              <a:rPr lang="en-US" dirty="0"/>
              <a:t>Main issues around implementation (cont.)</a:t>
            </a:r>
            <a:endParaRPr lang="en-GB" dirty="0"/>
          </a:p>
        </p:txBody>
      </p:sp>
      <p:sp>
        <p:nvSpPr>
          <p:cNvPr id="3" name="Content Placeholder 2">
            <a:extLst>
              <a:ext uri="{FF2B5EF4-FFF2-40B4-BE49-F238E27FC236}">
                <a16:creationId xmlns:a16="http://schemas.microsoft.com/office/drawing/2014/main" id="{066C2974-5FD1-AFEE-C891-52AC4E0BBE6F}"/>
              </a:ext>
            </a:extLst>
          </p:cNvPr>
          <p:cNvSpPr>
            <a:spLocks noGrp="1"/>
          </p:cNvSpPr>
          <p:nvPr>
            <p:ph idx="1"/>
          </p:nvPr>
        </p:nvSpPr>
        <p:spPr/>
        <p:txBody>
          <a:bodyPr>
            <a:normAutofit lnSpcReduction="10000"/>
          </a:bodyPr>
          <a:lstStyle/>
          <a:p>
            <a:r>
              <a:rPr lang="en-US" b="1" dirty="0"/>
              <a:t>Reflection period</a:t>
            </a:r>
          </a:p>
          <a:p>
            <a:pPr lvl="1"/>
            <a:r>
              <a:rPr lang="en-US" dirty="0"/>
              <a:t>Not enough emphasis on a period of reflection / unclear how much time is appropriate but should be procedure- and patient-specific</a:t>
            </a:r>
            <a:endParaRPr lang="en-US" b="1" dirty="0"/>
          </a:p>
          <a:p>
            <a:r>
              <a:rPr lang="en-US" b="1" dirty="0"/>
              <a:t>Over-reliance on the signing of the form</a:t>
            </a:r>
          </a:p>
          <a:p>
            <a:pPr lvl="1"/>
            <a:r>
              <a:rPr lang="en-US" dirty="0"/>
              <a:t>Not useful as evidence of consent without the accompanying information and conversation. Digital forms do not fully resolve the issue.</a:t>
            </a:r>
          </a:p>
          <a:p>
            <a:r>
              <a:rPr lang="en-US" b="1" dirty="0"/>
              <a:t>Variations in training</a:t>
            </a:r>
          </a:p>
          <a:p>
            <a:pPr lvl="1"/>
            <a:r>
              <a:rPr lang="en-US" dirty="0"/>
              <a:t>Inconsistent approaches to the consent process and consent training across different hospitals. </a:t>
            </a:r>
          </a:p>
          <a:p>
            <a:r>
              <a:rPr lang="en-US" b="1" dirty="0"/>
              <a:t>Complex consent </a:t>
            </a:r>
          </a:p>
          <a:p>
            <a:pPr lvl="1"/>
            <a:r>
              <a:rPr lang="en-US" dirty="0"/>
              <a:t>Issues around anaesthetic consent, consent for interventional diagnostic procedures prior to surgery, identifying the high-risk patient</a:t>
            </a:r>
          </a:p>
          <a:p>
            <a:pPr lvl="1"/>
            <a:endParaRPr lang="en-US" dirty="0"/>
          </a:p>
          <a:p>
            <a:pPr lvl="1"/>
            <a:endParaRPr lang="en-US" dirty="0"/>
          </a:p>
          <a:p>
            <a:endParaRPr lang="en-GB" dirty="0"/>
          </a:p>
        </p:txBody>
      </p:sp>
    </p:spTree>
    <p:extLst>
      <p:ext uri="{BB962C8B-B14F-4D97-AF65-F5344CB8AC3E}">
        <p14:creationId xmlns:p14="http://schemas.microsoft.com/office/powerpoint/2010/main" val="126245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92D8-F4E4-A5DA-6CB9-56194C79345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73280D-87F0-747A-3B0E-26F5DCB178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3BAB249C-E322-5AA9-6737-16AA81AFD629}"/>
              </a:ext>
            </a:extLst>
          </p:cNvPr>
          <p:cNvSpPr>
            <a:spLocks noGrp="1"/>
          </p:cNvSpPr>
          <p:nvPr>
            <p:ph type="title"/>
          </p:nvPr>
        </p:nvSpPr>
        <p:spPr>
          <a:xfrm>
            <a:off x="294468" y="3088460"/>
            <a:ext cx="7578671" cy="1362160"/>
          </a:xfrm>
        </p:spPr>
        <p:txBody>
          <a:bodyPr>
            <a:noAutofit/>
          </a:bodyPr>
          <a:lstStyle/>
          <a:p>
            <a:r>
              <a:rPr lang="en-US" sz="2800" b="1" dirty="0">
                <a:solidFill>
                  <a:schemeClr val="bg1"/>
                </a:solidFill>
              </a:rPr>
              <a:t>What next?</a:t>
            </a:r>
            <a:endParaRPr lang="en-GB" sz="2800" b="1" dirty="0">
              <a:solidFill>
                <a:schemeClr val="bg1"/>
              </a:solidFill>
            </a:endParaRPr>
          </a:p>
        </p:txBody>
      </p:sp>
      <p:sp>
        <p:nvSpPr>
          <p:cNvPr id="5" name="Title 1">
            <a:extLst>
              <a:ext uri="{FF2B5EF4-FFF2-40B4-BE49-F238E27FC236}">
                <a16:creationId xmlns:a16="http://schemas.microsoft.com/office/drawing/2014/main" id="{62F694AA-B312-B84A-A444-09B11443CD35}"/>
              </a:ext>
            </a:extLst>
          </p:cNvPr>
          <p:cNvSpPr txBox="1">
            <a:spLocks/>
          </p:cNvSpPr>
          <p:nvPr/>
        </p:nvSpPr>
        <p:spPr>
          <a:xfrm>
            <a:off x="527222" y="3769540"/>
            <a:ext cx="7045673" cy="681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323232"/>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4921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CAEDC-8BDF-5D71-A850-A71F24446093}"/>
              </a:ext>
            </a:extLst>
          </p:cNvPr>
          <p:cNvSpPr>
            <a:spLocks noGrp="1"/>
          </p:cNvSpPr>
          <p:nvPr>
            <p:ph type="title"/>
          </p:nvPr>
        </p:nvSpPr>
        <p:spPr/>
        <p:txBody>
          <a:bodyPr/>
          <a:lstStyle/>
          <a:p>
            <a:r>
              <a:rPr lang="en-US" dirty="0"/>
              <a:t>Emphasis on implementation</a:t>
            </a:r>
            <a:endParaRPr lang="en-GB" dirty="0"/>
          </a:p>
        </p:txBody>
      </p:sp>
      <p:sp>
        <p:nvSpPr>
          <p:cNvPr id="3" name="Content Placeholder 2">
            <a:extLst>
              <a:ext uri="{FF2B5EF4-FFF2-40B4-BE49-F238E27FC236}">
                <a16:creationId xmlns:a16="http://schemas.microsoft.com/office/drawing/2014/main" id="{03800792-970D-84BC-2EF8-94F6AD072899}"/>
              </a:ext>
            </a:extLst>
          </p:cNvPr>
          <p:cNvSpPr>
            <a:spLocks noGrp="1"/>
          </p:cNvSpPr>
          <p:nvPr>
            <p:ph idx="1"/>
          </p:nvPr>
        </p:nvSpPr>
        <p:spPr/>
        <p:txBody>
          <a:bodyPr/>
          <a:lstStyle/>
          <a:p>
            <a:r>
              <a:rPr lang="en-US" dirty="0"/>
              <a:t>Facilitating implementation rather than creating new guidance</a:t>
            </a:r>
          </a:p>
          <a:p>
            <a:r>
              <a:rPr lang="en-US" dirty="0"/>
              <a:t>Team training on consent – a number of resources available, including College eLearning</a:t>
            </a:r>
          </a:p>
          <a:p>
            <a:r>
              <a:rPr lang="en-US" dirty="0"/>
              <a:t>Lobby for sufficient time in outpatients to allow for substantial conversation between patient and surgeon</a:t>
            </a:r>
          </a:p>
          <a:p>
            <a:r>
              <a:rPr lang="en-US" dirty="0"/>
              <a:t>Local policies on addressing adequately issues around delegation of consent and pooled lists</a:t>
            </a:r>
          </a:p>
          <a:p>
            <a:r>
              <a:rPr lang="en-US" dirty="0"/>
              <a:t>Partnership with EIDO to support information leaflets</a:t>
            </a:r>
          </a:p>
          <a:p>
            <a:endParaRPr lang="en-GB" dirty="0"/>
          </a:p>
        </p:txBody>
      </p:sp>
    </p:spTree>
    <p:extLst>
      <p:ext uri="{BB962C8B-B14F-4D97-AF65-F5344CB8AC3E}">
        <p14:creationId xmlns:p14="http://schemas.microsoft.com/office/powerpoint/2010/main" val="48282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0759-0CE3-BB89-AD72-218DF974AF65}"/>
              </a:ext>
            </a:extLst>
          </p:cNvPr>
          <p:cNvSpPr>
            <a:spLocks noGrp="1"/>
          </p:cNvSpPr>
          <p:nvPr>
            <p:ph type="title"/>
          </p:nvPr>
        </p:nvSpPr>
        <p:spPr/>
        <p:txBody>
          <a:bodyPr/>
          <a:lstStyle/>
          <a:p>
            <a:r>
              <a:rPr lang="en-US" dirty="0"/>
              <a:t>College resources</a:t>
            </a:r>
            <a:endParaRPr lang="en-GB" dirty="0"/>
          </a:p>
        </p:txBody>
      </p:sp>
      <p:sp>
        <p:nvSpPr>
          <p:cNvPr id="3" name="Content Placeholder 2">
            <a:extLst>
              <a:ext uri="{FF2B5EF4-FFF2-40B4-BE49-F238E27FC236}">
                <a16:creationId xmlns:a16="http://schemas.microsoft.com/office/drawing/2014/main" id="{B262327C-A6B0-DF1B-9EEE-7E1C650F1AD4}"/>
              </a:ext>
            </a:extLst>
          </p:cNvPr>
          <p:cNvSpPr>
            <a:spLocks noGrp="1"/>
          </p:cNvSpPr>
          <p:nvPr>
            <p:ph idx="1"/>
          </p:nvPr>
        </p:nvSpPr>
        <p:spPr/>
        <p:txBody>
          <a:bodyPr>
            <a:normAutofit/>
          </a:bodyPr>
          <a:lstStyle/>
          <a:p>
            <a:r>
              <a:rPr lang="en-US" dirty="0"/>
              <a:t>Guidance on Consent: Supported Decision-Making – published in 2015, updated in 2023</a:t>
            </a:r>
          </a:p>
          <a:p>
            <a:pPr lvl="1"/>
            <a:r>
              <a:rPr lang="en-US" dirty="0"/>
              <a:t>Emphasis on material risks, communication with the patient, delegation on consent, and reflection period</a:t>
            </a:r>
          </a:p>
          <a:p>
            <a:r>
              <a:rPr lang="en-US" dirty="0"/>
              <a:t>eLearning module on consent – available to individual surgeons and hospitals</a:t>
            </a:r>
          </a:p>
          <a:p>
            <a:r>
              <a:rPr lang="en-US" dirty="0"/>
              <a:t>Guidance on remote consultations and managing uncertainty in risks</a:t>
            </a:r>
          </a:p>
          <a:p>
            <a:r>
              <a:rPr lang="en-US" dirty="0"/>
              <a:t>Under development: </a:t>
            </a:r>
          </a:p>
          <a:p>
            <a:pPr lvl="1"/>
            <a:r>
              <a:rPr lang="en-US" dirty="0"/>
              <a:t>Guidance on pooled operating lists</a:t>
            </a:r>
          </a:p>
          <a:p>
            <a:pPr lvl="1"/>
            <a:r>
              <a:rPr lang="en-US" dirty="0"/>
              <a:t>Consent checklist (in collaboration with the GMC)</a:t>
            </a:r>
          </a:p>
          <a:p>
            <a:pPr lvl="1"/>
            <a:r>
              <a:rPr lang="en-US" dirty="0"/>
              <a:t>Consent process map (in collaboration with the GMC)</a:t>
            </a:r>
          </a:p>
          <a:p>
            <a:endParaRPr lang="en-US" dirty="0"/>
          </a:p>
          <a:p>
            <a:endParaRPr lang="en-US" dirty="0"/>
          </a:p>
          <a:p>
            <a:pPr marL="457200" lvl="1" indent="0">
              <a:buNone/>
            </a:pPr>
            <a:endParaRPr lang="en-US" dirty="0"/>
          </a:p>
          <a:p>
            <a:endParaRPr lang="en-GB" dirty="0"/>
          </a:p>
        </p:txBody>
      </p:sp>
    </p:spTree>
    <p:extLst>
      <p:ext uri="{BB962C8B-B14F-4D97-AF65-F5344CB8AC3E}">
        <p14:creationId xmlns:p14="http://schemas.microsoft.com/office/powerpoint/2010/main" val="1644345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urgeon using a digital tablet in operating room">
            <a:extLst>
              <a:ext uri="{FF2B5EF4-FFF2-40B4-BE49-F238E27FC236}">
                <a16:creationId xmlns:a16="http://schemas.microsoft.com/office/drawing/2014/main" id="{EED324DE-01B0-CEFD-D3BB-CB60C9A5F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2405" y="6120907"/>
            <a:ext cx="1274131" cy="849835"/>
          </a:xfrm>
          <a:prstGeom prst="rect">
            <a:avLst/>
          </a:prstGeom>
        </p:spPr>
      </p:pic>
      <p:pic>
        <p:nvPicPr>
          <p:cNvPr id="18" name="Picture 17" descr="Businessperson pointing to digital tablet in meeting">
            <a:extLst>
              <a:ext uri="{FF2B5EF4-FFF2-40B4-BE49-F238E27FC236}">
                <a16:creationId xmlns:a16="http://schemas.microsoft.com/office/drawing/2014/main" id="{61CB3D49-4000-14A7-33A5-5810D90509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3985" y="3897226"/>
            <a:ext cx="885649" cy="590289"/>
          </a:xfrm>
          <a:prstGeom prst="rect">
            <a:avLst/>
          </a:prstGeom>
        </p:spPr>
      </p:pic>
      <p:pic>
        <p:nvPicPr>
          <p:cNvPr id="20" name="Picture 19" descr="Surgeon using digital tablet in operating room">
            <a:extLst>
              <a:ext uri="{FF2B5EF4-FFF2-40B4-BE49-F238E27FC236}">
                <a16:creationId xmlns:a16="http://schemas.microsoft.com/office/drawing/2014/main" id="{16DB8188-AFF5-D978-87FD-70B50DA60D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55" y="2605070"/>
            <a:ext cx="1106367" cy="737937"/>
          </a:xfrm>
          <a:prstGeom prst="rect">
            <a:avLst/>
          </a:prstGeom>
        </p:spPr>
      </p:pic>
      <p:sp>
        <p:nvSpPr>
          <p:cNvPr id="2" name="Title 1">
            <a:extLst>
              <a:ext uri="{FF2B5EF4-FFF2-40B4-BE49-F238E27FC236}">
                <a16:creationId xmlns:a16="http://schemas.microsoft.com/office/drawing/2014/main" id="{A258392A-012E-72EB-0EC3-9A7E1F6033A2}"/>
              </a:ext>
            </a:extLst>
          </p:cNvPr>
          <p:cNvSpPr>
            <a:spLocks noGrp="1"/>
          </p:cNvSpPr>
          <p:nvPr>
            <p:ph type="title"/>
          </p:nvPr>
        </p:nvSpPr>
        <p:spPr/>
        <p:txBody>
          <a:bodyPr/>
          <a:lstStyle/>
          <a:p>
            <a:r>
              <a:rPr lang="en-GB" dirty="0"/>
              <a:t>EIDO at MSEFT</a:t>
            </a:r>
          </a:p>
        </p:txBody>
      </p:sp>
      <p:sp>
        <p:nvSpPr>
          <p:cNvPr id="30" name="Rectangle 29">
            <a:extLst>
              <a:ext uri="{FF2B5EF4-FFF2-40B4-BE49-F238E27FC236}">
                <a16:creationId xmlns:a16="http://schemas.microsoft.com/office/drawing/2014/main" id="{F08A1905-447E-3F9A-AECB-3934ED573E10}"/>
              </a:ext>
            </a:extLst>
          </p:cNvPr>
          <p:cNvSpPr/>
          <p:nvPr/>
        </p:nvSpPr>
        <p:spPr>
          <a:xfrm>
            <a:off x="701369" y="4934888"/>
            <a:ext cx="19642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PAPER</a:t>
            </a:r>
          </a:p>
        </p:txBody>
      </p:sp>
      <p:sp>
        <p:nvSpPr>
          <p:cNvPr id="31" name="Rectangle 30">
            <a:extLst>
              <a:ext uri="{FF2B5EF4-FFF2-40B4-BE49-F238E27FC236}">
                <a16:creationId xmlns:a16="http://schemas.microsoft.com/office/drawing/2014/main" id="{0F19A414-A2BF-E88E-8AC8-80A76A154C44}"/>
              </a:ext>
            </a:extLst>
          </p:cNvPr>
          <p:cNvSpPr/>
          <p:nvPr/>
        </p:nvSpPr>
        <p:spPr>
          <a:xfrm>
            <a:off x="9351880" y="1681740"/>
            <a:ext cx="23747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DIGITAL</a:t>
            </a:r>
          </a:p>
        </p:txBody>
      </p:sp>
      <p:pic>
        <p:nvPicPr>
          <p:cNvPr id="4" name="Picture 3">
            <a:extLst>
              <a:ext uri="{FF2B5EF4-FFF2-40B4-BE49-F238E27FC236}">
                <a16:creationId xmlns:a16="http://schemas.microsoft.com/office/drawing/2014/main" id="{C4C8910E-31FF-619B-EB05-E48A89430591}"/>
              </a:ext>
            </a:extLst>
          </p:cNvPr>
          <p:cNvPicPr>
            <a:picLocks noChangeAspect="1"/>
          </p:cNvPicPr>
          <p:nvPr/>
        </p:nvPicPr>
        <p:blipFill>
          <a:blip r:embed="rId7"/>
          <a:stretch>
            <a:fillRect/>
          </a:stretch>
        </p:blipFill>
        <p:spPr>
          <a:xfrm>
            <a:off x="12670467" y="5141477"/>
            <a:ext cx="1016068" cy="510151"/>
          </a:xfrm>
          <a:prstGeom prst="rect">
            <a:avLst/>
          </a:prstGeom>
        </p:spPr>
      </p:pic>
      <p:pic>
        <p:nvPicPr>
          <p:cNvPr id="5" name="Picture 4">
            <a:extLst>
              <a:ext uri="{FF2B5EF4-FFF2-40B4-BE49-F238E27FC236}">
                <a16:creationId xmlns:a16="http://schemas.microsoft.com/office/drawing/2014/main" id="{9CF608B8-B8DF-F803-7E84-BAED845BF8E2}"/>
              </a:ext>
            </a:extLst>
          </p:cNvPr>
          <p:cNvPicPr>
            <a:picLocks noChangeAspect="1"/>
          </p:cNvPicPr>
          <p:nvPr/>
        </p:nvPicPr>
        <p:blipFill>
          <a:blip r:embed="rId8"/>
          <a:stretch>
            <a:fillRect/>
          </a:stretch>
        </p:blipFill>
        <p:spPr>
          <a:xfrm>
            <a:off x="7142639" y="2720815"/>
            <a:ext cx="2942639" cy="1647877"/>
          </a:xfrm>
          <a:prstGeom prst="rect">
            <a:avLst/>
          </a:prstGeom>
        </p:spPr>
      </p:pic>
      <p:pic>
        <p:nvPicPr>
          <p:cNvPr id="6" name="Picture 5">
            <a:extLst>
              <a:ext uri="{FF2B5EF4-FFF2-40B4-BE49-F238E27FC236}">
                <a16:creationId xmlns:a16="http://schemas.microsoft.com/office/drawing/2014/main" id="{7E315E62-51C2-6F81-982C-6790F39B4FA8}"/>
              </a:ext>
            </a:extLst>
          </p:cNvPr>
          <p:cNvPicPr>
            <a:picLocks noChangeAspect="1"/>
          </p:cNvPicPr>
          <p:nvPr/>
        </p:nvPicPr>
        <p:blipFill>
          <a:blip r:embed="rId9"/>
          <a:stretch>
            <a:fillRect/>
          </a:stretch>
        </p:blipFill>
        <p:spPr>
          <a:xfrm>
            <a:off x="8762245" y="4192371"/>
            <a:ext cx="2370479" cy="1315183"/>
          </a:xfrm>
          <a:prstGeom prst="rect">
            <a:avLst/>
          </a:prstGeom>
        </p:spPr>
      </p:pic>
      <p:pic>
        <p:nvPicPr>
          <p:cNvPr id="7" name="Picture 6">
            <a:extLst>
              <a:ext uri="{FF2B5EF4-FFF2-40B4-BE49-F238E27FC236}">
                <a16:creationId xmlns:a16="http://schemas.microsoft.com/office/drawing/2014/main" id="{19307311-4E66-B3DE-DB44-56375274E5D5}"/>
              </a:ext>
            </a:extLst>
          </p:cNvPr>
          <p:cNvPicPr>
            <a:picLocks noChangeAspect="1"/>
          </p:cNvPicPr>
          <p:nvPr/>
        </p:nvPicPr>
        <p:blipFill>
          <a:blip r:embed="rId10"/>
          <a:stretch>
            <a:fillRect/>
          </a:stretch>
        </p:blipFill>
        <p:spPr>
          <a:xfrm>
            <a:off x="6096001" y="1744119"/>
            <a:ext cx="2413367" cy="1074199"/>
          </a:xfrm>
          <a:prstGeom prst="rect">
            <a:avLst/>
          </a:prstGeom>
        </p:spPr>
      </p:pic>
      <p:sp>
        <p:nvSpPr>
          <p:cNvPr id="29" name="Arrow: Right 28">
            <a:extLst>
              <a:ext uri="{FF2B5EF4-FFF2-40B4-BE49-F238E27FC236}">
                <a16:creationId xmlns:a16="http://schemas.microsoft.com/office/drawing/2014/main" id="{BD755E6D-BE59-BCBD-3274-6AF4F0A97F3F}"/>
              </a:ext>
            </a:extLst>
          </p:cNvPr>
          <p:cNvSpPr/>
          <p:nvPr/>
        </p:nvSpPr>
        <p:spPr>
          <a:xfrm rot="20066462">
            <a:off x="5008876" y="3432458"/>
            <a:ext cx="2615553" cy="985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A close-up of a document&#10;&#10;Description automatically generated">
            <a:extLst>
              <a:ext uri="{FF2B5EF4-FFF2-40B4-BE49-F238E27FC236}">
                <a16:creationId xmlns:a16="http://schemas.microsoft.com/office/drawing/2014/main" id="{859335A7-975E-493B-1B8D-59E798B481BE}"/>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r="50779"/>
          <a:stretch/>
        </p:blipFill>
        <p:spPr>
          <a:xfrm>
            <a:off x="2905097" y="2274026"/>
            <a:ext cx="2144268" cy="3096935"/>
          </a:xfrm>
          <a:prstGeom prst="rect">
            <a:avLst/>
          </a:prstGeom>
        </p:spPr>
      </p:pic>
      <p:pic>
        <p:nvPicPr>
          <p:cNvPr id="24" name="Picture 23" descr="A person and person sitting at a desk&#10;&#10;Description automatically generated">
            <a:extLst>
              <a:ext uri="{FF2B5EF4-FFF2-40B4-BE49-F238E27FC236}">
                <a16:creationId xmlns:a16="http://schemas.microsoft.com/office/drawing/2014/main" id="{A83A1778-77D7-AAC3-E692-44D6A2F5E4D4}"/>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790748" y="4808254"/>
            <a:ext cx="1577139" cy="1182855"/>
          </a:xfrm>
          <a:prstGeom prst="rect">
            <a:avLst/>
          </a:prstGeom>
        </p:spPr>
      </p:pic>
      <p:pic>
        <p:nvPicPr>
          <p:cNvPr id="22" name="Picture 21" descr="A person signing a document&#10;&#10;Description automatically generated">
            <a:extLst>
              <a:ext uri="{FF2B5EF4-FFF2-40B4-BE49-F238E27FC236}">
                <a16:creationId xmlns:a16="http://schemas.microsoft.com/office/drawing/2014/main" id="{639B7FB7-571A-48A5-B9E1-F4DA712E03AB}"/>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1605583" y="2920516"/>
            <a:ext cx="1746011" cy="1161729"/>
          </a:xfrm>
          <a:prstGeom prst="rect">
            <a:avLst/>
          </a:prstGeom>
        </p:spPr>
      </p:pic>
    </p:spTree>
    <p:custDataLst>
      <p:tags r:id="rId1"/>
    </p:custDataLst>
    <p:extLst>
      <p:ext uri="{BB962C8B-B14F-4D97-AF65-F5344CB8AC3E}">
        <p14:creationId xmlns:p14="http://schemas.microsoft.com/office/powerpoint/2010/main" val="4284560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250" fill="hold"/>
                                        <p:tgtEl>
                                          <p:spTgt spid="7"/>
                                        </p:tgtEl>
                                        <p:attrNameLst>
                                          <p:attrName>ppt_w</p:attrName>
                                        </p:attrNameLst>
                                      </p:cBhvr>
                                      <p:tavLst>
                                        <p:tav tm="0">
                                          <p:val>
                                            <p:fltVal val="0"/>
                                          </p:val>
                                        </p:tav>
                                        <p:tav tm="100000">
                                          <p:val>
                                            <p:strVal val="#ppt_w"/>
                                          </p:val>
                                        </p:tav>
                                      </p:tavLst>
                                    </p:anim>
                                    <p:anim calcmode="lin" valueType="num">
                                      <p:cBhvr>
                                        <p:cTn id="28" dur="1250" fill="hold"/>
                                        <p:tgtEl>
                                          <p:spTgt spid="7"/>
                                        </p:tgtEl>
                                        <p:attrNameLst>
                                          <p:attrName>ppt_h</p:attrName>
                                        </p:attrNameLst>
                                      </p:cBhvr>
                                      <p:tavLst>
                                        <p:tav tm="0">
                                          <p:val>
                                            <p:fltVal val="0"/>
                                          </p:val>
                                        </p:tav>
                                        <p:tav tm="100000">
                                          <p:val>
                                            <p:strVal val="#ppt_h"/>
                                          </p:val>
                                        </p:tav>
                                      </p:tavLst>
                                    </p:anim>
                                    <p:animEffect transition="in" filter="fade">
                                      <p:cBhvr>
                                        <p:cTn id="29" dur="1250"/>
                                        <p:tgtEl>
                                          <p:spTgt spid="7"/>
                                        </p:tgtEl>
                                      </p:cBhvr>
                                    </p:animEffect>
                                  </p:childTnLst>
                                </p:cTn>
                              </p:par>
                            </p:childTnLst>
                          </p:cTn>
                        </p:par>
                        <p:par>
                          <p:cTn id="30" fill="hold">
                            <p:stCondLst>
                              <p:cond delay="525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250" fill="hold"/>
                                        <p:tgtEl>
                                          <p:spTgt spid="5"/>
                                        </p:tgtEl>
                                        <p:attrNameLst>
                                          <p:attrName>ppt_w</p:attrName>
                                        </p:attrNameLst>
                                      </p:cBhvr>
                                      <p:tavLst>
                                        <p:tav tm="0">
                                          <p:val>
                                            <p:fltVal val="0"/>
                                          </p:val>
                                        </p:tav>
                                        <p:tav tm="100000">
                                          <p:val>
                                            <p:strVal val="#ppt_w"/>
                                          </p:val>
                                        </p:tav>
                                      </p:tavLst>
                                    </p:anim>
                                    <p:anim calcmode="lin" valueType="num">
                                      <p:cBhvr>
                                        <p:cTn id="34" dur="1250" fill="hold"/>
                                        <p:tgtEl>
                                          <p:spTgt spid="5"/>
                                        </p:tgtEl>
                                        <p:attrNameLst>
                                          <p:attrName>ppt_h</p:attrName>
                                        </p:attrNameLst>
                                      </p:cBhvr>
                                      <p:tavLst>
                                        <p:tav tm="0">
                                          <p:val>
                                            <p:fltVal val="0"/>
                                          </p:val>
                                        </p:tav>
                                        <p:tav tm="100000">
                                          <p:val>
                                            <p:strVal val="#ppt_h"/>
                                          </p:val>
                                        </p:tav>
                                      </p:tavLst>
                                    </p:anim>
                                    <p:animEffect transition="in" filter="fade">
                                      <p:cBhvr>
                                        <p:cTn id="35" dur="1250"/>
                                        <p:tgtEl>
                                          <p:spTgt spid="5"/>
                                        </p:tgtEl>
                                      </p:cBhvr>
                                    </p:animEffect>
                                  </p:childTnLst>
                                </p:cTn>
                              </p:par>
                            </p:childTnLst>
                          </p:cTn>
                        </p:par>
                        <p:par>
                          <p:cTn id="36" fill="hold">
                            <p:stCondLst>
                              <p:cond delay="65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250" fill="hold"/>
                                        <p:tgtEl>
                                          <p:spTgt spid="6"/>
                                        </p:tgtEl>
                                        <p:attrNameLst>
                                          <p:attrName>ppt_w</p:attrName>
                                        </p:attrNameLst>
                                      </p:cBhvr>
                                      <p:tavLst>
                                        <p:tav tm="0">
                                          <p:val>
                                            <p:fltVal val="0"/>
                                          </p:val>
                                        </p:tav>
                                        <p:tav tm="100000">
                                          <p:val>
                                            <p:strVal val="#ppt_w"/>
                                          </p:val>
                                        </p:tav>
                                      </p:tavLst>
                                    </p:anim>
                                    <p:anim calcmode="lin" valueType="num">
                                      <p:cBhvr>
                                        <p:cTn id="40" dur="1250" fill="hold"/>
                                        <p:tgtEl>
                                          <p:spTgt spid="6"/>
                                        </p:tgtEl>
                                        <p:attrNameLst>
                                          <p:attrName>ppt_h</p:attrName>
                                        </p:attrNameLst>
                                      </p:cBhvr>
                                      <p:tavLst>
                                        <p:tav tm="0">
                                          <p:val>
                                            <p:fltVal val="0"/>
                                          </p:val>
                                        </p:tav>
                                        <p:tav tm="100000">
                                          <p:val>
                                            <p:strVal val="#ppt_h"/>
                                          </p:val>
                                        </p:tav>
                                      </p:tavLst>
                                    </p:anim>
                                    <p:animEffect transition="in" filter="fade">
                                      <p:cBhvr>
                                        <p:cTn id="41" dur="1250"/>
                                        <p:tgtEl>
                                          <p:spTgt spid="6"/>
                                        </p:tgtEl>
                                      </p:cBhvr>
                                    </p:animEffect>
                                  </p:childTnLst>
                                </p:cTn>
                              </p:par>
                            </p:childTnLst>
                          </p:cTn>
                        </p:par>
                        <p:par>
                          <p:cTn id="42" fill="hold">
                            <p:stCondLst>
                              <p:cond delay="7750"/>
                            </p:stCondLst>
                            <p:childTnLst>
                              <p:par>
                                <p:cTn id="43" presetID="3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500" fill="hold"/>
                                        <p:tgtEl>
                                          <p:spTgt spid="31"/>
                                        </p:tgtEl>
                                        <p:attrNameLst>
                                          <p:attrName>ppt_w</p:attrName>
                                        </p:attrNameLst>
                                      </p:cBhvr>
                                      <p:tavLst>
                                        <p:tav tm="0">
                                          <p:val>
                                            <p:fltVal val="0"/>
                                          </p:val>
                                        </p:tav>
                                        <p:tav tm="100000">
                                          <p:val>
                                            <p:strVal val="#ppt_w"/>
                                          </p:val>
                                        </p:tav>
                                      </p:tavLst>
                                    </p:anim>
                                    <p:anim calcmode="lin" valueType="num">
                                      <p:cBhvr>
                                        <p:cTn id="46" dur="1500" fill="hold"/>
                                        <p:tgtEl>
                                          <p:spTgt spid="31"/>
                                        </p:tgtEl>
                                        <p:attrNameLst>
                                          <p:attrName>ppt_h</p:attrName>
                                        </p:attrNameLst>
                                      </p:cBhvr>
                                      <p:tavLst>
                                        <p:tav tm="0">
                                          <p:val>
                                            <p:fltVal val="0"/>
                                          </p:val>
                                        </p:tav>
                                        <p:tav tm="100000">
                                          <p:val>
                                            <p:strVal val="#ppt_h"/>
                                          </p:val>
                                        </p:tav>
                                      </p:tavLst>
                                    </p:anim>
                                    <p:anim calcmode="lin" valueType="num">
                                      <p:cBhvr>
                                        <p:cTn id="47" dur="1500" fill="hold"/>
                                        <p:tgtEl>
                                          <p:spTgt spid="31"/>
                                        </p:tgtEl>
                                        <p:attrNameLst>
                                          <p:attrName>style.rotation</p:attrName>
                                        </p:attrNameLst>
                                      </p:cBhvr>
                                      <p:tavLst>
                                        <p:tav tm="0">
                                          <p:val>
                                            <p:fltVal val="90"/>
                                          </p:val>
                                        </p:tav>
                                        <p:tav tm="100000">
                                          <p:val>
                                            <p:fltVal val="0"/>
                                          </p:val>
                                        </p:tav>
                                      </p:tavLst>
                                    </p:anim>
                                    <p:animEffect transition="in" filter="fade">
                                      <p:cBhvr>
                                        <p:cTn id="48"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94468" y="3088460"/>
            <a:ext cx="7578671" cy="1362160"/>
          </a:xfrm>
        </p:spPr>
        <p:txBody>
          <a:bodyPr>
            <a:noAutofit/>
          </a:bodyPr>
          <a:lstStyle/>
          <a:p>
            <a:r>
              <a:rPr lang="en-US" sz="2800" b="1" dirty="0">
                <a:solidFill>
                  <a:schemeClr val="bg1"/>
                </a:solidFill>
              </a:rPr>
              <a:t>Implications of the Montgomery ruling</a:t>
            </a:r>
            <a:endParaRPr lang="en-GB" sz="2800" b="1" dirty="0">
              <a:solidFill>
                <a:schemeClr val="bg1"/>
              </a:solidFill>
            </a:endParaRPr>
          </a:p>
        </p:txBody>
      </p:sp>
      <p:sp>
        <p:nvSpPr>
          <p:cNvPr id="5" name="Title 1"/>
          <p:cNvSpPr txBox="1">
            <a:spLocks/>
          </p:cNvSpPr>
          <p:nvPr/>
        </p:nvSpPr>
        <p:spPr>
          <a:xfrm>
            <a:off x="527222" y="3769540"/>
            <a:ext cx="7045673" cy="681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323232"/>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6115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The e-Consent system</a:t>
            </a:r>
          </a:p>
        </p:txBody>
      </p:sp>
      <p:pic>
        <p:nvPicPr>
          <p:cNvPr id="1026" name="Picture 2" descr="EIDO Healthcare">
            <a:extLst>
              <a:ext uri="{FF2B5EF4-FFF2-40B4-BE49-F238E27FC236}">
                <a16:creationId xmlns:a16="http://schemas.microsoft.com/office/drawing/2014/main" id="{3A74A7EA-93DB-4EA0-A0CA-CF339FE3E0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8705" y="1674672"/>
            <a:ext cx="2534591" cy="1723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6191F0-5310-4FB3-BD9B-045E3AF7039A}"/>
              </a:ext>
            </a:extLst>
          </p:cNvPr>
          <p:cNvSpPr/>
          <p:nvPr/>
        </p:nvSpPr>
        <p:spPr>
          <a:xfrm>
            <a:off x="754934" y="3662280"/>
            <a:ext cx="10827465" cy="822837"/>
          </a:xfrm>
          <a:prstGeom prst="rect">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Procedure library</a:t>
            </a:r>
          </a:p>
        </p:txBody>
      </p:sp>
      <p:sp>
        <p:nvSpPr>
          <p:cNvPr id="6" name="Rectangle 5">
            <a:extLst>
              <a:ext uri="{FF2B5EF4-FFF2-40B4-BE49-F238E27FC236}">
                <a16:creationId xmlns:a16="http://schemas.microsoft.com/office/drawing/2014/main" id="{71167591-62E1-4483-94F0-249B9666D212}"/>
              </a:ext>
            </a:extLst>
          </p:cNvPr>
          <p:cNvSpPr/>
          <p:nvPr/>
        </p:nvSpPr>
        <p:spPr>
          <a:xfrm>
            <a:off x="754935" y="4742151"/>
            <a:ext cx="10827464" cy="822837"/>
          </a:xfrm>
          <a:prstGeom prst="rect">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Digital consent</a:t>
            </a:r>
          </a:p>
        </p:txBody>
      </p:sp>
    </p:spTree>
    <p:extLst>
      <p:ext uri="{BB962C8B-B14F-4D97-AF65-F5344CB8AC3E}">
        <p14:creationId xmlns:p14="http://schemas.microsoft.com/office/powerpoint/2010/main" val="969509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399"/>
                                        <p:tgtEl>
                                          <p:spTgt spid="1026"/>
                                        </p:tgtEl>
                                      </p:cBhvr>
                                    </p:animEffect>
                                    <p:anim calcmode="lin" valueType="num">
                                      <p:cBhvr>
                                        <p:cTn id="8" dur="2399" fill="hold"/>
                                        <p:tgtEl>
                                          <p:spTgt spid="1026"/>
                                        </p:tgtEl>
                                        <p:attrNameLst>
                                          <p:attrName>ppt_x</p:attrName>
                                        </p:attrNameLst>
                                      </p:cBhvr>
                                      <p:tavLst>
                                        <p:tav tm="0">
                                          <p:val>
                                            <p:strVal val="#ppt_x"/>
                                          </p:val>
                                        </p:tav>
                                        <p:tav tm="100000">
                                          <p:val>
                                            <p:strVal val="#ppt_x"/>
                                          </p:val>
                                        </p:tav>
                                      </p:tavLst>
                                    </p:anim>
                                    <p:anim calcmode="lin" valueType="num">
                                      <p:cBhvr>
                                        <p:cTn id="9" dur="2399"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300"/>
                                        <p:tgtEl>
                                          <p:spTgt spid="2"/>
                                        </p:tgtEl>
                                      </p:cBhvr>
                                    </p:animEffect>
                                    <p:anim calcmode="lin" valueType="num">
                                      <p:cBhvr>
                                        <p:cTn id="15" dur="2300" fill="hold"/>
                                        <p:tgtEl>
                                          <p:spTgt spid="2"/>
                                        </p:tgtEl>
                                        <p:attrNameLst>
                                          <p:attrName>ppt_x</p:attrName>
                                        </p:attrNameLst>
                                      </p:cBhvr>
                                      <p:tavLst>
                                        <p:tav tm="0">
                                          <p:val>
                                            <p:strVal val="#ppt_x"/>
                                          </p:val>
                                        </p:tav>
                                        <p:tav tm="100000">
                                          <p:val>
                                            <p:strVal val="#ppt_x"/>
                                          </p:val>
                                        </p:tav>
                                      </p:tavLst>
                                    </p:anim>
                                    <p:anim calcmode="lin" valueType="num">
                                      <p:cBhvr>
                                        <p:cTn id="16" dur="23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700"/>
                                        <p:tgtEl>
                                          <p:spTgt spid="6"/>
                                        </p:tgtEl>
                                      </p:cBhvr>
                                    </p:animEffect>
                                    <p:anim calcmode="lin" valueType="num">
                                      <p:cBhvr>
                                        <p:cTn id="22" dur="2700" fill="hold"/>
                                        <p:tgtEl>
                                          <p:spTgt spid="6"/>
                                        </p:tgtEl>
                                        <p:attrNameLst>
                                          <p:attrName>ppt_x</p:attrName>
                                        </p:attrNameLst>
                                      </p:cBhvr>
                                      <p:tavLst>
                                        <p:tav tm="0">
                                          <p:val>
                                            <p:strVal val="#ppt_x"/>
                                          </p:val>
                                        </p:tav>
                                        <p:tav tm="100000">
                                          <p:val>
                                            <p:strVal val="#ppt_x"/>
                                          </p:val>
                                        </p:tav>
                                      </p:tavLst>
                                    </p:anim>
                                    <p:anim calcmode="lin" valueType="num">
                                      <p:cBhvr>
                                        <p:cTn id="23" dur="27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B892-CBAB-EE57-1089-44C7FF792F9B}"/>
              </a:ext>
            </a:extLst>
          </p:cNvPr>
          <p:cNvSpPr>
            <a:spLocks noGrp="1"/>
          </p:cNvSpPr>
          <p:nvPr>
            <p:ph type="title"/>
          </p:nvPr>
        </p:nvSpPr>
        <p:spPr/>
        <p:txBody>
          <a:bodyPr/>
          <a:lstStyle/>
          <a:p>
            <a:r>
              <a:rPr lang="en-GB" dirty="0"/>
              <a:t>MSE FT EIDO Usage</a:t>
            </a:r>
          </a:p>
        </p:txBody>
      </p:sp>
      <p:sp>
        <p:nvSpPr>
          <p:cNvPr id="3" name="Content Placeholder 2">
            <a:extLst>
              <a:ext uri="{FF2B5EF4-FFF2-40B4-BE49-F238E27FC236}">
                <a16:creationId xmlns:a16="http://schemas.microsoft.com/office/drawing/2014/main" id="{8AF815A7-05BD-EFAC-4CC4-3F83286C9D86}"/>
              </a:ext>
            </a:extLst>
          </p:cNvPr>
          <p:cNvSpPr>
            <a:spLocks noGrp="1"/>
          </p:cNvSpPr>
          <p:nvPr>
            <p:ph idx="1"/>
          </p:nvPr>
        </p:nvSpPr>
        <p:spPr/>
        <p:txBody>
          <a:bodyPr/>
          <a:lstStyle/>
          <a:p>
            <a:r>
              <a:rPr lang="en-GB" dirty="0"/>
              <a:t>2024 – 9617 (907 last month)</a:t>
            </a:r>
          </a:p>
          <a:p>
            <a:r>
              <a:rPr lang="en-GB" dirty="0"/>
              <a:t>2023 – 5663</a:t>
            </a:r>
          </a:p>
          <a:p>
            <a:r>
              <a:rPr lang="en-GB" dirty="0"/>
              <a:t>2022 – 3860</a:t>
            </a:r>
          </a:p>
          <a:p>
            <a:endParaRPr lang="en-GB" dirty="0"/>
          </a:p>
        </p:txBody>
      </p:sp>
      <p:pic>
        <p:nvPicPr>
          <p:cNvPr id="7" name="Picture 6">
            <a:extLst>
              <a:ext uri="{FF2B5EF4-FFF2-40B4-BE49-F238E27FC236}">
                <a16:creationId xmlns:a16="http://schemas.microsoft.com/office/drawing/2014/main" id="{44F8E2E4-E1D7-C70E-EB76-3DB16ADDBAA2}"/>
              </a:ext>
            </a:extLst>
          </p:cNvPr>
          <p:cNvPicPr>
            <a:picLocks noChangeAspect="1"/>
          </p:cNvPicPr>
          <p:nvPr/>
        </p:nvPicPr>
        <p:blipFill>
          <a:blip r:embed="rId2"/>
          <a:stretch>
            <a:fillRect/>
          </a:stretch>
        </p:blipFill>
        <p:spPr>
          <a:xfrm>
            <a:off x="6428349" y="1699354"/>
            <a:ext cx="5037049" cy="4278221"/>
          </a:xfrm>
          <a:prstGeom prst="rect">
            <a:avLst/>
          </a:prstGeom>
        </p:spPr>
      </p:pic>
      <p:pic>
        <p:nvPicPr>
          <p:cNvPr id="9" name="Picture 8">
            <a:extLst>
              <a:ext uri="{FF2B5EF4-FFF2-40B4-BE49-F238E27FC236}">
                <a16:creationId xmlns:a16="http://schemas.microsoft.com/office/drawing/2014/main" id="{839ABC05-EF9D-81DD-65A2-50146FF2E04B}"/>
              </a:ext>
            </a:extLst>
          </p:cNvPr>
          <p:cNvPicPr>
            <a:picLocks noChangeAspect="1"/>
          </p:cNvPicPr>
          <p:nvPr/>
        </p:nvPicPr>
        <p:blipFill>
          <a:blip r:embed="rId3"/>
          <a:stretch>
            <a:fillRect/>
          </a:stretch>
        </p:blipFill>
        <p:spPr>
          <a:xfrm>
            <a:off x="815714" y="3175819"/>
            <a:ext cx="5152922" cy="2979145"/>
          </a:xfrm>
          <a:prstGeom prst="rect">
            <a:avLst/>
          </a:prstGeom>
        </p:spPr>
      </p:pic>
    </p:spTree>
    <p:extLst>
      <p:ext uri="{BB962C8B-B14F-4D97-AF65-F5344CB8AC3E}">
        <p14:creationId xmlns:p14="http://schemas.microsoft.com/office/powerpoint/2010/main" val="398277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279506" y="2462894"/>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9BD5"/>
                </a:solidFill>
                <a:effectLst/>
                <a:uLnTx/>
                <a:uFillTx/>
                <a:latin typeface="Calibri" panose="020F0502020204030204"/>
                <a:ea typeface="+mn-ea"/>
                <a:cs typeface="+mn-cs"/>
              </a:rPr>
              <a:t>2</a:t>
            </a:r>
          </a:p>
        </p:txBody>
      </p:sp>
      <p:sp>
        <p:nvSpPr>
          <p:cNvPr id="5" name="Oval 4">
            <a:extLst>
              <a:ext uri="{FF2B5EF4-FFF2-40B4-BE49-F238E27FC236}">
                <a16:creationId xmlns:a16="http://schemas.microsoft.com/office/drawing/2014/main" id="{966DA334-7569-42CB-95CD-419F4AC26092}"/>
              </a:ext>
            </a:extLst>
          </p:cNvPr>
          <p:cNvSpPr/>
          <p:nvPr/>
        </p:nvSpPr>
        <p:spPr>
          <a:xfrm>
            <a:off x="6578655" y="2462894"/>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Calibri" panose="020F0502020204030204"/>
                <a:ea typeface="+mn-ea"/>
                <a:cs typeface="+mn-cs"/>
              </a:rPr>
              <a:t>3</a:t>
            </a:r>
          </a:p>
        </p:txBody>
      </p:sp>
      <p:sp>
        <p:nvSpPr>
          <p:cNvPr id="6" name="Oval 5">
            <a:extLst>
              <a:ext uri="{FF2B5EF4-FFF2-40B4-BE49-F238E27FC236}">
                <a16:creationId xmlns:a16="http://schemas.microsoft.com/office/drawing/2014/main" id="{6D8E2964-D9A5-4A16-8604-F04921C189EB}"/>
              </a:ext>
            </a:extLst>
          </p:cNvPr>
          <p:cNvSpPr/>
          <p:nvPr/>
        </p:nvSpPr>
        <p:spPr>
          <a:xfrm>
            <a:off x="8877807" y="2462894"/>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A5A5A5"/>
                </a:solidFill>
                <a:effectLst/>
                <a:uLnTx/>
                <a:uFillTx/>
                <a:latin typeface="Calibri" panose="020F0502020204030204"/>
                <a:ea typeface="+mn-ea"/>
                <a:cs typeface="+mn-cs"/>
              </a:rPr>
              <a:t>4</a:t>
            </a:r>
          </a:p>
        </p:txBody>
      </p:sp>
      <p:sp>
        <p:nvSpPr>
          <p:cNvPr id="19" name="Oval 18">
            <a:extLst>
              <a:ext uri="{FF2B5EF4-FFF2-40B4-BE49-F238E27FC236}">
                <a16:creationId xmlns:a16="http://schemas.microsoft.com/office/drawing/2014/main" id="{FC17936A-EE2B-4C30-A31C-496282D48B87}"/>
              </a:ext>
            </a:extLst>
          </p:cNvPr>
          <p:cNvSpPr/>
          <p:nvPr/>
        </p:nvSpPr>
        <p:spPr>
          <a:xfrm>
            <a:off x="1980355" y="2462894"/>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C000"/>
                </a:solidFill>
                <a:effectLst/>
                <a:uLnTx/>
                <a:uFillTx/>
                <a:latin typeface="Calibri" panose="020F0502020204030204"/>
                <a:ea typeface="+mn-ea"/>
                <a:cs typeface="+mn-cs"/>
              </a:rPr>
              <a:t>1</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392441" y="1821634"/>
            <a:ext cx="9252295" cy="2410191"/>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1" y="2951014"/>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30" y="2951014"/>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A472"/>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687179" y="4260024"/>
            <a:ext cx="1796396" cy="865237"/>
          </a:xfrm>
        </p:spPr>
        <p:txBody>
          <a:bodyPr/>
          <a:lstStyle/>
          <a:p>
            <a:pPr algn="ctr"/>
            <a:r>
              <a:rPr lang="en-US" b="0"/>
              <a:t>Identified need for surgery</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997341" y="4260024"/>
            <a:ext cx="1796396" cy="865237"/>
          </a:xfrm>
        </p:spPr>
        <p:txBody>
          <a:bodyPr/>
          <a:lstStyle/>
          <a:p>
            <a:pPr algn="ctr"/>
            <a:r>
              <a:rPr lang="en-US" b="0"/>
              <a:t>Discuss pros, cons, risks, benefits &amp; concerns</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307503" y="4260024"/>
            <a:ext cx="1796396" cy="865237"/>
          </a:xfrm>
        </p:spPr>
        <p:txBody>
          <a:bodyPr/>
          <a:lstStyle/>
          <a:p>
            <a:pPr algn="ctr"/>
            <a:r>
              <a:rPr lang="en-US" b="0"/>
              <a:t>Provide written information</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617665" y="4260024"/>
            <a:ext cx="1796396" cy="865237"/>
          </a:xfrm>
        </p:spPr>
        <p:txBody>
          <a:bodyPr/>
          <a:lstStyle/>
          <a:p>
            <a:pPr algn="ctr"/>
            <a:r>
              <a:rPr lang="en-US" b="0"/>
              <a:t>Agree &amp; confirm initial understanding</a:t>
            </a:r>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a:xfrm>
            <a:off x="2902857" y="7064905"/>
            <a:ext cx="10972800" cy="1143000"/>
          </a:xfrm>
        </p:spPr>
        <p:txBody>
          <a:bodyPr>
            <a:normAutofit fontScale="90000"/>
          </a:bodyPr>
          <a:lstStyle/>
          <a:p>
            <a:r>
              <a:rPr lang="en-US"/>
              <a:t>Consent Roadmap </a:t>
            </a:r>
            <a:br>
              <a:rPr lang="en-US"/>
            </a:br>
            <a:r>
              <a:rPr lang="en-US"/>
              <a:t>- 1. Initial Consultation</a:t>
            </a:r>
          </a:p>
        </p:txBody>
      </p:sp>
      <p:sp>
        <p:nvSpPr>
          <p:cNvPr id="7" name="Title 33">
            <a:extLst>
              <a:ext uri="{FF2B5EF4-FFF2-40B4-BE49-F238E27FC236}">
                <a16:creationId xmlns:a16="http://schemas.microsoft.com/office/drawing/2014/main" id="{D73C469E-B99B-AFFB-3B84-50F1318654D3}"/>
              </a:ext>
            </a:extLst>
          </p:cNvPr>
          <p:cNvSpPr txBox="1">
            <a:spLocks/>
          </p:cNvSpPr>
          <p:nvPr/>
        </p:nvSpPr>
        <p:spPr>
          <a:xfrm>
            <a:off x="621353" y="350072"/>
            <a:ext cx="10794468" cy="1143000"/>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600" kern="1200">
                <a:solidFill>
                  <a:srgbClr val="002E8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67" b="0" i="0" u="none" strike="noStrike" kern="1200" cap="none" spc="0" normalizeH="0" baseline="0" noProof="0">
                <a:ln>
                  <a:noFill/>
                </a:ln>
                <a:solidFill>
                  <a:srgbClr val="002E87"/>
                </a:solidFill>
                <a:effectLst/>
                <a:uLnTx/>
                <a:uFillTx/>
                <a:latin typeface="Arial" panose="020B0604020202020204" pitchFamily="34" charset="0"/>
                <a:ea typeface="+mj-ea"/>
                <a:cs typeface="Arial" panose="020B0604020202020204" pitchFamily="34" charset="0"/>
              </a:rPr>
              <a:t>Consent Roadmap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67" b="0" i="0" u="none" strike="noStrike" kern="1200" cap="none" spc="0" normalizeH="0" baseline="0" noProof="0">
                <a:ln>
                  <a:noFill/>
                </a:ln>
                <a:solidFill>
                  <a:srgbClr val="002E87"/>
                </a:solidFill>
                <a:effectLst/>
                <a:uLnTx/>
                <a:uFillTx/>
                <a:latin typeface="Arial" panose="020B0604020202020204" pitchFamily="34" charset="0"/>
                <a:ea typeface="+mj-ea"/>
                <a:cs typeface="Arial" panose="020B0604020202020204" pitchFamily="34" charset="0"/>
              </a:rPr>
              <a:t>- 1. Initial Consultation</a:t>
            </a:r>
            <a:endParaRPr kumimoji="0" lang="en-US" sz="4267"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2970385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wd">
                                    <p:tmPct val="10000"/>
                                  </p:iterate>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3" grpId="0" animBg="1"/>
      <p:bldP spid="2" grpId="0" animBg="1"/>
      <p:bldP spid="3" grpId="0" animBg="1"/>
      <p:bldP spid="16" grpId="0" build="p"/>
      <p:bldP spid="18" grpId="0" build="p"/>
      <p:bldP spid="21" grpId="0" build="p"/>
      <p:bldP spid="2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279506" y="246499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9BD5"/>
                </a:solidFill>
                <a:effectLst/>
                <a:uLnTx/>
                <a:uFillTx/>
                <a:latin typeface="Calibri" panose="020F0502020204030204"/>
                <a:ea typeface="+mn-ea"/>
                <a:cs typeface="+mn-cs"/>
              </a:rPr>
              <a:t>6</a:t>
            </a:r>
          </a:p>
        </p:txBody>
      </p:sp>
      <p:sp>
        <p:nvSpPr>
          <p:cNvPr id="5" name="Oval 4">
            <a:extLst>
              <a:ext uri="{FF2B5EF4-FFF2-40B4-BE49-F238E27FC236}">
                <a16:creationId xmlns:a16="http://schemas.microsoft.com/office/drawing/2014/main" id="{966DA334-7569-42CB-95CD-419F4AC26092}"/>
              </a:ext>
            </a:extLst>
          </p:cNvPr>
          <p:cNvSpPr/>
          <p:nvPr/>
        </p:nvSpPr>
        <p:spPr>
          <a:xfrm>
            <a:off x="6578655" y="2464993"/>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Calibri" panose="020F0502020204030204"/>
                <a:ea typeface="+mn-ea"/>
                <a:cs typeface="+mn-cs"/>
              </a:rPr>
              <a:t>7</a:t>
            </a:r>
          </a:p>
        </p:txBody>
      </p:sp>
      <p:sp>
        <p:nvSpPr>
          <p:cNvPr id="6" name="Oval 5">
            <a:extLst>
              <a:ext uri="{FF2B5EF4-FFF2-40B4-BE49-F238E27FC236}">
                <a16:creationId xmlns:a16="http://schemas.microsoft.com/office/drawing/2014/main" id="{6D8E2964-D9A5-4A16-8604-F04921C189EB}"/>
              </a:ext>
            </a:extLst>
          </p:cNvPr>
          <p:cNvSpPr/>
          <p:nvPr/>
        </p:nvSpPr>
        <p:spPr>
          <a:xfrm>
            <a:off x="8877807" y="2464993"/>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A5A5A5"/>
                </a:solidFill>
                <a:effectLst/>
                <a:uLnTx/>
                <a:uFillTx/>
                <a:latin typeface="Calibri" panose="020F0502020204030204"/>
                <a:ea typeface="+mn-ea"/>
                <a:cs typeface="+mn-cs"/>
              </a:rPr>
              <a:t>8</a:t>
            </a:r>
          </a:p>
        </p:txBody>
      </p:sp>
      <p:sp>
        <p:nvSpPr>
          <p:cNvPr id="19" name="Oval 18">
            <a:extLst>
              <a:ext uri="{FF2B5EF4-FFF2-40B4-BE49-F238E27FC236}">
                <a16:creationId xmlns:a16="http://schemas.microsoft.com/office/drawing/2014/main" id="{FC17936A-EE2B-4C30-A31C-496282D48B87}"/>
              </a:ext>
            </a:extLst>
          </p:cNvPr>
          <p:cNvSpPr/>
          <p:nvPr/>
        </p:nvSpPr>
        <p:spPr>
          <a:xfrm>
            <a:off x="1985271" y="2464993"/>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C000"/>
                </a:solidFill>
                <a:effectLst/>
                <a:uLnTx/>
                <a:uFillTx/>
                <a:latin typeface="Calibri" panose="020F0502020204030204"/>
                <a:ea typeface="+mn-ea"/>
                <a:cs typeface="+mn-cs"/>
              </a:rPr>
              <a:t>5</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392441" y="1823733"/>
            <a:ext cx="9252295" cy="2410191"/>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1" y="2953113"/>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30" y="2953113"/>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A472"/>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687179" y="4262124"/>
            <a:ext cx="1796396" cy="865237"/>
          </a:xfrm>
        </p:spPr>
        <p:txBody>
          <a:bodyPr/>
          <a:lstStyle/>
          <a:p>
            <a:pPr algn="ctr"/>
            <a:r>
              <a:rPr lang="en-US" b="0"/>
              <a:t>At home review information</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997341" y="4262124"/>
            <a:ext cx="1796396" cy="865237"/>
          </a:xfrm>
        </p:spPr>
        <p:txBody>
          <a:bodyPr/>
          <a:lstStyle/>
          <a:p>
            <a:pPr algn="ctr"/>
            <a:r>
              <a:rPr lang="en-US" b="0"/>
              <a:t>Discuss with others</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307503" y="4262124"/>
            <a:ext cx="1796396" cy="865237"/>
          </a:xfrm>
        </p:spPr>
        <p:txBody>
          <a:bodyPr/>
          <a:lstStyle/>
          <a:p>
            <a:pPr algn="ctr"/>
            <a:r>
              <a:rPr lang="en-US" b="0"/>
              <a:t>Prior to surgery confirm consent</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617665" y="4262124"/>
            <a:ext cx="1796396" cy="865237"/>
          </a:xfrm>
        </p:spPr>
        <p:txBody>
          <a:bodyPr/>
          <a:lstStyle/>
          <a:p>
            <a:pPr algn="ctr"/>
            <a:r>
              <a:rPr lang="en-US" b="0"/>
              <a:t>Patient admitted for surgery</a:t>
            </a:r>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p:txBody>
          <a:bodyPr>
            <a:normAutofit/>
          </a:bodyPr>
          <a:lstStyle/>
          <a:p>
            <a:r>
              <a:rPr lang="en-US"/>
              <a:t>Consent Roadmap </a:t>
            </a:r>
            <a:br>
              <a:rPr lang="en-US"/>
            </a:br>
            <a:r>
              <a:rPr lang="en-US"/>
              <a:t>- 2. Pre-admission</a:t>
            </a:r>
          </a:p>
        </p:txBody>
      </p:sp>
      <p:sp>
        <p:nvSpPr>
          <p:cNvPr id="7" name="Title 33">
            <a:extLst>
              <a:ext uri="{FF2B5EF4-FFF2-40B4-BE49-F238E27FC236}">
                <a16:creationId xmlns:a16="http://schemas.microsoft.com/office/drawing/2014/main" id="{89B9379E-7649-ADB5-C999-00DCBD7C55F3}"/>
              </a:ext>
            </a:extLst>
          </p:cNvPr>
          <p:cNvSpPr txBox="1">
            <a:spLocks/>
          </p:cNvSpPr>
          <p:nvPr/>
        </p:nvSpPr>
        <p:spPr>
          <a:xfrm>
            <a:off x="195601" y="-1359580"/>
            <a:ext cx="10794468" cy="1143000"/>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600" kern="1200">
                <a:solidFill>
                  <a:srgbClr val="002E8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67" b="0" i="0" u="none" strike="noStrike" kern="1200" cap="none" spc="0" normalizeH="0" baseline="0" noProof="0">
                <a:ln>
                  <a:noFill/>
                </a:ln>
                <a:solidFill>
                  <a:srgbClr val="002E87"/>
                </a:solidFill>
                <a:effectLst/>
                <a:uLnTx/>
                <a:uFillTx/>
                <a:latin typeface="Arial" panose="020B0604020202020204" pitchFamily="34" charset="0"/>
                <a:ea typeface="+mj-ea"/>
                <a:cs typeface="Arial" panose="020B0604020202020204" pitchFamily="34" charset="0"/>
              </a:rPr>
              <a:t>Consent Roadmap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67" b="0" i="0" u="none" strike="noStrike" kern="1200" cap="none" spc="0" normalizeH="0" baseline="0" noProof="0">
                <a:ln>
                  <a:noFill/>
                </a:ln>
                <a:solidFill>
                  <a:srgbClr val="002E87"/>
                </a:solidFill>
                <a:effectLst/>
                <a:uLnTx/>
                <a:uFillTx/>
                <a:latin typeface="Arial" panose="020B0604020202020204" pitchFamily="34" charset="0"/>
                <a:ea typeface="+mj-ea"/>
                <a:cs typeface="Arial" panose="020B0604020202020204" pitchFamily="34" charset="0"/>
              </a:rPr>
              <a:t>- 1. Initial Consultation</a:t>
            </a:r>
            <a:endParaRPr kumimoji="0" lang="en-US" sz="4267"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2921387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3" grpId="0" animBg="1"/>
      <p:bldP spid="2" grpId="0" animBg="1"/>
      <p:bldP spid="3" grpId="0" animBg="1"/>
      <p:bldP spid="16" grpId="0" build="p"/>
      <p:bldP spid="18" grpId="0" build="p"/>
      <p:bldP spid="21" grpId="0" build="p"/>
      <p:bldP spid="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279506" y="246499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9BD5"/>
                </a:solidFill>
                <a:effectLst/>
                <a:uLnTx/>
                <a:uFillTx/>
                <a:latin typeface="Calibri" panose="020F0502020204030204"/>
                <a:ea typeface="+mn-ea"/>
                <a:cs typeface="+mn-cs"/>
              </a:rPr>
              <a:t>10</a:t>
            </a:r>
          </a:p>
        </p:txBody>
      </p:sp>
      <p:sp>
        <p:nvSpPr>
          <p:cNvPr id="5" name="Oval 4">
            <a:extLst>
              <a:ext uri="{FF2B5EF4-FFF2-40B4-BE49-F238E27FC236}">
                <a16:creationId xmlns:a16="http://schemas.microsoft.com/office/drawing/2014/main" id="{966DA334-7569-42CB-95CD-419F4AC26092}"/>
              </a:ext>
            </a:extLst>
          </p:cNvPr>
          <p:cNvSpPr/>
          <p:nvPr/>
        </p:nvSpPr>
        <p:spPr>
          <a:xfrm>
            <a:off x="6578655" y="2464993"/>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Calibri" panose="020F0502020204030204"/>
                <a:ea typeface="+mn-ea"/>
                <a:cs typeface="+mn-cs"/>
              </a:rPr>
              <a:t>11</a:t>
            </a:r>
          </a:p>
        </p:txBody>
      </p:sp>
      <p:sp>
        <p:nvSpPr>
          <p:cNvPr id="6" name="Oval 5">
            <a:extLst>
              <a:ext uri="{FF2B5EF4-FFF2-40B4-BE49-F238E27FC236}">
                <a16:creationId xmlns:a16="http://schemas.microsoft.com/office/drawing/2014/main" id="{6D8E2964-D9A5-4A16-8604-F04921C189EB}"/>
              </a:ext>
            </a:extLst>
          </p:cNvPr>
          <p:cNvSpPr/>
          <p:nvPr/>
        </p:nvSpPr>
        <p:spPr>
          <a:xfrm>
            <a:off x="8877807" y="2464993"/>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A5A5A5"/>
                </a:solidFill>
                <a:effectLst/>
                <a:uLnTx/>
                <a:uFillTx/>
                <a:latin typeface="Calibri" panose="020F0502020204030204"/>
                <a:ea typeface="+mn-ea"/>
                <a:cs typeface="+mn-cs"/>
              </a:rPr>
              <a:t>12</a:t>
            </a:r>
          </a:p>
        </p:txBody>
      </p:sp>
      <p:sp>
        <p:nvSpPr>
          <p:cNvPr id="19" name="Oval 18">
            <a:extLst>
              <a:ext uri="{FF2B5EF4-FFF2-40B4-BE49-F238E27FC236}">
                <a16:creationId xmlns:a16="http://schemas.microsoft.com/office/drawing/2014/main" id="{FC17936A-EE2B-4C30-A31C-496282D48B87}"/>
              </a:ext>
            </a:extLst>
          </p:cNvPr>
          <p:cNvSpPr/>
          <p:nvPr/>
        </p:nvSpPr>
        <p:spPr>
          <a:xfrm>
            <a:off x="1985271" y="2464993"/>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C000"/>
                </a:solidFill>
                <a:effectLst/>
                <a:uLnTx/>
                <a:uFillTx/>
                <a:latin typeface="Calibri" panose="020F0502020204030204"/>
                <a:ea typeface="+mn-ea"/>
                <a:cs typeface="+mn-cs"/>
              </a:rPr>
              <a:t>9</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392441" y="1823733"/>
            <a:ext cx="9252295" cy="2410191"/>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1" y="2953113"/>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30" y="2953113"/>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A472"/>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687179" y="4262124"/>
            <a:ext cx="1796396" cy="865237"/>
          </a:xfrm>
        </p:spPr>
        <p:txBody>
          <a:bodyPr/>
          <a:lstStyle/>
          <a:p>
            <a:pPr algn="ctr"/>
            <a:r>
              <a:rPr lang="en-US" b="0"/>
              <a:t>On ward surgeon confirms consent</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997341" y="4262124"/>
            <a:ext cx="1796396" cy="865237"/>
          </a:xfrm>
        </p:spPr>
        <p:txBody>
          <a:bodyPr/>
          <a:lstStyle/>
          <a:p>
            <a:pPr algn="ctr"/>
            <a:r>
              <a:rPr lang="en-US" b="0"/>
              <a:t>Transfer to theatre porter &amp; nurse check consent</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307503" y="4262124"/>
            <a:ext cx="1796396" cy="865237"/>
          </a:xfrm>
        </p:spPr>
        <p:txBody>
          <a:bodyPr/>
          <a:lstStyle/>
          <a:p>
            <a:pPr algn="ctr"/>
            <a:r>
              <a:rPr lang="en-US" b="0"/>
              <a:t>Anesthetic room- confirm consent</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617665" y="4262124"/>
            <a:ext cx="1796396" cy="865237"/>
          </a:xfrm>
        </p:spPr>
        <p:txBody>
          <a:bodyPr/>
          <a:lstStyle/>
          <a:p>
            <a:pPr algn="ctr"/>
            <a:r>
              <a:rPr lang="en-US" b="0"/>
              <a:t>Operating room WHO check</a:t>
            </a:r>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p:txBody>
          <a:bodyPr>
            <a:normAutofit/>
          </a:bodyPr>
          <a:lstStyle/>
          <a:p>
            <a:r>
              <a:rPr lang="en-US"/>
              <a:t>Consent Roadmap </a:t>
            </a:r>
            <a:br>
              <a:rPr lang="en-US"/>
            </a:br>
            <a:r>
              <a:rPr lang="en-US"/>
              <a:t>- 3. Surgery day</a:t>
            </a:r>
          </a:p>
        </p:txBody>
      </p:sp>
    </p:spTree>
    <p:custDataLst>
      <p:tags r:id="rId1"/>
    </p:custDataLst>
    <p:extLst>
      <p:ext uri="{BB962C8B-B14F-4D97-AF65-F5344CB8AC3E}">
        <p14:creationId xmlns:p14="http://schemas.microsoft.com/office/powerpoint/2010/main" val="416486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3" grpId="0" animBg="1"/>
      <p:bldP spid="2" grpId="0" animBg="1"/>
      <p:bldP spid="3" grpId="0" animBg="1"/>
      <p:bldP spid="16" grpId="0" build="p"/>
      <p:bldP spid="18" grpId="0" build="p"/>
      <p:bldP spid="21"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A370-B714-7CD8-9317-FD2D331B867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B8B14B7-F19A-F82B-75D6-BA1767753D95}"/>
              </a:ext>
            </a:extLst>
          </p:cNvPr>
          <p:cNvSpPr>
            <a:spLocks noGrp="1"/>
          </p:cNvSpPr>
          <p:nvPr>
            <p:ph type="title"/>
          </p:nvPr>
        </p:nvSpPr>
        <p:spPr/>
        <p:txBody>
          <a:bodyPr/>
          <a:lstStyle/>
          <a:p>
            <a:r>
              <a:rPr lang="en-GB" dirty="0"/>
              <a:t>Benefits</a:t>
            </a:r>
          </a:p>
        </p:txBody>
      </p:sp>
      <p:sp>
        <p:nvSpPr>
          <p:cNvPr id="10" name="Content Placeholder 9">
            <a:extLst>
              <a:ext uri="{FF2B5EF4-FFF2-40B4-BE49-F238E27FC236}">
                <a16:creationId xmlns:a16="http://schemas.microsoft.com/office/drawing/2014/main" id="{EF5A0B64-8E8F-E046-5757-2E3DD3E8658E}"/>
              </a:ext>
            </a:extLst>
          </p:cNvPr>
          <p:cNvSpPr>
            <a:spLocks noGrp="1"/>
          </p:cNvSpPr>
          <p:nvPr>
            <p:ph sz="half" idx="1"/>
          </p:nvPr>
        </p:nvSpPr>
        <p:spPr/>
        <p:txBody>
          <a:bodyPr>
            <a:normAutofit lnSpcReduction="10000"/>
          </a:bodyPr>
          <a:lstStyle/>
          <a:p>
            <a:pPr marL="0" marR="0" lvl="0" indent="0" algn="l" defTabSz="914400" rtl="0" eaLnBrk="1" fontAlgn="auto" latinLnBrk="0" hangingPunct="1">
              <a:lnSpc>
                <a:spcPct val="150000"/>
              </a:lnSpc>
              <a:spcBef>
                <a:spcPts val="0"/>
              </a:spcBef>
              <a:spcAft>
                <a:spcPts val="0"/>
              </a:spcAft>
              <a:buClrTx/>
              <a:buSzTx/>
              <a:buFontTx/>
              <a:buNone/>
              <a:tabLst/>
              <a:defRPr sz="2900">
                <a:solidFill>
                  <a:srgbClr val="0C223F"/>
                </a:solidFill>
                <a:latin typeface="Lato Light"/>
                <a:ea typeface="Lato Light"/>
                <a:cs typeface="Lato Light"/>
                <a:sym typeface="Lato Light"/>
              </a:defRPr>
            </a:pPr>
            <a:r>
              <a:rPr kumimoji="0" lang="en-GB" sz="1600" b="1" i="0" u="none" strike="noStrike" kern="100" cap="none" spc="0" normalizeH="0" baseline="0" noProof="0" dirty="0">
                <a:ln>
                  <a:noFill/>
                </a:ln>
                <a:solidFill>
                  <a:srgbClr val="0C223F"/>
                </a:solidFill>
                <a:effectLst/>
                <a:uLnTx/>
                <a:uFillTx/>
                <a:latin typeface="Arial"/>
                <a:ea typeface="Lato Light"/>
                <a:cs typeface="Arial"/>
                <a:sym typeface="Lato Light"/>
              </a:rPr>
              <a:t>Benefits to Patient</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Improved information sharing</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Flexibility of consent location</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A structured process for consent results in fewer errors</a:t>
            </a:r>
          </a:p>
          <a:p>
            <a:pPr marL="1600160" marR="0" lvl="2"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Surgical</a:t>
            </a:r>
          </a:p>
          <a:p>
            <a:pPr marL="1600160" marR="0" lvl="2"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Administrative</a:t>
            </a:r>
          </a:p>
          <a:p>
            <a:pPr marL="0" marR="0" lvl="0" indent="0" algn="l" defTabSz="914400" rtl="0" eaLnBrk="1" fontAlgn="auto" latinLnBrk="0" hangingPunct="1">
              <a:lnSpc>
                <a:spcPct val="150000"/>
              </a:lnSpc>
              <a:spcBef>
                <a:spcPts val="0"/>
              </a:spcBef>
              <a:spcAft>
                <a:spcPts val="0"/>
              </a:spcAft>
              <a:buClrTx/>
              <a:buSzTx/>
              <a:buFontTx/>
              <a:buNone/>
              <a:tabLst/>
              <a:defRPr sz="2900">
                <a:solidFill>
                  <a:srgbClr val="0C223F"/>
                </a:solidFill>
                <a:latin typeface="Lato Light"/>
                <a:ea typeface="Lato Light"/>
                <a:cs typeface="Lato Light"/>
                <a:sym typeface="Lato Light"/>
              </a:defRPr>
            </a:pPr>
            <a:r>
              <a:rPr kumimoji="0" lang="en-GB" sz="1600" b="1" i="0" u="none" strike="noStrike" kern="100" cap="none" spc="0" normalizeH="0" baseline="0" noProof="0" dirty="0">
                <a:ln>
                  <a:noFill/>
                </a:ln>
                <a:solidFill>
                  <a:srgbClr val="0C223F"/>
                </a:solidFill>
                <a:effectLst/>
                <a:uLnTx/>
                <a:uFillTx/>
                <a:latin typeface="Arial"/>
                <a:ea typeface="Lato Light"/>
                <a:cs typeface="Arial"/>
                <a:sym typeface="Lato Light"/>
              </a:rPr>
              <a:t>Benefits to Hospital</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Single source of truth (also reducing errors)</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Efficient resource use</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Improved Audit</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sz="2900">
                <a:solidFill>
                  <a:srgbClr val="0C223F"/>
                </a:solidFill>
                <a:latin typeface="Lato Light"/>
                <a:ea typeface="Lato Light"/>
                <a:cs typeface="Lato Light"/>
                <a:sym typeface="Lato Light"/>
              </a:defRPr>
            </a:pPr>
            <a:r>
              <a:rPr kumimoji="0" lang="en-GB" sz="1600" b="0" i="0" u="none" strike="noStrike" kern="100" cap="none" spc="0" normalizeH="0" baseline="0" noProof="0" dirty="0">
                <a:ln>
                  <a:noFill/>
                </a:ln>
                <a:solidFill>
                  <a:srgbClr val="0C223F"/>
                </a:solidFill>
                <a:effectLst/>
                <a:uLnTx/>
                <a:uFillTx/>
                <a:latin typeface="Arial"/>
                <a:ea typeface="Lato Light"/>
                <a:cs typeface="Arial"/>
                <a:sym typeface="Lato Light"/>
              </a:rPr>
              <a:t>Standardised Consent Process</a:t>
            </a:r>
            <a:endParaRPr lang="en-GB" dirty="0"/>
          </a:p>
        </p:txBody>
      </p:sp>
      <p:pic>
        <p:nvPicPr>
          <p:cNvPr id="6" name="Picture 5">
            <a:extLst>
              <a:ext uri="{FF2B5EF4-FFF2-40B4-BE49-F238E27FC236}">
                <a16:creationId xmlns:a16="http://schemas.microsoft.com/office/drawing/2014/main" id="{0DA3C8B7-828B-F263-C3D2-5E9E9D4F6B0B}"/>
              </a:ext>
            </a:extLst>
          </p:cNvPr>
          <p:cNvPicPr>
            <a:picLocks noChangeAspect="1"/>
          </p:cNvPicPr>
          <p:nvPr/>
        </p:nvPicPr>
        <p:blipFill>
          <a:blip r:embed="rId2"/>
          <a:stretch>
            <a:fillRect/>
          </a:stretch>
        </p:blipFill>
        <p:spPr>
          <a:xfrm>
            <a:off x="7039897" y="674274"/>
            <a:ext cx="4025274" cy="5568596"/>
          </a:xfrm>
          <a:prstGeom prst="rect">
            <a:avLst/>
          </a:prstGeom>
        </p:spPr>
      </p:pic>
    </p:spTree>
    <p:extLst>
      <p:ext uri="{BB962C8B-B14F-4D97-AF65-F5344CB8AC3E}">
        <p14:creationId xmlns:p14="http://schemas.microsoft.com/office/powerpoint/2010/main" val="220999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9"/>
            <a:ext cx="10972800" cy="1143000"/>
          </a:xfrm>
        </p:spPr>
        <p:txBody>
          <a:bodyPr vert="horz" lIns="121920" tIns="60960" rIns="121920" bIns="60960" rtlCol="0" anchor="ctr">
            <a:normAutofit/>
          </a:bodyPr>
          <a:lstStyle/>
          <a:p>
            <a:r>
              <a:rPr lang="en-GB" sz="4267" dirty="0"/>
              <a:t>MSE Existing Transformation Timeline</a:t>
            </a:r>
          </a:p>
        </p:txBody>
      </p:sp>
      <p:sp>
        <p:nvSpPr>
          <p:cNvPr id="3" name="Rectangle 2">
            <a:extLst>
              <a:ext uri="{FF2B5EF4-FFF2-40B4-BE49-F238E27FC236}">
                <a16:creationId xmlns:a16="http://schemas.microsoft.com/office/drawing/2014/main" id="{74F14926-769F-41A5-BD7A-7626D8992D06}"/>
              </a:ext>
            </a:extLst>
          </p:cNvPr>
          <p:cNvSpPr/>
          <p:nvPr/>
        </p:nvSpPr>
        <p:spPr>
          <a:xfrm>
            <a:off x="870859" y="2191800"/>
            <a:ext cx="2496000" cy="525352"/>
          </a:xfrm>
          <a:prstGeom prst="rect">
            <a:avLst/>
          </a:prstGeom>
          <a:solidFill>
            <a:srgbClr val="00A499"/>
          </a:solidFill>
          <a:ln>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Until June 2024</a:t>
            </a:r>
          </a:p>
        </p:txBody>
      </p:sp>
      <p:sp>
        <p:nvSpPr>
          <p:cNvPr id="6" name="Rectangle 5">
            <a:extLst>
              <a:ext uri="{FF2B5EF4-FFF2-40B4-BE49-F238E27FC236}">
                <a16:creationId xmlns:a16="http://schemas.microsoft.com/office/drawing/2014/main" id="{DBB8203B-6FA4-488B-AD57-FE01CC2C298F}"/>
              </a:ext>
            </a:extLst>
          </p:cNvPr>
          <p:cNvSpPr/>
          <p:nvPr/>
        </p:nvSpPr>
        <p:spPr>
          <a:xfrm>
            <a:off x="8949545" y="2191800"/>
            <a:ext cx="2496000" cy="525352"/>
          </a:xfrm>
          <a:prstGeom prst="rect">
            <a:avLst/>
          </a:prstGeom>
          <a:solidFill>
            <a:srgbClr val="00A499"/>
          </a:solidFill>
          <a:ln>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September 2024 onwards  </a:t>
            </a:r>
          </a:p>
        </p:txBody>
      </p:sp>
      <p:sp>
        <p:nvSpPr>
          <p:cNvPr id="7" name="Rectangle 6">
            <a:extLst>
              <a:ext uri="{FF2B5EF4-FFF2-40B4-BE49-F238E27FC236}">
                <a16:creationId xmlns:a16="http://schemas.microsoft.com/office/drawing/2014/main" id="{176A32EA-73FB-4E27-A092-26DEE6B1F447}"/>
              </a:ext>
            </a:extLst>
          </p:cNvPr>
          <p:cNvSpPr/>
          <p:nvPr/>
        </p:nvSpPr>
        <p:spPr>
          <a:xfrm>
            <a:off x="3572949" y="2191800"/>
            <a:ext cx="2496000" cy="525352"/>
          </a:xfrm>
          <a:prstGeom prst="rect">
            <a:avLst/>
          </a:prstGeom>
          <a:solidFill>
            <a:srgbClr val="00A499"/>
          </a:solidFill>
          <a:ln>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Until July 2024</a:t>
            </a:r>
          </a:p>
        </p:txBody>
      </p:sp>
      <p:sp>
        <p:nvSpPr>
          <p:cNvPr id="9" name="Rectangle 8">
            <a:extLst>
              <a:ext uri="{FF2B5EF4-FFF2-40B4-BE49-F238E27FC236}">
                <a16:creationId xmlns:a16="http://schemas.microsoft.com/office/drawing/2014/main" id="{C7A3FE14-E04E-4D04-A885-E51B5CB8FA1A}"/>
              </a:ext>
            </a:extLst>
          </p:cNvPr>
          <p:cNvSpPr/>
          <p:nvPr/>
        </p:nvSpPr>
        <p:spPr>
          <a:xfrm>
            <a:off x="892763" y="2863875"/>
            <a:ext cx="2496000" cy="2449348"/>
          </a:xfrm>
          <a:prstGeom prst="rect">
            <a:avLst/>
          </a:prstGeom>
          <a:gradFill flip="none" rotWithShape="1">
            <a:gsLst>
              <a:gs pos="0">
                <a:srgbClr val="00A499">
                  <a:tint val="66000"/>
                  <a:satMod val="160000"/>
                </a:srgbClr>
              </a:gs>
              <a:gs pos="50000">
                <a:srgbClr val="00A499">
                  <a:tint val="44500"/>
                  <a:satMod val="160000"/>
                </a:srgbClr>
              </a:gs>
              <a:gs pos="100000">
                <a:srgbClr val="00A49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C223F"/>
                </a:solidFill>
                <a:effectLst/>
                <a:uLnTx/>
                <a:uFillTx/>
                <a:latin typeface="Arial"/>
                <a:ea typeface="Lato Light"/>
                <a:cs typeface="Arial"/>
              </a:rPr>
              <a:t>Increase usage information leaflets, and online surgical procedure video: </a:t>
            </a:r>
            <a:r>
              <a:rPr kumimoji="0" lang="en-GB" sz="1600" b="0" i="0" u="none" strike="noStrike" kern="1200" cap="none" spc="0" normalizeH="0" baseline="0" noProof="0" dirty="0">
                <a:ln>
                  <a:noFill/>
                </a:ln>
                <a:solidFill>
                  <a:srgbClr val="0C223F"/>
                </a:solidFill>
                <a:effectLst/>
                <a:uLnTx/>
                <a:uFillTx/>
                <a:latin typeface="Arial"/>
                <a:ea typeface="Lato Light"/>
                <a:cs typeface="Arial"/>
                <a:hlinkClick r:id="rId4"/>
              </a:rPr>
              <a:t>Patient Information</a:t>
            </a:r>
          </a:p>
          <a:p>
            <a:pPr marL="228594" marR="0" lvl="0" indent="-228594"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C223F"/>
                </a:solidFill>
                <a:effectLst/>
                <a:uLnTx/>
                <a:uFillTx/>
                <a:latin typeface="Arial"/>
                <a:ea typeface="Lato Light"/>
                <a:cs typeface="Arial"/>
              </a:rPr>
              <a:t>Complete the Proof of Concept </a:t>
            </a:r>
            <a:endParaRPr kumimoji="0" lang="en-GB" sz="2400" b="0" i="0" u="none" strike="noStrike" kern="1200" cap="none" spc="0" normalizeH="0" baseline="0" noProof="0" dirty="0">
              <a:ln>
                <a:noFill/>
              </a:ln>
              <a:solidFill>
                <a:prstClr val="white"/>
              </a:solidFill>
              <a:effectLst/>
              <a:uLnTx/>
              <a:uFillTx/>
              <a:latin typeface="Calibri" panose="020F0502020204030204"/>
              <a:ea typeface="Calibri"/>
              <a:cs typeface="Calibri"/>
            </a:endParaRPr>
          </a:p>
          <a:p>
            <a:pPr marL="228594" marR="0" lvl="0" indent="-228594"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FF0000"/>
                </a:solidFill>
                <a:effectLst/>
                <a:uLnTx/>
                <a:uFillTx/>
                <a:latin typeface="Arial"/>
                <a:ea typeface="Lato Light"/>
                <a:cs typeface="Arial"/>
              </a:rPr>
              <a:t>Integration with Trusts  EPR Systems</a:t>
            </a:r>
            <a:endParaRPr kumimoji="0" lang="en-GB" sz="2400" b="0" i="0" u="none" strike="noStrike" kern="1200" cap="none" spc="0" normalizeH="0" baseline="0" noProof="0" dirty="0">
              <a:ln>
                <a:noFill/>
              </a:ln>
              <a:solidFill>
                <a:srgbClr val="FF0000"/>
              </a:solidFill>
              <a:effectLst/>
              <a:uLnTx/>
              <a:uFillTx/>
              <a:latin typeface="Arial"/>
              <a:ea typeface="Calibri"/>
              <a:cs typeface="Arial"/>
            </a:endParaRP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C223F"/>
              </a:solidFill>
              <a:effectLst/>
              <a:uLnTx/>
              <a:uFillTx/>
              <a:latin typeface="Arial" panose="020B0604020202020204" pitchFamily="34" charset="0"/>
              <a:ea typeface="Lato Light"/>
              <a:cs typeface="Arial" panose="020B0604020202020204" pitchFamily="34" charset="0"/>
            </a:endParaRPr>
          </a:p>
        </p:txBody>
      </p:sp>
      <p:sp>
        <p:nvSpPr>
          <p:cNvPr id="11" name="Rectangle 10">
            <a:extLst>
              <a:ext uri="{FF2B5EF4-FFF2-40B4-BE49-F238E27FC236}">
                <a16:creationId xmlns:a16="http://schemas.microsoft.com/office/drawing/2014/main" id="{DB4FD5AE-75E3-498D-B530-AF2C5087AE29}"/>
              </a:ext>
            </a:extLst>
          </p:cNvPr>
          <p:cNvSpPr/>
          <p:nvPr/>
        </p:nvSpPr>
        <p:spPr>
          <a:xfrm>
            <a:off x="8949545" y="2867507"/>
            <a:ext cx="2496000" cy="2455261"/>
          </a:xfrm>
          <a:prstGeom prst="rect">
            <a:avLst/>
          </a:prstGeom>
          <a:gradFill flip="none" rotWithShape="1">
            <a:gsLst>
              <a:gs pos="0">
                <a:srgbClr val="00A499">
                  <a:tint val="66000"/>
                  <a:satMod val="160000"/>
                </a:srgbClr>
              </a:gs>
              <a:gs pos="50000">
                <a:srgbClr val="00A499">
                  <a:tint val="44500"/>
                  <a:satMod val="160000"/>
                </a:srgbClr>
              </a:gs>
              <a:gs pos="100000">
                <a:srgbClr val="00A49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Lato Light"/>
                <a:cs typeface="Arial" panose="020B0604020202020204" pitchFamily="34" charset="0"/>
              </a:rPr>
              <a:t>Complete gradual roll-out across </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MSE Hospitals</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Lato Light"/>
                <a:cs typeface="Arial" panose="020B0604020202020204" pitchFamily="34" charset="0"/>
              </a:rPr>
              <a:t>.</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564923D-E95B-4C84-8351-44AE5820FF70}"/>
              </a:ext>
            </a:extLst>
          </p:cNvPr>
          <p:cNvSpPr/>
          <p:nvPr/>
        </p:nvSpPr>
        <p:spPr>
          <a:xfrm>
            <a:off x="3572948" y="2863875"/>
            <a:ext cx="2496000" cy="2449116"/>
          </a:xfrm>
          <a:prstGeom prst="rect">
            <a:avLst/>
          </a:prstGeom>
          <a:gradFill flip="none" rotWithShape="1">
            <a:gsLst>
              <a:gs pos="0">
                <a:srgbClr val="00A499">
                  <a:tint val="66000"/>
                  <a:satMod val="160000"/>
                </a:srgbClr>
              </a:gs>
              <a:gs pos="50000">
                <a:srgbClr val="00A499">
                  <a:tint val="44500"/>
                  <a:satMod val="160000"/>
                </a:srgbClr>
              </a:gs>
              <a:gs pos="100000">
                <a:srgbClr val="00A49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C223F"/>
                </a:solidFill>
                <a:effectLst/>
                <a:uLnTx/>
                <a:uFillTx/>
                <a:latin typeface="Arial"/>
                <a:ea typeface="Lato Light"/>
                <a:cs typeface="Arial"/>
              </a:rPr>
              <a:t>Clinician Engagement -understand current consent processes</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a:ea typeface="Lato Light"/>
                <a:cs typeface="Arial"/>
              </a:rPr>
              <a:t>Review and update Trust’s consent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C223F"/>
              </a:solidFill>
              <a:effectLst/>
              <a:uLnTx/>
              <a:uFillTx/>
              <a:latin typeface="Arial" panose="020B0604020202020204" pitchFamily="34" charset="0"/>
              <a:ea typeface="Lato 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2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7ECED8E-CCC0-445C-A163-A3F3F5F9241D}"/>
              </a:ext>
            </a:extLst>
          </p:cNvPr>
          <p:cNvSpPr/>
          <p:nvPr/>
        </p:nvSpPr>
        <p:spPr>
          <a:xfrm>
            <a:off x="6261247" y="2191800"/>
            <a:ext cx="2496000" cy="525352"/>
          </a:xfrm>
          <a:prstGeom prst="rect">
            <a:avLst/>
          </a:prstGeom>
          <a:solidFill>
            <a:srgbClr val="00A499"/>
          </a:solidFill>
          <a:ln>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July to August 2024</a:t>
            </a:r>
          </a:p>
        </p:txBody>
      </p:sp>
      <p:sp>
        <p:nvSpPr>
          <p:cNvPr id="13" name="Rectangle 12">
            <a:extLst>
              <a:ext uri="{FF2B5EF4-FFF2-40B4-BE49-F238E27FC236}">
                <a16:creationId xmlns:a16="http://schemas.microsoft.com/office/drawing/2014/main" id="{816E5C89-4790-436B-BB33-C461D85EBB77}"/>
              </a:ext>
            </a:extLst>
          </p:cNvPr>
          <p:cNvSpPr/>
          <p:nvPr/>
        </p:nvSpPr>
        <p:spPr>
          <a:xfrm>
            <a:off x="6261247" y="2863875"/>
            <a:ext cx="2496000" cy="2449116"/>
          </a:xfrm>
          <a:prstGeom prst="rect">
            <a:avLst/>
          </a:prstGeom>
          <a:gradFill flip="none" rotWithShape="1">
            <a:gsLst>
              <a:gs pos="0">
                <a:srgbClr val="00A499">
                  <a:tint val="66000"/>
                  <a:satMod val="160000"/>
                </a:srgbClr>
              </a:gs>
              <a:gs pos="50000">
                <a:srgbClr val="00A499">
                  <a:tint val="44500"/>
                  <a:satMod val="160000"/>
                </a:srgbClr>
              </a:gs>
              <a:gs pos="100000">
                <a:srgbClr val="00A49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Complete governance requirements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Gain approvals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Pilot </a:t>
            </a:r>
            <a:r>
              <a:rPr kumimoji="0" lang="en-GB" sz="1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e-Consent</a:t>
            </a: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in Breast and ENT at MSE Hospitals</a:t>
            </a:r>
          </a:p>
        </p:txBody>
      </p:sp>
    </p:spTree>
    <p:custDataLst>
      <p:tags r:id="rId1"/>
    </p:custDataLst>
    <p:extLst>
      <p:ext uri="{BB962C8B-B14F-4D97-AF65-F5344CB8AC3E}">
        <p14:creationId xmlns:p14="http://schemas.microsoft.com/office/powerpoint/2010/main" val="1521486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9">
                                            <p:bg/>
                                          </p:spTgt>
                                        </p:tgtEl>
                                        <p:attrNameLst>
                                          <p:attrName>style.visibility</p:attrName>
                                        </p:attrNameLst>
                                      </p:cBhvr>
                                      <p:to>
                                        <p:strVal val="visible"/>
                                      </p:to>
                                    </p:set>
                                    <p:animEffect transition="in" filter="fade">
                                      <p:cBhvr>
                                        <p:cTn id="16" dur="1000"/>
                                        <p:tgtEl>
                                          <p:spTgt spid="9">
                                            <p:bg/>
                                          </p:spTgt>
                                        </p:tgtEl>
                                      </p:cBhvr>
                                    </p:animEffect>
                                    <p:anim calcmode="lin" valueType="num">
                                      <p:cBhvr>
                                        <p:cTn id="17" dur="1000" fill="hold"/>
                                        <p:tgtEl>
                                          <p:spTgt spid="9">
                                            <p:bg/>
                                          </p:spTgt>
                                        </p:tgtEl>
                                        <p:attrNameLst>
                                          <p:attrName>ppt_x</p:attrName>
                                        </p:attrNameLst>
                                      </p:cBhvr>
                                      <p:tavLst>
                                        <p:tav tm="0">
                                          <p:val>
                                            <p:strVal val="#ppt_x"/>
                                          </p:val>
                                        </p:tav>
                                        <p:tav tm="100000">
                                          <p:val>
                                            <p:strVal val="#ppt_x"/>
                                          </p:val>
                                        </p:tav>
                                      </p:tavLst>
                                    </p:anim>
                                    <p:anim calcmode="lin" valueType="num">
                                      <p:cBhvr>
                                        <p:cTn id="18" dur="1000" fill="hold"/>
                                        <p:tgtEl>
                                          <p:spTgt spid="9">
                                            <p:bg/>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1000"/>
                                        <p:tgtEl>
                                          <p:spTgt spid="7">
                                            <p:bg/>
                                          </p:spTgt>
                                        </p:tgtEl>
                                      </p:cBhvr>
                                    </p:animEffect>
                                    <p:anim calcmode="lin" valueType="num">
                                      <p:cBhvr>
                                        <p:cTn id="44" dur="1000" fill="hold"/>
                                        <p:tgtEl>
                                          <p:spTgt spid="7">
                                            <p:bg/>
                                          </p:spTgt>
                                        </p:tgtEl>
                                        <p:attrNameLst>
                                          <p:attrName>ppt_x</p:attrName>
                                        </p:attrNameLst>
                                      </p:cBhvr>
                                      <p:tavLst>
                                        <p:tav tm="0">
                                          <p:val>
                                            <p:strVal val="#ppt_x"/>
                                          </p:val>
                                        </p:tav>
                                        <p:tav tm="100000">
                                          <p:val>
                                            <p:strVal val="#ppt_x"/>
                                          </p:val>
                                        </p:tav>
                                      </p:tavLst>
                                    </p:anim>
                                    <p:anim calcmode="lin" valueType="num">
                                      <p:cBhvr>
                                        <p:cTn id="45" dur="1000" fill="hold"/>
                                        <p:tgtEl>
                                          <p:spTgt spid="7">
                                            <p:bg/>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500"/>
                                        <p:tgtEl>
                                          <p:spTgt spid="7">
                                            <p:txEl>
                                              <p:pRg st="0" end="0"/>
                                            </p:txEl>
                                          </p:spTgt>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2">
                                            <p:bg/>
                                          </p:spTgt>
                                        </p:tgtEl>
                                        <p:attrNameLst>
                                          <p:attrName>style.visibility</p:attrName>
                                        </p:attrNameLst>
                                      </p:cBhvr>
                                      <p:to>
                                        <p:strVal val="visible"/>
                                      </p:to>
                                    </p:set>
                                    <p:animEffect transition="in" filter="fade">
                                      <p:cBhvr>
                                        <p:cTn id="53" dur="1000"/>
                                        <p:tgtEl>
                                          <p:spTgt spid="12">
                                            <p:bg/>
                                          </p:spTgt>
                                        </p:tgtEl>
                                      </p:cBhvr>
                                    </p:animEffect>
                                    <p:anim calcmode="lin" valueType="num">
                                      <p:cBhvr>
                                        <p:cTn id="54" dur="1000" fill="hold"/>
                                        <p:tgtEl>
                                          <p:spTgt spid="12">
                                            <p:bg/>
                                          </p:spTgt>
                                        </p:tgtEl>
                                        <p:attrNameLst>
                                          <p:attrName>ppt_x</p:attrName>
                                        </p:attrNameLst>
                                      </p:cBhvr>
                                      <p:tavLst>
                                        <p:tav tm="0">
                                          <p:val>
                                            <p:strVal val="#ppt_x"/>
                                          </p:val>
                                        </p:tav>
                                        <p:tav tm="100000">
                                          <p:val>
                                            <p:strVal val="#ppt_x"/>
                                          </p:val>
                                        </p:tav>
                                      </p:tavLst>
                                    </p:anim>
                                    <p:anim calcmode="lin" valueType="num">
                                      <p:cBhvr>
                                        <p:cTn id="55"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500"/>
                                        <p:tgtEl>
                                          <p:spTgt spid="1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xEl>
                                              <p:pRg st="1" end="1"/>
                                            </p:txEl>
                                          </p:spTgt>
                                        </p:tgtEl>
                                        <p:attrNameLst>
                                          <p:attrName>style.visibility</p:attrName>
                                        </p:attrNameLst>
                                      </p:cBhvr>
                                      <p:to>
                                        <p:strVal val="visible"/>
                                      </p:to>
                                    </p:set>
                                    <p:animEffect transition="in" filter="fade">
                                      <p:cBhvr>
                                        <p:cTn id="65" dur="1000"/>
                                        <p:tgtEl>
                                          <p:spTgt spid="12">
                                            <p:txEl>
                                              <p:pRg st="1" end="1"/>
                                            </p:txEl>
                                          </p:spTgt>
                                        </p:tgtEl>
                                      </p:cBhvr>
                                    </p:animEffect>
                                    <p:anim calcmode="lin" valueType="num">
                                      <p:cBhvr>
                                        <p:cTn id="6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bg/>
                                          </p:spTgt>
                                        </p:tgtEl>
                                        <p:attrNameLst>
                                          <p:attrName>style.visibility</p:attrName>
                                        </p:attrNameLst>
                                      </p:cBhvr>
                                      <p:to>
                                        <p:strVal val="visible"/>
                                      </p:to>
                                    </p:set>
                                    <p:animEffect transition="in" filter="fade">
                                      <p:cBhvr>
                                        <p:cTn id="72" dur="1000"/>
                                        <p:tgtEl>
                                          <p:spTgt spid="10">
                                            <p:bg/>
                                          </p:spTgt>
                                        </p:tgtEl>
                                      </p:cBhvr>
                                    </p:animEffect>
                                    <p:anim calcmode="lin" valueType="num">
                                      <p:cBhvr>
                                        <p:cTn id="73" dur="1000" fill="hold"/>
                                        <p:tgtEl>
                                          <p:spTgt spid="10">
                                            <p:bg/>
                                          </p:spTgt>
                                        </p:tgtEl>
                                        <p:attrNameLst>
                                          <p:attrName>ppt_x</p:attrName>
                                        </p:attrNameLst>
                                      </p:cBhvr>
                                      <p:tavLst>
                                        <p:tav tm="0">
                                          <p:val>
                                            <p:strVal val="#ppt_x"/>
                                          </p:val>
                                        </p:tav>
                                        <p:tav tm="100000">
                                          <p:val>
                                            <p:strVal val="#ppt_x"/>
                                          </p:val>
                                        </p:tav>
                                      </p:tavLst>
                                    </p:anim>
                                    <p:anim calcmode="lin" valueType="num">
                                      <p:cBhvr>
                                        <p:cTn id="74" dur="1000" fill="hold"/>
                                        <p:tgtEl>
                                          <p:spTgt spid="10">
                                            <p:bg/>
                                          </p:spTgt>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Effect transition="in" filter="fade">
                                      <p:cBhvr>
                                        <p:cTn id="78" dur="500"/>
                                        <p:tgtEl>
                                          <p:spTgt spid="10">
                                            <p:txEl>
                                              <p:pRg st="0" end="0"/>
                                            </p:txEl>
                                          </p:spTgt>
                                        </p:tgtEl>
                                      </p:cBhvr>
                                    </p:animEffect>
                                  </p:childTnLst>
                                </p:cTn>
                              </p:par>
                            </p:childTnLst>
                          </p:cTn>
                        </p:par>
                        <p:par>
                          <p:cTn id="79" fill="hold">
                            <p:stCondLst>
                              <p:cond delay="1500"/>
                            </p:stCondLst>
                            <p:childTnLst>
                              <p:par>
                                <p:cTn id="80" presetID="42" presetClass="entr" presetSubtype="0" fill="hold" grpId="0" nodeType="afterEffect">
                                  <p:stCondLst>
                                    <p:cond delay="0"/>
                                  </p:stCondLst>
                                  <p:childTnLst>
                                    <p:set>
                                      <p:cBhvr>
                                        <p:cTn id="81" dur="1" fill="hold">
                                          <p:stCondLst>
                                            <p:cond delay="0"/>
                                          </p:stCondLst>
                                        </p:cTn>
                                        <p:tgtEl>
                                          <p:spTgt spid="13">
                                            <p:bg/>
                                          </p:spTgt>
                                        </p:tgtEl>
                                        <p:attrNameLst>
                                          <p:attrName>style.visibility</p:attrName>
                                        </p:attrNameLst>
                                      </p:cBhvr>
                                      <p:to>
                                        <p:strVal val="visible"/>
                                      </p:to>
                                    </p:set>
                                    <p:animEffect transition="in" filter="fade">
                                      <p:cBhvr>
                                        <p:cTn id="82" dur="1000"/>
                                        <p:tgtEl>
                                          <p:spTgt spid="13">
                                            <p:bg/>
                                          </p:spTgt>
                                        </p:tgtEl>
                                      </p:cBhvr>
                                    </p:animEffect>
                                    <p:anim calcmode="lin" valueType="num">
                                      <p:cBhvr>
                                        <p:cTn id="83" dur="1000" fill="hold"/>
                                        <p:tgtEl>
                                          <p:spTgt spid="13">
                                            <p:bg/>
                                          </p:spTgt>
                                        </p:tgtEl>
                                        <p:attrNameLst>
                                          <p:attrName>ppt_x</p:attrName>
                                        </p:attrNameLst>
                                      </p:cBhvr>
                                      <p:tavLst>
                                        <p:tav tm="0">
                                          <p:val>
                                            <p:strVal val="#ppt_x"/>
                                          </p:val>
                                        </p:tav>
                                        <p:tav tm="100000">
                                          <p:val>
                                            <p:strVal val="#ppt_x"/>
                                          </p:val>
                                        </p:tav>
                                      </p:tavLst>
                                    </p:anim>
                                    <p:anim calcmode="lin" valueType="num">
                                      <p:cBhvr>
                                        <p:cTn id="84" dur="1000" fill="hold"/>
                                        <p:tgtEl>
                                          <p:spTgt spid="13">
                                            <p:bg/>
                                          </p:spTgt>
                                        </p:tgtEl>
                                        <p:attrNameLst>
                                          <p:attrName>ppt_y</p:attrName>
                                        </p:attrNameLst>
                                      </p:cBhvr>
                                      <p:tavLst>
                                        <p:tav tm="0">
                                          <p:val>
                                            <p:strVal val="#ppt_y+.1"/>
                                          </p:val>
                                        </p:tav>
                                        <p:tav tm="100000">
                                          <p:val>
                                            <p:strVal val="#ppt_y"/>
                                          </p:val>
                                        </p:tav>
                                      </p:tavLst>
                                    </p:anim>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13">
                                            <p:txEl>
                                              <p:pRg st="0" end="0"/>
                                            </p:txEl>
                                          </p:spTgt>
                                        </p:tgtEl>
                                        <p:attrNameLst>
                                          <p:attrName>style.visibility</p:attrName>
                                        </p:attrNameLst>
                                      </p:cBhvr>
                                      <p:to>
                                        <p:strVal val="visible"/>
                                      </p:to>
                                    </p:set>
                                    <p:animEffect transition="in" filter="fade">
                                      <p:cBhvr>
                                        <p:cTn id="88" dur="500"/>
                                        <p:tgtEl>
                                          <p:spTgt spid="13">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
                                            <p:txEl>
                                              <p:pRg st="1" end="1"/>
                                            </p:txEl>
                                          </p:spTgt>
                                        </p:tgtEl>
                                        <p:attrNameLst>
                                          <p:attrName>style.visibility</p:attrName>
                                        </p:attrNameLst>
                                      </p:cBhvr>
                                      <p:to>
                                        <p:strVal val="visible"/>
                                      </p:to>
                                    </p:set>
                                    <p:animEffect transition="in" filter="fade">
                                      <p:cBhvr>
                                        <p:cTn id="93" dur="500"/>
                                        <p:tgtEl>
                                          <p:spTgt spid="13">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3">
                                            <p:txEl>
                                              <p:pRg st="2" end="2"/>
                                            </p:txEl>
                                          </p:spTgt>
                                        </p:tgtEl>
                                        <p:attrNameLst>
                                          <p:attrName>style.visibility</p:attrName>
                                        </p:attrNameLst>
                                      </p:cBhvr>
                                      <p:to>
                                        <p:strVal val="visible"/>
                                      </p:to>
                                    </p:set>
                                    <p:animEffect transition="in" filter="fade">
                                      <p:cBhvr>
                                        <p:cTn id="98" dur="1000"/>
                                        <p:tgtEl>
                                          <p:spTgt spid="13">
                                            <p:txEl>
                                              <p:pRg st="2" end="2"/>
                                            </p:txEl>
                                          </p:spTgt>
                                        </p:tgtEl>
                                      </p:cBhvr>
                                    </p:animEffect>
                                    <p:anim calcmode="lin" valueType="num">
                                      <p:cBhvr>
                                        <p:cTn id="9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bg/>
                                          </p:spTgt>
                                        </p:tgtEl>
                                        <p:attrNameLst>
                                          <p:attrName>style.visibility</p:attrName>
                                        </p:attrNameLst>
                                      </p:cBhvr>
                                      <p:to>
                                        <p:strVal val="visible"/>
                                      </p:to>
                                    </p:set>
                                    <p:animEffect transition="in" filter="fade">
                                      <p:cBhvr>
                                        <p:cTn id="105" dur="1000"/>
                                        <p:tgtEl>
                                          <p:spTgt spid="6">
                                            <p:bg/>
                                          </p:spTgt>
                                        </p:tgtEl>
                                      </p:cBhvr>
                                    </p:animEffect>
                                    <p:anim calcmode="lin" valueType="num">
                                      <p:cBhvr>
                                        <p:cTn id="106" dur="1000" fill="hold"/>
                                        <p:tgtEl>
                                          <p:spTgt spid="6">
                                            <p:bg/>
                                          </p:spTgt>
                                        </p:tgtEl>
                                        <p:attrNameLst>
                                          <p:attrName>ppt_x</p:attrName>
                                        </p:attrNameLst>
                                      </p:cBhvr>
                                      <p:tavLst>
                                        <p:tav tm="0">
                                          <p:val>
                                            <p:strVal val="#ppt_x"/>
                                          </p:val>
                                        </p:tav>
                                        <p:tav tm="100000">
                                          <p:val>
                                            <p:strVal val="#ppt_x"/>
                                          </p:val>
                                        </p:tav>
                                      </p:tavLst>
                                    </p:anim>
                                    <p:anim calcmode="lin" valueType="num">
                                      <p:cBhvr>
                                        <p:cTn id="107" dur="1000" fill="hold"/>
                                        <p:tgtEl>
                                          <p:spTgt spid="6">
                                            <p:bg/>
                                          </p:spTgt>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6">
                                            <p:txEl>
                                              <p:pRg st="0" end="0"/>
                                            </p:txEl>
                                          </p:spTgt>
                                        </p:tgtEl>
                                        <p:attrNameLst>
                                          <p:attrName>style.visibility</p:attrName>
                                        </p:attrNameLst>
                                      </p:cBhvr>
                                      <p:to>
                                        <p:strVal val="visible"/>
                                      </p:to>
                                    </p:set>
                                    <p:animEffect transition="in" filter="fade">
                                      <p:cBhvr>
                                        <p:cTn id="111" dur="500"/>
                                        <p:tgtEl>
                                          <p:spTgt spid="6">
                                            <p:txEl>
                                              <p:pRg st="0" end="0"/>
                                            </p:txEl>
                                          </p:spTgt>
                                        </p:tgtEl>
                                      </p:cBhvr>
                                    </p:animEffect>
                                  </p:childTnLst>
                                </p:cTn>
                              </p:par>
                            </p:childTnLst>
                          </p:cTn>
                        </p:par>
                        <p:par>
                          <p:cTn id="112" fill="hold">
                            <p:stCondLst>
                              <p:cond delay="1500"/>
                            </p:stCondLst>
                            <p:childTnLst>
                              <p:par>
                                <p:cTn id="113" presetID="42" presetClass="entr" presetSubtype="0" fill="hold" grpId="0" nodeType="afterEffect">
                                  <p:stCondLst>
                                    <p:cond delay="0"/>
                                  </p:stCondLst>
                                  <p:childTnLst>
                                    <p:set>
                                      <p:cBhvr>
                                        <p:cTn id="114" dur="1" fill="hold">
                                          <p:stCondLst>
                                            <p:cond delay="0"/>
                                          </p:stCondLst>
                                        </p:cTn>
                                        <p:tgtEl>
                                          <p:spTgt spid="11">
                                            <p:bg/>
                                          </p:spTgt>
                                        </p:tgtEl>
                                        <p:attrNameLst>
                                          <p:attrName>style.visibility</p:attrName>
                                        </p:attrNameLst>
                                      </p:cBhvr>
                                      <p:to>
                                        <p:strVal val="visible"/>
                                      </p:to>
                                    </p:set>
                                    <p:animEffect transition="in" filter="fade">
                                      <p:cBhvr>
                                        <p:cTn id="115" dur="1000"/>
                                        <p:tgtEl>
                                          <p:spTgt spid="11">
                                            <p:bg/>
                                          </p:spTgt>
                                        </p:tgtEl>
                                      </p:cBhvr>
                                    </p:animEffect>
                                    <p:anim calcmode="lin" valueType="num">
                                      <p:cBhvr>
                                        <p:cTn id="116" dur="1000" fill="hold"/>
                                        <p:tgtEl>
                                          <p:spTgt spid="11">
                                            <p:bg/>
                                          </p:spTgt>
                                        </p:tgtEl>
                                        <p:attrNameLst>
                                          <p:attrName>ppt_x</p:attrName>
                                        </p:attrNameLst>
                                      </p:cBhvr>
                                      <p:tavLst>
                                        <p:tav tm="0">
                                          <p:val>
                                            <p:strVal val="#ppt_x"/>
                                          </p:val>
                                        </p:tav>
                                        <p:tav tm="100000">
                                          <p:val>
                                            <p:strVal val="#ppt_x"/>
                                          </p:val>
                                        </p:tav>
                                      </p:tavLst>
                                    </p:anim>
                                    <p:anim calcmode="lin" valueType="num">
                                      <p:cBhvr>
                                        <p:cTn id="117" dur="1000" fill="hold"/>
                                        <p:tgtEl>
                                          <p:spTgt spid="11">
                                            <p:bg/>
                                          </p:spTgt>
                                        </p:tgtEl>
                                        <p:attrNameLst>
                                          <p:attrName>ppt_y</p:attrName>
                                        </p:attrNameLst>
                                      </p:cBhvr>
                                      <p:tavLst>
                                        <p:tav tm="0">
                                          <p:val>
                                            <p:strVal val="#ppt_y+.1"/>
                                          </p:val>
                                        </p:tav>
                                        <p:tav tm="100000">
                                          <p:val>
                                            <p:strVal val="#ppt_y"/>
                                          </p:val>
                                        </p:tav>
                                      </p:tavLst>
                                    </p:anim>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11">
                                            <p:txEl>
                                              <p:pRg st="0" end="0"/>
                                            </p:txEl>
                                          </p:spTgt>
                                        </p:tgtEl>
                                        <p:attrNameLst>
                                          <p:attrName>style.visibility</p:attrName>
                                        </p:attrNameLst>
                                      </p:cBhvr>
                                      <p:to>
                                        <p:strVal val="visible"/>
                                      </p:to>
                                    </p:set>
                                    <p:animEffect transition="in" filter="fade">
                                      <p:cBhvr>
                                        <p:cTn id="1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P spid="7" grpId="0" uiExpand="1" build="p" animBg="1"/>
      <p:bldP spid="9" grpId="0" uiExpand="1" build="p" animBg="1"/>
      <p:bldP spid="11" grpId="0" uiExpand="1" build="p" animBg="1"/>
      <p:bldP spid="12" grpId="0" uiExpand="1" build="p" animBg="1"/>
      <p:bldP spid="10" grpId="0" uiExpand="1" build="p" animBg="1"/>
      <p:bldP spid="1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92D8-F4E4-A5DA-6CB9-56194C79345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73280D-87F0-747A-3B0E-26F5DCB178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3BAB249C-E322-5AA9-6737-16AA81AFD629}"/>
              </a:ext>
            </a:extLst>
          </p:cNvPr>
          <p:cNvSpPr>
            <a:spLocks noGrp="1"/>
          </p:cNvSpPr>
          <p:nvPr>
            <p:ph type="title"/>
          </p:nvPr>
        </p:nvSpPr>
        <p:spPr>
          <a:xfrm>
            <a:off x="294468" y="3088460"/>
            <a:ext cx="7578671" cy="1362160"/>
          </a:xfrm>
        </p:spPr>
        <p:txBody>
          <a:bodyPr>
            <a:noAutofit/>
          </a:bodyPr>
          <a:lstStyle/>
          <a:p>
            <a:r>
              <a:rPr lang="en-US" sz="2800" b="1" dirty="0">
                <a:solidFill>
                  <a:schemeClr val="bg1"/>
                </a:solidFill>
              </a:rPr>
              <a:t>Questions?</a:t>
            </a:r>
            <a:endParaRPr lang="en-GB" sz="2800" b="1" dirty="0">
              <a:solidFill>
                <a:schemeClr val="bg1"/>
              </a:solidFill>
            </a:endParaRPr>
          </a:p>
        </p:txBody>
      </p:sp>
      <p:sp>
        <p:nvSpPr>
          <p:cNvPr id="5" name="Title 1">
            <a:extLst>
              <a:ext uri="{FF2B5EF4-FFF2-40B4-BE49-F238E27FC236}">
                <a16:creationId xmlns:a16="http://schemas.microsoft.com/office/drawing/2014/main" id="{62F694AA-B312-B84A-A444-09B11443CD35}"/>
              </a:ext>
            </a:extLst>
          </p:cNvPr>
          <p:cNvSpPr txBox="1">
            <a:spLocks/>
          </p:cNvSpPr>
          <p:nvPr/>
        </p:nvSpPr>
        <p:spPr>
          <a:xfrm>
            <a:off x="527222" y="3769540"/>
            <a:ext cx="7045673" cy="681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323232"/>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4306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3">
            <a:extLst>
              <a:ext uri="{FF2B5EF4-FFF2-40B4-BE49-F238E27FC236}">
                <a16:creationId xmlns:a16="http://schemas.microsoft.com/office/drawing/2014/main" id="{32400423-4659-D7E7-404A-7214D5FF8615}"/>
              </a:ext>
            </a:extLst>
          </p:cNvPr>
          <p:cNvSpPr txBox="1">
            <a:spLocks/>
          </p:cNvSpPr>
          <p:nvPr/>
        </p:nvSpPr>
        <p:spPr>
          <a:xfrm>
            <a:off x="5220930" y="4103330"/>
            <a:ext cx="8100518" cy="1143000"/>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600" kern="1200">
                <a:solidFill>
                  <a:srgbClr val="002E87"/>
                </a:solidFill>
                <a:latin typeface="Arial" panose="020B0604020202020204" pitchFamily="34" charset="0"/>
                <a:ea typeface="+mj-ea"/>
                <a:cs typeface="Arial" panose="020B0604020202020204" pitchFamily="34" charset="0"/>
              </a:defRPr>
            </a:lvl1pPr>
          </a:lstStyle>
          <a:p>
            <a:pPr algn="ctr"/>
            <a:r>
              <a:rPr lang="en-US" sz="5867" dirty="0"/>
              <a:t>Montgomery 2015</a:t>
            </a:r>
            <a:r>
              <a:rPr lang="en-US" sz="1467" dirty="0">
                <a:solidFill>
                  <a:schemeClr val="bg1"/>
                </a:solidFill>
              </a:rPr>
              <a:t>Consultation</a:t>
            </a:r>
          </a:p>
        </p:txBody>
      </p:sp>
      <p:pic>
        <p:nvPicPr>
          <p:cNvPr id="1026" name="Picture 2" descr="Supreme Court Logo">
            <a:extLst>
              <a:ext uri="{FF2B5EF4-FFF2-40B4-BE49-F238E27FC236}">
                <a16:creationId xmlns:a16="http://schemas.microsoft.com/office/drawing/2014/main" id="{20723908-5BF2-2B38-54C9-CBD636096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350" y="1778000"/>
            <a:ext cx="41275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A339C07-D59F-C93C-662E-95EA180C5D5C}"/>
              </a:ext>
            </a:extLst>
          </p:cNvPr>
          <p:cNvPicPr>
            <a:picLocks noChangeAspect="1"/>
          </p:cNvPicPr>
          <p:nvPr/>
        </p:nvPicPr>
        <p:blipFill>
          <a:blip r:embed="rId5"/>
          <a:stretch>
            <a:fillRect/>
          </a:stretch>
        </p:blipFill>
        <p:spPr>
          <a:xfrm>
            <a:off x="707922" y="262247"/>
            <a:ext cx="4696664" cy="6333505"/>
          </a:xfrm>
          <a:prstGeom prst="rect">
            <a:avLst/>
          </a:prstGeom>
          <a:ln>
            <a:noFill/>
          </a:ln>
          <a:effectLst>
            <a:outerShdw blurRad="292100" dist="139700" dir="2700000" algn="tl" rotWithShape="0">
              <a:srgbClr val="333333">
                <a:alpha val="65000"/>
              </a:srgbClr>
            </a:outerShdw>
          </a:effectLst>
        </p:spPr>
      </p:pic>
      <p:sp>
        <p:nvSpPr>
          <p:cNvPr id="18" name="Title 1">
            <a:extLst>
              <a:ext uri="{FF2B5EF4-FFF2-40B4-BE49-F238E27FC236}">
                <a16:creationId xmlns:a16="http://schemas.microsoft.com/office/drawing/2014/main" id="{CE9442A3-AB54-1D01-3077-3EEA9090FEB9}"/>
              </a:ext>
            </a:extLst>
          </p:cNvPr>
          <p:cNvSpPr txBox="1">
            <a:spLocks/>
          </p:cNvSpPr>
          <p:nvPr/>
        </p:nvSpPr>
        <p:spPr>
          <a:xfrm>
            <a:off x="12192001" y="-2431741"/>
            <a:ext cx="5653548" cy="147002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600" kern="1200">
                <a:solidFill>
                  <a:srgbClr val="002E87"/>
                </a:solidFill>
                <a:latin typeface="Arial" panose="020B0604020202020204" pitchFamily="34" charset="0"/>
                <a:ea typeface="+mj-ea"/>
                <a:cs typeface="Arial" panose="020B0604020202020204" pitchFamily="34" charset="0"/>
              </a:defRPr>
            </a:lvl1pPr>
          </a:lstStyle>
          <a:p>
            <a:r>
              <a:rPr lang="en-GB" sz="4800">
                <a:latin typeface="Arial"/>
                <a:cs typeface="Arial"/>
              </a:rPr>
              <a:t>e-Consent</a:t>
            </a:r>
            <a:endParaRPr lang="en-GB" sz="4800"/>
          </a:p>
        </p:txBody>
      </p:sp>
    </p:spTree>
    <p:custDataLst>
      <p:tags r:id="rId1"/>
    </p:custDataLst>
    <p:extLst>
      <p:ext uri="{BB962C8B-B14F-4D97-AF65-F5344CB8AC3E}">
        <p14:creationId xmlns:p14="http://schemas.microsoft.com/office/powerpoint/2010/main" val="254005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FC0F-9597-E5FA-4FA1-BB2BD73D9042}"/>
              </a:ext>
            </a:extLst>
          </p:cNvPr>
          <p:cNvSpPr>
            <a:spLocks noGrp="1"/>
          </p:cNvSpPr>
          <p:nvPr>
            <p:ph type="title"/>
          </p:nvPr>
        </p:nvSpPr>
        <p:spPr/>
        <p:txBody>
          <a:bodyPr>
            <a:normAutofit fontScale="90000"/>
          </a:bodyPr>
          <a:lstStyle/>
          <a:p>
            <a:r>
              <a:rPr lang="en-US" b="1" dirty="0"/>
              <a:t>Montgomery ruling</a:t>
            </a:r>
            <a:br>
              <a:rPr lang="en-US" b="1" dirty="0"/>
            </a:br>
            <a:endParaRPr lang="en-GB" b="1" dirty="0"/>
          </a:p>
        </p:txBody>
      </p:sp>
      <p:sp>
        <p:nvSpPr>
          <p:cNvPr id="3" name="Content Placeholder 2">
            <a:extLst>
              <a:ext uri="{FF2B5EF4-FFF2-40B4-BE49-F238E27FC236}">
                <a16:creationId xmlns:a16="http://schemas.microsoft.com/office/drawing/2014/main" id="{C4605735-5580-27ED-9E1A-1A62177E737B}"/>
              </a:ext>
            </a:extLst>
          </p:cNvPr>
          <p:cNvSpPr>
            <a:spLocks noGrp="1"/>
          </p:cNvSpPr>
          <p:nvPr>
            <p:ph idx="1"/>
          </p:nvPr>
        </p:nvSpPr>
        <p:spPr/>
        <p:txBody>
          <a:bodyPr>
            <a:normAutofit fontScale="92500"/>
          </a:bodyPr>
          <a:lstStyle/>
          <a:p>
            <a:endParaRPr lang="en-US" dirty="0"/>
          </a:p>
          <a:p>
            <a:pPr marL="0" indent="0">
              <a:buNone/>
            </a:pPr>
            <a:r>
              <a:rPr lang="en-US" dirty="0"/>
              <a:t>“The doctor is therefore under a duty to take reasonable care to ensure that the patient is aware of any material risks involved in any recommended treatment, and of any reasonable alternative or variant treatments.”</a:t>
            </a:r>
          </a:p>
          <a:p>
            <a:endParaRPr lang="en-US" dirty="0"/>
          </a:p>
          <a:p>
            <a:pPr marL="0" indent="0">
              <a:buNone/>
            </a:pPr>
            <a:r>
              <a:rPr lang="en-US" dirty="0"/>
              <a:t>“The test of </a:t>
            </a:r>
            <a:r>
              <a:rPr lang="en-US" b="1" dirty="0"/>
              <a:t>materiality</a:t>
            </a:r>
            <a:r>
              <a:rPr lang="en-US" dirty="0"/>
              <a:t> is whether, in the circumstances of the particular case, a reasonable person in the patient’s position would be likely to attach significance to the risk, or the doctor is or should reasonably be aware that the particular patient would likely to attach significance to it.”</a:t>
            </a:r>
          </a:p>
          <a:p>
            <a:endParaRPr lang="en-US" dirty="0"/>
          </a:p>
          <a:p>
            <a:pPr marL="0" indent="0">
              <a:buNone/>
            </a:pPr>
            <a:r>
              <a:rPr lang="en-US" dirty="0"/>
              <a:t>Lord Kerr and Lord Reed   [2015] UKSC 11</a:t>
            </a:r>
            <a:endParaRPr lang="en-GB" dirty="0"/>
          </a:p>
        </p:txBody>
      </p:sp>
    </p:spTree>
    <p:extLst>
      <p:ext uri="{BB962C8B-B14F-4D97-AF65-F5344CB8AC3E}">
        <p14:creationId xmlns:p14="http://schemas.microsoft.com/office/powerpoint/2010/main" val="115474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B01496C-1C2C-B978-F7B3-ACD77C9E91CE}"/>
              </a:ext>
            </a:extLst>
          </p:cNvPr>
          <p:cNvSpPr>
            <a:spLocks noGrp="1"/>
          </p:cNvSpPr>
          <p:nvPr>
            <p:ph type="title"/>
          </p:nvPr>
        </p:nvSpPr>
        <p:spPr/>
        <p:txBody>
          <a:bodyPr/>
          <a:lstStyle/>
          <a:p>
            <a:pPr eaLnBrk="1" hangingPunct="1"/>
            <a:r>
              <a:rPr lang="en-US" altLang="en-US" dirty="0">
                <a:latin typeface="Georgia" panose="02040502050405020303" pitchFamily="18" charset="0"/>
                <a:cs typeface="Georgia" panose="02040502050405020303" pitchFamily="18" charset="0"/>
              </a:rPr>
              <a:t>Montgomery </a:t>
            </a:r>
          </a:p>
        </p:txBody>
      </p:sp>
      <p:sp>
        <p:nvSpPr>
          <p:cNvPr id="3" name="Content Placeholder 2">
            <a:extLst>
              <a:ext uri="{FF2B5EF4-FFF2-40B4-BE49-F238E27FC236}">
                <a16:creationId xmlns:a16="http://schemas.microsoft.com/office/drawing/2014/main" id="{BE1740C6-7AC1-4813-E142-F9F885135B64}"/>
              </a:ext>
            </a:extLst>
          </p:cNvPr>
          <p:cNvSpPr>
            <a:spLocks noGrp="1"/>
          </p:cNvSpPr>
          <p:nvPr>
            <p:ph idx="1"/>
          </p:nvPr>
        </p:nvSpPr>
        <p:spPr/>
        <p:txBody>
          <a:bodyPr rtlCol="0">
            <a:normAutofit/>
          </a:bodyPr>
          <a:lstStyle/>
          <a:p>
            <a:pPr>
              <a:buFont typeface="Arial"/>
              <a:buChar char="•"/>
              <a:defRPr/>
            </a:pPr>
            <a:r>
              <a:rPr lang="en-US" dirty="0"/>
              <a:t>Montgomery vs </a:t>
            </a:r>
            <a:r>
              <a:rPr lang="en-US" dirty="0" err="1"/>
              <a:t>Lanarkshire</a:t>
            </a:r>
            <a:r>
              <a:rPr lang="en-US" dirty="0"/>
              <a:t> Health Board (2015)</a:t>
            </a:r>
          </a:p>
          <a:p>
            <a:pPr marL="0" indent="0">
              <a:buNone/>
              <a:defRPr/>
            </a:pPr>
            <a:endParaRPr lang="en-US" dirty="0"/>
          </a:p>
          <a:p>
            <a:pPr lvl="1">
              <a:buFont typeface="Arial"/>
              <a:buChar char="•"/>
              <a:defRPr/>
            </a:pPr>
            <a:r>
              <a:rPr lang="en-GB" dirty="0"/>
              <a:t>The watershed judgment in the Montgomery case </a:t>
            </a:r>
            <a:r>
              <a:rPr lang="en-GB" b="1" dirty="0"/>
              <a:t>shifted the focus of consent towards the specific needs of the patient</a:t>
            </a:r>
            <a:r>
              <a:rPr lang="en-GB" dirty="0"/>
              <a:t> </a:t>
            </a:r>
          </a:p>
          <a:p>
            <a:pPr lvl="1">
              <a:buFont typeface="Arial"/>
              <a:buChar char="•"/>
              <a:defRPr/>
            </a:pPr>
            <a:r>
              <a:rPr lang="en-GB" dirty="0"/>
              <a:t>Traditionally clinical practice in the NHS has considered that it is up to doctors to decide what risks to communicate to patients</a:t>
            </a:r>
          </a:p>
          <a:p>
            <a:pPr lvl="1">
              <a:buFont typeface="Arial"/>
              <a:buChar char="•"/>
              <a:defRPr/>
            </a:pPr>
            <a:r>
              <a:rPr lang="en-GB" dirty="0"/>
              <a:t>Following the Montgomery case judgment doctors must now ensure patients are aware of any and all risks that an individual patient, not a doctor, might consider significant. </a:t>
            </a:r>
          </a:p>
          <a:p>
            <a:pPr lvl="1">
              <a:buFont typeface="Arial"/>
              <a:buChar char="•"/>
              <a:defRPr/>
            </a:pPr>
            <a:r>
              <a:rPr lang="en-GB" dirty="0"/>
              <a:t>Doctors are no longer the sole arbiter of determining what risks are material to the patient.</a:t>
            </a:r>
          </a:p>
          <a:p>
            <a:pPr lvl="1">
              <a:buFont typeface="Arial"/>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44C65F7-CBD3-A4A8-3E62-9076C28E8903}"/>
              </a:ext>
            </a:extLst>
          </p:cNvPr>
          <p:cNvSpPr>
            <a:spLocks noGrp="1"/>
          </p:cNvSpPr>
          <p:nvPr>
            <p:ph type="title"/>
          </p:nvPr>
        </p:nvSpPr>
        <p:spPr/>
        <p:txBody>
          <a:bodyPr>
            <a:normAutofit fontScale="90000"/>
          </a:bodyPr>
          <a:lstStyle/>
          <a:p>
            <a:pPr eaLnBrk="1" hangingPunct="1"/>
            <a:r>
              <a:rPr lang="en-GB" altLang="en-US" dirty="0">
                <a:solidFill>
                  <a:schemeClr val="tx1"/>
                </a:solidFill>
                <a:latin typeface="Georgia" panose="02040502050405020303" pitchFamily="18" charset="0"/>
                <a:cs typeface="Georgia" panose="02040502050405020303" pitchFamily="18" charset="0"/>
              </a:rPr>
              <a:t>Montgomery</a:t>
            </a:r>
            <a:r>
              <a:rPr lang="en-GB" altLang="en-US" dirty="0">
                <a:solidFill>
                  <a:schemeClr val="tx1"/>
                </a:solidFill>
                <a:latin typeface="Calibri" panose="020F0502020204030204" pitchFamily="34" charset="0"/>
                <a:cs typeface="Georgia" panose="02040502050405020303" pitchFamily="18" charset="0"/>
              </a:rPr>
              <a:t> ruling – Core implications for surgery</a:t>
            </a:r>
          </a:p>
        </p:txBody>
      </p:sp>
      <p:sp>
        <p:nvSpPr>
          <p:cNvPr id="3" name="Content Placeholder 2">
            <a:extLst>
              <a:ext uri="{FF2B5EF4-FFF2-40B4-BE49-F238E27FC236}">
                <a16:creationId xmlns:a16="http://schemas.microsoft.com/office/drawing/2014/main" id="{EB2E3AE8-4297-0848-3C89-A67E95069497}"/>
              </a:ext>
            </a:extLst>
          </p:cNvPr>
          <p:cNvSpPr>
            <a:spLocks noGrp="1"/>
          </p:cNvSpPr>
          <p:nvPr>
            <p:ph idx="1"/>
          </p:nvPr>
        </p:nvSpPr>
        <p:spPr>
          <a:xfrm>
            <a:off x="1738314" y="1620839"/>
            <a:ext cx="9437686" cy="4414837"/>
          </a:xfrm>
        </p:spPr>
        <p:txBody>
          <a:bodyPr>
            <a:normAutofit lnSpcReduction="10000"/>
          </a:bodyPr>
          <a:lstStyle/>
          <a:p>
            <a:pPr eaLnBrk="1" hangingPunct="1">
              <a:defRPr/>
            </a:pPr>
            <a:r>
              <a:rPr lang="en-GB" b="1" dirty="0">
                <a:latin typeface="Calibri" pitchFamily="34" charset="0"/>
              </a:rPr>
              <a:t>Patient specific-consent</a:t>
            </a:r>
          </a:p>
          <a:p>
            <a:pPr eaLnBrk="1" hangingPunct="1">
              <a:defRPr/>
            </a:pPr>
            <a:r>
              <a:rPr lang="en-GB" b="1" dirty="0">
                <a:latin typeface="Calibri" pitchFamily="34" charset="0"/>
              </a:rPr>
              <a:t>Knowing the patient</a:t>
            </a:r>
          </a:p>
          <a:p>
            <a:pPr eaLnBrk="1" hangingPunct="1">
              <a:defRPr/>
            </a:pPr>
            <a:r>
              <a:rPr lang="en-GB" b="1" dirty="0">
                <a:latin typeface="Calibri" pitchFamily="34" charset="0"/>
              </a:rPr>
              <a:t>Onus on the surgeon to ensure the patient is fully informed of the procedure and its consequences</a:t>
            </a:r>
          </a:p>
          <a:p>
            <a:pPr eaLnBrk="1" hangingPunct="1">
              <a:defRPr/>
            </a:pPr>
            <a:r>
              <a:rPr lang="en-GB" b="1" dirty="0">
                <a:latin typeface="Calibri" pitchFamily="34" charset="0"/>
              </a:rPr>
              <a:t>Knowledge of and access to alternative treatments</a:t>
            </a:r>
          </a:p>
          <a:p>
            <a:pPr eaLnBrk="1" hangingPunct="1">
              <a:defRPr/>
            </a:pPr>
            <a:r>
              <a:rPr lang="en-GB" b="1" dirty="0">
                <a:latin typeface="Calibri" pitchFamily="34" charset="0"/>
              </a:rPr>
              <a:t>Consent form vs Decision-making record</a:t>
            </a:r>
          </a:p>
          <a:p>
            <a:pPr eaLnBrk="1" hangingPunct="1">
              <a:defRPr/>
            </a:pPr>
            <a:r>
              <a:rPr lang="en-GB" b="1" dirty="0">
                <a:latin typeface="Calibri" pitchFamily="34" charset="0"/>
              </a:rPr>
              <a:t>Consent vs Supported Decision-making</a:t>
            </a:r>
          </a:p>
          <a:p>
            <a:pPr eaLnBrk="1" hangingPunct="1">
              <a:defRPr/>
            </a:pPr>
            <a:r>
              <a:rPr lang="en-GB" b="1" dirty="0">
                <a:latin typeface="Calibri" pitchFamily="34" charset="0"/>
              </a:rPr>
              <a:t>Communication skills</a:t>
            </a:r>
          </a:p>
          <a:p>
            <a:pPr eaLnBrk="1" hangingPunct="1">
              <a:defRPr/>
            </a:pPr>
            <a:r>
              <a:rPr lang="en-GB" b="1" dirty="0">
                <a:latin typeface="Calibri" pitchFamily="34" charset="0"/>
              </a:rPr>
              <a:t>Time pressures– requiring better information technology</a:t>
            </a:r>
          </a:p>
          <a:p>
            <a:pPr eaLnBrk="1" hangingPunct="1">
              <a:defRPr/>
            </a:pPr>
            <a:endParaRPr lang="en-GB" dirty="0">
              <a:latin typeface="Calibri" pitchFamily="34" charset="0"/>
            </a:endParaRPr>
          </a:p>
          <a:p>
            <a:pPr marL="0" indent="0">
              <a:buNone/>
              <a:defRPr/>
            </a:pPr>
            <a:endParaRPr lang="en-GB" sz="2000" dirty="0">
              <a:latin typeface="Calibri" pitchFamily="34" charset="0"/>
            </a:endParaRPr>
          </a:p>
          <a:p>
            <a:pPr marL="0" indent="0">
              <a:buNone/>
              <a:defRPr/>
            </a:pPr>
            <a:endParaRPr lang="en-GB" sz="2000" dirty="0">
              <a:latin typeface="Calibri" pitchFamily="34" charset="0"/>
            </a:endParaRPr>
          </a:p>
          <a:p>
            <a:pPr marL="0" indent="0">
              <a:buNone/>
              <a:defRPr/>
            </a:pPr>
            <a:endParaRPr lang="en-GB" sz="2000" dirty="0">
              <a:latin typeface="Calibri" pitchFamily="34" charset="0"/>
            </a:endParaRPr>
          </a:p>
          <a:p>
            <a:pPr marL="0" indent="0">
              <a:buNone/>
              <a:defRPr/>
            </a:pPr>
            <a:endParaRPr lang="en-GB" sz="2000" dirty="0">
              <a:latin typeface="Calibri" pitchFamily="34" charset="0"/>
            </a:endParaRPr>
          </a:p>
        </p:txBody>
      </p:sp>
      <p:sp>
        <p:nvSpPr>
          <p:cNvPr id="15364" name="Slide Number Placeholder 3">
            <a:extLst>
              <a:ext uri="{FF2B5EF4-FFF2-40B4-BE49-F238E27FC236}">
                <a16:creationId xmlns:a16="http://schemas.microsoft.com/office/drawing/2014/main" id="{92AEAA85-588D-9DAA-74AE-F08B412859F0}"/>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1" fontAlgn="base" hangingPunct="1">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500F29AF-1B0F-4C45-9044-3D5D6DA89D55}" type="slidenum">
              <a:rPr lang="en-US" altLang="en-US" smtClean="0"/>
              <a:pPr>
                <a:spcBef>
                  <a:spcPct val="0"/>
                </a:spcBef>
                <a:buFontTx/>
                <a:buNone/>
              </a:pPr>
              <a:t>7</a:t>
            </a:fld>
            <a:endParaRPr lang="en-GB" altLang="en-US" sz="1800" b="0">
              <a:solidFill>
                <a:schemeClr val="tx1"/>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FC9-8BB6-0003-BE93-D87D80B06B78}"/>
              </a:ext>
            </a:extLst>
          </p:cNvPr>
          <p:cNvSpPr>
            <a:spLocks noGrp="1"/>
          </p:cNvSpPr>
          <p:nvPr>
            <p:ph type="title"/>
          </p:nvPr>
        </p:nvSpPr>
        <p:spPr/>
        <p:txBody>
          <a:bodyPr/>
          <a:lstStyle/>
          <a:p>
            <a:r>
              <a:rPr lang="en-GB" dirty="0"/>
              <a:t>Litigation data – NHS Resolutions</a:t>
            </a:r>
          </a:p>
        </p:txBody>
      </p:sp>
      <p:pic>
        <p:nvPicPr>
          <p:cNvPr id="5" name="Content Placeholder 4">
            <a:extLst>
              <a:ext uri="{FF2B5EF4-FFF2-40B4-BE49-F238E27FC236}">
                <a16:creationId xmlns:a16="http://schemas.microsoft.com/office/drawing/2014/main" id="{6BF073EC-D37D-5495-2490-B5587A036A47}"/>
              </a:ext>
            </a:extLst>
          </p:cNvPr>
          <p:cNvPicPr>
            <a:picLocks noGrp="1" noChangeAspect="1"/>
          </p:cNvPicPr>
          <p:nvPr>
            <p:ph idx="1"/>
          </p:nvPr>
        </p:nvPicPr>
        <p:blipFill>
          <a:blip r:embed="rId2"/>
          <a:stretch>
            <a:fillRect/>
          </a:stretch>
        </p:blipFill>
        <p:spPr>
          <a:xfrm>
            <a:off x="1851402" y="1438707"/>
            <a:ext cx="8489196" cy="4694238"/>
          </a:xfrm>
        </p:spPr>
      </p:pic>
      <p:sp>
        <p:nvSpPr>
          <p:cNvPr id="3" name="TextBox 2">
            <a:extLst>
              <a:ext uri="{FF2B5EF4-FFF2-40B4-BE49-F238E27FC236}">
                <a16:creationId xmlns:a16="http://schemas.microsoft.com/office/drawing/2014/main" id="{7993EB37-8FAA-199F-7707-B40AA601EC8A}"/>
              </a:ext>
            </a:extLst>
          </p:cNvPr>
          <p:cNvSpPr txBox="1"/>
          <p:nvPr/>
        </p:nvSpPr>
        <p:spPr>
          <a:xfrm>
            <a:off x="4378037" y="6132945"/>
            <a:ext cx="7746031" cy="646331"/>
          </a:xfrm>
          <a:prstGeom prst="rect">
            <a:avLst/>
          </a:prstGeom>
          <a:noFill/>
        </p:spPr>
        <p:txBody>
          <a:bodyPr wrap="none" rtlCol="0">
            <a:spAutoFit/>
          </a:bodyPr>
          <a:lstStyle/>
          <a:p>
            <a:r>
              <a:rPr lang="en-US" b="0" i="0" dirty="0">
                <a:solidFill>
                  <a:srgbClr val="000000"/>
                </a:solidFill>
                <a:effectLst/>
                <a:latin typeface="Roboto Slab" pitchFamily="2" charset="0"/>
              </a:rPr>
              <a:t>“Variations in consent” Sebastian et al, RCS Annals Vol 106, Number 2</a:t>
            </a:r>
          </a:p>
          <a:p>
            <a:r>
              <a:rPr lang="en-US" b="0" i="0" dirty="0">
                <a:solidFill>
                  <a:srgbClr val="000000"/>
                </a:solidFill>
                <a:effectLst/>
                <a:latin typeface="Roboto Slab" pitchFamily="2" charset="0"/>
              </a:rPr>
              <a:t>https://doi.org/10.1308/rcsann.2023.0020</a:t>
            </a:r>
            <a:endParaRPr lang="en-GB" dirty="0"/>
          </a:p>
        </p:txBody>
      </p:sp>
    </p:spTree>
    <p:extLst>
      <p:ext uri="{BB962C8B-B14F-4D97-AF65-F5344CB8AC3E}">
        <p14:creationId xmlns:p14="http://schemas.microsoft.com/office/powerpoint/2010/main" val="178843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F2A5-F94B-6B8A-84C5-4F06C18000D7}"/>
              </a:ext>
            </a:extLst>
          </p:cNvPr>
          <p:cNvSpPr>
            <a:spLocks noGrp="1"/>
          </p:cNvSpPr>
          <p:nvPr>
            <p:ph type="title"/>
          </p:nvPr>
        </p:nvSpPr>
        <p:spPr/>
        <p:txBody>
          <a:bodyPr/>
          <a:lstStyle/>
          <a:p>
            <a:r>
              <a:rPr lang="en-GB" dirty="0"/>
              <a:t>Cost to the NHS</a:t>
            </a:r>
          </a:p>
        </p:txBody>
      </p:sp>
      <p:pic>
        <p:nvPicPr>
          <p:cNvPr id="5" name="Content Placeholder 4">
            <a:extLst>
              <a:ext uri="{FF2B5EF4-FFF2-40B4-BE49-F238E27FC236}">
                <a16:creationId xmlns:a16="http://schemas.microsoft.com/office/drawing/2014/main" id="{FB729D8E-46AE-CD17-F560-64B2975655C0}"/>
              </a:ext>
            </a:extLst>
          </p:cNvPr>
          <p:cNvPicPr>
            <a:picLocks noGrp="1" noChangeAspect="1"/>
          </p:cNvPicPr>
          <p:nvPr>
            <p:ph idx="1"/>
          </p:nvPr>
        </p:nvPicPr>
        <p:blipFill>
          <a:blip r:embed="rId3"/>
          <a:stretch>
            <a:fillRect/>
          </a:stretch>
        </p:blipFill>
        <p:spPr>
          <a:xfrm>
            <a:off x="1690063" y="1740372"/>
            <a:ext cx="8945223" cy="4610743"/>
          </a:xfrm>
        </p:spPr>
      </p:pic>
    </p:spTree>
    <p:extLst>
      <p:ext uri="{BB962C8B-B14F-4D97-AF65-F5344CB8AC3E}">
        <p14:creationId xmlns:p14="http://schemas.microsoft.com/office/powerpoint/2010/main" val="2907212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5.2|6.9"/>
</p:tagLst>
</file>

<file path=ppt/tags/tag2.xml><?xml version="1.0" encoding="utf-8"?>
<p:tagLst xmlns:a="http://schemas.openxmlformats.org/drawingml/2006/main" xmlns:r="http://schemas.openxmlformats.org/officeDocument/2006/relationships" xmlns:p="http://schemas.openxmlformats.org/presentationml/2006/main">
  <p:tag name="TIMING" val="|7.3"/>
</p:tagLst>
</file>

<file path=ppt/tags/tag3.xml><?xml version="1.0" encoding="utf-8"?>
<p:tagLst xmlns:a="http://schemas.openxmlformats.org/drawingml/2006/main" xmlns:r="http://schemas.openxmlformats.org/officeDocument/2006/relationships" xmlns:p="http://schemas.openxmlformats.org/presentationml/2006/main">
  <p:tag name="TIMING" val="|12.6|6.6|4.3"/>
</p:tagLst>
</file>

<file path=ppt/tags/tag4.xml><?xml version="1.0" encoding="utf-8"?>
<p:tagLst xmlns:a="http://schemas.openxmlformats.org/drawingml/2006/main" xmlns:r="http://schemas.openxmlformats.org/officeDocument/2006/relationships" xmlns:p="http://schemas.openxmlformats.org/presentationml/2006/main">
  <p:tag name="TIMING" val="|9.3|7.8|17.6"/>
</p:tagLst>
</file>

<file path=ppt/tags/tag5.xml><?xml version="1.0" encoding="utf-8"?>
<p:tagLst xmlns:a="http://schemas.openxmlformats.org/drawingml/2006/main" xmlns:r="http://schemas.openxmlformats.org/officeDocument/2006/relationships" xmlns:p="http://schemas.openxmlformats.org/presentationml/2006/main">
  <p:tag name="TIMING" val="|13.3|12.8|13.9"/>
</p:tagLst>
</file>

<file path=ppt/tags/tag6.xml><?xml version="1.0" encoding="utf-8"?>
<p:tagLst xmlns:a="http://schemas.openxmlformats.org/drawingml/2006/main" xmlns:r="http://schemas.openxmlformats.org/officeDocument/2006/relationships" xmlns:p="http://schemas.openxmlformats.org/presentationml/2006/main">
  <p:tag name="TIMING" val="|28.2|15|15.9|3|20.4|1.8|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BEE98ADEF3C41ADCDC93F6EA292DB" ma:contentTypeVersion="22" ma:contentTypeDescription="Create a new document." ma:contentTypeScope="" ma:versionID="7df6b4ec903f9e160ec6becb0d9b503e">
  <xsd:schema xmlns:xsd="http://www.w3.org/2001/XMLSchema" xmlns:xs="http://www.w3.org/2001/XMLSchema" xmlns:p="http://schemas.microsoft.com/office/2006/metadata/properties" xmlns:ns2="fdab7921-ddbf-41e2-8996-6ed76d792096" xmlns:ns3="e18f9f69-e9a8-48b1-bd29-ae02d6ff8ec3" targetNamespace="http://schemas.microsoft.com/office/2006/metadata/properties" ma:root="true" ma:fieldsID="198f12ce656c48a90d5df0315e5596f1" ns2:_="" ns3:_="">
    <xsd:import namespace="fdab7921-ddbf-41e2-8996-6ed76d792096"/>
    <xsd:import namespace="e18f9f69-e9a8-48b1-bd29-ae02d6ff8e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 minOccurs="0"/>
                <xsd:element ref="ns3:MediaServiceLocation" minOccurs="0"/>
                <xsd:element ref="ns3:MediaLengthInSeconds" minOccurs="0"/>
                <xsd:element ref="ns3:lcf76f155ced4ddcb4097134ff3c332f" minOccurs="0"/>
                <xsd:element ref="ns2:TaxCatchAll" minOccurs="0"/>
                <xsd:element ref="ns2:TaxKeywordTaxHTField"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b7921-ddbf-41e2-8996-6ed76d7920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c350e1d-8c42-4fa0-8767-3cd81bc06632}" ma:internalName="TaxCatchAll" ma:showField="CatchAllData" ma:web="fdab7921-ddbf-41e2-8996-6ed76d792096">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f9f8ac2e-ba8b-4457-b7b8-4c72f6bb175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9f69-e9a8-48b1-bd29-ae02d6ff8e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 ma:index="19" nillable="true" ma:displayName="Note" ma:format="Dropdown" ma:internalName="Note">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f8ac2e-ba8b-4457-b7b8-4c72f6bb1759"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Sign-off status" ma:internalName="Sign_x002d_off_x0020_status">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7921-ddbf-41e2-8996-6ed76d792096" xsi:nil="true"/>
    <_Flow_SignoffStatus xmlns="e18f9f69-e9a8-48b1-bd29-ae02d6ff8ec3" xsi:nil="true"/>
    <TaxKeywordTaxHTField xmlns="fdab7921-ddbf-41e2-8996-6ed76d792096">
      <Terms xmlns="http://schemas.microsoft.com/office/infopath/2007/PartnerControls"/>
    </TaxKeywordTaxHTField>
    <Note xmlns="e18f9f69-e9a8-48b1-bd29-ae02d6ff8ec3" xsi:nil="true"/>
    <lcf76f155ced4ddcb4097134ff3c332f xmlns="e18f9f69-e9a8-48b1-bd29-ae02d6ff8e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B32EAD-EFC7-48B0-8D21-4234E0EDB830}"/>
</file>

<file path=customXml/itemProps2.xml><?xml version="1.0" encoding="utf-8"?>
<ds:datastoreItem xmlns:ds="http://schemas.openxmlformats.org/officeDocument/2006/customXml" ds:itemID="{63AD1242-039C-4C7A-A5D3-DA9931FC4924}"/>
</file>

<file path=customXml/itemProps3.xml><?xml version="1.0" encoding="utf-8"?>
<ds:datastoreItem xmlns:ds="http://schemas.openxmlformats.org/officeDocument/2006/customXml" ds:itemID="{D6DEF44F-1423-46E5-ABF7-0E7A347820EA}"/>
</file>

<file path=docProps/app.xml><?xml version="1.0" encoding="utf-8"?>
<Properties xmlns="http://schemas.openxmlformats.org/officeDocument/2006/extended-properties" xmlns:vt="http://schemas.openxmlformats.org/officeDocument/2006/docPropsVTypes">
  <TotalTime>10742</TotalTime>
  <Words>1938</Words>
  <Application>Microsoft Macintosh PowerPoint</Application>
  <PresentationFormat>Widescreen</PresentationFormat>
  <Paragraphs>293</Paragraphs>
  <Slides>37</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Calibri Light</vt:lpstr>
      <vt:lpstr>Georgia</vt:lpstr>
      <vt:lpstr>Roboto Slab</vt:lpstr>
      <vt:lpstr>Office Theme</vt:lpstr>
      <vt:lpstr>Custom Design</vt:lpstr>
      <vt:lpstr>1_Office Theme</vt:lpstr>
      <vt:lpstr>Informed consent after Montgomery.  Implications for surgery and patient safety  November 2024</vt:lpstr>
      <vt:lpstr>PowerPoint Presentation</vt:lpstr>
      <vt:lpstr>Implications of the Montgomery ruling</vt:lpstr>
      <vt:lpstr>PowerPoint Presentation</vt:lpstr>
      <vt:lpstr>Montgomery ruling </vt:lpstr>
      <vt:lpstr>Montgomery </vt:lpstr>
      <vt:lpstr>Montgomery ruling – Core implications for surgery</vt:lpstr>
      <vt:lpstr>Litigation data – NHS Resolutions</vt:lpstr>
      <vt:lpstr>Cost to the NHS</vt:lpstr>
      <vt:lpstr>Chat GPT</vt:lpstr>
      <vt:lpstr>                      Seven principles of consent</vt:lpstr>
      <vt:lpstr>RCS England - 10 Steps to consent</vt:lpstr>
      <vt:lpstr>Enhanced Patient Involvement in Decision-making</vt:lpstr>
      <vt:lpstr>Enhanced Communication</vt:lpstr>
      <vt:lpstr>Fully informed?</vt:lpstr>
      <vt:lpstr>Empowerment and Trust</vt:lpstr>
      <vt:lpstr>Better post-treatment Outcomes</vt:lpstr>
      <vt:lpstr>Consent does not prevent errors!</vt:lpstr>
      <vt:lpstr>Reduction of Legal and Ethical Risk</vt:lpstr>
      <vt:lpstr>How to avoid surgical risk ?</vt:lpstr>
      <vt:lpstr>RCS England perspective</vt:lpstr>
      <vt:lpstr>RCS England perspective</vt:lpstr>
      <vt:lpstr>Example – Anthony Dixon tribunal findings - 2024</vt:lpstr>
      <vt:lpstr>Issues around implementation</vt:lpstr>
      <vt:lpstr>Main issues around implementation (cont.)</vt:lpstr>
      <vt:lpstr>What next?</vt:lpstr>
      <vt:lpstr>Emphasis on implementation</vt:lpstr>
      <vt:lpstr>College resources</vt:lpstr>
      <vt:lpstr>EIDO at MSEFT</vt:lpstr>
      <vt:lpstr>The e-Consent system</vt:lpstr>
      <vt:lpstr>MSE FT EIDO Usage</vt:lpstr>
      <vt:lpstr>Consent Roadmap  - 1. Initial Consultation</vt:lpstr>
      <vt:lpstr>Consent Roadmap  - 2. Pre-admission</vt:lpstr>
      <vt:lpstr>Consent Roadmap  - 3. Surgery day</vt:lpstr>
      <vt:lpstr>Benefits</vt:lpstr>
      <vt:lpstr>MSE Existing Transformation Timeline</vt:lpstr>
      <vt:lpstr>Questions?</vt:lpstr>
    </vt:vector>
  </TitlesOfParts>
  <Company>Royal College of Surgeons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Shaw</dc:creator>
  <cp:lastModifiedBy>Julie Smith</cp:lastModifiedBy>
  <cp:revision>148</cp:revision>
  <dcterms:created xsi:type="dcterms:W3CDTF">2021-08-19T08:57:01Z</dcterms:created>
  <dcterms:modified xsi:type="dcterms:W3CDTF">2024-11-25T14:01:22Z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0x010100874BEE98ADEF3C41ADCDC93F6EA292DB</vt:lpwstr>
  </property>
  <property fmtid="{D5CDD505-2E9C-101B-9397-08002B2CF9AE}" pid="3" name="TaxKeyword">
    <vt:lpwstr/>
  </property>
  <property fmtid="{D5CDD505-2E9C-101B-9397-08002B2CF9AE}" pid="4" name="MediaServiceImageTags">
    <vt:lpwstr/>
  </property>
</Properties>
</file>