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5" r:id="rId5"/>
  </p:sldMasterIdLst>
  <p:notesMasterIdLst>
    <p:notesMasterId r:id="rId21"/>
  </p:notesMasterIdLst>
  <p:sldIdLst>
    <p:sldId id="256" r:id="rId6"/>
    <p:sldId id="466" r:id="rId7"/>
    <p:sldId id="257" r:id="rId8"/>
    <p:sldId id="258" r:id="rId9"/>
    <p:sldId id="259" r:id="rId10"/>
    <p:sldId id="260" r:id="rId11"/>
    <p:sldId id="261" r:id="rId12"/>
    <p:sldId id="263" r:id="rId13"/>
    <p:sldId id="264" r:id="rId14"/>
    <p:sldId id="265" r:id="rId15"/>
    <p:sldId id="465" r:id="rId16"/>
    <p:sldId id="463" r:id="rId17"/>
    <p:sldId id="462" r:id="rId18"/>
    <p:sldId id="464" r:id="rId19"/>
    <p:sldId id="451"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56" d="100"/>
          <a:sy n="56" d="100"/>
        </p:scale>
        <p:origin x="25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mith" userId="c93a0cf2-4899-492a-86b2-7ec2a93a469a" providerId="ADAL" clId="{D2309034-C7C8-CA4C-8CBD-6E8862978F09}"/>
    <pc:docChg chg="undo custSel modSld">
      <pc:chgData name="Julie Smith" userId="c93a0cf2-4899-492a-86b2-7ec2a93a469a" providerId="ADAL" clId="{D2309034-C7C8-CA4C-8CBD-6E8862978F09}" dt="2024-12-05T14:16:34.778" v="4"/>
      <pc:docMkLst>
        <pc:docMk/>
      </pc:docMkLst>
      <pc:sldChg chg="modSp mod">
        <pc:chgData name="Julie Smith" userId="c93a0cf2-4899-492a-86b2-7ec2a93a469a" providerId="ADAL" clId="{D2309034-C7C8-CA4C-8CBD-6E8862978F09}" dt="2024-12-05T14:16:34.778" v="4"/>
        <pc:sldMkLst>
          <pc:docMk/>
          <pc:sldMk cId="742463518" sldId="466"/>
        </pc:sldMkLst>
        <pc:spChg chg="mod">
          <ac:chgData name="Julie Smith" userId="c93a0cf2-4899-492a-86b2-7ec2a93a469a" providerId="ADAL" clId="{D2309034-C7C8-CA4C-8CBD-6E8862978F09}" dt="2024-12-05T14:16:34.778" v="4"/>
          <ac:spMkLst>
            <pc:docMk/>
            <pc:sldMk cId="742463518" sldId="466"/>
            <ac:spMk id="73735" creationId="{04AFA2E9-B39A-4F46-9BCA-9DB333313A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Mrs Thefaut was experiencing severe pain in her back, and pain and numbness in her leg. She discussed options with her surgeon. This included being told that without surgery she would recover within 12 months. She also received a letter that recommended surgery, stated there was a 90% chance it would address her leg pain, and suggested there was ‘every chance’ that her back pain would also settle. The letter did not mention the following. l the option of not performing the surgery and the likely timeframe for recovery without surgery l the inherent risk that the procedure could exacerbate her condition. Mrs Thefaut proceeded with the surgery. Afterwards, she reported that her back pain remained and that the pain in her leg was worse than before the surgery. The High Court held the following.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tiff"/><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35.jpe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column whit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F69A78-1F90-7F45-9838-CC1A6091B1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BFCC981C-310D-BA42-B596-E93B7AF53E6B}"/>
              </a:ext>
            </a:extLst>
          </p:cNvPr>
          <p:cNvSpPr txBox="1">
            <a:spLocks noChangeArrowheads="1"/>
          </p:cNvSpPr>
          <p:nvPr/>
        </p:nvSpPr>
        <p:spPr bwMode="auto">
          <a:xfrm>
            <a:off x="19856450" y="12827000"/>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dirty="0">
                <a:solidFill>
                  <a:srgbClr val="01416D"/>
                </a:solidFill>
                <a:cs typeface="Arial" panose="020B0604020202020204" pitchFamily="34" charset="0"/>
              </a:rPr>
              <a:t>cfc.com     </a:t>
            </a:r>
            <a:fld id="{A4CB78AE-FABA-8A40-A915-D448E1BC7B52}"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sp>
        <p:nvSpPr>
          <p:cNvPr id="11" name="Title 10"/>
          <p:cNvSpPr>
            <a:spLocks noGrp="1"/>
          </p:cNvSpPr>
          <p:nvPr>
            <p:ph type="title"/>
          </p:nvPr>
        </p:nvSpPr>
        <p:spPr/>
        <p:txBody>
          <a:bodyPr/>
          <a:lstStyle/>
          <a:p>
            <a:r>
              <a:rPr lang="en-GB"/>
              <a:t>Click to edit Master title style</a:t>
            </a:r>
          </a:p>
        </p:txBody>
      </p:sp>
      <p:sp>
        <p:nvSpPr>
          <p:cNvPr id="6" name="Text Placeholder 17"/>
          <p:cNvSpPr>
            <a:spLocks noGrp="1"/>
          </p:cNvSpPr>
          <p:nvPr>
            <p:ph type="body" sz="quarter" idx="13"/>
          </p:nvPr>
        </p:nvSpPr>
        <p:spPr>
          <a:xfrm>
            <a:off x="1851430" y="3253836"/>
            <a:ext cx="17082452"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7" name="Content Placeholder 6"/>
          <p:cNvSpPr>
            <a:spLocks noGrp="1"/>
          </p:cNvSpPr>
          <p:nvPr>
            <p:ph sz="quarter" idx="16"/>
          </p:nvPr>
        </p:nvSpPr>
        <p:spPr>
          <a:xfrm>
            <a:off x="1851431" y="4410229"/>
            <a:ext cx="17080814"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7269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59A6111-BBB3-1F44-BAE3-361103B66CB6}"/>
              </a:ext>
            </a:extLst>
          </p:cNvPr>
          <p:cNvCxnSpPr>
            <a:cxnSpLocks/>
          </p:cNvCxnSpPr>
          <p:nvPr/>
        </p:nvCxnSpPr>
        <p:spPr>
          <a:xfrm>
            <a:off x="1946276" y="7635877"/>
            <a:ext cx="0" cy="777874"/>
          </a:xfrm>
          <a:prstGeom prst="line">
            <a:avLst/>
          </a:prstGeom>
          <a:ln>
            <a:solidFill>
              <a:srgbClr val="149BD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2BD2142-2DC7-2440-99DE-A127BC903A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6751" y="11249026"/>
            <a:ext cx="266382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E95A079-55AE-8B46-BA5A-C50E8F3F3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68676" y="-174625"/>
            <a:ext cx="8331200" cy="955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1"/>
          <p:cNvSpPr>
            <a:spLocks noGrp="1"/>
          </p:cNvSpPr>
          <p:nvPr>
            <p:ph type="title"/>
          </p:nvPr>
        </p:nvSpPr>
        <p:spPr>
          <a:xfrm>
            <a:off x="1740737" y="4611617"/>
            <a:ext cx="13119330" cy="2651126"/>
          </a:xfrm>
        </p:spPr>
        <p:txBody>
          <a:bodyPr>
            <a:noAutofit/>
          </a:bodyPr>
          <a:lstStyle>
            <a:lvl1pPr>
              <a:lnSpc>
                <a:spcPct val="100000"/>
              </a:lnSpc>
              <a:defRPr/>
            </a:lvl1pPr>
          </a:lstStyle>
          <a:p>
            <a:r>
              <a:rPr lang="en-GB"/>
              <a:t>Click to edit Master title style</a:t>
            </a:r>
            <a:endParaRPr lang="en-GB" dirty="0"/>
          </a:p>
        </p:txBody>
      </p:sp>
      <p:sp>
        <p:nvSpPr>
          <p:cNvPr id="17" name="Text Placeholder 12"/>
          <p:cNvSpPr>
            <a:spLocks noGrp="1"/>
          </p:cNvSpPr>
          <p:nvPr>
            <p:ph type="body" sz="quarter" idx="11"/>
          </p:nvPr>
        </p:nvSpPr>
        <p:spPr>
          <a:xfrm>
            <a:off x="2057067" y="7449095"/>
            <a:ext cx="12778286" cy="496726"/>
          </a:xfrm>
        </p:spPr>
        <p:txBody>
          <a:bodyPr>
            <a:noAutofit/>
          </a:bodyPr>
          <a:lstStyle>
            <a:lvl1pPr marL="0" indent="0">
              <a:buNone/>
              <a:defRPr sz="2800" baseline="0">
                <a:solidFill>
                  <a:srgbClr val="149BD7"/>
                </a:solidFill>
                <a:latin typeface="Montserrat Medium" panose="020B0604020202020204" charset="0"/>
              </a:defRPr>
            </a:lvl1pPr>
          </a:lstStyle>
          <a:p>
            <a:pPr lvl="0"/>
            <a:r>
              <a:rPr lang="en-GB"/>
              <a:t>Click to edit Master text styles</a:t>
            </a:r>
          </a:p>
        </p:txBody>
      </p:sp>
      <p:sp>
        <p:nvSpPr>
          <p:cNvPr id="19" name="Text Placeholder 12"/>
          <p:cNvSpPr>
            <a:spLocks noGrp="1"/>
          </p:cNvSpPr>
          <p:nvPr>
            <p:ph type="body" sz="quarter" idx="12"/>
          </p:nvPr>
        </p:nvSpPr>
        <p:spPr>
          <a:xfrm>
            <a:off x="2057065" y="7986651"/>
            <a:ext cx="12778286" cy="497730"/>
          </a:xfrm>
        </p:spPr>
        <p:txBody>
          <a:bodyPr>
            <a:noAutofit/>
          </a:bodyPr>
          <a:lstStyle>
            <a:lvl1pPr marL="0" indent="0">
              <a:buNone/>
              <a:defRPr sz="2400" baseline="0">
                <a:solidFill>
                  <a:srgbClr val="01416D"/>
                </a:solidFill>
                <a:latin typeface="+mj-lt"/>
              </a:defRPr>
            </a:lvl1pPr>
          </a:lstStyle>
          <a:p>
            <a:pPr lvl="0"/>
            <a:r>
              <a:rPr lang="en-GB"/>
              <a:t>Click to edit Master text styles</a:t>
            </a:r>
          </a:p>
        </p:txBody>
      </p:sp>
    </p:spTree>
    <p:extLst>
      <p:ext uri="{BB962C8B-B14F-4D97-AF65-F5344CB8AC3E}">
        <p14:creationId xmlns:p14="http://schemas.microsoft.com/office/powerpoint/2010/main" val="42485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nav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6A8091-FAD5-DA42-98F9-602A99C9B58D}"/>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cxnSp>
        <p:nvCxnSpPr>
          <p:cNvPr id="6" name="Straight Connector 5">
            <a:extLst>
              <a:ext uri="{FF2B5EF4-FFF2-40B4-BE49-F238E27FC236}">
                <a16:creationId xmlns:a16="http://schemas.microsoft.com/office/drawing/2014/main" id="{B4290886-F94C-C34A-992F-F3504855DA21}"/>
              </a:ext>
            </a:extLst>
          </p:cNvPr>
          <p:cNvCxnSpPr>
            <a:cxnSpLocks/>
          </p:cNvCxnSpPr>
          <p:nvPr/>
        </p:nvCxnSpPr>
        <p:spPr>
          <a:xfrm>
            <a:off x="1946276" y="7635877"/>
            <a:ext cx="0" cy="790574"/>
          </a:xfrm>
          <a:prstGeom prst="line">
            <a:avLst/>
          </a:prstGeom>
          <a:ln>
            <a:solidFill>
              <a:srgbClr val="6DC5E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16C4E8-B59F-134D-B24B-639AEFF177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6276" y="11249026"/>
            <a:ext cx="2654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66C46C6-5512-C84A-891F-1CEDD3F307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52800" y="0"/>
            <a:ext cx="8331200" cy="95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1"/>
          <p:cNvSpPr>
            <a:spLocks noGrp="1"/>
          </p:cNvSpPr>
          <p:nvPr>
            <p:ph type="title"/>
          </p:nvPr>
        </p:nvSpPr>
        <p:spPr>
          <a:xfrm>
            <a:off x="1765451" y="4611617"/>
            <a:ext cx="13119330" cy="2651126"/>
          </a:xfrm>
        </p:spPr>
        <p:txBody>
          <a:bodyPr>
            <a:noAutofit/>
          </a:bodyPr>
          <a:lstStyle>
            <a:lvl1pPr>
              <a:lnSpc>
                <a:spcPct val="100000"/>
              </a:lnSpc>
              <a:defRPr>
                <a:solidFill>
                  <a:schemeClr val="bg1"/>
                </a:solidFill>
              </a:defRPr>
            </a:lvl1pPr>
          </a:lstStyle>
          <a:p>
            <a:r>
              <a:rPr lang="en-GB"/>
              <a:t>Click to edit Master title style</a:t>
            </a:r>
            <a:endParaRPr lang="en-GB" dirty="0"/>
          </a:p>
        </p:txBody>
      </p:sp>
      <p:sp>
        <p:nvSpPr>
          <p:cNvPr id="10" name="Text Placeholder 12"/>
          <p:cNvSpPr>
            <a:spLocks noGrp="1"/>
          </p:cNvSpPr>
          <p:nvPr>
            <p:ph type="body" sz="quarter" idx="11"/>
          </p:nvPr>
        </p:nvSpPr>
        <p:spPr>
          <a:xfrm>
            <a:off x="2057067" y="7449095"/>
            <a:ext cx="12778286" cy="496726"/>
          </a:xfrm>
        </p:spPr>
        <p:txBody>
          <a:bodyPr>
            <a:noAutofit/>
          </a:bodyPr>
          <a:lstStyle>
            <a:lvl1pPr marL="0" indent="0">
              <a:buNone/>
              <a:defRPr sz="2800" baseline="0">
                <a:solidFill>
                  <a:srgbClr val="6DC5E1"/>
                </a:solidFill>
                <a:latin typeface="Montserrat Medium" panose="020B0604020202020204" charset="0"/>
              </a:defRPr>
            </a:lvl1pPr>
          </a:lstStyle>
          <a:p>
            <a:pPr lvl="0"/>
            <a:r>
              <a:rPr lang="en-GB"/>
              <a:t>Click to edit Master text styles</a:t>
            </a:r>
          </a:p>
        </p:txBody>
      </p:sp>
      <p:sp>
        <p:nvSpPr>
          <p:cNvPr id="11" name="Text Placeholder 12"/>
          <p:cNvSpPr>
            <a:spLocks noGrp="1"/>
          </p:cNvSpPr>
          <p:nvPr>
            <p:ph type="body" sz="quarter" idx="12"/>
          </p:nvPr>
        </p:nvSpPr>
        <p:spPr>
          <a:xfrm>
            <a:off x="2057065" y="7986651"/>
            <a:ext cx="12778286" cy="497730"/>
          </a:xfrm>
        </p:spPr>
        <p:txBody>
          <a:bodyPr>
            <a:noAutofit/>
          </a:bodyPr>
          <a:lstStyle>
            <a:lvl1pPr marL="0" indent="0">
              <a:buNone/>
              <a:defRPr sz="2400" baseline="0">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199830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impl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9FADC66-FF56-3943-B727-BB9B12BDF3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19751" y="1600201"/>
            <a:ext cx="4098926"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D3242E5-7F54-E547-AA4D-D27D333CD6CF}"/>
              </a:ext>
            </a:extLst>
          </p:cNvPr>
          <p:cNvCxnSpPr>
            <a:cxnSpLocks/>
          </p:cNvCxnSpPr>
          <p:nvPr/>
        </p:nvCxnSpPr>
        <p:spPr>
          <a:xfrm>
            <a:off x="1946276" y="9864726"/>
            <a:ext cx="0" cy="774700"/>
          </a:xfrm>
          <a:prstGeom prst="line">
            <a:avLst/>
          </a:prstGeom>
          <a:ln>
            <a:solidFill>
              <a:srgbClr val="149BD7"/>
            </a:solidFill>
          </a:ln>
        </p:spPr>
        <p:style>
          <a:lnRef idx="1">
            <a:schemeClr val="accent1"/>
          </a:lnRef>
          <a:fillRef idx="0">
            <a:schemeClr val="accent1"/>
          </a:fillRef>
          <a:effectRef idx="0">
            <a:schemeClr val="accent1"/>
          </a:effectRef>
          <a:fontRef idx="minor">
            <a:schemeClr val="tx1"/>
          </a:fontRef>
        </p:style>
      </p:cxnSp>
      <p:sp>
        <p:nvSpPr>
          <p:cNvPr id="10" name="Title 11"/>
          <p:cNvSpPr>
            <a:spLocks noGrp="1"/>
          </p:cNvSpPr>
          <p:nvPr>
            <p:ph type="title"/>
          </p:nvPr>
        </p:nvSpPr>
        <p:spPr>
          <a:xfrm>
            <a:off x="1716023" y="6839819"/>
            <a:ext cx="13119330" cy="2651126"/>
          </a:xfrm>
        </p:spPr>
        <p:txBody>
          <a:bodyPr>
            <a:noAutofit/>
          </a:bodyPr>
          <a:lstStyle>
            <a:lvl1pPr>
              <a:lnSpc>
                <a:spcPct val="100000"/>
              </a:lnSpc>
              <a:defRPr/>
            </a:lvl1pPr>
          </a:lstStyle>
          <a:p>
            <a:r>
              <a:rPr lang="en-GB"/>
              <a:t>Click to edit Master title style</a:t>
            </a:r>
            <a:endParaRPr lang="en-GB" dirty="0"/>
          </a:p>
        </p:txBody>
      </p:sp>
      <p:sp>
        <p:nvSpPr>
          <p:cNvPr id="11" name="Text Placeholder 12"/>
          <p:cNvSpPr>
            <a:spLocks noGrp="1"/>
          </p:cNvSpPr>
          <p:nvPr>
            <p:ph type="body" sz="quarter" idx="11"/>
          </p:nvPr>
        </p:nvSpPr>
        <p:spPr>
          <a:xfrm>
            <a:off x="2057067" y="9677297"/>
            <a:ext cx="12778286" cy="496726"/>
          </a:xfrm>
        </p:spPr>
        <p:txBody>
          <a:bodyPr>
            <a:noAutofit/>
          </a:bodyPr>
          <a:lstStyle>
            <a:lvl1pPr marL="0" indent="0">
              <a:buNone/>
              <a:defRPr sz="2800" baseline="0">
                <a:solidFill>
                  <a:srgbClr val="149BD7"/>
                </a:solidFill>
                <a:latin typeface="Montserrat Medium" panose="020B0604020202020204" charset="0"/>
              </a:defRPr>
            </a:lvl1pPr>
          </a:lstStyle>
          <a:p>
            <a:pPr lvl="0"/>
            <a:r>
              <a:rPr lang="en-GB"/>
              <a:t>Click to edit Master text styles</a:t>
            </a:r>
          </a:p>
        </p:txBody>
      </p:sp>
      <p:sp>
        <p:nvSpPr>
          <p:cNvPr id="12" name="Text Placeholder 12"/>
          <p:cNvSpPr>
            <a:spLocks noGrp="1"/>
          </p:cNvSpPr>
          <p:nvPr>
            <p:ph type="body" sz="quarter" idx="12"/>
          </p:nvPr>
        </p:nvSpPr>
        <p:spPr>
          <a:xfrm>
            <a:off x="2057065" y="10214853"/>
            <a:ext cx="12778286" cy="497730"/>
          </a:xfrm>
        </p:spPr>
        <p:txBody>
          <a:bodyPr>
            <a:noAutofit/>
          </a:bodyPr>
          <a:lstStyle>
            <a:lvl1pPr marL="0" indent="0">
              <a:buNone/>
              <a:defRPr sz="2400" baseline="0">
                <a:solidFill>
                  <a:srgbClr val="01416D"/>
                </a:solidFill>
                <a:latin typeface="+mj-lt"/>
              </a:defRPr>
            </a:lvl1pPr>
          </a:lstStyle>
          <a:p>
            <a:pPr lvl="0"/>
            <a:r>
              <a:rPr lang="en-GB"/>
              <a:t>Click to edit Master text styles</a:t>
            </a:r>
          </a:p>
        </p:txBody>
      </p:sp>
    </p:spTree>
    <p:extLst>
      <p:ext uri="{BB962C8B-B14F-4D97-AF65-F5344CB8AC3E}">
        <p14:creationId xmlns:p14="http://schemas.microsoft.com/office/powerpoint/2010/main" val="355963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3BABDF-B680-224E-9BC9-29641196B146}"/>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4" name="Picture 5">
            <a:extLst>
              <a:ext uri="{FF2B5EF4-FFF2-40B4-BE49-F238E27FC236}">
                <a16:creationId xmlns:a16="http://schemas.microsoft.com/office/drawing/2014/main" id="{2F91F350-8752-6143-B715-7E641C9663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077" y="1920877"/>
            <a:ext cx="10483850" cy="987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020454" y="5552315"/>
            <a:ext cx="8343092" cy="2651126"/>
          </a:xfrm>
        </p:spPr>
        <p:txBody>
          <a:bodyPr anchor="ctr">
            <a:noAutofit/>
          </a:bodyPr>
          <a:lstStyle>
            <a:lvl1pPr algn="ctr">
              <a:lnSpc>
                <a:spcPct val="100000"/>
              </a:lnSpc>
              <a:defRPr sz="6800" baseline="0">
                <a:solidFill>
                  <a:schemeClr val="bg1"/>
                </a:solidFill>
                <a:latin typeface="Montserrat Medium" panose="020B0604020202020204" charset="0"/>
              </a:defRPr>
            </a:lvl1pPr>
          </a:lstStyle>
          <a:p>
            <a:r>
              <a:rPr lang="en-GB"/>
              <a:t>Click to edit Master title style</a:t>
            </a:r>
            <a:endParaRPr lang="en-GB" dirty="0"/>
          </a:p>
        </p:txBody>
      </p:sp>
    </p:spTree>
    <p:extLst>
      <p:ext uri="{BB962C8B-B14F-4D97-AF65-F5344CB8AC3E}">
        <p14:creationId xmlns:p14="http://schemas.microsoft.com/office/powerpoint/2010/main" val="2711113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1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B68E5-BD35-6743-A1A3-3549C852FB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077" y="1920877"/>
            <a:ext cx="10483850" cy="987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8020454" y="5552315"/>
            <a:ext cx="8343092" cy="2651126"/>
          </a:xfrm>
        </p:spPr>
        <p:txBody>
          <a:bodyPr anchor="ctr">
            <a:noAutofit/>
          </a:bodyPr>
          <a:lstStyle>
            <a:lvl1pPr algn="ctr">
              <a:lnSpc>
                <a:spcPct val="100000"/>
              </a:lnSpc>
              <a:defRPr sz="6800" baseline="0">
                <a:solidFill>
                  <a:schemeClr val="bg1"/>
                </a:solidFill>
                <a:latin typeface="Montserrat Medium" panose="020B0604020202020204" charset="0"/>
              </a:defRPr>
            </a:lvl1pPr>
          </a:lstStyle>
          <a:p>
            <a:r>
              <a:rPr lang="en-GB"/>
              <a:t>Click to edit Master title style</a:t>
            </a:r>
            <a:endParaRPr lang="en-GB" dirty="0"/>
          </a:p>
        </p:txBody>
      </p:sp>
    </p:spTree>
    <p:extLst>
      <p:ext uri="{BB962C8B-B14F-4D97-AF65-F5344CB8AC3E}">
        <p14:creationId xmlns:p14="http://schemas.microsoft.com/office/powerpoint/2010/main" val="253659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57E309-7395-7244-8535-3C7D63A9B69C}"/>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4" name="Picture 5">
            <a:extLst>
              <a:ext uri="{FF2B5EF4-FFF2-40B4-BE49-F238E27FC236}">
                <a16:creationId xmlns:a16="http://schemas.microsoft.com/office/drawing/2014/main" id="{9288E933-6118-F449-AA12-5E3CE6A492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3787" t="34734"/>
          <a:stretch>
            <a:fillRect/>
          </a:stretch>
        </p:blipFill>
        <p:spPr bwMode="auto">
          <a:xfrm rot="5400000">
            <a:off x="14087475" y="2270126"/>
            <a:ext cx="1256665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58858" y="5002580"/>
            <a:ext cx="8661144" cy="3750596"/>
          </a:xfrm>
        </p:spPr>
        <p:txBody>
          <a:bodyPr anchor="ctr">
            <a:noAutofit/>
          </a:bodyPr>
          <a:lstStyle>
            <a:lvl1pPr>
              <a:lnSpc>
                <a:spcPct val="100000"/>
              </a:lnSpc>
              <a:defRPr sz="6800" baseline="0">
                <a:solidFill>
                  <a:schemeClr val="bg1"/>
                </a:solidFill>
                <a:latin typeface="Montserrat Medium" panose="020B0604020202020204" charset="0"/>
              </a:defRPr>
            </a:lvl1pPr>
          </a:lstStyle>
          <a:p>
            <a:r>
              <a:rPr lang="en-GB"/>
              <a:t>Click to edit Master title style</a:t>
            </a:r>
            <a:endParaRPr lang="en-GB" dirty="0"/>
          </a:p>
        </p:txBody>
      </p:sp>
    </p:spTree>
    <p:extLst>
      <p:ext uri="{BB962C8B-B14F-4D97-AF65-F5344CB8AC3E}">
        <p14:creationId xmlns:p14="http://schemas.microsoft.com/office/powerpoint/2010/main" val="227545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34487BA-FF1C-BA4B-8750-3CD09F1918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3787" t="34734"/>
          <a:stretch>
            <a:fillRect/>
          </a:stretch>
        </p:blipFill>
        <p:spPr bwMode="auto">
          <a:xfrm rot="5400000">
            <a:off x="14087475" y="2270126"/>
            <a:ext cx="1256665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758858" y="5002580"/>
            <a:ext cx="8661144" cy="3750596"/>
          </a:xfrm>
        </p:spPr>
        <p:txBody>
          <a:bodyPr anchor="ctr">
            <a:noAutofit/>
          </a:bodyPr>
          <a:lstStyle>
            <a:lvl1pPr>
              <a:lnSpc>
                <a:spcPct val="100000"/>
              </a:lnSpc>
              <a:defRPr sz="6800" baseline="0">
                <a:solidFill>
                  <a:srgbClr val="01416D"/>
                </a:solidFill>
                <a:latin typeface="Montserrat Medium" panose="020B0604020202020204" charset="0"/>
              </a:defRPr>
            </a:lvl1pPr>
          </a:lstStyle>
          <a:p>
            <a:r>
              <a:rPr lang="en-GB"/>
              <a:t>Click to edit Master title style</a:t>
            </a:r>
            <a:endParaRPr lang="en-GB" dirty="0"/>
          </a:p>
        </p:txBody>
      </p:sp>
    </p:spTree>
    <p:extLst>
      <p:ext uri="{BB962C8B-B14F-4D97-AF65-F5344CB8AC3E}">
        <p14:creationId xmlns:p14="http://schemas.microsoft.com/office/powerpoint/2010/main" val="92116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2D1BF-BD53-6442-AA4F-1AC46C8C789D}"/>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5" name="Picture 5">
            <a:extLst>
              <a:ext uri="{FF2B5EF4-FFF2-40B4-BE49-F238E27FC236}">
                <a16:creationId xmlns:a16="http://schemas.microsoft.com/office/drawing/2014/main" id="{1AA2E5A0-597E-A94F-899D-E2CD2262ED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563410">
            <a:off x="11285538" y="3081338"/>
            <a:ext cx="1749424"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72184" y="4974068"/>
            <a:ext cx="15439632" cy="4614676"/>
          </a:xfrm>
        </p:spPr>
        <p:txBody>
          <a:bodyPr>
            <a:noAutofit/>
          </a:bodyPr>
          <a:lstStyle>
            <a:lvl1pPr algn="ctr">
              <a:lnSpc>
                <a:spcPct val="120000"/>
              </a:lnSpc>
              <a:defRPr sz="7200">
                <a:solidFill>
                  <a:schemeClr val="bg1"/>
                </a:solidFill>
              </a:defRPr>
            </a:lvl1pPr>
          </a:lstStyle>
          <a:p>
            <a:r>
              <a:rPr lang="en-GB"/>
              <a:t>Click to edit Master title style</a:t>
            </a:r>
            <a:endParaRPr lang="en-US" dirty="0"/>
          </a:p>
        </p:txBody>
      </p:sp>
      <p:sp>
        <p:nvSpPr>
          <p:cNvPr id="8" name="Text Placeholder 7"/>
          <p:cNvSpPr>
            <a:spLocks noGrp="1"/>
          </p:cNvSpPr>
          <p:nvPr>
            <p:ph type="body" sz="quarter" idx="10"/>
          </p:nvPr>
        </p:nvSpPr>
        <p:spPr>
          <a:xfrm>
            <a:off x="7053262" y="9815639"/>
            <a:ext cx="10277476" cy="847726"/>
          </a:xfrm>
        </p:spPr>
        <p:txBody>
          <a:bodyPr>
            <a:noAutofit/>
          </a:bodyPr>
          <a:lstStyle>
            <a:lvl1pPr marL="0" indent="0" algn="ctr">
              <a:buNone/>
              <a:defRPr baseline="0">
                <a:solidFill>
                  <a:schemeClr val="bg1"/>
                </a:solidFill>
                <a:latin typeface="Montserrat Medium" panose="020B0604020202020204" charset="0"/>
              </a:defRPr>
            </a:lvl1pPr>
            <a:lvl2pPr marL="914378" indent="0">
              <a:buNone/>
              <a:defRPr/>
            </a:lvl2pPr>
            <a:lvl3pPr marL="1828800" indent="0">
              <a:buNone/>
              <a:defRPr/>
            </a:lvl3pPr>
            <a:lvl4pPr marL="18288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407945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whit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F69A78-1F90-7F45-9838-CC1A6091B1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BFCC981C-310D-BA42-B596-E93B7AF53E6B}"/>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     </a:t>
            </a:r>
            <a:fld id="{A4CB78AE-FABA-8A40-A915-D448E1BC7B52}"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a:solidFill>
                <a:srgbClr val="01416D"/>
              </a:solidFill>
              <a:latin typeface="Montserrat Medium" pitchFamily="2" charset="77"/>
              <a:cs typeface="Arial" panose="020B0604020202020204" pitchFamily="34" charset="0"/>
            </a:endParaRPr>
          </a:p>
          <a:p>
            <a:pPr algn="r" eaLnBrk="1" hangingPunct="1"/>
            <a:endParaRPr lang="en-GB" altLang="en-US" sz="1600">
              <a:solidFill>
                <a:srgbClr val="149BD7"/>
              </a:solidFill>
              <a:latin typeface="Montserrat Medium" pitchFamily="2" charset="77"/>
              <a:cs typeface="Arial" panose="020B0604020202020204" pitchFamily="34" charset="0"/>
            </a:endParaRPr>
          </a:p>
        </p:txBody>
      </p:sp>
      <p:sp>
        <p:nvSpPr>
          <p:cNvPr id="11" name="Title 10"/>
          <p:cNvSpPr>
            <a:spLocks noGrp="1"/>
          </p:cNvSpPr>
          <p:nvPr>
            <p:ph type="title"/>
          </p:nvPr>
        </p:nvSpPr>
        <p:spPr/>
        <p:txBody>
          <a:bodyPr/>
          <a:lstStyle/>
          <a:p>
            <a:r>
              <a:rPr lang="en-GB"/>
              <a:t>Click to edit Master title style</a:t>
            </a:r>
          </a:p>
        </p:txBody>
      </p:sp>
      <p:sp>
        <p:nvSpPr>
          <p:cNvPr id="6" name="Text Placeholder 17"/>
          <p:cNvSpPr>
            <a:spLocks noGrp="1"/>
          </p:cNvSpPr>
          <p:nvPr>
            <p:ph type="body" sz="quarter" idx="13"/>
          </p:nvPr>
        </p:nvSpPr>
        <p:spPr>
          <a:xfrm>
            <a:off x="1851430" y="3253836"/>
            <a:ext cx="17082452"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7" name="Content Placeholder 6"/>
          <p:cNvSpPr>
            <a:spLocks noGrp="1"/>
          </p:cNvSpPr>
          <p:nvPr>
            <p:ph sz="quarter" idx="16"/>
          </p:nvPr>
        </p:nvSpPr>
        <p:spPr>
          <a:xfrm>
            <a:off x="1851431" y="4410229"/>
            <a:ext cx="17080814"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1127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nav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ABB608-514D-4F45-B7B9-E594B17C3FDC}"/>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6" name="Picture 5">
            <a:extLst>
              <a:ext uri="{FF2B5EF4-FFF2-40B4-BE49-F238E27FC236}">
                <a16:creationId xmlns:a16="http://schemas.microsoft.com/office/drawing/2014/main" id="{052B2F10-AA22-A84C-B2A9-1756DF8AAD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AAB150-ED4F-3F47-A5DB-4EE229104FFE}"/>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chemeClr val="bg1"/>
                </a:solidFill>
                <a:cs typeface="Arial" panose="020B0604020202020204" pitchFamily="34" charset="0"/>
              </a:rPr>
              <a:t>cfcunderwriting.com     </a:t>
            </a:r>
            <a:fld id="{7D87D912-28B2-C440-8298-3E4AC5EB1DE4}" type="slidenum">
              <a:rPr lang="en-GB" altLang="en-US" sz="2000">
                <a:solidFill>
                  <a:schemeClr val="accent1"/>
                </a:solidFill>
                <a:latin typeface="Montserrat Medium" pitchFamily="2" charset="77"/>
                <a:cs typeface="Arial" panose="020B0604020202020204" pitchFamily="34" charset="0"/>
              </a:rPr>
              <a:pPr algn="r" eaLnBrk="1" hangingPunct="1"/>
              <a:t>‹#›</a:t>
            </a:fld>
            <a:endParaRPr lang="en-GB" altLang="en-US" sz="2000">
              <a:solidFill>
                <a:schemeClr val="accent1"/>
              </a:solidFill>
              <a:latin typeface="Montserrat Medium" pitchFamily="2" charset="77"/>
              <a:cs typeface="Arial" panose="020B0604020202020204" pitchFamily="34" charset="0"/>
            </a:endParaRPr>
          </a:p>
          <a:p>
            <a:pPr algn="r" eaLnBrk="1" hangingPunct="1"/>
            <a:endParaRPr lang="en-GB" altLang="en-US" sz="1600">
              <a:solidFill>
                <a:srgbClr val="149BD7"/>
              </a:solidFill>
              <a:latin typeface="Montserrat Medium" pitchFamily="2" charset="77"/>
              <a:cs typeface="Arial" panose="020B0604020202020204" pitchFamily="34" charset="0"/>
            </a:endParaRPr>
          </a:p>
        </p:txBody>
      </p:sp>
      <p:sp>
        <p:nvSpPr>
          <p:cNvPr id="2" name="Title 1"/>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4" name="Text Placeholder 12"/>
          <p:cNvSpPr>
            <a:spLocks noGrp="1"/>
          </p:cNvSpPr>
          <p:nvPr>
            <p:ph type="body" sz="quarter" idx="11"/>
          </p:nvPr>
        </p:nvSpPr>
        <p:spPr>
          <a:xfrm>
            <a:off x="1852115" y="3270251"/>
            <a:ext cx="17080814" cy="679450"/>
          </a:xfrm>
        </p:spPr>
        <p:txBody>
          <a:bodyPr>
            <a:normAutofit/>
          </a:bodyPr>
          <a:lstStyle>
            <a:lvl1pPr marL="0" indent="0">
              <a:buNone/>
              <a:defRPr sz="2800">
                <a:solidFill>
                  <a:srgbClr val="6DC5E1"/>
                </a:solidFill>
                <a:latin typeface="Montserrat Medium" panose="020B0604020202020204" charset="0"/>
              </a:defRPr>
            </a:lvl1pPr>
          </a:lstStyle>
          <a:p>
            <a:pPr lvl="0"/>
            <a:r>
              <a:rPr lang="en-GB"/>
              <a:t>Click to edit Master text styles</a:t>
            </a:r>
          </a:p>
        </p:txBody>
      </p:sp>
      <p:sp>
        <p:nvSpPr>
          <p:cNvPr id="11" name="Content Placeholder 6"/>
          <p:cNvSpPr>
            <a:spLocks noGrp="1"/>
          </p:cNvSpPr>
          <p:nvPr>
            <p:ph sz="quarter" idx="16"/>
          </p:nvPr>
        </p:nvSpPr>
        <p:spPr>
          <a:xfrm>
            <a:off x="1852113" y="4174250"/>
            <a:ext cx="17080814" cy="756920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44900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ight blue page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36CE22-E03B-2F41-8728-7A6D80181AF4}"/>
              </a:ext>
            </a:extLst>
          </p:cNvPr>
          <p:cNvSpPr/>
          <p:nvPr/>
        </p:nvSpPr>
        <p:spPr>
          <a:xfrm flipH="1">
            <a:off x="0" y="0"/>
            <a:ext cx="8128000" cy="13716000"/>
          </a:xfrm>
          <a:prstGeom prst="rect">
            <a:avLst/>
          </a:prstGeom>
          <a:solidFill>
            <a:srgbClr val="149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8" name="Picture 5">
            <a:extLst>
              <a:ext uri="{FF2B5EF4-FFF2-40B4-BE49-F238E27FC236}">
                <a16:creationId xmlns:a16="http://schemas.microsoft.com/office/drawing/2014/main" id="{9D00216C-6762-9C49-9305-C4CFE5D5EE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40826" y="981077"/>
            <a:ext cx="1587500" cy="61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FC82E061-427C-4449-B70B-9F5A456C5620}"/>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     </a:t>
            </a:r>
            <a:fld id="{23B21426-17F0-F54E-891A-593AFE11BA35}"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a:solidFill>
                <a:srgbClr val="01416D"/>
              </a:solidFill>
              <a:latin typeface="Montserrat Medium" pitchFamily="2" charset="77"/>
              <a:cs typeface="Arial" panose="020B0604020202020204" pitchFamily="34" charset="0"/>
            </a:endParaRPr>
          </a:p>
          <a:p>
            <a:pPr algn="r" eaLnBrk="1" hangingPunct="1"/>
            <a:endParaRPr lang="en-GB" altLang="en-US" sz="1600">
              <a:solidFill>
                <a:srgbClr val="149BD7"/>
              </a:solidFill>
              <a:latin typeface="Montserrat Medium" pitchFamily="2" charset="77"/>
              <a:cs typeface="Arial" panose="020B0604020202020204" pitchFamily="34" charset="0"/>
            </a:endParaRPr>
          </a:p>
        </p:txBody>
      </p:sp>
      <p:sp>
        <p:nvSpPr>
          <p:cNvPr id="10" name="Title 1"/>
          <p:cNvSpPr>
            <a:spLocks noGrp="1"/>
          </p:cNvSpPr>
          <p:nvPr>
            <p:ph type="title"/>
          </p:nvPr>
        </p:nvSpPr>
        <p:spPr>
          <a:xfrm>
            <a:off x="800909" y="873545"/>
            <a:ext cx="6713074" cy="2651126"/>
          </a:xfrm>
        </p:spPr>
        <p:txBody>
          <a:bodyPr>
            <a:noAutofit/>
          </a:bodyPr>
          <a:lstStyle>
            <a:lvl1pPr>
              <a:lnSpc>
                <a:spcPct val="100000"/>
              </a:lnSpc>
              <a:defRPr>
                <a:solidFill>
                  <a:schemeClr val="bg1"/>
                </a:solidFill>
              </a:defRPr>
            </a:lvl1pPr>
          </a:lstStyle>
          <a:p>
            <a:r>
              <a:rPr lang="en-GB"/>
              <a:t>Click to edit Master title style</a:t>
            </a:r>
            <a:endParaRPr lang="en-GB" dirty="0"/>
          </a:p>
        </p:txBody>
      </p:sp>
      <p:sp>
        <p:nvSpPr>
          <p:cNvPr id="17" name="Text Placeholder 17"/>
          <p:cNvSpPr>
            <a:spLocks noGrp="1"/>
          </p:cNvSpPr>
          <p:nvPr>
            <p:ph type="body" sz="quarter" idx="13"/>
          </p:nvPr>
        </p:nvSpPr>
        <p:spPr>
          <a:xfrm>
            <a:off x="9471026" y="2602808"/>
            <a:ext cx="13707788"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4" name="Text Placeholder 4"/>
          <p:cNvSpPr>
            <a:spLocks noGrp="1"/>
          </p:cNvSpPr>
          <p:nvPr>
            <p:ph type="body" sz="quarter" idx="12"/>
          </p:nvPr>
        </p:nvSpPr>
        <p:spPr>
          <a:xfrm>
            <a:off x="1013255" y="4299355"/>
            <a:ext cx="6500730" cy="76672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p:cNvSpPr>
            <a:spLocks noGrp="1"/>
          </p:cNvSpPr>
          <p:nvPr>
            <p:ph sz="quarter" idx="16"/>
          </p:nvPr>
        </p:nvSpPr>
        <p:spPr>
          <a:xfrm>
            <a:off x="9471027" y="3759200"/>
            <a:ext cx="13706474" cy="82073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76210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y blue page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1F9875-94B8-ED44-9DAE-5A0974DB8F49}"/>
              </a:ext>
            </a:extLst>
          </p:cNvPr>
          <p:cNvSpPr/>
          <p:nvPr/>
        </p:nvSpPr>
        <p:spPr>
          <a:xfrm flipH="1">
            <a:off x="0" y="0"/>
            <a:ext cx="8128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8" name="Picture 5">
            <a:extLst>
              <a:ext uri="{FF2B5EF4-FFF2-40B4-BE49-F238E27FC236}">
                <a16:creationId xmlns:a16="http://schemas.microsoft.com/office/drawing/2014/main" id="{79C1ED47-D538-9242-8EFB-BB77C27172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40826" y="981077"/>
            <a:ext cx="1587500" cy="61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34AD235A-6077-F44F-A1AD-4AF8D7BEA268}"/>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     </a:t>
            </a:r>
            <a:fld id="{A25D7671-1C18-0447-A041-93A2A2463B5F}"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a:solidFill>
                <a:srgbClr val="01416D"/>
              </a:solidFill>
              <a:latin typeface="Montserrat Medium" pitchFamily="2" charset="77"/>
              <a:cs typeface="Arial" panose="020B0604020202020204" pitchFamily="34" charset="0"/>
            </a:endParaRPr>
          </a:p>
          <a:p>
            <a:pPr algn="r" eaLnBrk="1" hangingPunct="1"/>
            <a:endParaRPr lang="en-GB" altLang="en-US" sz="1600">
              <a:solidFill>
                <a:srgbClr val="149BD7"/>
              </a:solidFill>
              <a:latin typeface="Montserrat Medium" pitchFamily="2" charset="77"/>
              <a:cs typeface="Arial" panose="020B0604020202020204" pitchFamily="34" charset="0"/>
            </a:endParaRPr>
          </a:p>
        </p:txBody>
      </p:sp>
      <p:sp>
        <p:nvSpPr>
          <p:cNvPr id="10" name="Title 1"/>
          <p:cNvSpPr>
            <a:spLocks noGrp="1"/>
          </p:cNvSpPr>
          <p:nvPr>
            <p:ph type="title"/>
          </p:nvPr>
        </p:nvSpPr>
        <p:spPr>
          <a:xfrm>
            <a:off x="800909" y="873545"/>
            <a:ext cx="6713074" cy="2651126"/>
          </a:xfrm>
        </p:spPr>
        <p:txBody>
          <a:bodyPr>
            <a:noAutofit/>
          </a:bodyPr>
          <a:lstStyle>
            <a:lvl1pPr>
              <a:lnSpc>
                <a:spcPct val="100000"/>
              </a:lnSpc>
              <a:defRPr>
                <a:solidFill>
                  <a:schemeClr val="bg1"/>
                </a:solidFill>
              </a:defRPr>
            </a:lvl1pPr>
          </a:lstStyle>
          <a:p>
            <a:r>
              <a:rPr lang="en-GB"/>
              <a:t>Click to edit Master title style</a:t>
            </a:r>
            <a:endParaRPr lang="en-GB" dirty="0"/>
          </a:p>
        </p:txBody>
      </p:sp>
      <p:sp>
        <p:nvSpPr>
          <p:cNvPr id="17" name="Text Placeholder 17"/>
          <p:cNvSpPr>
            <a:spLocks noGrp="1"/>
          </p:cNvSpPr>
          <p:nvPr>
            <p:ph type="body" sz="quarter" idx="13"/>
          </p:nvPr>
        </p:nvSpPr>
        <p:spPr>
          <a:xfrm>
            <a:off x="9471026" y="2602808"/>
            <a:ext cx="13707788"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4" name="Text Placeholder 4"/>
          <p:cNvSpPr>
            <a:spLocks noGrp="1"/>
          </p:cNvSpPr>
          <p:nvPr>
            <p:ph type="body" sz="quarter" idx="12"/>
          </p:nvPr>
        </p:nvSpPr>
        <p:spPr>
          <a:xfrm>
            <a:off x="1013255" y="4299355"/>
            <a:ext cx="6500730" cy="7667218"/>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p:cNvSpPr>
            <a:spLocks noGrp="1"/>
          </p:cNvSpPr>
          <p:nvPr>
            <p:ph sz="quarter" idx="16"/>
          </p:nvPr>
        </p:nvSpPr>
        <p:spPr>
          <a:xfrm>
            <a:off x="9471027" y="3759200"/>
            <a:ext cx="13706474" cy="82073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81303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ight blue 50/50 page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09A7DB-CB57-1A4C-88AD-6A73F45AA1DB}"/>
              </a:ext>
            </a:extLst>
          </p:cNvPr>
          <p:cNvSpPr/>
          <p:nvPr/>
        </p:nvSpPr>
        <p:spPr>
          <a:xfrm>
            <a:off x="12192000" y="0"/>
            <a:ext cx="12192000"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7" name="Picture 5">
            <a:extLst>
              <a:ext uri="{FF2B5EF4-FFF2-40B4-BE49-F238E27FC236}">
                <a16:creationId xmlns:a16="http://schemas.microsoft.com/office/drawing/2014/main" id="{8E65B410-D90A-214E-AC02-E387221FF9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1C48BC29-E56C-0948-80A3-CF47507A933D}"/>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dirty="0" err="1">
                <a:solidFill>
                  <a:schemeClr val="bg1"/>
                </a:solidFill>
                <a:cs typeface="Arial" panose="020B0604020202020204" pitchFamily="34" charset="0"/>
              </a:rPr>
              <a:t>cfcunderwriting.com</a:t>
            </a:r>
            <a:r>
              <a:rPr lang="en-GB" altLang="en-US" sz="1600" dirty="0">
                <a:solidFill>
                  <a:schemeClr val="bg1"/>
                </a:solidFill>
                <a:cs typeface="Arial" panose="020B0604020202020204" pitchFamily="34" charset="0"/>
              </a:rPr>
              <a:t>     </a:t>
            </a:r>
            <a:fld id="{422509C0-CEBB-7B4C-A987-27E791B1AEB4}" type="slidenum">
              <a:rPr lang="en-GB" altLang="en-US" sz="2000">
                <a:solidFill>
                  <a:schemeClr val="bg1"/>
                </a:solidFill>
                <a:latin typeface="Montserrat Medium" pitchFamily="2" charset="77"/>
                <a:cs typeface="Arial" panose="020B0604020202020204" pitchFamily="34" charset="0"/>
              </a:rPr>
              <a:pPr algn="r" eaLnBrk="1" hangingPunct="1"/>
              <a:t>‹#›</a:t>
            </a:fld>
            <a:endParaRPr lang="en-GB" altLang="en-US" sz="2000" dirty="0">
              <a:solidFill>
                <a:schemeClr val="bg1"/>
              </a:solidFill>
              <a:latin typeface="Montserrat Medium" pitchFamily="2" charset="77"/>
              <a:cs typeface="Arial" panose="020B0604020202020204" pitchFamily="34" charset="0"/>
            </a:endParaRPr>
          </a:p>
          <a:p>
            <a:pPr algn="r" eaLnBrk="1" hangingPunct="1"/>
            <a:endParaRPr lang="en-GB" altLang="en-US" sz="1600" dirty="0">
              <a:solidFill>
                <a:schemeClr val="bg1"/>
              </a:solidFill>
              <a:latin typeface="Montserrat Medium" pitchFamily="2" charset="77"/>
              <a:cs typeface="Arial" panose="020B0604020202020204" pitchFamily="34" charset="0"/>
            </a:endParaRPr>
          </a:p>
        </p:txBody>
      </p:sp>
      <p:sp>
        <p:nvSpPr>
          <p:cNvPr id="11" name="Title 1"/>
          <p:cNvSpPr>
            <a:spLocks noGrp="1"/>
          </p:cNvSpPr>
          <p:nvPr>
            <p:ph type="title"/>
          </p:nvPr>
        </p:nvSpPr>
        <p:spPr>
          <a:xfrm>
            <a:off x="800908" y="813649"/>
            <a:ext cx="10768240" cy="2651126"/>
          </a:xfrm>
        </p:spPr>
        <p:txBody>
          <a:bodyPr>
            <a:noAutofit/>
          </a:bodyPr>
          <a:lstStyle>
            <a:lvl1pPr>
              <a:defRPr/>
            </a:lvl1pPr>
          </a:lstStyle>
          <a:p>
            <a:r>
              <a:rPr lang="en-GB"/>
              <a:t>Click to edit Master title style</a:t>
            </a:r>
            <a:endParaRPr lang="en-GB" dirty="0"/>
          </a:p>
        </p:txBody>
      </p:sp>
      <p:sp>
        <p:nvSpPr>
          <p:cNvPr id="19" name="Text Placeholder 17"/>
          <p:cNvSpPr>
            <a:spLocks noGrp="1"/>
          </p:cNvSpPr>
          <p:nvPr>
            <p:ph type="body" sz="quarter" idx="11"/>
          </p:nvPr>
        </p:nvSpPr>
        <p:spPr>
          <a:xfrm>
            <a:off x="13374696" y="3187378"/>
            <a:ext cx="8825256" cy="695876"/>
          </a:xfrm>
        </p:spPr>
        <p:txBody>
          <a:bodyPr>
            <a:noAutofit/>
          </a:bodyPr>
          <a:lstStyle>
            <a:lvl1pPr marL="0" indent="0">
              <a:buNone/>
              <a:defRPr sz="2800">
                <a:solidFill>
                  <a:schemeClr val="bg1"/>
                </a:solidFill>
                <a:latin typeface="Montserrat Medium" panose="020B0604020202020204" charset="0"/>
              </a:defRPr>
            </a:lvl1pPr>
          </a:lstStyle>
          <a:p>
            <a:pPr lvl="0"/>
            <a:r>
              <a:rPr lang="en-GB"/>
              <a:t>Click to edit Master text styles</a:t>
            </a:r>
          </a:p>
        </p:txBody>
      </p:sp>
      <p:sp>
        <p:nvSpPr>
          <p:cNvPr id="22" name="Chart Placeholder 19"/>
          <p:cNvSpPr>
            <a:spLocks noGrp="1"/>
          </p:cNvSpPr>
          <p:nvPr>
            <p:ph type="chart" sz="quarter" idx="14"/>
          </p:nvPr>
        </p:nvSpPr>
        <p:spPr>
          <a:xfrm>
            <a:off x="13374695" y="4336957"/>
            <a:ext cx="10053630" cy="6556330"/>
          </a:xfrm>
        </p:spPr>
        <p:txBody>
          <a:bodyPr rtlCol="0">
            <a:noAutofit/>
          </a:bodyPr>
          <a:lstStyle>
            <a:lvl1pPr marL="0" indent="0" algn="ctr">
              <a:buNone/>
              <a:defRPr>
                <a:solidFill>
                  <a:schemeClr val="bg1"/>
                </a:solidFill>
              </a:defRPr>
            </a:lvl1pPr>
          </a:lstStyle>
          <a:p>
            <a:pPr lvl="0"/>
            <a:r>
              <a:rPr lang="en-GB" noProof="0"/>
              <a:t>Click icon to add chart</a:t>
            </a:r>
            <a:endParaRPr lang="en-GB" noProof="0" dirty="0"/>
          </a:p>
        </p:txBody>
      </p:sp>
      <p:sp>
        <p:nvSpPr>
          <p:cNvPr id="13" name="Content Placeholder 6"/>
          <p:cNvSpPr>
            <a:spLocks noGrp="1"/>
          </p:cNvSpPr>
          <p:nvPr>
            <p:ph sz="quarter" idx="16"/>
          </p:nvPr>
        </p:nvSpPr>
        <p:spPr>
          <a:xfrm>
            <a:off x="2235653" y="4303594"/>
            <a:ext cx="8299826" cy="65896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016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50/50 page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09A7DB-CB57-1A4C-88AD-6A73F45AA1DB}"/>
              </a:ext>
            </a:extLst>
          </p:cNvPr>
          <p:cNvSpPr/>
          <p:nvPr/>
        </p:nvSpPr>
        <p:spPr>
          <a:xfrm>
            <a:off x="12192000" y="0"/>
            <a:ext cx="12192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pic>
        <p:nvPicPr>
          <p:cNvPr id="7" name="Picture 5">
            <a:extLst>
              <a:ext uri="{FF2B5EF4-FFF2-40B4-BE49-F238E27FC236}">
                <a16:creationId xmlns:a16="http://schemas.microsoft.com/office/drawing/2014/main" id="{8E65B410-D90A-214E-AC02-E387221FF9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1C48BC29-E56C-0948-80A3-CF47507A933D}"/>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chemeClr val="bg1"/>
                </a:solidFill>
                <a:cs typeface="Arial" panose="020B0604020202020204" pitchFamily="34" charset="0"/>
              </a:rPr>
              <a:t>cfcunderwriting.com     </a:t>
            </a:r>
            <a:fld id="{422509C0-CEBB-7B4C-A987-27E791B1AEB4}" type="slidenum">
              <a:rPr lang="en-GB" altLang="en-US" sz="2000">
                <a:solidFill>
                  <a:schemeClr val="accent1"/>
                </a:solidFill>
                <a:latin typeface="Montserrat Medium" pitchFamily="2" charset="77"/>
                <a:cs typeface="Arial" panose="020B0604020202020204" pitchFamily="34" charset="0"/>
              </a:rPr>
              <a:pPr algn="r" eaLnBrk="1" hangingPunct="1"/>
              <a:t>‹#›</a:t>
            </a:fld>
            <a:endParaRPr lang="en-GB" altLang="en-US" sz="2000">
              <a:solidFill>
                <a:schemeClr val="accent1"/>
              </a:solidFill>
              <a:latin typeface="Montserrat Medium" pitchFamily="2" charset="77"/>
              <a:cs typeface="Arial" panose="020B0604020202020204" pitchFamily="34" charset="0"/>
            </a:endParaRPr>
          </a:p>
          <a:p>
            <a:pPr algn="r" eaLnBrk="1" hangingPunct="1"/>
            <a:endParaRPr lang="en-GB" altLang="en-US" sz="1600">
              <a:solidFill>
                <a:schemeClr val="bg1"/>
              </a:solidFill>
              <a:latin typeface="Montserrat Medium" pitchFamily="2" charset="77"/>
              <a:cs typeface="Arial" panose="020B0604020202020204" pitchFamily="34" charset="0"/>
            </a:endParaRPr>
          </a:p>
        </p:txBody>
      </p:sp>
      <p:sp>
        <p:nvSpPr>
          <p:cNvPr id="11" name="Title 1"/>
          <p:cNvSpPr>
            <a:spLocks noGrp="1"/>
          </p:cNvSpPr>
          <p:nvPr>
            <p:ph type="title"/>
          </p:nvPr>
        </p:nvSpPr>
        <p:spPr>
          <a:xfrm>
            <a:off x="800908" y="813649"/>
            <a:ext cx="10768240" cy="2651126"/>
          </a:xfrm>
        </p:spPr>
        <p:txBody>
          <a:bodyPr>
            <a:noAutofit/>
          </a:bodyPr>
          <a:lstStyle>
            <a:lvl1pPr>
              <a:defRPr/>
            </a:lvl1pPr>
          </a:lstStyle>
          <a:p>
            <a:r>
              <a:rPr lang="en-GB"/>
              <a:t>Click to edit Master title style</a:t>
            </a:r>
            <a:endParaRPr lang="en-GB" dirty="0"/>
          </a:p>
        </p:txBody>
      </p:sp>
      <p:sp>
        <p:nvSpPr>
          <p:cNvPr id="19" name="Text Placeholder 17"/>
          <p:cNvSpPr>
            <a:spLocks noGrp="1"/>
          </p:cNvSpPr>
          <p:nvPr>
            <p:ph type="body" sz="quarter" idx="11"/>
          </p:nvPr>
        </p:nvSpPr>
        <p:spPr>
          <a:xfrm>
            <a:off x="13374696" y="3187378"/>
            <a:ext cx="8825256" cy="695876"/>
          </a:xfrm>
        </p:spPr>
        <p:txBody>
          <a:bodyPr>
            <a:noAutofit/>
          </a:bodyPr>
          <a:lstStyle>
            <a:lvl1pPr marL="0" indent="0">
              <a:buNone/>
              <a:defRPr sz="2800">
                <a:solidFill>
                  <a:srgbClr val="6DC5E1"/>
                </a:solidFill>
                <a:latin typeface="Montserrat Medium" panose="020B0604020202020204" charset="0"/>
              </a:defRPr>
            </a:lvl1pPr>
          </a:lstStyle>
          <a:p>
            <a:pPr lvl="0"/>
            <a:r>
              <a:rPr lang="en-GB"/>
              <a:t>Click to edit Master text styles</a:t>
            </a:r>
          </a:p>
        </p:txBody>
      </p:sp>
      <p:sp>
        <p:nvSpPr>
          <p:cNvPr id="22" name="Chart Placeholder 19"/>
          <p:cNvSpPr>
            <a:spLocks noGrp="1"/>
          </p:cNvSpPr>
          <p:nvPr>
            <p:ph type="chart" sz="quarter" idx="14"/>
          </p:nvPr>
        </p:nvSpPr>
        <p:spPr>
          <a:xfrm>
            <a:off x="13374695" y="4336957"/>
            <a:ext cx="10053630" cy="6556330"/>
          </a:xfrm>
        </p:spPr>
        <p:txBody>
          <a:bodyPr rtlCol="0">
            <a:noAutofit/>
          </a:bodyPr>
          <a:lstStyle>
            <a:lvl1pPr marL="0" indent="0" algn="ctr">
              <a:buNone/>
              <a:defRPr>
                <a:solidFill>
                  <a:schemeClr val="bg1"/>
                </a:solidFill>
              </a:defRPr>
            </a:lvl1pPr>
          </a:lstStyle>
          <a:p>
            <a:pPr lvl="0"/>
            <a:r>
              <a:rPr lang="en-GB" noProof="0"/>
              <a:t>Click icon to add chart</a:t>
            </a:r>
            <a:endParaRPr lang="en-GB" noProof="0" dirty="0"/>
          </a:p>
        </p:txBody>
      </p:sp>
      <p:sp>
        <p:nvSpPr>
          <p:cNvPr id="13" name="Content Placeholder 6"/>
          <p:cNvSpPr>
            <a:spLocks noGrp="1"/>
          </p:cNvSpPr>
          <p:nvPr>
            <p:ph sz="quarter" idx="16"/>
          </p:nvPr>
        </p:nvSpPr>
        <p:spPr>
          <a:xfrm>
            <a:off x="2235653" y="4303594"/>
            <a:ext cx="8299826" cy="65896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9875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page spli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00908" y="813649"/>
            <a:ext cx="10768240" cy="2651126"/>
          </a:xfrm>
        </p:spPr>
        <p:txBody>
          <a:bodyPr>
            <a:noAutofit/>
          </a:bodyPr>
          <a:lstStyle>
            <a:lvl1pPr>
              <a:defRPr/>
            </a:lvl1pPr>
          </a:lstStyle>
          <a:p>
            <a:r>
              <a:rPr lang="en-GB"/>
              <a:t>Click to edit Master title style</a:t>
            </a:r>
            <a:endParaRPr lang="en-GB" dirty="0"/>
          </a:p>
        </p:txBody>
      </p:sp>
      <p:sp>
        <p:nvSpPr>
          <p:cNvPr id="12" name="Picture Placeholder 3"/>
          <p:cNvSpPr>
            <a:spLocks noGrp="1"/>
          </p:cNvSpPr>
          <p:nvPr>
            <p:ph type="pic" sz="quarter" idx="16"/>
          </p:nvPr>
        </p:nvSpPr>
        <p:spPr>
          <a:xfrm>
            <a:off x="12192000" y="0"/>
            <a:ext cx="12192000" cy="13716000"/>
          </a:xfrm>
        </p:spPr>
        <p:txBody>
          <a:bodyPr rtlCol="0" anchor="ctr">
            <a:noAutofit/>
          </a:bodyPr>
          <a:lstStyle>
            <a:lvl1pPr marL="0" indent="0" algn="ctr">
              <a:buNone/>
              <a:defRPr/>
            </a:lvl1pPr>
          </a:lstStyle>
          <a:p>
            <a:pPr lvl="0"/>
            <a:r>
              <a:rPr lang="en-GB" noProof="0"/>
              <a:t>Click icon to add picture</a:t>
            </a:r>
            <a:endParaRPr lang="en-US" noProof="0" dirty="0"/>
          </a:p>
        </p:txBody>
      </p:sp>
      <p:sp>
        <p:nvSpPr>
          <p:cNvPr id="6" name="Content Placeholder 6"/>
          <p:cNvSpPr>
            <a:spLocks noGrp="1"/>
          </p:cNvSpPr>
          <p:nvPr>
            <p:ph sz="quarter" idx="17"/>
          </p:nvPr>
        </p:nvSpPr>
        <p:spPr>
          <a:xfrm>
            <a:off x="2235653" y="4303594"/>
            <a:ext cx="8299826" cy="65896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63425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0BC60B3-A7A1-C64E-A9F3-79631365C554}"/>
              </a:ext>
            </a:extLst>
          </p:cNvPr>
          <p:cNvSpPr txBox="1">
            <a:spLocks noChangeArrowheads="1"/>
          </p:cNvSpPr>
          <p:nvPr/>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dirty="0" err="1">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9" name="Picture 5">
            <a:extLst>
              <a:ext uri="{FF2B5EF4-FFF2-40B4-BE49-F238E27FC236}">
                <a16:creationId xmlns:a16="http://schemas.microsoft.com/office/drawing/2014/main" id="{16A0459B-4220-6D4B-BCDC-27924708F7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a:t>Click to edit Master title style</a:t>
            </a:r>
            <a:endParaRPr lang="en-GB" dirty="0"/>
          </a:p>
        </p:txBody>
      </p:sp>
      <p:sp>
        <p:nvSpPr>
          <p:cNvPr id="7" name="Text Placeholder 12"/>
          <p:cNvSpPr>
            <a:spLocks noGrp="1"/>
          </p:cNvSpPr>
          <p:nvPr>
            <p:ph type="body" sz="quarter" idx="11"/>
          </p:nvPr>
        </p:nvSpPr>
        <p:spPr>
          <a:xfrm>
            <a:off x="1852114" y="3270251"/>
            <a:ext cx="9640108" cy="679450"/>
          </a:xfrm>
        </p:spPr>
        <p:txBody>
          <a:bodyPr>
            <a:norm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4" name="Content Placeholder 6"/>
          <p:cNvSpPr>
            <a:spLocks noGrp="1"/>
          </p:cNvSpPr>
          <p:nvPr>
            <p:ph sz="quarter" idx="16"/>
          </p:nvPr>
        </p:nvSpPr>
        <p:spPr>
          <a:xfrm>
            <a:off x="1851430" y="4174250"/>
            <a:ext cx="9640108" cy="756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6"/>
          <p:cNvSpPr>
            <a:spLocks noGrp="1"/>
          </p:cNvSpPr>
          <p:nvPr>
            <p:ph sz="quarter" idx="17"/>
          </p:nvPr>
        </p:nvSpPr>
        <p:spPr>
          <a:xfrm>
            <a:off x="12192000" y="4174250"/>
            <a:ext cx="9640108" cy="756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79143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00987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53E6E9-84CB-1241-93C5-18F2E1759B29}"/>
              </a:ext>
            </a:extLst>
          </p:cNvPr>
          <p:cNvSpPr/>
          <p:nvPr/>
        </p:nvSpPr>
        <p:spPr>
          <a:xfrm>
            <a:off x="0" y="0"/>
            <a:ext cx="24384000" cy="13716000"/>
          </a:xfrm>
          <a:prstGeom prst="rect">
            <a:avLst/>
          </a:prstGeom>
          <a:solidFill>
            <a:srgbClr val="0141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GB" sz="2808"/>
          </a:p>
        </p:txBody>
      </p:sp>
    </p:spTree>
    <p:extLst>
      <p:ext uri="{BB962C8B-B14F-4D97-AF65-F5344CB8AC3E}">
        <p14:creationId xmlns:p14="http://schemas.microsoft.com/office/powerpoint/2010/main" val="2866516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522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llo page split_Targe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 picture containing icon&#10;&#10;Description automatically generated">
            <a:extLst>
              <a:ext uri="{FF2B5EF4-FFF2-40B4-BE49-F238E27FC236}">
                <a16:creationId xmlns:a16="http://schemas.microsoft.com/office/drawing/2014/main" id="{CD9A92F2-4A3F-DE46-8028-7D4E4AACC32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r="9497"/>
          <a:stretch>
            <a:fillRect/>
          </a:stretch>
        </p:blipFill>
        <p:spPr bwMode="auto">
          <a:xfrm>
            <a:off x="16294100" y="2765424"/>
            <a:ext cx="8089900" cy="96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2103120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30" y="3253836"/>
            <a:ext cx="12576976"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257577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spTree>
    <p:extLst>
      <p:ext uri="{BB962C8B-B14F-4D97-AF65-F5344CB8AC3E}">
        <p14:creationId xmlns:p14="http://schemas.microsoft.com/office/powerpoint/2010/main" val="2776968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llo page split_Whiteboar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2103120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30" y="3253836"/>
            <a:ext cx="14202732"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420137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12" name="Picture 11">
            <a:extLst>
              <a:ext uri="{FF2B5EF4-FFF2-40B4-BE49-F238E27FC236}">
                <a16:creationId xmlns:a16="http://schemas.microsoft.com/office/drawing/2014/main" id="{C3E8A24A-DE76-7340-9153-6A980F9C46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654279" y="2765424"/>
            <a:ext cx="5369542" cy="9652000"/>
          </a:xfrm>
          <a:prstGeom prst="rect">
            <a:avLst/>
          </a:prstGeom>
        </p:spPr>
      </p:pic>
    </p:spTree>
    <p:extLst>
      <p:ext uri="{BB962C8B-B14F-4D97-AF65-F5344CB8AC3E}">
        <p14:creationId xmlns:p14="http://schemas.microsoft.com/office/powerpoint/2010/main" val="2416107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llo page split_Man holding co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1610614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27" y="3253836"/>
            <a:ext cx="12007962"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200681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994EBF7-4605-614A-98D0-13FA93F8CE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719194" y="3253836"/>
            <a:ext cx="8314556" cy="9305772"/>
          </a:xfrm>
          <a:prstGeom prst="rect">
            <a:avLst/>
          </a:prstGeom>
        </p:spPr>
      </p:pic>
    </p:spTree>
    <p:extLst>
      <p:ext uri="{BB962C8B-B14F-4D97-AF65-F5344CB8AC3E}">
        <p14:creationId xmlns:p14="http://schemas.microsoft.com/office/powerpoint/2010/main" val="158950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o page split_Desks">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2103120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29" y="3253836"/>
            <a:ext cx="10626070"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062505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14" name="Picture 6" descr="A picture containing engineering drawing&#10;&#10;Description automatically generated">
            <a:extLst>
              <a:ext uri="{FF2B5EF4-FFF2-40B4-BE49-F238E27FC236}">
                <a16:creationId xmlns:a16="http://schemas.microsoft.com/office/drawing/2014/main" id="{038BB105-01D8-3A40-9B48-AFD7B486575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r="4088"/>
          <a:stretch/>
        </p:blipFill>
        <p:spPr bwMode="auto">
          <a:xfrm>
            <a:off x="13390883" y="3248501"/>
            <a:ext cx="10993118" cy="869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94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llo page split_Shie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1610614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27" y="3253836"/>
            <a:ext cx="13511786"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351049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5AB47232-23F7-A244-9667-AAACFECBC7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79555" y="3066806"/>
            <a:ext cx="5953790" cy="8676640"/>
          </a:xfrm>
          <a:prstGeom prst="rect">
            <a:avLst/>
          </a:prstGeom>
        </p:spPr>
      </p:pic>
    </p:spTree>
    <p:extLst>
      <p:ext uri="{BB962C8B-B14F-4D97-AF65-F5344CB8AC3E}">
        <p14:creationId xmlns:p14="http://schemas.microsoft.com/office/powerpoint/2010/main" val="888024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llo page split_Smartwatch">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1610614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28" y="3253836"/>
            <a:ext cx="12068928"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206777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3" name="Picture 2">
            <a:extLst>
              <a:ext uri="{FF2B5EF4-FFF2-40B4-BE49-F238E27FC236}">
                <a16:creationId xmlns:a16="http://schemas.microsoft.com/office/drawing/2014/main" id="{7F0330F8-F389-1848-A518-51C023EE68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29034" y="1939924"/>
            <a:ext cx="7758852" cy="10462164"/>
          </a:xfrm>
          <a:prstGeom prst="rect">
            <a:avLst/>
          </a:prstGeom>
        </p:spPr>
      </p:pic>
    </p:spTree>
    <p:extLst>
      <p:ext uri="{BB962C8B-B14F-4D97-AF65-F5344CB8AC3E}">
        <p14:creationId xmlns:p14="http://schemas.microsoft.com/office/powerpoint/2010/main" val="2798219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llo page split_Bean ba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0C3CE88-9009-F747-AD7C-70B1C01B8B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8850" y="12598401"/>
            <a:ext cx="158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a:extLst>
              <a:ext uri="{FF2B5EF4-FFF2-40B4-BE49-F238E27FC236}">
                <a16:creationId xmlns:a16="http://schemas.microsoft.com/office/drawing/2014/main" id="{B85A5DB8-4AE1-9940-BD55-FA76373164FE}"/>
              </a:ext>
            </a:extLst>
          </p:cNvPr>
          <p:cNvSpPr>
            <a:spLocks noGrp="1"/>
          </p:cNvSpPr>
          <p:nvPr>
            <p:ph type="title"/>
          </p:nvPr>
        </p:nvSpPr>
        <p:spPr>
          <a:xfrm>
            <a:off x="800100" y="914401"/>
            <a:ext cx="16106140" cy="1441450"/>
          </a:xfrm>
        </p:spPr>
        <p:txBody>
          <a:bodyPr/>
          <a:lstStyle/>
          <a:p>
            <a:r>
              <a:rPr lang="en-GB"/>
              <a:t>Click to edit Master title style</a:t>
            </a:r>
          </a:p>
        </p:txBody>
      </p:sp>
      <p:sp>
        <p:nvSpPr>
          <p:cNvPr id="9" name="Text Placeholder 17">
            <a:extLst>
              <a:ext uri="{FF2B5EF4-FFF2-40B4-BE49-F238E27FC236}">
                <a16:creationId xmlns:a16="http://schemas.microsoft.com/office/drawing/2014/main" id="{7DDD0B30-017E-BE4A-8955-596AEF38F899}"/>
              </a:ext>
            </a:extLst>
          </p:cNvPr>
          <p:cNvSpPr>
            <a:spLocks noGrp="1"/>
          </p:cNvSpPr>
          <p:nvPr>
            <p:ph type="body" sz="quarter" idx="13"/>
          </p:nvPr>
        </p:nvSpPr>
        <p:spPr>
          <a:xfrm>
            <a:off x="1851427" y="3253836"/>
            <a:ext cx="10341562" cy="695876"/>
          </a:xfrm>
        </p:spPr>
        <p:txBody>
          <a:bodyPr>
            <a:noAutofit/>
          </a:bodyPr>
          <a:lstStyle>
            <a:lvl1pPr marL="0" indent="0">
              <a:buNone/>
              <a:defRPr sz="2800">
                <a:solidFill>
                  <a:srgbClr val="149BD7"/>
                </a:solidFill>
                <a:latin typeface="Montserrat Medium" panose="020B0604020202020204" charset="0"/>
              </a:defRPr>
            </a:lvl1pPr>
          </a:lstStyle>
          <a:p>
            <a:pPr lvl="0"/>
            <a:r>
              <a:rPr lang="en-GB"/>
              <a:t>Click to edit Master text styles</a:t>
            </a:r>
          </a:p>
        </p:txBody>
      </p:sp>
      <p:sp>
        <p:nvSpPr>
          <p:cNvPr id="10" name="Content Placeholder 6">
            <a:extLst>
              <a:ext uri="{FF2B5EF4-FFF2-40B4-BE49-F238E27FC236}">
                <a16:creationId xmlns:a16="http://schemas.microsoft.com/office/drawing/2014/main" id="{22B6EB68-3060-2445-A4C4-DDB791B4ED82}"/>
              </a:ext>
            </a:extLst>
          </p:cNvPr>
          <p:cNvSpPr>
            <a:spLocks noGrp="1"/>
          </p:cNvSpPr>
          <p:nvPr>
            <p:ph sz="quarter" idx="16"/>
          </p:nvPr>
        </p:nvSpPr>
        <p:spPr>
          <a:xfrm>
            <a:off x="1851431" y="4410229"/>
            <a:ext cx="10340570" cy="7333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Box 3">
            <a:extLst>
              <a:ext uri="{FF2B5EF4-FFF2-40B4-BE49-F238E27FC236}">
                <a16:creationId xmlns:a16="http://schemas.microsoft.com/office/drawing/2014/main" id="{8E51C4A4-418A-3949-ABB4-8EF19CF8D0D0}"/>
              </a:ext>
            </a:extLst>
          </p:cNvPr>
          <p:cNvSpPr txBox="1">
            <a:spLocks noChangeArrowheads="1"/>
          </p:cNvSpPr>
          <p:nvPr userDrawn="1"/>
        </p:nvSpPr>
        <p:spPr bwMode="auto">
          <a:xfrm>
            <a:off x="19856450" y="12827001"/>
            <a:ext cx="3571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r" eaLnBrk="1" hangingPunct="1"/>
            <a:r>
              <a:rPr lang="en-GB" altLang="en-US" sz="1600">
                <a:solidFill>
                  <a:srgbClr val="01416D"/>
                </a:solidFill>
                <a:cs typeface="Arial" panose="020B0604020202020204" pitchFamily="34" charset="0"/>
              </a:rPr>
              <a:t>cfcunderwriting.com</a:t>
            </a:r>
            <a:r>
              <a:rPr lang="en-GB" altLang="en-US" sz="1600" dirty="0">
                <a:solidFill>
                  <a:srgbClr val="01416D"/>
                </a:solidFill>
                <a:cs typeface="Arial" panose="020B0604020202020204" pitchFamily="34" charset="0"/>
              </a:rPr>
              <a:t>     </a:t>
            </a:r>
            <a:fld id="{56A4ED84-B317-B749-8C20-0C9F2FC28708}" type="slidenum">
              <a:rPr lang="en-GB" altLang="en-US" sz="2000">
                <a:solidFill>
                  <a:srgbClr val="149BD7"/>
                </a:solidFill>
                <a:latin typeface="Montserrat Medium" pitchFamily="2" charset="77"/>
                <a:cs typeface="Arial" panose="020B0604020202020204" pitchFamily="34" charset="0"/>
              </a:rPr>
              <a:pPr algn="r" eaLnBrk="1" hangingPunct="1"/>
              <a:t>‹#›</a:t>
            </a:fld>
            <a:endParaRPr lang="en-GB" altLang="en-US" sz="2000" dirty="0">
              <a:solidFill>
                <a:srgbClr val="01416D"/>
              </a:solidFill>
              <a:latin typeface="Montserrat Medium" pitchFamily="2" charset="77"/>
              <a:cs typeface="Arial" panose="020B0604020202020204" pitchFamily="34" charset="0"/>
            </a:endParaRPr>
          </a:p>
          <a:p>
            <a:pPr algn="r" eaLnBrk="1" hangingPunct="1"/>
            <a:endParaRPr lang="en-GB" altLang="en-US" sz="1600" dirty="0">
              <a:solidFill>
                <a:srgbClr val="149BD7"/>
              </a:solidFill>
              <a:latin typeface="Montserrat Medium" pitchFamily="2" charset="77"/>
              <a:cs typeface="Arial" panose="020B0604020202020204" pitchFamily="34" charset="0"/>
            </a:endParaRPr>
          </a:p>
        </p:txBody>
      </p:sp>
      <p:pic>
        <p:nvPicPr>
          <p:cNvPr id="7" name="Picture 6" descr="Icon&#10;&#10;Description automatically generated with medium confidence">
            <a:extLst>
              <a:ext uri="{FF2B5EF4-FFF2-40B4-BE49-F238E27FC236}">
                <a16:creationId xmlns:a16="http://schemas.microsoft.com/office/drawing/2014/main" id="{345F90CE-DCA7-3844-A43E-A114708DAF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51868" y="3082336"/>
            <a:ext cx="9639144" cy="8947104"/>
          </a:xfrm>
          <a:prstGeom prst="rect">
            <a:avLst/>
          </a:prstGeom>
        </p:spPr>
      </p:pic>
    </p:spTree>
    <p:extLst>
      <p:ext uri="{BB962C8B-B14F-4D97-AF65-F5344CB8AC3E}">
        <p14:creationId xmlns:p14="http://schemas.microsoft.com/office/powerpoint/2010/main" val="944462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FC over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D8FB7-2BB5-C045-B4A9-C712B0A82DB1}"/>
              </a:ext>
            </a:extLst>
          </p:cNvPr>
          <p:cNvSpPr/>
          <p:nvPr/>
        </p:nvSpPr>
        <p:spPr>
          <a:xfrm>
            <a:off x="0" y="0"/>
            <a:ext cx="24384000" cy="13716000"/>
          </a:xfrm>
          <a:prstGeom prst="rect">
            <a:avLst/>
          </a:prstGeom>
          <a:solidFill>
            <a:srgbClr val="E2F3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AD86B9DD-B1A8-E844-AFBF-1BFD28BDBDE8}"/>
              </a:ext>
            </a:extLst>
          </p:cNvPr>
          <p:cNvSpPr txBox="1">
            <a:spLocks noChangeArrowheads="1"/>
          </p:cNvSpPr>
          <p:nvPr/>
        </p:nvSpPr>
        <p:spPr bwMode="auto">
          <a:xfrm>
            <a:off x="977901" y="971550"/>
            <a:ext cx="10407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tx2"/>
                </a:solidFill>
                <a:ea typeface="Verdana" panose="020B0604030504040204" pitchFamily="34" charset="0"/>
                <a:cs typeface="Verdana" panose="020B0604030504040204" pitchFamily="34" charset="0"/>
              </a:rPr>
              <a:t>Innovative insurance</a:t>
            </a:r>
          </a:p>
        </p:txBody>
      </p:sp>
      <p:sp>
        <p:nvSpPr>
          <p:cNvPr id="4" name="TextBox 6">
            <a:extLst>
              <a:ext uri="{FF2B5EF4-FFF2-40B4-BE49-F238E27FC236}">
                <a16:creationId xmlns:a16="http://schemas.microsoft.com/office/drawing/2014/main" id="{9B172869-86F4-4247-845A-B234C4184820}"/>
              </a:ext>
            </a:extLst>
          </p:cNvPr>
          <p:cNvSpPr txBox="1">
            <a:spLocks noChangeArrowheads="1"/>
          </p:cNvSpPr>
          <p:nvPr/>
        </p:nvSpPr>
        <p:spPr bwMode="auto">
          <a:xfrm>
            <a:off x="2336800" y="3222627"/>
            <a:ext cx="6683376" cy="30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2"/>
                </a:solidFill>
                <a:latin typeface="Montserrat Medium" pitchFamily="2" charset="77"/>
                <a:ea typeface="Verdana" panose="020B0604030504040204" pitchFamily="34" charset="0"/>
                <a:cs typeface="Verdana" panose="020B0604030504040204" pitchFamily="34" charset="0"/>
              </a:rPr>
              <a:t>CFC is a specialist insurance provider, pioneer in emerging risk and market leader in cyber. Our global insurance platform uses cutting-edge technology and data science to deliver smarter, faster underwriting and protect customers from today’s most critical business risks.</a:t>
            </a:r>
          </a:p>
        </p:txBody>
      </p:sp>
      <p:cxnSp>
        <p:nvCxnSpPr>
          <p:cNvPr id="5" name="Straight Connector 4">
            <a:extLst>
              <a:ext uri="{FF2B5EF4-FFF2-40B4-BE49-F238E27FC236}">
                <a16:creationId xmlns:a16="http://schemas.microsoft.com/office/drawing/2014/main" id="{3472379B-A07B-274D-8514-46763FFB80C2}"/>
              </a:ext>
            </a:extLst>
          </p:cNvPr>
          <p:cNvCxnSpPr>
            <a:cxnSpLocks/>
          </p:cNvCxnSpPr>
          <p:nvPr/>
        </p:nvCxnSpPr>
        <p:spPr>
          <a:xfrm>
            <a:off x="1968500" y="3232150"/>
            <a:ext cx="0" cy="308927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B574A81D-0BDC-E54C-8C6B-4B676EE85FE5}"/>
              </a:ext>
            </a:extLst>
          </p:cNvPr>
          <p:cNvSpPr/>
          <p:nvPr/>
        </p:nvSpPr>
        <p:spPr>
          <a:xfrm>
            <a:off x="1949451" y="9458327"/>
            <a:ext cx="20291426" cy="4600574"/>
          </a:xfrm>
          <a:prstGeom prst="roundRect">
            <a:avLst>
              <a:gd name="adj" fmla="val 2903"/>
            </a:avLst>
          </a:prstGeom>
          <a:solidFill>
            <a:schemeClr val="bg2">
              <a:alpha val="977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pic>
        <p:nvPicPr>
          <p:cNvPr id="14" name="Picture 16">
            <a:extLst>
              <a:ext uri="{FF2B5EF4-FFF2-40B4-BE49-F238E27FC236}">
                <a16:creationId xmlns:a16="http://schemas.microsoft.com/office/drawing/2014/main" id="{8DFD173B-7A2A-9D4A-96DA-59532A2D30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47000" y="1095377"/>
            <a:ext cx="2578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id="{627DDEA3-A6DD-BD45-B361-04D9263A07CB}"/>
              </a:ext>
            </a:extLst>
          </p:cNvPr>
          <p:cNvGrpSpPr/>
          <p:nvPr userDrawn="1"/>
        </p:nvGrpSpPr>
        <p:grpSpPr>
          <a:xfrm>
            <a:off x="6196320" y="7874001"/>
            <a:ext cx="2403476" cy="4597698"/>
            <a:chOff x="2854325" y="3937000"/>
            <a:chExt cx="1201738" cy="2298849"/>
          </a:xfrm>
        </p:grpSpPr>
        <p:sp>
          <p:nvSpPr>
            <p:cNvPr id="8" name="TextBox 10">
              <a:extLst>
                <a:ext uri="{FF2B5EF4-FFF2-40B4-BE49-F238E27FC236}">
                  <a16:creationId xmlns:a16="http://schemas.microsoft.com/office/drawing/2014/main" id="{554E04B4-A851-834F-B052-DF5273AC1049}"/>
                </a:ext>
              </a:extLst>
            </p:cNvPr>
            <p:cNvSpPr txBox="1">
              <a:spLocks noChangeArrowheads="1"/>
            </p:cNvSpPr>
            <p:nvPr/>
          </p:nvSpPr>
          <p:spPr bwMode="auto">
            <a:xfrm>
              <a:off x="3032125" y="5235575"/>
              <a:ext cx="102393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a:solidFill>
                    <a:schemeClr val="tx2"/>
                  </a:solidFill>
                  <a:latin typeface="Montserrat" pitchFamily="2" charset="77"/>
                  <a:ea typeface="Verdana" panose="020B0604030504040204" pitchFamily="34" charset="0"/>
                  <a:cs typeface="Verdana" panose="020B0604030504040204" pitchFamily="34" charset="0"/>
                </a:rPr>
                <a:t>90+</a:t>
              </a:r>
            </a:p>
            <a:p>
              <a:pPr eaLnBrk="1" hangingPunct="1"/>
              <a:r>
                <a:rPr lang="en-GB" altLang="en-US" sz="3000">
                  <a:solidFill>
                    <a:schemeClr val="bg2"/>
                  </a:solidFill>
                  <a:latin typeface="Montserrat Medium" pitchFamily="2" charset="77"/>
                  <a:ea typeface="Verdana" panose="020B0604030504040204" pitchFamily="34" charset="0"/>
                  <a:cs typeface="Verdana" panose="020B0604030504040204" pitchFamily="34" charset="0"/>
                </a:rPr>
                <a:t>Customer countries</a:t>
              </a:r>
              <a:endParaRPr lang="en-US" altLang="en-US" sz="3000">
                <a:solidFill>
                  <a:schemeClr val="bg2"/>
                </a:solidFill>
                <a:latin typeface="Montserrat Medium" pitchFamily="2" charset="77"/>
                <a:ea typeface="Verdana" panose="020B0604030504040204" pitchFamily="34" charset="0"/>
                <a:cs typeface="Verdana" panose="020B0604030504040204" pitchFamily="34" charset="0"/>
              </a:endParaRPr>
            </a:p>
          </p:txBody>
        </p:sp>
        <p:cxnSp>
          <p:nvCxnSpPr>
            <p:cNvPr id="10" name="Straight Connector 9">
              <a:extLst>
                <a:ext uri="{FF2B5EF4-FFF2-40B4-BE49-F238E27FC236}">
                  <a16:creationId xmlns:a16="http://schemas.microsoft.com/office/drawing/2014/main" id="{EDE224E8-B80F-224C-B880-706F6C48C48D}"/>
                </a:ext>
              </a:extLst>
            </p:cNvPr>
            <p:cNvCxnSpPr>
              <a:cxnSpLocks/>
            </p:cNvCxnSpPr>
            <p:nvPr/>
          </p:nvCxnSpPr>
          <p:spPr>
            <a:xfrm rot="5400000" flipH="1">
              <a:off x="2892425" y="4762500"/>
              <a:ext cx="495300" cy="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pic>
          <p:nvPicPr>
            <p:cNvPr id="15" name="Picture 17" descr="A picture containing light, vector graphics&#10;&#10;Description automatically generated">
              <a:extLst>
                <a:ext uri="{FF2B5EF4-FFF2-40B4-BE49-F238E27FC236}">
                  <a16:creationId xmlns:a16="http://schemas.microsoft.com/office/drawing/2014/main" id="{B7EEE81B-1E0E-7942-8159-B667DD3FA7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4325" y="393700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a:extLst>
              <a:ext uri="{FF2B5EF4-FFF2-40B4-BE49-F238E27FC236}">
                <a16:creationId xmlns:a16="http://schemas.microsoft.com/office/drawing/2014/main" id="{49B7EEB4-7674-E740-92A5-7263AE361E88}"/>
              </a:ext>
            </a:extLst>
          </p:cNvPr>
          <p:cNvGrpSpPr/>
          <p:nvPr userDrawn="1"/>
        </p:nvGrpSpPr>
        <p:grpSpPr>
          <a:xfrm>
            <a:off x="13543906" y="7837310"/>
            <a:ext cx="2733676" cy="4172724"/>
            <a:chOff x="6534150" y="3918655"/>
            <a:chExt cx="1366838" cy="2086362"/>
          </a:xfrm>
        </p:grpSpPr>
        <p:sp>
          <p:nvSpPr>
            <p:cNvPr id="9" name="TextBox 11">
              <a:extLst>
                <a:ext uri="{FF2B5EF4-FFF2-40B4-BE49-F238E27FC236}">
                  <a16:creationId xmlns:a16="http://schemas.microsoft.com/office/drawing/2014/main" id="{70F0068B-9F64-1E4A-978B-20D6CB9A5484}"/>
                </a:ext>
              </a:extLst>
            </p:cNvPr>
            <p:cNvSpPr txBox="1">
              <a:spLocks noChangeArrowheads="1"/>
            </p:cNvSpPr>
            <p:nvPr/>
          </p:nvSpPr>
          <p:spPr bwMode="auto">
            <a:xfrm>
              <a:off x="6715125" y="5235575"/>
              <a:ext cx="1185863"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a:solidFill>
                    <a:schemeClr val="tx2"/>
                  </a:solidFill>
                  <a:latin typeface="Montserrat" pitchFamily="2" charset="77"/>
                  <a:ea typeface="Verdana" panose="020B0604030504040204" pitchFamily="34" charset="0"/>
                  <a:cs typeface="Verdana" panose="020B0604030504040204" pitchFamily="34" charset="0"/>
                </a:rPr>
                <a:t>500+</a:t>
              </a:r>
            </a:p>
            <a:p>
              <a:pPr eaLnBrk="1" hangingPunct="1"/>
              <a:r>
                <a:rPr lang="en-GB" altLang="en-US" sz="3000">
                  <a:solidFill>
                    <a:schemeClr val="bg2"/>
                  </a:solidFill>
                  <a:latin typeface="Montserrat Medium" pitchFamily="2" charset="77"/>
                  <a:ea typeface="Verdana" panose="020B0604030504040204" pitchFamily="34" charset="0"/>
                  <a:cs typeface="Verdana" panose="020B0604030504040204" pitchFamily="34" charset="0"/>
                </a:rPr>
                <a:t>Employees</a:t>
              </a:r>
              <a:endParaRPr lang="en-US" altLang="en-US" sz="3000">
                <a:solidFill>
                  <a:schemeClr val="bg2"/>
                </a:solidFill>
                <a:latin typeface="Montserrat Medium" pitchFamily="2" charset="77"/>
                <a:ea typeface="Verdana" panose="020B0604030504040204" pitchFamily="34" charset="0"/>
                <a:cs typeface="Verdana" panose="020B0604030504040204" pitchFamily="34" charset="0"/>
              </a:endParaRPr>
            </a:p>
          </p:txBody>
        </p:sp>
        <p:cxnSp>
          <p:nvCxnSpPr>
            <p:cNvPr id="12" name="Straight Connector 11">
              <a:extLst>
                <a:ext uri="{FF2B5EF4-FFF2-40B4-BE49-F238E27FC236}">
                  <a16:creationId xmlns:a16="http://schemas.microsoft.com/office/drawing/2014/main" id="{55F4381F-B2FC-2647-8204-7A5889396318}"/>
                </a:ext>
              </a:extLst>
            </p:cNvPr>
            <p:cNvCxnSpPr>
              <a:cxnSpLocks/>
            </p:cNvCxnSpPr>
            <p:nvPr/>
          </p:nvCxnSpPr>
          <p:spPr>
            <a:xfrm flipV="1">
              <a:off x="6837363" y="4425950"/>
              <a:ext cx="0" cy="58420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pic>
          <p:nvPicPr>
            <p:cNvPr id="16" name="Picture 18" descr="A picture containing text&#10;&#10;Description automatically generated">
              <a:extLst>
                <a:ext uri="{FF2B5EF4-FFF2-40B4-BE49-F238E27FC236}">
                  <a16:creationId xmlns:a16="http://schemas.microsoft.com/office/drawing/2014/main" id="{F7AA8963-6DAA-F14D-B884-D591F7AE9A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4150" y="3918655"/>
              <a:ext cx="643681" cy="60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a:extLst>
              <a:ext uri="{FF2B5EF4-FFF2-40B4-BE49-F238E27FC236}">
                <a16:creationId xmlns:a16="http://schemas.microsoft.com/office/drawing/2014/main" id="{22E04DF1-F087-3544-A1A1-0B6832CBA22D}"/>
              </a:ext>
            </a:extLst>
          </p:cNvPr>
          <p:cNvGrpSpPr/>
          <p:nvPr userDrawn="1"/>
        </p:nvGrpSpPr>
        <p:grpSpPr>
          <a:xfrm>
            <a:off x="2381250" y="8159750"/>
            <a:ext cx="3311512" cy="3850284"/>
            <a:chOff x="1190625" y="4079875"/>
            <a:chExt cx="1655756" cy="1925142"/>
          </a:xfrm>
        </p:grpSpPr>
        <p:cxnSp>
          <p:nvCxnSpPr>
            <p:cNvPr id="7" name="Straight Connector 6">
              <a:extLst>
                <a:ext uri="{FF2B5EF4-FFF2-40B4-BE49-F238E27FC236}">
                  <a16:creationId xmlns:a16="http://schemas.microsoft.com/office/drawing/2014/main" id="{DD8FF1DF-E890-9B49-B4CA-969B1C487B62}"/>
                </a:ext>
              </a:extLst>
            </p:cNvPr>
            <p:cNvCxnSpPr>
              <a:cxnSpLocks/>
            </p:cNvCxnSpPr>
            <p:nvPr/>
          </p:nvCxnSpPr>
          <p:spPr>
            <a:xfrm rot="5400000" flipH="1">
              <a:off x="1266825" y="4762500"/>
              <a:ext cx="495300" cy="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pic>
          <p:nvPicPr>
            <p:cNvPr id="18" name="Picture 20" descr="Icon&#10;&#10;Description automatically generated">
              <a:extLst>
                <a:ext uri="{FF2B5EF4-FFF2-40B4-BE49-F238E27FC236}">
                  <a16:creationId xmlns:a16="http://schemas.microsoft.com/office/drawing/2014/main" id="{187E3AB9-6D55-6E4D-A4E9-79A17D6ADE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0625" y="4079875"/>
              <a:ext cx="676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2">
              <a:extLst>
                <a:ext uri="{FF2B5EF4-FFF2-40B4-BE49-F238E27FC236}">
                  <a16:creationId xmlns:a16="http://schemas.microsoft.com/office/drawing/2014/main" id="{E8F38332-09D8-CD49-A9FA-4DB8A57DAA5C}"/>
                </a:ext>
              </a:extLst>
            </p:cNvPr>
            <p:cNvSpPr txBox="1">
              <a:spLocks noChangeArrowheads="1"/>
            </p:cNvSpPr>
            <p:nvPr/>
          </p:nvSpPr>
          <p:spPr bwMode="auto">
            <a:xfrm>
              <a:off x="1416050" y="5235575"/>
              <a:ext cx="1430331"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dirty="0">
                  <a:solidFill>
                    <a:schemeClr val="tx2"/>
                  </a:solidFill>
                  <a:latin typeface="Montserrat" pitchFamily="2" charset="77"/>
                  <a:ea typeface="Verdana" panose="020B0604030504040204" pitchFamily="34" charset="0"/>
                  <a:cs typeface="Verdana" panose="020B0604030504040204" pitchFamily="34" charset="0"/>
                </a:rPr>
                <a:t>100k+</a:t>
              </a:r>
            </a:p>
            <a:p>
              <a:pPr eaLnBrk="1" hangingPunct="1"/>
              <a:r>
                <a:rPr lang="en-GB" altLang="en-US" sz="3000" dirty="0">
                  <a:solidFill>
                    <a:schemeClr val="bg2"/>
                  </a:solidFill>
                  <a:latin typeface="Montserrat Medium" pitchFamily="2" charset="77"/>
                  <a:ea typeface="Verdana" panose="020B0604030504040204" pitchFamily="34" charset="0"/>
                  <a:cs typeface="Verdana" panose="020B0604030504040204" pitchFamily="34" charset="0"/>
                </a:rPr>
                <a:t>Customers</a:t>
              </a:r>
              <a:endParaRPr lang="en-US" altLang="en-US" sz="3000" dirty="0">
                <a:solidFill>
                  <a:schemeClr val="bg2"/>
                </a:solidFill>
                <a:latin typeface="Montserrat Medium" pitchFamily="2" charset="77"/>
                <a:ea typeface="Verdana" panose="020B0604030504040204" pitchFamily="34" charset="0"/>
                <a:cs typeface="Verdana" panose="020B0604030504040204" pitchFamily="34" charset="0"/>
              </a:endParaRPr>
            </a:p>
          </p:txBody>
        </p:sp>
      </p:grpSp>
      <p:grpSp>
        <p:nvGrpSpPr>
          <p:cNvPr id="54" name="Group 53">
            <a:extLst>
              <a:ext uri="{FF2B5EF4-FFF2-40B4-BE49-F238E27FC236}">
                <a16:creationId xmlns:a16="http://schemas.microsoft.com/office/drawing/2014/main" id="{9EDDB737-702D-6946-BF18-DF3FF2B6F27B}"/>
              </a:ext>
            </a:extLst>
          </p:cNvPr>
          <p:cNvGrpSpPr/>
          <p:nvPr userDrawn="1"/>
        </p:nvGrpSpPr>
        <p:grpSpPr>
          <a:xfrm>
            <a:off x="19808826" y="7912100"/>
            <a:ext cx="1546224" cy="4559598"/>
            <a:chOff x="9904413" y="3956050"/>
            <a:chExt cx="773112" cy="2279799"/>
          </a:xfrm>
        </p:grpSpPr>
        <p:cxnSp>
          <p:nvCxnSpPr>
            <p:cNvPr id="13" name="Straight Connector 12">
              <a:extLst>
                <a:ext uri="{FF2B5EF4-FFF2-40B4-BE49-F238E27FC236}">
                  <a16:creationId xmlns:a16="http://schemas.microsoft.com/office/drawing/2014/main" id="{242FB089-2EB2-2041-A580-31D82C1A8F96}"/>
                </a:ext>
              </a:extLst>
            </p:cNvPr>
            <p:cNvCxnSpPr>
              <a:cxnSpLocks/>
            </p:cNvCxnSpPr>
            <p:nvPr/>
          </p:nvCxnSpPr>
          <p:spPr>
            <a:xfrm rot="5400000" flipH="1">
              <a:off x="9848850" y="4762500"/>
              <a:ext cx="495300" cy="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pic>
          <p:nvPicPr>
            <p:cNvPr id="17" name="Picture 19" descr="Icon&#10;&#10;Description automatically generated">
              <a:extLst>
                <a:ext uri="{FF2B5EF4-FFF2-40B4-BE49-F238E27FC236}">
                  <a16:creationId xmlns:a16="http://schemas.microsoft.com/office/drawing/2014/main" id="{E72AB0EE-BF19-5240-BFB7-B92374DCD6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4413" y="3956050"/>
              <a:ext cx="385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3">
              <a:extLst>
                <a:ext uri="{FF2B5EF4-FFF2-40B4-BE49-F238E27FC236}">
                  <a16:creationId xmlns:a16="http://schemas.microsoft.com/office/drawing/2014/main" id="{D9468B93-737A-F04F-B13D-34E889715867}"/>
                </a:ext>
              </a:extLst>
            </p:cNvPr>
            <p:cNvSpPr txBox="1">
              <a:spLocks noChangeArrowheads="1"/>
            </p:cNvSpPr>
            <p:nvPr/>
          </p:nvSpPr>
          <p:spPr bwMode="auto">
            <a:xfrm>
              <a:off x="10012363" y="5235575"/>
              <a:ext cx="66516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dirty="0">
                  <a:solidFill>
                    <a:schemeClr val="tx2"/>
                  </a:solidFill>
                  <a:latin typeface="Montserrat" pitchFamily="2" charset="77"/>
                  <a:ea typeface="Verdana" panose="020B0604030504040204" pitchFamily="34" charset="0"/>
                  <a:cs typeface="Verdana" panose="020B0604030504040204" pitchFamily="34" charset="0"/>
                </a:rPr>
                <a:t>5</a:t>
              </a:r>
            </a:p>
            <a:p>
              <a:pPr eaLnBrk="1" hangingPunct="1"/>
              <a:r>
                <a:rPr lang="en-GB" altLang="en-US" sz="3000" dirty="0">
                  <a:solidFill>
                    <a:schemeClr val="bg2"/>
                  </a:solidFill>
                  <a:latin typeface="Montserrat Medium" pitchFamily="2" charset="77"/>
                  <a:ea typeface="Verdana" panose="020B0604030504040204" pitchFamily="34" charset="0"/>
                  <a:cs typeface="Verdana" panose="020B0604030504040204" pitchFamily="34" charset="0"/>
                </a:rPr>
                <a:t>Global offices</a:t>
              </a:r>
              <a:endParaRPr lang="en-US" altLang="en-US" sz="3000" dirty="0">
                <a:solidFill>
                  <a:schemeClr val="bg2"/>
                </a:solidFill>
                <a:latin typeface="Montserrat Medium" pitchFamily="2" charset="77"/>
                <a:ea typeface="Verdana" panose="020B0604030504040204" pitchFamily="34" charset="0"/>
                <a:cs typeface="Verdana" panose="020B0604030504040204" pitchFamily="34" charset="0"/>
              </a:endParaRPr>
            </a:p>
          </p:txBody>
        </p:sp>
      </p:grpSp>
      <p:grpSp>
        <p:nvGrpSpPr>
          <p:cNvPr id="23" name="Group 25">
            <a:extLst>
              <a:ext uri="{FF2B5EF4-FFF2-40B4-BE49-F238E27FC236}">
                <a16:creationId xmlns:a16="http://schemas.microsoft.com/office/drawing/2014/main" id="{BB438F21-442B-9649-A0CD-596064CAAD3A}"/>
              </a:ext>
            </a:extLst>
          </p:cNvPr>
          <p:cNvGrpSpPr>
            <a:grpSpLocks/>
          </p:cNvGrpSpPr>
          <p:nvPr/>
        </p:nvGrpSpPr>
        <p:grpSpPr bwMode="auto">
          <a:xfrm>
            <a:off x="11293476" y="3190877"/>
            <a:ext cx="13462000" cy="3190874"/>
            <a:chOff x="5647510" y="1595406"/>
            <a:chExt cx="6731013" cy="1595985"/>
          </a:xfrm>
        </p:grpSpPr>
        <p:sp>
          <p:nvSpPr>
            <p:cNvPr id="24" name="Rounded Rectangle 23">
              <a:extLst>
                <a:ext uri="{FF2B5EF4-FFF2-40B4-BE49-F238E27FC236}">
                  <a16:creationId xmlns:a16="http://schemas.microsoft.com/office/drawing/2014/main" id="{154F9BB9-72EF-2546-8EE6-148083D560F1}"/>
                </a:ext>
              </a:extLst>
            </p:cNvPr>
            <p:cNvSpPr/>
            <p:nvPr/>
          </p:nvSpPr>
          <p:spPr>
            <a:xfrm>
              <a:off x="5647510" y="1595406"/>
              <a:ext cx="6731013" cy="1595985"/>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5" name="Content Placeholder 2">
              <a:extLst>
                <a:ext uri="{FF2B5EF4-FFF2-40B4-BE49-F238E27FC236}">
                  <a16:creationId xmlns:a16="http://schemas.microsoft.com/office/drawing/2014/main" id="{321FAA8D-1CB1-D047-B42D-582C0566B468}"/>
                </a:ext>
              </a:extLst>
            </p:cNvPr>
            <p:cNvSpPr txBox="1">
              <a:spLocks/>
            </p:cNvSpPr>
            <p:nvPr/>
          </p:nvSpPr>
          <p:spPr>
            <a:xfrm>
              <a:off x="5995173" y="2113109"/>
              <a:ext cx="1562103" cy="95282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Innovator of </a:t>
              </a:r>
              <a:br>
                <a:rPr lang="en-GB" sz="2400" dirty="0">
                  <a:solidFill>
                    <a:schemeClr val="bg2"/>
                  </a:solidFill>
                  <a:latin typeface="Montserrat Medium" pitchFamily="2" charset="77"/>
                </a:rPr>
              </a:br>
              <a:r>
                <a:rPr lang="en-GB" sz="2400" dirty="0">
                  <a:solidFill>
                    <a:schemeClr val="bg2"/>
                  </a:solidFill>
                  <a:latin typeface="Montserrat Medium" pitchFamily="2" charset="77"/>
                </a:rPr>
                <a:t>the Year</a:t>
              </a:r>
            </a:p>
            <a:p>
              <a:pPr marL="0" indent="0" fontAlgn="auto">
                <a:spcBef>
                  <a:spcPts val="1200"/>
                </a:spcBef>
                <a:spcAft>
                  <a:spcPts val="0"/>
                </a:spcAft>
                <a:buFont typeface="Arial" panose="020B0604020202020204" pitchFamily="34" charset="0"/>
                <a:buNone/>
                <a:defRPr/>
              </a:pPr>
              <a:r>
                <a:rPr lang="en-GB" sz="2000" dirty="0">
                  <a:latin typeface="Montserrat Light" pitchFamily="2" charset="77"/>
                </a:rPr>
                <a:t>Reactions London Market Awards 2020</a:t>
              </a:r>
            </a:p>
          </p:txBody>
        </p:sp>
        <p:grpSp>
          <p:nvGrpSpPr>
            <p:cNvPr id="26" name="Group 25">
              <a:extLst>
                <a:ext uri="{FF2B5EF4-FFF2-40B4-BE49-F238E27FC236}">
                  <a16:creationId xmlns:a16="http://schemas.microsoft.com/office/drawing/2014/main" id="{C43DE9CE-B92F-1F46-8CC7-649BDB6E508E}"/>
                </a:ext>
              </a:extLst>
            </p:cNvPr>
            <p:cNvGrpSpPr/>
            <p:nvPr/>
          </p:nvGrpSpPr>
          <p:grpSpPr>
            <a:xfrm>
              <a:off x="6073280" y="1843275"/>
              <a:ext cx="970983" cy="162909"/>
              <a:chOff x="6594730" y="753185"/>
              <a:chExt cx="970983" cy="162909"/>
            </a:xfrm>
            <a:solidFill>
              <a:schemeClr val="tx2"/>
            </a:solidFill>
          </p:grpSpPr>
          <p:sp>
            <p:nvSpPr>
              <p:cNvPr id="41" name="5-point Star 40">
                <a:extLst>
                  <a:ext uri="{FF2B5EF4-FFF2-40B4-BE49-F238E27FC236}">
                    <a16:creationId xmlns:a16="http://schemas.microsoft.com/office/drawing/2014/main" id="{0843A28C-577A-5B46-853B-351B2A726400}"/>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2" name="5-point Star 41">
                <a:extLst>
                  <a:ext uri="{FF2B5EF4-FFF2-40B4-BE49-F238E27FC236}">
                    <a16:creationId xmlns:a16="http://schemas.microsoft.com/office/drawing/2014/main" id="{5AD54AE1-34A7-A342-842D-D9423C399ED4}"/>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3" name="5-point Star 42">
                <a:extLst>
                  <a:ext uri="{FF2B5EF4-FFF2-40B4-BE49-F238E27FC236}">
                    <a16:creationId xmlns:a16="http://schemas.microsoft.com/office/drawing/2014/main" id="{DE4986D9-BC12-8540-9B4B-81DAA9506187}"/>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4" name="5-point Star 43">
                <a:extLst>
                  <a:ext uri="{FF2B5EF4-FFF2-40B4-BE49-F238E27FC236}">
                    <a16:creationId xmlns:a16="http://schemas.microsoft.com/office/drawing/2014/main" id="{5291C5BA-B01F-394D-B028-FEE2051BF331}"/>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5" name="5-point Star 44">
                <a:extLst>
                  <a:ext uri="{FF2B5EF4-FFF2-40B4-BE49-F238E27FC236}">
                    <a16:creationId xmlns:a16="http://schemas.microsoft.com/office/drawing/2014/main" id="{E298877D-5F59-5A4A-ADB3-6C80805FA549}"/>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grpSp>
          <p:nvGrpSpPr>
            <p:cNvPr id="27" name="Group 26">
              <a:extLst>
                <a:ext uri="{FF2B5EF4-FFF2-40B4-BE49-F238E27FC236}">
                  <a16:creationId xmlns:a16="http://schemas.microsoft.com/office/drawing/2014/main" id="{5F14B9BA-3740-0443-B9E6-8AE2E88F6FD6}"/>
                </a:ext>
              </a:extLst>
            </p:cNvPr>
            <p:cNvGrpSpPr/>
            <p:nvPr/>
          </p:nvGrpSpPr>
          <p:grpSpPr>
            <a:xfrm>
              <a:off x="10176831" y="1843275"/>
              <a:ext cx="970983" cy="162909"/>
              <a:chOff x="6594730" y="753185"/>
              <a:chExt cx="970983" cy="162909"/>
            </a:xfrm>
            <a:solidFill>
              <a:schemeClr val="tx2"/>
            </a:solidFill>
          </p:grpSpPr>
          <p:sp>
            <p:nvSpPr>
              <p:cNvPr id="36" name="5-point Star 35">
                <a:extLst>
                  <a:ext uri="{FF2B5EF4-FFF2-40B4-BE49-F238E27FC236}">
                    <a16:creationId xmlns:a16="http://schemas.microsoft.com/office/drawing/2014/main" id="{143F940B-A4A8-B544-90B1-C6FFAF4DE8D0}"/>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7" name="5-point Star 36">
                <a:extLst>
                  <a:ext uri="{FF2B5EF4-FFF2-40B4-BE49-F238E27FC236}">
                    <a16:creationId xmlns:a16="http://schemas.microsoft.com/office/drawing/2014/main" id="{A5233AD0-5E89-6D4E-8992-2858CFF53C82}"/>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8" name="5-point Star 37">
                <a:extLst>
                  <a:ext uri="{FF2B5EF4-FFF2-40B4-BE49-F238E27FC236}">
                    <a16:creationId xmlns:a16="http://schemas.microsoft.com/office/drawing/2014/main" id="{8F348F07-BA48-2140-A32C-A41012B0A4F5}"/>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9" name="5-point Star 38">
                <a:extLst>
                  <a:ext uri="{FF2B5EF4-FFF2-40B4-BE49-F238E27FC236}">
                    <a16:creationId xmlns:a16="http://schemas.microsoft.com/office/drawing/2014/main" id="{E432928A-BB16-8549-B620-F0A2A6F8F2B3}"/>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0" name="5-point Star 39">
                <a:extLst>
                  <a:ext uri="{FF2B5EF4-FFF2-40B4-BE49-F238E27FC236}">
                    <a16:creationId xmlns:a16="http://schemas.microsoft.com/office/drawing/2014/main" id="{749D8CDC-F15B-5243-B329-B7C75370072B}"/>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
          <p:nvSpPr>
            <p:cNvPr id="28" name="Content Placeholder 2">
              <a:extLst>
                <a:ext uri="{FF2B5EF4-FFF2-40B4-BE49-F238E27FC236}">
                  <a16:creationId xmlns:a16="http://schemas.microsoft.com/office/drawing/2014/main" id="{C68D3C92-1D0E-DC47-B3DA-436B2F86375D}"/>
                </a:ext>
              </a:extLst>
            </p:cNvPr>
            <p:cNvSpPr txBox="1">
              <a:spLocks/>
            </p:cNvSpPr>
            <p:nvPr/>
          </p:nvSpPr>
          <p:spPr>
            <a:xfrm>
              <a:off x="8125602" y="2113109"/>
              <a:ext cx="1473203" cy="841664"/>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Broker Partner of the Year</a:t>
              </a:r>
            </a:p>
            <a:p>
              <a:pPr marL="0" indent="0" fontAlgn="auto">
                <a:spcBef>
                  <a:spcPts val="1200"/>
                </a:spcBef>
                <a:spcAft>
                  <a:spcPts val="0"/>
                </a:spcAft>
                <a:buFont typeface="Arial" panose="020B0604020202020204" pitchFamily="34" charset="0"/>
                <a:buNone/>
                <a:defRPr/>
              </a:pPr>
              <a:r>
                <a:rPr lang="en-GB" sz="2000" dirty="0">
                  <a:latin typeface="Montserrat Light" pitchFamily="2" charset="77"/>
                </a:rPr>
                <a:t>British Insurance Awards 2020</a:t>
              </a:r>
            </a:p>
          </p:txBody>
        </p:sp>
        <p:grpSp>
          <p:nvGrpSpPr>
            <p:cNvPr id="29" name="Group 28">
              <a:extLst>
                <a:ext uri="{FF2B5EF4-FFF2-40B4-BE49-F238E27FC236}">
                  <a16:creationId xmlns:a16="http://schemas.microsoft.com/office/drawing/2014/main" id="{87FBCB6E-5D20-944B-9B2E-6166B4F171E2}"/>
                </a:ext>
              </a:extLst>
            </p:cNvPr>
            <p:cNvGrpSpPr/>
            <p:nvPr/>
          </p:nvGrpSpPr>
          <p:grpSpPr>
            <a:xfrm>
              <a:off x="8204943" y="1843275"/>
              <a:ext cx="970983" cy="162909"/>
              <a:chOff x="6594730" y="753185"/>
              <a:chExt cx="970983" cy="162909"/>
            </a:xfrm>
            <a:solidFill>
              <a:schemeClr val="tx2"/>
            </a:solidFill>
          </p:grpSpPr>
          <p:sp>
            <p:nvSpPr>
              <p:cNvPr id="31" name="5-point Star 30">
                <a:extLst>
                  <a:ext uri="{FF2B5EF4-FFF2-40B4-BE49-F238E27FC236}">
                    <a16:creationId xmlns:a16="http://schemas.microsoft.com/office/drawing/2014/main" id="{0956976E-4180-364B-B00A-74DD98E78DC9}"/>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2" name="5-point Star 31">
                <a:extLst>
                  <a:ext uri="{FF2B5EF4-FFF2-40B4-BE49-F238E27FC236}">
                    <a16:creationId xmlns:a16="http://schemas.microsoft.com/office/drawing/2014/main" id="{694AE03A-1D2E-9644-9948-9B67EC656A5E}"/>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3" name="5-point Star 32">
                <a:extLst>
                  <a:ext uri="{FF2B5EF4-FFF2-40B4-BE49-F238E27FC236}">
                    <a16:creationId xmlns:a16="http://schemas.microsoft.com/office/drawing/2014/main" id="{458E167C-0245-9449-9245-22ED796B5D10}"/>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4" name="5-point Star 33">
                <a:extLst>
                  <a:ext uri="{FF2B5EF4-FFF2-40B4-BE49-F238E27FC236}">
                    <a16:creationId xmlns:a16="http://schemas.microsoft.com/office/drawing/2014/main" id="{5D7F9948-7BEF-0E40-B607-D7838C7D193F}"/>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5" name="5-point Star 34">
                <a:extLst>
                  <a:ext uri="{FF2B5EF4-FFF2-40B4-BE49-F238E27FC236}">
                    <a16:creationId xmlns:a16="http://schemas.microsoft.com/office/drawing/2014/main" id="{0D09E81D-242B-E24A-9151-AA5AC3F62B7C}"/>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
          <p:nvSpPr>
            <p:cNvPr id="30" name="Content Placeholder 2">
              <a:extLst>
                <a:ext uri="{FF2B5EF4-FFF2-40B4-BE49-F238E27FC236}">
                  <a16:creationId xmlns:a16="http://schemas.microsoft.com/office/drawing/2014/main" id="{D12138B7-CCD0-3345-AF1D-322365F7910B}"/>
                </a:ext>
              </a:extLst>
            </p:cNvPr>
            <p:cNvSpPr txBox="1">
              <a:spLocks/>
            </p:cNvSpPr>
            <p:nvPr/>
          </p:nvSpPr>
          <p:spPr>
            <a:xfrm>
              <a:off x="10094106" y="2108344"/>
              <a:ext cx="1563691" cy="84642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rgbClr val="149BD6"/>
                  </a:solidFill>
                  <a:latin typeface="Montserrat Medium" pitchFamily="2" charset="77"/>
                </a:rPr>
                <a:t>5 star Excellence Award</a:t>
              </a:r>
            </a:p>
            <a:p>
              <a:pPr marL="0" indent="0" defTabSz="1828726" fontAlgn="auto">
                <a:spcBef>
                  <a:spcPts val="1200"/>
                </a:spcBef>
                <a:spcAft>
                  <a:spcPts val="0"/>
                </a:spcAft>
                <a:buFontTx/>
                <a:buNone/>
                <a:defRPr/>
              </a:pPr>
              <a:r>
                <a:rPr lang="en-GB" sz="2000" dirty="0">
                  <a:solidFill>
                    <a:srgbClr val="575756"/>
                  </a:solidFill>
                  <a:latin typeface="Montserrat Light" pitchFamily="2" charset="77"/>
                </a:rPr>
                <a:t>Insurance Business UK 2020</a:t>
              </a:r>
            </a:p>
          </p:txBody>
        </p:sp>
      </p:grpSp>
      <p:grpSp>
        <p:nvGrpSpPr>
          <p:cNvPr id="51" name="Group 50">
            <a:extLst>
              <a:ext uri="{FF2B5EF4-FFF2-40B4-BE49-F238E27FC236}">
                <a16:creationId xmlns:a16="http://schemas.microsoft.com/office/drawing/2014/main" id="{AF20EB69-2874-E342-972D-B6F14063F38F}"/>
              </a:ext>
            </a:extLst>
          </p:cNvPr>
          <p:cNvGrpSpPr/>
          <p:nvPr userDrawn="1"/>
        </p:nvGrpSpPr>
        <p:grpSpPr>
          <a:xfrm>
            <a:off x="9204955" y="7889876"/>
            <a:ext cx="3936994" cy="4120158"/>
            <a:chOff x="4449793" y="3944938"/>
            <a:chExt cx="1968497" cy="2060079"/>
          </a:xfrm>
        </p:grpSpPr>
        <p:cxnSp>
          <p:nvCxnSpPr>
            <p:cNvPr id="11" name="Straight Connector 10">
              <a:extLst>
                <a:ext uri="{FF2B5EF4-FFF2-40B4-BE49-F238E27FC236}">
                  <a16:creationId xmlns:a16="http://schemas.microsoft.com/office/drawing/2014/main" id="{3EED770D-0A9F-024F-9BAA-171F5D16E571}"/>
                </a:ext>
              </a:extLst>
            </p:cNvPr>
            <p:cNvCxnSpPr>
              <a:cxnSpLocks/>
            </p:cNvCxnSpPr>
            <p:nvPr/>
          </p:nvCxnSpPr>
          <p:spPr>
            <a:xfrm rot="5400000" flipH="1">
              <a:off x="4379943" y="4762500"/>
              <a:ext cx="495300" cy="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sp>
          <p:nvSpPr>
            <p:cNvPr id="19" name="TextBox 21">
              <a:extLst>
                <a:ext uri="{FF2B5EF4-FFF2-40B4-BE49-F238E27FC236}">
                  <a16:creationId xmlns:a16="http://schemas.microsoft.com/office/drawing/2014/main" id="{1AD79CAB-6156-8446-BC68-3A441FBE47BC}"/>
                </a:ext>
              </a:extLst>
            </p:cNvPr>
            <p:cNvSpPr txBox="1">
              <a:spLocks noChangeArrowheads="1"/>
            </p:cNvSpPr>
            <p:nvPr/>
          </p:nvSpPr>
          <p:spPr bwMode="auto">
            <a:xfrm>
              <a:off x="4454555" y="5235575"/>
              <a:ext cx="1963735"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dirty="0">
                  <a:solidFill>
                    <a:schemeClr val="tx2"/>
                  </a:solidFill>
                  <a:latin typeface="Montserrat" pitchFamily="2" charset="77"/>
                  <a:ea typeface="Verdana" panose="020B0604030504040204" pitchFamily="34" charset="0"/>
                  <a:cs typeface="Verdana" panose="020B0604030504040204" pitchFamily="34" charset="0"/>
                </a:rPr>
                <a:t>$800m+</a:t>
              </a:r>
            </a:p>
            <a:p>
              <a:pPr eaLnBrk="1" hangingPunct="1"/>
              <a:r>
                <a:rPr lang="en-GB" altLang="en-US" sz="3000" dirty="0">
                  <a:solidFill>
                    <a:schemeClr val="bg2"/>
                  </a:solidFill>
                  <a:latin typeface="Montserrat Medium" pitchFamily="2" charset="77"/>
                  <a:ea typeface="Verdana" panose="020B0604030504040204" pitchFamily="34" charset="0"/>
                  <a:cs typeface="Verdana" panose="020B0604030504040204" pitchFamily="34" charset="0"/>
                </a:rPr>
                <a:t>Premium </a:t>
              </a:r>
              <a:endParaRPr lang="en-US" altLang="en-US" sz="3000" dirty="0">
                <a:solidFill>
                  <a:schemeClr val="bg2"/>
                </a:solidFill>
                <a:latin typeface="Montserrat Medium" pitchFamily="2" charset="77"/>
                <a:ea typeface="Verdana" panose="020B0604030504040204" pitchFamily="34" charset="0"/>
                <a:cs typeface="Verdana" panose="020B0604030504040204" pitchFamily="34" charset="0"/>
              </a:endParaRPr>
            </a:p>
          </p:txBody>
        </p:sp>
        <p:pic>
          <p:nvPicPr>
            <p:cNvPr id="47" name="Picture 49" descr="Icon&#10;&#10;Description automatically generated">
              <a:extLst>
                <a:ext uri="{FF2B5EF4-FFF2-40B4-BE49-F238E27FC236}">
                  <a16:creationId xmlns:a16="http://schemas.microsoft.com/office/drawing/2014/main" id="{EA99B9D5-9477-0F47-9008-1B985C6EE81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49793" y="3944938"/>
              <a:ext cx="3540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a:extLst>
              <a:ext uri="{FF2B5EF4-FFF2-40B4-BE49-F238E27FC236}">
                <a16:creationId xmlns:a16="http://schemas.microsoft.com/office/drawing/2014/main" id="{A341E7E8-59A5-CE4B-95EC-3C9D67F34B44}"/>
              </a:ext>
            </a:extLst>
          </p:cNvPr>
          <p:cNvGrpSpPr/>
          <p:nvPr userDrawn="1"/>
        </p:nvGrpSpPr>
        <p:grpSpPr>
          <a:xfrm>
            <a:off x="16781141" y="7912101"/>
            <a:ext cx="2524126" cy="4097934"/>
            <a:chOff x="8242300" y="3956050"/>
            <a:chExt cx="1262063" cy="2048967"/>
          </a:xfrm>
        </p:grpSpPr>
        <p:sp>
          <p:nvSpPr>
            <p:cNvPr id="22" name="TextBox 24">
              <a:extLst>
                <a:ext uri="{FF2B5EF4-FFF2-40B4-BE49-F238E27FC236}">
                  <a16:creationId xmlns:a16="http://schemas.microsoft.com/office/drawing/2014/main" id="{A5D8E041-E338-864B-90E1-73A0AB2A8BDA}"/>
                </a:ext>
              </a:extLst>
            </p:cNvPr>
            <p:cNvSpPr txBox="1">
              <a:spLocks noChangeArrowheads="1"/>
            </p:cNvSpPr>
            <p:nvPr/>
          </p:nvSpPr>
          <p:spPr bwMode="auto">
            <a:xfrm>
              <a:off x="8408988" y="5235575"/>
              <a:ext cx="1095375"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000" b="1">
                  <a:solidFill>
                    <a:schemeClr val="tx2"/>
                  </a:solidFill>
                  <a:latin typeface="Montserrat" pitchFamily="2" charset="77"/>
                  <a:ea typeface="Verdana" panose="020B0604030504040204" pitchFamily="34" charset="0"/>
                  <a:cs typeface="Verdana" panose="020B0604030504040204" pitchFamily="34" charset="0"/>
                </a:rPr>
                <a:t>1999</a:t>
              </a:r>
            </a:p>
            <a:p>
              <a:pPr eaLnBrk="1" hangingPunct="1"/>
              <a:r>
                <a:rPr lang="en-GB" altLang="en-US" sz="3000">
                  <a:solidFill>
                    <a:schemeClr val="bg2"/>
                  </a:solidFill>
                  <a:latin typeface="Montserrat Medium" pitchFamily="2" charset="77"/>
                  <a:ea typeface="Verdana" panose="020B0604030504040204" pitchFamily="34" charset="0"/>
                  <a:cs typeface="Verdana" panose="020B0604030504040204" pitchFamily="34" charset="0"/>
                </a:rPr>
                <a:t>Founded</a:t>
              </a:r>
              <a:endParaRPr lang="en-US" altLang="en-US" sz="3000">
                <a:solidFill>
                  <a:schemeClr val="bg2"/>
                </a:solidFill>
                <a:latin typeface="Montserrat Medium" pitchFamily="2" charset="77"/>
                <a:ea typeface="Verdana" panose="020B0604030504040204" pitchFamily="34" charset="0"/>
                <a:cs typeface="Verdana" panose="020B0604030504040204" pitchFamily="34" charset="0"/>
              </a:endParaRPr>
            </a:p>
          </p:txBody>
        </p:sp>
        <p:cxnSp>
          <p:nvCxnSpPr>
            <p:cNvPr id="46" name="Straight Connector 45">
              <a:extLst>
                <a:ext uri="{FF2B5EF4-FFF2-40B4-BE49-F238E27FC236}">
                  <a16:creationId xmlns:a16="http://schemas.microsoft.com/office/drawing/2014/main" id="{AF5AB1E1-0672-5E46-B3E3-1AD0865282AC}"/>
                </a:ext>
              </a:extLst>
            </p:cNvPr>
            <p:cNvCxnSpPr>
              <a:cxnSpLocks/>
            </p:cNvCxnSpPr>
            <p:nvPr/>
          </p:nvCxnSpPr>
          <p:spPr>
            <a:xfrm rot="5400000" flipH="1">
              <a:off x="8251825" y="4762500"/>
              <a:ext cx="495300" cy="0"/>
            </a:xfrm>
            <a:prstGeom prst="line">
              <a:avLst/>
            </a:prstGeom>
            <a:ln w="15240">
              <a:solidFill>
                <a:schemeClr val="bg2"/>
              </a:solidFill>
              <a:headEnd type="oval"/>
            </a:ln>
          </p:spPr>
          <p:style>
            <a:lnRef idx="1">
              <a:schemeClr val="accent1"/>
            </a:lnRef>
            <a:fillRef idx="0">
              <a:schemeClr val="accent1"/>
            </a:fillRef>
            <a:effectRef idx="0">
              <a:schemeClr val="accent1"/>
            </a:effectRef>
            <a:fontRef idx="minor">
              <a:schemeClr val="tx1"/>
            </a:fontRef>
          </p:style>
        </p:cxnSp>
        <p:pic>
          <p:nvPicPr>
            <p:cNvPr id="48" name="Picture 50" descr="Icon&#10;&#10;Description automatically generated">
              <a:extLst>
                <a:ext uri="{FF2B5EF4-FFF2-40B4-BE49-F238E27FC236}">
                  <a16:creationId xmlns:a16="http://schemas.microsoft.com/office/drawing/2014/main" id="{EC132873-4018-B148-A83D-D69EF7F1FA6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42300" y="3956050"/>
              <a:ext cx="515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0175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ducts_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462DC-043B-4B41-A604-A27CDC7AB89C}"/>
              </a:ext>
            </a:extLst>
          </p:cNvPr>
          <p:cNvSpPr/>
          <p:nvPr/>
        </p:nvSpPr>
        <p:spPr>
          <a:xfrm flipH="1">
            <a:off x="0" y="0"/>
            <a:ext cx="24384000" cy="13716000"/>
          </a:xfrm>
          <a:prstGeom prst="rect">
            <a:avLst/>
          </a:prstGeom>
          <a:gradFill flip="none" rotWithShape="1">
            <a:gsLst>
              <a:gs pos="100000">
                <a:schemeClr val="tx2"/>
              </a:gs>
              <a:gs pos="0">
                <a:srgbClr val="1476B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80794DC5-0B6D-C643-B9CB-23DF12B2AB0F}"/>
              </a:ext>
            </a:extLst>
          </p:cNvPr>
          <p:cNvSpPr txBox="1">
            <a:spLocks noChangeArrowheads="1"/>
          </p:cNvSpPr>
          <p:nvPr/>
        </p:nvSpPr>
        <p:spPr bwMode="auto">
          <a:xfrm>
            <a:off x="977901" y="971551"/>
            <a:ext cx="1297622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bg1"/>
                </a:solidFill>
                <a:ea typeface="Verdana" panose="020B0604030504040204" pitchFamily="34" charset="0"/>
                <a:cs typeface="Verdana" panose="020B0604030504040204" pitchFamily="34" charset="0"/>
              </a:rPr>
              <a:t>Pioneers in emerging risk</a:t>
            </a:r>
          </a:p>
        </p:txBody>
      </p:sp>
      <p:graphicFrame>
        <p:nvGraphicFramePr>
          <p:cNvPr id="4" name="Table 3">
            <a:extLst>
              <a:ext uri="{FF2B5EF4-FFF2-40B4-BE49-F238E27FC236}">
                <a16:creationId xmlns:a16="http://schemas.microsoft.com/office/drawing/2014/main" id="{5626F054-A67C-4442-A301-7FCAA5194F78}"/>
              </a:ext>
            </a:extLst>
          </p:cNvPr>
          <p:cNvGraphicFramePr>
            <a:graphicFrameLocks noGrp="1"/>
          </p:cNvGraphicFramePr>
          <p:nvPr/>
        </p:nvGraphicFramePr>
        <p:xfrm>
          <a:off x="15166976" y="4146551"/>
          <a:ext cx="3121024" cy="7572374"/>
        </p:xfrm>
        <a:graphic>
          <a:graphicData uri="http://schemas.openxmlformats.org/drawingml/2006/table">
            <a:tbl>
              <a:tblPr firstRow="1" bandRow="1">
                <a:tableStyleId>{5C22544A-7EE6-4342-B048-85BDC9FD1C3A}</a:tableStyleId>
              </a:tblPr>
              <a:tblGrid>
                <a:gridCol w="3121024">
                  <a:extLst>
                    <a:ext uri="{9D8B030D-6E8A-4147-A177-3AD203B41FA5}">
                      <a16:colId xmlns:a16="http://schemas.microsoft.com/office/drawing/2014/main" val="20000"/>
                    </a:ext>
                  </a:extLst>
                </a:gridCol>
              </a:tblGrid>
              <a:tr h="1390294">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class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Cyber</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liability</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Management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Transaction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Intellectual property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Contingency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Kidnap &amp; ransom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Product recall</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Terrorism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1820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Property</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casualty</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FDF8D711-3EC2-D94D-A0FA-9C44B1C0E0C1}"/>
              </a:ext>
            </a:extLst>
          </p:cNvPr>
          <p:cNvGraphicFramePr>
            <a:graphicFrameLocks noGrp="1"/>
          </p:cNvGraphicFramePr>
          <p:nvPr/>
        </p:nvGraphicFramePr>
        <p:xfrm>
          <a:off x="18907126" y="4146550"/>
          <a:ext cx="2981324" cy="8191508"/>
        </p:xfrm>
        <a:graphic>
          <a:graphicData uri="http://schemas.openxmlformats.org/drawingml/2006/table">
            <a:tbl>
              <a:tblPr firstRow="1" bandRow="1">
                <a:tableStyleId>{5C22544A-7EE6-4342-B048-85BDC9FD1C3A}</a:tableStyleId>
              </a:tblPr>
              <a:tblGrid>
                <a:gridCol w="2981324">
                  <a:extLst>
                    <a:ext uri="{9D8B030D-6E8A-4147-A177-3AD203B41FA5}">
                      <a16:colId xmlns:a16="http://schemas.microsoft.com/office/drawing/2014/main" val="20000"/>
                    </a:ext>
                  </a:extLst>
                </a:gridCol>
              </a:tblGrid>
              <a:tr h="1390450">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industry</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Financial institutions</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Healthcare</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Life scien</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ce</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827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Manufacturing</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Media</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entertainment</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services</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27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Technology</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278">
                <a:tc>
                  <a:txBody>
                    <a:bodyPr/>
                    <a:lstStyle/>
                    <a:p>
                      <a:pPr>
                        <a:lnSpc>
                          <a:spcPct val="120000"/>
                        </a:lnSpc>
                      </a:pPr>
                      <a:endParaRPr lang="en-US" sz="1800" b="1" i="0" dirty="0">
                        <a:solidFill>
                          <a:schemeClr val="accent2"/>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1827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1827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1827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Rounded Rectangle 5">
            <a:extLst>
              <a:ext uri="{FF2B5EF4-FFF2-40B4-BE49-F238E27FC236}">
                <a16:creationId xmlns:a16="http://schemas.microsoft.com/office/drawing/2014/main" id="{5E014D21-72E4-D942-8A2F-AE1C5FFB8449}"/>
              </a:ext>
            </a:extLst>
          </p:cNvPr>
          <p:cNvSpPr/>
          <p:nvPr/>
        </p:nvSpPr>
        <p:spPr>
          <a:xfrm>
            <a:off x="14258926" y="2390776"/>
            <a:ext cx="8658224" cy="10210800"/>
          </a:xfrm>
          <a:prstGeom prst="roundRect">
            <a:avLst>
              <a:gd name="adj" fmla="val 5765"/>
            </a:avLst>
          </a:prstGeom>
          <a:no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grpSp>
        <p:nvGrpSpPr>
          <p:cNvPr id="7" name="Group 9">
            <a:extLst>
              <a:ext uri="{FF2B5EF4-FFF2-40B4-BE49-F238E27FC236}">
                <a16:creationId xmlns:a16="http://schemas.microsoft.com/office/drawing/2014/main" id="{D0EC80DE-14C7-ED4A-9CAA-696533D12C7F}"/>
              </a:ext>
            </a:extLst>
          </p:cNvPr>
          <p:cNvGrpSpPr>
            <a:grpSpLocks/>
          </p:cNvGrpSpPr>
          <p:nvPr/>
        </p:nvGrpSpPr>
        <p:grpSpPr bwMode="auto">
          <a:xfrm>
            <a:off x="15570201" y="1930402"/>
            <a:ext cx="6035674" cy="936626"/>
            <a:chOff x="8742071" y="965182"/>
            <a:chExt cx="1492088" cy="467693"/>
          </a:xfrm>
        </p:grpSpPr>
        <p:sp>
          <p:nvSpPr>
            <p:cNvPr id="8" name="Rounded Rectangle 7">
              <a:extLst>
                <a:ext uri="{FF2B5EF4-FFF2-40B4-BE49-F238E27FC236}">
                  <a16:creationId xmlns:a16="http://schemas.microsoft.com/office/drawing/2014/main" id="{0239A556-C6BC-2148-8907-333DAF471893}"/>
                </a:ext>
              </a:extLst>
            </p:cNvPr>
            <p:cNvSpPr/>
            <p:nvPr/>
          </p:nvSpPr>
          <p:spPr>
            <a:xfrm>
              <a:off x="8742071" y="965182"/>
              <a:ext cx="1492088" cy="467693"/>
            </a:xfrm>
            <a:prstGeom prst="roundRect">
              <a:avLst>
                <a:gd name="adj" fmla="val 50000"/>
              </a:avLst>
            </a:prstGeom>
            <a:solidFill>
              <a:schemeClr val="bg1"/>
            </a:solid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9" name="TextBox 11">
              <a:extLst>
                <a:ext uri="{FF2B5EF4-FFF2-40B4-BE49-F238E27FC236}">
                  <a16:creationId xmlns:a16="http://schemas.microsoft.com/office/drawing/2014/main" id="{D7223746-54D8-8E4D-A1B3-9DA4DD02399C}"/>
                </a:ext>
              </a:extLst>
            </p:cNvPr>
            <p:cNvSpPr txBox="1">
              <a:spLocks noChangeArrowheads="1"/>
            </p:cNvSpPr>
            <p:nvPr/>
          </p:nvSpPr>
          <p:spPr bwMode="auto">
            <a:xfrm>
              <a:off x="8803573" y="1045140"/>
              <a:ext cx="1384824" cy="2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800" dirty="0">
                  <a:solidFill>
                    <a:schemeClr val="tx2"/>
                  </a:solidFill>
                </a:rPr>
                <a:t>Products in the United States</a:t>
              </a:r>
            </a:p>
          </p:txBody>
        </p:sp>
      </p:grpSp>
      <p:pic>
        <p:nvPicPr>
          <p:cNvPr id="10" name="Picture 12" descr="A picture containing dark&#10;&#10;Description automatically generated">
            <a:extLst>
              <a:ext uri="{FF2B5EF4-FFF2-40B4-BE49-F238E27FC236}">
                <a16:creationId xmlns:a16="http://schemas.microsoft.com/office/drawing/2014/main" id="{F75B88C7-41F5-6749-9D04-8EFC8CF795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6921" t="-1776" r="5234" b="24693"/>
          <a:stretch>
            <a:fillRect/>
          </a:stretch>
        </p:blipFill>
        <p:spPr bwMode="auto">
          <a:xfrm>
            <a:off x="17967327" y="8604251"/>
            <a:ext cx="64325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82B016D7-3E70-D049-B9A3-944D5BDFB631}"/>
              </a:ext>
            </a:extLst>
          </p:cNvPr>
          <p:cNvSpPr txBox="1">
            <a:spLocks noChangeArrowheads="1"/>
          </p:cNvSpPr>
          <p:nvPr/>
        </p:nvSpPr>
        <p:spPr bwMode="auto">
          <a:xfrm>
            <a:off x="15166976" y="3292476"/>
            <a:ext cx="6816724" cy="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CFC offers 50 innovative products across 20 different classes of insurance.</a:t>
            </a:r>
          </a:p>
        </p:txBody>
      </p:sp>
      <p:sp>
        <p:nvSpPr>
          <p:cNvPr id="12" name="TextBox 14">
            <a:extLst>
              <a:ext uri="{FF2B5EF4-FFF2-40B4-BE49-F238E27FC236}">
                <a16:creationId xmlns:a16="http://schemas.microsoft.com/office/drawing/2014/main" id="{7A6E3F15-3838-4740-B3C3-12C36673912E}"/>
              </a:ext>
            </a:extLst>
          </p:cNvPr>
          <p:cNvSpPr txBox="1">
            <a:spLocks noChangeArrowheads="1"/>
          </p:cNvSpPr>
          <p:nvPr/>
        </p:nvSpPr>
        <p:spPr bwMode="auto">
          <a:xfrm>
            <a:off x="2403476" y="3130551"/>
            <a:ext cx="10309224"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1"/>
                </a:solidFill>
                <a:latin typeface="Montserrat Medium" pitchFamily="2" charset="77"/>
                <a:ea typeface="Verdana" panose="020B0604030504040204" pitchFamily="34" charset="0"/>
                <a:cs typeface="Verdana" panose="020B0604030504040204" pitchFamily="34" charset="0"/>
              </a:rPr>
              <a:t>Built primarily for SME businesses, CFC offers a broad suite of commercial insurance products. We focus heavily on risks brought on by the intersection of technology and business, and we’ve been first-to-market in a number of emerging risk areas.</a:t>
            </a:r>
          </a:p>
        </p:txBody>
      </p:sp>
      <p:cxnSp>
        <p:nvCxnSpPr>
          <p:cNvPr id="13" name="Straight Connector 12">
            <a:extLst>
              <a:ext uri="{FF2B5EF4-FFF2-40B4-BE49-F238E27FC236}">
                <a16:creationId xmlns:a16="http://schemas.microsoft.com/office/drawing/2014/main" id="{61CE362B-525C-034B-9978-82CB7F897C93}"/>
              </a:ext>
            </a:extLst>
          </p:cNvPr>
          <p:cNvCxnSpPr>
            <a:cxnSpLocks/>
          </p:cNvCxnSpPr>
          <p:nvPr/>
        </p:nvCxnSpPr>
        <p:spPr>
          <a:xfrm>
            <a:off x="1968500" y="3232151"/>
            <a:ext cx="0" cy="15208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39585896-4311-C441-A642-BCC5D51AF622}"/>
              </a:ext>
            </a:extLst>
          </p:cNvPr>
          <p:cNvSpPr/>
          <p:nvPr/>
        </p:nvSpPr>
        <p:spPr>
          <a:xfrm>
            <a:off x="19748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5" name="Rounded Rectangle 14">
            <a:extLst>
              <a:ext uri="{FF2B5EF4-FFF2-40B4-BE49-F238E27FC236}">
                <a16:creationId xmlns:a16="http://schemas.microsoft.com/office/drawing/2014/main" id="{DFE713D7-DB43-4E49-AB9B-F59CE36E8D12}"/>
              </a:ext>
            </a:extLst>
          </p:cNvPr>
          <p:cNvSpPr/>
          <p:nvPr/>
        </p:nvSpPr>
        <p:spPr>
          <a:xfrm>
            <a:off x="1939927" y="5651501"/>
            <a:ext cx="11195050" cy="2495550"/>
          </a:xfrm>
          <a:prstGeom prst="roundRect">
            <a:avLst>
              <a:gd name="adj" fmla="val 5765"/>
            </a:avLst>
          </a:prstGeom>
          <a:solidFill>
            <a:schemeClr val="tx2"/>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6" name="TextBox 18">
            <a:extLst>
              <a:ext uri="{FF2B5EF4-FFF2-40B4-BE49-F238E27FC236}">
                <a16:creationId xmlns:a16="http://schemas.microsoft.com/office/drawing/2014/main" id="{33EBBD2A-298C-9546-A83F-03951976DDCF}"/>
              </a:ext>
            </a:extLst>
          </p:cNvPr>
          <p:cNvSpPr txBox="1">
            <a:spLocks noChangeArrowheads="1"/>
          </p:cNvSpPr>
          <p:nvPr/>
        </p:nvSpPr>
        <p:spPr bwMode="auto">
          <a:xfrm>
            <a:off x="2143126" y="5854701"/>
            <a:ext cx="4914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Cyber</a:t>
            </a:r>
          </a:p>
        </p:txBody>
      </p:sp>
      <p:sp>
        <p:nvSpPr>
          <p:cNvPr id="17" name="TextBox 19">
            <a:extLst>
              <a:ext uri="{FF2B5EF4-FFF2-40B4-BE49-F238E27FC236}">
                <a16:creationId xmlns:a16="http://schemas.microsoft.com/office/drawing/2014/main" id="{D701198A-032F-484B-89C0-8DE9532313A9}"/>
              </a:ext>
            </a:extLst>
          </p:cNvPr>
          <p:cNvSpPr txBox="1">
            <a:spLocks noChangeArrowheads="1"/>
          </p:cNvSpPr>
          <p:nvPr/>
        </p:nvSpPr>
        <p:spPr bwMode="auto">
          <a:xfrm>
            <a:off x="2143127" y="6502400"/>
            <a:ext cx="10048874" cy="12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Protecting businesses from cyber threats</a:t>
            </a:r>
            <a:endParaRPr lang="en-GB" altLang="en-US" sz="200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was one of the first insurance providers to offer cyber insurance. We are a market leader with over 20 years’ experience handling cyber claims. </a:t>
            </a:r>
          </a:p>
        </p:txBody>
      </p:sp>
      <p:sp>
        <p:nvSpPr>
          <p:cNvPr id="18" name="TextBox 20">
            <a:extLst>
              <a:ext uri="{FF2B5EF4-FFF2-40B4-BE49-F238E27FC236}">
                <a16:creationId xmlns:a16="http://schemas.microsoft.com/office/drawing/2014/main" id="{BF736E75-B1AC-1143-839E-6B760733209E}"/>
              </a:ext>
            </a:extLst>
          </p:cNvPr>
          <p:cNvSpPr txBox="1">
            <a:spLocks noChangeArrowheads="1"/>
          </p:cNvSpPr>
          <p:nvPr/>
        </p:nvSpPr>
        <p:spPr bwMode="auto">
          <a:xfrm>
            <a:off x="2178050" y="8724901"/>
            <a:ext cx="292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Intellectual property</a:t>
            </a:r>
          </a:p>
        </p:txBody>
      </p:sp>
      <p:sp>
        <p:nvSpPr>
          <p:cNvPr id="19" name="TextBox 21">
            <a:extLst>
              <a:ext uri="{FF2B5EF4-FFF2-40B4-BE49-F238E27FC236}">
                <a16:creationId xmlns:a16="http://schemas.microsoft.com/office/drawing/2014/main" id="{B723474D-00CF-814B-BCDD-4A8C7C3355FB}"/>
              </a:ext>
            </a:extLst>
          </p:cNvPr>
          <p:cNvSpPr txBox="1">
            <a:spLocks noChangeArrowheads="1"/>
          </p:cNvSpPr>
          <p:nvPr/>
        </p:nvSpPr>
        <p:spPr bwMode="auto">
          <a:xfrm>
            <a:off x="2178051" y="9893300"/>
            <a:ext cx="3006726"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Protecting intangible assets </a:t>
            </a:r>
            <a:endParaRPr lang="en-GB" altLang="en-US" sz="200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one of the largest IP underwriting teams in London</a:t>
            </a:r>
          </a:p>
        </p:txBody>
      </p:sp>
      <p:sp>
        <p:nvSpPr>
          <p:cNvPr id="20" name="Rounded Rectangle 19">
            <a:extLst>
              <a:ext uri="{FF2B5EF4-FFF2-40B4-BE49-F238E27FC236}">
                <a16:creationId xmlns:a16="http://schemas.microsoft.com/office/drawing/2014/main" id="{C2F49AFF-94CF-C04A-9B9D-C26C854864E3}"/>
              </a:ext>
            </a:extLst>
          </p:cNvPr>
          <p:cNvSpPr/>
          <p:nvPr/>
        </p:nvSpPr>
        <p:spPr>
          <a:xfrm>
            <a:off x="5826127" y="8515351"/>
            <a:ext cx="3422650"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1" name="TextBox 23">
            <a:extLst>
              <a:ext uri="{FF2B5EF4-FFF2-40B4-BE49-F238E27FC236}">
                <a16:creationId xmlns:a16="http://schemas.microsoft.com/office/drawing/2014/main" id="{194A8FB1-45EB-4D47-8A76-5A7806CC315F}"/>
              </a:ext>
            </a:extLst>
          </p:cNvPr>
          <p:cNvSpPr txBox="1">
            <a:spLocks noChangeArrowheads="1"/>
          </p:cNvSpPr>
          <p:nvPr/>
        </p:nvSpPr>
        <p:spPr bwMode="auto">
          <a:xfrm>
            <a:off x="6016627" y="8753476"/>
            <a:ext cx="235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eHealth</a:t>
            </a:r>
          </a:p>
        </p:txBody>
      </p:sp>
      <p:sp>
        <p:nvSpPr>
          <p:cNvPr id="22" name="TextBox 24">
            <a:extLst>
              <a:ext uri="{FF2B5EF4-FFF2-40B4-BE49-F238E27FC236}">
                <a16:creationId xmlns:a16="http://schemas.microsoft.com/office/drawing/2014/main" id="{B00B0D42-9EF1-8C44-83FF-2E7A373B5C4B}"/>
              </a:ext>
            </a:extLst>
          </p:cNvPr>
          <p:cNvSpPr txBox="1">
            <a:spLocks noChangeArrowheads="1"/>
          </p:cNvSpPr>
          <p:nvPr/>
        </p:nvSpPr>
        <p:spPr bwMode="auto">
          <a:xfrm>
            <a:off x="6016627" y="9404350"/>
            <a:ext cx="3168650"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Bespoke coverage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for digital health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In 2017, CFC launched the industry’s first eHealth insurance product</a:t>
            </a:r>
          </a:p>
        </p:txBody>
      </p:sp>
      <p:sp>
        <p:nvSpPr>
          <p:cNvPr id="23" name="Rounded Rectangle 22">
            <a:extLst>
              <a:ext uri="{FF2B5EF4-FFF2-40B4-BE49-F238E27FC236}">
                <a16:creationId xmlns:a16="http://schemas.microsoft.com/office/drawing/2014/main" id="{38A73716-CF4D-9A45-BEB3-29FE9FE13C04}"/>
              </a:ext>
            </a:extLst>
          </p:cNvPr>
          <p:cNvSpPr/>
          <p:nvPr/>
        </p:nvSpPr>
        <p:spPr>
          <a:xfrm>
            <a:off x="96964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4" name="TextBox 26">
            <a:extLst>
              <a:ext uri="{FF2B5EF4-FFF2-40B4-BE49-F238E27FC236}">
                <a16:creationId xmlns:a16="http://schemas.microsoft.com/office/drawing/2014/main" id="{2646FB97-F843-124F-8448-8024E64FB2E8}"/>
              </a:ext>
            </a:extLst>
          </p:cNvPr>
          <p:cNvSpPr txBox="1">
            <a:spLocks noChangeArrowheads="1"/>
          </p:cNvSpPr>
          <p:nvPr/>
        </p:nvSpPr>
        <p:spPr bwMode="auto">
          <a:xfrm>
            <a:off x="9902827" y="8753476"/>
            <a:ext cx="31273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FinTech</a:t>
            </a:r>
          </a:p>
        </p:txBody>
      </p:sp>
      <p:sp>
        <p:nvSpPr>
          <p:cNvPr id="25" name="TextBox 27">
            <a:extLst>
              <a:ext uri="{FF2B5EF4-FFF2-40B4-BE49-F238E27FC236}">
                <a16:creationId xmlns:a16="http://schemas.microsoft.com/office/drawing/2014/main" id="{F42BF3DA-53EE-4C47-BD5C-6C6A9F2E5E73}"/>
              </a:ext>
            </a:extLst>
          </p:cNvPr>
          <p:cNvSpPr txBox="1">
            <a:spLocks noChangeArrowheads="1"/>
          </p:cNvSpPr>
          <p:nvPr/>
        </p:nvSpPr>
        <p:spPr bwMode="auto">
          <a:xfrm>
            <a:off x="9902827" y="9401176"/>
            <a:ext cx="3219450" cy="20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Meeting the needs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of FinTech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a market-leading solution for FinTech businesses</a:t>
            </a:r>
          </a:p>
        </p:txBody>
      </p:sp>
      <p:pic>
        <p:nvPicPr>
          <p:cNvPr id="26" name="Picture 28" descr="Shape&#10;&#10;Description automatically generated with medium confidence">
            <a:extLst>
              <a:ext uri="{FF2B5EF4-FFF2-40B4-BE49-F238E27FC236}">
                <a16:creationId xmlns:a16="http://schemas.microsoft.com/office/drawing/2014/main" id="{06B79D36-AFCE-0842-830E-C57853764C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90451" y="4838700"/>
            <a:ext cx="923926" cy="1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252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ducts_U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55DCA-5AE7-684D-AA37-25B4873092B7}"/>
              </a:ext>
            </a:extLst>
          </p:cNvPr>
          <p:cNvSpPr/>
          <p:nvPr/>
        </p:nvSpPr>
        <p:spPr>
          <a:xfrm flipH="1">
            <a:off x="0" y="0"/>
            <a:ext cx="24384000" cy="13716000"/>
          </a:xfrm>
          <a:prstGeom prst="rect">
            <a:avLst/>
          </a:prstGeom>
          <a:gradFill flip="none" rotWithShape="1">
            <a:gsLst>
              <a:gs pos="100000">
                <a:schemeClr val="tx2"/>
              </a:gs>
              <a:gs pos="0">
                <a:srgbClr val="1476B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A5C638C1-F7C5-9544-9D40-737945812334}"/>
              </a:ext>
            </a:extLst>
          </p:cNvPr>
          <p:cNvSpPr txBox="1">
            <a:spLocks noChangeArrowheads="1"/>
          </p:cNvSpPr>
          <p:nvPr/>
        </p:nvSpPr>
        <p:spPr bwMode="auto">
          <a:xfrm>
            <a:off x="977901" y="971551"/>
            <a:ext cx="1297622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bg1"/>
                </a:solidFill>
                <a:ea typeface="Verdana" panose="020B0604030504040204" pitchFamily="34" charset="0"/>
                <a:cs typeface="Verdana" panose="020B0604030504040204" pitchFamily="34" charset="0"/>
              </a:rPr>
              <a:t>Pioneers in emerging risk</a:t>
            </a:r>
          </a:p>
        </p:txBody>
      </p:sp>
      <p:graphicFrame>
        <p:nvGraphicFramePr>
          <p:cNvPr id="4" name="Table 3">
            <a:extLst>
              <a:ext uri="{FF2B5EF4-FFF2-40B4-BE49-F238E27FC236}">
                <a16:creationId xmlns:a16="http://schemas.microsoft.com/office/drawing/2014/main" id="{2FFC6A66-FE60-9D44-A6F7-9E471CB46BC4}"/>
              </a:ext>
            </a:extLst>
          </p:cNvPr>
          <p:cNvGraphicFramePr>
            <a:graphicFrameLocks noGrp="1"/>
          </p:cNvGraphicFramePr>
          <p:nvPr/>
        </p:nvGraphicFramePr>
        <p:xfrm>
          <a:off x="15166976" y="4146550"/>
          <a:ext cx="3121024" cy="7572384"/>
        </p:xfrm>
        <a:graphic>
          <a:graphicData uri="http://schemas.openxmlformats.org/drawingml/2006/table">
            <a:tbl>
              <a:tblPr firstRow="1" bandRow="1">
                <a:tableStyleId>{5C22544A-7EE6-4342-B048-85BDC9FD1C3A}</a:tableStyleId>
              </a:tblPr>
              <a:tblGrid>
                <a:gridCol w="3121024">
                  <a:extLst>
                    <a:ext uri="{9D8B030D-6E8A-4147-A177-3AD203B41FA5}">
                      <a16:colId xmlns:a16="http://schemas.microsoft.com/office/drawing/2014/main" val="20000"/>
                    </a:ext>
                  </a:extLst>
                </a:gridCol>
              </a:tblGrid>
              <a:tr h="1285356">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class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Cyber</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liability</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Management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Environmental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Intellectual property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Contingency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Kidnap &amp; ransom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Medical malpractice</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Product recall</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Terrorism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7154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Property</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casualty</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5" name="Table 4">
            <a:extLst>
              <a:ext uri="{FF2B5EF4-FFF2-40B4-BE49-F238E27FC236}">
                <a16:creationId xmlns:a16="http://schemas.microsoft.com/office/drawing/2014/main" id="{09270B5B-495F-1F4B-A51D-9C769A9F2FFE}"/>
              </a:ext>
            </a:extLst>
          </p:cNvPr>
          <p:cNvGraphicFramePr>
            <a:graphicFrameLocks noGrp="1"/>
          </p:cNvGraphicFramePr>
          <p:nvPr/>
        </p:nvGraphicFramePr>
        <p:xfrm>
          <a:off x="18907126" y="4146550"/>
          <a:ext cx="2981324" cy="7572384"/>
        </p:xfrm>
        <a:graphic>
          <a:graphicData uri="http://schemas.openxmlformats.org/drawingml/2006/table">
            <a:tbl>
              <a:tblPr firstRow="1" bandRow="1">
                <a:tableStyleId>{5C22544A-7EE6-4342-B048-85BDC9FD1C3A}</a:tableStyleId>
              </a:tblPr>
              <a:tblGrid>
                <a:gridCol w="2981324">
                  <a:extLst>
                    <a:ext uri="{9D8B030D-6E8A-4147-A177-3AD203B41FA5}">
                      <a16:colId xmlns:a16="http://schemas.microsoft.com/office/drawing/2014/main" val="20000"/>
                    </a:ext>
                  </a:extLst>
                </a:gridCol>
              </a:tblGrid>
              <a:tr h="1285356">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industry</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Financial institutions</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Healthcare</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Life scien</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ce</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Media</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entertainment</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services</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Technology</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1548">
                <a:tc>
                  <a:txBody>
                    <a:bodyPr/>
                    <a:lstStyle/>
                    <a:p>
                      <a:pPr>
                        <a:lnSpc>
                          <a:spcPct val="120000"/>
                        </a:lnSpc>
                      </a:pPr>
                      <a:endParaRPr lang="en-US" sz="1800" b="1" i="0" dirty="0">
                        <a:solidFill>
                          <a:schemeClr val="accent2"/>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Rounded Rectangle 5">
            <a:extLst>
              <a:ext uri="{FF2B5EF4-FFF2-40B4-BE49-F238E27FC236}">
                <a16:creationId xmlns:a16="http://schemas.microsoft.com/office/drawing/2014/main" id="{F4D05845-81A9-964A-A352-DB91C3E82D6E}"/>
              </a:ext>
            </a:extLst>
          </p:cNvPr>
          <p:cNvSpPr/>
          <p:nvPr/>
        </p:nvSpPr>
        <p:spPr>
          <a:xfrm>
            <a:off x="14258926" y="2390776"/>
            <a:ext cx="8658224" cy="10210800"/>
          </a:xfrm>
          <a:prstGeom prst="roundRect">
            <a:avLst>
              <a:gd name="adj" fmla="val 5765"/>
            </a:avLst>
          </a:prstGeom>
          <a:no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grpSp>
        <p:nvGrpSpPr>
          <p:cNvPr id="7" name="Group 9">
            <a:extLst>
              <a:ext uri="{FF2B5EF4-FFF2-40B4-BE49-F238E27FC236}">
                <a16:creationId xmlns:a16="http://schemas.microsoft.com/office/drawing/2014/main" id="{D8846091-570D-7042-BDF9-E9034B987F98}"/>
              </a:ext>
            </a:extLst>
          </p:cNvPr>
          <p:cNvGrpSpPr>
            <a:grpSpLocks/>
          </p:cNvGrpSpPr>
          <p:nvPr/>
        </p:nvGrpSpPr>
        <p:grpSpPr bwMode="auto">
          <a:xfrm>
            <a:off x="15241588" y="1930402"/>
            <a:ext cx="6667500" cy="936626"/>
            <a:chOff x="8742071" y="965182"/>
            <a:chExt cx="1492088" cy="467693"/>
          </a:xfrm>
        </p:grpSpPr>
        <p:sp>
          <p:nvSpPr>
            <p:cNvPr id="8" name="Rounded Rectangle 7">
              <a:extLst>
                <a:ext uri="{FF2B5EF4-FFF2-40B4-BE49-F238E27FC236}">
                  <a16:creationId xmlns:a16="http://schemas.microsoft.com/office/drawing/2014/main" id="{B3E17DCD-868A-6C4D-AD46-41EFC8E88818}"/>
                </a:ext>
              </a:extLst>
            </p:cNvPr>
            <p:cNvSpPr/>
            <p:nvPr/>
          </p:nvSpPr>
          <p:spPr>
            <a:xfrm>
              <a:off x="8742071" y="965182"/>
              <a:ext cx="1492088" cy="467693"/>
            </a:xfrm>
            <a:prstGeom prst="roundRect">
              <a:avLst>
                <a:gd name="adj" fmla="val 50000"/>
              </a:avLst>
            </a:prstGeom>
            <a:solidFill>
              <a:schemeClr val="bg1"/>
            </a:solid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9" name="TextBox 11">
              <a:extLst>
                <a:ext uri="{FF2B5EF4-FFF2-40B4-BE49-F238E27FC236}">
                  <a16:creationId xmlns:a16="http://schemas.microsoft.com/office/drawing/2014/main" id="{8F9AE94A-580C-924D-A2C9-8A39E4BCD4A5}"/>
                </a:ext>
              </a:extLst>
            </p:cNvPr>
            <p:cNvSpPr txBox="1">
              <a:spLocks noChangeArrowheads="1"/>
            </p:cNvSpPr>
            <p:nvPr/>
          </p:nvSpPr>
          <p:spPr bwMode="auto">
            <a:xfrm>
              <a:off x="8803573" y="1045140"/>
              <a:ext cx="1384824" cy="2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800" dirty="0">
                  <a:solidFill>
                    <a:schemeClr val="tx2"/>
                  </a:solidFill>
                </a:rPr>
                <a:t>Products in the United Kingdom</a:t>
              </a:r>
            </a:p>
          </p:txBody>
        </p:sp>
      </p:grpSp>
      <p:pic>
        <p:nvPicPr>
          <p:cNvPr id="10" name="Picture 12" descr="A picture containing dark&#10;&#10;Description automatically generated">
            <a:extLst>
              <a:ext uri="{FF2B5EF4-FFF2-40B4-BE49-F238E27FC236}">
                <a16:creationId xmlns:a16="http://schemas.microsoft.com/office/drawing/2014/main" id="{0E3EB0D3-85F2-1243-B8B5-839302DEF5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57520" t="-1776" r="5234" b="24693"/>
          <a:stretch>
            <a:fillRect/>
          </a:stretch>
        </p:blipFill>
        <p:spPr bwMode="auto">
          <a:xfrm>
            <a:off x="19392900" y="8604251"/>
            <a:ext cx="5006976"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554FF33D-E4C3-A846-98B4-71A02EFD359B}"/>
              </a:ext>
            </a:extLst>
          </p:cNvPr>
          <p:cNvSpPr txBox="1">
            <a:spLocks noChangeArrowheads="1"/>
          </p:cNvSpPr>
          <p:nvPr/>
        </p:nvSpPr>
        <p:spPr bwMode="auto">
          <a:xfrm>
            <a:off x="2403476" y="3130551"/>
            <a:ext cx="10309224"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Built primarily for SME businesses, CFC offers a broad suite of commercial insurance products. We focus heavily on risks brought on by the intersection of technology and business, and we’ve been first-to-market in a number of emerging risk areas.</a:t>
            </a:r>
          </a:p>
        </p:txBody>
      </p:sp>
      <p:cxnSp>
        <p:nvCxnSpPr>
          <p:cNvPr id="12" name="Straight Connector 11">
            <a:extLst>
              <a:ext uri="{FF2B5EF4-FFF2-40B4-BE49-F238E27FC236}">
                <a16:creationId xmlns:a16="http://schemas.microsoft.com/office/drawing/2014/main" id="{053E3C97-79BA-E84A-A532-CA22BD8FB6FE}"/>
              </a:ext>
            </a:extLst>
          </p:cNvPr>
          <p:cNvCxnSpPr>
            <a:cxnSpLocks/>
          </p:cNvCxnSpPr>
          <p:nvPr/>
        </p:nvCxnSpPr>
        <p:spPr>
          <a:xfrm>
            <a:off x="1968500" y="3232151"/>
            <a:ext cx="0" cy="15208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0A9D7910-26ED-EE4D-B83E-30F0DD12076E}"/>
              </a:ext>
            </a:extLst>
          </p:cNvPr>
          <p:cNvSpPr/>
          <p:nvPr/>
        </p:nvSpPr>
        <p:spPr>
          <a:xfrm>
            <a:off x="19748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4" name="Rounded Rectangle 13">
            <a:extLst>
              <a:ext uri="{FF2B5EF4-FFF2-40B4-BE49-F238E27FC236}">
                <a16:creationId xmlns:a16="http://schemas.microsoft.com/office/drawing/2014/main" id="{BEB1E4B5-1940-DA41-86BE-352B438E59D1}"/>
              </a:ext>
            </a:extLst>
          </p:cNvPr>
          <p:cNvSpPr/>
          <p:nvPr/>
        </p:nvSpPr>
        <p:spPr>
          <a:xfrm>
            <a:off x="1939927" y="5651501"/>
            <a:ext cx="11195050" cy="2495550"/>
          </a:xfrm>
          <a:prstGeom prst="roundRect">
            <a:avLst>
              <a:gd name="adj" fmla="val 5765"/>
            </a:avLst>
          </a:prstGeom>
          <a:solidFill>
            <a:schemeClr val="tx2"/>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5" name="TextBox 17">
            <a:extLst>
              <a:ext uri="{FF2B5EF4-FFF2-40B4-BE49-F238E27FC236}">
                <a16:creationId xmlns:a16="http://schemas.microsoft.com/office/drawing/2014/main" id="{A31B8A8D-722B-D041-B17C-4D944AA7365A}"/>
              </a:ext>
            </a:extLst>
          </p:cNvPr>
          <p:cNvSpPr txBox="1">
            <a:spLocks noChangeArrowheads="1"/>
          </p:cNvSpPr>
          <p:nvPr/>
        </p:nvSpPr>
        <p:spPr bwMode="auto">
          <a:xfrm>
            <a:off x="2143126" y="5854701"/>
            <a:ext cx="4914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Cyber</a:t>
            </a:r>
          </a:p>
        </p:txBody>
      </p:sp>
      <p:sp>
        <p:nvSpPr>
          <p:cNvPr id="16" name="TextBox 18">
            <a:extLst>
              <a:ext uri="{FF2B5EF4-FFF2-40B4-BE49-F238E27FC236}">
                <a16:creationId xmlns:a16="http://schemas.microsoft.com/office/drawing/2014/main" id="{1DB7C541-2D30-7E4E-8668-D399464D9FAA}"/>
              </a:ext>
            </a:extLst>
          </p:cNvPr>
          <p:cNvSpPr txBox="1">
            <a:spLocks noChangeArrowheads="1"/>
          </p:cNvSpPr>
          <p:nvPr/>
        </p:nvSpPr>
        <p:spPr bwMode="auto">
          <a:xfrm>
            <a:off x="2143127" y="6502400"/>
            <a:ext cx="10048874" cy="12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Protecting businesses from cyber threats</a:t>
            </a:r>
            <a:endParaRPr lang="en-GB" altLang="en-US" sz="200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was one of the first insurance providers to offer cyber insurance. We are a market leader with over 20 years’ experience handling cyber claims. </a:t>
            </a:r>
          </a:p>
        </p:txBody>
      </p:sp>
      <p:sp>
        <p:nvSpPr>
          <p:cNvPr id="17" name="TextBox 19">
            <a:extLst>
              <a:ext uri="{FF2B5EF4-FFF2-40B4-BE49-F238E27FC236}">
                <a16:creationId xmlns:a16="http://schemas.microsoft.com/office/drawing/2014/main" id="{FE4662DB-B5AE-7D4C-A5DF-7EF59BF96710}"/>
              </a:ext>
            </a:extLst>
          </p:cNvPr>
          <p:cNvSpPr txBox="1">
            <a:spLocks noChangeArrowheads="1"/>
          </p:cNvSpPr>
          <p:nvPr/>
        </p:nvSpPr>
        <p:spPr bwMode="auto">
          <a:xfrm>
            <a:off x="2178050" y="8724901"/>
            <a:ext cx="292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Intellectual property</a:t>
            </a:r>
          </a:p>
        </p:txBody>
      </p:sp>
      <p:sp>
        <p:nvSpPr>
          <p:cNvPr id="18" name="TextBox 20">
            <a:extLst>
              <a:ext uri="{FF2B5EF4-FFF2-40B4-BE49-F238E27FC236}">
                <a16:creationId xmlns:a16="http://schemas.microsoft.com/office/drawing/2014/main" id="{CE008B7F-2FCE-F64F-919A-F98672820737}"/>
              </a:ext>
            </a:extLst>
          </p:cNvPr>
          <p:cNvSpPr txBox="1">
            <a:spLocks noChangeArrowheads="1"/>
          </p:cNvSpPr>
          <p:nvPr/>
        </p:nvSpPr>
        <p:spPr bwMode="auto">
          <a:xfrm>
            <a:off x="2178051" y="9893300"/>
            <a:ext cx="3006726"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dirty="0">
                <a:solidFill>
                  <a:schemeClr val="accent1"/>
                </a:solidFill>
                <a:latin typeface="Montserrat Medium" pitchFamily="2" charset="77"/>
                <a:ea typeface="Verdana" panose="020B0604030504040204" pitchFamily="34" charset="0"/>
                <a:cs typeface="Verdana" panose="020B0604030504040204" pitchFamily="34" charset="0"/>
              </a:rPr>
              <a:t>Protecting intangible assets </a:t>
            </a:r>
            <a:endParaRPr lang="en-GB" altLang="en-US" sz="2000" dirty="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dirty="0">
                <a:solidFill>
                  <a:schemeClr val="bg1"/>
                </a:solidFill>
                <a:ea typeface="Verdana" panose="020B0604030504040204" pitchFamily="34" charset="0"/>
                <a:cs typeface="Verdana" panose="020B0604030504040204" pitchFamily="34" charset="0"/>
              </a:rPr>
              <a:t>CFC has one of the largest IP underwriting teams in London</a:t>
            </a:r>
          </a:p>
        </p:txBody>
      </p:sp>
      <p:sp>
        <p:nvSpPr>
          <p:cNvPr id="19" name="Rounded Rectangle 18">
            <a:extLst>
              <a:ext uri="{FF2B5EF4-FFF2-40B4-BE49-F238E27FC236}">
                <a16:creationId xmlns:a16="http://schemas.microsoft.com/office/drawing/2014/main" id="{5F5CD3B2-324B-6A4E-B45C-457E57634B0C}"/>
              </a:ext>
            </a:extLst>
          </p:cNvPr>
          <p:cNvSpPr/>
          <p:nvPr/>
        </p:nvSpPr>
        <p:spPr>
          <a:xfrm>
            <a:off x="5826127" y="8515351"/>
            <a:ext cx="3422650"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0" name="TextBox 22">
            <a:extLst>
              <a:ext uri="{FF2B5EF4-FFF2-40B4-BE49-F238E27FC236}">
                <a16:creationId xmlns:a16="http://schemas.microsoft.com/office/drawing/2014/main" id="{B766FE3C-2F6C-5A45-A555-84A5739E4A86}"/>
              </a:ext>
            </a:extLst>
          </p:cNvPr>
          <p:cNvSpPr txBox="1">
            <a:spLocks noChangeArrowheads="1"/>
          </p:cNvSpPr>
          <p:nvPr/>
        </p:nvSpPr>
        <p:spPr bwMode="auto">
          <a:xfrm>
            <a:off x="6016627" y="8753476"/>
            <a:ext cx="235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eHealth</a:t>
            </a:r>
          </a:p>
        </p:txBody>
      </p:sp>
      <p:sp>
        <p:nvSpPr>
          <p:cNvPr id="21" name="TextBox 23">
            <a:extLst>
              <a:ext uri="{FF2B5EF4-FFF2-40B4-BE49-F238E27FC236}">
                <a16:creationId xmlns:a16="http://schemas.microsoft.com/office/drawing/2014/main" id="{96EBB3E0-32B6-5540-BD54-C1766ADEAB2F}"/>
              </a:ext>
            </a:extLst>
          </p:cNvPr>
          <p:cNvSpPr txBox="1">
            <a:spLocks noChangeArrowheads="1"/>
          </p:cNvSpPr>
          <p:nvPr/>
        </p:nvSpPr>
        <p:spPr bwMode="auto">
          <a:xfrm>
            <a:off x="6016627" y="9404350"/>
            <a:ext cx="3168650"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Bespoke coverage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for digital health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In 2017, CFC launched the industry’s first eHealth insurance product</a:t>
            </a:r>
          </a:p>
        </p:txBody>
      </p:sp>
      <p:sp>
        <p:nvSpPr>
          <p:cNvPr id="22" name="Rounded Rectangle 21">
            <a:extLst>
              <a:ext uri="{FF2B5EF4-FFF2-40B4-BE49-F238E27FC236}">
                <a16:creationId xmlns:a16="http://schemas.microsoft.com/office/drawing/2014/main" id="{B28AB80E-54C9-F744-91D5-5F34B1FF9943}"/>
              </a:ext>
            </a:extLst>
          </p:cNvPr>
          <p:cNvSpPr/>
          <p:nvPr/>
        </p:nvSpPr>
        <p:spPr>
          <a:xfrm>
            <a:off x="96964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3" name="TextBox 25">
            <a:extLst>
              <a:ext uri="{FF2B5EF4-FFF2-40B4-BE49-F238E27FC236}">
                <a16:creationId xmlns:a16="http://schemas.microsoft.com/office/drawing/2014/main" id="{DD32B425-CAB3-014B-A9A3-E484F93D28A3}"/>
              </a:ext>
            </a:extLst>
          </p:cNvPr>
          <p:cNvSpPr txBox="1">
            <a:spLocks noChangeArrowheads="1"/>
          </p:cNvSpPr>
          <p:nvPr/>
        </p:nvSpPr>
        <p:spPr bwMode="auto">
          <a:xfrm>
            <a:off x="9902827" y="8753476"/>
            <a:ext cx="31273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FinTech</a:t>
            </a:r>
          </a:p>
        </p:txBody>
      </p:sp>
      <p:sp>
        <p:nvSpPr>
          <p:cNvPr id="24" name="TextBox 26">
            <a:extLst>
              <a:ext uri="{FF2B5EF4-FFF2-40B4-BE49-F238E27FC236}">
                <a16:creationId xmlns:a16="http://schemas.microsoft.com/office/drawing/2014/main" id="{8B05701C-77FA-5543-BA3E-76C44B508DF1}"/>
              </a:ext>
            </a:extLst>
          </p:cNvPr>
          <p:cNvSpPr txBox="1">
            <a:spLocks noChangeArrowheads="1"/>
          </p:cNvSpPr>
          <p:nvPr/>
        </p:nvSpPr>
        <p:spPr bwMode="auto">
          <a:xfrm>
            <a:off x="9902827" y="9401176"/>
            <a:ext cx="3219450" cy="20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Meeting the needs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of FinTech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a market-leading solution for FinTech businesses</a:t>
            </a:r>
          </a:p>
        </p:txBody>
      </p:sp>
      <p:pic>
        <p:nvPicPr>
          <p:cNvPr id="25" name="Picture 27" descr="Shape&#10;&#10;Description automatically generated with medium confidence">
            <a:extLst>
              <a:ext uri="{FF2B5EF4-FFF2-40B4-BE49-F238E27FC236}">
                <a16:creationId xmlns:a16="http://schemas.microsoft.com/office/drawing/2014/main" id="{85C18656-2629-8F45-A42B-ECF6EAA417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90451" y="4838700"/>
            <a:ext cx="923926" cy="1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8">
            <a:extLst>
              <a:ext uri="{FF2B5EF4-FFF2-40B4-BE49-F238E27FC236}">
                <a16:creationId xmlns:a16="http://schemas.microsoft.com/office/drawing/2014/main" id="{1A404119-493C-BD4C-B8A8-A22644526784}"/>
              </a:ext>
            </a:extLst>
          </p:cNvPr>
          <p:cNvSpPr txBox="1">
            <a:spLocks noChangeArrowheads="1"/>
          </p:cNvSpPr>
          <p:nvPr/>
        </p:nvSpPr>
        <p:spPr bwMode="auto">
          <a:xfrm>
            <a:off x="15166976" y="3292476"/>
            <a:ext cx="6816724" cy="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CFC offers 50 innovative products across 20 different classes of insurance.</a:t>
            </a:r>
          </a:p>
        </p:txBody>
      </p:sp>
    </p:spTree>
    <p:extLst>
      <p:ext uri="{BB962C8B-B14F-4D97-AF65-F5344CB8AC3E}">
        <p14:creationId xmlns:p14="http://schemas.microsoft.com/office/powerpoint/2010/main" val="109228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ducts_C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C92081-400D-524B-B399-C4CA1D4EB7AF}"/>
              </a:ext>
            </a:extLst>
          </p:cNvPr>
          <p:cNvSpPr/>
          <p:nvPr/>
        </p:nvSpPr>
        <p:spPr>
          <a:xfrm flipH="1">
            <a:off x="0" y="0"/>
            <a:ext cx="24384000" cy="13716000"/>
          </a:xfrm>
          <a:prstGeom prst="rect">
            <a:avLst/>
          </a:prstGeom>
          <a:gradFill flip="none" rotWithShape="1">
            <a:gsLst>
              <a:gs pos="100000">
                <a:schemeClr val="tx2"/>
              </a:gs>
              <a:gs pos="0">
                <a:srgbClr val="1476B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F07C891C-ABF1-1F49-97F6-DC594FB06D90}"/>
              </a:ext>
            </a:extLst>
          </p:cNvPr>
          <p:cNvSpPr txBox="1">
            <a:spLocks noChangeArrowheads="1"/>
          </p:cNvSpPr>
          <p:nvPr/>
        </p:nvSpPr>
        <p:spPr bwMode="auto">
          <a:xfrm>
            <a:off x="977901" y="971551"/>
            <a:ext cx="1297622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bg1"/>
                </a:solidFill>
                <a:ea typeface="Verdana" panose="020B0604030504040204" pitchFamily="34" charset="0"/>
                <a:cs typeface="Verdana" panose="020B0604030504040204" pitchFamily="34" charset="0"/>
              </a:rPr>
              <a:t>Pioneers in emerging risk</a:t>
            </a:r>
          </a:p>
        </p:txBody>
      </p:sp>
      <p:graphicFrame>
        <p:nvGraphicFramePr>
          <p:cNvPr id="4" name="Table 3">
            <a:extLst>
              <a:ext uri="{FF2B5EF4-FFF2-40B4-BE49-F238E27FC236}">
                <a16:creationId xmlns:a16="http://schemas.microsoft.com/office/drawing/2014/main" id="{DB91CEFD-E91F-E845-87CD-1635AC7C02B1}"/>
              </a:ext>
            </a:extLst>
          </p:cNvPr>
          <p:cNvGraphicFramePr>
            <a:graphicFrameLocks noGrp="1"/>
          </p:cNvGraphicFramePr>
          <p:nvPr/>
        </p:nvGraphicFramePr>
        <p:xfrm>
          <a:off x="15166976" y="4146551"/>
          <a:ext cx="3121024" cy="7572386"/>
        </p:xfrm>
        <a:graphic>
          <a:graphicData uri="http://schemas.openxmlformats.org/drawingml/2006/table">
            <a:tbl>
              <a:tblPr firstRow="1" bandRow="1">
                <a:tableStyleId>{5C22544A-7EE6-4342-B048-85BDC9FD1C3A}</a:tableStyleId>
              </a:tblPr>
              <a:tblGrid>
                <a:gridCol w="3121024">
                  <a:extLst>
                    <a:ext uri="{9D8B030D-6E8A-4147-A177-3AD203B41FA5}">
                      <a16:colId xmlns:a16="http://schemas.microsoft.com/office/drawing/2014/main" val="20000"/>
                    </a:ext>
                  </a:extLst>
                </a:gridCol>
              </a:tblGrid>
              <a:tr h="128535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class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Cyber</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liability</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Management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Transaction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154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Environmental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Intellectual property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Contingency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Kidnap &amp; ransom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Product recall</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Terrorism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Property</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casualty</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5" name="Table 4">
            <a:extLst>
              <a:ext uri="{FF2B5EF4-FFF2-40B4-BE49-F238E27FC236}">
                <a16:creationId xmlns:a16="http://schemas.microsoft.com/office/drawing/2014/main" id="{85B30690-070A-4442-8E84-97434278F9B5}"/>
              </a:ext>
            </a:extLst>
          </p:cNvPr>
          <p:cNvGraphicFramePr>
            <a:graphicFrameLocks noGrp="1"/>
          </p:cNvGraphicFramePr>
          <p:nvPr/>
        </p:nvGraphicFramePr>
        <p:xfrm>
          <a:off x="18907126" y="4146551"/>
          <a:ext cx="2981324" cy="7572386"/>
        </p:xfrm>
        <a:graphic>
          <a:graphicData uri="http://schemas.openxmlformats.org/drawingml/2006/table">
            <a:tbl>
              <a:tblPr firstRow="1" bandRow="1">
                <a:tableStyleId>{5C22544A-7EE6-4342-B048-85BDC9FD1C3A}</a:tableStyleId>
              </a:tblPr>
              <a:tblGrid>
                <a:gridCol w="2981324">
                  <a:extLst>
                    <a:ext uri="{9D8B030D-6E8A-4147-A177-3AD203B41FA5}">
                      <a16:colId xmlns:a16="http://schemas.microsoft.com/office/drawing/2014/main" val="20000"/>
                    </a:ext>
                  </a:extLst>
                </a:gridCol>
              </a:tblGrid>
              <a:tr h="128535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industry</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Financial institutions</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Healthcare</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Life scien</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ce</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154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Manufacturing</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Media</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entertainment</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services</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1548">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Technology</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1548">
                <a:tc>
                  <a:txBody>
                    <a:bodyPr/>
                    <a:lstStyle/>
                    <a:p>
                      <a:pPr>
                        <a:lnSpc>
                          <a:spcPct val="120000"/>
                        </a:lnSpc>
                      </a:pPr>
                      <a:endParaRPr lang="en-US" sz="1800" b="1" i="0" dirty="0">
                        <a:solidFill>
                          <a:schemeClr val="accent2"/>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71548">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Rounded Rectangle 5">
            <a:extLst>
              <a:ext uri="{FF2B5EF4-FFF2-40B4-BE49-F238E27FC236}">
                <a16:creationId xmlns:a16="http://schemas.microsoft.com/office/drawing/2014/main" id="{7A72406A-4842-2A4E-AB58-A4C81042ABD5}"/>
              </a:ext>
            </a:extLst>
          </p:cNvPr>
          <p:cNvSpPr/>
          <p:nvPr/>
        </p:nvSpPr>
        <p:spPr>
          <a:xfrm>
            <a:off x="14258926" y="2390776"/>
            <a:ext cx="8658224" cy="10210800"/>
          </a:xfrm>
          <a:prstGeom prst="roundRect">
            <a:avLst>
              <a:gd name="adj" fmla="val 5765"/>
            </a:avLst>
          </a:prstGeom>
          <a:no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grpSp>
        <p:nvGrpSpPr>
          <p:cNvPr id="7" name="Group 9">
            <a:extLst>
              <a:ext uri="{FF2B5EF4-FFF2-40B4-BE49-F238E27FC236}">
                <a16:creationId xmlns:a16="http://schemas.microsoft.com/office/drawing/2014/main" id="{E524B315-1800-1048-881F-65A3F1E8B969}"/>
              </a:ext>
            </a:extLst>
          </p:cNvPr>
          <p:cNvGrpSpPr>
            <a:grpSpLocks/>
          </p:cNvGrpSpPr>
          <p:nvPr/>
        </p:nvGrpSpPr>
        <p:grpSpPr bwMode="auto">
          <a:xfrm>
            <a:off x="16497301" y="1930402"/>
            <a:ext cx="4156074" cy="936626"/>
            <a:chOff x="8742071" y="965182"/>
            <a:chExt cx="1492088" cy="467693"/>
          </a:xfrm>
        </p:grpSpPr>
        <p:sp>
          <p:nvSpPr>
            <p:cNvPr id="8" name="Rounded Rectangle 7">
              <a:extLst>
                <a:ext uri="{FF2B5EF4-FFF2-40B4-BE49-F238E27FC236}">
                  <a16:creationId xmlns:a16="http://schemas.microsoft.com/office/drawing/2014/main" id="{20ED7370-2B5B-714C-B73E-28D752440C93}"/>
                </a:ext>
              </a:extLst>
            </p:cNvPr>
            <p:cNvSpPr/>
            <p:nvPr/>
          </p:nvSpPr>
          <p:spPr>
            <a:xfrm>
              <a:off x="8742071" y="965182"/>
              <a:ext cx="1492088" cy="467693"/>
            </a:xfrm>
            <a:prstGeom prst="roundRect">
              <a:avLst>
                <a:gd name="adj" fmla="val 50000"/>
              </a:avLst>
            </a:prstGeom>
            <a:solidFill>
              <a:schemeClr val="bg1"/>
            </a:solid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9" name="TextBox 11">
              <a:extLst>
                <a:ext uri="{FF2B5EF4-FFF2-40B4-BE49-F238E27FC236}">
                  <a16:creationId xmlns:a16="http://schemas.microsoft.com/office/drawing/2014/main" id="{15DA0049-B270-974F-99C4-A052A035FE8B}"/>
                </a:ext>
              </a:extLst>
            </p:cNvPr>
            <p:cNvSpPr txBox="1">
              <a:spLocks noChangeArrowheads="1"/>
            </p:cNvSpPr>
            <p:nvPr/>
          </p:nvSpPr>
          <p:spPr bwMode="auto">
            <a:xfrm>
              <a:off x="8803573" y="1045140"/>
              <a:ext cx="1384824" cy="2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800" dirty="0">
                  <a:solidFill>
                    <a:schemeClr val="tx2"/>
                  </a:solidFill>
                </a:rPr>
                <a:t>Products in Canada</a:t>
              </a:r>
            </a:p>
          </p:txBody>
        </p:sp>
      </p:grpSp>
      <p:pic>
        <p:nvPicPr>
          <p:cNvPr id="10" name="Picture 12" descr="A picture containing dark&#10;&#10;Description automatically generated">
            <a:extLst>
              <a:ext uri="{FF2B5EF4-FFF2-40B4-BE49-F238E27FC236}">
                <a16:creationId xmlns:a16="http://schemas.microsoft.com/office/drawing/2014/main" id="{C2E2B927-B884-B04B-AA29-3869F766A8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6921" t="-1776" r="5234" b="24693"/>
          <a:stretch>
            <a:fillRect/>
          </a:stretch>
        </p:blipFill>
        <p:spPr bwMode="auto">
          <a:xfrm>
            <a:off x="17967327" y="8604251"/>
            <a:ext cx="64325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58E4FE29-1833-AC46-A283-56A243A21072}"/>
              </a:ext>
            </a:extLst>
          </p:cNvPr>
          <p:cNvSpPr txBox="1">
            <a:spLocks noChangeArrowheads="1"/>
          </p:cNvSpPr>
          <p:nvPr/>
        </p:nvSpPr>
        <p:spPr bwMode="auto">
          <a:xfrm>
            <a:off x="2403476" y="3130551"/>
            <a:ext cx="10309224"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Built primarily for SME businesses, CFC offers a broad suite of commercial insurance products. We focus heavily on risks brought on by the intersection of technology and business, and we’ve been first-to-market in a number of emerging risk areas.</a:t>
            </a:r>
          </a:p>
        </p:txBody>
      </p:sp>
      <p:cxnSp>
        <p:nvCxnSpPr>
          <p:cNvPr id="12" name="Straight Connector 11">
            <a:extLst>
              <a:ext uri="{FF2B5EF4-FFF2-40B4-BE49-F238E27FC236}">
                <a16:creationId xmlns:a16="http://schemas.microsoft.com/office/drawing/2014/main" id="{A2C185AA-DAE3-ED4D-90B2-D492FF65E55E}"/>
              </a:ext>
            </a:extLst>
          </p:cNvPr>
          <p:cNvCxnSpPr>
            <a:cxnSpLocks/>
          </p:cNvCxnSpPr>
          <p:nvPr/>
        </p:nvCxnSpPr>
        <p:spPr>
          <a:xfrm>
            <a:off x="1968500" y="3232151"/>
            <a:ext cx="0" cy="15208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9385DCF0-2C3F-7141-8B24-B3A6C362B8B6}"/>
              </a:ext>
            </a:extLst>
          </p:cNvPr>
          <p:cNvSpPr/>
          <p:nvPr/>
        </p:nvSpPr>
        <p:spPr>
          <a:xfrm>
            <a:off x="19748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4" name="Rounded Rectangle 13">
            <a:extLst>
              <a:ext uri="{FF2B5EF4-FFF2-40B4-BE49-F238E27FC236}">
                <a16:creationId xmlns:a16="http://schemas.microsoft.com/office/drawing/2014/main" id="{4B56A301-88DE-3245-A82B-DC20CDF98109}"/>
              </a:ext>
            </a:extLst>
          </p:cNvPr>
          <p:cNvSpPr/>
          <p:nvPr/>
        </p:nvSpPr>
        <p:spPr>
          <a:xfrm>
            <a:off x="1939927" y="5651501"/>
            <a:ext cx="11195050" cy="2495550"/>
          </a:xfrm>
          <a:prstGeom prst="roundRect">
            <a:avLst>
              <a:gd name="adj" fmla="val 5765"/>
            </a:avLst>
          </a:prstGeom>
          <a:solidFill>
            <a:schemeClr val="tx2"/>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5" name="TextBox 17">
            <a:extLst>
              <a:ext uri="{FF2B5EF4-FFF2-40B4-BE49-F238E27FC236}">
                <a16:creationId xmlns:a16="http://schemas.microsoft.com/office/drawing/2014/main" id="{6D49D367-F9D5-6F44-BC7C-D30CA87BC3BF}"/>
              </a:ext>
            </a:extLst>
          </p:cNvPr>
          <p:cNvSpPr txBox="1">
            <a:spLocks noChangeArrowheads="1"/>
          </p:cNvSpPr>
          <p:nvPr/>
        </p:nvSpPr>
        <p:spPr bwMode="auto">
          <a:xfrm>
            <a:off x="2143126" y="5854701"/>
            <a:ext cx="4914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Cyber</a:t>
            </a:r>
          </a:p>
        </p:txBody>
      </p:sp>
      <p:sp>
        <p:nvSpPr>
          <p:cNvPr id="16" name="TextBox 18">
            <a:extLst>
              <a:ext uri="{FF2B5EF4-FFF2-40B4-BE49-F238E27FC236}">
                <a16:creationId xmlns:a16="http://schemas.microsoft.com/office/drawing/2014/main" id="{73BEE467-3E4E-5241-AA8F-41D8EE4CDC70}"/>
              </a:ext>
            </a:extLst>
          </p:cNvPr>
          <p:cNvSpPr txBox="1">
            <a:spLocks noChangeArrowheads="1"/>
          </p:cNvSpPr>
          <p:nvPr/>
        </p:nvSpPr>
        <p:spPr bwMode="auto">
          <a:xfrm>
            <a:off x="2143127" y="6502400"/>
            <a:ext cx="10048874" cy="12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Protecting businesses from cyber threats</a:t>
            </a:r>
            <a:endParaRPr lang="en-GB" altLang="en-US" sz="200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was one of the first insurance providers to offer cyber insurance. We are a market leader with over 20 years’ experience handling cyber claims. </a:t>
            </a:r>
          </a:p>
        </p:txBody>
      </p:sp>
      <p:sp>
        <p:nvSpPr>
          <p:cNvPr id="17" name="TextBox 19">
            <a:extLst>
              <a:ext uri="{FF2B5EF4-FFF2-40B4-BE49-F238E27FC236}">
                <a16:creationId xmlns:a16="http://schemas.microsoft.com/office/drawing/2014/main" id="{0ED03DE3-D5BE-0943-939A-DF737F9E47C4}"/>
              </a:ext>
            </a:extLst>
          </p:cNvPr>
          <p:cNvSpPr txBox="1">
            <a:spLocks noChangeArrowheads="1"/>
          </p:cNvSpPr>
          <p:nvPr/>
        </p:nvSpPr>
        <p:spPr bwMode="auto">
          <a:xfrm>
            <a:off x="2178050" y="8724901"/>
            <a:ext cx="292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dirty="0">
                <a:solidFill>
                  <a:schemeClr val="bg1"/>
                </a:solidFill>
              </a:rPr>
              <a:t>Intellectual property</a:t>
            </a:r>
          </a:p>
        </p:txBody>
      </p:sp>
      <p:sp>
        <p:nvSpPr>
          <p:cNvPr id="18" name="TextBox 20">
            <a:extLst>
              <a:ext uri="{FF2B5EF4-FFF2-40B4-BE49-F238E27FC236}">
                <a16:creationId xmlns:a16="http://schemas.microsoft.com/office/drawing/2014/main" id="{A85A8862-C789-9E42-8A1F-F8C9254AC47F}"/>
              </a:ext>
            </a:extLst>
          </p:cNvPr>
          <p:cNvSpPr txBox="1">
            <a:spLocks noChangeArrowheads="1"/>
          </p:cNvSpPr>
          <p:nvPr/>
        </p:nvSpPr>
        <p:spPr bwMode="auto">
          <a:xfrm>
            <a:off x="2178051" y="9893300"/>
            <a:ext cx="3006726"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Protecting intangible assets </a:t>
            </a:r>
            <a:endParaRPr lang="en-GB" altLang="en-US" sz="200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one of the largest IP underwriting teams in London</a:t>
            </a:r>
          </a:p>
        </p:txBody>
      </p:sp>
      <p:sp>
        <p:nvSpPr>
          <p:cNvPr id="19" name="Rounded Rectangle 18">
            <a:extLst>
              <a:ext uri="{FF2B5EF4-FFF2-40B4-BE49-F238E27FC236}">
                <a16:creationId xmlns:a16="http://schemas.microsoft.com/office/drawing/2014/main" id="{5B33E84E-54F1-1542-A5D1-87263D5B9513}"/>
              </a:ext>
            </a:extLst>
          </p:cNvPr>
          <p:cNvSpPr/>
          <p:nvPr/>
        </p:nvSpPr>
        <p:spPr>
          <a:xfrm>
            <a:off x="5826127" y="8515351"/>
            <a:ext cx="3422650"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0" name="TextBox 22">
            <a:extLst>
              <a:ext uri="{FF2B5EF4-FFF2-40B4-BE49-F238E27FC236}">
                <a16:creationId xmlns:a16="http://schemas.microsoft.com/office/drawing/2014/main" id="{06C69BFD-324E-B84E-95BC-DA2F5FFEA808}"/>
              </a:ext>
            </a:extLst>
          </p:cNvPr>
          <p:cNvSpPr txBox="1">
            <a:spLocks noChangeArrowheads="1"/>
          </p:cNvSpPr>
          <p:nvPr/>
        </p:nvSpPr>
        <p:spPr bwMode="auto">
          <a:xfrm>
            <a:off x="6016627" y="8753476"/>
            <a:ext cx="235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eHealth</a:t>
            </a:r>
          </a:p>
        </p:txBody>
      </p:sp>
      <p:sp>
        <p:nvSpPr>
          <p:cNvPr id="21" name="TextBox 23">
            <a:extLst>
              <a:ext uri="{FF2B5EF4-FFF2-40B4-BE49-F238E27FC236}">
                <a16:creationId xmlns:a16="http://schemas.microsoft.com/office/drawing/2014/main" id="{92A98D78-0F08-6241-819C-26A529DFE534}"/>
              </a:ext>
            </a:extLst>
          </p:cNvPr>
          <p:cNvSpPr txBox="1">
            <a:spLocks noChangeArrowheads="1"/>
          </p:cNvSpPr>
          <p:nvPr/>
        </p:nvSpPr>
        <p:spPr bwMode="auto">
          <a:xfrm>
            <a:off x="6016627" y="9404350"/>
            <a:ext cx="3168650"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Bespoke coverage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for digital health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In 2017, CFC launched the industry’s first eHealth insurance product</a:t>
            </a:r>
          </a:p>
        </p:txBody>
      </p:sp>
      <p:sp>
        <p:nvSpPr>
          <p:cNvPr id="22" name="Rounded Rectangle 21">
            <a:extLst>
              <a:ext uri="{FF2B5EF4-FFF2-40B4-BE49-F238E27FC236}">
                <a16:creationId xmlns:a16="http://schemas.microsoft.com/office/drawing/2014/main" id="{B0EDC61A-4A69-BC47-B236-3181AF108A31}"/>
              </a:ext>
            </a:extLst>
          </p:cNvPr>
          <p:cNvSpPr/>
          <p:nvPr/>
        </p:nvSpPr>
        <p:spPr>
          <a:xfrm>
            <a:off x="96964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3" name="TextBox 25">
            <a:extLst>
              <a:ext uri="{FF2B5EF4-FFF2-40B4-BE49-F238E27FC236}">
                <a16:creationId xmlns:a16="http://schemas.microsoft.com/office/drawing/2014/main" id="{15B67DCA-AB58-1C42-8468-FFD3592B6F78}"/>
              </a:ext>
            </a:extLst>
          </p:cNvPr>
          <p:cNvSpPr txBox="1">
            <a:spLocks noChangeArrowheads="1"/>
          </p:cNvSpPr>
          <p:nvPr/>
        </p:nvSpPr>
        <p:spPr bwMode="auto">
          <a:xfrm>
            <a:off x="9902827" y="8753476"/>
            <a:ext cx="31273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FinTech</a:t>
            </a:r>
          </a:p>
        </p:txBody>
      </p:sp>
      <p:sp>
        <p:nvSpPr>
          <p:cNvPr id="24" name="TextBox 26">
            <a:extLst>
              <a:ext uri="{FF2B5EF4-FFF2-40B4-BE49-F238E27FC236}">
                <a16:creationId xmlns:a16="http://schemas.microsoft.com/office/drawing/2014/main" id="{718D6A25-7C46-6B47-8772-4DA13A06EF98}"/>
              </a:ext>
            </a:extLst>
          </p:cNvPr>
          <p:cNvSpPr txBox="1">
            <a:spLocks noChangeArrowheads="1"/>
          </p:cNvSpPr>
          <p:nvPr/>
        </p:nvSpPr>
        <p:spPr bwMode="auto">
          <a:xfrm>
            <a:off x="9902827" y="9401176"/>
            <a:ext cx="3219450" cy="20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Meeting the needs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of FinTech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a market-leading solution for FinTech businesses</a:t>
            </a:r>
          </a:p>
        </p:txBody>
      </p:sp>
      <p:pic>
        <p:nvPicPr>
          <p:cNvPr id="25" name="Picture 27" descr="Shape&#10;&#10;Description automatically generated with medium confidence">
            <a:extLst>
              <a:ext uri="{FF2B5EF4-FFF2-40B4-BE49-F238E27FC236}">
                <a16:creationId xmlns:a16="http://schemas.microsoft.com/office/drawing/2014/main" id="{16A07E25-1BEA-AF43-A605-6BE4DC08D6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90451" y="4838700"/>
            <a:ext cx="923926" cy="1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8">
            <a:extLst>
              <a:ext uri="{FF2B5EF4-FFF2-40B4-BE49-F238E27FC236}">
                <a16:creationId xmlns:a16="http://schemas.microsoft.com/office/drawing/2014/main" id="{D7C664F4-9C99-514E-ACC5-FD57306BCF31}"/>
              </a:ext>
            </a:extLst>
          </p:cNvPr>
          <p:cNvSpPr txBox="1">
            <a:spLocks noChangeArrowheads="1"/>
          </p:cNvSpPr>
          <p:nvPr/>
        </p:nvSpPr>
        <p:spPr bwMode="auto">
          <a:xfrm>
            <a:off x="15166976" y="3292476"/>
            <a:ext cx="6816724" cy="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CFC offers 50 innovative products across 20 different classes of insurance.</a:t>
            </a:r>
          </a:p>
        </p:txBody>
      </p:sp>
    </p:spTree>
    <p:extLst>
      <p:ext uri="{BB962C8B-B14F-4D97-AF65-F5344CB8AC3E}">
        <p14:creationId xmlns:p14="http://schemas.microsoft.com/office/powerpoint/2010/main" val="4236350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ducts_A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A683DD-2750-1044-89AD-61580BE6F04D}"/>
              </a:ext>
            </a:extLst>
          </p:cNvPr>
          <p:cNvSpPr/>
          <p:nvPr/>
        </p:nvSpPr>
        <p:spPr>
          <a:xfrm flipH="1">
            <a:off x="0" y="0"/>
            <a:ext cx="24384000" cy="13716000"/>
          </a:xfrm>
          <a:prstGeom prst="rect">
            <a:avLst/>
          </a:prstGeom>
          <a:gradFill flip="none" rotWithShape="1">
            <a:gsLst>
              <a:gs pos="100000">
                <a:schemeClr val="tx2"/>
              </a:gs>
              <a:gs pos="0">
                <a:srgbClr val="1476B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16EBE80F-90FD-EB47-A810-19DBE10B971D}"/>
              </a:ext>
            </a:extLst>
          </p:cNvPr>
          <p:cNvSpPr txBox="1">
            <a:spLocks noChangeArrowheads="1"/>
          </p:cNvSpPr>
          <p:nvPr/>
        </p:nvSpPr>
        <p:spPr bwMode="auto">
          <a:xfrm>
            <a:off x="977901" y="971551"/>
            <a:ext cx="1297622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bg1"/>
                </a:solidFill>
                <a:ea typeface="Verdana" panose="020B0604030504040204" pitchFamily="34" charset="0"/>
                <a:cs typeface="Verdana" panose="020B0604030504040204" pitchFamily="34" charset="0"/>
              </a:rPr>
              <a:t>Pioneers in emerging risk</a:t>
            </a:r>
          </a:p>
        </p:txBody>
      </p:sp>
      <p:graphicFrame>
        <p:nvGraphicFramePr>
          <p:cNvPr id="4" name="Table 3">
            <a:extLst>
              <a:ext uri="{FF2B5EF4-FFF2-40B4-BE49-F238E27FC236}">
                <a16:creationId xmlns:a16="http://schemas.microsoft.com/office/drawing/2014/main" id="{A62E2970-2C8A-D449-B968-1B3BB0E534B8}"/>
              </a:ext>
            </a:extLst>
          </p:cNvPr>
          <p:cNvGraphicFramePr>
            <a:graphicFrameLocks noGrp="1"/>
          </p:cNvGraphicFramePr>
          <p:nvPr/>
        </p:nvGraphicFramePr>
        <p:xfrm>
          <a:off x="15166976" y="4146550"/>
          <a:ext cx="3121024" cy="7572380"/>
        </p:xfrm>
        <a:graphic>
          <a:graphicData uri="http://schemas.openxmlformats.org/drawingml/2006/table">
            <a:tbl>
              <a:tblPr firstRow="1" bandRow="1">
                <a:tableStyleId>{5C22544A-7EE6-4342-B048-85BDC9FD1C3A}</a:tableStyleId>
              </a:tblPr>
              <a:tblGrid>
                <a:gridCol w="3121024">
                  <a:extLst>
                    <a:ext uri="{9D8B030D-6E8A-4147-A177-3AD203B41FA5}">
                      <a16:colId xmlns:a16="http://schemas.microsoft.com/office/drawing/2014/main" val="20000"/>
                    </a:ext>
                  </a:extLst>
                </a:gridCol>
              </a:tblGrid>
              <a:tr h="1195148">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class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Cyber</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liability</a:t>
                      </a:r>
                    </a:p>
                  </a:txBody>
                  <a:tcPr marL="14397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Management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Transaction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Environmental liability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Intellectual property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Contingency</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Kidnap &amp; ransom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Medical malpractice</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Product recall</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Terrorism</a:t>
                      </a: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3143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Property</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casualty</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970" marR="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5" name="Table 4">
            <a:extLst>
              <a:ext uri="{FF2B5EF4-FFF2-40B4-BE49-F238E27FC236}">
                <a16:creationId xmlns:a16="http://schemas.microsoft.com/office/drawing/2014/main" id="{638BF2D7-8FB4-0C46-9A93-E6A830A5EB49}"/>
              </a:ext>
            </a:extLst>
          </p:cNvPr>
          <p:cNvGraphicFramePr>
            <a:graphicFrameLocks noGrp="1"/>
          </p:cNvGraphicFramePr>
          <p:nvPr/>
        </p:nvGraphicFramePr>
        <p:xfrm>
          <a:off x="18907126" y="4146550"/>
          <a:ext cx="2981324" cy="7042140"/>
        </p:xfrm>
        <a:graphic>
          <a:graphicData uri="http://schemas.openxmlformats.org/drawingml/2006/table">
            <a:tbl>
              <a:tblPr firstRow="1" bandRow="1">
                <a:tableStyleId>{5C22544A-7EE6-4342-B048-85BDC9FD1C3A}</a:tableStyleId>
              </a:tblPr>
              <a:tblGrid>
                <a:gridCol w="2981324">
                  <a:extLst>
                    <a:ext uri="{9D8B030D-6E8A-4147-A177-3AD203B41FA5}">
                      <a16:colId xmlns:a16="http://schemas.microsoft.com/office/drawing/2014/main" val="20000"/>
                    </a:ext>
                  </a:extLst>
                </a:gridCol>
              </a:tblGrid>
              <a:tr h="1195354">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Light" pitchFamily="2" charset="77"/>
                          <a:ea typeface="Verdana" panose="020B0604030504040204" pitchFamily="34" charset="0"/>
                          <a:cs typeface="Verdana" panose="020B0604030504040204" pitchFamily="34" charset="0"/>
                        </a:rPr>
                        <a:t>By industry</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Financial institutions</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Healthcare</a:t>
                      </a:r>
                    </a:p>
                  </a:txBody>
                  <a:tcPr marL="14386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Life scien</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ce</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Media</a:t>
                      </a:r>
                      <a:r>
                        <a:rPr lang="en-US" sz="1800" b="1" i="0" baseline="0" dirty="0">
                          <a:solidFill>
                            <a:schemeClr val="bg1"/>
                          </a:solidFill>
                          <a:latin typeface="Montserrat SemiBold" pitchFamily="2" charset="77"/>
                          <a:ea typeface="Verdana" panose="020B0604030504040204" pitchFamily="34" charset="0"/>
                          <a:cs typeface="Verdana" panose="020B0604030504040204" pitchFamily="34" charset="0"/>
                        </a:rPr>
                        <a:t> &amp; entertainment</a:t>
                      </a: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Professional services</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1526">
                <a:tc>
                  <a:txBody>
                    <a:bodyPr/>
                    <a:lstStyle/>
                    <a:p>
                      <a:pPr>
                        <a:lnSpc>
                          <a:spcPct val="120000"/>
                        </a:lnSpc>
                      </a:pPr>
                      <a:r>
                        <a:rPr lang="en-US" sz="1800" b="1" i="0" dirty="0">
                          <a:solidFill>
                            <a:schemeClr val="bg1"/>
                          </a:solidFill>
                          <a:latin typeface="Montserrat SemiBold" pitchFamily="2" charset="77"/>
                          <a:ea typeface="Verdana" panose="020B0604030504040204" pitchFamily="34" charset="0"/>
                          <a:cs typeface="Verdana" panose="020B0604030504040204" pitchFamily="34" charset="0"/>
                        </a:rPr>
                        <a:t>Technology</a:t>
                      </a: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1526">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31526">
                <a:tc>
                  <a:txBody>
                    <a:bodyPr/>
                    <a:lstStyle/>
                    <a:p>
                      <a:pPr>
                        <a:lnSpc>
                          <a:spcPct val="120000"/>
                        </a:lnSpc>
                      </a:pPr>
                      <a:endParaRPr lang="en-US" sz="1800" b="1" i="0" dirty="0">
                        <a:solidFill>
                          <a:schemeClr val="accent2"/>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31526">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31526">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31526">
                <a:tc>
                  <a:txBody>
                    <a:bodyPr/>
                    <a:lstStyle/>
                    <a:p>
                      <a:pPr>
                        <a:lnSpc>
                          <a:spcPct val="120000"/>
                        </a:lnSpc>
                      </a:pPr>
                      <a:endParaRPr lang="en-US" sz="1800" b="1" i="0" dirty="0">
                        <a:solidFill>
                          <a:schemeClr val="bg1"/>
                        </a:solidFill>
                        <a:latin typeface="Montserrat SemiBold" pitchFamily="2" charset="77"/>
                        <a:ea typeface="Verdana" panose="020B0604030504040204" pitchFamily="34" charset="0"/>
                        <a:cs typeface="Verdana" panose="020B0604030504040204" pitchFamily="34" charset="0"/>
                      </a:endParaRPr>
                    </a:p>
                  </a:txBody>
                  <a:tcPr marL="143862"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Rounded Rectangle 5">
            <a:extLst>
              <a:ext uri="{FF2B5EF4-FFF2-40B4-BE49-F238E27FC236}">
                <a16:creationId xmlns:a16="http://schemas.microsoft.com/office/drawing/2014/main" id="{B005B482-F928-A141-9E59-731238F62A4F}"/>
              </a:ext>
            </a:extLst>
          </p:cNvPr>
          <p:cNvSpPr/>
          <p:nvPr/>
        </p:nvSpPr>
        <p:spPr>
          <a:xfrm>
            <a:off x="14258926" y="2390776"/>
            <a:ext cx="8658224" cy="10210800"/>
          </a:xfrm>
          <a:prstGeom prst="roundRect">
            <a:avLst>
              <a:gd name="adj" fmla="val 5765"/>
            </a:avLst>
          </a:prstGeom>
          <a:no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grpSp>
        <p:nvGrpSpPr>
          <p:cNvPr id="7" name="Group 9">
            <a:extLst>
              <a:ext uri="{FF2B5EF4-FFF2-40B4-BE49-F238E27FC236}">
                <a16:creationId xmlns:a16="http://schemas.microsoft.com/office/drawing/2014/main" id="{D3153107-A04F-254C-A2A3-829333EA074D}"/>
              </a:ext>
            </a:extLst>
          </p:cNvPr>
          <p:cNvGrpSpPr>
            <a:grpSpLocks/>
          </p:cNvGrpSpPr>
          <p:nvPr/>
        </p:nvGrpSpPr>
        <p:grpSpPr bwMode="auto">
          <a:xfrm>
            <a:off x="16357603" y="1930402"/>
            <a:ext cx="4473574" cy="936626"/>
            <a:chOff x="8742071" y="965182"/>
            <a:chExt cx="1492088" cy="467693"/>
          </a:xfrm>
        </p:grpSpPr>
        <p:sp>
          <p:nvSpPr>
            <p:cNvPr id="8" name="Rounded Rectangle 7">
              <a:extLst>
                <a:ext uri="{FF2B5EF4-FFF2-40B4-BE49-F238E27FC236}">
                  <a16:creationId xmlns:a16="http://schemas.microsoft.com/office/drawing/2014/main" id="{5FEA715B-D74A-414B-9AA0-FE038EF9AC72}"/>
                </a:ext>
              </a:extLst>
            </p:cNvPr>
            <p:cNvSpPr/>
            <p:nvPr/>
          </p:nvSpPr>
          <p:spPr>
            <a:xfrm>
              <a:off x="8742071" y="965182"/>
              <a:ext cx="1492088" cy="467693"/>
            </a:xfrm>
            <a:prstGeom prst="roundRect">
              <a:avLst>
                <a:gd name="adj" fmla="val 50000"/>
              </a:avLst>
            </a:prstGeom>
            <a:solidFill>
              <a:schemeClr val="bg1"/>
            </a:solidFill>
            <a:ln>
              <a:solidFill>
                <a:schemeClr val="bg1"/>
              </a:solid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9" name="TextBox 11">
              <a:extLst>
                <a:ext uri="{FF2B5EF4-FFF2-40B4-BE49-F238E27FC236}">
                  <a16:creationId xmlns:a16="http://schemas.microsoft.com/office/drawing/2014/main" id="{7F93BA00-A966-4B4A-8B57-A9989931225D}"/>
                </a:ext>
              </a:extLst>
            </p:cNvPr>
            <p:cNvSpPr txBox="1">
              <a:spLocks noChangeArrowheads="1"/>
            </p:cNvSpPr>
            <p:nvPr/>
          </p:nvSpPr>
          <p:spPr bwMode="auto">
            <a:xfrm>
              <a:off x="8803573" y="1045140"/>
              <a:ext cx="1384824" cy="2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800" dirty="0">
                  <a:solidFill>
                    <a:schemeClr val="tx2"/>
                  </a:solidFill>
                </a:rPr>
                <a:t>Products in Australia</a:t>
              </a:r>
            </a:p>
          </p:txBody>
        </p:sp>
      </p:grpSp>
      <p:pic>
        <p:nvPicPr>
          <p:cNvPr id="10" name="Picture 12" descr="A picture containing dark&#10;&#10;Description automatically generated">
            <a:extLst>
              <a:ext uri="{FF2B5EF4-FFF2-40B4-BE49-F238E27FC236}">
                <a16:creationId xmlns:a16="http://schemas.microsoft.com/office/drawing/2014/main" id="{F5D1BB00-BD06-F34E-9AD0-CC17AE6553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57520" t="-1776" r="5234" b="24693"/>
          <a:stretch>
            <a:fillRect/>
          </a:stretch>
        </p:blipFill>
        <p:spPr bwMode="auto">
          <a:xfrm>
            <a:off x="19392900" y="8604251"/>
            <a:ext cx="5006976"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7C4A5701-CF9B-2C43-8017-02AF465994E9}"/>
              </a:ext>
            </a:extLst>
          </p:cNvPr>
          <p:cNvSpPr txBox="1">
            <a:spLocks noChangeArrowheads="1"/>
          </p:cNvSpPr>
          <p:nvPr/>
        </p:nvSpPr>
        <p:spPr bwMode="auto">
          <a:xfrm>
            <a:off x="2403476" y="3130551"/>
            <a:ext cx="10309224"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Built primarily for SME businesses, CFC offers a broad suite of commercial insurance products. We focus heavily on risks brought on by the intersection of technology and business, and we’ve been first-to-market in a number of emerging risk areas.</a:t>
            </a:r>
          </a:p>
        </p:txBody>
      </p:sp>
      <p:cxnSp>
        <p:nvCxnSpPr>
          <p:cNvPr id="12" name="Straight Connector 11">
            <a:extLst>
              <a:ext uri="{FF2B5EF4-FFF2-40B4-BE49-F238E27FC236}">
                <a16:creationId xmlns:a16="http://schemas.microsoft.com/office/drawing/2014/main" id="{8D0B27D7-9F5B-A542-981A-4C4B56E82286}"/>
              </a:ext>
            </a:extLst>
          </p:cNvPr>
          <p:cNvCxnSpPr>
            <a:cxnSpLocks/>
          </p:cNvCxnSpPr>
          <p:nvPr/>
        </p:nvCxnSpPr>
        <p:spPr>
          <a:xfrm>
            <a:off x="1968500" y="3232151"/>
            <a:ext cx="0" cy="15208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CCE25FB7-30AF-0941-B38E-69B666A6FD22}"/>
              </a:ext>
            </a:extLst>
          </p:cNvPr>
          <p:cNvSpPr/>
          <p:nvPr/>
        </p:nvSpPr>
        <p:spPr>
          <a:xfrm>
            <a:off x="19748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4" name="Rounded Rectangle 13">
            <a:extLst>
              <a:ext uri="{FF2B5EF4-FFF2-40B4-BE49-F238E27FC236}">
                <a16:creationId xmlns:a16="http://schemas.microsoft.com/office/drawing/2014/main" id="{F5D492BE-FC0F-C544-80C0-2A72AA0C2E7B}"/>
              </a:ext>
            </a:extLst>
          </p:cNvPr>
          <p:cNvSpPr/>
          <p:nvPr/>
        </p:nvSpPr>
        <p:spPr>
          <a:xfrm>
            <a:off x="1939927" y="5651501"/>
            <a:ext cx="11195050" cy="2495550"/>
          </a:xfrm>
          <a:prstGeom prst="roundRect">
            <a:avLst>
              <a:gd name="adj" fmla="val 5765"/>
            </a:avLst>
          </a:prstGeom>
          <a:solidFill>
            <a:schemeClr val="tx2"/>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5" name="TextBox 17">
            <a:extLst>
              <a:ext uri="{FF2B5EF4-FFF2-40B4-BE49-F238E27FC236}">
                <a16:creationId xmlns:a16="http://schemas.microsoft.com/office/drawing/2014/main" id="{A190F1C6-0ABF-1945-9249-2BBE73A5D527}"/>
              </a:ext>
            </a:extLst>
          </p:cNvPr>
          <p:cNvSpPr txBox="1">
            <a:spLocks noChangeArrowheads="1"/>
          </p:cNvSpPr>
          <p:nvPr/>
        </p:nvSpPr>
        <p:spPr bwMode="auto">
          <a:xfrm>
            <a:off x="2143126" y="5854701"/>
            <a:ext cx="4914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Cyber</a:t>
            </a:r>
          </a:p>
        </p:txBody>
      </p:sp>
      <p:sp>
        <p:nvSpPr>
          <p:cNvPr id="16" name="TextBox 18">
            <a:extLst>
              <a:ext uri="{FF2B5EF4-FFF2-40B4-BE49-F238E27FC236}">
                <a16:creationId xmlns:a16="http://schemas.microsoft.com/office/drawing/2014/main" id="{71B1F5DE-FBE1-1641-B51B-F15DF5E058AC}"/>
              </a:ext>
            </a:extLst>
          </p:cNvPr>
          <p:cNvSpPr txBox="1">
            <a:spLocks noChangeArrowheads="1"/>
          </p:cNvSpPr>
          <p:nvPr/>
        </p:nvSpPr>
        <p:spPr bwMode="auto">
          <a:xfrm>
            <a:off x="2143127" y="6502400"/>
            <a:ext cx="10048874" cy="12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dirty="0">
                <a:solidFill>
                  <a:schemeClr val="accent1"/>
                </a:solidFill>
                <a:latin typeface="Montserrat Medium" pitchFamily="2" charset="77"/>
                <a:ea typeface="Verdana" panose="020B0604030504040204" pitchFamily="34" charset="0"/>
                <a:cs typeface="Verdana" panose="020B0604030504040204" pitchFamily="34" charset="0"/>
              </a:rPr>
              <a:t>Protecting businesses from cyber threats</a:t>
            </a:r>
            <a:endParaRPr lang="en-GB" altLang="en-US" sz="2000" dirty="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dirty="0">
                <a:solidFill>
                  <a:schemeClr val="bg1"/>
                </a:solidFill>
                <a:ea typeface="Verdana" panose="020B0604030504040204" pitchFamily="34" charset="0"/>
                <a:cs typeface="Verdana" panose="020B0604030504040204" pitchFamily="34" charset="0"/>
              </a:rPr>
              <a:t>CFC was one of the first insurance providers to offer cyber insurance. We are a market leader with over 20 years’ experience handling cyber claims. </a:t>
            </a:r>
          </a:p>
        </p:txBody>
      </p:sp>
      <p:sp>
        <p:nvSpPr>
          <p:cNvPr id="17" name="TextBox 19">
            <a:extLst>
              <a:ext uri="{FF2B5EF4-FFF2-40B4-BE49-F238E27FC236}">
                <a16:creationId xmlns:a16="http://schemas.microsoft.com/office/drawing/2014/main" id="{4AA95658-CA18-DD4C-A9F6-19A674B523EB}"/>
              </a:ext>
            </a:extLst>
          </p:cNvPr>
          <p:cNvSpPr txBox="1">
            <a:spLocks noChangeArrowheads="1"/>
          </p:cNvSpPr>
          <p:nvPr/>
        </p:nvSpPr>
        <p:spPr bwMode="auto">
          <a:xfrm>
            <a:off x="2178050" y="8724901"/>
            <a:ext cx="292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Intellectual property</a:t>
            </a:r>
          </a:p>
        </p:txBody>
      </p:sp>
      <p:sp>
        <p:nvSpPr>
          <p:cNvPr id="18" name="TextBox 20">
            <a:extLst>
              <a:ext uri="{FF2B5EF4-FFF2-40B4-BE49-F238E27FC236}">
                <a16:creationId xmlns:a16="http://schemas.microsoft.com/office/drawing/2014/main" id="{EF7E631B-8F8A-F94F-8DD9-83044B022C84}"/>
              </a:ext>
            </a:extLst>
          </p:cNvPr>
          <p:cNvSpPr txBox="1">
            <a:spLocks noChangeArrowheads="1"/>
          </p:cNvSpPr>
          <p:nvPr/>
        </p:nvSpPr>
        <p:spPr bwMode="auto">
          <a:xfrm>
            <a:off x="2178051" y="9893300"/>
            <a:ext cx="3006726"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dirty="0">
                <a:solidFill>
                  <a:schemeClr val="accent1"/>
                </a:solidFill>
                <a:latin typeface="Montserrat Medium" pitchFamily="2" charset="77"/>
                <a:ea typeface="Verdana" panose="020B0604030504040204" pitchFamily="34" charset="0"/>
                <a:cs typeface="Verdana" panose="020B0604030504040204" pitchFamily="34" charset="0"/>
              </a:rPr>
              <a:t>Protecting intangible assets </a:t>
            </a:r>
            <a:endParaRPr lang="en-GB" altLang="en-US" sz="2000" dirty="0">
              <a:solidFill>
                <a:schemeClr val="bg1"/>
              </a:solidFill>
              <a:ea typeface="Verdana" panose="020B0604030504040204" pitchFamily="34" charset="0"/>
              <a:cs typeface="Verdana" panose="020B0604030504040204" pitchFamily="34" charset="0"/>
            </a:endParaRPr>
          </a:p>
          <a:p>
            <a:pPr eaLnBrk="1" hangingPunct="1">
              <a:lnSpc>
                <a:spcPts val="2800"/>
              </a:lnSpc>
            </a:pPr>
            <a:r>
              <a:rPr lang="en-GB" altLang="en-US" sz="2000" dirty="0">
                <a:solidFill>
                  <a:schemeClr val="bg1"/>
                </a:solidFill>
                <a:ea typeface="Verdana" panose="020B0604030504040204" pitchFamily="34" charset="0"/>
                <a:cs typeface="Verdana" panose="020B0604030504040204" pitchFamily="34" charset="0"/>
              </a:rPr>
              <a:t>CFC has one of the largest IP underwriting teams in London</a:t>
            </a:r>
          </a:p>
        </p:txBody>
      </p:sp>
      <p:sp>
        <p:nvSpPr>
          <p:cNvPr id="19" name="Rounded Rectangle 18">
            <a:extLst>
              <a:ext uri="{FF2B5EF4-FFF2-40B4-BE49-F238E27FC236}">
                <a16:creationId xmlns:a16="http://schemas.microsoft.com/office/drawing/2014/main" id="{96500406-C76E-574D-8C07-4994F04C3998}"/>
              </a:ext>
            </a:extLst>
          </p:cNvPr>
          <p:cNvSpPr/>
          <p:nvPr/>
        </p:nvSpPr>
        <p:spPr>
          <a:xfrm>
            <a:off x="5826127" y="8515351"/>
            <a:ext cx="3422650"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0" name="TextBox 22">
            <a:extLst>
              <a:ext uri="{FF2B5EF4-FFF2-40B4-BE49-F238E27FC236}">
                <a16:creationId xmlns:a16="http://schemas.microsoft.com/office/drawing/2014/main" id="{36EE744A-12EF-654D-A3A5-976C7C11C4EE}"/>
              </a:ext>
            </a:extLst>
          </p:cNvPr>
          <p:cNvSpPr txBox="1">
            <a:spLocks noChangeArrowheads="1"/>
          </p:cNvSpPr>
          <p:nvPr/>
        </p:nvSpPr>
        <p:spPr bwMode="auto">
          <a:xfrm>
            <a:off x="6016627" y="8753476"/>
            <a:ext cx="235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eHealth</a:t>
            </a:r>
          </a:p>
        </p:txBody>
      </p:sp>
      <p:sp>
        <p:nvSpPr>
          <p:cNvPr id="21" name="TextBox 23">
            <a:extLst>
              <a:ext uri="{FF2B5EF4-FFF2-40B4-BE49-F238E27FC236}">
                <a16:creationId xmlns:a16="http://schemas.microsoft.com/office/drawing/2014/main" id="{80D893C1-D01D-374A-BEB3-C343C089A477}"/>
              </a:ext>
            </a:extLst>
          </p:cNvPr>
          <p:cNvSpPr txBox="1">
            <a:spLocks noChangeArrowheads="1"/>
          </p:cNvSpPr>
          <p:nvPr/>
        </p:nvSpPr>
        <p:spPr bwMode="auto">
          <a:xfrm>
            <a:off x="6016627" y="9404350"/>
            <a:ext cx="3168650" cy="23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Bespoke coverage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for digital health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In 2017, CFC launched the industry’s first eHealth insurance product</a:t>
            </a:r>
          </a:p>
        </p:txBody>
      </p:sp>
      <p:sp>
        <p:nvSpPr>
          <p:cNvPr id="22" name="Rounded Rectangle 21">
            <a:extLst>
              <a:ext uri="{FF2B5EF4-FFF2-40B4-BE49-F238E27FC236}">
                <a16:creationId xmlns:a16="http://schemas.microsoft.com/office/drawing/2014/main" id="{DBBA62E5-6409-4A49-BB48-7A1CB4F1AE71}"/>
              </a:ext>
            </a:extLst>
          </p:cNvPr>
          <p:cNvSpPr/>
          <p:nvPr/>
        </p:nvSpPr>
        <p:spPr>
          <a:xfrm>
            <a:off x="9696451" y="8515351"/>
            <a:ext cx="3425826" cy="4086226"/>
          </a:xfrm>
          <a:prstGeom prst="roundRect">
            <a:avLst>
              <a:gd name="adj" fmla="val 5765"/>
            </a:avLst>
          </a:prstGeom>
          <a:solidFill>
            <a:schemeClr val="tx2">
              <a:alpha val="30000"/>
            </a:schemeClr>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23" name="TextBox 25">
            <a:extLst>
              <a:ext uri="{FF2B5EF4-FFF2-40B4-BE49-F238E27FC236}">
                <a16:creationId xmlns:a16="http://schemas.microsoft.com/office/drawing/2014/main" id="{737D4E70-22FA-AA45-BB51-3886B839C81F}"/>
              </a:ext>
            </a:extLst>
          </p:cNvPr>
          <p:cNvSpPr txBox="1">
            <a:spLocks noChangeArrowheads="1"/>
          </p:cNvSpPr>
          <p:nvPr/>
        </p:nvSpPr>
        <p:spPr bwMode="auto">
          <a:xfrm>
            <a:off x="9902827" y="8753476"/>
            <a:ext cx="31273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3200">
                <a:solidFill>
                  <a:schemeClr val="bg1"/>
                </a:solidFill>
              </a:rPr>
              <a:t>FinTech</a:t>
            </a:r>
          </a:p>
        </p:txBody>
      </p:sp>
      <p:sp>
        <p:nvSpPr>
          <p:cNvPr id="24" name="TextBox 26">
            <a:extLst>
              <a:ext uri="{FF2B5EF4-FFF2-40B4-BE49-F238E27FC236}">
                <a16:creationId xmlns:a16="http://schemas.microsoft.com/office/drawing/2014/main" id="{D1B3484A-E5E9-2045-B110-D85CF4F45B9C}"/>
              </a:ext>
            </a:extLst>
          </p:cNvPr>
          <p:cNvSpPr txBox="1">
            <a:spLocks noChangeArrowheads="1"/>
          </p:cNvSpPr>
          <p:nvPr/>
        </p:nvSpPr>
        <p:spPr bwMode="auto">
          <a:xfrm>
            <a:off x="9902827" y="9401176"/>
            <a:ext cx="3219450" cy="20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2800"/>
              </a:lnSpc>
              <a:spcAft>
                <a:spcPts val="1200"/>
              </a:spcAft>
            </a:pP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Meeting the needs </a:t>
            </a:r>
            <a:b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br>
            <a:r>
              <a:rPr lang="en-GB" altLang="en-US" sz="2000">
                <a:solidFill>
                  <a:schemeClr val="accent1"/>
                </a:solidFill>
                <a:latin typeface="Montserrat Medium" pitchFamily="2" charset="77"/>
                <a:ea typeface="Verdana" panose="020B0604030504040204" pitchFamily="34" charset="0"/>
                <a:cs typeface="Verdana" panose="020B0604030504040204" pitchFamily="34" charset="0"/>
              </a:rPr>
              <a:t>of FinTech</a:t>
            </a:r>
          </a:p>
          <a:p>
            <a:pPr eaLnBrk="1" hangingPunct="1">
              <a:lnSpc>
                <a:spcPts val="2800"/>
              </a:lnSpc>
            </a:pPr>
            <a:r>
              <a:rPr lang="en-GB" altLang="en-US" sz="2000">
                <a:solidFill>
                  <a:schemeClr val="bg1"/>
                </a:solidFill>
                <a:ea typeface="Verdana" panose="020B0604030504040204" pitchFamily="34" charset="0"/>
                <a:cs typeface="Verdana" panose="020B0604030504040204" pitchFamily="34" charset="0"/>
              </a:rPr>
              <a:t>CFC has a market-leading solution for FinTech businesses</a:t>
            </a:r>
          </a:p>
        </p:txBody>
      </p:sp>
      <p:pic>
        <p:nvPicPr>
          <p:cNvPr id="25" name="Picture 27" descr="Shape&#10;&#10;Description automatically generated with medium confidence">
            <a:extLst>
              <a:ext uri="{FF2B5EF4-FFF2-40B4-BE49-F238E27FC236}">
                <a16:creationId xmlns:a16="http://schemas.microsoft.com/office/drawing/2014/main" id="{C565A703-677E-4D45-B40E-3EF7F4452F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90451" y="4838700"/>
            <a:ext cx="923926" cy="1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8">
            <a:extLst>
              <a:ext uri="{FF2B5EF4-FFF2-40B4-BE49-F238E27FC236}">
                <a16:creationId xmlns:a16="http://schemas.microsoft.com/office/drawing/2014/main" id="{87B8EA11-984E-1F47-A283-266DC6BB851F}"/>
              </a:ext>
            </a:extLst>
          </p:cNvPr>
          <p:cNvSpPr txBox="1">
            <a:spLocks noChangeArrowheads="1"/>
          </p:cNvSpPr>
          <p:nvPr/>
        </p:nvSpPr>
        <p:spPr bwMode="auto">
          <a:xfrm>
            <a:off x="15166976" y="3292476"/>
            <a:ext cx="6816724" cy="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1"/>
                </a:solidFill>
                <a:latin typeface="Montserrat Medium" pitchFamily="2" charset="77"/>
                <a:ea typeface="Verdana" panose="020B0604030504040204" pitchFamily="34" charset="0"/>
                <a:cs typeface="Verdana" panose="020B0604030504040204" pitchFamily="34" charset="0"/>
              </a:rPr>
              <a:t>CFC offers 50 innovative products across 20 different classes of insurance.</a:t>
            </a:r>
          </a:p>
        </p:txBody>
      </p:sp>
    </p:spTree>
    <p:extLst>
      <p:ext uri="{BB962C8B-B14F-4D97-AF65-F5344CB8AC3E}">
        <p14:creationId xmlns:p14="http://schemas.microsoft.com/office/powerpoint/2010/main" val="261965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tform">
    <p:spTree>
      <p:nvGrpSpPr>
        <p:cNvPr id="1" name=""/>
        <p:cNvGrpSpPr/>
        <p:nvPr/>
      </p:nvGrpSpPr>
      <p:grpSpPr>
        <a:xfrm>
          <a:off x="0" y="0"/>
          <a:ext cx="0" cy="0"/>
          <a:chOff x="0" y="0"/>
          <a:chExt cx="0" cy="0"/>
        </a:xfrm>
      </p:grpSpPr>
      <p:pic>
        <p:nvPicPr>
          <p:cNvPr id="2" name="Picture 3" descr="Icon&#10;&#10;Description automatically generated with medium confidence">
            <a:extLst>
              <a:ext uri="{FF2B5EF4-FFF2-40B4-BE49-F238E27FC236}">
                <a16:creationId xmlns:a16="http://schemas.microsoft.com/office/drawing/2014/main" id="{04F16AFD-6952-5949-9C82-7E5FECC78F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a:extLst>
              <a:ext uri="{FF2B5EF4-FFF2-40B4-BE49-F238E27FC236}">
                <a16:creationId xmlns:a16="http://schemas.microsoft.com/office/drawing/2014/main" id="{6C1FE5B8-0E63-5341-AD18-891EBD063303}"/>
              </a:ext>
            </a:extLst>
          </p:cNvPr>
          <p:cNvGrpSpPr>
            <a:grpSpLocks/>
          </p:cNvGrpSpPr>
          <p:nvPr/>
        </p:nvGrpSpPr>
        <p:grpSpPr bwMode="auto">
          <a:xfrm>
            <a:off x="6962777" y="8890000"/>
            <a:ext cx="5962650" cy="1260476"/>
            <a:chOff x="1022697" y="2936038"/>
            <a:chExt cx="2682893" cy="629828"/>
          </a:xfrm>
        </p:grpSpPr>
        <p:sp>
          <p:nvSpPr>
            <p:cNvPr id="4" name="Rounded Rectangle 3">
              <a:extLst>
                <a:ext uri="{FF2B5EF4-FFF2-40B4-BE49-F238E27FC236}">
                  <a16:creationId xmlns:a16="http://schemas.microsoft.com/office/drawing/2014/main" id="{D1738D87-9F62-1944-A2A2-B97ADD9BD031}"/>
                </a:ext>
              </a:extLst>
            </p:cNvPr>
            <p:cNvSpPr/>
            <p:nvPr/>
          </p:nvSpPr>
          <p:spPr>
            <a:xfrm>
              <a:off x="1022697" y="2936038"/>
              <a:ext cx="2682893" cy="629828"/>
            </a:xfrm>
            <a:prstGeom prst="roundRect">
              <a:avLst>
                <a:gd name="adj" fmla="val 50000"/>
              </a:avLst>
            </a:prstGeom>
            <a:solidFill>
              <a:schemeClr val="bg1"/>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5" name="TextBox 7">
              <a:extLst>
                <a:ext uri="{FF2B5EF4-FFF2-40B4-BE49-F238E27FC236}">
                  <a16:creationId xmlns:a16="http://schemas.microsoft.com/office/drawing/2014/main" id="{8BBC5906-FCC7-C14E-922D-88684DE1C042}"/>
                </a:ext>
              </a:extLst>
            </p:cNvPr>
            <p:cNvSpPr txBox="1">
              <a:spLocks noChangeArrowheads="1"/>
            </p:cNvSpPr>
            <p:nvPr/>
          </p:nvSpPr>
          <p:spPr bwMode="auto">
            <a:xfrm>
              <a:off x="1119131" y="3052190"/>
              <a:ext cx="2490024"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tx2"/>
                  </a:solidFill>
                </a:rPr>
                <a:t>Powers our people</a:t>
              </a:r>
            </a:p>
          </p:txBody>
        </p:sp>
      </p:grpSp>
      <p:grpSp>
        <p:nvGrpSpPr>
          <p:cNvPr id="6" name="Group 8">
            <a:extLst>
              <a:ext uri="{FF2B5EF4-FFF2-40B4-BE49-F238E27FC236}">
                <a16:creationId xmlns:a16="http://schemas.microsoft.com/office/drawing/2014/main" id="{85FA54E1-2925-3B49-912B-25ACA6B34498}"/>
              </a:ext>
            </a:extLst>
          </p:cNvPr>
          <p:cNvGrpSpPr>
            <a:grpSpLocks/>
          </p:cNvGrpSpPr>
          <p:nvPr/>
        </p:nvGrpSpPr>
        <p:grpSpPr bwMode="auto">
          <a:xfrm>
            <a:off x="2403477" y="7251701"/>
            <a:ext cx="5962650" cy="1260476"/>
            <a:chOff x="1604588" y="3767308"/>
            <a:chExt cx="2981267" cy="629828"/>
          </a:xfrm>
        </p:grpSpPr>
        <p:sp>
          <p:nvSpPr>
            <p:cNvPr id="7" name="Rounded Rectangle 6">
              <a:extLst>
                <a:ext uri="{FF2B5EF4-FFF2-40B4-BE49-F238E27FC236}">
                  <a16:creationId xmlns:a16="http://schemas.microsoft.com/office/drawing/2014/main" id="{0E78A0D6-12F5-7B44-9792-8F10D225EFB8}"/>
                </a:ext>
              </a:extLst>
            </p:cNvPr>
            <p:cNvSpPr/>
            <p:nvPr/>
          </p:nvSpPr>
          <p:spPr>
            <a:xfrm>
              <a:off x="1604588" y="3767308"/>
              <a:ext cx="2981267" cy="629828"/>
            </a:xfrm>
            <a:prstGeom prst="roundRect">
              <a:avLst>
                <a:gd name="adj" fmla="val 50000"/>
              </a:avLst>
            </a:prstGeom>
            <a:solidFill>
              <a:schemeClr val="bg1"/>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8" name="TextBox 10">
              <a:extLst>
                <a:ext uri="{FF2B5EF4-FFF2-40B4-BE49-F238E27FC236}">
                  <a16:creationId xmlns:a16="http://schemas.microsoft.com/office/drawing/2014/main" id="{60F5F797-FB9C-3C45-AE13-08965B79CA3E}"/>
                </a:ext>
              </a:extLst>
            </p:cNvPr>
            <p:cNvSpPr txBox="1">
              <a:spLocks noChangeArrowheads="1"/>
            </p:cNvSpPr>
            <p:nvPr/>
          </p:nvSpPr>
          <p:spPr bwMode="auto">
            <a:xfrm>
              <a:off x="1701022" y="3889741"/>
              <a:ext cx="2766948"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tx2"/>
                  </a:solidFill>
                </a:rPr>
                <a:t>Broker self-service</a:t>
              </a:r>
            </a:p>
          </p:txBody>
        </p:sp>
      </p:grpSp>
      <p:grpSp>
        <p:nvGrpSpPr>
          <p:cNvPr id="9" name="Group 11">
            <a:extLst>
              <a:ext uri="{FF2B5EF4-FFF2-40B4-BE49-F238E27FC236}">
                <a16:creationId xmlns:a16="http://schemas.microsoft.com/office/drawing/2014/main" id="{05DA04B7-EA1A-BC44-9163-F4843514AEB0}"/>
              </a:ext>
            </a:extLst>
          </p:cNvPr>
          <p:cNvGrpSpPr>
            <a:grpSpLocks/>
          </p:cNvGrpSpPr>
          <p:nvPr/>
        </p:nvGrpSpPr>
        <p:grpSpPr bwMode="auto">
          <a:xfrm>
            <a:off x="1241427" y="8889999"/>
            <a:ext cx="5365750" cy="1260476"/>
            <a:chOff x="1022697" y="4612432"/>
            <a:chExt cx="2682893" cy="629828"/>
          </a:xfrm>
        </p:grpSpPr>
        <p:sp>
          <p:nvSpPr>
            <p:cNvPr id="10" name="Rounded Rectangle 9">
              <a:extLst>
                <a:ext uri="{FF2B5EF4-FFF2-40B4-BE49-F238E27FC236}">
                  <a16:creationId xmlns:a16="http://schemas.microsoft.com/office/drawing/2014/main" id="{8645C083-4BD1-B04D-81B0-BE4B98EE22F1}"/>
                </a:ext>
              </a:extLst>
            </p:cNvPr>
            <p:cNvSpPr/>
            <p:nvPr/>
          </p:nvSpPr>
          <p:spPr>
            <a:xfrm>
              <a:off x="1022697" y="4612432"/>
              <a:ext cx="2682893" cy="629828"/>
            </a:xfrm>
            <a:prstGeom prst="roundRect">
              <a:avLst>
                <a:gd name="adj" fmla="val 50000"/>
              </a:avLst>
            </a:prstGeom>
            <a:solidFill>
              <a:schemeClr val="bg1"/>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1" name="TextBox 13">
              <a:extLst>
                <a:ext uri="{FF2B5EF4-FFF2-40B4-BE49-F238E27FC236}">
                  <a16:creationId xmlns:a16="http://schemas.microsoft.com/office/drawing/2014/main" id="{24512795-DD5A-3842-B450-8EAF1DE80CB2}"/>
                </a:ext>
              </a:extLst>
            </p:cNvPr>
            <p:cNvSpPr txBox="1">
              <a:spLocks noChangeArrowheads="1"/>
            </p:cNvSpPr>
            <p:nvPr/>
          </p:nvSpPr>
          <p:spPr bwMode="auto">
            <a:xfrm>
              <a:off x="1119131" y="4723419"/>
              <a:ext cx="2490024"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tx2"/>
                  </a:solidFill>
                </a:rPr>
                <a:t>Anticipates risk</a:t>
              </a:r>
            </a:p>
          </p:txBody>
        </p:sp>
      </p:grpSp>
      <p:grpSp>
        <p:nvGrpSpPr>
          <p:cNvPr id="12" name="Group 14">
            <a:extLst>
              <a:ext uri="{FF2B5EF4-FFF2-40B4-BE49-F238E27FC236}">
                <a16:creationId xmlns:a16="http://schemas.microsoft.com/office/drawing/2014/main" id="{58CC04F6-738D-0C4A-8C1E-855B7FF47BC1}"/>
              </a:ext>
            </a:extLst>
          </p:cNvPr>
          <p:cNvGrpSpPr>
            <a:grpSpLocks/>
          </p:cNvGrpSpPr>
          <p:nvPr/>
        </p:nvGrpSpPr>
        <p:grpSpPr bwMode="auto">
          <a:xfrm>
            <a:off x="3209926" y="10525125"/>
            <a:ext cx="8594724" cy="1260474"/>
            <a:chOff x="2007727" y="5429848"/>
            <a:chExt cx="4295964" cy="629828"/>
          </a:xfrm>
        </p:grpSpPr>
        <p:sp>
          <p:nvSpPr>
            <p:cNvPr id="13" name="Rounded Rectangle 12">
              <a:extLst>
                <a:ext uri="{FF2B5EF4-FFF2-40B4-BE49-F238E27FC236}">
                  <a16:creationId xmlns:a16="http://schemas.microsoft.com/office/drawing/2014/main" id="{79922F05-6075-E546-8F40-15F88DFB0BA3}"/>
                </a:ext>
              </a:extLst>
            </p:cNvPr>
            <p:cNvSpPr/>
            <p:nvPr/>
          </p:nvSpPr>
          <p:spPr>
            <a:xfrm>
              <a:off x="2007727" y="5429848"/>
              <a:ext cx="4295964" cy="629828"/>
            </a:xfrm>
            <a:prstGeom prst="roundRect">
              <a:avLst>
                <a:gd name="adj" fmla="val 50000"/>
              </a:avLst>
            </a:prstGeom>
            <a:solidFill>
              <a:schemeClr val="bg1"/>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14" name="TextBox 16">
              <a:extLst>
                <a:ext uri="{FF2B5EF4-FFF2-40B4-BE49-F238E27FC236}">
                  <a16:creationId xmlns:a16="http://schemas.microsoft.com/office/drawing/2014/main" id="{C6AECD5D-B2E2-7549-987F-D8037BD234EC}"/>
                </a:ext>
              </a:extLst>
            </p:cNvPr>
            <p:cNvSpPr txBox="1">
              <a:spLocks noChangeArrowheads="1"/>
            </p:cNvSpPr>
            <p:nvPr/>
          </p:nvSpPr>
          <p:spPr bwMode="auto">
            <a:xfrm>
              <a:off x="2095648" y="5544707"/>
              <a:ext cx="4111188"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a:solidFill>
                    <a:schemeClr val="tx2"/>
                  </a:solidFill>
                </a:rPr>
                <a:t>Rapid product development</a:t>
              </a:r>
            </a:p>
          </p:txBody>
        </p:sp>
      </p:grpSp>
      <p:sp>
        <p:nvSpPr>
          <p:cNvPr id="15" name="TextBox 17">
            <a:extLst>
              <a:ext uri="{FF2B5EF4-FFF2-40B4-BE49-F238E27FC236}">
                <a16:creationId xmlns:a16="http://schemas.microsoft.com/office/drawing/2014/main" id="{5CA8B94E-B900-F745-B4A1-89D05D3B8856}"/>
              </a:ext>
            </a:extLst>
          </p:cNvPr>
          <p:cNvSpPr txBox="1">
            <a:spLocks noChangeArrowheads="1"/>
          </p:cNvSpPr>
          <p:nvPr/>
        </p:nvSpPr>
        <p:spPr bwMode="auto">
          <a:xfrm>
            <a:off x="977901" y="971551"/>
            <a:ext cx="129984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8000">
                <a:solidFill>
                  <a:schemeClr val="bg1"/>
                </a:solidFill>
              </a:rPr>
              <a:t>An insurance platform built for the future</a:t>
            </a:r>
          </a:p>
        </p:txBody>
      </p:sp>
      <p:sp>
        <p:nvSpPr>
          <p:cNvPr id="16" name="TextBox 18">
            <a:extLst>
              <a:ext uri="{FF2B5EF4-FFF2-40B4-BE49-F238E27FC236}">
                <a16:creationId xmlns:a16="http://schemas.microsoft.com/office/drawing/2014/main" id="{5CFB5830-48A0-E74C-9C4A-E129CC6177B9}"/>
              </a:ext>
            </a:extLst>
          </p:cNvPr>
          <p:cNvSpPr txBox="1">
            <a:spLocks noChangeArrowheads="1"/>
          </p:cNvSpPr>
          <p:nvPr/>
        </p:nvSpPr>
        <p:spPr bwMode="auto">
          <a:xfrm>
            <a:off x="2403477" y="4152901"/>
            <a:ext cx="11229974"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1"/>
                </a:solidFill>
                <a:latin typeface="Montserrat Medium" pitchFamily="2" charset="77"/>
                <a:ea typeface="Verdana" panose="020B0604030504040204" pitchFamily="34" charset="0"/>
                <a:cs typeface="Verdana" panose="020B0604030504040204" pitchFamily="34" charset="0"/>
              </a:rPr>
              <a:t>Built with cutting-edge technology and advanced data science, CFC’s global insurance platform delivers smarter, faster underwriting, identifies threats that could impact our clients and enables brokers across 90+ countries, 50 products and 20 different classes of insurance. </a:t>
            </a:r>
          </a:p>
        </p:txBody>
      </p:sp>
      <p:cxnSp>
        <p:nvCxnSpPr>
          <p:cNvPr id="17" name="Straight Connector 16">
            <a:extLst>
              <a:ext uri="{FF2B5EF4-FFF2-40B4-BE49-F238E27FC236}">
                <a16:creationId xmlns:a16="http://schemas.microsoft.com/office/drawing/2014/main" id="{B3FA2445-AB11-2549-8BCC-9D08356A1B6D}"/>
              </a:ext>
            </a:extLst>
          </p:cNvPr>
          <p:cNvCxnSpPr>
            <a:cxnSpLocks/>
          </p:cNvCxnSpPr>
          <p:nvPr/>
        </p:nvCxnSpPr>
        <p:spPr>
          <a:xfrm>
            <a:off x="1968500" y="4260851"/>
            <a:ext cx="0" cy="16319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26B2197A-8624-5A4B-A4A9-4C4881B22570}"/>
              </a:ext>
            </a:extLst>
          </p:cNvPr>
          <p:cNvSpPr/>
          <p:nvPr/>
        </p:nvSpPr>
        <p:spPr>
          <a:xfrm>
            <a:off x="18913477" y="812801"/>
            <a:ext cx="6178550" cy="2701926"/>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9" name="Content Placeholder 2">
            <a:extLst>
              <a:ext uri="{FF2B5EF4-FFF2-40B4-BE49-F238E27FC236}">
                <a16:creationId xmlns:a16="http://schemas.microsoft.com/office/drawing/2014/main" id="{7F576A90-12D3-354B-9F8D-3A82B9541285}"/>
              </a:ext>
            </a:extLst>
          </p:cNvPr>
          <p:cNvSpPr txBox="1">
            <a:spLocks/>
          </p:cNvSpPr>
          <p:nvPr/>
        </p:nvSpPr>
        <p:spPr>
          <a:xfrm>
            <a:off x="19357976" y="1819276"/>
            <a:ext cx="4546600" cy="1362836"/>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Best use of technology</a:t>
            </a:r>
          </a:p>
          <a:p>
            <a:pPr marL="0" indent="0" fontAlgn="auto">
              <a:spcBef>
                <a:spcPts val="1200"/>
              </a:spcBef>
              <a:spcAft>
                <a:spcPts val="0"/>
              </a:spcAft>
              <a:buFont typeface="Arial" panose="020B0604020202020204" pitchFamily="34" charset="0"/>
              <a:buNone/>
              <a:defRPr/>
            </a:pPr>
            <a:r>
              <a:rPr lang="en-GB" sz="2000" dirty="0">
                <a:latin typeface="Montserrat Light" pitchFamily="2" charset="77"/>
              </a:rPr>
              <a:t>Insurance Times Tech &amp; Innovation Awards 2020</a:t>
            </a:r>
          </a:p>
        </p:txBody>
      </p:sp>
      <p:grpSp>
        <p:nvGrpSpPr>
          <p:cNvPr id="20" name="Group 19">
            <a:extLst>
              <a:ext uri="{FF2B5EF4-FFF2-40B4-BE49-F238E27FC236}">
                <a16:creationId xmlns:a16="http://schemas.microsoft.com/office/drawing/2014/main" id="{FB854021-2C8B-5049-A321-B0B06642760E}"/>
              </a:ext>
            </a:extLst>
          </p:cNvPr>
          <p:cNvGrpSpPr/>
          <p:nvPr/>
        </p:nvGrpSpPr>
        <p:grpSpPr>
          <a:xfrm>
            <a:off x="19534929" y="1278721"/>
            <a:ext cx="1941966" cy="325818"/>
            <a:chOff x="6594730" y="753185"/>
            <a:chExt cx="970983" cy="162909"/>
          </a:xfrm>
          <a:solidFill>
            <a:schemeClr val="tx2"/>
          </a:solidFill>
        </p:grpSpPr>
        <p:sp>
          <p:nvSpPr>
            <p:cNvPr id="21" name="5-point Star 20">
              <a:extLst>
                <a:ext uri="{FF2B5EF4-FFF2-40B4-BE49-F238E27FC236}">
                  <a16:creationId xmlns:a16="http://schemas.microsoft.com/office/drawing/2014/main" id="{1E3A8273-A54F-D841-B2E9-CFD682F11403}"/>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2" name="5-point Star 21">
              <a:extLst>
                <a:ext uri="{FF2B5EF4-FFF2-40B4-BE49-F238E27FC236}">
                  <a16:creationId xmlns:a16="http://schemas.microsoft.com/office/drawing/2014/main" id="{FD3CB09E-B5DE-5849-B865-5CE325351A22}"/>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3" name="5-point Star 22">
              <a:extLst>
                <a:ext uri="{FF2B5EF4-FFF2-40B4-BE49-F238E27FC236}">
                  <a16:creationId xmlns:a16="http://schemas.microsoft.com/office/drawing/2014/main" id="{20662691-264B-7643-BC04-4A5B42E4AFA8}"/>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4" name="5-point Star 23">
              <a:extLst>
                <a:ext uri="{FF2B5EF4-FFF2-40B4-BE49-F238E27FC236}">
                  <a16:creationId xmlns:a16="http://schemas.microsoft.com/office/drawing/2014/main" id="{AD2CB2C0-042E-124E-91E8-71855957C086}"/>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5" name="5-point Star 24">
              <a:extLst>
                <a:ext uri="{FF2B5EF4-FFF2-40B4-BE49-F238E27FC236}">
                  <a16:creationId xmlns:a16="http://schemas.microsoft.com/office/drawing/2014/main" id="{A851243B-77ED-1247-9B97-C2807EA8FAF1}"/>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Tree>
    <p:extLst>
      <p:ext uri="{BB962C8B-B14F-4D97-AF65-F5344CB8AC3E}">
        <p14:creationId xmlns:p14="http://schemas.microsoft.com/office/powerpoint/2010/main" val="1806121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gion_A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2A4561-8965-DB46-99C9-7CCD042D49D6}"/>
              </a:ext>
            </a:extLst>
          </p:cNvPr>
          <p:cNvSpPr/>
          <p:nvPr/>
        </p:nvSpPr>
        <p:spPr>
          <a:xfrm>
            <a:off x="0" y="0"/>
            <a:ext cx="24384000" cy="13716000"/>
          </a:xfrm>
          <a:prstGeom prst="rect">
            <a:avLst/>
          </a:prstGeom>
          <a:solidFill>
            <a:srgbClr val="E2F3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6B2A072C-2438-CF41-B0B4-EEBAC755D762}"/>
              </a:ext>
            </a:extLst>
          </p:cNvPr>
          <p:cNvSpPr txBox="1">
            <a:spLocks noChangeArrowheads="1"/>
          </p:cNvSpPr>
          <p:nvPr/>
        </p:nvSpPr>
        <p:spPr bwMode="auto">
          <a:xfrm>
            <a:off x="977901" y="971550"/>
            <a:ext cx="10407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tx2"/>
                </a:solidFill>
                <a:ea typeface="Verdana" panose="020B0604030504040204" pitchFamily="34" charset="0"/>
                <a:cs typeface="Verdana" panose="020B0604030504040204" pitchFamily="34" charset="0"/>
              </a:rPr>
              <a:t>We love Australia!</a:t>
            </a:r>
          </a:p>
        </p:txBody>
      </p:sp>
      <p:sp>
        <p:nvSpPr>
          <p:cNvPr id="4" name="TextBox 6">
            <a:extLst>
              <a:ext uri="{FF2B5EF4-FFF2-40B4-BE49-F238E27FC236}">
                <a16:creationId xmlns:a16="http://schemas.microsoft.com/office/drawing/2014/main" id="{D68F07D4-5DB0-584D-9E0B-2A392D95F51E}"/>
              </a:ext>
            </a:extLst>
          </p:cNvPr>
          <p:cNvSpPr txBox="1">
            <a:spLocks noChangeArrowheads="1"/>
          </p:cNvSpPr>
          <p:nvPr/>
        </p:nvSpPr>
        <p:spPr bwMode="auto">
          <a:xfrm>
            <a:off x="7483476" y="6956426"/>
            <a:ext cx="4788490"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marL="0" marR="0" indent="0" algn="l" defTabSz="1825626" rtl="0" eaLnBrk="1" fontAlgn="base" latinLnBrk="0" hangingPunct="1">
              <a:lnSpc>
                <a:spcPts val="5600"/>
              </a:lnSpc>
              <a:spcBef>
                <a:spcPct val="0"/>
              </a:spcBef>
              <a:spcAft>
                <a:spcPct val="0"/>
              </a:spcAft>
              <a:buClrTx/>
              <a:buSzTx/>
              <a:buFontTx/>
              <a:buNone/>
              <a:tabLst/>
              <a:defRPr/>
            </a:pPr>
            <a:r>
              <a:rPr lang="en-GB" altLang="en-US" sz="8000" dirty="0">
                <a:solidFill>
                  <a:srgbClr val="A87FFF"/>
                </a:solidFill>
                <a:latin typeface="Montserrat SemiBold" pitchFamily="2" charset="77"/>
              </a:rPr>
              <a:t>$75m+</a:t>
            </a:r>
          </a:p>
          <a:p>
            <a:pPr eaLnBrk="1" hangingPunct="1">
              <a:lnSpc>
                <a:spcPts val="5600"/>
              </a:lnSpc>
            </a:pPr>
            <a:r>
              <a:rPr lang="en-GB" altLang="en-US" sz="3000" dirty="0"/>
              <a:t>premium</a:t>
            </a:r>
          </a:p>
        </p:txBody>
      </p:sp>
      <p:sp>
        <p:nvSpPr>
          <p:cNvPr id="5" name="TextBox 7">
            <a:extLst>
              <a:ext uri="{FF2B5EF4-FFF2-40B4-BE49-F238E27FC236}">
                <a16:creationId xmlns:a16="http://schemas.microsoft.com/office/drawing/2014/main" id="{7E44EB4C-198A-E547-9B73-EC2C687A6FCF}"/>
              </a:ext>
            </a:extLst>
          </p:cNvPr>
          <p:cNvSpPr txBox="1">
            <a:spLocks noChangeArrowheads="1"/>
          </p:cNvSpPr>
          <p:nvPr/>
        </p:nvSpPr>
        <p:spPr bwMode="auto">
          <a:xfrm>
            <a:off x="1809750" y="10455277"/>
            <a:ext cx="3571876"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FF7300"/>
                </a:solidFill>
                <a:latin typeface="Montserrat SemiBold" pitchFamily="2" charset="77"/>
              </a:rPr>
              <a:t>Top</a:t>
            </a:r>
          </a:p>
          <a:p>
            <a:pPr eaLnBrk="1" hangingPunct="1">
              <a:lnSpc>
                <a:spcPts val="5600"/>
              </a:lnSpc>
            </a:pPr>
            <a:r>
              <a:rPr lang="en-GB" altLang="en-US" sz="3000"/>
              <a:t>cyber provider</a:t>
            </a:r>
          </a:p>
        </p:txBody>
      </p:sp>
      <p:sp>
        <p:nvSpPr>
          <p:cNvPr id="6" name="TextBox 8">
            <a:extLst>
              <a:ext uri="{FF2B5EF4-FFF2-40B4-BE49-F238E27FC236}">
                <a16:creationId xmlns:a16="http://schemas.microsoft.com/office/drawing/2014/main" id="{A3F47BCA-1FAA-FA4F-B868-638DC190427E}"/>
              </a:ext>
            </a:extLst>
          </p:cNvPr>
          <p:cNvSpPr txBox="1">
            <a:spLocks noChangeArrowheads="1"/>
          </p:cNvSpPr>
          <p:nvPr/>
        </p:nvSpPr>
        <p:spPr bwMode="auto">
          <a:xfrm>
            <a:off x="1938366" y="6956426"/>
            <a:ext cx="3736920"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D71158"/>
                </a:solidFill>
                <a:latin typeface="Montserrat SemiBold" pitchFamily="2" charset="77"/>
              </a:rPr>
              <a:t>7,000+</a:t>
            </a:r>
          </a:p>
          <a:p>
            <a:pPr eaLnBrk="1" hangingPunct="1">
              <a:lnSpc>
                <a:spcPts val="5600"/>
              </a:lnSpc>
            </a:pPr>
            <a:r>
              <a:rPr lang="en-GB" altLang="en-US" sz="3000"/>
              <a:t>customers</a:t>
            </a:r>
          </a:p>
        </p:txBody>
      </p:sp>
      <p:sp>
        <p:nvSpPr>
          <p:cNvPr id="7" name="TextBox 9">
            <a:extLst>
              <a:ext uri="{FF2B5EF4-FFF2-40B4-BE49-F238E27FC236}">
                <a16:creationId xmlns:a16="http://schemas.microsoft.com/office/drawing/2014/main" id="{73C4CDF2-956C-2F4F-B9F6-B2B6BCB45D7D}"/>
              </a:ext>
            </a:extLst>
          </p:cNvPr>
          <p:cNvSpPr txBox="1">
            <a:spLocks noChangeArrowheads="1"/>
          </p:cNvSpPr>
          <p:nvPr/>
        </p:nvSpPr>
        <p:spPr bwMode="auto">
          <a:xfrm>
            <a:off x="7483477" y="10404476"/>
            <a:ext cx="533717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chemeClr val="bg2"/>
                </a:solidFill>
                <a:latin typeface="Montserrat SemiBold" pitchFamily="2" charset="77"/>
              </a:rPr>
              <a:t>15+</a:t>
            </a:r>
          </a:p>
          <a:p>
            <a:pPr eaLnBrk="1" hangingPunct="1">
              <a:lnSpc>
                <a:spcPts val="5600"/>
              </a:lnSpc>
            </a:pPr>
            <a:r>
              <a:rPr lang="en-GB" altLang="en-US" sz="3000"/>
              <a:t>underwriters</a:t>
            </a:r>
          </a:p>
        </p:txBody>
      </p:sp>
      <p:cxnSp>
        <p:nvCxnSpPr>
          <p:cNvPr id="8" name="Straight Connector 7">
            <a:extLst>
              <a:ext uri="{FF2B5EF4-FFF2-40B4-BE49-F238E27FC236}">
                <a16:creationId xmlns:a16="http://schemas.microsoft.com/office/drawing/2014/main" id="{E32C4015-8E19-5243-ABAB-B71F9A376BB2}"/>
              </a:ext>
            </a:extLst>
          </p:cNvPr>
          <p:cNvCxnSpPr/>
          <p:nvPr/>
        </p:nvCxnSpPr>
        <p:spPr>
          <a:xfrm>
            <a:off x="6721476" y="67341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20B850-BD3E-4B4E-8E19-6DDF6038B857}"/>
              </a:ext>
            </a:extLst>
          </p:cNvPr>
          <p:cNvCxnSpPr/>
          <p:nvPr/>
        </p:nvCxnSpPr>
        <p:spPr>
          <a:xfrm>
            <a:off x="6721476" y="102139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61948E-8FAE-244E-BC4E-1BA7318D505F}"/>
              </a:ext>
            </a:extLst>
          </p:cNvPr>
          <p:cNvCxnSpPr>
            <a:cxnSpLocks/>
          </p:cNvCxnSpPr>
          <p:nvPr/>
        </p:nvCxnSpPr>
        <p:spPr>
          <a:xfrm flipH="1">
            <a:off x="1971676" y="9274176"/>
            <a:ext cx="36703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266FFE-3B5F-C447-B07D-127AB59F9D1E}"/>
              </a:ext>
            </a:extLst>
          </p:cNvPr>
          <p:cNvCxnSpPr>
            <a:cxnSpLocks/>
          </p:cNvCxnSpPr>
          <p:nvPr/>
        </p:nvCxnSpPr>
        <p:spPr>
          <a:xfrm flipH="1">
            <a:off x="7712076" y="9274176"/>
            <a:ext cx="36703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4">
            <a:extLst>
              <a:ext uri="{FF2B5EF4-FFF2-40B4-BE49-F238E27FC236}">
                <a16:creationId xmlns:a16="http://schemas.microsoft.com/office/drawing/2014/main" id="{EA17E175-C1B1-F447-8155-DA70490881A6}"/>
              </a:ext>
            </a:extLst>
          </p:cNvPr>
          <p:cNvSpPr txBox="1">
            <a:spLocks noChangeArrowheads="1"/>
          </p:cNvSpPr>
          <p:nvPr/>
        </p:nvSpPr>
        <p:spPr bwMode="auto">
          <a:xfrm>
            <a:off x="14478432" y="9274176"/>
            <a:ext cx="2504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2000">
                <a:solidFill>
                  <a:schemeClr val="tx2"/>
                </a:solidFill>
                <a:latin typeface="Montserrat" pitchFamily="2" charset="77"/>
              </a:rPr>
              <a:t>Proud sponsors of</a:t>
            </a:r>
            <a:endParaRPr lang="en-US" altLang="en-US" sz="2000">
              <a:solidFill>
                <a:schemeClr val="tx2"/>
              </a:solidFill>
              <a:latin typeface="Montserrat" pitchFamily="2" charset="77"/>
            </a:endParaRPr>
          </a:p>
        </p:txBody>
      </p:sp>
      <p:sp>
        <p:nvSpPr>
          <p:cNvPr id="13" name="Rounded Rectangle 12">
            <a:extLst>
              <a:ext uri="{FF2B5EF4-FFF2-40B4-BE49-F238E27FC236}">
                <a16:creationId xmlns:a16="http://schemas.microsoft.com/office/drawing/2014/main" id="{79882147-034B-1349-8945-42F75DC0119B}"/>
              </a:ext>
            </a:extLst>
          </p:cNvPr>
          <p:cNvSpPr/>
          <p:nvPr/>
        </p:nvSpPr>
        <p:spPr>
          <a:xfrm>
            <a:off x="14525626" y="10010776"/>
            <a:ext cx="4178300" cy="1762124"/>
          </a:xfrm>
          <a:prstGeom prst="roundRect">
            <a:avLst>
              <a:gd name="adj" fmla="val 88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pic>
        <p:nvPicPr>
          <p:cNvPr id="14" name="Picture 16">
            <a:extLst>
              <a:ext uri="{FF2B5EF4-FFF2-40B4-BE49-F238E27FC236}">
                <a16:creationId xmlns:a16="http://schemas.microsoft.com/office/drawing/2014/main" id="{58F0A63F-BA7B-AD4C-A11A-864185DD28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81201" y="10201276"/>
            <a:ext cx="3908426" cy="144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a:extLst>
              <a:ext uri="{FF2B5EF4-FFF2-40B4-BE49-F238E27FC236}">
                <a16:creationId xmlns:a16="http://schemas.microsoft.com/office/drawing/2014/main" id="{1E01DD9E-00EE-994B-920E-16A01BFECA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47000" y="1095377"/>
            <a:ext cx="2578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8">
            <a:extLst>
              <a:ext uri="{FF2B5EF4-FFF2-40B4-BE49-F238E27FC236}">
                <a16:creationId xmlns:a16="http://schemas.microsoft.com/office/drawing/2014/main" id="{B5DDF1FD-20A4-234A-9E32-6DCC82E9ACDD}"/>
              </a:ext>
            </a:extLst>
          </p:cNvPr>
          <p:cNvSpPr txBox="1">
            <a:spLocks noChangeArrowheads="1"/>
          </p:cNvSpPr>
          <p:nvPr/>
        </p:nvSpPr>
        <p:spPr bwMode="auto">
          <a:xfrm>
            <a:off x="2336801" y="3222627"/>
            <a:ext cx="10483850"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2"/>
                </a:solidFill>
                <a:latin typeface="Montserrat Medium" pitchFamily="2" charset="77"/>
                <a:ea typeface="Verdana" panose="020B0604030504040204" pitchFamily="34" charset="0"/>
                <a:cs typeface="Verdana" panose="020B0604030504040204" pitchFamily="34" charset="0"/>
              </a:rPr>
              <a:t>CFC has been trading in Australia for over 15 years and handles tens of thousands of submissions each year from Australian businesses. We pride ourselves on our services levels – responding to over 90% of new business enquiries in 24-hours or less.</a:t>
            </a:r>
          </a:p>
        </p:txBody>
      </p:sp>
      <p:cxnSp>
        <p:nvCxnSpPr>
          <p:cNvPr id="19" name="Straight Connector 18">
            <a:extLst>
              <a:ext uri="{FF2B5EF4-FFF2-40B4-BE49-F238E27FC236}">
                <a16:creationId xmlns:a16="http://schemas.microsoft.com/office/drawing/2014/main" id="{DE135410-1CFD-8945-8324-4A44C3C98FA1}"/>
              </a:ext>
            </a:extLst>
          </p:cNvPr>
          <p:cNvCxnSpPr>
            <a:cxnSpLocks/>
          </p:cNvCxnSpPr>
          <p:nvPr userDrawn="1"/>
        </p:nvCxnSpPr>
        <p:spPr>
          <a:xfrm>
            <a:off x="1971676" y="3314701"/>
            <a:ext cx="0" cy="15811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A hand holding a flag&#10;&#10;Description automatically generated with low confidence">
            <a:extLst>
              <a:ext uri="{FF2B5EF4-FFF2-40B4-BE49-F238E27FC236}">
                <a16:creationId xmlns:a16="http://schemas.microsoft.com/office/drawing/2014/main" id="{B35EF615-1191-F848-A9BB-1AB7C91FA684}"/>
              </a:ext>
            </a:extLst>
          </p:cNvPr>
          <p:cNvPicPr>
            <a:picLocks noChangeAspect="1"/>
          </p:cNvPicPr>
          <p:nvPr userDrawn="1"/>
        </p:nvPicPr>
        <p:blipFill rotWithShape="1">
          <a:blip r:embed="rId4"/>
          <a:srcRect r="18951" b="31446"/>
          <a:stretch/>
        </p:blipFill>
        <p:spPr>
          <a:xfrm>
            <a:off x="14061400" y="2163449"/>
            <a:ext cx="10319000" cy="11552514"/>
          </a:xfrm>
          <a:prstGeom prst="rect">
            <a:avLst/>
          </a:prstGeom>
        </p:spPr>
      </p:pic>
    </p:spTree>
    <p:extLst>
      <p:ext uri="{BB962C8B-B14F-4D97-AF65-F5344CB8AC3E}">
        <p14:creationId xmlns:p14="http://schemas.microsoft.com/office/powerpoint/2010/main" val="27076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gion_C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8A6873-4BA4-084C-8715-57B0C45674B1}"/>
              </a:ext>
            </a:extLst>
          </p:cNvPr>
          <p:cNvSpPr/>
          <p:nvPr/>
        </p:nvSpPr>
        <p:spPr>
          <a:xfrm>
            <a:off x="0" y="0"/>
            <a:ext cx="24384000" cy="13716000"/>
          </a:xfrm>
          <a:prstGeom prst="rect">
            <a:avLst/>
          </a:prstGeom>
          <a:solidFill>
            <a:srgbClr val="E2F3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TextBox 5">
            <a:extLst>
              <a:ext uri="{FF2B5EF4-FFF2-40B4-BE49-F238E27FC236}">
                <a16:creationId xmlns:a16="http://schemas.microsoft.com/office/drawing/2014/main" id="{9536A35D-F09D-9643-9F27-94FBE4DC0185}"/>
              </a:ext>
            </a:extLst>
          </p:cNvPr>
          <p:cNvSpPr txBox="1">
            <a:spLocks noChangeArrowheads="1"/>
          </p:cNvSpPr>
          <p:nvPr/>
        </p:nvSpPr>
        <p:spPr bwMode="auto">
          <a:xfrm>
            <a:off x="977901" y="971550"/>
            <a:ext cx="10407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tx2"/>
                </a:solidFill>
                <a:ea typeface="Verdana" panose="020B0604030504040204" pitchFamily="34" charset="0"/>
                <a:cs typeface="Verdana" panose="020B0604030504040204" pitchFamily="34" charset="0"/>
              </a:rPr>
              <a:t>We love Canada!</a:t>
            </a:r>
          </a:p>
        </p:txBody>
      </p:sp>
      <p:sp>
        <p:nvSpPr>
          <p:cNvPr id="4" name="TextBox 6">
            <a:extLst>
              <a:ext uri="{FF2B5EF4-FFF2-40B4-BE49-F238E27FC236}">
                <a16:creationId xmlns:a16="http://schemas.microsoft.com/office/drawing/2014/main" id="{DA6880F8-23BC-CE49-983F-C9D3E50CAEDC}"/>
              </a:ext>
            </a:extLst>
          </p:cNvPr>
          <p:cNvSpPr txBox="1">
            <a:spLocks noChangeArrowheads="1"/>
          </p:cNvSpPr>
          <p:nvPr/>
        </p:nvSpPr>
        <p:spPr bwMode="auto">
          <a:xfrm>
            <a:off x="7483477" y="6956426"/>
            <a:ext cx="519161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marL="0" marR="0" indent="0" algn="l" defTabSz="1825626" rtl="0" eaLnBrk="1" fontAlgn="base" latinLnBrk="0" hangingPunct="1">
              <a:lnSpc>
                <a:spcPts val="5600"/>
              </a:lnSpc>
              <a:spcBef>
                <a:spcPct val="0"/>
              </a:spcBef>
              <a:spcAft>
                <a:spcPct val="0"/>
              </a:spcAft>
              <a:buClrTx/>
              <a:buSzTx/>
              <a:buFontTx/>
              <a:buNone/>
              <a:tabLst/>
              <a:defRPr/>
            </a:pPr>
            <a:r>
              <a:rPr lang="en-GB" altLang="en-US" sz="8000" dirty="0">
                <a:solidFill>
                  <a:srgbClr val="A87FFF"/>
                </a:solidFill>
                <a:latin typeface="Montserrat SemiBold" pitchFamily="2" charset="77"/>
              </a:rPr>
              <a:t>$165m+</a:t>
            </a:r>
          </a:p>
          <a:p>
            <a:pPr eaLnBrk="1" hangingPunct="1">
              <a:lnSpc>
                <a:spcPts val="5600"/>
              </a:lnSpc>
            </a:pPr>
            <a:r>
              <a:rPr lang="en-GB" altLang="en-US" sz="3000" dirty="0"/>
              <a:t>premium</a:t>
            </a:r>
          </a:p>
        </p:txBody>
      </p:sp>
      <p:sp>
        <p:nvSpPr>
          <p:cNvPr id="5" name="TextBox 7">
            <a:extLst>
              <a:ext uri="{FF2B5EF4-FFF2-40B4-BE49-F238E27FC236}">
                <a16:creationId xmlns:a16="http://schemas.microsoft.com/office/drawing/2014/main" id="{1E1C85CD-8373-F644-8D2A-162F058B2BBB}"/>
              </a:ext>
            </a:extLst>
          </p:cNvPr>
          <p:cNvSpPr txBox="1">
            <a:spLocks noChangeArrowheads="1"/>
          </p:cNvSpPr>
          <p:nvPr/>
        </p:nvSpPr>
        <p:spPr bwMode="auto">
          <a:xfrm>
            <a:off x="1809750" y="10455277"/>
            <a:ext cx="3571876"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FF7300"/>
                </a:solidFill>
                <a:latin typeface="Montserrat SemiBold" pitchFamily="2" charset="77"/>
              </a:rPr>
              <a:t>Top</a:t>
            </a:r>
          </a:p>
          <a:p>
            <a:pPr eaLnBrk="1" hangingPunct="1">
              <a:lnSpc>
                <a:spcPts val="5600"/>
              </a:lnSpc>
            </a:pPr>
            <a:r>
              <a:rPr lang="en-GB" altLang="en-US" sz="3000"/>
              <a:t>cyber provider</a:t>
            </a:r>
          </a:p>
        </p:txBody>
      </p:sp>
      <p:sp>
        <p:nvSpPr>
          <p:cNvPr id="6" name="TextBox 8">
            <a:extLst>
              <a:ext uri="{FF2B5EF4-FFF2-40B4-BE49-F238E27FC236}">
                <a16:creationId xmlns:a16="http://schemas.microsoft.com/office/drawing/2014/main" id="{D1174804-7758-7B49-8020-3FB2241892C8}"/>
              </a:ext>
            </a:extLst>
          </p:cNvPr>
          <p:cNvSpPr txBox="1">
            <a:spLocks noChangeArrowheads="1"/>
          </p:cNvSpPr>
          <p:nvPr/>
        </p:nvSpPr>
        <p:spPr bwMode="auto">
          <a:xfrm>
            <a:off x="1936744" y="6956426"/>
            <a:ext cx="440056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D71158"/>
                </a:solidFill>
                <a:latin typeface="Montserrat SemiBold" pitchFamily="2" charset="77"/>
              </a:rPr>
              <a:t>30,000+</a:t>
            </a:r>
          </a:p>
          <a:p>
            <a:pPr eaLnBrk="1" hangingPunct="1">
              <a:lnSpc>
                <a:spcPts val="5600"/>
              </a:lnSpc>
            </a:pPr>
            <a:r>
              <a:rPr lang="en-GB" altLang="en-US" sz="3000"/>
              <a:t>customers</a:t>
            </a:r>
          </a:p>
        </p:txBody>
      </p:sp>
      <p:sp>
        <p:nvSpPr>
          <p:cNvPr id="7" name="TextBox 9">
            <a:extLst>
              <a:ext uri="{FF2B5EF4-FFF2-40B4-BE49-F238E27FC236}">
                <a16:creationId xmlns:a16="http://schemas.microsoft.com/office/drawing/2014/main" id="{E8F46F4B-638D-1146-A17E-8E10ED90648D}"/>
              </a:ext>
            </a:extLst>
          </p:cNvPr>
          <p:cNvSpPr txBox="1">
            <a:spLocks noChangeArrowheads="1"/>
          </p:cNvSpPr>
          <p:nvPr/>
        </p:nvSpPr>
        <p:spPr bwMode="auto">
          <a:xfrm>
            <a:off x="7483477" y="10404476"/>
            <a:ext cx="533717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chemeClr val="bg2"/>
                </a:solidFill>
                <a:latin typeface="Montserrat SemiBold" pitchFamily="2" charset="77"/>
              </a:rPr>
              <a:t>40+</a:t>
            </a:r>
          </a:p>
          <a:p>
            <a:pPr eaLnBrk="1" hangingPunct="1">
              <a:lnSpc>
                <a:spcPts val="5600"/>
              </a:lnSpc>
            </a:pPr>
            <a:r>
              <a:rPr lang="en-GB" altLang="en-US" sz="3000"/>
              <a:t>underwriters</a:t>
            </a:r>
          </a:p>
        </p:txBody>
      </p:sp>
      <p:sp>
        <p:nvSpPr>
          <p:cNvPr id="8" name="TextBox 10">
            <a:extLst>
              <a:ext uri="{FF2B5EF4-FFF2-40B4-BE49-F238E27FC236}">
                <a16:creationId xmlns:a16="http://schemas.microsoft.com/office/drawing/2014/main" id="{503ACC2D-B846-BD41-8DAA-3B24FBBA3450}"/>
              </a:ext>
            </a:extLst>
          </p:cNvPr>
          <p:cNvSpPr txBox="1">
            <a:spLocks noChangeArrowheads="1"/>
          </p:cNvSpPr>
          <p:nvPr/>
        </p:nvSpPr>
        <p:spPr bwMode="auto">
          <a:xfrm>
            <a:off x="2336801" y="3222627"/>
            <a:ext cx="10483850"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a:solidFill>
                  <a:schemeClr val="bg2"/>
                </a:solidFill>
                <a:latin typeface="Montserrat Medium" pitchFamily="2" charset="77"/>
                <a:ea typeface="Verdana" panose="020B0604030504040204" pitchFamily="34" charset="0"/>
                <a:cs typeface="Verdana" panose="020B0604030504040204" pitchFamily="34" charset="0"/>
              </a:rPr>
              <a:t>CFC has been trading in Canada for nearly two decades, and handles tens of thousands of submissions each year from Canadian businesses. We pride ourselves on our services levels – responding to over 90% of new business enquiries in 24-hours or less.</a:t>
            </a:r>
          </a:p>
        </p:txBody>
      </p:sp>
      <p:pic>
        <p:nvPicPr>
          <p:cNvPr id="10" name="Picture 12">
            <a:extLst>
              <a:ext uri="{FF2B5EF4-FFF2-40B4-BE49-F238E27FC236}">
                <a16:creationId xmlns:a16="http://schemas.microsoft.com/office/drawing/2014/main" id="{09843D9E-51EC-BA4B-9727-7E132B9BF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47000" y="1095377"/>
            <a:ext cx="2578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F1345410-3744-AA43-AD51-4361FBFD0849}"/>
              </a:ext>
            </a:extLst>
          </p:cNvPr>
          <p:cNvSpPr/>
          <p:nvPr/>
        </p:nvSpPr>
        <p:spPr>
          <a:xfrm>
            <a:off x="14525627" y="9372600"/>
            <a:ext cx="10852150" cy="2403476"/>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3" name="Content Placeholder 2">
            <a:extLst>
              <a:ext uri="{FF2B5EF4-FFF2-40B4-BE49-F238E27FC236}">
                <a16:creationId xmlns:a16="http://schemas.microsoft.com/office/drawing/2014/main" id="{A495DF89-66A8-E443-B9D1-967B0A3A0CC2}"/>
              </a:ext>
            </a:extLst>
          </p:cNvPr>
          <p:cNvSpPr txBox="1">
            <a:spLocks/>
          </p:cNvSpPr>
          <p:nvPr/>
        </p:nvSpPr>
        <p:spPr>
          <a:xfrm>
            <a:off x="14970126" y="10379076"/>
            <a:ext cx="4546600" cy="139700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Rated 5 stars</a:t>
            </a:r>
          </a:p>
          <a:p>
            <a:pPr marL="0" indent="0" fontAlgn="auto">
              <a:spcBef>
                <a:spcPts val="1200"/>
              </a:spcBef>
              <a:spcAft>
                <a:spcPts val="0"/>
              </a:spcAft>
              <a:buFont typeface="Arial" panose="020B0604020202020204" pitchFamily="34" charset="0"/>
              <a:buNone/>
              <a:defRPr/>
            </a:pPr>
            <a:r>
              <a:rPr lang="en-GB" sz="2000" dirty="0">
                <a:latin typeface="Montserrat Light" pitchFamily="2" charset="77"/>
              </a:rPr>
              <a:t>Insurance Business Canada 2020 </a:t>
            </a:r>
          </a:p>
        </p:txBody>
      </p:sp>
      <p:grpSp>
        <p:nvGrpSpPr>
          <p:cNvPr id="14" name="Group 13">
            <a:extLst>
              <a:ext uri="{FF2B5EF4-FFF2-40B4-BE49-F238E27FC236}">
                <a16:creationId xmlns:a16="http://schemas.microsoft.com/office/drawing/2014/main" id="{200CDB59-C4C1-7E43-AF7F-0F46DBA6D3D7}"/>
              </a:ext>
            </a:extLst>
          </p:cNvPr>
          <p:cNvGrpSpPr/>
          <p:nvPr/>
        </p:nvGrpSpPr>
        <p:grpSpPr>
          <a:xfrm>
            <a:off x="15146681" y="9837347"/>
            <a:ext cx="1941966" cy="325818"/>
            <a:chOff x="6594730" y="753185"/>
            <a:chExt cx="970983" cy="162909"/>
          </a:xfrm>
          <a:solidFill>
            <a:schemeClr val="tx2"/>
          </a:solidFill>
        </p:grpSpPr>
        <p:sp>
          <p:nvSpPr>
            <p:cNvPr id="15" name="5-point Star 14">
              <a:extLst>
                <a:ext uri="{FF2B5EF4-FFF2-40B4-BE49-F238E27FC236}">
                  <a16:creationId xmlns:a16="http://schemas.microsoft.com/office/drawing/2014/main" id="{15D66F73-449A-554C-987E-678D9EE3114B}"/>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6" name="5-point Star 15">
              <a:extLst>
                <a:ext uri="{FF2B5EF4-FFF2-40B4-BE49-F238E27FC236}">
                  <a16:creationId xmlns:a16="http://schemas.microsoft.com/office/drawing/2014/main" id="{70D3964A-8933-944A-A87E-13567FAC75F9}"/>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7" name="5-point Star 16">
              <a:extLst>
                <a:ext uri="{FF2B5EF4-FFF2-40B4-BE49-F238E27FC236}">
                  <a16:creationId xmlns:a16="http://schemas.microsoft.com/office/drawing/2014/main" id="{0BF74FC6-4367-7745-A041-648FF5BB4963}"/>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8" name="5-point Star 17">
              <a:extLst>
                <a:ext uri="{FF2B5EF4-FFF2-40B4-BE49-F238E27FC236}">
                  <a16:creationId xmlns:a16="http://schemas.microsoft.com/office/drawing/2014/main" id="{CE8EAA4A-F483-A245-A1EE-588B0EFB3BE4}"/>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9" name="5-point Star 18">
              <a:extLst>
                <a:ext uri="{FF2B5EF4-FFF2-40B4-BE49-F238E27FC236}">
                  <a16:creationId xmlns:a16="http://schemas.microsoft.com/office/drawing/2014/main" id="{9F2FDBA9-2FF9-604C-A948-1EE810F7A6D4}"/>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cxnSp>
        <p:nvCxnSpPr>
          <p:cNvPr id="20" name="Straight Connector 19">
            <a:extLst>
              <a:ext uri="{FF2B5EF4-FFF2-40B4-BE49-F238E27FC236}">
                <a16:creationId xmlns:a16="http://schemas.microsoft.com/office/drawing/2014/main" id="{57EBBCF0-ED0A-7546-8641-9438CB17A594}"/>
              </a:ext>
            </a:extLst>
          </p:cNvPr>
          <p:cNvCxnSpPr>
            <a:cxnSpLocks/>
          </p:cNvCxnSpPr>
          <p:nvPr/>
        </p:nvCxnSpPr>
        <p:spPr>
          <a:xfrm flipH="1">
            <a:off x="1971676" y="9274176"/>
            <a:ext cx="41783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92F19D-2CB9-7D4D-8CE2-7D25FBDC9539}"/>
              </a:ext>
            </a:extLst>
          </p:cNvPr>
          <p:cNvCxnSpPr>
            <a:cxnSpLocks/>
          </p:cNvCxnSpPr>
          <p:nvPr/>
        </p:nvCxnSpPr>
        <p:spPr>
          <a:xfrm flipH="1">
            <a:off x="7620001" y="9274176"/>
            <a:ext cx="417512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095DE0-4241-7F4F-A99D-059DBAD04835}"/>
              </a:ext>
            </a:extLst>
          </p:cNvPr>
          <p:cNvCxnSpPr/>
          <p:nvPr/>
        </p:nvCxnSpPr>
        <p:spPr>
          <a:xfrm>
            <a:off x="6921500" y="67341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830A65-BAD6-214E-AA4E-4B7D313BCE55}"/>
              </a:ext>
            </a:extLst>
          </p:cNvPr>
          <p:cNvCxnSpPr/>
          <p:nvPr/>
        </p:nvCxnSpPr>
        <p:spPr>
          <a:xfrm>
            <a:off x="6921500" y="102139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4698CF-8C09-5942-8986-69C22476A58E}"/>
              </a:ext>
            </a:extLst>
          </p:cNvPr>
          <p:cNvCxnSpPr>
            <a:cxnSpLocks/>
          </p:cNvCxnSpPr>
          <p:nvPr userDrawn="1"/>
        </p:nvCxnSpPr>
        <p:spPr>
          <a:xfrm>
            <a:off x="1971676" y="3314701"/>
            <a:ext cx="0" cy="15811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text, accessory&#10;&#10;Description automatically generated">
            <a:extLst>
              <a:ext uri="{FF2B5EF4-FFF2-40B4-BE49-F238E27FC236}">
                <a16:creationId xmlns:a16="http://schemas.microsoft.com/office/drawing/2014/main" id="{3286B28C-0750-E04B-A6A3-5218B05F2511}"/>
              </a:ext>
            </a:extLst>
          </p:cNvPr>
          <p:cNvPicPr>
            <a:picLocks noChangeAspect="1"/>
          </p:cNvPicPr>
          <p:nvPr userDrawn="1"/>
        </p:nvPicPr>
        <p:blipFill rotWithShape="1">
          <a:blip r:embed="rId3"/>
          <a:srcRect r="18858" b="31446"/>
          <a:stretch/>
        </p:blipFill>
        <p:spPr>
          <a:xfrm>
            <a:off x="14048471" y="2163449"/>
            <a:ext cx="10348458" cy="11552514"/>
          </a:xfrm>
          <a:prstGeom prst="rect">
            <a:avLst/>
          </a:prstGeom>
        </p:spPr>
      </p:pic>
    </p:spTree>
    <p:extLst>
      <p:ext uri="{BB962C8B-B14F-4D97-AF65-F5344CB8AC3E}">
        <p14:creationId xmlns:p14="http://schemas.microsoft.com/office/powerpoint/2010/main" val="1335470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gion_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6B505-8ACD-0E47-ABA5-7AF905D025C4}"/>
              </a:ext>
            </a:extLst>
          </p:cNvPr>
          <p:cNvSpPr/>
          <p:nvPr/>
        </p:nvSpPr>
        <p:spPr>
          <a:xfrm>
            <a:off x="0" y="0"/>
            <a:ext cx="24384000" cy="13716000"/>
          </a:xfrm>
          <a:prstGeom prst="rect">
            <a:avLst/>
          </a:prstGeom>
          <a:solidFill>
            <a:srgbClr val="E2F3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3" name="Rounded Rectangle 2">
            <a:extLst>
              <a:ext uri="{FF2B5EF4-FFF2-40B4-BE49-F238E27FC236}">
                <a16:creationId xmlns:a16="http://schemas.microsoft.com/office/drawing/2014/main" id="{E044BC69-CA31-6E4E-8858-EEFB040675F4}"/>
              </a:ext>
            </a:extLst>
          </p:cNvPr>
          <p:cNvSpPr/>
          <p:nvPr/>
        </p:nvSpPr>
        <p:spPr>
          <a:xfrm>
            <a:off x="14525627" y="9372600"/>
            <a:ext cx="10852150" cy="2403476"/>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 name="TextBox 6">
            <a:extLst>
              <a:ext uri="{FF2B5EF4-FFF2-40B4-BE49-F238E27FC236}">
                <a16:creationId xmlns:a16="http://schemas.microsoft.com/office/drawing/2014/main" id="{F26B0B2A-A828-CA42-A49D-9797484A727A}"/>
              </a:ext>
            </a:extLst>
          </p:cNvPr>
          <p:cNvSpPr txBox="1">
            <a:spLocks noChangeArrowheads="1"/>
          </p:cNvSpPr>
          <p:nvPr/>
        </p:nvSpPr>
        <p:spPr bwMode="auto">
          <a:xfrm>
            <a:off x="977901" y="971550"/>
            <a:ext cx="10407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a:solidFill>
                  <a:schemeClr val="tx2"/>
                </a:solidFill>
                <a:ea typeface="Verdana" panose="020B0604030504040204" pitchFamily="34" charset="0"/>
                <a:cs typeface="Verdana" panose="020B0604030504040204" pitchFamily="34" charset="0"/>
              </a:rPr>
              <a:t>We love America!</a:t>
            </a:r>
          </a:p>
        </p:txBody>
      </p:sp>
      <p:sp>
        <p:nvSpPr>
          <p:cNvPr id="5" name="TextBox 7">
            <a:extLst>
              <a:ext uri="{FF2B5EF4-FFF2-40B4-BE49-F238E27FC236}">
                <a16:creationId xmlns:a16="http://schemas.microsoft.com/office/drawing/2014/main" id="{88DEBD4B-6C02-A84E-A097-91D65612CD0D}"/>
              </a:ext>
            </a:extLst>
          </p:cNvPr>
          <p:cNvSpPr txBox="1">
            <a:spLocks noChangeArrowheads="1"/>
          </p:cNvSpPr>
          <p:nvPr/>
        </p:nvSpPr>
        <p:spPr bwMode="auto">
          <a:xfrm>
            <a:off x="7575810" y="6956426"/>
            <a:ext cx="433644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dirty="0">
                <a:solidFill>
                  <a:srgbClr val="A87FFF"/>
                </a:solidFill>
                <a:latin typeface="Montserrat SemiBold" pitchFamily="2" charset="77"/>
              </a:rPr>
              <a:t>$375m+</a:t>
            </a:r>
            <a:br>
              <a:rPr lang="en-GB" altLang="en-US" sz="8000" dirty="0">
                <a:solidFill>
                  <a:srgbClr val="A87FFF"/>
                </a:solidFill>
                <a:latin typeface="Montserrat SemiBold" pitchFamily="2" charset="77"/>
              </a:rPr>
            </a:br>
            <a:r>
              <a:rPr lang="en-GB" altLang="en-US" sz="3000" dirty="0"/>
              <a:t>premium</a:t>
            </a:r>
          </a:p>
        </p:txBody>
      </p:sp>
      <p:sp>
        <p:nvSpPr>
          <p:cNvPr id="6" name="TextBox 8">
            <a:extLst>
              <a:ext uri="{FF2B5EF4-FFF2-40B4-BE49-F238E27FC236}">
                <a16:creationId xmlns:a16="http://schemas.microsoft.com/office/drawing/2014/main" id="{F7FF79BD-D980-554C-BE23-AAE2A5C721F9}"/>
              </a:ext>
            </a:extLst>
          </p:cNvPr>
          <p:cNvSpPr txBox="1">
            <a:spLocks noChangeArrowheads="1"/>
          </p:cNvSpPr>
          <p:nvPr/>
        </p:nvSpPr>
        <p:spPr bwMode="auto">
          <a:xfrm>
            <a:off x="1809750" y="10455277"/>
            <a:ext cx="3571876"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FF7300"/>
                </a:solidFill>
                <a:latin typeface="Montserrat SemiBold" pitchFamily="2" charset="77"/>
              </a:rPr>
              <a:t>Top</a:t>
            </a:r>
          </a:p>
          <a:p>
            <a:pPr eaLnBrk="1" hangingPunct="1">
              <a:lnSpc>
                <a:spcPts val="5600"/>
              </a:lnSpc>
            </a:pPr>
            <a:r>
              <a:rPr lang="en-GB" altLang="en-US" sz="3000"/>
              <a:t>cyber provider</a:t>
            </a:r>
          </a:p>
        </p:txBody>
      </p:sp>
      <p:sp>
        <p:nvSpPr>
          <p:cNvPr id="7" name="TextBox 9">
            <a:extLst>
              <a:ext uri="{FF2B5EF4-FFF2-40B4-BE49-F238E27FC236}">
                <a16:creationId xmlns:a16="http://schemas.microsoft.com/office/drawing/2014/main" id="{0908A7C3-E6B7-CC4D-A400-5F057E412A39}"/>
              </a:ext>
            </a:extLst>
          </p:cNvPr>
          <p:cNvSpPr txBox="1">
            <a:spLocks noChangeArrowheads="1"/>
          </p:cNvSpPr>
          <p:nvPr/>
        </p:nvSpPr>
        <p:spPr bwMode="auto">
          <a:xfrm>
            <a:off x="1936744" y="6956426"/>
            <a:ext cx="440056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D71158"/>
                </a:solidFill>
                <a:latin typeface="Montserrat SemiBold" pitchFamily="2" charset="77"/>
              </a:rPr>
              <a:t>30,000+</a:t>
            </a:r>
          </a:p>
          <a:p>
            <a:pPr eaLnBrk="1" hangingPunct="1">
              <a:lnSpc>
                <a:spcPts val="5600"/>
              </a:lnSpc>
            </a:pPr>
            <a:r>
              <a:rPr lang="en-GB" altLang="en-US" sz="3000"/>
              <a:t>customers</a:t>
            </a:r>
          </a:p>
        </p:txBody>
      </p:sp>
      <p:sp>
        <p:nvSpPr>
          <p:cNvPr id="8" name="TextBox 10">
            <a:extLst>
              <a:ext uri="{FF2B5EF4-FFF2-40B4-BE49-F238E27FC236}">
                <a16:creationId xmlns:a16="http://schemas.microsoft.com/office/drawing/2014/main" id="{83D06599-819E-D943-B344-B3FC5E6BABA4}"/>
              </a:ext>
            </a:extLst>
          </p:cNvPr>
          <p:cNvSpPr txBox="1">
            <a:spLocks noChangeArrowheads="1"/>
          </p:cNvSpPr>
          <p:nvPr/>
        </p:nvSpPr>
        <p:spPr bwMode="auto">
          <a:xfrm>
            <a:off x="7483477" y="10404476"/>
            <a:ext cx="533717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chemeClr val="bg2"/>
                </a:solidFill>
                <a:latin typeface="Montserrat SemiBold" pitchFamily="2" charset="77"/>
              </a:rPr>
              <a:t>50+</a:t>
            </a:r>
          </a:p>
          <a:p>
            <a:pPr eaLnBrk="1" hangingPunct="1">
              <a:lnSpc>
                <a:spcPts val="5600"/>
              </a:lnSpc>
            </a:pPr>
            <a:r>
              <a:rPr lang="en-GB" altLang="en-US" sz="3000"/>
              <a:t>underwriters</a:t>
            </a:r>
          </a:p>
        </p:txBody>
      </p:sp>
      <p:cxnSp>
        <p:nvCxnSpPr>
          <p:cNvPr id="9" name="Straight Connector 8">
            <a:extLst>
              <a:ext uri="{FF2B5EF4-FFF2-40B4-BE49-F238E27FC236}">
                <a16:creationId xmlns:a16="http://schemas.microsoft.com/office/drawing/2014/main" id="{774C0F4B-0D51-0546-ADCA-FB36A50E2A9E}"/>
              </a:ext>
            </a:extLst>
          </p:cNvPr>
          <p:cNvCxnSpPr>
            <a:cxnSpLocks/>
          </p:cNvCxnSpPr>
          <p:nvPr/>
        </p:nvCxnSpPr>
        <p:spPr>
          <a:xfrm flipH="1">
            <a:off x="1971676" y="9274176"/>
            <a:ext cx="41783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12">
            <a:extLst>
              <a:ext uri="{FF2B5EF4-FFF2-40B4-BE49-F238E27FC236}">
                <a16:creationId xmlns:a16="http://schemas.microsoft.com/office/drawing/2014/main" id="{145F0762-0DA7-C04D-963D-2579366F1979}"/>
              </a:ext>
            </a:extLst>
          </p:cNvPr>
          <p:cNvSpPr txBox="1">
            <a:spLocks noChangeArrowheads="1"/>
          </p:cNvSpPr>
          <p:nvPr/>
        </p:nvSpPr>
        <p:spPr bwMode="auto">
          <a:xfrm>
            <a:off x="2336801" y="3222627"/>
            <a:ext cx="10483850"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2"/>
                </a:solidFill>
                <a:latin typeface="Montserrat Medium" pitchFamily="2" charset="77"/>
                <a:ea typeface="Verdana" panose="020B0604030504040204" pitchFamily="34" charset="0"/>
                <a:cs typeface="Verdana" panose="020B0604030504040204" pitchFamily="34" charset="0"/>
              </a:rPr>
              <a:t>CFC has been trading in America for nearly two decades, and handles tens of thousands of submissions each year from American businesses. We pride ourselves on our services levels – responding to over 90% of new business enquiries in 24-hours or less.</a:t>
            </a:r>
          </a:p>
        </p:txBody>
      </p:sp>
      <p:pic>
        <p:nvPicPr>
          <p:cNvPr id="12" name="Picture 14">
            <a:extLst>
              <a:ext uri="{FF2B5EF4-FFF2-40B4-BE49-F238E27FC236}">
                <a16:creationId xmlns:a16="http://schemas.microsoft.com/office/drawing/2014/main" id="{A8C6996B-F77F-C942-87B6-B150F4E765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47000" y="1095377"/>
            <a:ext cx="2578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AFF87266-8B77-CA4E-8D3A-966FE1031214}"/>
              </a:ext>
            </a:extLst>
          </p:cNvPr>
          <p:cNvCxnSpPr>
            <a:cxnSpLocks/>
          </p:cNvCxnSpPr>
          <p:nvPr/>
        </p:nvCxnSpPr>
        <p:spPr>
          <a:xfrm flipH="1">
            <a:off x="7620001" y="9274176"/>
            <a:ext cx="417512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3CBAA6B-170A-4F46-BB2F-EAEE5A6DF721}"/>
              </a:ext>
            </a:extLst>
          </p:cNvPr>
          <p:cNvSpPr txBox="1">
            <a:spLocks/>
          </p:cNvSpPr>
          <p:nvPr/>
        </p:nvSpPr>
        <p:spPr>
          <a:xfrm>
            <a:off x="14970126" y="10379076"/>
            <a:ext cx="4848224" cy="139700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Rated 5 stars</a:t>
            </a:r>
          </a:p>
          <a:p>
            <a:pPr marL="0" indent="0" fontAlgn="auto">
              <a:spcBef>
                <a:spcPts val="1200"/>
              </a:spcBef>
              <a:spcAft>
                <a:spcPts val="0"/>
              </a:spcAft>
              <a:buFont typeface="Arial" panose="020B0604020202020204" pitchFamily="34" charset="0"/>
              <a:buNone/>
              <a:defRPr/>
            </a:pPr>
            <a:r>
              <a:rPr lang="en-GB" sz="2000" dirty="0">
                <a:latin typeface="Montserrat Light" pitchFamily="2" charset="77"/>
              </a:rPr>
              <a:t>Insurance Business America 2020</a:t>
            </a:r>
          </a:p>
        </p:txBody>
      </p:sp>
      <p:grpSp>
        <p:nvGrpSpPr>
          <p:cNvPr id="16" name="Group 15">
            <a:extLst>
              <a:ext uri="{FF2B5EF4-FFF2-40B4-BE49-F238E27FC236}">
                <a16:creationId xmlns:a16="http://schemas.microsoft.com/office/drawing/2014/main" id="{06376920-6D4E-624B-B5A9-D74EB5CB7FEE}"/>
              </a:ext>
            </a:extLst>
          </p:cNvPr>
          <p:cNvGrpSpPr/>
          <p:nvPr/>
        </p:nvGrpSpPr>
        <p:grpSpPr>
          <a:xfrm>
            <a:off x="15146681" y="9837347"/>
            <a:ext cx="1941966" cy="325818"/>
            <a:chOff x="6594730" y="753185"/>
            <a:chExt cx="970983" cy="162909"/>
          </a:xfrm>
          <a:solidFill>
            <a:schemeClr val="tx2"/>
          </a:solidFill>
        </p:grpSpPr>
        <p:sp>
          <p:nvSpPr>
            <p:cNvPr id="17" name="5-point Star 16">
              <a:extLst>
                <a:ext uri="{FF2B5EF4-FFF2-40B4-BE49-F238E27FC236}">
                  <a16:creationId xmlns:a16="http://schemas.microsoft.com/office/drawing/2014/main" id="{7D176B7C-0C55-F54B-94C7-2FB952AC13D1}"/>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8" name="5-point Star 17">
              <a:extLst>
                <a:ext uri="{FF2B5EF4-FFF2-40B4-BE49-F238E27FC236}">
                  <a16:creationId xmlns:a16="http://schemas.microsoft.com/office/drawing/2014/main" id="{924A8200-5C43-7C49-A4BB-DED978091E16}"/>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9" name="5-point Star 18">
              <a:extLst>
                <a:ext uri="{FF2B5EF4-FFF2-40B4-BE49-F238E27FC236}">
                  <a16:creationId xmlns:a16="http://schemas.microsoft.com/office/drawing/2014/main" id="{1AC9C681-E0C9-6341-A0DA-35097D729C05}"/>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0" name="5-point Star 19">
              <a:extLst>
                <a:ext uri="{FF2B5EF4-FFF2-40B4-BE49-F238E27FC236}">
                  <a16:creationId xmlns:a16="http://schemas.microsoft.com/office/drawing/2014/main" id="{51E9F47C-3840-5041-B348-0ED214B04D88}"/>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21" name="5-point Star 20">
              <a:extLst>
                <a:ext uri="{FF2B5EF4-FFF2-40B4-BE49-F238E27FC236}">
                  <a16:creationId xmlns:a16="http://schemas.microsoft.com/office/drawing/2014/main" id="{30C9DF35-3B54-624D-ADDE-97B705B2A2BF}"/>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cxnSp>
        <p:nvCxnSpPr>
          <p:cNvPr id="22" name="Straight Connector 21">
            <a:extLst>
              <a:ext uri="{FF2B5EF4-FFF2-40B4-BE49-F238E27FC236}">
                <a16:creationId xmlns:a16="http://schemas.microsoft.com/office/drawing/2014/main" id="{E85A60E9-FFB8-F54B-99E1-77605BF7F70C}"/>
              </a:ext>
            </a:extLst>
          </p:cNvPr>
          <p:cNvCxnSpPr/>
          <p:nvPr/>
        </p:nvCxnSpPr>
        <p:spPr>
          <a:xfrm>
            <a:off x="6921500" y="67341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BEBDA3-CD39-5743-B2B9-53D66B9815D8}"/>
              </a:ext>
            </a:extLst>
          </p:cNvPr>
          <p:cNvCxnSpPr/>
          <p:nvPr/>
        </p:nvCxnSpPr>
        <p:spPr>
          <a:xfrm>
            <a:off x="6921500" y="102139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ACB896-71AD-0041-9801-CC7496858A4E}"/>
              </a:ext>
            </a:extLst>
          </p:cNvPr>
          <p:cNvCxnSpPr>
            <a:cxnSpLocks/>
          </p:cNvCxnSpPr>
          <p:nvPr userDrawn="1"/>
        </p:nvCxnSpPr>
        <p:spPr>
          <a:xfrm>
            <a:off x="1971676" y="3314701"/>
            <a:ext cx="0" cy="15811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flag&#10;&#10;Description automatically generated">
            <a:extLst>
              <a:ext uri="{FF2B5EF4-FFF2-40B4-BE49-F238E27FC236}">
                <a16:creationId xmlns:a16="http://schemas.microsoft.com/office/drawing/2014/main" id="{202D9D36-CC0A-3340-9253-F2584DC24135}"/>
              </a:ext>
            </a:extLst>
          </p:cNvPr>
          <p:cNvPicPr>
            <a:picLocks noChangeAspect="1"/>
          </p:cNvPicPr>
          <p:nvPr userDrawn="1"/>
        </p:nvPicPr>
        <p:blipFill rotWithShape="1">
          <a:blip r:embed="rId3"/>
          <a:srcRect t="1" r="18831" b="31444"/>
          <a:stretch/>
        </p:blipFill>
        <p:spPr>
          <a:xfrm>
            <a:off x="14057632" y="2163448"/>
            <a:ext cx="10339296" cy="11552552"/>
          </a:xfrm>
          <a:prstGeom prst="rect">
            <a:avLst/>
          </a:prstGeom>
        </p:spPr>
      </p:pic>
    </p:spTree>
    <p:extLst>
      <p:ext uri="{BB962C8B-B14F-4D97-AF65-F5344CB8AC3E}">
        <p14:creationId xmlns:p14="http://schemas.microsoft.com/office/powerpoint/2010/main" val="2403231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gion_U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05272-74ED-BC41-A3EC-B1A393D9034B}"/>
              </a:ext>
            </a:extLst>
          </p:cNvPr>
          <p:cNvSpPr/>
          <p:nvPr/>
        </p:nvSpPr>
        <p:spPr>
          <a:xfrm>
            <a:off x="0" y="0"/>
            <a:ext cx="24384000" cy="13716000"/>
          </a:xfrm>
          <a:prstGeom prst="rect">
            <a:avLst/>
          </a:prstGeom>
          <a:solidFill>
            <a:srgbClr val="E2F3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pic>
        <p:nvPicPr>
          <p:cNvPr id="27" name="Picture 26" descr="A picture containing accessory&#10;&#10;Description automatically generated">
            <a:extLst>
              <a:ext uri="{FF2B5EF4-FFF2-40B4-BE49-F238E27FC236}">
                <a16:creationId xmlns:a16="http://schemas.microsoft.com/office/drawing/2014/main" id="{DD0331FC-8AD3-CD45-8879-E064C1A8E0AD}"/>
              </a:ext>
            </a:extLst>
          </p:cNvPr>
          <p:cNvPicPr>
            <a:picLocks noChangeAspect="1"/>
          </p:cNvPicPr>
          <p:nvPr userDrawn="1"/>
        </p:nvPicPr>
        <p:blipFill rotWithShape="1">
          <a:blip r:embed="rId2"/>
          <a:srcRect r="18912" b="31445"/>
          <a:stretch/>
        </p:blipFill>
        <p:spPr>
          <a:xfrm>
            <a:off x="14065003" y="2163447"/>
            <a:ext cx="10318998" cy="11552554"/>
          </a:xfrm>
          <a:prstGeom prst="rect">
            <a:avLst/>
          </a:prstGeom>
        </p:spPr>
      </p:pic>
      <p:sp>
        <p:nvSpPr>
          <p:cNvPr id="3" name="TextBox 5">
            <a:extLst>
              <a:ext uri="{FF2B5EF4-FFF2-40B4-BE49-F238E27FC236}">
                <a16:creationId xmlns:a16="http://schemas.microsoft.com/office/drawing/2014/main" id="{D9F18B93-A4A3-9346-8E9D-C51E3BF2C1E1}"/>
              </a:ext>
            </a:extLst>
          </p:cNvPr>
          <p:cNvSpPr txBox="1">
            <a:spLocks noChangeArrowheads="1"/>
          </p:cNvSpPr>
          <p:nvPr/>
        </p:nvSpPr>
        <p:spPr bwMode="auto">
          <a:xfrm>
            <a:off x="977901" y="971550"/>
            <a:ext cx="10407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dirty="0">
                <a:solidFill>
                  <a:schemeClr val="tx2"/>
                </a:solidFill>
                <a:ea typeface="Verdana" panose="020B0604030504040204" pitchFamily="34" charset="0"/>
                <a:cs typeface="Verdana" panose="020B0604030504040204" pitchFamily="34" charset="0"/>
              </a:rPr>
              <a:t>We love the UK!</a:t>
            </a:r>
          </a:p>
        </p:txBody>
      </p:sp>
      <p:sp>
        <p:nvSpPr>
          <p:cNvPr id="4" name="TextBox 6">
            <a:extLst>
              <a:ext uri="{FF2B5EF4-FFF2-40B4-BE49-F238E27FC236}">
                <a16:creationId xmlns:a16="http://schemas.microsoft.com/office/drawing/2014/main" id="{6D569165-0C57-F645-867C-81231B7035D5}"/>
              </a:ext>
            </a:extLst>
          </p:cNvPr>
          <p:cNvSpPr txBox="1">
            <a:spLocks noChangeArrowheads="1"/>
          </p:cNvSpPr>
          <p:nvPr/>
        </p:nvSpPr>
        <p:spPr bwMode="auto">
          <a:xfrm>
            <a:off x="7483477" y="6956426"/>
            <a:ext cx="5172378"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marL="0" marR="0" indent="0" algn="l" defTabSz="1825626" rtl="0" eaLnBrk="1" fontAlgn="base" latinLnBrk="0" hangingPunct="1">
              <a:lnSpc>
                <a:spcPts val="5600"/>
              </a:lnSpc>
              <a:spcBef>
                <a:spcPct val="0"/>
              </a:spcBef>
              <a:spcAft>
                <a:spcPct val="0"/>
              </a:spcAft>
              <a:buClrTx/>
              <a:buSzTx/>
              <a:buFontTx/>
              <a:buNone/>
              <a:tabLst/>
              <a:defRPr/>
            </a:pPr>
            <a:r>
              <a:rPr lang="en-GB" altLang="en-US" sz="8000" dirty="0">
                <a:solidFill>
                  <a:srgbClr val="A87FFF"/>
                </a:solidFill>
                <a:latin typeface="Montserrat SemiBold" pitchFamily="2" charset="77"/>
              </a:rPr>
              <a:t>£125m+</a:t>
            </a:r>
          </a:p>
          <a:p>
            <a:pPr eaLnBrk="1" hangingPunct="1">
              <a:lnSpc>
                <a:spcPts val="5600"/>
              </a:lnSpc>
            </a:pPr>
            <a:r>
              <a:rPr lang="en-GB" altLang="en-US" sz="3000" dirty="0"/>
              <a:t>premium</a:t>
            </a:r>
          </a:p>
        </p:txBody>
      </p:sp>
      <p:sp>
        <p:nvSpPr>
          <p:cNvPr id="5" name="TextBox 7">
            <a:extLst>
              <a:ext uri="{FF2B5EF4-FFF2-40B4-BE49-F238E27FC236}">
                <a16:creationId xmlns:a16="http://schemas.microsoft.com/office/drawing/2014/main" id="{68887177-365C-3741-9AF8-A945E1023E90}"/>
              </a:ext>
            </a:extLst>
          </p:cNvPr>
          <p:cNvSpPr txBox="1">
            <a:spLocks noChangeArrowheads="1"/>
          </p:cNvSpPr>
          <p:nvPr/>
        </p:nvSpPr>
        <p:spPr bwMode="auto">
          <a:xfrm>
            <a:off x="1809750" y="10455277"/>
            <a:ext cx="3571876"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FF7300"/>
                </a:solidFill>
                <a:latin typeface="Montserrat SemiBold" pitchFamily="2" charset="77"/>
              </a:rPr>
              <a:t>Top</a:t>
            </a:r>
          </a:p>
          <a:p>
            <a:pPr eaLnBrk="1" hangingPunct="1">
              <a:lnSpc>
                <a:spcPts val="5600"/>
              </a:lnSpc>
            </a:pPr>
            <a:r>
              <a:rPr lang="en-GB" altLang="en-US" sz="3000"/>
              <a:t>cyber provider</a:t>
            </a:r>
          </a:p>
        </p:txBody>
      </p:sp>
      <p:sp>
        <p:nvSpPr>
          <p:cNvPr id="6" name="TextBox 8">
            <a:extLst>
              <a:ext uri="{FF2B5EF4-FFF2-40B4-BE49-F238E27FC236}">
                <a16:creationId xmlns:a16="http://schemas.microsoft.com/office/drawing/2014/main" id="{79A19726-DE54-6044-8939-66F24D242B51}"/>
              </a:ext>
            </a:extLst>
          </p:cNvPr>
          <p:cNvSpPr txBox="1">
            <a:spLocks noChangeArrowheads="1"/>
          </p:cNvSpPr>
          <p:nvPr/>
        </p:nvSpPr>
        <p:spPr bwMode="auto">
          <a:xfrm>
            <a:off x="1937386" y="6956426"/>
            <a:ext cx="4104008"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rgbClr val="D71158"/>
                </a:solidFill>
                <a:latin typeface="Montserrat SemiBold" pitchFamily="2" charset="77"/>
              </a:rPr>
              <a:t>15,000+</a:t>
            </a:r>
          </a:p>
          <a:p>
            <a:pPr eaLnBrk="1" hangingPunct="1">
              <a:lnSpc>
                <a:spcPts val="5600"/>
              </a:lnSpc>
            </a:pPr>
            <a:r>
              <a:rPr lang="en-GB" altLang="en-US" sz="3000"/>
              <a:t>customers</a:t>
            </a:r>
          </a:p>
        </p:txBody>
      </p:sp>
      <p:sp>
        <p:nvSpPr>
          <p:cNvPr id="7" name="TextBox 9">
            <a:extLst>
              <a:ext uri="{FF2B5EF4-FFF2-40B4-BE49-F238E27FC236}">
                <a16:creationId xmlns:a16="http://schemas.microsoft.com/office/drawing/2014/main" id="{09BB0742-E1EE-C646-9686-757EAB0D5997}"/>
              </a:ext>
            </a:extLst>
          </p:cNvPr>
          <p:cNvSpPr txBox="1">
            <a:spLocks noChangeArrowheads="1"/>
          </p:cNvSpPr>
          <p:nvPr/>
        </p:nvSpPr>
        <p:spPr bwMode="auto">
          <a:xfrm>
            <a:off x="7483477" y="10404476"/>
            <a:ext cx="533717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a:solidFill>
                  <a:schemeClr val="bg2"/>
                </a:solidFill>
                <a:latin typeface="Montserrat SemiBold" pitchFamily="2" charset="77"/>
              </a:rPr>
              <a:t>50+</a:t>
            </a:r>
          </a:p>
          <a:p>
            <a:pPr eaLnBrk="1" hangingPunct="1">
              <a:lnSpc>
                <a:spcPts val="5600"/>
              </a:lnSpc>
            </a:pPr>
            <a:r>
              <a:rPr lang="en-GB" altLang="en-US" sz="3000"/>
              <a:t>underwriters</a:t>
            </a:r>
          </a:p>
        </p:txBody>
      </p:sp>
      <p:cxnSp>
        <p:nvCxnSpPr>
          <p:cNvPr id="8" name="Straight Connector 7">
            <a:extLst>
              <a:ext uri="{FF2B5EF4-FFF2-40B4-BE49-F238E27FC236}">
                <a16:creationId xmlns:a16="http://schemas.microsoft.com/office/drawing/2014/main" id="{15DC391A-35C0-0D49-A199-2F6C45E6D4F3}"/>
              </a:ext>
            </a:extLst>
          </p:cNvPr>
          <p:cNvCxnSpPr/>
          <p:nvPr/>
        </p:nvCxnSpPr>
        <p:spPr>
          <a:xfrm>
            <a:off x="6921500" y="67341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4FB399-EA26-D247-93BD-0AE28FD3066A}"/>
              </a:ext>
            </a:extLst>
          </p:cNvPr>
          <p:cNvCxnSpPr/>
          <p:nvPr/>
        </p:nvCxnSpPr>
        <p:spPr>
          <a:xfrm>
            <a:off x="6921500" y="10213976"/>
            <a:ext cx="0" cy="1549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12">
            <a:extLst>
              <a:ext uri="{FF2B5EF4-FFF2-40B4-BE49-F238E27FC236}">
                <a16:creationId xmlns:a16="http://schemas.microsoft.com/office/drawing/2014/main" id="{45675331-4632-774C-9C09-2FE928993121}"/>
              </a:ext>
            </a:extLst>
          </p:cNvPr>
          <p:cNvSpPr txBox="1">
            <a:spLocks noChangeArrowheads="1"/>
          </p:cNvSpPr>
          <p:nvPr/>
        </p:nvSpPr>
        <p:spPr bwMode="auto">
          <a:xfrm>
            <a:off x="2336801" y="3222627"/>
            <a:ext cx="10483850" cy="17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2"/>
                </a:solidFill>
                <a:latin typeface="Montserrat Medium" pitchFamily="2" charset="77"/>
                <a:ea typeface="Verdana" panose="020B0604030504040204" pitchFamily="34" charset="0"/>
                <a:cs typeface="Verdana" panose="020B0604030504040204" pitchFamily="34" charset="0"/>
              </a:rPr>
              <a:t>CFC has been trading in the UK for nearly two decades, and handles tens of thousands of submissions each year from UK businesses. We pride ourselves on our services levels – responding to over 90% of new business enquiries in 24-hours or less.</a:t>
            </a:r>
          </a:p>
        </p:txBody>
      </p:sp>
      <p:cxnSp>
        <p:nvCxnSpPr>
          <p:cNvPr id="11" name="Straight Connector 10">
            <a:extLst>
              <a:ext uri="{FF2B5EF4-FFF2-40B4-BE49-F238E27FC236}">
                <a16:creationId xmlns:a16="http://schemas.microsoft.com/office/drawing/2014/main" id="{DAEC9124-F713-4347-B48E-4D553BCAE7D3}"/>
              </a:ext>
            </a:extLst>
          </p:cNvPr>
          <p:cNvCxnSpPr>
            <a:cxnSpLocks/>
          </p:cNvCxnSpPr>
          <p:nvPr/>
        </p:nvCxnSpPr>
        <p:spPr>
          <a:xfrm>
            <a:off x="1971676" y="3314701"/>
            <a:ext cx="0" cy="15811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4">
            <a:extLst>
              <a:ext uri="{FF2B5EF4-FFF2-40B4-BE49-F238E27FC236}">
                <a16:creationId xmlns:a16="http://schemas.microsoft.com/office/drawing/2014/main" id="{0E353587-EF04-694C-A59F-2F861B4DD6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47000" y="1095377"/>
            <a:ext cx="2578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6">
            <a:extLst>
              <a:ext uri="{FF2B5EF4-FFF2-40B4-BE49-F238E27FC236}">
                <a16:creationId xmlns:a16="http://schemas.microsoft.com/office/drawing/2014/main" id="{607A0888-4D29-0D4C-BCAF-9FF783073C4C}"/>
              </a:ext>
            </a:extLst>
          </p:cNvPr>
          <p:cNvGrpSpPr>
            <a:grpSpLocks/>
          </p:cNvGrpSpPr>
          <p:nvPr/>
        </p:nvGrpSpPr>
        <p:grpSpPr bwMode="auto">
          <a:xfrm>
            <a:off x="14525627" y="8620127"/>
            <a:ext cx="3282950" cy="3152774"/>
            <a:chOff x="7262922" y="4309829"/>
            <a:chExt cx="1640782" cy="1577387"/>
          </a:xfrm>
        </p:grpSpPr>
        <p:sp>
          <p:nvSpPr>
            <p:cNvPr id="15" name="Rounded Rectangle 14">
              <a:extLst>
                <a:ext uri="{FF2B5EF4-FFF2-40B4-BE49-F238E27FC236}">
                  <a16:creationId xmlns:a16="http://schemas.microsoft.com/office/drawing/2014/main" id="{91D3EA97-6B05-3246-AD6E-46573E9FE102}"/>
                </a:ext>
              </a:extLst>
            </p:cNvPr>
            <p:cNvSpPr/>
            <p:nvPr/>
          </p:nvSpPr>
          <p:spPr>
            <a:xfrm>
              <a:off x="7262922" y="4309829"/>
              <a:ext cx="1640782" cy="1577387"/>
            </a:xfrm>
            <a:prstGeom prst="roundRect">
              <a:avLst>
                <a:gd name="adj" fmla="val 88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pic>
          <p:nvPicPr>
            <p:cNvPr id="16" name="Picture 18" descr="Logo, company name&#10;&#10;Description automatically generated">
              <a:extLst>
                <a:ext uri="{FF2B5EF4-FFF2-40B4-BE49-F238E27FC236}">
                  <a16:creationId xmlns:a16="http://schemas.microsoft.com/office/drawing/2014/main" id="{85C23C81-63CD-314A-A724-2125BDDBC9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8317" y="4411517"/>
              <a:ext cx="1374010" cy="1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9">
            <a:extLst>
              <a:ext uri="{FF2B5EF4-FFF2-40B4-BE49-F238E27FC236}">
                <a16:creationId xmlns:a16="http://schemas.microsoft.com/office/drawing/2014/main" id="{36892458-8830-604C-8985-2038898CAD3A}"/>
              </a:ext>
            </a:extLst>
          </p:cNvPr>
          <p:cNvSpPr txBox="1">
            <a:spLocks noChangeArrowheads="1"/>
          </p:cNvSpPr>
          <p:nvPr/>
        </p:nvSpPr>
        <p:spPr bwMode="auto">
          <a:xfrm>
            <a:off x="14473316" y="7908926"/>
            <a:ext cx="3070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2000">
                <a:solidFill>
                  <a:schemeClr val="tx2"/>
                </a:solidFill>
                <a:latin typeface="Montserrat" pitchFamily="2" charset="77"/>
              </a:rPr>
              <a:t>BIBA scheme provider</a:t>
            </a:r>
            <a:endParaRPr lang="en-US" altLang="en-US" sz="2000">
              <a:solidFill>
                <a:schemeClr val="tx2"/>
              </a:solidFill>
              <a:latin typeface="Montserrat" pitchFamily="2" charset="77"/>
            </a:endParaRPr>
          </a:p>
        </p:txBody>
      </p:sp>
      <p:cxnSp>
        <p:nvCxnSpPr>
          <p:cNvPr id="18" name="Straight Connector 17">
            <a:extLst>
              <a:ext uri="{FF2B5EF4-FFF2-40B4-BE49-F238E27FC236}">
                <a16:creationId xmlns:a16="http://schemas.microsoft.com/office/drawing/2014/main" id="{84C2F430-BB1F-B444-83A6-45FAC4BFB76F}"/>
              </a:ext>
            </a:extLst>
          </p:cNvPr>
          <p:cNvCxnSpPr>
            <a:cxnSpLocks/>
          </p:cNvCxnSpPr>
          <p:nvPr/>
        </p:nvCxnSpPr>
        <p:spPr>
          <a:xfrm flipH="1">
            <a:off x="1971676" y="9274176"/>
            <a:ext cx="41783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37BC82-B7C2-6B49-9817-DD6F457BB8C2}"/>
              </a:ext>
            </a:extLst>
          </p:cNvPr>
          <p:cNvCxnSpPr>
            <a:cxnSpLocks/>
          </p:cNvCxnSpPr>
          <p:nvPr/>
        </p:nvCxnSpPr>
        <p:spPr>
          <a:xfrm flipH="1">
            <a:off x="7620001" y="9274176"/>
            <a:ext cx="417512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323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yb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BE14F-33EC-2340-BEB9-E398ABBDF9C7}"/>
              </a:ext>
            </a:extLst>
          </p:cNvPr>
          <p:cNvSpPr/>
          <p:nvPr userDrawn="1"/>
        </p:nvSpPr>
        <p:spPr>
          <a:xfrm>
            <a:off x="0"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5" name="Picture 11">
            <a:extLst>
              <a:ext uri="{FF2B5EF4-FFF2-40B4-BE49-F238E27FC236}">
                <a16:creationId xmlns:a16="http://schemas.microsoft.com/office/drawing/2014/main" id="{D6FA8393-FEE4-D445-9C57-203754486DA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447000" y="1095377"/>
            <a:ext cx="2578100" cy="100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DD1125A1-BE30-F54F-B896-C874895328A2}"/>
              </a:ext>
            </a:extLst>
          </p:cNvPr>
          <p:cNvSpPr txBox="1"/>
          <p:nvPr userDrawn="1"/>
        </p:nvSpPr>
        <p:spPr>
          <a:xfrm>
            <a:off x="2292151" y="4299073"/>
            <a:ext cx="8342270" cy="1738040"/>
          </a:xfrm>
          <a:prstGeom prst="rect">
            <a:avLst/>
          </a:prstGeom>
          <a:noFill/>
        </p:spPr>
        <p:txBody>
          <a:bodyPr wrap="square" lIns="0" tIns="0" rIns="0" bIns="0">
            <a:spAutoFit/>
          </a:bodyPr>
          <a:lstStyle/>
          <a:p>
            <a:pPr defTabSz="1828726" eaLnBrk="1" fontAlgn="auto" hangingPunct="1">
              <a:lnSpc>
                <a:spcPct val="120000"/>
              </a:lnSpc>
              <a:spcBef>
                <a:spcPts val="0"/>
              </a:spcBef>
              <a:spcAft>
                <a:spcPts val="0"/>
              </a:spcAft>
              <a:defRPr/>
            </a:pPr>
            <a:r>
              <a:rPr lang="en-GB" sz="2400" dirty="0">
                <a:solidFill>
                  <a:srgbClr val="6DC5E1"/>
                </a:solidFill>
                <a:latin typeface="Montserrat Medium" pitchFamily="2" charset="77"/>
                <a:ea typeface="Verdana" panose="020B0604030504040204" pitchFamily="34" charset="0"/>
                <a:cs typeface="Verdana" panose="020B0604030504040204" pitchFamily="34" charset="0"/>
              </a:rPr>
              <a:t>When it comes to cyber, CFC sets the bar with </a:t>
            </a:r>
            <a:br>
              <a:rPr lang="en-GB" sz="2400" dirty="0">
                <a:solidFill>
                  <a:srgbClr val="6DC5E1"/>
                </a:solidFill>
                <a:latin typeface="Montserrat Medium" pitchFamily="2" charset="77"/>
                <a:ea typeface="Verdana" panose="020B0604030504040204" pitchFamily="34" charset="0"/>
                <a:cs typeface="Verdana" panose="020B0604030504040204" pitchFamily="34" charset="0"/>
              </a:rPr>
            </a:br>
            <a:r>
              <a:rPr lang="en-GB" sz="2400" dirty="0">
                <a:solidFill>
                  <a:srgbClr val="6DC5E1"/>
                </a:solidFill>
                <a:latin typeface="Montserrat Medium" pitchFamily="2" charset="77"/>
                <a:ea typeface="Verdana" panose="020B0604030504040204" pitchFamily="34" charset="0"/>
                <a:cs typeface="Verdana" panose="020B0604030504040204" pitchFamily="34" charset="0"/>
              </a:rPr>
              <a:t>award-winning coverage, unrivalled incident response and cutting-edge cyber security technology.</a:t>
            </a:r>
          </a:p>
        </p:txBody>
      </p:sp>
      <p:cxnSp>
        <p:nvCxnSpPr>
          <p:cNvPr id="39" name="Straight Connector 38">
            <a:extLst>
              <a:ext uri="{FF2B5EF4-FFF2-40B4-BE49-F238E27FC236}">
                <a16:creationId xmlns:a16="http://schemas.microsoft.com/office/drawing/2014/main" id="{257E0D30-E72C-B844-9469-36FCF5E955DB}"/>
              </a:ext>
            </a:extLst>
          </p:cNvPr>
          <p:cNvCxnSpPr>
            <a:cxnSpLocks/>
          </p:cNvCxnSpPr>
          <p:nvPr userDrawn="1"/>
        </p:nvCxnSpPr>
        <p:spPr>
          <a:xfrm>
            <a:off x="1960150" y="4380244"/>
            <a:ext cx="0" cy="16568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29BDBDE-D869-453B-BFEE-4831E2428F1C}"/>
              </a:ext>
            </a:extLst>
          </p:cNvPr>
          <p:cNvSpPr txBox="1"/>
          <p:nvPr userDrawn="1"/>
        </p:nvSpPr>
        <p:spPr>
          <a:xfrm>
            <a:off x="1978990" y="10156826"/>
            <a:ext cx="10807700" cy="432106"/>
          </a:xfrm>
          <a:prstGeom prst="rect">
            <a:avLst/>
          </a:prstGeom>
          <a:noFill/>
        </p:spPr>
        <p:txBody>
          <a:bodyPr lIns="0" tIns="0" rIns="0" bIns="0">
            <a:spAutoFit/>
          </a:bodyPr>
          <a:lstStyle/>
          <a:p>
            <a:pPr defTabSz="1828726" eaLnBrk="1" fontAlgn="auto" hangingPunct="1">
              <a:spcBef>
                <a:spcPts val="0"/>
              </a:spcBef>
              <a:spcAft>
                <a:spcPts val="0"/>
              </a:spcAft>
              <a:defRPr/>
            </a:pPr>
            <a:r>
              <a:rPr lang="en-GB" sz="2808" dirty="0">
                <a:solidFill>
                  <a:srgbClr val="6DC5E1"/>
                </a:solidFill>
                <a:latin typeface="Montserrat Medium" pitchFamily="2" charset="77"/>
                <a:ea typeface="Verdana" panose="020B0604030504040204" pitchFamily="34" charset="0"/>
                <a:cs typeface="Verdana" panose="020B0604030504040204" pitchFamily="34" charset="0"/>
              </a:rPr>
              <a:t>Our cyber products</a:t>
            </a:r>
          </a:p>
        </p:txBody>
      </p:sp>
      <p:sp>
        <p:nvSpPr>
          <p:cNvPr id="29" name="TextBox 6">
            <a:extLst>
              <a:ext uri="{FF2B5EF4-FFF2-40B4-BE49-F238E27FC236}">
                <a16:creationId xmlns:a16="http://schemas.microsoft.com/office/drawing/2014/main" id="{466C2595-ABFD-4F52-B436-229D768B61A9}"/>
              </a:ext>
            </a:extLst>
          </p:cNvPr>
          <p:cNvSpPr txBox="1">
            <a:spLocks noChangeArrowheads="1"/>
          </p:cNvSpPr>
          <p:nvPr userDrawn="1"/>
        </p:nvSpPr>
        <p:spPr bwMode="auto">
          <a:xfrm>
            <a:off x="1960150" y="6511478"/>
            <a:ext cx="8483124" cy="21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bg1"/>
                </a:solidFill>
                <a:latin typeface="Montserrat" pitchFamily="2" charset="77"/>
              </a:rPr>
              <a:t>With over 20 years’ experience, CFC was one of the first companies to offer cyber insurance and has one of the largest cyber underwriting teams in the world. Our award-winning cyber insurance products are trusted by over </a:t>
            </a:r>
            <a:r>
              <a:rPr lang="en-GB" altLang="en-US" sz="2400" dirty="0">
                <a:solidFill>
                  <a:schemeClr val="bg1"/>
                </a:solidFill>
                <a:latin typeface="Montserrat Medium" pitchFamily="2" charset="77"/>
              </a:rPr>
              <a:t>60,000 businesses</a:t>
            </a:r>
            <a:r>
              <a:rPr lang="en-GB" altLang="en-US" sz="2400" b="1" dirty="0">
                <a:solidFill>
                  <a:schemeClr val="bg1"/>
                </a:solidFill>
                <a:latin typeface="Montserrat" pitchFamily="2" charset="77"/>
              </a:rPr>
              <a:t> </a:t>
            </a:r>
            <a:r>
              <a:rPr lang="en-GB" altLang="en-US" sz="2400" dirty="0">
                <a:solidFill>
                  <a:schemeClr val="bg1"/>
                </a:solidFill>
                <a:latin typeface="Montserrat" pitchFamily="2" charset="77"/>
              </a:rPr>
              <a:t>in more than </a:t>
            </a:r>
            <a:r>
              <a:rPr lang="en-GB" altLang="en-US" sz="2400" dirty="0">
                <a:solidFill>
                  <a:schemeClr val="bg1"/>
                </a:solidFill>
                <a:latin typeface="Montserrat Medium" pitchFamily="2" charset="77"/>
              </a:rPr>
              <a:t>65 countries</a:t>
            </a:r>
            <a:r>
              <a:rPr lang="en-GB" altLang="en-US" sz="2400" dirty="0">
                <a:solidFill>
                  <a:schemeClr val="bg1"/>
                </a:solidFill>
                <a:latin typeface="Montserrat" pitchFamily="2" charset="77"/>
              </a:rPr>
              <a:t>.</a:t>
            </a:r>
          </a:p>
        </p:txBody>
      </p:sp>
      <p:sp>
        <p:nvSpPr>
          <p:cNvPr id="32" name="TextBox 17">
            <a:extLst>
              <a:ext uri="{FF2B5EF4-FFF2-40B4-BE49-F238E27FC236}">
                <a16:creationId xmlns:a16="http://schemas.microsoft.com/office/drawing/2014/main" id="{9E8D1F69-14A9-43EB-A607-7FD53486357C}"/>
              </a:ext>
            </a:extLst>
          </p:cNvPr>
          <p:cNvSpPr txBox="1">
            <a:spLocks noChangeArrowheads="1"/>
          </p:cNvSpPr>
          <p:nvPr userDrawn="1"/>
        </p:nvSpPr>
        <p:spPr bwMode="auto">
          <a:xfrm>
            <a:off x="1969466" y="12204701"/>
            <a:ext cx="8874124"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1800">
                <a:solidFill>
                  <a:schemeClr val="bg1"/>
                </a:solidFill>
                <a:latin typeface="Montserrat" pitchFamily="2" charset="77"/>
              </a:rPr>
              <a:t>*Cyber cover is also offered as standard on most CFC policies</a:t>
            </a:r>
          </a:p>
        </p:txBody>
      </p:sp>
      <p:sp>
        <p:nvSpPr>
          <p:cNvPr id="33" name="Rounded Rectangle 17">
            <a:extLst>
              <a:ext uri="{FF2B5EF4-FFF2-40B4-BE49-F238E27FC236}">
                <a16:creationId xmlns:a16="http://schemas.microsoft.com/office/drawing/2014/main" id="{105D5752-E96B-47A2-B2F3-33155FD26509}"/>
              </a:ext>
            </a:extLst>
          </p:cNvPr>
          <p:cNvSpPr/>
          <p:nvPr userDrawn="1"/>
        </p:nvSpPr>
        <p:spPr>
          <a:xfrm>
            <a:off x="1969467" y="10941050"/>
            <a:ext cx="3321050" cy="942976"/>
          </a:xfrm>
          <a:prstGeom prst="roundRect">
            <a:avLst>
              <a:gd name="adj" fmla="val 3357"/>
            </a:avLst>
          </a:prstGeom>
          <a:noFill/>
          <a:ln w="12700">
            <a:solidFill>
              <a:srgbClr val="6DC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a:solidFill>
                <a:srgbClr val="6DC5E1"/>
              </a:solidFill>
            </a:endParaRPr>
          </a:p>
        </p:txBody>
      </p:sp>
      <p:sp>
        <p:nvSpPr>
          <p:cNvPr id="34" name="Rectangle 21">
            <a:extLst>
              <a:ext uri="{FF2B5EF4-FFF2-40B4-BE49-F238E27FC236}">
                <a16:creationId xmlns:a16="http://schemas.microsoft.com/office/drawing/2014/main" id="{A6E7C47F-3F19-4142-8FD1-51781FED06D8}"/>
              </a:ext>
            </a:extLst>
          </p:cNvPr>
          <p:cNvSpPr>
            <a:spLocks noChangeArrowheads="1"/>
          </p:cNvSpPr>
          <p:nvPr userDrawn="1"/>
        </p:nvSpPr>
        <p:spPr bwMode="auto">
          <a:xfrm>
            <a:off x="1969467" y="11141077"/>
            <a:ext cx="332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400">
                <a:solidFill>
                  <a:schemeClr val="bg1"/>
                </a:solidFill>
                <a:latin typeface="Montserrat Medium" pitchFamily="2" charset="77"/>
              </a:rPr>
              <a:t>Private enterprise</a:t>
            </a:r>
          </a:p>
        </p:txBody>
      </p:sp>
      <p:sp>
        <p:nvSpPr>
          <p:cNvPr id="36" name="Rounded Rectangle 19">
            <a:extLst>
              <a:ext uri="{FF2B5EF4-FFF2-40B4-BE49-F238E27FC236}">
                <a16:creationId xmlns:a16="http://schemas.microsoft.com/office/drawing/2014/main" id="{2889A598-FE59-48EA-90F5-9FE9095D2BB6}"/>
              </a:ext>
            </a:extLst>
          </p:cNvPr>
          <p:cNvSpPr/>
          <p:nvPr userDrawn="1"/>
        </p:nvSpPr>
        <p:spPr>
          <a:xfrm>
            <a:off x="5709617" y="10934700"/>
            <a:ext cx="3321050" cy="942976"/>
          </a:xfrm>
          <a:prstGeom prst="roundRect">
            <a:avLst>
              <a:gd name="adj" fmla="val 3357"/>
            </a:avLst>
          </a:prstGeom>
          <a:noFill/>
          <a:ln w="12700">
            <a:solidFill>
              <a:srgbClr val="6DC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a:solidFill>
                <a:srgbClr val="6DC5E1"/>
              </a:solidFill>
            </a:endParaRPr>
          </a:p>
        </p:txBody>
      </p:sp>
      <p:sp>
        <p:nvSpPr>
          <p:cNvPr id="51" name="Rectangle 23">
            <a:extLst>
              <a:ext uri="{FF2B5EF4-FFF2-40B4-BE49-F238E27FC236}">
                <a16:creationId xmlns:a16="http://schemas.microsoft.com/office/drawing/2014/main" id="{9652E2F4-41BE-440C-A04E-754E2F17BFE8}"/>
              </a:ext>
            </a:extLst>
          </p:cNvPr>
          <p:cNvSpPr>
            <a:spLocks noChangeArrowheads="1"/>
          </p:cNvSpPr>
          <p:nvPr userDrawn="1"/>
        </p:nvSpPr>
        <p:spPr bwMode="auto">
          <a:xfrm>
            <a:off x="5709617" y="11134727"/>
            <a:ext cx="332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400">
                <a:solidFill>
                  <a:schemeClr val="bg1"/>
                </a:solidFill>
                <a:latin typeface="Montserrat Medium" pitchFamily="2" charset="77"/>
              </a:rPr>
              <a:t>Large corporate</a:t>
            </a:r>
          </a:p>
        </p:txBody>
      </p:sp>
      <p:sp>
        <p:nvSpPr>
          <p:cNvPr id="52" name="Rounded Rectangle 21">
            <a:extLst>
              <a:ext uri="{FF2B5EF4-FFF2-40B4-BE49-F238E27FC236}">
                <a16:creationId xmlns:a16="http://schemas.microsoft.com/office/drawing/2014/main" id="{58D37CF0-13CF-42A7-871A-BD669D2CDBEA}"/>
              </a:ext>
            </a:extLst>
          </p:cNvPr>
          <p:cNvSpPr/>
          <p:nvPr userDrawn="1"/>
        </p:nvSpPr>
        <p:spPr>
          <a:xfrm>
            <a:off x="9452940" y="10934700"/>
            <a:ext cx="2413000" cy="942976"/>
          </a:xfrm>
          <a:prstGeom prst="roundRect">
            <a:avLst>
              <a:gd name="adj" fmla="val 3357"/>
            </a:avLst>
          </a:prstGeom>
          <a:noFill/>
          <a:ln w="12700">
            <a:solidFill>
              <a:srgbClr val="6DC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a:solidFill>
                <a:srgbClr val="6DC5E1"/>
              </a:solidFill>
            </a:endParaRPr>
          </a:p>
        </p:txBody>
      </p:sp>
      <p:sp>
        <p:nvSpPr>
          <p:cNvPr id="53" name="Rectangle 25">
            <a:extLst>
              <a:ext uri="{FF2B5EF4-FFF2-40B4-BE49-F238E27FC236}">
                <a16:creationId xmlns:a16="http://schemas.microsoft.com/office/drawing/2014/main" id="{0FCCFAAF-576C-4E65-8B38-45672E1D33C3}"/>
              </a:ext>
            </a:extLst>
          </p:cNvPr>
          <p:cNvSpPr>
            <a:spLocks noChangeArrowheads="1"/>
          </p:cNvSpPr>
          <p:nvPr userDrawn="1"/>
        </p:nvSpPr>
        <p:spPr bwMode="auto">
          <a:xfrm>
            <a:off x="9452940" y="11141077"/>
            <a:ext cx="241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400">
                <a:solidFill>
                  <a:schemeClr val="bg1"/>
                </a:solidFill>
                <a:latin typeface="Montserrat Medium" pitchFamily="2" charset="77"/>
              </a:rPr>
              <a:t>Healthcare</a:t>
            </a:r>
          </a:p>
        </p:txBody>
      </p:sp>
      <p:sp>
        <p:nvSpPr>
          <p:cNvPr id="55" name="Rounded Rectangle 23">
            <a:extLst>
              <a:ext uri="{FF2B5EF4-FFF2-40B4-BE49-F238E27FC236}">
                <a16:creationId xmlns:a16="http://schemas.microsoft.com/office/drawing/2014/main" id="{1165087D-20E0-4EB3-ADEE-83A890B9147B}"/>
              </a:ext>
            </a:extLst>
          </p:cNvPr>
          <p:cNvSpPr/>
          <p:nvPr userDrawn="1"/>
        </p:nvSpPr>
        <p:spPr>
          <a:xfrm>
            <a:off x="12285040" y="10934700"/>
            <a:ext cx="1866900" cy="942976"/>
          </a:xfrm>
          <a:prstGeom prst="roundRect">
            <a:avLst>
              <a:gd name="adj" fmla="val 3357"/>
            </a:avLst>
          </a:prstGeom>
          <a:noFill/>
          <a:ln w="12700">
            <a:solidFill>
              <a:srgbClr val="6DC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a:solidFill>
                <a:srgbClr val="6DC5E1"/>
              </a:solidFill>
            </a:endParaRPr>
          </a:p>
        </p:txBody>
      </p:sp>
      <p:sp>
        <p:nvSpPr>
          <p:cNvPr id="57" name="Rectangle 27">
            <a:extLst>
              <a:ext uri="{FF2B5EF4-FFF2-40B4-BE49-F238E27FC236}">
                <a16:creationId xmlns:a16="http://schemas.microsoft.com/office/drawing/2014/main" id="{58B25C90-EFFA-48FB-A4FE-0F7050E21841}"/>
              </a:ext>
            </a:extLst>
          </p:cNvPr>
          <p:cNvSpPr>
            <a:spLocks noChangeArrowheads="1"/>
          </p:cNvSpPr>
          <p:nvPr userDrawn="1"/>
        </p:nvSpPr>
        <p:spPr bwMode="auto">
          <a:xfrm>
            <a:off x="12285040" y="11141077"/>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2400">
                <a:solidFill>
                  <a:schemeClr val="bg1"/>
                </a:solidFill>
                <a:latin typeface="Montserrat Medium" pitchFamily="2" charset="77"/>
              </a:rPr>
              <a:t>Excess</a:t>
            </a:r>
          </a:p>
        </p:txBody>
      </p:sp>
      <p:sp>
        <p:nvSpPr>
          <p:cNvPr id="59" name="TextBox 7">
            <a:extLst>
              <a:ext uri="{FF2B5EF4-FFF2-40B4-BE49-F238E27FC236}">
                <a16:creationId xmlns:a16="http://schemas.microsoft.com/office/drawing/2014/main" id="{AB25D05F-FADF-4A6F-A2C3-218A2DA5BACD}"/>
              </a:ext>
            </a:extLst>
          </p:cNvPr>
          <p:cNvSpPr txBox="1">
            <a:spLocks noChangeArrowheads="1"/>
          </p:cNvSpPr>
          <p:nvPr userDrawn="1"/>
        </p:nvSpPr>
        <p:spPr bwMode="auto">
          <a:xfrm>
            <a:off x="18700426" y="3788526"/>
            <a:ext cx="4447051"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dirty="0">
                <a:solidFill>
                  <a:srgbClr val="A87FFF"/>
                </a:solidFill>
                <a:latin typeface="Montserrat SemiBold" pitchFamily="2" charset="77"/>
              </a:rPr>
              <a:t>60,000+</a:t>
            </a:r>
          </a:p>
          <a:p>
            <a:pPr eaLnBrk="1" hangingPunct="1">
              <a:lnSpc>
                <a:spcPts val="5600"/>
              </a:lnSpc>
            </a:pPr>
            <a:r>
              <a:rPr lang="en-GB" altLang="en-US" sz="3000" dirty="0">
                <a:solidFill>
                  <a:schemeClr val="bg1"/>
                </a:solidFill>
              </a:rPr>
              <a:t>Cyber customers</a:t>
            </a:r>
          </a:p>
        </p:txBody>
      </p:sp>
      <p:sp>
        <p:nvSpPr>
          <p:cNvPr id="60" name="TextBox 8">
            <a:extLst>
              <a:ext uri="{FF2B5EF4-FFF2-40B4-BE49-F238E27FC236}">
                <a16:creationId xmlns:a16="http://schemas.microsoft.com/office/drawing/2014/main" id="{73D4C386-170F-48B0-BF52-7B9927757346}"/>
              </a:ext>
            </a:extLst>
          </p:cNvPr>
          <p:cNvSpPr txBox="1">
            <a:spLocks noChangeArrowheads="1"/>
          </p:cNvSpPr>
          <p:nvPr userDrawn="1"/>
        </p:nvSpPr>
        <p:spPr bwMode="auto">
          <a:xfrm>
            <a:off x="12931777" y="7287377"/>
            <a:ext cx="4549778"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marL="0" marR="0" lvl="0" indent="0" algn="l" defTabSz="1825626" rtl="0" eaLnBrk="1" fontAlgn="base" latinLnBrk="0" hangingPunct="1">
              <a:lnSpc>
                <a:spcPts val="5600"/>
              </a:lnSpc>
              <a:spcBef>
                <a:spcPct val="0"/>
              </a:spcBef>
              <a:spcAft>
                <a:spcPct val="0"/>
              </a:spcAft>
              <a:buClrTx/>
              <a:buSzTx/>
              <a:buFontTx/>
              <a:buNone/>
              <a:tabLst/>
              <a:defRPr/>
            </a:pPr>
            <a:r>
              <a:rPr lang="en-GB" altLang="en-US" sz="8000" dirty="0">
                <a:solidFill>
                  <a:srgbClr val="FF7300"/>
                </a:solidFill>
                <a:latin typeface="Montserrat SemiBold" pitchFamily="2" charset="77"/>
              </a:rPr>
              <a:t>$350m+</a:t>
            </a:r>
          </a:p>
          <a:p>
            <a:pPr eaLnBrk="1" hangingPunct="1">
              <a:lnSpc>
                <a:spcPts val="5600"/>
              </a:lnSpc>
            </a:pPr>
            <a:r>
              <a:rPr lang="en-GB" altLang="en-US" sz="3000" dirty="0">
                <a:solidFill>
                  <a:schemeClr val="bg1"/>
                </a:solidFill>
              </a:rPr>
              <a:t>Premium</a:t>
            </a:r>
          </a:p>
        </p:txBody>
      </p:sp>
      <p:sp>
        <p:nvSpPr>
          <p:cNvPr id="61" name="TextBox 9">
            <a:extLst>
              <a:ext uri="{FF2B5EF4-FFF2-40B4-BE49-F238E27FC236}">
                <a16:creationId xmlns:a16="http://schemas.microsoft.com/office/drawing/2014/main" id="{23C0CC05-7E75-4F9A-B5EE-23DF06EABF77}"/>
              </a:ext>
            </a:extLst>
          </p:cNvPr>
          <p:cNvSpPr txBox="1">
            <a:spLocks noChangeArrowheads="1"/>
          </p:cNvSpPr>
          <p:nvPr userDrawn="1"/>
        </p:nvSpPr>
        <p:spPr bwMode="auto">
          <a:xfrm>
            <a:off x="13022505" y="3788526"/>
            <a:ext cx="3106941"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dirty="0">
                <a:solidFill>
                  <a:srgbClr val="D71158"/>
                </a:solidFill>
                <a:latin typeface="Montserrat SemiBold" pitchFamily="2" charset="77"/>
              </a:rPr>
              <a:t>$25m</a:t>
            </a:r>
            <a:br>
              <a:rPr lang="en-GB" altLang="en-US" sz="8000" dirty="0">
                <a:solidFill>
                  <a:srgbClr val="D71158"/>
                </a:solidFill>
                <a:latin typeface="Montserrat SemiBold" pitchFamily="2" charset="77"/>
              </a:rPr>
            </a:br>
            <a:r>
              <a:rPr lang="en-GB" altLang="en-US" sz="3000" dirty="0">
                <a:solidFill>
                  <a:schemeClr val="bg1"/>
                </a:solidFill>
              </a:rPr>
              <a:t>Line</a:t>
            </a:r>
          </a:p>
        </p:txBody>
      </p:sp>
      <p:sp>
        <p:nvSpPr>
          <p:cNvPr id="62" name="TextBox 10">
            <a:extLst>
              <a:ext uri="{FF2B5EF4-FFF2-40B4-BE49-F238E27FC236}">
                <a16:creationId xmlns:a16="http://schemas.microsoft.com/office/drawing/2014/main" id="{9CA90DD9-D2CE-40EF-84DF-B30C557DBB54}"/>
              </a:ext>
            </a:extLst>
          </p:cNvPr>
          <p:cNvSpPr txBox="1">
            <a:spLocks noChangeArrowheads="1"/>
          </p:cNvSpPr>
          <p:nvPr userDrawn="1"/>
        </p:nvSpPr>
        <p:spPr bwMode="auto">
          <a:xfrm>
            <a:off x="18605505" y="7236576"/>
            <a:ext cx="5337174" cy="14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ts val="5600"/>
              </a:lnSpc>
            </a:pPr>
            <a:r>
              <a:rPr lang="en-GB" altLang="en-US" sz="8000" dirty="0">
                <a:solidFill>
                  <a:schemeClr val="accent1"/>
                </a:solidFill>
                <a:latin typeface="Montserrat SemiBold" pitchFamily="2" charset="77"/>
              </a:rPr>
              <a:t>65+</a:t>
            </a:r>
          </a:p>
          <a:p>
            <a:pPr eaLnBrk="1" hangingPunct="1">
              <a:lnSpc>
                <a:spcPts val="5600"/>
              </a:lnSpc>
            </a:pPr>
            <a:r>
              <a:rPr lang="en-GB" altLang="en-US" sz="3000" dirty="0">
                <a:solidFill>
                  <a:schemeClr val="bg1"/>
                </a:solidFill>
              </a:rPr>
              <a:t>Countries</a:t>
            </a:r>
          </a:p>
        </p:txBody>
      </p:sp>
      <p:cxnSp>
        <p:nvCxnSpPr>
          <p:cNvPr id="63" name="Straight Connector 62">
            <a:extLst>
              <a:ext uri="{FF2B5EF4-FFF2-40B4-BE49-F238E27FC236}">
                <a16:creationId xmlns:a16="http://schemas.microsoft.com/office/drawing/2014/main" id="{FD686F9F-86E3-4F95-AD92-C55636706569}"/>
              </a:ext>
            </a:extLst>
          </p:cNvPr>
          <p:cNvCxnSpPr>
            <a:cxnSpLocks/>
          </p:cNvCxnSpPr>
          <p:nvPr userDrawn="1"/>
        </p:nvCxnSpPr>
        <p:spPr>
          <a:xfrm flipH="1">
            <a:off x="13093704" y="6106276"/>
            <a:ext cx="4178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C8B82C-812D-4DB8-A2DC-91223C601090}"/>
              </a:ext>
            </a:extLst>
          </p:cNvPr>
          <p:cNvCxnSpPr>
            <a:cxnSpLocks/>
          </p:cNvCxnSpPr>
          <p:nvPr userDrawn="1"/>
        </p:nvCxnSpPr>
        <p:spPr>
          <a:xfrm flipH="1">
            <a:off x="18742029" y="6106276"/>
            <a:ext cx="41751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9CBDA1B-CA1E-41A6-A09A-631E80713B6B}"/>
              </a:ext>
            </a:extLst>
          </p:cNvPr>
          <p:cNvCxnSpPr/>
          <p:nvPr userDrawn="1"/>
        </p:nvCxnSpPr>
        <p:spPr>
          <a:xfrm>
            <a:off x="18043528" y="3566276"/>
            <a:ext cx="0" cy="1549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CB783C-4C5F-482C-AC79-A9CD110AF609}"/>
              </a:ext>
            </a:extLst>
          </p:cNvPr>
          <p:cNvCxnSpPr/>
          <p:nvPr userDrawn="1"/>
        </p:nvCxnSpPr>
        <p:spPr>
          <a:xfrm>
            <a:off x="18043528" y="7046076"/>
            <a:ext cx="0" cy="1549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0F08959E-1D30-DC46-A6C4-13FCD23A8D3E}"/>
              </a:ext>
            </a:extLst>
          </p:cNvPr>
          <p:cNvSpPr/>
          <p:nvPr userDrawn="1"/>
        </p:nvSpPr>
        <p:spPr>
          <a:xfrm>
            <a:off x="18043529" y="9912395"/>
            <a:ext cx="6759558" cy="2625682"/>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43" name="Content Placeholder 2">
            <a:extLst>
              <a:ext uri="{FF2B5EF4-FFF2-40B4-BE49-F238E27FC236}">
                <a16:creationId xmlns:a16="http://schemas.microsoft.com/office/drawing/2014/main" id="{366BE955-1F38-7746-8BC8-88FEB8CC6CFE}"/>
              </a:ext>
            </a:extLst>
          </p:cNvPr>
          <p:cNvSpPr txBox="1">
            <a:spLocks/>
          </p:cNvSpPr>
          <p:nvPr userDrawn="1"/>
        </p:nvSpPr>
        <p:spPr>
          <a:xfrm>
            <a:off x="18488028" y="11000151"/>
            <a:ext cx="5026024" cy="109007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GB" sz="2400" dirty="0">
                <a:solidFill>
                  <a:schemeClr val="bg2"/>
                </a:solidFill>
                <a:latin typeface="Montserrat Medium" pitchFamily="2" charset="77"/>
              </a:rPr>
              <a:t>Cyber SME Insurer of the Year </a:t>
            </a:r>
          </a:p>
          <a:p>
            <a:pPr marL="0" indent="0" fontAlgn="auto">
              <a:spcBef>
                <a:spcPts val="1200"/>
              </a:spcBef>
              <a:spcAft>
                <a:spcPts val="0"/>
              </a:spcAft>
              <a:buFont typeface="Arial" panose="020B0604020202020204" pitchFamily="34" charset="0"/>
              <a:buNone/>
              <a:defRPr/>
            </a:pPr>
            <a:r>
              <a:rPr lang="en-GB" sz="2000" dirty="0" err="1">
                <a:latin typeface="Montserrat Light" pitchFamily="2" charset="77"/>
              </a:rPr>
              <a:t>Advisen</a:t>
            </a:r>
            <a:r>
              <a:rPr lang="en-GB" sz="2000" dirty="0">
                <a:latin typeface="Montserrat Light" pitchFamily="2" charset="77"/>
              </a:rPr>
              <a:t> Cyber Risk Awards 2021</a:t>
            </a:r>
          </a:p>
        </p:txBody>
      </p:sp>
      <p:grpSp>
        <p:nvGrpSpPr>
          <p:cNvPr id="44" name="Group 43">
            <a:extLst>
              <a:ext uri="{FF2B5EF4-FFF2-40B4-BE49-F238E27FC236}">
                <a16:creationId xmlns:a16="http://schemas.microsoft.com/office/drawing/2014/main" id="{253D2AD9-96BE-4C45-8D9A-67209B199A66}"/>
              </a:ext>
            </a:extLst>
          </p:cNvPr>
          <p:cNvGrpSpPr/>
          <p:nvPr userDrawn="1"/>
        </p:nvGrpSpPr>
        <p:grpSpPr>
          <a:xfrm>
            <a:off x="18664981" y="10459595"/>
            <a:ext cx="1941966" cy="325818"/>
            <a:chOff x="6594730" y="753185"/>
            <a:chExt cx="970983" cy="162909"/>
          </a:xfrm>
          <a:solidFill>
            <a:schemeClr val="tx2"/>
          </a:solidFill>
        </p:grpSpPr>
        <p:sp>
          <p:nvSpPr>
            <p:cNvPr id="45" name="5-point Star 44">
              <a:extLst>
                <a:ext uri="{FF2B5EF4-FFF2-40B4-BE49-F238E27FC236}">
                  <a16:creationId xmlns:a16="http://schemas.microsoft.com/office/drawing/2014/main" id="{32CC8727-EFC4-8C4D-A73E-EF5E1EAA49DE}"/>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50" name="5-point Star 49">
              <a:extLst>
                <a:ext uri="{FF2B5EF4-FFF2-40B4-BE49-F238E27FC236}">
                  <a16:creationId xmlns:a16="http://schemas.microsoft.com/office/drawing/2014/main" id="{DD54F5C9-4F11-264D-95A6-9DB6A41155C9}"/>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54" name="5-point Star 53">
              <a:extLst>
                <a:ext uri="{FF2B5EF4-FFF2-40B4-BE49-F238E27FC236}">
                  <a16:creationId xmlns:a16="http://schemas.microsoft.com/office/drawing/2014/main" id="{A696A2F1-A0A7-FE4C-BC7B-0B1AF771B10D}"/>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56" name="5-point Star 55">
              <a:extLst>
                <a:ext uri="{FF2B5EF4-FFF2-40B4-BE49-F238E27FC236}">
                  <a16:creationId xmlns:a16="http://schemas.microsoft.com/office/drawing/2014/main" id="{CEA7E00A-78AC-FA41-954A-D4231AF5B42A}"/>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58" name="5-point Star 57">
              <a:extLst>
                <a:ext uri="{FF2B5EF4-FFF2-40B4-BE49-F238E27FC236}">
                  <a16:creationId xmlns:a16="http://schemas.microsoft.com/office/drawing/2014/main" id="{2C3713B1-1707-B244-9315-C93911EF4AEC}"/>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
        <p:nvSpPr>
          <p:cNvPr id="68" name="TextBox 5">
            <a:extLst>
              <a:ext uri="{FF2B5EF4-FFF2-40B4-BE49-F238E27FC236}">
                <a16:creationId xmlns:a16="http://schemas.microsoft.com/office/drawing/2014/main" id="{51451AB1-13B9-F641-BEE3-BA1FB0AB56FD}"/>
              </a:ext>
            </a:extLst>
          </p:cNvPr>
          <p:cNvSpPr txBox="1">
            <a:spLocks noChangeArrowheads="1"/>
          </p:cNvSpPr>
          <p:nvPr userDrawn="1"/>
        </p:nvSpPr>
        <p:spPr bwMode="auto">
          <a:xfrm>
            <a:off x="977900" y="964963"/>
            <a:ext cx="1020371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r>
              <a:rPr lang="en-GB" sz="8000" b="0" i="0" kern="1200" dirty="0">
                <a:solidFill>
                  <a:schemeClr val="bg1"/>
                </a:solidFill>
                <a:effectLst/>
                <a:latin typeface="Montserrat Light" pitchFamily="2" charset="77"/>
                <a:ea typeface="+mn-ea"/>
                <a:cs typeface="+mn-cs"/>
              </a:rPr>
              <a:t>Market-leading</a:t>
            </a:r>
          </a:p>
          <a:p>
            <a:r>
              <a:rPr lang="en-GB" sz="8000" b="0" i="0" kern="1200" dirty="0">
                <a:solidFill>
                  <a:schemeClr val="bg1"/>
                </a:solidFill>
                <a:effectLst/>
                <a:latin typeface="Montserrat Light" pitchFamily="2" charset="77"/>
                <a:ea typeface="+mn-ea"/>
                <a:cs typeface="+mn-cs"/>
              </a:rPr>
              <a:t>cyber insurance</a:t>
            </a:r>
          </a:p>
        </p:txBody>
      </p:sp>
    </p:spTree>
    <p:extLst>
      <p:ext uri="{BB962C8B-B14F-4D97-AF65-F5344CB8AC3E}">
        <p14:creationId xmlns:p14="http://schemas.microsoft.com/office/powerpoint/2010/main" val="2995127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FC Response">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F8F0FC6E-F15D-B242-A845-5D507CEAA063}"/>
              </a:ext>
            </a:extLst>
          </p:cNvPr>
          <p:cNvSpPr/>
          <p:nvPr userDrawn="1"/>
        </p:nvSpPr>
        <p:spPr>
          <a:xfrm>
            <a:off x="0" y="0"/>
            <a:ext cx="24384000" cy="13716000"/>
          </a:xfrm>
          <a:prstGeom prst="rect">
            <a:avLst/>
          </a:prstGeom>
          <a:solidFill>
            <a:srgbClr val="03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4" name="TextBox 12">
            <a:extLst>
              <a:ext uri="{FF2B5EF4-FFF2-40B4-BE49-F238E27FC236}">
                <a16:creationId xmlns:a16="http://schemas.microsoft.com/office/drawing/2014/main" id="{878D9E8D-1B75-8E45-BD54-1F35F9F122AE}"/>
              </a:ext>
            </a:extLst>
          </p:cNvPr>
          <p:cNvSpPr txBox="1">
            <a:spLocks noChangeArrowheads="1"/>
          </p:cNvSpPr>
          <p:nvPr userDrawn="1"/>
        </p:nvSpPr>
        <p:spPr bwMode="auto">
          <a:xfrm>
            <a:off x="2336801" y="3218384"/>
            <a:ext cx="10483850" cy="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r>
              <a:rPr lang="en-GB" altLang="en-US" sz="2400" dirty="0">
                <a:solidFill>
                  <a:schemeClr val="accent1"/>
                </a:solidFill>
                <a:latin typeface="Montserrat Medium" pitchFamily="2" charset="77"/>
                <a:ea typeface="Verdana" panose="020B0604030504040204" pitchFamily="34" charset="0"/>
                <a:cs typeface="Verdana" panose="020B0604030504040204" pitchFamily="34" charset="0"/>
              </a:rPr>
              <a:t>The team, technology and intelligence that support our customers before, during and after a cyber event. </a:t>
            </a:r>
          </a:p>
        </p:txBody>
      </p:sp>
      <p:cxnSp>
        <p:nvCxnSpPr>
          <p:cNvPr id="65" name="Straight Connector 64">
            <a:extLst>
              <a:ext uri="{FF2B5EF4-FFF2-40B4-BE49-F238E27FC236}">
                <a16:creationId xmlns:a16="http://schemas.microsoft.com/office/drawing/2014/main" id="{0597B009-0BBF-7742-86E1-A494D3B16C7E}"/>
              </a:ext>
            </a:extLst>
          </p:cNvPr>
          <p:cNvCxnSpPr>
            <a:cxnSpLocks/>
          </p:cNvCxnSpPr>
          <p:nvPr userDrawn="1"/>
        </p:nvCxnSpPr>
        <p:spPr>
          <a:xfrm>
            <a:off x="1971676" y="3310459"/>
            <a:ext cx="0" cy="6832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extBox 6">
            <a:extLst>
              <a:ext uri="{FF2B5EF4-FFF2-40B4-BE49-F238E27FC236}">
                <a16:creationId xmlns:a16="http://schemas.microsoft.com/office/drawing/2014/main" id="{31BEB1E8-397F-4A4A-85D3-928F882F7001}"/>
              </a:ext>
            </a:extLst>
          </p:cNvPr>
          <p:cNvSpPr txBox="1">
            <a:spLocks noChangeArrowheads="1"/>
          </p:cNvSpPr>
          <p:nvPr userDrawn="1"/>
        </p:nvSpPr>
        <p:spPr bwMode="auto">
          <a:xfrm>
            <a:off x="1933806" y="4339035"/>
            <a:ext cx="10687484" cy="21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lnSpc>
                <a:spcPct val="120000"/>
              </a:lnSpc>
            </a:pPr>
            <a:endParaRPr lang="en-GB" altLang="en-US" sz="2400" b="0" i="0" dirty="0">
              <a:solidFill>
                <a:schemeClr val="bg1"/>
              </a:solidFill>
              <a:latin typeface="Montserrat" pitchFamily="2" charset="77"/>
            </a:endParaRPr>
          </a:p>
          <a:p>
            <a:pPr eaLnBrk="1" hangingPunct="1">
              <a:lnSpc>
                <a:spcPct val="120000"/>
              </a:lnSpc>
            </a:pPr>
            <a:r>
              <a:rPr lang="en-GB" altLang="en-US" sz="2400" b="0" i="0" dirty="0">
                <a:solidFill>
                  <a:schemeClr val="bg1"/>
                </a:solidFill>
                <a:latin typeface="Montserrat Medium" pitchFamily="2" charset="77"/>
              </a:rPr>
              <a:t>CFC Response has proactively prevented over a thousand cyber attacks and handled over 3,500 cyber events in the last two years. Our award-winning team of more than 100 cyber incident specialists around the world serve 60,000+ businesses across 65 countries. </a:t>
            </a:r>
          </a:p>
        </p:txBody>
      </p:sp>
      <p:sp>
        <p:nvSpPr>
          <p:cNvPr id="67" name="TextBox 7">
            <a:extLst>
              <a:ext uri="{FF2B5EF4-FFF2-40B4-BE49-F238E27FC236}">
                <a16:creationId xmlns:a16="http://schemas.microsoft.com/office/drawing/2014/main" id="{DAE63102-A834-1A45-AAB4-BAA8C154303E}"/>
              </a:ext>
            </a:extLst>
          </p:cNvPr>
          <p:cNvSpPr txBox="1">
            <a:spLocks noChangeArrowheads="1"/>
          </p:cNvSpPr>
          <p:nvPr userDrawn="1"/>
        </p:nvSpPr>
        <p:spPr bwMode="auto">
          <a:xfrm>
            <a:off x="17296574" y="5571425"/>
            <a:ext cx="3527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bg1"/>
                </a:solidFill>
              </a:rPr>
              <a:t>Technology</a:t>
            </a:r>
          </a:p>
        </p:txBody>
      </p:sp>
      <p:sp>
        <p:nvSpPr>
          <p:cNvPr id="68" name="TextBox 10">
            <a:extLst>
              <a:ext uri="{FF2B5EF4-FFF2-40B4-BE49-F238E27FC236}">
                <a16:creationId xmlns:a16="http://schemas.microsoft.com/office/drawing/2014/main" id="{3116C703-BA62-1948-9FD0-340AB2EA69D6}"/>
              </a:ext>
            </a:extLst>
          </p:cNvPr>
          <p:cNvSpPr txBox="1">
            <a:spLocks noChangeArrowheads="1"/>
          </p:cNvSpPr>
          <p:nvPr userDrawn="1"/>
        </p:nvSpPr>
        <p:spPr bwMode="auto">
          <a:xfrm>
            <a:off x="16789696" y="7463805"/>
            <a:ext cx="4541728"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lnSpc>
                <a:spcPts val="4000"/>
              </a:lnSpc>
            </a:pPr>
            <a:r>
              <a:rPr lang="en-GB" altLang="en-US" sz="4000" dirty="0">
                <a:solidFill>
                  <a:schemeClr val="bg1"/>
                </a:solidFill>
              </a:rPr>
              <a:t>Intelligence</a:t>
            </a:r>
          </a:p>
        </p:txBody>
      </p:sp>
      <p:sp>
        <p:nvSpPr>
          <p:cNvPr id="69" name="TextBox 13">
            <a:extLst>
              <a:ext uri="{FF2B5EF4-FFF2-40B4-BE49-F238E27FC236}">
                <a16:creationId xmlns:a16="http://schemas.microsoft.com/office/drawing/2014/main" id="{2E04A9E0-28C2-1A4E-809B-BE7E88F66CA5}"/>
              </a:ext>
            </a:extLst>
          </p:cNvPr>
          <p:cNvSpPr txBox="1">
            <a:spLocks noChangeArrowheads="1"/>
          </p:cNvSpPr>
          <p:nvPr userDrawn="1"/>
        </p:nvSpPr>
        <p:spPr bwMode="auto">
          <a:xfrm>
            <a:off x="17473163" y="3679045"/>
            <a:ext cx="31747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bg1"/>
                </a:solidFill>
              </a:rPr>
              <a:t>Team</a:t>
            </a:r>
          </a:p>
        </p:txBody>
      </p:sp>
      <p:sp>
        <p:nvSpPr>
          <p:cNvPr id="70" name="TextBox 13">
            <a:extLst>
              <a:ext uri="{FF2B5EF4-FFF2-40B4-BE49-F238E27FC236}">
                <a16:creationId xmlns:a16="http://schemas.microsoft.com/office/drawing/2014/main" id="{B4695493-D915-B04F-9E6D-239F91CAA418}"/>
              </a:ext>
            </a:extLst>
          </p:cNvPr>
          <p:cNvSpPr txBox="1">
            <a:spLocks noChangeArrowheads="1"/>
          </p:cNvSpPr>
          <p:nvPr userDrawn="1"/>
        </p:nvSpPr>
        <p:spPr bwMode="auto">
          <a:xfrm>
            <a:off x="18433237" y="4394663"/>
            <a:ext cx="1254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7000" b="1" i="0" dirty="0">
                <a:solidFill>
                  <a:schemeClr val="accent3"/>
                </a:solidFill>
                <a:latin typeface="Montserrat" pitchFamily="2" charset="77"/>
              </a:rPr>
              <a:t>+</a:t>
            </a:r>
          </a:p>
        </p:txBody>
      </p:sp>
      <p:sp>
        <p:nvSpPr>
          <p:cNvPr id="71" name="TextBox 13">
            <a:extLst>
              <a:ext uri="{FF2B5EF4-FFF2-40B4-BE49-F238E27FC236}">
                <a16:creationId xmlns:a16="http://schemas.microsoft.com/office/drawing/2014/main" id="{996FAA9C-8097-E74C-A0C5-0EF63F7C1F92}"/>
              </a:ext>
            </a:extLst>
          </p:cNvPr>
          <p:cNvSpPr txBox="1">
            <a:spLocks noChangeArrowheads="1"/>
          </p:cNvSpPr>
          <p:nvPr userDrawn="1"/>
        </p:nvSpPr>
        <p:spPr bwMode="auto">
          <a:xfrm>
            <a:off x="18433237" y="6287043"/>
            <a:ext cx="1254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7000" b="1" i="0" dirty="0">
                <a:solidFill>
                  <a:schemeClr val="accent4"/>
                </a:solidFill>
                <a:latin typeface="Montserrat" pitchFamily="2" charset="77"/>
              </a:rPr>
              <a:t>+</a:t>
            </a:r>
          </a:p>
        </p:txBody>
      </p:sp>
      <p:sp>
        <p:nvSpPr>
          <p:cNvPr id="72" name="Rounded Rectangle 71">
            <a:extLst>
              <a:ext uri="{FF2B5EF4-FFF2-40B4-BE49-F238E27FC236}">
                <a16:creationId xmlns:a16="http://schemas.microsoft.com/office/drawing/2014/main" id="{7D654B8B-F0EA-2943-A818-2480603924FA}"/>
              </a:ext>
            </a:extLst>
          </p:cNvPr>
          <p:cNvSpPr/>
          <p:nvPr userDrawn="1"/>
        </p:nvSpPr>
        <p:spPr>
          <a:xfrm>
            <a:off x="15549142" y="1991360"/>
            <a:ext cx="7022836" cy="10064568"/>
          </a:xfrm>
          <a:prstGeom prst="roundRect">
            <a:avLst>
              <a:gd name="adj" fmla="val 6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3" name="TextBox 5">
            <a:extLst>
              <a:ext uri="{FF2B5EF4-FFF2-40B4-BE49-F238E27FC236}">
                <a16:creationId xmlns:a16="http://schemas.microsoft.com/office/drawing/2014/main" id="{5D7CB94D-8FE8-AF42-B5CC-2A816E6A48F2}"/>
              </a:ext>
            </a:extLst>
          </p:cNvPr>
          <p:cNvSpPr txBox="1">
            <a:spLocks noChangeArrowheads="1"/>
          </p:cNvSpPr>
          <p:nvPr userDrawn="1"/>
        </p:nvSpPr>
        <p:spPr bwMode="auto">
          <a:xfrm>
            <a:off x="977900" y="964963"/>
            <a:ext cx="1020371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r>
              <a:rPr lang="en-GB" sz="8000" b="0" i="0" kern="1200" dirty="0">
                <a:solidFill>
                  <a:schemeClr val="bg1"/>
                </a:solidFill>
                <a:effectLst/>
                <a:latin typeface="Montserrat Light" pitchFamily="2" charset="77"/>
                <a:ea typeface="+mn-ea"/>
                <a:cs typeface="+mn-cs"/>
              </a:rPr>
              <a:t>CFC Response</a:t>
            </a:r>
          </a:p>
        </p:txBody>
      </p:sp>
      <p:grpSp>
        <p:nvGrpSpPr>
          <p:cNvPr id="74" name="Group 5">
            <a:extLst>
              <a:ext uri="{FF2B5EF4-FFF2-40B4-BE49-F238E27FC236}">
                <a16:creationId xmlns:a16="http://schemas.microsoft.com/office/drawing/2014/main" id="{1CECA0B6-2773-8C43-BC4D-61BC3E6B3B15}"/>
              </a:ext>
            </a:extLst>
          </p:cNvPr>
          <p:cNvGrpSpPr>
            <a:grpSpLocks/>
          </p:cNvGrpSpPr>
          <p:nvPr userDrawn="1"/>
        </p:nvGrpSpPr>
        <p:grpSpPr bwMode="auto">
          <a:xfrm>
            <a:off x="5723888" y="7721846"/>
            <a:ext cx="6595940" cy="1260475"/>
            <a:chOff x="1022697" y="2936038"/>
            <a:chExt cx="2682893" cy="629828"/>
          </a:xfrm>
        </p:grpSpPr>
        <p:sp>
          <p:nvSpPr>
            <p:cNvPr id="75" name="Rounded Rectangle 74">
              <a:extLst>
                <a:ext uri="{FF2B5EF4-FFF2-40B4-BE49-F238E27FC236}">
                  <a16:creationId xmlns:a16="http://schemas.microsoft.com/office/drawing/2014/main" id="{AF38109D-EFEC-AC42-A6D4-8B915EDB2667}"/>
                </a:ext>
              </a:extLst>
            </p:cNvPr>
            <p:cNvSpPr/>
            <p:nvPr/>
          </p:nvSpPr>
          <p:spPr>
            <a:xfrm>
              <a:off x="1022697" y="2936038"/>
              <a:ext cx="2682893" cy="629828"/>
            </a:xfrm>
            <a:prstGeom prst="roundRect">
              <a:avLst>
                <a:gd name="adj" fmla="val 50000"/>
              </a:avLst>
            </a:prstGeom>
            <a:solidFill>
              <a:schemeClr val="accent3"/>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76" name="TextBox 7">
              <a:extLst>
                <a:ext uri="{FF2B5EF4-FFF2-40B4-BE49-F238E27FC236}">
                  <a16:creationId xmlns:a16="http://schemas.microsoft.com/office/drawing/2014/main" id="{AC0F440D-14E3-BA49-94F9-9E90BFD5787D}"/>
                </a:ext>
              </a:extLst>
            </p:cNvPr>
            <p:cNvSpPr txBox="1">
              <a:spLocks noChangeArrowheads="1"/>
            </p:cNvSpPr>
            <p:nvPr/>
          </p:nvSpPr>
          <p:spPr bwMode="auto">
            <a:xfrm>
              <a:off x="1119131" y="3052190"/>
              <a:ext cx="2490025"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tx2"/>
                  </a:solidFill>
                </a:rPr>
                <a:t>100+ cyber specialists</a:t>
              </a:r>
            </a:p>
          </p:txBody>
        </p:sp>
      </p:grpSp>
      <p:grpSp>
        <p:nvGrpSpPr>
          <p:cNvPr id="77" name="Group 8">
            <a:extLst>
              <a:ext uri="{FF2B5EF4-FFF2-40B4-BE49-F238E27FC236}">
                <a16:creationId xmlns:a16="http://schemas.microsoft.com/office/drawing/2014/main" id="{D04DC96B-A285-6844-8519-4688E03E76B8}"/>
              </a:ext>
            </a:extLst>
          </p:cNvPr>
          <p:cNvGrpSpPr>
            <a:grpSpLocks/>
          </p:cNvGrpSpPr>
          <p:nvPr userDrawn="1"/>
        </p:nvGrpSpPr>
        <p:grpSpPr bwMode="auto">
          <a:xfrm>
            <a:off x="9160652" y="9291293"/>
            <a:ext cx="7022836" cy="1260476"/>
            <a:chOff x="1604588" y="3767308"/>
            <a:chExt cx="2981267" cy="629828"/>
          </a:xfrm>
        </p:grpSpPr>
        <p:sp>
          <p:nvSpPr>
            <p:cNvPr id="78" name="Rounded Rectangle 77">
              <a:extLst>
                <a:ext uri="{FF2B5EF4-FFF2-40B4-BE49-F238E27FC236}">
                  <a16:creationId xmlns:a16="http://schemas.microsoft.com/office/drawing/2014/main" id="{7BDC19AD-A9C4-3F4A-B3E0-1ED896A121B0}"/>
                </a:ext>
              </a:extLst>
            </p:cNvPr>
            <p:cNvSpPr/>
            <p:nvPr/>
          </p:nvSpPr>
          <p:spPr>
            <a:xfrm>
              <a:off x="1604588" y="3767308"/>
              <a:ext cx="2981267" cy="629828"/>
            </a:xfrm>
            <a:prstGeom prst="roundRect">
              <a:avLst>
                <a:gd name="adj" fmla="val 50000"/>
              </a:avLst>
            </a:prstGeom>
            <a:solidFill>
              <a:schemeClr val="accent5"/>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79" name="TextBox 10">
              <a:extLst>
                <a:ext uri="{FF2B5EF4-FFF2-40B4-BE49-F238E27FC236}">
                  <a16:creationId xmlns:a16="http://schemas.microsoft.com/office/drawing/2014/main" id="{E738BAA3-00F8-C24E-8EDB-04BF29E5AE38}"/>
                </a:ext>
              </a:extLst>
            </p:cNvPr>
            <p:cNvSpPr txBox="1">
              <a:spLocks noChangeArrowheads="1"/>
            </p:cNvSpPr>
            <p:nvPr/>
          </p:nvSpPr>
          <p:spPr bwMode="auto">
            <a:xfrm>
              <a:off x="1701023" y="3889741"/>
              <a:ext cx="2766948"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marL="0" marR="0" indent="0" algn="ctr" defTabSz="1825626" rtl="0" eaLnBrk="1" fontAlgn="base" latinLnBrk="0" hangingPunct="1">
                <a:lnSpc>
                  <a:spcPct val="100000"/>
                </a:lnSpc>
                <a:spcBef>
                  <a:spcPct val="0"/>
                </a:spcBef>
                <a:spcAft>
                  <a:spcPct val="0"/>
                </a:spcAft>
                <a:buClrTx/>
                <a:buSzTx/>
                <a:buFontTx/>
                <a:buNone/>
                <a:tabLst/>
                <a:defRPr/>
              </a:pPr>
              <a:r>
                <a:rPr lang="en-GB" altLang="en-US" sz="4000" dirty="0">
                  <a:solidFill>
                    <a:schemeClr val="bg1"/>
                  </a:solidFill>
                </a:rPr>
                <a:t>2,000+ incidents a year</a:t>
              </a:r>
            </a:p>
          </p:txBody>
        </p:sp>
      </p:grpSp>
      <p:grpSp>
        <p:nvGrpSpPr>
          <p:cNvPr id="80" name="Group 11">
            <a:extLst>
              <a:ext uri="{FF2B5EF4-FFF2-40B4-BE49-F238E27FC236}">
                <a16:creationId xmlns:a16="http://schemas.microsoft.com/office/drawing/2014/main" id="{0EDF75F2-28AA-0E4C-98C0-2E728A88E55B}"/>
              </a:ext>
            </a:extLst>
          </p:cNvPr>
          <p:cNvGrpSpPr>
            <a:grpSpLocks/>
          </p:cNvGrpSpPr>
          <p:nvPr userDrawn="1"/>
        </p:nvGrpSpPr>
        <p:grpSpPr bwMode="auto">
          <a:xfrm>
            <a:off x="11545305" y="10849706"/>
            <a:ext cx="3157398" cy="1260476"/>
            <a:chOff x="1022698" y="4612433"/>
            <a:chExt cx="2682893" cy="629828"/>
          </a:xfrm>
        </p:grpSpPr>
        <p:sp>
          <p:nvSpPr>
            <p:cNvPr id="81" name="Rounded Rectangle 80">
              <a:extLst>
                <a:ext uri="{FF2B5EF4-FFF2-40B4-BE49-F238E27FC236}">
                  <a16:creationId xmlns:a16="http://schemas.microsoft.com/office/drawing/2014/main" id="{601C8DF2-A4AD-6C43-878C-F8AC061D6075}"/>
                </a:ext>
              </a:extLst>
            </p:cNvPr>
            <p:cNvSpPr/>
            <p:nvPr/>
          </p:nvSpPr>
          <p:spPr>
            <a:xfrm>
              <a:off x="1022698" y="4612433"/>
              <a:ext cx="2682893" cy="629828"/>
            </a:xfrm>
            <a:prstGeom prst="roundRect">
              <a:avLst>
                <a:gd name="adj" fmla="val 50000"/>
              </a:avLst>
            </a:prstGeom>
            <a:solidFill>
              <a:schemeClr val="accent4"/>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82" name="TextBox 13">
              <a:extLst>
                <a:ext uri="{FF2B5EF4-FFF2-40B4-BE49-F238E27FC236}">
                  <a16:creationId xmlns:a16="http://schemas.microsoft.com/office/drawing/2014/main" id="{E5DDE3F8-4265-D843-966F-3E0D9F383AAA}"/>
                </a:ext>
              </a:extLst>
            </p:cNvPr>
            <p:cNvSpPr txBox="1">
              <a:spLocks noChangeArrowheads="1"/>
            </p:cNvSpPr>
            <p:nvPr/>
          </p:nvSpPr>
          <p:spPr bwMode="auto">
            <a:xfrm>
              <a:off x="1119131" y="4723419"/>
              <a:ext cx="2490024"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bg1"/>
                  </a:solidFill>
                </a:rPr>
                <a:t>20+ years</a:t>
              </a:r>
            </a:p>
          </p:txBody>
        </p:sp>
      </p:grpSp>
      <p:sp>
        <p:nvSpPr>
          <p:cNvPr id="83" name="TextBox 13">
            <a:extLst>
              <a:ext uri="{FF2B5EF4-FFF2-40B4-BE49-F238E27FC236}">
                <a16:creationId xmlns:a16="http://schemas.microsoft.com/office/drawing/2014/main" id="{C7573EBC-7821-0B49-80FA-FCEB82A0214E}"/>
              </a:ext>
            </a:extLst>
          </p:cNvPr>
          <p:cNvSpPr txBox="1">
            <a:spLocks noChangeArrowheads="1"/>
          </p:cNvSpPr>
          <p:nvPr userDrawn="1"/>
        </p:nvSpPr>
        <p:spPr bwMode="auto">
          <a:xfrm>
            <a:off x="18433237" y="8076309"/>
            <a:ext cx="1254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7000" b="1" i="0" dirty="0">
                <a:solidFill>
                  <a:schemeClr val="accent5"/>
                </a:solidFill>
                <a:latin typeface="Montserrat" pitchFamily="2" charset="77"/>
              </a:rPr>
              <a:t>=</a:t>
            </a:r>
          </a:p>
        </p:txBody>
      </p:sp>
      <p:pic>
        <p:nvPicPr>
          <p:cNvPr id="84" name="Picture 83" descr="Logo&#10;&#10;Description automatically generated">
            <a:extLst>
              <a:ext uri="{FF2B5EF4-FFF2-40B4-BE49-F238E27FC236}">
                <a16:creationId xmlns:a16="http://schemas.microsoft.com/office/drawing/2014/main" id="{0F064B36-6DAA-A64D-B9AC-2F1D61FDC6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22810" y="9253067"/>
            <a:ext cx="2875500" cy="1220126"/>
          </a:xfrm>
          <a:prstGeom prst="rect">
            <a:avLst/>
          </a:prstGeom>
        </p:spPr>
      </p:pic>
      <p:grpSp>
        <p:nvGrpSpPr>
          <p:cNvPr id="85" name="Group 11">
            <a:extLst>
              <a:ext uri="{FF2B5EF4-FFF2-40B4-BE49-F238E27FC236}">
                <a16:creationId xmlns:a16="http://schemas.microsoft.com/office/drawing/2014/main" id="{7371C806-CB7B-5C43-84CD-8E8206F6D39F}"/>
              </a:ext>
            </a:extLst>
          </p:cNvPr>
          <p:cNvGrpSpPr>
            <a:grpSpLocks/>
          </p:cNvGrpSpPr>
          <p:nvPr userDrawn="1"/>
        </p:nvGrpSpPr>
        <p:grpSpPr bwMode="auto">
          <a:xfrm>
            <a:off x="6756749" y="10849711"/>
            <a:ext cx="4392838" cy="1260476"/>
            <a:chOff x="1022698" y="4612433"/>
            <a:chExt cx="2682893" cy="629828"/>
          </a:xfrm>
        </p:grpSpPr>
        <p:sp>
          <p:nvSpPr>
            <p:cNvPr id="86" name="Rounded Rectangle 85">
              <a:extLst>
                <a:ext uri="{FF2B5EF4-FFF2-40B4-BE49-F238E27FC236}">
                  <a16:creationId xmlns:a16="http://schemas.microsoft.com/office/drawing/2014/main" id="{D6599A2C-1E52-714F-969F-49544B0FF9D0}"/>
                </a:ext>
              </a:extLst>
            </p:cNvPr>
            <p:cNvSpPr/>
            <p:nvPr/>
          </p:nvSpPr>
          <p:spPr>
            <a:xfrm>
              <a:off x="1022698" y="4612433"/>
              <a:ext cx="2682893" cy="629828"/>
            </a:xfrm>
            <a:prstGeom prst="roundRect">
              <a:avLst>
                <a:gd name="adj" fmla="val 50000"/>
              </a:avLst>
            </a:prstGeom>
            <a:solidFill>
              <a:schemeClr val="accent1"/>
            </a:solidFill>
            <a:ln>
              <a:noFill/>
            </a:ln>
            <a:effectLst>
              <a:outerShdw blurRad="309118" sx="101277" sy="101277" algn="ctr" rotWithShape="0">
                <a:prstClr val="black">
                  <a:alpha val="11106"/>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3200" dirty="0">
                <a:solidFill>
                  <a:schemeClr val="tx2"/>
                </a:solidFill>
              </a:endParaRPr>
            </a:p>
          </p:txBody>
        </p:sp>
        <p:sp>
          <p:nvSpPr>
            <p:cNvPr id="87" name="TextBox 13">
              <a:extLst>
                <a:ext uri="{FF2B5EF4-FFF2-40B4-BE49-F238E27FC236}">
                  <a16:creationId xmlns:a16="http://schemas.microsoft.com/office/drawing/2014/main" id="{645B67D0-F2F0-E34B-96D7-F543DD615EA8}"/>
                </a:ext>
              </a:extLst>
            </p:cNvPr>
            <p:cNvSpPr txBox="1">
              <a:spLocks noChangeArrowheads="1"/>
            </p:cNvSpPr>
            <p:nvPr/>
          </p:nvSpPr>
          <p:spPr bwMode="auto">
            <a:xfrm>
              <a:off x="1119132" y="4723419"/>
              <a:ext cx="2490025" cy="3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r>
                <a:rPr lang="en-GB" altLang="en-US" sz="4000" dirty="0">
                  <a:solidFill>
                    <a:schemeClr val="tx2"/>
                  </a:solidFill>
                </a:rPr>
                <a:t>24/7 response</a:t>
              </a:r>
            </a:p>
          </p:txBody>
        </p:sp>
      </p:grpSp>
      <p:sp>
        <p:nvSpPr>
          <p:cNvPr id="88" name="Rounded Rectangle 87">
            <a:extLst>
              <a:ext uri="{FF2B5EF4-FFF2-40B4-BE49-F238E27FC236}">
                <a16:creationId xmlns:a16="http://schemas.microsoft.com/office/drawing/2014/main" id="{648B958C-D903-E547-8D9D-5998CAFB21F7}"/>
              </a:ext>
            </a:extLst>
          </p:cNvPr>
          <p:cNvSpPr/>
          <p:nvPr userDrawn="1"/>
        </p:nvSpPr>
        <p:spPr>
          <a:xfrm>
            <a:off x="-337579" y="7335100"/>
            <a:ext cx="5269046" cy="6649908"/>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9" name="Content Placeholder 2">
            <a:extLst>
              <a:ext uri="{FF2B5EF4-FFF2-40B4-BE49-F238E27FC236}">
                <a16:creationId xmlns:a16="http://schemas.microsoft.com/office/drawing/2014/main" id="{3F3986FE-8C7B-C045-A215-0044CCF3CC0A}"/>
              </a:ext>
            </a:extLst>
          </p:cNvPr>
          <p:cNvSpPr txBox="1">
            <a:spLocks/>
          </p:cNvSpPr>
          <p:nvPr userDrawn="1"/>
        </p:nvSpPr>
        <p:spPr>
          <a:xfrm>
            <a:off x="795745" y="8514179"/>
            <a:ext cx="3547506" cy="2051134"/>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149BD6"/>
                </a:solidFill>
                <a:effectLst/>
                <a:uLnTx/>
                <a:uFillTx/>
                <a:latin typeface="Montserrat Medium" pitchFamily="2" charset="77"/>
                <a:ea typeface="+mn-ea"/>
                <a:cs typeface="+mn-cs"/>
              </a:rPr>
              <a:t>Claims Product Solution of the Year </a:t>
            </a:r>
          </a:p>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t>Insurance Times Claims Excellence Awards 2021</a:t>
            </a:r>
          </a:p>
        </p:txBody>
      </p:sp>
      <p:grpSp>
        <p:nvGrpSpPr>
          <p:cNvPr id="90" name="Group 89">
            <a:extLst>
              <a:ext uri="{FF2B5EF4-FFF2-40B4-BE49-F238E27FC236}">
                <a16:creationId xmlns:a16="http://schemas.microsoft.com/office/drawing/2014/main" id="{7768C33C-BB7C-E147-B41D-369973E8A2A5}"/>
              </a:ext>
            </a:extLst>
          </p:cNvPr>
          <p:cNvGrpSpPr/>
          <p:nvPr userDrawn="1"/>
        </p:nvGrpSpPr>
        <p:grpSpPr>
          <a:xfrm>
            <a:off x="972301" y="7972451"/>
            <a:ext cx="1941966" cy="325818"/>
            <a:chOff x="6594730" y="753185"/>
            <a:chExt cx="970983" cy="162909"/>
          </a:xfrm>
          <a:solidFill>
            <a:schemeClr val="tx2"/>
          </a:solidFill>
        </p:grpSpPr>
        <p:sp>
          <p:nvSpPr>
            <p:cNvPr id="91" name="5-point Star 90">
              <a:extLst>
                <a:ext uri="{FF2B5EF4-FFF2-40B4-BE49-F238E27FC236}">
                  <a16:creationId xmlns:a16="http://schemas.microsoft.com/office/drawing/2014/main" id="{1C75BB0A-F988-DC4A-B6B1-08035991F4F3}"/>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92" name="5-point Star 91">
              <a:extLst>
                <a:ext uri="{FF2B5EF4-FFF2-40B4-BE49-F238E27FC236}">
                  <a16:creationId xmlns:a16="http://schemas.microsoft.com/office/drawing/2014/main" id="{C9AD5590-76C8-8749-B0C1-2BCB8AE07F08}"/>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93" name="5-point Star 92">
              <a:extLst>
                <a:ext uri="{FF2B5EF4-FFF2-40B4-BE49-F238E27FC236}">
                  <a16:creationId xmlns:a16="http://schemas.microsoft.com/office/drawing/2014/main" id="{3FF4325F-CC4A-F642-8B11-7A86FCF4AE5F}"/>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94" name="5-point Star 93">
              <a:extLst>
                <a:ext uri="{FF2B5EF4-FFF2-40B4-BE49-F238E27FC236}">
                  <a16:creationId xmlns:a16="http://schemas.microsoft.com/office/drawing/2014/main" id="{45DB7965-FAA7-3242-9CD6-37CC4CC60315}"/>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95" name="5-point Star 94">
              <a:extLst>
                <a:ext uri="{FF2B5EF4-FFF2-40B4-BE49-F238E27FC236}">
                  <a16:creationId xmlns:a16="http://schemas.microsoft.com/office/drawing/2014/main" id="{895309EF-AC77-CD4D-8841-46D3952EDC8C}"/>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
        <p:nvSpPr>
          <p:cNvPr id="96" name="Content Placeholder 2">
            <a:extLst>
              <a:ext uri="{FF2B5EF4-FFF2-40B4-BE49-F238E27FC236}">
                <a16:creationId xmlns:a16="http://schemas.microsoft.com/office/drawing/2014/main" id="{05D10F9C-2193-5C4B-B4D7-3132B7A6E485}"/>
              </a:ext>
            </a:extLst>
          </p:cNvPr>
          <p:cNvSpPr txBox="1">
            <a:spLocks/>
          </p:cNvSpPr>
          <p:nvPr userDrawn="1"/>
        </p:nvSpPr>
        <p:spPr>
          <a:xfrm>
            <a:off x="795747" y="11183437"/>
            <a:ext cx="3322450" cy="191055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149BD6"/>
                </a:solidFill>
                <a:effectLst/>
                <a:uLnTx/>
                <a:uFillTx/>
                <a:latin typeface="Montserrat Medium" pitchFamily="2" charset="77"/>
                <a:ea typeface="+mn-ea"/>
                <a:cs typeface="+mn-cs"/>
              </a:rPr>
              <a:t>Cyber Claims Team of the Year </a:t>
            </a:r>
          </a:p>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t>Insurance Insider Cyber Rankings 2020 </a:t>
            </a:r>
          </a:p>
        </p:txBody>
      </p:sp>
      <p:grpSp>
        <p:nvGrpSpPr>
          <p:cNvPr id="97" name="Group 96">
            <a:extLst>
              <a:ext uri="{FF2B5EF4-FFF2-40B4-BE49-F238E27FC236}">
                <a16:creationId xmlns:a16="http://schemas.microsoft.com/office/drawing/2014/main" id="{805D59C5-01F0-9844-A119-BC240F34302E}"/>
              </a:ext>
            </a:extLst>
          </p:cNvPr>
          <p:cNvGrpSpPr/>
          <p:nvPr userDrawn="1"/>
        </p:nvGrpSpPr>
        <p:grpSpPr>
          <a:xfrm>
            <a:off x="972301" y="10641709"/>
            <a:ext cx="1941966" cy="325818"/>
            <a:chOff x="6594730" y="753185"/>
            <a:chExt cx="970983" cy="162909"/>
          </a:xfrm>
          <a:solidFill>
            <a:schemeClr val="tx2"/>
          </a:solidFill>
        </p:grpSpPr>
        <p:sp>
          <p:nvSpPr>
            <p:cNvPr id="98" name="5-point Star 97">
              <a:extLst>
                <a:ext uri="{FF2B5EF4-FFF2-40B4-BE49-F238E27FC236}">
                  <a16:creationId xmlns:a16="http://schemas.microsoft.com/office/drawing/2014/main" id="{3AFBEEC8-E0FA-114E-A819-9ED6D2CCFF97}"/>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99" name="5-point Star 98">
              <a:extLst>
                <a:ext uri="{FF2B5EF4-FFF2-40B4-BE49-F238E27FC236}">
                  <a16:creationId xmlns:a16="http://schemas.microsoft.com/office/drawing/2014/main" id="{990A71E0-D7E6-5742-AB30-A43C50E22248}"/>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00" name="5-point Star 99">
              <a:extLst>
                <a:ext uri="{FF2B5EF4-FFF2-40B4-BE49-F238E27FC236}">
                  <a16:creationId xmlns:a16="http://schemas.microsoft.com/office/drawing/2014/main" id="{11732E34-BB18-424E-BCA0-31C2B9A308EB}"/>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01" name="5-point Star 100">
              <a:extLst>
                <a:ext uri="{FF2B5EF4-FFF2-40B4-BE49-F238E27FC236}">
                  <a16:creationId xmlns:a16="http://schemas.microsoft.com/office/drawing/2014/main" id="{014B5F8E-B4EB-6A4A-9CF2-CBE46757AB82}"/>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102" name="5-point Star 101">
              <a:extLst>
                <a:ext uri="{FF2B5EF4-FFF2-40B4-BE49-F238E27FC236}">
                  <a16:creationId xmlns:a16="http://schemas.microsoft.com/office/drawing/2014/main" id="{6BC4FC63-18F7-1B48-B9AE-1432CE1ADD15}"/>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grpSp>
        <p:nvGrpSpPr>
          <p:cNvPr id="103" name="Group 102">
            <a:extLst>
              <a:ext uri="{FF2B5EF4-FFF2-40B4-BE49-F238E27FC236}">
                <a16:creationId xmlns:a16="http://schemas.microsoft.com/office/drawing/2014/main" id="{FE9D6FC3-1644-BB43-96DA-18C26708164E}"/>
              </a:ext>
            </a:extLst>
          </p:cNvPr>
          <p:cNvGrpSpPr/>
          <p:nvPr userDrawn="1"/>
        </p:nvGrpSpPr>
        <p:grpSpPr>
          <a:xfrm>
            <a:off x="20310521" y="1073617"/>
            <a:ext cx="3041658" cy="3041658"/>
            <a:chOff x="10200230" y="506828"/>
            <a:chExt cx="1520829" cy="1520829"/>
          </a:xfrm>
        </p:grpSpPr>
        <p:sp>
          <p:nvSpPr>
            <p:cNvPr id="104" name="Oval 103">
              <a:extLst>
                <a:ext uri="{FF2B5EF4-FFF2-40B4-BE49-F238E27FC236}">
                  <a16:creationId xmlns:a16="http://schemas.microsoft.com/office/drawing/2014/main" id="{B70D938E-0C50-6348-9E0B-E2D0DD2AEFC8}"/>
                </a:ext>
              </a:extLst>
            </p:cNvPr>
            <p:cNvSpPr/>
            <p:nvPr userDrawn="1"/>
          </p:nvSpPr>
          <p:spPr>
            <a:xfrm>
              <a:off x="10200230" y="506828"/>
              <a:ext cx="1520829" cy="1520829"/>
            </a:xfrm>
            <a:prstGeom prst="ellipse">
              <a:avLst/>
            </a:prstGeom>
            <a:solidFill>
              <a:srgbClr val="031C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5" name="TextBox 6">
              <a:extLst>
                <a:ext uri="{FF2B5EF4-FFF2-40B4-BE49-F238E27FC236}">
                  <a16:creationId xmlns:a16="http://schemas.microsoft.com/office/drawing/2014/main" id="{20968D93-FCB3-554F-A62A-5E11E7A0E271}"/>
                </a:ext>
              </a:extLst>
            </p:cNvPr>
            <p:cNvSpPr txBox="1">
              <a:spLocks noChangeArrowheads="1"/>
            </p:cNvSpPr>
            <p:nvPr userDrawn="1"/>
          </p:nvSpPr>
          <p:spPr bwMode="auto">
            <a:xfrm rot="540212">
              <a:off x="10355250" y="792315"/>
              <a:ext cx="1251038" cy="86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ctr" eaLnBrk="1" hangingPunct="1">
                <a:lnSpc>
                  <a:spcPct val="120000"/>
                </a:lnSpc>
              </a:pPr>
              <a:r>
                <a:rPr lang="en-GB" altLang="en-US" sz="2400" b="0" i="0" dirty="0">
                  <a:solidFill>
                    <a:schemeClr val="bg1"/>
                  </a:solidFill>
                  <a:latin typeface="Montserrat" pitchFamily="2" charset="77"/>
                </a:rPr>
                <a:t>Industry’s leading cyber incident response app</a:t>
              </a:r>
            </a:p>
          </p:txBody>
        </p:sp>
      </p:grpSp>
    </p:spTree>
    <p:extLst>
      <p:ext uri="{BB962C8B-B14F-4D97-AF65-F5344CB8AC3E}">
        <p14:creationId xmlns:p14="http://schemas.microsoft.com/office/powerpoint/2010/main" val="3577425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R app">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129791-879B-6D4F-9C2D-98E95AD31C81}"/>
              </a:ext>
            </a:extLst>
          </p:cNvPr>
          <p:cNvSpPr/>
          <p:nvPr userDrawn="1"/>
        </p:nvSpPr>
        <p:spPr>
          <a:xfrm>
            <a:off x="0" y="0"/>
            <a:ext cx="24384000" cy="13716000"/>
          </a:xfrm>
          <a:prstGeom prst="rect">
            <a:avLst/>
          </a:prstGeom>
          <a:solidFill>
            <a:srgbClr val="03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Text Placeholder 2">
            <a:extLst>
              <a:ext uri="{FF2B5EF4-FFF2-40B4-BE49-F238E27FC236}">
                <a16:creationId xmlns:a16="http://schemas.microsoft.com/office/drawing/2014/main" id="{4A0F1F17-E2A3-CD44-B5E8-99E71297897E}"/>
              </a:ext>
            </a:extLst>
          </p:cNvPr>
          <p:cNvSpPr txBox="1">
            <a:spLocks/>
          </p:cNvSpPr>
          <p:nvPr userDrawn="1"/>
        </p:nvSpPr>
        <p:spPr>
          <a:xfrm>
            <a:off x="2207455" y="3130353"/>
            <a:ext cx="13327122" cy="1108958"/>
          </a:xfrm>
          <a:prstGeom prst="rect">
            <a:avLst/>
          </a:prstGeom>
        </p:spPr>
        <p:txBody>
          <a:bodyPr vert="horz" lIns="182880" tIns="91440" rIns="182880" bIns="91440" rtlCol="0">
            <a:noAutofit/>
          </a:bodyPr>
          <a:lstStyle>
            <a:lvl1pPr marL="228594" marR="0" indent="-228594" algn="l" defTabSz="914377" rtl="0" eaLnBrk="1" fontAlgn="auto" latinLnBrk="0" hangingPunct="1">
              <a:lnSpc>
                <a:spcPct val="120000"/>
              </a:lnSpc>
              <a:spcBef>
                <a:spcPts val="1000"/>
              </a:spcBef>
              <a:spcAft>
                <a:spcPts val="0"/>
              </a:spcAft>
              <a:buClr>
                <a:srgbClr val="149BD7"/>
              </a:buClr>
              <a:buSzPct val="130000"/>
              <a:buFont typeface="Arial" panose="020B0604020202020204" pitchFamily="34" charset="0"/>
              <a:buChar char="•"/>
              <a:tabLst/>
              <a:defRPr sz="1200" kern="1200">
                <a:solidFill>
                  <a:srgbClr val="575756"/>
                </a:solidFill>
                <a:latin typeface="Montserrat Light" panose="020B0604020202020204" charset="0"/>
                <a:ea typeface="+mn-ea"/>
                <a:cs typeface="+mn-cs"/>
              </a:defRPr>
            </a:lvl1pPr>
            <a:lvl2pPr marL="685783" marR="0" indent="-228594" algn="l" defTabSz="914377" rtl="0" eaLnBrk="1" fontAlgn="auto" latinLnBrk="0" hangingPunct="1">
              <a:lnSpc>
                <a:spcPct val="120000"/>
              </a:lnSpc>
              <a:spcBef>
                <a:spcPts val="300"/>
              </a:spcBef>
              <a:spcAft>
                <a:spcPts val="0"/>
              </a:spcAft>
              <a:buClr>
                <a:srgbClr val="149BD7"/>
              </a:buClr>
              <a:buSzPct val="80000"/>
              <a:buFont typeface="Courier New" panose="02070309020205020404" pitchFamily="49" charset="0"/>
              <a:buChar char="o"/>
              <a:tabLst/>
              <a:defRPr sz="1200" kern="1200">
                <a:solidFill>
                  <a:srgbClr val="575756"/>
                </a:solidFill>
                <a:latin typeface="Montserrat Light" panose="020B0604020202020204" charset="0"/>
                <a:ea typeface="+mn-ea"/>
                <a:cs typeface="+mn-cs"/>
              </a:defRPr>
            </a:lvl2pPr>
            <a:lvl3pPr marL="1141413" marR="0" indent="-227013" algn="l" defTabSz="914377" rtl="0" eaLnBrk="1" fontAlgn="auto" latinLnBrk="0" hangingPunct="1">
              <a:lnSpc>
                <a:spcPct val="120000"/>
              </a:lnSpc>
              <a:spcBef>
                <a:spcPts val="300"/>
              </a:spcBef>
              <a:spcAft>
                <a:spcPts val="0"/>
              </a:spcAft>
              <a:buClr>
                <a:srgbClr val="149BD7"/>
              </a:buClr>
              <a:buSzTx/>
              <a:buFont typeface="Montserrat Light" panose="020B0604020202020204" charset="0"/>
              <a:buChar char="−"/>
              <a:tabLst/>
              <a:defRPr sz="1200" kern="1200">
                <a:solidFill>
                  <a:srgbClr val="575756"/>
                </a:solidFill>
                <a:latin typeface="Montserrat Light" panose="020B0604020202020204" charset="0"/>
                <a:ea typeface="+mn-ea"/>
                <a:cs typeface="+mn-cs"/>
              </a:defRPr>
            </a:lvl3pPr>
            <a:lvl4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4pPr>
            <a:lvl5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accent1"/>
                </a:solidFill>
                <a:latin typeface="Montserrat Medium" panose="00000600000000000000" pitchFamily="2" charset="0"/>
                <a:ea typeface="Verdana" panose="020B0604030504040204" pitchFamily="34" charset="0"/>
                <a:cs typeface="Verdana" panose="020B0604030504040204" pitchFamily="34" charset="0"/>
              </a:rPr>
              <a:t>An integral part of our cyber policy, our award-winning mobile app, Response, gives policyholders access to a range of proactive cybersecurity tools and services.</a:t>
            </a:r>
          </a:p>
        </p:txBody>
      </p:sp>
      <p:cxnSp>
        <p:nvCxnSpPr>
          <p:cNvPr id="27" name="Straight Connector 26">
            <a:extLst>
              <a:ext uri="{FF2B5EF4-FFF2-40B4-BE49-F238E27FC236}">
                <a16:creationId xmlns:a16="http://schemas.microsoft.com/office/drawing/2014/main" id="{3E04F5BD-290B-D94F-BA21-E07D183C12EA}"/>
              </a:ext>
            </a:extLst>
          </p:cNvPr>
          <p:cNvCxnSpPr>
            <a:cxnSpLocks/>
          </p:cNvCxnSpPr>
          <p:nvPr userDrawn="1"/>
        </p:nvCxnSpPr>
        <p:spPr>
          <a:xfrm>
            <a:off x="1968188" y="3261968"/>
            <a:ext cx="0" cy="76638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356AFD5-A14D-3D4C-897D-43CB84318BE7}"/>
              </a:ext>
            </a:extLst>
          </p:cNvPr>
          <p:cNvGrpSpPr/>
          <p:nvPr userDrawn="1"/>
        </p:nvGrpSpPr>
        <p:grpSpPr>
          <a:xfrm>
            <a:off x="1973129" y="5100585"/>
            <a:ext cx="663442" cy="663444"/>
            <a:chOff x="3890524" y="5514583"/>
            <a:chExt cx="331721" cy="331722"/>
          </a:xfrm>
          <a:solidFill>
            <a:srgbClr val="149BD7"/>
          </a:solidFill>
        </p:grpSpPr>
        <p:sp>
          <p:nvSpPr>
            <p:cNvPr id="29" name="Oval 28">
              <a:extLst>
                <a:ext uri="{FF2B5EF4-FFF2-40B4-BE49-F238E27FC236}">
                  <a16:creationId xmlns:a16="http://schemas.microsoft.com/office/drawing/2014/main" id="{75E164F1-70F8-A748-B652-BBD53709E0F8}"/>
                </a:ext>
              </a:extLst>
            </p:cNvPr>
            <p:cNvSpPr/>
            <p:nvPr/>
          </p:nvSpPr>
          <p:spPr>
            <a:xfrm>
              <a:off x="3890524" y="5514583"/>
              <a:ext cx="331721" cy="331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0" name="TextBox 29">
              <a:extLst>
                <a:ext uri="{FF2B5EF4-FFF2-40B4-BE49-F238E27FC236}">
                  <a16:creationId xmlns:a16="http://schemas.microsoft.com/office/drawing/2014/main" id="{764B643D-0195-BA47-89E2-B45BEF408729}"/>
                </a:ext>
              </a:extLst>
            </p:cNvPr>
            <p:cNvSpPr txBox="1"/>
            <p:nvPr/>
          </p:nvSpPr>
          <p:spPr>
            <a:xfrm>
              <a:off x="3948041" y="5565028"/>
              <a:ext cx="216686" cy="230833"/>
            </a:xfrm>
            <a:prstGeom prst="rect">
              <a:avLst/>
            </a:prstGeom>
            <a:noFill/>
            <a:ln>
              <a:noFill/>
            </a:ln>
          </p:spPr>
          <p:txBody>
            <a:bodyPr wrap="square" rtlCol="0" anchor="ctr" anchorCtr="0">
              <a:spAutoFit/>
            </a:bodyPr>
            <a:lstStyle/>
            <a:p>
              <a:pPr algn="ctr"/>
              <a:r>
                <a:rPr lang="en-US" sz="2400" dirty="0">
                  <a:solidFill>
                    <a:schemeClr val="tx2"/>
                  </a:solidFill>
                  <a:latin typeface="Montserrat Medium" pitchFamily="2" charset="77"/>
                </a:rPr>
                <a:t>1</a:t>
              </a:r>
            </a:p>
          </p:txBody>
        </p:sp>
      </p:grpSp>
      <p:grpSp>
        <p:nvGrpSpPr>
          <p:cNvPr id="31" name="Group 30">
            <a:extLst>
              <a:ext uri="{FF2B5EF4-FFF2-40B4-BE49-F238E27FC236}">
                <a16:creationId xmlns:a16="http://schemas.microsoft.com/office/drawing/2014/main" id="{1A014CDE-3D3A-5B48-BAE7-2B314782D4F0}"/>
              </a:ext>
            </a:extLst>
          </p:cNvPr>
          <p:cNvGrpSpPr/>
          <p:nvPr userDrawn="1"/>
        </p:nvGrpSpPr>
        <p:grpSpPr>
          <a:xfrm>
            <a:off x="1968189" y="6082191"/>
            <a:ext cx="663442" cy="663444"/>
            <a:chOff x="4307281" y="5514583"/>
            <a:chExt cx="331721" cy="331722"/>
          </a:xfrm>
          <a:solidFill>
            <a:srgbClr val="149BD7"/>
          </a:solidFill>
        </p:grpSpPr>
        <p:sp>
          <p:nvSpPr>
            <p:cNvPr id="32" name="Oval 31">
              <a:extLst>
                <a:ext uri="{FF2B5EF4-FFF2-40B4-BE49-F238E27FC236}">
                  <a16:creationId xmlns:a16="http://schemas.microsoft.com/office/drawing/2014/main" id="{09434941-31B3-1E42-89D7-4534E5EC232A}"/>
                </a:ext>
              </a:extLst>
            </p:cNvPr>
            <p:cNvSpPr/>
            <p:nvPr/>
          </p:nvSpPr>
          <p:spPr>
            <a:xfrm>
              <a:off x="4307281" y="5514583"/>
              <a:ext cx="331721" cy="331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3" name="TextBox 32">
              <a:extLst>
                <a:ext uri="{FF2B5EF4-FFF2-40B4-BE49-F238E27FC236}">
                  <a16:creationId xmlns:a16="http://schemas.microsoft.com/office/drawing/2014/main" id="{425B742C-F695-0541-AB81-20F438F4F3D5}"/>
                </a:ext>
              </a:extLst>
            </p:cNvPr>
            <p:cNvSpPr txBox="1"/>
            <p:nvPr/>
          </p:nvSpPr>
          <p:spPr>
            <a:xfrm>
              <a:off x="4364798" y="5565028"/>
              <a:ext cx="216686" cy="230833"/>
            </a:xfrm>
            <a:prstGeom prst="rect">
              <a:avLst/>
            </a:prstGeom>
            <a:noFill/>
            <a:ln>
              <a:noFill/>
            </a:ln>
          </p:spPr>
          <p:txBody>
            <a:bodyPr wrap="square" rtlCol="0" anchor="ctr" anchorCtr="0">
              <a:spAutoFit/>
            </a:bodyPr>
            <a:lstStyle/>
            <a:p>
              <a:pPr algn="ctr"/>
              <a:r>
                <a:rPr lang="en-US" sz="2400" dirty="0">
                  <a:solidFill>
                    <a:schemeClr val="tx2"/>
                  </a:solidFill>
                  <a:latin typeface="Montserrat Medium" pitchFamily="2" charset="77"/>
                </a:rPr>
                <a:t>2</a:t>
              </a:r>
            </a:p>
          </p:txBody>
        </p:sp>
      </p:grpSp>
      <p:grpSp>
        <p:nvGrpSpPr>
          <p:cNvPr id="34" name="Group 33">
            <a:extLst>
              <a:ext uri="{FF2B5EF4-FFF2-40B4-BE49-F238E27FC236}">
                <a16:creationId xmlns:a16="http://schemas.microsoft.com/office/drawing/2014/main" id="{57BAB980-D02D-C342-8590-DBCBA61F3FF0}"/>
              </a:ext>
            </a:extLst>
          </p:cNvPr>
          <p:cNvGrpSpPr/>
          <p:nvPr userDrawn="1"/>
        </p:nvGrpSpPr>
        <p:grpSpPr>
          <a:xfrm>
            <a:off x="1968191" y="7063797"/>
            <a:ext cx="663442" cy="663444"/>
            <a:chOff x="4719433" y="5514583"/>
            <a:chExt cx="331721" cy="331722"/>
          </a:xfrm>
          <a:solidFill>
            <a:srgbClr val="149BD7"/>
          </a:solidFill>
        </p:grpSpPr>
        <p:sp>
          <p:nvSpPr>
            <p:cNvPr id="35" name="Oval 34">
              <a:extLst>
                <a:ext uri="{FF2B5EF4-FFF2-40B4-BE49-F238E27FC236}">
                  <a16:creationId xmlns:a16="http://schemas.microsoft.com/office/drawing/2014/main" id="{DEF19B70-C838-4245-81D4-FF7BA3EC5D55}"/>
                </a:ext>
              </a:extLst>
            </p:cNvPr>
            <p:cNvSpPr/>
            <p:nvPr/>
          </p:nvSpPr>
          <p:spPr>
            <a:xfrm>
              <a:off x="4719433" y="5514583"/>
              <a:ext cx="331721" cy="331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6" name="TextBox 35">
              <a:extLst>
                <a:ext uri="{FF2B5EF4-FFF2-40B4-BE49-F238E27FC236}">
                  <a16:creationId xmlns:a16="http://schemas.microsoft.com/office/drawing/2014/main" id="{2C2A8F51-82D4-5244-B47D-34678630CE01}"/>
                </a:ext>
              </a:extLst>
            </p:cNvPr>
            <p:cNvSpPr txBox="1"/>
            <p:nvPr/>
          </p:nvSpPr>
          <p:spPr>
            <a:xfrm>
              <a:off x="4776950" y="5565028"/>
              <a:ext cx="216686" cy="230833"/>
            </a:xfrm>
            <a:prstGeom prst="rect">
              <a:avLst/>
            </a:prstGeom>
            <a:noFill/>
            <a:ln>
              <a:noFill/>
            </a:ln>
          </p:spPr>
          <p:txBody>
            <a:bodyPr wrap="square" rtlCol="0" anchor="ctr" anchorCtr="0">
              <a:spAutoFit/>
            </a:bodyPr>
            <a:lstStyle/>
            <a:p>
              <a:pPr algn="ctr"/>
              <a:r>
                <a:rPr lang="en-US" sz="2400" dirty="0">
                  <a:solidFill>
                    <a:schemeClr val="tx2"/>
                  </a:solidFill>
                  <a:latin typeface="Montserrat Medium" pitchFamily="2" charset="77"/>
                </a:rPr>
                <a:t>3</a:t>
              </a:r>
            </a:p>
          </p:txBody>
        </p:sp>
      </p:grpSp>
      <p:grpSp>
        <p:nvGrpSpPr>
          <p:cNvPr id="37" name="Group 36">
            <a:extLst>
              <a:ext uri="{FF2B5EF4-FFF2-40B4-BE49-F238E27FC236}">
                <a16:creationId xmlns:a16="http://schemas.microsoft.com/office/drawing/2014/main" id="{705DAFAC-A4D0-8D47-A421-77A9BBE2B793}"/>
              </a:ext>
            </a:extLst>
          </p:cNvPr>
          <p:cNvGrpSpPr/>
          <p:nvPr userDrawn="1"/>
        </p:nvGrpSpPr>
        <p:grpSpPr>
          <a:xfrm>
            <a:off x="1968191" y="8068623"/>
            <a:ext cx="663442" cy="663444"/>
            <a:chOff x="5129693" y="5514583"/>
            <a:chExt cx="331721" cy="331722"/>
          </a:xfrm>
          <a:solidFill>
            <a:srgbClr val="149BD7"/>
          </a:solidFill>
        </p:grpSpPr>
        <p:sp>
          <p:nvSpPr>
            <p:cNvPr id="38" name="Oval 37">
              <a:extLst>
                <a:ext uri="{FF2B5EF4-FFF2-40B4-BE49-F238E27FC236}">
                  <a16:creationId xmlns:a16="http://schemas.microsoft.com/office/drawing/2014/main" id="{7289BC34-0D49-8943-9EE8-60F8EF02ADD0}"/>
                </a:ext>
              </a:extLst>
            </p:cNvPr>
            <p:cNvSpPr/>
            <p:nvPr/>
          </p:nvSpPr>
          <p:spPr>
            <a:xfrm>
              <a:off x="5129693" y="5514583"/>
              <a:ext cx="331721" cy="331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9" name="TextBox 38">
              <a:extLst>
                <a:ext uri="{FF2B5EF4-FFF2-40B4-BE49-F238E27FC236}">
                  <a16:creationId xmlns:a16="http://schemas.microsoft.com/office/drawing/2014/main" id="{0B7DE973-94EA-CD44-9312-1B0B18192FB1}"/>
                </a:ext>
              </a:extLst>
            </p:cNvPr>
            <p:cNvSpPr txBox="1"/>
            <p:nvPr/>
          </p:nvSpPr>
          <p:spPr>
            <a:xfrm>
              <a:off x="5187210" y="5565028"/>
              <a:ext cx="216686" cy="230833"/>
            </a:xfrm>
            <a:prstGeom prst="rect">
              <a:avLst/>
            </a:prstGeom>
            <a:noFill/>
            <a:ln>
              <a:noFill/>
            </a:ln>
          </p:spPr>
          <p:txBody>
            <a:bodyPr wrap="square" rtlCol="0" anchor="ctr" anchorCtr="0">
              <a:spAutoFit/>
            </a:bodyPr>
            <a:lstStyle/>
            <a:p>
              <a:pPr algn="ctr"/>
              <a:r>
                <a:rPr lang="en-US" sz="2400" dirty="0">
                  <a:solidFill>
                    <a:schemeClr val="tx2"/>
                  </a:solidFill>
                  <a:latin typeface="Montserrat Medium" pitchFamily="2" charset="77"/>
                </a:rPr>
                <a:t>4</a:t>
              </a:r>
            </a:p>
          </p:txBody>
        </p:sp>
      </p:grpSp>
      <p:sp>
        <p:nvSpPr>
          <p:cNvPr id="40" name="Text Placeholder 3">
            <a:extLst>
              <a:ext uri="{FF2B5EF4-FFF2-40B4-BE49-F238E27FC236}">
                <a16:creationId xmlns:a16="http://schemas.microsoft.com/office/drawing/2014/main" id="{50B16C4B-C795-934D-B66C-D8EC99D081F6}"/>
              </a:ext>
            </a:extLst>
          </p:cNvPr>
          <p:cNvSpPr txBox="1">
            <a:spLocks/>
          </p:cNvSpPr>
          <p:nvPr userDrawn="1"/>
        </p:nvSpPr>
        <p:spPr>
          <a:xfrm>
            <a:off x="2746664" y="5120540"/>
            <a:ext cx="9920036" cy="663444"/>
          </a:xfrm>
          <a:prstGeom prst="rect">
            <a:avLst/>
          </a:prstGeom>
        </p:spPr>
        <p:txBody>
          <a:bodyPr vert="horz" lIns="182880" tIns="91440" rIns="182880" bIns="91440" rtlCol="0">
            <a:noAutofit/>
          </a:bodyPr>
          <a:lstStyle>
            <a:lvl1pPr marL="228594" marR="0" indent="-228594" algn="l" defTabSz="914377" rtl="0" eaLnBrk="1" fontAlgn="auto" latinLnBrk="0" hangingPunct="1">
              <a:lnSpc>
                <a:spcPct val="120000"/>
              </a:lnSpc>
              <a:spcBef>
                <a:spcPts val="1000"/>
              </a:spcBef>
              <a:spcAft>
                <a:spcPts val="0"/>
              </a:spcAft>
              <a:buClr>
                <a:srgbClr val="149BD7"/>
              </a:buClr>
              <a:buSzPct val="130000"/>
              <a:buFont typeface="Arial" panose="020B0604020202020204" pitchFamily="34" charset="0"/>
              <a:buChar char="•"/>
              <a:tabLst/>
              <a:defRPr sz="1200" kern="1200">
                <a:solidFill>
                  <a:srgbClr val="575756"/>
                </a:solidFill>
                <a:latin typeface="Montserrat Light" panose="020B0604020202020204" charset="0"/>
                <a:ea typeface="+mn-ea"/>
                <a:cs typeface="+mn-cs"/>
              </a:defRPr>
            </a:lvl1pPr>
            <a:lvl2pPr marL="685783" marR="0" indent="-228594" algn="l" defTabSz="914377" rtl="0" eaLnBrk="1" fontAlgn="auto" latinLnBrk="0" hangingPunct="1">
              <a:lnSpc>
                <a:spcPct val="120000"/>
              </a:lnSpc>
              <a:spcBef>
                <a:spcPts val="300"/>
              </a:spcBef>
              <a:spcAft>
                <a:spcPts val="0"/>
              </a:spcAft>
              <a:buClr>
                <a:srgbClr val="149BD7"/>
              </a:buClr>
              <a:buSzPct val="80000"/>
              <a:buFont typeface="Courier New" panose="02070309020205020404" pitchFamily="49" charset="0"/>
              <a:buChar char="o"/>
              <a:tabLst/>
              <a:defRPr sz="1200" kern="1200">
                <a:solidFill>
                  <a:srgbClr val="575756"/>
                </a:solidFill>
                <a:latin typeface="Montserrat Light" panose="020B0604020202020204" charset="0"/>
                <a:ea typeface="+mn-ea"/>
                <a:cs typeface="+mn-cs"/>
              </a:defRPr>
            </a:lvl2pPr>
            <a:lvl3pPr marL="1141413" marR="0" indent="-227013" algn="l" defTabSz="914377" rtl="0" eaLnBrk="1" fontAlgn="auto" latinLnBrk="0" hangingPunct="1">
              <a:lnSpc>
                <a:spcPct val="120000"/>
              </a:lnSpc>
              <a:spcBef>
                <a:spcPts val="300"/>
              </a:spcBef>
              <a:spcAft>
                <a:spcPts val="0"/>
              </a:spcAft>
              <a:buClr>
                <a:srgbClr val="149BD7"/>
              </a:buClr>
              <a:buSzTx/>
              <a:buFont typeface="Montserrat Light" panose="020B0604020202020204" charset="0"/>
              <a:buChar char="−"/>
              <a:tabLst/>
              <a:defRPr sz="1200" kern="1200">
                <a:solidFill>
                  <a:srgbClr val="575756"/>
                </a:solidFill>
                <a:latin typeface="Montserrat Light" panose="020B0604020202020204" charset="0"/>
                <a:ea typeface="+mn-ea"/>
                <a:cs typeface="+mn-cs"/>
              </a:defRPr>
            </a:lvl3pPr>
            <a:lvl4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4pPr>
            <a:lvl5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0" i="0" dirty="0">
                <a:solidFill>
                  <a:schemeClr val="bg1"/>
                </a:solidFill>
                <a:latin typeface="Montserrat Medium" pitchFamily="2" charset="77"/>
                <a:ea typeface="Verdana" panose="020B0604030504040204" pitchFamily="34" charset="0"/>
                <a:cs typeface="Verdana" panose="020B0604030504040204" pitchFamily="34" charset="0"/>
              </a:rPr>
              <a:t>Get real-time threat intelligence, delivered to your phone</a:t>
            </a:r>
          </a:p>
        </p:txBody>
      </p:sp>
      <p:sp>
        <p:nvSpPr>
          <p:cNvPr id="44" name="TextBox 5">
            <a:extLst>
              <a:ext uri="{FF2B5EF4-FFF2-40B4-BE49-F238E27FC236}">
                <a16:creationId xmlns:a16="http://schemas.microsoft.com/office/drawing/2014/main" id="{28988C63-C144-E64C-B20C-46FFD4162FE5}"/>
              </a:ext>
            </a:extLst>
          </p:cNvPr>
          <p:cNvSpPr txBox="1">
            <a:spLocks noChangeArrowheads="1"/>
          </p:cNvSpPr>
          <p:nvPr userDrawn="1"/>
        </p:nvSpPr>
        <p:spPr bwMode="auto">
          <a:xfrm>
            <a:off x="977900" y="971550"/>
            <a:ext cx="1416049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dirty="0">
                <a:solidFill>
                  <a:schemeClr val="bg1"/>
                </a:solidFill>
                <a:ea typeface="Verdana" panose="020B0604030504040204" pitchFamily="34" charset="0"/>
                <a:cs typeface="Verdana" panose="020B0604030504040204" pitchFamily="34" charset="0"/>
              </a:rPr>
              <a:t>Prevention at your fingertips</a:t>
            </a:r>
          </a:p>
        </p:txBody>
      </p:sp>
      <p:sp>
        <p:nvSpPr>
          <p:cNvPr id="75" name="Rounded Rectangle 74">
            <a:extLst>
              <a:ext uri="{FF2B5EF4-FFF2-40B4-BE49-F238E27FC236}">
                <a16:creationId xmlns:a16="http://schemas.microsoft.com/office/drawing/2014/main" id="{627E0C41-B3EA-6A41-A58E-B92C3760E81C}"/>
              </a:ext>
            </a:extLst>
          </p:cNvPr>
          <p:cNvSpPr/>
          <p:nvPr userDrawn="1"/>
        </p:nvSpPr>
        <p:spPr>
          <a:xfrm>
            <a:off x="-475474" y="9884709"/>
            <a:ext cx="11930876" cy="2798670"/>
          </a:xfrm>
          <a:prstGeom prst="roundRect">
            <a:avLst>
              <a:gd name="adj" fmla="val 6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76" name="Content Placeholder 2">
            <a:extLst>
              <a:ext uri="{FF2B5EF4-FFF2-40B4-BE49-F238E27FC236}">
                <a16:creationId xmlns:a16="http://schemas.microsoft.com/office/drawing/2014/main" id="{EB04999F-8502-E844-8325-BC285AE6250C}"/>
              </a:ext>
            </a:extLst>
          </p:cNvPr>
          <p:cNvSpPr txBox="1">
            <a:spLocks/>
          </p:cNvSpPr>
          <p:nvPr userDrawn="1"/>
        </p:nvSpPr>
        <p:spPr>
          <a:xfrm>
            <a:off x="1784351" y="10946050"/>
            <a:ext cx="3610610" cy="139700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149BD6"/>
                </a:solidFill>
                <a:effectLst/>
                <a:uLnTx/>
                <a:uFillTx/>
                <a:latin typeface="Montserrat Medium" pitchFamily="2" charset="77"/>
                <a:ea typeface="+mn-ea"/>
                <a:cs typeface="+mn-cs"/>
              </a:rPr>
              <a:t>Best Customer App </a:t>
            </a:r>
          </a:p>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t>Insurance Times Tech &amp; Innovation Awards 2021</a:t>
            </a:r>
          </a:p>
        </p:txBody>
      </p:sp>
      <p:grpSp>
        <p:nvGrpSpPr>
          <p:cNvPr id="77" name="Group 76">
            <a:extLst>
              <a:ext uri="{FF2B5EF4-FFF2-40B4-BE49-F238E27FC236}">
                <a16:creationId xmlns:a16="http://schemas.microsoft.com/office/drawing/2014/main" id="{D55AA2DA-983C-D242-9CC1-37959966405A}"/>
              </a:ext>
            </a:extLst>
          </p:cNvPr>
          <p:cNvGrpSpPr/>
          <p:nvPr userDrawn="1"/>
        </p:nvGrpSpPr>
        <p:grpSpPr>
          <a:xfrm>
            <a:off x="1960905" y="10404321"/>
            <a:ext cx="1941966" cy="325818"/>
            <a:chOff x="6594730" y="753185"/>
            <a:chExt cx="970983" cy="162909"/>
          </a:xfrm>
          <a:solidFill>
            <a:schemeClr val="tx2"/>
          </a:solidFill>
        </p:grpSpPr>
        <p:sp>
          <p:nvSpPr>
            <p:cNvPr id="78" name="5-point Star 77">
              <a:extLst>
                <a:ext uri="{FF2B5EF4-FFF2-40B4-BE49-F238E27FC236}">
                  <a16:creationId xmlns:a16="http://schemas.microsoft.com/office/drawing/2014/main" id="{CC26CDD0-0593-2742-AF04-7DA83D301E37}"/>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79" name="5-point Star 78">
              <a:extLst>
                <a:ext uri="{FF2B5EF4-FFF2-40B4-BE49-F238E27FC236}">
                  <a16:creationId xmlns:a16="http://schemas.microsoft.com/office/drawing/2014/main" id="{F635CFA4-0D15-AB43-A972-13A71BB351B3}"/>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0" name="5-point Star 79">
              <a:extLst>
                <a:ext uri="{FF2B5EF4-FFF2-40B4-BE49-F238E27FC236}">
                  <a16:creationId xmlns:a16="http://schemas.microsoft.com/office/drawing/2014/main" id="{006CB80A-8357-0C44-B54D-F785BEF5FD8A}"/>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1" name="5-point Star 80">
              <a:extLst>
                <a:ext uri="{FF2B5EF4-FFF2-40B4-BE49-F238E27FC236}">
                  <a16:creationId xmlns:a16="http://schemas.microsoft.com/office/drawing/2014/main" id="{284964A8-338B-D04A-8698-6A6A03F1605F}"/>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2" name="5-point Star 81">
              <a:extLst>
                <a:ext uri="{FF2B5EF4-FFF2-40B4-BE49-F238E27FC236}">
                  <a16:creationId xmlns:a16="http://schemas.microsoft.com/office/drawing/2014/main" id="{20E0DBC9-2516-A443-B876-9301857CB06C}"/>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sp>
        <p:nvSpPr>
          <p:cNvPr id="83" name="Content Placeholder 2">
            <a:extLst>
              <a:ext uri="{FF2B5EF4-FFF2-40B4-BE49-F238E27FC236}">
                <a16:creationId xmlns:a16="http://schemas.microsoft.com/office/drawing/2014/main" id="{221DCCC8-007B-F842-B4AA-69EB7B0D9258}"/>
              </a:ext>
            </a:extLst>
          </p:cNvPr>
          <p:cNvSpPr txBox="1">
            <a:spLocks/>
          </p:cNvSpPr>
          <p:nvPr userDrawn="1"/>
        </p:nvSpPr>
        <p:spPr>
          <a:xfrm>
            <a:off x="6424307" y="10946050"/>
            <a:ext cx="4438766" cy="139700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Nex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149BD6"/>
                </a:solidFill>
                <a:effectLst/>
                <a:uLnTx/>
                <a:uFillTx/>
                <a:latin typeface="Montserrat Medium" pitchFamily="2" charset="77"/>
                <a:ea typeface="+mn-ea"/>
                <a:cs typeface="+mn-cs"/>
              </a:rPr>
              <a:t>Insurer Claims Innovation </a:t>
            </a:r>
          </a:p>
          <a:p>
            <a:pPr marL="0" marR="0" lvl="0" indent="0" algn="l" defTabSz="1825626" rtl="0" eaLnBrk="0" fontAlgn="auto" latinLnBrk="0" hangingPunct="0">
              <a:lnSpc>
                <a:spcPct val="100000"/>
              </a:lnSpc>
              <a:spcBef>
                <a:spcPts val="1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t>Insurance Post Claims </a:t>
            </a:r>
            <a:b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br>
            <a:r>
              <a:rPr kumimoji="0" lang="en-GB" sz="2000" b="0" i="0" u="none" strike="noStrike" kern="1200" cap="none" spc="0" normalizeH="0" baseline="0" noProof="0" dirty="0">
                <a:ln>
                  <a:noFill/>
                </a:ln>
                <a:solidFill>
                  <a:srgbClr val="575756"/>
                </a:solidFill>
                <a:effectLst/>
                <a:uLnTx/>
                <a:uFillTx/>
                <a:latin typeface="Montserrat Light" pitchFamily="2" charset="77"/>
                <a:ea typeface="+mn-ea"/>
                <a:cs typeface="+mn-cs"/>
              </a:rPr>
              <a:t>and Fraud Awards 2021</a:t>
            </a:r>
          </a:p>
        </p:txBody>
      </p:sp>
      <p:grpSp>
        <p:nvGrpSpPr>
          <p:cNvPr id="84" name="Group 83">
            <a:extLst>
              <a:ext uri="{FF2B5EF4-FFF2-40B4-BE49-F238E27FC236}">
                <a16:creationId xmlns:a16="http://schemas.microsoft.com/office/drawing/2014/main" id="{8B7537A1-B2B6-614C-B624-D65B2A6B8DB5}"/>
              </a:ext>
            </a:extLst>
          </p:cNvPr>
          <p:cNvGrpSpPr/>
          <p:nvPr userDrawn="1"/>
        </p:nvGrpSpPr>
        <p:grpSpPr>
          <a:xfrm>
            <a:off x="6600861" y="10404321"/>
            <a:ext cx="1941966" cy="325818"/>
            <a:chOff x="6594730" y="753185"/>
            <a:chExt cx="970983" cy="162909"/>
          </a:xfrm>
          <a:solidFill>
            <a:schemeClr val="tx2"/>
          </a:solidFill>
        </p:grpSpPr>
        <p:sp>
          <p:nvSpPr>
            <p:cNvPr id="85" name="5-point Star 84">
              <a:extLst>
                <a:ext uri="{FF2B5EF4-FFF2-40B4-BE49-F238E27FC236}">
                  <a16:creationId xmlns:a16="http://schemas.microsoft.com/office/drawing/2014/main" id="{BCFF24A1-C7DA-C341-884B-1459B91AC32F}"/>
                </a:ext>
              </a:extLst>
            </p:cNvPr>
            <p:cNvSpPr/>
            <p:nvPr/>
          </p:nvSpPr>
          <p:spPr>
            <a:xfrm>
              <a:off x="6594730"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6" name="5-point Star 85">
              <a:extLst>
                <a:ext uri="{FF2B5EF4-FFF2-40B4-BE49-F238E27FC236}">
                  <a16:creationId xmlns:a16="http://schemas.microsoft.com/office/drawing/2014/main" id="{56D2C0B1-4520-A245-8A79-0A12E34C05A9}"/>
                </a:ext>
              </a:extLst>
            </p:cNvPr>
            <p:cNvSpPr/>
            <p:nvPr/>
          </p:nvSpPr>
          <p:spPr>
            <a:xfrm>
              <a:off x="6796748"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7" name="5-point Star 86">
              <a:extLst>
                <a:ext uri="{FF2B5EF4-FFF2-40B4-BE49-F238E27FC236}">
                  <a16:creationId xmlns:a16="http://schemas.microsoft.com/office/drawing/2014/main" id="{21CBE964-0AB7-7F40-8C1D-0140B22CC0CA}"/>
                </a:ext>
              </a:extLst>
            </p:cNvPr>
            <p:cNvSpPr/>
            <p:nvPr/>
          </p:nvSpPr>
          <p:spPr>
            <a:xfrm>
              <a:off x="6998766"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8" name="5-point Star 87">
              <a:extLst>
                <a:ext uri="{FF2B5EF4-FFF2-40B4-BE49-F238E27FC236}">
                  <a16:creationId xmlns:a16="http://schemas.microsoft.com/office/drawing/2014/main" id="{46DEEEAE-F7ED-8943-846D-3DE47A3C5EF5}"/>
                </a:ext>
              </a:extLst>
            </p:cNvPr>
            <p:cNvSpPr/>
            <p:nvPr/>
          </p:nvSpPr>
          <p:spPr>
            <a:xfrm>
              <a:off x="720078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sp>
          <p:nvSpPr>
            <p:cNvPr id="89" name="5-point Star 88">
              <a:extLst>
                <a:ext uri="{FF2B5EF4-FFF2-40B4-BE49-F238E27FC236}">
                  <a16:creationId xmlns:a16="http://schemas.microsoft.com/office/drawing/2014/main" id="{B146641C-8859-544E-A45A-C4B5AAEBB32F}"/>
                </a:ext>
              </a:extLst>
            </p:cNvPr>
            <p:cNvSpPr/>
            <p:nvPr/>
          </p:nvSpPr>
          <p:spPr>
            <a:xfrm>
              <a:off x="7402804" y="753185"/>
              <a:ext cx="162909" cy="16290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726" eaLnBrk="1" fontAlgn="auto" hangingPunct="1">
                <a:spcBef>
                  <a:spcPts val="0"/>
                </a:spcBef>
                <a:spcAft>
                  <a:spcPts val="0"/>
                </a:spcAft>
                <a:defRPr/>
              </a:pPr>
              <a:endParaRPr lang="en-US" sz="4800" dirty="0"/>
            </a:p>
          </p:txBody>
        </p:sp>
      </p:grpSp>
      <p:pic>
        <p:nvPicPr>
          <p:cNvPr id="90" name="Picture 89" descr="Logo&#10;&#10;Description automatically generated">
            <a:extLst>
              <a:ext uri="{FF2B5EF4-FFF2-40B4-BE49-F238E27FC236}">
                <a16:creationId xmlns:a16="http://schemas.microsoft.com/office/drawing/2014/main" id="{59A81602-C5C5-E742-8140-5FC6116C9B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96177" y="1297036"/>
            <a:ext cx="3193290" cy="1354968"/>
          </a:xfrm>
          <a:prstGeom prst="rect">
            <a:avLst/>
          </a:prstGeom>
        </p:spPr>
      </p:pic>
      <p:grpSp>
        <p:nvGrpSpPr>
          <p:cNvPr id="108" name="Group 107">
            <a:extLst>
              <a:ext uri="{FF2B5EF4-FFF2-40B4-BE49-F238E27FC236}">
                <a16:creationId xmlns:a16="http://schemas.microsoft.com/office/drawing/2014/main" id="{95BD185E-8E81-9145-B461-F212C72A7978}"/>
              </a:ext>
            </a:extLst>
          </p:cNvPr>
          <p:cNvGrpSpPr/>
          <p:nvPr userDrawn="1"/>
        </p:nvGrpSpPr>
        <p:grpSpPr>
          <a:xfrm>
            <a:off x="14084832" y="3566161"/>
            <a:ext cx="10538432" cy="8322870"/>
            <a:chOff x="6943420" y="1672245"/>
            <a:chExt cx="5384759" cy="4252686"/>
          </a:xfrm>
        </p:grpSpPr>
        <p:pic>
          <p:nvPicPr>
            <p:cNvPr id="95" name="Picture 94" descr="Icon&#10;&#10;Description automatically generated">
              <a:extLst>
                <a:ext uri="{FF2B5EF4-FFF2-40B4-BE49-F238E27FC236}">
                  <a16:creationId xmlns:a16="http://schemas.microsoft.com/office/drawing/2014/main" id="{09FB8043-735D-3343-8807-A153636DDE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64936" y="4100938"/>
              <a:ext cx="702936" cy="702936"/>
            </a:xfrm>
            <a:prstGeom prst="rect">
              <a:avLst/>
            </a:prstGeom>
          </p:spPr>
        </p:pic>
        <p:pic>
          <p:nvPicPr>
            <p:cNvPr id="97" name="Picture 96" descr="Icon&#10;&#10;Description automatically generated">
              <a:extLst>
                <a:ext uri="{FF2B5EF4-FFF2-40B4-BE49-F238E27FC236}">
                  <a16:creationId xmlns:a16="http://schemas.microsoft.com/office/drawing/2014/main" id="{51914952-AF53-8749-B9AB-8F30B1CFFF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5966" y="5092719"/>
              <a:ext cx="832212" cy="832212"/>
            </a:xfrm>
            <a:prstGeom prst="rect">
              <a:avLst/>
            </a:prstGeom>
          </p:spPr>
        </p:pic>
        <p:pic>
          <p:nvPicPr>
            <p:cNvPr id="99" name="Picture 98" descr="Icon&#10;&#10;Description automatically generated">
              <a:extLst>
                <a:ext uri="{FF2B5EF4-FFF2-40B4-BE49-F238E27FC236}">
                  <a16:creationId xmlns:a16="http://schemas.microsoft.com/office/drawing/2014/main" id="{E0ACC4CB-3085-A746-B4AA-E40D8910F2C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33629" y="3594022"/>
              <a:ext cx="1220039" cy="1220039"/>
            </a:xfrm>
            <a:prstGeom prst="rect">
              <a:avLst/>
            </a:prstGeom>
          </p:spPr>
        </p:pic>
        <p:pic>
          <p:nvPicPr>
            <p:cNvPr id="101" name="Picture 100" descr="Icon&#10;&#10;Description automatically generated">
              <a:extLst>
                <a:ext uri="{FF2B5EF4-FFF2-40B4-BE49-F238E27FC236}">
                  <a16:creationId xmlns:a16="http://schemas.microsoft.com/office/drawing/2014/main" id="{226F3123-DA13-BD45-8A7E-8728BB0D77F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43420" y="2805473"/>
              <a:ext cx="1001886" cy="1001886"/>
            </a:xfrm>
            <a:prstGeom prst="rect">
              <a:avLst/>
            </a:prstGeom>
          </p:spPr>
        </p:pic>
        <p:pic>
          <p:nvPicPr>
            <p:cNvPr id="103" name="Picture 102" descr="Shape, icon&#10;&#10;Description automatically generated">
              <a:extLst>
                <a:ext uri="{FF2B5EF4-FFF2-40B4-BE49-F238E27FC236}">
                  <a16:creationId xmlns:a16="http://schemas.microsoft.com/office/drawing/2014/main" id="{FDEF7EF6-EA63-7948-BA3E-22AA78AB768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14827" y="2213051"/>
              <a:ext cx="1001886" cy="1001886"/>
            </a:xfrm>
            <a:prstGeom prst="rect">
              <a:avLst/>
            </a:prstGeom>
          </p:spPr>
        </p:pic>
        <p:pic>
          <p:nvPicPr>
            <p:cNvPr id="105" name="Picture 104" descr="Icon&#10;&#10;Description automatically generated">
              <a:extLst>
                <a:ext uri="{FF2B5EF4-FFF2-40B4-BE49-F238E27FC236}">
                  <a16:creationId xmlns:a16="http://schemas.microsoft.com/office/drawing/2014/main" id="{51CECDA5-401E-F049-A254-8D38FD12158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005040" y="1672245"/>
              <a:ext cx="702936" cy="702936"/>
            </a:xfrm>
            <a:prstGeom prst="rect">
              <a:avLst/>
            </a:prstGeom>
          </p:spPr>
        </p:pic>
        <p:pic>
          <p:nvPicPr>
            <p:cNvPr id="107" name="Picture 106" descr="Shape, icon, circle&#10;&#10;Description automatically generated">
              <a:extLst>
                <a:ext uri="{FF2B5EF4-FFF2-40B4-BE49-F238E27FC236}">
                  <a16:creationId xmlns:a16="http://schemas.microsoft.com/office/drawing/2014/main" id="{B6300249-09EE-8D4A-9FC2-9D59D49AB75D}"/>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108140" y="1849552"/>
              <a:ext cx="1220039" cy="1220039"/>
            </a:xfrm>
            <a:prstGeom prst="rect">
              <a:avLst/>
            </a:prstGeom>
          </p:spPr>
        </p:pic>
      </p:grpSp>
      <p:pic>
        <p:nvPicPr>
          <p:cNvPr id="49" name="Picture 48" descr="A picture containing text, electronics, screenshot&#10;&#10;Description automatically generated">
            <a:extLst>
              <a:ext uri="{FF2B5EF4-FFF2-40B4-BE49-F238E27FC236}">
                <a16:creationId xmlns:a16="http://schemas.microsoft.com/office/drawing/2014/main" id="{5446FEED-0773-1548-B872-24CAF0716D1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404515" y="4302269"/>
            <a:ext cx="8524458" cy="9212594"/>
          </a:xfrm>
          <a:prstGeom prst="rect">
            <a:avLst/>
          </a:prstGeom>
        </p:spPr>
      </p:pic>
      <p:sp>
        <p:nvSpPr>
          <p:cNvPr id="45" name="Text Placeholder 3">
            <a:extLst>
              <a:ext uri="{FF2B5EF4-FFF2-40B4-BE49-F238E27FC236}">
                <a16:creationId xmlns:a16="http://schemas.microsoft.com/office/drawing/2014/main" id="{A73A263A-E8CC-7449-9AC1-8C1954761CB2}"/>
              </a:ext>
            </a:extLst>
          </p:cNvPr>
          <p:cNvSpPr txBox="1">
            <a:spLocks/>
          </p:cNvSpPr>
          <p:nvPr userDrawn="1"/>
        </p:nvSpPr>
        <p:spPr>
          <a:xfrm>
            <a:off x="2746664" y="6092107"/>
            <a:ext cx="9920036" cy="572350"/>
          </a:xfrm>
          <a:prstGeom prst="rect">
            <a:avLst/>
          </a:prstGeom>
        </p:spPr>
        <p:txBody>
          <a:bodyPr vert="horz" lIns="182880" tIns="91440" rIns="182880" bIns="91440" rtlCol="0">
            <a:noAutofit/>
          </a:bodyPr>
          <a:lstStyle>
            <a:lvl1pPr marL="228594" marR="0" indent="-228594" algn="l" defTabSz="914377" rtl="0" eaLnBrk="1" fontAlgn="auto" latinLnBrk="0" hangingPunct="1">
              <a:lnSpc>
                <a:spcPct val="120000"/>
              </a:lnSpc>
              <a:spcBef>
                <a:spcPts val="1000"/>
              </a:spcBef>
              <a:spcAft>
                <a:spcPts val="0"/>
              </a:spcAft>
              <a:buClr>
                <a:srgbClr val="149BD7"/>
              </a:buClr>
              <a:buSzPct val="130000"/>
              <a:buFont typeface="Arial" panose="020B0604020202020204" pitchFamily="34" charset="0"/>
              <a:buChar char="•"/>
              <a:tabLst/>
              <a:defRPr sz="1200" kern="1200">
                <a:solidFill>
                  <a:srgbClr val="575756"/>
                </a:solidFill>
                <a:latin typeface="Montserrat Light" panose="020B0604020202020204" charset="0"/>
                <a:ea typeface="+mn-ea"/>
                <a:cs typeface="+mn-cs"/>
              </a:defRPr>
            </a:lvl1pPr>
            <a:lvl2pPr marL="685783" marR="0" indent="-228594" algn="l" defTabSz="914377" rtl="0" eaLnBrk="1" fontAlgn="auto" latinLnBrk="0" hangingPunct="1">
              <a:lnSpc>
                <a:spcPct val="120000"/>
              </a:lnSpc>
              <a:spcBef>
                <a:spcPts val="300"/>
              </a:spcBef>
              <a:spcAft>
                <a:spcPts val="0"/>
              </a:spcAft>
              <a:buClr>
                <a:srgbClr val="149BD7"/>
              </a:buClr>
              <a:buSzPct val="80000"/>
              <a:buFont typeface="Courier New" panose="02070309020205020404" pitchFamily="49" charset="0"/>
              <a:buChar char="o"/>
              <a:tabLst/>
              <a:defRPr sz="1200" kern="1200">
                <a:solidFill>
                  <a:srgbClr val="575756"/>
                </a:solidFill>
                <a:latin typeface="Montserrat Light" panose="020B0604020202020204" charset="0"/>
                <a:ea typeface="+mn-ea"/>
                <a:cs typeface="+mn-cs"/>
              </a:defRPr>
            </a:lvl2pPr>
            <a:lvl3pPr marL="1141413" marR="0" indent="-227013" algn="l" defTabSz="914377" rtl="0" eaLnBrk="1" fontAlgn="auto" latinLnBrk="0" hangingPunct="1">
              <a:lnSpc>
                <a:spcPct val="120000"/>
              </a:lnSpc>
              <a:spcBef>
                <a:spcPts val="300"/>
              </a:spcBef>
              <a:spcAft>
                <a:spcPts val="0"/>
              </a:spcAft>
              <a:buClr>
                <a:srgbClr val="149BD7"/>
              </a:buClr>
              <a:buSzTx/>
              <a:buFont typeface="Montserrat Light" panose="020B0604020202020204" charset="0"/>
              <a:buChar char="−"/>
              <a:tabLst/>
              <a:defRPr sz="1200" kern="1200">
                <a:solidFill>
                  <a:srgbClr val="575756"/>
                </a:solidFill>
                <a:latin typeface="Montserrat Light" panose="020B0604020202020204" charset="0"/>
                <a:ea typeface="+mn-ea"/>
                <a:cs typeface="+mn-cs"/>
              </a:defRPr>
            </a:lvl3pPr>
            <a:lvl4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4pPr>
            <a:lvl5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0" i="0" dirty="0">
                <a:solidFill>
                  <a:schemeClr val="bg1"/>
                </a:solidFill>
                <a:latin typeface="Montserrat Medium" pitchFamily="2" charset="77"/>
                <a:ea typeface="Verdana" panose="020B0604030504040204" pitchFamily="34" charset="0"/>
                <a:cs typeface="Verdana" panose="020B0604030504040204" pitchFamily="34" charset="0"/>
              </a:rPr>
              <a:t>Activate free risk management and cyber security tools</a:t>
            </a:r>
          </a:p>
        </p:txBody>
      </p:sp>
      <p:sp>
        <p:nvSpPr>
          <p:cNvPr id="46" name="Text Placeholder 3">
            <a:extLst>
              <a:ext uri="{FF2B5EF4-FFF2-40B4-BE49-F238E27FC236}">
                <a16:creationId xmlns:a16="http://schemas.microsoft.com/office/drawing/2014/main" id="{80955C69-F2E6-6B48-BBCF-D6C9F64E9251}"/>
              </a:ext>
            </a:extLst>
          </p:cNvPr>
          <p:cNvSpPr txBox="1">
            <a:spLocks/>
          </p:cNvSpPr>
          <p:nvPr userDrawn="1"/>
        </p:nvSpPr>
        <p:spPr>
          <a:xfrm>
            <a:off x="2746664" y="7071396"/>
            <a:ext cx="9920036" cy="613764"/>
          </a:xfrm>
          <a:prstGeom prst="rect">
            <a:avLst/>
          </a:prstGeom>
        </p:spPr>
        <p:txBody>
          <a:bodyPr vert="horz" lIns="182880" tIns="91440" rIns="182880" bIns="91440" rtlCol="0">
            <a:noAutofit/>
          </a:bodyPr>
          <a:lstStyle>
            <a:lvl1pPr marL="228594" marR="0" indent="-228594" algn="l" defTabSz="914377" rtl="0" eaLnBrk="1" fontAlgn="auto" latinLnBrk="0" hangingPunct="1">
              <a:lnSpc>
                <a:spcPct val="120000"/>
              </a:lnSpc>
              <a:spcBef>
                <a:spcPts val="1000"/>
              </a:spcBef>
              <a:spcAft>
                <a:spcPts val="0"/>
              </a:spcAft>
              <a:buClr>
                <a:srgbClr val="149BD7"/>
              </a:buClr>
              <a:buSzPct val="130000"/>
              <a:buFont typeface="Arial" panose="020B0604020202020204" pitchFamily="34" charset="0"/>
              <a:buChar char="•"/>
              <a:tabLst/>
              <a:defRPr sz="1200" kern="1200">
                <a:solidFill>
                  <a:srgbClr val="575756"/>
                </a:solidFill>
                <a:latin typeface="Montserrat Light" panose="020B0604020202020204" charset="0"/>
                <a:ea typeface="+mn-ea"/>
                <a:cs typeface="+mn-cs"/>
              </a:defRPr>
            </a:lvl1pPr>
            <a:lvl2pPr marL="685783" marR="0" indent="-228594" algn="l" defTabSz="914377" rtl="0" eaLnBrk="1" fontAlgn="auto" latinLnBrk="0" hangingPunct="1">
              <a:lnSpc>
                <a:spcPct val="120000"/>
              </a:lnSpc>
              <a:spcBef>
                <a:spcPts val="300"/>
              </a:spcBef>
              <a:spcAft>
                <a:spcPts val="0"/>
              </a:spcAft>
              <a:buClr>
                <a:srgbClr val="149BD7"/>
              </a:buClr>
              <a:buSzPct val="80000"/>
              <a:buFont typeface="Courier New" panose="02070309020205020404" pitchFamily="49" charset="0"/>
              <a:buChar char="o"/>
              <a:tabLst/>
              <a:defRPr sz="1200" kern="1200">
                <a:solidFill>
                  <a:srgbClr val="575756"/>
                </a:solidFill>
                <a:latin typeface="Montserrat Light" panose="020B0604020202020204" charset="0"/>
                <a:ea typeface="+mn-ea"/>
                <a:cs typeface="+mn-cs"/>
              </a:defRPr>
            </a:lvl2pPr>
            <a:lvl3pPr marL="1141413" marR="0" indent="-227013" algn="l" defTabSz="914377" rtl="0" eaLnBrk="1" fontAlgn="auto" latinLnBrk="0" hangingPunct="1">
              <a:lnSpc>
                <a:spcPct val="120000"/>
              </a:lnSpc>
              <a:spcBef>
                <a:spcPts val="300"/>
              </a:spcBef>
              <a:spcAft>
                <a:spcPts val="0"/>
              </a:spcAft>
              <a:buClr>
                <a:srgbClr val="149BD7"/>
              </a:buClr>
              <a:buSzTx/>
              <a:buFont typeface="Montserrat Light" panose="020B0604020202020204" charset="0"/>
              <a:buChar char="−"/>
              <a:tabLst/>
              <a:defRPr sz="1200" kern="1200">
                <a:solidFill>
                  <a:srgbClr val="575756"/>
                </a:solidFill>
                <a:latin typeface="Montserrat Light" panose="020B0604020202020204" charset="0"/>
                <a:ea typeface="+mn-ea"/>
                <a:cs typeface="+mn-cs"/>
              </a:defRPr>
            </a:lvl3pPr>
            <a:lvl4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4pPr>
            <a:lvl5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0" i="0" dirty="0">
                <a:solidFill>
                  <a:schemeClr val="bg1"/>
                </a:solidFill>
                <a:latin typeface="Montserrat Medium" pitchFamily="2" charset="77"/>
                <a:ea typeface="Verdana" panose="020B0604030504040204" pitchFamily="34" charset="0"/>
                <a:cs typeface="Verdana" panose="020B0604030504040204" pitchFamily="34" charset="0"/>
              </a:rPr>
              <a:t>Access our cyber security experts for advice at any time</a:t>
            </a:r>
          </a:p>
        </p:txBody>
      </p:sp>
      <p:sp>
        <p:nvSpPr>
          <p:cNvPr id="47" name="Text Placeholder 3">
            <a:extLst>
              <a:ext uri="{FF2B5EF4-FFF2-40B4-BE49-F238E27FC236}">
                <a16:creationId xmlns:a16="http://schemas.microsoft.com/office/drawing/2014/main" id="{E21EBE58-665B-3D41-8FA5-A8D021344C32}"/>
              </a:ext>
            </a:extLst>
          </p:cNvPr>
          <p:cNvSpPr txBox="1">
            <a:spLocks/>
          </p:cNvSpPr>
          <p:nvPr userDrawn="1"/>
        </p:nvSpPr>
        <p:spPr>
          <a:xfrm>
            <a:off x="2746664" y="8094577"/>
            <a:ext cx="9920036" cy="580974"/>
          </a:xfrm>
          <a:prstGeom prst="rect">
            <a:avLst/>
          </a:prstGeom>
        </p:spPr>
        <p:txBody>
          <a:bodyPr vert="horz" lIns="182880" tIns="91440" rIns="182880" bIns="91440" rtlCol="0">
            <a:noAutofit/>
          </a:bodyPr>
          <a:lstStyle>
            <a:lvl1pPr marL="228594" marR="0" indent="-228594" algn="l" defTabSz="914377" rtl="0" eaLnBrk="1" fontAlgn="auto" latinLnBrk="0" hangingPunct="1">
              <a:lnSpc>
                <a:spcPct val="120000"/>
              </a:lnSpc>
              <a:spcBef>
                <a:spcPts val="1000"/>
              </a:spcBef>
              <a:spcAft>
                <a:spcPts val="0"/>
              </a:spcAft>
              <a:buClr>
                <a:srgbClr val="149BD7"/>
              </a:buClr>
              <a:buSzPct val="130000"/>
              <a:buFont typeface="Arial" panose="020B0604020202020204" pitchFamily="34" charset="0"/>
              <a:buChar char="•"/>
              <a:tabLst/>
              <a:defRPr sz="1200" kern="1200">
                <a:solidFill>
                  <a:srgbClr val="575756"/>
                </a:solidFill>
                <a:latin typeface="Montserrat Light" panose="020B0604020202020204" charset="0"/>
                <a:ea typeface="+mn-ea"/>
                <a:cs typeface="+mn-cs"/>
              </a:defRPr>
            </a:lvl1pPr>
            <a:lvl2pPr marL="685783" marR="0" indent="-228594" algn="l" defTabSz="914377" rtl="0" eaLnBrk="1" fontAlgn="auto" latinLnBrk="0" hangingPunct="1">
              <a:lnSpc>
                <a:spcPct val="120000"/>
              </a:lnSpc>
              <a:spcBef>
                <a:spcPts val="300"/>
              </a:spcBef>
              <a:spcAft>
                <a:spcPts val="0"/>
              </a:spcAft>
              <a:buClr>
                <a:srgbClr val="149BD7"/>
              </a:buClr>
              <a:buSzPct val="80000"/>
              <a:buFont typeface="Courier New" panose="02070309020205020404" pitchFamily="49" charset="0"/>
              <a:buChar char="o"/>
              <a:tabLst/>
              <a:defRPr sz="1200" kern="1200">
                <a:solidFill>
                  <a:srgbClr val="575756"/>
                </a:solidFill>
                <a:latin typeface="Montserrat Light" panose="020B0604020202020204" charset="0"/>
                <a:ea typeface="+mn-ea"/>
                <a:cs typeface="+mn-cs"/>
              </a:defRPr>
            </a:lvl2pPr>
            <a:lvl3pPr marL="1141413" marR="0" indent="-227013" algn="l" defTabSz="914377" rtl="0" eaLnBrk="1" fontAlgn="auto" latinLnBrk="0" hangingPunct="1">
              <a:lnSpc>
                <a:spcPct val="120000"/>
              </a:lnSpc>
              <a:spcBef>
                <a:spcPts val="300"/>
              </a:spcBef>
              <a:spcAft>
                <a:spcPts val="0"/>
              </a:spcAft>
              <a:buClr>
                <a:srgbClr val="149BD7"/>
              </a:buClr>
              <a:buSzTx/>
              <a:buFont typeface="Montserrat Light" panose="020B0604020202020204" charset="0"/>
              <a:buChar char="−"/>
              <a:tabLst/>
              <a:defRPr sz="1200" kern="1200">
                <a:solidFill>
                  <a:srgbClr val="575756"/>
                </a:solidFill>
                <a:latin typeface="Montserrat Light" panose="020B0604020202020204" charset="0"/>
                <a:ea typeface="+mn-ea"/>
                <a:cs typeface="+mn-cs"/>
              </a:defRPr>
            </a:lvl3pPr>
            <a:lvl4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4pPr>
            <a:lvl5pPr marL="1141413" marR="0" indent="-227013" algn="l" defTabSz="914377" rtl="0" eaLnBrk="1" fontAlgn="auto" latinLnBrk="0" hangingPunct="1">
              <a:lnSpc>
                <a:spcPct val="100000"/>
              </a:lnSpc>
              <a:spcBef>
                <a:spcPts val="300"/>
              </a:spcBef>
              <a:spcAft>
                <a:spcPts val="0"/>
              </a:spcAft>
              <a:buClr>
                <a:srgbClr val="149BD7"/>
              </a:buClr>
              <a:buSzTx/>
              <a:buFont typeface="Montserrat Light" panose="020B0604020202020204" charset="0"/>
              <a:buChar char="−"/>
              <a:tabLst/>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0" i="0" dirty="0">
                <a:solidFill>
                  <a:schemeClr val="bg1"/>
                </a:solidFill>
                <a:latin typeface="Montserrat Medium" pitchFamily="2" charset="77"/>
                <a:ea typeface="Verdana" panose="020B0604030504040204" pitchFamily="34" charset="0"/>
                <a:cs typeface="Verdana" panose="020B0604030504040204" pitchFamily="34" charset="0"/>
              </a:rPr>
              <a:t>Instantly notify us of cyber incidents</a:t>
            </a:r>
          </a:p>
        </p:txBody>
      </p:sp>
    </p:spTree>
    <p:extLst>
      <p:ext uri="{BB962C8B-B14F-4D97-AF65-F5344CB8AC3E}">
        <p14:creationId xmlns:p14="http://schemas.microsoft.com/office/powerpoint/2010/main" val="110839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 Id="rId3"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705"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4">
            <a:extLst>
              <a:ext uri="{FF2B5EF4-FFF2-40B4-BE49-F238E27FC236}">
                <a16:creationId xmlns:a16="http://schemas.microsoft.com/office/drawing/2014/main" id="{5727B1BC-95F7-104A-9475-309538911692}"/>
              </a:ext>
            </a:extLst>
          </p:cNvPr>
          <p:cNvSpPr>
            <a:spLocks noGrp="1" noChangeArrowheads="1"/>
          </p:cNvSpPr>
          <p:nvPr>
            <p:ph type="title"/>
          </p:nvPr>
        </p:nvSpPr>
        <p:spPr bwMode="auto">
          <a:xfrm>
            <a:off x="800100" y="914401"/>
            <a:ext cx="21031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Text Placeholder 1">
            <a:extLst>
              <a:ext uri="{FF2B5EF4-FFF2-40B4-BE49-F238E27FC236}">
                <a16:creationId xmlns:a16="http://schemas.microsoft.com/office/drawing/2014/main" id="{27928795-3032-074E-BB5D-03273422084C}"/>
              </a:ext>
            </a:extLst>
          </p:cNvPr>
          <p:cNvSpPr>
            <a:spLocks noGrp="1" noChangeArrowheads="1"/>
          </p:cNvSpPr>
          <p:nvPr>
            <p:ph type="body" idx="1"/>
          </p:nvPr>
        </p:nvSpPr>
        <p:spPr bwMode="auto">
          <a:xfrm>
            <a:off x="1676400" y="3651250"/>
            <a:ext cx="21031200" cy="8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9214356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Lst>
  <p:txStyles>
    <p:titleStyle>
      <a:lvl1pPr algn="l" defTabSz="1825626" rtl="0" eaLnBrk="1" fontAlgn="base" hangingPunct="1">
        <a:spcBef>
          <a:spcPct val="0"/>
        </a:spcBef>
        <a:spcAft>
          <a:spcPct val="0"/>
        </a:spcAft>
        <a:defRPr sz="7600" kern="1200">
          <a:solidFill>
            <a:srgbClr val="01416D"/>
          </a:solidFill>
          <a:latin typeface="+mj-lt"/>
          <a:ea typeface="+mj-ea"/>
          <a:cs typeface="+mj-cs"/>
        </a:defRPr>
      </a:lvl1pPr>
      <a:lvl2pPr algn="l" defTabSz="1825626" rtl="0" eaLnBrk="1" fontAlgn="base" hangingPunct="1">
        <a:spcBef>
          <a:spcPct val="0"/>
        </a:spcBef>
        <a:spcAft>
          <a:spcPct val="0"/>
        </a:spcAft>
        <a:defRPr sz="7600">
          <a:solidFill>
            <a:srgbClr val="01416D"/>
          </a:solidFill>
          <a:latin typeface="Montserrat Light" pitchFamily="2" charset="77"/>
        </a:defRPr>
      </a:lvl2pPr>
      <a:lvl3pPr algn="l" defTabSz="1825626" rtl="0" eaLnBrk="1" fontAlgn="base" hangingPunct="1">
        <a:spcBef>
          <a:spcPct val="0"/>
        </a:spcBef>
        <a:spcAft>
          <a:spcPct val="0"/>
        </a:spcAft>
        <a:defRPr sz="7600">
          <a:solidFill>
            <a:srgbClr val="01416D"/>
          </a:solidFill>
          <a:latin typeface="Montserrat Light" pitchFamily="2" charset="77"/>
        </a:defRPr>
      </a:lvl3pPr>
      <a:lvl4pPr algn="l" defTabSz="1825626" rtl="0" eaLnBrk="1" fontAlgn="base" hangingPunct="1">
        <a:spcBef>
          <a:spcPct val="0"/>
        </a:spcBef>
        <a:spcAft>
          <a:spcPct val="0"/>
        </a:spcAft>
        <a:defRPr sz="7600">
          <a:solidFill>
            <a:srgbClr val="01416D"/>
          </a:solidFill>
          <a:latin typeface="Montserrat Light" pitchFamily="2" charset="77"/>
        </a:defRPr>
      </a:lvl4pPr>
      <a:lvl5pPr algn="l" defTabSz="1825626" rtl="0" eaLnBrk="1" fontAlgn="base" hangingPunct="1">
        <a:spcBef>
          <a:spcPct val="0"/>
        </a:spcBef>
        <a:spcAft>
          <a:spcPct val="0"/>
        </a:spcAft>
        <a:defRPr sz="7600">
          <a:solidFill>
            <a:srgbClr val="01416D"/>
          </a:solidFill>
          <a:latin typeface="Montserrat Light" pitchFamily="2" charset="77"/>
        </a:defRPr>
      </a:lvl5pPr>
      <a:lvl6pPr marL="914400" algn="l" defTabSz="1825626" rtl="0" eaLnBrk="1" fontAlgn="base" hangingPunct="1">
        <a:spcBef>
          <a:spcPct val="0"/>
        </a:spcBef>
        <a:spcAft>
          <a:spcPct val="0"/>
        </a:spcAft>
        <a:defRPr sz="7600">
          <a:solidFill>
            <a:srgbClr val="01416D"/>
          </a:solidFill>
          <a:latin typeface="Montserrat Light" pitchFamily="2" charset="77"/>
        </a:defRPr>
      </a:lvl6pPr>
      <a:lvl7pPr marL="1828800" algn="l" defTabSz="1825626" rtl="0" eaLnBrk="1" fontAlgn="base" hangingPunct="1">
        <a:spcBef>
          <a:spcPct val="0"/>
        </a:spcBef>
        <a:spcAft>
          <a:spcPct val="0"/>
        </a:spcAft>
        <a:defRPr sz="7600">
          <a:solidFill>
            <a:srgbClr val="01416D"/>
          </a:solidFill>
          <a:latin typeface="Montserrat Light" pitchFamily="2" charset="77"/>
        </a:defRPr>
      </a:lvl7pPr>
      <a:lvl8pPr marL="2743200" algn="l" defTabSz="1825626" rtl="0" eaLnBrk="1" fontAlgn="base" hangingPunct="1">
        <a:spcBef>
          <a:spcPct val="0"/>
        </a:spcBef>
        <a:spcAft>
          <a:spcPct val="0"/>
        </a:spcAft>
        <a:defRPr sz="7600">
          <a:solidFill>
            <a:srgbClr val="01416D"/>
          </a:solidFill>
          <a:latin typeface="Montserrat Light" pitchFamily="2" charset="77"/>
        </a:defRPr>
      </a:lvl8pPr>
      <a:lvl9pPr marL="3657600" algn="l" defTabSz="1825626" rtl="0" eaLnBrk="1" fontAlgn="base" hangingPunct="1">
        <a:spcBef>
          <a:spcPct val="0"/>
        </a:spcBef>
        <a:spcAft>
          <a:spcPct val="0"/>
        </a:spcAft>
        <a:defRPr sz="7600">
          <a:solidFill>
            <a:srgbClr val="01416D"/>
          </a:solidFill>
          <a:latin typeface="Montserrat Light" pitchFamily="2" charset="77"/>
        </a:defRPr>
      </a:lvl9pPr>
    </p:titleStyle>
    <p:bodyStyle>
      <a:lvl1pPr marL="454026" indent="-454026" algn="l" defTabSz="1825626" rtl="0" eaLnBrk="1" fontAlgn="base" hangingPunct="1">
        <a:lnSpc>
          <a:spcPct val="120000"/>
        </a:lnSpc>
        <a:spcBef>
          <a:spcPts val="2000"/>
        </a:spcBef>
        <a:spcAft>
          <a:spcPct val="0"/>
        </a:spcAft>
        <a:buClr>
          <a:srgbClr val="149BD7"/>
        </a:buClr>
        <a:buSzPct val="130000"/>
        <a:buFont typeface="Arial" panose="020B0604020202020204" pitchFamily="34" charset="0"/>
        <a:buChar char="•"/>
        <a:defRPr sz="2400" kern="1200">
          <a:solidFill>
            <a:srgbClr val="575756"/>
          </a:solidFill>
          <a:latin typeface="Montserrat Light" panose="020B0604020202020204" charset="0"/>
          <a:ea typeface="+mn-ea"/>
          <a:cs typeface="+mn-cs"/>
        </a:defRPr>
      </a:lvl1pPr>
      <a:lvl2pPr marL="1368426" indent="-454026" algn="l" defTabSz="1825626" rtl="0" eaLnBrk="1" fontAlgn="base" hangingPunct="1">
        <a:lnSpc>
          <a:spcPct val="120000"/>
        </a:lnSpc>
        <a:spcBef>
          <a:spcPts val="600"/>
        </a:spcBef>
        <a:spcAft>
          <a:spcPct val="0"/>
        </a:spcAft>
        <a:buClr>
          <a:srgbClr val="149BD7"/>
        </a:buClr>
        <a:buSzPct val="80000"/>
        <a:buFont typeface="Courier New" panose="02070309020205020404" pitchFamily="49" charset="0"/>
        <a:buChar char="o"/>
        <a:defRPr sz="2400" kern="1200">
          <a:solidFill>
            <a:srgbClr val="575756"/>
          </a:solidFill>
          <a:latin typeface="Montserrat Light" panose="020B0604020202020204" charset="0"/>
          <a:ea typeface="+mn-ea"/>
          <a:cs typeface="+mn-cs"/>
        </a:defRPr>
      </a:lvl2pPr>
      <a:lvl3pPr marL="2282826" indent="-454026" algn="l" defTabSz="1825626" rtl="0" eaLnBrk="1" fontAlgn="base" hangingPunct="1">
        <a:lnSpc>
          <a:spcPct val="120000"/>
        </a:lnSpc>
        <a:spcBef>
          <a:spcPts val="600"/>
        </a:spcBef>
        <a:spcAft>
          <a:spcPct val="0"/>
        </a:spcAft>
        <a:buClr>
          <a:srgbClr val="149BD7"/>
        </a:buClr>
        <a:buFont typeface="Montserrat Light" pitchFamily="2" charset="77"/>
        <a:buChar char="−"/>
        <a:defRPr sz="2400" kern="1200">
          <a:solidFill>
            <a:srgbClr val="575756"/>
          </a:solidFill>
          <a:latin typeface="Montserrat Light" panose="020B0604020202020204" charset="0"/>
          <a:ea typeface="+mn-ea"/>
          <a:cs typeface="+mn-cs"/>
        </a:defRPr>
      </a:lvl3pPr>
      <a:lvl4pPr marL="2282826" indent="-454026" algn="l" defTabSz="1825626" rtl="0" eaLnBrk="1" fontAlgn="base" hangingPunct="1">
        <a:spcBef>
          <a:spcPts val="600"/>
        </a:spcBef>
        <a:spcAft>
          <a:spcPct val="0"/>
        </a:spcAft>
        <a:buClr>
          <a:srgbClr val="149BD7"/>
        </a:buClr>
        <a:buFont typeface="Montserrat Light" pitchFamily="2" charset="77"/>
        <a:buChar char="−"/>
        <a:defRPr sz="2400" kern="1200">
          <a:solidFill>
            <a:schemeClr val="tx1"/>
          </a:solidFill>
          <a:latin typeface="Montserrat Light" panose="020B0604020202020204" charset="0"/>
          <a:ea typeface="+mn-ea"/>
          <a:cs typeface="+mn-cs"/>
        </a:defRPr>
      </a:lvl4pPr>
      <a:lvl5pPr marL="2282826" indent="-454026" algn="l" defTabSz="1825626" rtl="0" eaLnBrk="1" fontAlgn="base" hangingPunct="1">
        <a:spcBef>
          <a:spcPts val="600"/>
        </a:spcBef>
        <a:spcAft>
          <a:spcPct val="0"/>
        </a:spcAft>
        <a:buClr>
          <a:srgbClr val="149BD7"/>
        </a:buClr>
        <a:buFont typeface="Montserrat Light" pitchFamily="2" charset="77"/>
        <a:buChar char="−"/>
        <a:defRPr sz="2400" kern="1200">
          <a:solidFill>
            <a:schemeClr val="tx1"/>
          </a:solidFill>
          <a:latin typeface="Montserrat Light" panose="020B0604020202020204" charset="0"/>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avant.org.au/resources/gp-suspended-for-inadequate-consent-process-failure-to-follow-guidelines-and-performing-procedures-beyond-his-clinical-ability"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uthor and Date"/>
          <p:cNvSpPr txBox="1">
            <a:spLocks noGrp="1"/>
          </p:cNvSpPr>
          <p:nvPr>
            <p:ph type="body" idx="21"/>
          </p:nvPr>
        </p:nvSpPr>
        <p:spPr>
          <a:prstGeom prst="rect">
            <a:avLst/>
          </a:prstGeom>
        </p:spPr>
        <p:txBody>
          <a:bodyPr>
            <a:normAutofit lnSpcReduction="10000"/>
          </a:bodyPr>
          <a:lstStyle/>
          <a:p>
            <a:endParaRPr dirty="0"/>
          </a:p>
        </p:txBody>
      </p:sp>
      <p:sp>
        <p:nvSpPr>
          <p:cNvPr id="152" name="Consent and the medicolegal Arena"/>
          <p:cNvSpPr txBox="1">
            <a:spLocks noGrp="1"/>
          </p:cNvSpPr>
          <p:nvPr>
            <p:ph type="ctrTitle"/>
          </p:nvPr>
        </p:nvSpPr>
        <p:spPr>
          <a:prstGeom prst="rect">
            <a:avLst/>
          </a:prstGeom>
        </p:spPr>
        <p:txBody>
          <a:bodyPr/>
          <a:lstStyle/>
          <a:p>
            <a:r>
              <a:t>Consent and the medicolegal Arena</a:t>
            </a:r>
          </a:p>
        </p:txBody>
      </p:sp>
      <p:sp>
        <p:nvSpPr>
          <p:cNvPr id="153" name="Presentation Subtitle"/>
          <p:cNvSpPr txBox="1">
            <a:spLocks noGrp="1"/>
          </p:cNvSpPr>
          <p:nvPr>
            <p:ph type="subTitle" sz="quarter" idx="1"/>
          </p:nvPr>
        </p:nvSpPr>
        <p:spPr>
          <a:prstGeom prst="rect">
            <a:avLst/>
          </a:prstGeom>
        </p:spPr>
        <p:txBody>
          <a:bodyPr>
            <a:normAutofit/>
          </a:bodyPr>
          <a:lstStyle/>
          <a:p>
            <a:r>
              <a:rPr lang="en-GB" dirty="0"/>
              <a:t>Francis Brooks Consultant Spinal Surgeon</a:t>
            </a:r>
          </a:p>
          <a:p>
            <a:r>
              <a:rPr lang="en-GB" dirty="0"/>
              <a:t>Jo Clift  CFC UK and International Healthcare</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ase 1"/>
          <p:cNvSpPr txBox="1">
            <a:spLocks noGrp="1"/>
          </p:cNvSpPr>
          <p:nvPr>
            <p:ph type="title"/>
          </p:nvPr>
        </p:nvSpPr>
        <p:spPr>
          <a:prstGeom prst="rect">
            <a:avLst/>
          </a:prstGeom>
        </p:spPr>
        <p:txBody>
          <a:bodyPr/>
          <a:lstStyle/>
          <a:p>
            <a:r>
              <a:t>Case 1</a:t>
            </a:r>
          </a:p>
        </p:txBody>
      </p:sp>
      <p:sp>
        <p:nvSpPr>
          <p:cNvPr id="194" name="Slide Subtitle"/>
          <p:cNvSpPr txBox="1">
            <a:spLocks noGrp="1"/>
          </p:cNvSpPr>
          <p:nvPr>
            <p:ph type="body" idx="21"/>
          </p:nvPr>
        </p:nvSpPr>
        <p:spPr>
          <a:prstGeom prst="rect">
            <a:avLst/>
          </a:prstGeom>
        </p:spPr>
        <p:txBody>
          <a:bodyPr/>
          <a:lstStyle/>
          <a:p>
            <a:endParaRPr/>
          </a:p>
        </p:txBody>
      </p:sp>
      <p:sp>
        <p:nvSpPr>
          <p:cNvPr id="195" name="Litigation case based around missed Cauda equine Syndrome…"/>
          <p:cNvSpPr txBox="1">
            <a:spLocks noGrp="1"/>
          </p:cNvSpPr>
          <p:nvPr>
            <p:ph type="body" idx="1"/>
          </p:nvPr>
        </p:nvSpPr>
        <p:spPr>
          <a:prstGeom prst="rect">
            <a:avLst/>
          </a:prstGeom>
        </p:spPr>
        <p:txBody>
          <a:bodyPr>
            <a:normAutofit/>
          </a:bodyPr>
          <a:lstStyle/>
          <a:p>
            <a:r>
              <a:rPr dirty="0"/>
              <a:t>Litigation case based around missed Cauda equine Syndrome</a:t>
            </a:r>
          </a:p>
          <a:p>
            <a:r>
              <a:rPr dirty="0"/>
              <a:t>Was advised at a consultation a few months later that surgery should have been done.</a:t>
            </a:r>
          </a:p>
          <a:p>
            <a:r>
              <a:rPr dirty="0"/>
              <a:t>Litigates based over information</a:t>
            </a:r>
            <a:r>
              <a:rPr lang="en-GB" dirty="0"/>
              <a:t>. </a:t>
            </a:r>
            <a:r>
              <a:rPr dirty="0"/>
              <a:t>Over stating of risk</a:t>
            </a:r>
          </a:p>
          <a:p>
            <a:r>
              <a:rPr dirty="0"/>
              <a:t>Documentation poor.</a:t>
            </a:r>
          </a:p>
          <a:p>
            <a:r>
              <a:rPr dirty="0"/>
              <a:t>Settled out of court £40,000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7C72-46CB-4903-CA2B-ECE2D8632953}"/>
              </a:ext>
            </a:extLst>
          </p:cNvPr>
          <p:cNvSpPr>
            <a:spLocks noGrp="1"/>
          </p:cNvSpPr>
          <p:nvPr>
            <p:ph type="title"/>
          </p:nvPr>
        </p:nvSpPr>
        <p:spPr/>
        <p:txBody>
          <a:bodyPr/>
          <a:lstStyle/>
          <a:p>
            <a:r>
              <a:rPr lang="en-GB" dirty="0"/>
              <a:t>Case 2**</a:t>
            </a:r>
          </a:p>
        </p:txBody>
      </p:sp>
      <p:sp>
        <p:nvSpPr>
          <p:cNvPr id="4" name="Content Placeholder 3">
            <a:extLst>
              <a:ext uri="{FF2B5EF4-FFF2-40B4-BE49-F238E27FC236}">
                <a16:creationId xmlns:a16="http://schemas.microsoft.com/office/drawing/2014/main" id="{94346CF1-9B97-80CB-1FE2-9F2FF2F18851}"/>
              </a:ext>
            </a:extLst>
          </p:cNvPr>
          <p:cNvSpPr>
            <a:spLocks noGrp="1"/>
          </p:cNvSpPr>
          <p:nvPr>
            <p:ph sz="quarter" idx="16"/>
          </p:nvPr>
        </p:nvSpPr>
        <p:spPr>
          <a:xfrm>
            <a:off x="1814854" y="2715903"/>
            <a:ext cx="17080814" cy="7333218"/>
          </a:xfrm>
        </p:spPr>
        <p:txBody>
          <a:bodyPr/>
          <a:lstStyle/>
          <a:p>
            <a:r>
              <a:rPr lang="en-GB" dirty="0"/>
              <a:t>Regulatory matter where a GP was suspended for inadequate consent processes (amongst other things)</a:t>
            </a:r>
          </a:p>
          <a:p>
            <a:r>
              <a:rPr lang="en-GB" dirty="0"/>
              <a:t>11 complaints relating to skin surgeries</a:t>
            </a:r>
          </a:p>
          <a:p>
            <a:r>
              <a:rPr lang="en-GB" dirty="0"/>
              <a:t>Myriad of failings – systemic across his whole practice</a:t>
            </a:r>
          </a:p>
          <a:p>
            <a:r>
              <a:rPr lang="en-GB" dirty="0"/>
              <a:t>Failed to discuss alternatives</a:t>
            </a:r>
          </a:p>
          <a:p>
            <a:r>
              <a:rPr lang="en-GB" dirty="0"/>
              <a:t>Did not give patients time to consider options</a:t>
            </a:r>
          </a:p>
          <a:p>
            <a:r>
              <a:rPr lang="en-GB" dirty="0"/>
              <a:t>Failed to refer patients on to appropriate specialists</a:t>
            </a:r>
          </a:p>
          <a:p>
            <a:r>
              <a:rPr lang="en-GB" dirty="0"/>
              <a:t>Lack of detail in clinical notes</a:t>
            </a:r>
          </a:p>
          <a:p>
            <a:r>
              <a:rPr lang="en-GB" dirty="0"/>
              <a:t>He admitted he rarely made notes contemporaneously</a:t>
            </a:r>
          </a:p>
          <a:p>
            <a:r>
              <a:rPr lang="en-GB" dirty="0"/>
              <a:t>Used a very basic consent template which led to a lack of appropriate detail and notes were not personal to the patient (Montgomery)</a:t>
            </a:r>
          </a:p>
          <a:p>
            <a:r>
              <a:rPr lang="en-GB" dirty="0"/>
              <a:t>Lack of clinical competence</a:t>
            </a:r>
          </a:p>
          <a:p>
            <a:r>
              <a:rPr lang="en-GB" dirty="0"/>
              <a:t>Lack of peer support (he was a solo practitioner)</a:t>
            </a:r>
          </a:p>
          <a:p>
            <a:r>
              <a:rPr lang="en-GB" dirty="0"/>
              <a:t>Suspended for 5 months plus conditions including attending for treatment by GP and a psychologist, and various restrictions in practice</a:t>
            </a:r>
          </a:p>
        </p:txBody>
      </p:sp>
      <p:sp>
        <p:nvSpPr>
          <p:cNvPr id="6" name="TextBox 5">
            <a:extLst>
              <a:ext uri="{FF2B5EF4-FFF2-40B4-BE49-F238E27FC236}">
                <a16:creationId xmlns:a16="http://schemas.microsoft.com/office/drawing/2014/main" id="{3E956130-0DC8-55B6-B019-36E9CE9AD2C3}"/>
              </a:ext>
            </a:extLst>
          </p:cNvPr>
          <p:cNvSpPr txBox="1"/>
          <p:nvPr/>
        </p:nvSpPr>
        <p:spPr>
          <a:xfrm flipH="1">
            <a:off x="2853853" y="12124944"/>
            <a:ext cx="13897955" cy="923330"/>
          </a:xfrm>
          <a:prstGeom prst="rect">
            <a:avLst/>
          </a:prstGeom>
          <a:noFill/>
        </p:spPr>
        <p:txBody>
          <a:bodyPr wrap="square" rtlCol="0">
            <a:spAutoFit/>
          </a:bodyPr>
          <a:lstStyle/>
          <a:p>
            <a:pPr algn="l"/>
            <a:r>
              <a:rPr lang="en-GB" sz="1800" b="1" dirty="0"/>
              <a:t>**Source: </a:t>
            </a:r>
            <a:r>
              <a:rPr lang="en-GB" sz="1800" dirty="0">
                <a:hlinkClick r:id="rId2"/>
              </a:rPr>
              <a:t>https://avant.org.au/resources/gp-suspended-for-inadequate-consent-process-failure-to-follow-guidelines-and-performing-procedures-beyond-his-clinical-ability</a:t>
            </a:r>
            <a:endParaRPr lang="en-GB" sz="1800" dirty="0"/>
          </a:p>
          <a:p>
            <a:pPr algn="l"/>
            <a:endParaRPr lang="en-GB" sz="1800" dirty="0"/>
          </a:p>
        </p:txBody>
      </p:sp>
    </p:spTree>
    <p:extLst>
      <p:ext uri="{BB962C8B-B14F-4D97-AF65-F5344CB8AC3E}">
        <p14:creationId xmlns:p14="http://schemas.microsoft.com/office/powerpoint/2010/main" val="116906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1">
            <a:extLst>
              <a:ext uri="{FF2B5EF4-FFF2-40B4-BE49-F238E27FC236}">
                <a16:creationId xmlns:a16="http://schemas.microsoft.com/office/drawing/2014/main" id="{191CCC4E-BAE8-AE4F-9BD1-7B0D902A04B9}"/>
              </a:ext>
            </a:extLst>
          </p:cNvPr>
          <p:cNvSpPr>
            <a:spLocks noGrp="1" noChangeArrowheads="1"/>
          </p:cNvSpPr>
          <p:nvPr>
            <p:ph sz="quarter" idx="16"/>
          </p:nvPr>
        </p:nvSpPr>
        <p:spPr>
          <a:xfrm>
            <a:off x="1851026" y="3797301"/>
            <a:ext cx="17081500" cy="7334250"/>
          </a:xfrm>
        </p:spPr>
        <p:txBody>
          <a:bodyPr/>
          <a:lstStyle/>
          <a:p>
            <a:pPr marL="0" indent="0">
              <a:buNone/>
            </a:pPr>
            <a:r>
              <a:rPr lang="en-GB" altLang="en-US" dirty="0">
                <a:latin typeface="Montserrat Light" pitchFamily="2" charset="77"/>
              </a:rPr>
              <a:t> </a:t>
            </a:r>
          </a:p>
          <a:p>
            <a:r>
              <a:rPr lang="en-GB" altLang="en-US" sz="2800" dirty="0">
                <a:latin typeface="Montserrat Light" pitchFamily="2" charset="77"/>
              </a:rPr>
              <a:t>The serial patient</a:t>
            </a:r>
          </a:p>
          <a:p>
            <a:r>
              <a:rPr lang="en-GB" altLang="en-US" sz="2800" dirty="0">
                <a:latin typeface="Montserrat Light" pitchFamily="2" charset="77"/>
              </a:rPr>
              <a:t>The secretive patient</a:t>
            </a:r>
          </a:p>
          <a:p>
            <a:r>
              <a:rPr lang="en-GB" altLang="en-US" sz="2800" dirty="0">
                <a:latin typeface="Montserrat Light" pitchFamily="2" charset="77"/>
              </a:rPr>
              <a:t>The unrealistic patient</a:t>
            </a:r>
          </a:p>
          <a:p>
            <a:r>
              <a:rPr lang="en-GB" altLang="en-US" sz="2800" dirty="0">
                <a:latin typeface="Montserrat Light" pitchFamily="2" charset="77"/>
              </a:rPr>
              <a:t>The impatient patient</a:t>
            </a:r>
          </a:p>
          <a:p>
            <a:r>
              <a:rPr lang="en-GB" altLang="en-US" sz="2800" dirty="0">
                <a:latin typeface="Montserrat Light" pitchFamily="2" charset="77"/>
              </a:rPr>
              <a:t>The patient’s family</a:t>
            </a:r>
          </a:p>
          <a:p>
            <a:r>
              <a:rPr lang="en-GB" altLang="en-US" sz="2800" dirty="0">
                <a:latin typeface="Montserrat Light" pitchFamily="2" charset="77"/>
              </a:rPr>
              <a:t>Bedside manner</a:t>
            </a:r>
          </a:p>
          <a:p>
            <a:r>
              <a:rPr lang="en-GB" altLang="en-US" sz="2800" dirty="0">
                <a:latin typeface="Montserrat Light" pitchFamily="2" charset="77"/>
              </a:rPr>
              <a:t>Do you get on well with the patient?</a:t>
            </a:r>
          </a:p>
          <a:p>
            <a:r>
              <a:rPr lang="en-GB" altLang="en-US" sz="2800" dirty="0">
                <a:latin typeface="Montserrat Light" pitchFamily="2" charset="77"/>
              </a:rPr>
              <a:t>Emotional intelligence – follow your instincts</a:t>
            </a:r>
          </a:p>
        </p:txBody>
      </p:sp>
      <p:sp>
        <p:nvSpPr>
          <p:cNvPr id="52225" name="Title 4">
            <a:extLst>
              <a:ext uri="{FF2B5EF4-FFF2-40B4-BE49-F238E27FC236}">
                <a16:creationId xmlns:a16="http://schemas.microsoft.com/office/drawing/2014/main" id="{C6672234-63B9-B147-97A3-1253F963E557}"/>
              </a:ext>
            </a:extLst>
          </p:cNvPr>
          <p:cNvSpPr>
            <a:spLocks noGrp="1" noChangeArrowheads="1"/>
          </p:cNvSpPr>
          <p:nvPr>
            <p:ph type="title"/>
          </p:nvPr>
        </p:nvSpPr>
        <p:spPr/>
        <p:txBody>
          <a:bodyPr/>
          <a:lstStyle/>
          <a:p>
            <a:r>
              <a:rPr lang="en-US" altLang="en-US" dirty="0"/>
              <a:t>Know your Patient</a:t>
            </a:r>
          </a:p>
        </p:txBody>
      </p:sp>
      <p:sp>
        <p:nvSpPr>
          <p:cNvPr id="2" name="TextBox 1">
            <a:extLst>
              <a:ext uri="{FF2B5EF4-FFF2-40B4-BE49-F238E27FC236}">
                <a16:creationId xmlns:a16="http://schemas.microsoft.com/office/drawing/2014/main" id="{116430F6-77F4-6537-DD4D-C586378CF97B}"/>
              </a:ext>
            </a:extLst>
          </p:cNvPr>
          <p:cNvSpPr txBox="1"/>
          <p:nvPr/>
        </p:nvSpPr>
        <p:spPr>
          <a:xfrm>
            <a:off x="943402" y="2355850"/>
            <a:ext cx="12663540" cy="954107"/>
          </a:xfrm>
          <a:prstGeom prst="rect">
            <a:avLst/>
          </a:prstGeom>
          <a:noFill/>
        </p:spPr>
        <p:txBody>
          <a:bodyPr wrap="square" rtlCol="0">
            <a:spAutoFit/>
          </a:bodyPr>
          <a:lstStyle/>
          <a:p>
            <a:pPr algn="l" defTabSz="1825626" eaLnBrk="0" fontAlgn="base">
              <a:spcBef>
                <a:spcPct val="0"/>
              </a:spcBef>
              <a:spcAft>
                <a:spcPct val="0"/>
              </a:spcAft>
            </a:pPr>
            <a:r>
              <a:rPr lang="en-GB" sz="5600" kern="1200" dirty="0">
                <a:solidFill>
                  <a:srgbClr val="01416D"/>
                </a:solidFill>
                <a:latin typeface="Montserrat Light"/>
              </a:rPr>
              <a:t>Vital for Montgomery</a:t>
            </a:r>
          </a:p>
        </p:txBody>
      </p:sp>
      <p:pic>
        <p:nvPicPr>
          <p:cNvPr id="3" name="Picture 2" descr="Icon&#10;&#10;Description automatically generated">
            <a:extLst>
              <a:ext uri="{FF2B5EF4-FFF2-40B4-BE49-F238E27FC236}">
                <a16:creationId xmlns:a16="http://schemas.microsoft.com/office/drawing/2014/main" id="{D66779B2-B6F0-1763-A8E7-349D3E81D834}"/>
              </a:ext>
            </a:extLst>
          </p:cNvPr>
          <p:cNvPicPr>
            <a:picLocks noChangeAspect="1"/>
          </p:cNvPicPr>
          <p:nvPr/>
        </p:nvPicPr>
        <p:blipFill>
          <a:blip r:embed="rId2">
            <a:duotone>
              <a:schemeClr val="bg2">
                <a:shade val="45000"/>
                <a:satMod val="135000"/>
              </a:schemeClr>
              <a:prstClr val="white"/>
            </a:duotone>
          </a:blip>
          <a:stretch>
            <a:fillRect/>
          </a:stretch>
        </p:blipFill>
        <p:spPr>
          <a:xfrm>
            <a:off x="14541577" y="2879071"/>
            <a:ext cx="7723522" cy="7723522"/>
          </a:xfrm>
          <a:prstGeom prst="rect">
            <a:avLst/>
          </a:prstGeom>
          <a:ln>
            <a:noFill/>
          </a:ln>
        </p:spPr>
      </p:pic>
    </p:spTree>
    <p:extLst>
      <p:ext uri="{BB962C8B-B14F-4D97-AF65-F5344CB8AC3E}">
        <p14:creationId xmlns:p14="http://schemas.microsoft.com/office/powerpoint/2010/main" val="170946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1">
            <a:extLst>
              <a:ext uri="{FF2B5EF4-FFF2-40B4-BE49-F238E27FC236}">
                <a16:creationId xmlns:a16="http://schemas.microsoft.com/office/drawing/2014/main" id="{191CCC4E-BAE8-AE4F-9BD1-7B0D902A04B9}"/>
              </a:ext>
            </a:extLst>
          </p:cNvPr>
          <p:cNvSpPr>
            <a:spLocks noGrp="1" noChangeArrowheads="1"/>
          </p:cNvSpPr>
          <p:nvPr>
            <p:ph sz="quarter" idx="16"/>
          </p:nvPr>
        </p:nvSpPr>
        <p:spPr>
          <a:xfrm>
            <a:off x="1851026" y="4300089"/>
            <a:ext cx="17081500" cy="7334250"/>
          </a:xfrm>
        </p:spPr>
        <p:txBody>
          <a:bodyPr/>
          <a:lstStyle/>
          <a:p>
            <a:pPr marL="0" indent="0">
              <a:buNone/>
            </a:pPr>
            <a:r>
              <a:rPr lang="en-GB" altLang="en-US" dirty="0">
                <a:latin typeface="Montserrat Light" pitchFamily="2" charset="77"/>
              </a:rPr>
              <a:t> </a:t>
            </a:r>
          </a:p>
          <a:p>
            <a:endParaRPr lang="en-GB" altLang="en-US" sz="2800" dirty="0">
              <a:latin typeface="Montserrat Light" pitchFamily="2" charset="77"/>
            </a:endParaRPr>
          </a:p>
        </p:txBody>
      </p:sp>
      <p:sp>
        <p:nvSpPr>
          <p:cNvPr id="52225" name="Title 4">
            <a:extLst>
              <a:ext uri="{FF2B5EF4-FFF2-40B4-BE49-F238E27FC236}">
                <a16:creationId xmlns:a16="http://schemas.microsoft.com/office/drawing/2014/main" id="{C6672234-63B9-B147-97A3-1253F963E557}"/>
              </a:ext>
            </a:extLst>
          </p:cNvPr>
          <p:cNvSpPr>
            <a:spLocks noGrp="1" noChangeArrowheads="1"/>
          </p:cNvSpPr>
          <p:nvPr>
            <p:ph type="title"/>
          </p:nvPr>
        </p:nvSpPr>
        <p:spPr/>
        <p:txBody>
          <a:bodyPr/>
          <a:lstStyle/>
          <a:p>
            <a:r>
              <a:rPr lang="en-US" altLang="en-US" dirty="0"/>
              <a:t>How do you evidence consent?</a:t>
            </a:r>
          </a:p>
        </p:txBody>
      </p:sp>
      <p:pic>
        <p:nvPicPr>
          <p:cNvPr id="5" name="Picture 4" descr="Clipboard outline">
            <a:extLst>
              <a:ext uri="{FF2B5EF4-FFF2-40B4-BE49-F238E27FC236}">
                <a16:creationId xmlns:a16="http://schemas.microsoft.com/office/drawing/2014/main" id="{98BEE116-69FE-3E4B-B3C5-9AE1354997D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265351" y="2625207"/>
            <a:ext cx="7985050" cy="7985050"/>
          </a:xfrm>
          <a:prstGeom prst="rect">
            <a:avLst/>
          </a:prstGeom>
        </p:spPr>
      </p:pic>
      <p:sp>
        <p:nvSpPr>
          <p:cNvPr id="2" name="TextBox 1">
            <a:extLst>
              <a:ext uri="{FF2B5EF4-FFF2-40B4-BE49-F238E27FC236}">
                <a16:creationId xmlns:a16="http://schemas.microsoft.com/office/drawing/2014/main" id="{116430F6-77F4-6537-DD4D-C586378CF97B}"/>
              </a:ext>
            </a:extLst>
          </p:cNvPr>
          <p:cNvSpPr txBox="1"/>
          <p:nvPr/>
        </p:nvSpPr>
        <p:spPr>
          <a:xfrm>
            <a:off x="943402" y="2355851"/>
            <a:ext cx="12663540" cy="954107"/>
          </a:xfrm>
          <a:prstGeom prst="rect">
            <a:avLst/>
          </a:prstGeom>
          <a:noFill/>
        </p:spPr>
        <p:txBody>
          <a:bodyPr wrap="square" rtlCol="0">
            <a:spAutoFit/>
          </a:bodyPr>
          <a:lstStyle/>
          <a:p>
            <a:pPr algn="l" defTabSz="1825626" eaLnBrk="0" fontAlgn="base">
              <a:spcBef>
                <a:spcPct val="0"/>
              </a:spcBef>
              <a:spcAft>
                <a:spcPct val="0"/>
              </a:spcAft>
            </a:pPr>
            <a:r>
              <a:rPr lang="en-GB" sz="5600" kern="1200" dirty="0">
                <a:solidFill>
                  <a:srgbClr val="01416D"/>
                </a:solidFill>
                <a:latin typeface="Montserrat Light"/>
              </a:rPr>
              <a:t>Record Keeping</a:t>
            </a:r>
          </a:p>
        </p:txBody>
      </p:sp>
      <p:sp>
        <p:nvSpPr>
          <p:cNvPr id="3" name="Content Placeholder 1">
            <a:extLst>
              <a:ext uri="{FF2B5EF4-FFF2-40B4-BE49-F238E27FC236}">
                <a16:creationId xmlns:a16="http://schemas.microsoft.com/office/drawing/2014/main" id="{9F8E112C-8635-E26A-1E33-EDB141A1FA88}"/>
              </a:ext>
            </a:extLst>
          </p:cNvPr>
          <p:cNvSpPr txBox="1">
            <a:spLocks noChangeArrowheads="1"/>
          </p:cNvSpPr>
          <p:nvPr/>
        </p:nvSpPr>
        <p:spPr bwMode="auto">
          <a:xfrm>
            <a:off x="1851026" y="4300087"/>
            <a:ext cx="17081500"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lvl1pPr marL="227013" indent="-227013" algn="l" defTabSz="912813" rtl="0" eaLnBrk="1" fontAlgn="base" hangingPunct="1">
              <a:lnSpc>
                <a:spcPct val="120000"/>
              </a:lnSpc>
              <a:spcBef>
                <a:spcPts val="1000"/>
              </a:spcBef>
              <a:spcAft>
                <a:spcPct val="0"/>
              </a:spcAft>
              <a:buClr>
                <a:srgbClr val="149BD7"/>
              </a:buClr>
              <a:buSzPct val="130000"/>
              <a:buFont typeface="Arial" panose="020B0604020202020204" pitchFamily="34" charset="0"/>
              <a:buChar char="•"/>
              <a:defRPr sz="1200" kern="1200">
                <a:solidFill>
                  <a:srgbClr val="575756"/>
                </a:solidFill>
                <a:latin typeface="Montserrat Light" panose="020B0604020202020204" charset="0"/>
                <a:ea typeface="+mn-ea"/>
                <a:cs typeface="+mn-cs"/>
              </a:defRPr>
            </a:lvl1pPr>
            <a:lvl2pPr marL="684213" indent="-227013" algn="l" defTabSz="912813" rtl="0" eaLnBrk="1" fontAlgn="base" hangingPunct="1">
              <a:lnSpc>
                <a:spcPct val="120000"/>
              </a:lnSpc>
              <a:spcBef>
                <a:spcPts val="300"/>
              </a:spcBef>
              <a:spcAft>
                <a:spcPct val="0"/>
              </a:spcAft>
              <a:buClr>
                <a:srgbClr val="149BD7"/>
              </a:buClr>
              <a:buSzPct val="80000"/>
              <a:buFont typeface="Courier New" panose="02070309020205020404" pitchFamily="49" charset="0"/>
              <a:buChar char="o"/>
              <a:defRPr sz="1200" kern="1200">
                <a:solidFill>
                  <a:srgbClr val="575756"/>
                </a:solidFill>
                <a:latin typeface="Montserrat Light" panose="020B0604020202020204" charset="0"/>
                <a:ea typeface="+mn-ea"/>
                <a:cs typeface="+mn-cs"/>
              </a:defRPr>
            </a:lvl2pPr>
            <a:lvl3pPr marL="1141413" indent="-227013" algn="l" defTabSz="912813" rtl="0" eaLnBrk="1" fontAlgn="base" hangingPunct="1">
              <a:lnSpc>
                <a:spcPct val="120000"/>
              </a:lnSpc>
              <a:spcBef>
                <a:spcPts val="300"/>
              </a:spcBef>
              <a:spcAft>
                <a:spcPct val="0"/>
              </a:spcAft>
              <a:buClr>
                <a:srgbClr val="149BD7"/>
              </a:buClr>
              <a:buFont typeface="Montserrat Light" pitchFamily="2" charset="77"/>
              <a:buChar char="−"/>
              <a:defRPr sz="1200" kern="1200">
                <a:solidFill>
                  <a:srgbClr val="575756"/>
                </a:solidFill>
                <a:latin typeface="Montserrat Light" panose="020B0604020202020204" charset="0"/>
                <a:ea typeface="+mn-ea"/>
                <a:cs typeface="+mn-cs"/>
              </a:defRPr>
            </a:lvl3pPr>
            <a:lvl4pPr marL="1141413" indent="-227013" algn="l" defTabSz="912813" rtl="0" eaLnBrk="1" fontAlgn="base" hangingPunct="1">
              <a:spcBef>
                <a:spcPts val="300"/>
              </a:spcBef>
              <a:spcAft>
                <a:spcPct val="0"/>
              </a:spcAft>
              <a:buClr>
                <a:srgbClr val="149BD7"/>
              </a:buClr>
              <a:buFont typeface="Montserrat Light" pitchFamily="2" charset="77"/>
              <a:buChar char="−"/>
              <a:defRPr sz="1200" kern="1200">
                <a:solidFill>
                  <a:schemeClr val="tx1"/>
                </a:solidFill>
                <a:latin typeface="Montserrat Light" panose="020B0604020202020204" charset="0"/>
                <a:ea typeface="+mn-ea"/>
                <a:cs typeface="+mn-cs"/>
              </a:defRPr>
            </a:lvl4pPr>
            <a:lvl5pPr marL="1141413" indent="-227013" algn="l" defTabSz="912813" rtl="0" eaLnBrk="1" fontAlgn="base" hangingPunct="1">
              <a:spcBef>
                <a:spcPts val="300"/>
              </a:spcBef>
              <a:spcAft>
                <a:spcPct val="0"/>
              </a:spcAft>
              <a:buClr>
                <a:srgbClr val="149BD7"/>
              </a:buClr>
              <a:buFont typeface="Montserrat Light" pitchFamily="2" charset="77"/>
              <a:buChar char="−"/>
              <a:defRPr sz="1200" kern="1200">
                <a:solidFill>
                  <a:schemeClr val="tx1"/>
                </a:solidFill>
                <a:latin typeface="Montserrat Light" panose="020B060402020202020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5626">
              <a:spcBef>
                <a:spcPts val="2000"/>
              </a:spcBef>
              <a:buNone/>
            </a:pPr>
            <a:r>
              <a:rPr lang="en-GB" altLang="en-US" sz="2400" dirty="0">
                <a:latin typeface="Montserrat Light" pitchFamily="2" charset="77"/>
              </a:rPr>
              <a:t> </a:t>
            </a:r>
          </a:p>
          <a:p>
            <a:pPr marL="454026" indent="-454026" defTabSz="1825626">
              <a:spcBef>
                <a:spcPts val="2000"/>
              </a:spcBef>
            </a:pPr>
            <a:r>
              <a:rPr lang="en-GB" altLang="en-US" sz="2800" dirty="0">
                <a:latin typeface="Montserrat Light" pitchFamily="2" charset="77"/>
              </a:rPr>
              <a:t>Signed, dated consent form</a:t>
            </a:r>
          </a:p>
          <a:p>
            <a:pPr marL="454026" indent="-454026" defTabSz="1825626">
              <a:spcBef>
                <a:spcPts val="2000"/>
              </a:spcBef>
            </a:pPr>
            <a:r>
              <a:rPr lang="en-GB" altLang="en-US" sz="2800" b="1" dirty="0">
                <a:latin typeface="Montserrat Light" pitchFamily="2" charset="77"/>
              </a:rPr>
              <a:t>Contemporaneous </a:t>
            </a:r>
            <a:r>
              <a:rPr lang="en-GB" altLang="en-US" sz="2800" dirty="0">
                <a:latin typeface="Montserrat Light" pitchFamily="2" charset="77"/>
              </a:rPr>
              <a:t>notes</a:t>
            </a:r>
          </a:p>
          <a:p>
            <a:pPr marL="454026" indent="-454026" defTabSz="1825626">
              <a:spcBef>
                <a:spcPts val="2000"/>
              </a:spcBef>
            </a:pPr>
            <a:r>
              <a:rPr lang="en-GB" altLang="en-US" sz="2800" dirty="0">
                <a:latin typeface="Montserrat Light" pitchFamily="2" charset="77"/>
              </a:rPr>
              <a:t>Evidence of discussions on the risks, benefits &amp; alternatives</a:t>
            </a:r>
          </a:p>
          <a:p>
            <a:pPr marL="454026" indent="-454026" defTabSz="1825626">
              <a:spcBef>
                <a:spcPts val="2000"/>
              </a:spcBef>
            </a:pPr>
            <a:r>
              <a:rPr lang="en-GB" altLang="en-US" sz="2800" dirty="0">
                <a:latin typeface="Montserrat Light" pitchFamily="2" charset="77"/>
              </a:rPr>
              <a:t>Cooling off period</a:t>
            </a:r>
          </a:p>
          <a:p>
            <a:pPr marL="454026" indent="-454026" defTabSz="1825626">
              <a:spcBef>
                <a:spcPts val="2000"/>
              </a:spcBef>
            </a:pPr>
            <a:r>
              <a:rPr lang="en-GB" altLang="en-US" sz="2800" dirty="0">
                <a:latin typeface="Montserrat Light" pitchFamily="2" charset="77"/>
              </a:rPr>
              <a:t>Relevant literature</a:t>
            </a:r>
          </a:p>
          <a:p>
            <a:pPr marL="454026" indent="-454026" defTabSz="1825626">
              <a:spcBef>
                <a:spcPts val="2000"/>
              </a:spcBef>
            </a:pPr>
            <a:endParaRPr lang="en-GB" altLang="en-US" sz="2800" dirty="0">
              <a:latin typeface="Montserrat Light" pitchFamily="2" charset="77"/>
            </a:endParaRPr>
          </a:p>
          <a:p>
            <a:pPr marL="454026" indent="-454026" defTabSz="1825626">
              <a:spcBef>
                <a:spcPts val="2000"/>
              </a:spcBef>
            </a:pPr>
            <a:r>
              <a:rPr lang="en-GB" altLang="en-US" sz="2800" dirty="0">
                <a:latin typeface="Montserrat Light" pitchFamily="2" charset="77"/>
              </a:rPr>
              <a:t>If it isn’t in the records, it didn’t happen.</a:t>
            </a:r>
          </a:p>
          <a:p>
            <a:pPr marL="454026" indent="-454026" defTabSz="1825626">
              <a:spcBef>
                <a:spcPts val="2000"/>
              </a:spcBef>
            </a:pPr>
            <a:endParaRPr lang="en-GB" altLang="en-US" sz="2800" dirty="0">
              <a:latin typeface="Montserrat Light" pitchFamily="2" charset="77"/>
            </a:endParaRPr>
          </a:p>
        </p:txBody>
      </p:sp>
      <p:sp>
        <p:nvSpPr>
          <p:cNvPr id="4" name="TextBox 3">
            <a:extLst>
              <a:ext uri="{FF2B5EF4-FFF2-40B4-BE49-F238E27FC236}">
                <a16:creationId xmlns:a16="http://schemas.microsoft.com/office/drawing/2014/main" id="{1F6DDE9C-15AF-747F-26D0-BA4D4D3B4E26}"/>
              </a:ext>
            </a:extLst>
          </p:cNvPr>
          <p:cNvSpPr txBox="1"/>
          <p:nvPr/>
        </p:nvSpPr>
        <p:spPr>
          <a:xfrm>
            <a:off x="4424770" y="10730418"/>
            <a:ext cx="9840581" cy="523220"/>
          </a:xfrm>
          <a:prstGeom prst="rect">
            <a:avLst/>
          </a:prstGeom>
          <a:noFill/>
        </p:spPr>
        <p:txBody>
          <a:bodyPr wrap="square" rtlCol="0">
            <a:spAutoFit/>
          </a:bodyPr>
          <a:lstStyle/>
          <a:p>
            <a:r>
              <a:rPr lang="en-GB" sz="2800" b="1" dirty="0">
                <a:latin typeface="Montserrat" panose="00000500000000000000" pitchFamily="2" charset="0"/>
              </a:rPr>
              <a:t>No notes = no defence; poor notes = poor defence</a:t>
            </a:r>
          </a:p>
        </p:txBody>
      </p:sp>
    </p:spTree>
    <p:extLst>
      <p:ext uri="{BB962C8B-B14F-4D97-AF65-F5344CB8AC3E}">
        <p14:creationId xmlns:p14="http://schemas.microsoft.com/office/powerpoint/2010/main" val="345035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7C72-46CB-4903-CA2B-ECE2D8632953}"/>
              </a:ext>
            </a:extLst>
          </p:cNvPr>
          <p:cNvSpPr>
            <a:spLocks noGrp="1"/>
          </p:cNvSpPr>
          <p:nvPr>
            <p:ph type="title"/>
          </p:nvPr>
        </p:nvSpPr>
        <p:spPr/>
        <p:txBody>
          <a:bodyPr/>
          <a:lstStyle/>
          <a:p>
            <a:r>
              <a:rPr lang="en-GB" dirty="0"/>
              <a:t>Not all bad news…</a:t>
            </a:r>
          </a:p>
        </p:txBody>
      </p:sp>
      <p:sp>
        <p:nvSpPr>
          <p:cNvPr id="3" name="Text Placeholder 2">
            <a:extLst>
              <a:ext uri="{FF2B5EF4-FFF2-40B4-BE49-F238E27FC236}">
                <a16:creationId xmlns:a16="http://schemas.microsoft.com/office/drawing/2014/main" id="{0F66A104-02DE-0DF1-17D8-8715112B4EF4}"/>
              </a:ext>
            </a:extLst>
          </p:cNvPr>
          <p:cNvSpPr>
            <a:spLocks noGrp="1"/>
          </p:cNvSpPr>
          <p:nvPr>
            <p:ph type="body" sz="quarter" idx="13"/>
          </p:nvPr>
        </p:nvSpPr>
        <p:spPr>
          <a:xfrm>
            <a:off x="1851430" y="2355851"/>
            <a:ext cx="17082452" cy="695876"/>
          </a:xfrm>
        </p:spPr>
        <p:txBody>
          <a:bodyPr/>
          <a:lstStyle/>
          <a:p>
            <a:pPr algn="ctr"/>
            <a:r>
              <a:rPr lang="en-GB" b="1" dirty="0">
                <a:solidFill>
                  <a:schemeClr val="tx1"/>
                </a:solidFill>
                <a:latin typeface="Montserrat" panose="00000500000000000000" pitchFamily="2" charset="0"/>
              </a:rPr>
              <a:t>Good notes = good defence</a:t>
            </a:r>
          </a:p>
        </p:txBody>
      </p:sp>
      <p:sp>
        <p:nvSpPr>
          <p:cNvPr id="4" name="Content Placeholder 3">
            <a:extLst>
              <a:ext uri="{FF2B5EF4-FFF2-40B4-BE49-F238E27FC236}">
                <a16:creationId xmlns:a16="http://schemas.microsoft.com/office/drawing/2014/main" id="{94346CF1-9B97-80CB-1FE2-9F2FF2F18851}"/>
              </a:ext>
            </a:extLst>
          </p:cNvPr>
          <p:cNvSpPr>
            <a:spLocks noGrp="1"/>
          </p:cNvSpPr>
          <p:nvPr>
            <p:ph sz="quarter" idx="16"/>
          </p:nvPr>
        </p:nvSpPr>
        <p:spPr>
          <a:xfrm>
            <a:off x="1851430" y="3191391"/>
            <a:ext cx="17080814" cy="7333218"/>
          </a:xfrm>
        </p:spPr>
        <p:txBody>
          <a:bodyPr/>
          <a:lstStyle/>
          <a:p>
            <a:r>
              <a:rPr lang="en-GB" dirty="0"/>
              <a:t>Allegations regarding a failure to obtain informed consent about the risk of scarring following a rhinoplasty procedure</a:t>
            </a:r>
          </a:p>
          <a:p>
            <a:r>
              <a:rPr lang="en-GB" dirty="0"/>
              <a:t>Young patient with an online profile</a:t>
            </a:r>
          </a:p>
          <a:p>
            <a:r>
              <a:rPr lang="en-GB" dirty="0"/>
              <a:t>Initial assessment put the claim costs around £140,000</a:t>
            </a:r>
          </a:p>
          <a:p>
            <a:r>
              <a:rPr lang="en-GB" dirty="0"/>
              <a:t>Surgeon had 2 x 1 hr consultations with claimant plus further discussion immediately prior to surgery</a:t>
            </a:r>
          </a:p>
          <a:p>
            <a:r>
              <a:rPr lang="en-GB" dirty="0"/>
              <a:t>Surgeon had showed the patient examples of results from other similar procedures</a:t>
            </a:r>
          </a:p>
          <a:p>
            <a:r>
              <a:rPr lang="en-GB" dirty="0"/>
              <a:t>Medical notes mention risk of scarring several times</a:t>
            </a:r>
          </a:p>
          <a:p>
            <a:r>
              <a:rPr lang="en-GB" dirty="0"/>
              <a:t>Surgeon was able to illustrate his standard processes in providing patient information leaflets to all patients and also in writing to patient GPs</a:t>
            </a:r>
          </a:p>
          <a:p>
            <a:r>
              <a:rPr lang="en-GB" dirty="0"/>
              <a:t>Surgical result was good</a:t>
            </a:r>
          </a:p>
          <a:p>
            <a:r>
              <a:rPr lang="en-GB" dirty="0"/>
              <a:t>Expert evidence was supportive of the surgeon (due to some of the factors above)</a:t>
            </a:r>
          </a:p>
          <a:p>
            <a:r>
              <a:rPr lang="en-GB" dirty="0"/>
              <a:t>Surgeon was also supported by the fact he had published papers on his techniques</a:t>
            </a:r>
          </a:p>
          <a:p>
            <a:r>
              <a:rPr lang="en-GB" dirty="0"/>
              <a:t>Claim was robustly defended and subsequently discontinued</a:t>
            </a:r>
          </a:p>
          <a:p>
            <a:r>
              <a:rPr lang="en-GB" dirty="0"/>
              <a:t>Claim costs were around £10,000 (defence costs only)</a:t>
            </a:r>
          </a:p>
        </p:txBody>
      </p:sp>
    </p:spTree>
    <p:extLst>
      <p:ext uri="{BB962C8B-B14F-4D97-AF65-F5344CB8AC3E}">
        <p14:creationId xmlns:p14="http://schemas.microsoft.com/office/powerpoint/2010/main" val="4081502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a:extLst>
              <a:ext uri="{FF2B5EF4-FFF2-40B4-BE49-F238E27FC236}">
                <a16:creationId xmlns:a16="http://schemas.microsoft.com/office/drawing/2014/main" id="{C6672234-63B9-B147-97A3-1253F963E557}"/>
              </a:ext>
            </a:extLst>
          </p:cNvPr>
          <p:cNvSpPr>
            <a:spLocks noGrp="1" noChangeArrowheads="1"/>
          </p:cNvSpPr>
          <p:nvPr>
            <p:ph type="title"/>
          </p:nvPr>
        </p:nvSpPr>
        <p:spPr/>
        <p:txBody>
          <a:bodyPr/>
          <a:lstStyle/>
          <a:p>
            <a:r>
              <a:rPr lang="en-US" altLang="en-US" dirty="0"/>
              <a:t>How to avoid getting sued</a:t>
            </a:r>
          </a:p>
        </p:txBody>
      </p:sp>
      <p:sp>
        <p:nvSpPr>
          <p:cNvPr id="6" name="Rounded Rectangle 5">
            <a:extLst>
              <a:ext uri="{FF2B5EF4-FFF2-40B4-BE49-F238E27FC236}">
                <a16:creationId xmlns:a16="http://schemas.microsoft.com/office/drawing/2014/main" id="{04A8483B-8071-A34C-8629-EE429F4ACDC8}"/>
              </a:ext>
            </a:extLst>
          </p:cNvPr>
          <p:cNvSpPr/>
          <p:nvPr/>
        </p:nvSpPr>
        <p:spPr>
          <a:xfrm>
            <a:off x="5094135" y="2940894"/>
            <a:ext cx="5747566" cy="2700296"/>
          </a:xfrm>
          <a:prstGeom prst="roundRect">
            <a:avLst>
              <a:gd name="adj" fmla="val 110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highlight>
                <a:srgbClr val="031C2D"/>
              </a:highlight>
              <a:latin typeface="Montserrat Light"/>
            </a:endParaRPr>
          </a:p>
        </p:txBody>
      </p:sp>
      <p:sp>
        <p:nvSpPr>
          <p:cNvPr id="7" name="TextBox 6">
            <a:extLst>
              <a:ext uri="{FF2B5EF4-FFF2-40B4-BE49-F238E27FC236}">
                <a16:creationId xmlns:a16="http://schemas.microsoft.com/office/drawing/2014/main" id="{709AA842-2B57-C545-845F-E3A787FA9300}"/>
              </a:ext>
            </a:extLst>
          </p:cNvPr>
          <p:cNvSpPr txBox="1"/>
          <p:nvPr/>
        </p:nvSpPr>
        <p:spPr>
          <a:xfrm>
            <a:off x="5772510" y="3743708"/>
            <a:ext cx="412236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FFFFFF"/>
                </a:solidFill>
                <a:latin typeface="Montserrat" pitchFamily="2" charset="77"/>
              </a:rPr>
              <a:t>Patient </a:t>
            </a:r>
            <a:br>
              <a:rPr lang="en-GB" sz="3600" kern="1200" dirty="0">
                <a:solidFill>
                  <a:srgbClr val="FFFFFF"/>
                </a:solidFill>
                <a:latin typeface="Montserrat" pitchFamily="2" charset="77"/>
              </a:rPr>
            </a:br>
            <a:r>
              <a:rPr lang="en-GB" sz="3600" kern="1200" dirty="0">
                <a:solidFill>
                  <a:srgbClr val="FFFFFF"/>
                </a:solidFill>
                <a:latin typeface="Montserrat" pitchFamily="2" charset="77"/>
              </a:rPr>
              <a:t>selection</a:t>
            </a:r>
          </a:p>
        </p:txBody>
      </p:sp>
      <p:sp>
        <p:nvSpPr>
          <p:cNvPr id="10" name="Rounded Rectangle 9">
            <a:extLst>
              <a:ext uri="{FF2B5EF4-FFF2-40B4-BE49-F238E27FC236}">
                <a16:creationId xmlns:a16="http://schemas.microsoft.com/office/drawing/2014/main" id="{7866D1E0-45EB-0E49-88B7-A0E025529FD8}"/>
              </a:ext>
            </a:extLst>
          </p:cNvPr>
          <p:cNvSpPr/>
          <p:nvPr/>
        </p:nvSpPr>
        <p:spPr>
          <a:xfrm>
            <a:off x="13445687" y="2961080"/>
            <a:ext cx="5747566" cy="2700296"/>
          </a:xfrm>
          <a:prstGeom prst="roundRect">
            <a:avLst>
              <a:gd name="adj" fmla="val 110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ts val="1200"/>
              </a:spcAft>
              <a:buClr>
                <a:srgbClr val="149BD6"/>
              </a:buClr>
            </a:pPr>
            <a:r>
              <a:rPr lang="en-GB" sz="3600" kern="1200" dirty="0">
                <a:solidFill>
                  <a:srgbClr val="FFFFFF"/>
                </a:solidFill>
                <a:latin typeface="Montserrat" pitchFamily="2" charset="77"/>
              </a:rPr>
              <a:t>Stick to your knitting</a:t>
            </a:r>
          </a:p>
        </p:txBody>
      </p:sp>
      <p:sp>
        <p:nvSpPr>
          <p:cNvPr id="12" name="Rounded Rectangle 11">
            <a:extLst>
              <a:ext uri="{FF2B5EF4-FFF2-40B4-BE49-F238E27FC236}">
                <a16:creationId xmlns:a16="http://schemas.microsoft.com/office/drawing/2014/main" id="{75EB1C31-D7E1-4D43-ABD9-AE1D7A4C7E0A}"/>
              </a:ext>
            </a:extLst>
          </p:cNvPr>
          <p:cNvSpPr/>
          <p:nvPr/>
        </p:nvSpPr>
        <p:spPr>
          <a:xfrm>
            <a:off x="1081891" y="6059450"/>
            <a:ext cx="5747566" cy="2700296"/>
          </a:xfrm>
          <a:prstGeom prst="roundRect">
            <a:avLst>
              <a:gd name="adj" fmla="val 110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latin typeface="Montserrat Light"/>
            </a:endParaRPr>
          </a:p>
        </p:txBody>
      </p:sp>
      <p:sp>
        <p:nvSpPr>
          <p:cNvPr id="13" name="TextBox 12">
            <a:extLst>
              <a:ext uri="{FF2B5EF4-FFF2-40B4-BE49-F238E27FC236}">
                <a16:creationId xmlns:a16="http://schemas.microsoft.com/office/drawing/2014/main" id="{0062143D-AD40-CC4F-AF07-6D4447566F57}"/>
              </a:ext>
            </a:extLst>
          </p:cNvPr>
          <p:cNvSpPr txBox="1"/>
          <p:nvPr/>
        </p:nvSpPr>
        <p:spPr>
          <a:xfrm>
            <a:off x="1894490" y="6855601"/>
            <a:ext cx="412236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01416D"/>
                </a:solidFill>
                <a:latin typeface="Montserrat" pitchFamily="2" charset="77"/>
              </a:rPr>
              <a:t>Keep meticulous notes</a:t>
            </a:r>
          </a:p>
        </p:txBody>
      </p:sp>
      <p:sp>
        <p:nvSpPr>
          <p:cNvPr id="14" name="Rounded Rectangle 13">
            <a:extLst>
              <a:ext uri="{FF2B5EF4-FFF2-40B4-BE49-F238E27FC236}">
                <a16:creationId xmlns:a16="http://schemas.microsoft.com/office/drawing/2014/main" id="{979F83A6-AEF5-544E-ABD8-45CD35943501}"/>
              </a:ext>
            </a:extLst>
          </p:cNvPr>
          <p:cNvSpPr/>
          <p:nvPr/>
        </p:nvSpPr>
        <p:spPr>
          <a:xfrm>
            <a:off x="9353803" y="6059450"/>
            <a:ext cx="5747566" cy="2700296"/>
          </a:xfrm>
          <a:prstGeom prst="roundRect">
            <a:avLst>
              <a:gd name="adj" fmla="val 110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highlight>
                <a:srgbClr val="031C2D"/>
              </a:highlight>
              <a:latin typeface="Montserrat Light"/>
            </a:endParaRPr>
          </a:p>
        </p:txBody>
      </p:sp>
      <p:sp>
        <p:nvSpPr>
          <p:cNvPr id="15" name="TextBox 14">
            <a:extLst>
              <a:ext uri="{FF2B5EF4-FFF2-40B4-BE49-F238E27FC236}">
                <a16:creationId xmlns:a16="http://schemas.microsoft.com/office/drawing/2014/main" id="{F0D86662-D50E-5344-958C-B5B68EF5EC63}"/>
              </a:ext>
            </a:extLst>
          </p:cNvPr>
          <p:cNvSpPr txBox="1"/>
          <p:nvPr/>
        </p:nvSpPr>
        <p:spPr>
          <a:xfrm>
            <a:off x="10052677" y="6855601"/>
            <a:ext cx="434981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FFFFFF"/>
                </a:solidFill>
                <a:latin typeface="Montserrat" pitchFamily="2" charset="77"/>
              </a:rPr>
              <a:t>Learning from mistakes </a:t>
            </a:r>
          </a:p>
        </p:txBody>
      </p:sp>
      <p:sp>
        <p:nvSpPr>
          <p:cNvPr id="16" name="Rounded Rectangle 15">
            <a:extLst>
              <a:ext uri="{FF2B5EF4-FFF2-40B4-BE49-F238E27FC236}">
                <a16:creationId xmlns:a16="http://schemas.microsoft.com/office/drawing/2014/main" id="{A4C816E7-32AA-7147-B95B-12D6A192D03A}"/>
              </a:ext>
            </a:extLst>
          </p:cNvPr>
          <p:cNvSpPr/>
          <p:nvPr/>
        </p:nvSpPr>
        <p:spPr>
          <a:xfrm>
            <a:off x="17625715" y="6059450"/>
            <a:ext cx="5747566" cy="2700296"/>
          </a:xfrm>
          <a:prstGeom prst="roundRect">
            <a:avLst>
              <a:gd name="adj" fmla="val 110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latin typeface="Montserrat Light"/>
            </a:endParaRPr>
          </a:p>
        </p:txBody>
      </p:sp>
      <p:sp>
        <p:nvSpPr>
          <p:cNvPr id="17" name="TextBox 16">
            <a:extLst>
              <a:ext uri="{FF2B5EF4-FFF2-40B4-BE49-F238E27FC236}">
                <a16:creationId xmlns:a16="http://schemas.microsoft.com/office/drawing/2014/main" id="{FFA4C257-40E6-A840-A3A0-020F41D3ED9F}"/>
              </a:ext>
            </a:extLst>
          </p:cNvPr>
          <p:cNvSpPr txBox="1"/>
          <p:nvPr/>
        </p:nvSpPr>
        <p:spPr>
          <a:xfrm>
            <a:off x="18438314" y="6855601"/>
            <a:ext cx="412236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01416D"/>
                </a:solidFill>
                <a:latin typeface="Montserrat" pitchFamily="2" charset="77"/>
              </a:rPr>
              <a:t>Good Peer Support </a:t>
            </a:r>
          </a:p>
        </p:txBody>
      </p:sp>
      <p:sp>
        <p:nvSpPr>
          <p:cNvPr id="18" name="Rounded Rectangle 17">
            <a:extLst>
              <a:ext uri="{FF2B5EF4-FFF2-40B4-BE49-F238E27FC236}">
                <a16:creationId xmlns:a16="http://schemas.microsoft.com/office/drawing/2014/main" id="{3049BEF5-9BEF-934B-BDC1-0E6BC3FBB1E3}"/>
              </a:ext>
            </a:extLst>
          </p:cNvPr>
          <p:cNvSpPr/>
          <p:nvPr/>
        </p:nvSpPr>
        <p:spPr>
          <a:xfrm>
            <a:off x="5094135" y="9286902"/>
            <a:ext cx="5747566" cy="2700296"/>
          </a:xfrm>
          <a:prstGeom prst="roundRect">
            <a:avLst>
              <a:gd name="adj" fmla="val 110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highlight>
                <a:srgbClr val="031C2D"/>
              </a:highlight>
              <a:latin typeface="Montserrat Light"/>
            </a:endParaRPr>
          </a:p>
        </p:txBody>
      </p:sp>
      <p:sp>
        <p:nvSpPr>
          <p:cNvPr id="19" name="TextBox 18">
            <a:extLst>
              <a:ext uri="{FF2B5EF4-FFF2-40B4-BE49-F238E27FC236}">
                <a16:creationId xmlns:a16="http://schemas.microsoft.com/office/drawing/2014/main" id="{1BE16857-5F90-B646-8602-DB0420A515FA}"/>
              </a:ext>
            </a:extLst>
          </p:cNvPr>
          <p:cNvSpPr txBox="1"/>
          <p:nvPr/>
        </p:nvSpPr>
        <p:spPr>
          <a:xfrm>
            <a:off x="5906734" y="10083053"/>
            <a:ext cx="412236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FFFFFF"/>
                </a:solidFill>
                <a:latin typeface="Montserrat" pitchFamily="2" charset="77"/>
              </a:rPr>
              <a:t>Patient-specific consent</a:t>
            </a:r>
          </a:p>
        </p:txBody>
      </p:sp>
      <p:sp>
        <p:nvSpPr>
          <p:cNvPr id="22" name="Rounded Rectangle 21">
            <a:extLst>
              <a:ext uri="{FF2B5EF4-FFF2-40B4-BE49-F238E27FC236}">
                <a16:creationId xmlns:a16="http://schemas.microsoft.com/office/drawing/2014/main" id="{12C9FE4C-C96B-B44B-9FA4-791F7455D029}"/>
              </a:ext>
            </a:extLst>
          </p:cNvPr>
          <p:cNvSpPr/>
          <p:nvPr/>
        </p:nvSpPr>
        <p:spPr>
          <a:xfrm>
            <a:off x="13862629" y="9286902"/>
            <a:ext cx="5747566" cy="2700296"/>
          </a:xfrm>
          <a:prstGeom prst="roundRect">
            <a:avLst>
              <a:gd name="adj" fmla="val 110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5626" eaLnBrk="0" fontAlgn="base">
              <a:spcBef>
                <a:spcPct val="0"/>
              </a:spcBef>
              <a:spcAft>
                <a:spcPct val="0"/>
              </a:spcAft>
            </a:pPr>
            <a:endParaRPr lang="en-US" sz="3600" kern="1200" dirty="0">
              <a:solidFill>
                <a:srgbClr val="FFFFFF"/>
              </a:solidFill>
              <a:highlight>
                <a:srgbClr val="031C2D"/>
              </a:highlight>
              <a:latin typeface="Montserrat Light"/>
            </a:endParaRPr>
          </a:p>
        </p:txBody>
      </p:sp>
      <p:sp>
        <p:nvSpPr>
          <p:cNvPr id="23" name="TextBox 22">
            <a:extLst>
              <a:ext uri="{FF2B5EF4-FFF2-40B4-BE49-F238E27FC236}">
                <a16:creationId xmlns:a16="http://schemas.microsoft.com/office/drawing/2014/main" id="{42999ED8-2AB5-7843-9AB5-97437517D1BE}"/>
              </a:ext>
            </a:extLst>
          </p:cNvPr>
          <p:cNvSpPr txBox="1"/>
          <p:nvPr/>
        </p:nvSpPr>
        <p:spPr>
          <a:xfrm>
            <a:off x="14658450" y="10171321"/>
            <a:ext cx="4122364" cy="1107996"/>
          </a:xfrm>
          <a:prstGeom prst="rect">
            <a:avLst/>
          </a:prstGeom>
          <a:noFill/>
        </p:spPr>
        <p:txBody>
          <a:bodyPr wrap="square" lIns="0" tIns="0" rIns="0" bIns="0" rtlCol="0">
            <a:spAutoFit/>
          </a:bodyPr>
          <a:lstStyle/>
          <a:p>
            <a:pPr defTabSz="1825626" eaLnBrk="0" fontAlgn="base">
              <a:spcBef>
                <a:spcPct val="0"/>
              </a:spcBef>
              <a:spcAft>
                <a:spcPts val="1200"/>
              </a:spcAft>
              <a:buClr>
                <a:srgbClr val="149BD6"/>
              </a:buClr>
            </a:pPr>
            <a:r>
              <a:rPr lang="en-GB" sz="3600" kern="1200" dirty="0">
                <a:solidFill>
                  <a:srgbClr val="FFFFFF"/>
                </a:solidFill>
                <a:latin typeface="Montserrat" pitchFamily="2" charset="77"/>
              </a:rPr>
              <a:t>Be emotionally intelligent</a:t>
            </a:r>
          </a:p>
        </p:txBody>
      </p:sp>
    </p:spTree>
    <p:extLst>
      <p:ext uri="{BB962C8B-B14F-4D97-AF65-F5344CB8AC3E}">
        <p14:creationId xmlns:p14="http://schemas.microsoft.com/office/powerpoint/2010/main" val="72989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posing for the camera&#10;&#10;Description automatically generated">
            <a:extLst>
              <a:ext uri="{FF2B5EF4-FFF2-40B4-BE49-F238E27FC236}">
                <a16:creationId xmlns:a16="http://schemas.microsoft.com/office/drawing/2014/main" id="{CCDBA7A3-D712-1B49-9E19-32BF1829E3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473" y="2810001"/>
            <a:ext cx="2904874" cy="2904874"/>
          </a:xfrm>
          <a:prstGeom prst="rect">
            <a:avLst/>
          </a:prstGeom>
        </p:spPr>
      </p:pic>
      <p:sp>
        <p:nvSpPr>
          <p:cNvPr id="73729" name="TextBox 5">
            <a:extLst>
              <a:ext uri="{FF2B5EF4-FFF2-40B4-BE49-F238E27FC236}">
                <a16:creationId xmlns:a16="http://schemas.microsoft.com/office/drawing/2014/main" id="{DD8E9E40-5153-3D45-9451-FC6A0CAE516C}"/>
              </a:ext>
            </a:extLst>
          </p:cNvPr>
          <p:cNvSpPr txBox="1">
            <a:spLocks noChangeArrowheads="1"/>
          </p:cNvSpPr>
          <p:nvPr/>
        </p:nvSpPr>
        <p:spPr bwMode="auto">
          <a:xfrm>
            <a:off x="977900" y="971551"/>
            <a:ext cx="19380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eaLnBrk="1" hangingPunct="1"/>
            <a:r>
              <a:rPr lang="en-GB" altLang="en-US" sz="7600" dirty="0">
                <a:solidFill>
                  <a:srgbClr val="01416D"/>
                </a:solidFill>
                <a:ea typeface="Verdana" panose="020B0604030504040204" pitchFamily="34" charset="0"/>
                <a:cs typeface="Verdana" panose="020B0604030504040204" pitchFamily="34" charset="0"/>
              </a:rPr>
              <a:t>Introductions…</a:t>
            </a:r>
          </a:p>
        </p:txBody>
      </p:sp>
      <p:sp>
        <p:nvSpPr>
          <p:cNvPr id="73735" name="TextBox 11">
            <a:extLst>
              <a:ext uri="{FF2B5EF4-FFF2-40B4-BE49-F238E27FC236}">
                <a16:creationId xmlns:a16="http://schemas.microsoft.com/office/drawing/2014/main" id="{04AFA2E9-B39A-4F46-9BCA-9DB333313A51}"/>
              </a:ext>
            </a:extLst>
          </p:cNvPr>
          <p:cNvSpPr txBox="1">
            <a:spLocks noChangeArrowheads="1"/>
          </p:cNvSpPr>
          <p:nvPr/>
        </p:nvSpPr>
        <p:spPr bwMode="auto">
          <a:xfrm>
            <a:off x="5413056" y="3585329"/>
            <a:ext cx="908312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just" eaLnBrk="1" hangingPunct="1"/>
            <a:r>
              <a:rPr lang="en-GB" altLang="en-US" dirty="0">
                <a:solidFill>
                  <a:srgbClr val="149BD7"/>
                </a:solidFill>
                <a:latin typeface="Montserrat Medium" pitchFamily="2" charset="77"/>
                <a:ea typeface="Verdana" panose="020B0604030504040204" pitchFamily="34" charset="0"/>
                <a:cs typeface="Verdana" panose="020B0604030504040204" pitchFamily="34" charset="0"/>
              </a:rPr>
              <a:t>Jo Clift  - Team Leader, UK &amp; International Healthcare</a:t>
            </a:r>
          </a:p>
          <a:p>
            <a:pPr algn="ctr" eaLnBrk="1" hangingPunct="1"/>
            <a:endParaRPr lang="en-GB" altLang="en-US" dirty="0">
              <a:solidFill>
                <a:srgbClr val="149BD7"/>
              </a:solidFill>
              <a:latin typeface="Montserrat Medium" pitchFamily="2" charset="77"/>
              <a:ea typeface="Verdana" panose="020B0604030504040204" pitchFamily="34" charset="0"/>
              <a:cs typeface="Verdana" panose="020B0604030504040204" pitchFamily="34" charset="0"/>
            </a:endParaRPr>
          </a:p>
          <a:p>
            <a:pPr algn="just" eaLnBrk="1" hangingPunct="1"/>
            <a:r>
              <a:rPr lang="en-GB" altLang="en-US" dirty="0">
                <a:solidFill>
                  <a:srgbClr val="149BD7"/>
                </a:solidFill>
                <a:latin typeface="Montserrat Light" panose="00000400000000000000" pitchFamily="2" charset="0"/>
                <a:ea typeface="Verdana" panose="020B0604030504040204" pitchFamily="34" charset="0"/>
                <a:cs typeface="Verdana" panose="020B0604030504040204" pitchFamily="34" charset="0"/>
              </a:rPr>
              <a:t>Jo Clift - Team Leader, UK &amp; International Healthcare</a:t>
            </a:r>
          </a:p>
          <a:p>
            <a:pPr algn="just" eaLnBrk="1" hangingPunct="1"/>
            <a:r>
              <a:rPr lang="en-GB" altLang="en-US" dirty="0">
                <a:solidFill>
                  <a:srgbClr val="149BD7"/>
                </a:solidFill>
                <a:latin typeface="Montserrat Light" panose="00000400000000000000" pitchFamily="2" charset="0"/>
                <a:ea typeface="Verdana" panose="020B0604030504040204" pitchFamily="34" charset="0"/>
                <a:cs typeface="Verdana" panose="020B0604030504040204" pitchFamily="34" charset="0"/>
              </a:rPr>
              <a:t>Leads a team of 10 underwriters writing a variety of healthcare risks in the UK and overseas, including a large number of individual surgeons in the UK</a:t>
            </a:r>
            <a:endParaRPr lang="en-GB" altLang="en-US" sz="2000" dirty="0">
              <a:solidFill>
                <a:srgbClr val="575756"/>
              </a:solidFill>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E7F892B1-8506-3EA4-7ADC-585F241A4F5F}"/>
              </a:ext>
            </a:extLst>
          </p:cNvPr>
          <p:cNvPicPr>
            <a:picLocks noChangeAspect="1"/>
          </p:cNvPicPr>
          <p:nvPr/>
        </p:nvPicPr>
        <p:blipFill>
          <a:blip r:embed="rId3"/>
          <a:stretch>
            <a:fillRect/>
          </a:stretch>
        </p:blipFill>
        <p:spPr>
          <a:xfrm>
            <a:off x="465158" y="7676058"/>
            <a:ext cx="4293556" cy="1664476"/>
          </a:xfrm>
          <a:prstGeom prst="rect">
            <a:avLst/>
          </a:prstGeom>
        </p:spPr>
      </p:pic>
      <p:sp>
        <p:nvSpPr>
          <p:cNvPr id="9" name="TextBox 11">
            <a:extLst>
              <a:ext uri="{FF2B5EF4-FFF2-40B4-BE49-F238E27FC236}">
                <a16:creationId xmlns:a16="http://schemas.microsoft.com/office/drawing/2014/main" id="{6637DC47-F524-A9F7-AD93-C57CD9808A51}"/>
              </a:ext>
            </a:extLst>
          </p:cNvPr>
          <p:cNvSpPr txBox="1">
            <a:spLocks noChangeArrowheads="1"/>
          </p:cNvSpPr>
          <p:nvPr/>
        </p:nvSpPr>
        <p:spPr bwMode="auto">
          <a:xfrm>
            <a:off x="5413056" y="7976239"/>
            <a:ext cx="908312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defTabSz="912813" fontAlgn="base">
              <a:spcBef>
                <a:spcPct val="0"/>
              </a:spcBef>
              <a:spcAft>
                <a:spcPct val="0"/>
              </a:spcAft>
              <a:defRPr>
                <a:solidFill>
                  <a:schemeClr val="tx1"/>
                </a:solidFill>
                <a:latin typeface="Montserrat Light" pitchFamily="2" charset="77"/>
              </a:defRPr>
            </a:lvl6pPr>
            <a:lvl7pPr marL="2971800" indent="-228600" defTabSz="912813" fontAlgn="base">
              <a:spcBef>
                <a:spcPct val="0"/>
              </a:spcBef>
              <a:spcAft>
                <a:spcPct val="0"/>
              </a:spcAft>
              <a:defRPr>
                <a:solidFill>
                  <a:schemeClr val="tx1"/>
                </a:solidFill>
                <a:latin typeface="Montserrat Light" pitchFamily="2" charset="77"/>
              </a:defRPr>
            </a:lvl7pPr>
            <a:lvl8pPr marL="3429000" indent="-228600" defTabSz="912813" fontAlgn="base">
              <a:spcBef>
                <a:spcPct val="0"/>
              </a:spcBef>
              <a:spcAft>
                <a:spcPct val="0"/>
              </a:spcAft>
              <a:defRPr>
                <a:solidFill>
                  <a:schemeClr val="tx1"/>
                </a:solidFill>
                <a:latin typeface="Montserrat Light" pitchFamily="2" charset="77"/>
              </a:defRPr>
            </a:lvl8pPr>
            <a:lvl9pPr marL="3886200" indent="-228600" defTabSz="912813" fontAlgn="base">
              <a:spcBef>
                <a:spcPct val="0"/>
              </a:spcBef>
              <a:spcAft>
                <a:spcPct val="0"/>
              </a:spcAft>
              <a:defRPr>
                <a:solidFill>
                  <a:schemeClr val="tx1"/>
                </a:solidFill>
                <a:latin typeface="Montserrat Light" pitchFamily="2" charset="77"/>
              </a:defRPr>
            </a:lvl9pPr>
          </a:lstStyle>
          <a:p>
            <a:pPr algn="just" eaLnBrk="1" hangingPunct="1"/>
            <a:r>
              <a:rPr lang="en-GB" altLang="en-US" dirty="0">
                <a:solidFill>
                  <a:srgbClr val="149BD7"/>
                </a:solidFill>
                <a:latin typeface="Montserrat Medium" pitchFamily="2" charset="77"/>
                <a:ea typeface="Verdana" panose="020B0604030504040204" pitchFamily="34" charset="0"/>
                <a:cs typeface="Verdana" panose="020B0604030504040204" pitchFamily="34" charset="0"/>
              </a:rPr>
              <a:t>CFC Underwriting Ltd</a:t>
            </a:r>
          </a:p>
          <a:p>
            <a:pPr algn="just" eaLnBrk="1" hangingPunct="1"/>
            <a:endParaRPr lang="en-GB" altLang="en-US" dirty="0">
              <a:solidFill>
                <a:srgbClr val="149BD7"/>
              </a:solidFill>
              <a:latin typeface="Montserrat Medium" pitchFamily="2" charset="77"/>
              <a:ea typeface="Verdana" panose="020B0604030504040204" pitchFamily="34" charset="0"/>
              <a:cs typeface="Verdana" panose="020B0604030504040204" pitchFamily="34" charset="0"/>
            </a:endParaRPr>
          </a:p>
          <a:p>
            <a:pPr algn="just" eaLnBrk="1" hangingPunct="1"/>
            <a:r>
              <a:rPr lang="en-GB" altLang="en-US" dirty="0">
                <a:solidFill>
                  <a:srgbClr val="149BD7"/>
                </a:solidFill>
                <a:latin typeface="Montserrat Light" panose="00000400000000000000" pitchFamily="2" charset="0"/>
                <a:ea typeface="Verdana" panose="020B0604030504040204" pitchFamily="34" charset="0"/>
                <a:cs typeface="Verdana" panose="020B0604030504040204" pitchFamily="34" charset="0"/>
              </a:rPr>
              <a:t>A specialist insurance provider, pioneer in emerging risk and market leader in cyber. Founded in 1999, 950+ employees, 9 global offices and 150,000+ customers</a:t>
            </a:r>
            <a:endParaRPr lang="en-GB" altLang="en-US" sz="2000" dirty="0">
              <a:solidFill>
                <a:srgbClr val="575756"/>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246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onflicts of Interest"/>
          <p:cNvSpPr txBox="1">
            <a:spLocks noGrp="1"/>
          </p:cNvSpPr>
          <p:nvPr>
            <p:ph type="title"/>
          </p:nvPr>
        </p:nvSpPr>
        <p:spPr>
          <a:prstGeom prst="rect">
            <a:avLst/>
          </a:prstGeom>
        </p:spPr>
        <p:txBody>
          <a:bodyPr/>
          <a:lstStyle/>
          <a:p>
            <a:r>
              <a:t>Conflicts of Interest</a:t>
            </a:r>
          </a:p>
        </p:txBody>
      </p:sp>
      <p:sp>
        <p:nvSpPr>
          <p:cNvPr id="156" name="Slide Subtitle"/>
          <p:cNvSpPr txBox="1">
            <a:spLocks noGrp="1"/>
          </p:cNvSpPr>
          <p:nvPr>
            <p:ph type="body" idx="21"/>
          </p:nvPr>
        </p:nvSpPr>
        <p:spPr>
          <a:prstGeom prst="rect">
            <a:avLst/>
          </a:prstGeom>
        </p:spPr>
        <p:txBody>
          <a:bodyPr/>
          <a:lstStyle/>
          <a:p>
            <a:endParaRPr/>
          </a:p>
        </p:txBody>
      </p:sp>
      <p:sp>
        <p:nvSpPr>
          <p:cNvPr id="157" name="Francis Brooks…"/>
          <p:cNvSpPr txBox="1">
            <a:spLocks noGrp="1"/>
          </p:cNvSpPr>
          <p:nvPr>
            <p:ph type="body" idx="1"/>
          </p:nvPr>
        </p:nvSpPr>
        <p:spPr>
          <a:prstGeom prst="rect">
            <a:avLst/>
          </a:prstGeom>
        </p:spPr>
        <p:txBody>
          <a:bodyPr/>
          <a:lstStyle/>
          <a:p>
            <a:r>
              <a:rPr dirty="0"/>
              <a:t>Francis Brooks</a:t>
            </a:r>
            <a:r>
              <a:rPr lang="en-GB" dirty="0"/>
              <a:t>, Spinal Surgeon Cardiff and Vale University Health Board</a:t>
            </a:r>
            <a:endParaRPr dirty="0"/>
          </a:p>
          <a:p>
            <a:pPr lvl="1"/>
            <a:r>
              <a:rPr dirty="0"/>
              <a:t>Content Board Member for EIDO Healthcare.</a:t>
            </a:r>
          </a:p>
          <a:p>
            <a:pPr lvl="1"/>
            <a:r>
              <a:rPr dirty="0"/>
              <a:t>Medicolegal Expert.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edicolegal Environment in the UK"/>
          <p:cNvSpPr txBox="1">
            <a:spLocks noGrp="1"/>
          </p:cNvSpPr>
          <p:nvPr>
            <p:ph type="title"/>
          </p:nvPr>
        </p:nvSpPr>
        <p:spPr>
          <a:prstGeom prst="rect">
            <a:avLst/>
          </a:prstGeom>
        </p:spPr>
        <p:txBody>
          <a:bodyPr/>
          <a:lstStyle/>
          <a:p>
            <a:r>
              <a:t>Medicolegal Environment in the UK</a:t>
            </a:r>
          </a:p>
        </p:txBody>
      </p:sp>
      <p:sp>
        <p:nvSpPr>
          <p:cNvPr id="160" name="Slide Subtitle"/>
          <p:cNvSpPr txBox="1">
            <a:spLocks noGrp="1"/>
          </p:cNvSpPr>
          <p:nvPr>
            <p:ph type="body" idx="21"/>
          </p:nvPr>
        </p:nvSpPr>
        <p:spPr>
          <a:prstGeom prst="rect">
            <a:avLst/>
          </a:prstGeom>
        </p:spPr>
        <p:txBody>
          <a:bodyPr/>
          <a:lstStyle/>
          <a:p>
            <a:endParaRPr/>
          </a:p>
        </p:txBody>
      </p:sp>
      <p:sp>
        <p:nvSpPr>
          <p:cNvPr id="161" name="2nd Behind Israel for number of litigations…"/>
          <p:cNvSpPr txBox="1">
            <a:spLocks noGrp="1"/>
          </p:cNvSpPr>
          <p:nvPr>
            <p:ph type="body" idx="1"/>
          </p:nvPr>
        </p:nvSpPr>
        <p:spPr>
          <a:prstGeom prst="rect">
            <a:avLst/>
          </a:prstGeom>
        </p:spPr>
        <p:txBody>
          <a:bodyPr/>
          <a:lstStyle/>
          <a:p>
            <a:r>
              <a:t>2nd Behind Israel for number of litigations</a:t>
            </a:r>
          </a:p>
          <a:p>
            <a:r>
              <a:t>Cost NHS 2.7bn in 2022/23</a:t>
            </a:r>
          </a:p>
          <a:p>
            <a:r>
              <a:t>Raising cost to the NHS around informed consent.  Doubled since  2015 to 2019.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ase Law and Consent"/>
          <p:cNvSpPr txBox="1">
            <a:spLocks noGrp="1"/>
          </p:cNvSpPr>
          <p:nvPr>
            <p:ph type="title"/>
          </p:nvPr>
        </p:nvSpPr>
        <p:spPr>
          <a:prstGeom prst="rect">
            <a:avLst/>
          </a:prstGeom>
        </p:spPr>
        <p:txBody>
          <a:bodyPr/>
          <a:lstStyle/>
          <a:p>
            <a:r>
              <a:t>Case Law and Consent</a:t>
            </a:r>
          </a:p>
        </p:txBody>
      </p:sp>
      <p:sp>
        <p:nvSpPr>
          <p:cNvPr id="164" name="Slide Subtitle"/>
          <p:cNvSpPr txBox="1">
            <a:spLocks noGrp="1"/>
          </p:cNvSpPr>
          <p:nvPr>
            <p:ph type="body" idx="21"/>
          </p:nvPr>
        </p:nvSpPr>
        <p:spPr>
          <a:prstGeom prst="rect">
            <a:avLst/>
          </a:prstGeom>
        </p:spPr>
        <p:txBody>
          <a:bodyPr/>
          <a:lstStyle/>
          <a:p>
            <a:endParaRPr/>
          </a:p>
        </p:txBody>
      </p:sp>
      <p:sp>
        <p:nvSpPr>
          <p:cNvPr id="165" name="Montgomery V Lanarkshire…"/>
          <p:cNvSpPr txBox="1">
            <a:spLocks noGrp="1"/>
          </p:cNvSpPr>
          <p:nvPr>
            <p:ph type="body" idx="1"/>
          </p:nvPr>
        </p:nvSpPr>
        <p:spPr>
          <a:prstGeom prst="rect">
            <a:avLst/>
          </a:prstGeom>
        </p:spPr>
        <p:txBody>
          <a:bodyPr/>
          <a:lstStyle/>
          <a:p>
            <a:pPr marL="414527" indent="-414527" defTabSz="1658070">
              <a:spcBef>
                <a:spcPts val="3000"/>
              </a:spcBef>
              <a:defRPr sz="3264"/>
            </a:pPr>
            <a:r>
              <a:t>Montgomery V Lanarkshire </a:t>
            </a:r>
          </a:p>
          <a:p>
            <a:pPr marL="829055" lvl="1" indent="-414527" defTabSz="1658070">
              <a:spcBef>
                <a:spcPts val="3000"/>
              </a:spcBef>
              <a:defRPr sz="3264"/>
            </a:pPr>
            <a:r>
              <a:t>Shared decision making. </a:t>
            </a:r>
          </a:p>
          <a:p>
            <a:pPr marL="829055" lvl="1" indent="-414527" defTabSz="1658070">
              <a:spcBef>
                <a:spcPts val="3000"/>
              </a:spcBef>
              <a:defRPr sz="3264"/>
            </a:pPr>
            <a:endParaRPr/>
          </a:p>
          <a:p>
            <a:pPr marL="0" indent="0" defTabSz="310895">
              <a:lnSpc>
                <a:spcPct val="100000"/>
              </a:lnSpc>
              <a:spcBef>
                <a:spcPts val="0"/>
              </a:spcBef>
              <a:buSzTx/>
              <a:buNone/>
              <a:defRPr sz="2992">
                <a:latin typeface="Times Roman"/>
                <a:ea typeface="Times Roman"/>
                <a:cs typeface="Times Roman"/>
                <a:sym typeface="Times Roman"/>
              </a:defRPr>
            </a:pPr>
            <a:r>
              <a:t>An adult with capacity is entitled to decide which, if any, of the available forms of treatment to undergo. </a:t>
            </a:r>
          </a:p>
          <a:p>
            <a:pPr marL="0" indent="0" defTabSz="310895">
              <a:lnSpc>
                <a:spcPct val="100000"/>
              </a:lnSpc>
              <a:spcBef>
                <a:spcPts val="0"/>
              </a:spcBef>
              <a:buSzTx/>
              <a:buNone/>
              <a:defRPr sz="2992">
                <a:latin typeface="Times Roman"/>
                <a:ea typeface="Times Roman"/>
                <a:cs typeface="Times Roman"/>
                <a:sym typeface="Times Roman"/>
              </a:defRPr>
            </a:pPr>
            <a:r>
              <a:t> Doctors are under a duty to take reasonable care to make sure that the patient is aware of any material risks involved in any recommended treatment, and of any reasonable alternative or variant treatments. </a:t>
            </a:r>
          </a:p>
          <a:p>
            <a:pPr marL="0" indent="0" defTabSz="310895">
              <a:lnSpc>
                <a:spcPct val="100000"/>
              </a:lnSpc>
              <a:spcBef>
                <a:spcPts val="0"/>
              </a:spcBef>
              <a:buSzTx/>
              <a:buNone/>
              <a:defRPr sz="2992">
                <a:latin typeface="Times Roman"/>
                <a:ea typeface="Times Roman"/>
                <a:cs typeface="Times Roman"/>
                <a:sym typeface="Times Roman"/>
              </a:defRPr>
            </a:pPr>
            <a:r>
              <a:t>The test for materiality was whether, in the circumstances, a reasonable person in the patient’s position would be likely to attach significance to the risk, or the doctor was or should have been reasonably aware that the particular patient would be likely to attach significance to it. </a:t>
            </a:r>
          </a:p>
          <a:p>
            <a:pPr marL="0" indent="0" defTabSz="310895">
              <a:lnSpc>
                <a:spcPct val="100000"/>
              </a:lnSpc>
              <a:spcBef>
                <a:spcPts val="0"/>
              </a:spcBef>
              <a:buSzTx/>
              <a:buNone/>
              <a:defRPr sz="2992">
                <a:latin typeface="Times Roman"/>
                <a:ea typeface="Times Roman"/>
                <a:cs typeface="Times Roman"/>
                <a:sym typeface="Times Roman"/>
              </a:defRPr>
            </a:pPr>
            <a:r>
              <a:t>A doctor’s advisory role involves making sure that the patient understands the seriousness of their condition, and the anticipated benefits and risks of the proposed treatment and any reasonable alternatives, so that they can make an informed decision. l</a:t>
            </a:r>
          </a:p>
          <a:p>
            <a:pPr marL="0" indent="0" defTabSz="310895">
              <a:lnSpc>
                <a:spcPct val="100000"/>
              </a:lnSpc>
              <a:spcBef>
                <a:spcPts val="0"/>
              </a:spcBef>
              <a:buSzTx/>
              <a:buNone/>
              <a:defRPr sz="2992">
                <a:latin typeface="Times Roman"/>
                <a:ea typeface="Times Roman"/>
                <a:cs typeface="Times Roman"/>
                <a:sym typeface="Times Roman"/>
              </a:defRPr>
            </a:pPr>
            <a:r>
              <a:t>Doctors are entitled to withhold information about risk from a patient if they reasonably consider that its disclosure would be seriously detrimental to the patient’s health. This is a limited exception and doctors must not withhold information because they think it might cause the patient to op</a:t>
            </a:r>
          </a:p>
          <a:p>
            <a:pPr marL="0" indent="0" defTabSz="310895">
              <a:lnSpc>
                <a:spcPct val="100000"/>
              </a:lnSpc>
              <a:spcBef>
                <a:spcPts val="0"/>
              </a:spcBef>
              <a:buSzTx/>
              <a:buNone/>
              <a:defRPr sz="2992">
                <a:latin typeface="Times Roman"/>
                <a:ea typeface="Times Roman"/>
                <a:cs typeface="Times Roman"/>
                <a:sym typeface="Times Roman"/>
              </a:defRPr>
            </a:pPr>
            <a:endParaRPr/>
          </a:p>
          <a:p>
            <a:pPr marL="0" indent="0" defTabSz="310895">
              <a:lnSpc>
                <a:spcPct val="100000"/>
              </a:lnSpc>
              <a:spcBef>
                <a:spcPts val="0"/>
              </a:spcBef>
              <a:buSzTx/>
              <a:buNone/>
              <a:defRPr sz="2992">
                <a:latin typeface="Times Roman"/>
                <a:ea typeface="Times Roman"/>
                <a:cs typeface="Times Roman"/>
                <a:sym typeface="Times Roman"/>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hefault v Johnston 2017"/>
          <p:cNvSpPr txBox="1">
            <a:spLocks noGrp="1"/>
          </p:cNvSpPr>
          <p:nvPr>
            <p:ph type="title"/>
          </p:nvPr>
        </p:nvSpPr>
        <p:spPr>
          <a:prstGeom prst="rect">
            <a:avLst/>
          </a:prstGeom>
        </p:spPr>
        <p:txBody>
          <a:bodyPr/>
          <a:lstStyle/>
          <a:p>
            <a:r>
              <a:t>Thefault v Johnston 2017</a:t>
            </a:r>
          </a:p>
        </p:txBody>
      </p:sp>
      <p:sp>
        <p:nvSpPr>
          <p:cNvPr id="168" name="Slide Subtitle"/>
          <p:cNvSpPr txBox="1">
            <a:spLocks noGrp="1"/>
          </p:cNvSpPr>
          <p:nvPr>
            <p:ph type="body" idx="21"/>
          </p:nvPr>
        </p:nvSpPr>
        <p:spPr>
          <a:prstGeom prst="rect">
            <a:avLst/>
          </a:prstGeom>
        </p:spPr>
        <p:txBody>
          <a:bodyPr/>
          <a:lstStyle/>
          <a:p>
            <a:endParaRPr/>
          </a:p>
        </p:txBody>
      </p:sp>
      <p:sp>
        <p:nvSpPr>
          <p:cNvPr id="169" name="Slide bullet text"/>
          <p:cNvSpPr txBox="1">
            <a:spLocks noGrp="1"/>
          </p:cNvSpPr>
          <p:nvPr>
            <p:ph type="body" idx="1"/>
          </p:nvPr>
        </p:nvSpPr>
        <p:spPr>
          <a:prstGeom prst="rect">
            <a:avLst/>
          </a:prstGeom>
        </p:spPr>
        <p:txBody>
          <a:bodyPr/>
          <a:lstStyle/>
          <a:p>
            <a:pPr marL="0" indent="0">
              <a:buNone/>
            </a:pPr>
            <a:endParaRPr dirty="0"/>
          </a:p>
        </p:txBody>
      </p:sp>
      <p:sp>
        <p:nvSpPr>
          <p:cNvPr id="170" name="lThe informed consent process fell below the required standard, as Mrs Thefaut was presented with information that understated the risks, overstated the chances of success, and did not set out the option of not having surgery.…"/>
          <p:cNvSpPr txBox="1"/>
          <p:nvPr/>
        </p:nvSpPr>
        <p:spPr>
          <a:xfrm>
            <a:off x="1447315" y="4601204"/>
            <a:ext cx="21489370" cy="5150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100">
                <a:solidFill>
                  <a:srgbClr val="000000"/>
                </a:solidFill>
                <a:latin typeface="Times Roman"/>
                <a:ea typeface="Times Roman"/>
                <a:cs typeface="Times Roman"/>
                <a:sym typeface="Times Roman"/>
              </a:defRPr>
            </a:pPr>
            <a:r>
              <a:rPr dirty="0"/>
              <a:t>The informed consent process fell below the required standard, as </a:t>
            </a:r>
            <a:r>
              <a:rPr dirty="0" err="1"/>
              <a:t>Mrs</a:t>
            </a:r>
            <a:r>
              <a:rPr dirty="0"/>
              <a:t> </a:t>
            </a:r>
            <a:r>
              <a:rPr dirty="0" err="1"/>
              <a:t>Thefaut</a:t>
            </a:r>
            <a:r>
              <a:rPr dirty="0"/>
              <a:t> was presented with information that understated the risks, overstated the chances of success, and did not set out the option of not having surgery.</a:t>
            </a:r>
          </a:p>
          <a:p>
            <a:pPr algn="l" defTabSz="457200">
              <a:defRPr sz="4100">
                <a:solidFill>
                  <a:srgbClr val="000000"/>
                </a:solidFill>
                <a:latin typeface="Times Roman"/>
                <a:ea typeface="Times Roman"/>
                <a:cs typeface="Times Roman"/>
                <a:sym typeface="Times Roman"/>
              </a:defRPr>
            </a:pPr>
            <a:endParaRPr dirty="0"/>
          </a:p>
          <a:p>
            <a:pPr algn="l" defTabSz="457200">
              <a:defRPr sz="4100">
                <a:solidFill>
                  <a:srgbClr val="000000"/>
                </a:solidFill>
                <a:latin typeface="Times Roman"/>
                <a:ea typeface="Times Roman"/>
                <a:cs typeface="Times Roman"/>
                <a:sym typeface="Times Roman"/>
              </a:defRPr>
            </a:pPr>
            <a:r>
              <a:rPr dirty="0"/>
              <a:t> A patient should be given ‘adequate time and space’ in which to make decisions. l</a:t>
            </a:r>
          </a:p>
          <a:p>
            <a:pPr algn="l" defTabSz="457200">
              <a:defRPr sz="4100">
                <a:solidFill>
                  <a:srgbClr val="000000"/>
                </a:solidFill>
                <a:latin typeface="Times Roman"/>
                <a:ea typeface="Times Roman"/>
                <a:cs typeface="Times Roman"/>
                <a:sym typeface="Times Roman"/>
              </a:defRPr>
            </a:pPr>
            <a:endParaRPr dirty="0"/>
          </a:p>
          <a:p>
            <a:pPr algn="l" defTabSz="457200">
              <a:defRPr sz="4100">
                <a:solidFill>
                  <a:srgbClr val="000000"/>
                </a:solidFill>
                <a:latin typeface="Times Roman"/>
                <a:ea typeface="Times Roman"/>
                <a:cs typeface="Times Roman"/>
                <a:sym typeface="Times Roman"/>
              </a:defRPr>
            </a:pPr>
            <a:r>
              <a:rPr dirty="0"/>
              <a:t> A doctor’s advisory role includes the need to remove or </a:t>
            </a:r>
            <a:r>
              <a:rPr dirty="0" err="1"/>
              <a:t>minimise</a:t>
            </a:r>
            <a:r>
              <a:rPr dirty="0"/>
              <a:t> jargon, so that the information given to patients is clear and easily  understood.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MC Guidance"/>
          <p:cNvSpPr txBox="1">
            <a:spLocks noGrp="1"/>
          </p:cNvSpPr>
          <p:nvPr>
            <p:ph type="title"/>
          </p:nvPr>
        </p:nvSpPr>
        <p:spPr>
          <a:prstGeom prst="rect">
            <a:avLst/>
          </a:prstGeom>
        </p:spPr>
        <p:txBody>
          <a:bodyPr/>
          <a:lstStyle/>
          <a:p>
            <a:r>
              <a:t>GMC Guidance</a:t>
            </a:r>
          </a:p>
        </p:txBody>
      </p:sp>
      <p:sp>
        <p:nvSpPr>
          <p:cNvPr id="175" name="Slide Subtitle"/>
          <p:cNvSpPr txBox="1">
            <a:spLocks noGrp="1"/>
          </p:cNvSpPr>
          <p:nvPr>
            <p:ph type="body" idx="21"/>
          </p:nvPr>
        </p:nvSpPr>
        <p:spPr>
          <a:prstGeom prst="rect">
            <a:avLst/>
          </a:prstGeom>
        </p:spPr>
        <p:txBody>
          <a:bodyPr/>
          <a:lstStyle/>
          <a:p>
            <a:endParaRPr/>
          </a:p>
        </p:txBody>
      </p:sp>
      <p:sp>
        <p:nvSpPr>
          <p:cNvPr id="176" name="Slide bullet text"/>
          <p:cNvSpPr txBox="1">
            <a:spLocks noGrp="1"/>
          </p:cNvSpPr>
          <p:nvPr>
            <p:ph type="body" idx="1"/>
          </p:nvPr>
        </p:nvSpPr>
        <p:spPr>
          <a:prstGeom prst="rect">
            <a:avLst/>
          </a:prstGeom>
        </p:spPr>
        <p:txBody>
          <a:bodyPr/>
          <a:lstStyle/>
          <a:p>
            <a:endParaRPr/>
          </a:p>
        </p:txBody>
      </p:sp>
      <p:sp>
        <p:nvSpPr>
          <p:cNvPr id="177" name="No single approach to discussions about treatment or care will suit every patient, or apply in all circumstances.…"/>
          <p:cNvSpPr txBox="1"/>
          <p:nvPr/>
        </p:nvSpPr>
        <p:spPr>
          <a:xfrm>
            <a:off x="1206500" y="4045790"/>
            <a:ext cx="53587162" cy="8458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spcBef>
                <a:spcPts val="2400"/>
              </a:spcBef>
              <a:defRPr sz="2820">
                <a:solidFill>
                  <a:srgbClr val="58595B"/>
                </a:solidFill>
                <a:latin typeface="Arial"/>
                <a:ea typeface="Arial"/>
                <a:cs typeface="Arial"/>
                <a:sym typeface="Arial"/>
              </a:defRPr>
            </a:pPr>
            <a:r>
              <a:rPr lang="en-GB" dirty="0"/>
              <a:t>.</a:t>
            </a:r>
            <a:endParaRPr dirty="0"/>
          </a:p>
          <a:p>
            <a:pPr algn="l" defTabSz="457200">
              <a:spcBef>
                <a:spcPts val="2400"/>
              </a:spcBef>
              <a:defRPr sz="2820">
                <a:solidFill>
                  <a:srgbClr val="58595B"/>
                </a:solidFill>
                <a:latin typeface="Arial"/>
                <a:ea typeface="Arial"/>
                <a:cs typeface="Arial"/>
                <a:sym typeface="Arial"/>
              </a:defRPr>
            </a:pPr>
            <a:r>
              <a:rPr dirty="0"/>
              <a:t>2.  Individual</a:t>
            </a:r>
            <a:r>
              <a:rPr lang="en-GB" dirty="0" err="1"/>
              <a:t>ised</a:t>
            </a:r>
            <a:r>
              <a:rPr lang="en-GB" dirty="0"/>
              <a:t> to the </a:t>
            </a:r>
            <a:r>
              <a:rPr dirty="0"/>
              <a:t> patients</a:t>
            </a:r>
          </a:p>
          <a:p>
            <a:pPr algn="l" defTabSz="457200">
              <a:spcBef>
                <a:spcPts val="2400"/>
              </a:spcBef>
              <a:defRPr sz="2820">
                <a:solidFill>
                  <a:srgbClr val="58595B"/>
                </a:solidFill>
                <a:latin typeface="Arial"/>
                <a:ea typeface="Arial"/>
                <a:cs typeface="Arial"/>
                <a:sym typeface="Arial"/>
              </a:defRPr>
            </a:pPr>
            <a:r>
              <a:rPr dirty="0"/>
              <a:t>3.  Doctors must give patients the information they want or need about:</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The diagnosis and prognosis.</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Any uncertainties about diagnosis and prognosis, including options for further investigations.</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Options for treating or managing the condition, including the option not to treat.</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Benefits risks and burdens and likelihood of success for each option.</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Any treatments they believe have greater potential benefit than those that your doctor or that hospital can offer you.</a:t>
            </a:r>
          </a:p>
          <a:p>
            <a:pPr algn="l" defTabSz="457200">
              <a:defRPr sz="2820">
                <a:solidFill>
                  <a:srgbClr val="58595B"/>
                </a:solidFill>
                <a:latin typeface="Arial"/>
                <a:ea typeface="Arial"/>
                <a:cs typeface="Arial"/>
                <a:sym typeface="Arial"/>
              </a:defRPr>
            </a:pPr>
            <a:endParaRPr dirty="0"/>
          </a:p>
          <a:p>
            <a:pPr algn="l" defTabSz="457200">
              <a:spcBef>
                <a:spcPts val="2400"/>
              </a:spcBef>
              <a:defRPr sz="2820">
                <a:solidFill>
                  <a:srgbClr val="58595B"/>
                </a:solidFill>
                <a:latin typeface="Arial"/>
                <a:ea typeface="Arial"/>
                <a:cs typeface="Arial"/>
                <a:sym typeface="Arial"/>
              </a:defRPr>
            </a:pPr>
            <a:r>
              <a:rPr dirty="0"/>
              <a:t>4. listen to your concerns, ask for and respect your views, and encourage you to ask questions.</a:t>
            </a:r>
          </a:p>
          <a:p>
            <a:pPr algn="l" defTabSz="457200">
              <a:spcBef>
                <a:spcPts val="2400"/>
              </a:spcBef>
              <a:defRPr sz="2820">
                <a:solidFill>
                  <a:srgbClr val="58595B"/>
                </a:solidFill>
                <a:latin typeface="Arial"/>
                <a:ea typeface="Arial"/>
                <a:cs typeface="Arial"/>
                <a:sym typeface="Arial"/>
              </a:defRPr>
            </a:pPr>
            <a:r>
              <a:rPr dirty="0"/>
              <a:t>5.  Your doctor must check that you have understood, ask whether you would like more information before deciding, </a:t>
            </a:r>
            <a:endParaRPr lang="en-GB" dirty="0"/>
          </a:p>
          <a:p>
            <a:pPr algn="l" defTabSz="457200">
              <a:spcBef>
                <a:spcPts val="2400"/>
              </a:spcBef>
              <a:defRPr sz="2820">
                <a:solidFill>
                  <a:srgbClr val="58595B"/>
                </a:solidFill>
                <a:latin typeface="Arial"/>
                <a:ea typeface="Arial"/>
                <a:cs typeface="Arial"/>
                <a:sym typeface="Arial"/>
              </a:defRPr>
            </a:pPr>
            <a:r>
              <a:rPr dirty="0"/>
              <a:t>6.  Your doctor will share information in a way that you can understand and,</a:t>
            </a:r>
            <a:endParaRPr lang="en-GB" dirty="0"/>
          </a:p>
          <a:p>
            <a:pPr algn="l" defTabSz="457200">
              <a:spcBef>
                <a:spcPts val="2400"/>
              </a:spcBef>
              <a:defRPr sz="2820">
                <a:solidFill>
                  <a:srgbClr val="58595B"/>
                </a:solidFill>
                <a:latin typeface="Arial"/>
                <a:ea typeface="Arial"/>
                <a:cs typeface="Arial"/>
                <a:sym typeface="Arial"/>
              </a:defRPr>
            </a:pPr>
            <a:r>
              <a:rPr dirty="0"/>
              <a:t> whenever possible, in a place and at a time when you are best able to understand and retain it</a:t>
            </a:r>
            <a:endParaRPr lang="en-GB" dirty="0"/>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Discussions with you should focus on your individual situation and the risk to you.</a:t>
            </a:r>
          </a:p>
          <a:p>
            <a:pPr marL="457200" indent="-317500" algn="l" defTabSz="457200">
              <a:buClr>
                <a:srgbClr val="58595B"/>
              </a:buClr>
              <a:buSzPct val="123000"/>
              <a:buFont typeface="Arial"/>
              <a:buChar char="•"/>
              <a:defRPr sz="2820">
                <a:solidFill>
                  <a:srgbClr val="58595B"/>
                </a:solidFill>
                <a:latin typeface="Arial"/>
                <a:ea typeface="Arial"/>
                <a:cs typeface="Arial"/>
                <a:sym typeface="Arial"/>
              </a:defRPr>
            </a:pPr>
            <a:r>
              <a:rPr dirty="0"/>
              <a:t>Your doctor must tell you if an investigation or a treatment might result in a serious adverse outcome</a:t>
            </a:r>
            <a:r>
              <a:rPr u="sng" dirty="0"/>
              <a:t> </a:t>
            </a:r>
            <a:r>
              <a:rPr dirty="0"/>
              <a:t>even if the likelihood is very small.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ther comparison sites are available"/>
          <p:cNvSpPr txBox="1">
            <a:spLocks noGrp="1"/>
          </p:cNvSpPr>
          <p:nvPr>
            <p:ph type="title"/>
          </p:nvPr>
        </p:nvSpPr>
        <p:spPr>
          <a:prstGeom prst="rect">
            <a:avLst/>
          </a:prstGeom>
        </p:spPr>
        <p:txBody>
          <a:bodyPr/>
          <a:lstStyle/>
          <a:p>
            <a:r>
              <a:t>Other comparison sites are available</a:t>
            </a:r>
          </a:p>
        </p:txBody>
      </p:sp>
      <p:sp>
        <p:nvSpPr>
          <p:cNvPr id="185" name="Slide Subtitle"/>
          <p:cNvSpPr txBox="1">
            <a:spLocks noGrp="1"/>
          </p:cNvSpPr>
          <p:nvPr>
            <p:ph type="body" idx="21"/>
          </p:nvPr>
        </p:nvSpPr>
        <p:spPr>
          <a:prstGeom prst="rect">
            <a:avLst/>
          </a:prstGeom>
        </p:spPr>
        <p:txBody>
          <a:bodyPr/>
          <a:lstStyle/>
          <a:p>
            <a:endParaRPr/>
          </a:p>
        </p:txBody>
      </p:sp>
      <p:sp>
        <p:nvSpPr>
          <p:cNvPr id="186" name="Slide bullet text"/>
          <p:cNvSpPr txBox="1">
            <a:spLocks noGrp="1"/>
          </p:cNvSpPr>
          <p:nvPr>
            <p:ph type="body" idx="1"/>
          </p:nvPr>
        </p:nvSpPr>
        <p:spPr>
          <a:xfrm>
            <a:off x="654669" y="3938100"/>
            <a:ext cx="21971001" cy="8256011"/>
          </a:xfrm>
          <a:prstGeom prst="rect">
            <a:avLst/>
          </a:prstGeom>
        </p:spPr>
        <p:txBody>
          <a:bodyPr/>
          <a:lstStyle/>
          <a:p>
            <a:endParaRPr/>
          </a:p>
        </p:txBody>
      </p:sp>
      <p:pic>
        <p:nvPicPr>
          <p:cNvPr id="187" name="Image" descr="Image"/>
          <p:cNvPicPr>
            <a:picLocks noChangeAspect="1"/>
          </p:cNvPicPr>
          <p:nvPr/>
        </p:nvPicPr>
        <p:blipFill>
          <a:blip r:embed="rId2"/>
          <a:stretch>
            <a:fillRect/>
          </a:stretch>
        </p:blipFill>
        <p:spPr>
          <a:xfrm>
            <a:off x="3104433" y="4907387"/>
            <a:ext cx="17543646" cy="620195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 1"/>
          <p:cNvSpPr txBox="1">
            <a:spLocks noGrp="1"/>
          </p:cNvSpPr>
          <p:nvPr>
            <p:ph type="title"/>
          </p:nvPr>
        </p:nvSpPr>
        <p:spPr>
          <a:prstGeom prst="rect">
            <a:avLst/>
          </a:prstGeom>
        </p:spPr>
        <p:txBody>
          <a:bodyPr/>
          <a:lstStyle/>
          <a:p>
            <a:r>
              <a:t>CASE 1</a:t>
            </a:r>
          </a:p>
        </p:txBody>
      </p:sp>
      <p:sp>
        <p:nvSpPr>
          <p:cNvPr id="190" name="Slide Subtitle"/>
          <p:cNvSpPr txBox="1">
            <a:spLocks noGrp="1"/>
          </p:cNvSpPr>
          <p:nvPr>
            <p:ph type="body" idx="21"/>
          </p:nvPr>
        </p:nvSpPr>
        <p:spPr>
          <a:prstGeom prst="rect">
            <a:avLst/>
          </a:prstGeom>
        </p:spPr>
        <p:txBody>
          <a:bodyPr/>
          <a:lstStyle/>
          <a:p>
            <a:endParaRPr/>
          </a:p>
        </p:txBody>
      </p:sp>
      <p:sp>
        <p:nvSpPr>
          <p:cNvPr id="191" name="48 year old man presents with history of foot drop (0/5) Painless down the left leg. No Bladder or bowel issues. Pre and Post Void Volume 250mls down to 0 mls. PR examination Normal tone and sensation…"/>
          <p:cNvSpPr txBox="1">
            <a:spLocks noGrp="1"/>
          </p:cNvSpPr>
          <p:nvPr>
            <p:ph type="body" idx="1"/>
          </p:nvPr>
        </p:nvSpPr>
        <p:spPr>
          <a:prstGeom prst="rect">
            <a:avLst/>
          </a:prstGeom>
        </p:spPr>
        <p:txBody>
          <a:bodyPr/>
          <a:lstStyle/>
          <a:p>
            <a:r>
              <a:t>48 year old man presents with history of foot drop (0/5) Painless down the left leg. No Bladder or bowel issues. Pre and Post Void Volume 250mls down to 0 mls. PR examination Normal tone and sensation</a:t>
            </a:r>
          </a:p>
          <a:p>
            <a:r>
              <a:t>Discussion about Surgery</a:t>
            </a:r>
          </a:p>
          <a:p>
            <a:r>
              <a:t>Patient declined to have surgery due to risk</a:t>
            </a:r>
          </a:p>
          <a:p>
            <a:r>
              <a:t>Few weeks later developed episode of Incontinence. Soiled the bed. Didn’t seek medical attention</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FC theme">
  <a:themeElements>
    <a:clrScheme name="CFC Colour theme">
      <a:dk1>
        <a:srgbClr val="575756"/>
      </a:dk1>
      <a:lt1>
        <a:srgbClr val="FFFFFF"/>
      </a:lt1>
      <a:dk2>
        <a:srgbClr val="01416D"/>
      </a:dk2>
      <a:lt2>
        <a:srgbClr val="149BD6"/>
      </a:lt2>
      <a:accent1>
        <a:srgbClr val="6DC4E1"/>
      </a:accent1>
      <a:accent2>
        <a:srgbClr val="A7EC00"/>
      </a:accent2>
      <a:accent3>
        <a:srgbClr val="FFC800"/>
      </a:accent3>
      <a:accent4>
        <a:srgbClr val="FF7300"/>
      </a:accent4>
      <a:accent5>
        <a:srgbClr val="D71158"/>
      </a:accent5>
      <a:accent6>
        <a:srgbClr val="A87FFF"/>
      </a:accent6>
      <a:hlink>
        <a:srgbClr val="149BD7"/>
      </a:hlink>
      <a:folHlink>
        <a:srgbClr val="149BD6"/>
      </a:folHlink>
    </a:clrScheme>
    <a:fontScheme name="CFC text theme">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149BD7"/>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C-presentation-template_JANUARY 2022_Full" id="{EAA2F288-D01A-E647-A98B-609A193D7F16}" vid="{69E7301B-5046-8545-8F78-BB724CA83DFF}"/>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7921-ddbf-41e2-8996-6ed76d792096" xsi:nil="true"/>
    <_Flow_SignoffStatus xmlns="e18f9f69-e9a8-48b1-bd29-ae02d6ff8ec3" xsi:nil="true"/>
    <TaxKeywordTaxHTField xmlns="fdab7921-ddbf-41e2-8996-6ed76d792096">
      <Terms xmlns="http://schemas.microsoft.com/office/infopath/2007/PartnerControls"/>
    </TaxKeywordTaxHTField>
    <Note xmlns="e18f9f69-e9a8-48b1-bd29-ae02d6ff8ec3" xsi:nil="true"/>
    <lcf76f155ced4ddcb4097134ff3c332f xmlns="e18f9f69-e9a8-48b1-bd29-ae02d6ff8e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4BEE98ADEF3C41ADCDC93F6EA292DB" ma:contentTypeVersion="22" ma:contentTypeDescription="Create a new document." ma:contentTypeScope="" ma:versionID="7df6b4ec903f9e160ec6becb0d9b503e">
  <xsd:schema xmlns:xsd="http://www.w3.org/2001/XMLSchema" xmlns:xs="http://www.w3.org/2001/XMLSchema" xmlns:p="http://schemas.microsoft.com/office/2006/metadata/properties" xmlns:ns2="fdab7921-ddbf-41e2-8996-6ed76d792096" xmlns:ns3="e18f9f69-e9a8-48b1-bd29-ae02d6ff8ec3" targetNamespace="http://schemas.microsoft.com/office/2006/metadata/properties" ma:root="true" ma:fieldsID="198f12ce656c48a90d5df0315e5596f1" ns2:_="" ns3:_="">
    <xsd:import namespace="fdab7921-ddbf-41e2-8996-6ed76d792096"/>
    <xsd:import namespace="e18f9f69-e9a8-48b1-bd29-ae02d6ff8e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 minOccurs="0"/>
                <xsd:element ref="ns3:MediaServiceLocation" minOccurs="0"/>
                <xsd:element ref="ns3:MediaLengthInSeconds" minOccurs="0"/>
                <xsd:element ref="ns3:lcf76f155ced4ddcb4097134ff3c332f" minOccurs="0"/>
                <xsd:element ref="ns2:TaxCatchAll" minOccurs="0"/>
                <xsd:element ref="ns2:TaxKeywordTaxHTField"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b7921-ddbf-41e2-8996-6ed76d7920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c350e1d-8c42-4fa0-8767-3cd81bc06632}" ma:internalName="TaxCatchAll" ma:showField="CatchAllData" ma:web="fdab7921-ddbf-41e2-8996-6ed76d792096">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f9f8ac2e-ba8b-4457-b7b8-4c72f6bb175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9f69-e9a8-48b1-bd29-ae02d6ff8e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 ma:index="19" nillable="true" ma:displayName="Note" ma:format="Dropdown" ma:internalName="Note">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f8ac2e-ba8b-4457-b7b8-4c72f6bb1759"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Sign-off status" ma:internalName="Sign_x002d_off_x0020_status">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01BA9-1EE6-4814-923E-E87FF08A50E4}">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fdab7921-ddbf-41e2-8996-6ed76d792096"/>
    <ds:schemaRef ds:uri="http://schemas.microsoft.com/office/2006/metadata/properties"/>
    <ds:schemaRef ds:uri="http://schemas.microsoft.com/office/infopath/2007/PartnerControls"/>
    <ds:schemaRef ds:uri="e18f9f69-e9a8-48b1-bd29-ae02d6ff8ec3"/>
    <ds:schemaRef ds:uri="http://www.w3.org/XML/1998/namespace"/>
  </ds:schemaRefs>
</ds:datastoreItem>
</file>

<file path=customXml/itemProps2.xml><?xml version="1.0" encoding="utf-8"?>
<ds:datastoreItem xmlns:ds="http://schemas.openxmlformats.org/officeDocument/2006/customXml" ds:itemID="{DE8FBB86-7E13-444E-9E6F-6332B78CE678}">
  <ds:schemaRefs>
    <ds:schemaRef ds:uri="http://schemas.microsoft.com/sharepoint/v3/contenttype/forms"/>
  </ds:schemaRefs>
</ds:datastoreItem>
</file>

<file path=customXml/itemProps3.xml><?xml version="1.0" encoding="utf-8"?>
<ds:datastoreItem xmlns:ds="http://schemas.openxmlformats.org/officeDocument/2006/customXml" ds:itemID="{FCB7B03A-EC09-444F-96E8-7B0FB7FF9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ab7921-ddbf-41e2-8996-6ed76d792096"/>
    <ds:schemaRef ds:uri="e18f9f69-e9a8-48b1-bd29-ae02d6ff8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TotalTime>
  <Words>1351</Words>
  <Application>Microsoft Macintosh PowerPoint</Application>
  <PresentationFormat>Custom</PresentationFormat>
  <Paragraphs>122</Paragraphs>
  <Slides>15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Courier New</vt:lpstr>
      <vt:lpstr>Helvetica Neue</vt:lpstr>
      <vt:lpstr>Helvetica Neue Medium</vt:lpstr>
      <vt:lpstr>Montserrat</vt:lpstr>
      <vt:lpstr>Montserrat Light</vt:lpstr>
      <vt:lpstr>Montserrat Medium</vt:lpstr>
      <vt:lpstr>Montserrat SemiBold</vt:lpstr>
      <vt:lpstr>Verdana</vt:lpstr>
      <vt:lpstr>21_BasicWhite</vt:lpstr>
      <vt:lpstr>CFC theme</vt:lpstr>
      <vt:lpstr>Consent and the medicolegal Arena</vt:lpstr>
      <vt:lpstr>PowerPoint Presentation</vt:lpstr>
      <vt:lpstr>Conflicts of Interest</vt:lpstr>
      <vt:lpstr>Medicolegal Environment in the UK</vt:lpstr>
      <vt:lpstr>Case Law and Consent</vt:lpstr>
      <vt:lpstr>Thefault v Johnston 2017</vt:lpstr>
      <vt:lpstr>GMC Guidance</vt:lpstr>
      <vt:lpstr>Other comparison sites are available</vt:lpstr>
      <vt:lpstr>CASE 1</vt:lpstr>
      <vt:lpstr>Case 1</vt:lpstr>
      <vt:lpstr>Case 2**</vt:lpstr>
      <vt:lpstr>Know your Patient</vt:lpstr>
      <vt:lpstr>How do you evidence consent?</vt:lpstr>
      <vt:lpstr>Not all bad news…</vt:lpstr>
      <vt:lpstr>How to avoid getting sued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 Clift</dc:creator>
  <cp:lastModifiedBy>Julie Smith</cp:lastModifiedBy>
  <cp:revision>3</cp:revision>
  <dcterms:modified xsi:type="dcterms:W3CDTF">2024-12-05T14:16:38Z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0x010100874BEE98ADEF3C41ADCDC93F6EA292DB</vt:lpwstr>
  </property>
  <property fmtid="{D5CDD505-2E9C-101B-9397-08002B2CF9AE}" pid="3" name="TaxKeyword">
    <vt:lpwstr/>
  </property>
  <property fmtid="{D5CDD505-2E9C-101B-9397-08002B2CF9AE}" pid="4" name="MediaServiceImageTags">
    <vt:lpwstr/>
  </property>
</Properties>
</file>