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charts/chart1.xml" ContentType="application/vnd.openxmlformats-officedocument.drawingml.char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handoutMasterIdLst>
    <p:handoutMasterId r:id="rId50"/>
  </p:handoutMasterIdLst>
  <p:sldIdLst>
    <p:sldId id="256" r:id="rId2"/>
    <p:sldId id="377" r:id="rId3"/>
    <p:sldId id="378" r:id="rId4"/>
    <p:sldId id="379" r:id="rId5"/>
    <p:sldId id="380" r:id="rId6"/>
    <p:sldId id="381" r:id="rId7"/>
    <p:sldId id="382" r:id="rId8"/>
    <p:sldId id="393" r:id="rId9"/>
    <p:sldId id="384" r:id="rId10"/>
    <p:sldId id="385" r:id="rId11"/>
    <p:sldId id="386" r:id="rId12"/>
    <p:sldId id="387" r:id="rId13"/>
    <p:sldId id="388" r:id="rId14"/>
    <p:sldId id="389" r:id="rId15"/>
    <p:sldId id="390" r:id="rId16"/>
    <p:sldId id="391" r:id="rId17"/>
    <p:sldId id="392" r:id="rId18"/>
    <p:sldId id="376" r:id="rId19"/>
    <p:sldId id="275" r:id="rId20"/>
    <p:sldId id="397" r:id="rId21"/>
    <p:sldId id="264" r:id="rId22"/>
    <p:sldId id="399" r:id="rId23"/>
    <p:sldId id="400" r:id="rId24"/>
    <p:sldId id="403" r:id="rId25"/>
    <p:sldId id="274" r:id="rId26"/>
    <p:sldId id="271" r:id="rId27"/>
    <p:sldId id="272" r:id="rId28"/>
    <p:sldId id="314" r:id="rId29"/>
    <p:sldId id="282" r:id="rId30"/>
    <p:sldId id="394" r:id="rId31"/>
    <p:sldId id="313" r:id="rId32"/>
    <p:sldId id="300" r:id="rId33"/>
    <p:sldId id="299" r:id="rId34"/>
    <p:sldId id="301" r:id="rId35"/>
    <p:sldId id="303" r:id="rId36"/>
    <p:sldId id="302" r:id="rId37"/>
    <p:sldId id="304" r:id="rId38"/>
    <p:sldId id="305" r:id="rId39"/>
    <p:sldId id="306" r:id="rId40"/>
    <p:sldId id="307" r:id="rId41"/>
    <p:sldId id="293" r:id="rId42"/>
    <p:sldId id="308" r:id="rId43"/>
    <p:sldId id="309" r:id="rId44"/>
    <p:sldId id="310" r:id="rId45"/>
    <p:sldId id="404" r:id="rId46"/>
    <p:sldId id="405" r:id="rId47"/>
    <p:sldId id="407" r:id="rId48"/>
  </p:sldIdLst>
  <p:sldSz cx="12192000" cy="6858000"/>
  <p:notesSz cx="6797675" cy="9928225"/>
  <p:embeddedFontLst>
    <p:embeddedFont>
      <p:font typeface="Verdana" panose="020B060403050404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59BE4E"/>
    <a:srgbClr val="00CC00"/>
    <a:srgbClr val="006600"/>
    <a:srgbClr val="8C6834"/>
    <a:srgbClr val="0226BE"/>
    <a:srgbClr val="2F4691"/>
    <a:srgbClr val="A67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660"/>
  </p:normalViewPr>
  <p:slideViewPr>
    <p:cSldViewPr>
      <p:cViewPr varScale="1">
        <p:scale>
          <a:sx n="141" d="100"/>
          <a:sy n="141" d="100"/>
        </p:scale>
        <p:origin x="104" y="332"/>
      </p:cViewPr>
      <p:guideLst>
        <p:guide orient="horz" pos="2160"/>
        <p:guide pos="3840"/>
      </p:guideLst>
    </p:cSldViewPr>
  </p:slideViewPr>
  <p:notesTextViewPr>
    <p:cViewPr>
      <p:scale>
        <a:sx n="100" d="100"/>
        <a:sy n="100" d="100"/>
      </p:scale>
      <p:origin x="0" y="0"/>
    </p:cViewPr>
  </p:notesTextViewPr>
  <p:notesViewPr>
    <p:cSldViewPr>
      <p:cViewPr varScale="1">
        <p:scale>
          <a:sx n="80" d="100"/>
          <a:sy n="80" d="100"/>
        </p:scale>
        <p:origin x="3162"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Pt>
            <c:idx val="16"/>
            <c:marker>
              <c:symbol val="none"/>
            </c:marker>
            <c:bubble3D val="0"/>
            <c:spPr>
              <a:ln w="28575" cap="rnd">
                <a:solidFill>
                  <a:srgbClr val="FF0000"/>
                </a:solidFill>
                <a:round/>
              </a:ln>
              <a:effectLst/>
            </c:spPr>
            <c:extLst>
              <c:ext xmlns:c16="http://schemas.microsoft.com/office/drawing/2014/chart" uri="{C3380CC4-5D6E-409C-BE32-E72D297353CC}">
                <c16:uniqueId val="{00000001-CDCB-4A59-8C24-9A4B1D28FEE1}"/>
              </c:ext>
            </c:extLst>
          </c:dPt>
          <c:dPt>
            <c:idx val="17"/>
            <c:marker>
              <c:symbol val="none"/>
            </c:marker>
            <c:bubble3D val="0"/>
            <c:spPr>
              <a:ln w="28575" cap="rnd">
                <a:solidFill>
                  <a:srgbClr val="FF0000"/>
                </a:solidFill>
                <a:round/>
              </a:ln>
              <a:effectLst/>
            </c:spPr>
            <c:extLst>
              <c:ext xmlns:c16="http://schemas.microsoft.com/office/drawing/2014/chart" uri="{C3380CC4-5D6E-409C-BE32-E72D297353CC}">
                <c16:uniqueId val="{00000003-CDCB-4A59-8C24-9A4B1D28FEE1}"/>
              </c:ext>
            </c:extLst>
          </c:dPt>
          <c:dPt>
            <c:idx val="18"/>
            <c:marker>
              <c:symbol val="none"/>
            </c:marker>
            <c:bubble3D val="0"/>
            <c:spPr>
              <a:ln w="28575" cap="rnd">
                <a:solidFill>
                  <a:srgbClr val="FF0000"/>
                </a:solidFill>
                <a:round/>
              </a:ln>
              <a:effectLst/>
            </c:spPr>
            <c:extLst>
              <c:ext xmlns:c16="http://schemas.microsoft.com/office/drawing/2014/chart" uri="{C3380CC4-5D6E-409C-BE32-E72D297353CC}">
                <c16:uniqueId val="{00000005-CDCB-4A59-8C24-9A4B1D28FEE1}"/>
              </c:ext>
            </c:extLst>
          </c:dPt>
          <c:cat>
            <c:numRef>
              <c:f>Sheet1!$J$4:$J$22</c:f>
              <c:numCache>
                <c:formatCode>General</c:formatCod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numCache>
            </c:numRef>
          </c:cat>
          <c:val>
            <c:numRef>
              <c:f>Sheet1!$K$4:$K$22</c:f>
              <c:numCache>
                <c:formatCode>General</c:formatCode>
                <c:ptCount val="19"/>
                <c:pt idx="0">
                  <c:v>400</c:v>
                </c:pt>
                <c:pt idx="1">
                  <c:v>410</c:v>
                </c:pt>
                <c:pt idx="2">
                  <c:v>420</c:v>
                </c:pt>
                <c:pt idx="3">
                  <c:v>425</c:v>
                </c:pt>
                <c:pt idx="4">
                  <c:v>1245</c:v>
                </c:pt>
                <c:pt idx="5">
                  <c:v>1246</c:v>
                </c:pt>
                <c:pt idx="6">
                  <c:v>2001</c:v>
                </c:pt>
                <c:pt idx="7">
                  <c:v>2870</c:v>
                </c:pt>
                <c:pt idx="8">
                  <c:v>2240</c:v>
                </c:pt>
                <c:pt idx="9">
                  <c:v>2090</c:v>
                </c:pt>
                <c:pt idx="10">
                  <c:v>2100</c:v>
                </c:pt>
                <c:pt idx="11">
                  <c:v>2070</c:v>
                </c:pt>
                <c:pt idx="12">
                  <c:v>1990</c:v>
                </c:pt>
                <c:pt idx="13">
                  <c:v>2105</c:v>
                </c:pt>
                <c:pt idx="14">
                  <c:v>2100</c:v>
                </c:pt>
                <c:pt idx="15">
                  <c:v>2130</c:v>
                </c:pt>
                <c:pt idx="16">
                  <c:v>2180</c:v>
                </c:pt>
                <c:pt idx="17">
                  <c:v>2224</c:v>
                </c:pt>
                <c:pt idx="18">
                  <c:v>2280</c:v>
                </c:pt>
              </c:numCache>
            </c:numRef>
          </c:val>
          <c:smooth val="0"/>
          <c:extLst>
            <c:ext xmlns:c16="http://schemas.microsoft.com/office/drawing/2014/chart" uri="{C3380CC4-5D6E-409C-BE32-E72D297353CC}">
              <c16:uniqueId val="{00000006-CDCB-4A59-8C24-9A4B1D28FEE1}"/>
            </c:ext>
          </c:extLst>
        </c:ser>
        <c:dLbls>
          <c:showLegendKey val="0"/>
          <c:showVal val="0"/>
          <c:showCatName val="0"/>
          <c:showSerName val="0"/>
          <c:showPercent val="0"/>
          <c:showBubbleSize val="0"/>
        </c:dLbls>
        <c:smooth val="0"/>
        <c:axId val="617805912"/>
        <c:axId val="617805584"/>
      </c:lineChart>
      <c:catAx>
        <c:axId val="617805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7805584"/>
        <c:crosses val="autoZero"/>
        <c:auto val="1"/>
        <c:lblAlgn val="ctr"/>
        <c:lblOffset val="100"/>
        <c:noMultiLvlLbl val="0"/>
      </c:catAx>
      <c:valAx>
        <c:axId val="6178055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17805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849928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news/uk-northern-ireland-6432210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76A94F-C91E-4A0D-B685-B72A085E9C4F}" type="slidenum">
              <a:rPr lang="en-GB" smtClean="0"/>
              <a:t>1</a:t>
            </a:fld>
            <a:endParaRPr lang="en-GB"/>
          </a:p>
        </p:txBody>
      </p:sp>
    </p:spTree>
    <p:extLst>
      <p:ext uri="{BB962C8B-B14F-4D97-AF65-F5344CB8AC3E}">
        <p14:creationId xmlns:p14="http://schemas.microsoft.com/office/powerpoint/2010/main" val="80209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Decision-making and consent   Treatment based on a shared</a:t>
            </a:r>
            <a:r>
              <a:rPr lang="en-GB" baseline="0" dirty="0"/>
              <a:t> decision-making model involving a fully informed patient</a:t>
            </a:r>
          </a:p>
          <a:p>
            <a:r>
              <a:rPr lang="en-GB" baseline="0" dirty="0"/>
              <a:t>Serious medical treatment Best interests must include wider interests with appropriate consultation with representatives recognising autonomy</a:t>
            </a:r>
            <a:endParaRPr lang="en-GB" dirty="0"/>
          </a:p>
          <a:p>
            <a:endParaRPr lang="en-GB" dirty="0"/>
          </a:p>
          <a:p>
            <a:r>
              <a:rPr lang="en-GB" dirty="0"/>
              <a:t>Central to every healthcare interaction.  Medical notes ongoing record</a:t>
            </a:r>
            <a:r>
              <a:rPr lang="en-GB" baseline="0" dirty="0"/>
              <a:t> of consent narrative/basis of treatment</a:t>
            </a:r>
            <a:endParaRPr lang="en-GB" dirty="0"/>
          </a:p>
          <a:p>
            <a:endParaRPr lang="en-GB" dirty="0"/>
          </a:p>
          <a:p>
            <a:r>
              <a:rPr lang="en-GB" dirty="0"/>
              <a:t>Therapeutic anticoagulation for AF/DVT/PE risks and</a:t>
            </a:r>
            <a:r>
              <a:rPr lang="en-GB" baseline="0" dirty="0"/>
              <a:t> benefits not usually recorded formally in a consent form</a:t>
            </a:r>
            <a:endParaRPr lang="en-GB" dirty="0"/>
          </a:p>
        </p:txBody>
      </p:sp>
      <p:sp>
        <p:nvSpPr>
          <p:cNvPr id="4" name="Slide Number Placeholder 3"/>
          <p:cNvSpPr>
            <a:spLocks noGrp="1"/>
          </p:cNvSpPr>
          <p:nvPr>
            <p:ph type="sldNum" sz="quarter" idx="10"/>
          </p:nvPr>
        </p:nvSpPr>
        <p:spPr/>
        <p:txBody>
          <a:bodyPr/>
          <a:lstStyle/>
          <a:p>
            <a:fld id="{2C9541DC-16DC-448F-9FD8-780CC45B85F1}" type="slidenum">
              <a:rPr lang="en-GB" smtClean="0"/>
              <a:t>19</a:t>
            </a:fld>
            <a:endParaRPr lang="en-GB"/>
          </a:p>
        </p:txBody>
      </p:sp>
    </p:spTree>
    <p:extLst>
      <p:ext uri="{BB962C8B-B14F-4D97-AF65-F5344CB8AC3E}">
        <p14:creationId xmlns:p14="http://schemas.microsoft.com/office/powerpoint/2010/main" val="129576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Civil servants cannot 'overreach' on NHS, says top </a:t>
            </a:r>
            <a:r>
              <a:rPr lang="en-GB" dirty="0" err="1">
                <a:hlinkClick r:id="rId3"/>
              </a:rPr>
              <a:t>offical</a:t>
            </a:r>
            <a:r>
              <a:rPr lang="en-GB" dirty="0">
                <a:hlinkClick r:id="rId3"/>
              </a:rPr>
              <a:t> - BBC News</a:t>
            </a:r>
            <a:endParaRPr lang="en-GB" dirty="0"/>
          </a:p>
        </p:txBody>
      </p:sp>
      <p:sp>
        <p:nvSpPr>
          <p:cNvPr id="4" name="Slide Number Placeholder 3"/>
          <p:cNvSpPr>
            <a:spLocks noGrp="1"/>
          </p:cNvSpPr>
          <p:nvPr>
            <p:ph type="sldNum" sz="quarter" idx="10"/>
          </p:nvPr>
        </p:nvSpPr>
        <p:spPr/>
        <p:txBody>
          <a:bodyPr/>
          <a:lstStyle/>
          <a:p>
            <a:fld id="{59A751BD-C34E-4DEB-BFD8-5D570B6AB823}" type="slidenum">
              <a:rPr lang="en-GB" smtClean="0"/>
              <a:t>26</a:t>
            </a:fld>
            <a:endParaRPr lang="en-GB"/>
          </a:p>
        </p:txBody>
      </p:sp>
    </p:spTree>
    <p:extLst>
      <p:ext uri="{BB962C8B-B14F-4D97-AF65-F5344CB8AC3E}">
        <p14:creationId xmlns:p14="http://schemas.microsoft.com/office/powerpoint/2010/main" val="1371104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Output v Process</a:t>
            </a:r>
          </a:p>
        </p:txBody>
      </p:sp>
      <p:sp>
        <p:nvSpPr>
          <p:cNvPr id="4" name="Slide Number Placeholder 3"/>
          <p:cNvSpPr>
            <a:spLocks noGrp="1"/>
          </p:cNvSpPr>
          <p:nvPr>
            <p:ph type="sldNum" sz="quarter" idx="10"/>
          </p:nvPr>
        </p:nvSpPr>
        <p:spPr/>
        <p:txBody>
          <a:bodyPr/>
          <a:lstStyle/>
          <a:p>
            <a:fld id="{11355946-27D1-494E-9CB9-BCB23B4C90DB}" type="slidenum">
              <a:rPr lang="en-GB" smtClean="0"/>
              <a:t>30</a:t>
            </a:fld>
            <a:endParaRPr lang="en-GB"/>
          </a:p>
        </p:txBody>
      </p:sp>
    </p:spTree>
    <p:extLst>
      <p:ext uri="{BB962C8B-B14F-4D97-AF65-F5344CB8AC3E}">
        <p14:creationId xmlns:p14="http://schemas.microsoft.com/office/powerpoint/2010/main" val="308590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355946-27D1-494E-9CB9-BCB23B4C90DB}" type="slidenum">
              <a:rPr lang="en-GB" smtClean="0"/>
              <a:t>41</a:t>
            </a:fld>
            <a:endParaRPr lang="en-GB"/>
          </a:p>
        </p:txBody>
      </p:sp>
    </p:spTree>
    <p:extLst>
      <p:ext uri="{BB962C8B-B14F-4D97-AF65-F5344CB8AC3E}">
        <p14:creationId xmlns:p14="http://schemas.microsoft.com/office/powerpoint/2010/main" val="363175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9793-2A06-F159-C1FC-F62BF3DE1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D4468-7BE1-FB53-7429-378F6B745F8B}"/>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C37D2EAF-576B-859B-1CE8-8F16DEF051A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C03404-38D7-9CBA-6869-CB1DE79FBCC2}"/>
              </a:ext>
            </a:extLst>
          </p:cNvPr>
          <p:cNvSpPr>
            <a:spLocks noGrp="1"/>
          </p:cNvSpPr>
          <p:nvPr>
            <p:ph type="sldNum" sz="quarter" idx="5"/>
          </p:nvPr>
        </p:nvSpPr>
        <p:spPr/>
        <p:txBody>
          <a:bodyPr/>
          <a:lstStyle/>
          <a:p>
            <a:fld id="{2576A94F-C91E-4A0D-B685-B72A085E9C4F}" type="slidenum">
              <a:rPr lang="en-GB" smtClean="0"/>
              <a:t>47</a:t>
            </a:fld>
            <a:endParaRPr lang="en-GB"/>
          </a:p>
        </p:txBody>
      </p:sp>
    </p:spTree>
    <p:extLst>
      <p:ext uri="{BB962C8B-B14F-4D97-AF65-F5344CB8AC3E}">
        <p14:creationId xmlns:p14="http://schemas.microsoft.com/office/powerpoint/2010/main" val="424329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66C5-D56F-EA97-F159-135D6F132229}"/>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CBC99CD-2050-5D44-D596-ECE71C44280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73BB4F-580C-510A-6F7B-3C0943C84053}"/>
              </a:ext>
            </a:extLst>
          </p:cNvPr>
          <p:cNvSpPr>
            <a:spLocks noGrp="1"/>
          </p:cNvSpPr>
          <p:nvPr>
            <p:ph type="dt" sz="half" idx="10"/>
          </p:nvPr>
        </p:nvSpPr>
        <p:spPr/>
        <p:txBody>
          <a:bodyPr/>
          <a:lstStyle/>
          <a:p>
            <a:fld id="{D19B8175-9FC2-4B0C-9991-E284A836A7E6}" type="datetime1">
              <a:rPr lang="en-GB" smtClean="0"/>
              <a:t>23/11/2024</a:t>
            </a:fld>
            <a:endParaRPr lang="en-GB"/>
          </a:p>
        </p:txBody>
      </p:sp>
      <p:sp>
        <p:nvSpPr>
          <p:cNvPr id="5" name="Footer Placeholder 4">
            <a:extLst>
              <a:ext uri="{FF2B5EF4-FFF2-40B4-BE49-F238E27FC236}">
                <a16:creationId xmlns:a16="http://schemas.microsoft.com/office/drawing/2014/main" id="{1A0E22E2-2C52-2F95-C491-E100EB4781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19BE24-0E3A-0E35-F38A-5EFCBBE37E35}"/>
              </a:ext>
            </a:extLst>
          </p:cNvPr>
          <p:cNvSpPr>
            <a:spLocks noGrp="1"/>
          </p:cNvSpPr>
          <p:nvPr>
            <p:ph type="sldNum" sz="quarter" idx="12"/>
          </p:nvPr>
        </p:nvSpPr>
        <p:spPr/>
        <p:txBody>
          <a:bodyPr/>
          <a:lstStyle/>
          <a:p>
            <a:fld id="{02A0723D-1142-4667-9C55-E8379F2B530E}" type="slidenum">
              <a:rPr lang="en-GB" smtClean="0"/>
              <a:t>‹#›</a:t>
            </a:fld>
            <a:endParaRPr lang="en-GB"/>
          </a:p>
        </p:txBody>
      </p:sp>
    </p:spTree>
    <p:extLst>
      <p:ext uri="{BB962C8B-B14F-4D97-AF65-F5344CB8AC3E}">
        <p14:creationId xmlns:p14="http://schemas.microsoft.com/office/powerpoint/2010/main" val="4139911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lvl1pPr marL="0" indent="0">
              <a:buNone/>
              <a:defRPr/>
            </a:lvl1pPr>
          </a:lstStyle>
          <a:p>
            <a:pPr lvl="0"/>
            <a:endParaRPr lang="en-GB" dirty="0"/>
          </a:p>
        </p:txBody>
      </p:sp>
      <p:sp>
        <p:nvSpPr>
          <p:cNvPr id="4" name="Date Placeholder 3"/>
          <p:cNvSpPr>
            <a:spLocks noGrp="1"/>
          </p:cNvSpPr>
          <p:nvPr>
            <p:ph type="dt" sz="half" idx="10"/>
          </p:nvPr>
        </p:nvSpPr>
        <p:spPr/>
        <p:txBody>
          <a:bodyPr/>
          <a:lstStyle/>
          <a:p>
            <a:fld id="{A9978A94-1719-41BA-BFAD-F2F3215AAF44}" type="datetimeFigureOut">
              <a:rPr lang="en-GB" smtClean="0"/>
              <a:t>23/11/2024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7EB3E-0783-4AF6-920E-E065AEBF9612}" type="slidenum">
              <a:rPr lang="en-GB" smtClean="0"/>
              <a:t>‹#›</a:t>
            </a:fld>
            <a:endParaRPr lang="en-GB"/>
          </a:p>
        </p:txBody>
      </p:sp>
    </p:spTree>
    <p:extLst>
      <p:ext uri="{BB962C8B-B14F-4D97-AF65-F5344CB8AC3E}">
        <p14:creationId xmlns:p14="http://schemas.microsoft.com/office/powerpoint/2010/main" val="137545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B7DECCE-3C19-403E-8C19-269973AC9281}" type="datetimeFigureOut">
              <a:rPr lang="en-GB" smtClean="0"/>
              <a:pPr/>
              <a:t>23/11/2024</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2C842B1-5BCB-43AF-A153-A31D73836493}"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p:cNvCxnSpPr/>
          <p:nvPr userDrawn="1"/>
        </p:nvCxnSpPr>
        <p:spPr>
          <a:xfrm>
            <a:off x="239350" y="5589240"/>
            <a:ext cx="11713301"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Picture 5" descr="C:\Users\jo126437\AppData\Local\Microsoft\Windows\Temporary Internet Files\Content.Outlook\CFTJTK2C\NHS Wales_Welsh Risk Pool.png">
            <a:extLst>
              <a:ext uri="{FF2B5EF4-FFF2-40B4-BE49-F238E27FC236}">
                <a16:creationId xmlns:a16="http://schemas.microsoft.com/office/drawing/2014/main" id="{00000000-0008-0000-0200-000003000000}"/>
              </a:ext>
            </a:extLst>
          </p:cNvPr>
          <p:cNvPicPr/>
          <p:nvPr userDrawn="1"/>
        </p:nvPicPr>
        <p:blipFill>
          <a:blip r:embed="rId15" cstate="print"/>
          <a:srcRect/>
          <a:stretch>
            <a:fillRect/>
          </a:stretch>
        </p:blipFill>
        <p:spPr bwMode="auto">
          <a:xfrm>
            <a:off x="239349" y="5733256"/>
            <a:ext cx="3120347" cy="936066"/>
          </a:xfrm>
          <a:prstGeom prst="rect">
            <a:avLst/>
          </a:prstGeom>
          <a:noFill/>
          <a:ln w="9525">
            <a:noFill/>
            <a:miter lim="800000"/>
            <a:headEnd/>
            <a:tailEnd/>
          </a:ln>
        </p:spPr>
      </p:pic>
      <p:pic>
        <p:nvPicPr>
          <p:cNvPr id="4" name="Picture 3" descr="A close-up of a white background&#10;&#10;Description automatically generated">
            <a:extLst>
              <a:ext uri="{FF2B5EF4-FFF2-40B4-BE49-F238E27FC236}">
                <a16:creationId xmlns:a16="http://schemas.microsoft.com/office/drawing/2014/main" id="{24B9B12B-1C5E-B8A1-6D8F-3D39D913CBF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41986" y="5681068"/>
            <a:ext cx="4295800" cy="11769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2FC6E-7AA3-9826-606E-6A8571537A8D}"/>
              </a:ext>
            </a:extLst>
          </p:cNvPr>
          <p:cNvSpPr/>
          <p:nvPr/>
        </p:nvSpPr>
        <p:spPr>
          <a:xfrm>
            <a:off x="0" y="-724"/>
            <a:ext cx="12191999" cy="5805988"/>
          </a:xfrm>
          <a:prstGeom prst="rect">
            <a:avLst/>
          </a:prstGeom>
          <a:gradFill flip="none" rotWithShape="1">
            <a:gsLst>
              <a:gs pos="0">
                <a:schemeClr val="tx2">
                  <a:lumMod val="75000"/>
                  <a:lumOff val="25000"/>
                </a:schemeClr>
              </a:gs>
              <a:gs pos="53000">
                <a:schemeClr val="accent1">
                  <a:lumMod val="75000"/>
                </a:schemeClr>
              </a:gs>
              <a:gs pos="100000">
                <a:srgbClr val="32485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B2860BAB-A91B-FE69-6B48-BC056CBA719C}"/>
              </a:ext>
            </a:extLst>
          </p:cNvPr>
          <p:cNvSpPr txBox="1"/>
          <p:nvPr/>
        </p:nvSpPr>
        <p:spPr>
          <a:xfrm>
            <a:off x="335360" y="548680"/>
            <a:ext cx="7704856" cy="1015663"/>
          </a:xfrm>
          <a:prstGeom prst="rect">
            <a:avLst/>
          </a:prstGeom>
          <a:noFill/>
        </p:spPr>
        <p:txBody>
          <a:bodyPr wrap="square" rtlCol="0">
            <a:spAutoFit/>
          </a:bodyPr>
          <a:lstStyle/>
          <a:p>
            <a:r>
              <a:rPr lang="en-GB" sz="3000" b="1" dirty="0">
                <a:solidFill>
                  <a:schemeClr val="bg1"/>
                </a:solidFill>
                <a:latin typeface="Verdana" panose="020B0604030504040204" pitchFamily="34" charset="0"/>
                <a:ea typeface="Verdana" panose="020B0604030504040204" pitchFamily="34" charset="0"/>
              </a:rPr>
              <a:t>All-Wales Peer Review</a:t>
            </a:r>
          </a:p>
          <a:p>
            <a:r>
              <a:rPr lang="en-GB" sz="3000" b="1" dirty="0">
                <a:solidFill>
                  <a:schemeClr val="bg1"/>
                </a:solidFill>
                <a:latin typeface="Verdana" panose="020B0604030504040204" pitchFamily="34" charset="0"/>
                <a:ea typeface="Verdana" panose="020B0604030504040204" pitchFamily="34" charset="0"/>
              </a:rPr>
              <a:t>For Decision Making &amp; Consent</a:t>
            </a:r>
          </a:p>
        </p:txBody>
      </p:sp>
      <p:sp>
        <p:nvSpPr>
          <p:cNvPr id="9" name="TextBox 8">
            <a:extLst>
              <a:ext uri="{FF2B5EF4-FFF2-40B4-BE49-F238E27FC236}">
                <a16:creationId xmlns:a16="http://schemas.microsoft.com/office/drawing/2014/main" id="{52E6F58F-A74D-32F8-72AF-FCAAC284C902}"/>
              </a:ext>
            </a:extLst>
          </p:cNvPr>
          <p:cNvSpPr txBox="1"/>
          <p:nvPr/>
        </p:nvSpPr>
        <p:spPr>
          <a:xfrm>
            <a:off x="336578" y="3748789"/>
            <a:ext cx="8639742" cy="1261884"/>
          </a:xfrm>
          <a:prstGeom prst="rect">
            <a:avLst/>
          </a:prstGeom>
          <a:noFill/>
        </p:spPr>
        <p:txBody>
          <a:bodyPr wrap="square" rtlCol="0">
            <a:spAutoFit/>
          </a:bodyPr>
          <a:lstStyle/>
          <a:p>
            <a:r>
              <a:rPr lang="en-GB" dirty="0">
                <a:solidFill>
                  <a:schemeClr val="bg1"/>
                </a:solidFill>
                <a:latin typeface="Verdana" panose="020B0604030504040204" pitchFamily="34" charset="0"/>
                <a:ea typeface="Verdana" panose="020B0604030504040204" pitchFamily="34" charset="0"/>
              </a:rPr>
              <a:t>Jonathan Webb, </a:t>
            </a:r>
            <a:r>
              <a:rPr lang="en-GB" i="1" dirty="0">
                <a:solidFill>
                  <a:schemeClr val="bg1"/>
                </a:solidFill>
                <a:latin typeface="Verdana" panose="020B0604030504040204" pitchFamily="34" charset="0"/>
                <a:ea typeface="Verdana" panose="020B0604030504040204" pitchFamily="34" charset="0"/>
              </a:rPr>
              <a:t>Head of Safety &amp; Learning</a:t>
            </a:r>
          </a:p>
          <a:p>
            <a:endParaRPr lang="en-GB" sz="400" dirty="0">
              <a:solidFill>
                <a:schemeClr val="bg1"/>
              </a:solidFill>
              <a:latin typeface="Verdana" panose="020B0604030504040204" pitchFamily="34" charset="0"/>
              <a:ea typeface="Verdana" panose="020B0604030504040204" pitchFamily="34" charset="0"/>
            </a:endParaRPr>
          </a:p>
          <a:p>
            <a:r>
              <a:rPr lang="en-GB" dirty="0">
                <a:solidFill>
                  <a:schemeClr val="bg1"/>
                </a:solidFill>
                <a:latin typeface="Verdana" panose="020B0604030504040204" pitchFamily="34" charset="0"/>
                <a:ea typeface="Verdana" panose="020B0604030504040204" pitchFamily="34" charset="0"/>
              </a:rPr>
              <a:t>Dr Ben Thomas, </a:t>
            </a:r>
            <a:r>
              <a:rPr lang="en-GB" i="1" dirty="0">
                <a:solidFill>
                  <a:schemeClr val="bg1"/>
                </a:solidFill>
                <a:latin typeface="Verdana" panose="020B0604030504040204" pitchFamily="34" charset="0"/>
                <a:ea typeface="Verdana" panose="020B0604030504040204" pitchFamily="34" charset="0"/>
              </a:rPr>
              <a:t>National Clinical Lead for Decision Making &amp; Consent</a:t>
            </a:r>
          </a:p>
          <a:p>
            <a:endParaRPr lang="en-GB" i="1" dirty="0">
              <a:solidFill>
                <a:schemeClr val="bg1"/>
              </a:solidFill>
              <a:latin typeface="Verdana" panose="020B0604030504040204" pitchFamily="34" charset="0"/>
              <a:ea typeface="Verdana" panose="020B0604030504040204" pitchFamily="34" charset="0"/>
            </a:endParaRPr>
          </a:p>
          <a:p>
            <a:r>
              <a:rPr lang="en-GB" b="1" dirty="0">
                <a:solidFill>
                  <a:schemeClr val="bg1"/>
                </a:solidFill>
                <a:latin typeface="Verdana" panose="020B0604030504040204" pitchFamily="34" charset="0"/>
                <a:ea typeface="Verdana" panose="020B0604030504040204" pitchFamily="34" charset="0"/>
              </a:rPr>
              <a:t>Welsh Risk Pool</a:t>
            </a:r>
          </a:p>
        </p:txBody>
      </p:sp>
      <p:pic>
        <p:nvPicPr>
          <p:cNvPr id="18" name="Picture 17">
            <a:extLst>
              <a:ext uri="{FF2B5EF4-FFF2-40B4-BE49-F238E27FC236}">
                <a16:creationId xmlns:a16="http://schemas.microsoft.com/office/drawing/2014/main" id="{0584D92F-CEA9-7F0A-47B6-32AFE8B75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93561"/>
            <a:ext cx="12191998" cy="99414"/>
          </a:xfrm>
          <a:prstGeom prst="rect">
            <a:avLst/>
          </a:prstGeom>
        </p:spPr>
      </p:pic>
      <p:sp>
        <p:nvSpPr>
          <p:cNvPr id="2" name="Rectangle 1">
            <a:extLst>
              <a:ext uri="{FF2B5EF4-FFF2-40B4-BE49-F238E27FC236}">
                <a16:creationId xmlns:a16="http://schemas.microsoft.com/office/drawing/2014/main" id="{D0E6DE5B-99AC-8BD5-F7F2-AED8BC685749}"/>
              </a:ext>
            </a:extLst>
          </p:cNvPr>
          <p:cNvSpPr/>
          <p:nvPr/>
        </p:nvSpPr>
        <p:spPr>
          <a:xfrm>
            <a:off x="119336" y="5890282"/>
            <a:ext cx="4428312" cy="9230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C868962-0E1D-FECE-528B-F3CA3DE07BDC}"/>
              </a:ext>
            </a:extLst>
          </p:cNvPr>
          <p:cNvSpPr/>
          <p:nvPr/>
        </p:nvSpPr>
        <p:spPr>
          <a:xfrm>
            <a:off x="7265798" y="5890282"/>
            <a:ext cx="4806866" cy="9230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blue and gold text&#10;&#10;Description automatically generated">
            <a:extLst>
              <a:ext uri="{FF2B5EF4-FFF2-40B4-BE49-F238E27FC236}">
                <a16:creationId xmlns:a16="http://schemas.microsoft.com/office/drawing/2014/main" id="{5683F73B-E983-8ADA-ECE0-322B9593B8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9231" y="5980576"/>
            <a:ext cx="2027789" cy="672836"/>
          </a:xfrm>
          <a:prstGeom prst="rect">
            <a:avLst/>
          </a:prstGeom>
        </p:spPr>
      </p:pic>
      <p:sp>
        <p:nvSpPr>
          <p:cNvPr id="3" name="TextBox 2">
            <a:extLst>
              <a:ext uri="{FF2B5EF4-FFF2-40B4-BE49-F238E27FC236}">
                <a16:creationId xmlns:a16="http://schemas.microsoft.com/office/drawing/2014/main" id="{6DE7AEC5-8177-7534-EBA8-21661BD38C3A}"/>
              </a:ext>
            </a:extLst>
          </p:cNvPr>
          <p:cNvSpPr txBox="1"/>
          <p:nvPr/>
        </p:nvSpPr>
        <p:spPr>
          <a:xfrm>
            <a:off x="191344" y="6109245"/>
            <a:ext cx="6232070" cy="415498"/>
          </a:xfrm>
          <a:prstGeom prst="rect">
            <a:avLst/>
          </a:prstGeom>
          <a:noFill/>
        </p:spPr>
        <p:txBody>
          <a:bodyPr wrap="square" rtlCol="0">
            <a:spAutoFit/>
          </a:bodyPr>
          <a:lstStyle/>
          <a:p>
            <a:r>
              <a:rPr lang="en-GB" sz="1050" i="1" dirty="0">
                <a:solidFill>
                  <a:srgbClr val="BE955B"/>
                </a:solidFill>
                <a:latin typeface="Verdana" panose="020B0604030504040204" pitchFamily="34" charset="0"/>
                <a:ea typeface="Verdana" panose="020B0604030504040204" pitchFamily="34" charset="0"/>
              </a:rPr>
              <a:t>Delivering Value, Innovation and </a:t>
            </a:r>
          </a:p>
          <a:p>
            <a:r>
              <a:rPr lang="en-GB" sz="1050" i="1" dirty="0">
                <a:solidFill>
                  <a:srgbClr val="BE955B"/>
                </a:solidFill>
                <a:latin typeface="Verdana" panose="020B0604030504040204" pitchFamily="34" charset="0"/>
                <a:ea typeface="Verdana" panose="020B0604030504040204" pitchFamily="34" charset="0"/>
              </a:rPr>
              <a:t>Excellence through Partnership</a:t>
            </a:r>
          </a:p>
        </p:txBody>
      </p:sp>
      <p:sp>
        <p:nvSpPr>
          <p:cNvPr id="8" name="Rectangle 7">
            <a:extLst>
              <a:ext uri="{FF2B5EF4-FFF2-40B4-BE49-F238E27FC236}">
                <a16:creationId xmlns:a16="http://schemas.microsoft.com/office/drawing/2014/main" id="{E44A4FF4-5AEC-827A-6DC7-1ECAFE28E038}"/>
              </a:ext>
            </a:extLst>
          </p:cNvPr>
          <p:cNvSpPr/>
          <p:nvPr/>
        </p:nvSpPr>
        <p:spPr>
          <a:xfrm>
            <a:off x="4263894" y="5941582"/>
            <a:ext cx="2880320" cy="871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9624000-A36E-3CD6-4235-A1F353CB5F08}"/>
              </a:ext>
            </a:extLst>
          </p:cNvPr>
          <p:cNvSpPr txBox="1"/>
          <p:nvPr/>
        </p:nvSpPr>
        <p:spPr>
          <a:xfrm>
            <a:off x="5840594" y="5016288"/>
            <a:ext cx="6232070" cy="646331"/>
          </a:xfrm>
          <a:prstGeom prst="rect">
            <a:avLst/>
          </a:prstGeom>
          <a:noFill/>
        </p:spPr>
        <p:txBody>
          <a:bodyPr wrap="square" rtlCol="0">
            <a:spAutoFit/>
          </a:bodyPr>
          <a:lstStyle/>
          <a:p>
            <a:pPr algn="r"/>
            <a:r>
              <a:rPr lang="en-GB" dirty="0">
                <a:solidFill>
                  <a:schemeClr val="bg1"/>
                </a:solidFill>
                <a:latin typeface="Verdana" panose="020B0604030504040204" pitchFamily="34" charset="0"/>
                <a:ea typeface="Verdana" panose="020B0604030504040204" pitchFamily="34" charset="0"/>
              </a:rPr>
              <a:t>EIDO Consent Conference</a:t>
            </a:r>
          </a:p>
          <a:p>
            <a:pPr algn="r"/>
            <a:r>
              <a:rPr lang="en-GB" dirty="0">
                <a:solidFill>
                  <a:schemeClr val="bg1"/>
                </a:solidFill>
                <a:latin typeface="Verdana" panose="020B0604030504040204" pitchFamily="34" charset="0"/>
                <a:ea typeface="Verdana" panose="020B0604030504040204" pitchFamily="34" charset="0"/>
              </a:rPr>
              <a:t>26</a:t>
            </a:r>
            <a:r>
              <a:rPr lang="en-GB" baseline="30000" dirty="0">
                <a:solidFill>
                  <a:schemeClr val="bg1"/>
                </a:solidFill>
                <a:latin typeface="Verdana" panose="020B0604030504040204" pitchFamily="34" charset="0"/>
                <a:ea typeface="Verdana" panose="020B0604030504040204" pitchFamily="34" charset="0"/>
              </a:rPr>
              <a:t>th</a:t>
            </a:r>
            <a:r>
              <a:rPr lang="en-GB" dirty="0">
                <a:solidFill>
                  <a:schemeClr val="bg1"/>
                </a:solidFill>
                <a:latin typeface="Verdana" panose="020B0604030504040204" pitchFamily="34" charset="0"/>
                <a:ea typeface="Verdana" panose="020B0604030504040204" pitchFamily="34" charset="0"/>
              </a:rPr>
              <a:t> November 2024</a:t>
            </a:r>
          </a:p>
        </p:txBody>
      </p:sp>
      <p:pic>
        <p:nvPicPr>
          <p:cNvPr id="17" name="Picture 16" descr="A black background with blue and yellow text&#10;&#10;Description automatically generated">
            <a:extLst>
              <a:ext uri="{FF2B5EF4-FFF2-40B4-BE49-F238E27FC236}">
                <a16:creationId xmlns:a16="http://schemas.microsoft.com/office/drawing/2014/main" id="{7124859B-45FA-D42C-2726-2A559BDBFD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1483977"/>
            <a:ext cx="7824192" cy="2143614"/>
          </a:xfrm>
          <a:prstGeom prst="rect">
            <a:avLst/>
          </a:prstGeom>
        </p:spPr>
      </p:pic>
    </p:spTree>
    <p:extLst>
      <p:ext uri="{BB962C8B-B14F-4D97-AF65-F5344CB8AC3E}">
        <p14:creationId xmlns:p14="http://schemas.microsoft.com/office/powerpoint/2010/main" val="3044354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1AE36-AC7E-40DD-41A1-5A34B3B0B9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E9125F-8244-8B90-6254-FD20C14486D2}"/>
              </a:ext>
            </a:extLst>
          </p:cNvPr>
          <p:cNvSpPr txBox="1"/>
          <p:nvPr/>
        </p:nvSpPr>
        <p:spPr>
          <a:xfrm>
            <a:off x="280066" y="852679"/>
            <a:ext cx="8424936" cy="984885"/>
          </a:xfrm>
          <a:prstGeom prst="rect">
            <a:avLst/>
          </a:prstGeom>
          <a:noFill/>
        </p:spPr>
        <p:txBody>
          <a:bodyPr wrap="square" rtlCol="0">
            <a:spAutoFit/>
          </a:bodyPr>
          <a:lstStyle/>
          <a:p>
            <a:pPr>
              <a:spcAft>
                <a:spcPts val="1200"/>
              </a:spcAft>
            </a:pPr>
            <a:r>
              <a:rPr lang="en-GB" sz="2400" dirty="0">
                <a:latin typeface="Arial" panose="020B0604020202020204" pitchFamily="34" charset="0"/>
                <a:cs typeface="Arial" panose="020B0604020202020204" pitchFamily="34" charset="0"/>
              </a:rPr>
              <a:t>Collaboration between all health bodies</a:t>
            </a:r>
          </a:p>
          <a:p>
            <a:pPr>
              <a:spcAft>
                <a:spcPts val="1200"/>
              </a:spcAft>
            </a:pPr>
            <a:r>
              <a:rPr lang="en-GB" sz="2400" b="1" dirty="0">
                <a:latin typeface="Arial" panose="020B0604020202020204" pitchFamily="34" charset="0"/>
                <a:cs typeface="Arial" panose="020B0604020202020204" pitchFamily="34" charset="0"/>
              </a:rPr>
              <a:t>All-Wales Model Consent Policy</a:t>
            </a:r>
          </a:p>
        </p:txBody>
      </p:sp>
      <p:sp>
        <p:nvSpPr>
          <p:cNvPr id="6" name="TextBox 5">
            <a:extLst>
              <a:ext uri="{FF2B5EF4-FFF2-40B4-BE49-F238E27FC236}">
                <a16:creationId xmlns:a16="http://schemas.microsoft.com/office/drawing/2014/main" id="{B339ADDD-7D8A-425E-6023-F915AA48D81D}"/>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8D010CE6-B989-2E7C-71E4-8DEACD68102D}"/>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64CAE165-0DE0-1146-0A85-3D90BACA82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15EBD6-8C58-1EA5-FEF5-D259798E499A}"/>
              </a:ext>
            </a:extLst>
          </p:cNvPr>
          <p:cNvPicPr>
            <a:picLocks noChangeAspect="1"/>
          </p:cNvPicPr>
          <p:nvPr/>
        </p:nvPicPr>
        <p:blipFill>
          <a:blip r:embed="rId3"/>
          <a:stretch>
            <a:fillRect/>
          </a:stretch>
        </p:blipFill>
        <p:spPr>
          <a:xfrm>
            <a:off x="7248128" y="1392940"/>
            <a:ext cx="4330497" cy="3908268"/>
          </a:xfrm>
          <a:prstGeom prst="rect">
            <a:avLst/>
          </a:prstGeom>
          <a:ln>
            <a:solidFill>
              <a:schemeClr val="tx1"/>
            </a:solidFill>
          </a:ln>
        </p:spPr>
      </p:pic>
    </p:spTree>
    <p:extLst>
      <p:ext uri="{BB962C8B-B14F-4D97-AF65-F5344CB8AC3E}">
        <p14:creationId xmlns:p14="http://schemas.microsoft.com/office/powerpoint/2010/main" val="303895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CEA6-2CF0-1C79-1F22-FF82E1A59B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ECD2B3B-BE7B-CD82-4A20-AFC653C00A91}"/>
              </a:ext>
            </a:extLst>
          </p:cNvPr>
          <p:cNvSpPr txBox="1"/>
          <p:nvPr/>
        </p:nvSpPr>
        <p:spPr>
          <a:xfrm>
            <a:off x="280066" y="852679"/>
            <a:ext cx="8424936" cy="1508105"/>
          </a:xfrm>
          <a:prstGeom prst="rect">
            <a:avLst/>
          </a:prstGeom>
          <a:noFill/>
        </p:spPr>
        <p:txBody>
          <a:bodyPr wrap="square" rtlCol="0">
            <a:spAutoFit/>
          </a:bodyPr>
          <a:lstStyle/>
          <a:p>
            <a:pPr>
              <a:spcAft>
                <a:spcPts val="1200"/>
              </a:spcAft>
            </a:pPr>
            <a:r>
              <a:rPr lang="en-GB" sz="2400" dirty="0">
                <a:latin typeface="Arial" panose="020B0604020202020204" pitchFamily="34" charset="0"/>
                <a:cs typeface="Arial" panose="020B0604020202020204" pitchFamily="34" charset="0"/>
              </a:rPr>
              <a:t>Collaboration between all health bodies</a:t>
            </a:r>
          </a:p>
          <a:p>
            <a:pPr>
              <a:spcAft>
                <a:spcPts val="1200"/>
              </a:spcAft>
            </a:pPr>
            <a:r>
              <a:rPr lang="en-GB" sz="2400" dirty="0">
                <a:latin typeface="Arial" panose="020B0604020202020204" pitchFamily="34" charset="0"/>
                <a:cs typeface="Arial" panose="020B0604020202020204" pitchFamily="34" charset="0"/>
              </a:rPr>
              <a:t>All-Wales Model Consent Policy</a:t>
            </a:r>
          </a:p>
          <a:p>
            <a:pPr>
              <a:spcAft>
                <a:spcPts val="1200"/>
              </a:spcAft>
            </a:pPr>
            <a:r>
              <a:rPr lang="en-GB" sz="2400" b="1" dirty="0">
                <a:latin typeface="Arial" panose="020B0604020202020204" pitchFamily="34" charset="0"/>
                <a:cs typeface="Arial" panose="020B0604020202020204" pitchFamily="34" charset="0"/>
              </a:rPr>
              <a:t>All-Wales Consent Forms</a:t>
            </a:r>
          </a:p>
        </p:txBody>
      </p:sp>
      <p:sp>
        <p:nvSpPr>
          <p:cNvPr id="6" name="TextBox 5">
            <a:extLst>
              <a:ext uri="{FF2B5EF4-FFF2-40B4-BE49-F238E27FC236}">
                <a16:creationId xmlns:a16="http://schemas.microsoft.com/office/drawing/2014/main" id="{7140F0C6-EA20-C90C-1C10-652B902A6D01}"/>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3202142C-2DB4-1FA9-3829-F6BE88E17558}"/>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C8FCC641-3282-8F12-471B-1D37CAF69F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89877B-AD81-5D3E-C899-04665B1EBB41}"/>
              </a:ext>
            </a:extLst>
          </p:cNvPr>
          <p:cNvPicPr>
            <a:picLocks noChangeAspect="1"/>
          </p:cNvPicPr>
          <p:nvPr/>
        </p:nvPicPr>
        <p:blipFill>
          <a:blip r:embed="rId3"/>
          <a:stretch>
            <a:fillRect/>
          </a:stretch>
        </p:blipFill>
        <p:spPr>
          <a:xfrm>
            <a:off x="6888088" y="1268760"/>
            <a:ext cx="4826769" cy="4172107"/>
          </a:xfrm>
          <a:prstGeom prst="rect">
            <a:avLst/>
          </a:prstGeom>
          <a:ln>
            <a:solidFill>
              <a:schemeClr val="tx1"/>
            </a:solidFill>
          </a:ln>
        </p:spPr>
      </p:pic>
    </p:spTree>
    <p:extLst>
      <p:ext uri="{BB962C8B-B14F-4D97-AF65-F5344CB8AC3E}">
        <p14:creationId xmlns:p14="http://schemas.microsoft.com/office/powerpoint/2010/main" val="2980742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EEDA6-3215-C238-62DF-E304494C7A3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3274306-3480-98EB-11BB-566BEA7DB850}"/>
              </a:ext>
            </a:extLst>
          </p:cNvPr>
          <p:cNvSpPr txBox="1"/>
          <p:nvPr/>
        </p:nvSpPr>
        <p:spPr>
          <a:xfrm>
            <a:off x="280066" y="852679"/>
            <a:ext cx="8424936" cy="2031325"/>
          </a:xfrm>
          <a:prstGeom prst="rect">
            <a:avLst/>
          </a:prstGeom>
          <a:noFill/>
        </p:spPr>
        <p:txBody>
          <a:bodyPr wrap="square" rtlCol="0">
            <a:spAutoFit/>
          </a:bodyPr>
          <a:lstStyle/>
          <a:p>
            <a:pPr>
              <a:spcAft>
                <a:spcPts val="1200"/>
              </a:spcAft>
            </a:pPr>
            <a:r>
              <a:rPr lang="en-GB" sz="2400" dirty="0">
                <a:latin typeface="Arial" panose="020B0604020202020204" pitchFamily="34" charset="0"/>
                <a:cs typeface="Arial" panose="020B0604020202020204" pitchFamily="34" charset="0"/>
              </a:rPr>
              <a:t>Collaboration between all health bodies</a:t>
            </a:r>
          </a:p>
          <a:p>
            <a:pPr>
              <a:spcAft>
                <a:spcPts val="1200"/>
              </a:spcAft>
            </a:pPr>
            <a:r>
              <a:rPr lang="en-GB" sz="2400" dirty="0">
                <a:latin typeface="Arial" panose="020B0604020202020204" pitchFamily="34" charset="0"/>
                <a:cs typeface="Arial" panose="020B0604020202020204" pitchFamily="34" charset="0"/>
              </a:rPr>
              <a:t>All-Wales Model Consent Policy</a:t>
            </a:r>
          </a:p>
          <a:p>
            <a:pPr>
              <a:spcAft>
                <a:spcPts val="1200"/>
              </a:spcAft>
            </a:pPr>
            <a:r>
              <a:rPr lang="en-GB" sz="2400" dirty="0">
                <a:latin typeface="Arial" panose="020B0604020202020204" pitchFamily="34" charset="0"/>
                <a:cs typeface="Arial" panose="020B0604020202020204" pitchFamily="34" charset="0"/>
              </a:rPr>
              <a:t>All-Wales Consent Forms</a:t>
            </a:r>
          </a:p>
          <a:p>
            <a:pPr>
              <a:spcAft>
                <a:spcPts val="1200"/>
              </a:spcAft>
            </a:pPr>
            <a:r>
              <a:rPr lang="en-GB" sz="2400" b="1" dirty="0">
                <a:latin typeface="Arial" panose="020B0604020202020204" pitchFamily="34" charset="0"/>
                <a:cs typeface="Arial" panose="020B0604020202020204" pitchFamily="34" charset="0"/>
              </a:rPr>
              <a:t>Digital Consent Development</a:t>
            </a:r>
          </a:p>
        </p:txBody>
      </p:sp>
      <p:sp>
        <p:nvSpPr>
          <p:cNvPr id="6" name="TextBox 5">
            <a:extLst>
              <a:ext uri="{FF2B5EF4-FFF2-40B4-BE49-F238E27FC236}">
                <a16:creationId xmlns:a16="http://schemas.microsoft.com/office/drawing/2014/main" id="{51F1AD76-9873-6119-662B-8582997DBAFA}"/>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6F9C48CC-2116-FD97-CEB9-5542BC9050E4}"/>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5E0F7573-D53C-A8AC-9AFF-1AF5D208DA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hone with a stethoscope on it&#10;&#10;Description automatically generated">
            <a:extLst>
              <a:ext uri="{FF2B5EF4-FFF2-40B4-BE49-F238E27FC236}">
                <a16:creationId xmlns:a16="http://schemas.microsoft.com/office/drawing/2014/main" id="{61229C09-5EA7-0CB3-BF5E-C76A77520E95}"/>
              </a:ext>
            </a:extLst>
          </p:cNvPr>
          <p:cNvPicPr>
            <a:picLocks noChangeAspect="1"/>
          </p:cNvPicPr>
          <p:nvPr/>
        </p:nvPicPr>
        <p:blipFill>
          <a:blip r:embed="rId3"/>
          <a:stretch>
            <a:fillRect/>
          </a:stretch>
        </p:blipFill>
        <p:spPr>
          <a:xfrm>
            <a:off x="6960096" y="1553844"/>
            <a:ext cx="4736573" cy="3099291"/>
          </a:xfrm>
          <a:prstGeom prst="rect">
            <a:avLst/>
          </a:prstGeom>
        </p:spPr>
      </p:pic>
    </p:spTree>
    <p:extLst>
      <p:ext uri="{BB962C8B-B14F-4D97-AF65-F5344CB8AC3E}">
        <p14:creationId xmlns:p14="http://schemas.microsoft.com/office/powerpoint/2010/main" val="206326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911A-1898-D181-9145-C461D463AB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F77B5BD-977F-FB62-3753-A33763A840B4}"/>
              </a:ext>
            </a:extLst>
          </p:cNvPr>
          <p:cNvSpPr txBox="1"/>
          <p:nvPr/>
        </p:nvSpPr>
        <p:spPr>
          <a:xfrm>
            <a:off x="280066" y="852679"/>
            <a:ext cx="8424936" cy="2554545"/>
          </a:xfrm>
          <a:prstGeom prst="rect">
            <a:avLst/>
          </a:prstGeom>
          <a:noFill/>
        </p:spPr>
        <p:txBody>
          <a:bodyPr wrap="square" rtlCol="0">
            <a:spAutoFit/>
          </a:bodyPr>
          <a:lstStyle/>
          <a:p>
            <a:pPr>
              <a:spcAft>
                <a:spcPts val="1200"/>
              </a:spcAft>
            </a:pPr>
            <a:r>
              <a:rPr lang="en-GB" sz="2400" dirty="0">
                <a:latin typeface="Arial" panose="020B0604020202020204" pitchFamily="34" charset="0"/>
                <a:cs typeface="Arial" panose="020B0604020202020204" pitchFamily="34" charset="0"/>
              </a:rPr>
              <a:t>Collaboration between all health bodies</a:t>
            </a:r>
          </a:p>
          <a:p>
            <a:pPr>
              <a:spcAft>
                <a:spcPts val="1200"/>
              </a:spcAft>
            </a:pPr>
            <a:r>
              <a:rPr lang="en-GB" sz="2400" dirty="0">
                <a:latin typeface="Arial" panose="020B0604020202020204" pitchFamily="34" charset="0"/>
                <a:cs typeface="Arial" panose="020B0604020202020204" pitchFamily="34" charset="0"/>
              </a:rPr>
              <a:t>All-Wales Model Consent Policy</a:t>
            </a:r>
          </a:p>
          <a:p>
            <a:pPr>
              <a:spcAft>
                <a:spcPts val="1200"/>
              </a:spcAft>
            </a:pPr>
            <a:r>
              <a:rPr lang="en-GB" sz="2400" dirty="0">
                <a:latin typeface="Arial" panose="020B0604020202020204" pitchFamily="34" charset="0"/>
                <a:cs typeface="Arial" panose="020B0604020202020204" pitchFamily="34" charset="0"/>
              </a:rPr>
              <a:t>All-Wales Consent Forms</a:t>
            </a:r>
          </a:p>
          <a:p>
            <a:pPr>
              <a:spcAft>
                <a:spcPts val="1200"/>
              </a:spcAft>
            </a:pPr>
            <a:r>
              <a:rPr lang="en-GB" sz="2400" dirty="0">
                <a:latin typeface="Arial" panose="020B0604020202020204" pitchFamily="34" charset="0"/>
                <a:cs typeface="Arial" panose="020B0604020202020204" pitchFamily="34" charset="0"/>
              </a:rPr>
              <a:t>Digital Consent Development</a:t>
            </a:r>
          </a:p>
          <a:p>
            <a:pPr>
              <a:spcAft>
                <a:spcPts val="1200"/>
              </a:spcAft>
            </a:pPr>
            <a:r>
              <a:rPr lang="en-GB" sz="2400" b="1" dirty="0">
                <a:latin typeface="Arial" panose="020B0604020202020204" pitchFamily="34" charset="0"/>
                <a:cs typeface="Arial" panose="020B0604020202020204" pitchFamily="34" charset="0"/>
              </a:rPr>
              <a:t>Consent to Examination &amp; Treatment Standards</a:t>
            </a:r>
          </a:p>
        </p:txBody>
      </p:sp>
      <p:sp>
        <p:nvSpPr>
          <p:cNvPr id="6" name="TextBox 5">
            <a:extLst>
              <a:ext uri="{FF2B5EF4-FFF2-40B4-BE49-F238E27FC236}">
                <a16:creationId xmlns:a16="http://schemas.microsoft.com/office/drawing/2014/main" id="{AA9C5C91-8CC1-4D73-0235-5D680886DA9B}"/>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4326D419-DE69-552A-66D5-A41F9EC529C7}"/>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DD45AC83-866A-6D48-3FE6-6E58C8991A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up of a chart&#10;&#10;Description automatically generated">
            <a:extLst>
              <a:ext uri="{FF2B5EF4-FFF2-40B4-BE49-F238E27FC236}">
                <a16:creationId xmlns:a16="http://schemas.microsoft.com/office/drawing/2014/main" id="{920E3E9A-43FE-DBEF-B721-5B6D65BAD7A1}"/>
              </a:ext>
            </a:extLst>
          </p:cNvPr>
          <p:cNvPicPr>
            <a:picLocks noChangeAspect="1"/>
          </p:cNvPicPr>
          <p:nvPr/>
        </p:nvPicPr>
        <p:blipFill>
          <a:blip r:embed="rId3"/>
          <a:stretch>
            <a:fillRect/>
          </a:stretch>
        </p:blipFill>
        <p:spPr>
          <a:xfrm>
            <a:off x="7392144" y="1844824"/>
            <a:ext cx="4248472" cy="2171505"/>
          </a:xfrm>
          <a:prstGeom prst="rect">
            <a:avLst/>
          </a:prstGeom>
        </p:spPr>
      </p:pic>
    </p:spTree>
    <p:extLst>
      <p:ext uri="{BB962C8B-B14F-4D97-AF65-F5344CB8AC3E}">
        <p14:creationId xmlns:p14="http://schemas.microsoft.com/office/powerpoint/2010/main" val="150874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20CD-CA7C-AC2E-4CF9-42CD8948F5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7B7712-026C-CDB5-881E-AC59283561A6}"/>
              </a:ext>
            </a:extLst>
          </p:cNvPr>
          <p:cNvSpPr txBox="1"/>
          <p:nvPr/>
        </p:nvSpPr>
        <p:spPr>
          <a:xfrm>
            <a:off x="280066" y="852679"/>
            <a:ext cx="8424936" cy="3077766"/>
          </a:xfrm>
          <a:prstGeom prst="rect">
            <a:avLst/>
          </a:prstGeom>
          <a:noFill/>
        </p:spPr>
        <p:txBody>
          <a:bodyPr wrap="square" rtlCol="0">
            <a:spAutoFit/>
          </a:bodyPr>
          <a:lstStyle/>
          <a:p>
            <a:pPr>
              <a:spcAft>
                <a:spcPts val="1200"/>
              </a:spcAft>
            </a:pPr>
            <a:r>
              <a:rPr lang="en-GB" sz="2400" dirty="0">
                <a:latin typeface="Arial" panose="020B0604020202020204" pitchFamily="34" charset="0"/>
                <a:cs typeface="Arial" panose="020B0604020202020204" pitchFamily="34" charset="0"/>
              </a:rPr>
              <a:t>Collaboration between all health bodies</a:t>
            </a:r>
          </a:p>
          <a:p>
            <a:pPr>
              <a:spcAft>
                <a:spcPts val="1200"/>
              </a:spcAft>
            </a:pPr>
            <a:r>
              <a:rPr lang="en-GB" sz="2400" dirty="0">
                <a:latin typeface="Arial" panose="020B0604020202020204" pitchFamily="34" charset="0"/>
                <a:cs typeface="Arial" panose="020B0604020202020204" pitchFamily="34" charset="0"/>
              </a:rPr>
              <a:t>All-Wales Model Consent Policy</a:t>
            </a:r>
          </a:p>
          <a:p>
            <a:pPr>
              <a:spcAft>
                <a:spcPts val="1200"/>
              </a:spcAft>
            </a:pPr>
            <a:r>
              <a:rPr lang="en-GB" sz="2400" dirty="0">
                <a:latin typeface="Arial" panose="020B0604020202020204" pitchFamily="34" charset="0"/>
                <a:cs typeface="Arial" panose="020B0604020202020204" pitchFamily="34" charset="0"/>
              </a:rPr>
              <a:t>All-Wales Consent Forms</a:t>
            </a:r>
          </a:p>
          <a:p>
            <a:pPr>
              <a:spcAft>
                <a:spcPts val="1200"/>
              </a:spcAft>
            </a:pPr>
            <a:r>
              <a:rPr lang="en-GB" sz="2400" dirty="0">
                <a:latin typeface="Arial" panose="020B0604020202020204" pitchFamily="34" charset="0"/>
                <a:cs typeface="Arial" panose="020B0604020202020204" pitchFamily="34" charset="0"/>
              </a:rPr>
              <a:t>Digital Consent Development</a:t>
            </a:r>
          </a:p>
          <a:p>
            <a:pPr>
              <a:spcAft>
                <a:spcPts val="1200"/>
              </a:spcAft>
            </a:pPr>
            <a:r>
              <a:rPr lang="en-GB" sz="2400" dirty="0">
                <a:latin typeface="Arial" panose="020B0604020202020204" pitchFamily="34" charset="0"/>
                <a:cs typeface="Arial" panose="020B0604020202020204" pitchFamily="34" charset="0"/>
              </a:rPr>
              <a:t>Consent to Examination &amp; Treatment Standards</a:t>
            </a:r>
          </a:p>
          <a:p>
            <a:pPr>
              <a:spcAft>
                <a:spcPts val="1200"/>
              </a:spcAft>
            </a:pPr>
            <a:r>
              <a:rPr lang="en-GB" sz="2400" b="1" dirty="0">
                <a:latin typeface="Arial" panose="020B0604020202020204" pitchFamily="34" charset="0"/>
                <a:cs typeface="Arial" panose="020B0604020202020204" pitchFamily="34" charset="0"/>
              </a:rPr>
              <a:t>EIDO Consent Information Leaflets</a:t>
            </a:r>
          </a:p>
        </p:txBody>
      </p:sp>
      <p:sp>
        <p:nvSpPr>
          <p:cNvPr id="6" name="TextBox 5">
            <a:extLst>
              <a:ext uri="{FF2B5EF4-FFF2-40B4-BE49-F238E27FC236}">
                <a16:creationId xmlns:a16="http://schemas.microsoft.com/office/drawing/2014/main" id="{8E4F7CD0-5203-6F39-CC7C-6EA7147A5DBF}"/>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4DE433AA-9F58-673A-BBAB-8F3ED21A3B0F}"/>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96AD2889-2359-ACCE-FB48-EC6672ED75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logo&#10;&#10;Description automatically generated">
            <a:extLst>
              <a:ext uri="{FF2B5EF4-FFF2-40B4-BE49-F238E27FC236}">
                <a16:creationId xmlns:a16="http://schemas.microsoft.com/office/drawing/2014/main" id="{E77C0F2B-3C1C-1EF8-78D4-9D8414D45184}"/>
              </a:ext>
            </a:extLst>
          </p:cNvPr>
          <p:cNvPicPr>
            <a:picLocks noChangeAspect="1"/>
          </p:cNvPicPr>
          <p:nvPr/>
        </p:nvPicPr>
        <p:blipFill>
          <a:blip r:embed="rId3"/>
          <a:stretch>
            <a:fillRect/>
          </a:stretch>
        </p:blipFill>
        <p:spPr>
          <a:xfrm>
            <a:off x="7482805" y="695608"/>
            <a:ext cx="2122933" cy="945802"/>
          </a:xfrm>
          <a:prstGeom prst="rect">
            <a:avLst/>
          </a:prstGeom>
        </p:spPr>
      </p:pic>
      <p:pic>
        <p:nvPicPr>
          <p:cNvPr id="5" name="Picture 4">
            <a:extLst>
              <a:ext uri="{FF2B5EF4-FFF2-40B4-BE49-F238E27FC236}">
                <a16:creationId xmlns:a16="http://schemas.microsoft.com/office/drawing/2014/main" id="{15C93AB6-73C4-5DD5-FED0-A86D1F39D088}"/>
              </a:ext>
            </a:extLst>
          </p:cNvPr>
          <p:cNvPicPr>
            <a:picLocks noChangeAspect="1"/>
          </p:cNvPicPr>
          <p:nvPr/>
        </p:nvPicPr>
        <p:blipFill>
          <a:blip r:embed="rId4"/>
          <a:stretch>
            <a:fillRect/>
          </a:stretch>
        </p:blipFill>
        <p:spPr>
          <a:xfrm>
            <a:off x="7680176" y="1617057"/>
            <a:ext cx="3505039" cy="3623757"/>
          </a:xfrm>
          <a:prstGeom prst="rect">
            <a:avLst/>
          </a:prstGeom>
        </p:spPr>
      </p:pic>
    </p:spTree>
    <p:extLst>
      <p:ext uri="{BB962C8B-B14F-4D97-AF65-F5344CB8AC3E}">
        <p14:creationId xmlns:p14="http://schemas.microsoft.com/office/powerpoint/2010/main" val="181648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76654-8A6B-955B-D45B-9C19766683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6564A7-F4AE-6F33-A6F9-4C9430773CD3}"/>
              </a:ext>
            </a:extLst>
          </p:cNvPr>
          <p:cNvSpPr txBox="1"/>
          <p:nvPr/>
        </p:nvSpPr>
        <p:spPr>
          <a:xfrm>
            <a:off x="280066" y="852679"/>
            <a:ext cx="8424936" cy="3600986"/>
          </a:xfrm>
          <a:prstGeom prst="rect">
            <a:avLst/>
          </a:prstGeom>
          <a:noFill/>
        </p:spPr>
        <p:txBody>
          <a:bodyPr wrap="square" rtlCol="0">
            <a:spAutoFit/>
          </a:bodyPr>
          <a:lstStyle/>
          <a:p>
            <a:pPr>
              <a:spcAft>
                <a:spcPts val="1200"/>
              </a:spcAft>
            </a:pPr>
            <a:r>
              <a:rPr lang="en-GB" sz="2400" dirty="0">
                <a:latin typeface="Arial" panose="020B0604020202020204" pitchFamily="34" charset="0"/>
                <a:cs typeface="Arial" panose="020B0604020202020204" pitchFamily="34" charset="0"/>
              </a:rPr>
              <a:t>Collaboration between all health bodies</a:t>
            </a:r>
          </a:p>
          <a:p>
            <a:pPr>
              <a:spcAft>
                <a:spcPts val="1200"/>
              </a:spcAft>
            </a:pPr>
            <a:r>
              <a:rPr lang="en-GB" sz="2400" dirty="0">
                <a:latin typeface="Arial" panose="020B0604020202020204" pitchFamily="34" charset="0"/>
                <a:cs typeface="Arial" panose="020B0604020202020204" pitchFamily="34" charset="0"/>
              </a:rPr>
              <a:t>All-Wales Model Consent Policy</a:t>
            </a:r>
          </a:p>
          <a:p>
            <a:pPr>
              <a:spcAft>
                <a:spcPts val="1200"/>
              </a:spcAft>
            </a:pPr>
            <a:r>
              <a:rPr lang="en-GB" sz="2400" dirty="0">
                <a:latin typeface="Arial" panose="020B0604020202020204" pitchFamily="34" charset="0"/>
                <a:cs typeface="Arial" panose="020B0604020202020204" pitchFamily="34" charset="0"/>
              </a:rPr>
              <a:t>All-Wales Consent Forms</a:t>
            </a:r>
          </a:p>
          <a:p>
            <a:pPr>
              <a:spcAft>
                <a:spcPts val="1200"/>
              </a:spcAft>
            </a:pPr>
            <a:r>
              <a:rPr lang="en-GB" sz="2400" dirty="0">
                <a:latin typeface="Arial" panose="020B0604020202020204" pitchFamily="34" charset="0"/>
                <a:cs typeface="Arial" panose="020B0604020202020204" pitchFamily="34" charset="0"/>
              </a:rPr>
              <a:t>Digital Consent Development</a:t>
            </a:r>
          </a:p>
          <a:p>
            <a:pPr>
              <a:spcAft>
                <a:spcPts val="1200"/>
              </a:spcAft>
            </a:pPr>
            <a:r>
              <a:rPr lang="en-GB" sz="2400" dirty="0">
                <a:latin typeface="Arial" panose="020B0604020202020204" pitchFamily="34" charset="0"/>
                <a:cs typeface="Arial" panose="020B0604020202020204" pitchFamily="34" charset="0"/>
              </a:rPr>
              <a:t>Consent to Examination &amp; Treatment Standards</a:t>
            </a:r>
          </a:p>
          <a:p>
            <a:pPr>
              <a:spcAft>
                <a:spcPts val="1200"/>
              </a:spcAft>
            </a:pPr>
            <a:r>
              <a:rPr lang="en-GB" sz="2400" dirty="0">
                <a:latin typeface="Arial" panose="020B0604020202020204" pitchFamily="34" charset="0"/>
                <a:cs typeface="Arial" panose="020B0604020202020204" pitchFamily="34" charset="0"/>
              </a:rPr>
              <a:t>EIDO Consent Information Leaflets</a:t>
            </a:r>
          </a:p>
          <a:p>
            <a:pPr>
              <a:spcAft>
                <a:spcPts val="1200"/>
              </a:spcAft>
            </a:pPr>
            <a:r>
              <a:rPr lang="en-GB" sz="2400" b="1" dirty="0">
                <a:latin typeface="Arial" panose="020B0604020202020204" pitchFamily="34" charset="0"/>
                <a:cs typeface="Arial" panose="020B0604020202020204" pitchFamily="34" charset="0"/>
              </a:rPr>
              <a:t>Peer-Review Framework</a:t>
            </a:r>
          </a:p>
        </p:txBody>
      </p:sp>
      <p:sp>
        <p:nvSpPr>
          <p:cNvPr id="6" name="TextBox 5">
            <a:extLst>
              <a:ext uri="{FF2B5EF4-FFF2-40B4-BE49-F238E27FC236}">
                <a16:creationId xmlns:a16="http://schemas.microsoft.com/office/drawing/2014/main" id="{88B9AD5A-B190-62D6-50B2-4CE08DFB460D}"/>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6CAD006F-2553-5C66-0007-103F8D51687D}"/>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DC42F716-9F59-9BA4-8D08-3526CE3D2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in a white coat reading a paper&#10;&#10;Description automatically generated">
            <a:extLst>
              <a:ext uri="{FF2B5EF4-FFF2-40B4-BE49-F238E27FC236}">
                <a16:creationId xmlns:a16="http://schemas.microsoft.com/office/drawing/2014/main" id="{FA268894-EC83-5E6C-3614-DE026839CE6E}"/>
              </a:ext>
            </a:extLst>
          </p:cNvPr>
          <p:cNvPicPr>
            <a:picLocks noChangeAspect="1"/>
          </p:cNvPicPr>
          <p:nvPr/>
        </p:nvPicPr>
        <p:blipFill>
          <a:blip r:embed="rId3"/>
          <a:stretch>
            <a:fillRect/>
          </a:stretch>
        </p:blipFill>
        <p:spPr>
          <a:xfrm>
            <a:off x="7032104" y="1320364"/>
            <a:ext cx="4809895" cy="3222406"/>
          </a:xfrm>
          <a:prstGeom prst="rect">
            <a:avLst/>
          </a:prstGeom>
        </p:spPr>
      </p:pic>
    </p:spTree>
    <p:extLst>
      <p:ext uri="{BB962C8B-B14F-4D97-AF65-F5344CB8AC3E}">
        <p14:creationId xmlns:p14="http://schemas.microsoft.com/office/powerpoint/2010/main" val="1105993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9EBD-6723-82A7-CE2F-462D0B60E9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365A9BF-4FC3-36E1-5A08-F2768361723F}"/>
              </a:ext>
            </a:extLst>
          </p:cNvPr>
          <p:cNvSpPr txBox="1"/>
          <p:nvPr/>
        </p:nvSpPr>
        <p:spPr>
          <a:xfrm>
            <a:off x="280066" y="852679"/>
            <a:ext cx="8424936" cy="4124206"/>
          </a:xfrm>
          <a:prstGeom prst="rect">
            <a:avLst/>
          </a:prstGeom>
          <a:noFill/>
        </p:spPr>
        <p:txBody>
          <a:bodyPr wrap="square" rtlCol="0">
            <a:spAutoFit/>
          </a:bodyPr>
          <a:lstStyle/>
          <a:p>
            <a:pPr>
              <a:spcAft>
                <a:spcPts val="1200"/>
              </a:spcAft>
            </a:pPr>
            <a:r>
              <a:rPr lang="en-GB" sz="2400" dirty="0">
                <a:latin typeface="Arial" panose="020B0604020202020204" pitchFamily="34" charset="0"/>
                <a:cs typeface="Arial" panose="020B0604020202020204" pitchFamily="34" charset="0"/>
              </a:rPr>
              <a:t>Collaboration between all health bodies</a:t>
            </a:r>
          </a:p>
          <a:p>
            <a:pPr>
              <a:spcAft>
                <a:spcPts val="1200"/>
              </a:spcAft>
            </a:pPr>
            <a:r>
              <a:rPr lang="en-GB" sz="2400" dirty="0">
                <a:latin typeface="Arial" panose="020B0604020202020204" pitchFamily="34" charset="0"/>
                <a:cs typeface="Arial" panose="020B0604020202020204" pitchFamily="34" charset="0"/>
              </a:rPr>
              <a:t>All-Wales Model Consent Policy</a:t>
            </a:r>
          </a:p>
          <a:p>
            <a:pPr>
              <a:spcAft>
                <a:spcPts val="1200"/>
              </a:spcAft>
            </a:pPr>
            <a:r>
              <a:rPr lang="en-GB" sz="2400" dirty="0">
                <a:latin typeface="Arial" panose="020B0604020202020204" pitchFamily="34" charset="0"/>
                <a:cs typeface="Arial" panose="020B0604020202020204" pitchFamily="34" charset="0"/>
              </a:rPr>
              <a:t>All-Wales Consent Forms</a:t>
            </a:r>
          </a:p>
          <a:p>
            <a:pPr>
              <a:spcAft>
                <a:spcPts val="1200"/>
              </a:spcAft>
            </a:pPr>
            <a:r>
              <a:rPr lang="en-GB" sz="2400" dirty="0">
                <a:latin typeface="Arial" panose="020B0604020202020204" pitchFamily="34" charset="0"/>
                <a:cs typeface="Arial" panose="020B0604020202020204" pitchFamily="34" charset="0"/>
              </a:rPr>
              <a:t>Digital Consent Development</a:t>
            </a:r>
          </a:p>
          <a:p>
            <a:pPr>
              <a:spcAft>
                <a:spcPts val="1200"/>
              </a:spcAft>
            </a:pPr>
            <a:r>
              <a:rPr lang="en-GB" sz="2400" dirty="0">
                <a:latin typeface="Arial" panose="020B0604020202020204" pitchFamily="34" charset="0"/>
                <a:cs typeface="Arial" panose="020B0604020202020204" pitchFamily="34" charset="0"/>
              </a:rPr>
              <a:t>Consent to Examination &amp; Treatment Standards</a:t>
            </a:r>
          </a:p>
          <a:p>
            <a:pPr>
              <a:spcAft>
                <a:spcPts val="1200"/>
              </a:spcAft>
            </a:pPr>
            <a:r>
              <a:rPr lang="en-GB" sz="2400" dirty="0">
                <a:latin typeface="Arial" panose="020B0604020202020204" pitchFamily="34" charset="0"/>
                <a:cs typeface="Arial" panose="020B0604020202020204" pitchFamily="34" charset="0"/>
              </a:rPr>
              <a:t>EIDO Consent Information Leaflets</a:t>
            </a:r>
          </a:p>
          <a:p>
            <a:pPr>
              <a:spcAft>
                <a:spcPts val="1200"/>
              </a:spcAft>
            </a:pPr>
            <a:r>
              <a:rPr lang="en-GB" sz="2400" dirty="0">
                <a:latin typeface="Arial" panose="020B0604020202020204" pitchFamily="34" charset="0"/>
                <a:cs typeface="Arial" panose="020B0604020202020204" pitchFamily="34" charset="0"/>
              </a:rPr>
              <a:t>Peer-Review Framework</a:t>
            </a:r>
          </a:p>
          <a:p>
            <a:pPr>
              <a:spcAft>
                <a:spcPts val="1200"/>
              </a:spcAft>
            </a:pPr>
            <a:r>
              <a:rPr lang="en-GB" sz="2400" b="1" dirty="0">
                <a:latin typeface="Arial" panose="020B0604020202020204" pitchFamily="34" charset="0"/>
                <a:cs typeface="Arial" panose="020B0604020202020204" pitchFamily="34" charset="0"/>
              </a:rPr>
              <a:t>Bespoke Wales-specific e-Learning Package</a:t>
            </a:r>
            <a:endParaRPr lang="en-GB" b="1" dirty="0"/>
          </a:p>
        </p:txBody>
      </p:sp>
      <p:sp>
        <p:nvSpPr>
          <p:cNvPr id="6" name="TextBox 5">
            <a:extLst>
              <a:ext uri="{FF2B5EF4-FFF2-40B4-BE49-F238E27FC236}">
                <a16:creationId xmlns:a16="http://schemas.microsoft.com/office/drawing/2014/main" id="{0123BA5D-3F73-5DE4-3F58-9608BA47A5AC}"/>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B2473968-ADDD-2349-8713-7D8AFD724341}"/>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C98E33EF-9E1A-04EB-B336-F6888E7F2C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wearing headphones and writing on a notepad&#10;&#10;Description automatically generated">
            <a:extLst>
              <a:ext uri="{FF2B5EF4-FFF2-40B4-BE49-F238E27FC236}">
                <a16:creationId xmlns:a16="http://schemas.microsoft.com/office/drawing/2014/main" id="{F16417CD-726F-B6F5-513C-727C9D67D4CF}"/>
              </a:ext>
            </a:extLst>
          </p:cNvPr>
          <p:cNvPicPr>
            <a:picLocks noChangeAspect="1"/>
          </p:cNvPicPr>
          <p:nvPr/>
        </p:nvPicPr>
        <p:blipFill>
          <a:blip r:embed="rId3"/>
          <a:stretch>
            <a:fillRect/>
          </a:stretch>
        </p:blipFill>
        <p:spPr>
          <a:xfrm>
            <a:off x="7102513" y="1138327"/>
            <a:ext cx="4749333" cy="3148683"/>
          </a:xfrm>
          <a:prstGeom prst="rect">
            <a:avLst/>
          </a:prstGeom>
        </p:spPr>
      </p:pic>
      <p:pic>
        <p:nvPicPr>
          <p:cNvPr id="5" name="Picture 4" descr="A blue and white logo&#10;&#10;Description automatically generated">
            <a:extLst>
              <a:ext uri="{FF2B5EF4-FFF2-40B4-BE49-F238E27FC236}">
                <a16:creationId xmlns:a16="http://schemas.microsoft.com/office/drawing/2014/main" id="{C0BED24D-292C-027B-A777-2B2A01722F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513" y="4452702"/>
            <a:ext cx="4633641" cy="1048365"/>
          </a:xfrm>
          <a:prstGeom prst="rect">
            <a:avLst/>
          </a:prstGeom>
        </p:spPr>
      </p:pic>
    </p:spTree>
    <p:extLst>
      <p:ext uri="{BB962C8B-B14F-4D97-AF65-F5344CB8AC3E}">
        <p14:creationId xmlns:p14="http://schemas.microsoft.com/office/powerpoint/2010/main" val="499139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50D0D-5111-DDD0-932C-6823E6A6E07D}"/>
            </a:ext>
          </a:extLst>
        </p:cNvPr>
        <p:cNvGrpSpPr/>
        <p:nvPr/>
      </p:nvGrpSpPr>
      <p:grpSpPr>
        <a:xfrm>
          <a:off x="0" y="0"/>
          <a:ext cx="0" cy="0"/>
          <a:chOff x="0" y="0"/>
          <a:chExt cx="0" cy="0"/>
        </a:xfrm>
      </p:grpSpPr>
      <p:pic>
        <p:nvPicPr>
          <p:cNvPr id="2" name="trailer_informed_consent (540p)">
            <a:hlinkClick r:id="" action="ppaction://media"/>
            <a:extLst>
              <a:ext uri="{FF2B5EF4-FFF2-40B4-BE49-F238E27FC236}">
                <a16:creationId xmlns:a16="http://schemas.microsoft.com/office/drawing/2014/main" id="{5A3EFD26-D93A-EA67-CAB0-490E0AC660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4"/>
            <a:ext cx="11948980" cy="6721301"/>
          </a:xfrm>
          <a:prstGeom prst="rect">
            <a:avLst/>
          </a:prstGeom>
        </p:spPr>
      </p:pic>
    </p:spTree>
    <p:extLst>
      <p:ext uri="{BB962C8B-B14F-4D97-AF65-F5344CB8AC3E}">
        <p14:creationId xmlns:p14="http://schemas.microsoft.com/office/powerpoint/2010/main" val="180634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B9B42-A9DC-BB55-1A1A-33ABCFFABDC6}"/>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5" name="Straight Connector 4">
            <a:extLst>
              <a:ext uri="{FF2B5EF4-FFF2-40B4-BE49-F238E27FC236}">
                <a16:creationId xmlns:a16="http://schemas.microsoft.com/office/drawing/2014/main" id="{12C2BC57-DDC2-EF36-F3D0-D35B429F3BE8}"/>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2" descr="Swiss cheese model - Wikipedia">
            <a:extLst>
              <a:ext uri="{FF2B5EF4-FFF2-40B4-BE49-F238E27FC236}">
                <a16:creationId xmlns:a16="http://schemas.microsoft.com/office/drawing/2014/main" id="{B60061A8-7A1C-D548-5B9B-1615018123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D521D8-083F-E645-E8E2-2B9BE2AB355A}"/>
              </a:ext>
            </a:extLst>
          </p:cNvPr>
          <p:cNvSpPr txBox="1"/>
          <p:nvPr/>
        </p:nvSpPr>
        <p:spPr>
          <a:xfrm>
            <a:off x="390678" y="1180782"/>
            <a:ext cx="11233248" cy="2492990"/>
          </a:xfrm>
          <a:prstGeom prst="rect">
            <a:avLst/>
          </a:prstGeom>
          <a:noFill/>
        </p:spPr>
        <p:txBody>
          <a:bodyPr wrap="square" rtlCol="0">
            <a:spAutoFit/>
          </a:bodyPr>
          <a:lstStyle/>
          <a:p>
            <a:pPr algn="ctr"/>
            <a:r>
              <a:rPr lang="en-GB" sz="5400" dirty="0">
                <a:latin typeface="Arial" panose="020B0604020202020204" pitchFamily="34" charset="0"/>
                <a:cs typeface="Arial" panose="020B0604020202020204" pitchFamily="34" charset="0"/>
              </a:rPr>
              <a:t>All Wales Peer Review Framework for </a:t>
            </a:r>
          </a:p>
          <a:p>
            <a:pPr algn="ctr"/>
            <a:r>
              <a:rPr lang="en-GB" sz="4800" dirty="0">
                <a:latin typeface="Arial" panose="020B0604020202020204" pitchFamily="34" charset="0"/>
                <a:cs typeface="Arial" panose="020B0604020202020204" pitchFamily="34" charset="0"/>
              </a:rPr>
              <a:t>Consent to Examination &amp; Treatment</a:t>
            </a:r>
          </a:p>
        </p:txBody>
      </p:sp>
    </p:spTree>
    <p:extLst>
      <p:ext uri="{BB962C8B-B14F-4D97-AF65-F5344CB8AC3E}">
        <p14:creationId xmlns:p14="http://schemas.microsoft.com/office/powerpoint/2010/main" val="2943175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5459" y="260648"/>
            <a:ext cx="5157578" cy="5167322"/>
          </a:xfrm>
          <a:prstGeom prst="rect">
            <a:avLst/>
          </a:prstGeom>
        </p:spPr>
      </p:pic>
      <p:sp>
        <p:nvSpPr>
          <p:cNvPr id="5" name="Oval 4"/>
          <p:cNvSpPr/>
          <p:nvPr/>
        </p:nvSpPr>
        <p:spPr>
          <a:xfrm>
            <a:off x="645459" y="3933056"/>
            <a:ext cx="4142509" cy="997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378767" y="463505"/>
            <a:ext cx="4167774" cy="5078313"/>
          </a:xfrm>
          <a:prstGeom prst="rect">
            <a:avLst/>
          </a:prstGeom>
          <a:noFill/>
        </p:spPr>
        <p:txBody>
          <a:bodyPr wrap="square" rtlCol="0">
            <a:spAutoFit/>
          </a:bodyPr>
          <a:lstStyle/>
          <a:p>
            <a:endParaRPr lang="en-GB" sz="2400" dirty="0"/>
          </a:p>
          <a:p>
            <a:pPr marL="285750" indent="-285750">
              <a:buFont typeface="Arial" panose="020B0604020202020204" pitchFamily="34" charset="0"/>
              <a:buChar char="•"/>
            </a:pPr>
            <a:r>
              <a:rPr lang="en-GB" sz="2400" dirty="0"/>
              <a:t>Every healthcare interaction</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Ongoing dialogue</a:t>
            </a:r>
          </a:p>
          <a:p>
            <a:endParaRPr lang="en-GB" sz="2400" dirty="0"/>
          </a:p>
          <a:p>
            <a:pPr marL="285750" indent="-285750">
              <a:buFont typeface="Arial" panose="020B0604020202020204" pitchFamily="34" charset="0"/>
              <a:buChar char="•"/>
            </a:pPr>
            <a:r>
              <a:rPr lang="en-GB" sz="2400" dirty="0"/>
              <a:t>Medical notes provide record of shared decision-making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Valid basis for ongoing treatment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Coherent narrative</a:t>
            </a:r>
          </a:p>
          <a:p>
            <a:endParaRPr lang="en-GB" dirty="0"/>
          </a:p>
          <a:p>
            <a:endParaRPr lang="en-GB" dirty="0"/>
          </a:p>
        </p:txBody>
      </p:sp>
    </p:spTree>
    <p:extLst>
      <p:ext uri="{BB962C8B-B14F-4D97-AF65-F5344CB8AC3E}">
        <p14:creationId xmlns:p14="http://schemas.microsoft.com/office/powerpoint/2010/main" val="2086721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00E69-14D9-E5C2-4613-F129B5CD59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EB481A-1B09-55AA-4534-083757765EB9}"/>
              </a:ext>
            </a:extLst>
          </p:cNvPr>
          <p:cNvPicPr>
            <a:picLocks noChangeAspect="1"/>
          </p:cNvPicPr>
          <p:nvPr/>
        </p:nvPicPr>
        <p:blipFill>
          <a:blip r:embed="rId2"/>
          <a:stretch>
            <a:fillRect/>
          </a:stretch>
        </p:blipFill>
        <p:spPr>
          <a:xfrm>
            <a:off x="767408" y="404664"/>
            <a:ext cx="4235668" cy="4769095"/>
          </a:xfrm>
          <a:prstGeom prst="rect">
            <a:avLst/>
          </a:prstGeom>
        </p:spPr>
      </p:pic>
      <p:sp>
        <p:nvSpPr>
          <p:cNvPr id="4" name="TextBox 3">
            <a:extLst>
              <a:ext uri="{FF2B5EF4-FFF2-40B4-BE49-F238E27FC236}">
                <a16:creationId xmlns:a16="http://schemas.microsoft.com/office/drawing/2014/main" id="{5B9BB733-65C9-99BE-7DA5-1F50CB1483F9}"/>
              </a:ext>
            </a:extLst>
          </p:cNvPr>
          <p:cNvSpPr txBox="1"/>
          <p:nvPr/>
        </p:nvSpPr>
        <p:spPr>
          <a:xfrm>
            <a:off x="5447928" y="378698"/>
            <a:ext cx="583264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NHS in Wales</a:t>
            </a:r>
          </a:p>
        </p:txBody>
      </p:sp>
    </p:spTree>
    <p:extLst>
      <p:ext uri="{BB962C8B-B14F-4D97-AF65-F5344CB8AC3E}">
        <p14:creationId xmlns:p14="http://schemas.microsoft.com/office/powerpoint/2010/main" val="2111562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0029-227A-6298-8EB9-720D5F318AA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A3867E6-071C-4BC4-6D63-848EDC8733D5}"/>
              </a:ext>
            </a:extLst>
          </p:cNvPr>
          <p:cNvSpPr txBox="1">
            <a:spLocks/>
          </p:cNvSpPr>
          <p:nvPr/>
        </p:nvSpPr>
        <p:spPr>
          <a:xfrm>
            <a:off x="838200" y="188640"/>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t>Medical decision-making</a:t>
            </a:r>
            <a:endParaRPr lang="en-GB" b="1" dirty="0"/>
          </a:p>
        </p:txBody>
      </p:sp>
      <p:sp>
        <p:nvSpPr>
          <p:cNvPr id="5" name="Content Placeholder 2">
            <a:extLst>
              <a:ext uri="{FF2B5EF4-FFF2-40B4-BE49-F238E27FC236}">
                <a16:creationId xmlns:a16="http://schemas.microsoft.com/office/drawing/2014/main" id="{F5BC1567-FD86-90E6-FD07-259AB6D50F56}"/>
              </a:ext>
            </a:extLst>
          </p:cNvPr>
          <p:cNvSpPr txBox="1">
            <a:spLocks/>
          </p:cNvSpPr>
          <p:nvPr/>
        </p:nvSpPr>
        <p:spPr>
          <a:xfrm>
            <a:off x="838200" y="1272622"/>
            <a:ext cx="10515600" cy="49875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Complex and nuanced</a:t>
            </a:r>
          </a:p>
          <a:p>
            <a:endParaRPr lang="en-GB" sz="1000" dirty="0"/>
          </a:p>
          <a:p>
            <a:r>
              <a:rPr lang="en-GB" dirty="0"/>
              <a:t>Subjective assessment of risks and probability of various outcomes</a:t>
            </a:r>
          </a:p>
          <a:p>
            <a:pPr marL="0" indent="0">
              <a:buFont typeface="Arial" pitchFamily="34" charset="0"/>
              <a:buNone/>
            </a:pPr>
            <a:endParaRPr lang="en-GB" sz="1000" dirty="0"/>
          </a:p>
          <a:p>
            <a:r>
              <a:rPr lang="en-GB" dirty="0"/>
              <a:t>Prospective and dynamic</a:t>
            </a:r>
          </a:p>
          <a:p>
            <a:endParaRPr lang="en-GB" sz="1000" dirty="0"/>
          </a:p>
          <a:p>
            <a:r>
              <a:rPr lang="en-GB" dirty="0"/>
              <a:t>Difficult to communicate risk and uncertainty</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094320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2/2f/William_Osler_c1912.jpg/220px-William_Osler_c1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800" y="476672"/>
            <a:ext cx="3722994" cy="478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58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3003F-D246-B986-9581-8413A8388907}"/>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AA7A86A-12EF-A732-8C9A-875768B52C96}"/>
              </a:ext>
            </a:extLst>
          </p:cNvPr>
          <p:cNvSpPr txBox="1">
            <a:spLocks/>
          </p:cNvSpPr>
          <p:nvPr/>
        </p:nvSpPr>
        <p:spPr>
          <a:xfrm>
            <a:off x="838200" y="1006475"/>
            <a:ext cx="10515600" cy="43513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a:p>
          <a:p>
            <a:endParaRPr lang="en-GB"/>
          </a:p>
          <a:p>
            <a:pPr marL="0" indent="0">
              <a:buFont typeface="Arial" pitchFamily="34" charset="0"/>
              <a:buNone/>
            </a:pPr>
            <a:r>
              <a:rPr lang="en-GB" sz="3600"/>
              <a:t>‘Medicine is a science of uncertainty and an art of probability’</a:t>
            </a:r>
          </a:p>
          <a:p>
            <a:pPr marL="0" indent="0">
              <a:buFont typeface="Arial" pitchFamily="34" charset="0"/>
              <a:buNone/>
            </a:pPr>
            <a:r>
              <a:rPr lang="en-GB" sz="3600"/>
              <a:t>    </a:t>
            </a:r>
          </a:p>
          <a:p>
            <a:pPr marL="0" indent="0">
              <a:buFont typeface="Arial" pitchFamily="34" charset="0"/>
              <a:buNone/>
            </a:pPr>
            <a:r>
              <a:rPr lang="en-GB" sz="3600"/>
              <a:t>William Osler </a:t>
            </a:r>
          </a:p>
          <a:p>
            <a:pPr marL="0" indent="0">
              <a:buFont typeface="Arial" pitchFamily="34" charset="0"/>
              <a:buNone/>
            </a:pPr>
            <a:endParaRPr lang="en-GB" dirty="0"/>
          </a:p>
        </p:txBody>
      </p:sp>
    </p:spTree>
    <p:extLst>
      <p:ext uri="{BB962C8B-B14F-4D97-AF65-F5344CB8AC3E}">
        <p14:creationId xmlns:p14="http://schemas.microsoft.com/office/powerpoint/2010/main" val="1097747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8B65-4577-1282-A28E-4BBC00ABD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0AC57-3B10-C463-DDA1-A1CB95824E66}"/>
              </a:ext>
            </a:extLst>
          </p:cNvPr>
          <p:cNvSpPr txBox="1">
            <a:spLocks/>
          </p:cNvSpPr>
          <p:nvPr/>
        </p:nvSpPr>
        <p:spPr>
          <a:xfrm>
            <a:off x="838200" y="365125"/>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latin typeface="+mn-lt"/>
              </a:rPr>
              <a:t>Constant variation</a:t>
            </a:r>
            <a:endParaRPr lang="en-GB" b="1" dirty="0">
              <a:latin typeface="+mn-lt"/>
            </a:endParaRPr>
          </a:p>
        </p:txBody>
      </p:sp>
      <p:sp>
        <p:nvSpPr>
          <p:cNvPr id="3" name="Content Placeholder 2">
            <a:extLst>
              <a:ext uri="{FF2B5EF4-FFF2-40B4-BE49-F238E27FC236}">
                <a16:creationId xmlns:a16="http://schemas.microsoft.com/office/drawing/2014/main" id="{B6F9E5DE-1897-6A14-698B-B8AFC8A27716}"/>
              </a:ext>
            </a:extLst>
          </p:cNvPr>
          <p:cNvSpPr txBox="1">
            <a:spLocks/>
          </p:cNvSpPr>
          <p:nvPr/>
        </p:nvSpPr>
        <p:spPr>
          <a:xfrm>
            <a:off x="838200" y="1825625"/>
            <a:ext cx="10515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a:p>
          <a:p>
            <a:pPr marL="0" indent="0">
              <a:buFont typeface="Arial" pitchFamily="34" charset="0"/>
              <a:buNone/>
            </a:pPr>
            <a:r>
              <a:rPr lang="en-GB"/>
              <a:t>‘Variability is the law of life, and as no two faces are the same, so no two bodies are alike, and no two individuals react alike and behave alike under the abnormal conditions which we know as disease’.</a:t>
            </a:r>
          </a:p>
          <a:p>
            <a:endParaRPr lang="en-GB"/>
          </a:p>
          <a:p>
            <a:pPr marL="0" indent="0">
              <a:buFont typeface="Arial" pitchFamily="34" charset="0"/>
              <a:buNone/>
            </a:pPr>
            <a:r>
              <a:rPr lang="en-GB"/>
              <a:t>William Osler</a:t>
            </a:r>
            <a:endParaRPr lang="en-GB" dirty="0"/>
          </a:p>
        </p:txBody>
      </p:sp>
    </p:spTree>
    <p:extLst>
      <p:ext uri="{BB962C8B-B14F-4D97-AF65-F5344CB8AC3E}">
        <p14:creationId xmlns:p14="http://schemas.microsoft.com/office/powerpoint/2010/main" val="1249992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3635-5D7B-70EF-102C-0DDD7609EA4B}"/>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3F8331F-5DB7-CD29-751F-280CD38D7B88}"/>
              </a:ext>
            </a:extLst>
          </p:cNvPr>
          <p:cNvSpPr txBox="1">
            <a:spLocks/>
          </p:cNvSpPr>
          <p:nvPr/>
        </p:nvSpPr>
        <p:spPr>
          <a:xfrm>
            <a:off x="695400" y="908720"/>
            <a:ext cx="10515600" cy="435133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4000"/>
              <a:t>‘Medicine is about making decisions on incomplete evidence, changing them in light of experience, and sometimes living with the consequences of your wrong decisions’</a:t>
            </a:r>
          </a:p>
          <a:p>
            <a:pPr marL="0" indent="0">
              <a:buFont typeface="Arial" pitchFamily="34" charset="0"/>
              <a:buNone/>
            </a:pPr>
            <a:endParaRPr lang="en-GB"/>
          </a:p>
          <a:p>
            <a:pPr marL="0" indent="0">
              <a:buFont typeface="Arial" pitchFamily="34" charset="0"/>
              <a:buNone/>
            </a:pPr>
            <a:endParaRPr lang="en-GB"/>
          </a:p>
          <a:p>
            <a:pPr marL="0" indent="0">
              <a:buFont typeface="Arial" pitchFamily="34" charset="0"/>
              <a:buNone/>
            </a:pPr>
            <a:r>
              <a:rPr lang="en-GB"/>
              <a:t>Peter Richards – Dean Medicine St Mary’s Medical School</a:t>
            </a:r>
          </a:p>
          <a:p>
            <a:pPr marL="0" indent="0">
              <a:buFont typeface="Arial" pitchFamily="34" charset="0"/>
              <a:buNone/>
            </a:pPr>
            <a:r>
              <a:rPr lang="en-GB"/>
              <a:t>Susan Spindler. Doctors to Be. London 1992</a:t>
            </a:r>
            <a:endParaRPr lang="en-GB" dirty="0"/>
          </a:p>
        </p:txBody>
      </p:sp>
    </p:spTree>
    <p:extLst>
      <p:ext uri="{BB962C8B-B14F-4D97-AF65-F5344CB8AC3E}">
        <p14:creationId xmlns:p14="http://schemas.microsoft.com/office/powerpoint/2010/main" val="3156308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Legal perspective</a:t>
            </a:r>
          </a:p>
        </p:txBody>
      </p:sp>
      <p:sp>
        <p:nvSpPr>
          <p:cNvPr id="3" name="Text Placeholder 2"/>
          <p:cNvSpPr>
            <a:spLocks noGrp="1"/>
          </p:cNvSpPr>
          <p:nvPr>
            <p:ph type="body" idx="1"/>
          </p:nvPr>
        </p:nvSpPr>
        <p:spPr/>
        <p:txBody>
          <a:bodyPr/>
          <a:lstStyle/>
          <a:p>
            <a:r>
              <a:rPr lang="en-GB" dirty="0"/>
              <a:t>Legal</a:t>
            </a:r>
          </a:p>
        </p:txBody>
      </p:sp>
      <p:sp>
        <p:nvSpPr>
          <p:cNvPr id="4" name="Content Placeholder 3"/>
          <p:cNvSpPr>
            <a:spLocks noGrp="1"/>
          </p:cNvSpPr>
          <p:nvPr>
            <p:ph sz="half" idx="2"/>
          </p:nvPr>
        </p:nvSpPr>
        <p:spPr/>
        <p:txBody>
          <a:bodyPr/>
          <a:lstStyle/>
          <a:p>
            <a:r>
              <a:rPr lang="en-GB" dirty="0"/>
              <a:t>Retrospective</a:t>
            </a:r>
          </a:p>
          <a:p>
            <a:r>
              <a:rPr lang="en-GB" dirty="0"/>
              <a:t>Certainty/facts</a:t>
            </a:r>
          </a:p>
          <a:p>
            <a:r>
              <a:rPr lang="en-GB" dirty="0"/>
              <a:t>Complete information</a:t>
            </a:r>
          </a:p>
          <a:p>
            <a:r>
              <a:rPr lang="en-GB" dirty="0"/>
              <a:t>Individual</a:t>
            </a:r>
          </a:p>
          <a:p>
            <a:r>
              <a:rPr lang="en-GB" dirty="0"/>
              <a:t>Adversarial</a:t>
            </a:r>
          </a:p>
          <a:p>
            <a:r>
              <a:rPr lang="en-GB" dirty="0">
                <a:solidFill>
                  <a:srgbClr val="FF0000"/>
                </a:solidFill>
              </a:rPr>
              <a:t>Procedure</a:t>
            </a:r>
          </a:p>
        </p:txBody>
      </p:sp>
      <p:sp>
        <p:nvSpPr>
          <p:cNvPr id="5" name="Text Placeholder 4"/>
          <p:cNvSpPr>
            <a:spLocks noGrp="1"/>
          </p:cNvSpPr>
          <p:nvPr>
            <p:ph type="body" sz="quarter" idx="3"/>
          </p:nvPr>
        </p:nvSpPr>
        <p:spPr/>
        <p:txBody>
          <a:bodyPr/>
          <a:lstStyle/>
          <a:p>
            <a:r>
              <a:rPr lang="en-GB" dirty="0"/>
              <a:t>Medical</a:t>
            </a:r>
          </a:p>
        </p:txBody>
      </p:sp>
      <p:sp>
        <p:nvSpPr>
          <p:cNvPr id="6" name="Content Placeholder 5"/>
          <p:cNvSpPr>
            <a:spLocks noGrp="1"/>
          </p:cNvSpPr>
          <p:nvPr>
            <p:ph sz="quarter" idx="4"/>
          </p:nvPr>
        </p:nvSpPr>
        <p:spPr/>
        <p:txBody>
          <a:bodyPr/>
          <a:lstStyle/>
          <a:p>
            <a:r>
              <a:rPr lang="en-GB" dirty="0"/>
              <a:t>Prospective</a:t>
            </a:r>
          </a:p>
          <a:p>
            <a:r>
              <a:rPr lang="en-GB" dirty="0"/>
              <a:t>Uncertainty/probability</a:t>
            </a:r>
          </a:p>
          <a:p>
            <a:r>
              <a:rPr lang="en-GB" dirty="0"/>
              <a:t>Incomplete information</a:t>
            </a:r>
          </a:p>
          <a:p>
            <a:r>
              <a:rPr lang="en-GB" dirty="0"/>
              <a:t>Collective</a:t>
            </a:r>
          </a:p>
          <a:p>
            <a:r>
              <a:rPr lang="en-GB" dirty="0"/>
              <a:t>Collaborative</a:t>
            </a:r>
          </a:p>
          <a:p>
            <a:r>
              <a:rPr lang="en-GB" dirty="0">
                <a:solidFill>
                  <a:srgbClr val="FF0000"/>
                </a:solidFill>
              </a:rPr>
              <a:t>Outcome</a:t>
            </a:r>
          </a:p>
        </p:txBody>
      </p:sp>
    </p:spTree>
    <p:extLst>
      <p:ext uri="{BB962C8B-B14F-4D97-AF65-F5344CB8AC3E}">
        <p14:creationId xmlns:p14="http://schemas.microsoft.com/office/powerpoint/2010/main" val="2030237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19316" y="260648"/>
            <a:ext cx="10353368" cy="5257730"/>
          </a:xfrm>
          <a:prstGeom prst="rect">
            <a:avLst/>
          </a:prstGeom>
        </p:spPr>
      </p:pic>
    </p:spTree>
    <p:extLst>
      <p:ext uri="{BB962C8B-B14F-4D97-AF65-F5344CB8AC3E}">
        <p14:creationId xmlns:p14="http://schemas.microsoft.com/office/powerpoint/2010/main" val="222176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7488" y="188640"/>
            <a:ext cx="8183519" cy="5184576"/>
          </a:xfrm>
          <a:prstGeom prst="rect">
            <a:avLst/>
          </a:prstGeom>
        </p:spPr>
      </p:pic>
    </p:spTree>
    <p:extLst>
      <p:ext uri="{BB962C8B-B14F-4D97-AF65-F5344CB8AC3E}">
        <p14:creationId xmlns:p14="http://schemas.microsoft.com/office/powerpoint/2010/main" val="157396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49972"/>
            <a:ext cx="11018440" cy="1325563"/>
          </a:xfrm>
        </p:spPr>
        <p:txBody>
          <a:bodyPr/>
          <a:lstStyle/>
          <a:p>
            <a:r>
              <a:rPr lang="en-GB" b="1" dirty="0"/>
              <a:t>Respond to training needs on All Wales basis</a:t>
            </a:r>
          </a:p>
        </p:txBody>
      </p:sp>
      <p:sp>
        <p:nvSpPr>
          <p:cNvPr id="3" name="Content Placeholder 2"/>
          <p:cNvSpPr>
            <a:spLocks noGrp="1"/>
          </p:cNvSpPr>
          <p:nvPr>
            <p:ph idx="1"/>
          </p:nvPr>
        </p:nvSpPr>
        <p:spPr>
          <a:xfrm>
            <a:off x="623392" y="1026459"/>
            <a:ext cx="11089232" cy="4805082"/>
          </a:xfrm>
        </p:spPr>
        <p:txBody>
          <a:bodyPr>
            <a:normAutofit/>
          </a:bodyPr>
          <a:lstStyle/>
          <a:p>
            <a:pPr marL="457200" indent="-457200">
              <a:buFont typeface="Arial" panose="020B0604020202020204" pitchFamily="34" charset="0"/>
              <a:buChar char="•"/>
            </a:pPr>
            <a:r>
              <a:rPr lang="en-GB" dirty="0"/>
              <a:t>End of life decision-making/practical challenges treatment escalation planning</a:t>
            </a:r>
          </a:p>
          <a:p>
            <a:pPr lvl="1">
              <a:buFontTx/>
              <a:buChar char="-"/>
            </a:pPr>
            <a:r>
              <a:rPr lang="en-GB" dirty="0"/>
              <a:t> Short training video addressing specific concerns in PHSO and   HIW reviews of DNACPR decision-making</a:t>
            </a:r>
          </a:p>
          <a:p>
            <a:pPr lvl="1">
              <a:buFontTx/>
              <a:buChar char="-"/>
            </a:pPr>
            <a:r>
              <a:rPr lang="en-GB" dirty="0"/>
              <a:t>e-learning package – scenario based</a:t>
            </a:r>
          </a:p>
          <a:p>
            <a:endParaRPr lang="en-GB" sz="1000" dirty="0"/>
          </a:p>
          <a:p>
            <a:pPr marL="457200" indent="-457200">
              <a:buFont typeface="Arial" panose="020B0604020202020204" pitchFamily="34" charset="0"/>
              <a:buChar char="•"/>
            </a:pPr>
            <a:r>
              <a:rPr lang="en-GB" dirty="0"/>
              <a:t> Mental Capacity Act – serious medical treatment</a:t>
            </a:r>
          </a:p>
          <a:p>
            <a:pPr lvl="1">
              <a:buFontTx/>
              <a:buChar char="-"/>
            </a:pPr>
            <a:r>
              <a:rPr lang="en-GB" dirty="0"/>
              <a:t>Clinically relevant e-learning focusing on application of MCA framework in clinical practice </a:t>
            </a:r>
          </a:p>
          <a:p>
            <a:pPr>
              <a:buFontTx/>
              <a:buChar char="-"/>
            </a:pPr>
            <a:endParaRPr lang="en-GB" dirty="0"/>
          </a:p>
        </p:txBody>
      </p:sp>
    </p:spTree>
    <p:extLst>
      <p:ext uri="{BB962C8B-B14F-4D97-AF65-F5344CB8AC3E}">
        <p14:creationId xmlns:p14="http://schemas.microsoft.com/office/powerpoint/2010/main" val="3831936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376" y="1268760"/>
            <a:ext cx="6777903" cy="3444790"/>
          </a:xfrm>
          <a:prstGeom prst="rect">
            <a:avLst/>
          </a:prstGeom>
        </p:spPr>
      </p:pic>
      <p:sp>
        <p:nvSpPr>
          <p:cNvPr id="3" name="TextBox 2"/>
          <p:cNvSpPr txBox="1"/>
          <p:nvPr/>
        </p:nvSpPr>
        <p:spPr>
          <a:xfrm>
            <a:off x="8184232" y="764704"/>
            <a:ext cx="3456384"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Summary format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Tick box approach</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Further context often required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No evidence of preceding dialogue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Missed opportunities to record dialogue</a:t>
            </a:r>
          </a:p>
        </p:txBody>
      </p:sp>
      <p:sp>
        <p:nvSpPr>
          <p:cNvPr id="4" name="TextBox 3"/>
          <p:cNvSpPr txBox="1"/>
          <p:nvPr/>
        </p:nvSpPr>
        <p:spPr>
          <a:xfrm>
            <a:off x="407368" y="188640"/>
            <a:ext cx="8856984" cy="523220"/>
          </a:xfrm>
          <a:prstGeom prst="rect">
            <a:avLst/>
          </a:prstGeom>
          <a:noFill/>
        </p:spPr>
        <p:txBody>
          <a:bodyPr wrap="square" rtlCol="0">
            <a:spAutoFit/>
          </a:bodyPr>
          <a:lstStyle/>
          <a:p>
            <a:r>
              <a:rPr lang="en-GB" sz="2800" b="1" dirty="0"/>
              <a:t>Consent form as a standalone record of consent process?</a:t>
            </a:r>
          </a:p>
        </p:txBody>
      </p:sp>
    </p:spTree>
    <p:extLst>
      <p:ext uri="{BB962C8B-B14F-4D97-AF65-F5344CB8AC3E}">
        <p14:creationId xmlns:p14="http://schemas.microsoft.com/office/powerpoint/2010/main" val="231622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DB2E-04CF-3F0B-FC20-E146C6D07D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C8026B-8184-0C41-4CA8-A5A61735966B}"/>
              </a:ext>
            </a:extLst>
          </p:cNvPr>
          <p:cNvSpPr txBox="1"/>
          <p:nvPr/>
        </p:nvSpPr>
        <p:spPr>
          <a:xfrm>
            <a:off x="5447928" y="378698"/>
            <a:ext cx="583264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NHS in Wales</a:t>
            </a:r>
          </a:p>
        </p:txBody>
      </p:sp>
      <p:pic>
        <p:nvPicPr>
          <p:cNvPr id="7" name="Picture 6">
            <a:extLst>
              <a:ext uri="{FF2B5EF4-FFF2-40B4-BE49-F238E27FC236}">
                <a16:creationId xmlns:a16="http://schemas.microsoft.com/office/drawing/2014/main" id="{B6478222-B7C5-8C50-B872-FDF80147C773}"/>
              </a:ext>
            </a:extLst>
          </p:cNvPr>
          <p:cNvPicPr>
            <a:picLocks noChangeAspect="1"/>
          </p:cNvPicPr>
          <p:nvPr/>
        </p:nvPicPr>
        <p:blipFill>
          <a:blip r:embed="rId2"/>
          <a:stretch>
            <a:fillRect/>
          </a:stretch>
        </p:blipFill>
        <p:spPr>
          <a:xfrm>
            <a:off x="623392" y="188640"/>
            <a:ext cx="3922081" cy="4869160"/>
          </a:xfrm>
          <a:prstGeom prst="rect">
            <a:avLst/>
          </a:prstGeom>
        </p:spPr>
      </p:pic>
      <p:sp>
        <p:nvSpPr>
          <p:cNvPr id="8" name="TextBox 7">
            <a:extLst>
              <a:ext uri="{FF2B5EF4-FFF2-40B4-BE49-F238E27FC236}">
                <a16:creationId xmlns:a16="http://schemas.microsoft.com/office/drawing/2014/main" id="{FA7C0093-84C2-6FFD-C750-3E509BBD8028}"/>
              </a:ext>
            </a:extLst>
          </p:cNvPr>
          <p:cNvSpPr txBox="1"/>
          <p:nvPr/>
        </p:nvSpPr>
        <p:spPr>
          <a:xfrm>
            <a:off x="5471015" y="836712"/>
            <a:ext cx="6552728" cy="4647426"/>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7 Health Boards</a:t>
            </a:r>
          </a:p>
          <a:p>
            <a:endParaRPr lang="en-GB" sz="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3 NHS Trusts</a:t>
            </a: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Public Health Wales</a:t>
            </a: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Velindre University NHS Trust</a:t>
            </a: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Welsh Ambulance Services NHS Trust</a:t>
            </a:r>
          </a:p>
          <a:p>
            <a:endParaRPr lang="en-GB" sz="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2 Special Health Authorities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Digital Health &amp; Care Wales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Health Education &amp; Improvement Wales</a:t>
            </a:r>
          </a:p>
          <a:p>
            <a:endParaRPr lang="en-GB" sz="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NHS Wales Executive</a:t>
            </a:r>
          </a:p>
          <a:p>
            <a:endParaRPr lang="en-GB" sz="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Welsh Government</a:t>
            </a:r>
          </a:p>
          <a:p>
            <a:endParaRPr lang="en-GB" sz="400" dirty="0">
              <a:latin typeface="Arial" panose="020B0604020202020204" pitchFamily="34" charset="0"/>
              <a:cs typeface="Arial" panose="020B0604020202020204" pitchFamily="34" charset="0"/>
            </a:endParaRPr>
          </a:p>
          <a:p>
            <a:r>
              <a:rPr lang="en-GB" sz="2400" i="1" dirty="0">
                <a:solidFill>
                  <a:srgbClr val="0070C0"/>
                </a:solidFill>
                <a:latin typeface="Arial" panose="020B0604020202020204" pitchFamily="34" charset="0"/>
                <a:cs typeface="Arial" panose="020B0604020202020204" pitchFamily="34" charset="0"/>
              </a:rPr>
              <a:t>Serving a population of around 3.2m</a:t>
            </a:r>
          </a:p>
        </p:txBody>
      </p:sp>
    </p:spTree>
    <p:extLst>
      <p:ext uri="{BB962C8B-B14F-4D97-AF65-F5344CB8AC3E}">
        <p14:creationId xmlns:p14="http://schemas.microsoft.com/office/powerpoint/2010/main" val="2455755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297" y="116368"/>
            <a:ext cx="3800021" cy="1846659"/>
          </a:xfrm>
          <a:prstGeom prst="rect">
            <a:avLst/>
          </a:prstGeom>
          <a:noFill/>
          <a:ln>
            <a:solidFill>
              <a:schemeClr val="bg1"/>
            </a:solidFill>
          </a:ln>
        </p:spPr>
        <p:txBody>
          <a:bodyPr wrap="square" rtlCol="0">
            <a:spAutoFit/>
          </a:bodyPr>
          <a:lstStyle/>
          <a:p>
            <a:r>
              <a:rPr lang="en-GB" sz="1600" b="1" dirty="0">
                <a:solidFill>
                  <a:srgbClr val="FF0000"/>
                </a:solidFill>
              </a:rPr>
              <a:t>Assessment of whole process </a:t>
            </a:r>
          </a:p>
          <a:p>
            <a:endParaRPr lang="en-GB" sz="1600" b="1" dirty="0"/>
          </a:p>
          <a:p>
            <a:pPr marL="285750" indent="-285750">
              <a:buFont typeface="Arial" panose="020B0604020202020204" pitchFamily="34" charset="0"/>
              <a:buChar char="•"/>
            </a:pPr>
            <a:r>
              <a:rPr lang="en-GB" sz="1600" b="1" dirty="0"/>
              <a:t>Process – 2 stage model?</a:t>
            </a:r>
          </a:p>
          <a:p>
            <a:endParaRPr lang="en-GB" sz="1600" b="1" dirty="0"/>
          </a:p>
          <a:p>
            <a:pPr marL="285750" indent="-285750">
              <a:buFont typeface="Arial" panose="020B0604020202020204" pitchFamily="34" charset="0"/>
              <a:buChar char="•"/>
            </a:pPr>
            <a:r>
              <a:rPr lang="en-GB" sz="1600" b="1" dirty="0"/>
              <a:t>Dialogue – 2 way conversation/shared decision-making?</a:t>
            </a:r>
          </a:p>
          <a:p>
            <a:endParaRPr lang="en-GB" dirty="0"/>
          </a:p>
        </p:txBody>
      </p:sp>
      <p:sp>
        <p:nvSpPr>
          <p:cNvPr id="6" name="TextBox 5"/>
          <p:cNvSpPr txBox="1"/>
          <p:nvPr/>
        </p:nvSpPr>
        <p:spPr>
          <a:xfrm>
            <a:off x="293297" y="3143682"/>
            <a:ext cx="3800021" cy="2585323"/>
          </a:xfrm>
          <a:prstGeom prst="rect">
            <a:avLst/>
          </a:prstGeom>
          <a:noFill/>
          <a:ln>
            <a:solidFill>
              <a:schemeClr val="bg1"/>
            </a:solidFill>
          </a:ln>
        </p:spPr>
        <p:txBody>
          <a:bodyPr wrap="square" rtlCol="0">
            <a:spAutoFit/>
          </a:bodyPr>
          <a:lstStyle/>
          <a:p>
            <a:r>
              <a:rPr lang="en-GB" sz="1600" b="1" dirty="0">
                <a:solidFill>
                  <a:srgbClr val="FF0000"/>
                </a:solidFill>
              </a:rPr>
              <a:t>Peer review process</a:t>
            </a:r>
          </a:p>
          <a:p>
            <a:endParaRPr lang="en-GB" sz="1600" b="1" dirty="0"/>
          </a:p>
          <a:p>
            <a:pPr marL="285750" indent="-285750">
              <a:buFont typeface="Arial" panose="020B0604020202020204" pitchFamily="34" charset="0"/>
              <a:buChar char="•"/>
            </a:pPr>
            <a:r>
              <a:rPr lang="en-GB" sz="1600" b="1" dirty="0"/>
              <a:t>Relevant expertise to assess qualitative process</a:t>
            </a:r>
          </a:p>
          <a:p>
            <a:endParaRPr lang="en-GB" sz="1600" b="1" dirty="0"/>
          </a:p>
          <a:p>
            <a:pPr marL="285750" indent="-285750">
              <a:buFont typeface="Arial" panose="020B0604020202020204" pitchFamily="34" charset="0"/>
              <a:buChar char="•"/>
            </a:pPr>
            <a:r>
              <a:rPr lang="en-GB" sz="1600" b="1" dirty="0"/>
              <a:t>Reflection on own practice</a:t>
            </a:r>
          </a:p>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b="1" dirty="0"/>
              <a:t>Normalise process of review and reflection</a:t>
            </a:r>
          </a:p>
          <a:p>
            <a:endParaRPr lang="en-GB" dirty="0"/>
          </a:p>
        </p:txBody>
      </p:sp>
      <p:sp>
        <p:nvSpPr>
          <p:cNvPr id="8" name="TextBox 7"/>
          <p:cNvSpPr txBox="1"/>
          <p:nvPr/>
        </p:nvSpPr>
        <p:spPr>
          <a:xfrm>
            <a:off x="8325001" y="3168258"/>
            <a:ext cx="3821252" cy="2339102"/>
          </a:xfrm>
          <a:prstGeom prst="rect">
            <a:avLst/>
          </a:prstGeom>
          <a:noFill/>
          <a:ln>
            <a:solidFill>
              <a:schemeClr val="bg1"/>
            </a:solidFill>
          </a:ln>
        </p:spPr>
        <p:txBody>
          <a:bodyPr wrap="square" rtlCol="0">
            <a:spAutoFit/>
          </a:bodyPr>
          <a:lstStyle/>
          <a:p>
            <a:r>
              <a:rPr lang="en-GB" sz="1600" b="1" dirty="0">
                <a:solidFill>
                  <a:srgbClr val="FF0000"/>
                </a:solidFill>
              </a:rPr>
              <a:t>Organisational learning</a:t>
            </a:r>
          </a:p>
          <a:p>
            <a:endParaRPr lang="en-GB" sz="1600" b="1" dirty="0"/>
          </a:p>
          <a:p>
            <a:pPr marL="285750" indent="-285750">
              <a:buFont typeface="Arial" panose="020B0604020202020204" pitchFamily="34" charset="0"/>
              <a:buChar char="•"/>
            </a:pPr>
            <a:r>
              <a:rPr lang="en-GB" sz="1600" b="1" dirty="0"/>
              <a:t>Greater assurance </a:t>
            </a:r>
          </a:p>
          <a:p>
            <a:endParaRPr lang="en-GB" sz="1600" b="1" dirty="0"/>
          </a:p>
          <a:p>
            <a:pPr marL="285750" indent="-285750">
              <a:buFont typeface="Arial" panose="020B0604020202020204" pitchFamily="34" charset="0"/>
              <a:buChar char="•"/>
            </a:pPr>
            <a:r>
              <a:rPr lang="en-GB" sz="1600" b="1" dirty="0"/>
              <a:t>Monitor trend</a:t>
            </a:r>
          </a:p>
          <a:p>
            <a:endParaRPr lang="en-GB" sz="1600" b="1" dirty="0"/>
          </a:p>
          <a:p>
            <a:pPr marL="285750" indent="-285750">
              <a:buFont typeface="Arial" panose="020B0604020202020204" pitchFamily="34" charset="0"/>
              <a:buChar char="•"/>
            </a:pPr>
            <a:r>
              <a:rPr lang="en-GB" sz="1600" b="1" dirty="0"/>
              <a:t>Targeted intervention at a specialty and organisational level</a:t>
            </a:r>
          </a:p>
          <a:p>
            <a:endParaRPr lang="en-GB" dirty="0"/>
          </a:p>
        </p:txBody>
      </p:sp>
      <p:sp>
        <p:nvSpPr>
          <p:cNvPr id="9" name="TextBox 8"/>
          <p:cNvSpPr txBox="1"/>
          <p:nvPr/>
        </p:nvSpPr>
        <p:spPr>
          <a:xfrm>
            <a:off x="8325001" y="90492"/>
            <a:ext cx="3821252" cy="3077766"/>
          </a:xfrm>
          <a:prstGeom prst="rect">
            <a:avLst/>
          </a:prstGeom>
          <a:noFill/>
          <a:ln>
            <a:solidFill>
              <a:schemeClr val="bg1"/>
            </a:solidFill>
          </a:ln>
        </p:spPr>
        <p:txBody>
          <a:bodyPr wrap="square" rtlCol="0">
            <a:spAutoFit/>
          </a:bodyPr>
          <a:lstStyle/>
          <a:p>
            <a:r>
              <a:rPr lang="en-GB" sz="1600" b="1" dirty="0">
                <a:solidFill>
                  <a:srgbClr val="FF0000"/>
                </a:solidFill>
              </a:rPr>
              <a:t>Specialty based discussion/action</a:t>
            </a:r>
          </a:p>
          <a:p>
            <a:endParaRPr lang="en-GB" sz="1600" b="1" dirty="0"/>
          </a:p>
          <a:p>
            <a:pPr marL="285750" indent="-285750">
              <a:buFont typeface="Arial" panose="020B0604020202020204" pitchFamily="34" charset="0"/>
              <a:buChar char="•"/>
            </a:pPr>
            <a:r>
              <a:rPr lang="en-GB" sz="1600" b="1" dirty="0"/>
              <a:t>Focuses on Specialty MDT or Clinical Governance Group</a:t>
            </a:r>
          </a:p>
          <a:p>
            <a:r>
              <a:rPr lang="en-GB" sz="1600" b="1" dirty="0"/>
              <a:t> </a:t>
            </a:r>
          </a:p>
          <a:p>
            <a:pPr marL="285750" indent="-285750">
              <a:buFont typeface="Arial" panose="020B0604020202020204" pitchFamily="34" charset="0"/>
              <a:buChar char="•"/>
            </a:pPr>
            <a:r>
              <a:rPr lang="en-GB" sz="1600" b="1" dirty="0"/>
              <a:t>Discuss key messages</a:t>
            </a:r>
          </a:p>
          <a:p>
            <a:endParaRPr lang="en-GB" sz="1600" b="1" dirty="0"/>
          </a:p>
          <a:p>
            <a:pPr marL="285750" indent="-285750">
              <a:buFont typeface="Arial" panose="020B0604020202020204" pitchFamily="34" charset="0"/>
              <a:buChar char="•"/>
            </a:pPr>
            <a:r>
              <a:rPr lang="en-GB" sz="1600" b="1" dirty="0"/>
              <a:t>Facilitate consistent approach:</a:t>
            </a:r>
          </a:p>
          <a:p>
            <a:r>
              <a:rPr lang="en-GB" sz="1600" b="1" dirty="0"/>
              <a:t>      Pooled lists</a:t>
            </a:r>
          </a:p>
          <a:p>
            <a:r>
              <a:rPr lang="en-GB" sz="1600" b="1" dirty="0"/>
              <a:t>      Regionalised  services</a:t>
            </a:r>
          </a:p>
          <a:p>
            <a:r>
              <a:rPr lang="en-GB" sz="1600" b="1" dirty="0"/>
              <a:t>      Delegated consent</a:t>
            </a:r>
          </a:p>
          <a:p>
            <a:endParaRPr lang="en-GB" dirty="0"/>
          </a:p>
        </p:txBody>
      </p:sp>
      <p:sp>
        <p:nvSpPr>
          <p:cNvPr id="10" name="TextBox 9"/>
          <p:cNvSpPr txBox="1"/>
          <p:nvPr/>
        </p:nvSpPr>
        <p:spPr>
          <a:xfrm>
            <a:off x="4093319" y="2906498"/>
            <a:ext cx="3243532" cy="584775"/>
          </a:xfrm>
          <a:prstGeom prst="rect">
            <a:avLst/>
          </a:prstGeom>
          <a:noFill/>
          <a:ln>
            <a:solidFill>
              <a:schemeClr val="tx1"/>
            </a:solidFill>
          </a:ln>
        </p:spPr>
        <p:txBody>
          <a:bodyPr wrap="square" rtlCol="0">
            <a:spAutoFit/>
          </a:bodyPr>
          <a:lstStyle/>
          <a:p>
            <a:pPr algn="ctr"/>
            <a:r>
              <a:rPr lang="en-GB" sz="3200" b="1" dirty="0"/>
              <a:t>Why peer review?</a:t>
            </a:r>
          </a:p>
        </p:txBody>
      </p:sp>
    </p:spTree>
    <p:extLst>
      <p:ext uri="{BB962C8B-B14F-4D97-AF65-F5344CB8AC3E}">
        <p14:creationId xmlns:p14="http://schemas.microsoft.com/office/powerpoint/2010/main" val="3052236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188640"/>
            <a:ext cx="5844989" cy="769441"/>
          </a:xfrm>
          <a:prstGeom prst="rect">
            <a:avLst/>
          </a:prstGeom>
          <a:noFill/>
        </p:spPr>
        <p:txBody>
          <a:bodyPr wrap="square" rtlCol="0">
            <a:spAutoFit/>
          </a:bodyPr>
          <a:lstStyle/>
          <a:p>
            <a:r>
              <a:rPr lang="en-GB" sz="4400" dirty="0"/>
              <a:t>Methodology</a:t>
            </a:r>
          </a:p>
        </p:txBody>
      </p:sp>
    </p:spTree>
    <p:extLst>
      <p:ext uri="{BB962C8B-B14F-4D97-AF65-F5344CB8AC3E}">
        <p14:creationId xmlns:p14="http://schemas.microsoft.com/office/powerpoint/2010/main" val="2748254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825625"/>
          <a:ext cx="10842122" cy="3291840"/>
        </p:xfrm>
        <a:graphic>
          <a:graphicData uri="http://schemas.openxmlformats.org/drawingml/2006/table">
            <a:tbl>
              <a:tblPr firstRow="1" firstCol="1" bandRow="1">
                <a:tableStyleId>{5C22544A-7EE6-4342-B048-85BDC9FD1C3A}</a:tableStyleId>
              </a:tblPr>
              <a:tblGrid>
                <a:gridCol w="1828576">
                  <a:extLst>
                    <a:ext uri="{9D8B030D-6E8A-4147-A177-3AD203B41FA5}">
                      <a16:colId xmlns:a16="http://schemas.microsoft.com/office/drawing/2014/main" val="2138184087"/>
                    </a:ext>
                  </a:extLst>
                </a:gridCol>
                <a:gridCol w="9013546">
                  <a:extLst>
                    <a:ext uri="{9D8B030D-6E8A-4147-A177-3AD203B41FA5}">
                      <a16:colId xmlns:a16="http://schemas.microsoft.com/office/drawing/2014/main" val="7965674"/>
                    </a:ext>
                  </a:extLst>
                </a:gridCol>
              </a:tblGrid>
              <a:tr h="1184592">
                <a:tc>
                  <a:txBody>
                    <a:bodyPr/>
                    <a:lstStyle/>
                    <a:p>
                      <a:pPr>
                        <a:spcAft>
                          <a:spcPts val="0"/>
                        </a:spcAft>
                      </a:pPr>
                      <a:r>
                        <a:rPr lang="en-GB" sz="2400" dirty="0">
                          <a:effectLst/>
                        </a:rPr>
                        <a:t>Who</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400" dirty="0">
                          <a:effectLst/>
                        </a:rPr>
                        <a:t>Specialty / Governance Lead to coordinate a peer review of case notes by a panel of clinicians from each department / specialty (reviewing clinician </a:t>
                      </a:r>
                      <a:r>
                        <a:rPr lang="en-GB" sz="2400" u="sng" dirty="0">
                          <a:effectLst/>
                        </a:rPr>
                        <a:t>should not</a:t>
                      </a:r>
                      <a:r>
                        <a:rPr lang="en-GB" sz="2400" dirty="0">
                          <a:effectLst/>
                        </a:rPr>
                        <a:t> review their own patients’ case notes)</a:t>
                      </a:r>
                      <a:br>
                        <a:rPr lang="en-GB" sz="2400" dirty="0">
                          <a:effectLst/>
                        </a:rPr>
                      </a:br>
                      <a:br>
                        <a:rPr lang="en-GB" sz="2400" dirty="0">
                          <a:effectLst/>
                        </a:rPr>
                      </a:br>
                      <a:r>
                        <a:rPr lang="en-GB" sz="2400" dirty="0">
                          <a:effectLst/>
                        </a:rPr>
                        <a:t>NOTE - Since clinical judgement will be required when considering what the record tells us about the quality of the consent process, the review process should be undertaken by senior clinicians (consultants, associate specialists, specialty doctors). Junior doctors can participate in a supporting, rather than a lead role. </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3900860"/>
                  </a:ext>
                </a:extLst>
              </a:tr>
            </a:tbl>
          </a:graphicData>
        </a:graphic>
      </p:graphicFrame>
      <p:sp>
        <p:nvSpPr>
          <p:cNvPr id="3" name="TextBox 2">
            <a:extLst>
              <a:ext uri="{FF2B5EF4-FFF2-40B4-BE49-F238E27FC236}">
                <a16:creationId xmlns:a16="http://schemas.microsoft.com/office/drawing/2014/main" id="{0E4199DD-6F33-A9D7-9474-1CB16E91F3C6}"/>
              </a:ext>
            </a:extLst>
          </p:cNvPr>
          <p:cNvSpPr txBox="1"/>
          <p:nvPr/>
        </p:nvSpPr>
        <p:spPr>
          <a:xfrm>
            <a:off x="191344" y="188640"/>
            <a:ext cx="5844989" cy="769441"/>
          </a:xfrm>
          <a:prstGeom prst="rect">
            <a:avLst/>
          </a:prstGeom>
          <a:noFill/>
        </p:spPr>
        <p:txBody>
          <a:bodyPr wrap="square" rtlCol="0">
            <a:spAutoFit/>
          </a:bodyPr>
          <a:lstStyle/>
          <a:p>
            <a:r>
              <a:rPr lang="en-GB" sz="4400" dirty="0"/>
              <a:t>Methodology</a:t>
            </a:r>
          </a:p>
        </p:txBody>
      </p:sp>
    </p:spTree>
    <p:extLst>
      <p:ext uri="{BB962C8B-B14F-4D97-AF65-F5344CB8AC3E}">
        <p14:creationId xmlns:p14="http://schemas.microsoft.com/office/powerpoint/2010/main" val="2638103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825625"/>
          <a:ext cx="10842122" cy="935504"/>
        </p:xfrm>
        <a:graphic>
          <a:graphicData uri="http://schemas.openxmlformats.org/drawingml/2006/table">
            <a:tbl>
              <a:tblPr firstRow="1" firstCol="1" bandRow="1">
                <a:tableStyleId>{5C22544A-7EE6-4342-B048-85BDC9FD1C3A}</a:tableStyleId>
              </a:tblPr>
              <a:tblGrid>
                <a:gridCol w="1828576">
                  <a:extLst>
                    <a:ext uri="{9D8B030D-6E8A-4147-A177-3AD203B41FA5}">
                      <a16:colId xmlns:a16="http://schemas.microsoft.com/office/drawing/2014/main" val="99811342"/>
                    </a:ext>
                  </a:extLst>
                </a:gridCol>
                <a:gridCol w="9013546">
                  <a:extLst>
                    <a:ext uri="{9D8B030D-6E8A-4147-A177-3AD203B41FA5}">
                      <a16:colId xmlns:a16="http://schemas.microsoft.com/office/drawing/2014/main" val="4096789268"/>
                    </a:ext>
                  </a:extLst>
                </a:gridCol>
              </a:tblGrid>
              <a:tr h="935504">
                <a:tc>
                  <a:txBody>
                    <a:bodyPr/>
                    <a:lstStyle/>
                    <a:p>
                      <a:pPr>
                        <a:spcAft>
                          <a:spcPts val="0"/>
                        </a:spcAft>
                      </a:pPr>
                      <a:r>
                        <a:rPr lang="en-GB" sz="2400" dirty="0">
                          <a:effectLst/>
                        </a:rPr>
                        <a:t>How</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400" dirty="0">
                          <a:effectLst/>
                        </a:rPr>
                        <a:t>Retrospective review using the Peer Review of Consent Processes Tool </a:t>
                      </a:r>
                      <a:br>
                        <a:rPr lang="en-GB" sz="2400" dirty="0">
                          <a:effectLst/>
                        </a:rPr>
                      </a:br>
                      <a:br>
                        <a:rPr lang="en-GB" sz="1800" dirty="0">
                          <a:effectLst/>
                        </a:rPr>
                      </a:br>
                      <a:r>
                        <a:rPr lang="en-GB" sz="1800" dirty="0">
                          <a:effectLst/>
                        </a:rPr>
                        <a:t>NOTE - Only include cases where the medical notes are available to the reviewer.</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8119033"/>
                  </a:ext>
                </a:extLst>
              </a:tr>
            </a:tbl>
          </a:graphicData>
        </a:graphic>
      </p:graphicFrame>
      <p:sp>
        <p:nvSpPr>
          <p:cNvPr id="3" name="TextBox 2">
            <a:extLst>
              <a:ext uri="{FF2B5EF4-FFF2-40B4-BE49-F238E27FC236}">
                <a16:creationId xmlns:a16="http://schemas.microsoft.com/office/drawing/2014/main" id="{CDDEBCDB-E317-E136-CD3D-6DEBE55AA973}"/>
              </a:ext>
            </a:extLst>
          </p:cNvPr>
          <p:cNvSpPr txBox="1"/>
          <p:nvPr/>
        </p:nvSpPr>
        <p:spPr>
          <a:xfrm>
            <a:off x="191344" y="188640"/>
            <a:ext cx="5844989" cy="769441"/>
          </a:xfrm>
          <a:prstGeom prst="rect">
            <a:avLst/>
          </a:prstGeom>
          <a:noFill/>
        </p:spPr>
        <p:txBody>
          <a:bodyPr wrap="square" rtlCol="0">
            <a:spAutoFit/>
          </a:bodyPr>
          <a:lstStyle/>
          <a:p>
            <a:r>
              <a:rPr lang="en-GB" sz="4400" dirty="0"/>
              <a:t>Methodology</a:t>
            </a:r>
          </a:p>
        </p:txBody>
      </p:sp>
    </p:spTree>
    <p:extLst>
      <p:ext uri="{BB962C8B-B14F-4D97-AF65-F5344CB8AC3E}">
        <p14:creationId xmlns:p14="http://schemas.microsoft.com/office/powerpoint/2010/main" val="1036665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825625"/>
          <a:ext cx="10842122" cy="3657600"/>
        </p:xfrm>
        <a:graphic>
          <a:graphicData uri="http://schemas.openxmlformats.org/drawingml/2006/table">
            <a:tbl>
              <a:tblPr firstRow="1" firstCol="1" bandRow="1">
                <a:tableStyleId>{5C22544A-7EE6-4342-B048-85BDC9FD1C3A}</a:tableStyleId>
              </a:tblPr>
              <a:tblGrid>
                <a:gridCol w="1828576">
                  <a:extLst>
                    <a:ext uri="{9D8B030D-6E8A-4147-A177-3AD203B41FA5}">
                      <a16:colId xmlns:a16="http://schemas.microsoft.com/office/drawing/2014/main" val="1730183309"/>
                    </a:ext>
                  </a:extLst>
                </a:gridCol>
                <a:gridCol w="9013546">
                  <a:extLst>
                    <a:ext uri="{9D8B030D-6E8A-4147-A177-3AD203B41FA5}">
                      <a16:colId xmlns:a16="http://schemas.microsoft.com/office/drawing/2014/main" val="878666237"/>
                    </a:ext>
                  </a:extLst>
                </a:gridCol>
              </a:tblGrid>
              <a:tr h="2230810">
                <a:tc>
                  <a:txBody>
                    <a:bodyPr/>
                    <a:lstStyle/>
                    <a:p>
                      <a:pPr>
                        <a:spcAft>
                          <a:spcPts val="0"/>
                        </a:spcAft>
                      </a:pPr>
                      <a:r>
                        <a:rPr lang="en-GB" sz="2400" dirty="0">
                          <a:effectLst/>
                        </a:rPr>
                        <a:t>What</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400" dirty="0">
                          <a:effectLst/>
                        </a:rPr>
                        <a:t>Peer review of the informed consent process in relation to: </a:t>
                      </a:r>
                    </a:p>
                    <a:p>
                      <a:pPr marL="342900" lvl="0" indent="-342900">
                        <a:spcAft>
                          <a:spcPts val="0"/>
                        </a:spcAft>
                        <a:buFont typeface="+mj-lt"/>
                        <a:buAutoNum type="alphaLcParenR"/>
                      </a:pPr>
                      <a:r>
                        <a:rPr lang="en-GB" sz="2400" dirty="0">
                          <a:effectLst/>
                        </a:rPr>
                        <a:t>elective setting</a:t>
                      </a:r>
                    </a:p>
                    <a:p>
                      <a:pPr marL="342900" lvl="0" indent="-342900">
                        <a:spcAft>
                          <a:spcPts val="0"/>
                        </a:spcAft>
                        <a:buFont typeface="+mj-lt"/>
                        <a:buAutoNum type="alphaLcParenR"/>
                      </a:pPr>
                      <a:r>
                        <a:rPr lang="en-GB" sz="2400" dirty="0">
                          <a:effectLst/>
                        </a:rPr>
                        <a:t>people aged 16 years and over with mental capacity and people under 16 years of age who are </a:t>
                      </a:r>
                      <a:r>
                        <a:rPr lang="en-GB" sz="2400" dirty="0" err="1">
                          <a:effectLst/>
                        </a:rPr>
                        <a:t>Gillick</a:t>
                      </a:r>
                      <a:r>
                        <a:rPr lang="en-GB" sz="2400" dirty="0">
                          <a:effectLst/>
                        </a:rPr>
                        <a:t> competent</a:t>
                      </a:r>
                    </a:p>
                    <a:p>
                      <a:pPr marL="342900" lvl="0" indent="-342900">
                        <a:spcAft>
                          <a:spcPts val="0"/>
                        </a:spcAft>
                        <a:buFont typeface="+mj-lt"/>
                        <a:buAutoNum type="alphaLcParenR"/>
                      </a:pPr>
                      <a:r>
                        <a:rPr lang="en-GB" sz="2400" dirty="0">
                          <a:effectLst/>
                        </a:rPr>
                        <a:t>agreement of a person with parental responsibility to examination or treatment for a child under 16 years of age who is not </a:t>
                      </a:r>
                      <a:r>
                        <a:rPr lang="en-GB" sz="2400" dirty="0" err="1">
                          <a:effectLst/>
                        </a:rPr>
                        <a:t>Gillick</a:t>
                      </a:r>
                      <a:r>
                        <a:rPr lang="en-GB" sz="2400" dirty="0">
                          <a:effectLst/>
                        </a:rPr>
                        <a:t> competent (i.e. does not have sufficient maturity or intelligence to consent for themselves)</a:t>
                      </a:r>
                    </a:p>
                    <a:p>
                      <a:pPr marL="342900" lvl="0" indent="-342900">
                        <a:spcAft>
                          <a:spcPts val="0"/>
                        </a:spcAft>
                        <a:buFont typeface="+mj-lt"/>
                        <a:buAutoNum type="alphaLcParenR"/>
                      </a:pPr>
                      <a:r>
                        <a:rPr lang="en-GB" sz="2400" dirty="0">
                          <a:effectLst/>
                        </a:rPr>
                        <a:t>20 sets of case notes per specialty at each site</a:t>
                      </a:r>
                    </a:p>
                    <a:p>
                      <a:pPr marL="342900" lvl="0" indent="-342900">
                        <a:spcAft>
                          <a:spcPts val="0"/>
                        </a:spcAft>
                        <a:buFont typeface="+mj-lt"/>
                        <a:buAutoNum type="alphaLcParenR"/>
                      </a:pPr>
                      <a:r>
                        <a:rPr lang="en-GB" sz="2400" dirty="0">
                          <a:effectLst/>
                          <a:latin typeface="+mn-lt"/>
                          <a:ea typeface="+mn-ea"/>
                          <a:cs typeface="+mn-cs"/>
                        </a:rPr>
                        <a:t>3</a:t>
                      </a:r>
                      <a:r>
                        <a:rPr lang="en-GB" sz="2400" baseline="0" dirty="0">
                          <a:effectLst/>
                          <a:latin typeface="+mn-lt"/>
                          <a:ea typeface="+mn-ea"/>
                          <a:cs typeface="+mn-cs"/>
                        </a:rPr>
                        <a:t> month window</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7953043"/>
                  </a:ext>
                </a:extLst>
              </a:tr>
            </a:tbl>
          </a:graphicData>
        </a:graphic>
      </p:graphicFrame>
      <p:sp>
        <p:nvSpPr>
          <p:cNvPr id="3" name="TextBox 2">
            <a:extLst>
              <a:ext uri="{FF2B5EF4-FFF2-40B4-BE49-F238E27FC236}">
                <a16:creationId xmlns:a16="http://schemas.microsoft.com/office/drawing/2014/main" id="{DD6E795D-196B-3D18-60B6-7FB1D4D69E54}"/>
              </a:ext>
            </a:extLst>
          </p:cNvPr>
          <p:cNvSpPr txBox="1"/>
          <p:nvPr/>
        </p:nvSpPr>
        <p:spPr>
          <a:xfrm>
            <a:off x="191344" y="188640"/>
            <a:ext cx="5844989" cy="769441"/>
          </a:xfrm>
          <a:prstGeom prst="rect">
            <a:avLst/>
          </a:prstGeom>
          <a:noFill/>
        </p:spPr>
        <p:txBody>
          <a:bodyPr wrap="square" rtlCol="0">
            <a:spAutoFit/>
          </a:bodyPr>
          <a:lstStyle/>
          <a:p>
            <a:r>
              <a:rPr lang="en-GB" sz="4400" dirty="0"/>
              <a:t>Methodology</a:t>
            </a:r>
          </a:p>
        </p:txBody>
      </p:sp>
    </p:spTree>
    <p:extLst>
      <p:ext uri="{BB962C8B-B14F-4D97-AF65-F5344CB8AC3E}">
        <p14:creationId xmlns:p14="http://schemas.microsoft.com/office/powerpoint/2010/main" val="3072252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825625"/>
          <a:ext cx="10738085" cy="2194560"/>
        </p:xfrm>
        <a:graphic>
          <a:graphicData uri="http://schemas.openxmlformats.org/drawingml/2006/table">
            <a:tbl>
              <a:tblPr firstRow="1" firstCol="1" bandRow="1">
                <a:tableStyleId>{5C22544A-7EE6-4342-B048-85BDC9FD1C3A}</a:tableStyleId>
              </a:tblPr>
              <a:tblGrid>
                <a:gridCol w="1827049">
                  <a:extLst>
                    <a:ext uri="{9D8B030D-6E8A-4147-A177-3AD203B41FA5}">
                      <a16:colId xmlns:a16="http://schemas.microsoft.com/office/drawing/2014/main" val="1013328924"/>
                    </a:ext>
                  </a:extLst>
                </a:gridCol>
                <a:gridCol w="8911036">
                  <a:extLst>
                    <a:ext uri="{9D8B030D-6E8A-4147-A177-3AD203B41FA5}">
                      <a16:colId xmlns:a16="http://schemas.microsoft.com/office/drawing/2014/main" val="1374028025"/>
                    </a:ext>
                  </a:extLst>
                </a:gridCol>
              </a:tblGrid>
              <a:tr h="1796920">
                <a:tc>
                  <a:txBody>
                    <a:bodyPr/>
                    <a:lstStyle/>
                    <a:p>
                      <a:pPr>
                        <a:spcAft>
                          <a:spcPts val="0"/>
                        </a:spcAft>
                      </a:pPr>
                      <a:r>
                        <a:rPr lang="en-GB" sz="2400" dirty="0">
                          <a:effectLst/>
                        </a:rPr>
                        <a:t>Where</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400" dirty="0">
                          <a:effectLst/>
                        </a:rPr>
                        <a:t>Review of the following specialities:</a:t>
                      </a:r>
                    </a:p>
                    <a:p>
                      <a:pPr marL="342900" lvl="0" indent="-342900">
                        <a:spcAft>
                          <a:spcPts val="0"/>
                        </a:spcAft>
                        <a:buFont typeface="+mj-lt"/>
                        <a:buAutoNum type="alphaLcParenR"/>
                      </a:pPr>
                      <a:r>
                        <a:rPr lang="en-GB" sz="2400" dirty="0">
                          <a:effectLst/>
                        </a:rPr>
                        <a:t>All surgical specialties and sub specialties</a:t>
                      </a:r>
                    </a:p>
                    <a:p>
                      <a:pPr marL="342900" lvl="0" indent="-342900">
                        <a:spcAft>
                          <a:spcPts val="0"/>
                        </a:spcAft>
                        <a:buFont typeface="+mj-lt"/>
                        <a:buAutoNum type="alphaLcParenR"/>
                      </a:pPr>
                      <a:r>
                        <a:rPr lang="en-GB" sz="2400" dirty="0">
                          <a:effectLst/>
                        </a:rPr>
                        <a:t>Obstetrics and Gynaecology</a:t>
                      </a:r>
                    </a:p>
                    <a:p>
                      <a:pPr marL="342900" lvl="0" indent="-342900">
                        <a:spcAft>
                          <a:spcPts val="0"/>
                        </a:spcAft>
                        <a:buFont typeface="+mj-lt"/>
                        <a:buAutoNum type="alphaLcParenR"/>
                      </a:pPr>
                      <a:r>
                        <a:rPr lang="en-GB" sz="2400" dirty="0">
                          <a:effectLst/>
                        </a:rPr>
                        <a:t>Interventional Radiology </a:t>
                      </a:r>
                    </a:p>
                    <a:p>
                      <a:pPr marL="342900" lvl="0" indent="-342900">
                        <a:spcAft>
                          <a:spcPts val="0"/>
                        </a:spcAft>
                        <a:buFont typeface="+mj-lt"/>
                        <a:buAutoNum type="alphaLcParenR"/>
                      </a:pPr>
                      <a:r>
                        <a:rPr lang="en-GB" sz="2400" dirty="0">
                          <a:effectLst/>
                        </a:rPr>
                        <a:t>Interventional Cardiology </a:t>
                      </a:r>
                    </a:p>
                    <a:p>
                      <a:pPr marL="342900" lvl="0" indent="-342900">
                        <a:spcAft>
                          <a:spcPts val="0"/>
                        </a:spcAft>
                        <a:buFont typeface="+mj-lt"/>
                        <a:buAutoNum type="alphaLcParenR"/>
                      </a:pPr>
                      <a:r>
                        <a:rPr lang="en-GB" sz="2400" dirty="0">
                          <a:effectLst/>
                        </a:rPr>
                        <a:t>Dermatology</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6852115"/>
                  </a:ext>
                </a:extLst>
              </a:tr>
            </a:tbl>
          </a:graphicData>
        </a:graphic>
      </p:graphicFrame>
      <p:sp>
        <p:nvSpPr>
          <p:cNvPr id="3" name="TextBox 2">
            <a:extLst>
              <a:ext uri="{FF2B5EF4-FFF2-40B4-BE49-F238E27FC236}">
                <a16:creationId xmlns:a16="http://schemas.microsoft.com/office/drawing/2014/main" id="{EF88BCE1-1245-DF25-5530-11F06B1AC3EE}"/>
              </a:ext>
            </a:extLst>
          </p:cNvPr>
          <p:cNvSpPr txBox="1"/>
          <p:nvPr/>
        </p:nvSpPr>
        <p:spPr>
          <a:xfrm>
            <a:off x="191344" y="188640"/>
            <a:ext cx="5844989" cy="769441"/>
          </a:xfrm>
          <a:prstGeom prst="rect">
            <a:avLst/>
          </a:prstGeom>
          <a:noFill/>
        </p:spPr>
        <p:txBody>
          <a:bodyPr wrap="square" rtlCol="0">
            <a:spAutoFit/>
          </a:bodyPr>
          <a:lstStyle/>
          <a:p>
            <a:r>
              <a:rPr lang="en-GB" sz="4400" dirty="0"/>
              <a:t>Methodology</a:t>
            </a:r>
          </a:p>
        </p:txBody>
      </p:sp>
    </p:spTree>
    <p:extLst>
      <p:ext uri="{BB962C8B-B14F-4D97-AF65-F5344CB8AC3E}">
        <p14:creationId xmlns:p14="http://schemas.microsoft.com/office/powerpoint/2010/main" val="732234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127790"/>
              </p:ext>
            </p:extLst>
          </p:nvPr>
        </p:nvGraphicFramePr>
        <p:xfrm>
          <a:off x="726957" y="958081"/>
          <a:ext cx="10738085" cy="4590778"/>
        </p:xfrm>
        <a:graphic>
          <a:graphicData uri="http://schemas.openxmlformats.org/drawingml/2006/table">
            <a:tbl>
              <a:tblPr firstRow="1" firstCol="1" bandRow="1">
                <a:tableStyleId>{5C22544A-7EE6-4342-B048-85BDC9FD1C3A}</a:tableStyleId>
              </a:tblPr>
              <a:tblGrid>
                <a:gridCol w="1831193">
                  <a:extLst>
                    <a:ext uri="{9D8B030D-6E8A-4147-A177-3AD203B41FA5}">
                      <a16:colId xmlns:a16="http://schemas.microsoft.com/office/drawing/2014/main" val="1396129751"/>
                    </a:ext>
                  </a:extLst>
                </a:gridCol>
                <a:gridCol w="8906892">
                  <a:extLst>
                    <a:ext uri="{9D8B030D-6E8A-4147-A177-3AD203B41FA5}">
                      <a16:colId xmlns:a16="http://schemas.microsoft.com/office/drawing/2014/main" val="607485998"/>
                    </a:ext>
                  </a:extLst>
                </a:gridCol>
              </a:tblGrid>
              <a:tr h="547098">
                <a:tc>
                  <a:txBody>
                    <a:bodyPr/>
                    <a:lstStyle/>
                    <a:p>
                      <a:pPr>
                        <a:spcAft>
                          <a:spcPts val="0"/>
                        </a:spcAft>
                      </a:pPr>
                      <a:r>
                        <a:rPr lang="en-GB" sz="1800" dirty="0">
                          <a:effectLst/>
                        </a:rPr>
                        <a:t>Question number</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Guidance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69269"/>
                  </a:ext>
                </a:extLst>
              </a:tr>
              <a:tr h="1914843">
                <a:tc>
                  <a:txBody>
                    <a:bodyPr/>
                    <a:lstStyle/>
                    <a:p>
                      <a:pPr>
                        <a:spcAft>
                          <a:spcPts val="0"/>
                        </a:spcAft>
                      </a:pPr>
                      <a:r>
                        <a:rPr lang="en-GB" sz="1800" dirty="0">
                          <a:effectLst/>
                        </a:rPr>
                        <a:t>12. Was there evidence of at least a 2 stage consent process?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To answer ‘yes’ there would need to be either:</a:t>
                      </a:r>
                      <a:br>
                        <a:rPr lang="en-GB" sz="1800" dirty="0">
                          <a:effectLst/>
                        </a:rPr>
                      </a:br>
                      <a:br>
                        <a:rPr lang="en-GB" sz="1800" dirty="0">
                          <a:effectLst/>
                        </a:rPr>
                      </a:br>
                      <a:r>
                        <a:rPr lang="en-GB" sz="1800" dirty="0">
                          <a:effectLst/>
                        </a:rPr>
                        <a:t>a) Two separate recorded consent conversations with the patient, with a time gap allowing the patient to consider the initial information or…</a:t>
                      </a:r>
                      <a:br>
                        <a:rPr lang="en-GB" sz="1800" dirty="0">
                          <a:effectLst/>
                        </a:rPr>
                      </a:br>
                      <a:endParaRPr lang="en-GB" sz="1800" dirty="0">
                        <a:effectLst/>
                      </a:endParaRPr>
                    </a:p>
                    <a:p>
                      <a:pPr>
                        <a:spcAft>
                          <a:spcPts val="0"/>
                        </a:spcAft>
                      </a:pPr>
                      <a:r>
                        <a:rPr lang="en-GB" sz="1800" dirty="0">
                          <a:effectLst/>
                        </a:rPr>
                        <a:t>b) The consent form has been completed some time before the surgery (not on the same day as surgery) and the form records a confirmation of the original consent.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5240888"/>
                  </a:ext>
                </a:extLst>
              </a:tr>
              <a:tr h="2097209">
                <a:tc>
                  <a:txBody>
                    <a:bodyPr/>
                    <a:lstStyle/>
                    <a:p>
                      <a:pPr>
                        <a:spcAft>
                          <a:spcPts val="0"/>
                        </a:spcAft>
                      </a:pPr>
                      <a:r>
                        <a:rPr lang="en-GB" sz="1800">
                          <a:effectLst/>
                        </a:rPr>
                        <a:t>15. Was there evidence of shared decision-making	</a:t>
                      </a:r>
                    </a:p>
                    <a:p>
                      <a:pPr>
                        <a:spcAft>
                          <a:spcPts val="0"/>
                        </a:spcAft>
                      </a:pPr>
                      <a:r>
                        <a:rPr lang="en-GB" sz="1800">
                          <a:effectLst/>
                        </a:rPr>
                        <a:t>with the patient</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To answer ‘yes’ there would need to be evidence in the record (consent form, clinical letters, medical notes) of at least one of the following:</a:t>
                      </a:r>
                      <a:br>
                        <a:rPr lang="en-GB" sz="1800" dirty="0">
                          <a:effectLst/>
                        </a:rPr>
                      </a:br>
                      <a:endParaRPr lang="en-GB" sz="1800" dirty="0">
                        <a:effectLst/>
                      </a:endParaRPr>
                    </a:p>
                    <a:p>
                      <a:pPr marL="342900" lvl="0" indent="-342900">
                        <a:spcAft>
                          <a:spcPts val="800"/>
                        </a:spcAft>
                        <a:buFont typeface="+mj-lt"/>
                        <a:buAutoNum type="alphaLcParenR"/>
                      </a:pPr>
                      <a:r>
                        <a:rPr lang="en-GB" sz="1800" dirty="0">
                          <a:effectLst/>
                        </a:rPr>
                        <a:t> Explicit recording of the patient’s agreement to the proposed agreement</a:t>
                      </a:r>
                    </a:p>
                    <a:p>
                      <a:pPr marL="342900" lvl="0" indent="-342900">
                        <a:spcAft>
                          <a:spcPts val="800"/>
                        </a:spcAft>
                        <a:buFont typeface="+mj-lt"/>
                        <a:buAutoNum type="alphaLcParenR"/>
                      </a:pPr>
                      <a:r>
                        <a:rPr lang="en-GB" sz="1800" dirty="0">
                          <a:effectLst/>
                        </a:rPr>
                        <a:t> Explicit recording of the patient’s views, concerns or wishes</a:t>
                      </a:r>
                    </a:p>
                    <a:p>
                      <a:pPr marL="342900" lvl="0" indent="-342900">
                        <a:spcAft>
                          <a:spcPts val="800"/>
                        </a:spcAft>
                        <a:buFont typeface="+mj-lt"/>
                        <a:buAutoNum type="alphaLcParenR"/>
                      </a:pPr>
                      <a:r>
                        <a:rPr lang="en-GB" sz="1800" dirty="0">
                          <a:effectLst/>
                        </a:rPr>
                        <a:t> Explicit recording of where a patient has declined a suggested treatment and alternative treatment has been agreed.</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101115"/>
                  </a:ext>
                </a:extLst>
              </a:tr>
            </a:tbl>
          </a:graphicData>
        </a:graphic>
      </p:graphicFrame>
      <p:sp>
        <p:nvSpPr>
          <p:cNvPr id="3" name="TextBox 2">
            <a:extLst>
              <a:ext uri="{FF2B5EF4-FFF2-40B4-BE49-F238E27FC236}">
                <a16:creationId xmlns:a16="http://schemas.microsoft.com/office/drawing/2014/main" id="{F7151199-DFFE-DC54-1E19-F1BED24336F1}"/>
              </a:ext>
            </a:extLst>
          </p:cNvPr>
          <p:cNvSpPr txBox="1"/>
          <p:nvPr/>
        </p:nvSpPr>
        <p:spPr>
          <a:xfrm>
            <a:off x="191344" y="188640"/>
            <a:ext cx="5844989" cy="769441"/>
          </a:xfrm>
          <a:prstGeom prst="rect">
            <a:avLst/>
          </a:prstGeom>
          <a:noFill/>
        </p:spPr>
        <p:txBody>
          <a:bodyPr wrap="square" rtlCol="0">
            <a:spAutoFit/>
          </a:bodyPr>
          <a:lstStyle/>
          <a:p>
            <a:r>
              <a:rPr lang="en-GB" sz="4400" dirty="0"/>
              <a:t>Methodology</a:t>
            </a:r>
          </a:p>
        </p:txBody>
      </p:sp>
    </p:spTree>
    <p:extLst>
      <p:ext uri="{BB962C8B-B14F-4D97-AF65-F5344CB8AC3E}">
        <p14:creationId xmlns:p14="http://schemas.microsoft.com/office/powerpoint/2010/main" val="253417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92136" y="33221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3"/>
          <p:cNvSpPr>
            <a:spLocks noChangeArrowheads="1"/>
          </p:cNvSpPr>
          <p:nvPr/>
        </p:nvSpPr>
        <p:spPr bwMode="auto">
          <a:xfrm>
            <a:off x="335360" y="116632"/>
            <a:ext cx="529664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4400" b="1" dirty="0">
                <a:cs typeface="Arial" panose="020B0604020202020204" pitchFamily="34" charset="0"/>
              </a:rPr>
              <a:t>Consent standards</a:t>
            </a:r>
            <a:endParaRPr kumimoji="0" lang="en-GB" altLang="en-US" sz="4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43373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4728247"/>
              </p:ext>
            </p:extLst>
          </p:nvPr>
        </p:nvGraphicFramePr>
        <p:xfrm>
          <a:off x="1487488" y="836712"/>
          <a:ext cx="8735657" cy="4589251"/>
        </p:xfrm>
        <a:graphic>
          <a:graphicData uri="http://schemas.openxmlformats.org/drawingml/2006/table">
            <a:tbl>
              <a:tblPr firstRow="1" firstCol="1" bandRow="1">
                <a:tableStyleId>{5C22544A-7EE6-4342-B048-85BDC9FD1C3A}</a:tableStyleId>
              </a:tblPr>
              <a:tblGrid>
                <a:gridCol w="1007413">
                  <a:extLst>
                    <a:ext uri="{9D8B030D-6E8A-4147-A177-3AD203B41FA5}">
                      <a16:colId xmlns:a16="http://schemas.microsoft.com/office/drawing/2014/main" val="2284268453"/>
                    </a:ext>
                  </a:extLst>
                </a:gridCol>
                <a:gridCol w="7728244">
                  <a:extLst>
                    <a:ext uri="{9D8B030D-6E8A-4147-A177-3AD203B41FA5}">
                      <a16:colId xmlns:a16="http://schemas.microsoft.com/office/drawing/2014/main" val="828909328"/>
                    </a:ext>
                  </a:extLst>
                </a:gridCol>
              </a:tblGrid>
              <a:tr h="372251">
                <a:tc>
                  <a:txBody>
                    <a:bodyPr/>
                    <a:lstStyle/>
                    <a:p>
                      <a:pPr>
                        <a:spcAft>
                          <a:spcPts val="0"/>
                        </a:spcAft>
                      </a:pPr>
                      <a:r>
                        <a:rPr lang="en-GB" sz="1800" dirty="0">
                          <a:effectLst/>
                        </a:rPr>
                        <a:t>No.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Standard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4566941"/>
                  </a:ext>
                </a:extLst>
              </a:tr>
              <a:tr h="324964">
                <a:tc>
                  <a:txBody>
                    <a:bodyPr/>
                    <a:lstStyle/>
                    <a:p>
                      <a:pPr>
                        <a:spcAft>
                          <a:spcPts val="0"/>
                        </a:spcAft>
                      </a:pPr>
                      <a:r>
                        <a:rPr lang="en-GB" sz="1800">
                          <a:effectLst/>
                        </a:rPr>
                        <a:t>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A Consent form was used.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17402472"/>
                  </a:ext>
                </a:extLst>
              </a:tr>
              <a:tr h="324964">
                <a:tc>
                  <a:txBody>
                    <a:bodyPr/>
                    <a:lstStyle/>
                    <a:p>
                      <a:pPr>
                        <a:spcAft>
                          <a:spcPts val="0"/>
                        </a:spcAft>
                      </a:pPr>
                      <a:r>
                        <a:rPr lang="en-GB" sz="1800">
                          <a:effectLst/>
                        </a:rPr>
                        <a:t>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Consent form 1, Form 2 or a Procedure Specific Consent Form was used.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88953576"/>
                  </a:ext>
                </a:extLst>
              </a:tr>
              <a:tr h="324964">
                <a:tc>
                  <a:txBody>
                    <a:bodyPr/>
                    <a:lstStyle/>
                    <a:p>
                      <a:pPr>
                        <a:spcAft>
                          <a:spcPts val="0"/>
                        </a:spcAft>
                      </a:pPr>
                      <a:r>
                        <a:rPr lang="en-GB" sz="1800" dirty="0">
                          <a:effectLst/>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Evidence of at least 2-stage consent process?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99006784"/>
                  </a:ext>
                </a:extLst>
              </a:tr>
              <a:tr h="649930">
                <a:tc>
                  <a:txBody>
                    <a:bodyPr/>
                    <a:lstStyle/>
                    <a:p>
                      <a:pPr>
                        <a:spcAft>
                          <a:spcPts val="0"/>
                        </a:spcAft>
                      </a:pPr>
                      <a:r>
                        <a:rPr lang="en-GB" sz="1800">
                          <a:effectLst/>
                        </a:rPr>
                        <a:t>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800"/>
                        </a:spcAft>
                      </a:pPr>
                      <a:r>
                        <a:rPr lang="en-GB" sz="1800">
                          <a:effectLst/>
                        </a:rPr>
                        <a:t>The consent dialogue was recorded within the patient’s notes / written communication with the patient?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75008395"/>
                  </a:ext>
                </a:extLst>
              </a:tr>
              <a:tr h="642388">
                <a:tc>
                  <a:txBody>
                    <a:bodyPr/>
                    <a:lstStyle/>
                    <a:p>
                      <a:pPr>
                        <a:spcAft>
                          <a:spcPts val="0"/>
                        </a:spcAft>
                      </a:pPr>
                      <a:r>
                        <a:rPr lang="en-GB" sz="1800">
                          <a:effectLst/>
                        </a:rPr>
                        <a:t>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Evidence that there was shared decision-making/a 2-way conversation with the patient?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00684947"/>
                  </a:ext>
                </a:extLst>
              </a:tr>
              <a:tr h="1949790">
                <a:tc>
                  <a:txBody>
                    <a:bodyPr/>
                    <a:lstStyle/>
                    <a:p>
                      <a:pPr>
                        <a:spcAft>
                          <a:spcPts val="0"/>
                        </a:spcAft>
                      </a:pPr>
                      <a:r>
                        <a:rPr lang="en-GB" sz="1800">
                          <a:effectLst/>
                        </a:rPr>
                        <a:t>6</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800" dirty="0">
                          <a:effectLst/>
                        </a:rPr>
                        <a:t>Reviewing the consent narrative, the following were discussed with the patient:</a:t>
                      </a:r>
                    </a:p>
                    <a:p>
                      <a:pPr marL="342900" lvl="0" indent="-342900">
                        <a:spcAft>
                          <a:spcPts val="0"/>
                        </a:spcAft>
                        <a:buFont typeface="Symbol" panose="05050102010706020507" pitchFamily="18" charset="2"/>
                        <a:buChar char=""/>
                      </a:pPr>
                      <a:r>
                        <a:rPr lang="en-GB" sz="1800" dirty="0">
                          <a:effectLst/>
                        </a:rPr>
                        <a:t>Significant, unavoidable and frequently occurring risks to all patients                                                                          </a:t>
                      </a:r>
                    </a:p>
                    <a:p>
                      <a:pPr marL="342900" lvl="0" indent="-342900">
                        <a:spcAft>
                          <a:spcPts val="0"/>
                        </a:spcAft>
                        <a:buFont typeface="Symbol" panose="05050102010706020507" pitchFamily="18" charset="2"/>
                        <a:buChar char=""/>
                      </a:pPr>
                      <a:r>
                        <a:rPr lang="en-GB" sz="1800" dirty="0">
                          <a:effectLst/>
                        </a:rPr>
                        <a:t>Risks of particular significance to this patient (material risks)	                     </a:t>
                      </a:r>
                    </a:p>
                    <a:p>
                      <a:pPr marL="342900" lvl="0" indent="-342900">
                        <a:spcAft>
                          <a:spcPts val="0"/>
                        </a:spcAft>
                        <a:buFont typeface="Symbol" panose="05050102010706020507" pitchFamily="18" charset="2"/>
                        <a:buChar char=""/>
                      </a:pPr>
                      <a:r>
                        <a:rPr lang="en-GB" sz="1800" dirty="0">
                          <a:effectLst/>
                        </a:rPr>
                        <a:t>benefits                                                                                      </a:t>
                      </a:r>
                    </a:p>
                    <a:p>
                      <a:pPr marL="342900" lvl="0" indent="-342900">
                        <a:spcAft>
                          <a:spcPts val="0"/>
                        </a:spcAft>
                        <a:buFont typeface="Symbol" panose="05050102010706020507" pitchFamily="18" charset="2"/>
                        <a:buChar char=""/>
                      </a:pPr>
                      <a:r>
                        <a:rPr lang="en-GB" sz="1800" dirty="0">
                          <a:effectLst/>
                        </a:rPr>
                        <a:t>appropriate alternative treatments including no treatment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40327051"/>
                  </a:ext>
                </a:extLst>
              </a:tr>
            </a:tbl>
          </a:graphicData>
        </a:graphic>
      </p:graphicFrame>
      <p:sp>
        <p:nvSpPr>
          <p:cNvPr id="3" name="Rectangle 3">
            <a:extLst>
              <a:ext uri="{FF2B5EF4-FFF2-40B4-BE49-F238E27FC236}">
                <a16:creationId xmlns:a16="http://schemas.microsoft.com/office/drawing/2014/main" id="{CA897F58-B992-5392-D2AB-730882DE1732}"/>
              </a:ext>
            </a:extLst>
          </p:cNvPr>
          <p:cNvSpPr>
            <a:spLocks noChangeArrowheads="1"/>
          </p:cNvSpPr>
          <p:nvPr/>
        </p:nvSpPr>
        <p:spPr bwMode="auto">
          <a:xfrm>
            <a:off x="335360" y="116632"/>
            <a:ext cx="529664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4400" b="1" dirty="0">
                <a:cs typeface="Arial" panose="020B0604020202020204" pitchFamily="34" charset="0"/>
              </a:rPr>
              <a:t>Consent standards</a:t>
            </a:r>
            <a:endParaRPr kumimoji="0" lang="en-GB" altLang="en-US" sz="4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767148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05002762"/>
              </p:ext>
            </p:extLst>
          </p:nvPr>
        </p:nvGraphicFramePr>
        <p:xfrm>
          <a:off x="1559496" y="1052736"/>
          <a:ext cx="6207642" cy="3459815"/>
        </p:xfrm>
        <a:graphic>
          <a:graphicData uri="http://schemas.openxmlformats.org/drawingml/2006/table">
            <a:tbl>
              <a:tblPr firstRow="1" firstCol="1" bandRow="1">
                <a:tableStyleId>{5C22544A-7EE6-4342-B048-85BDC9FD1C3A}</a:tableStyleId>
              </a:tblPr>
              <a:tblGrid>
                <a:gridCol w="715878">
                  <a:extLst>
                    <a:ext uri="{9D8B030D-6E8A-4147-A177-3AD203B41FA5}">
                      <a16:colId xmlns:a16="http://schemas.microsoft.com/office/drawing/2014/main" val="3303991484"/>
                    </a:ext>
                  </a:extLst>
                </a:gridCol>
                <a:gridCol w="5491764">
                  <a:extLst>
                    <a:ext uri="{9D8B030D-6E8A-4147-A177-3AD203B41FA5}">
                      <a16:colId xmlns:a16="http://schemas.microsoft.com/office/drawing/2014/main" val="2274314281"/>
                    </a:ext>
                  </a:extLst>
                </a:gridCol>
              </a:tblGrid>
              <a:tr h="222701">
                <a:tc>
                  <a:txBody>
                    <a:bodyPr/>
                    <a:lstStyle/>
                    <a:p>
                      <a:pPr>
                        <a:spcAft>
                          <a:spcPts val="0"/>
                        </a:spcAft>
                      </a:pPr>
                      <a:r>
                        <a:rPr lang="en-GB" sz="2000" dirty="0">
                          <a:effectLst/>
                        </a:rPr>
                        <a:t>7</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000" dirty="0">
                          <a:effectLst/>
                        </a:rPr>
                        <a:t>An EIDO patient information leaflet is available for the procedure.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96784332"/>
                  </a:ext>
                </a:extLst>
              </a:tr>
              <a:tr h="222701">
                <a:tc>
                  <a:txBody>
                    <a:bodyPr/>
                    <a:lstStyle/>
                    <a:p>
                      <a:pPr>
                        <a:spcAft>
                          <a:spcPts val="0"/>
                        </a:spcAft>
                      </a:pPr>
                      <a:r>
                        <a:rPr lang="en-GB" sz="2000">
                          <a:effectLst/>
                        </a:rPr>
                        <a:t>8</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000" dirty="0">
                          <a:effectLst/>
                        </a:rPr>
                        <a:t>A patient information leaflet was offered to patient.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17192608"/>
                  </a:ext>
                </a:extLst>
              </a:tr>
              <a:tr h="466126">
                <a:tc>
                  <a:txBody>
                    <a:bodyPr/>
                    <a:lstStyle/>
                    <a:p>
                      <a:pPr>
                        <a:spcAft>
                          <a:spcPts val="0"/>
                        </a:spcAft>
                      </a:pPr>
                      <a:r>
                        <a:rPr lang="en-GB" sz="2000">
                          <a:effectLst/>
                        </a:rPr>
                        <a:t>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rPr>
                        <a:t>It was clear what type of patient information leaflet was offered to the patient?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33772496"/>
                  </a:ext>
                </a:extLst>
              </a:tr>
              <a:tr h="445402">
                <a:tc>
                  <a:txBody>
                    <a:bodyPr/>
                    <a:lstStyle/>
                    <a:p>
                      <a:pPr>
                        <a:spcAft>
                          <a:spcPts val="0"/>
                        </a:spcAft>
                      </a:pPr>
                      <a:r>
                        <a:rPr lang="en-GB" sz="2000">
                          <a:effectLst/>
                        </a:rPr>
                        <a:t>10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000" dirty="0">
                          <a:effectLst/>
                        </a:rPr>
                        <a:t>It was clear what the title / version of the patient information leaflet offered to the patient?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6058214"/>
                  </a:ext>
                </a:extLst>
              </a:tr>
              <a:tr h="688421">
                <a:tc>
                  <a:txBody>
                    <a:bodyPr/>
                    <a:lstStyle/>
                    <a:p>
                      <a:pPr>
                        <a:spcAft>
                          <a:spcPts val="0"/>
                        </a:spcAft>
                      </a:pPr>
                      <a:r>
                        <a:rPr lang="en-GB" sz="2000">
                          <a:effectLst/>
                        </a:rPr>
                        <a:t>11</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000" dirty="0">
                          <a:effectLst/>
                        </a:rPr>
                        <a:t>The leaflet offered to the patient was an EIDO patient information leaflet. (if available)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68140452"/>
                  </a:ext>
                </a:extLst>
              </a:tr>
              <a:tr h="222701">
                <a:tc>
                  <a:txBody>
                    <a:bodyPr/>
                    <a:lstStyle/>
                    <a:p>
                      <a:pPr>
                        <a:spcAft>
                          <a:spcPts val="0"/>
                        </a:spcAft>
                      </a:pPr>
                      <a:r>
                        <a:rPr lang="en-GB" sz="2000" dirty="0">
                          <a:effectLst/>
                        </a:rPr>
                        <a:t>12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2000" dirty="0">
                          <a:effectLst/>
                        </a:rPr>
                        <a:t>The patient information leaflet offered to the patient was bilingual.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57339186"/>
                  </a:ext>
                </a:extLst>
              </a:tr>
            </a:tbl>
          </a:graphicData>
        </a:graphic>
      </p:graphicFrame>
      <p:sp>
        <p:nvSpPr>
          <p:cNvPr id="3" name="Rectangle 3">
            <a:extLst>
              <a:ext uri="{FF2B5EF4-FFF2-40B4-BE49-F238E27FC236}">
                <a16:creationId xmlns:a16="http://schemas.microsoft.com/office/drawing/2014/main" id="{ECCB9D3C-8880-0469-99F6-EBA9895DAC0E}"/>
              </a:ext>
            </a:extLst>
          </p:cNvPr>
          <p:cNvSpPr>
            <a:spLocks noChangeArrowheads="1"/>
          </p:cNvSpPr>
          <p:nvPr/>
        </p:nvSpPr>
        <p:spPr bwMode="auto">
          <a:xfrm>
            <a:off x="335360" y="116632"/>
            <a:ext cx="529664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4400" b="1" dirty="0">
                <a:cs typeface="Arial" panose="020B0604020202020204" pitchFamily="34" charset="0"/>
              </a:rPr>
              <a:t>Consent standards</a:t>
            </a:r>
            <a:endParaRPr kumimoji="0" lang="en-GB" altLang="en-US" sz="4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94442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A2E93-1E44-4F92-5E86-A698FC6691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C37803-F550-BB5C-8140-A9B1CDFFB069}"/>
              </a:ext>
            </a:extLst>
          </p:cNvPr>
          <p:cNvSpPr txBox="1"/>
          <p:nvPr/>
        </p:nvSpPr>
        <p:spPr>
          <a:xfrm>
            <a:off x="5447928" y="378698"/>
            <a:ext cx="583264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Welsh Risk Pool</a:t>
            </a:r>
          </a:p>
        </p:txBody>
      </p:sp>
      <p:pic>
        <p:nvPicPr>
          <p:cNvPr id="7" name="Picture 6">
            <a:extLst>
              <a:ext uri="{FF2B5EF4-FFF2-40B4-BE49-F238E27FC236}">
                <a16:creationId xmlns:a16="http://schemas.microsoft.com/office/drawing/2014/main" id="{E55158EA-8776-D459-2EA8-40EEEEB203DB}"/>
              </a:ext>
            </a:extLst>
          </p:cNvPr>
          <p:cNvPicPr>
            <a:picLocks noChangeAspect="1"/>
          </p:cNvPicPr>
          <p:nvPr/>
        </p:nvPicPr>
        <p:blipFill>
          <a:blip r:embed="rId2"/>
          <a:stretch>
            <a:fillRect/>
          </a:stretch>
        </p:blipFill>
        <p:spPr>
          <a:xfrm>
            <a:off x="623392" y="188640"/>
            <a:ext cx="3922081" cy="4869160"/>
          </a:xfrm>
          <a:prstGeom prst="rect">
            <a:avLst/>
          </a:prstGeom>
        </p:spPr>
      </p:pic>
      <p:sp>
        <p:nvSpPr>
          <p:cNvPr id="8" name="TextBox 7">
            <a:extLst>
              <a:ext uri="{FF2B5EF4-FFF2-40B4-BE49-F238E27FC236}">
                <a16:creationId xmlns:a16="http://schemas.microsoft.com/office/drawing/2014/main" id="{16F02951-68DB-BC66-B49A-A5CD7AF61D7B}"/>
              </a:ext>
            </a:extLst>
          </p:cNvPr>
          <p:cNvSpPr txBox="1"/>
          <p:nvPr/>
        </p:nvSpPr>
        <p:spPr>
          <a:xfrm>
            <a:off x="5471015" y="836712"/>
            <a:ext cx="6552728" cy="954107"/>
          </a:xfrm>
          <a:prstGeom prst="rect">
            <a:avLst/>
          </a:prstGeom>
          <a:noFill/>
        </p:spPr>
        <p:txBody>
          <a:bodyPr wrap="square" rtlCol="0">
            <a:spAutoFit/>
          </a:bodyPr>
          <a:lstStyle/>
          <a:p>
            <a:r>
              <a:rPr lang="en-GB" sz="2400" i="1" dirty="0">
                <a:latin typeface="Arial" panose="020B0604020202020204" pitchFamily="34" charset="0"/>
                <a:cs typeface="Arial" panose="020B0604020202020204" pitchFamily="34" charset="0"/>
              </a:rPr>
              <a:t>Indemnifier for all Health Bodies in Wales</a:t>
            </a:r>
          </a:p>
          <a:p>
            <a:endParaRPr lang="en-GB" sz="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Challenging Clinical Negligence Claims Profile</a:t>
            </a:r>
          </a:p>
          <a:p>
            <a:endParaRPr lang="en-GB" sz="400" dirty="0">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40E4718A-BFCB-F746-25DF-812AF1691124}"/>
              </a:ext>
            </a:extLst>
          </p:cNvPr>
          <p:cNvGraphicFramePr>
            <a:graphicFrameLocks/>
          </p:cNvGraphicFramePr>
          <p:nvPr>
            <p:extLst>
              <p:ext uri="{D42A27DB-BD31-4B8C-83A1-F6EECF244321}">
                <p14:modId xmlns:p14="http://schemas.microsoft.com/office/powerpoint/2010/main" val="2600613060"/>
              </p:ext>
            </p:extLst>
          </p:nvPr>
        </p:nvGraphicFramePr>
        <p:xfrm>
          <a:off x="5484295" y="1772816"/>
          <a:ext cx="5640796" cy="29509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012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44" y="188640"/>
            <a:ext cx="6659593" cy="769441"/>
          </a:xfrm>
          <a:prstGeom prst="rect">
            <a:avLst/>
          </a:prstGeom>
          <a:noFill/>
        </p:spPr>
        <p:txBody>
          <a:bodyPr wrap="square" rtlCol="0">
            <a:spAutoFit/>
          </a:bodyPr>
          <a:lstStyle/>
          <a:p>
            <a:r>
              <a:rPr lang="en-GB" sz="4400" dirty="0"/>
              <a:t>Compliance and action plan</a:t>
            </a:r>
          </a:p>
        </p:txBody>
      </p:sp>
    </p:spTree>
    <p:extLst>
      <p:ext uri="{BB962C8B-B14F-4D97-AF65-F5344CB8AC3E}">
        <p14:creationId xmlns:p14="http://schemas.microsoft.com/office/powerpoint/2010/main" val="116986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10050821"/>
              </p:ext>
            </p:extLst>
          </p:nvPr>
        </p:nvGraphicFramePr>
        <p:xfrm>
          <a:off x="767408" y="1340768"/>
          <a:ext cx="10515600" cy="4072351"/>
        </p:xfrm>
        <a:graphic>
          <a:graphicData uri="http://schemas.openxmlformats.org/drawingml/2006/table">
            <a:tbl>
              <a:tblPr firstRow="1" firstCol="1" bandRow="1">
                <a:tableStyleId>{5C22544A-7EE6-4342-B048-85BDC9FD1C3A}</a:tableStyleId>
              </a:tblPr>
              <a:tblGrid>
                <a:gridCol w="3627882">
                  <a:extLst>
                    <a:ext uri="{9D8B030D-6E8A-4147-A177-3AD203B41FA5}">
                      <a16:colId xmlns:a16="http://schemas.microsoft.com/office/drawing/2014/main" val="556141738"/>
                    </a:ext>
                  </a:extLst>
                </a:gridCol>
                <a:gridCol w="6887718">
                  <a:extLst>
                    <a:ext uri="{9D8B030D-6E8A-4147-A177-3AD203B41FA5}">
                      <a16:colId xmlns:a16="http://schemas.microsoft.com/office/drawing/2014/main" val="1186721696"/>
                    </a:ext>
                  </a:extLst>
                </a:gridCol>
              </a:tblGrid>
              <a:tr h="138384">
                <a:tc>
                  <a:txBody>
                    <a:bodyPr/>
                    <a:lstStyle/>
                    <a:p>
                      <a:pPr>
                        <a:lnSpc>
                          <a:spcPct val="107000"/>
                        </a:lnSpc>
                        <a:spcAft>
                          <a:spcPts val="0"/>
                        </a:spcAft>
                      </a:pPr>
                      <a:r>
                        <a:rPr lang="en-GB" sz="2400">
                          <a:effectLst/>
                        </a:rPr>
                        <a:t>Hospital where the procedure took place: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3279499"/>
                  </a:ext>
                </a:extLst>
              </a:tr>
              <a:tr h="0">
                <a:tc>
                  <a:txBody>
                    <a:bodyPr/>
                    <a:lstStyle/>
                    <a:p>
                      <a:pPr>
                        <a:lnSpc>
                          <a:spcPct val="107000"/>
                        </a:lnSpc>
                        <a:spcAft>
                          <a:spcPts val="0"/>
                        </a:spcAft>
                      </a:pPr>
                      <a:r>
                        <a:rPr lang="en-GB" sz="2400" dirty="0">
                          <a:effectLst/>
                        </a:rPr>
                        <a:t>Specialty: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4514656"/>
                  </a:ext>
                </a:extLst>
              </a:tr>
              <a:tr h="108795">
                <a:tc>
                  <a:txBody>
                    <a:bodyPr/>
                    <a:lstStyle/>
                    <a:p>
                      <a:pPr>
                        <a:lnSpc>
                          <a:spcPct val="107000"/>
                        </a:lnSpc>
                        <a:spcAft>
                          <a:spcPts val="0"/>
                        </a:spcAft>
                      </a:pPr>
                      <a:r>
                        <a:rPr lang="en-GB" sz="2400" dirty="0">
                          <a:effectLst/>
                        </a:rPr>
                        <a:t>Accountable Lead(s):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4904372"/>
                  </a:ext>
                </a:extLst>
              </a:tr>
              <a:tr h="1935639">
                <a:tc>
                  <a:txBody>
                    <a:bodyPr/>
                    <a:lstStyle/>
                    <a:p>
                      <a:pPr>
                        <a:lnSpc>
                          <a:spcPct val="107000"/>
                        </a:lnSpc>
                        <a:spcAft>
                          <a:spcPts val="0"/>
                        </a:spcAft>
                      </a:pPr>
                      <a:r>
                        <a:rPr lang="en-GB" sz="2400" dirty="0">
                          <a:effectLst/>
                        </a:rPr>
                        <a:t>Responsible Group:</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781323"/>
                  </a:ext>
                </a:extLst>
              </a:tr>
              <a:tr h="0">
                <a:tc>
                  <a:txBody>
                    <a:bodyPr/>
                    <a:lstStyle/>
                    <a:p>
                      <a:pPr>
                        <a:lnSpc>
                          <a:spcPct val="107000"/>
                        </a:lnSpc>
                        <a:spcAft>
                          <a:spcPts val="0"/>
                        </a:spcAft>
                      </a:pPr>
                      <a:r>
                        <a:rPr lang="en-GB" sz="2000">
                          <a:effectLst/>
                        </a:rPr>
                        <a:t>Date of audit: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2993254"/>
                  </a:ext>
                </a:extLst>
              </a:tr>
              <a:tr h="207376">
                <a:tc>
                  <a:txBody>
                    <a:bodyPr/>
                    <a:lstStyle/>
                    <a:p>
                      <a:pPr>
                        <a:lnSpc>
                          <a:spcPct val="107000"/>
                        </a:lnSpc>
                        <a:spcAft>
                          <a:spcPts val="0"/>
                        </a:spcAft>
                      </a:pPr>
                      <a:r>
                        <a:rPr lang="en-GB" sz="2000">
                          <a:effectLst/>
                        </a:rPr>
                        <a:t>Date action plan agreed: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2035119"/>
                  </a:ext>
                </a:extLst>
              </a:tr>
            </a:tbl>
          </a:graphicData>
        </a:graphic>
      </p:graphicFrame>
      <p:sp>
        <p:nvSpPr>
          <p:cNvPr id="4" name="Rectangle 2"/>
          <p:cNvSpPr>
            <a:spLocks noChangeArrowheads="1"/>
          </p:cNvSpPr>
          <p:nvPr/>
        </p:nvSpPr>
        <p:spPr bwMode="auto">
          <a:xfrm>
            <a:off x="1792136" y="33221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A95993C6-F4F1-EDB8-2B38-5327151CE73F}"/>
              </a:ext>
            </a:extLst>
          </p:cNvPr>
          <p:cNvSpPr txBox="1"/>
          <p:nvPr/>
        </p:nvSpPr>
        <p:spPr>
          <a:xfrm>
            <a:off x="191344" y="188640"/>
            <a:ext cx="6659593" cy="769441"/>
          </a:xfrm>
          <a:prstGeom prst="rect">
            <a:avLst/>
          </a:prstGeom>
          <a:noFill/>
        </p:spPr>
        <p:txBody>
          <a:bodyPr wrap="square" rtlCol="0">
            <a:spAutoFit/>
          </a:bodyPr>
          <a:lstStyle/>
          <a:p>
            <a:r>
              <a:rPr lang="en-GB" sz="4400" dirty="0"/>
              <a:t>Compliance and action plan</a:t>
            </a:r>
          </a:p>
        </p:txBody>
      </p:sp>
    </p:spTree>
    <p:extLst>
      <p:ext uri="{BB962C8B-B14F-4D97-AF65-F5344CB8AC3E}">
        <p14:creationId xmlns:p14="http://schemas.microsoft.com/office/powerpoint/2010/main" val="3884641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6613176"/>
              </p:ext>
            </p:extLst>
          </p:nvPr>
        </p:nvGraphicFramePr>
        <p:xfrm>
          <a:off x="708718" y="484095"/>
          <a:ext cx="10680940" cy="4838233"/>
        </p:xfrm>
        <a:graphic>
          <a:graphicData uri="http://schemas.openxmlformats.org/drawingml/2006/table">
            <a:tbl>
              <a:tblPr firstRow="1" firstCol="1" bandRow="1">
                <a:tableStyleId>{5C22544A-7EE6-4342-B048-85BDC9FD1C3A}</a:tableStyleId>
              </a:tblPr>
              <a:tblGrid>
                <a:gridCol w="759642">
                  <a:extLst>
                    <a:ext uri="{9D8B030D-6E8A-4147-A177-3AD203B41FA5}">
                      <a16:colId xmlns:a16="http://schemas.microsoft.com/office/drawing/2014/main" val="2284268453"/>
                    </a:ext>
                  </a:extLst>
                </a:gridCol>
                <a:gridCol w="5827499">
                  <a:extLst>
                    <a:ext uri="{9D8B030D-6E8A-4147-A177-3AD203B41FA5}">
                      <a16:colId xmlns:a16="http://schemas.microsoft.com/office/drawing/2014/main" val="828909328"/>
                    </a:ext>
                  </a:extLst>
                </a:gridCol>
                <a:gridCol w="1961134">
                  <a:extLst>
                    <a:ext uri="{9D8B030D-6E8A-4147-A177-3AD203B41FA5}">
                      <a16:colId xmlns:a16="http://schemas.microsoft.com/office/drawing/2014/main" val="4024133387"/>
                    </a:ext>
                  </a:extLst>
                </a:gridCol>
                <a:gridCol w="2132665">
                  <a:extLst>
                    <a:ext uri="{9D8B030D-6E8A-4147-A177-3AD203B41FA5}">
                      <a16:colId xmlns:a16="http://schemas.microsoft.com/office/drawing/2014/main" val="3180872124"/>
                    </a:ext>
                  </a:extLst>
                </a:gridCol>
              </a:tblGrid>
              <a:tr h="458517">
                <a:tc>
                  <a:txBody>
                    <a:bodyPr/>
                    <a:lstStyle/>
                    <a:p>
                      <a:pPr>
                        <a:spcAft>
                          <a:spcPts val="0"/>
                        </a:spcAft>
                      </a:pPr>
                      <a:r>
                        <a:rPr lang="en-GB" sz="1600" dirty="0">
                          <a:effectLst/>
                        </a:rPr>
                        <a:t>No.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Standard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600">
                          <a:effectLst/>
                        </a:rPr>
                        <a:t>Audit Standard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600" dirty="0">
                          <a:effectLst/>
                        </a:rPr>
                        <a:t>% Achieved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4566941"/>
                  </a:ext>
                </a:extLst>
              </a:tr>
              <a:tr h="324964">
                <a:tc>
                  <a:txBody>
                    <a:bodyPr/>
                    <a:lstStyle/>
                    <a:p>
                      <a:pPr>
                        <a:spcAft>
                          <a:spcPts val="0"/>
                        </a:spcAft>
                      </a:pPr>
                      <a:r>
                        <a:rPr lang="en-GB" sz="1800">
                          <a:effectLst/>
                        </a:rPr>
                        <a:t>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A Consent form was used.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a:effectLst/>
                        </a:rPr>
                        <a:t>90%</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7402472"/>
                  </a:ext>
                </a:extLst>
              </a:tr>
              <a:tr h="324964">
                <a:tc>
                  <a:txBody>
                    <a:bodyPr/>
                    <a:lstStyle/>
                    <a:p>
                      <a:pPr>
                        <a:spcAft>
                          <a:spcPts val="0"/>
                        </a:spcAft>
                      </a:pPr>
                      <a:r>
                        <a:rPr lang="en-GB" sz="1800">
                          <a:effectLst/>
                        </a:rPr>
                        <a:t>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Consent form 1, Form 2 or a Procedure Specific Consent Form was used.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a:effectLst/>
                        </a:rPr>
                        <a:t>90%</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8953576"/>
                  </a:ext>
                </a:extLst>
              </a:tr>
              <a:tr h="324964">
                <a:tc>
                  <a:txBody>
                    <a:bodyPr/>
                    <a:lstStyle/>
                    <a:p>
                      <a:pPr>
                        <a:spcAft>
                          <a:spcPts val="0"/>
                        </a:spcAft>
                      </a:pPr>
                      <a:r>
                        <a:rPr lang="en-GB" sz="1800">
                          <a:effectLst/>
                        </a:rPr>
                        <a:t>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Evidence of at least 2-stage consent process?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dirty="0">
                          <a:effectLst/>
                        </a:rPr>
                        <a:t>90%</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9006784"/>
                  </a:ext>
                </a:extLst>
              </a:tr>
              <a:tr h="649930">
                <a:tc>
                  <a:txBody>
                    <a:bodyPr/>
                    <a:lstStyle/>
                    <a:p>
                      <a:pPr>
                        <a:spcAft>
                          <a:spcPts val="0"/>
                        </a:spcAft>
                      </a:pPr>
                      <a:r>
                        <a:rPr lang="en-GB" sz="1800">
                          <a:effectLst/>
                        </a:rPr>
                        <a:t>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800"/>
                        </a:spcAft>
                      </a:pPr>
                      <a:r>
                        <a:rPr lang="en-GB" sz="1600" dirty="0">
                          <a:effectLst/>
                        </a:rPr>
                        <a:t>The consent dialogue was recorded within the patient’s notes / written communication with the patient?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a:effectLst/>
                        </a:rPr>
                        <a:t>90%</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5008395"/>
                  </a:ext>
                </a:extLst>
              </a:tr>
              <a:tr h="642388">
                <a:tc>
                  <a:txBody>
                    <a:bodyPr/>
                    <a:lstStyle/>
                    <a:p>
                      <a:pPr>
                        <a:spcAft>
                          <a:spcPts val="0"/>
                        </a:spcAft>
                      </a:pPr>
                      <a:r>
                        <a:rPr lang="en-GB" sz="1800">
                          <a:effectLst/>
                        </a:rPr>
                        <a:t>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Evidence that there was shared decision-making/a 2-way conversation with the patient?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a:effectLst/>
                        </a:rPr>
                        <a:t>90%</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0684947"/>
                  </a:ext>
                </a:extLst>
              </a:tr>
              <a:tr h="1949790">
                <a:tc>
                  <a:txBody>
                    <a:bodyPr/>
                    <a:lstStyle/>
                    <a:p>
                      <a:pPr>
                        <a:spcAft>
                          <a:spcPts val="0"/>
                        </a:spcAft>
                      </a:pPr>
                      <a:r>
                        <a:rPr lang="en-GB" sz="1800" dirty="0">
                          <a:effectLst/>
                        </a:rPr>
                        <a:t>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Reviewing the consent narrative, the following were discussed with the patient:</a:t>
                      </a:r>
                    </a:p>
                    <a:p>
                      <a:pPr marL="342900" lvl="0" indent="-342900">
                        <a:spcAft>
                          <a:spcPts val="0"/>
                        </a:spcAft>
                        <a:buFont typeface="Symbol" panose="05050102010706020507" pitchFamily="18" charset="2"/>
                        <a:buChar char=""/>
                      </a:pPr>
                      <a:r>
                        <a:rPr lang="en-GB" sz="1600" dirty="0">
                          <a:effectLst/>
                        </a:rPr>
                        <a:t>Significant, unavoidable and frequently occurring risks to all patients                                                                          </a:t>
                      </a:r>
                    </a:p>
                    <a:p>
                      <a:pPr marL="342900" lvl="0" indent="-342900">
                        <a:spcAft>
                          <a:spcPts val="0"/>
                        </a:spcAft>
                        <a:buFont typeface="Symbol" panose="05050102010706020507" pitchFamily="18" charset="2"/>
                        <a:buChar char=""/>
                      </a:pPr>
                      <a:r>
                        <a:rPr lang="en-GB" sz="1600" dirty="0">
                          <a:effectLst/>
                        </a:rPr>
                        <a:t>Risks of particular significance to this patient (material risks)	                     </a:t>
                      </a:r>
                    </a:p>
                    <a:p>
                      <a:pPr marL="342900" lvl="0" indent="-342900">
                        <a:spcAft>
                          <a:spcPts val="0"/>
                        </a:spcAft>
                        <a:buFont typeface="Symbol" panose="05050102010706020507" pitchFamily="18" charset="2"/>
                        <a:buChar char=""/>
                      </a:pPr>
                      <a:r>
                        <a:rPr lang="en-GB" sz="1600" dirty="0">
                          <a:effectLst/>
                        </a:rPr>
                        <a:t>benefits                                                                                      </a:t>
                      </a:r>
                    </a:p>
                    <a:p>
                      <a:pPr marL="342900" lvl="0" indent="-342900">
                        <a:spcAft>
                          <a:spcPts val="0"/>
                        </a:spcAft>
                        <a:buFont typeface="Symbol" panose="05050102010706020507" pitchFamily="18" charset="2"/>
                        <a:buChar char=""/>
                      </a:pPr>
                      <a:r>
                        <a:rPr lang="en-GB" sz="1600" dirty="0">
                          <a:effectLst/>
                        </a:rPr>
                        <a:t>appropriate alternative treatments including no treatment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spcAft>
                          <a:spcPts val="0"/>
                        </a:spcAft>
                      </a:pPr>
                      <a:r>
                        <a:rPr lang="en-GB" sz="1600" dirty="0">
                          <a:effectLst/>
                        </a:rPr>
                        <a:t> </a:t>
                      </a:r>
                    </a:p>
                    <a:p>
                      <a:pPr algn="ctr">
                        <a:spcAft>
                          <a:spcPts val="0"/>
                        </a:spcAft>
                      </a:pPr>
                      <a:r>
                        <a:rPr lang="en-GB" sz="1600" dirty="0">
                          <a:effectLst/>
                        </a:rPr>
                        <a:t> </a:t>
                      </a:r>
                    </a:p>
                    <a:p>
                      <a:pPr marL="342900" lvl="0" indent="-342900" algn="ctr">
                        <a:spcAft>
                          <a:spcPts val="0"/>
                        </a:spcAft>
                        <a:buFont typeface="Wingdings" panose="05000000000000000000" pitchFamily="2" charset="2"/>
                        <a:buChar char=""/>
                      </a:pPr>
                      <a:r>
                        <a:rPr lang="en-GB" sz="1600" dirty="0">
                          <a:effectLst/>
                        </a:rPr>
                        <a:t>90%</a:t>
                      </a:r>
                    </a:p>
                    <a:p>
                      <a:pPr marL="342900" lvl="0" indent="-342900" algn="ctr">
                        <a:spcAft>
                          <a:spcPts val="0"/>
                        </a:spcAft>
                        <a:buFont typeface="Wingdings" panose="05000000000000000000" pitchFamily="2" charset="2"/>
                        <a:buChar char=""/>
                      </a:pPr>
                      <a:r>
                        <a:rPr lang="en-GB" sz="1600" dirty="0">
                          <a:effectLst/>
                        </a:rPr>
                        <a:t>90%</a:t>
                      </a:r>
                    </a:p>
                    <a:p>
                      <a:pPr marL="342900" lvl="0" indent="-342900" algn="ctr">
                        <a:spcAft>
                          <a:spcPts val="0"/>
                        </a:spcAft>
                        <a:buFont typeface="Wingdings" panose="05000000000000000000" pitchFamily="2" charset="2"/>
                        <a:buChar char=""/>
                      </a:pPr>
                      <a:r>
                        <a:rPr lang="en-GB" sz="1600" dirty="0">
                          <a:effectLst/>
                        </a:rPr>
                        <a:t>90%</a:t>
                      </a:r>
                    </a:p>
                    <a:p>
                      <a:pPr marL="342900" lvl="0" indent="-342900" algn="ctr">
                        <a:spcAft>
                          <a:spcPts val="0"/>
                        </a:spcAft>
                        <a:buFont typeface="Wingdings" panose="05000000000000000000" pitchFamily="2" charset="2"/>
                        <a:buChar char=""/>
                      </a:pPr>
                      <a:r>
                        <a:rPr lang="en-GB" sz="1600" dirty="0">
                          <a:effectLst/>
                        </a:rPr>
                        <a:t>90%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0327051"/>
                  </a:ext>
                </a:extLst>
              </a:tr>
            </a:tbl>
          </a:graphicData>
        </a:graphic>
      </p:graphicFrame>
    </p:spTree>
    <p:extLst>
      <p:ext uri="{BB962C8B-B14F-4D97-AF65-F5344CB8AC3E}">
        <p14:creationId xmlns:p14="http://schemas.microsoft.com/office/powerpoint/2010/main" val="178510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0068183"/>
              </p:ext>
            </p:extLst>
          </p:nvPr>
        </p:nvGraphicFramePr>
        <p:xfrm>
          <a:off x="972164" y="1473932"/>
          <a:ext cx="10065588" cy="2926904"/>
        </p:xfrm>
        <a:graphic>
          <a:graphicData uri="http://schemas.openxmlformats.org/drawingml/2006/table">
            <a:tbl>
              <a:tblPr firstRow="1" firstCol="1" bandRow="1">
                <a:tableStyleId>{5C22544A-7EE6-4342-B048-85BDC9FD1C3A}</a:tableStyleId>
              </a:tblPr>
              <a:tblGrid>
                <a:gridCol w="715878">
                  <a:extLst>
                    <a:ext uri="{9D8B030D-6E8A-4147-A177-3AD203B41FA5}">
                      <a16:colId xmlns:a16="http://schemas.microsoft.com/office/drawing/2014/main" val="3303991484"/>
                    </a:ext>
                  </a:extLst>
                </a:gridCol>
                <a:gridCol w="5491764">
                  <a:extLst>
                    <a:ext uri="{9D8B030D-6E8A-4147-A177-3AD203B41FA5}">
                      <a16:colId xmlns:a16="http://schemas.microsoft.com/office/drawing/2014/main" val="2274314281"/>
                    </a:ext>
                  </a:extLst>
                </a:gridCol>
                <a:gridCol w="1848148">
                  <a:extLst>
                    <a:ext uri="{9D8B030D-6E8A-4147-A177-3AD203B41FA5}">
                      <a16:colId xmlns:a16="http://schemas.microsoft.com/office/drawing/2014/main" val="4179609201"/>
                    </a:ext>
                  </a:extLst>
                </a:gridCol>
                <a:gridCol w="2009798">
                  <a:extLst>
                    <a:ext uri="{9D8B030D-6E8A-4147-A177-3AD203B41FA5}">
                      <a16:colId xmlns:a16="http://schemas.microsoft.com/office/drawing/2014/main" val="3058868454"/>
                    </a:ext>
                  </a:extLst>
                </a:gridCol>
              </a:tblGrid>
              <a:tr h="222701">
                <a:tc>
                  <a:txBody>
                    <a:bodyPr/>
                    <a:lstStyle/>
                    <a:p>
                      <a:pPr>
                        <a:spcAft>
                          <a:spcPts val="0"/>
                        </a:spcAft>
                      </a:pPr>
                      <a:r>
                        <a:rPr lang="en-GB" sz="1600" dirty="0">
                          <a:effectLst/>
                        </a:rPr>
                        <a:t>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An EIDO patient information leaflet is available for the procedure.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a:effectLst/>
                        </a:rPr>
                        <a:t>90%</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6784332"/>
                  </a:ext>
                </a:extLst>
              </a:tr>
              <a:tr h="265220">
                <a:tc>
                  <a:txBody>
                    <a:bodyPr/>
                    <a:lstStyle/>
                    <a:p>
                      <a:pPr>
                        <a:spcAft>
                          <a:spcPts val="0"/>
                        </a:spcAft>
                      </a:pPr>
                      <a:r>
                        <a:rPr lang="en-GB" sz="1600">
                          <a:effectLst/>
                        </a:rPr>
                        <a:t>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A patient information leaflet was offered to patient.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a:effectLst/>
                        </a:rPr>
                        <a:t>90%</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7192608"/>
                  </a:ext>
                </a:extLst>
              </a:tr>
              <a:tr h="466126">
                <a:tc>
                  <a:txBody>
                    <a:bodyPr/>
                    <a:lstStyle/>
                    <a:p>
                      <a:pPr>
                        <a:spcAft>
                          <a:spcPts val="0"/>
                        </a:spcAft>
                      </a:pPr>
                      <a:r>
                        <a:rPr lang="en-GB" sz="1600" dirty="0">
                          <a:effectLst/>
                        </a:rPr>
                        <a:t>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dirty="0">
                          <a:effectLst/>
                        </a:rPr>
                        <a:t>It was clear what type of patient information leaflet was offered to the patient?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dirty="0">
                          <a:effectLst/>
                        </a:rPr>
                        <a:t>90%</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3772496"/>
                  </a:ext>
                </a:extLst>
              </a:tr>
              <a:tr h="445402">
                <a:tc>
                  <a:txBody>
                    <a:bodyPr/>
                    <a:lstStyle/>
                    <a:p>
                      <a:pPr>
                        <a:spcAft>
                          <a:spcPts val="0"/>
                        </a:spcAft>
                      </a:pPr>
                      <a:r>
                        <a:rPr lang="en-GB" sz="1600">
                          <a:effectLst/>
                        </a:rPr>
                        <a:t>10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It was clear what the title / version of the patient information leaflet offered to the patient?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a:effectLst/>
                        </a:rPr>
                        <a:t>90% </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058214"/>
                  </a:ext>
                </a:extLst>
              </a:tr>
              <a:tr h="688421">
                <a:tc>
                  <a:txBody>
                    <a:bodyPr/>
                    <a:lstStyle/>
                    <a:p>
                      <a:pPr>
                        <a:spcAft>
                          <a:spcPts val="0"/>
                        </a:spcAft>
                      </a:pPr>
                      <a:r>
                        <a:rPr lang="en-GB" sz="1600">
                          <a:effectLst/>
                        </a:rPr>
                        <a:t>11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The leaflet offered to the patient was an EIDO patient information leaflet. (if available)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dirty="0">
                          <a:effectLst/>
                        </a:rPr>
                        <a:t>90%</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140452"/>
                  </a:ext>
                </a:extLst>
              </a:tr>
              <a:tr h="222701">
                <a:tc>
                  <a:txBody>
                    <a:bodyPr/>
                    <a:lstStyle/>
                    <a:p>
                      <a:pPr>
                        <a:spcAft>
                          <a:spcPts val="0"/>
                        </a:spcAft>
                      </a:pPr>
                      <a:r>
                        <a:rPr lang="en-GB" sz="1600" dirty="0">
                          <a:effectLst/>
                        </a:rPr>
                        <a:t>12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600" dirty="0">
                          <a:effectLst/>
                        </a:rPr>
                        <a:t>The patient information leaflet offered to the patient was bilingual.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342900" lvl="0" indent="-342900" algn="ctr">
                        <a:spcAft>
                          <a:spcPts val="0"/>
                        </a:spcAft>
                        <a:buFont typeface="Wingdings" panose="05000000000000000000" pitchFamily="2" charset="2"/>
                        <a:buChar char=""/>
                      </a:pPr>
                      <a:r>
                        <a:rPr lang="en-GB" sz="1600" dirty="0">
                          <a:effectLst/>
                        </a:rPr>
                        <a:t>90%</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7339186"/>
                  </a:ext>
                </a:extLst>
              </a:tr>
            </a:tbl>
          </a:graphicData>
        </a:graphic>
      </p:graphicFrame>
    </p:spTree>
    <p:extLst>
      <p:ext uri="{BB962C8B-B14F-4D97-AF65-F5344CB8AC3E}">
        <p14:creationId xmlns:p14="http://schemas.microsoft.com/office/powerpoint/2010/main" val="1823675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14111" y="673820"/>
          <a:ext cx="10515601" cy="4604833"/>
        </p:xfrm>
        <a:graphic>
          <a:graphicData uri="http://schemas.openxmlformats.org/drawingml/2006/table">
            <a:tbl>
              <a:tblPr firstRow="1" firstCol="1" bandRow="1">
                <a:tableStyleId>{5C22544A-7EE6-4342-B048-85BDC9FD1C3A}</a:tableStyleId>
              </a:tblPr>
              <a:tblGrid>
                <a:gridCol w="2437516">
                  <a:extLst>
                    <a:ext uri="{9D8B030D-6E8A-4147-A177-3AD203B41FA5}">
                      <a16:colId xmlns:a16="http://schemas.microsoft.com/office/drawing/2014/main" val="4023304776"/>
                    </a:ext>
                  </a:extLst>
                </a:gridCol>
                <a:gridCol w="2471166">
                  <a:extLst>
                    <a:ext uri="{9D8B030D-6E8A-4147-A177-3AD203B41FA5}">
                      <a16:colId xmlns:a16="http://schemas.microsoft.com/office/drawing/2014/main" val="3792758328"/>
                    </a:ext>
                  </a:extLst>
                </a:gridCol>
                <a:gridCol w="1150407">
                  <a:extLst>
                    <a:ext uri="{9D8B030D-6E8A-4147-A177-3AD203B41FA5}">
                      <a16:colId xmlns:a16="http://schemas.microsoft.com/office/drawing/2014/main" val="2296174854"/>
                    </a:ext>
                  </a:extLst>
                </a:gridCol>
                <a:gridCol w="959023">
                  <a:extLst>
                    <a:ext uri="{9D8B030D-6E8A-4147-A177-3AD203B41FA5}">
                      <a16:colId xmlns:a16="http://schemas.microsoft.com/office/drawing/2014/main" val="4191070570"/>
                    </a:ext>
                  </a:extLst>
                </a:gridCol>
                <a:gridCol w="1814993">
                  <a:extLst>
                    <a:ext uri="{9D8B030D-6E8A-4147-A177-3AD203B41FA5}">
                      <a16:colId xmlns:a16="http://schemas.microsoft.com/office/drawing/2014/main" val="4160179337"/>
                    </a:ext>
                  </a:extLst>
                </a:gridCol>
                <a:gridCol w="1682496">
                  <a:extLst>
                    <a:ext uri="{9D8B030D-6E8A-4147-A177-3AD203B41FA5}">
                      <a16:colId xmlns:a16="http://schemas.microsoft.com/office/drawing/2014/main" val="200138781"/>
                    </a:ext>
                  </a:extLst>
                </a:gridCol>
              </a:tblGrid>
              <a:tr h="782828">
                <a:tc gridSpan="6">
                  <a:txBody>
                    <a:bodyPr/>
                    <a:lstStyle/>
                    <a:p>
                      <a:pPr>
                        <a:lnSpc>
                          <a:spcPct val="107000"/>
                        </a:lnSpc>
                        <a:spcAft>
                          <a:spcPts val="0"/>
                        </a:spcAft>
                      </a:pPr>
                      <a:r>
                        <a:rPr lang="en-GB" sz="1800">
                          <a:effectLst/>
                        </a:rPr>
                        <a:t>Action Plan:</a:t>
                      </a:r>
                    </a:p>
                    <a:p>
                      <a:pPr>
                        <a:lnSpc>
                          <a:spcPct val="107000"/>
                        </a:lnSpc>
                        <a:spcAft>
                          <a:spcPts val="0"/>
                        </a:spcAft>
                      </a:pPr>
                      <a:r>
                        <a:rPr lang="en-GB" sz="1800">
                          <a:effectLst/>
                        </a:rPr>
                        <a:t>Please complete the action plan below that specifying how improvements will be made.  </a:t>
                      </a:r>
                    </a:p>
                    <a:p>
                      <a:pPr>
                        <a:lnSpc>
                          <a:spcPct val="107000"/>
                        </a:lnSpc>
                        <a:spcAft>
                          <a:spcPts val="0"/>
                        </a:spcAft>
                      </a:pPr>
                      <a:r>
                        <a:rPr lang="en-GB" sz="1800">
                          <a:effectLst/>
                        </a:rPr>
                        <a:t>Please include an action for each measure where compliance achieved did not meet the audit standard.</a:t>
                      </a:r>
                    </a:p>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42893932"/>
                  </a:ext>
                </a:extLst>
              </a:tr>
              <a:tr h="391414">
                <a:tc>
                  <a:txBody>
                    <a:bodyPr/>
                    <a:lstStyle/>
                    <a:p>
                      <a:pPr>
                        <a:lnSpc>
                          <a:spcPct val="107000"/>
                        </a:lnSpc>
                        <a:spcAft>
                          <a:spcPts val="0"/>
                        </a:spcAft>
                      </a:pPr>
                      <a:r>
                        <a:rPr lang="en-GB" sz="1800">
                          <a:effectLst/>
                        </a:rPr>
                        <a:t>Issue identified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Improvement Action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Timescale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Lead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Outcome </a:t>
                      </a:r>
                    </a:p>
                    <a:p>
                      <a:pPr>
                        <a:lnSpc>
                          <a:spcPct val="107000"/>
                        </a:lnSpc>
                        <a:spcAft>
                          <a:spcPts val="0"/>
                        </a:spcAft>
                      </a:pPr>
                      <a:r>
                        <a:rPr lang="en-GB" sz="1800">
                          <a:effectLst/>
                        </a:rPr>
                        <a:t>(if implemented)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Impact </a:t>
                      </a:r>
                    </a:p>
                    <a:p>
                      <a:pPr>
                        <a:lnSpc>
                          <a:spcPct val="107000"/>
                        </a:lnSpc>
                        <a:spcAft>
                          <a:spcPts val="0"/>
                        </a:spcAft>
                      </a:pPr>
                      <a:r>
                        <a:rPr lang="en-GB" sz="1800">
                          <a:effectLst/>
                        </a:rPr>
                        <a:t>(if implemented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4740291"/>
                  </a:ext>
                </a:extLst>
              </a:tr>
              <a:tr h="391414">
                <a:tc>
                  <a:txBody>
                    <a:bodyPr/>
                    <a:lstStyle/>
                    <a:p>
                      <a:pPr>
                        <a:lnSpc>
                          <a:spcPct val="107000"/>
                        </a:lnSpc>
                        <a:spcAft>
                          <a:spcPts val="0"/>
                        </a:spcAft>
                      </a:pPr>
                      <a:r>
                        <a:rPr lang="en-GB" sz="1800">
                          <a:effectLst/>
                        </a:rPr>
                        <a:t> </a:t>
                      </a:r>
                    </a:p>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5934244"/>
                  </a:ext>
                </a:extLst>
              </a:tr>
              <a:tr h="391414">
                <a:tc>
                  <a:txBody>
                    <a:bodyPr/>
                    <a:lstStyle/>
                    <a:p>
                      <a:pPr>
                        <a:lnSpc>
                          <a:spcPct val="107000"/>
                        </a:lnSpc>
                        <a:spcAft>
                          <a:spcPts val="0"/>
                        </a:spcAft>
                      </a:pPr>
                      <a:r>
                        <a:rPr lang="en-GB" sz="1800">
                          <a:effectLst/>
                        </a:rPr>
                        <a:t> </a:t>
                      </a:r>
                    </a:p>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9897811"/>
                  </a:ext>
                </a:extLst>
              </a:tr>
              <a:tr h="391414">
                <a:tc>
                  <a:txBody>
                    <a:bodyPr/>
                    <a:lstStyle/>
                    <a:p>
                      <a:pPr>
                        <a:lnSpc>
                          <a:spcPct val="107000"/>
                        </a:lnSpc>
                        <a:spcAft>
                          <a:spcPts val="0"/>
                        </a:spcAft>
                      </a:pPr>
                      <a:r>
                        <a:rPr lang="en-GB" sz="1800">
                          <a:effectLst/>
                        </a:rPr>
                        <a:t> </a:t>
                      </a:r>
                    </a:p>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6535389"/>
                  </a:ext>
                </a:extLst>
              </a:tr>
              <a:tr h="391414">
                <a:tc>
                  <a:txBody>
                    <a:bodyPr/>
                    <a:lstStyle/>
                    <a:p>
                      <a:pPr>
                        <a:lnSpc>
                          <a:spcPct val="107000"/>
                        </a:lnSpc>
                        <a:spcAft>
                          <a:spcPts val="0"/>
                        </a:spcAft>
                      </a:pPr>
                      <a:r>
                        <a:rPr lang="en-GB" sz="1800">
                          <a:effectLst/>
                        </a:rPr>
                        <a:t> </a:t>
                      </a:r>
                    </a:p>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4310893"/>
                  </a:ext>
                </a:extLst>
              </a:tr>
              <a:tr h="391414">
                <a:tc>
                  <a:txBody>
                    <a:bodyPr/>
                    <a:lstStyle/>
                    <a:p>
                      <a:pPr>
                        <a:lnSpc>
                          <a:spcPct val="107000"/>
                        </a:lnSpc>
                        <a:spcAft>
                          <a:spcPts val="0"/>
                        </a:spcAft>
                      </a:pPr>
                      <a:r>
                        <a:rPr lang="en-GB" sz="1800">
                          <a:effectLst/>
                        </a:rPr>
                        <a:t> </a:t>
                      </a:r>
                    </a:p>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7775286"/>
                  </a:ext>
                </a:extLst>
              </a:tr>
            </a:tbl>
          </a:graphicData>
        </a:graphic>
      </p:graphicFrame>
    </p:spTree>
    <p:extLst>
      <p:ext uri="{BB962C8B-B14F-4D97-AF65-F5344CB8AC3E}">
        <p14:creationId xmlns:p14="http://schemas.microsoft.com/office/powerpoint/2010/main" val="3343886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F5D98-CC57-442C-5F08-AEDCF55EE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D763C-C148-6F9A-9AA0-1ABAD4635CE4}"/>
              </a:ext>
            </a:extLst>
          </p:cNvPr>
          <p:cNvSpPr txBox="1">
            <a:spLocks/>
          </p:cNvSpPr>
          <p:nvPr/>
        </p:nvSpPr>
        <p:spPr>
          <a:xfrm>
            <a:off x="838200" y="365125"/>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t>Key Messages</a:t>
            </a:r>
            <a:endParaRPr lang="en-GB" b="1" dirty="0"/>
          </a:p>
        </p:txBody>
      </p:sp>
      <p:sp>
        <p:nvSpPr>
          <p:cNvPr id="3" name="Content Placeholder 2">
            <a:extLst>
              <a:ext uri="{FF2B5EF4-FFF2-40B4-BE49-F238E27FC236}">
                <a16:creationId xmlns:a16="http://schemas.microsoft.com/office/drawing/2014/main" id="{A8BB1113-F7E1-1FBD-7DEF-3EDE53ADDDFF}"/>
              </a:ext>
            </a:extLst>
          </p:cNvPr>
          <p:cNvSpPr txBox="1">
            <a:spLocks/>
          </p:cNvSpPr>
          <p:nvPr/>
        </p:nvSpPr>
        <p:spPr>
          <a:xfrm>
            <a:off x="828328" y="1253331"/>
            <a:ext cx="10515600" cy="4351338"/>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dirty="0"/>
          </a:p>
          <a:p>
            <a:r>
              <a:rPr lang="en-GB" dirty="0"/>
              <a:t>Procedure specific information leaflet only provided in 40% cases across all specialties </a:t>
            </a:r>
          </a:p>
          <a:p>
            <a:endParaRPr lang="en-GB" dirty="0"/>
          </a:p>
          <a:p>
            <a:r>
              <a:rPr lang="en-GB" dirty="0"/>
              <a:t>Version of leaflet provided only recorded 25% cases </a:t>
            </a:r>
          </a:p>
          <a:p>
            <a:pPr marL="0" indent="0">
              <a:buFont typeface="Arial" pitchFamily="34" charset="0"/>
              <a:buNone/>
            </a:pPr>
            <a:endParaRPr lang="en-GB" dirty="0"/>
          </a:p>
          <a:p>
            <a:r>
              <a:rPr lang="en-GB" dirty="0"/>
              <a:t>Not all appropriate and available treatment options discussed</a:t>
            </a:r>
          </a:p>
          <a:p>
            <a:pPr marL="0" indent="0">
              <a:buFont typeface="Arial" pitchFamily="34" charset="0"/>
              <a:buNone/>
            </a:pPr>
            <a:r>
              <a:rPr lang="en-GB" dirty="0"/>
              <a:t>   &gt; 20% cases </a:t>
            </a:r>
          </a:p>
          <a:p>
            <a:endParaRPr lang="en-GB" dirty="0"/>
          </a:p>
          <a:p>
            <a:r>
              <a:rPr lang="en-GB" dirty="0"/>
              <a:t>Decreased engagement in second cycle of peer review.  Lack of clinical capacity cited by clinical leads</a:t>
            </a:r>
          </a:p>
        </p:txBody>
      </p:sp>
    </p:spTree>
    <p:extLst>
      <p:ext uri="{BB962C8B-B14F-4D97-AF65-F5344CB8AC3E}">
        <p14:creationId xmlns:p14="http://schemas.microsoft.com/office/powerpoint/2010/main" val="985782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4159-8201-0288-8B66-AF6DF2772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EC71C-C1C8-CB26-F36D-77C1BCA02301}"/>
              </a:ext>
            </a:extLst>
          </p:cNvPr>
          <p:cNvSpPr txBox="1">
            <a:spLocks/>
          </p:cNvSpPr>
          <p:nvPr/>
        </p:nvSpPr>
        <p:spPr>
          <a:xfrm>
            <a:off x="838200" y="365125"/>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t>Feedback</a:t>
            </a:r>
            <a:endParaRPr lang="en-GB" b="1" dirty="0"/>
          </a:p>
        </p:txBody>
      </p:sp>
      <p:sp>
        <p:nvSpPr>
          <p:cNvPr id="3" name="Content Placeholder 2">
            <a:extLst>
              <a:ext uri="{FF2B5EF4-FFF2-40B4-BE49-F238E27FC236}">
                <a16:creationId xmlns:a16="http://schemas.microsoft.com/office/drawing/2014/main" id="{DA3E34C9-5FB8-C54C-4936-C1F32DA9462C}"/>
              </a:ext>
            </a:extLst>
          </p:cNvPr>
          <p:cNvSpPr txBox="1">
            <a:spLocks/>
          </p:cNvSpPr>
          <p:nvPr/>
        </p:nvSpPr>
        <p:spPr>
          <a:xfrm>
            <a:off x="824137" y="836712"/>
            <a:ext cx="10515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dirty="0"/>
          </a:p>
          <a:p>
            <a:r>
              <a:rPr lang="en-GB" dirty="0"/>
              <a:t>Well received nationally</a:t>
            </a:r>
          </a:p>
          <a:p>
            <a:endParaRPr lang="en-GB" dirty="0"/>
          </a:p>
          <a:p>
            <a:r>
              <a:rPr lang="en-GB" dirty="0"/>
              <a:t>Valuable organisational learning tool</a:t>
            </a:r>
          </a:p>
          <a:p>
            <a:endParaRPr lang="en-GB" dirty="0"/>
          </a:p>
          <a:p>
            <a:r>
              <a:rPr lang="en-GB" dirty="0"/>
              <a:t>Educational value of the exercise</a:t>
            </a:r>
          </a:p>
          <a:p>
            <a:endParaRPr lang="en-GB" dirty="0"/>
          </a:p>
          <a:p>
            <a:r>
              <a:rPr lang="en-GB" dirty="0"/>
              <a:t>Reflective practice</a:t>
            </a:r>
          </a:p>
        </p:txBody>
      </p:sp>
    </p:spTree>
    <p:extLst>
      <p:ext uri="{BB962C8B-B14F-4D97-AF65-F5344CB8AC3E}">
        <p14:creationId xmlns:p14="http://schemas.microsoft.com/office/powerpoint/2010/main" val="2403749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16927-8387-3F76-0653-F6D273EEF3D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2EFF0AD-A51B-5C40-2F81-3AB29B95119E}"/>
              </a:ext>
            </a:extLst>
          </p:cNvPr>
          <p:cNvSpPr/>
          <p:nvPr/>
        </p:nvSpPr>
        <p:spPr>
          <a:xfrm>
            <a:off x="0" y="-724"/>
            <a:ext cx="12191999" cy="5805988"/>
          </a:xfrm>
          <a:prstGeom prst="rect">
            <a:avLst/>
          </a:prstGeom>
          <a:gradFill flip="none" rotWithShape="1">
            <a:gsLst>
              <a:gs pos="0">
                <a:schemeClr val="tx2">
                  <a:lumMod val="75000"/>
                  <a:lumOff val="25000"/>
                </a:schemeClr>
              </a:gs>
              <a:gs pos="53000">
                <a:schemeClr val="accent1">
                  <a:lumMod val="75000"/>
                </a:schemeClr>
              </a:gs>
              <a:gs pos="100000">
                <a:srgbClr val="32485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BC2942AB-60E1-1AF5-8522-666CAEC24E67}"/>
              </a:ext>
            </a:extLst>
          </p:cNvPr>
          <p:cNvSpPr txBox="1"/>
          <p:nvPr/>
        </p:nvSpPr>
        <p:spPr>
          <a:xfrm>
            <a:off x="335360" y="548680"/>
            <a:ext cx="7704856" cy="1015663"/>
          </a:xfrm>
          <a:prstGeom prst="rect">
            <a:avLst/>
          </a:prstGeom>
          <a:noFill/>
        </p:spPr>
        <p:txBody>
          <a:bodyPr wrap="square" rtlCol="0">
            <a:spAutoFit/>
          </a:bodyPr>
          <a:lstStyle/>
          <a:p>
            <a:r>
              <a:rPr lang="en-GB" sz="3000" b="1" dirty="0">
                <a:solidFill>
                  <a:schemeClr val="bg1"/>
                </a:solidFill>
                <a:latin typeface="Verdana" panose="020B0604030504040204" pitchFamily="34" charset="0"/>
                <a:ea typeface="Verdana" panose="020B0604030504040204" pitchFamily="34" charset="0"/>
              </a:rPr>
              <a:t>All-Wales Peer Review</a:t>
            </a:r>
          </a:p>
          <a:p>
            <a:r>
              <a:rPr lang="en-GB" sz="3000" b="1" dirty="0">
                <a:solidFill>
                  <a:schemeClr val="bg1"/>
                </a:solidFill>
                <a:latin typeface="Verdana" panose="020B0604030504040204" pitchFamily="34" charset="0"/>
                <a:ea typeface="Verdana" panose="020B0604030504040204" pitchFamily="34" charset="0"/>
              </a:rPr>
              <a:t>For Decision Making &amp; Consent</a:t>
            </a:r>
          </a:p>
        </p:txBody>
      </p:sp>
      <p:sp>
        <p:nvSpPr>
          <p:cNvPr id="9" name="TextBox 8">
            <a:extLst>
              <a:ext uri="{FF2B5EF4-FFF2-40B4-BE49-F238E27FC236}">
                <a16:creationId xmlns:a16="http://schemas.microsoft.com/office/drawing/2014/main" id="{E688C421-2BE0-2F1A-B101-76A685331787}"/>
              </a:ext>
            </a:extLst>
          </p:cNvPr>
          <p:cNvSpPr txBox="1"/>
          <p:nvPr/>
        </p:nvSpPr>
        <p:spPr>
          <a:xfrm>
            <a:off x="336578" y="3748789"/>
            <a:ext cx="8639742" cy="1261884"/>
          </a:xfrm>
          <a:prstGeom prst="rect">
            <a:avLst/>
          </a:prstGeom>
          <a:noFill/>
        </p:spPr>
        <p:txBody>
          <a:bodyPr wrap="square" rtlCol="0">
            <a:spAutoFit/>
          </a:bodyPr>
          <a:lstStyle/>
          <a:p>
            <a:r>
              <a:rPr lang="en-GB" dirty="0">
                <a:solidFill>
                  <a:schemeClr val="bg1"/>
                </a:solidFill>
                <a:latin typeface="Verdana" panose="020B0604030504040204" pitchFamily="34" charset="0"/>
                <a:ea typeface="Verdana" panose="020B0604030504040204" pitchFamily="34" charset="0"/>
              </a:rPr>
              <a:t>Jonathan Webb, </a:t>
            </a:r>
            <a:r>
              <a:rPr lang="en-GB" i="1" dirty="0">
                <a:solidFill>
                  <a:schemeClr val="bg1"/>
                </a:solidFill>
                <a:latin typeface="Verdana" panose="020B0604030504040204" pitchFamily="34" charset="0"/>
                <a:ea typeface="Verdana" panose="020B0604030504040204" pitchFamily="34" charset="0"/>
              </a:rPr>
              <a:t>Head of Safety &amp; Learning</a:t>
            </a:r>
          </a:p>
          <a:p>
            <a:endParaRPr lang="en-GB" sz="400" dirty="0">
              <a:solidFill>
                <a:schemeClr val="bg1"/>
              </a:solidFill>
              <a:latin typeface="Verdana" panose="020B0604030504040204" pitchFamily="34" charset="0"/>
              <a:ea typeface="Verdana" panose="020B0604030504040204" pitchFamily="34" charset="0"/>
            </a:endParaRPr>
          </a:p>
          <a:p>
            <a:r>
              <a:rPr lang="en-GB" dirty="0">
                <a:solidFill>
                  <a:schemeClr val="bg1"/>
                </a:solidFill>
                <a:latin typeface="Verdana" panose="020B0604030504040204" pitchFamily="34" charset="0"/>
                <a:ea typeface="Verdana" panose="020B0604030504040204" pitchFamily="34" charset="0"/>
              </a:rPr>
              <a:t>Dr Ben Thomas, </a:t>
            </a:r>
            <a:r>
              <a:rPr lang="en-GB" i="1" dirty="0">
                <a:solidFill>
                  <a:schemeClr val="bg1"/>
                </a:solidFill>
                <a:latin typeface="Verdana" panose="020B0604030504040204" pitchFamily="34" charset="0"/>
                <a:ea typeface="Verdana" panose="020B0604030504040204" pitchFamily="34" charset="0"/>
              </a:rPr>
              <a:t>National Clinical Lead for Decision Making &amp; Consent</a:t>
            </a:r>
          </a:p>
          <a:p>
            <a:endParaRPr lang="en-GB" i="1" dirty="0">
              <a:solidFill>
                <a:schemeClr val="bg1"/>
              </a:solidFill>
              <a:latin typeface="Verdana" panose="020B0604030504040204" pitchFamily="34" charset="0"/>
              <a:ea typeface="Verdana" panose="020B0604030504040204" pitchFamily="34" charset="0"/>
            </a:endParaRPr>
          </a:p>
          <a:p>
            <a:r>
              <a:rPr lang="en-GB" b="1" dirty="0">
                <a:solidFill>
                  <a:schemeClr val="bg1"/>
                </a:solidFill>
                <a:latin typeface="Verdana" panose="020B0604030504040204" pitchFamily="34" charset="0"/>
                <a:ea typeface="Verdana" panose="020B0604030504040204" pitchFamily="34" charset="0"/>
              </a:rPr>
              <a:t>Welsh Risk Pool</a:t>
            </a:r>
          </a:p>
        </p:txBody>
      </p:sp>
      <p:pic>
        <p:nvPicPr>
          <p:cNvPr id="18" name="Picture 17">
            <a:extLst>
              <a:ext uri="{FF2B5EF4-FFF2-40B4-BE49-F238E27FC236}">
                <a16:creationId xmlns:a16="http://schemas.microsoft.com/office/drawing/2014/main" id="{02FD327E-ADD7-90E2-5E15-1B8DFD58E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93561"/>
            <a:ext cx="12191998" cy="99414"/>
          </a:xfrm>
          <a:prstGeom prst="rect">
            <a:avLst/>
          </a:prstGeom>
        </p:spPr>
      </p:pic>
      <p:sp>
        <p:nvSpPr>
          <p:cNvPr id="2" name="Rectangle 1">
            <a:extLst>
              <a:ext uri="{FF2B5EF4-FFF2-40B4-BE49-F238E27FC236}">
                <a16:creationId xmlns:a16="http://schemas.microsoft.com/office/drawing/2014/main" id="{319D8142-25CD-0328-3D0B-8E21DBE5E6FD}"/>
              </a:ext>
            </a:extLst>
          </p:cNvPr>
          <p:cNvSpPr/>
          <p:nvPr/>
        </p:nvSpPr>
        <p:spPr>
          <a:xfrm>
            <a:off x="119336" y="5890282"/>
            <a:ext cx="4428312" cy="9230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9D78679-08A8-E814-88CE-3E919E511C22}"/>
              </a:ext>
            </a:extLst>
          </p:cNvPr>
          <p:cNvSpPr/>
          <p:nvPr/>
        </p:nvSpPr>
        <p:spPr>
          <a:xfrm>
            <a:off x="7265798" y="5890282"/>
            <a:ext cx="4806866" cy="9230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blue and gold text&#10;&#10;Description automatically generated">
            <a:extLst>
              <a:ext uri="{FF2B5EF4-FFF2-40B4-BE49-F238E27FC236}">
                <a16:creationId xmlns:a16="http://schemas.microsoft.com/office/drawing/2014/main" id="{CEAA8BCB-B5B6-11FE-A28D-EE3A581EBD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9231" y="5980576"/>
            <a:ext cx="2027789" cy="672836"/>
          </a:xfrm>
          <a:prstGeom prst="rect">
            <a:avLst/>
          </a:prstGeom>
        </p:spPr>
      </p:pic>
      <p:sp>
        <p:nvSpPr>
          <p:cNvPr id="3" name="TextBox 2">
            <a:extLst>
              <a:ext uri="{FF2B5EF4-FFF2-40B4-BE49-F238E27FC236}">
                <a16:creationId xmlns:a16="http://schemas.microsoft.com/office/drawing/2014/main" id="{93355444-A04A-27A0-7FF1-4476B74F0A4E}"/>
              </a:ext>
            </a:extLst>
          </p:cNvPr>
          <p:cNvSpPr txBox="1"/>
          <p:nvPr/>
        </p:nvSpPr>
        <p:spPr>
          <a:xfrm>
            <a:off x="191344" y="6109245"/>
            <a:ext cx="6232070" cy="415498"/>
          </a:xfrm>
          <a:prstGeom prst="rect">
            <a:avLst/>
          </a:prstGeom>
          <a:noFill/>
        </p:spPr>
        <p:txBody>
          <a:bodyPr wrap="square" rtlCol="0">
            <a:spAutoFit/>
          </a:bodyPr>
          <a:lstStyle/>
          <a:p>
            <a:r>
              <a:rPr lang="en-GB" sz="1050" i="1" dirty="0">
                <a:solidFill>
                  <a:srgbClr val="BE955B"/>
                </a:solidFill>
                <a:latin typeface="Verdana" panose="020B0604030504040204" pitchFamily="34" charset="0"/>
                <a:ea typeface="Verdana" panose="020B0604030504040204" pitchFamily="34" charset="0"/>
              </a:rPr>
              <a:t>Delivering Value, Innovation and </a:t>
            </a:r>
          </a:p>
          <a:p>
            <a:r>
              <a:rPr lang="en-GB" sz="1050" i="1" dirty="0">
                <a:solidFill>
                  <a:srgbClr val="BE955B"/>
                </a:solidFill>
                <a:latin typeface="Verdana" panose="020B0604030504040204" pitchFamily="34" charset="0"/>
                <a:ea typeface="Verdana" panose="020B0604030504040204" pitchFamily="34" charset="0"/>
              </a:rPr>
              <a:t>Excellence through Partnership</a:t>
            </a:r>
          </a:p>
        </p:txBody>
      </p:sp>
      <p:sp>
        <p:nvSpPr>
          <p:cNvPr id="8" name="Rectangle 7">
            <a:extLst>
              <a:ext uri="{FF2B5EF4-FFF2-40B4-BE49-F238E27FC236}">
                <a16:creationId xmlns:a16="http://schemas.microsoft.com/office/drawing/2014/main" id="{EBAFD739-8EC4-5E7D-F9E6-3427EB6B8C40}"/>
              </a:ext>
            </a:extLst>
          </p:cNvPr>
          <p:cNvSpPr/>
          <p:nvPr/>
        </p:nvSpPr>
        <p:spPr>
          <a:xfrm>
            <a:off x="4263894" y="5941582"/>
            <a:ext cx="2880320" cy="871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136EF60-B20B-14FA-0B62-7FBA1CF7F89E}"/>
              </a:ext>
            </a:extLst>
          </p:cNvPr>
          <p:cNvSpPr txBox="1"/>
          <p:nvPr/>
        </p:nvSpPr>
        <p:spPr>
          <a:xfrm>
            <a:off x="5840594" y="5016288"/>
            <a:ext cx="6232070" cy="646331"/>
          </a:xfrm>
          <a:prstGeom prst="rect">
            <a:avLst/>
          </a:prstGeom>
          <a:noFill/>
        </p:spPr>
        <p:txBody>
          <a:bodyPr wrap="square" rtlCol="0">
            <a:spAutoFit/>
          </a:bodyPr>
          <a:lstStyle/>
          <a:p>
            <a:pPr algn="r"/>
            <a:r>
              <a:rPr lang="en-GB" dirty="0">
                <a:solidFill>
                  <a:schemeClr val="bg1"/>
                </a:solidFill>
                <a:latin typeface="Verdana" panose="020B0604030504040204" pitchFamily="34" charset="0"/>
                <a:ea typeface="Verdana" panose="020B0604030504040204" pitchFamily="34" charset="0"/>
              </a:rPr>
              <a:t>EIDO Consent Conference</a:t>
            </a:r>
          </a:p>
          <a:p>
            <a:pPr algn="r"/>
            <a:r>
              <a:rPr lang="en-GB" dirty="0">
                <a:solidFill>
                  <a:schemeClr val="bg1"/>
                </a:solidFill>
                <a:latin typeface="Verdana" panose="020B0604030504040204" pitchFamily="34" charset="0"/>
                <a:ea typeface="Verdana" panose="020B0604030504040204" pitchFamily="34" charset="0"/>
              </a:rPr>
              <a:t>26</a:t>
            </a:r>
            <a:r>
              <a:rPr lang="en-GB" baseline="30000" dirty="0">
                <a:solidFill>
                  <a:schemeClr val="bg1"/>
                </a:solidFill>
                <a:latin typeface="Verdana" panose="020B0604030504040204" pitchFamily="34" charset="0"/>
                <a:ea typeface="Verdana" panose="020B0604030504040204" pitchFamily="34" charset="0"/>
              </a:rPr>
              <a:t>th</a:t>
            </a:r>
            <a:r>
              <a:rPr lang="en-GB" dirty="0">
                <a:solidFill>
                  <a:schemeClr val="bg1"/>
                </a:solidFill>
                <a:latin typeface="Verdana" panose="020B0604030504040204" pitchFamily="34" charset="0"/>
                <a:ea typeface="Verdana" panose="020B0604030504040204" pitchFamily="34" charset="0"/>
              </a:rPr>
              <a:t> November 2024</a:t>
            </a:r>
          </a:p>
        </p:txBody>
      </p:sp>
      <p:pic>
        <p:nvPicPr>
          <p:cNvPr id="17" name="Picture 16" descr="A black background with blue and yellow text&#10;&#10;Description automatically generated">
            <a:extLst>
              <a:ext uri="{FF2B5EF4-FFF2-40B4-BE49-F238E27FC236}">
                <a16:creationId xmlns:a16="http://schemas.microsoft.com/office/drawing/2014/main" id="{E2A891E1-9A3F-2F05-4843-50CDD2B9B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1483977"/>
            <a:ext cx="7824192" cy="2143614"/>
          </a:xfrm>
          <a:prstGeom prst="rect">
            <a:avLst/>
          </a:prstGeom>
        </p:spPr>
      </p:pic>
    </p:spTree>
    <p:extLst>
      <p:ext uri="{BB962C8B-B14F-4D97-AF65-F5344CB8AC3E}">
        <p14:creationId xmlns:p14="http://schemas.microsoft.com/office/powerpoint/2010/main" val="391883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5B5E4-E505-58F9-22AA-6209CB4B6A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BE506D-D699-BE13-5A27-A30EF006190B}"/>
              </a:ext>
            </a:extLst>
          </p:cNvPr>
          <p:cNvSpPr txBox="1"/>
          <p:nvPr/>
        </p:nvSpPr>
        <p:spPr>
          <a:xfrm>
            <a:off x="5447928" y="378698"/>
            <a:ext cx="583264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Welsh Risk Pool</a:t>
            </a:r>
          </a:p>
        </p:txBody>
      </p:sp>
      <p:pic>
        <p:nvPicPr>
          <p:cNvPr id="7" name="Picture 6">
            <a:extLst>
              <a:ext uri="{FF2B5EF4-FFF2-40B4-BE49-F238E27FC236}">
                <a16:creationId xmlns:a16="http://schemas.microsoft.com/office/drawing/2014/main" id="{9DEEF86F-0B54-9CB6-CDEC-DFD5056AA89D}"/>
              </a:ext>
            </a:extLst>
          </p:cNvPr>
          <p:cNvPicPr>
            <a:picLocks noChangeAspect="1"/>
          </p:cNvPicPr>
          <p:nvPr/>
        </p:nvPicPr>
        <p:blipFill>
          <a:blip r:embed="rId2"/>
          <a:stretch>
            <a:fillRect/>
          </a:stretch>
        </p:blipFill>
        <p:spPr>
          <a:xfrm>
            <a:off x="623392" y="188640"/>
            <a:ext cx="3922081" cy="4869160"/>
          </a:xfrm>
          <a:prstGeom prst="rect">
            <a:avLst/>
          </a:prstGeom>
        </p:spPr>
      </p:pic>
      <p:sp>
        <p:nvSpPr>
          <p:cNvPr id="8" name="TextBox 7">
            <a:extLst>
              <a:ext uri="{FF2B5EF4-FFF2-40B4-BE49-F238E27FC236}">
                <a16:creationId xmlns:a16="http://schemas.microsoft.com/office/drawing/2014/main" id="{EA14935F-EA7A-AA44-C6EC-D545B4923310}"/>
              </a:ext>
            </a:extLst>
          </p:cNvPr>
          <p:cNvSpPr txBox="1"/>
          <p:nvPr/>
        </p:nvSpPr>
        <p:spPr>
          <a:xfrm>
            <a:off x="5471015" y="836712"/>
            <a:ext cx="6552728" cy="954107"/>
          </a:xfrm>
          <a:prstGeom prst="rect">
            <a:avLst/>
          </a:prstGeom>
          <a:noFill/>
        </p:spPr>
        <p:txBody>
          <a:bodyPr wrap="square" rtlCol="0">
            <a:spAutoFit/>
          </a:bodyPr>
          <a:lstStyle/>
          <a:p>
            <a:r>
              <a:rPr lang="en-GB" sz="2400" i="1" dirty="0">
                <a:latin typeface="Arial" panose="020B0604020202020204" pitchFamily="34" charset="0"/>
                <a:cs typeface="Arial" panose="020B0604020202020204" pitchFamily="34" charset="0"/>
              </a:rPr>
              <a:t>Indemnifier for all Health Bodies in Wales</a:t>
            </a:r>
          </a:p>
          <a:p>
            <a:endParaRPr lang="en-GB" sz="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Challenging Clinical Negligence Claims Profile</a:t>
            </a:r>
          </a:p>
          <a:p>
            <a:endParaRPr lang="en-GB" sz="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27CCFA-BABA-CD55-8482-D2A5E43F37DA}"/>
              </a:ext>
            </a:extLst>
          </p:cNvPr>
          <p:cNvSpPr txBox="1"/>
          <p:nvPr/>
        </p:nvSpPr>
        <p:spPr>
          <a:xfrm>
            <a:off x="5471015" y="1916832"/>
            <a:ext cx="5976664" cy="1692771"/>
          </a:xfrm>
          <a:prstGeom prst="rect">
            <a:avLst/>
          </a:prstGeom>
          <a:noFill/>
        </p:spPr>
        <p:txBody>
          <a:bodyPr wrap="square" rtlCol="0">
            <a:spAutoFit/>
          </a:bodyPr>
          <a:lstStyle/>
          <a:p>
            <a:pPr>
              <a:buFont typeface="Arial" pitchFamily="34" charset="0"/>
              <a:buChar char="•"/>
            </a:pPr>
            <a:r>
              <a:rPr lang="en-GB" sz="2800" dirty="0"/>
              <a:t>For 2024/25 the expenditure required to settle claims in-year is expected to be </a:t>
            </a:r>
          </a:p>
          <a:p>
            <a:pPr algn="ctr"/>
            <a:r>
              <a:rPr lang="en-GB" sz="4800" dirty="0"/>
              <a:t>£140m</a:t>
            </a:r>
          </a:p>
        </p:txBody>
      </p:sp>
      <p:sp>
        <p:nvSpPr>
          <p:cNvPr id="5" name="TextBox 4">
            <a:extLst>
              <a:ext uri="{FF2B5EF4-FFF2-40B4-BE49-F238E27FC236}">
                <a16:creationId xmlns:a16="http://schemas.microsoft.com/office/drawing/2014/main" id="{9EEC6F9A-33D4-0C5F-384E-254CBA084D16}"/>
              </a:ext>
            </a:extLst>
          </p:cNvPr>
          <p:cNvSpPr txBox="1"/>
          <p:nvPr/>
        </p:nvSpPr>
        <p:spPr>
          <a:xfrm>
            <a:off x="5399007" y="3861048"/>
            <a:ext cx="6336704" cy="1692771"/>
          </a:xfrm>
          <a:prstGeom prst="rect">
            <a:avLst/>
          </a:prstGeom>
          <a:noFill/>
        </p:spPr>
        <p:txBody>
          <a:bodyPr wrap="square" rtlCol="0">
            <a:spAutoFit/>
          </a:bodyPr>
          <a:lstStyle/>
          <a:p>
            <a:pPr>
              <a:buFont typeface="Arial" pitchFamily="34" charset="0"/>
              <a:buChar char="•"/>
            </a:pPr>
            <a:r>
              <a:rPr lang="en-GB" sz="2800" dirty="0"/>
              <a:t>For the known claims against NHS Wales, reserves are</a:t>
            </a:r>
          </a:p>
          <a:p>
            <a:pPr algn="ctr"/>
            <a:r>
              <a:rPr lang="en-GB" sz="4800" dirty="0"/>
              <a:t>£1.649bn </a:t>
            </a:r>
          </a:p>
        </p:txBody>
      </p:sp>
    </p:spTree>
    <p:extLst>
      <p:ext uri="{BB962C8B-B14F-4D97-AF65-F5344CB8AC3E}">
        <p14:creationId xmlns:p14="http://schemas.microsoft.com/office/powerpoint/2010/main" val="88792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A3E16-08CA-7BD2-F303-5D805DFC68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FF8436-7310-2417-5ADB-675AF7B7D247}"/>
              </a:ext>
            </a:extLst>
          </p:cNvPr>
          <p:cNvSpPr txBox="1"/>
          <p:nvPr/>
        </p:nvSpPr>
        <p:spPr>
          <a:xfrm>
            <a:off x="5447928" y="378698"/>
            <a:ext cx="583264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Welsh Risk Pool</a:t>
            </a:r>
          </a:p>
        </p:txBody>
      </p:sp>
      <p:pic>
        <p:nvPicPr>
          <p:cNvPr id="7" name="Picture 6">
            <a:extLst>
              <a:ext uri="{FF2B5EF4-FFF2-40B4-BE49-F238E27FC236}">
                <a16:creationId xmlns:a16="http://schemas.microsoft.com/office/drawing/2014/main" id="{08080C93-5BB4-E181-BF41-44E15F759BDA}"/>
              </a:ext>
            </a:extLst>
          </p:cNvPr>
          <p:cNvPicPr>
            <a:picLocks noChangeAspect="1"/>
          </p:cNvPicPr>
          <p:nvPr/>
        </p:nvPicPr>
        <p:blipFill>
          <a:blip r:embed="rId2"/>
          <a:stretch>
            <a:fillRect/>
          </a:stretch>
        </p:blipFill>
        <p:spPr>
          <a:xfrm>
            <a:off x="623392" y="188640"/>
            <a:ext cx="3922081" cy="4869160"/>
          </a:xfrm>
          <a:prstGeom prst="rect">
            <a:avLst/>
          </a:prstGeom>
        </p:spPr>
      </p:pic>
      <p:sp>
        <p:nvSpPr>
          <p:cNvPr id="8" name="TextBox 7">
            <a:extLst>
              <a:ext uri="{FF2B5EF4-FFF2-40B4-BE49-F238E27FC236}">
                <a16:creationId xmlns:a16="http://schemas.microsoft.com/office/drawing/2014/main" id="{3B5C38CE-3858-4F7E-5101-3C2E945B8977}"/>
              </a:ext>
            </a:extLst>
          </p:cNvPr>
          <p:cNvSpPr txBox="1"/>
          <p:nvPr/>
        </p:nvSpPr>
        <p:spPr>
          <a:xfrm>
            <a:off x="5471015" y="836712"/>
            <a:ext cx="6552728" cy="954107"/>
          </a:xfrm>
          <a:prstGeom prst="rect">
            <a:avLst/>
          </a:prstGeom>
          <a:noFill/>
        </p:spPr>
        <p:txBody>
          <a:bodyPr wrap="square" rtlCol="0">
            <a:spAutoFit/>
          </a:bodyPr>
          <a:lstStyle/>
          <a:p>
            <a:r>
              <a:rPr lang="en-GB" sz="2400" i="1" dirty="0">
                <a:latin typeface="Arial" panose="020B0604020202020204" pitchFamily="34" charset="0"/>
                <a:cs typeface="Arial" panose="020B0604020202020204" pitchFamily="34" charset="0"/>
              </a:rPr>
              <a:t>Indemnifier for all Health Bodies in Wales</a:t>
            </a:r>
          </a:p>
          <a:p>
            <a:endParaRPr lang="en-GB" sz="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Challenging Clinical Negligence Claims Profile</a:t>
            </a:r>
          </a:p>
          <a:p>
            <a:endParaRPr lang="en-GB" sz="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9940A80-B7AF-F745-C394-9FA57EFEC719}"/>
              </a:ext>
            </a:extLst>
          </p:cNvPr>
          <p:cNvSpPr txBox="1"/>
          <p:nvPr/>
        </p:nvSpPr>
        <p:spPr>
          <a:xfrm>
            <a:off x="5471015" y="1919749"/>
            <a:ext cx="6385625" cy="954107"/>
          </a:xfrm>
          <a:prstGeom prst="rect">
            <a:avLst/>
          </a:prstGeom>
          <a:noFill/>
        </p:spPr>
        <p:txBody>
          <a:bodyPr wrap="square" rtlCol="0">
            <a:spAutoFit/>
          </a:bodyPr>
          <a:lstStyle/>
          <a:p>
            <a:r>
              <a:rPr lang="en-GB" sz="2800" dirty="0"/>
              <a:t>Consent seen as an allegation in </a:t>
            </a:r>
            <a:r>
              <a:rPr lang="en-GB" sz="2800" dirty="0" err="1"/>
              <a:t>approx</a:t>
            </a:r>
            <a:r>
              <a:rPr lang="en-GB" sz="2800" dirty="0"/>
              <a:t> 20% of clinical negligence matters</a:t>
            </a:r>
            <a:endParaRPr lang="en-GB" sz="4800" dirty="0"/>
          </a:p>
        </p:txBody>
      </p:sp>
      <p:pic>
        <p:nvPicPr>
          <p:cNvPr id="2" name="Picture 1">
            <a:extLst>
              <a:ext uri="{FF2B5EF4-FFF2-40B4-BE49-F238E27FC236}">
                <a16:creationId xmlns:a16="http://schemas.microsoft.com/office/drawing/2014/main" id="{B0070B08-8FA2-68BE-75B2-C0B009EDC281}"/>
              </a:ext>
            </a:extLst>
          </p:cNvPr>
          <p:cNvPicPr>
            <a:picLocks noChangeAspect="1"/>
          </p:cNvPicPr>
          <p:nvPr/>
        </p:nvPicPr>
        <p:blipFill>
          <a:blip r:embed="rId3"/>
          <a:stretch>
            <a:fillRect/>
          </a:stretch>
        </p:blipFill>
        <p:spPr>
          <a:xfrm>
            <a:off x="5591944" y="2852936"/>
            <a:ext cx="5094038" cy="2708337"/>
          </a:xfrm>
          <a:prstGeom prst="rect">
            <a:avLst/>
          </a:prstGeom>
        </p:spPr>
      </p:pic>
    </p:spTree>
    <p:extLst>
      <p:ext uri="{BB962C8B-B14F-4D97-AF65-F5344CB8AC3E}">
        <p14:creationId xmlns:p14="http://schemas.microsoft.com/office/powerpoint/2010/main" val="285848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7F3EB-73A4-F963-6FC0-0293414AB2A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B685EE-FBE9-4533-CA7B-C5F1E93D1A48}"/>
              </a:ext>
            </a:extLst>
          </p:cNvPr>
          <p:cNvSpPr txBox="1"/>
          <p:nvPr/>
        </p:nvSpPr>
        <p:spPr>
          <a:xfrm>
            <a:off x="5447928" y="378698"/>
            <a:ext cx="583264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Welsh Risk Pool</a:t>
            </a:r>
          </a:p>
        </p:txBody>
      </p:sp>
      <p:pic>
        <p:nvPicPr>
          <p:cNvPr id="7" name="Picture 6">
            <a:extLst>
              <a:ext uri="{FF2B5EF4-FFF2-40B4-BE49-F238E27FC236}">
                <a16:creationId xmlns:a16="http://schemas.microsoft.com/office/drawing/2014/main" id="{2EE5C265-B9ED-9DBB-1E62-8EACFD734190}"/>
              </a:ext>
            </a:extLst>
          </p:cNvPr>
          <p:cNvPicPr>
            <a:picLocks noChangeAspect="1"/>
          </p:cNvPicPr>
          <p:nvPr/>
        </p:nvPicPr>
        <p:blipFill>
          <a:blip r:embed="rId2"/>
          <a:stretch>
            <a:fillRect/>
          </a:stretch>
        </p:blipFill>
        <p:spPr>
          <a:xfrm>
            <a:off x="623392" y="188640"/>
            <a:ext cx="3922081" cy="4869160"/>
          </a:xfrm>
          <a:prstGeom prst="rect">
            <a:avLst/>
          </a:prstGeom>
        </p:spPr>
      </p:pic>
      <p:sp>
        <p:nvSpPr>
          <p:cNvPr id="8" name="TextBox 7">
            <a:extLst>
              <a:ext uri="{FF2B5EF4-FFF2-40B4-BE49-F238E27FC236}">
                <a16:creationId xmlns:a16="http://schemas.microsoft.com/office/drawing/2014/main" id="{2D4166F6-7A11-155A-A589-A7BED075B772}"/>
              </a:ext>
            </a:extLst>
          </p:cNvPr>
          <p:cNvSpPr txBox="1"/>
          <p:nvPr/>
        </p:nvSpPr>
        <p:spPr>
          <a:xfrm>
            <a:off x="5471015" y="836712"/>
            <a:ext cx="6552728" cy="584775"/>
          </a:xfrm>
          <a:prstGeom prst="rect">
            <a:avLst/>
          </a:prstGeom>
          <a:noFill/>
        </p:spPr>
        <p:txBody>
          <a:bodyPr wrap="square" rtlCol="0">
            <a:spAutoFit/>
          </a:bodyPr>
          <a:lstStyle/>
          <a:p>
            <a:r>
              <a:rPr lang="en-GB" sz="2400" i="1" dirty="0">
                <a:latin typeface="Arial" panose="020B0604020202020204" pitchFamily="34" charset="0"/>
                <a:cs typeface="Arial" panose="020B0604020202020204" pitchFamily="34" charset="0"/>
              </a:rPr>
              <a:t>Indemnifier for all Health Bodies in Wales</a:t>
            </a:r>
          </a:p>
          <a:p>
            <a:endParaRPr lang="en-GB" sz="400" dirty="0">
              <a:latin typeface="Arial" panose="020B0604020202020204" pitchFamily="34" charset="0"/>
              <a:cs typeface="Arial" panose="020B0604020202020204" pitchFamily="34" charset="0"/>
            </a:endParaRPr>
          </a:p>
          <a:p>
            <a:endParaRPr lang="en-GB" sz="400" dirty="0">
              <a:latin typeface="Arial" panose="020B0604020202020204" pitchFamily="34" charset="0"/>
              <a:cs typeface="Arial" panose="020B0604020202020204" pitchFamily="34" charset="0"/>
            </a:endParaRPr>
          </a:p>
        </p:txBody>
      </p:sp>
      <p:pic>
        <p:nvPicPr>
          <p:cNvPr id="5" name="Picture 2" descr="Swiss cheese model - Wikipedia">
            <a:extLst>
              <a:ext uri="{FF2B5EF4-FFF2-40B4-BE49-F238E27FC236}">
                <a16:creationId xmlns:a16="http://schemas.microsoft.com/office/drawing/2014/main" id="{F27E9091-4DD9-D870-B2DC-EEA8B3B8D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2420888"/>
            <a:ext cx="6681548" cy="2447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15AB7EB-CC38-52DE-AF1D-ECADF7953407}"/>
              </a:ext>
            </a:extLst>
          </p:cNvPr>
          <p:cNvPicPr>
            <a:picLocks noChangeAspect="1"/>
          </p:cNvPicPr>
          <p:nvPr/>
        </p:nvPicPr>
        <p:blipFill>
          <a:blip r:embed="rId4"/>
          <a:stretch>
            <a:fillRect/>
          </a:stretch>
        </p:blipFill>
        <p:spPr>
          <a:xfrm>
            <a:off x="5497309" y="1718328"/>
            <a:ext cx="6000905" cy="365982"/>
          </a:xfrm>
          <a:prstGeom prst="rect">
            <a:avLst/>
          </a:prstGeom>
        </p:spPr>
      </p:pic>
    </p:spTree>
    <p:extLst>
      <p:ext uri="{BB962C8B-B14F-4D97-AF65-F5344CB8AC3E}">
        <p14:creationId xmlns:p14="http://schemas.microsoft.com/office/powerpoint/2010/main" val="14316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5311F-178E-00F5-A42C-E0CD0AE2A44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4FEEA42-EF6A-CF79-7BD6-B2FC3D6E4302}"/>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6763000E-55BC-FCFF-CA9D-F965DF24E73E}"/>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B49DFEF2-581D-1D83-2C64-DFAA15DE8A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952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DDCD-5DC9-9E1F-2DF1-2F2F249CB3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353F1F-6149-8605-A01E-0393DCBF2E66}"/>
              </a:ext>
            </a:extLst>
          </p:cNvPr>
          <p:cNvSpPr txBox="1"/>
          <p:nvPr/>
        </p:nvSpPr>
        <p:spPr>
          <a:xfrm>
            <a:off x="280066" y="852679"/>
            <a:ext cx="8424936" cy="461665"/>
          </a:xfrm>
          <a:prstGeom prst="rect">
            <a:avLst/>
          </a:prstGeom>
          <a:noFill/>
        </p:spPr>
        <p:txBody>
          <a:bodyPr wrap="square" rtlCol="0">
            <a:spAutoFit/>
          </a:bodyPr>
          <a:lstStyle/>
          <a:p>
            <a:pPr>
              <a:spcAft>
                <a:spcPts val="1200"/>
              </a:spcAft>
            </a:pPr>
            <a:r>
              <a:rPr lang="en-GB" sz="2400" b="1" dirty="0">
                <a:latin typeface="Arial" panose="020B0604020202020204" pitchFamily="34" charset="0"/>
                <a:cs typeface="Arial" panose="020B0604020202020204" pitchFamily="34" charset="0"/>
              </a:rPr>
              <a:t>Collaboration between all health bodies</a:t>
            </a:r>
          </a:p>
        </p:txBody>
      </p:sp>
      <p:sp>
        <p:nvSpPr>
          <p:cNvPr id="6" name="TextBox 5">
            <a:extLst>
              <a:ext uri="{FF2B5EF4-FFF2-40B4-BE49-F238E27FC236}">
                <a16:creationId xmlns:a16="http://schemas.microsoft.com/office/drawing/2014/main" id="{5B224A87-BC81-37AD-805F-83A24DD44306}"/>
              </a:ext>
            </a:extLst>
          </p:cNvPr>
          <p:cNvSpPr txBox="1"/>
          <p:nvPr/>
        </p:nvSpPr>
        <p:spPr>
          <a:xfrm>
            <a:off x="263352" y="188640"/>
            <a:ext cx="8309427" cy="400110"/>
          </a:xfrm>
          <a:prstGeom prst="rect">
            <a:avLst/>
          </a:prstGeom>
          <a:noFill/>
        </p:spPr>
        <p:txBody>
          <a:bodyPr wrap="square" rtlCol="0">
            <a:spAutoFit/>
          </a:bodyPr>
          <a:lstStyle/>
          <a:p>
            <a:r>
              <a:rPr lang="en-GB" sz="2000" dirty="0">
                <a:solidFill>
                  <a:schemeClr val="accent1">
                    <a:lumMod val="50000"/>
                  </a:schemeClr>
                </a:solidFill>
                <a:latin typeface="Verdana" panose="020B0604030504040204" pitchFamily="34" charset="0"/>
                <a:ea typeface="Verdana" panose="020B0604030504040204" pitchFamily="34" charset="0"/>
              </a:rPr>
              <a:t>Decision Making &amp; Consent Programme</a:t>
            </a:r>
          </a:p>
        </p:txBody>
      </p:sp>
      <p:cxnSp>
        <p:nvCxnSpPr>
          <p:cNvPr id="7" name="Straight Connector 6">
            <a:extLst>
              <a:ext uri="{FF2B5EF4-FFF2-40B4-BE49-F238E27FC236}">
                <a16:creationId xmlns:a16="http://schemas.microsoft.com/office/drawing/2014/main" id="{0AE0C488-B10E-6CD6-88C2-D4B1AE966241}"/>
              </a:ext>
            </a:extLst>
          </p:cNvPr>
          <p:cNvCxnSpPr>
            <a:cxnSpLocks/>
          </p:cNvCxnSpPr>
          <p:nvPr/>
        </p:nvCxnSpPr>
        <p:spPr>
          <a:xfrm flipH="1">
            <a:off x="5447928" y="388695"/>
            <a:ext cx="6192688"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2" descr="Swiss cheese model - Wikipedia">
            <a:extLst>
              <a:ext uri="{FF2B5EF4-FFF2-40B4-BE49-F238E27FC236}">
                <a16:creationId xmlns:a16="http://schemas.microsoft.com/office/drawing/2014/main" id="{7380F6AF-D8D5-F99C-EF68-56FE91CC0C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312619"/>
            <a:ext cx="2229053" cy="816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people looking at a computer&#10;&#10;Description automatically generated">
            <a:extLst>
              <a:ext uri="{FF2B5EF4-FFF2-40B4-BE49-F238E27FC236}">
                <a16:creationId xmlns:a16="http://schemas.microsoft.com/office/drawing/2014/main" id="{7F333A87-1C57-4A19-F024-E6B4DE5623D7}"/>
              </a:ext>
            </a:extLst>
          </p:cNvPr>
          <p:cNvPicPr>
            <a:picLocks noChangeAspect="1"/>
          </p:cNvPicPr>
          <p:nvPr/>
        </p:nvPicPr>
        <p:blipFill>
          <a:blip r:embed="rId3"/>
          <a:stretch>
            <a:fillRect/>
          </a:stretch>
        </p:blipFill>
        <p:spPr>
          <a:xfrm>
            <a:off x="6907078" y="1473591"/>
            <a:ext cx="4848423" cy="2963522"/>
          </a:xfrm>
          <a:prstGeom prst="rect">
            <a:avLst/>
          </a:prstGeom>
        </p:spPr>
      </p:pic>
    </p:spTree>
    <p:extLst>
      <p:ext uri="{BB962C8B-B14F-4D97-AF65-F5344CB8AC3E}">
        <p14:creationId xmlns:p14="http://schemas.microsoft.com/office/powerpoint/2010/main" val="506449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4BEE98ADEF3C41ADCDC93F6EA292DB" ma:contentTypeVersion="22" ma:contentTypeDescription="Create a new document." ma:contentTypeScope="" ma:versionID="7df6b4ec903f9e160ec6becb0d9b503e">
  <xsd:schema xmlns:xsd="http://www.w3.org/2001/XMLSchema" xmlns:xs="http://www.w3.org/2001/XMLSchema" xmlns:p="http://schemas.microsoft.com/office/2006/metadata/properties" xmlns:ns2="fdab7921-ddbf-41e2-8996-6ed76d792096" xmlns:ns3="e18f9f69-e9a8-48b1-bd29-ae02d6ff8ec3" targetNamespace="http://schemas.microsoft.com/office/2006/metadata/properties" ma:root="true" ma:fieldsID="198f12ce656c48a90d5df0315e5596f1" ns2:_="" ns3:_="">
    <xsd:import namespace="fdab7921-ddbf-41e2-8996-6ed76d792096"/>
    <xsd:import namespace="e18f9f69-e9a8-48b1-bd29-ae02d6ff8e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Note" minOccurs="0"/>
                <xsd:element ref="ns3:MediaServiceLocation" minOccurs="0"/>
                <xsd:element ref="ns3:MediaLengthInSeconds" minOccurs="0"/>
                <xsd:element ref="ns3:lcf76f155ced4ddcb4097134ff3c332f" minOccurs="0"/>
                <xsd:element ref="ns2:TaxCatchAll" minOccurs="0"/>
                <xsd:element ref="ns2:TaxKeywordTaxHTField" minOccurs="0"/>
                <xsd:element ref="ns3:_Flow_SignoffStatu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b7921-ddbf-41e2-8996-6ed76d7920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c350e1d-8c42-4fa0-8767-3cd81bc06632}" ma:internalName="TaxCatchAll" ma:showField="CatchAllData" ma:web="fdab7921-ddbf-41e2-8996-6ed76d792096">
      <xsd:complexType>
        <xsd:complexContent>
          <xsd:extension base="dms:MultiChoiceLookup">
            <xsd:sequence>
              <xsd:element name="Value" type="dms:Lookup" maxOccurs="unbounded" minOccurs="0" nillable="true"/>
            </xsd:sequence>
          </xsd:extension>
        </xsd:complexContent>
      </xsd:complexType>
    </xsd:element>
    <xsd:element name="TaxKeywordTaxHTField" ma:index="26" nillable="true" ma:taxonomy="true" ma:internalName="TaxKeywordTaxHTField" ma:taxonomyFieldName="TaxKeyword" ma:displayName="Enterprise Keywords" ma:fieldId="{23f27201-bee3-471e-b2e7-b64fd8b7ca38}" ma:taxonomyMulti="true" ma:sspId="f9f8ac2e-ba8b-4457-b7b8-4c72f6bb175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8f9f69-e9a8-48b1-bd29-ae02d6ff8ec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 ma:index="19" nillable="true" ma:displayName="Note" ma:format="Dropdown" ma:internalName="Note">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9f8ac2e-ba8b-4457-b7b8-4c72f6bb1759" ma:termSetId="09814cd3-568e-fe90-9814-8d621ff8fb84" ma:anchorId="fba54fb3-c3e1-fe81-a776-ca4b69148c4d" ma:open="true" ma:isKeyword="false">
      <xsd:complexType>
        <xsd:sequence>
          <xsd:element ref="pc:Terms" minOccurs="0" maxOccurs="1"/>
        </xsd:sequence>
      </xsd:complexType>
    </xsd:element>
    <xsd:element name="_Flow_SignoffStatus" ma:index="27" nillable="true" ma:displayName="Sign-off status" ma:internalName="Sign_x002d_off_x0020_status">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ab7921-ddbf-41e2-8996-6ed76d792096" xsi:nil="true"/>
    <_Flow_SignoffStatus xmlns="e18f9f69-e9a8-48b1-bd29-ae02d6ff8ec3" xsi:nil="true"/>
    <TaxKeywordTaxHTField xmlns="fdab7921-ddbf-41e2-8996-6ed76d792096">
      <Terms xmlns="http://schemas.microsoft.com/office/infopath/2007/PartnerControls"/>
    </TaxKeywordTaxHTField>
    <Note xmlns="e18f9f69-e9a8-48b1-bd29-ae02d6ff8ec3" xsi:nil="true"/>
    <lcf76f155ced4ddcb4097134ff3c332f xmlns="e18f9f69-e9a8-48b1-bd29-ae02d6ff8e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87544A-B78B-44EB-AE97-1B302066F3F6}"/>
</file>

<file path=customXml/itemProps2.xml><?xml version="1.0" encoding="utf-8"?>
<ds:datastoreItem xmlns:ds="http://schemas.openxmlformats.org/officeDocument/2006/customXml" ds:itemID="{3831EA31-59E0-45F2-B814-D4F3E17AAB9F}"/>
</file>

<file path=customXml/itemProps3.xml><?xml version="1.0" encoding="utf-8"?>
<ds:datastoreItem xmlns:ds="http://schemas.openxmlformats.org/officeDocument/2006/customXml" ds:itemID="{526DC408-29A0-49F7-8CA2-97794354318E}"/>
</file>

<file path=docProps/app.xml><?xml version="1.0" encoding="utf-8"?>
<Properties xmlns="http://schemas.openxmlformats.org/officeDocument/2006/extended-properties" xmlns:vt="http://schemas.openxmlformats.org/officeDocument/2006/docPropsVTypes">
  <TotalTime>6514</TotalTime>
  <Words>1935</Words>
  <Application>Microsoft Office PowerPoint</Application>
  <PresentationFormat>Widescreen</PresentationFormat>
  <Paragraphs>427</Paragraphs>
  <Slides>47</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Times New Roman</vt:lpstr>
      <vt:lpstr>Symbol</vt:lpstr>
      <vt:lpstr>Calibri</vt:lpstr>
      <vt:lpstr>Wingdings</vt:lpstr>
      <vt:lpstr>Arial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 perspective</vt:lpstr>
      <vt:lpstr>PowerPoint Presentation</vt:lpstr>
      <vt:lpstr>PowerPoint Presentation</vt:lpstr>
      <vt:lpstr>Respond to training needs on All Wales 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 Wales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Webb</dc:creator>
  <cp:lastModifiedBy>Jonathan Webb (NWSSP - L&amp;RS)</cp:lastModifiedBy>
  <cp:revision>281</cp:revision>
  <cp:lastPrinted>2019-09-16T11:02:23Z</cp:lastPrinted>
  <dcterms:created xsi:type="dcterms:W3CDTF">2017-01-03T11:10:14Z</dcterms:created>
  <dcterms:modified xsi:type="dcterms:W3CDTF">2024-11-23T22:29:16Z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0x010100874BEE98ADEF3C41ADCDC93F6EA292DB</vt:lpwstr>
  </property>
  <property fmtid="{D5CDD505-2E9C-101B-9397-08002B2CF9AE}" pid="3" name="TaxKeyword">
    <vt:lpwstr/>
  </property>
  <property fmtid="{D5CDD505-2E9C-101B-9397-08002B2CF9AE}" pid="4" name="MediaServiceImageTags">
    <vt:lpwstr/>
  </property>
</Properties>
</file>