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6.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diagrams/data5.xml" ContentType="application/vnd.openxmlformats-officedocument.drawingml.diagramData+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diagrams/drawing2.xml" ContentType="application/vnd.ms-office.drawingml.diagramDrawing+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diagrams/colors3.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6" r:id="rId4"/>
    <p:sldId id="265" r:id="rId5"/>
    <p:sldId id="264" r:id="rId6"/>
    <p:sldId id="272" r:id="rId7"/>
    <p:sldId id="271" r:id="rId8"/>
    <p:sldId id="280" r:id="rId9"/>
    <p:sldId id="295" r:id="rId10"/>
    <p:sldId id="281" r:id="rId11"/>
    <p:sldId id="285" r:id="rId12"/>
    <p:sldId id="282" r:id="rId13"/>
    <p:sldId id="289" r:id="rId14"/>
    <p:sldId id="283" r:id="rId15"/>
    <p:sldId id="290" r:id="rId16"/>
    <p:sldId id="284" r:id="rId17"/>
    <p:sldId id="291" r:id="rId18"/>
    <p:sldId id="286" r:id="rId19"/>
    <p:sldId id="292" r:id="rId20"/>
    <p:sldId id="287" r:id="rId21"/>
    <p:sldId id="293" r:id="rId22"/>
    <p:sldId id="294" r:id="rId23"/>
    <p:sldId id="257" r:id="rId24"/>
    <p:sldId id="258" r:id="rId25"/>
    <p:sldId id="259" r:id="rId26"/>
    <p:sldId id="260" r:id="rId27"/>
    <p:sldId id="263" r:id="rId28"/>
    <p:sldId id="261" r:id="rId29"/>
    <p:sldId id="262" r:id="rId30"/>
    <p:sldId id="266" r:id="rId31"/>
    <p:sldId id="267" r:id="rId32"/>
    <p:sldId id="268" r:id="rId33"/>
    <p:sldId id="269" r:id="rId34"/>
    <p:sldId id="270"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F7BE88-AC91-45C0-98A6-ADFA2F04B399}">
          <p14:sldIdLst>
            <p14:sldId id="256"/>
            <p14:sldId id="279"/>
            <p14:sldId id="276"/>
            <p14:sldId id="265"/>
            <p14:sldId id="264"/>
            <p14:sldId id="272"/>
            <p14:sldId id="271"/>
            <p14:sldId id="280"/>
            <p14:sldId id="295"/>
            <p14:sldId id="281"/>
            <p14:sldId id="285"/>
            <p14:sldId id="282"/>
            <p14:sldId id="289"/>
            <p14:sldId id="283"/>
            <p14:sldId id="290"/>
            <p14:sldId id="284"/>
            <p14:sldId id="291"/>
            <p14:sldId id="286"/>
            <p14:sldId id="292"/>
            <p14:sldId id="287"/>
            <p14:sldId id="293"/>
            <p14:sldId id="294"/>
          </p14:sldIdLst>
        </p14:section>
        <p14:section name="Untitled Section" id="{3A5FFBC3-226F-41DF-B752-3E9D01AF5FA3}">
          <p14:sldIdLst>
            <p14:sldId id="257"/>
            <p14:sldId id="258"/>
            <p14:sldId id="259"/>
            <p14:sldId id="260"/>
            <p14:sldId id="263"/>
            <p14:sldId id="261"/>
            <p14:sldId id="262"/>
            <p14:sldId id="266"/>
            <p14:sldId id="267"/>
            <p14:sldId id="268"/>
            <p14:sldId id="269"/>
            <p14:sldId id="270"/>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94648"/>
  </p:normalViewPr>
  <p:slideViewPr>
    <p:cSldViewPr snapToGrid="0">
      <p:cViewPr varScale="1">
        <p:scale>
          <a:sx n="116" d="100"/>
          <a:sy n="116" d="100"/>
        </p:scale>
        <p:origin x="224" y="20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6D236-BA44-44E6-98EB-DB19E5708DD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8316BC-DE00-4A2E-87F8-A90B4FE9C989}">
      <dgm:prSet/>
      <dgm:spPr/>
      <dgm:t>
        <a:bodyPr/>
        <a:lstStyle/>
        <a:p>
          <a:r>
            <a:rPr lang="en-US"/>
            <a:t>They – </a:t>
          </a:r>
        </a:p>
      </dgm:t>
    </dgm:pt>
    <dgm:pt modelId="{62264FD5-60CC-43FA-8BD2-0D9EE84D2844}" type="parTrans" cxnId="{0BA292A8-5203-45E5-BCF1-D78DFCF91052}">
      <dgm:prSet/>
      <dgm:spPr/>
      <dgm:t>
        <a:bodyPr/>
        <a:lstStyle/>
        <a:p>
          <a:endParaRPr lang="en-US"/>
        </a:p>
      </dgm:t>
    </dgm:pt>
    <dgm:pt modelId="{C98D6C59-CC6F-417F-A152-70A1D8722694}" type="sibTrans" cxnId="{0BA292A8-5203-45E5-BCF1-D78DFCF91052}">
      <dgm:prSet/>
      <dgm:spPr/>
      <dgm:t>
        <a:bodyPr/>
        <a:lstStyle/>
        <a:p>
          <a:endParaRPr lang="en-US"/>
        </a:p>
      </dgm:t>
    </dgm:pt>
    <dgm:pt modelId="{4EB36FCD-A067-4BC1-A471-DE31B0BC5E0B}">
      <dgm:prSet/>
      <dgm:spPr/>
      <dgm:t>
        <a:bodyPr/>
        <a:lstStyle/>
        <a:p>
          <a:r>
            <a:rPr lang="en-US"/>
            <a:t>Raise the profile of large-scale scandals in a coordinated fashion</a:t>
          </a:r>
        </a:p>
      </dgm:t>
    </dgm:pt>
    <dgm:pt modelId="{B1B8F356-9A58-4405-99EA-996E4FEA831C}" type="parTrans" cxnId="{1F80C047-54D3-4A24-A3FF-27067E33E3E6}">
      <dgm:prSet/>
      <dgm:spPr/>
      <dgm:t>
        <a:bodyPr/>
        <a:lstStyle/>
        <a:p>
          <a:endParaRPr lang="en-US"/>
        </a:p>
      </dgm:t>
    </dgm:pt>
    <dgm:pt modelId="{48C667B5-7A8B-4B9F-8075-1D1C4E3257EB}" type="sibTrans" cxnId="{1F80C047-54D3-4A24-A3FF-27067E33E3E6}">
      <dgm:prSet/>
      <dgm:spPr/>
      <dgm:t>
        <a:bodyPr/>
        <a:lstStyle/>
        <a:p>
          <a:endParaRPr lang="en-US"/>
        </a:p>
      </dgm:t>
    </dgm:pt>
    <dgm:pt modelId="{CE57AB50-E388-40B1-8F20-ED1FEE573BB1}">
      <dgm:prSet/>
      <dgm:spPr/>
      <dgm:t>
        <a:bodyPr/>
        <a:lstStyle/>
        <a:p>
          <a:r>
            <a:rPr lang="en-US"/>
            <a:t>Investigate thoroughly, leaving few stones unturned</a:t>
          </a:r>
        </a:p>
      </dgm:t>
    </dgm:pt>
    <dgm:pt modelId="{54117C66-78E6-4A72-A970-86084984A2A9}" type="parTrans" cxnId="{F3864AED-3F94-424F-93EA-781817999BDA}">
      <dgm:prSet/>
      <dgm:spPr/>
      <dgm:t>
        <a:bodyPr/>
        <a:lstStyle/>
        <a:p>
          <a:endParaRPr lang="en-US"/>
        </a:p>
      </dgm:t>
    </dgm:pt>
    <dgm:pt modelId="{D03195CC-60D8-4ADB-80C0-3770D91BF2FE}" type="sibTrans" cxnId="{F3864AED-3F94-424F-93EA-781817999BDA}">
      <dgm:prSet/>
      <dgm:spPr/>
      <dgm:t>
        <a:bodyPr/>
        <a:lstStyle/>
        <a:p>
          <a:endParaRPr lang="en-US"/>
        </a:p>
      </dgm:t>
    </dgm:pt>
    <dgm:pt modelId="{0D3E8E1C-A5D3-4AAD-A4E1-6A112B03F4AB}">
      <dgm:prSet/>
      <dgm:spPr/>
      <dgm:t>
        <a:bodyPr/>
        <a:lstStyle/>
        <a:p>
          <a:r>
            <a:rPr lang="en-US"/>
            <a:t>Attract media interest (therefore public attention) to important issues</a:t>
          </a:r>
        </a:p>
      </dgm:t>
    </dgm:pt>
    <dgm:pt modelId="{DE4AC621-D2CB-4A32-88E4-C7AB688F7D10}" type="parTrans" cxnId="{5BBD430B-8211-4429-96A6-D3D0CE160D7B}">
      <dgm:prSet/>
      <dgm:spPr/>
      <dgm:t>
        <a:bodyPr/>
        <a:lstStyle/>
        <a:p>
          <a:endParaRPr lang="en-US"/>
        </a:p>
      </dgm:t>
    </dgm:pt>
    <dgm:pt modelId="{9BF2C0F7-AE7C-41AA-BDA3-254681951483}" type="sibTrans" cxnId="{5BBD430B-8211-4429-96A6-D3D0CE160D7B}">
      <dgm:prSet/>
      <dgm:spPr/>
      <dgm:t>
        <a:bodyPr/>
        <a:lstStyle/>
        <a:p>
          <a:endParaRPr lang="en-US"/>
        </a:p>
      </dgm:t>
    </dgm:pt>
    <dgm:pt modelId="{A1F3659D-2693-409D-88F1-9C102459F583}">
      <dgm:prSet/>
      <dgm:spPr/>
      <dgm:t>
        <a:bodyPr/>
        <a:lstStyle/>
        <a:p>
          <a:r>
            <a:rPr lang="en-US"/>
            <a:t>Draw to serious errors on the part of public bodies</a:t>
          </a:r>
        </a:p>
      </dgm:t>
    </dgm:pt>
    <dgm:pt modelId="{23932A5C-5C05-42DE-BCF8-F5B47F44196F}" type="parTrans" cxnId="{87E31EF4-730E-402E-837C-40A33C5DA3FB}">
      <dgm:prSet/>
      <dgm:spPr/>
      <dgm:t>
        <a:bodyPr/>
        <a:lstStyle/>
        <a:p>
          <a:endParaRPr lang="en-US"/>
        </a:p>
      </dgm:t>
    </dgm:pt>
    <dgm:pt modelId="{798D9D82-0CD9-46B9-89C9-AACA57542AF2}" type="sibTrans" cxnId="{87E31EF4-730E-402E-837C-40A33C5DA3FB}">
      <dgm:prSet/>
      <dgm:spPr/>
      <dgm:t>
        <a:bodyPr/>
        <a:lstStyle/>
        <a:p>
          <a:endParaRPr lang="en-US"/>
        </a:p>
      </dgm:t>
    </dgm:pt>
    <dgm:pt modelId="{CB799605-CEE8-49C0-AE8A-E75DC35522D3}">
      <dgm:prSet/>
      <dgm:spPr/>
      <dgm:t>
        <a:bodyPr/>
        <a:lstStyle/>
        <a:p>
          <a:r>
            <a:rPr lang="en-US"/>
            <a:t>Encourage victims of bad practice to come forward</a:t>
          </a:r>
        </a:p>
      </dgm:t>
    </dgm:pt>
    <dgm:pt modelId="{DA5DC176-3454-42CE-B735-F27BEC62046C}" type="parTrans" cxnId="{2E237C92-F549-4923-970B-F9B511A8727E}">
      <dgm:prSet/>
      <dgm:spPr/>
      <dgm:t>
        <a:bodyPr/>
        <a:lstStyle/>
        <a:p>
          <a:endParaRPr lang="en-US"/>
        </a:p>
      </dgm:t>
    </dgm:pt>
    <dgm:pt modelId="{FB6B5A8C-07FB-4497-9D09-1CEE6C277D88}" type="sibTrans" cxnId="{2E237C92-F549-4923-970B-F9B511A8727E}">
      <dgm:prSet/>
      <dgm:spPr/>
      <dgm:t>
        <a:bodyPr/>
        <a:lstStyle/>
        <a:p>
          <a:endParaRPr lang="en-US"/>
        </a:p>
      </dgm:t>
    </dgm:pt>
    <dgm:pt modelId="{A8FF8217-5C61-4E38-A542-9BB4D41DC215}">
      <dgm:prSet/>
      <dgm:spPr/>
      <dgm:t>
        <a:bodyPr/>
        <a:lstStyle/>
        <a:p>
          <a:r>
            <a:rPr lang="en-US"/>
            <a:t>Save time and money for litigants by unearthing evidence</a:t>
          </a:r>
        </a:p>
      </dgm:t>
    </dgm:pt>
    <dgm:pt modelId="{F65763F3-313A-4047-81E5-65B3876AA0F6}" type="parTrans" cxnId="{53DE6C48-9987-40A3-A21E-DA8252943845}">
      <dgm:prSet/>
      <dgm:spPr/>
      <dgm:t>
        <a:bodyPr/>
        <a:lstStyle/>
        <a:p>
          <a:endParaRPr lang="en-US"/>
        </a:p>
      </dgm:t>
    </dgm:pt>
    <dgm:pt modelId="{9CB4F0A9-B4E8-4A88-886B-91C215F3852D}" type="sibTrans" cxnId="{53DE6C48-9987-40A3-A21E-DA8252943845}">
      <dgm:prSet/>
      <dgm:spPr/>
      <dgm:t>
        <a:bodyPr/>
        <a:lstStyle/>
        <a:p>
          <a:endParaRPr lang="en-US"/>
        </a:p>
      </dgm:t>
    </dgm:pt>
    <dgm:pt modelId="{E9D09798-8A1D-4821-B071-6EDA3457671A}">
      <dgm:prSet/>
      <dgm:spPr/>
      <dgm:t>
        <a:bodyPr/>
        <a:lstStyle/>
        <a:p>
          <a:r>
            <a:rPr lang="en-US"/>
            <a:t>Make valuable recommendations (not always acted upon) for reform, to prevent similar occurrences</a:t>
          </a:r>
        </a:p>
      </dgm:t>
    </dgm:pt>
    <dgm:pt modelId="{74B2E286-107F-43B8-9D36-A99D10800ABE}" type="parTrans" cxnId="{02299FA7-5BB6-40CE-A4DB-6BBA90E5B60A}">
      <dgm:prSet/>
      <dgm:spPr/>
      <dgm:t>
        <a:bodyPr/>
        <a:lstStyle/>
        <a:p>
          <a:endParaRPr lang="en-US"/>
        </a:p>
      </dgm:t>
    </dgm:pt>
    <dgm:pt modelId="{590BC86E-E4D7-4048-A170-ED1FB01B333E}" type="sibTrans" cxnId="{02299FA7-5BB6-40CE-A4DB-6BBA90E5B60A}">
      <dgm:prSet/>
      <dgm:spPr/>
      <dgm:t>
        <a:bodyPr/>
        <a:lstStyle/>
        <a:p>
          <a:endParaRPr lang="en-US"/>
        </a:p>
      </dgm:t>
    </dgm:pt>
    <dgm:pt modelId="{9C278AAC-F700-4462-88F6-26C5292AE3BA}" type="pres">
      <dgm:prSet presAssocID="{A8F6D236-BA44-44E6-98EB-DB19E5708DDB}" presName="linear" presStyleCnt="0">
        <dgm:presLayoutVars>
          <dgm:animLvl val="lvl"/>
          <dgm:resizeHandles val="exact"/>
        </dgm:presLayoutVars>
      </dgm:prSet>
      <dgm:spPr/>
    </dgm:pt>
    <dgm:pt modelId="{0A48EF52-F49A-4BF3-88B1-A8772DC65D52}" type="pres">
      <dgm:prSet presAssocID="{E08316BC-DE00-4A2E-87F8-A90B4FE9C989}" presName="parentText" presStyleLbl="node1" presStyleIdx="0" presStyleCnt="8">
        <dgm:presLayoutVars>
          <dgm:chMax val="0"/>
          <dgm:bulletEnabled val="1"/>
        </dgm:presLayoutVars>
      </dgm:prSet>
      <dgm:spPr/>
    </dgm:pt>
    <dgm:pt modelId="{780DC83C-53AD-42BB-9962-6DEA9D13FE5F}" type="pres">
      <dgm:prSet presAssocID="{C98D6C59-CC6F-417F-A152-70A1D8722694}" presName="spacer" presStyleCnt="0"/>
      <dgm:spPr/>
    </dgm:pt>
    <dgm:pt modelId="{A5593C3D-3FCF-4D2B-AE79-77EB3A36CA4A}" type="pres">
      <dgm:prSet presAssocID="{4EB36FCD-A067-4BC1-A471-DE31B0BC5E0B}" presName="parentText" presStyleLbl="node1" presStyleIdx="1" presStyleCnt="8">
        <dgm:presLayoutVars>
          <dgm:chMax val="0"/>
          <dgm:bulletEnabled val="1"/>
        </dgm:presLayoutVars>
      </dgm:prSet>
      <dgm:spPr/>
    </dgm:pt>
    <dgm:pt modelId="{80A43FD4-C16D-4485-9AB6-7C15D3BBB3C2}" type="pres">
      <dgm:prSet presAssocID="{48C667B5-7A8B-4B9F-8075-1D1C4E3257EB}" presName="spacer" presStyleCnt="0"/>
      <dgm:spPr/>
    </dgm:pt>
    <dgm:pt modelId="{09D977FA-B5A5-45B1-8E76-D94B2362A023}" type="pres">
      <dgm:prSet presAssocID="{CE57AB50-E388-40B1-8F20-ED1FEE573BB1}" presName="parentText" presStyleLbl="node1" presStyleIdx="2" presStyleCnt="8">
        <dgm:presLayoutVars>
          <dgm:chMax val="0"/>
          <dgm:bulletEnabled val="1"/>
        </dgm:presLayoutVars>
      </dgm:prSet>
      <dgm:spPr/>
    </dgm:pt>
    <dgm:pt modelId="{51D61B52-4A7A-4C5D-BE24-D3AF6412C723}" type="pres">
      <dgm:prSet presAssocID="{D03195CC-60D8-4ADB-80C0-3770D91BF2FE}" presName="spacer" presStyleCnt="0"/>
      <dgm:spPr/>
    </dgm:pt>
    <dgm:pt modelId="{A4D9E705-0F10-47AA-8CC8-E6D657B42048}" type="pres">
      <dgm:prSet presAssocID="{0D3E8E1C-A5D3-4AAD-A4E1-6A112B03F4AB}" presName="parentText" presStyleLbl="node1" presStyleIdx="3" presStyleCnt="8">
        <dgm:presLayoutVars>
          <dgm:chMax val="0"/>
          <dgm:bulletEnabled val="1"/>
        </dgm:presLayoutVars>
      </dgm:prSet>
      <dgm:spPr/>
    </dgm:pt>
    <dgm:pt modelId="{4917B3F7-0187-4AF3-B5CA-E8C786A82702}" type="pres">
      <dgm:prSet presAssocID="{9BF2C0F7-AE7C-41AA-BDA3-254681951483}" presName="spacer" presStyleCnt="0"/>
      <dgm:spPr/>
    </dgm:pt>
    <dgm:pt modelId="{35D39CBF-EADA-4DAD-BC28-A775763ED0D4}" type="pres">
      <dgm:prSet presAssocID="{A1F3659D-2693-409D-88F1-9C102459F583}" presName="parentText" presStyleLbl="node1" presStyleIdx="4" presStyleCnt="8">
        <dgm:presLayoutVars>
          <dgm:chMax val="0"/>
          <dgm:bulletEnabled val="1"/>
        </dgm:presLayoutVars>
      </dgm:prSet>
      <dgm:spPr/>
    </dgm:pt>
    <dgm:pt modelId="{EDE56F81-B068-4977-9A98-4D2FD89A81A0}" type="pres">
      <dgm:prSet presAssocID="{798D9D82-0CD9-46B9-89C9-AACA57542AF2}" presName="spacer" presStyleCnt="0"/>
      <dgm:spPr/>
    </dgm:pt>
    <dgm:pt modelId="{2B9B367B-3DFF-4547-81E7-331FF0E4AFE8}" type="pres">
      <dgm:prSet presAssocID="{CB799605-CEE8-49C0-AE8A-E75DC35522D3}" presName="parentText" presStyleLbl="node1" presStyleIdx="5" presStyleCnt="8">
        <dgm:presLayoutVars>
          <dgm:chMax val="0"/>
          <dgm:bulletEnabled val="1"/>
        </dgm:presLayoutVars>
      </dgm:prSet>
      <dgm:spPr/>
    </dgm:pt>
    <dgm:pt modelId="{93408A8F-1979-489F-9D0D-B91E4874B3BD}" type="pres">
      <dgm:prSet presAssocID="{FB6B5A8C-07FB-4497-9D09-1CEE6C277D88}" presName="spacer" presStyleCnt="0"/>
      <dgm:spPr/>
    </dgm:pt>
    <dgm:pt modelId="{652162E2-2961-4574-AC46-C99F43520A27}" type="pres">
      <dgm:prSet presAssocID="{A8FF8217-5C61-4E38-A542-9BB4D41DC215}" presName="parentText" presStyleLbl="node1" presStyleIdx="6" presStyleCnt="8">
        <dgm:presLayoutVars>
          <dgm:chMax val="0"/>
          <dgm:bulletEnabled val="1"/>
        </dgm:presLayoutVars>
      </dgm:prSet>
      <dgm:spPr/>
    </dgm:pt>
    <dgm:pt modelId="{BA3546CD-D68D-4B12-889E-28BC507DF3E7}" type="pres">
      <dgm:prSet presAssocID="{9CB4F0A9-B4E8-4A88-886B-91C215F3852D}" presName="spacer" presStyleCnt="0"/>
      <dgm:spPr/>
    </dgm:pt>
    <dgm:pt modelId="{E90277B2-2CAB-4FA0-B1D4-B2BA69ADCD26}" type="pres">
      <dgm:prSet presAssocID="{E9D09798-8A1D-4821-B071-6EDA3457671A}" presName="parentText" presStyleLbl="node1" presStyleIdx="7" presStyleCnt="8">
        <dgm:presLayoutVars>
          <dgm:chMax val="0"/>
          <dgm:bulletEnabled val="1"/>
        </dgm:presLayoutVars>
      </dgm:prSet>
      <dgm:spPr/>
    </dgm:pt>
  </dgm:ptLst>
  <dgm:cxnLst>
    <dgm:cxn modelId="{5BBD430B-8211-4429-96A6-D3D0CE160D7B}" srcId="{A8F6D236-BA44-44E6-98EB-DB19E5708DDB}" destId="{0D3E8E1C-A5D3-4AAD-A4E1-6A112B03F4AB}" srcOrd="3" destOrd="0" parTransId="{DE4AC621-D2CB-4A32-88E4-C7AB688F7D10}" sibTransId="{9BF2C0F7-AE7C-41AA-BDA3-254681951483}"/>
    <dgm:cxn modelId="{B40C0E1E-85C1-4E44-A4A6-B8FC38B54AEB}" type="presOf" srcId="{CB799605-CEE8-49C0-AE8A-E75DC35522D3}" destId="{2B9B367B-3DFF-4547-81E7-331FF0E4AFE8}" srcOrd="0" destOrd="0" presId="urn:microsoft.com/office/officeart/2005/8/layout/vList2"/>
    <dgm:cxn modelId="{51567C1E-67B6-433F-BB56-95952B256A63}" type="presOf" srcId="{E08316BC-DE00-4A2E-87F8-A90B4FE9C989}" destId="{0A48EF52-F49A-4BF3-88B1-A8772DC65D52}" srcOrd="0" destOrd="0" presId="urn:microsoft.com/office/officeart/2005/8/layout/vList2"/>
    <dgm:cxn modelId="{09B68C21-28F1-4882-9275-617046C1738F}" type="presOf" srcId="{A8FF8217-5C61-4E38-A542-9BB4D41DC215}" destId="{652162E2-2961-4574-AC46-C99F43520A27}" srcOrd="0" destOrd="0" presId="urn:microsoft.com/office/officeart/2005/8/layout/vList2"/>
    <dgm:cxn modelId="{DFC3B441-3C4F-4612-B576-B8882F4EE7C9}" type="presOf" srcId="{0D3E8E1C-A5D3-4AAD-A4E1-6A112B03F4AB}" destId="{A4D9E705-0F10-47AA-8CC8-E6D657B42048}" srcOrd="0" destOrd="0" presId="urn:microsoft.com/office/officeart/2005/8/layout/vList2"/>
    <dgm:cxn modelId="{1F80C047-54D3-4A24-A3FF-27067E33E3E6}" srcId="{A8F6D236-BA44-44E6-98EB-DB19E5708DDB}" destId="{4EB36FCD-A067-4BC1-A471-DE31B0BC5E0B}" srcOrd="1" destOrd="0" parTransId="{B1B8F356-9A58-4405-99EA-996E4FEA831C}" sibTransId="{48C667B5-7A8B-4B9F-8075-1D1C4E3257EB}"/>
    <dgm:cxn modelId="{53DE6C48-9987-40A3-A21E-DA8252943845}" srcId="{A8F6D236-BA44-44E6-98EB-DB19E5708DDB}" destId="{A8FF8217-5C61-4E38-A542-9BB4D41DC215}" srcOrd="6" destOrd="0" parTransId="{F65763F3-313A-4047-81E5-65B3876AA0F6}" sibTransId="{9CB4F0A9-B4E8-4A88-886B-91C215F3852D}"/>
    <dgm:cxn modelId="{4A7F1D57-7E65-4322-9F94-1E1BD5E569D8}" type="presOf" srcId="{4EB36FCD-A067-4BC1-A471-DE31B0BC5E0B}" destId="{A5593C3D-3FCF-4D2B-AE79-77EB3A36CA4A}" srcOrd="0" destOrd="0" presId="urn:microsoft.com/office/officeart/2005/8/layout/vList2"/>
    <dgm:cxn modelId="{2E237C92-F549-4923-970B-F9B511A8727E}" srcId="{A8F6D236-BA44-44E6-98EB-DB19E5708DDB}" destId="{CB799605-CEE8-49C0-AE8A-E75DC35522D3}" srcOrd="5" destOrd="0" parTransId="{DA5DC176-3454-42CE-B735-F27BEC62046C}" sibTransId="{FB6B5A8C-07FB-4497-9D09-1CEE6C277D88}"/>
    <dgm:cxn modelId="{815B05A5-A494-492A-9893-69F3AFC2201E}" type="presOf" srcId="{A8F6D236-BA44-44E6-98EB-DB19E5708DDB}" destId="{9C278AAC-F700-4462-88F6-26C5292AE3BA}" srcOrd="0" destOrd="0" presId="urn:microsoft.com/office/officeart/2005/8/layout/vList2"/>
    <dgm:cxn modelId="{02299FA7-5BB6-40CE-A4DB-6BBA90E5B60A}" srcId="{A8F6D236-BA44-44E6-98EB-DB19E5708DDB}" destId="{E9D09798-8A1D-4821-B071-6EDA3457671A}" srcOrd="7" destOrd="0" parTransId="{74B2E286-107F-43B8-9D36-A99D10800ABE}" sibTransId="{590BC86E-E4D7-4048-A170-ED1FB01B333E}"/>
    <dgm:cxn modelId="{0BA292A8-5203-45E5-BCF1-D78DFCF91052}" srcId="{A8F6D236-BA44-44E6-98EB-DB19E5708DDB}" destId="{E08316BC-DE00-4A2E-87F8-A90B4FE9C989}" srcOrd="0" destOrd="0" parTransId="{62264FD5-60CC-43FA-8BD2-0D9EE84D2844}" sibTransId="{C98D6C59-CC6F-417F-A152-70A1D8722694}"/>
    <dgm:cxn modelId="{83E0F3C6-E0F4-4983-B897-EB909A3DCA94}" type="presOf" srcId="{E9D09798-8A1D-4821-B071-6EDA3457671A}" destId="{E90277B2-2CAB-4FA0-B1D4-B2BA69ADCD26}" srcOrd="0" destOrd="0" presId="urn:microsoft.com/office/officeart/2005/8/layout/vList2"/>
    <dgm:cxn modelId="{56788AE7-655E-4997-BA4E-B244330DDDA5}" type="presOf" srcId="{CE57AB50-E388-40B1-8F20-ED1FEE573BB1}" destId="{09D977FA-B5A5-45B1-8E76-D94B2362A023}" srcOrd="0" destOrd="0" presId="urn:microsoft.com/office/officeart/2005/8/layout/vList2"/>
    <dgm:cxn modelId="{F3864AED-3F94-424F-93EA-781817999BDA}" srcId="{A8F6D236-BA44-44E6-98EB-DB19E5708DDB}" destId="{CE57AB50-E388-40B1-8F20-ED1FEE573BB1}" srcOrd="2" destOrd="0" parTransId="{54117C66-78E6-4A72-A970-86084984A2A9}" sibTransId="{D03195CC-60D8-4ADB-80C0-3770D91BF2FE}"/>
    <dgm:cxn modelId="{87E31EF4-730E-402E-837C-40A33C5DA3FB}" srcId="{A8F6D236-BA44-44E6-98EB-DB19E5708DDB}" destId="{A1F3659D-2693-409D-88F1-9C102459F583}" srcOrd="4" destOrd="0" parTransId="{23932A5C-5C05-42DE-BCF8-F5B47F44196F}" sibTransId="{798D9D82-0CD9-46B9-89C9-AACA57542AF2}"/>
    <dgm:cxn modelId="{DBD7DEFE-0804-4F99-8BCE-4E39E5B7A566}" type="presOf" srcId="{A1F3659D-2693-409D-88F1-9C102459F583}" destId="{35D39CBF-EADA-4DAD-BC28-A775763ED0D4}" srcOrd="0" destOrd="0" presId="urn:microsoft.com/office/officeart/2005/8/layout/vList2"/>
    <dgm:cxn modelId="{E4EFC8E1-FF53-45C5-9214-D6986F529FED}" type="presParOf" srcId="{9C278AAC-F700-4462-88F6-26C5292AE3BA}" destId="{0A48EF52-F49A-4BF3-88B1-A8772DC65D52}" srcOrd="0" destOrd="0" presId="urn:microsoft.com/office/officeart/2005/8/layout/vList2"/>
    <dgm:cxn modelId="{435450C2-FC71-4F0D-ABA7-354589D3CE6F}" type="presParOf" srcId="{9C278AAC-F700-4462-88F6-26C5292AE3BA}" destId="{780DC83C-53AD-42BB-9962-6DEA9D13FE5F}" srcOrd="1" destOrd="0" presId="urn:microsoft.com/office/officeart/2005/8/layout/vList2"/>
    <dgm:cxn modelId="{90B33DAA-E3AD-466B-ABF9-0EEE9AB4B86F}" type="presParOf" srcId="{9C278AAC-F700-4462-88F6-26C5292AE3BA}" destId="{A5593C3D-3FCF-4D2B-AE79-77EB3A36CA4A}" srcOrd="2" destOrd="0" presId="urn:microsoft.com/office/officeart/2005/8/layout/vList2"/>
    <dgm:cxn modelId="{C8A14269-22A4-455E-AC6B-4F6D25537308}" type="presParOf" srcId="{9C278AAC-F700-4462-88F6-26C5292AE3BA}" destId="{80A43FD4-C16D-4485-9AB6-7C15D3BBB3C2}" srcOrd="3" destOrd="0" presId="urn:microsoft.com/office/officeart/2005/8/layout/vList2"/>
    <dgm:cxn modelId="{6F0C7CDA-6096-4D0C-BD24-C38ACA295F5A}" type="presParOf" srcId="{9C278AAC-F700-4462-88F6-26C5292AE3BA}" destId="{09D977FA-B5A5-45B1-8E76-D94B2362A023}" srcOrd="4" destOrd="0" presId="urn:microsoft.com/office/officeart/2005/8/layout/vList2"/>
    <dgm:cxn modelId="{52DB0004-2456-4EB2-98EE-587200EA0A98}" type="presParOf" srcId="{9C278AAC-F700-4462-88F6-26C5292AE3BA}" destId="{51D61B52-4A7A-4C5D-BE24-D3AF6412C723}" srcOrd="5" destOrd="0" presId="urn:microsoft.com/office/officeart/2005/8/layout/vList2"/>
    <dgm:cxn modelId="{7D633D3F-ACD9-4B82-91D6-9E1532A2068F}" type="presParOf" srcId="{9C278AAC-F700-4462-88F6-26C5292AE3BA}" destId="{A4D9E705-0F10-47AA-8CC8-E6D657B42048}" srcOrd="6" destOrd="0" presId="urn:microsoft.com/office/officeart/2005/8/layout/vList2"/>
    <dgm:cxn modelId="{D9A95873-E770-4C76-8ACF-1F9F50A34C5A}" type="presParOf" srcId="{9C278AAC-F700-4462-88F6-26C5292AE3BA}" destId="{4917B3F7-0187-4AF3-B5CA-E8C786A82702}" srcOrd="7" destOrd="0" presId="urn:microsoft.com/office/officeart/2005/8/layout/vList2"/>
    <dgm:cxn modelId="{677C11DA-F85E-4BDD-9DCE-3A3727D12E53}" type="presParOf" srcId="{9C278AAC-F700-4462-88F6-26C5292AE3BA}" destId="{35D39CBF-EADA-4DAD-BC28-A775763ED0D4}" srcOrd="8" destOrd="0" presId="urn:microsoft.com/office/officeart/2005/8/layout/vList2"/>
    <dgm:cxn modelId="{9F505269-E9E3-49CC-A5E0-7256A7FDA72B}" type="presParOf" srcId="{9C278AAC-F700-4462-88F6-26C5292AE3BA}" destId="{EDE56F81-B068-4977-9A98-4D2FD89A81A0}" srcOrd="9" destOrd="0" presId="urn:microsoft.com/office/officeart/2005/8/layout/vList2"/>
    <dgm:cxn modelId="{2767190C-A8EE-43F1-8F44-2E109795ED12}" type="presParOf" srcId="{9C278AAC-F700-4462-88F6-26C5292AE3BA}" destId="{2B9B367B-3DFF-4547-81E7-331FF0E4AFE8}" srcOrd="10" destOrd="0" presId="urn:microsoft.com/office/officeart/2005/8/layout/vList2"/>
    <dgm:cxn modelId="{9C0F6D11-51AD-45F4-8D8B-6582CDF83223}" type="presParOf" srcId="{9C278AAC-F700-4462-88F6-26C5292AE3BA}" destId="{93408A8F-1979-489F-9D0D-B91E4874B3BD}" srcOrd="11" destOrd="0" presId="urn:microsoft.com/office/officeart/2005/8/layout/vList2"/>
    <dgm:cxn modelId="{37922632-F7F4-4518-B9B7-99C93159D2A3}" type="presParOf" srcId="{9C278AAC-F700-4462-88F6-26C5292AE3BA}" destId="{652162E2-2961-4574-AC46-C99F43520A27}" srcOrd="12" destOrd="0" presId="urn:microsoft.com/office/officeart/2005/8/layout/vList2"/>
    <dgm:cxn modelId="{16E4E56A-B0E2-4AAB-88F9-556B1BE3CAF2}" type="presParOf" srcId="{9C278AAC-F700-4462-88F6-26C5292AE3BA}" destId="{BA3546CD-D68D-4B12-889E-28BC507DF3E7}" srcOrd="13" destOrd="0" presId="urn:microsoft.com/office/officeart/2005/8/layout/vList2"/>
    <dgm:cxn modelId="{2E3957C7-DF72-40E9-A16A-A12D65D11056}" type="presParOf" srcId="{9C278AAC-F700-4462-88F6-26C5292AE3BA}" destId="{E90277B2-2CAB-4FA0-B1D4-B2BA69ADCD26}"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B449D-4120-459D-8B95-052B89E5426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DAC481B-E361-478D-8D07-18DD8944145E}">
      <dgm:prSet/>
      <dgm:spPr/>
      <dgm:t>
        <a:bodyPr/>
        <a:lstStyle/>
        <a:p>
          <a:r>
            <a:rPr lang="en-GB"/>
            <a:t>Time-consuming for many reasons</a:t>
          </a:r>
          <a:endParaRPr lang="en-US"/>
        </a:p>
      </dgm:t>
    </dgm:pt>
    <dgm:pt modelId="{F63A9DF0-2582-43CD-AD1F-ED6031977A07}" type="parTrans" cxnId="{F854FBD6-4B2E-41EA-8773-FB9B6F2E5AB9}">
      <dgm:prSet/>
      <dgm:spPr/>
      <dgm:t>
        <a:bodyPr/>
        <a:lstStyle/>
        <a:p>
          <a:endParaRPr lang="en-US"/>
        </a:p>
      </dgm:t>
    </dgm:pt>
    <dgm:pt modelId="{AF52E862-9001-4BFD-A81E-D2ED3E7BF120}" type="sibTrans" cxnId="{F854FBD6-4B2E-41EA-8773-FB9B6F2E5AB9}">
      <dgm:prSet/>
      <dgm:spPr/>
      <dgm:t>
        <a:bodyPr/>
        <a:lstStyle/>
        <a:p>
          <a:endParaRPr lang="en-US"/>
        </a:p>
      </dgm:t>
    </dgm:pt>
    <dgm:pt modelId="{E96B17CA-66AE-4378-8FF3-AE9A1D2B3525}">
      <dgm:prSet/>
      <dgm:spPr/>
      <dgm:t>
        <a:bodyPr/>
        <a:lstStyle/>
        <a:p>
          <a:r>
            <a:rPr lang="en-GB"/>
            <a:t>Very expensive</a:t>
          </a:r>
          <a:endParaRPr lang="en-US"/>
        </a:p>
      </dgm:t>
    </dgm:pt>
    <dgm:pt modelId="{AB260CAB-0F5F-4CE6-BF97-6230E3298373}" type="parTrans" cxnId="{F4EC8A90-98C4-4C78-A3CB-A926DED769DA}">
      <dgm:prSet/>
      <dgm:spPr/>
      <dgm:t>
        <a:bodyPr/>
        <a:lstStyle/>
        <a:p>
          <a:endParaRPr lang="en-US"/>
        </a:p>
      </dgm:t>
    </dgm:pt>
    <dgm:pt modelId="{2BF098AF-DF6E-4990-8278-B049AE6D5125}" type="sibTrans" cxnId="{F4EC8A90-98C4-4C78-A3CB-A926DED769DA}">
      <dgm:prSet/>
      <dgm:spPr/>
      <dgm:t>
        <a:bodyPr/>
        <a:lstStyle/>
        <a:p>
          <a:endParaRPr lang="en-US"/>
        </a:p>
      </dgm:t>
    </dgm:pt>
    <dgm:pt modelId="{E62E699E-F6B9-4681-B6FF-899C82FB9E2A}">
      <dgm:prSet/>
      <dgm:spPr/>
      <dgm:t>
        <a:bodyPr/>
        <a:lstStyle/>
        <a:p>
          <a:r>
            <a:rPr lang="en-GB"/>
            <a:t>Staff difficulties</a:t>
          </a:r>
          <a:endParaRPr lang="en-US"/>
        </a:p>
      </dgm:t>
    </dgm:pt>
    <dgm:pt modelId="{9FADD8A0-AF94-42B0-A8E4-4D1FD42C3924}" type="parTrans" cxnId="{53DA0078-4D36-4006-A989-55EA9823653E}">
      <dgm:prSet/>
      <dgm:spPr/>
      <dgm:t>
        <a:bodyPr/>
        <a:lstStyle/>
        <a:p>
          <a:endParaRPr lang="en-US"/>
        </a:p>
      </dgm:t>
    </dgm:pt>
    <dgm:pt modelId="{AA51B9FB-DBC2-44BA-ACC4-B12FF4E47EE3}" type="sibTrans" cxnId="{53DA0078-4D36-4006-A989-55EA9823653E}">
      <dgm:prSet/>
      <dgm:spPr/>
      <dgm:t>
        <a:bodyPr/>
        <a:lstStyle/>
        <a:p>
          <a:endParaRPr lang="en-US"/>
        </a:p>
      </dgm:t>
    </dgm:pt>
    <dgm:pt modelId="{4A374FBE-A48E-45A2-BA27-55B13E809933}">
      <dgm:prSet/>
      <dgm:spPr/>
      <dgm:t>
        <a:bodyPr/>
        <a:lstStyle/>
        <a:p>
          <a:r>
            <a:rPr lang="en-GB"/>
            <a:t>Can become adversarial</a:t>
          </a:r>
          <a:endParaRPr lang="en-US"/>
        </a:p>
      </dgm:t>
    </dgm:pt>
    <dgm:pt modelId="{6686ACB2-1EB5-48FB-9999-D761B1BFEE24}" type="parTrans" cxnId="{EB16A35F-7C44-4B6C-8E94-4AF6F5E8FE3C}">
      <dgm:prSet/>
      <dgm:spPr/>
      <dgm:t>
        <a:bodyPr/>
        <a:lstStyle/>
        <a:p>
          <a:endParaRPr lang="en-US"/>
        </a:p>
      </dgm:t>
    </dgm:pt>
    <dgm:pt modelId="{884EC446-0F04-498C-94EA-12CD45359711}" type="sibTrans" cxnId="{EB16A35F-7C44-4B6C-8E94-4AF6F5E8FE3C}">
      <dgm:prSet/>
      <dgm:spPr/>
      <dgm:t>
        <a:bodyPr/>
        <a:lstStyle/>
        <a:p>
          <a:endParaRPr lang="en-US"/>
        </a:p>
      </dgm:t>
    </dgm:pt>
    <dgm:pt modelId="{3F3DEED4-EA4B-40CB-B3BF-9FA6FCD7A893}">
      <dgm:prSet/>
      <dgm:spPr/>
      <dgm:t>
        <a:bodyPr/>
        <a:lstStyle/>
        <a:p>
          <a:r>
            <a:rPr lang="en-GB"/>
            <a:t>Recommendations are not always implemented</a:t>
          </a:r>
          <a:endParaRPr lang="en-US"/>
        </a:p>
      </dgm:t>
    </dgm:pt>
    <dgm:pt modelId="{C0B5986F-3531-4C14-93A9-A90FE00ED0C7}" type="parTrans" cxnId="{827B2DC6-CB96-401B-B8EB-15B2D2E03358}">
      <dgm:prSet/>
      <dgm:spPr/>
      <dgm:t>
        <a:bodyPr/>
        <a:lstStyle/>
        <a:p>
          <a:endParaRPr lang="en-US"/>
        </a:p>
      </dgm:t>
    </dgm:pt>
    <dgm:pt modelId="{CA54701D-ACA9-4EFA-97FC-A5EBF2315C9D}" type="sibTrans" cxnId="{827B2DC6-CB96-401B-B8EB-15B2D2E03358}">
      <dgm:prSet/>
      <dgm:spPr/>
      <dgm:t>
        <a:bodyPr/>
        <a:lstStyle/>
        <a:p>
          <a:endParaRPr lang="en-US"/>
        </a:p>
      </dgm:t>
    </dgm:pt>
    <dgm:pt modelId="{DB8CCBA9-6A58-435F-A39F-EEAEF2334C43}">
      <dgm:prSet/>
      <dgm:spPr/>
      <dgm:t>
        <a:bodyPr/>
        <a:lstStyle/>
        <a:p>
          <a:r>
            <a:rPr lang="en-GB"/>
            <a:t>Government is currently reviewing them.</a:t>
          </a:r>
          <a:endParaRPr lang="en-US"/>
        </a:p>
      </dgm:t>
    </dgm:pt>
    <dgm:pt modelId="{EF03B6E5-5E41-4128-B4A3-B44FBC4E68C3}" type="parTrans" cxnId="{ACBB8C01-1F32-4DA9-808A-7FEE44B7F317}">
      <dgm:prSet/>
      <dgm:spPr/>
      <dgm:t>
        <a:bodyPr/>
        <a:lstStyle/>
        <a:p>
          <a:endParaRPr lang="en-US"/>
        </a:p>
      </dgm:t>
    </dgm:pt>
    <dgm:pt modelId="{4BE157F3-54AE-4B1B-91BB-564DAAF8D24A}" type="sibTrans" cxnId="{ACBB8C01-1F32-4DA9-808A-7FEE44B7F317}">
      <dgm:prSet/>
      <dgm:spPr/>
      <dgm:t>
        <a:bodyPr/>
        <a:lstStyle/>
        <a:p>
          <a:endParaRPr lang="en-US"/>
        </a:p>
      </dgm:t>
    </dgm:pt>
    <dgm:pt modelId="{A172EB53-DE28-4C3A-A20F-656E2C6CA62A}" type="pres">
      <dgm:prSet presAssocID="{296B449D-4120-459D-8B95-052B89E54260}" presName="linear" presStyleCnt="0">
        <dgm:presLayoutVars>
          <dgm:animLvl val="lvl"/>
          <dgm:resizeHandles val="exact"/>
        </dgm:presLayoutVars>
      </dgm:prSet>
      <dgm:spPr/>
    </dgm:pt>
    <dgm:pt modelId="{652B77E5-4CB7-446E-91ED-592A10E181DE}" type="pres">
      <dgm:prSet presAssocID="{0DAC481B-E361-478D-8D07-18DD8944145E}" presName="parentText" presStyleLbl="node1" presStyleIdx="0" presStyleCnt="6">
        <dgm:presLayoutVars>
          <dgm:chMax val="0"/>
          <dgm:bulletEnabled val="1"/>
        </dgm:presLayoutVars>
      </dgm:prSet>
      <dgm:spPr/>
    </dgm:pt>
    <dgm:pt modelId="{E129A2D6-D1E1-488A-8F2A-0C599304A8AA}" type="pres">
      <dgm:prSet presAssocID="{AF52E862-9001-4BFD-A81E-D2ED3E7BF120}" presName="spacer" presStyleCnt="0"/>
      <dgm:spPr/>
    </dgm:pt>
    <dgm:pt modelId="{40F1B2DE-8ED8-47A4-9CA9-C568D4AD2D7F}" type="pres">
      <dgm:prSet presAssocID="{E96B17CA-66AE-4378-8FF3-AE9A1D2B3525}" presName="parentText" presStyleLbl="node1" presStyleIdx="1" presStyleCnt="6">
        <dgm:presLayoutVars>
          <dgm:chMax val="0"/>
          <dgm:bulletEnabled val="1"/>
        </dgm:presLayoutVars>
      </dgm:prSet>
      <dgm:spPr/>
    </dgm:pt>
    <dgm:pt modelId="{71E59921-4F11-4738-9F0F-DDB0C3E10766}" type="pres">
      <dgm:prSet presAssocID="{2BF098AF-DF6E-4990-8278-B049AE6D5125}" presName="spacer" presStyleCnt="0"/>
      <dgm:spPr/>
    </dgm:pt>
    <dgm:pt modelId="{4107C919-22DE-492F-840C-8DEE9F4EBE48}" type="pres">
      <dgm:prSet presAssocID="{E62E699E-F6B9-4681-B6FF-899C82FB9E2A}" presName="parentText" presStyleLbl="node1" presStyleIdx="2" presStyleCnt="6" custLinFactNeighborX="572" custLinFactNeighborY="66977">
        <dgm:presLayoutVars>
          <dgm:chMax val="0"/>
          <dgm:bulletEnabled val="1"/>
        </dgm:presLayoutVars>
      </dgm:prSet>
      <dgm:spPr/>
    </dgm:pt>
    <dgm:pt modelId="{154D2CD6-8185-422A-A26F-06EDCAABEA98}" type="pres">
      <dgm:prSet presAssocID="{AA51B9FB-DBC2-44BA-ACC4-B12FF4E47EE3}" presName="spacer" presStyleCnt="0"/>
      <dgm:spPr/>
    </dgm:pt>
    <dgm:pt modelId="{4E3606B1-F9E8-4DBE-A251-22D47EDBB422}" type="pres">
      <dgm:prSet presAssocID="{4A374FBE-A48E-45A2-BA27-55B13E809933}" presName="parentText" presStyleLbl="node1" presStyleIdx="3" presStyleCnt="6">
        <dgm:presLayoutVars>
          <dgm:chMax val="0"/>
          <dgm:bulletEnabled val="1"/>
        </dgm:presLayoutVars>
      </dgm:prSet>
      <dgm:spPr/>
    </dgm:pt>
    <dgm:pt modelId="{C1EB565F-E9D1-47CB-B36D-CD19D3A29F7A}" type="pres">
      <dgm:prSet presAssocID="{884EC446-0F04-498C-94EA-12CD45359711}" presName="spacer" presStyleCnt="0"/>
      <dgm:spPr/>
    </dgm:pt>
    <dgm:pt modelId="{EA1150B1-84FC-4F5C-99D1-55B142D26B39}" type="pres">
      <dgm:prSet presAssocID="{3F3DEED4-EA4B-40CB-B3BF-9FA6FCD7A893}" presName="parentText" presStyleLbl="node1" presStyleIdx="4" presStyleCnt="6">
        <dgm:presLayoutVars>
          <dgm:chMax val="0"/>
          <dgm:bulletEnabled val="1"/>
        </dgm:presLayoutVars>
      </dgm:prSet>
      <dgm:spPr/>
    </dgm:pt>
    <dgm:pt modelId="{10A173B4-5A54-497F-8BE4-6F60ECDFF6F9}" type="pres">
      <dgm:prSet presAssocID="{CA54701D-ACA9-4EFA-97FC-A5EBF2315C9D}" presName="spacer" presStyleCnt="0"/>
      <dgm:spPr/>
    </dgm:pt>
    <dgm:pt modelId="{3382639A-7867-4988-9120-AA362D38C732}" type="pres">
      <dgm:prSet presAssocID="{DB8CCBA9-6A58-435F-A39F-EEAEF2334C43}" presName="parentText" presStyleLbl="node1" presStyleIdx="5" presStyleCnt="6">
        <dgm:presLayoutVars>
          <dgm:chMax val="0"/>
          <dgm:bulletEnabled val="1"/>
        </dgm:presLayoutVars>
      </dgm:prSet>
      <dgm:spPr/>
    </dgm:pt>
  </dgm:ptLst>
  <dgm:cxnLst>
    <dgm:cxn modelId="{ACBB8C01-1F32-4DA9-808A-7FEE44B7F317}" srcId="{296B449D-4120-459D-8B95-052B89E54260}" destId="{DB8CCBA9-6A58-435F-A39F-EEAEF2334C43}" srcOrd="5" destOrd="0" parTransId="{EF03B6E5-5E41-4128-B4A3-B44FBC4E68C3}" sibTransId="{4BE157F3-54AE-4B1B-91BB-564DAAF8D24A}"/>
    <dgm:cxn modelId="{894BBD52-2D18-4055-ABEA-D49C7C716FBC}" type="presOf" srcId="{4A374FBE-A48E-45A2-BA27-55B13E809933}" destId="{4E3606B1-F9E8-4DBE-A251-22D47EDBB422}" srcOrd="0" destOrd="0" presId="urn:microsoft.com/office/officeart/2005/8/layout/vList2"/>
    <dgm:cxn modelId="{EB16A35F-7C44-4B6C-8E94-4AF6F5E8FE3C}" srcId="{296B449D-4120-459D-8B95-052B89E54260}" destId="{4A374FBE-A48E-45A2-BA27-55B13E809933}" srcOrd="3" destOrd="0" parTransId="{6686ACB2-1EB5-48FB-9999-D761B1BFEE24}" sibTransId="{884EC446-0F04-498C-94EA-12CD45359711}"/>
    <dgm:cxn modelId="{A209C86D-9C34-4A21-9A95-ADBBFF56C388}" type="presOf" srcId="{E96B17CA-66AE-4378-8FF3-AE9A1D2B3525}" destId="{40F1B2DE-8ED8-47A4-9CA9-C568D4AD2D7F}" srcOrd="0" destOrd="0" presId="urn:microsoft.com/office/officeart/2005/8/layout/vList2"/>
    <dgm:cxn modelId="{F8EEB574-C5BA-4C05-B1DB-F601C30D7F11}" type="presOf" srcId="{296B449D-4120-459D-8B95-052B89E54260}" destId="{A172EB53-DE28-4C3A-A20F-656E2C6CA62A}" srcOrd="0" destOrd="0" presId="urn:microsoft.com/office/officeart/2005/8/layout/vList2"/>
    <dgm:cxn modelId="{53DA0078-4D36-4006-A989-55EA9823653E}" srcId="{296B449D-4120-459D-8B95-052B89E54260}" destId="{E62E699E-F6B9-4681-B6FF-899C82FB9E2A}" srcOrd="2" destOrd="0" parTransId="{9FADD8A0-AF94-42B0-A8E4-4D1FD42C3924}" sibTransId="{AA51B9FB-DBC2-44BA-ACC4-B12FF4E47EE3}"/>
    <dgm:cxn modelId="{A7AB4D8A-05EC-4A4D-AFA2-4B56821257F7}" type="presOf" srcId="{0DAC481B-E361-478D-8D07-18DD8944145E}" destId="{652B77E5-4CB7-446E-91ED-592A10E181DE}" srcOrd="0" destOrd="0" presId="urn:microsoft.com/office/officeart/2005/8/layout/vList2"/>
    <dgm:cxn modelId="{F4EC8A90-98C4-4C78-A3CB-A926DED769DA}" srcId="{296B449D-4120-459D-8B95-052B89E54260}" destId="{E96B17CA-66AE-4378-8FF3-AE9A1D2B3525}" srcOrd="1" destOrd="0" parTransId="{AB260CAB-0F5F-4CE6-BF97-6230E3298373}" sibTransId="{2BF098AF-DF6E-4990-8278-B049AE6D5125}"/>
    <dgm:cxn modelId="{59D41D91-534E-4ED4-8C34-C379C41A99AC}" type="presOf" srcId="{3F3DEED4-EA4B-40CB-B3BF-9FA6FCD7A893}" destId="{EA1150B1-84FC-4F5C-99D1-55B142D26B39}" srcOrd="0" destOrd="0" presId="urn:microsoft.com/office/officeart/2005/8/layout/vList2"/>
    <dgm:cxn modelId="{827B2DC6-CB96-401B-B8EB-15B2D2E03358}" srcId="{296B449D-4120-459D-8B95-052B89E54260}" destId="{3F3DEED4-EA4B-40CB-B3BF-9FA6FCD7A893}" srcOrd="4" destOrd="0" parTransId="{C0B5986F-3531-4C14-93A9-A90FE00ED0C7}" sibTransId="{CA54701D-ACA9-4EFA-97FC-A5EBF2315C9D}"/>
    <dgm:cxn modelId="{E132F2C9-B791-4E5E-BA0F-736DB3DD00A7}" type="presOf" srcId="{E62E699E-F6B9-4681-B6FF-899C82FB9E2A}" destId="{4107C919-22DE-492F-840C-8DEE9F4EBE48}" srcOrd="0" destOrd="0" presId="urn:microsoft.com/office/officeart/2005/8/layout/vList2"/>
    <dgm:cxn modelId="{F854FBD6-4B2E-41EA-8773-FB9B6F2E5AB9}" srcId="{296B449D-4120-459D-8B95-052B89E54260}" destId="{0DAC481B-E361-478D-8D07-18DD8944145E}" srcOrd="0" destOrd="0" parTransId="{F63A9DF0-2582-43CD-AD1F-ED6031977A07}" sibTransId="{AF52E862-9001-4BFD-A81E-D2ED3E7BF120}"/>
    <dgm:cxn modelId="{7C95BAEB-3BFC-4143-8F31-6A562A255252}" type="presOf" srcId="{DB8CCBA9-6A58-435F-A39F-EEAEF2334C43}" destId="{3382639A-7867-4988-9120-AA362D38C732}" srcOrd="0" destOrd="0" presId="urn:microsoft.com/office/officeart/2005/8/layout/vList2"/>
    <dgm:cxn modelId="{6073E907-2819-4A20-93B2-FE39241BCFC6}" type="presParOf" srcId="{A172EB53-DE28-4C3A-A20F-656E2C6CA62A}" destId="{652B77E5-4CB7-446E-91ED-592A10E181DE}" srcOrd="0" destOrd="0" presId="urn:microsoft.com/office/officeart/2005/8/layout/vList2"/>
    <dgm:cxn modelId="{7DE8AD06-3ECC-4BCD-A143-5818F590CA61}" type="presParOf" srcId="{A172EB53-DE28-4C3A-A20F-656E2C6CA62A}" destId="{E129A2D6-D1E1-488A-8F2A-0C599304A8AA}" srcOrd="1" destOrd="0" presId="urn:microsoft.com/office/officeart/2005/8/layout/vList2"/>
    <dgm:cxn modelId="{43F1B921-32B4-4D4D-B4F6-2C389BB84D4F}" type="presParOf" srcId="{A172EB53-DE28-4C3A-A20F-656E2C6CA62A}" destId="{40F1B2DE-8ED8-47A4-9CA9-C568D4AD2D7F}" srcOrd="2" destOrd="0" presId="urn:microsoft.com/office/officeart/2005/8/layout/vList2"/>
    <dgm:cxn modelId="{C3CE08F3-A32E-4E84-88C7-7E62FA2F41BD}" type="presParOf" srcId="{A172EB53-DE28-4C3A-A20F-656E2C6CA62A}" destId="{71E59921-4F11-4738-9F0F-DDB0C3E10766}" srcOrd="3" destOrd="0" presId="urn:microsoft.com/office/officeart/2005/8/layout/vList2"/>
    <dgm:cxn modelId="{063765B0-3316-4680-9FC6-7311844EB087}" type="presParOf" srcId="{A172EB53-DE28-4C3A-A20F-656E2C6CA62A}" destId="{4107C919-22DE-492F-840C-8DEE9F4EBE48}" srcOrd="4" destOrd="0" presId="urn:microsoft.com/office/officeart/2005/8/layout/vList2"/>
    <dgm:cxn modelId="{A96BE780-2881-4254-858C-05AFFD989789}" type="presParOf" srcId="{A172EB53-DE28-4C3A-A20F-656E2C6CA62A}" destId="{154D2CD6-8185-422A-A26F-06EDCAABEA98}" srcOrd="5" destOrd="0" presId="urn:microsoft.com/office/officeart/2005/8/layout/vList2"/>
    <dgm:cxn modelId="{E731C547-8410-4EE2-834F-B93B65769650}" type="presParOf" srcId="{A172EB53-DE28-4C3A-A20F-656E2C6CA62A}" destId="{4E3606B1-F9E8-4DBE-A251-22D47EDBB422}" srcOrd="6" destOrd="0" presId="urn:microsoft.com/office/officeart/2005/8/layout/vList2"/>
    <dgm:cxn modelId="{DA1F6516-8031-4438-B420-AFAA81612F75}" type="presParOf" srcId="{A172EB53-DE28-4C3A-A20F-656E2C6CA62A}" destId="{C1EB565F-E9D1-47CB-B36D-CD19D3A29F7A}" srcOrd="7" destOrd="0" presId="urn:microsoft.com/office/officeart/2005/8/layout/vList2"/>
    <dgm:cxn modelId="{C02AF77A-B51F-41A2-84E3-A254A61B3156}" type="presParOf" srcId="{A172EB53-DE28-4C3A-A20F-656E2C6CA62A}" destId="{EA1150B1-84FC-4F5C-99D1-55B142D26B39}" srcOrd="8" destOrd="0" presId="urn:microsoft.com/office/officeart/2005/8/layout/vList2"/>
    <dgm:cxn modelId="{BD4AB775-2669-4575-B761-6381336913B0}" type="presParOf" srcId="{A172EB53-DE28-4C3A-A20F-656E2C6CA62A}" destId="{10A173B4-5A54-497F-8BE4-6F60ECDFF6F9}" srcOrd="9" destOrd="0" presId="urn:microsoft.com/office/officeart/2005/8/layout/vList2"/>
    <dgm:cxn modelId="{07E17DFC-70D4-4C8E-8BD3-CA26EF0BB437}" type="presParOf" srcId="{A172EB53-DE28-4C3A-A20F-656E2C6CA62A}" destId="{3382639A-7867-4988-9120-AA362D38C73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300A18-9F3B-46FD-88E4-D1D94B80396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C371670-6F7B-493A-AF04-73F877E787F3}">
      <dgm:prSet/>
      <dgm:spPr/>
      <dgm:t>
        <a:bodyPr/>
        <a:lstStyle/>
        <a:p>
          <a:r>
            <a:rPr lang="en-GB" dirty="0"/>
            <a:t>The Ely Hospital Inquiry in the 1970s </a:t>
          </a:r>
          <a:endParaRPr lang="en-US" dirty="0"/>
        </a:p>
      </dgm:t>
    </dgm:pt>
    <dgm:pt modelId="{ED0AC694-787B-4741-951F-D2F4E5B7E6E5}" type="parTrans" cxnId="{C3DFFE0C-2E01-4467-9A5E-2BC1EB0A8B4F}">
      <dgm:prSet/>
      <dgm:spPr/>
      <dgm:t>
        <a:bodyPr/>
        <a:lstStyle/>
        <a:p>
          <a:endParaRPr lang="en-US"/>
        </a:p>
      </dgm:t>
    </dgm:pt>
    <dgm:pt modelId="{0024E242-7550-4006-B5B9-E907504BDD8E}" type="sibTrans" cxnId="{C3DFFE0C-2E01-4467-9A5E-2BC1EB0A8B4F}">
      <dgm:prSet/>
      <dgm:spPr/>
      <dgm:t>
        <a:bodyPr/>
        <a:lstStyle/>
        <a:p>
          <a:endParaRPr lang="en-US"/>
        </a:p>
      </dgm:t>
    </dgm:pt>
    <dgm:pt modelId="{D2C80E27-1966-46EE-B04B-DE77A41423D5}">
      <dgm:prSet/>
      <dgm:spPr/>
      <dgm:t>
        <a:bodyPr/>
        <a:lstStyle/>
        <a:p>
          <a:r>
            <a:rPr lang="en-GB" dirty="0"/>
            <a:t>The Bristol Inquiry in 2001 </a:t>
          </a:r>
          <a:endParaRPr lang="en-US" dirty="0"/>
        </a:p>
      </dgm:t>
    </dgm:pt>
    <dgm:pt modelId="{80A88899-5A12-4F3B-AB06-7DD9E22AF8B2}" type="parTrans" cxnId="{9EE328E1-EFD7-4CEF-ABBD-AF7CB9EB71D2}">
      <dgm:prSet/>
      <dgm:spPr/>
      <dgm:t>
        <a:bodyPr/>
        <a:lstStyle/>
        <a:p>
          <a:endParaRPr lang="en-US"/>
        </a:p>
      </dgm:t>
    </dgm:pt>
    <dgm:pt modelId="{6603D323-4D87-40E0-B7D6-53B52300DF1C}" type="sibTrans" cxnId="{9EE328E1-EFD7-4CEF-ABBD-AF7CB9EB71D2}">
      <dgm:prSet/>
      <dgm:spPr/>
      <dgm:t>
        <a:bodyPr/>
        <a:lstStyle/>
        <a:p>
          <a:endParaRPr lang="en-US"/>
        </a:p>
      </dgm:t>
    </dgm:pt>
    <dgm:pt modelId="{EB6BBD45-490B-409B-9500-CCD8FED665BC}">
      <dgm:prSet/>
      <dgm:spPr/>
      <dgm:t>
        <a:bodyPr/>
        <a:lstStyle/>
        <a:p>
          <a:r>
            <a:rPr lang="en-GB" dirty="0"/>
            <a:t>The Shipman inquiry in 2005 </a:t>
          </a:r>
          <a:endParaRPr lang="en-US" dirty="0"/>
        </a:p>
      </dgm:t>
    </dgm:pt>
    <dgm:pt modelId="{FBCB7C52-D9F9-4744-99D0-653063BADA9B}" type="parTrans" cxnId="{6D964A9F-1C13-4661-AB6D-5FFB38A8B9E6}">
      <dgm:prSet/>
      <dgm:spPr/>
      <dgm:t>
        <a:bodyPr/>
        <a:lstStyle/>
        <a:p>
          <a:endParaRPr lang="en-US"/>
        </a:p>
      </dgm:t>
    </dgm:pt>
    <dgm:pt modelId="{3D01413E-3BEC-4746-B802-1E2475FA74D3}" type="sibTrans" cxnId="{6D964A9F-1C13-4661-AB6D-5FFB38A8B9E6}">
      <dgm:prSet/>
      <dgm:spPr/>
      <dgm:t>
        <a:bodyPr/>
        <a:lstStyle/>
        <a:p>
          <a:endParaRPr lang="en-US"/>
        </a:p>
      </dgm:t>
    </dgm:pt>
    <dgm:pt modelId="{90D65AA8-3562-4CE0-80FD-26960DEC0DE9}">
      <dgm:prSet/>
      <dgm:spPr/>
      <dgm:t>
        <a:bodyPr/>
        <a:lstStyle/>
        <a:p>
          <a:r>
            <a:rPr lang="en-GB" dirty="0"/>
            <a:t>The COVID Inquiry on-going</a:t>
          </a:r>
          <a:endParaRPr lang="en-US" dirty="0"/>
        </a:p>
      </dgm:t>
    </dgm:pt>
    <dgm:pt modelId="{A0AC4B0B-DA38-4437-9552-384162A45012}" type="parTrans" cxnId="{63CEEBC8-1280-4EC0-B358-C12F8AA0CAA0}">
      <dgm:prSet/>
      <dgm:spPr/>
      <dgm:t>
        <a:bodyPr/>
        <a:lstStyle/>
        <a:p>
          <a:endParaRPr lang="en-US"/>
        </a:p>
      </dgm:t>
    </dgm:pt>
    <dgm:pt modelId="{959F7AF3-77EE-4EC0-82C8-52F9034F10BB}" type="sibTrans" cxnId="{63CEEBC8-1280-4EC0-B358-C12F8AA0CAA0}">
      <dgm:prSet/>
      <dgm:spPr/>
      <dgm:t>
        <a:bodyPr/>
        <a:lstStyle/>
        <a:p>
          <a:endParaRPr lang="en-US"/>
        </a:p>
      </dgm:t>
    </dgm:pt>
    <dgm:pt modelId="{BFE68580-0F7A-4E2A-9FB2-B18B3BA23E34}">
      <dgm:prSet/>
      <dgm:spPr/>
      <dgm:t>
        <a:bodyPr/>
        <a:lstStyle/>
        <a:p>
          <a:r>
            <a:rPr lang="en-GB" dirty="0"/>
            <a:t>The Grenfell Tower Inquiry 2024</a:t>
          </a:r>
          <a:endParaRPr lang="en-US" dirty="0"/>
        </a:p>
      </dgm:t>
    </dgm:pt>
    <dgm:pt modelId="{E2B9E5AB-EFEF-484C-996A-EB55F61515CA}" type="parTrans" cxnId="{77FD6BA4-187D-4A34-B0C8-6BD3B42C6F39}">
      <dgm:prSet/>
      <dgm:spPr/>
      <dgm:t>
        <a:bodyPr/>
        <a:lstStyle/>
        <a:p>
          <a:endParaRPr lang="en-US"/>
        </a:p>
      </dgm:t>
    </dgm:pt>
    <dgm:pt modelId="{700888C2-F983-4B88-BB17-EF40F8C702BE}" type="sibTrans" cxnId="{77FD6BA4-187D-4A34-B0C8-6BD3B42C6F39}">
      <dgm:prSet/>
      <dgm:spPr/>
      <dgm:t>
        <a:bodyPr/>
        <a:lstStyle/>
        <a:p>
          <a:endParaRPr lang="en-US"/>
        </a:p>
      </dgm:t>
    </dgm:pt>
    <dgm:pt modelId="{855BF317-0A45-4A1C-AF24-929D32F94C73}">
      <dgm:prSet/>
      <dgm:spPr/>
      <dgm:t>
        <a:bodyPr/>
        <a:lstStyle/>
        <a:p>
          <a:r>
            <a:rPr lang="en-GB" dirty="0"/>
            <a:t>The Lucy Letby Inquiry set up in2024 </a:t>
          </a:r>
          <a:endParaRPr lang="en-US" dirty="0"/>
        </a:p>
      </dgm:t>
    </dgm:pt>
    <dgm:pt modelId="{DA0486A2-48F7-4410-98C3-447698101BAF}" type="parTrans" cxnId="{BB86F50C-9C25-438A-BED0-A5A3F1E32EA5}">
      <dgm:prSet/>
      <dgm:spPr/>
      <dgm:t>
        <a:bodyPr/>
        <a:lstStyle/>
        <a:p>
          <a:endParaRPr lang="en-US"/>
        </a:p>
      </dgm:t>
    </dgm:pt>
    <dgm:pt modelId="{937B05B9-9DB1-44C7-A1DF-824887463DFD}" type="sibTrans" cxnId="{BB86F50C-9C25-438A-BED0-A5A3F1E32EA5}">
      <dgm:prSet/>
      <dgm:spPr/>
      <dgm:t>
        <a:bodyPr/>
        <a:lstStyle/>
        <a:p>
          <a:endParaRPr lang="en-US"/>
        </a:p>
      </dgm:t>
    </dgm:pt>
    <dgm:pt modelId="{0B01FC70-E11B-41CE-83EA-999DB7250E3B}" type="pres">
      <dgm:prSet presAssocID="{75300A18-9F3B-46FD-88E4-D1D94B803964}" presName="linear" presStyleCnt="0">
        <dgm:presLayoutVars>
          <dgm:animLvl val="lvl"/>
          <dgm:resizeHandles val="exact"/>
        </dgm:presLayoutVars>
      </dgm:prSet>
      <dgm:spPr/>
    </dgm:pt>
    <dgm:pt modelId="{2066C25A-E4F3-468E-892F-6066282F01D8}" type="pres">
      <dgm:prSet presAssocID="{AC371670-6F7B-493A-AF04-73F877E787F3}" presName="parentText" presStyleLbl="node1" presStyleIdx="0" presStyleCnt="6">
        <dgm:presLayoutVars>
          <dgm:chMax val="0"/>
          <dgm:bulletEnabled val="1"/>
        </dgm:presLayoutVars>
      </dgm:prSet>
      <dgm:spPr/>
    </dgm:pt>
    <dgm:pt modelId="{1ACC5302-D0EF-412B-ABEB-94EDB81FFC1B}" type="pres">
      <dgm:prSet presAssocID="{0024E242-7550-4006-B5B9-E907504BDD8E}" presName="spacer" presStyleCnt="0"/>
      <dgm:spPr/>
    </dgm:pt>
    <dgm:pt modelId="{D92BC9E6-1175-4E91-9352-9CF88AF48EFD}" type="pres">
      <dgm:prSet presAssocID="{D2C80E27-1966-46EE-B04B-DE77A41423D5}" presName="parentText" presStyleLbl="node1" presStyleIdx="1" presStyleCnt="6">
        <dgm:presLayoutVars>
          <dgm:chMax val="0"/>
          <dgm:bulletEnabled val="1"/>
        </dgm:presLayoutVars>
      </dgm:prSet>
      <dgm:spPr/>
    </dgm:pt>
    <dgm:pt modelId="{D19FFAF4-F147-4956-85C5-27F4D29114F0}" type="pres">
      <dgm:prSet presAssocID="{6603D323-4D87-40E0-B7D6-53B52300DF1C}" presName="spacer" presStyleCnt="0"/>
      <dgm:spPr/>
    </dgm:pt>
    <dgm:pt modelId="{10C940BF-F71B-4538-95FA-9129657D8A7A}" type="pres">
      <dgm:prSet presAssocID="{EB6BBD45-490B-409B-9500-CCD8FED665BC}" presName="parentText" presStyleLbl="node1" presStyleIdx="2" presStyleCnt="6">
        <dgm:presLayoutVars>
          <dgm:chMax val="0"/>
          <dgm:bulletEnabled val="1"/>
        </dgm:presLayoutVars>
      </dgm:prSet>
      <dgm:spPr/>
    </dgm:pt>
    <dgm:pt modelId="{42590E0D-B08E-4360-BDEE-DD4FD11C36D1}" type="pres">
      <dgm:prSet presAssocID="{3D01413E-3BEC-4746-B802-1E2475FA74D3}" presName="spacer" presStyleCnt="0"/>
      <dgm:spPr/>
    </dgm:pt>
    <dgm:pt modelId="{6CB4814C-FAC9-4C5B-8883-23C3D4B71451}" type="pres">
      <dgm:prSet presAssocID="{90D65AA8-3562-4CE0-80FD-26960DEC0DE9}" presName="parentText" presStyleLbl="node1" presStyleIdx="3" presStyleCnt="6">
        <dgm:presLayoutVars>
          <dgm:chMax val="0"/>
          <dgm:bulletEnabled val="1"/>
        </dgm:presLayoutVars>
      </dgm:prSet>
      <dgm:spPr/>
    </dgm:pt>
    <dgm:pt modelId="{D2E975D4-8663-4B68-8B9C-9BA47F3EF6FC}" type="pres">
      <dgm:prSet presAssocID="{959F7AF3-77EE-4EC0-82C8-52F9034F10BB}" presName="spacer" presStyleCnt="0"/>
      <dgm:spPr/>
    </dgm:pt>
    <dgm:pt modelId="{9B309B53-CB61-4670-8A3B-AF07053F4E75}" type="pres">
      <dgm:prSet presAssocID="{BFE68580-0F7A-4E2A-9FB2-B18B3BA23E34}" presName="parentText" presStyleLbl="node1" presStyleIdx="4" presStyleCnt="6">
        <dgm:presLayoutVars>
          <dgm:chMax val="0"/>
          <dgm:bulletEnabled val="1"/>
        </dgm:presLayoutVars>
      </dgm:prSet>
      <dgm:spPr/>
    </dgm:pt>
    <dgm:pt modelId="{DA29A908-D3A7-4B4B-9F53-F8AC9B25840D}" type="pres">
      <dgm:prSet presAssocID="{700888C2-F983-4B88-BB17-EF40F8C702BE}" presName="spacer" presStyleCnt="0"/>
      <dgm:spPr/>
    </dgm:pt>
    <dgm:pt modelId="{CC225101-8D79-4AA5-9AC8-A89071654405}" type="pres">
      <dgm:prSet presAssocID="{855BF317-0A45-4A1C-AF24-929D32F94C73}" presName="parentText" presStyleLbl="node1" presStyleIdx="5" presStyleCnt="6">
        <dgm:presLayoutVars>
          <dgm:chMax val="0"/>
          <dgm:bulletEnabled val="1"/>
        </dgm:presLayoutVars>
      </dgm:prSet>
      <dgm:spPr/>
    </dgm:pt>
  </dgm:ptLst>
  <dgm:cxnLst>
    <dgm:cxn modelId="{20B84A04-B1C0-4DAC-A4DE-BE97708411A0}" type="presOf" srcId="{AC371670-6F7B-493A-AF04-73F877E787F3}" destId="{2066C25A-E4F3-468E-892F-6066282F01D8}" srcOrd="0" destOrd="0" presId="urn:microsoft.com/office/officeart/2005/8/layout/vList2"/>
    <dgm:cxn modelId="{96D7E004-07D1-4860-9D86-B49793CE1D17}" type="presOf" srcId="{D2C80E27-1966-46EE-B04B-DE77A41423D5}" destId="{D92BC9E6-1175-4E91-9352-9CF88AF48EFD}" srcOrd="0" destOrd="0" presId="urn:microsoft.com/office/officeart/2005/8/layout/vList2"/>
    <dgm:cxn modelId="{BB86F50C-9C25-438A-BED0-A5A3F1E32EA5}" srcId="{75300A18-9F3B-46FD-88E4-D1D94B803964}" destId="{855BF317-0A45-4A1C-AF24-929D32F94C73}" srcOrd="5" destOrd="0" parTransId="{DA0486A2-48F7-4410-98C3-447698101BAF}" sibTransId="{937B05B9-9DB1-44C7-A1DF-824887463DFD}"/>
    <dgm:cxn modelId="{C3DFFE0C-2E01-4467-9A5E-2BC1EB0A8B4F}" srcId="{75300A18-9F3B-46FD-88E4-D1D94B803964}" destId="{AC371670-6F7B-493A-AF04-73F877E787F3}" srcOrd="0" destOrd="0" parTransId="{ED0AC694-787B-4741-951F-D2F4E5B7E6E5}" sibTransId="{0024E242-7550-4006-B5B9-E907504BDD8E}"/>
    <dgm:cxn modelId="{5665F020-AD03-4C8E-80A3-EA5F90780E6D}" type="presOf" srcId="{EB6BBD45-490B-409B-9500-CCD8FED665BC}" destId="{10C940BF-F71B-4538-95FA-9129657D8A7A}" srcOrd="0" destOrd="0" presId="urn:microsoft.com/office/officeart/2005/8/layout/vList2"/>
    <dgm:cxn modelId="{37999F2F-9719-47D7-A822-B039151BBF31}" type="presOf" srcId="{BFE68580-0F7A-4E2A-9FB2-B18B3BA23E34}" destId="{9B309B53-CB61-4670-8A3B-AF07053F4E75}" srcOrd="0" destOrd="0" presId="urn:microsoft.com/office/officeart/2005/8/layout/vList2"/>
    <dgm:cxn modelId="{FCC1B453-0977-4CC1-8F54-A6F6DD29C284}" type="presOf" srcId="{90D65AA8-3562-4CE0-80FD-26960DEC0DE9}" destId="{6CB4814C-FAC9-4C5B-8883-23C3D4B71451}" srcOrd="0" destOrd="0" presId="urn:microsoft.com/office/officeart/2005/8/layout/vList2"/>
    <dgm:cxn modelId="{04B00B58-A78E-4277-83BA-D8F407771D9E}" type="presOf" srcId="{75300A18-9F3B-46FD-88E4-D1D94B803964}" destId="{0B01FC70-E11B-41CE-83EA-999DB7250E3B}" srcOrd="0" destOrd="0" presId="urn:microsoft.com/office/officeart/2005/8/layout/vList2"/>
    <dgm:cxn modelId="{6D964A9F-1C13-4661-AB6D-5FFB38A8B9E6}" srcId="{75300A18-9F3B-46FD-88E4-D1D94B803964}" destId="{EB6BBD45-490B-409B-9500-CCD8FED665BC}" srcOrd="2" destOrd="0" parTransId="{FBCB7C52-D9F9-4744-99D0-653063BADA9B}" sibTransId="{3D01413E-3BEC-4746-B802-1E2475FA74D3}"/>
    <dgm:cxn modelId="{77FD6BA4-187D-4A34-B0C8-6BD3B42C6F39}" srcId="{75300A18-9F3B-46FD-88E4-D1D94B803964}" destId="{BFE68580-0F7A-4E2A-9FB2-B18B3BA23E34}" srcOrd="4" destOrd="0" parTransId="{E2B9E5AB-EFEF-484C-996A-EB55F61515CA}" sibTransId="{700888C2-F983-4B88-BB17-EF40F8C702BE}"/>
    <dgm:cxn modelId="{63CEEBC8-1280-4EC0-B358-C12F8AA0CAA0}" srcId="{75300A18-9F3B-46FD-88E4-D1D94B803964}" destId="{90D65AA8-3562-4CE0-80FD-26960DEC0DE9}" srcOrd="3" destOrd="0" parTransId="{A0AC4B0B-DA38-4437-9552-384162A45012}" sibTransId="{959F7AF3-77EE-4EC0-82C8-52F9034F10BB}"/>
    <dgm:cxn modelId="{9EE328E1-EFD7-4CEF-ABBD-AF7CB9EB71D2}" srcId="{75300A18-9F3B-46FD-88E4-D1D94B803964}" destId="{D2C80E27-1966-46EE-B04B-DE77A41423D5}" srcOrd="1" destOrd="0" parTransId="{80A88899-5A12-4F3B-AB06-7DD9E22AF8B2}" sibTransId="{6603D323-4D87-40E0-B7D6-53B52300DF1C}"/>
    <dgm:cxn modelId="{F74F7AEE-372F-42BE-8E6F-CA5B25DA8E7F}" type="presOf" srcId="{855BF317-0A45-4A1C-AF24-929D32F94C73}" destId="{CC225101-8D79-4AA5-9AC8-A89071654405}" srcOrd="0" destOrd="0" presId="urn:microsoft.com/office/officeart/2005/8/layout/vList2"/>
    <dgm:cxn modelId="{02CB2569-EAD7-4375-8261-68E129D450A2}" type="presParOf" srcId="{0B01FC70-E11B-41CE-83EA-999DB7250E3B}" destId="{2066C25A-E4F3-468E-892F-6066282F01D8}" srcOrd="0" destOrd="0" presId="urn:microsoft.com/office/officeart/2005/8/layout/vList2"/>
    <dgm:cxn modelId="{44116DB8-F6A9-4516-A3A0-21E3BEE4A49F}" type="presParOf" srcId="{0B01FC70-E11B-41CE-83EA-999DB7250E3B}" destId="{1ACC5302-D0EF-412B-ABEB-94EDB81FFC1B}" srcOrd="1" destOrd="0" presId="urn:microsoft.com/office/officeart/2005/8/layout/vList2"/>
    <dgm:cxn modelId="{E3C39E98-B425-4699-917C-7FC8646CF33A}" type="presParOf" srcId="{0B01FC70-E11B-41CE-83EA-999DB7250E3B}" destId="{D92BC9E6-1175-4E91-9352-9CF88AF48EFD}" srcOrd="2" destOrd="0" presId="urn:microsoft.com/office/officeart/2005/8/layout/vList2"/>
    <dgm:cxn modelId="{3721BC4C-6D0B-4C40-86BC-BAE88124E566}" type="presParOf" srcId="{0B01FC70-E11B-41CE-83EA-999DB7250E3B}" destId="{D19FFAF4-F147-4956-85C5-27F4D29114F0}" srcOrd="3" destOrd="0" presId="urn:microsoft.com/office/officeart/2005/8/layout/vList2"/>
    <dgm:cxn modelId="{21C22F4E-79EF-4D61-BCA5-996FB54244B7}" type="presParOf" srcId="{0B01FC70-E11B-41CE-83EA-999DB7250E3B}" destId="{10C940BF-F71B-4538-95FA-9129657D8A7A}" srcOrd="4" destOrd="0" presId="urn:microsoft.com/office/officeart/2005/8/layout/vList2"/>
    <dgm:cxn modelId="{6F9B1AA9-E621-419F-A637-7BAB2755F873}" type="presParOf" srcId="{0B01FC70-E11B-41CE-83EA-999DB7250E3B}" destId="{42590E0D-B08E-4360-BDEE-DD4FD11C36D1}" srcOrd="5" destOrd="0" presId="urn:microsoft.com/office/officeart/2005/8/layout/vList2"/>
    <dgm:cxn modelId="{67083BFB-CF50-45E4-A758-E1AF38CAAD16}" type="presParOf" srcId="{0B01FC70-E11B-41CE-83EA-999DB7250E3B}" destId="{6CB4814C-FAC9-4C5B-8883-23C3D4B71451}" srcOrd="6" destOrd="0" presId="urn:microsoft.com/office/officeart/2005/8/layout/vList2"/>
    <dgm:cxn modelId="{6EDDCC01-5FDE-4F90-B634-9B38924C85AD}" type="presParOf" srcId="{0B01FC70-E11B-41CE-83EA-999DB7250E3B}" destId="{D2E975D4-8663-4B68-8B9C-9BA47F3EF6FC}" srcOrd="7" destOrd="0" presId="urn:microsoft.com/office/officeart/2005/8/layout/vList2"/>
    <dgm:cxn modelId="{151BBC47-7213-4B71-9B87-B53A6F92FF41}" type="presParOf" srcId="{0B01FC70-E11B-41CE-83EA-999DB7250E3B}" destId="{9B309B53-CB61-4670-8A3B-AF07053F4E75}" srcOrd="8" destOrd="0" presId="urn:microsoft.com/office/officeart/2005/8/layout/vList2"/>
    <dgm:cxn modelId="{814B0DAA-75D6-4344-B16E-FFC49EF340DE}" type="presParOf" srcId="{0B01FC70-E11B-41CE-83EA-999DB7250E3B}" destId="{DA29A908-D3A7-4B4B-9F53-F8AC9B25840D}" srcOrd="9" destOrd="0" presId="urn:microsoft.com/office/officeart/2005/8/layout/vList2"/>
    <dgm:cxn modelId="{78BCFAC7-244C-4257-85D6-2421FE80D752}" type="presParOf" srcId="{0B01FC70-E11B-41CE-83EA-999DB7250E3B}" destId="{CC225101-8D79-4AA5-9AC8-A8907165440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0467CB-2219-499E-A281-E62869F4601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8294DE8-472D-417D-8D76-F4EDBF71E8AD}">
      <dgm:prSet/>
      <dgm:spPr/>
      <dgm:t>
        <a:bodyPr/>
        <a:lstStyle/>
        <a:p>
          <a:r>
            <a:rPr lang="en-GB"/>
            <a:t>Extremely unethical practices were found in the course of clinical trials at Treloar school, from which only around 30 of the 122 of pupils with haemophilia who attended the school between 1970 and 1987 survive.  </a:t>
          </a:r>
          <a:endParaRPr lang="en-US"/>
        </a:p>
      </dgm:t>
    </dgm:pt>
    <dgm:pt modelId="{B352C52B-329E-4488-8F14-24D1D26886D1}" type="parTrans" cxnId="{AB49688B-E4BF-4490-BA0A-066F93AF6215}">
      <dgm:prSet/>
      <dgm:spPr/>
      <dgm:t>
        <a:bodyPr/>
        <a:lstStyle/>
        <a:p>
          <a:endParaRPr lang="en-US"/>
        </a:p>
      </dgm:t>
    </dgm:pt>
    <dgm:pt modelId="{68BF9EE6-71B9-414A-9F9F-0A593ABD2159}" type="sibTrans" cxnId="{AB49688B-E4BF-4490-BA0A-066F93AF6215}">
      <dgm:prSet/>
      <dgm:spPr/>
      <dgm:t>
        <a:bodyPr/>
        <a:lstStyle/>
        <a:p>
          <a:endParaRPr lang="en-US"/>
        </a:p>
      </dgm:t>
    </dgm:pt>
    <dgm:pt modelId="{950E8E63-877A-49C0-8955-1D9240FB833E}">
      <dgm:prSet/>
      <dgm:spPr/>
      <dgm:t>
        <a:bodyPr/>
        <a:lstStyle/>
        <a:p>
          <a:r>
            <a:rPr lang="en-GB"/>
            <a:t>The report states that what happened at Treloar’s </a:t>
          </a:r>
          <a:r>
            <a:rPr lang="en-GB" i="1"/>
            <a:t>“both illustrates and highlights the nature of, and many of the reasons for, the national treatment disaster which was infected blood.”</a:t>
          </a:r>
          <a:endParaRPr lang="en-US"/>
        </a:p>
      </dgm:t>
    </dgm:pt>
    <dgm:pt modelId="{B79F4A66-7610-4137-B88C-366FCC4992B8}" type="parTrans" cxnId="{53A3BEBB-4210-41FA-8095-124650CD4384}">
      <dgm:prSet/>
      <dgm:spPr/>
      <dgm:t>
        <a:bodyPr/>
        <a:lstStyle/>
        <a:p>
          <a:endParaRPr lang="en-US"/>
        </a:p>
      </dgm:t>
    </dgm:pt>
    <dgm:pt modelId="{BCE54CB6-083E-4FEC-942A-0AA33FA2DC09}" type="sibTrans" cxnId="{53A3BEBB-4210-41FA-8095-124650CD4384}">
      <dgm:prSet/>
      <dgm:spPr/>
      <dgm:t>
        <a:bodyPr/>
        <a:lstStyle/>
        <a:p>
          <a:endParaRPr lang="en-US"/>
        </a:p>
      </dgm:t>
    </dgm:pt>
    <dgm:pt modelId="{476502B4-CF90-4CE2-A230-EF83186461E4}" type="pres">
      <dgm:prSet presAssocID="{720467CB-2219-499E-A281-E62869F46017}" presName="linear" presStyleCnt="0">
        <dgm:presLayoutVars>
          <dgm:animLvl val="lvl"/>
          <dgm:resizeHandles val="exact"/>
        </dgm:presLayoutVars>
      </dgm:prSet>
      <dgm:spPr/>
    </dgm:pt>
    <dgm:pt modelId="{98D2935E-EEF4-439B-B086-1349B32FCBEF}" type="pres">
      <dgm:prSet presAssocID="{38294DE8-472D-417D-8D76-F4EDBF71E8AD}" presName="parentText" presStyleLbl="node1" presStyleIdx="0" presStyleCnt="2">
        <dgm:presLayoutVars>
          <dgm:chMax val="0"/>
          <dgm:bulletEnabled val="1"/>
        </dgm:presLayoutVars>
      </dgm:prSet>
      <dgm:spPr/>
    </dgm:pt>
    <dgm:pt modelId="{54DA4182-563C-4121-A03B-34A5D9ACA73E}" type="pres">
      <dgm:prSet presAssocID="{68BF9EE6-71B9-414A-9F9F-0A593ABD2159}" presName="spacer" presStyleCnt="0"/>
      <dgm:spPr/>
    </dgm:pt>
    <dgm:pt modelId="{B3019DA5-B8B0-4433-B006-A044688513A3}" type="pres">
      <dgm:prSet presAssocID="{950E8E63-877A-49C0-8955-1D9240FB833E}" presName="parentText" presStyleLbl="node1" presStyleIdx="1" presStyleCnt="2">
        <dgm:presLayoutVars>
          <dgm:chMax val="0"/>
          <dgm:bulletEnabled val="1"/>
        </dgm:presLayoutVars>
      </dgm:prSet>
      <dgm:spPr/>
    </dgm:pt>
  </dgm:ptLst>
  <dgm:cxnLst>
    <dgm:cxn modelId="{5A937C7F-E689-4D0D-8C0F-35CCDF892D06}" type="presOf" srcId="{720467CB-2219-499E-A281-E62869F46017}" destId="{476502B4-CF90-4CE2-A230-EF83186461E4}" srcOrd="0" destOrd="0" presId="urn:microsoft.com/office/officeart/2005/8/layout/vList2"/>
    <dgm:cxn modelId="{AB49688B-E4BF-4490-BA0A-066F93AF6215}" srcId="{720467CB-2219-499E-A281-E62869F46017}" destId="{38294DE8-472D-417D-8D76-F4EDBF71E8AD}" srcOrd="0" destOrd="0" parTransId="{B352C52B-329E-4488-8F14-24D1D26886D1}" sibTransId="{68BF9EE6-71B9-414A-9F9F-0A593ABD2159}"/>
    <dgm:cxn modelId="{362B6FB9-B012-4B95-BD46-AD5B24434AE1}" type="presOf" srcId="{950E8E63-877A-49C0-8955-1D9240FB833E}" destId="{B3019DA5-B8B0-4433-B006-A044688513A3}" srcOrd="0" destOrd="0" presId="urn:microsoft.com/office/officeart/2005/8/layout/vList2"/>
    <dgm:cxn modelId="{53A3BEBB-4210-41FA-8095-124650CD4384}" srcId="{720467CB-2219-499E-A281-E62869F46017}" destId="{950E8E63-877A-49C0-8955-1D9240FB833E}" srcOrd="1" destOrd="0" parTransId="{B79F4A66-7610-4137-B88C-366FCC4992B8}" sibTransId="{BCE54CB6-083E-4FEC-942A-0AA33FA2DC09}"/>
    <dgm:cxn modelId="{CDB99CDB-80B7-44AE-A36C-B71927FC68F6}" type="presOf" srcId="{38294DE8-472D-417D-8D76-F4EDBF71E8AD}" destId="{98D2935E-EEF4-439B-B086-1349B32FCBEF}" srcOrd="0" destOrd="0" presId="urn:microsoft.com/office/officeart/2005/8/layout/vList2"/>
    <dgm:cxn modelId="{6ADBA48C-5BAA-45A6-93A9-E014089CA47E}" type="presParOf" srcId="{476502B4-CF90-4CE2-A230-EF83186461E4}" destId="{98D2935E-EEF4-439B-B086-1349B32FCBEF}" srcOrd="0" destOrd="0" presId="urn:microsoft.com/office/officeart/2005/8/layout/vList2"/>
    <dgm:cxn modelId="{2E256CF6-C6D2-45DC-946A-D80BA7320E67}" type="presParOf" srcId="{476502B4-CF90-4CE2-A230-EF83186461E4}" destId="{54DA4182-563C-4121-A03B-34A5D9ACA73E}" srcOrd="1" destOrd="0" presId="urn:microsoft.com/office/officeart/2005/8/layout/vList2"/>
    <dgm:cxn modelId="{C47568D7-5D8C-4E0F-8CCC-34BDE1466AB9}" type="presParOf" srcId="{476502B4-CF90-4CE2-A230-EF83186461E4}" destId="{B3019DA5-B8B0-4433-B006-A044688513A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50C194-E74B-4EC4-AAB6-9B18552AFB8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42598DE-3B46-4CFB-8BDC-FA8C3C72A6BA}">
      <dgm:prSet/>
      <dgm:spPr/>
      <dgm:t>
        <a:bodyPr/>
        <a:lstStyle/>
        <a:p>
          <a:r>
            <a:rPr lang="en-GB"/>
            <a:t>Multiple areas of wrongdoing were identified, including indiscriminate use of commercial concentrates which were known to be likely to transmit infection, lack of informed consent, failure to consult parents and provide sufficient support offered to pupils after diagnosis.</a:t>
          </a:r>
          <a:endParaRPr lang="en-US"/>
        </a:p>
      </dgm:t>
    </dgm:pt>
    <dgm:pt modelId="{678AD264-D039-43CA-BB4E-9F3294F9226D}" type="parTrans" cxnId="{77006E27-F4C5-4625-BC1D-302C3C882D09}">
      <dgm:prSet/>
      <dgm:spPr/>
      <dgm:t>
        <a:bodyPr/>
        <a:lstStyle/>
        <a:p>
          <a:endParaRPr lang="en-US"/>
        </a:p>
      </dgm:t>
    </dgm:pt>
    <dgm:pt modelId="{808EAC98-316E-43F2-A2EE-5835CEA52533}" type="sibTrans" cxnId="{77006E27-F4C5-4625-BC1D-302C3C882D09}">
      <dgm:prSet/>
      <dgm:spPr/>
      <dgm:t>
        <a:bodyPr/>
        <a:lstStyle/>
        <a:p>
          <a:endParaRPr lang="en-US"/>
        </a:p>
      </dgm:t>
    </dgm:pt>
    <dgm:pt modelId="{D9E78A73-9C77-4C08-95C5-76BFBE246DB7}">
      <dgm:prSet/>
      <dgm:spPr/>
      <dgm:t>
        <a:bodyPr/>
        <a:lstStyle/>
        <a:p>
          <a:r>
            <a:rPr lang="en-GB"/>
            <a:t>Evidence from the few surviving former pupils among the research subjects in  various clinical trials was consistent. There had been no meaningful consultation with parents or with the children themselves before they were entered into trials.  </a:t>
          </a:r>
          <a:endParaRPr lang="en-US"/>
        </a:p>
      </dgm:t>
    </dgm:pt>
    <dgm:pt modelId="{B172D488-A776-4839-B6B2-96B879DE4C1F}" type="parTrans" cxnId="{D18AD1A6-2383-4642-BA81-C5D00DB28511}">
      <dgm:prSet/>
      <dgm:spPr/>
      <dgm:t>
        <a:bodyPr/>
        <a:lstStyle/>
        <a:p>
          <a:endParaRPr lang="en-US"/>
        </a:p>
      </dgm:t>
    </dgm:pt>
    <dgm:pt modelId="{3F3DDE57-9607-449B-9B6D-2B5F41C93128}" type="sibTrans" cxnId="{D18AD1A6-2383-4642-BA81-C5D00DB28511}">
      <dgm:prSet/>
      <dgm:spPr/>
      <dgm:t>
        <a:bodyPr/>
        <a:lstStyle/>
        <a:p>
          <a:endParaRPr lang="en-US"/>
        </a:p>
      </dgm:t>
    </dgm:pt>
    <dgm:pt modelId="{F6E708DA-C4F0-4A60-BA05-E33759E30586}" type="pres">
      <dgm:prSet presAssocID="{2F50C194-E74B-4EC4-AAB6-9B18552AFB8D}" presName="hierChild1" presStyleCnt="0">
        <dgm:presLayoutVars>
          <dgm:chPref val="1"/>
          <dgm:dir/>
          <dgm:animOne val="branch"/>
          <dgm:animLvl val="lvl"/>
          <dgm:resizeHandles/>
        </dgm:presLayoutVars>
      </dgm:prSet>
      <dgm:spPr/>
    </dgm:pt>
    <dgm:pt modelId="{10A24F57-D0F5-4DE6-877D-B82746153347}" type="pres">
      <dgm:prSet presAssocID="{D42598DE-3B46-4CFB-8BDC-FA8C3C72A6BA}" presName="hierRoot1" presStyleCnt="0"/>
      <dgm:spPr/>
    </dgm:pt>
    <dgm:pt modelId="{6F5DFEF3-C80E-4FAD-8165-EC9024A18735}" type="pres">
      <dgm:prSet presAssocID="{D42598DE-3B46-4CFB-8BDC-FA8C3C72A6BA}" presName="composite" presStyleCnt="0"/>
      <dgm:spPr/>
    </dgm:pt>
    <dgm:pt modelId="{66045B9E-6591-46A0-8F6F-5BEE325B0768}" type="pres">
      <dgm:prSet presAssocID="{D42598DE-3B46-4CFB-8BDC-FA8C3C72A6BA}" presName="background" presStyleLbl="node0" presStyleIdx="0" presStyleCnt="2"/>
      <dgm:spPr/>
    </dgm:pt>
    <dgm:pt modelId="{79BA2822-C913-4688-8812-84EA249F7ECC}" type="pres">
      <dgm:prSet presAssocID="{D42598DE-3B46-4CFB-8BDC-FA8C3C72A6BA}" presName="text" presStyleLbl="fgAcc0" presStyleIdx="0" presStyleCnt="2">
        <dgm:presLayoutVars>
          <dgm:chPref val="3"/>
        </dgm:presLayoutVars>
      </dgm:prSet>
      <dgm:spPr/>
    </dgm:pt>
    <dgm:pt modelId="{9F81FEDB-FC7C-4D07-95EF-BFEAE63EF2D2}" type="pres">
      <dgm:prSet presAssocID="{D42598DE-3B46-4CFB-8BDC-FA8C3C72A6BA}" presName="hierChild2" presStyleCnt="0"/>
      <dgm:spPr/>
    </dgm:pt>
    <dgm:pt modelId="{8731188B-20EB-4EF7-87BA-5D15D7F51584}" type="pres">
      <dgm:prSet presAssocID="{D9E78A73-9C77-4C08-95C5-76BFBE246DB7}" presName="hierRoot1" presStyleCnt="0"/>
      <dgm:spPr/>
    </dgm:pt>
    <dgm:pt modelId="{52FAAA83-52E5-4A9B-B987-2EE5465B221E}" type="pres">
      <dgm:prSet presAssocID="{D9E78A73-9C77-4C08-95C5-76BFBE246DB7}" presName="composite" presStyleCnt="0"/>
      <dgm:spPr/>
    </dgm:pt>
    <dgm:pt modelId="{4945284C-5292-44CD-8165-B99D2A41563C}" type="pres">
      <dgm:prSet presAssocID="{D9E78A73-9C77-4C08-95C5-76BFBE246DB7}" presName="background" presStyleLbl="node0" presStyleIdx="1" presStyleCnt="2"/>
      <dgm:spPr/>
    </dgm:pt>
    <dgm:pt modelId="{8E313842-C5CD-477D-8076-75A77FA9E707}" type="pres">
      <dgm:prSet presAssocID="{D9E78A73-9C77-4C08-95C5-76BFBE246DB7}" presName="text" presStyleLbl="fgAcc0" presStyleIdx="1" presStyleCnt="2">
        <dgm:presLayoutVars>
          <dgm:chPref val="3"/>
        </dgm:presLayoutVars>
      </dgm:prSet>
      <dgm:spPr/>
    </dgm:pt>
    <dgm:pt modelId="{526EB2FE-50A8-40B3-AF43-8F4E3F785BB9}" type="pres">
      <dgm:prSet presAssocID="{D9E78A73-9C77-4C08-95C5-76BFBE246DB7}" presName="hierChild2" presStyleCnt="0"/>
      <dgm:spPr/>
    </dgm:pt>
  </dgm:ptLst>
  <dgm:cxnLst>
    <dgm:cxn modelId="{77006E27-F4C5-4625-BC1D-302C3C882D09}" srcId="{2F50C194-E74B-4EC4-AAB6-9B18552AFB8D}" destId="{D42598DE-3B46-4CFB-8BDC-FA8C3C72A6BA}" srcOrd="0" destOrd="0" parTransId="{678AD264-D039-43CA-BB4E-9F3294F9226D}" sibTransId="{808EAC98-316E-43F2-A2EE-5835CEA52533}"/>
    <dgm:cxn modelId="{C4447731-8AC2-4CD0-967D-172360C19DFB}" type="presOf" srcId="{2F50C194-E74B-4EC4-AAB6-9B18552AFB8D}" destId="{F6E708DA-C4F0-4A60-BA05-E33759E30586}" srcOrd="0" destOrd="0" presId="urn:microsoft.com/office/officeart/2005/8/layout/hierarchy1"/>
    <dgm:cxn modelId="{4E81263A-EB56-4C18-8E65-B023A6ECFE41}" type="presOf" srcId="{D9E78A73-9C77-4C08-95C5-76BFBE246DB7}" destId="{8E313842-C5CD-477D-8076-75A77FA9E707}" srcOrd="0" destOrd="0" presId="urn:microsoft.com/office/officeart/2005/8/layout/hierarchy1"/>
    <dgm:cxn modelId="{D18AD1A6-2383-4642-BA81-C5D00DB28511}" srcId="{2F50C194-E74B-4EC4-AAB6-9B18552AFB8D}" destId="{D9E78A73-9C77-4C08-95C5-76BFBE246DB7}" srcOrd="1" destOrd="0" parTransId="{B172D488-A776-4839-B6B2-96B879DE4C1F}" sibTransId="{3F3DDE57-9607-449B-9B6D-2B5F41C93128}"/>
    <dgm:cxn modelId="{08CACCE3-229E-4D39-BEEA-8B0FA8462F36}" type="presOf" srcId="{D42598DE-3B46-4CFB-8BDC-FA8C3C72A6BA}" destId="{79BA2822-C913-4688-8812-84EA249F7ECC}" srcOrd="0" destOrd="0" presId="urn:microsoft.com/office/officeart/2005/8/layout/hierarchy1"/>
    <dgm:cxn modelId="{D33B7414-93AA-47FB-B177-1E72E115AB33}" type="presParOf" srcId="{F6E708DA-C4F0-4A60-BA05-E33759E30586}" destId="{10A24F57-D0F5-4DE6-877D-B82746153347}" srcOrd="0" destOrd="0" presId="urn:microsoft.com/office/officeart/2005/8/layout/hierarchy1"/>
    <dgm:cxn modelId="{5745BFA4-7F80-43A6-90BD-E5323F1D418B}" type="presParOf" srcId="{10A24F57-D0F5-4DE6-877D-B82746153347}" destId="{6F5DFEF3-C80E-4FAD-8165-EC9024A18735}" srcOrd="0" destOrd="0" presId="urn:microsoft.com/office/officeart/2005/8/layout/hierarchy1"/>
    <dgm:cxn modelId="{432C4020-223A-4DE2-8D21-1A2E330BBB5A}" type="presParOf" srcId="{6F5DFEF3-C80E-4FAD-8165-EC9024A18735}" destId="{66045B9E-6591-46A0-8F6F-5BEE325B0768}" srcOrd="0" destOrd="0" presId="urn:microsoft.com/office/officeart/2005/8/layout/hierarchy1"/>
    <dgm:cxn modelId="{EE35B399-360D-4FC1-A725-96A0B0E59715}" type="presParOf" srcId="{6F5DFEF3-C80E-4FAD-8165-EC9024A18735}" destId="{79BA2822-C913-4688-8812-84EA249F7ECC}" srcOrd="1" destOrd="0" presId="urn:microsoft.com/office/officeart/2005/8/layout/hierarchy1"/>
    <dgm:cxn modelId="{8734AEED-00D2-487D-B018-4565BF511816}" type="presParOf" srcId="{10A24F57-D0F5-4DE6-877D-B82746153347}" destId="{9F81FEDB-FC7C-4D07-95EF-BFEAE63EF2D2}" srcOrd="1" destOrd="0" presId="urn:microsoft.com/office/officeart/2005/8/layout/hierarchy1"/>
    <dgm:cxn modelId="{B4583854-67EB-4B31-921B-B794907442BD}" type="presParOf" srcId="{F6E708DA-C4F0-4A60-BA05-E33759E30586}" destId="{8731188B-20EB-4EF7-87BA-5D15D7F51584}" srcOrd="1" destOrd="0" presId="urn:microsoft.com/office/officeart/2005/8/layout/hierarchy1"/>
    <dgm:cxn modelId="{8BA82B4F-EC2D-4B83-89BD-361932D5A069}" type="presParOf" srcId="{8731188B-20EB-4EF7-87BA-5D15D7F51584}" destId="{52FAAA83-52E5-4A9B-B987-2EE5465B221E}" srcOrd="0" destOrd="0" presId="urn:microsoft.com/office/officeart/2005/8/layout/hierarchy1"/>
    <dgm:cxn modelId="{A16BE8A2-6890-4CFF-825A-BE45B3FD2FDC}" type="presParOf" srcId="{52FAAA83-52E5-4A9B-B987-2EE5465B221E}" destId="{4945284C-5292-44CD-8165-B99D2A41563C}" srcOrd="0" destOrd="0" presId="urn:microsoft.com/office/officeart/2005/8/layout/hierarchy1"/>
    <dgm:cxn modelId="{1C5FF003-9306-49CE-BC31-297DAC548E28}" type="presParOf" srcId="{52FAAA83-52E5-4A9B-B987-2EE5465B221E}" destId="{8E313842-C5CD-477D-8076-75A77FA9E707}" srcOrd="1" destOrd="0" presId="urn:microsoft.com/office/officeart/2005/8/layout/hierarchy1"/>
    <dgm:cxn modelId="{CDE48C78-582B-4BE7-A9CB-2D3A660388A3}" type="presParOf" srcId="{8731188B-20EB-4EF7-87BA-5D15D7F51584}" destId="{526EB2FE-50A8-40B3-AF43-8F4E3F785B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F74F88-6C6D-44BD-805F-4C6B675E41D9}"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66C73B9D-B24C-4817-895E-F69DEE60A686}">
      <dgm:prSet/>
      <dgm:spPr/>
      <dgm:t>
        <a:bodyPr/>
        <a:lstStyle/>
        <a:p>
          <a:r>
            <a:rPr lang="en-GB"/>
            <a:t>Concerns about maternity services have led to several Inquiries</a:t>
          </a:r>
          <a:endParaRPr lang="en-US"/>
        </a:p>
      </dgm:t>
    </dgm:pt>
    <dgm:pt modelId="{D3CBD0C6-76F4-4544-8BA4-BCD80A8B0E60}" type="parTrans" cxnId="{5F5FA1EA-ED8E-4632-A55A-35462CEBD14A}">
      <dgm:prSet/>
      <dgm:spPr/>
      <dgm:t>
        <a:bodyPr/>
        <a:lstStyle/>
        <a:p>
          <a:endParaRPr lang="en-US"/>
        </a:p>
      </dgm:t>
    </dgm:pt>
    <dgm:pt modelId="{ECC65B7D-14AC-45D2-BCFC-E1D04A44A286}" type="sibTrans" cxnId="{5F5FA1EA-ED8E-4632-A55A-35462CEBD14A}">
      <dgm:prSet/>
      <dgm:spPr/>
      <dgm:t>
        <a:bodyPr/>
        <a:lstStyle/>
        <a:p>
          <a:endParaRPr lang="en-US"/>
        </a:p>
      </dgm:t>
    </dgm:pt>
    <dgm:pt modelId="{9B037C66-17B6-4543-86E8-8AE34706AD46}">
      <dgm:prSet/>
      <dgm:spPr/>
      <dgm:t>
        <a:bodyPr/>
        <a:lstStyle/>
        <a:p>
          <a:r>
            <a:rPr lang="en-GB"/>
            <a:t>Ockenden Review Shrewsbury and Telford Maternity Services 2022</a:t>
          </a:r>
          <a:endParaRPr lang="en-US"/>
        </a:p>
      </dgm:t>
    </dgm:pt>
    <dgm:pt modelId="{59201E3D-44B3-4D1E-9015-592732CD1678}" type="parTrans" cxnId="{533FD4FB-1173-4CC1-9457-315469CBEB6A}">
      <dgm:prSet/>
      <dgm:spPr/>
      <dgm:t>
        <a:bodyPr/>
        <a:lstStyle/>
        <a:p>
          <a:endParaRPr lang="en-US"/>
        </a:p>
      </dgm:t>
    </dgm:pt>
    <dgm:pt modelId="{5D1EE8CA-97DF-4CE5-96C2-78A7C9DA5420}" type="sibTrans" cxnId="{533FD4FB-1173-4CC1-9457-315469CBEB6A}">
      <dgm:prSet/>
      <dgm:spPr/>
      <dgm:t>
        <a:bodyPr/>
        <a:lstStyle/>
        <a:p>
          <a:endParaRPr lang="en-US"/>
        </a:p>
      </dgm:t>
    </dgm:pt>
    <dgm:pt modelId="{90DA92A9-FA5D-47A6-AA3A-6EC122C142FC}">
      <dgm:prSet/>
      <dgm:spPr/>
      <dgm:t>
        <a:bodyPr/>
        <a:lstStyle/>
        <a:p>
          <a:r>
            <a:rPr lang="en-GB"/>
            <a:t>East Kent Hospitals University NHS Foundation Trust Maternity Report 2023</a:t>
          </a:r>
          <a:endParaRPr lang="en-US"/>
        </a:p>
      </dgm:t>
    </dgm:pt>
    <dgm:pt modelId="{279C99AB-4EAF-42AD-9E2F-1A9AD848BF9F}" type="parTrans" cxnId="{58C021AF-C5E2-4226-8D22-6398DBA4CF08}">
      <dgm:prSet/>
      <dgm:spPr/>
      <dgm:t>
        <a:bodyPr/>
        <a:lstStyle/>
        <a:p>
          <a:endParaRPr lang="en-US"/>
        </a:p>
      </dgm:t>
    </dgm:pt>
    <dgm:pt modelId="{0FD66072-1503-4347-BBDE-99DBE49EACFE}" type="sibTrans" cxnId="{58C021AF-C5E2-4226-8D22-6398DBA4CF08}">
      <dgm:prSet/>
      <dgm:spPr/>
      <dgm:t>
        <a:bodyPr/>
        <a:lstStyle/>
        <a:p>
          <a:endParaRPr lang="en-US"/>
        </a:p>
      </dgm:t>
    </dgm:pt>
    <dgm:pt modelId="{1D4AD65D-FA96-4976-AC90-154A214E096F}">
      <dgm:prSet/>
      <dgm:spPr/>
      <dgm:t>
        <a:bodyPr/>
        <a:lstStyle/>
        <a:p>
          <a:r>
            <a:rPr lang="en-GB"/>
            <a:t>Report of the All-Party Parliamentary Group on Birth Trauma </a:t>
          </a:r>
          <a:endParaRPr lang="en-US"/>
        </a:p>
      </dgm:t>
    </dgm:pt>
    <dgm:pt modelId="{D5776849-D139-413E-985B-A68AA1BC5346}" type="parTrans" cxnId="{3F625B8D-8B1F-4C22-A6AB-A9BA4E0EF1D0}">
      <dgm:prSet/>
      <dgm:spPr/>
      <dgm:t>
        <a:bodyPr/>
        <a:lstStyle/>
        <a:p>
          <a:endParaRPr lang="en-US"/>
        </a:p>
      </dgm:t>
    </dgm:pt>
    <dgm:pt modelId="{85F5DEC2-EFFD-4E6F-8839-D1B5E2CF1B25}" type="sibTrans" cxnId="{3F625B8D-8B1F-4C22-A6AB-A9BA4E0EF1D0}">
      <dgm:prSet/>
      <dgm:spPr/>
      <dgm:t>
        <a:bodyPr/>
        <a:lstStyle/>
        <a:p>
          <a:endParaRPr lang="en-US"/>
        </a:p>
      </dgm:t>
    </dgm:pt>
    <dgm:pt modelId="{867D9575-1C60-4BDF-86C2-23B370C824F4}" type="pres">
      <dgm:prSet presAssocID="{AAF74F88-6C6D-44BD-805F-4C6B675E41D9}" presName="matrix" presStyleCnt="0">
        <dgm:presLayoutVars>
          <dgm:chMax val="1"/>
          <dgm:dir/>
          <dgm:resizeHandles val="exact"/>
        </dgm:presLayoutVars>
      </dgm:prSet>
      <dgm:spPr/>
    </dgm:pt>
    <dgm:pt modelId="{2EDCFA9E-7DB3-4E3C-AF6A-716E50D9F892}" type="pres">
      <dgm:prSet presAssocID="{AAF74F88-6C6D-44BD-805F-4C6B675E41D9}" presName="diamond" presStyleLbl="bgShp" presStyleIdx="0" presStyleCnt="1"/>
      <dgm:spPr/>
    </dgm:pt>
    <dgm:pt modelId="{37A836FA-F031-4717-8DBF-F0AF19F5CC5F}" type="pres">
      <dgm:prSet presAssocID="{AAF74F88-6C6D-44BD-805F-4C6B675E41D9}" presName="quad1" presStyleLbl="node1" presStyleIdx="0" presStyleCnt="4">
        <dgm:presLayoutVars>
          <dgm:chMax val="0"/>
          <dgm:chPref val="0"/>
          <dgm:bulletEnabled val="1"/>
        </dgm:presLayoutVars>
      </dgm:prSet>
      <dgm:spPr/>
    </dgm:pt>
    <dgm:pt modelId="{926F52E4-9166-40AA-975D-D1D14977A445}" type="pres">
      <dgm:prSet presAssocID="{AAF74F88-6C6D-44BD-805F-4C6B675E41D9}" presName="quad2" presStyleLbl="node1" presStyleIdx="1" presStyleCnt="4">
        <dgm:presLayoutVars>
          <dgm:chMax val="0"/>
          <dgm:chPref val="0"/>
          <dgm:bulletEnabled val="1"/>
        </dgm:presLayoutVars>
      </dgm:prSet>
      <dgm:spPr/>
    </dgm:pt>
    <dgm:pt modelId="{EA7A7A96-4298-4732-9948-460A286EBA7E}" type="pres">
      <dgm:prSet presAssocID="{AAF74F88-6C6D-44BD-805F-4C6B675E41D9}" presName="quad3" presStyleLbl="node1" presStyleIdx="2" presStyleCnt="4">
        <dgm:presLayoutVars>
          <dgm:chMax val="0"/>
          <dgm:chPref val="0"/>
          <dgm:bulletEnabled val="1"/>
        </dgm:presLayoutVars>
      </dgm:prSet>
      <dgm:spPr/>
    </dgm:pt>
    <dgm:pt modelId="{081BD5D3-1DE5-4311-AFE5-AA74E7155E0C}" type="pres">
      <dgm:prSet presAssocID="{AAF74F88-6C6D-44BD-805F-4C6B675E41D9}" presName="quad4" presStyleLbl="node1" presStyleIdx="3" presStyleCnt="4">
        <dgm:presLayoutVars>
          <dgm:chMax val="0"/>
          <dgm:chPref val="0"/>
          <dgm:bulletEnabled val="1"/>
        </dgm:presLayoutVars>
      </dgm:prSet>
      <dgm:spPr/>
    </dgm:pt>
  </dgm:ptLst>
  <dgm:cxnLst>
    <dgm:cxn modelId="{4973E423-9747-400D-8A41-63C00112A8AB}" type="presOf" srcId="{AAF74F88-6C6D-44BD-805F-4C6B675E41D9}" destId="{867D9575-1C60-4BDF-86C2-23B370C824F4}" srcOrd="0" destOrd="0" presId="urn:microsoft.com/office/officeart/2005/8/layout/matrix3"/>
    <dgm:cxn modelId="{4E52363D-D62F-4310-99AF-F73B8153B6B6}" type="presOf" srcId="{90DA92A9-FA5D-47A6-AA3A-6EC122C142FC}" destId="{EA7A7A96-4298-4732-9948-460A286EBA7E}" srcOrd="0" destOrd="0" presId="urn:microsoft.com/office/officeart/2005/8/layout/matrix3"/>
    <dgm:cxn modelId="{96E32986-A916-40A1-A968-64804AA1D8D4}" type="presOf" srcId="{9B037C66-17B6-4543-86E8-8AE34706AD46}" destId="{926F52E4-9166-40AA-975D-D1D14977A445}" srcOrd="0" destOrd="0" presId="urn:microsoft.com/office/officeart/2005/8/layout/matrix3"/>
    <dgm:cxn modelId="{C2D6B487-A6B9-4218-8706-5DD0F77AEF44}" type="presOf" srcId="{1D4AD65D-FA96-4976-AC90-154A214E096F}" destId="{081BD5D3-1DE5-4311-AFE5-AA74E7155E0C}" srcOrd="0" destOrd="0" presId="urn:microsoft.com/office/officeart/2005/8/layout/matrix3"/>
    <dgm:cxn modelId="{3F625B8D-8B1F-4C22-A6AB-A9BA4E0EF1D0}" srcId="{AAF74F88-6C6D-44BD-805F-4C6B675E41D9}" destId="{1D4AD65D-FA96-4976-AC90-154A214E096F}" srcOrd="3" destOrd="0" parTransId="{D5776849-D139-413E-985B-A68AA1BC5346}" sibTransId="{85F5DEC2-EFFD-4E6F-8839-D1B5E2CF1B25}"/>
    <dgm:cxn modelId="{55B7A7A5-AC86-4375-9020-0646EB6CCB6E}" type="presOf" srcId="{66C73B9D-B24C-4817-895E-F69DEE60A686}" destId="{37A836FA-F031-4717-8DBF-F0AF19F5CC5F}" srcOrd="0" destOrd="0" presId="urn:microsoft.com/office/officeart/2005/8/layout/matrix3"/>
    <dgm:cxn modelId="{58C021AF-C5E2-4226-8D22-6398DBA4CF08}" srcId="{AAF74F88-6C6D-44BD-805F-4C6B675E41D9}" destId="{90DA92A9-FA5D-47A6-AA3A-6EC122C142FC}" srcOrd="2" destOrd="0" parTransId="{279C99AB-4EAF-42AD-9E2F-1A9AD848BF9F}" sibTransId="{0FD66072-1503-4347-BBDE-99DBE49EACFE}"/>
    <dgm:cxn modelId="{5F5FA1EA-ED8E-4632-A55A-35462CEBD14A}" srcId="{AAF74F88-6C6D-44BD-805F-4C6B675E41D9}" destId="{66C73B9D-B24C-4817-895E-F69DEE60A686}" srcOrd="0" destOrd="0" parTransId="{D3CBD0C6-76F4-4544-8BA4-BCD80A8B0E60}" sibTransId="{ECC65B7D-14AC-45D2-BCFC-E1D04A44A286}"/>
    <dgm:cxn modelId="{533FD4FB-1173-4CC1-9457-315469CBEB6A}" srcId="{AAF74F88-6C6D-44BD-805F-4C6B675E41D9}" destId="{9B037C66-17B6-4543-86E8-8AE34706AD46}" srcOrd="1" destOrd="0" parTransId="{59201E3D-44B3-4D1E-9015-592732CD1678}" sibTransId="{5D1EE8CA-97DF-4CE5-96C2-78A7C9DA5420}"/>
    <dgm:cxn modelId="{F1311D3C-BB39-4608-A5A2-F345D667EA11}" type="presParOf" srcId="{867D9575-1C60-4BDF-86C2-23B370C824F4}" destId="{2EDCFA9E-7DB3-4E3C-AF6A-716E50D9F892}" srcOrd="0" destOrd="0" presId="urn:microsoft.com/office/officeart/2005/8/layout/matrix3"/>
    <dgm:cxn modelId="{842A9604-5903-497A-96AC-A6009B1C1CF6}" type="presParOf" srcId="{867D9575-1C60-4BDF-86C2-23B370C824F4}" destId="{37A836FA-F031-4717-8DBF-F0AF19F5CC5F}" srcOrd="1" destOrd="0" presId="urn:microsoft.com/office/officeart/2005/8/layout/matrix3"/>
    <dgm:cxn modelId="{BF70D364-C20F-4797-8804-CF8C2F068FA3}" type="presParOf" srcId="{867D9575-1C60-4BDF-86C2-23B370C824F4}" destId="{926F52E4-9166-40AA-975D-D1D14977A445}" srcOrd="2" destOrd="0" presId="urn:microsoft.com/office/officeart/2005/8/layout/matrix3"/>
    <dgm:cxn modelId="{02A9F225-E4FB-4A8D-8BF4-6C5D7BB3A365}" type="presParOf" srcId="{867D9575-1C60-4BDF-86C2-23B370C824F4}" destId="{EA7A7A96-4298-4732-9948-460A286EBA7E}" srcOrd="3" destOrd="0" presId="urn:microsoft.com/office/officeart/2005/8/layout/matrix3"/>
    <dgm:cxn modelId="{02A9860B-69A5-48A7-9FEC-BA82CCAC29DC}" type="presParOf" srcId="{867D9575-1C60-4BDF-86C2-23B370C824F4}" destId="{081BD5D3-1DE5-4311-AFE5-AA74E7155E0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8EF52-F49A-4BF3-88B1-A8772DC65D52}">
      <dsp:nvSpPr>
        <dsp:cNvPr id="0" name=""/>
        <dsp:cNvSpPr/>
      </dsp:nvSpPr>
      <dsp:spPr>
        <a:xfrm>
          <a:off x="0" y="225189"/>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They – </a:t>
          </a:r>
        </a:p>
      </dsp:txBody>
      <dsp:txXfrm>
        <a:off x="21589" y="246778"/>
        <a:ext cx="10472422" cy="399082"/>
      </dsp:txXfrm>
    </dsp:sp>
    <dsp:sp modelId="{A5593C3D-3FCF-4D2B-AE79-77EB3A36CA4A}">
      <dsp:nvSpPr>
        <dsp:cNvPr id="0" name=""/>
        <dsp:cNvSpPr/>
      </dsp:nvSpPr>
      <dsp:spPr>
        <a:xfrm>
          <a:off x="0" y="719289"/>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Raise the profile of large-scale scandals in a coordinated fashion</a:t>
          </a:r>
        </a:p>
      </dsp:txBody>
      <dsp:txXfrm>
        <a:off x="21589" y="740878"/>
        <a:ext cx="10472422" cy="399082"/>
      </dsp:txXfrm>
    </dsp:sp>
    <dsp:sp modelId="{09D977FA-B5A5-45B1-8E76-D94B2362A023}">
      <dsp:nvSpPr>
        <dsp:cNvPr id="0" name=""/>
        <dsp:cNvSpPr/>
      </dsp:nvSpPr>
      <dsp:spPr>
        <a:xfrm>
          <a:off x="0" y="1213389"/>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Investigate thoroughly, leaving few stones unturned</a:t>
          </a:r>
        </a:p>
      </dsp:txBody>
      <dsp:txXfrm>
        <a:off x="21589" y="1234978"/>
        <a:ext cx="10472422" cy="399082"/>
      </dsp:txXfrm>
    </dsp:sp>
    <dsp:sp modelId="{A4D9E705-0F10-47AA-8CC8-E6D657B42048}">
      <dsp:nvSpPr>
        <dsp:cNvPr id="0" name=""/>
        <dsp:cNvSpPr/>
      </dsp:nvSpPr>
      <dsp:spPr>
        <a:xfrm>
          <a:off x="0" y="1707489"/>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Attract media interest (therefore public attention) to important issues</a:t>
          </a:r>
        </a:p>
      </dsp:txBody>
      <dsp:txXfrm>
        <a:off x="21589" y="1729078"/>
        <a:ext cx="10472422" cy="399082"/>
      </dsp:txXfrm>
    </dsp:sp>
    <dsp:sp modelId="{35D39CBF-EADA-4DAD-BC28-A775763ED0D4}">
      <dsp:nvSpPr>
        <dsp:cNvPr id="0" name=""/>
        <dsp:cNvSpPr/>
      </dsp:nvSpPr>
      <dsp:spPr>
        <a:xfrm>
          <a:off x="0" y="2201589"/>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Draw to serious errors on the part of public bodies</a:t>
          </a:r>
        </a:p>
      </dsp:txBody>
      <dsp:txXfrm>
        <a:off x="21589" y="2223178"/>
        <a:ext cx="10472422" cy="399082"/>
      </dsp:txXfrm>
    </dsp:sp>
    <dsp:sp modelId="{2B9B367B-3DFF-4547-81E7-331FF0E4AFE8}">
      <dsp:nvSpPr>
        <dsp:cNvPr id="0" name=""/>
        <dsp:cNvSpPr/>
      </dsp:nvSpPr>
      <dsp:spPr>
        <a:xfrm>
          <a:off x="0" y="2695689"/>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Encourage victims of bad practice to come forward</a:t>
          </a:r>
        </a:p>
      </dsp:txBody>
      <dsp:txXfrm>
        <a:off x="21589" y="2717278"/>
        <a:ext cx="10472422" cy="399082"/>
      </dsp:txXfrm>
    </dsp:sp>
    <dsp:sp modelId="{652162E2-2961-4574-AC46-C99F43520A27}">
      <dsp:nvSpPr>
        <dsp:cNvPr id="0" name=""/>
        <dsp:cNvSpPr/>
      </dsp:nvSpPr>
      <dsp:spPr>
        <a:xfrm>
          <a:off x="0" y="3189789"/>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Save time and money for litigants by unearthing evidence</a:t>
          </a:r>
        </a:p>
      </dsp:txBody>
      <dsp:txXfrm>
        <a:off x="21589" y="3211378"/>
        <a:ext cx="10472422" cy="399082"/>
      </dsp:txXfrm>
    </dsp:sp>
    <dsp:sp modelId="{E90277B2-2CAB-4FA0-B1D4-B2BA69ADCD26}">
      <dsp:nvSpPr>
        <dsp:cNvPr id="0" name=""/>
        <dsp:cNvSpPr/>
      </dsp:nvSpPr>
      <dsp:spPr>
        <a:xfrm>
          <a:off x="0" y="3683889"/>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Make valuable recommendations (not always acted upon) for reform, to prevent similar occurrences</a:t>
          </a:r>
        </a:p>
      </dsp:txBody>
      <dsp:txXfrm>
        <a:off x="21589" y="3705478"/>
        <a:ext cx="10472422" cy="399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B77E5-4CB7-446E-91ED-592A10E181DE}">
      <dsp:nvSpPr>
        <dsp:cNvPr id="0" name=""/>
        <dsp:cNvSpPr/>
      </dsp:nvSpPr>
      <dsp:spPr>
        <a:xfrm>
          <a:off x="0" y="779987"/>
          <a:ext cx="4840900" cy="4176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Time-consuming for many reasons</a:t>
          </a:r>
          <a:endParaRPr lang="en-US" sz="1700" kern="1200"/>
        </a:p>
      </dsp:txBody>
      <dsp:txXfrm>
        <a:off x="20390" y="800377"/>
        <a:ext cx="4800120" cy="376910"/>
      </dsp:txXfrm>
    </dsp:sp>
    <dsp:sp modelId="{40F1B2DE-8ED8-47A4-9CA9-C568D4AD2D7F}">
      <dsp:nvSpPr>
        <dsp:cNvPr id="0" name=""/>
        <dsp:cNvSpPr/>
      </dsp:nvSpPr>
      <dsp:spPr>
        <a:xfrm>
          <a:off x="0" y="1246638"/>
          <a:ext cx="4840900" cy="417690"/>
        </a:xfrm>
        <a:prstGeom prst="roundRect">
          <a:avLst/>
        </a:prstGeom>
        <a:solidFill>
          <a:schemeClr val="accent5">
            <a:hueOff val="1202141"/>
            <a:satOff val="-5276"/>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Very expensive</a:t>
          </a:r>
          <a:endParaRPr lang="en-US" sz="1700" kern="1200"/>
        </a:p>
      </dsp:txBody>
      <dsp:txXfrm>
        <a:off x="20390" y="1267028"/>
        <a:ext cx="4800120" cy="376910"/>
      </dsp:txXfrm>
    </dsp:sp>
    <dsp:sp modelId="{4107C919-22DE-492F-840C-8DEE9F4EBE48}">
      <dsp:nvSpPr>
        <dsp:cNvPr id="0" name=""/>
        <dsp:cNvSpPr/>
      </dsp:nvSpPr>
      <dsp:spPr>
        <a:xfrm>
          <a:off x="0" y="1746079"/>
          <a:ext cx="4840900" cy="417690"/>
        </a:xfrm>
        <a:prstGeom prst="roundRect">
          <a:avLst/>
        </a:prstGeom>
        <a:solidFill>
          <a:schemeClr val="accent5">
            <a:hueOff val="2404281"/>
            <a:satOff val="-10552"/>
            <a:lumOff val="313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Staff difficulties</a:t>
          </a:r>
          <a:endParaRPr lang="en-US" sz="1700" kern="1200"/>
        </a:p>
      </dsp:txBody>
      <dsp:txXfrm>
        <a:off x="20390" y="1766469"/>
        <a:ext cx="4800120" cy="376910"/>
      </dsp:txXfrm>
    </dsp:sp>
    <dsp:sp modelId="{4E3606B1-F9E8-4DBE-A251-22D47EDBB422}">
      <dsp:nvSpPr>
        <dsp:cNvPr id="0" name=""/>
        <dsp:cNvSpPr/>
      </dsp:nvSpPr>
      <dsp:spPr>
        <a:xfrm>
          <a:off x="0" y="2179938"/>
          <a:ext cx="4840900" cy="417690"/>
        </a:xfrm>
        <a:prstGeom prst="roundRect">
          <a:avLst/>
        </a:prstGeom>
        <a:solidFill>
          <a:schemeClr val="accent5">
            <a:hueOff val="3606422"/>
            <a:satOff val="-15828"/>
            <a:lumOff val="47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Can become adversarial</a:t>
          </a:r>
          <a:endParaRPr lang="en-US" sz="1700" kern="1200"/>
        </a:p>
      </dsp:txBody>
      <dsp:txXfrm>
        <a:off x="20390" y="2200328"/>
        <a:ext cx="4800120" cy="376910"/>
      </dsp:txXfrm>
    </dsp:sp>
    <dsp:sp modelId="{EA1150B1-84FC-4F5C-99D1-55B142D26B39}">
      <dsp:nvSpPr>
        <dsp:cNvPr id="0" name=""/>
        <dsp:cNvSpPr/>
      </dsp:nvSpPr>
      <dsp:spPr>
        <a:xfrm>
          <a:off x="0" y="2646588"/>
          <a:ext cx="4840900" cy="417690"/>
        </a:xfrm>
        <a:prstGeom prst="roundRect">
          <a:avLst/>
        </a:prstGeom>
        <a:solidFill>
          <a:schemeClr val="accent5">
            <a:hueOff val="4808562"/>
            <a:satOff val="-21104"/>
            <a:lumOff val="627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Recommendations are not always implemented</a:t>
          </a:r>
          <a:endParaRPr lang="en-US" sz="1700" kern="1200"/>
        </a:p>
      </dsp:txBody>
      <dsp:txXfrm>
        <a:off x="20390" y="2666978"/>
        <a:ext cx="4800120" cy="376910"/>
      </dsp:txXfrm>
    </dsp:sp>
    <dsp:sp modelId="{3382639A-7867-4988-9120-AA362D38C732}">
      <dsp:nvSpPr>
        <dsp:cNvPr id="0" name=""/>
        <dsp:cNvSpPr/>
      </dsp:nvSpPr>
      <dsp:spPr>
        <a:xfrm>
          <a:off x="0" y="3113237"/>
          <a:ext cx="4840900" cy="417690"/>
        </a:xfrm>
        <a:prstGeom prst="roundRect">
          <a:avLst/>
        </a:prstGeom>
        <a:solidFill>
          <a:schemeClr val="accent5">
            <a:hueOff val="6010703"/>
            <a:satOff val="-26380"/>
            <a:lumOff val="784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Government is currently reviewing them.</a:t>
          </a:r>
          <a:endParaRPr lang="en-US" sz="1700" kern="1200"/>
        </a:p>
      </dsp:txBody>
      <dsp:txXfrm>
        <a:off x="20390" y="3133627"/>
        <a:ext cx="4800120" cy="376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6C25A-E4F3-468E-892F-6066282F01D8}">
      <dsp:nvSpPr>
        <dsp:cNvPr id="0" name=""/>
        <dsp:cNvSpPr/>
      </dsp:nvSpPr>
      <dsp:spPr>
        <a:xfrm>
          <a:off x="0" y="294527"/>
          <a:ext cx="4840900" cy="56511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The Ely Hospital Inquiry in the 1970s </a:t>
          </a:r>
          <a:endParaRPr lang="en-US" sz="2300" kern="1200" dirty="0"/>
        </a:p>
      </dsp:txBody>
      <dsp:txXfrm>
        <a:off x="27586" y="322113"/>
        <a:ext cx="4785728" cy="509938"/>
      </dsp:txXfrm>
    </dsp:sp>
    <dsp:sp modelId="{D92BC9E6-1175-4E91-9352-9CF88AF48EFD}">
      <dsp:nvSpPr>
        <dsp:cNvPr id="0" name=""/>
        <dsp:cNvSpPr/>
      </dsp:nvSpPr>
      <dsp:spPr>
        <a:xfrm>
          <a:off x="0" y="925877"/>
          <a:ext cx="4840900" cy="565110"/>
        </a:xfrm>
        <a:prstGeom prst="roundRect">
          <a:avLst/>
        </a:prstGeom>
        <a:solidFill>
          <a:schemeClr val="accent5">
            <a:hueOff val="1202141"/>
            <a:satOff val="-5276"/>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The Bristol Inquiry in 2001 </a:t>
          </a:r>
          <a:endParaRPr lang="en-US" sz="2300" kern="1200" dirty="0"/>
        </a:p>
      </dsp:txBody>
      <dsp:txXfrm>
        <a:off x="27586" y="953463"/>
        <a:ext cx="4785728" cy="509938"/>
      </dsp:txXfrm>
    </dsp:sp>
    <dsp:sp modelId="{10C940BF-F71B-4538-95FA-9129657D8A7A}">
      <dsp:nvSpPr>
        <dsp:cNvPr id="0" name=""/>
        <dsp:cNvSpPr/>
      </dsp:nvSpPr>
      <dsp:spPr>
        <a:xfrm>
          <a:off x="0" y="1557227"/>
          <a:ext cx="4840900" cy="565110"/>
        </a:xfrm>
        <a:prstGeom prst="roundRect">
          <a:avLst/>
        </a:prstGeom>
        <a:solidFill>
          <a:schemeClr val="accent5">
            <a:hueOff val="2404281"/>
            <a:satOff val="-10552"/>
            <a:lumOff val="313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The Shipman inquiry in 2005 </a:t>
          </a:r>
          <a:endParaRPr lang="en-US" sz="2300" kern="1200" dirty="0"/>
        </a:p>
      </dsp:txBody>
      <dsp:txXfrm>
        <a:off x="27586" y="1584813"/>
        <a:ext cx="4785728" cy="509938"/>
      </dsp:txXfrm>
    </dsp:sp>
    <dsp:sp modelId="{6CB4814C-FAC9-4C5B-8883-23C3D4B71451}">
      <dsp:nvSpPr>
        <dsp:cNvPr id="0" name=""/>
        <dsp:cNvSpPr/>
      </dsp:nvSpPr>
      <dsp:spPr>
        <a:xfrm>
          <a:off x="0" y="2188577"/>
          <a:ext cx="4840900" cy="565110"/>
        </a:xfrm>
        <a:prstGeom prst="roundRect">
          <a:avLst/>
        </a:prstGeom>
        <a:solidFill>
          <a:schemeClr val="accent5">
            <a:hueOff val="3606422"/>
            <a:satOff val="-15828"/>
            <a:lumOff val="47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The COVID Inquiry on-going</a:t>
          </a:r>
          <a:endParaRPr lang="en-US" sz="2300" kern="1200" dirty="0"/>
        </a:p>
      </dsp:txBody>
      <dsp:txXfrm>
        <a:off x="27586" y="2216163"/>
        <a:ext cx="4785728" cy="509938"/>
      </dsp:txXfrm>
    </dsp:sp>
    <dsp:sp modelId="{9B309B53-CB61-4670-8A3B-AF07053F4E75}">
      <dsp:nvSpPr>
        <dsp:cNvPr id="0" name=""/>
        <dsp:cNvSpPr/>
      </dsp:nvSpPr>
      <dsp:spPr>
        <a:xfrm>
          <a:off x="0" y="2819928"/>
          <a:ext cx="4840900" cy="565110"/>
        </a:xfrm>
        <a:prstGeom prst="roundRect">
          <a:avLst/>
        </a:prstGeom>
        <a:solidFill>
          <a:schemeClr val="accent5">
            <a:hueOff val="4808562"/>
            <a:satOff val="-21104"/>
            <a:lumOff val="627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The Grenfell Tower Inquiry 2024</a:t>
          </a:r>
          <a:endParaRPr lang="en-US" sz="2300" kern="1200" dirty="0"/>
        </a:p>
      </dsp:txBody>
      <dsp:txXfrm>
        <a:off x="27586" y="2847514"/>
        <a:ext cx="4785728" cy="509938"/>
      </dsp:txXfrm>
    </dsp:sp>
    <dsp:sp modelId="{CC225101-8D79-4AA5-9AC8-A89071654405}">
      <dsp:nvSpPr>
        <dsp:cNvPr id="0" name=""/>
        <dsp:cNvSpPr/>
      </dsp:nvSpPr>
      <dsp:spPr>
        <a:xfrm>
          <a:off x="0" y="3451278"/>
          <a:ext cx="4840900" cy="565110"/>
        </a:xfrm>
        <a:prstGeom prst="roundRect">
          <a:avLst/>
        </a:prstGeom>
        <a:solidFill>
          <a:schemeClr val="accent5">
            <a:hueOff val="6010703"/>
            <a:satOff val="-26380"/>
            <a:lumOff val="784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The Lucy Letby Inquiry set up in2024 </a:t>
          </a:r>
          <a:endParaRPr lang="en-US" sz="2300" kern="1200" dirty="0"/>
        </a:p>
      </dsp:txBody>
      <dsp:txXfrm>
        <a:off x="27586" y="3478864"/>
        <a:ext cx="4785728" cy="509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935E-EEF4-439B-B086-1349B32FCBEF}">
      <dsp:nvSpPr>
        <dsp:cNvPr id="0" name=""/>
        <dsp:cNvSpPr/>
      </dsp:nvSpPr>
      <dsp:spPr>
        <a:xfrm>
          <a:off x="0" y="64179"/>
          <a:ext cx="10515600" cy="20697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Extremely unethical practices were found in the course of clinical trials at Treloar school, from which only around 30 of the 122 of pupils with haemophilia who attended the school between 1970 and 1987 survive.  </a:t>
          </a:r>
          <a:endParaRPr lang="en-US" sz="2900" kern="1200"/>
        </a:p>
      </dsp:txBody>
      <dsp:txXfrm>
        <a:off x="101036" y="165215"/>
        <a:ext cx="10313528" cy="1867658"/>
      </dsp:txXfrm>
    </dsp:sp>
    <dsp:sp modelId="{B3019DA5-B8B0-4433-B006-A044688513A3}">
      <dsp:nvSpPr>
        <dsp:cNvPr id="0" name=""/>
        <dsp:cNvSpPr/>
      </dsp:nvSpPr>
      <dsp:spPr>
        <a:xfrm>
          <a:off x="0" y="2217429"/>
          <a:ext cx="10515600" cy="2069730"/>
        </a:xfrm>
        <a:prstGeom prst="roundRect">
          <a:avLst/>
        </a:prstGeom>
        <a:solidFill>
          <a:schemeClr val="accent2">
            <a:hueOff val="113439"/>
            <a:satOff val="13039"/>
            <a:lumOff val="-1039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The report states that what happened at Treloar’s </a:t>
          </a:r>
          <a:r>
            <a:rPr lang="en-GB" sz="2900" i="1" kern="1200"/>
            <a:t>“both illustrates and highlights the nature of, and many of the reasons for, the national treatment disaster which was infected blood.”</a:t>
          </a:r>
          <a:endParaRPr lang="en-US" sz="2900" kern="1200"/>
        </a:p>
      </dsp:txBody>
      <dsp:txXfrm>
        <a:off x="101036" y="2318465"/>
        <a:ext cx="10313528" cy="1867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45B9E-6591-46A0-8F6F-5BEE325B0768}">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BA2822-C913-4688-8812-84EA249F7ECC}">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Multiple areas of wrongdoing were identified, including indiscriminate use of commercial concentrates which were known to be likely to transmit infection, lack of informed consent, failure to consult parents and provide sufficient support offered to pupils after diagnosis.</a:t>
          </a:r>
          <a:endParaRPr lang="en-US" sz="2100" kern="1200"/>
        </a:p>
      </dsp:txBody>
      <dsp:txXfrm>
        <a:off x="585701" y="873933"/>
        <a:ext cx="4337991" cy="2693452"/>
      </dsp:txXfrm>
    </dsp:sp>
    <dsp:sp modelId="{4945284C-5292-44CD-8165-B99D2A41563C}">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13842-C5CD-477D-8076-75A77FA9E707}">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Evidence from the few surviving former pupils among the research subjects in  various clinical trials was consistent. There had been no meaningful consultation with parents or with the children themselves before they were entered into trials.  </a:t>
          </a:r>
          <a:endParaRPr lang="en-US" sz="2100" kern="1200"/>
        </a:p>
      </dsp:txBody>
      <dsp:txXfrm>
        <a:off x="6092527" y="873933"/>
        <a:ext cx="4337991" cy="2693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CFA9E-7DB3-4E3C-AF6A-716E50D9F892}">
      <dsp:nvSpPr>
        <dsp:cNvPr id="0" name=""/>
        <dsp:cNvSpPr/>
      </dsp:nvSpPr>
      <dsp:spPr>
        <a:xfrm>
          <a:off x="83836" y="0"/>
          <a:ext cx="4947818" cy="494781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836FA-F031-4717-8DBF-F0AF19F5CC5F}">
      <dsp:nvSpPr>
        <dsp:cNvPr id="0" name=""/>
        <dsp:cNvSpPr/>
      </dsp:nvSpPr>
      <dsp:spPr>
        <a:xfrm>
          <a:off x="553879" y="470042"/>
          <a:ext cx="1929649" cy="192964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Concerns about maternity services have led to several Inquiries</a:t>
          </a:r>
          <a:endParaRPr lang="en-US" sz="1900" kern="1200"/>
        </a:p>
      </dsp:txBody>
      <dsp:txXfrm>
        <a:off x="648077" y="564240"/>
        <a:ext cx="1741253" cy="1741253"/>
      </dsp:txXfrm>
    </dsp:sp>
    <dsp:sp modelId="{926F52E4-9166-40AA-975D-D1D14977A445}">
      <dsp:nvSpPr>
        <dsp:cNvPr id="0" name=""/>
        <dsp:cNvSpPr/>
      </dsp:nvSpPr>
      <dsp:spPr>
        <a:xfrm>
          <a:off x="2631962" y="470042"/>
          <a:ext cx="1929649" cy="192964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Ockenden Review Shrewsbury and Telford Maternity Services 2022</a:t>
          </a:r>
          <a:endParaRPr lang="en-US" sz="1900" kern="1200"/>
        </a:p>
      </dsp:txBody>
      <dsp:txXfrm>
        <a:off x="2726160" y="564240"/>
        <a:ext cx="1741253" cy="1741253"/>
      </dsp:txXfrm>
    </dsp:sp>
    <dsp:sp modelId="{EA7A7A96-4298-4732-9948-460A286EBA7E}">
      <dsp:nvSpPr>
        <dsp:cNvPr id="0" name=""/>
        <dsp:cNvSpPr/>
      </dsp:nvSpPr>
      <dsp:spPr>
        <a:xfrm>
          <a:off x="553879" y="2548126"/>
          <a:ext cx="1929649" cy="192964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East Kent Hospitals University NHS Foundation Trust Maternity Report 2023</a:t>
          </a:r>
          <a:endParaRPr lang="en-US" sz="1900" kern="1200"/>
        </a:p>
      </dsp:txBody>
      <dsp:txXfrm>
        <a:off x="648077" y="2642324"/>
        <a:ext cx="1741253" cy="1741253"/>
      </dsp:txXfrm>
    </dsp:sp>
    <dsp:sp modelId="{081BD5D3-1DE5-4311-AFE5-AA74E7155E0C}">
      <dsp:nvSpPr>
        <dsp:cNvPr id="0" name=""/>
        <dsp:cNvSpPr/>
      </dsp:nvSpPr>
      <dsp:spPr>
        <a:xfrm>
          <a:off x="2631962" y="2548126"/>
          <a:ext cx="1929649" cy="192964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Report of the All-Party Parliamentary Group on Birth Trauma </a:t>
          </a:r>
          <a:endParaRPr lang="en-US" sz="1900" kern="1200"/>
        </a:p>
      </dsp:txBody>
      <dsp:txXfrm>
        <a:off x="2726160" y="2642324"/>
        <a:ext cx="1741253" cy="17412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1CE1-B990-744B-0BE1-EBFE3E3B76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7DAA27-0760-7595-7F43-18914189B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844878-930A-F2E0-8169-9F5BA9FD4786}"/>
              </a:ext>
            </a:extLst>
          </p:cNvPr>
          <p:cNvSpPr>
            <a:spLocks noGrp="1"/>
          </p:cNvSpPr>
          <p:nvPr>
            <p:ph type="dt" sz="half" idx="10"/>
          </p:nvPr>
        </p:nvSpPr>
        <p:spPr/>
        <p:txBody>
          <a:bodyPr/>
          <a:lstStyle/>
          <a:p>
            <a:fld id="{DE4E1B4E-77B5-484B-A13B-360662CD8718}" type="datetimeFigureOut">
              <a:rPr lang="en-GB" smtClean="0"/>
              <a:t>25/11/2024</a:t>
            </a:fld>
            <a:endParaRPr lang="en-GB"/>
          </a:p>
        </p:txBody>
      </p:sp>
      <p:sp>
        <p:nvSpPr>
          <p:cNvPr id="5" name="Footer Placeholder 4">
            <a:extLst>
              <a:ext uri="{FF2B5EF4-FFF2-40B4-BE49-F238E27FC236}">
                <a16:creationId xmlns:a16="http://schemas.microsoft.com/office/drawing/2014/main" id="{753BA33F-35F7-3284-A4FB-B65EFBC700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02CCD3-4ABD-B747-402D-0FD61BF9D468}"/>
              </a:ext>
            </a:extLst>
          </p:cNvPr>
          <p:cNvSpPr>
            <a:spLocks noGrp="1"/>
          </p:cNvSpPr>
          <p:nvPr>
            <p:ph type="sldNum" sz="quarter" idx="12"/>
          </p:nvPr>
        </p:nvSpPr>
        <p:spPr/>
        <p:txBody>
          <a:bodyPr/>
          <a:lstStyle/>
          <a:p>
            <a:fld id="{E8B7C5AA-75A9-4E42-96ED-F064C85ECA8D}" type="slidenum">
              <a:rPr lang="en-GB" smtClean="0"/>
              <a:t>‹#›</a:t>
            </a:fld>
            <a:endParaRPr lang="en-GB"/>
          </a:p>
        </p:txBody>
      </p:sp>
    </p:spTree>
    <p:extLst>
      <p:ext uri="{BB962C8B-B14F-4D97-AF65-F5344CB8AC3E}">
        <p14:creationId xmlns:p14="http://schemas.microsoft.com/office/powerpoint/2010/main" val="263948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016D-1015-668F-D3DF-3086D260D1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C61810-AF2A-6FC0-2B82-D8EB1E4796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8FEF9E-7980-296B-65FA-C5E20792D864}"/>
              </a:ext>
            </a:extLst>
          </p:cNvPr>
          <p:cNvSpPr>
            <a:spLocks noGrp="1"/>
          </p:cNvSpPr>
          <p:nvPr>
            <p:ph type="dt" sz="half" idx="10"/>
          </p:nvPr>
        </p:nvSpPr>
        <p:spPr/>
        <p:txBody>
          <a:bodyPr/>
          <a:lstStyle/>
          <a:p>
            <a:fld id="{DE4E1B4E-77B5-484B-A13B-360662CD8718}" type="datetimeFigureOut">
              <a:rPr lang="en-GB" smtClean="0"/>
              <a:t>25/11/2024</a:t>
            </a:fld>
            <a:endParaRPr lang="en-GB"/>
          </a:p>
        </p:txBody>
      </p:sp>
      <p:sp>
        <p:nvSpPr>
          <p:cNvPr id="5" name="Footer Placeholder 4">
            <a:extLst>
              <a:ext uri="{FF2B5EF4-FFF2-40B4-BE49-F238E27FC236}">
                <a16:creationId xmlns:a16="http://schemas.microsoft.com/office/drawing/2014/main" id="{632FEF59-4140-F9F0-5273-DDBE0AE629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0D964-47AE-72DA-EE8A-9B56EBDD4AFC}"/>
              </a:ext>
            </a:extLst>
          </p:cNvPr>
          <p:cNvSpPr>
            <a:spLocks noGrp="1"/>
          </p:cNvSpPr>
          <p:nvPr>
            <p:ph type="sldNum" sz="quarter" idx="12"/>
          </p:nvPr>
        </p:nvSpPr>
        <p:spPr/>
        <p:txBody>
          <a:bodyPr/>
          <a:lstStyle/>
          <a:p>
            <a:fld id="{E8B7C5AA-75A9-4E42-96ED-F064C85ECA8D}" type="slidenum">
              <a:rPr lang="en-GB" smtClean="0"/>
              <a:t>‹#›</a:t>
            </a:fld>
            <a:endParaRPr lang="en-GB"/>
          </a:p>
        </p:txBody>
      </p:sp>
    </p:spTree>
    <p:extLst>
      <p:ext uri="{BB962C8B-B14F-4D97-AF65-F5344CB8AC3E}">
        <p14:creationId xmlns:p14="http://schemas.microsoft.com/office/powerpoint/2010/main" val="89420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0C43E7-61EE-8461-ECCB-9806813736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860813-DF49-56E0-819F-25A1EE8F55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646441-1D80-47FB-EEED-6E3774A2924F}"/>
              </a:ext>
            </a:extLst>
          </p:cNvPr>
          <p:cNvSpPr>
            <a:spLocks noGrp="1"/>
          </p:cNvSpPr>
          <p:nvPr>
            <p:ph type="dt" sz="half" idx="10"/>
          </p:nvPr>
        </p:nvSpPr>
        <p:spPr/>
        <p:txBody>
          <a:bodyPr/>
          <a:lstStyle/>
          <a:p>
            <a:fld id="{DE4E1B4E-77B5-484B-A13B-360662CD8718}" type="datetimeFigureOut">
              <a:rPr lang="en-GB" smtClean="0"/>
              <a:t>25/11/2024</a:t>
            </a:fld>
            <a:endParaRPr lang="en-GB"/>
          </a:p>
        </p:txBody>
      </p:sp>
      <p:sp>
        <p:nvSpPr>
          <p:cNvPr id="5" name="Footer Placeholder 4">
            <a:extLst>
              <a:ext uri="{FF2B5EF4-FFF2-40B4-BE49-F238E27FC236}">
                <a16:creationId xmlns:a16="http://schemas.microsoft.com/office/drawing/2014/main" id="{8714CC83-2498-0B62-53A8-776A46DA5C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E83BC0-692E-7A81-2D39-8557EFC07CFA}"/>
              </a:ext>
            </a:extLst>
          </p:cNvPr>
          <p:cNvSpPr>
            <a:spLocks noGrp="1"/>
          </p:cNvSpPr>
          <p:nvPr>
            <p:ph type="sldNum" sz="quarter" idx="12"/>
          </p:nvPr>
        </p:nvSpPr>
        <p:spPr/>
        <p:txBody>
          <a:bodyPr/>
          <a:lstStyle/>
          <a:p>
            <a:fld id="{E8B7C5AA-75A9-4E42-96ED-F064C85ECA8D}" type="slidenum">
              <a:rPr lang="en-GB" smtClean="0"/>
              <a:t>‹#›</a:t>
            </a:fld>
            <a:endParaRPr lang="en-GB"/>
          </a:p>
        </p:txBody>
      </p:sp>
    </p:spTree>
    <p:extLst>
      <p:ext uri="{BB962C8B-B14F-4D97-AF65-F5344CB8AC3E}">
        <p14:creationId xmlns:p14="http://schemas.microsoft.com/office/powerpoint/2010/main" val="115622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A7BB-5303-3642-5EBE-B9D6B6838E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D7E1E5-016C-88B2-9E0C-1CDF8B7BAB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C01646-8881-4B64-FBF9-81DBC2A9F9C3}"/>
              </a:ext>
            </a:extLst>
          </p:cNvPr>
          <p:cNvSpPr>
            <a:spLocks noGrp="1"/>
          </p:cNvSpPr>
          <p:nvPr>
            <p:ph type="dt" sz="half" idx="10"/>
          </p:nvPr>
        </p:nvSpPr>
        <p:spPr/>
        <p:txBody>
          <a:bodyPr/>
          <a:lstStyle/>
          <a:p>
            <a:fld id="{DE4E1B4E-77B5-484B-A13B-360662CD8718}" type="datetimeFigureOut">
              <a:rPr lang="en-GB" smtClean="0"/>
              <a:t>25/11/2024</a:t>
            </a:fld>
            <a:endParaRPr lang="en-GB"/>
          </a:p>
        </p:txBody>
      </p:sp>
      <p:sp>
        <p:nvSpPr>
          <p:cNvPr id="5" name="Footer Placeholder 4">
            <a:extLst>
              <a:ext uri="{FF2B5EF4-FFF2-40B4-BE49-F238E27FC236}">
                <a16:creationId xmlns:a16="http://schemas.microsoft.com/office/drawing/2014/main" id="{024E3AF1-9498-3278-C212-649C25783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1DC4D-183B-A0A7-DF84-94F1A6510682}"/>
              </a:ext>
            </a:extLst>
          </p:cNvPr>
          <p:cNvSpPr>
            <a:spLocks noGrp="1"/>
          </p:cNvSpPr>
          <p:nvPr>
            <p:ph type="sldNum" sz="quarter" idx="12"/>
          </p:nvPr>
        </p:nvSpPr>
        <p:spPr/>
        <p:txBody>
          <a:bodyPr/>
          <a:lstStyle/>
          <a:p>
            <a:fld id="{E8B7C5AA-75A9-4E42-96ED-F064C85ECA8D}" type="slidenum">
              <a:rPr lang="en-GB" smtClean="0"/>
              <a:t>‹#›</a:t>
            </a:fld>
            <a:endParaRPr lang="en-GB"/>
          </a:p>
        </p:txBody>
      </p:sp>
    </p:spTree>
    <p:extLst>
      <p:ext uri="{BB962C8B-B14F-4D97-AF65-F5344CB8AC3E}">
        <p14:creationId xmlns:p14="http://schemas.microsoft.com/office/powerpoint/2010/main" val="175349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E173-858E-C93F-31FC-B80C7B7908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BE9233-2A90-6475-6175-3B7F8C405B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3FE4A-486E-0DB7-9612-6BC0AE4D2C25}"/>
              </a:ext>
            </a:extLst>
          </p:cNvPr>
          <p:cNvSpPr>
            <a:spLocks noGrp="1"/>
          </p:cNvSpPr>
          <p:nvPr>
            <p:ph type="dt" sz="half" idx="10"/>
          </p:nvPr>
        </p:nvSpPr>
        <p:spPr/>
        <p:txBody>
          <a:bodyPr/>
          <a:lstStyle/>
          <a:p>
            <a:fld id="{DE4E1B4E-77B5-484B-A13B-360662CD8718}" type="datetimeFigureOut">
              <a:rPr lang="en-GB" smtClean="0"/>
              <a:t>25/11/2024</a:t>
            </a:fld>
            <a:endParaRPr lang="en-GB"/>
          </a:p>
        </p:txBody>
      </p:sp>
      <p:sp>
        <p:nvSpPr>
          <p:cNvPr id="5" name="Footer Placeholder 4">
            <a:extLst>
              <a:ext uri="{FF2B5EF4-FFF2-40B4-BE49-F238E27FC236}">
                <a16:creationId xmlns:a16="http://schemas.microsoft.com/office/drawing/2014/main" id="{58F5B0BE-969D-2F01-8780-8E795B6B16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5DEB1E-8617-46C4-07C6-507855CB2CF5}"/>
              </a:ext>
            </a:extLst>
          </p:cNvPr>
          <p:cNvSpPr>
            <a:spLocks noGrp="1"/>
          </p:cNvSpPr>
          <p:nvPr>
            <p:ph type="sldNum" sz="quarter" idx="12"/>
          </p:nvPr>
        </p:nvSpPr>
        <p:spPr/>
        <p:txBody>
          <a:bodyPr/>
          <a:lstStyle/>
          <a:p>
            <a:fld id="{E8B7C5AA-75A9-4E42-96ED-F064C85ECA8D}" type="slidenum">
              <a:rPr lang="en-GB" smtClean="0"/>
              <a:t>‹#›</a:t>
            </a:fld>
            <a:endParaRPr lang="en-GB"/>
          </a:p>
        </p:txBody>
      </p:sp>
    </p:spTree>
    <p:extLst>
      <p:ext uri="{BB962C8B-B14F-4D97-AF65-F5344CB8AC3E}">
        <p14:creationId xmlns:p14="http://schemas.microsoft.com/office/powerpoint/2010/main" val="206003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7037-A461-507A-7ADF-29B52167C4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682A57-078C-1EAB-16A8-B5E1912CB4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616CB9-7AF9-F140-4EF0-8789C07180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FC8E7E-37D4-87C4-1179-15AB438925DE}"/>
              </a:ext>
            </a:extLst>
          </p:cNvPr>
          <p:cNvSpPr>
            <a:spLocks noGrp="1"/>
          </p:cNvSpPr>
          <p:nvPr>
            <p:ph type="dt" sz="half" idx="10"/>
          </p:nvPr>
        </p:nvSpPr>
        <p:spPr/>
        <p:txBody>
          <a:bodyPr/>
          <a:lstStyle/>
          <a:p>
            <a:fld id="{DE4E1B4E-77B5-484B-A13B-360662CD8718}" type="datetimeFigureOut">
              <a:rPr lang="en-GB" smtClean="0"/>
              <a:t>25/11/2024</a:t>
            </a:fld>
            <a:endParaRPr lang="en-GB"/>
          </a:p>
        </p:txBody>
      </p:sp>
      <p:sp>
        <p:nvSpPr>
          <p:cNvPr id="6" name="Footer Placeholder 5">
            <a:extLst>
              <a:ext uri="{FF2B5EF4-FFF2-40B4-BE49-F238E27FC236}">
                <a16:creationId xmlns:a16="http://schemas.microsoft.com/office/drawing/2014/main" id="{B6D56646-8623-C568-1056-78876F726F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C59BE2-B12B-82BA-F682-E9011423BC5A}"/>
              </a:ext>
            </a:extLst>
          </p:cNvPr>
          <p:cNvSpPr>
            <a:spLocks noGrp="1"/>
          </p:cNvSpPr>
          <p:nvPr>
            <p:ph type="sldNum" sz="quarter" idx="12"/>
          </p:nvPr>
        </p:nvSpPr>
        <p:spPr/>
        <p:txBody>
          <a:bodyPr/>
          <a:lstStyle/>
          <a:p>
            <a:fld id="{E8B7C5AA-75A9-4E42-96ED-F064C85ECA8D}" type="slidenum">
              <a:rPr lang="en-GB" smtClean="0"/>
              <a:t>‹#›</a:t>
            </a:fld>
            <a:endParaRPr lang="en-GB"/>
          </a:p>
        </p:txBody>
      </p:sp>
    </p:spTree>
    <p:extLst>
      <p:ext uri="{BB962C8B-B14F-4D97-AF65-F5344CB8AC3E}">
        <p14:creationId xmlns:p14="http://schemas.microsoft.com/office/powerpoint/2010/main" val="390613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49DD-DF4D-4E43-C29E-893EE59C86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4651C3-EE3D-CF51-ADA0-DBE026C2B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5869C9-F6AE-6962-C590-BC6D30879E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378C65-81AF-FF20-A26C-2F463110E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05C835-2A13-1FA5-03B5-76100D83A7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E80CAE-CFB4-0ABA-8A11-B197C0DC5019}"/>
              </a:ext>
            </a:extLst>
          </p:cNvPr>
          <p:cNvSpPr>
            <a:spLocks noGrp="1"/>
          </p:cNvSpPr>
          <p:nvPr>
            <p:ph type="dt" sz="half" idx="10"/>
          </p:nvPr>
        </p:nvSpPr>
        <p:spPr/>
        <p:txBody>
          <a:bodyPr/>
          <a:lstStyle/>
          <a:p>
            <a:fld id="{DE4E1B4E-77B5-484B-A13B-360662CD8718}" type="datetimeFigureOut">
              <a:rPr lang="en-GB" smtClean="0"/>
              <a:t>25/11/2024</a:t>
            </a:fld>
            <a:endParaRPr lang="en-GB"/>
          </a:p>
        </p:txBody>
      </p:sp>
      <p:sp>
        <p:nvSpPr>
          <p:cNvPr id="8" name="Footer Placeholder 7">
            <a:extLst>
              <a:ext uri="{FF2B5EF4-FFF2-40B4-BE49-F238E27FC236}">
                <a16:creationId xmlns:a16="http://schemas.microsoft.com/office/drawing/2014/main" id="{EE285ED6-56AE-6FB6-06D8-71538682AB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A81F9A-07C2-1F2A-671A-5897B229E338}"/>
              </a:ext>
            </a:extLst>
          </p:cNvPr>
          <p:cNvSpPr>
            <a:spLocks noGrp="1"/>
          </p:cNvSpPr>
          <p:nvPr>
            <p:ph type="sldNum" sz="quarter" idx="12"/>
          </p:nvPr>
        </p:nvSpPr>
        <p:spPr/>
        <p:txBody>
          <a:bodyPr/>
          <a:lstStyle/>
          <a:p>
            <a:fld id="{E8B7C5AA-75A9-4E42-96ED-F064C85ECA8D}" type="slidenum">
              <a:rPr lang="en-GB" smtClean="0"/>
              <a:t>‹#›</a:t>
            </a:fld>
            <a:endParaRPr lang="en-GB"/>
          </a:p>
        </p:txBody>
      </p:sp>
    </p:spTree>
    <p:extLst>
      <p:ext uri="{BB962C8B-B14F-4D97-AF65-F5344CB8AC3E}">
        <p14:creationId xmlns:p14="http://schemas.microsoft.com/office/powerpoint/2010/main" val="397999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260D9-204F-7D1A-BDB2-73F4FD463B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7CAC6F-1D88-4614-1109-A4F07BF33789}"/>
              </a:ext>
            </a:extLst>
          </p:cNvPr>
          <p:cNvSpPr>
            <a:spLocks noGrp="1"/>
          </p:cNvSpPr>
          <p:nvPr>
            <p:ph type="dt" sz="half" idx="10"/>
          </p:nvPr>
        </p:nvSpPr>
        <p:spPr/>
        <p:txBody>
          <a:bodyPr/>
          <a:lstStyle/>
          <a:p>
            <a:fld id="{DE4E1B4E-77B5-484B-A13B-360662CD8718}" type="datetimeFigureOut">
              <a:rPr lang="en-GB" smtClean="0"/>
              <a:t>25/11/2024</a:t>
            </a:fld>
            <a:endParaRPr lang="en-GB"/>
          </a:p>
        </p:txBody>
      </p:sp>
      <p:sp>
        <p:nvSpPr>
          <p:cNvPr id="4" name="Footer Placeholder 3">
            <a:extLst>
              <a:ext uri="{FF2B5EF4-FFF2-40B4-BE49-F238E27FC236}">
                <a16:creationId xmlns:a16="http://schemas.microsoft.com/office/drawing/2014/main" id="{2A47CECB-A5E9-7007-88A1-FFEDAC04DE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F37DE7-EA44-D4BB-3206-08F870900ECC}"/>
              </a:ext>
            </a:extLst>
          </p:cNvPr>
          <p:cNvSpPr>
            <a:spLocks noGrp="1"/>
          </p:cNvSpPr>
          <p:nvPr>
            <p:ph type="sldNum" sz="quarter" idx="12"/>
          </p:nvPr>
        </p:nvSpPr>
        <p:spPr/>
        <p:txBody>
          <a:bodyPr/>
          <a:lstStyle/>
          <a:p>
            <a:fld id="{E8B7C5AA-75A9-4E42-96ED-F064C85ECA8D}" type="slidenum">
              <a:rPr lang="en-GB" smtClean="0"/>
              <a:t>‹#›</a:t>
            </a:fld>
            <a:endParaRPr lang="en-GB"/>
          </a:p>
        </p:txBody>
      </p:sp>
    </p:spTree>
    <p:extLst>
      <p:ext uri="{BB962C8B-B14F-4D97-AF65-F5344CB8AC3E}">
        <p14:creationId xmlns:p14="http://schemas.microsoft.com/office/powerpoint/2010/main" val="28231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0A1C88-B996-A852-1929-E5F2ED05A78A}"/>
              </a:ext>
            </a:extLst>
          </p:cNvPr>
          <p:cNvSpPr>
            <a:spLocks noGrp="1"/>
          </p:cNvSpPr>
          <p:nvPr>
            <p:ph type="dt" sz="half" idx="10"/>
          </p:nvPr>
        </p:nvSpPr>
        <p:spPr/>
        <p:txBody>
          <a:bodyPr/>
          <a:lstStyle/>
          <a:p>
            <a:fld id="{DE4E1B4E-77B5-484B-A13B-360662CD8718}" type="datetimeFigureOut">
              <a:rPr lang="en-GB" smtClean="0"/>
              <a:t>25/11/2024</a:t>
            </a:fld>
            <a:endParaRPr lang="en-GB"/>
          </a:p>
        </p:txBody>
      </p:sp>
      <p:sp>
        <p:nvSpPr>
          <p:cNvPr id="3" name="Footer Placeholder 2">
            <a:extLst>
              <a:ext uri="{FF2B5EF4-FFF2-40B4-BE49-F238E27FC236}">
                <a16:creationId xmlns:a16="http://schemas.microsoft.com/office/drawing/2014/main" id="{8B6A3417-AF07-5E39-B460-76BAA9F479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B5A5C9-DC30-4F0C-2C65-721B8FBD126F}"/>
              </a:ext>
            </a:extLst>
          </p:cNvPr>
          <p:cNvSpPr>
            <a:spLocks noGrp="1"/>
          </p:cNvSpPr>
          <p:nvPr>
            <p:ph type="sldNum" sz="quarter" idx="12"/>
          </p:nvPr>
        </p:nvSpPr>
        <p:spPr/>
        <p:txBody>
          <a:bodyPr/>
          <a:lstStyle/>
          <a:p>
            <a:fld id="{E8B7C5AA-75A9-4E42-96ED-F064C85ECA8D}" type="slidenum">
              <a:rPr lang="en-GB" smtClean="0"/>
              <a:t>‹#›</a:t>
            </a:fld>
            <a:endParaRPr lang="en-GB"/>
          </a:p>
        </p:txBody>
      </p:sp>
    </p:spTree>
    <p:extLst>
      <p:ext uri="{BB962C8B-B14F-4D97-AF65-F5344CB8AC3E}">
        <p14:creationId xmlns:p14="http://schemas.microsoft.com/office/powerpoint/2010/main" val="385363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99D4-93E2-3E83-5424-B32DB1B1FF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20A4EC-E9EB-929C-8752-7A3F98127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D00F84-195B-1B52-7DD6-22F5EB4C5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06CCC-8012-E464-8428-17E8C55237B4}"/>
              </a:ext>
            </a:extLst>
          </p:cNvPr>
          <p:cNvSpPr>
            <a:spLocks noGrp="1"/>
          </p:cNvSpPr>
          <p:nvPr>
            <p:ph type="dt" sz="half" idx="10"/>
          </p:nvPr>
        </p:nvSpPr>
        <p:spPr/>
        <p:txBody>
          <a:bodyPr/>
          <a:lstStyle/>
          <a:p>
            <a:fld id="{DE4E1B4E-77B5-484B-A13B-360662CD8718}" type="datetimeFigureOut">
              <a:rPr lang="en-GB" smtClean="0"/>
              <a:t>25/11/2024</a:t>
            </a:fld>
            <a:endParaRPr lang="en-GB"/>
          </a:p>
        </p:txBody>
      </p:sp>
      <p:sp>
        <p:nvSpPr>
          <p:cNvPr id="6" name="Footer Placeholder 5">
            <a:extLst>
              <a:ext uri="{FF2B5EF4-FFF2-40B4-BE49-F238E27FC236}">
                <a16:creationId xmlns:a16="http://schemas.microsoft.com/office/drawing/2014/main" id="{4D603F7C-7DF7-7532-9C55-0EBB446F5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9A7258-B26C-AA83-3CD6-EF361901D19A}"/>
              </a:ext>
            </a:extLst>
          </p:cNvPr>
          <p:cNvSpPr>
            <a:spLocks noGrp="1"/>
          </p:cNvSpPr>
          <p:nvPr>
            <p:ph type="sldNum" sz="quarter" idx="12"/>
          </p:nvPr>
        </p:nvSpPr>
        <p:spPr/>
        <p:txBody>
          <a:bodyPr/>
          <a:lstStyle/>
          <a:p>
            <a:fld id="{E8B7C5AA-75A9-4E42-96ED-F064C85ECA8D}" type="slidenum">
              <a:rPr lang="en-GB" smtClean="0"/>
              <a:t>‹#›</a:t>
            </a:fld>
            <a:endParaRPr lang="en-GB"/>
          </a:p>
        </p:txBody>
      </p:sp>
    </p:spTree>
    <p:extLst>
      <p:ext uri="{BB962C8B-B14F-4D97-AF65-F5344CB8AC3E}">
        <p14:creationId xmlns:p14="http://schemas.microsoft.com/office/powerpoint/2010/main" val="86515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298A-FA2B-077D-F2E4-95E5E3057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ED8170-2264-ECD8-E8F7-B4F788B2A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16AEA7-8F98-1799-9EF1-0788CA609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5A0532-8CAE-D36F-59EB-8F311EC2746E}"/>
              </a:ext>
            </a:extLst>
          </p:cNvPr>
          <p:cNvSpPr>
            <a:spLocks noGrp="1"/>
          </p:cNvSpPr>
          <p:nvPr>
            <p:ph type="dt" sz="half" idx="10"/>
          </p:nvPr>
        </p:nvSpPr>
        <p:spPr/>
        <p:txBody>
          <a:bodyPr/>
          <a:lstStyle/>
          <a:p>
            <a:fld id="{DE4E1B4E-77B5-484B-A13B-360662CD8718}" type="datetimeFigureOut">
              <a:rPr lang="en-GB" smtClean="0"/>
              <a:t>25/11/2024</a:t>
            </a:fld>
            <a:endParaRPr lang="en-GB"/>
          </a:p>
        </p:txBody>
      </p:sp>
      <p:sp>
        <p:nvSpPr>
          <p:cNvPr id="6" name="Footer Placeholder 5">
            <a:extLst>
              <a:ext uri="{FF2B5EF4-FFF2-40B4-BE49-F238E27FC236}">
                <a16:creationId xmlns:a16="http://schemas.microsoft.com/office/drawing/2014/main" id="{8DFD4AAA-D30F-29CB-F4E5-0298A1CB12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C1FD5F-9519-0331-3AC8-A100EFE66463}"/>
              </a:ext>
            </a:extLst>
          </p:cNvPr>
          <p:cNvSpPr>
            <a:spLocks noGrp="1"/>
          </p:cNvSpPr>
          <p:nvPr>
            <p:ph type="sldNum" sz="quarter" idx="12"/>
          </p:nvPr>
        </p:nvSpPr>
        <p:spPr/>
        <p:txBody>
          <a:bodyPr/>
          <a:lstStyle/>
          <a:p>
            <a:fld id="{E8B7C5AA-75A9-4E42-96ED-F064C85ECA8D}" type="slidenum">
              <a:rPr lang="en-GB" smtClean="0"/>
              <a:t>‹#›</a:t>
            </a:fld>
            <a:endParaRPr lang="en-GB"/>
          </a:p>
        </p:txBody>
      </p:sp>
    </p:spTree>
    <p:extLst>
      <p:ext uri="{BB962C8B-B14F-4D97-AF65-F5344CB8AC3E}">
        <p14:creationId xmlns:p14="http://schemas.microsoft.com/office/powerpoint/2010/main" val="157098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334860-6AF2-3713-0C3F-E2EBDB29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06423E-560F-CC49-858D-56C332775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A279D-196D-2D62-FDF5-819B1847C3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4E1B4E-77B5-484B-A13B-360662CD8718}" type="datetimeFigureOut">
              <a:rPr lang="en-GB" smtClean="0"/>
              <a:t>25/11/2024</a:t>
            </a:fld>
            <a:endParaRPr lang="en-GB"/>
          </a:p>
        </p:txBody>
      </p:sp>
      <p:sp>
        <p:nvSpPr>
          <p:cNvPr id="5" name="Footer Placeholder 4">
            <a:extLst>
              <a:ext uri="{FF2B5EF4-FFF2-40B4-BE49-F238E27FC236}">
                <a16:creationId xmlns:a16="http://schemas.microsoft.com/office/drawing/2014/main" id="{70E739A7-A1E6-80F0-B8D1-28EDF13A5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645244E-DA2F-F788-631F-BA9BBB139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B7C5AA-75A9-4E42-96ED-F064C85ECA8D}" type="slidenum">
              <a:rPr lang="en-GB" smtClean="0"/>
              <a:t>‹#›</a:t>
            </a:fld>
            <a:endParaRPr lang="en-GB"/>
          </a:p>
        </p:txBody>
      </p:sp>
    </p:spTree>
    <p:extLst>
      <p:ext uri="{BB962C8B-B14F-4D97-AF65-F5344CB8AC3E}">
        <p14:creationId xmlns:p14="http://schemas.microsoft.com/office/powerpoint/2010/main" val="887681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nerve cell">
            <a:extLst>
              <a:ext uri="{FF2B5EF4-FFF2-40B4-BE49-F238E27FC236}">
                <a16:creationId xmlns:a16="http://schemas.microsoft.com/office/drawing/2014/main" id="{E5B428EA-C60C-65A4-CE52-E941956F5ABF}"/>
              </a:ext>
            </a:extLst>
          </p:cNvPr>
          <p:cNvPicPr>
            <a:picLocks noChangeAspect="1"/>
          </p:cNvPicPr>
          <p:nvPr/>
        </p:nvPicPr>
        <p:blipFill>
          <a:blip r:embed="rId2">
            <a:alphaModFix/>
          </a:blip>
          <a:srcRect t="8059" b="16941"/>
          <a:stretch/>
        </p:blipFill>
        <p:spPr>
          <a:xfrm>
            <a:off x="20" y="10"/>
            <a:ext cx="12191979" cy="6857990"/>
          </a:xfrm>
          <a:prstGeom prst="rect">
            <a:avLst/>
          </a:prstGeom>
        </p:spPr>
      </p:pic>
      <p:sp>
        <p:nvSpPr>
          <p:cNvPr id="26" name="Rectangle 25">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A60E5-DB89-1CA5-1D4F-EBB4504EBA57}"/>
              </a:ext>
            </a:extLst>
          </p:cNvPr>
          <p:cNvSpPr>
            <a:spLocks noGrp="1"/>
          </p:cNvSpPr>
          <p:nvPr>
            <p:ph type="ctrTitle"/>
          </p:nvPr>
        </p:nvSpPr>
        <p:spPr>
          <a:xfrm>
            <a:off x="762000" y="1137434"/>
            <a:ext cx="7800660" cy="1520987"/>
          </a:xfrm>
        </p:spPr>
        <p:txBody>
          <a:bodyPr anchor="t">
            <a:normAutofit/>
          </a:bodyPr>
          <a:lstStyle/>
          <a:p>
            <a:pPr algn="l"/>
            <a:r>
              <a:rPr lang="en-GB" sz="4000">
                <a:solidFill>
                  <a:srgbClr val="FFFFFF"/>
                </a:solidFill>
              </a:rPr>
              <a:t>Consent: Broader Perspectives</a:t>
            </a:r>
          </a:p>
        </p:txBody>
      </p:sp>
      <p:sp>
        <p:nvSpPr>
          <p:cNvPr id="27" name="Rectangle 26">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FC26F30-7DAF-8492-F03B-DE38B3011B06}"/>
              </a:ext>
            </a:extLst>
          </p:cNvPr>
          <p:cNvSpPr>
            <a:spLocks noGrp="1"/>
          </p:cNvSpPr>
          <p:nvPr>
            <p:ph type="subTitle" idx="1"/>
          </p:nvPr>
        </p:nvSpPr>
        <p:spPr>
          <a:xfrm>
            <a:off x="838200" y="4293441"/>
            <a:ext cx="6295332" cy="1588514"/>
          </a:xfrm>
        </p:spPr>
        <p:txBody>
          <a:bodyPr anchor="b">
            <a:normAutofit/>
          </a:bodyPr>
          <a:lstStyle/>
          <a:p>
            <a:pPr algn="l"/>
            <a:r>
              <a:rPr lang="en-GB" sz="2800" dirty="0">
                <a:solidFill>
                  <a:srgbClr val="FFFFFF"/>
                </a:solidFill>
              </a:rPr>
              <a:t>Professor Vivienne Harpwood</a:t>
            </a:r>
          </a:p>
        </p:txBody>
      </p:sp>
      <p:cxnSp>
        <p:nvCxnSpPr>
          <p:cNvPr id="28" name="Straight Connector 27">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09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C1677-DAA2-FFF8-D394-0A4975C5D7AE}"/>
              </a:ext>
            </a:extLst>
          </p:cNvPr>
          <p:cNvSpPr>
            <a:spLocks noGrp="1"/>
          </p:cNvSpPr>
          <p:nvPr>
            <p:ph type="title"/>
          </p:nvPr>
        </p:nvSpPr>
        <p:spPr>
          <a:xfrm>
            <a:off x="1006900" y="1188637"/>
            <a:ext cx="3152097" cy="4480726"/>
          </a:xfrm>
        </p:spPr>
        <p:txBody>
          <a:bodyPr>
            <a:normAutofit/>
          </a:bodyPr>
          <a:lstStyle/>
          <a:p>
            <a:pPr algn="r"/>
            <a:r>
              <a:rPr lang="en-GB" sz="5100" dirty="0"/>
              <a:t>Drawbacks of Public Inquiries</a:t>
            </a:r>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232" y="623275"/>
            <a:ext cx="6896595"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BB57CAE-CA69-DD8D-4455-CDF1EA9C7162}"/>
              </a:ext>
            </a:extLst>
          </p:cNvPr>
          <p:cNvGraphicFramePr>
            <a:graphicFrameLocks noGrp="1"/>
          </p:cNvGraphicFramePr>
          <p:nvPr>
            <p:ph idx="1"/>
            <p:extLst>
              <p:ext uri="{D42A27DB-BD31-4B8C-83A1-F6EECF244321}">
                <p14:modId xmlns:p14="http://schemas.microsoft.com/office/powerpoint/2010/main" val="1741115289"/>
              </p:ext>
            </p:extLst>
          </p:nvPr>
        </p:nvGraphicFramePr>
        <p:xfrm>
          <a:off x="5293698" y="1265230"/>
          <a:ext cx="4840901" cy="4310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38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2DE39D-82BC-E9B1-0857-E4610A7A5F28}"/>
              </a:ext>
            </a:extLst>
          </p:cNvPr>
          <p:cNvSpPr>
            <a:spLocks noGrp="1"/>
          </p:cNvSpPr>
          <p:nvPr>
            <p:ph type="title"/>
          </p:nvPr>
        </p:nvSpPr>
        <p:spPr>
          <a:xfrm>
            <a:off x="1006900" y="1188637"/>
            <a:ext cx="3152097" cy="4480726"/>
          </a:xfrm>
        </p:spPr>
        <p:txBody>
          <a:bodyPr>
            <a:normAutofit/>
          </a:bodyPr>
          <a:lstStyle/>
          <a:p>
            <a:pPr algn="r"/>
            <a:r>
              <a:rPr lang="en-GB" sz="5100"/>
              <a:t>Some recent and current Public Inquiries</a:t>
            </a:r>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232" y="623275"/>
            <a:ext cx="6896595"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B98567D-71CB-A03B-672D-CB0149EA7A0B}"/>
              </a:ext>
            </a:extLst>
          </p:cNvPr>
          <p:cNvGraphicFramePr>
            <a:graphicFrameLocks noGrp="1"/>
          </p:cNvGraphicFramePr>
          <p:nvPr>
            <p:ph idx="1"/>
            <p:extLst>
              <p:ext uri="{D42A27DB-BD31-4B8C-83A1-F6EECF244321}">
                <p14:modId xmlns:p14="http://schemas.microsoft.com/office/powerpoint/2010/main" val="1296015812"/>
              </p:ext>
            </p:extLst>
          </p:nvPr>
        </p:nvGraphicFramePr>
        <p:xfrm>
          <a:off x="5293698" y="1265230"/>
          <a:ext cx="4840901" cy="4310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02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588A5-21D6-D0BD-0909-358EFE695992}"/>
              </a:ext>
            </a:extLst>
          </p:cNvPr>
          <p:cNvSpPr>
            <a:spLocks noGrp="1"/>
          </p:cNvSpPr>
          <p:nvPr>
            <p:ph type="title"/>
          </p:nvPr>
        </p:nvSpPr>
        <p:spPr>
          <a:xfrm>
            <a:off x="1245072" y="1289765"/>
            <a:ext cx="3651101" cy="4270963"/>
          </a:xfrm>
        </p:spPr>
        <p:txBody>
          <a:bodyPr anchor="ctr">
            <a:normAutofit/>
          </a:bodyPr>
          <a:lstStyle/>
          <a:p>
            <a:pPr algn="ctr"/>
            <a:r>
              <a:rPr lang="en-GB" sz="5600" kern="100">
                <a:solidFill>
                  <a:srgbClr val="FFFFFF"/>
                </a:solidFill>
                <a:effectLst/>
                <a:latin typeface="+mn-lt"/>
                <a:ea typeface="Aptos" panose="020B0004020202020204" pitchFamily="34" charset="0"/>
                <a:cs typeface="Times New Roman" panose="02020603050405020304" pitchFamily="18" charset="0"/>
              </a:rPr>
              <a:t>THE INFECTED BLOOD INQUIRY </a:t>
            </a:r>
            <a:br>
              <a:rPr lang="en-GB" sz="5600" kern="100">
                <a:solidFill>
                  <a:srgbClr val="FFFFFF"/>
                </a:solidFill>
                <a:effectLst/>
                <a:latin typeface="+mn-lt"/>
                <a:ea typeface="Aptos" panose="020B0004020202020204" pitchFamily="34" charset="0"/>
                <a:cs typeface="Times New Roman" panose="02020603050405020304" pitchFamily="18" charset="0"/>
              </a:rPr>
            </a:br>
            <a:endParaRPr lang="en-GB" sz="5600">
              <a:solidFill>
                <a:srgbClr val="FFFFFF"/>
              </a:solidFill>
              <a:latin typeface="+mn-lt"/>
            </a:endParaRPr>
          </a:p>
        </p:txBody>
      </p:sp>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56" name="Content Placeholder 2">
            <a:extLst>
              <a:ext uri="{FF2B5EF4-FFF2-40B4-BE49-F238E27FC236}">
                <a16:creationId xmlns:a16="http://schemas.microsoft.com/office/drawing/2014/main" id="{918EAB2F-1170-B033-3360-58E0AD4E4249}"/>
              </a:ext>
            </a:extLst>
          </p:cNvPr>
          <p:cNvSpPr>
            <a:spLocks noGrp="1"/>
          </p:cNvSpPr>
          <p:nvPr>
            <p:ph idx="1"/>
          </p:nvPr>
        </p:nvSpPr>
        <p:spPr>
          <a:xfrm>
            <a:off x="6297234" y="914401"/>
            <a:ext cx="4771606" cy="5441948"/>
          </a:xfrm>
        </p:spPr>
        <p:txBody>
          <a:bodyPr anchor="ctr">
            <a:normAutofit/>
          </a:bodyPr>
          <a:lstStyle/>
          <a:p>
            <a:r>
              <a:rPr lang="en-GB" sz="1300" dirty="0">
                <a:solidFill>
                  <a:schemeClr val="tx1">
                    <a:alpha val="80000"/>
                  </a:schemeClr>
                </a:solidFill>
                <a:effectLst/>
                <a:latin typeface="Times New Roman" panose="02020603050405020304" pitchFamily="18" charset="0"/>
                <a:ea typeface="Aptos" panose="020B0004020202020204" pitchFamily="34" charset="0"/>
              </a:rPr>
              <a:t>Sir Brian Langstaff, chairman, presented findings in 2024 after 6 years of Inquiry </a:t>
            </a:r>
          </a:p>
          <a:p>
            <a:r>
              <a:rPr lang="en-GB" sz="1300" kern="100" dirty="0">
                <a:solidFill>
                  <a:schemeClr val="tx1">
                    <a:alpha val="80000"/>
                  </a:schemeClr>
                </a:solidFill>
                <a:effectLst/>
                <a:latin typeface="Times New Roman" panose="02020603050405020304" pitchFamily="18" charset="0"/>
                <a:ea typeface="Aptos" panose="020B0004020202020204" pitchFamily="34" charset="0"/>
                <a:cs typeface="Times New Roman" panose="02020603050405020304" pitchFamily="18" charset="0"/>
              </a:rPr>
              <a:t>More than four thousand statements were received in the course of the Inquiry.</a:t>
            </a:r>
            <a:endParaRPr lang="en-GB" sz="1300" dirty="0">
              <a:solidFill>
                <a:schemeClr val="tx1">
                  <a:alpha val="80000"/>
                </a:schemeClr>
              </a:solidFill>
              <a:effectLst/>
              <a:latin typeface="Times New Roman" panose="02020603050405020304" pitchFamily="18" charset="0"/>
              <a:ea typeface="Aptos" panose="020B0004020202020204" pitchFamily="34" charset="0"/>
            </a:endParaRPr>
          </a:p>
          <a:p>
            <a:r>
              <a:rPr lang="en-GB" sz="1300" kern="100" dirty="0">
                <a:solidFill>
                  <a:schemeClr val="tx1">
                    <a:alpha val="80000"/>
                  </a:schemeClr>
                </a:solidFill>
                <a:effectLst/>
                <a:latin typeface="Times New Roman" panose="02020603050405020304" pitchFamily="18" charset="0"/>
                <a:ea typeface="Aptos" panose="020B0004020202020204" pitchFamily="34" charset="0"/>
                <a:cs typeface="Times New Roman" panose="02020603050405020304" pitchFamily="18" charset="0"/>
              </a:rPr>
              <a:t>Patients had been treated with blood or blood products and tissue by the NHS since 1948, many of whom (particularly those treated between 1970 and 1998), had died or suffered, not directly as a direct result of their underlying conditions or illnesses, but as a result of the treatment itself.  The suffering extended to their relatives and others close to them.</a:t>
            </a:r>
          </a:p>
          <a:p>
            <a:r>
              <a:rPr lang="en-GB" sz="1300" dirty="0">
                <a:solidFill>
                  <a:schemeClr val="tx1">
                    <a:alpha val="80000"/>
                  </a:schemeClr>
                </a:solidFill>
                <a:effectLst/>
                <a:latin typeface="Times New Roman" panose="02020603050405020304" pitchFamily="18" charset="0"/>
                <a:ea typeface="Aptos" panose="020B0004020202020204" pitchFamily="34" charset="0"/>
              </a:rPr>
              <a:t>Around 30,000 people were given contaminated blood products and tissue from the 1970s to the 1990s, and 3,000 people have died so far after they contracted HIV and hepatitis. </a:t>
            </a:r>
          </a:p>
          <a:p>
            <a:r>
              <a:rPr lang="en-GB" sz="1300" kern="100" dirty="0">
                <a:solidFill>
                  <a:schemeClr val="tx1">
                    <a:alpha val="80000"/>
                  </a:schemeClr>
                </a:solidFill>
                <a:latin typeface="Times New Roman" panose="02020603050405020304" pitchFamily="18" charset="0"/>
                <a:ea typeface="Aptos" panose="020B0004020202020204" pitchFamily="34" charset="0"/>
                <a:cs typeface="Times New Roman" panose="02020603050405020304" pitchFamily="18" charset="0"/>
              </a:rPr>
              <a:t>Among the 6 main findings were 2 that concerned consent. </a:t>
            </a:r>
            <a:r>
              <a:rPr lang="en-GB" sz="1300" kern="100" dirty="0">
                <a:solidFill>
                  <a:schemeClr val="tx1">
                    <a:alpha val="80000"/>
                  </a:schemeClr>
                </a:solidFill>
                <a:effectLst/>
                <a:latin typeface="Times New Roman" panose="02020603050405020304" pitchFamily="18" charset="0"/>
                <a:ea typeface="Aptos" panose="020B0004020202020204" pitchFamily="34" charset="0"/>
                <a:cs typeface="Times New Roman" panose="02020603050405020304" pitchFamily="18" charset="0"/>
              </a:rPr>
              <a:t>The “</a:t>
            </a:r>
            <a:r>
              <a:rPr lang="en-GB" sz="1300" i="1" kern="100" dirty="0">
                <a:solidFill>
                  <a:schemeClr val="tx1">
                    <a:alpha val="80000"/>
                  </a:schemeClr>
                </a:solidFill>
                <a:effectLst/>
                <a:latin typeface="Times New Roman" panose="02020603050405020304" pitchFamily="18" charset="0"/>
                <a:ea typeface="Aptos" panose="020B0004020202020204" pitchFamily="34" charset="0"/>
                <a:cs typeface="Times New Roman" panose="02020603050405020304" pitchFamily="18" charset="0"/>
              </a:rPr>
              <a:t>profoundly unethical lack of respect for individual patient autonomy</a:t>
            </a:r>
            <a:r>
              <a:rPr lang="en-GB" sz="1300" kern="100" dirty="0">
                <a:solidFill>
                  <a:schemeClr val="tx1">
                    <a:alpha val="80000"/>
                  </a:schemeClr>
                </a:solidFill>
                <a:effectLst/>
                <a:latin typeface="Times New Roman" panose="02020603050405020304" pitchFamily="18" charset="0"/>
                <a:ea typeface="Aptos" panose="020B0004020202020204" pitchFamily="34" charset="0"/>
                <a:cs typeface="Times New Roman" panose="02020603050405020304" pitchFamily="18" charset="0"/>
              </a:rPr>
              <a:t>”, closely related to </a:t>
            </a:r>
            <a:r>
              <a:rPr lang="en-GB" sz="1300" kern="100" dirty="0">
                <a:solidFill>
                  <a:schemeClr val="tx1">
                    <a:alpha val="80000"/>
                  </a:schemeClr>
                </a:solidFill>
                <a:latin typeface="Times New Roman" panose="02020603050405020304" pitchFamily="18" charset="0"/>
                <a:ea typeface="Aptos" panose="020B0004020202020204" pitchFamily="34" charset="0"/>
                <a:cs typeface="Times New Roman" panose="02020603050405020304" pitchFamily="18" charset="0"/>
              </a:rPr>
              <a:t>which was the concept of </a:t>
            </a:r>
            <a:r>
              <a:rPr lang="en-GB" sz="1300" kern="100" dirty="0">
                <a:solidFill>
                  <a:schemeClr val="tx1">
                    <a:alpha val="80000"/>
                  </a:schemeClr>
                </a:solidFill>
                <a:effectLst/>
                <a:latin typeface="Times New Roman" panose="02020603050405020304" pitchFamily="18" charset="0"/>
                <a:ea typeface="Aptos" panose="020B0004020202020204" pitchFamily="34" charset="0"/>
                <a:cs typeface="Times New Roman" panose="02020603050405020304" pitchFamily="18" charset="0"/>
              </a:rPr>
              <a:t>clinical freedom - that doctors should be free to do what </a:t>
            </a:r>
            <a:r>
              <a:rPr lang="en-GB" sz="1300" i="1" kern="100" dirty="0">
                <a:solidFill>
                  <a:schemeClr val="tx1">
                    <a:alpha val="80000"/>
                  </a:schemeClr>
                </a:solidFill>
                <a:effectLst/>
                <a:latin typeface="Times New Roman" panose="02020603050405020304" pitchFamily="18" charset="0"/>
                <a:ea typeface="Aptos" panose="020B0004020202020204" pitchFamily="34" charset="0"/>
                <a:cs typeface="Times New Roman" panose="02020603050405020304" pitchFamily="18" charset="0"/>
              </a:rPr>
              <a:t>they </a:t>
            </a:r>
            <a:r>
              <a:rPr lang="en-GB" sz="1300" kern="100" dirty="0">
                <a:solidFill>
                  <a:schemeClr val="tx1">
                    <a:alpha val="80000"/>
                  </a:schemeClr>
                </a:solidFill>
                <a:effectLst/>
                <a:latin typeface="Times New Roman" panose="02020603050405020304" pitchFamily="18" charset="0"/>
                <a:ea typeface="Aptos" panose="020B0004020202020204" pitchFamily="34" charset="0"/>
                <a:cs typeface="Times New Roman" panose="02020603050405020304" pitchFamily="18" charset="0"/>
              </a:rPr>
              <a:t>believe to be right for each individual patient.  </a:t>
            </a:r>
          </a:p>
          <a:p>
            <a:r>
              <a:rPr lang="en-GB" sz="1300" kern="100" dirty="0">
                <a:solidFill>
                  <a:schemeClr val="tx1">
                    <a:alpha val="80000"/>
                  </a:schemeClr>
                </a:solidFill>
                <a:latin typeface="Times New Roman" panose="02020603050405020304" pitchFamily="18" charset="0"/>
                <a:ea typeface="Aptos" panose="020B0004020202020204" pitchFamily="34" charset="0"/>
                <a:cs typeface="Times New Roman" panose="02020603050405020304" pitchFamily="18" charset="0"/>
              </a:rPr>
              <a:t>“</a:t>
            </a:r>
            <a:r>
              <a:rPr lang="en-GB" sz="1300" kern="100" dirty="0">
                <a:solidFill>
                  <a:schemeClr val="tx1">
                    <a:alpha val="80000"/>
                  </a:schemeClr>
                </a:solidFill>
                <a:effectLst/>
                <a:latin typeface="Times New Roman" panose="02020603050405020304" pitchFamily="18" charset="0"/>
                <a:ea typeface="Aptos" panose="020B0004020202020204" pitchFamily="34" charset="0"/>
                <a:cs typeface="Times New Roman" panose="02020603050405020304" pitchFamily="18" charset="0"/>
              </a:rPr>
              <a:t>Clinical freedom” enabled doctors to follow unsafe treatment practices such as administering commercial blood products to young children and giving unnecessary transfusions to women following childbirth. </a:t>
            </a:r>
          </a:p>
          <a:p>
            <a:r>
              <a:rPr lang="en-GB" sz="1300" kern="100" dirty="0">
                <a:solidFill>
                  <a:schemeClr val="tx1">
                    <a:alpha val="80000"/>
                  </a:schemeClr>
                </a:solidFill>
                <a:effectLst/>
                <a:latin typeface="Times New Roman" panose="02020603050405020304" pitchFamily="18" charset="0"/>
                <a:ea typeface="Aptos" panose="020B0004020202020204" pitchFamily="34" charset="0"/>
                <a:cs typeface="Times New Roman" panose="02020603050405020304" pitchFamily="18" charset="0"/>
              </a:rPr>
              <a:t>Reluctance on the part of managers, Chief Medical Officers and health bodies to interfere with clinical freedom led them hesitate from providing advice, guidance or information.</a:t>
            </a:r>
            <a:endParaRPr lang="en-GB" sz="13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GB" sz="13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GB" sz="1300" dirty="0">
              <a:solidFill>
                <a:schemeClr val="tx1">
                  <a:alpha val="80000"/>
                </a:schemeClr>
              </a:solidFill>
              <a:effectLst/>
              <a:latin typeface="Times New Roman" panose="02020603050405020304" pitchFamily="18" charset="0"/>
              <a:ea typeface="Aptos" panose="020B0004020202020204" pitchFamily="34" charset="0"/>
            </a:endParaRPr>
          </a:p>
          <a:p>
            <a:endParaRPr lang="en-GB" sz="1300" dirty="0">
              <a:solidFill>
                <a:schemeClr val="tx1">
                  <a:alpha val="80000"/>
                </a:schemeClr>
              </a:solidFill>
            </a:endParaRPr>
          </a:p>
        </p:txBody>
      </p:sp>
      <p:sp>
        <p:nvSpPr>
          <p:cNvPr id="2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57" name="Straight Connector 5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652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57C03C-F975-9858-63A4-137906E588DA}"/>
              </a:ext>
            </a:extLst>
          </p:cNvPr>
          <p:cNvSpPr>
            <a:spLocks noGrp="1"/>
          </p:cNvSpPr>
          <p:nvPr>
            <p:ph type="title"/>
          </p:nvPr>
        </p:nvSpPr>
        <p:spPr>
          <a:xfrm>
            <a:off x="956826" y="1112969"/>
            <a:ext cx="3937298" cy="4166010"/>
          </a:xfrm>
        </p:spPr>
        <p:txBody>
          <a:bodyPr>
            <a:normAutofit/>
          </a:bodyPr>
          <a:lstStyle/>
          <a:p>
            <a:r>
              <a:rPr lang="en-GB">
                <a:solidFill>
                  <a:srgbClr val="FFFFFF"/>
                </a:solidFill>
              </a:rPr>
              <a:t>Infected Blood Inquiry</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EB2494A-C933-AA33-2B3E-3387BA178271}"/>
              </a:ext>
            </a:extLst>
          </p:cNvPr>
          <p:cNvSpPr>
            <a:spLocks noGrp="1"/>
          </p:cNvSpPr>
          <p:nvPr>
            <p:ph idx="1"/>
          </p:nvPr>
        </p:nvSpPr>
        <p:spPr>
          <a:xfrm>
            <a:off x="6096000" y="820880"/>
            <a:ext cx="5257799" cy="4889350"/>
          </a:xfrm>
        </p:spPr>
        <p:txBody>
          <a:bodyPr anchor="t">
            <a:normAutofit/>
          </a:bodyPr>
          <a:lstStyle/>
          <a:p>
            <a:r>
              <a:rPr lang="en-GB" sz="1800">
                <a:effectLst/>
                <a:ea typeface="Aptos" panose="020B0004020202020204" pitchFamily="34" charset="0"/>
              </a:rPr>
              <a:t>Damage was also caused by lack of candour to the very people whose lives had been destroyed by infections.</a:t>
            </a:r>
          </a:p>
          <a:p>
            <a:r>
              <a:rPr lang="en-GB" sz="1800" kern="100">
                <a:effectLst/>
                <a:ea typeface="Aptos" panose="020B0004020202020204" pitchFamily="34" charset="0"/>
                <a:cs typeface="Times New Roman" panose="02020603050405020304" pitchFamily="18" charset="0"/>
              </a:rPr>
              <a:t>There were failings in the processing of blood and blood products, and insufficient research had been conducted into the means by which viruses could be inactivated in donor blood.  </a:t>
            </a:r>
          </a:p>
          <a:p>
            <a:r>
              <a:rPr lang="en-GB" sz="1800" kern="100">
                <a:effectLst/>
                <a:ea typeface="Aptos" panose="020B0004020202020204" pitchFamily="34" charset="0"/>
                <a:cs typeface="Times New Roman" panose="02020603050405020304" pitchFamily="18" charset="0"/>
              </a:rPr>
              <a:t>Despite the discovery of known risks, many poor treatment decisions had been made. There were also many instances of people not being informed of their diagnosis of infection.  </a:t>
            </a:r>
          </a:p>
          <a:p>
            <a:r>
              <a:rPr lang="en-GB" sz="1800" kern="100">
                <a:ea typeface="Aptos" panose="020B0004020202020204" pitchFamily="34" charset="0"/>
                <a:cs typeface="Times New Roman" panose="02020603050405020304" pitchFamily="18" charset="0"/>
              </a:rPr>
              <a:t>T</a:t>
            </a:r>
            <a:r>
              <a:rPr lang="en-GB" sz="1800" kern="100">
                <a:effectLst/>
                <a:ea typeface="Aptos" panose="020B0004020202020204" pitchFamily="34" charset="0"/>
                <a:cs typeface="Times New Roman" panose="02020603050405020304" pitchFamily="18" charset="0"/>
              </a:rPr>
              <a:t>he importing of known risky products from abroad was highly criticised, as was the research conducted on children and young people.  </a:t>
            </a:r>
          </a:p>
          <a:p>
            <a:endParaRPr lang="en-GB" sz="1800" kern="100">
              <a:effectLst/>
              <a:ea typeface="Aptos" panose="020B0004020202020204" pitchFamily="34" charset="0"/>
              <a:cs typeface="Times New Roman" panose="02020603050405020304" pitchFamily="18" charset="0"/>
            </a:endParaRPr>
          </a:p>
          <a:p>
            <a:endParaRPr lang="en-GB" sz="18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3889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A24BB-9697-5ADC-B408-02F690EDA937}"/>
              </a:ext>
            </a:extLst>
          </p:cNvPr>
          <p:cNvSpPr>
            <a:spLocks noGrp="1"/>
          </p:cNvSpPr>
          <p:nvPr>
            <p:ph type="title"/>
          </p:nvPr>
        </p:nvSpPr>
        <p:spPr>
          <a:xfrm>
            <a:off x="838200" y="365125"/>
            <a:ext cx="5558489" cy="1325563"/>
          </a:xfrm>
        </p:spPr>
        <p:txBody>
          <a:bodyPr>
            <a:normAutofit/>
          </a:bodyPr>
          <a:lstStyle/>
          <a:p>
            <a:r>
              <a:rPr lang="en-GB" kern="100">
                <a:effectLst/>
                <a:latin typeface="+mn-lt"/>
                <a:ea typeface="Aptos" panose="020B0004020202020204" pitchFamily="34" charset="0"/>
                <a:cs typeface="Times New Roman" panose="02020603050405020304" pitchFamily="18" charset="0"/>
              </a:rPr>
              <a:t>THE INFECTED BLOOD INQUIRY</a:t>
            </a:r>
            <a:endParaRPr lang="en-GB"/>
          </a:p>
        </p:txBody>
      </p:sp>
      <p:sp>
        <p:nvSpPr>
          <p:cNvPr id="69" name="Freeform: Shape 6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8465D04-F1DC-1A94-61E5-3CA71D11D19D}"/>
              </a:ext>
            </a:extLst>
          </p:cNvPr>
          <p:cNvSpPr>
            <a:spLocks noGrp="1"/>
          </p:cNvSpPr>
          <p:nvPr>
            <p:ph idx="1"/>
          </p:nvPr>
        </p:nvSpPr>
        <p:spPr>
          <a:xfrm>
            <a:off x="838200" y="1825625"/>
            <a:ext cx="5558489" cy="4351338"/>
          </a:xfrm>
        </p:spPr>
        <p:txBody>
          <a:bodyPr>
            <a:normAutofit/>
          </a:bodyPr>
          <a:lstStyle/>
          <a:p>
            <a:pPr marL="0" indent="0" fontAlgn="base">
              <a:buNone/>
            </a:pPr>
            <a:r>
              <a:rPr lang="en-GB" sz="2000" kern="100" dirty="0">
                <a:effectLst/>
                <a:ea typeface="Aptos" panose="020B0004020202020204" pitchFamily="34" charset="0"/>
                <a:cs typeface="Times New Roman" panose="02020603050405020304" pitchFamily="18" charset="0"/>
              </a:rPr>
              <a:t>At a time when Government organisations and regulators were busy drafting policies acknowledging the need to respect patients’ autonomy, emphasising  the importance of transparency following the Kennedy (Bristol Inquiry) Report, and when the courts were developing the law on respect for autonomy and consent to treatment along similar lines, hundreds of patients were being treated without being informed about known risks in blood products and without giving proper consent.</a:t>
            </a:r>
          </a:p>
          <a:p>
            <a:pPr fontAlgn="base"/>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2000" dirty="0">
                <a:effectLst/>
                <a:latin typeface="Times New Roman" panose="02020603050405020304" pitchFamily="18" charset="0"/>
                <a:ea typeface="Aptos" panose="020B0004020202020204" pitchFamily="34" charset="0"/>
              </a:rPr>
              <a:t> </a:t>
            </a:r>
            <a:endParaRPr lang="en-GB" sz="2000" dirty="0"/>
          </a:p>
        </p:txBody>
      </p:sp>
      <p:sp>
        <p:nvSpPr>
          <p:cNvPr id="71" name="Oval 7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Block Arc 7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Freeform: Shape 7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77" name="Straight Connector 7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79" name="Freeform: Shape 7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1" name="Arc 8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83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86F6F9-6ECB-0EFD-B6FC-24ED683A76DA}"/>
              </a:ext>
            </a:extLst>
          </p:cNvPr>
          <p:cNvSpPr>
            <a:spLocks noGrp="1"/>
          </p:cNvSpPr>
          <p:nvPr>
            <p:ph type="title"/>
          </p:nvPr>
        </p:nvSpPr>
        <p:spPr>
          <a:xfrm>
            <a:off x="838200" y="365125"/>
            <a:ext cx="10515600" cy="1325563"/>
          </a:xfrm>
        </p:spPr>
        <p:txBody>
          <a:bodyPr>
            <a:normAutofit/>
          </a:bodyPr>
          <a:lstStyle/>
          <a:p>
            <a:r>
              <a:rPr lang="en-GB" dirty="0"/>
              <a:t>Infected Blood Inquiry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E8C64E2-2231-AF74-3605-3BCA883E0A2F}"/>
              </a:ext>
            </a:extLst>
          </p:cNvPr>
          <p:cNvSpPr>
            <a:spLocks noGrp="1"/>
          </p:cNvSpPr>
          <p:nvPr>
            <p:ph idx="1"/>
          </p:nvPr>
        </p:nvSpPr>
        <p:spPr>
          <a:xfrm>
            <a:off x="838200" y="1825625"/>
            <a:ext cx="10515600" cy="4351338"/>
          </a:xfrm>
        </p:spPr>
        <p:txBody>
          <a:bodyPr>
            <a:normAutofit/>
          </a:bodyPr>
          <a:lstStyle/>
          <a:p>
            <a:r>
              <a:rPr lang="en-GB" kern="100">
                <a:ea typeface="Aptos" panose="020B0004020202020204" pitchFamily="34" charset="0"/>
                <a:cs typeface="Times New Roman" panose="02020603050405020304" pitchFamily="18" charset="0"/>
              </a:rPr>
              <a:t>E</a:t>
            </a:r>
            <a:r>
              <a:rPr lang="en-GB" kern="100">
                <a:effectLst/>
                <a:ea typeface="Aptos" panose="020B0004020202020204" pitchFamily="34" charset="0"/>
                <a:cs typeface="Times New Roman" panose="02020603050405020304" pitchFamily="18" charset="0"/>
              </a:rPr>
              <a:t>xtremely unethical practices were found in the course of clinical trials at Treloar school, from which only around 30 of the 122 of pupils with haemophilia who attended the school between 1970 and 1987 survive.  The report points out that what happened at Treloar’s </a:t>
            </a:r>
            <a:r>
              <a:rPr lang="en-GB" i="1" kern="100">
                <a:effectLst/>
                <a:ea typeface="Aptos" panose="020B0004020202020204" pitchFamily="34" charset="0"/>
                <a:cs typeface="Times New Roman" panose="02020603050405020304" pitchFamily="18" charset="0"/>
              </a:rPr>
              <a:t>“both illustrates and highlights the nature of, and many of the reasons for, the national treatment disaster which was infected blood.”</a:t>
            </a:r>
            <a:endParaRPr lang="en-GB" kern="100">
              <a:effectLst/>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8349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3908EDB-57A3-D009-7CD5-331FBEE5E1A4}"/>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0F77C-1444-5693-A224-66E8AB6E54DE}"/>
              </a:ext>
            </a:extLst>
          </p:cNvPr>
          <p:cNvSpPr>
            <a:spLocks noGrp="1"/>
          </p:cNvSpPr>
          <p:nvPr>
            <p:ph type="title"/>
          </p:nvPr>
        </p:nvSpPr>
        <p:spPr>
          <a:xfrm>
            <a:off x="838200" y="365125"/>
            <a:ext cx="10515600" cy="1325563"/>
          </a:xfrm>
        </p:spPr>
        <p:txBody>
          <a:bodyPr>
            <a:normAutofit/>
          </a:bodyPr>
          <a:lstStyle/>
          <a:p>
            <a:r>
              <a:rPr lang="en-GB" kern="100">
                <a:effectLst/>
                <a:latin typeface="+mn-lt"/>
                <a:ea typeface="Aptos" panose="020B0004020202020204" pitchFamily="34" charset="0"/>
                <a:cs typeface="Times New Roman" panose="02020603050405020304" pitchFamily="18" charset="0"/>
              </a:rPr>
              <a:t>THE INFECTED BLOOD INQUIRY</a:t>
            </a:r>
            <a:endParaRPr lang="en-GB"/>
          </a:p>
        </p:txBody>
      </p:sp>
      <p:graphicFrame>
        <p:nvGraphicFramePr>
          <p:cNvPr id="16" name="Content Placeholder 2">
            <a:extLst>
              <a:ext uri="{FF2B5EF4-FFF2-40B4-BE49-F238E27FC236}">
                <a16:creationId xmlns:a16="http://schemas.microsoft.com/office/drawing/2014/main" id="{A2C70CC7-8ABA-0EBD-D888-2119610816DA}"/>
              </a:ext>
            </a:extLst>
          </p:cNvPr>
          <p:cNvGraphicFramePr>
            <a:graphicFrameLocks noGrp="1"/>
          </p:cNvGraphicFramePr>
          <p:nvPr>
            <p:ph idx="1"/>
            <p:extLst>
              <p:ext uri="{D42A27DB-BD31-4B8C-83A1-F6EECF244321}">
                <p14:modId xmlns:p14="http://schemas.microsoft.com/office/powerpoint/2010/main" val="36431858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476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01EB88-ED74-66A4-6352-458978FC9CB8}"/>
              </a:ext>
            </a:extLst>
          </p:cNvPr>
          <p:cNvSpPr>
            <a:spLocks noGrp="1"/>
          </p:cNvSpPr>
          <p:nvPr>
            <p:ph type="title"/>
          </p:nvPr>
        </p:nvSpPr>
        <p:spPr>
          <a:xfrm>
            <a:off x="838201" y="300580"/>
            <a:ext cx="9829800" cy="1089529"/>
          </a:xfrm>
        </p:spPr>
        <p:txBody>
          <a:bodyPr>
            <a:normAutofit/>
          </a:bodyPr>
          <a:lstStyle/>
          <a:p>
            <a:r>
              <a:rPr lang="en-GB" sz="3600">
                <a:solidFill>
                  <a:srgbClr val="FFFFFF"/>
                </a:solidFill>
              </a:rPr>
              <a:t>Infected Blood Inquiry</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D62782E6-A123-35AF-6119-87ABD939ED03}"/>
              </a:ext>
            </a:extLst>
          </p:cNvPr>
          <p:cNvGraphicFramePr>
            <a:graphicFrameLocks noGrp="1"/>
          </p:cNvGraphicFramePr>
          <p:nvPr>
            <p:ph idx="1"/>
            <p:extLst>
              <p:ext uri="{D42A27DB-BD31-4B8C-83A1-F6EECF244321}">
                <p14:modId xmlns:p14="http://schemas.microsoft.com/office/powerpoint/2010/main" val="931934320"/>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944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3EEC5-26CD-500E-B371-6646FBE3A1CD}"/>
              </a:ext>
            </a:extLst>
          </p:cNvPr>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rPr>
              <a:t>INFECTED BLOOD INQUIRY</a:t>
            </a:r>
          </a:p>
        </p:txBody>
      </p:sp>
      <p:sp>
        <p:nvSpPr>
          <p:cNvPr id="2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478F8E2-1148-FAE4-64B1-BF0EEA9A8D65}"/>
              </a:ext>
            </a:extLst>
          </p:cNvPr>
          <p:cNvSpPr>
            <a:spLocks noGrp="1"/>
          </p:cNvSpPr>
          <p:nvPr>
            <p:ph idx="1"/>
          </p:nvPr>
        </p:nvSpPr>
        <p:spPr>
          <a:xfrm>
            <a:off x="6297233" y="518400"/>
            <a:ext cx="4771607" cy="5837949"/>
          </a:xfrm>
        </p:spPr>
        <p:txBody>
          <a:bodyPr anchor="ctr">
            <a:normAutofit/>
          </a:bodyPr>
          <a:lstStyle/>
          <a:p>
            <a:endParaRPr lang="en-GB" sz="2000" kern="100" dirty="0">
              <a:solidFill>
                <a:schemeClr val="tx1">
                  <a:alpha val="80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en-GB" sz="2400" kern="100" dirty="0">
                <a:solidFill>
                  <a:schemeClr val="tx1">
                    <a:alpha val="80000"/>
                  </a:schemeClr>
                </a:solidFill>
                <a:effectLst/>
                <a:ea typeface="Aptos" panose="020B0004020202020204" pitchFamily="34" charset="0"/>
                <a:cs typeface="Times New Roman" panose="02020603050405020304" pitchFamily="18" charset="0"/>
              </a:rPr>
              <a:t>It has long been recognised that informed consent is essential before a person can be entered into a clinical trial, and that particular care should be taken when children are being considered as trial subjects. It is also good practice (usually stated clearly in trial protocols in their stopping rules) to stop a trial when it becomes apparent that trial subjects are suffering harm.  Obviously the most basic principles of law and ethics were flagrantly flouted in Treloar’s.   </a:t>
            </a:r>
          </a:p>
          <a:p>
            <a:endParaRPr lang="en-GB" sz="2000" dirty="0">
              <a:solidFill>
                <a:schemeClr val="tx1">
                  <a:alpha val="80000"/>
                </a:schemeClr>
              </a:solidFill>
            </a:endParaRPr>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34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4104C4-34BA-0E07-EC0D-08B3C91E6FB7}"/>
              </a:ext>
            </a:extLst>
          </p:cNvPr>
          <p:cNvSpPr>
            <a:spLocks noGrp="1"/>
          </p:cNvSpPr>
          <p:nvPr>
            <p:ph type="title"/>
          </p:nvPr>
        </p:nvSpPr>
        <p:spPr>
          <a:xfrm>
            <a:off x="838200" y="365125"/>
            <a:ext cx="10515600" cy="1325563"/>
          </a:xfrm>
        </p:spPr>
        <p:txBody>
          <a:bodyPr>
            <a:normAutofit/>
          </a:bodyPr>
          <a:lstStyle/>
          <a:p>
            <a:r>
              <a:rPr lang="en-GB" dirty="0"/>
              <a:t>Infected Blood Inquiry</a:t>
            </a:r>
          </a:p>
        </p:txBody>
      </p:sp>
      <p:sp>
        <p:nvSpPr>
          <p:cNvPr id="2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AB013B7-7623-7337-1A44-964C4BEFE7C7}"/>
              </a:ext>
            </a:extLst>
          </p:cNvPr>
          <p:cNvSpPr>
            <a:spLocks noGrp="1"/>
          </p:cNvSpPr>
          <p:nvPr>
            <p:ph idx="1"/>
          </p:nvPr>
        </p:nvSpPr>
        <p:spPr>
          <a:xfrm>
            <a:off x="838200" y="1825625"/>
            <a:ext cx="10515600" cy="4351338"/>
          </a:xfrm>
        </p:spPr>
        <p:txBody>
          <a:bodyPr>
            <a:normAutofit/>
          </a:bodyPr>
          <a:lstStyle/>
          <a:p>
            <a:r>
              <a:rPr lang="en-GB" kern="100" dirty="0">
                <a:effectLst/>
                <a:ea typeface="Aptos" panose="020B0004020202020204" pitchFamily="34" charset="0"/>
                <a:cs typeface="Times New Roman" panose="02020603050405020304" pitchFamily="18" charset="0"/>
              </a:rPr>
              <a:t>The Inquiry found that most of the boys were of an age at which it would have been appropriate to involve them in decisions about their treatment and their future, </a:t>
            </a:r>
            <a:r>
              <a:rPr lang="en-GB" i="1" kern="100" dirty="0">
                <a:effectLst/>
                <a:ea typeface="Aptos" panose="020B0004020202020204" pitchFamily="34" charset="0"/>
                <a:cs typeface="Times New Roman" panose="02020603050405020304" pitchFamily="18" charset="0"/>
              </a:rPr>
              <a:t>“but if not, this philosophy infers that their parents at least should have been given the information with which to make their own decisions about their child’s treatment and future”.</a:t>
            </a:r>
            <a:endParaRPr lang="en-GB" kern="100" dirty="0">
              <a:effectLst/>
              <a:ea typeface="Aptos" panose="020B0004020202020204" pitchFamily="34" charset="0"/>
              <a:cs typeface="Times New Roman" panose="02020603050405020304" pitchFamily="18" charset="0"/>
            </a:endParaRPr>
          </a:p>
          <a:p>
            <a:pPr marL="0" indent="0">
              <a:buNone/>
            </a:pPr>
            <a:r>
              <a:rPr lang="en-GB" i="1" kern="100" dirty="0">
                <a:effectLst/>
                <a:ea typeface="Aptos" panose="020B0004020202020204" pitchFamily="34" charset="0"/>
                <a:cs typeface="Times New Roman" panose="02020603050405020304" pitchFamily="18" charset="0"/>
              </a:rPr>
              <a:t> </a:t>
            </a:r>
            <a:endParaRPr lang="en-GB" kern="100" dirty="0">
              <a:effectLst/>
              <a:ea typeface="Aptos" panose="020B000402020202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0509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06AAD2-A705-8C12-5AC8-95B7D9565BE1}"/>
              </a:ext>
            </a:extLst>
          </p:cNvPr>
          <p:cNvSpPr>
            <a:spLocks noGrp="1"/>
          </p:cNvSpPr>
          <p:nvPr>
            <p:ph type="title"/>
          </p:nvPr>
        </p:nvSpPr>
        <p:spPr>
          <a:xfrm>
            <a:off x="804672" y="1412489"/>
            <a:ext cx="2871095" cy="2127124"/>
          </a:xfrm>
        </p:spPr>
        <p:txBody>
          <a:bodyPr anchor="t">
            <a:normAutofit/>
          </a:bodyPr>
          <a:lstStyle/>
          <a:p>
            <a:r>
              <a:rPr lang="en-GB" sz="3600">
                <a:solidFill>
                  <a:schemeClr val="bg1"/>
                </a:solidFill>
              </a:rPr>
              <a:t>Consent is clearly a central issue in healthcare</a:t>
            </a:r>
          </a:p>
        </p:txBody>
      </p:sp>
      <p:sp>
        <p:nvSpPr>
          <p:cNvPr id="3" name="Content Placeholder 2">
            <a:extLst>
              <a:ext uri="{FF2B5EF4-FFF2-40B4-BE49-F238E27FC236}">
                <a16:creationId xmlns:a16="http://schemas.microsoft.com/office/drawing/2014/main" id="{0D525E6B-FBE1-0F43-0B89-FA40CDB075CA}"/>
              </a:ext>
            </a:extLst>
          </p:cNvPr>
          <p:cNvSpPr>
            <a:spLocks noGrp="1"/>
          </p:cNvSpPr>
          <p:nvPr>
            <p:ph sz="half" idx="1"/>
          </p:nvPr>
        </p:nvSpPr>
        <p:spPr>
          <a:xfrm>
            <a:off x="5198993" y="1412489"/>
            <a:ext cx="2926080" cy="4363844"/>
          </a:xfrm>
        </p:spPr>
        <p:txBody>
          <a:bodyPr>
            <a:normAutofit/>
          </a:bodyPr>
          <a:lstStyle/>
          <a:p>
            <a:r>
              <a:rPr lang="en-GB" sz="2000" dirty="0"/>
              <a:t>Adults with capacity</a:t>
            </a:r>
          </a:p>
          <a:p>
            <a:r>
              <a:rPr lang="en-GB" sz="2000" dirty="0"/>
              <a:t>People who lack capacity</a:t>
            </a:r>
          </a:p>
          <a:p>
            <a:r>
              <a:rPr lang="en-GB" sz="2000" dirty="0"/>
              <a:t>Children and young people</a:t>
            </a:r>
          </a:p>
          <a:p>
            <a:r>
              <a:rPr lang="en-GB" sz="2000" dirty="0"/>
              <a:t>Before and after surgery (sometimes during)</a:t>
            </a:r>
          </a:p>
          <a:p>
            <a:r>
              <a:rPr lang="en-GB" sz="2000" dirty="0"/>
              <a:t>Emergency care </a:t>
            </a:r>
          </a:p>
          <a:p>
            <a:r>
              <a:rPr lang="en-GB" sz="2000" dirty="0"/>
              <a:t>Fertility treatment</a:t>
            </a:r>
          </a:p>
          <a:p>
            <a:r>
              <a:rPr lang="en-GB" sz="2000" dirty="0"/>
              <a:t>Pregnancy and birth</a:t>
            </a:r>
          </a:p>
          <a:p>
            <a:endParaRPr lang="en-GB" sz="2000" dirty="0"/>
          </a:p>
        </p:txBody>
      </p:sp>
      <p:sp>
        <p:nvSpPr>
          <p:cNvPr id="4" name="Content Placeholder 3">
            <a:extLst>
              <a:ext uri="{FF2B5EF4-FFF2-40B4-BE49-F238E27FC236}">
                <a16:creationId xmlns:a16="http://schemas.microsoft.com/office/drawing/2014/main" id="{BEEBDE3E-C2CF-5678-78C8-086433316B03}"/>
              </a:ext>
            </a:extLst>
          </p:cNvPr>
          <p:cNvSpPr>
            <a:spLocks noGrp="1"/>
          </p:cNvSpPr>
          <p:nvPr>
            <p:ph sz="half" idx="2"/>
          </p:nvPr>
        </p:nvSpPr>
        <p:spPr>
          <a:xfrm>
            <a:off x="8451604" y="1412489"/>
            <a:ext cx="2926080" cy="4363844"/>
          </a:xfrm>
        </p:spPr>
        <p:txBody>
          <a:bodyPr>
            <a:normAutofit/>
          </a:bodyPr>
          <a:lstStyle/>
          <a:p>
            <a:r>
              <a:rPr lang="en-GB" sz="2000" dirty="0"/>
              <a:t>End of life care</a:t>
            </a:r>
          </a:p>
          <a:p>
            <a:r>
              <a:rPr lang="en-GB" sz="2000" dirty="0"/>
              <a:t>In-patient care</a:t>
            </a:r>
          </a:p>
          <a:p>
            <a:r>
              <a:rPr lang="en-GB" sz="2000" dirty="0"/>
              <a:t>Primary care</a:t>
            </a:r>
          </a:p>
          <a:p>
            <a:r>
              <a:rPr lang="en-GB" sz="2000" dirty="0"/>
              <a:t>Public health</a:t>
            </a:r>
          </a:p>
          <a:p>
            <a:r>
              <a:rPr lang="en-GB" sz="2000" dirty="0"/>
              <a:t>Care homes and community care</a:t>
            </a:r>
          </a:p>
          <a:p>
            <a:r>
              <a:rPr lang="en-GB" sz="2000" dirty="0"/>
              <a:t>Mental health</a:t>
            </a:r>
          </a:p>
          <a:p>
            <a:r>
              <a:rPr lang="en-GB" sz="2000" dirty="0"/>
              <a:t>Clinical trials</a:t>
            </a:r>
          </a:p>
          <a:p>
            <a:r>
              <a:rPr lang="en-GB" sz="2000" dirty="0"/>
              <a:t>Organ donation</a:t>
            </a:r>
          </a:p>
          <a:p>
            <a:r>
              <a:rPr lang="en-GB" sz="2000" dirty="0"/>
              <a:t>Resource allocation</a:t>
            </a:r>
          </a:p>
          <a:p>
            <a:pPr marL="0" indent="0">
              <a:buNone/>
            </a:pPr>
            <a:endParaRPr lang="en-GB" sz="2000" dirty="0"/>
          </a:p>
          <a:p>
            <a:endParaRPr lang="en-GB" sz="2000" dirty="0"/>
          </a:p>
          <a:p>
            <a:endParaRPr lang="en-GB" sz="2000" dirty="0"/>
          </a:p>
        </p:txBody>
      </p:sp>
    </p:spTree>
    <p:extLst>
      <p:ext uri="{BB962C8B-B14F-4D97-AF65-F5344CB8AC3E}">
        <p14:creationId xmlns:p14="http://schemas.microsoft.com/office/powerpoint/2010/main" val="133435487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23" name="Freeform: Shape 22">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BFF801F-9780-DA4A-C051-00F101458E5C}"/>
              </a:ext>
            </a:extLst>
          </p:cNvPr>
          <p:cNvSpPr>
            <a:spLocks noGrp="1"/>
          </p:cNvSpPr>
          <p:nvPr>
            <p:ph type="title"/>
          </p:nvPr>
        </p:nvSpPr>
        <p:spPr>
          <a:xfrm>
            <a:off x="804672" y="2023236"/>
            <a:ext cx="3659777" cy="2820908"/>
          </a:xfrm>
        </p:spPr>
        <p:txBody>
          <a:bodyPr>
            <a:normAutofit/>
          </a:bodyPr>
          <a:lstStyle/>
          <a:p>
            <a:r>
              <a:rPr lang="en-GB" sz="4000">
                <a:solidFill>
                  <a:schemeClr val="tx2"/>
                </a:solidFill>
              </a:rPr>
              <a:t>Other Inquiries highlighting consent issues</a:t>
            </a:r>
          </a:p>
        </p:txBody>
      </p:sp>
      <p:graphicFrame>
        <p:nvGraphicFramePr>
          <p:cNvPr id="14" name="Content Placeholder 2">
            <a:extLst>
              <a:ext uri="{FF2B5EF4-FFF2-40B4-BE49-F238E27FC236}">
                <a16:creationId xmlns:a16="http://schemas.microsoft.com/office/drawing/2014/main" id="{A6A84994-D28A-F069-5DA8-7E72B166EC68}"/>
              </a:ext>
            </a:extLst>
          </p:cNvPr>
          <p:cNvGraphicFramePr>
            <a:graphicFrameLocks noGrp="1"/>
          </p:cNvGraphicFramePr>
          <p:nvPr>
            <p:ph idx="1"/>
            <p:extLst>
              <p:ext uri="{D42A27DB-BD31-4B8C-83A1-F6EECF244321}">
                <p14:modId xmlns:p14="http://schemas.microsoft.com/office/powerpoint/2010/main" val="4217327258"/>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976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90B16-1E47-EFC5-1C58-086C3FC646F5}"/>
              </a:ext>
            </a:extLst>
          </p:cNvPr>
          <p:cNvSpPr>
            <a:spLocks noGrp="1"/>
          </p:cNvSpPr>
          <p:nvPr>
            <p:ph type="title"/>
          </p:nvPr>
        </p:nvSpPr>
        <p:spPr>
          <a:xfrm>
            <a:off x="841248" y="548640"/>
            <a:ext cx="3600860" cy="5431536"/>
          </a:xfrm>
        </p:spPr>
        <p:txBody>
          <a:bodyPr>
            <a:normAutofit/>
          </a:bodyPr>
          <a:lstStyle/>
          <a:p>
            <a:r>
              <a:rPr lang="en-GB" sz="4600">
                <a:effectLst/>
                <a:ea typeface="Times New Roman" panose="02020603050405020304" pitchFamily="18" charset="0"/>
              </a:rPr>
              <a:t>Report of the All-Party Parliamentary Group on Birth Trauma </a:t>
            </a:r>
            <a:br>
              <a:rPr lang="en-GB" sz="4600">
                <a:effectLst/>
                <a:ea typeface="Times New Roman" panose="02020603050405020304" pitchFamily="18" charset="0"/>
              </a:rPr>
            </a:br>
            <a:endParaRPr lang="en-GB" sz="4600"/>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713A78-C97A-21C0-F08B-B959A6946FA9}"/>
              </a:ext>
            </a:extLst>
          </p:cNvPr>
          <p:cNvSpPr>
            <a:spLocks noGrp="1"/>
          </p:cNvSpPr>
          <p:nvPr>
            <p:ph idx="1"/>
          </p:nvPr>
        </p:nvSpPr>
        <p:spPr>
          <a:xfrm>
            <a:off x="5126418" y="552091"/>
            <a:ext cx="6224335" cy="5431536"/>
          </a:xfrm>
        </p:spPr>
        <p:txBody>
          <a:bodyPr anchor="ctr">
            <a:normAutofit/>
          </a:bodyPr>
          <a:lstStyle/>
          <a:p>
            <a:pPr marL="0" indent="0">
              <a:buNone/>
            </a:pPr>
            <a:r>
              <a:rPr lang="en-GB" sz="1900" i="1">
                <a:effectLst/>
                <a:latin typeface="Aptos" panose="020B0004020202020204" pitchFamily="34" charset="0"/>
                <a:ea typeface="Times New Roman" panose="02020603050405020304" pitchFamily="18" charset="0"/>
                <a:cs typeface="Times New Roman" panose="02020603050405020304" pitchFamily="18" charset="0"/>
              </a:rPr>
              <a:t>Listen to Mums: Ending the Postcode Lottery on Perinatal Care</a:t>
            </a:r>
          </a:p>
          <a:p>
            <a:pPr marL="0" indent="0">
              <a:buNone/>
            </a:pPr>
            <a:r>
              <a:rPr lang="en-GB" sz="1900">
                <a:effectLst/>
                <a:latin typeface="Times New Roman" panose="02020603050405020304" pitchFamily="18" charset="0"/>
                <a:ea typeface="Times New Roman" panose="02020603050405020304" pitchFamily="18" charset="0"/>
              </a:rPr>
              <a:t>Data gathered from research by the Birth Trauma Inquiry, indicates that around 4-5% of women, (about 30,000) develop post-traumatic stress disorder every year after giving birth in the UK, and about a third of women experience birth as traumatic.</a:t>
            </a:r>
          </a:p>
          <a:p>
            <a:pPr marL="0" indent="0">
              <a:buNone/>
            </a:pPr>
            <a:r>
              <a:rPr lang="en-GB" sz="1900">
                <a:effectLst/>
                <a:latin typeface="Times New Roman" panose="02020603050405020304" pitchFamily="18" charset="0"/>
                <a:ea typeface="Times New Roman" panose="02020603050405020304" pitchFamily="18" charset="0"/>
              </a:rPr>
              <a:t>The inquiry received 1,311 personal stories from parents and 92 submissions from maternity-related professional organisations, charities and individuals such as midwives and obstetricians, and it heard accounts from parents and experts, including maternity professionals and academics.</a:t>
            </a:r>
          </a:p>
          <a:p>
            <a:pPr marL="0" indent="0">
              <a:buNone/>
            </a:pPr>
            <a:r>
              <a:rPr lang="en-GB" sz="1900">
                <a:effectLst/>
                <a:latin typeface="Times New Roman" panose="02020603050405020304" pitchFamily="18" charset="0"/>
                <a:ea typeface="Times New Roman" panose="02020603050405020304" pitchFamily="18" charset="0"/>
              </a:rPr>
              <a:t>Birth trauma” was defined as covering a woman’s:</a:t>
            </a:r>
          </a:p>
          <a:p>
            <a:pPr marL="0" indent="0">
              <a:buNone/>
            </a:pPr>
            <a:r>
              <a:rPr lang="en-GB" sz="1900" i="1">
                <a:effectLst/>
                <a:latin typeface="Times New Roman" panose="02020603050405020304" pitchFamily="18" charset="0"/>
                <a:ea typeface="Times New Roman" panose="02020603050405020304" pitchFamily="18" charset="0"/>
              </a:rPr>
              <a:t>“emotionally and psychologically traumatic experience of childbirth-related events and interactions which can also have severe and life-changing negative effects on their health, relationships, work, daily activities and well-being”.</a:t>
            </a:r>
            <a:endParaRPr lang="en-GB" sz="1900">
              <a:effectLst/>
              <a:latin typeface="Times New Roman" panose="02020603050405020304" pitchFamily="18" charset="0"/>
              <a:ea typeface="Times New Roman" panose="02020603050405020304" pitchFamily="18" charset="0"/>
            </a:endParaRPr>
          </a:p>
          <a:p>
            <a:pPr marL="0" indent="0">
              <a:buNone/>
            </a:pPr>
            <a:endParaRPr lang="en-GB" sz="1900"/>
          </a:p>
        </p:txBody>
      </p:sp>
    </p:spTree>
    <p:extLst>
      <p:ext uri="{BB962C8B-B14F-4D97-AF65-F5344CB8AC3E}">
        <p14:creationId xmlns:p14="http://schemas.microsoft.com/office/powerpoint/2010/main" val="4254770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01F8701-FE65-1F68-6B50-A776E6C6A93C}"/>
              </a:ext>
            </a:extLst>
          </p:cNvPr>
          <p:cNvSpPr>
            <a:spLocks noGrp="1"/>
          </p:cNvSpPr>
          <p:nvPr>
            <p:ph type="title"/>
          </p:nvPr>
        </p:nvSpPr>
        <p:spPr>
          <a:xfrm>
            <a:off x="838200" y="838199"/>
            <a:ext cx="4191000" cy="5338763"/>
          </a:xfrm>
        </p:spPr>
        <p:txBody>
          <a:bodyPr>
            <a:normAutofit/>
          </a:bodyPr>
          <a:lstStyle/>
          <a:p>
            <a:r>
              <a:rPr lang="en-GB"/>
              <a:t>Findings involving consent and poor communication</a:t>
            </a:r>
          </a:p>
        </p:txBody>
      </p:sp>
      <p:sp>
        <p:nvSpPr>
          <p:cNvPr id="17" name="Content Placeholder 2">
            <a:extLst>
              <a:ext uri="{FF2B5EF4-FFF2-40B4-BE49-F238E27FC236}">
                <a16:creationId xmlns:a16="http://schemas.microsoft.com/office/drawing/2014/main" id="{BE14E684-317C-CEE2-18AB-E6FC31B1A627}"/>
              </a:ext>
            </a:extLst>
          </p:cNvPr>
          <p:cNvSpPr>
            <a:spLocks noGrp="1"/>
          </p:cNvSpPr>
          <p:nvPr>
            <p:ph idx="1"/>
          </p:nvPr>
        </p:nvSpPr>
        <p:spPr>
          <a:xfrm>
            <a:off x="5302332" y="838199"/>
            <a:ext cx="6051468" cy="5338763"/>
          </a:xfrm>
        </p:spPr>
        <p:txBody>
          <a:bodyPr anchor="ctr">
            <a:normAutofit/>
          </a:bodyPr>
          <a:lstStyle/>
          <a:p>
            <a:pPr>
              <a:spcAft>
                <a:spcPts val="750"/>
              </a:spcAft>
            </a:pPr>
            <a:r>
              <a:rPr lang="en-GB" sz="1600">
                <a:effectLst/>
                <a:latin typeface="Times New Roman" panose="02020603050405020304" pitchFamily="18" charset="0"/>
                <a:ea typeface="Times New Roman" panose="02020603050405020304" pitchFamily="18" charset="0"/>
              </a:rPr>
              <a:t>Failure to listen to women’s concerns or calls for help, dismissing them as over-anxious even when they were in great pain or bleeding internally, suffering incontinence or signs of other serious conditions, or noticing red flag symptoms such as jaundice in their baby. </a:t>
            </a:r>
          </a:p>
          <a:p>
            <a:pPr>
              <a:spcAft>
                <a:spcPts val="750"/>
              </a:spcAft>
            </a:pPr>
            <a:r>
              <a:rPr lang="en-GB" sz="1600">
                <a:effectLst/>
                <a:latin typeface="Times New Roman" panose="02020603050405020304" pitchFamily="18" charset="0"/>
                <a:ea typeface="Times New Roman" panose="02020603050405020304" pitchFamily="18" charset="0"/>
              </a:rPr>
              <a:t>Lack of informed consent about risks and complications, being mocked when making requests for caesarean section or pain relief denied, being asked at a late stage to give consent for interventions when affected by gas and air, anaesthetic, in severe pain or during labour.</a:t>
            </a:r>
          </a:p>
          <a:p>
            <a:pPr>
              <a:spcAft>
                <a:spcPts val="750"/>
              </a:spcAft>
            </a:pPr>
            <a:r>
              <a:rPr lang="en-GB" sz="1600">
                <a:effectLst/>
                <a:latin typeface="Times New Roman" panose="02020603050405020304" pitchFamily="18" charset="0"/>
                <a:ea typeface="Times New Roman" panose="02020603050405020304" pitchFamily="18" charset="0"/>
              </a:rPr>
              <a:t>Poor communication was common, and it sometimes involved mixing up patients’ information and test results, as a result of which unwarranted interventions were carried out. In one case the family were given vague advice about their child’s potential dyslexia, cerebral palsy or end-of-life care, and received a congratulatory call from an uninformed health visitor after their baby had died.</a:t>
            </a:r>
          </a:p>
          <a:p>
            <a:r>
              <a:rPr lang="en-GB" sz="1600" kern="100">
                <a:effectLst/>
                <a:latin typeface="Times New Roman" panose="02020603050405020304" pitchFamily="18" charset="0"/>
                <a:ea typeface="Aptos" panose="020B0004020202020204" pitchFamily="34" charset="0"/>
                <a:cs typeface="Times New Roman" panose="02020603050405020304" pitchFamily="18" charset="0"/>
              </a:rPr>
              <a:t>Lack of pain relief was common feature, with women being denied medication and chastised or mocked for their distress during labour or postnatal stitching of vaginal tears.</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p>
            <a:endParaRPr lang="en-GB" sz="1600"/>
          </a:p>
        </p:txBody>
      </p:sp>
    </p:spTree>
    <p:extLst>
      <p:ext uri="{BB962C8B-B14F-4D97-AF65-F5344CB8AC3E}">
        <p14:creationId xmlns:p14="http://schemas.microsoft.com/office/powerpoint/2010/main" val="116105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1954E8-B579-5ECC-8999-28413E90F4D2}"/>
              </a:ext>
            </a:extLst>
          </p:cNvPr>
          <p:cNvSpPr>
            <a:spLocks noGrp="1"/>
          </p:cNvSpPr>
          <p:nvPr>
            <p:ph type="title"/>
          </p:nvPr>
        </p:nvSpPr>
        <p:spPr>
          <a:xfrm>
            <a:off x="1285240" y="1050595"/>
            <a:ext cx="8074815" cy="1618489"/>
          </a:xfrm>
        </p:spPr>
        <p:txBody>
          <a:bodyPr anchor="ctr">
            <a:normAutofit/>
          </a:bodyPr>
          <a:lstStyle/>
          <a:p>
            <a:r>
              <a:rPr lang="en-GB" sz="2800" dirty="0"/>
              <a:t>Ockenden Review Shrewsbury and Telford Maternity Services Final Report 2022</a:t>
            </a:r>
          </a:p>
        </p:txBody>
      </p:sp>
      <p:sp>
        <p:nvSpPr>
          <p:cNvPr id="3" name="Content Placeholder 2">
            <a:extLst>
              <a:ext uri="{FF2B5EF4-FFF2-40B4-BE49-F238E27FC236}">
                <a16:creationId xmlns:a16="http://schemas.microsoft.com/office/drawing/2014/main" id="{8DA14502-F1BF-FD89-922B-10C259469B80}"/>
              </a:ext>
            </a:extLst>
          </p:cNvPr>
          <p:cNvSpPr>
            <a:spLocks noGrp="1"/>
          </p:cNvSpPr>
          <p:nvPr>
            <p:ph idx="1"/>
          </p:nvPr>
        </p:nvSpPr>
        <p:spPr>
          <a:xfrm>
            <a:off x="1446106" y="2355868"/>
            <a:ext cx="8074815" cy="3451537"/>
          </a:xfrm>
        </p:spPr>
        <p:txBody>
          <a:bodyPr anchor="t">
            <a:noAutofit/>
          </a:bodyPr>
          <a:lstStyle/>
          <a:p>
            <a:pPr marL="0" indent="0">
              <a:buNone/>
            </a:pPr>
            <a:r>
              <a:rPr lang="en-US" sz="1800" dirty="0"/>
              <a:t>Table 1: Time period of family cases included in this review </a:t>
            </a:r>
          </a:p>
          <a:p>
            <a:pPr marL="0" indent="0">
              <a:buNone/>
            </a:pPr>
            <a:r>
              <a:rPr lang="en-US" sz="1800" dirty="0"/>
              <a:t>Pre-2000:           170 families 			  181 Clinical incidents</a:t>
            </a:r>
          </a:p>
          <a:p>
            <a:pPr marL="0" indent="0">
              <a:buNone/>
            </a:pPr>
            <a:r>
              <a:rPr lang="en-US" sz="1800" dirty="0"/>
              <a:t>2000-2019:   1,305 families 			1393 Clinical incidents </a:t>
            </a:r>
          </a:p>
          <a:p>
            <a:pPr marL="0" indent="0">
              <a:buNone/>
            </a:pPr>
            <a:r>
              <a:rPr lang="en-US" sz="1800" dirty="0"/>
              <a:t>Post-2019:          15  families  			     18 Clinical incidents </a:t>
            </a:r>
          </a:p>
          <a:p>
            <a:pPr marL="0" indent="0">
              <a:buNone/>
            </a:pPr>
            <a:endParaRPr lang="en-US" sz="1800" dirty="0"/>
          </a:p>
          <a:p>
            <a:pPr marL="0" indent="0">
              <a:buNone/>
            </a:pPr>
            <a:r>
              <a:rPr lang="en-US" sz="1800" dirty="0"/>
              <a:t>TOTALS:  	1,486 FAMILIES    			1,592 CLINICAL INCIDENTS</a:t>
            </a:r>
          </a:p>
          <a:p>
            <a:pPr marL="0" indent="0">
              <a:buNone/>
            </a:pPr>
            <a:endParaRPr lang="en-US" sz="1800" dirty="0"/>
          </a:p>
          <a:p>
            <a:pPr marL="0" indent="0">
              <a:buNone/>
            </a:pPr>
            <a:r>
              <a:rPr lang="en-US" sz="1800" dirty="0"/>
              <a:t>Four families had clinical incidents that fell both within the 2000-2019 years and outside these years. Therefore, there are 1,486 unique families in total.</a:t>
            </a:r>
            <a:endParaRPr lang="en-GB" sz="1800" dirty="0"/>
          </a:p>
        </p:txBody>
      </p:sp>
    </p:spTree>
    <p:extLst>
      <p:ext uri="{BB962C8B-B14F-4D97-AF65-F5344CB8AC3E}">
        <p14:creationId xmlns:p14="http://schemas.microsoft.com/office/powerpoint/2010/main" val="994111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980B13-EBED-20BB-EA0D-C927AB1DE7E9}"/>
              </a:ext>
            </a:extLst>
          </p:cNvPr>
          <p:cNvSpPr>
            <a:spLocks noGrp="1"/>
          </p:cNvSpPr>
          <p:nvPr>
            <p:ph type="title"/>
          </p:nvPr>
        </p:nvSpPr>
        <p:spPr>
          <a:xfrm>
            <a:off x="838200" y="713312"/>
            <a:ext cx="4038600" cy="5431376"/>
          </a:xfrm>
        </p:spPr>
        <p:txBody>
          <a:bodyPr>
            <a:normAutofit/>
          </a:bodyPr>
          <a:lstStyle/>
          <a:p>
            <a:r>
              <a:rPr lang="en-GB"/>
              <a:t>Ockenden: Consent to post-mortems</a:t>
            </a:r>
          </a:p>
        </p:txBody>
      </p:sp>
      <p:sp>
        <p:nvSpPr>
          <p:cNvPr id="3" name="Content Placeholder 2">
            <a:extLst>
              <a:ext uri="{FF2B5EF4-FFF2-40B4-BE49-F238E27FC236}">
                <a16:creationId xmlns:a16="http://schemas.microsoft.com/office/drawing/2014/main" id="{5CD2389C-9F38-083F-BF99-A59B1D3AECF7}"/>
              </a:ext>
            </a:extLst>
          </p:cNvPr>
          <p:cNvSpPr>
            <a:spLocks noGrp="1"/>
          </p:cNvSpPr>
          <p:nvPr>
            <p:ph idx="1"/>
          </p:nvPr>
        </p:nvSpPr>
        <p:spPr>
          <a:xfrm>
            <a:off x="6095999" y="713313"/>
            <a:ext cx="5257801" cy="5431376"/>
          </a:xfrm>
        </p:spPr>
        <p:txBody>
          <a:bodyPr anchor="ctr">
            <a:normAutofit/>
          </a:bodyPr>
          <a:lstStyle/>
          <a:p>
            <a:r>
              <a:rPr lang="en-US" sz="1600" dirty="0"/>
              <a:t>Post-mortem examinations supporting the determination of cause of death</a:t>
            </a:r>
          </a:p>
          <a:p>
            <a:r>
              <a:rPr lang="en-US" sz="1600" dirty="0"/>
              <a:t>Obviously a very difficult decision for bereaved parents Immediately after baby dies. It is essential that this is dealt with in a sensitive way by a professional trained to take post-mortem consent. Two examples from 2009 given in </a:t>
            </a:r>
            <a:r>
              <a:rPr lang="en-US" sz="1600"/>
              <a:t>Ockenden</a:t>
            </a:r>
            <a:r>
              <a:rPr lang="en-US" sz="1600" dirty="0"/>
              <a:t> Report: </a:t>
            </a:r>
          </a:p>
          <a:p>
            <a:r>
              <a:rPr lang="en-US" sz="1600" dirty="0"/>
              <a:t>A midwife had documented : ‘The went through documents very quickly and with little empathy. Family distressed by this and told me they were not happy with this when he left. Apologies given”.’ (2009) </a:t>
            </a:r>
          </a:p>
          <a:p>
            <a:r>
              <a:rPr lang="en-US" sz="1600" dirty="0"/>
              <a:t>Also in 2009, a family reported that following the stillbirth of their daughter ‘there wasn’t time or space to make the important and difficult decision about consenting to, or declining, a post-mortem examination’. In this case the post-mortem consent was discussed only 6 hours after an unexpected stillbirth, and the family felt that the consultant obstetrician counselled them against having a post-mortem, and this was their ‘largest concern about the care’ the family received. (2009)</a:t>
            </a:r>
            <a:endParaRPr lang="en-GB" sz="1600" dirty="0"/>
          </a:p>
        </p:txBody>
      </p:sp>
    </p:spTree>
    <p:extLst>
      <p:ext uri="{BB962C8B-B14F-4D97-AF65-F5344CB8AC3E}">
        <p14:creationId xmlns:p14="http://schemas.microsoft.com/office/powerpoint/2010/main" val="3059840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6AFAFD6-DBA7-36F6-3F3D-DDA8DF2510F7}"/>
              </a:ext>
            </a:extLst>
          </p:cNvPr>
          <p:cNvSpPr>
            <a:spLocks noGrp="1"/>
          </p:cNvSpPr>
          <p:nvPr>
            <p:ph type="title"/>
          </p:nvPr>
        </p:nvSpPr>
        <p:spPr>
          <a:xfrm>
            <a:off x="905484" y="1065749"/>
            <a:ext cx="3748810" cy="4726502"/>
          </a:xfrm>
        </p:spPr>
        <p:txBody>
          <a:bodyPr>
            <a:normAutofit/>
          </a:bodyPr>
          <a:lstStyle/>
          <a:p>
            <a:r>
              <a:rPr lang="en-GB"/>
              <a:t>Ockenden recommended “essential action on informed consent”</a:t>
            </a:r>
          </a:p>
        </p:txBody>
      </p:sp>
      <p:sp>
        <p:nvSpPr>
          <p:cNvPr id="3" name="Content Placeholder 2">
            <a:extLst>
              <a:ext uri="{FF2B5EF4-FFF2-40B4-BE49-F238E27FC236}">
                <a16:creationId xmlns:a16="http://schemas.microsoft.com/office/drawing/2014/main" id="{623F55E5-8C7F-8AC5-B03B-CC7D5031A8E0}"/>
              </a:ext>
            </a:extLst>
          </p:cNvPr>
          <p:cNvSpPr>
            <a:spLocks noGrp="1"/>
          </p:cNvSpPr>
          <p:nvPr>
            <p:ph idx="1"/>
          </p:nvPr>
        </p:nvSpPr>
        <p:spPr>
          <a:xfrm>
            <a:off x="6400800" y="713313"/>
            <a:ext cx="4953000" cy="5431376"/>
          </a:xfrm>
        </p:spPr>
        <p:txBody>
          <a:bodyPr anchor="ctr">
            <a:normAutofit/>
          </a:bodyPr>
          <a:lstStyle/>
          <a:p>
            <a:r>
              <a:rPr lang="en-US" sz="1900"/>
              <a:t>All Trusts must ensure women have ready access to accurate information to enable their informed choice of intended place of birth and mode of birth, including maternal choice for caesarean delivery</a:t>
            </a:r>
          </a:p>
          <a:p>
            <a:r>
              <a:rPr lang="en-US" sz="1900"/>
              <a:t>All maternity services must ensure the provision to women of accurate and contemporaneous evidence-based information as per national guidance. This must include all aspects of maternity care throughout the antenatal, intrapartum and postnatal periods of care </a:t>
            </a:r>
          </a:p>
          <a:p>
            <a:r>
              <a:rPr lang="en-US" sz="1900"/>
              <a:t>Women must be enabled to participate equally in all decision making processes and to make informed choices about their care. </a:t>
            </a:r>
          </a:p>
          <a:p>
            <a:r>
              <a:rPr lang="en-US" sz="1900"/>
              <a:t>Women’s choices following a shared and informed decision making process must be respected</a:t>
            </a:r>
            <a:endParaRPr lang="en-GB" sz="1900"/>
          </a:p>
        </p:txBody>
      </p:sp>
    </p:spTree>
    <p:extLst>
      <p:ext uri="{BB962C8B-B14F-4D97-AF65-F5344CB8AC3E}">
        <p14:creationId xmlns:p14="http://schemas.microsoft.com/office/powerpoint/2010/main" val="1616947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F417648-4DDB-8526-48CE-6EDC6950CEC3}"/>
              </a:ext>
            </a:extLst>
          </p:cNvPr>
          <p:cNvSpPr>
            <a:spLocks noGrp="1"/>
          </p:cNvSpPr>
          <p:nvPr>
            <p:ph type="title"/>
          </p:nvPr>
        </p:nvSpPr>
        <p:spPr>
          <a:xfrm>
            <a:off x="905484" y="1065749"/>
            <a:ext cx="3748810" cy="4726502"/>
          </a:xfrm>
        </p:spPr>
        <p:txBody>
          <a:bodyPr>
            <a:normAutofit/>
          </a:bodyPr>
          <a:lstStyle/>
          <a:p>
            <a:r>
              <a:rPr lang="en-GB" sz="3700" dirty="0"/>
              <a:t>Ockenden consent- more recommendations</a:t>
            </a:r>
          </a:p>
        </p:txBody>
      </p:sp>
      <p:sp>
        <p:nvSpPr>
          <p:cNvPr id="3" name="Content Placeholder 2">
            <a:extLst>
              <a:ext uri="{FF2B5EF4-FFF2-40B4-BE49-F238E27FC236}">
                <a16:creationId xmlns:a16="http://schemas.microsoft.com/office/drawing/2014/main" id="{E8012239-DDB3-19B7-1752-72979BF0898C}"/>
              </a:ext>
            </a:extLst>
          </p:cNvPr>
          <p:cNvSpPr>
            <a:spLocks noGrp="1"/>
          </p:cNvSpPr>
          <p:nvPr>
            <p:ph idx="1"/>
          </p:nvPr>
        </p:nvSpPr>
        <p:spPr>
          <a:xfrm>
            <a:off x="6400800" y="713313"/>
            <a:ext cx="4953000" cy="5431376"/>
          </a:xfrm>
        </p:spPr>
        <p:txBody>
          <a:bodyPr anchor="ctr">
            <a:normAutofit/>
          </a:bodyPr>
          <a:lstStyle/>
          <a:p>
            <a:r>
              <a:rPr lang="en-US" sz="2000" dirty="0"/>
              <a:t>“All maternity services must ensure the provision to women of accurate and contemporaneous evidence-based information as per national guidance. This must include all aspects of maternity care throughout the antenatal, intrapartum and postnatal periods of care </a:t>
            </a:r>
          </a:p>
          <a:p>
            <a:r>
              <a:rPr lang="en-US" sz="2000" dirty="0"/>
              <a:t>Women must be enabled to participate equally in all decision making processes and to make informed choices about their care. </a:t>
            </a:r>
          </a:p>
          <a:p>
            <a:r>
              <a:rPr lang="en-US" sz="2000" dirty="0"/>
              <a:t>Women’s choices following a shared and informed decision making process must be respected”.</a:t>
            </a:r>
            <a:endParaRPr lang="en-GB" sz="2000" dirty="0"/>
          </a:p>
        </p:txBody>
      </p:sp>
    </p:spTree>
    <p:extLst>
      <p:ext uri="{BB962C8B-B14F-4D97-AF65-F5344CB8AC3E}">
        <p14:creationId xmlns:p14="http://schemas.microsoft.com/office/powerpoint/2010/main" val="34486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1E43-5B55-FC21-8C46-2D02DCFEBE8D}"/>
              </a:ext>
            </a:extLst>
          </p:cNvPr>
          <p:cNvSpPr>
            <a:spLocks noGrp="1"/>
          </p:cNvSpPr>
          <p:nvPr>
            <p:ph type="title"/>
          </p:nvPr>
        </p:nvSpPr>
        <p:spPr>
          <a:xfrm>
            <a:off x="838200" y="365125"/>
            <a:ext cx="10515600" cy="1143635"/>
          </a:xfrm>
        </p:spPr>
        <p:txBody>
          <a:bodyPr>
            <a:normAutofit fontScale="90000"/>
          </a:bodyPr>
          <a:lstStyle/>
          <a:p>
            <a:r>
              <a:rPr lang="en-GB"/>
              <a:t>Improvements made following recommendations</a:t>
            </a:r>
            <a:endParaRPr lang="en-GB" dirty="0"/>
          </a:p>
        </p:txBody>
      </p:sp>
      <p:pic>
        <p:nvPicPr>
          <p:cNvPr id="4" name="Content Placeholder 3" descr="A screenshot of a website&#10;&#10;Description automatically generated with medium confidence">
            <a:extLst>
              <a:ext uri="{FF2B5EF4-FFF2-40B4-BE49-F238E27FC236}">
                <a16:creationId xmlns:a16="http://schemas.microsoft.com/office/drawing/2014/main" id="{B5941C02-AB31-B83A-65D7-EBF42D9BFDC9}"/>
              </a:ext>
            </a:extLst>
          </p:cNvPr>
          <p:cNvPicPr>
            <a:picLocks noGrp="1" noChangeAspect="1"/>
          </p:cNvPicPr>
          <p:nvPr>
            <p:ph idx="1"/>
          </p:nvPr>
        </p:nvPicPr>
        <p:blipFill rotWithShape="1">
          <a:blip r:embed="rId2"/>
          <a:srcRect l="12268" t="32647" r="12009" b="9367"/>
          <a:stretch/>
        </p:blipFill>
        <p:spPr bwMode="auto">
          <a:xfrm>
            <a:off x="1106424" y="1825625"/>
            <a:ext cx="9251333"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3940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AB773FF-883E-3E3B-FD1A-A2AD839D38E5}"/>
              </a:ext>
            </a:extLst>
          </p:cNvPr>
          <p:cNvSpPr>
            <a:spLocks noGrp="1"/>
          </p:cNvSpPr>
          <p:nvPr>
            <p:ph type="title"/>
          </p:nvPr>
        </p:nvSpPr>
        <p:spPr>
          <a:xfrm>
            <a:off x="838200" y="713312"/>
            <a:ext cx="4038600" cy="5431376"/>
          </a:xfrm>
        </p:spPr>
        <p:txBody>
          <a:bodyPr>
            <a:normAutofit/>
          </a:bodyPr>
          <a:lstStyle/>
          <a:p>
            <a:r>
              <a:rPr lang="en-GB"/>
              <a:t>Closer to home: Derby Maternity Review</a:t>
            </a:r>
          </a:p>
        </p:txBody>
      </p:sp>
      <p:sp>
        <p:nvSpPr>
          <p:cNvPr id="3" name="Content Placeholder 2">
            <a:extLst>
              <a:ext uri="{FF2B5EF4-FFF2-40B4-BE49-F238E27FC236}">
                <a16:creationId xmlns:a16="http://schemas.microsoft.com/office/drawing/2014/main" id="{CFA9982B-7649-662C-E888-2B9F8399C9B5}"/>
              </a:ext>
            </a:extLst>
          </p:cNvPr>
          <p:cNvSpPr>
            <a:spLocks noGrp="1"/>
          </p:cNvSpPr>
          <p:nvPr>
            <p:ph idx="1"/>
          </p:nvPr>
        </p:nvSpPr>
        <p:spPr>
          <a:xfrm>
            <a:off x="6095999" y="713313"/>
            <a:ext cx="5257801" cy="5431376"/>
          </a:xfrm>
        </p:spPr>
        <p:txBody>
          <a:bodyPr anchor="ctr">
            <a:normAutofit/>
          </a:bodyPr>
          <a:lstStyle/>
          <a:p>
            <a:pPr>
              <a:spcAft>
                <a:spcPts val="800"/>
              </a:spcAft>
            </a:pPr>
            <a:r>
              <a:rPr lang="en-GB" sz="1400">
                <a:effectLst/>
                <a:ea typeface="Calibri" panose="020F0502020204030204" pitchFamily="34" charset="0"/>
                <a:cs typeface="Times New Roman" panose="02020603050405020304" pitchFamily="18" charset="0"/>
              </a:rPr>
              <a:t>“The NHS Derby and Derbyshire Integrated Care Board was commissioned to conduct a review into seven maternity cases relating to three maternal deaths and four maternal collapses taking place at Royal Derby Hospital between January 2021 and May 2022. </a:t>
            </a:r>
            <a:r>
              <a:rPr lang="en-GB" sz="1400" kern="100">
                <a:effectLst/>
                <a:ea typeface="Calibri" panose="020F0502020204030204" pitchFamily="34" charset="0"/>
                <a:cs typeface="Times New Roman" panose="02020603050405020304" pitchFamily="18" charset="0"/>
              </a:rPr>
              <a:t>Following publications of several reports highlighting the need for openness to learning from incidents, a spotlight has been placed on NHS maternity services across the country to urgently improve provision of care.</a:t>
            </a:r>
          </a:p>
          <a:p>
            <a:pPr>
              <a:spcAft>
                <a:spcPts val="800"/>
              </a:spcAft>
            </a:pPr>
            <a:r>
              <a:rPr lang="en-GB" sz="1400" kern="100">
                <a:effectLst/>
                <a:ea typeface="Calibri" panose="020F0502020204030204" pitchFamily="34" charset="0"/>
                <a:cs typeface="Times New Roman" panose="02020603050405020304" pitchFamily="18" charset="0"/>
              </a:rPr>
              <a:t>The Ockenden and Kirkup Reports into maternity services at the Shrewsbury and Telford Hospital NHS Trust and East Kent Hospitals University NHS Foundation Trust respectively alerted hospitals to the need to enhance patient safety and reduce the tragic loss of, or injuries to, mothers or their babies.  On 22 February 2023, in such a commitment to learning and transparency, the University Hospitals of Derby and Burton NHS Foundation Trust (the Trust) published the report findings from an independent maternity learning review.”</a:t>
            </a:r>
          </a:p>
          <a:p>
            <a:pPr>
              <a:spcAft>
                <a:spcPts val="800"/>
              </a:spcAft>
            </a:pPr>
            <a:r>
              <a:rPr lang="en-US" sz="1400"/>
              <a:t>One consent finding was </a:t>
            </a:r>
            <a:r>
              <a:rPr lang="en-US" sz="1400" i="1"/>
              <a:t>“</a:t>
            </a:r>
            <a:r>
              <a:rPr lang="en-US" sz="1400" b="0" i="1">
                <a:effectLst/>
              </a:rPr>
              <a:t>unbelievably poor communication with women on discharge, including an unwillingness to include them in decisions about their own care”.</a:t>
            </a:r>
            <a:endParaRPr lang="en-GB" sz="1400" i="1" kern="100">
              <a:effectLst/>
              <a:ea typeface="Calibri" panose="020F0502020204030204" pitchFamily="34" charset="0"/>
              <a:cs typeface="Times New Roman" panose="02020603050405020304" pitchFamily="18" charset="0"/>
            </a:endParaRPr>
          </a:p>
          <a:p>
            <a:endParaRPr lang="en-GB" sz="1400"/>
          </a:p>
        </p:txBody>
      </p:sp>
    </p:spTree>
    <p:extLst>
      <p:ext uri="{BB962C8B-B14F-4D97-AF65-F5344CB8AC3E}">
        <p14:creationId xmlns:p14="http://schemas.microsoft.com/office/powerpoint/2010/main" val="3244279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7E34675-B6CF-46F7-1B58-FB8685FF561E}"/>
              </a:ext>
            </a:extLst>
          </p:cNvPr>
          <p:cNvSpPr>
            <a:spLocks noGrp="1"/>
          </p:cNvSpPr>
          <p:nvPr>
            <p:ph type="title"/>
          </p:nvPr>
        </p:nvSpPr>
        <p:spPr>
          <a:xfrm>
            <a:off x="838200" y="713312"/>
            <a:ext cx="4038600" cy="5431376"/>
          </a:xfrm>
        </p:spPr>
        <p:txBody>
          <a:bodyPr>
            <a:normAutofit/>
          </a:bodyPr>
          <a:lstStyle/>
          <a:p>
            <a:r>
              <a:rPr lang="en-GB" kern="100">
                <a:effectLst/>
                <a:latin typeface="Calibri" panose="020F0502020204030204" pitchFamily="34" charset="0"/>
                <a:ea typeface="Calibri" panose="020F0502020204030204" pitchFamily="34" charset="0"/>
                <a:cs typeface="Times New Roman" panose="02020603050405020304" pitchFamily="18" charset="0"/>
              </a:rPr>
              <a:t>East Kent Hospitals University NHS Foundation Trust Maternity Report 2023</a:t>
            </a:r>
            <a:endParaRPr lang="en-GB"/>
          </a:p>
        </p:txBody>
      </p:sp>
      <p:sp>
        <p:nvSpPr>
          <p:cNvPr id="3" name="Content Placeholder 2">
            <a:extLst>
              <a:ext uri="{FF2B5EF4-FFF2-40B4-BE49-F238E27FC236}">
                <a16:creationId xmlns:a16="http://schemas.microsoft.com/office/drawing/2014/main" id="{1E7A65D9-DC76-B190-2DCF-3A4329A20029}"/>
              </a:ext>
            </a:extLst>
          </p:cNvPr>
          <p:cNvSpPr>
            <a:spLocks noGrp="1"/>
          </p:cNvSpPr>
          <p:nvPr>
            <p:ph idx="1"/>
          </p:nvPr>
        </p:nvSpPr>
        <p:spPr>
          <a:xfrm>
            <a:off x="6095999" y="713313"/>
            <a:ext cx="5257801" cy="5431376"/>
          </a:xfrm>
        </p:spPr>
        <p:txBody>
          <a:bodyPr anchor="ctr">
            <a:normAutofit/>
          </a:bodyPr>
          <a:lstStyle/>
          <a:p>
            <a:pPr marL="0" indent="0">
              <a:buNone/>
            </a:pPr>
            <a:r>
              <a:rPr lang="en-US" sz="2000" i="1"/>
              <a:t>Bill Kirkup’s Report </a:t>
            </a:r>
            <a:r>
              <a:rPr lang="en-US" sz="2000"/>
              <a:t>- </a:t>
            </a:r>
          </a:p>
          <a:p>
            <a:r>
              <a:rPr lang="en-US" sz="2000"/>
              <a:t>Found failure by doctors and midwives to explain risks and ensure that women were fully informed, including when seeking consent: </a:t>
            </a:r>
          </a:p>
          <a:p>
            <a:r>
              <a:rPr lang="en-US" sz="2000"/>
              <a:t>“</a:t>
            </a:r>
            <a:r>
              <a:rPr lang="en-US" sz="2000" i="1"/>
              <a:t>Nobody talked through the risks of a VBAC [vaginal birth after caesarean]. Had I known, I would not have put my baby at risk and would have elected for a C-section … there was no discussion about any risks associated with VBAC induced pregnancies, or the fact that I was an older mum and overweight.”</a:t>
            </a:r>
            <a:endParaRPr lang="en-GB" sz="2000" i="1"/>
          </a:p>
        </p:txBody>
      </p:sp>
    </p:spTree>
    <p:extLst>
      <p:ext uri="{BB962C8B-B14F-4D97-AF65-F5344CB8AC3E}">
        <p14:creationId xmlns:p14="http://schemas.microsoft.com/office/powerpoint/2010/main" val="356844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462664-8066-33A3-C9AC-7BB5BE201A51}"/>
              </a:ext>
            </a:extLst>
          </p:cNvPr>
          <p:cNvSpPr>
            <a:spLocks noGrp="1"/>
          </p:cNvSpPr>
          <p:nvPr>
            <p:ph type="title"/>
          </p:nvPr>
        </p:nvSpPr>
        <p:spPr>
          <a:xfrm>
            <a:off x="6657716" y="554152"/>
            <a:ext cx="4195674" cy="1294103"/>
          </a:xfrm>
        </p:spPr>
        <p:txBody>
          <a:bodyPr anchor="b">
            <a:normAutofit/>
          </a:bodyPr>
          <a:lstStyle/>
          <a:p>
            <a:r>
              <a:rPr lang="en-GB" sz="3200" dirty="0"/>
              <a:t>Good Communication</a:t>
            </a:r>
            <a:br>
              <a:rPr lang="en-GB" sz="3200" dirty="0"/>
            </a:br>
            <a:r>
              <a:rPr lang="en-GB" sz="3200" dirty="0"/>
              <a:t>is vital for consent</a:t>
            </a:r>
          </a:p>
        </p:txBody>
      </p:sp>
      <p:sp>
        <p:nvSpPr>
          <p:cNvPr id="75" name="Oval 7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7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7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5" name="Content Placeholder 4" descr="Spider web with solid fill">
            <a:extLst>
              <a:ext uri="{FF2B5EF4-FFF2-40B4-BE49-F238E27FC236}">
                <a16:creationId xmlns:a16="http://schemas.microsoft.com/office/drawing/2014/main" id="{E7859261-A528-4EE5-CE73-99ECAC19E3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7770" y="1448957"/>
            <a:ext cx="3952579" cy="3952579"/>
          </a:xfrm>
          <a:prstGeom prst="rect">
            <a:avLst/>
          </a:prstGeom>
        </p:spPr>
      </p:pic>
      <p:sp>
        <p:nvSpPr>
          <p:cNvPr id="37" name="Content Placeholder 8">
            <a:extLst>
              <a:ext uri="{FF2B5EF4-FFF2-40B4-BE49-F238E27FC236}">
                <a16:creationId xmlns:a16="http://schemas.microsoft.com/office/drawing/2014/main" id="{22BC2A11-B454-C904-3209-7B96249BB74F}"/>
              </a:ext>
            </a:extLst>
          </p:cNvPr>
          <p:cNvSpPr>
            <a:spLocks noGrp="1"/>
          </p:cNvSpPr>
          <p:nvPr>
            <p:ph idx="1"/>
          </p:nvPr>
        </p:nvSpPr>
        <p:spPr>
          <a:xfrm>
            <a:off x="6695359" y="2256817"/>
            <a:ext cx="4158031" cy="3647873"/>
          </a:xfrm>
        </p:spPr>
        <p:txBody>
          <a:bodyPr anchor="t">
            <a:normAutofit lnSpcReduction="10000"/>
          </a:bodyPr>
          <a:lstStyle/>
          <a:p>
            <a:pPr marL="0" indent="0">
              <a:buNone/>
            </a:pPr>
            <a:r>
              <a:rPr lang="en-US" sz="2400" dirty="0">
                <a:solidFill>
                  <a:schemeClr val="tx1">
                    <a:alpha val="80000"/>
                  </a:schemeClr>
                </a:solidFill>
              </a:rPr>
              <a:t>The two-way consent process involves listening and explaining</a:t>
            </a:r>
          </a:p>
          <a:p>
            <a:pPr marL="0" indent="0">
              <a:buNone/>
            </a:pPr>
            <a:r>
              <a:rPr lang="en-US" sz="2400" dirty="0">
                <a:solidFill>
                  <a:schemeClr val="tx1">
                    <a:alpha val="80000"/>
                  </a:schemeClr>
                </a:solidFill>
              </a:rPr>
              <a:t>Documenting and recording the patient’s concerns and wishes</a:t>
            </a:r>
          </a:p>
          <a:p>
            <a:pPr marL="0" indent="0">
              <a:buNone/>
            </a:pPr>
            <a:r>
              <a:rPr lang="en-US" sz="2400" dirty="0">
                <a:solidFill>
                  <a:schemeClr val="tx1">
                    <a:alpha val="80000"/>
                  </a:schemeClr>
                </a:solidFill>
              </a:rPr>
              <a:t>Essential for hand-overs and discharge of patients</a:t>
            </a:r>
          </a:p>
          <a:p>
            <a:pPr marL="0" indent="0">
              <a:buNone/>
            </a:pPr>
            <a:r>
              <a:rPr lang="en-US" sz="2400" dirty="0">
                <a:solidFill>
                  <a:schemeClr val="tx1">
                    <a:alpha val="80000"/>
                  </a:schemeClr>
                </a:solidFill>
              </a:rPr>
              <a:t>Crucial for accurate medicines reconciliation</a:t>
            </a:r>
          </a:p>
          <a:p>
            <a:pPr marL="0" indent="0">
              <a:buNone/>
            </a:pPr>
            <a:endParaRPr lang="en-US" sz="2000" dirty="0">
              <a:solidFill>
                <a:schemeClr val="tx1">
                  <a:alpha val="80000"/>
                </a:schemeClr>
              </a:solidFill>
            </a:endParaRPr>
          </a:p>
          <a:p>
            <a:pPr marL="0" indent="0">
              <a:buNone/>
            </a:pPr>
            <a:endParaRPr lang="en-US" sz="2000" dirty="0">
              <a:solidFill>
                <a:schemeClr val="tx1">
                  <a:alpha val="80000"/>
                </a:schemeClr>
              </a:solidFill>
            </a:endParaRPr>
          </a:p>
        </p:txBody>
      </p:sp>
      <p:sp>
        <p:nvSpPr>
          <p:cNvPr id="8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83" name="Straight Connector 8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721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D70F7CE-36D0-6790-53A8-3B6A2B988798}"/>
              </a:ext>
            </a:extLst>
          </p:cNvPr>
          <p:cNvSpPr>
            <a:spLocks noGrp="1"/>
          </p:cNvSpPr>
          <p:nvPr>
            <p:ph type="title"/>
          </p:nvPr>
        </p:nvSpPr>
        <p:spPr>
          <a:xfrm>
            <a:off x="838200" y="713312"/>
            <a:ext cx="4038600" cy="5431376"/>
          </a:xfrm>
        </p:spPr>
        <p:txBody>
          <a:bodyPr>
            <a:normAutofit/>
          </a:bodyPr>
          <a:lstStyle/>
          <a:p>
            <a:r>
              <a:rPr lang="en-GB"/>
              <a:t>East Kent findings 2023</a:t>
            </a:r>
          </a:p>
        </p:txBody>
      </p:sp>
      <p:sp>
        <p:nvSpPr>
          <p:cNvPr id="3" name="Content Placeholder 2">
            <a:extLst>
              <a:ext uri="{FF2B5EF4-FFF2-40B4-BE49-F238E27FC236}">
                <a16:creationId xmlns:a16="http://schemas.microsoft.com/office/drawing/2014/main" id="{1D83BCD6-BBC7-7083-5D08-A79F8F61C386}"/>
              </a:ext>
            </a:extLst>
          </p:cNvPr>
          <p:cNvSpPr>
            <a:spLocks noGrp="1"/>
          </p:cNvSpPr>
          <p:nvPr>
            <p:ph idx="1"/>
          </p:nvPr>
        </p:nvSpPr>
        <p:spPr>
          <a:xfrm>
            <a:off x="6095999" y="713313"/>
            <a:ext cx="5257801" cy="5431376"/>
          </a:xfrm>
        </p:spPr>
        <p:txBody>
          <a:bodyPr anchor="ctr">
            <a:normAutofit/>
          </a:bodyPr>
          <a:lstStyle/>
          <a:p>
            <a:r>
              <a:rPr lang="en-US" sz="1700"/>
              <a:t>Indicative behaviour: Not taking the time to explain to women or their families what was happening or involving them fully in decisions about their care, women being left frightened or uncertain because failed communication: — </a:t>
            </a:r>
          </a:p>
          <a:p>
            <a:r>
              <a:rPr lang="en-US" sz="1700" i="1"/>
              <a:t>“We weren’t really told much but I was told that sepsis is the main killer of babies and as a new mum I was petrified.” </a:t>
            </a:r>
          </a:p>
          <a:p>
            <a:r>
              <a:rPr lang="en-US" sz="1700" i="1"/>
              <a:t>“No-one was telling me what was actually going on, they were just telling me what they were doing. They weren’t explaining things. I was clueless.” </a:t>
            </a:r>
          </a:p>
          <a:p>
            <a:r>
              <a:rPr lang="en-US" sz="1700" i="1"/>
              <a:t>“Although they tell you things, they don’t tell you things how you need to hear them. Every time I tried to sit up, I was physically forced back, to lie back down. I was having flashes in my brain of old films about mental hospitals and things where people are forced to lie down and strapped in, and that’s what it felt like especially with all the wires”.</a:t>
            </a:r>
            <a:endParaRPr lang="en-GB" sz="1700" i="1"/>
          </a:p>
        </p:txBody>
      </p:sp>
    </p:spTree>
    <p:extLst>
      <p:ext uri="{BB962C8B-B14F-4D97-AF65-F5344CB8AC3E}">
        <p14:creationId xmlns:p14="http://schemas.microsoft.com/office/powerpoint/2010/main" val="415793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80107CB-55CB-E5E0-34EF-55C16DA6C43A}"/>
              </a:ext>
            </a:extLst>
          </p:cNvPr>
          <p:cNvSpPr>
            <a:spLocks noGrp="1"/>
          </p:cNvSpPr>
          <p:nvPr>
            <p:ph type="title"/>
          </p:nvPr>
        </p:nvSpPr>
        <p:spPr>
          <a:xfrm>
            <a:off x="838200" y="713312"/>
            <a:ext cx="4038600" cy="5431376"/>
          </a:xfrm>
        </p:spPr>
        <p:txBody>
          <a:bodyPr>
            <a:normAutofit/>
          </a:bodyPr>
          <a:lstStyle/>
          <a:p>
            <a:r>
              <a:rPr lang="en-US"/>
              <a:t>Women feeling </a:t>
            </a:r>
            <a:r>
              <a:rPr lang="en-US" err="1"/>
              <a:t>patronised</a:t>
            </a:r>
            <a:r>
              <a:rPr lang="en-US"/>
              <a:t>, and not getting answers to their questions</a:t>
            </a:r>
            <a:endParaRPr lang="en-GB"/>
          </a:p>
        </p:txBody>
      </p:sp>
      <p:sp>
        <p:nvSpPr>
          <p:cNvPr id="3" name="Content Placeholder 2">
            <a:extLst>
              <a:ext uri="{FF2B5EF4-FFF2-40B4-BE49-F238E27FC236}">
                <a16:creationId xmlns:a16="http://schemas.microsoft.com/office/drawing/2014/main" id="{6309A27C-DB2A-15A7-D03D-A32C9102766D}"/>
              </a:ext>
            </a:extLst>
          </p:cNvPr>
          <p:cNvSpPr>
            <a:spLocks noGrp="1"/>
          </p:cNvSpPr>
          <p:nvPr>
            <p:ph idx="1"/>
          </p:nvPr>
        </p:nvSpPr>
        <p:spPr>
          <a:xfrm>
            <a:off x="6095999" y="713313"/>
            <a:ext cx="5257801" cy="5431376"/>
          </a:xfrm>
        </p:spPr>
        <p:txBody>
          <a:bodyPr anchor="ctr">
            <a:normAutofit/>
          </a:bodyPr>
          <a:lstStyle/>
          <a:p>
            <a:r>
              <a:rPr lang="en-US" sz="2000"/>
              <a:t>“Because of my age, I was 19, I think that made her feel she could get away with not explaining things to me; it was like she thought I was stupid and she knew better.” </a:t>
            </a:r>
          </a:p>
          <a:p>
            <a:r>
              <a:rPr lang="en-US" sz="2000"/>
              <a:t>“She didn’t give me any answers, which I think is a massive thing. If she had just explained her thought process, it would have helped so much.” </a:t>
            </a:r>
          </a:p>
          <a:p>
            <a:r>
              <a:rPr lang="en-US" sz="2000"/>
              <a:t>“Above all, no matter how old you are, you should be listened to. My midwife wasn’t interested in talking to me … she would just say just speak to your doctor or have you had a look on Google; but you want reassurance”.</a:t>
            </a:r>
            <a:endParaRPr lang="en-GB" sz="2000"/>
          </a:p>
        </p:txBody>
      </p:sp>
    </p:spTree>
    <p:extLst>
      <p:ext uri="{BB962C8B-B14F-4D97-AF65-F5344CB8AC3E}">
        <p14:creationId xmlns:p14="http://schemas.microsoft.com/office/powerpoint/2010/main" val="3735577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8E1FA80-3C58-783D-A0D2-9D6946D4F29E}"/>
              </a:ext>
            </a:extLst>
          </p:cNvPr>
          <p:cNvSpPr>
            <a:spLocks noGrp="1"/>
          </p:cNvSpPr>
          <p:nvPr>
            <p:ph type="title"/>
          </p:nvPr>
        </p:nvSpPr>
        <p:spPr>
          <a:xfrm>
            <a:off x="838200" y="713312"/>
            <a:ext cx="4038600" cy="5431376"/>
          </a:xfrm>
        </p:spPr>
        <p:txBody>
          <a:bodyPr>
            <a:normAutofit/>
          </a:bodyPr>
          <a:lstStyle/>
          <a:p>
            <a:r>
              <a:rPr lang="en-GB"/>
              <a:t>East Kent: other consent-related findings</a:t>
            </a:r>
          </a:p>
        </p:txBody>
      </p:sp>
      <p:sp>
        <p:nvSpPr>
          <p:cNvPr id="3" name="Content Placeholder 2">
            <a:extLst>
              <a:ext uri="{FF2B5EF4-FFF2-40B4-BE49-F238E27FC236}">
                <a16:creationId xmlns:a16="http://schemas.microsoft.com/office/drawing/2014/main" id="{E31D9C52-DB5F-27AF-F847-EA22BE7905F1}"/>
              </a:ext>
            </a:extLst>
          </p:cNvPr>
          <p:cNvSpPr>
            <a:spLocks noGrp="1"/>
          </p:cNvSpPr>
          <p:nvPr>
            <p:ph idx="1"/>
          </p:nvPr>
        </p:nvSpPr>
        <p:spPr>
          <a:xfrm>
            <a:off x="6095999" y="713313"/>
            <a:ext cx="5257801" cy="5431376"/>
          </a:xfrm>
        </p:spPr>
        <p:txBody>
          <a:bodyPr anchor="ctr">
            <a:normAutofit/>
          </a:bodyPr>
          <a:lstStyle/>
          <a:p>
            <a:r>
              <a:rPr lang="en-US" sz="2000"/>
              <a:t>A reluctance of staff to discuss women’s birth plans or to try to comply with their wishes.</a:t>
            </a:r>
          </a:p>
          <a:p>
            <a:r>
              <a:rPr lang="en-US" sz="2000"/>
              <a:t>Women feeling pressured about the mode of delivery.</a:t>
            </a:r>
          </a:p>
          <a:p>
            <a:r>
              <a:rPr lang="en-US" sz="2000"/>
              <a:t>Women being poorly communicated with and browbeaten to give consent in emergency situations.</a:t>
            </a:r>
          </a:p>
          <a:p>
            <a:r>
              <a:rPr lang="en-US" sz="2000"/>
              <a:t>Newly bereaved parents feeling under pressure to consent to a post-mortem examination of their infant:</a:t>
            </a:r>
            <a:endParaRPr lang="en-GB" sz="2000"/>
          </a:p>
        </p:txBody>
      </p:sp>
    </p:spTree>
    <p:extLst>
      <p:ext uri="{BB962C8B-B14F-4D97-AF65-F5344CB8AC3E}">
        <p14:creationId xmlns:p14="http://schemas.microsoft.com/office/powerpoint/2010/main" val="1767632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09EA6BB-A89D-907E-7CDA-EF59E5026985}"/>
              </a:ext>
            </a:extLst>
          </p:cNvPr>
          <p:cNvSpPr>
            <a:spLocks noGrp="1"/>
          </p:cNvSpPr>
          <p:nvPr>
            <p:ph type="title"/>
          </p:nvPr>
        </p:nvSpPr>
        <p:spPr>
          <a:xfrm>
            <a:off x="838200" y="838199"/>
            <a:ext cx="4191000" cy="5338763"/>
          </a:xfrm>
        </p:spPr>
        <p:txBody>
          <a:bodyPr>
            <a:normAutofit/>
          </a:bodyPr>
          <a:lstStyle/>
          <a:p>
            <a:r>
              <a:rPr lang="en-GB"/>
              <a:t>January 18</a:t>
            </a:r>
            <a:r>
              <a:rPr lang="en-GB" baseline="30000"/>
              <a:t>th</a:t>
            </a:r>
            <a:r>
              <a:rPr lang="en-GB"/>
              <a:t> 2024 </a:t>
            </a:r>
          </a:p>
        </p:txBody>
      </p:sp>
      <p:sp>
        <p:nvSpPr>
          <p:cNvPr id="3" name="Content Placeholder 2">
            <a:extLst>
              <a:ext uri="{FF2B5EF4-FFF2-40B4-BE49-F238E27FC236}">
                <a16:creationId xmlns:a16="http://schemas.microsoft.com/office/drawing/2014/main" id="{D5A2DE52-3E02-0D85-0B4C-58CB1B91F9CA}"/>
              </a:ext>
            </a:extLst>
          </p:cNvPr>
          <p:cNvSpPr>
            <a:spLocks noGrp="1"/>
          </p:cNvSpPr>
          <p:nvPr>
            <p:ph idx="1"/>
          </p:nvPr>
        </p:nvSpPr>
        <p:spPr>
          <a:xfrm>
            <a:off x="5302332" y="838199"/>
            <a:ext cx="6051468" cy="5338763"/>
          </a:xfrm>
        </p:spPr>
        <p:txBody>
          <a:bodyPr anchor="ctr">
            <a:normAutofit/>
          </a:bodyPr>
          <a:lstStyle/>
          <a:p>
            <a:pPr>
              <a:spcBef>
                <a:spcPts val="0"/>
              </a:spcBef>
              <a:spcAft>
                <a:spcPts val="600"/>
              </a:spcAft>
            </a:pPr>
            <a:r>
              <a:rPr lang="en-GB" sz="1900"/>
              <a:t>Parent led organisation Maternity Alliance called for a Public Inquiry into the performance of maternity services in England available in the House of Lords summarised the findings of earlier important but less authoritative reports.</a:t>
            </a:r>
          </a:p>
          <a:p>
            <a:pPr>
              <a:spcBef>
                <a:spcPts val="0"/>
              </a:spcBef>
              <a:spcAft>
                <a:spcPts val="600"/>
              </a:spcAft>
            </a:pPr>
            <a:endParaRPr lang="en-GB" sz="1900"/>
          </a:p>
          <a:p>
            <a:pPr>
              <a:spcBef>
                <a:spcPts val="0"/>
              </a:spcBef>
              <a:spcAft>
                <a:spcPts val="600"/>
              </a:spcAft>
              <a:buFont typeface="Arial" panose="020B0604020202020204" pitchFamily="34" charset="0"/>
              <a:buChar char="•"/>
            </a:pPr>
            <a:r>
              <a:rPr lang="en-US" sz="1900" b="0" i="0">
                <a:effectLst/>
              </a:rPr>
              <a:t>Survey results showed a five-year downward trend for respondents saying they were ‘always’ given the information and explanations they needed whilst in hospital after the birth. This year, 60% of respondents reported they ‘always’ received the information and explanations they needed, compared to 65% in 2018.</a:t>
            </a:r>
          </a:p>
          <a:p>
            <a:pPr>
              <a:spcBef>
                <a:spcPts val="0"/>
              </a:spcBef>
              <a:spcAft>
                <a:spcPts val="600"/>
              </a:spcAft>
              <a:buFont typeface="Arial" panose="020B0604020202020204" pitchFamily="34" charset="0"/>
              <a:buChar char="•"/>
            </a:pPr>
            <a:endParaRPr lang="en-US" sz="1900" b="0" i="0">
              <a:effectLst/>
            </a:endParaRPr>
          </a:p>
          <a:p>
            <a:pPr>
              <a:spcBef>
                <a:spcPts val="0"/>
              </a:spcBef>
              <a:spcAft>
                <a:spcPts val="600"/>
              </a:spcAft>
              <a:buFont typeface="Arial" panose="020B0604020202020204" pitchFamily="34" charset="0"/>
              <a:buChar char="•"/>
            </a:pPr>
            <a:r>
              <a:rPr lang="en-US" sz="1900"/>
              <a:t>N</a:t>
            </a:r>
            <a:r>
              <a:rPr lang="en-US" sz="1900" b="0" i="0">
                <a:effectLst/>
              </a:rPr>
              <a:t>o statistically significant change between 2022 and 2023 in the percentage of people reporting they had the opportunity to ask questions about their labour and birth. (24%) were not given this opportunity. </a:t>
            </a:r>
            <a:endParaRPr lang="en-GB" sz="1900"/>
          </a:p>
        </p:txBody>
      </p:sp>
    </p:spTree>
    <p:extLst>
      <p:ext uri="{BB962C8B-B14F-4D97-AF65-F5344CB8AC3E}">
        <p14:creationId xmlns:p14="http://schemas.microsoft.com/office/powerpoint/2010/main" val="3382126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AF6E55A-A572-C41D-A8E5-33CA3603D9D6}"/>
              </a:ext>
            </a:extLst>
          </p:cNvPr>
          <p:cNvSpPr>
            <a:spLocks noGrp="1"/>
          </p:cNvSpPr>
          <p:nvPr>
            <p:ph type="title"/>
          </p:nvPr>
        </p:nvSpPr>
        <p:spPr>
          <a:xfrm>
            <a:off x="838200" y="713312"/>
            <a:ext cx="4038600" cy="5431376"/>
          </a:xfrm>
        </p:spPr>
        <p:txBody>
          <a:bodyPr>
            <a:normAutofit/>
          </a:bodyPr>
          <a:lstStyle/>
          <a:p>
            <a:r>
              <a:rPr lang="en-GB"/>
              <a:t>Systematic Literature Review </a:t>
            </a:r>
          </a:p>
        </p:txBody>
      </p:sp>
      <p:sp>
        <p:nvSpPr>
          <p:cNvPr id="3" name="Content Placeholder 2">
            <a:extLst>
              <a:ext uri="{FF2B5EF4-FFF2-40B4-BE49-F238E27FC236}">
                <a16:creationId xmlns:a16="http://schemas.microsoft.com/office/drawing/2014/main" id="{89AEACEF-3286-C1A1-5D40-D7F590EB9992}"/>
              </a:ext>
            </a:extLst>
          </p:cNvPr>
          <p:cNvSpPr>
            <a:spLocks noGrp="1"/>
          </p:cNvSpPr>
          <p:nvPr>
            <p:ph idx="1"/>
          </p:nvPr>
        </p:nvSpPr>
        <p:spPr>
          <a:xfrm>
            <a:off x="6095999" y="713313"/>
            <a:ext cx="5257801" cy="5431376"/>
          </a:xfrm>
        </p:spPr>
        <p:txBody>
          <a:bodyPr anchor="ctr">
            <a:normAutofit/>
          </a:bodyPr>
          <a:lstStyle/>
          <a:p>
            <a:r>
              <a:rPr lang="en-US" sz="2000" b="0" i="0">
                <a:effectLst/>
                <a:latin typeface="Roboto" panose="02000000000000000000" pitchFamily="2" charset="0"/>
              </a:rPr>
              <a:t>Black, Asian, and minority ethnic (BAME) women were </a:t>
            </a:r>
            <a:r>
              <a:rPr lang="en-US" sz="2000">
                <a:latin typeface="Roboto" panose="02000000000000000000" pitchFamily="2" charset="0"/>
              </a:rPr>
              <a:t>found to </a:t>
            </a:r>
            <a:r>
              <a:rPr lang="en-US" sz="2000" b="0" i="0">
                <a:effectLst/>
                <a:latin typeface="Roboto" panose="02000000000000000000" pitchFamily="2" charset="0"/>
              </a:rPr>
              <a:t>have significantly higher morbidity and mortality rates in the UK and poorer experiences of care. To date, a systematic literature review has not been undertaken in the UK to explore ethnicity- based health inequalities.</a:t>
            </a:r>
            <a:endParaRPr lang="en-GB" sz="2000"/>
          </a:p>
        </p:txBody>
      </p:sp>
    </p:spTree>
    <p:extLst>
      <p:ext uri="{BB962C8B-B14F-4D97-AF65-F5344CB8AC3E}">
        <p14:creationId xmlns:p14="http://schemas.microsoft.com/office/powerpoint/2010/main" val="3830767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1F88A24-5C6E-17EB-C6D0-5A3C7D19A9B9}"/>
              </a:ext>
            </a:extLst>
          </p:cNvPr>
          <p:cNvSpPr>
            <a:spLocks noGrp="1"/>
          </p:cNvSpPr>
          <p:nvPr>
            <p:ph type="title"/>
          </p:nvPr>
        </p:nvSpPr>
        <p:spPr>
          <a:xfrm>
            <a:off x="838200" y="713312"/>
            <a:ext cx="4038600" cy="5431376"/>
          </a:xfrm>
        </p:spPr>
        <p:txBody>
          <a:bodyPr>
            <a:normAutofit/>
          </a:bodyPr>
          <a:lstStyle/>
          <a:p>
            <a:r>
              <a:rPr lang="en-GB"/>
              <a:t>Conclusion</a:t>
            </a:r>
          </a:p>
        </p:txBody>
      </p:sp>
      <p:sp>
        <p:nvSpPr>
          <p:cNvPr id="3" name="Content Placeholder 2">
            <a:extLst>
              <a:ext uri="{FF2B5EF4-FFF2-40B4-BE49-F238E27FC236}">
                <a16:creationId xmlns:a16="http://schemas.microsoft.com/office/drawing/2014/main" id="{D19D0918-83BA-7E73-4A72-84BAF62E7799}"/>
              </a:ext>
            </a:extLst>
          </p:cNvPr>
          <p:cNvSpPr>
            <a:spLocks noGrp="1"/>
          </p:cNvSpPr>
          <p:nvPr>
            <p:ph idx="1"/>
          </p:nvPr>
        </p:nvSpPr>
        <p:spPr>
          <a:xfrm>
            <a:off x="6095999" y="713313"/>
            <a:ext cx="5257801" cy="5431376"/>
          </a:xfrm>
        </p:spPr>
        <p:txBody>
          <a:bodyPr anchor="ctr">
            <a:normAutofit/>
          </a:bodyPr>
          <a:lstStyle/>
          <a:p>
            <a:r>
              <a:rPr lang="en-GB" sz="2000"/>
              <a:t>Despite consent being central to good practice and high-quality care, many examples of bad practice on consent have been revealed by Public Inquires</a:t>
            </a:r>
          </a:p>
          <a:p>
            <a:r>
              <a:rPr lang="en-GB" sz="2000"/>
              <a:t>Recommendations of Public Inquiries need to be acted upon as a matter of urgency</a:t>
            </a:r>
          </a:p>
          <a:p>
            <a:endParaRPr lang="en-GB" sz="2000"/>
          </a:p>
        </p:txBody>
      </p:sp>
    </p:spTree>
    <p:extLst>
      <p:ext uri="{BB962C8B-B14F-4D97-AF65-F5344CB8AC3E}">
        <p14:creationId xmlns:p14="http://schemas.microsoft.com/office/powerpoint/2010/main" val="255015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Pen placed on top of a signature line">
            <a:extLst>
              <a:ext uri="{FF2B5EF4-FFF2-40B4-BE49-F238E27FC236}">
                <a16:creationId xmlns:a16="http://schemas.microsoft.com/office/drawing/2014/main" id="{4139D9B7-C343-9EFE-8176-7C7BDAC1F91F}"/>
              </a:ext>
            </a:extLst>
          </p:cNvPr>
          <p:cNvPicPr>
            <a:picLocks noChangeAspect="1"/>
          </p:cNvPicPr>
          <p:nvPr/>
        </p:nvPicPr>
        <p:blipFill>
          <a:blip r:embed="rId2"/>
          <a:srcRect l="47342" r="-2" b="-2"/>
          <a:stretch/>
        </p:blipFill>
        <p:spPr>
          <a:xfrm>
            <a:off x="-1" y="-2"/>
            <a:ext cx="5410198" cy="6858002"/>
          </a:xfrm>
          <a:prstGeom prst="rect">
            <a:avLst/>
          </a:prstGeom>
        </p:spPr>
      </p:pic>
      <p:sp useBgFill="1">
        <p:nvSpPr>
          <p:cNvPr id="46" name="Rectangle 4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81D43-971F-3C54-C2A2-CB6C862C0F64}"/>
              </a:ext>
            </a:extLst>
          </p:cNvPr>
          <p:cNvSpPr>
            <a:spLocks noGrp="1"/>
          </p:cNvSpPr>
          <p:nvPr>
            <p:ph type="title"/>
          </p:nvPr>
        </p:nvSpPr>
        <p:spPr>
          <a:xfrm>
            <a:off x="6115317" y="405685"/>
            <a:ext cx="5464968" cy="1559301"/>
          </a:xfrm>
        </p:spPr>
        <p:txBody>
          <a:bodyPr>
            <a:normAutofit/>
          </a:bodyPr>
          <a:lstStyle/>
          <a:p>
            <a:r>
              <a:rPr lang="en-GB" sz="3400"/>
              <a:t>Consent is fundamental throughout the patient journey</a:t>
            </a:r>
          </a:p>
        </p:txBody>
      </p:sp>
      <p:sp>
        <p:nvSpPr>
          <p:cNvPr id="47" name="Content Placeholder 2">
            <a:extLst>
              <a:ext uri="{FF2B5EF4-FFF2-40B4-BE49-F238E27FC236}">
                <a16:creationId xmlns:a16="http://schemas.microsoft.com/office/drawing/2014/main" id="{E39F39D6-E712-EA70-CCE8-2256549C3A67}"/>
              </a:ext>
            </a:extLst>
          </p:cNvPr>
          <p:cNvSpPr>
            <a:spLocks noGrp="1"/>
          </p:cNvSpPr>
          <p:nvPr>
            <p:ph idx="1"/>
          </p:nvPr>
        </p:nvSpPr>
        <p:spPr>
          <a:xfrm>
            <a:off x="6115317" y="1819072"/>
            <a:ext cx="5247340" cy="4421006"/>
          </a:xfrm>
        </p:spPr>
        <p:txBody>
          <a:bodyPr anchor="ctr">
            <a:normAutofit lnSpcReduction="10000"/>
          </a:bodyPr>
          <a:lstStyle/>
          <a:p>
            <a:pPr marL="0" indent="0">
              <a:buNone/>
            </a:pPr>
            <a:r>
              <a:rPr lang="en-GB" sz="1800" dirty="0"/>
              <a:t>Sources of information on how consent is working </a:t>
            </a:r>
          </a:p>
          <a:p>
            <a:r>
              <a:rPr lang="en-GB" sz="1800" dirty="0"/>
              <a:t>Litigation/Law Reports </a:t>
            </a:r>
          </a:p>
          <a:p>
            <a:r>
              <a:rPr lang="en-GB" sz="1800" dirty="0"/>
              <a:t>Annual Reports of NHS Resolution, Welsh Health Legal Services, Defence Organisations etc</a:t>
            </a:r>
          </a:p>
          <a:p>
            <a:r>
              <a:rPr lang="en-GB" sz="1800" dirty="0"/>
              <a:t>Ombudsman reports</a:t>
            </a:r>
          </a:p>
          <a:p>
            <a:r>
              <a:rPr lang="en-GB" sz="1800" dirty="0"/>
              <a:t>NHS Trusts and Health Boards (Wales and Scotland) public papers</a:t>
            </a:r>
          </a:p>
          <a:p>
            <a:r>
              <a:rPr lang="en-GB" sz="1800" dirty="0"/>
              <a:t>Blogs/on-line accounts by counsel and solicitors</a:t>
            </a:r>
          </a:p>
          <a:p>
            <a:r>
              <a:rPr lang="en-GB" sz="1800" dirty="0"/>
              <a:t>GMC and NMC and other regulators</a:t>
            </a:r>
          </a:p>
          <a:p>
            <a:r>
              <a:rPr lang="en-GB" sz="1800" dirty="0"/>
              <a:t>The CQC Annual reports</a:t>
            </a:r>
          </a:p>
          <a:p>
            <a:r>
              <a:rPr lang="en-GB" sz="1800" b="0" i="0" dirty="0">
                <a:effectLst/>
              </a:rPr>
              <a:t>Parliamentary reports e.g. Maternal Mortality </a:t>
            </a:r>
            <a:r>
              <a:rPr lang="en-GB" sz="1800" dirty="0"/>
              <a:t>Rates in the Black Community 12</a:t>
            </a:r>
            <a:r>
              <a:rPr lang="en-GB" sz="1800" baseline="30000" dirty="0"/>
              <a:t>th</a:t>
            </a:r>
            <a:r>
              <a:rPr lang="en-GB" sz="1800" dirty="0"/>
              <a:t> December 2023 (House of Lords Library); and the </a:t>
            </a:r>
            <a:r>
              <a:rPr lang="en-US" sz="1800" b="0" dirty="0">
                <a:effectLst/>
              </a:rPr>
              <a:t>Parliament Cross Party Report on Birth Trauma</a:t>
            </a:r>
            <a:endParaRPr lang="en-GB" sz="1800" b="0" dirty="0">
              <a:effectLst/>
            </a:endParaRPr>
          </a:p>
          <a:p>
            <a:endParaRPr lang="en-GB" sz="1400" dirty="0"/>
          </a:p>
        </p:txBody>
      </p:sp>
    </p:spTree>
    <p:extLst>
      <p:ext uri="{BB962C8B-B14F-4D97-AF65-F5344CB8AC3E}">
        <p14:creationId xmlns:p14="http://schemas.microsoft.com/office/powerpoint/2010/main" val="286592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A7F713E6-A175-9FB4-FEF4-C72961327A84}"/>
              </a:ext>
            </a:extLst>
          </p:cNvPr>
          <p:cNvSpPr>
            <a:spLocks noGrp="1"/>
          </p:cNvSpPr>
          <p:nvPr>
            <p:ph type="title"/>
          </p:nvPr>
        </p:nvSpPr>
        <p:spPr>
          <a:xfrm>
            <a:off x="838200" y="713312"/>
            <a:ext cx="4038600" cy="5431376"/>
          </a:xfrm>
        </p:spPr>
        <p:txBody>
          <a:bodyPr>
            <a:normAutofit/>
          </a:bodyPr>
          <a:lstStyle/>
          <a:p>
            <a:br>
              <a:rPr lang="en-GB"/>
            </a:br>
            <a:r>
              <a:rPr lang="en-GB"/>
              <a:t>Deeper insights into the consent process</a:t>
            </a:r>
            <a:br>
              <a:rPr lang="en-GB"/>
            </a:br>
            <a:endParaRPr lang="en-GB"/>
          </a:p>
        </p:txBody>
      </p:sp>
      <p:sp>
        <p:nvSpPr>
          <p:cNvPr id="3" name="Content Placeholder 2">
            <a:extLst>
              <a:ext uri="{FF2B5EF4-FFF2-40B4-BE49-F238E27FC236}">
                <a16:creationId xmlns:a16="http://schemas.microsoft.com/office/drawing/2014/main" id="{66EF1DFA-2E70-0470-6514-422C609D9C3D}"/>
              </a:ext>
            </a:extLst>
          </p:cNvPr>
          <p:cNvSpPr>
            <a:spLocks noGrp="1"/>
          </p:cNvSpPr>
          <p:nvPr>
            <p:ph idx="1"/>
          </p:nvPr>
        </p:nvSpPr>
        <p:spPr>
          <a:xfrm>
            <a:off x="6095999" y="713313"/>
            <a:ext cx="5257801" cy="5431376"/>
          </a:xfrm>
        </p:spPr>
        <p:txBody>
          <a:bodyPr anchor="ctr">
            <a:normAutofit/>
          </a:bodyPr>
          <a:lstStyle/>
          <a:p>
            <a:pPr marL="0" indent="0">
              <a:buNone/>
            </a:pPr>
            <a:r>
              <a:rPr lang="en-GB" sz="2000"/>
              <a:t>Two key ways of establishing the truth in common law jurisdictions:</a:t>
            </a:r>
          </a:p>
          <a:p>
            <a:r>
              <a:rPr lang="en-GB" sz="2000"/>
              <a:t>Inquests</a:t>
            </a:r>
          </a:p>
          <a:p>
            <a:r>
              <a:rPr lang="en-GB" sz="2000"/>
              <a:t>Public Inquiries – note also lesser investigations	</a:t>
            </a:r>
          </a:p>
          <a:p>
            <a:pPr lvl="1"/>
            <a:r>
              <a:rPr lang="en-GB" sz="2000"/>
              <a:t>Internal inquiries</a:t>
            </a:r>
          </a:p>
          <a:p>
            <a:pPr lvl="1"/>
            <a:r>
              <a:rPr lang="en-GB" sz="2000"/>
              <a:t>External inquiries</a:t>
            </a:r>
          </a:p>
          <a:p>
            <a:pPr marL="457200" lvl="1" indent="0">
              <a:buNone/>
            </a:pPr>
            <a:endParaRPr lang="en-GB" sz="2000"/>
          </a:p>
        </p:txBody>
      </p:sp>
    </p:spTree>
    <p:extLst>
      <p:ext uri="{BB962C8B-B14F-4D97-AF65-F5344CB8AC3E}">
        <p14:creationId xmlns:p14="http://schemas.microsoft.com/office/powerpoint/2010/main" val="1592288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78137FC-69F1-F977-DFE4-9E23F98E9767}"/>
              </a:ext>
            </a:extLst>
          </p:cNvPr>
          <p:cNvSpPr>
            <a:spLocks noGrp="1"/>
          </p:cNvSpPr>
          <p:nvPr>
            <p:ph type="title"/>
          </p:nvPr>
        </p:nvSpPr>
        <p:spPr>
          <a:xfrm>
            <a:off x="838200" y="713312"/>
            <a:ext cx="4038600" cy="5431376"/>
          </a:xfrm>
        </p:spPr>
        <p:txBody>
          <a:bodyPr>
            <a:normAutofit/>
          </a:bodyPr>
          <a:lstStyle/>
          <a:p>
            <a:r>
              <a:rPr lang="en-GB"/>
              <a:t>Inquests and Public Inquiries</a:t>
            </a:r>
          </a:p>
        </p:txBody>
      </p:sp>
      <p:sp>
        <p:nvSpPr>
          <p:cNvPr id="3" name="Content Placeholder 2">
            <a:extLst>
              <a:ext uri="{FF2B5EF4-FFF2-40B4-BE49-F238E27FC236}">
                <a16:creationId xmlns:a16="http://schemas.microsoft.com/office/drawing/2014/main" id="{1852E932-53BC-4C66-E33B-A170B466F290}"/>
              </a:ext>
            </a:extLst>
          </p:cNvPr>
          <p:cNvSpPr>
            <a:spLocks noGrp="1"/>
          </p:cNvSpPr>
          <p:nvPr>
            <p:ph idx="1"/>
          </p:nvPr>
        </p:nvSpPr>
        <p:spPr>
          <a:xfrm>
            <a:off x="6095999" y="713313"/>
            <a:ext cx="5257801" cy="5431376"/>
          </a:xfrm>
        </p:spPr>
        <p:txBody>
          <a:bodyPr anchor="ctr">
            <a:normAutofit/>
          </a:bodyPr>
          <a:lstStyle/>
          <a:p>
            <a:r>
              <a:rPr lang="en-GB" sz="1700"/>
              <a:t>Inquisitorial v Adversarial procedure</a:t>
            </a:r>
          </a:p>
          <a:p>
            <a:r>
              <a:rPr lang="en-GB" sz="1700"/>
              <a:t>Aim is to establish the facts and search for the truth</a:t>
            </a:r>
          </a:p>
          <a:p>
            <a:r>
              <a:rPr lang="en-GB" sz="1700"/>
              <a:t>Unlike the courts, these are not suitable arenas for the </a:t>
            </a:r>
            <a:r>
              <a:rPr lang="en-GB" sz="1700" kern="100">
                <a:effectLst/>
                <a:ea typeface="Aptos" panose="020B0004020202020204" pitchFamily="34" charset="0"/>
                <a:cs typeface="Times New Roman" panose="02020603050405020304" pitchFamily="18" charset="0"/>
              </a:rPr>
              <a:t>concepts of “presumptions” and “burdens of proof” which should not be applied to the deceased person or to interested persons involved in an inquest, for reasons of fairness. That was particularly the case where the person whose conduct was in issue, e.g. a person who might have been suffering from mental illness which led to their suicide and the death of another, was themselves the deceased and a subject of the inquest.</a:t>
            </a:r>
          </a:p>
          <a:p>
            <a:r>
              <a:rPr lang="en-GB" sz="1700"/>
              <a:t>The coroner or Inquiry Chairman can call for witness evidence</a:t>
            </a:r>
          </a:p>
          <a:p>
            <a:r>
              <a:rPr lang="en-GB" sz="1700"/>
              <a:t>Recommendations and “lessons learned” emerge</a:t>
            </a:r>
          </a:p>
          <a:p>
            <a:endParaRPr lang="en-GB" sz="1700"/>
          </a:p>
          <a:p>
            <a:endParaRPr lang="en-GB" sz="1700"/>
          </a:p>
        </p:txBody>
      </p:sp>
    </p:spTree>
    <p:extLst>
      <p:ext uri="{BB962C8B-B14F-4D97-AF65-F5344CB8AC3E}">
        <p14:creationId xmlns:p14="http://schemas.microsoft.com/office/powerpoint/2010/main" val="255803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AC905E91-3204-8980-D2ED-FF47B1982229}"/>
              </a:ext>
            </a:extLst>
          </p:cNvPr>
          <p:cNvSpPr>
            <a:spLocks noGrp="1"/>
          </p:cNvSpPr>
          <p:nvPr>
            <p:ph type="title"/>
          </p:nvPr>
        </p:nvSpPr>
        <p:spPr>
          <a:xfrm>
            <a:off x="838200" y="713312"/>
            <a:ext cx="4038600" cy="5431376"/>
          </a:xfrm>
        </p:spPr>
        <p:txBody>
          <a:bodyPr>
            <a:normAutofit/>
          </a:bodyPr>
          <a:lstStyle/>
          <a:p>
            <a:r>
              <a:rPr lang="en-GB"/>
              <a:t>Inquests</a:t>
            </a:r>
          </a:p>
        </p:txBody>
      </p:sp>
      <p:sp>
        <p:nvSpPr>
          <p:cNvPr id="3" name="Content Placeholder 2">
            <a:extLst>
              <a:ext uri="{FF2B5EF4-FFF2-40B4-BE49-F238E27FC236}">
                <a16:creationId xmlns:a16="http://schemas.microsoft.com/office/drawing/2014/main" id="{F2C8C7D8-9753-806D-C777-F0626FBF137E}"/>
              </a:ext>
            </a:extLst>
          </p:cNvPr>
          <p:cNvSpPr>
            <a:spLocks noGrp="1"/>
          </p:cNvSpPr>
          <p:nvPr>
            <p:ph idx="1"/>
          </p:nvPr>
        </p:nvSpPr>
        <p:spPr>
          <a:xfrm>
            <a:off x="6095999" y="713313"/>
            <a:ext cx="5257801" cy="5431376"/>
          </a:xfrm>
        </p:spPr>
        <p:txBody>
          <a:bodyPr anchor="ctr">
            <a:normAutofit/>
          </a:bodyPr>
          <a:lstStyle/>
          <a:p>
            <a:pPr marL="0" indent="0">
              <a:buNone/>
            </a:pPr>
            <a:r>
              <a:rPr lang="en-GB" sz="1700"/>
              <a:t>Coroner’s Inquests seek the truth about deaths by investigating d</a:t>
            </a:r>
            <a:r>
              <a:rPr lang="en-US" sz="1700"/>
              <a:t>eaths in which the circumstances which appear to be due to unknown, violent or unnatural causes.</a:t>
            </a:r>
          </a:p>
          <a:p>
            <a:r>
              <a:rPr lang="en-US" sz="1700"/>
              <a:t>An Inquest aims to discover </a:t>
            </a:r>
            <a:r>
              <a:rPr lang="en-US" sz="1700" i="1"/>
              <a:t>who</a:t>
            </a:r>
            <a:r>
              <a:rPr lang="en-US" sz="1700"/>
              <a:t> the deceased was, and </a:t>
            </a:r>
            <a:r>
              <a:rPr lang="en-US" sz="1700" i="1"/>
              <a:t>where</a:t>
            </a:r>
            <a:r>
              <a:rPr lang="en-US" sz="1700"/>
              <a:t>, </a:t>
            </a:r>
            <a:r>
              <a:rPr lang="en-US" sz="1700" i="1"/>
              <a:t>when</a:t>
            </a:r>
            <a:r>
              <a:rPr lang="en-US" sz="1700"/>
              <a:t> and </a:t>
            </a:r>
            <a:r>
              <a:rPr lang="en-US" sz="1700" i="1"/>
              <a:t>how </a:t>
            </a:r>
            <a:r>
              <a:rPr lang="en-US" sz="1700"/>
              <a:t>the death occurred.</a:t>
            </a:r>
          </a:p>
          <a:p>
            <a:r>
              <a:rPr lang="en-US" sz="1700"/>
              <a:t>In certain inquests involving public organisations, the scope of an inquest (</a:t>
            </a:r>
            <a:r>
              <a:rPr lang="en-US" sz="1700" i="1"/>
              <a:t>how</a:t>
            </a:r>
            <a:r>
              <a:rPr lang="en-US" sz="1700"/>
              <a:t> the death occurred) can be widened to include the broader circumstances which led to the death. </a:t>
            </a:r>
          </a:p>
          <a:p>
            <a:r>
              <a:rPr lang="en-US" sz="1700"/>
              <a:t>The Coroner decides on the scope of the inquest. </a:t>
            </a:r>
          </a:p>
          <a:p>
            <a:r>
              <a:rPr lang="en-US" sz="1700"/>
              <a:t>Inquest should be completed within a year</a:t>
            </a:r>
          </a:p>
          <a:p>
            <a:r>
              <a:rPr lang="en-US" sz="1700"/>
              <a:t>Coroner can right a “prevention of future death” letter to CEO asking for information about what lessons have been learned and implemented</a:t>
            </a:r>
            <a:endParaRPr lang="en-GB" sz="1700"/>
          </a:p>
        </p:txBody>
      </p:sp>
    </p:spTree>
    <p:extLst>
      <p:ext uri="{BB962C8B-B14F-4D97-AF65-F5344CB8AC3E}">
        <p14:creationId xmlns:p14="http://schemas.microsoft.com/office/powerpoint/2010/main" val="3182999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14335BF-1C2E-63CA-8E0D-A5C10EC8E904}"/>
              </a:ext>
            </a:extLst>
          </p:cNvPr>
          <p:cNvSpPr>
            <a:spLocks noGrp="1"/>
          </p:cNvSpPr>
          <p:nvPr>
            <p:ph type="title"/>
          </p:nvPr>
        </p:nvSpPr>
        <p:spPr>
          <a:xfrm>
            <a:off x="838200" y="713312"/>
            <a:ext cx="4038600" cy="5431376"/>
          </a:xfrm>
        </p:spPr>
        <p:txBody>
          <a:bodyPr>
            <a:normAutofit/>
          </a:bodyPr>
          <a:lstStyle/>
          <a:p>
            <a:r>
              <a:rPr lang="en-GB"/>
              <a:t>What is a Public Inquiry?</a:t>
            </a:r>
          </a:p>
        </p:txBody>
      </p:sp>
      <p:sp>
        <p:nvSpPr>
          <p:cNvPr id="3" name="Content Placeholder 2">
            <a:extLst>
              <a:ext uri="{FF2B5EF4-FFF2-40B4-BE49-F238E27FC236}">
                <a16:creationId xmlns:a16="http://schemas.microsoft.com/office/drawing/2014/main" id="{259D75EC-5A48-0F64-579C-C073FFF12253}"/>
              </a:ext>
            </a:extLst>
          </p:cNvPr>
          <p:cNvSpPr>
            <a:spLocks noGrp="1"/>
          </p:cNvSpPr>
          <p:nvPr>
            <p:ph idx="1"/>
          </p:nvPr>
        </p:nvSpPr>
        <p:spPr>
          <a:xfrm>
            <a:off x="6095999" y="713313"/>
            <a:ext cx="5257801" cy="5431376"/>
          </a:xfrm>
        </p:spPr>
        <p:txBody>
          <a:bodyPr anchor="ctr">
            <a:normAutofit/>
          </a:bodyPr>
          <a:lstStyle/>
          <a:p>
            <a:pPr fontAlgn="base"/>
            <a:r>
              <a:rPr lang="en-US" sz="2000" b="0" i="0">
                <a:effectLst/>
                <a:latin typeface="Open Sans" panose="020B0606030504020204" pitchFamily="34" charset="0"/>
              </a:rPr>
              <a:t>A major investigation usually convened under the </a:t>
            </a:r>
            <a:r>
              <a:rPr lang="en-GB" sz="2000" b="0" i="0">
                <a:effectLst/>
                <a:latin typeface="Open Sans" panose="020B0606030504020204" pitchFamily="34" charset="0"/>
              </a:rPr>
              <a:t>Inquiries Act 2005 </a:t>
            </a:r>
            <a:r>
              <a:rPr lang="en-US" sz="2000" b="0" i="0">
                <a:effectLst/>
                <a:latin typeface="Open Sans" panose="020B0606030504020204" pitchFamily="34" charset="0"/>
              </a:rPr>
              <a:t>by a government minister into a matter of public concern.</a:t>
            </a:r>
          </a:p>
          <a:p>
            <a:pPr fontAlgn="base"/>
            <a:r>
              <a:rPr lang="en-US" sz="2000" b="0" i="0">
                <a:effectLst/>
                <a:latin typeface="Open Sans" panose="020B0606030504020204" pitchFamily="34" charset="0"/>
              </a:rPr>
              <a:t>Can be given special powers to compel testimony under oath and the release of other forms of evidence.</a:t>
            </a:r>
          </a:p>
          <a:p>
            <a:pPr fontAlgn="base"/>
            <a:r>
              <a:rPr lang="en-US" sz="2000" b="0" i="0">
                <a:effectLst/>
                <a:latin typeface="Open Sans" panose="020B0606030504020204" pitchFamily="34" charset="0"/>
              </a:rPr>
              <a:t>Each inquiry is led by a panel with a chairperson, usually a legally qualified</a:t>
            </a:r>
          </a:p>
          <a:p>
            <a:pPr fontAlgn="base"/>
            <a:r>
              <a:rPr lang="en-US" sz="2000" b="0" i="0">
                <a:effectLst/>
                <a:latin typeface="Open Sans" panose="020B0606030504020204" pitchFamily="34" charset="0"/>
              </a:rPr>
              <a:t>The Public Inquiry begins when its terms of reference are set out. These cover the questions the inquiry will address and the information and feedback that the Government wants.</a:t>
            </a:r>
          </a:p>
          <a:p>
            <a:pPr fontAlgn="base"/>
            <a:endParaRPr lang="en-GB" sz="2000"/>
          </a:p>
        </p:txBody>
      </p:sp>
    </p:spTree>
    <p:extLst>
      <p:ext uri="{BB962C8B-B14F-4D97-AF65-F5344CB8AC3E}">
        <p14:creationId xmlns:p14="http://schemas.microsoft.com/office/powerpoint/2010/main" val="100300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907C-E90B-A789-42CF-54E3F30E6E26}"/>
              </a:ext>
            </a:extLst>
          </p:cNvPr>
          <p:cNvSpPr>
            <a:spLocks noGrp="1"/>
          </p:cNvSpPr>
          <p:nvPr>
            <p:ph type="title"/>
          </p:nvPr>
        </p:nvSpPr>
        <p:spPr/>
        <p:txBody>
          <a:bodyPr/>
          <a:lstStyle/>
          <a:p>
            <a:r>
              <a:rPr lang="en-US" dirty="0"/>
              <a:t>The good news about Public Inquiries</a:t>
            </a:r>
            <a:endParaRPr lang="en-GB" dirty="0"/>
          </a:p>
        </p:txBody>
      </p:sp>
      <p:graphicFrame>
        <p:nvGraphicFramePr>
          <p:cNvPr id="5" name="Content Placeholder 2">
            <a:extLst>
              <a:ext uri="{FF2B5EF4-FFF2-40B4-BE49-F238E27FC236}">
                <a16:creationId xmlns:a16="http://schemas.microsoft.com/office/drawing/2014/main" id="{99959B20-BA0F-F34B-F7F0-3B68F7D2D7A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01311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4BEE98ADEF3C41ADCDC93F6EA292DB" ma:contentTypeVersion="22" ma:contentTypeDescription="Create a new document." ma:contentTypeScope="" ma:versionID="7df6b4ec903f9e160ec6becb0d9b503e">
  <xsd:schema xmlns:xsd="http://www.w3.org/2001/XMLSchema" xmlns:xs="http://www.w3.org/2001/XMLSchema" xmlns:p="http://schemas.microsoft.com/office/2006/metadata/properties" xmlns:ns2="fdab7921-ddbf-41e2-8996-6ed76d792096" xmlns:ns3="e18f9f69-e9a8-48b1-bd29-ae02d6ff8ec3" targetNamespace="http://schemas.microsoft.com/office/2006/metadata/properties" ma:root="true" ma:fieldsID="198f12ce656c48a90d5df0315e5596f1" ns2:_="" ns3:_="">
    <xsd:import namespace="fdab7921-ddbf-41e2-8996-6ed76d792096"/>
    <xsd:import namespace="e18f9f69-e9a8-48b1-bd29-ae02d6ff8ec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Note" minOccurs="0"/>
                <xsd:element ref="ns3:MediaServiceLocation" minOccurs="0"/>
                <xsd:element ref="ns3:MediaLengthInSeconds" minOccurs="0"/>
                <xsd:element ref="ns3:lcf76f155ced4ddcb4097134ff3c332f" minOccurs="0"/>
                <xsd:element ref="ns2:TaxCatchAll" minOccurs="0"/>
                <xsd:element ref="ns2:TaxKeywordTaxHTField" minOccurs="0"/>
                <xsd:element ref="ns3:_Flow_SignoffStatu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ab7921-ddbf-41e2-8996-6ed76d7920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c350e1d-8c42-4fa0-8767-3cd81bc06632}" ma:internalName="TaxCatchAll" ma:showField="CatchAllData" ma:web="fdab7921-ddbf-41e2-8996-6ed76d792096">
      <xsd:complexType>
        <xsd:complexContent>
          <xsd:extension base="dms:MultiChoiceLookup">
            <xsd:sequence>
              <xsd:element name="Value" type="dms:Lookup" maxOccurs="unbounded" minOccurs="0" nillable="true"/>
            </xsd:sequence>
          </xsd:extension>
        </xsd:complexContent>
      </xsd:complexType>
    </xsd:element>
    <xsd:element name="TaxKeywordTaxHTField" ma:index="26" nillable="true" ma:taxonomy="true" ma:internalName="TaxKeywordTaxHTField" ma:taxonomyFieldName="TaxKeyword" ma:displayName="Enterprise Keywords" ma:fieldId="{23f27201-bee3-471e-b2e7-b64fd8b7ca38}" ma:taxonomyMulti="true" ma:sspId="f9f8ac2e-ba8b-4457-b7b8-4c72f6bb1759"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f9f69-e9a8-48b1-bd29-ae02d6ff8ec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 ma:index="19" nillable="true" ma:displayName="Note" ma:format="Dropdown" ma:internalName="Note">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9f8ac2e-ba8b-4457-b7b8-4c72f6bb1759" ma:termSetId="09814cd3-568e-fe90-9814-8d621ff8fb84" ma:anchorId="fba54fb3-c3e1-fe81-a776-ca4b69148c4d" ma:open="true" ma:isKeyword="false">
      <xsd:complexType>
        <xsd:sequence>
          <xsd:element ref="pc:Terms" minOccurs="0" maxOccurs="1"/>
        </xsd:sequence>
      </xsd:complexType>
    </xsd:element>
    <xsd:element name="_Flow_SignoffStatus" ma:index="27" nillable="true" ma:displayName="Sign-off status" ma:internalName="Sign_x002d_off_x0020_status">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7921-ddbf-41e2-8996-6ed76d792096" xsi:nil="true"/>
    <_Flow_SignoffStatus xmlns="e18f9f69-e9a8-48b1-bd29-ae02d6ff8ec3" xsi:nil="true"/>
    <TaxKeywordTaxHTField xmlns="fdab7921-ddbf-41e2-8996-6ed76d792096">
      <Terms xmlns="http://schemas.microsoft.com/office/infopath/2007/PartnerControls"/>
    </TaxKeywordTaxHTField>
    <Note xmlns="e18f9f69-e9a8-48b1-bd29-ae02d6ff8ec3" xsi:nil="true"/>
    <lcf76f155ced4ddcb4097134ff3c332f xmlns="e18f9f69-e9a8-48b1-bd29-ae02d6ff8e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4D40CB-41F9-4D49-AB1E-44372743C30D}"/>
</file>

<file path=customXml/itemProps2.xml><?xml version="1.0" encoding="utf-8"?>
<ds:datastoreItem xmlns:ds="http://schemas.openxmlformats.org/officeDocument/2006/customXml" ds:itemID="{2F058993-8B98-49D8-979A-822593779032}"/>
</file>

<file path=customXml/itemProps3.xml><?xml version="1.0" encoding="utf-8"?>
<ds:datastoreItem xmlns:ds="http://schemas.openxmlformats.org/officeDocument/2006/customXml" ds:itemID="{0F371572-EB7F-42D7-8DB8-CADB5DB17F39}"/>
</file>

<file path=docProps/app.xml><?xml version="1.0" encoding="utf-8"?>
<Properties xmlns="http://schemas.openxmlformats.org/officeDocument/2006/extended-properties" xmlns:vt="http://schemas.openxmlformats.org/officeDocument/2006/docPropsVTypes">
  <TotalTime>1185</TotalTime>
  <Words>3281</Words>
  <Application>Microsoft Macintosh PowerPoint</Application>
  <PresentationFormat>Widescreen</PresentationFormat>
  <Paragraphs>187</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vt:lpstr>
      <vt:lpstr>Aptos Display</vt:lpstr>
      <vt:lpstr>Arial</vt:lpstr>
      <vt:lpstr>Calibri</vt:lpstr>
      <vt:lpstr>Open Sans</vt:lpstr>
      <vt:lpstr>Roboto</vt:lpstr>
      <vt:lpstr>Times New Roman</vt:lpstr>
      <vt:lpstr>Office Theme</vt:lpstr>
      <vt:lpstr>Consent: Broader Perspectives</vt:lpstr>
      <vt:lpstr>Consent is clearly a central issue in healthcare</vt:lpstr>
      <vt:lpstr>Good Communication is vital for consent</vt:lpstr>
      <vt:lpstr>Consent is fundamental throughout the patient journey</vt:lpstr>
      <vt:lpstr> Deeper insights into the consent process </vt:lpstr>
      <vt:lpstr>Inquests and Public Inquiries</vt:lpstr>
      <vt:lpstr>Inquests</vt:lpstr>
      <vt:lpstr>What is a Public Inquiry?</vt:lpstr>
      <vt:lpstr>The good news about Public Inquiries</vt:lpstr>
      <vt:lpstr>Drawbacks of Public Inquiries</vt:lpstr>
      <vt:lpstr>Some recent and current Public Inquiries</vt:lpstr>
      <vt:lpstr>THE INFECTED BLOOD INQUIRY  </vt:lpstr>
      <vt:lpstr>Infected Blood Inquiry</vt:lpstr>
      <vt:lpstr>THE INFECTED BLOOD INQUIRY</vt:lpstr>
      <vt:lpstr>Infected Blood Inquiry</vt:lpstr>
      <vt:lpstr>THE INFECTED BLOOD INQUIRY</vt:lpstr>
      <vt:lpstr>Infected Blood Inquiry</vt:lpstr>
      <vt:lpstr>INFECTED BLOOD INQUIRY</vt:lpstr>
      <vt:lpstr>Infected Blood Inquiry</vt:lpstr>
      <vt:lpstr>Other Inquiries highlighting consent issues</vt:lpstr>
      <vt:lpstr>Report of the All-Party Parliamentary Group on Birth Trauma  </vt:lpstr>
      <vt:lpstr>Findings involving consent and poor communication</vt:lpstr>
      <vt:lpstr>Ockenden Review Shrewsbury and Telford Maternity Services Final Report 2022</vt:lpstr>
      <vt:lpstr>Ockenden: Consent to post-mortems</vt:lpstr>
      <vt:lpstr>Ockenden recommended “essential action on informed consent”</vt:lpstr>
      <vt:lpstr>Ockenden consent- more recommendations</vt:lpstr>
      <vt:lpstr>Improvements made following recommendations</vt:lpstr>
      <vt:lpstr>Closer to home: Derby Maternity Review</vt:lpstr>
      <vt:lpstr>East Kent Hospitals University NHS Foundation Trust Maternity Report 2023</vt:lpstr>
      <vt:lpstr>East Kent findings 2023</vt:lpstr>
      <vt:lpstr>Women feeling patronised, and not getting answers to their questions</vt:lpstr>
      <vt:lpstr>East Kent: other consent-related findings</vt:lpstr>
      <vt:lpstr>January 18th 2024 </vt:lpstr>
      <vt:lpstr>Systematic Literature Review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Vivienne Harpwood</dc:creator>
  <cp:lastModifiedBy>Julie Smith</cp:lastModifiedBy>
  <cp:revision>7</cp:revision>
  <dcterms:created xsi:type="dcterms:W3CDTF">2024-11-22T12:43:42Z</dcterms:created>
  <dcterms:modified xsi:type="dcterms:W3CDTF">2024-11-25T07:01:06Z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0x010100874BEE98ADEF3C41ADCDC93F6EA292DB</vt:lpwstr>
  </property>
  <property fmtid="{D5CDD505-2E9C-101B-9397-08002B2CF9AE}" pid="3" name="TaxKeyword">
    <vt:lpwstr/>
  </property>
  <property fmtid="{D5CDD505-2E9C-101B-9397-08002B2CF9AE}" pid="4" name="MediaServiceImageTags">
    <vt:lpwstr/>
  </property>
</Properties>
</file>