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3B_BAD909F4.xml" ContentType="application/vnd.ms-powerpoint.comments+xml"/>
  <Override PartName="/ppt/comments/modernComment_13D_374F70DB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34"/>
  </p:notesMasterIdLst>
  <p:sldIdLst>
    <p:sldId id="256" r:id="rId5"/>
    <p:sldId id="257" r:id="rId6"/>
    <p:sldId id="258" r:id="rId7"/>
    <p:sldId id="278" r:id="rId8"/>
    <p:sldId id="310" r:id="rId9"/>
    <p:sldId id="266" r:id="rId10"/>
    <p:sldId id="311" r:id="rId11"/>
    <p:sldId id="312" r:id="rId12"/>
    <p:sldId id="313" r:id="rId13"/>
    <p:sldId id="314" r:id="rId14"/>
    <p:sldId id="315" r:id="rId15"/>
    <p:sldId id="328" r:id="rId16"/>
    <p:sldId id="316" r:id="rId17"/>
    <p:sldId id="317" r:id="rId18"/>
    <p:sldId id="318" r:id="rId19"/>
    <p:sldId id="319" r:id="rId20"/>
    <p:sldId id="320" r:id="rId21"/>
    <p:sldId id="321" r:id="rId22"/>
    <p:sldId id="271" r:id="rId23"/>
    <p:sldId id="327" r:id="rId24"/>
    <p:sldId id="264" r:id="rId25"/>
    <p:sldId id="270" r:id="rId26"/>
    <p:sldId id="323" r:id="rId27"/>
    <p:sldId id="324" r:id="rId28"/>
    <p:sldId id="325" r:id="rId29"/>
    <p:sldId id="279" r:id="rId30"/>
    <p:sldId id="308" r:id="rId31"/>
    <p:sldId id="307" r:id="rId32"/>
    <p:sldId id="32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5D78D7-7783-07C5-DA3B-C55700C744B0}" name="Tajudeen Fawehinmi" initials="TF" userId="S::tajudeenfawehinmi@focusconnect.org.au::91b87695-a2bc-49e1-942c-fa71e0cfccf0" providerId="AD"/>
  <p188:author id="{67FFC4DD-FE44-5A08-3500-51DF72222395}" name="Kelly Grasso" initials="KG" userId="S::kellygrasso@focusconnect.org.au::4baea8f9-8e66-4ccd-a801-c754ff9d6e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910DA-FCAB-F30D-6868-32656B345C5C}" v="2" dt="2025-09-22T01:01:46.571"/>
    <p1510:client id="{E903F4CD-665C-FD67-C1BB-0AD8F5C83432}" v="134" dt="2025-09-23T23:47:44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judeen Fawehinmi" userId="S::tajudeenfawehinmi@focusconnect.org.au::91b87695-a2bc-49e1-942c-fa71e0cfccf0" providerId="AD" clId="Web-{A99910DA-FCAB-F30D-6868-32656B345C5C}"/>
    <pc:docChg chg="addSld delSld">
      <pc:chgData name="Tajudeen Fawehinmi" userId="S::tajudeenfawehinmi@focusconnect.org.au::91b87695-a2bc-49e1-942c-fa71e0cfccf0" providerId="AD" clId="Web-{A99910DA-FCAB-F30D-6868-32656B345C5C}" dt="2025-09-22T01:01:46.571" v="1"/>
      <pc:docMkLst>
        <pc:docMk/>
      </pc:docMkLst>
      <pc:sldChg chg="del">
        <pc:chgData name="Tajudeen Fawehinmi" userId="S::tajudeenfawehinmi@focusconnect.org.au::91b87695-a2bc-49e1-942c-fa71e0cfccf0" providerId="AD" clId="Web-{A99910DA-FCAB-F30D-6868-32656B345C5C}" dt="2025-09-22T01:01:07.102" v="0"/>
        <pc:sldMkLst>
          <pc:docMk/>
          <pc:sldMk cId="3564300190" sldId="326"/>
        </pc:sldMkLst>
      </pc:sldChg>
      <pc:sldChg chg="new">
        <pc:chgData name="Tajudeen Fawehinmi" userId="S::tajudeenfawehinmi@focusconnect.org.au::91b87695-a2bc-49e1-942c-fa71e0cfccf0" providerId="AD" clId="Web-{A99910DA-FCAB-F30D-6868-32656B345C5C}" dt="2025-09-22T01:01:46.571" v="1"/>
        <pc:sldMkLst>
          <pc:docMk/>
          <pc:sldMk cId="1225019937" sldId="329"/>
        </pc:sldMkLst>
      </pc:sldChg>
    </pc:docChg>
  </pc:docChgLst>
  <pc:docChgLst>
    <pc:chgData name="Tajudeen Fawehinmi" userId="S::tajudeenfawehinmi@focusconnect.org.au::91b87695-a2bc-49e1-942c-fa71e0cfccf0" providerId="AD" clId="Web-{E903F4CD-665C-FD67-C1BB-0AD8F5C83432}"/>
    <pc:docChg chg="delSld modSld">
      <pc:chgData name="Tajudeen Fawehinmi" userId="S::tajudeenfawehinmi@focusconnect.org.au::91b87695-a2bc-49e1-942c-fa71e0cfccf0" providerId="AD" clId="Web-{E903F4CD-665C-FD67-C1BB-0AD8F5C83432}" dt="2025-09-23T23:47:44.629" v="133" actId="20577"/>
      <pc:docMkLst>
        <pc:docMk/>
      </pc:docMkLst>
      <pc:sldChg chg="modSp">
        <pc:chgData name="Tajudeen Fawehinmi" userId="S::tajudeenfawehinmi@focusconnect.org.au::91b87695-a2bc-49e1-942c-fa71e0cfccf0" providerId="AD" clId="Web-{E903F4CD-665C-FD67-C1BB-0AD8F5C83432}" dt="2025-09-22T01:21:07.731" v="0" actId="20577"/>
        <pc:sldMkLst>
          <pc:docMk/>
          <pc:sldMk cId="2954833493" sldId="256"/>
        </pc:sldMkLst>
        <pc:spChg chg="mod">
          <ac:chgData name="Tajudeen Fawehinmi" userId="S::tajudeenfawehinmi@focusconnect.org.au::91b87695-a2bc-49e1-942c-fa71e0cfccf0" providerId="AD" clId="Web-{E903F4CD-665C-FD67-C1BB-0AD8F5C83432}" dt="2025-09-22T01:21:07.731" v="0" actId="20577"/>
          <ac:spMkLst>
            <pc:docMk/>
            <pc:sldMk cId="2954833493" sldId="256"/>
            <ac:spMk id="5" creationId="{F679F6B3-35FE-2567-6385-F76F9C4ED262}"/>
          </ac:spMkLst>
        </pc:spChg>
      </pc:sldChg>
      <pc:sldChg chg="modSp">
        <pc:chgData name="Tajudeen Fawehinmi" userId="S::tajudeenfawehinmi@focusconnect.org.au::91b87695-a2bc-49e1-942c-fa71e0cfccf0" providerId="AD" clId="Web-{E903F4CD-665C-FD67-C1BB-0AD8F5C83432}" dt="2025-09-22T02:10:07.752" v="96" actId="20577"/>
        <pc:sldMkLst>
          <pc:docMk/>
          <pc:sldMk cId="2712982437" sldId="264"/>
        </pc:sldMkLst>
        <pc:spChg chg="mod">
          <ac:chgData name="Tajudeen Fawehinmi" userId="S::tajudeenfawehinmi@focusconnect.org.au::91b87695-a2bc-49e1-942c-fa71e0cfccf0" providerId="AD" clId="Web-{E903F4CD-665C-FD67-C1BB-0AD8F5C83432}" dt="2025-09-22T02:10:07.752" v="96" actId="20577"/>
          <ac:spMkLst>
            <pc:docMk/>
            <pc:sldMk cId="2712982437" sldId="264"/>
            <ac:spMk id="3" creationId="{00000000-0000-0000-0000-000000000000}"/>
          </ac:spMkLst>
        </pc:spChg>
      </pc:sldChg>
      <pc:sldChg chg="modSp">
        <pc:chgData name="Tajudeen Fawehinmi" userId="S::tajudeenfawehinmi@focusconnect.org.au::91b87695-a2bc-49e1-942c-fa71e0cfccf0" providerId="AD" clId="Web-{E903F4CD-665C-FD67-C1BB-0AD8F5C83432}" dt="2025-09-23T23:47:44.629" v="133" actId="20577"/>
        <pc:sldMkLst>
          <pc:docMk/>
          <pc:sldMk cId="3134786036" sldId="315"/>
        </pc:sldMkLst>
        <pc:spChg chg="mod">
          <ac:chgData name="Tajudeen Fawehinmi" userId="S::tajudeenfawehinmi@focusconnect.org.au::91b87695-a2bc-49e1-942c-fa71e0cfccf0" providerId="AD" clId="Web-{E903F4CD-665C-FD67-C1BB-0AD8F5C83432}" dt="2025-09-23T23:47:44.629" v="133" actId="20577"/>
          <ac:spMkLst>
            <pc:docMk/>
            <pc:sldMk cId="3134786036" sldId="315"/>
            <ac:spMk id="3" creationId="{4AA47EA8-1749-6387-1417-0E1A199233A9}"/>
          </ac:spMkLst>
        </pc:spChg>
      </pc:sldChg>
      <pc:sldChg chg="modSp">
        <pc:chgData name="Tajudeen Fawehinmi" userId="S::tajudeenfawehinmi@focusconnect.org.au::91b87695-a2bc-49e1-942c-fa71e0cfccf0" providerId="AD" clId="Web-{E903F4CD-665C-FD67-C1BB-0AD8F5C83432}" dt="2025-09-23T03:31:42.263" v="107" actId="20577"/>
        <pc:sldMkLst>
          <pc:docMk/>
          <pc:sldMk cId="3805155986" sldId="316"/>
        </pc:sldMkLst>
        <pc:spChg chg="mod">
          <ac:chgData name="Tajudeen Fawehinmi" userId="S::tajudeenfawehinmi@focusconnect.org.au::91b87695-a2bc-49e1-942c-fa71e0cfccf0" providerId="AD" clId="Web-{E903F4CD-665C-FD67-C1BB-0AD8F5C83432}" dt="2025-09-23T03:31:42.263" v="107" actId="20577"/>
          <ac:spMkLst>
            <pc:docMk/>
            <pc:sldMk cId="3805155986" sldId="316"/>
            <ac:spMk id="3" creationId="{206B02AE-1AA2-B977-043B-0D5F7A09F91A}"/>
          </ac:spMkLst>
        </pc:spChg>
      </pc:sldChg>
      <pc:sldChg chg="del">
        <pc:chgData name="Tajudeen Fawehinmi" userId="S::tajudeenfawehinmi@focusconnect.org.au::91b87695-a2bc-49e1-942c-fa71e0cfccf0" providerId="AD" clId="Web-{E903F4CD-665C-FD67-C1BB-0AD8F5C83432}" dt="2025-09-23T03:31:53.529" v="108"/>
        <pc:sldMkLst>
          <pc:docMk/>
          <pc:sldMk cId="1225019937" sldId="329"/>
        </pc:sldMkLst>
      </pc:sldChg>
    </pc:docChg>
  </pc:docChgLst>
</pc:chgInfo>
</file>

<file path=ppt/comments/modernComment_13B_BAD909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0403E3-73C3-4290-879A-6C194C080BE5}" authorId="{67FFC4DD-FE44-5A08-3500-51DF72222395}" status="resolved" created="2025-05-30T06:20:50.234" complete="100000">
    <pc:sldMkLst xmlns:pc="http://schemas.microsoft.com/office/powerpoint/2013/main/command">
      <pc:docMk/>
      <pc:sldMk cId="3134786036" sldId="315"/>
    </pc:sldMkLst>
    <p188:txBody>
      <a:bodyPr/>
      <a:lstStyle/>
      <a:p>
        <a:r>
          <a:rPr lang="en-US"/>
          <a:t>Should we refer to SIRS? and identify the 8 types of reportable incidents which are:
unreasonable use of force
unlawful sexual contact or inappropriate sexual conduct
psychological or emotional abuse
unexpected death
stealing or financial coercion by a staff member
neglect
inappropriate use of restrictive practices
unexplained absence.</a:t>
        </a:r>
      </a:p>
    </p188:txBody>
  </p188:cm>
</p188:cmLst>
</file>

<file path=ppt/comments/modernComment_13D_374F70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F13FEB-284B-4A02-8DB4-8456E2D27406}" authorId="{67FFC4DD-FE44-5A08-3500-51DF72222395}" status="resolved" created="2025-05-30T06:23:44.58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27953115" sldId="317"/>
      <ac:spMk id="3" creationId="{C1A6FE73-96D6-8704-CBF3-F77A499CDB93}"/>
      <ac:txMk cp="95">
        <ac:context len="276" hash="1646733469"/>
      </ac:txMk>
    </ac:txMkLst>
    <p188:pos x="2661780" y="1158657"/>
    <p188:txBody>
      <a:bodyPr/>
      <a:lstStyle/>
      <a:p>
        <a:r>
          <a:rPr lang="en-US"/>
          <a:t>info@focusconnect.org.au (lowercase)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E9DE5-AC49-477F-8C04-A3A7C1E481D0}" type="datetimeFigureOut">
              <a:rPr lang="en-AU" smtClean="0"/>
              <a:t>23/09/2025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B6D2C-4218-4E77-B1DF-252287D38E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52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6D2C-4218-4E77-B1DF-252287D38EF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87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B6D2C-4218-4E77-B1DF-252287D38EF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72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32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619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56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64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46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254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46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41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22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48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14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3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91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08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74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079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E01D88-B136-4196-9213-4A467CD14D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09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agedcarequality.gov.au/resources/code-conduct-aged-care-fact-she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52648465875069" TargetMode="External"/><Relationship Id="rId2" Type="http://schemas.microsoft.com/office/2018/10/relationships/comments" Target="../comments/modernComment_13B_BAD909F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agedcarequality.gov.au/providers/serious-incident-response-schem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agedcarequality.gov.au/sites/default/files/media/acr_shs_003_sirs_home_services_provider_guidelines_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geingdisabilitycommission.nsw.gov.au/documents/tools-and-resources/for-professionals/NSW-Elder-Abuse-Toolkit.pdf" TargetMode="External"/><Relationship Id="rId2" Type="http://schemas.openxmlformats.org/officeDocument/2006/relationships/hyperlink" Target="https://www.health.gov.au/resources/publications/national-plan-to-respond-to-the-abuse-of-older-australia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ocusconnect.org.au" TargetMode="External"/><Relationship Id="rId2" Type="http://schemas.microsoft.com/office/2018/10/relationships/comments" Target="../comments/modernComment_13D_374F70DB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tel:02%204627%20118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agedcarequality.gov.au/making-complaint/lodge-complaint/online-complaints-for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dcarequality.gov.au/sites/default/files/media/standards-providers-powerpoint.pptx" TargetMode="External"/><Relationship Id="rId2" Type="http://schemas.openxmlformats.org/officeDocument/2006/relationships/hyperlink" Target="https://www.health.gov.au/our-work/support-at-home/support-at-home-provider-trai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cusconnect.org.au/" TargetMode="External"/><Relationship Id="rId2" Type="http://schemas.openxmlformats.org/officeDocument/2006/relationships/hyperlink" Target="https://www.focusconnect.org.au/our-his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info@focusconnect.org.a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OyZMRw_Fz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ocusconnect.org.a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Taw2Q2QIkU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icUIM-vM3k" TargetMode="External"/><Relationship Id="rId2" Type="http://schemas.openxmlformats.org/officeDocument/2006/relationships/hyperlink" Target="https://youtu.be/uI5jGydMj1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haronHooper@focusconnect.org.au" TargetMode="External"/><Relationship Id="rId2" Type="http://schemas.openxmlformats.org/officeDocument/2006/relationships/hyperlink" Target="mailto:kellygrasso@focusconnect.org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focusconnect.org.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secure.employmenthero.com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health.gov.au/resources/publications/new-aged-care-act-rules-consultation-release-3-provider-obligation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0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2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0513" y="612648"/>
            <a:ext cx="5364199" cy="22246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>
                <a:solidFill>
                  <a:srgbClr val="FFFFFF"/>
                </a:solidFill>
                <a:latin typeface="Aptos" panose="020B0004020202020204" pitchFamily="34" charset="0"/>
              </a:rPr>
              <a:t>     Induction &amp;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3" y="1643821"/>
            <a:ext cx="3856774" cy="1012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79F6B3-35FE-2567-6385-F76F9C4ED262}"/>
              </a:ext>
            </a:extLst>
          </p:cNvPr>
          <p:cNvSpPr txBox="1"/>
          <p:nvPr/>
        </p:nvSpPr>
        <p:spPr>
          <a:xfrm>
            <a:off x="0" y="2632501"/>
            <a:ext cx="522464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latin typeface="Aptos"/>
              </a:rPr>
              <a:t>Aged Care Services Associated Provider Induction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295483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46C2-CD9A-8502-C8FF-178AC44D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>
              <a:buNone/>
            </a:pPr>
            <a:r>
              <a:rPr lang="en-US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Code of Conduct – Key Principles</a:t>
            </a:r>
            <a:endParaRPr lang="en-US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You must: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Act with respect for people’s rights and dignity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Deliver care and services competently and safely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Communicate honestly and transparently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/>
              </a:rPr>
              <a:t>Take action </a:t>
            </a:r>
            <a:r>
              <a:rPr lang="en-US">
                <a:solidFill>
                  <a:srgbClr val="222222"/>
                </a:solidFill>
                <a:latin typeface="Aptos"/>
              </a:rPr>
              <a:t>and report if</a:t>
            </a:r>
            <a:r>
              <a:rPr lang="en-US" b="0" i="0">
                <a:solidFill>
                  <a:srgbClr val="222222"/>
                </a:solidFill>
                <a:effectLst/>
                <a:latin typeface="Aptos"/>
              </a:rPr>
              <a:t> you witness poor care or abuse</a:t>
            </a:r>
            <a:r>
              <a:rPr lang="en-US">
                <a:solidFill>
                  <a:srgbClr val="222222"/>
                </a:solidFill>
                <a:latin typeface="Aptos"/>
              </a:rPr>
              <a:t> </a:t>
            </a:r>
            <a:endParaRPr lang="en-US" b="0" i="0">
              <a:solidFill>
                <a:srgbClr val="222222"/>
              </a:solidFill>
              <a:effectLst/>
              <a:latin typeface="Aptos"/>
            </a:endParaRPr>
          </a:p>
          <a:p>
            <a:pPr algn="l">
              <a:buNone/>
            </a:pPr>
            <a:endParaRPr lang="en-US" sz="1200" b="1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l">
              <a:buNone/>
            </a:pPr>
            <a:r>
              <a:rPr lang="en-US" sz="1200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Resources:</a:t>
            </a:r>
            <a:endParaRPr lang="en-US" sz="1200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Aged Care Code of Conduct – </a:t>
            </a:r>
            <a:r>
              <a:rPr lang="en-US" sz="1200" b="0" i="0">
                <a:solidFill>
                  <a:srgbClr val="1155CC"/>
                </a:solidFill>
                <a:effectLst/>
                <a:latin typeface="Aptos" panose="020B0004020202020204" pitchFamily="34" charset="0"/>
                <a:hlinkClick r:id="rId2"/>
              </a:rPr>
              <a:t>Commission Factsheet</a:t>
            </a:r>
            <a:endParaRPr lang="en-US" sz="1200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80C8F-2A47-9A5E-5A2F-94DAE73E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5C8C7-F782-DE5B-641B-681CD144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10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2EAD9-F5F7-5725-C502-CD615C408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7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7EA8-1749-6387-1417-0E1A19923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Aptos"/>
              </a:rPr>
              <a:t>Risk and Incident Reporting</a:t>
            </a:r>
            <a:endParaRPr lang="en-US" b="0" i="0" dirty="0">
              <a:solidFill>
                <a:srgbClr val="222222"/>
              </a:solidFill>
              <a:effectLst/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ptos"/>
              </a:rPr>
              <a:t>Types of</a:t>
            </a:r>
            <a:r>
              <a:rPr lang="en-US" b="1" dirty="0">
                <a:solidFill>
                  <a:srgbClr val="222222"/>
                </a:solidFill>
                <a:latin typeface="Aptos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Aptos"/>
              </a:rPr>
              <a:t>incidents:</a:t>
            </a:r>
            <a:endParaRPr lang="en-US" b="0" i="0" dirty="0">
              <a:solidFill>
                <a:srgbClr val="222222"/>
              </a:solidFill>
              <a:effectLst/>
              <a:latin typeface="Apto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ptos"/>
              </a:rPr>
              <a:t>Abuse or neglect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ptos"/>
              </a:rPr>
              <a:t>Falls, injury or health deterioration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ptos"/>
              </a:rPr>
              <a:t>Medication errors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ptos"/>
              </a:rPr>
              <a:t>Near misses or system failures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ptos"/>
              </a:rPr>
              <a:t>How to report:</a:t>
            </a:r>
            <a:endParaRPr lang="en-US" b="0" i="0" dirty="0">
              <a:solidFill>
                <a:srgbClr val="222222"/>
              </a:solidFill>
              <a:effectLst/>
              <a:latin typeface="Apto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ptos"/>
              </a:rPr>
              <a:t>Complete FOCUS Connect Inciden</a:t>
            </a:r>
            <a:r>
              <a:rPr lang="en-US" dirty="0">
                <a:solidFill>
                  <a:srgbClr val="222222"/>
                </a:solidFill>
                <a:latin typeface="Aptos"/>
              </a:rPr>
              <a:t>t report </a:t>
            </a:r>
            <a:r>
              <a:rPr lang="en-US" b="0" i="0" dirty="0">
                <a:solidFill>
                  <a:srgbClr val="222222"/>
                </a:solidFill>
                <a:effectLst/>
                <a:latin typeface="Aptos"/>
              </a:rPr>
              <a:t>form </a:t>
            </a:r>
            <a:r>
              <a:rPr lang="en-US" dirty="0">
                <a:solidFill>
                  <a:srgbClr val="222222"/>
                </a:solidFill>
                <a:latin typeface="Aptos"/>
              </a:rPr>
              <a:t>via this link </a:t>
            </a:r>
            <a:r>
              <a:rPr lang="en-US" dirty="0">
                <a:solidFill>
                  <a:srgbClr val="222222"/>
                </a:solidFill>
                <a:ea typeface="+mn-lt"/>
                <a:cs typeface="+mn-lt"/>
                <a:hlinkClick r:id="rId3"/>
              </a:rPr>
              <a:t>https://form.jotform.com/252648465875069</a:t>
            </a:r>
            <a:r>
              <a:rPr lang="en-US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endParaRPr lang="en-US" b="0" i="0" dirty="0">
              <a:solidFill>
                <a:srgbClr val="222222"/>
              </a:solidFill>
              <a:effectLst/>
              <a:latin typeface="Trebuchet MS"/>
              <a:ea typeface="+mn-lt"/>
              <a:cs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ptos"/>
              </a:rPr>
              <a:t>Contact FOCUS Connect designated </a:t>
            </a:r>
            <a:r>
              <a:rPr lang="en-US" dirty="0">
                <a:solidFill>
                  <a:srgbClr val="222222"/>
                </a:solidFill>
                <a:latin typeface="Aptos"/>
              </a:rPr>
              <a:t>contact person </a:t>
            </a:r>
            <a:endParaRPr lang="en-US" b="0" i="0" dirty="0">
              <a:solidFill>
                <a:srgbClr val="222222"/>
              </a:solidFill>
              <a:effectLst/>
              <a:latin typeface="Aptos"/>
            </a:endParaRPr>
          </a:p>
          <a:p>
            <a:pPr>
              <a:buNone/>
            </a:pPr>
            <a:br>
              <a:rPr lang="en-US" sz="1500" dirty="0"/>
            </a:br>
            <a:r>
              <a:rPr lang="en-US" sz="1500" dirty="0">
                <a:latin typeface="Aptos"/>
              </a:rPr>
              <a:t>Resources : </a:t>
            </a:r>
            <a:r>
              <a:rPr lang="en-US" sz="1500" dirty="0">
                <a:latin typeface="Aptos"/>
                <a:hlinkClick r:id="rId4"/>
              </a:rPr>
              <a:t>https://www.agedcarequality.gov.au/providers/serious-incident-response-scheme</a:t>
            </a:r>
            <a:r>
              <a:rPr lang="en-US" sz="1500" dirty="0">
                <a:latin typeface="Aptos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9416-8CE0-8409-474B-9738AC0F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C180F-0F70-86DB-C0CF-377B8574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11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10CDD6-DE5F-1CBC-DE20-89326EA1E7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60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EBE5-F4F1-9E2A-0F45-DE6C4D55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40" y="1256521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100" b="1">
                <a:solidFill>
                  <a:srgbClr val="212121"/>
                </a:solidFill>
                <a:latin typeface="Aptos"/>
                <a:cs typeface="Segoe UI"/>
              </a:rPr>
              <a:t>AGED CARE QUALITY AND SAFETY COMMISSION SERIOUS INCIDENT SCHEME REPORTING </a:t>
            </a:r>
            <a:endParaRPr lang="en-US" sz="1100"/>
          </a:p>
          <a:p>
            <a:pPr marL="0" indent="0">
              <a:buNone/>
            </a:pPr>
            <a:r>
              <a:rPr lang="en-US" sz="1100">
                <a:solidFill>
                  <a:srgbClr val="212121"/>
                </a:solidFill>
                <a:latin typeface="Aptos"/>
                <a:cs typeface="Segoe UI"/>
              </a:rPr>
              <a:t>Under the SIRS, providers are also required to notify the Commission of a subset of reportable incidents that occur, including alleged and suspected events, as well as witnessed events. The Commission reviews all incident notifications to identify risk of harm to participants</a:t>
            </a:r>
            <a:endParaRPr lang="en-US" sz="1100">
              <a:solidFill>
                <a:srgbClr val="404040"/>
              </a:solidFill>
              <a:latin typeface="Aptos"/>
              <a:cs typeface="Segoe UI"/>
            </a:endParaRPr>
          </a:p>
          <a:p>
            <a:pPr marL="0" indent="0">
              <a:buNone/>
            </a:pPr>
            <a:endParaRPr lang="en-US" sz="1100" b="1">
              <a:solidFill>
                <a:srgbClr val="212121"/>
              </a:solidFill>
              <a:latin typeface="Aptos"/>
              <a:cs typeface="Segoe UI"/>
            </a:endParaRPr>
          </a:p>
          <a:p>
            <a:pPr marL="0" indent="0">
              <a:buNone/>
            </a:pPr>
            <a:r>
              <a:rPr lang="en-US" sz="1100" b="1">
                <a:solidFill>
                  <a:srgbClr val="212121"/>
                </a:solidFill>
                <a:latin typeface="Aptos"/>
                <a:cs typeface="Segoe UI"/>
              </a:rPr>
              <a:t>THE 8 TYPES OF SIRS REPORTABLE INCIDENT </a:t>
            </a:r>
            <a:endParaRPr lang="en-US" sz="1100" b="1">
              <a:solidFill>
                <a:srgbClr val="404040"/>
              </a:solidFill>
              <a:latin typeface="Aptos"/>
              <a:cs typeface="Segoe UI"/>
            </a:endParaRPr>
          </a:p>
          <a:p>
            <a:pPr marL="285750" indent="-285750">
              <a:buFont typeface="Arial" charset="2"/>
              <a:buChar char="•"/>
            </a:pPr>
            <a:r>
              <a:rPr lang="en-US" sz="1100">
                <a:solidFill>
                  <a:srgbClr val="212121"/>
                </a:solidFill>
                <a:latin typeface="Aptos"/>
                <a:cs typeface="Segoe UI"/>
              </a:rPr>
              <a:t>unreasonable use of force</a:t>
            </a:r>
            <a:endParaRPr lang="en-US" sz="1100">
              <a:solidFill>
                <a:srgbClr val="404040"/>
              </a:solidFill>
              <a:latin typeface="Aptos"/>
              <a:cs typeface="Segoe UI"/>
            </a:endParaRPr>
          </a:p>
          <a:p>
            <a:pPr marL="285750" indent="-285750">
              <a:buFont typeface="Arial" charset="2"/>
              <a:buChar char="•"/>
            </a:pPr>
            <a:r>
              <a:rPr lang="en-US" sz="1100">
                <a:solidFill>
                  <a:srgbClr val="212121"/>
                </a:solidFill>
                <a:latin typeface="Aptos"/>
                <a:cs typeface="Segoe UI"/>
              </a:rPr>
              <a:t>unlawful sexual contact or inappropriate sexual conduct</a:t>
            </a:r>
            <a:endParaRPr lang="en-US" sz="1100">
              <a:solidFill>
                <a:srgbClr val="404040"/>
              </a:solidFill>
              <a:latin typeface="Aptos"/>
              <a:cs typeface="Segoe UI"/>
            </a:endParaRPr>
          </a:p>
          <a:p>
            <a:pPr marL="285750" indent="-285750">
              <a:buFont typeface="Arial" charset="2"/>
              <a:buChar char="•"/>
            </a:pPr>
            <a:r>
              <a:rPr lang="en-US" sz="1100">
                <a:solidFill>
                  <a:srgbClr val="212121"/>
                </a:solidFill>
                <a:latin typeface="Aptos"/>
                <a:cs typeface="Segoe UI"/>
              </a:rPr>
              <a:t>psychological or emotional abuse</a:t>
            </a:r>
            <a:endParaRPr lang="en-US" sz="1100">
              <a:solidFill>
                <a:srgbClr val="404040"/>
              </a:solidFill>
              <a:latin typeface="Aptos"/>
              <a:cs typeface="Segoe UI"/>
            </a:endParaRPr>
          </a:p>
          <a:p>
            <a:pPr marL="285750" indent="-285750">
              <a:buFont typeface="Arial" charset="2"/>
              <a:buChar char="•"/>
            </a:pPr>
            <a:r>
              <a:rPr lang="en-US" sz="1100">
                <a:solidFill>
                  <a:srgbClr val="212121"/>
                </a:solidFill>
                <a:latin typeface="Aptos"/>
                <a:cs typeface="Segoe UI"/>
              </a:rPr>
              <a:t>unexpected death</a:t>
            </a:r>
            <a:endParaRPr lang="en-US" sz="1100">
              <a:solidFill>
                <a:srgbClr val="404040"/>
              </a:solidFill>
              <a:latin typeface="Aptos"/>
              <a:cs typeface="Segoe UI"/>
            </a:endParaRPr>
          </a:p>
          <a:p>
            <a:pPr marL="285750" indent="-285750">
              <a:buFont typeface="Arial" charset="2"/>
              <a:buChar char="•"/>
            </a:pPr>
            <a:r>
              <a:rPr lang="en-US" sz="1100">
                <a:solidFill>
                  <a:srgbClr val="212121"/>
                </a:solidFill>
                <a:latin typeface="Aptos"/>
                <a:cs typeface="Segoe UI"/>
              </a:rPr>
              <a:t>stealing or financial coercion by a staff member</a:t>
            </a:r>
            <a:endParaRPr lang="en-US" sz="1100">
              <a:solidFill>
                <a:srgbClr val="404040"/>
              </a:solidFill>
              <a:latin typeface="Aptos"/>
              <a:cs typeface="Segoe UI"/>
            </a:endParaRPr>
          </a:p>
          <a:p>
            <a:pPr marL="285750" indent="-285750">
              <a:buFont typeface="Arial" charset="2"/>
              <a:buChar char="•"/>
            </a:pPr>
            <a:r>
              <a:rPr lang="en-US" sz="1100">
                <a:solidFill>
                  <a:srgbClr val="212121"/>
                </a:solidFill>
                <a:latin typeface="Aptos"/>
                <a:cs typeface="Segoe UI"/>
              </a:rPr>
              <a:t>neglect</a:t>
            </a:r>
            <a:endParaRPr lang="en-US" sz="1100">
              <a:solidFill>
                <a:srgbClr val="404040"/>
              </a:solidFill>
              <a:latin typeface="Aptos"/>
              <a:cs typeface="Segoe UI"/>
            </a:endParaRPr>
          </a:p>
          <a:p>
            <a:pPr marL="285750" indent="-285750">
              <a:buFont typeface="Arial" charset="2"/>
              <a:buChar char="•"/>
            </a:pPr>
            <a:r>
              <a:rPr lang="en-US" sz="1100">
                <a:solidFill>
                  <a:srgbClr val="212121"/>
                </a:solidFill>
                <a:latin typeface="Aptos"/>
                <a:cs typeface="Segoe UI"/>
              </a:rPr>
              <a:t>inappropriate use of restrictive practices</a:t>
            </a:r>
            <a:endParaRPr lang="en-US" sz="1100">
              <a:solidFill>
                <a:srgbClr val="404040"/>
              </a:solidFill>
              <a:latin typeface="Aptos"/>
              <a:cs typeface="Segoe UI"/>
            </a:endParaRPr>
          </a:p>
          <a:p>
            <a:pPr marL="285750" indent="-285750">
              <a:buFont typeface="Arial" charset="2"/>
              <a:buChar char="•"/>
            </a:pPr>
            <a:r>
              <a:rPr lang="en-US" sz="1100">
                <a:solidFill>
                  <a:srgbClr val="212121"/>
                </a:solidFill>
                <a:latin typeface="Aptos"/>
                <a:cs typeface="Segoe UI"/>
              </a:rPr>
              <a:t>unexplained absence</a:t>
            </a:r>
            <a:endParaRPr lang="en-US" sz="1100">
              <a:solidFill>
                <a:srgbClr val="404040"/>
              </a:solidFill>
              <a:latin typeface="Aptos"/>
              <a:cs typeface="Segoe UI"/>
            </a:endParaRPr>
          </a:p>
          <a:p>
            <a:pPr marL="0" indent="0">
              <a:buNone/>
            </a:pPr>
            <a:endParaRPr lang="en-US" sz="1100">
              <a:solidFill>
                <a:srgbClr val="404040"/>
              </a:solidFill>
              <a:latin typeface="Aptos"/>
              <a:cs typeface="Segoe UI"/>
            </a:endParaRPr>
          </a:p>
          <a:p>
            <a:pPr marL="0" indent="0">
              <a:buNone/>
            </a:pPr>
            <a:endParaRPr lang="en-US" sz="1100">
              <a:solidFill>
                <a:srgbClr val="404040"/>
              </a:solidFill>
              <a:latin typeface="Aptos"/>
              <a:cs typeface="Segoe UI"/>
            </a:endParaRPr>
          </a:p>
          <a:p>
            <a:pPr marL="0" indent="0">
              <a:buNone/>
            </a:pPr>
            <a:r>
              <a:rPr lang="en-US" sz="1100">
                <a:solidFill>
                  <a:srgbClr val="404040"/>
                </a:solidFill>
                <a:latin typeface="Aptos"/>
                <a:cs typeface="Segoe UI"/>
              </a:rPr>
              <a:t>Resource -  </a:t>
            </a:r>
            <a:r>
              <a:rPr lang="en-US" sz="1100">
                <a:solidFill>
                  <a:srgbClr val="404040"/>
                </a:solidFill>
                <a:latin typeface="Aptos"/>
                <a:cs typeface="Segoe UI"/>
                <a:hlinkClick r:id="rId2"/>
              </a:rPr>
              <a:t>Serious Incident Response Scheme - Guidelines for providers of home services</a:t>
            </a:r>
            <a:endParaRPr lang="en-US" sz="1100">
              <a:latin typeface="Apto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1AF80-C5E3-BED9-87D3-8832855B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9DF25-174D-B4FA-7001-E4A495DA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12</a:t>
            </a:fld>
            <a:endParaRPr lang="en-AU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23A0A17D-FA8F-92B9-2DB7-B45F4F74C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9" y="235058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B02AE-1AA2-B977-043B-0D5F7A09F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Aptos"/>
              </a:rPr>
              <a:t>Working with Vulnerable People</a:t>
            </a:r>
            <a:endParaRPr lang="en-US" b="0" i="0" dirty="0">
              <a:solidFill>
                <a:srgbClr val="222222"/>
              </a:solidFill>
              <a:effectLst/>
              <a:latin typeface="Apto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ptos"/>
              </a:rPr>
              <a:t>Requirements:</a:t>
            </a:r>
            <a:endParaRPr lang="en-US" b="0" i="0" dirty="0">
              <a:solidFill>
                <a:srgbClr val="222222"/>
              </a:solidFill>
              <a:effectLst/>
              <a:latin typeface="Apto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ptos"/>
              </a:rPr>
              <a:t>Police check (less than 3 years old)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ptos"/>
              </a:rPr>
              <a:t>Mandatory reporting of abuse or neglect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ptos"/>
              </a:rPr>
              <a:t>Guidance:</a:t>
            </a:r>
            <a:endParaRPr lang="en-US" b="0" i="0" dirty="0">
              <a:solidFill>
                <a:srgbClr val="222222"/>
              </a:solidFill>
              <a:effectLst/>
              <a:latin typeface="Apto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ptos"/>
              </a:rPr>
              <a:t>Understand signs of elder abuse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ptos"/>
              </a:rPr>
              <a:t>Know when and how to intervene</a:t>
            </a:r>
          </a:p>
          <a:p>
            <a:pPr algn="l">
              <a:buNone/>
            </a:pPr>
            <a:r>
              <a:rPr lang="en-US" sz="1200" b="1" i="0" dirty="0">
                <a:solidFill>
                  <a:srgbClr val="222222"/>
                </a:solidFill>
                <a:effectLst/>
                <a:latin typeface="Aptos"/>
              </a:rPr>
              <a:t>Resources:</a:t>
            </a:r>
            <a:endParaRPr lang="en-US" sz="1200" b="0" i="0" dirty="0">
              <a:solidFill>
                <a:srgbClr val="222222"/>
              </a:solidFill>
              <a:effectLst/>
              <a:latin typeface="Apto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55CC"/>
                </a:solidFill>
                <a:effectLst/>
                <a:latin typeface="Aptos"/>
                <a:hlinkClick r:id="rId2"/>
              </a:rPr>
              <a:t>Elder Abuse Prevention Toolkit</a:t>
            </a:r>
            <a:r>
              <a:rPr lang="en-US" sz="1200" b="0" i="0" dirty="0">
                <a:solidFill>
                  <a:srgbClr val="1155CC"/>
                </a:solidFill>
                <a:effectLst/>
                <a:latin typeface="Aptos"/>
              </a:rPr>
              <a:t> </a:t>
            </a:r>
            <a:r>
              <a:rPr lang="en-US" sz="1200" b="0" i="0" dirty="0">
                <a:solidFill>
                  <a:srgbClr val="1155CC"/>
                </a:solidFill>
                <a:effectLst/>
                <a:latin typeface="Aptos"/>
                <a:hlinkClick r:id="rId3"/>
              </a:rPr>
              <a:t>https://ageingdisabilitycommission.nsw.gov.au/documents/tools-and-resources/for-professionals/NSW-Elder-Abuse-Toolkit.pdf</a:t>
            </a:r>
            <a:r>
              <a:rPr lang="en-US" sz="1200" b="0" i="0" dirty="0">
                <a:solidFill>
                  <a:srgbClr val="1155CC"/>
                </a:solidFill>
                <a:effectLst/>
                <a:latin typeface="Aptos"/>
              </a:rPr>
              <a:t> </a:t>
            </a:r>
            <a:endParaRPr lang="en-US" sz="1200" b="0" i="0" dirty="0">
              <a:solidFill>
                <a:srgbClr val="222222"/>
              </a:solidFill>
              <a:effectLst/>
              <a:latin typeface="Aptos"/>
            </a:endParaRP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06635-9C49-72EB-C062-B7D612D1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22BF9-695E-2E54-2D19-E33B55D5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13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9511BA-20FE-A061-CAB8-D632C081D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6FE73-96D6-8704-CBF3-F77A499CD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>
              <a:buNone/>
            </a:pP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Communication and Escalation</a:t>
            </a:r>
            <a:endParaRPr lang="en-US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Communicate clearly and professionally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/>
              </a:rPr>
              <a:t>Use email </a:t>
            </a:r>
            <a:r>
              <a:rPr lang="hr-HR" sz="1600" b="0" i="0" u="sng" strike="noStrike">
                <a:solidFill>
                  <a:srgbClr val="0000FF"/>
                </a:solidFill>
                <a:effectLst/>
                <a:latin typeface="Apt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</a:t>
            </a:r>
            <a:r>
              <a:rPr lang="hr-HR" sz="1600" u="sng" err="1">
                <a:solidFill>
                  <a:srgbClr val="0000FF"/>
                </a:solidFill>
                <a:latin typeface="Aptos"/>
              </a:rPr>
              <a:t>focus</a:t>
            </a:r>
            <a:r>
              <a:rPr lang="hr-HR" sz="1600" u="sng">
                <a:solidFill>
                  <a:srgbClr val="0000FF"/>
                </a:solidFill>
                <a:latin typeface="Aptos"/>
                <a:hlinkClick r:id="rId3"/>
              </a:rPr>
              <a:t>connect</a:t>
            </a:r>
            <a:r>
              <a:rPr lang="hr-HR" sz="1600" b="0" i="0" u="sng" strike="noStrike">
                <a:solidFill>
                  <a:srgbClr val="0000FF"/>
                </a:solidFill>
                <a:effectLst/>
                <a:latin typeface="Apt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.org.au</a:t>
            </a:r>
            <a:r>
              <a:rPr lang="hr-HR" sz="1600" b="0" i="0" u="sng">
                <a:solidFill>
                  <a:srgbClr val="0000FF"/>
                </a:solidFill>
                <a:effectLst/>
                <a:latin typeface="Aptos"/>
              </a:rPr>
              <a:t>. </a:t>
            </a:r>
            <a:r>
              <a:rPr lang="en-US" sz="1600" b="0" i="0">
                <a:solidFill>
                  <a:srgbClr val="222222"/>
                </a:solidFill>
                <a:effectLst/>
                <a:latin typeface="Aptos"/>
              </a:rPr>
              <a:t> </a:t>
            </a:r>
            <a:r>
              <a:rPr lang="en-US" b="0" i="0">
                <a:solidFill>
                  <a:srgbClr val="222222"/>
                </a:solidFill>
                <a:effectLst/>
                <a:latin typeface="Aptos"/>
              </a:rPr>
              <a:t>or phone </a:t>
            </a:r>
            <a:r>
              <a:rPr lang="en-US" sz="1600" b="1" i="0" u="none" strike="noStrike">
                <a:solidFill>
                  <a:srgbClr val="223242"/>
                </a:solidFill>
                <a:effectLst/>
                <a:latin typeface="Aptos"/>
                <a:hlinkClick r:id="rId4"/>
              </a:rPr>
              <a:t>Call (02) 4627 1188</a:t>
            </a:r>
            <a:r>
              <a:rPr lang="en-US" sz="1600" b="1" i="0" u="none" strike="noStrike">
                <a:solidFill>
                  <a:srgbClr val="223242"/>
                </a:solidFill>
                <a:effectLst/>
                <a:latin typeface="Aptos"/>
              </a:rPr>
              <a:t> for enquiries, feedback or complaints </a:t>
            </a:r>
            <a:endParaRPr lang="en-US" sz="1600" b="0" i="0">
              <a:solidFill>
                <a:srgbClr val="222222"/>
              </a:solidFill>
              <a:effectLst/>
              <a:latin typeface="Apto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Escalate issues promptly: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Client safety risks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Non-compliance by staff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Reputational or legal concerns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DE6F-2F6A-BA44-3EF1-677BC5E4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B6BE7-5849-A1D0-4BD2-EDC41318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14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755D4-1141-40B0-70F5-250BB8AF2E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5532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31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E5638-7C1F-E429-0FF3-7205050B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 fontAlgn="base">
              <a:lnSpc>
                <a:spcPts val="1538"/>
              </a:lnSpc>
              <a:buNone/>
            </a:pPr>
            <a:r>
              <a:rPr lang="en-US" sz="1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If you feel FOCUS Connect has not addressed your complaint, you are able to lodge the complaint with The Aged Care Quality and Safety Commission.  </a:t>
            </a:r>
          </a:p>
          <a:p>
            <a:pPr marL="0" indent="0" algn="just" rtl="0" fontAlgn="base">
              <a:lnSpc>
                <a:spcPts val="1538"/>
              </a:lnSpc>
              <a:buNone/>
            </a:pPr>
            <a:endParaRPr lang="en-US" sz="160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 algn="just" rtl="0" fontAlgn="base">
              <a:lnSpc>
                <a:spcPts val="1538"/>
              </a:lnSpc>
              <a:buNone/>
            </a:pPr>
            <a:r>
              <a:rPr lang="en-US" sz="1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Complaints can be made: </a:t>
            </a:r>
          </a:p>
          <a:p>
            <a:pPr algn="just" rtl="0" fontAlgn="base">
              <a:lnSpc>
                <a:spcPts val="1538"/>
              </a:lnSpc>
              <a:buFont typeface="+mj-lt"/>
              <a:buAutoNum type="arabicPeriod"/>
            </a:pPr>
            <a:r>
              <a:rPr lang="en-US" sz="1600" b="0" i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Online:</a:t>
            </a:r>
            <a:r>
              <a:rPr lang="en-US" sz="1600" b="0" i="0" u="sng" strike="noStrike" err="1">
                <a:solidFill>
                  <a:srgbClr val="0000FF"/>
                </a:solidFill>
                <a:effectLst/>
                <a:latin typeface="Aptos" panose="020B0004020202020204" pitchFamily="34" charset="0"/>
                <a:hlinkClick r:id="rId2"/>
              </a:rPr>
              <a:t>https</a:t>
            </a:r>
            <a:r>
              <a:rPr lang="en-US" sz="1600" b="0" i="0" u="sng" strike="noStrike">
                <a:solidFill>
                  <a:srgbClr val="0000FF"/>
                </a:solidFill>
                <a:effectLst/>
                <a:latin typeface="Aptos" panose="020B0004020202020204" pitchFamily="34" charset="0"/>
                <a:hlinkClick r:id="rId2"/>
              </a:rPr>
              <a:t>://www.agedcarequality.gov.au/making-complaint/lodge-complaint/online-complaints-form</a:t>
            </a:r>
            <a:r>
              <a:rPr lang="en-US" sz="1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 </a:t>
            </a:r>
          </a:p>
          <a:p>
            <a:pPr algn="just" rtl="0" fontAlgn="base">
              <a:lnSpc>
                <a:spcPts val="1538"/>
              </a:lnSpc>
              <a:buFont typeface="+mj-lt"/>
              <a:buAutoNum type="arabicPeriod" startAt="2"/>
            </a:pPr>
            <a:r>
              <a:rPr lang="en-US" sz="1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By phoning 1800 951 822.  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5E940-8B64-03ED-2865-28D88ACB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35EB-D161-3245-F14A-0D1B6635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15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1E4C29-E422-5536-B26D-BA1729B4D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6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CEDE4-08FE-2A44-D879-4152A4592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Performance Monitoring</a:t>
            </a:r>
            <a:endParaRPr lang="en-US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What we measure: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Service timeliness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Client satisfaction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Compliance with service agreement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Record of incidents, complaints, and resolutions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We may conduct audits, surveys, and site visits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C712-26FF-1B0A-DA04-CE2E931B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3A02-4A0E-0879-4FC1-A119AED6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16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02097-895A-B466-D751-ACCA91AD0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0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5F3D-400E-4AAC-3773-B771106FF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>
              <a:buNone/>
            </a:pPr>
            <a:r>
              <a:rPr lang="en-US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Information Security &amp; Record Keeping</a:t>
            </a:r>
            <a:endParaRPr lang="en-US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All client information must be: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/>
              </a:rPr>
              <a:t>Stored securely (no public folders or personal devices</a:t>
            </a:r>
            <a:r>
              <a:rPr lang="en-US">
                <a:solidFill>
                  <a:srgbClr val="222222"/>
                </a:solidFill>
                <a:latin typeface="Aptos"/>
              </a:rPr>
              <a:t>)</a:t>
            </a:r>
            <a:endParaRPr lang="en-US" b="0" i="0">
              <a:solidFill>
                <a:srgbClr val="222222"/>
              </a:solidFill>
              <a:effectLst/>
              <a:latin typeface="Apto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Accessed only when required for care delivery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Shared only with </a:t>
            </a:r>
            <a:r>
              <a:rPr lang="en-US" b="0" i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authorised</a:t>
            </a: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parties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22222"/>
                </a:solidFill>
                <a:latin typeface="Aptos"/>
              </a:rPr>
              <a:t>Printed copies should be stored securely and shredded appropriately.</a:t>
            </a:r>
          </a:p>
          <a:p>
            <a:pPr marL="0" indent="0">
              <a:buNone/>
            </a:pPr>
            <a:endParaRPr lang="en-US">
              <a:solidFill>
                <a:srgbClr val="404040"/>
              </a:solidFill>
              <a:latin typeface="Trebuchet MS" panose="020B060302020202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E29A6-B0E2-63AD-723B-3A771348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C134-C967-471B-1BEE-DF651846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17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48C64B-6052-A836-CBC1-E4E87B685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5532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5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323D1-4D78-3B79-DC55-23E4CA595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Training and Continuous Improvement</a:t>
            </a:r>
            <a:endParaRPr lang="en-US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All associated providers must: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22222"/>
                </a:solidFill>
                <a:latin typeface="Aptos" panose="020B0004020202020204" pitchFamily="34" charset="0"/>
              </a:rPr>
              <a:t>Complete the training modules via these links</a:t>
            </a:r>
          </a:p>
          <a:p>
            <a:pPr marL="457200" lvl="1" indent="0" algn="l">
              <a:buNone/>
            </a:pPr>
            <a:r>
              <a:rPr lang="en-US">
                <a:solidFill>
                  <a:srgbClr val="222222"/>
                </a:solidFill>
                <a:latin typeface="Aptos" panose="020B0004020202020204" pitchFamily="34" charset="0"/>
              </a:rPr>
              <a:t> </a:t>
            </a:r>
            <a:r>
              <a:rPr lang="en-US">
                <a:latin typeface="Aptos" panose="020B0004020202020204" pitchFamily="34" charset="0"/>
                <a:hlinkClick r:id="rId2"/>
              </a:rPr>
              <a:t>Support at Home provider training | Australian Government Department of Health and Aged Care</a:t>
            </a:r>
            <a:r>
              <a:rPr lang="en-US">
                <a:latin typeface="Aptos" panose="020B0004020202020204" pitchFamily="34" charset="0"/>
              </a:rPr>
              <a:t> </a:t>
            </a:r>
          </a:p>
          <a:p>
            <a:pPr marL="457200" lvl="1" indent="0" algn="l">
              <a:buNone/>
            </a:pPr>
            <a:r>
              <a:rPr lang="en-US">
                <a:solidFill>
                  <a:srgbClr val="222222"/>
                </a:solidFill>
                <a:latin typeface="Aptos" panose="020B0004020202020204" pitchFamily="34" charset="0"/>
                <a:hlinkClick r:id="rId3"/>
              </a:rPr>
              <a:t>https://www.agedcarequality.gov.au/sites/default/files/media/standards-providers-powerpoint.pptx</a:t>
            </a:r>
            <a:r>
              <a:rPr lang="en-US">
                <a:solidFill>
                  <a:srgbClr val="222222"/>
                </a:solidFill>
                <a:latin typeface="Aptos" panose="020B000402020202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Engage in reviews after incidents or complaints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Contribute to service improvements</a:t>
            </a:r>
          </a:p>
          <a:p>
            <a:pPr>
              <a:buNone/>
            </a:pPr>
            <a:br>
              <a:rPr lang="en-US"/>
            </a:b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74BC-737A-C073-5E60-DD01EE59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33779-2DF6-A289-E5CD-49FD6829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18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7EBEF-6977-2A42-229F-FC910B34D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3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EA153-04CE-EA7C-0C69-8FD1D0749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21" y="0"/>
            <a:ext cx="1007615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21C2F-6994-3FDE-6FC8-EB04F1CC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E955-7180-4F37-9A78-5782E0CE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82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8772"/>
          </a:xfrm>
        </p:spPr>
        <p:txBody>
          <a:bodyPr>
            <a:normAutofit fontScale="90000"/>
          </a:bodyPr>
          <a:lstStyle/>
          <a:p>
            <a:pPr algn="ctr"/>
            <a:br>
              <a:rPr lang="en-AU"/>
            </a:br>
            <a:br>
              <a:rPr lang="en-AU"/>
            </a:br>
            <a:br>
              <a:rPr lang="en-AU"/>
            </a:br>
            <a:r>
              <a:rPr lang="en-AU" b="1"/>
              <a:t>ABOUT US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621279"/>
            <a:ext cx="10633364" cy="3555683"/>
          </a:xfrm>
        </p:spPr>
        <p:txBody>
          <a:bodyPr>
            <a:normAutofit/>
          </a:bodyPr>
          <a:lstStyle/>
          <a:p>
            <a:r>
              <a:rPr lang="en-AU">
                <a:latin typeface="Aptos" panose="020B0004020202020204" pitchFamily="34" charset="0"/>
              </a:rPr>
              <a:t>History : </a:t>
            </a:r>
            <a:r>
              <a:rPr lang="en-AU">
                <a:latin typeface="Aptos" panose="020B0004020202020204" pitchFamily="34" charset="0"/>
                <a:hlinkClick r:id="rId2"/>
              </a:rPr>
              <a:t>https://www.focusconnect.org.au/our-history</a:t>
            </a:r>
            <a:endParaRPr lang="en-AU">
              <a:latin typeface="Aptos" panose="020B0004020202020204" pitchFamily="34" charset="0"/>
            </a:endParaRPr>
          </a:p>
          <a:p>
            <a:r>
              <a:rPr lang="en-AU">
                <a:latin typeface="Aptos" panose="020B0004020202020204" pitchFamily="34" charset="0"/>
              </a:rPr>
              <a:t>Webpage </a:t>
            </a:r>
            <a:r>
              <a:rPr lang="en-AU">
                <a:latin typeface="Aptos" panose="020B0004020202020204" pitchFamily="34" charset="0"/>
                <a:hlinkClick r:id="rId3"/>
              </a:rPr>
              <a:t>https://focusconnect.org.au/</a:t>
            </a:r>
            <a:r>
              <a:rPr lang="en-AU">
                <a:latin typeface="Aptos" panose="020B0004020202020204" pitchFamily="34" charset="0"/>
              </a:rPr>
              <a:t> </a:t>
            </a:r>
          </a:p>
          <a:p>
            <a:r>
              <a:rPr lang="en-AU">
                <a:latin typeface="Aptos" panose="020B0004020202020204" pitchFamily="34" charset="0"/>
              </a:rPr>
              <a:t>Locations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>
                <a:latin typeface="Aptos" panose="020B0004020202020204" pitchFamily="34" charset="0"/>
              </a:rPr>
              <a:t>MAIN OFFICE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>
                <a:latin typeface="Aptos" panose="020B0004020202020204" pitchFamily="34" charset="0"/>
              </a:rPr>
              <a:t>3 Chamberlain St, Campbelltown NSW 2560 </a:t>
            </a:r>
          </a:p>
          <a:p>
            <a:pPr marL="914400" lvl="2" indent="0">
              <a:buNone/>
            </a:pPr>
            <a:r>
              <a:rPr lang="en-AU">
                <a:latin typeface="Aptos" panose="020B0004020202020204" pitchFamily="34" charset="0"/>
              </a:rPr>
              <a:t>     Phone: (02) 4627 1188 Email: </a:t>
            </a:r>
            <a:r>
              <a:rPr lang="en-AU">
                <a:latin typeface="Aptos" panose="020B0004020202020204" pitchFamily="34" charset="0"/>
                <a:hlinkClick r:id="rId4"/>
              </a:rPr>
              <a:t>info@focusconnect.org.au</a:t>
            </a:r>
            <a:r>
              <a:rPr lang="en-AU">
                <a:latin typeface="Aptos" panose="020B0004020202020204" pitchFamily="34" charset="0"/>
              </a:rPr>
              <a:t> </a:t>
            </a:r>
          </a:p>
          <a:p>
            <a:pPr marL="914400" lvl="2" indent="0">
              <a:buNone/>
            </a:pPr>
            <a:r>
              <a:rPr lang="en-AU">
                <a:latin typeface="Aptos" panose="020B0004020202020204" pitchFamily="34" charset="0"/>
              </a:rPr>
              <a:t>     Hours of Operation: Mon - Fri: 8:30am - 4:30pm (Closed 12:00pm ~ 13:00pm)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>
                <a:latin typeface="Aptos" panose="020B0004020202020204" pitchFamily="34" charset="0"/>
              </a:rPr>
              <a:t>ACTIVITY CENTRES </a:t>
            </a:r>
            <a:r>
              <a:rPr lang="en-AU" sz="2000">
                <a:latin typeface="Aptos" panose="020B0004020202020204" pitchFamily="34" charset="0"/>
              </a:rPr>
              <a:t>125 &amp; 127 Dumaresq Street Campbelltown NSW 2560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9" y="322513"/>
            <a:ext cx="4883484" cy="128120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28A5D-7B55-3BFA-C35C-02038CD5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01B5D-F581-0EB8-0ABF-86C3FC01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4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E627-5DA9-31F7-DBE7-53CB8954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STRENGTHENED AGED CARE QUALITY STANDARDS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4228-9802-5898-E41C-43927A4DE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Aptos" panose="020B0004020202020204" pitchFamily="34" charset="0"/>
                <a:hlinkClick r:id="rId2"/>
              </a:rPr>
              <a:t>Click the link below to watch the video</a:t>
            </a:r>
          </a:p>
          <a:p>
            <a:pPr marL="0" indent="0">
              <a:buNone/>
            </a:pPr>
            <a:endParaRPr lang="en-US">
              <a:latin typeface="Aptos" panose="020B0004020202020204" pitchFamily="34" charset="0"/>
              <a:hlinkClick r:id="rId2"/>
            </a:endParaRPr>
          </a:p>
          <a:p>
            <a:r>
              <a:rPr lang="en-US" sz="2000">
                <a:latin typeface="Aptos" panose="020B0004020202020204" pitchFamily="34" charset="0"/>
                <a:hlinkClick r:id="rId2"/>
              </a:rPr>
              <a:t>The strengthened Quality Standards in Practice Workshop</a:t>
            </a:r>
            <a:endParaRPr lang="en-US" sz="2000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DAFE0-6268-32BA-0F0E-8FC76FAF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30415-B0C6-CF85-B613-B80AB0E0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601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513"/>
            <a:ext cx="10515600" cy="1803169"/>
          </a:xfrm>
        </p:spPr>
        <p:txBody>
          <a:bodyPr>
            <a:normAutofit fontScale="90000"/>
          </a:bodyPr>
          <a:lstStyle/>
          <a:p>
            <a:pPr algn="ctr"/>
            <a:br>
              <a:rPr lang="en-AU"/>
            </a:br>
            <a:br>
              <a:rPr lang="en-AU"/>
            </a:br>
            <a:br>
              <a:rPr lang="en-AU"/>
            </a:br>
            <a:r>
              <a:rPr lang="en-AU" b="1">
                <a:latin typeface="Aptos" panose="020B0004020202020204" pitchFamily="34" charset="0"/>
              </a:rPr>
              <a:t>POLICIES &amp;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485488"/>
            <a:ext cx="10622280" cy="3838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2400" dirty="0">
                <a:latin typeface="Aptos"/>
              </a:rPr>
              <a:t>All Associate Providers must read and comply with FOCUS Connect aged care services policies and procedures manual on the Associated providers page on </a:t>
            </a:r>
            <a:r>
              <a:rPr lang="en-AU" sz="2400" dirty="0">
                <a:latin typeface="Trebuchet MS"/>
                <a:hlinkClick r:id="rId2"/>
              </a:rPr>
              <a:t>www</a:t>
            </a:r>
            <a:r>
              <a:rPr lang="en-AU" sz="2400" dirty="0">
                <a:ea typeface="+mn-lt"/>
                <a:cs typeface="+mn-lt"/>
                <a:hlinkClick r:id="rId2"/>
              </a:rPr>
              <a:t>.focusconnect.org.au</a:t>
            </a:r>
            <a:endParaRPr lang="en-AU" sz="2400">
              <a:latin typeface="Aptos" panose="020B0004020202020204" pitchFamily="34" charset="0"/>
            </a:endParaRPr>
          </a:p>
          <a:p>
            <a:endParaRPr lang="en-AU" sz="2400">
              <a:latin typeface="Trebuchet MS"/>
            </a:endParaRPr>
          </a:p>
          <a:p>
            <a:pPr marL="0" indent="0">
              <a:buNone/>
            </a:pPr>
            <a:endParaRPr lang="en-AU">
              <a:latin typeface="Aptos" panose="020B00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9" y="322513"/>
            <a:ext cx="4883484" cy="128120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3E944-43D5-5285-B274-8459802C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726" y="6439614"/>
            <a:ext cx="6297612" cy="365125"/>
          </a:xfrm>
        </p:spPr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1CA3C-6D67-DB22-AC8E-9A06A1D4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98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5764A-5B02-6B6A-0E4E-637D0D37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5FD84-556E-5B44-1407-43D6E11B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22</a:t>
            </a:fld>
            <a:endParaRPr lang="en-AU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AC224D3-B582-D903-06B1-A95BB8C96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1208"/>
            <a:ext cx="10949940" cy="4705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b="1">
                <a:latin typeface="Aptos" panose="020B0004020202020204" pitchFamily="34" charset="0"/>
              </a:rPr>
              <a:t>                               The Statement of Rights information and awareness </a:t>
            </a:r>
          </a:p>
          <a:p>
            <a:pPr marL="0" indent="0">
              <a:buNone/>
            </a:pPr>
            <a:endParaRPr lang="en-AU">
              <a:latin typeface="Aptos" panose="020B0004020202020204" pitchFamily="34" charset="0"/>
            </a:endParaRPr>
          </a:p>
        </p:txBody>
      </p:sp>
      <p:pic>
        <p:nvPicPr>
          <p:cNvPr id="17" name="Picture 16" descr="A poster of an older couple&#10;&#10;AI-generated content may be incorrect.">
            <a:extLst>
              <a:ext uri="{FF2B5EF4-FFF2-40B4-BE49-F238E27FC236}">
                <a16:creationId xmlns:a16="http://schemas.microsoft.com/office/drawing/2014/main" id="{2A58DAA4-A621-9CED-73A0-893269A4C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9" y="831332"/>
            <a:ext cx="7485624" cy="52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1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group of people&#10;&#10;AI-generated content may be incorrect.">
            <a:extLst>
              <a:ext uri="{FF2B5EF4-FFF2-40B4-BE49-F238E27FC236}">
                <a16:creationId xmlns:a16="http://schemas.microsoft.com/office/drawing/2014/main" id="{834ED381-6FF8-8477-7417-AE18B2106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264023"/>
            <a:ext cx="7973568" cy="538853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85CE3-64D8-5258-CA8C-ED5E85B8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9D8DE-10CF-EA69-28F2-7AD6563D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775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urple and white poster with text and images&#10;&#10;AI-generated content may be incorrect.">
            <a:extLst>
              <a:ext uri="{FF2B5EF4-FFF2-40B4-BE49-F238E27FC236}">
                <a16:creationId xmlns:a16="http://schemas.microsoft.com/office/drawing/2014/main" id="{1433FD66-F5F2-764B-3770-B5A6A0034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6" y="210312"/>
            <a:ext cx="7936932" cy="528241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00ABB-7A25-C2A2-4449-80D9138F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86007-D797-2329-CFE2-9C71A612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857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purple and white poster&#10;&#10;AI-generated content may be incorrect.">
            <a:extLst>
              <a:ext uri="{FF2B5EF4-FFF2-40B4-BE49-F238E27FC236}">
                <a16:creationId xmlns:a16="http://schemas.microsoft.com/office/drawing/2014/main" id="{6B5F1121-B668-E4BB-8670-E6267731C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84" y="228600"/>
            <a:ext cx="7446179" cy="534708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DAD69-74DF-F204-1AEE-C83B1C98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48194-8E1A-C580-2F0E-38BF65C2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460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7EBEE6-62CB-B40C-C179-B731BF307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9" y="322513"/>
            <a:ext cx="4883484" cy="1281202"/>
          </a:xfrm>
          <a:prstGeom prst="rect">
            <a:avLst/>
          </a:prstGeom>
        </p:spPr>
      </p:pic>
      <p:pic>
        <p:nvPicPr>
          <p:cNvPr id="1026" name="Picture 2" descr="Opening screen - Code of Conduct for Aged Care – introductory video for consumers video">
            <a:extLst>
              <a:ext uri="{FF2B5EF4-FFF2-40B4-BE49-F238E27FC236}">
                <a16:creationId xmlns:a16="http://schemas.microsoft.com/office/drawing/2014/main" id="{DE459E02-3050-86CD-17A0-2EECA76C7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4" b="21848"/>
          <a:stretch/>
        </p:blipFill>
        <p:spPr bwMode="auto">
          <a:xfrm>
            <a:off x="2236257" y="2329083"/>
            <a:ext cx="7719486" cy="43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88BA0F-5108-56E2-AB92-4A1959B7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177779"/>
          </a:xfrm>
        </p:spPr>
        <p:txBody>
          <a:bodyPr>
            <a:normAutofit fontScale="90000"/>
          </a:bodyPr>
          <a:lstStyle/>
          <a:p>
            <a:pPr algn="ctr"/>
            <a:br>
              <a:rPr lang="en-AU"/>
            </a:br>
            <a:br>
              <a:rPr lang="en-AU"/>
            </a:br>
            <a:r>
              <a:rPr lang="en-AU" b="1" i="0">
                <a:solidFill>
                  <a:srgbClr val="005375"/>
                </a:solidFill>
                <a:effectLst/>
                <a:latin typeface="Open Sans" panose="020B0606030504020204" pitchFamily="34" charset="0"/>
              </a:rPr>
              <a:t>Code of Conduct for Aged Care </a:t>
            </a:r>
            <a:br>
              <a:rPr lang="en-AU" b="1" i="0">
                <a:solidFill>
                  <a:srgbClr val="005375"/>
                </a:solidFill>
                <a:effectLst/>
                <a:latin typeface="Open Sans" panose="020B0606030504020204" pitchFamily="34" charset="0"/>
              </a:rPr>
            </a:br>
            <a:r>
              <a:rPr lang="en-AU" b="1" i="0">
                <a:solidFill>
                  <a:srgbClr val="005375"/>
                </a:solidFill>
                <a:effectLst/>
                <a:latin typeface="Open Sans" panose="020B0606030504020204" pitchFamily="34" charset="0"/>
              </a:rPr>
              <a:t>– introductory video for providers</a:t>
            </a:r>
            <a:br>
              <a:rPr lang="en-AU" b="1" i="0">
                <a:solidFill>
                  <a:srgbClr val="005375"/>
                </a:solidFill>
                <a:effectLst/>
                <a:latin typeface="Open Sans" panose="020B0606030504020204" pitchFamily="34" charset="0"/>
              </a:rPr>
            </a:br>
            <a:endParaRPr lang="en-AU" b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18296-2661-8454-FF79-CE9C7105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F0963-4B1A-66B9-0218-89D29FE6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93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ged Care Quality and Safety Commission - Code of Conduct for Aged Care">
            <a:hlinkClick r:id="" action="ppaction://media"/>
            <a:extLst>
              <a:ext uri="{FF2B5EF4-FFF2-40B4-BE49-F238E27FC236}">
                <a16:creationId xmlns:a16="http://schemas.microsoft.com/office/drawing/2014/main" id="{DE212036-83B7-AAEF-CCAA-B5D10F7969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E8734-4767-A434-7787-1E67FE20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6B8E5-6B88-553E-8C7E-95DC138B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1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F5A4797-7D6E-8AAC-58FB-4D0066E5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177779"/>
          </a:xfrm>
        </p:spPr>
        <p:txBody>
          <a:bodyPr>
            <a:normAutofit fontScale="90000"/>
          </a:bodyPr>
          <a:lstStyle/>
          <a:p>
            <a:pPr algn="ctr"/>
            <a:br>
              <a:rPr lang="en-AU"/>
            </a:br>
            <a:br>
              <a:rPr lang="en-AU"/>
            </a:br>
            <a:br>
              <a:rPr lang="en-AU"/>
            </a:br>
            <a:r>
              <a:rPr lang="en-AU" b="1">
                <a:latin typeface="Aptos" panose="020B0004020202020204" pitchFamily="34" charset="0"/>
              </a:rPr>
              <a:t>RESOURCES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F45DA87-0838-B1FC-9F46-FF711227E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1279"/>
            <a:ext cx="10622280" cy="3555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AU">
                <a:latin typeface="Aptos" panose="020B0004020202020204" pitchFamily="34" charset="0"/>
              </a:rPr>
              <a:t>What is dignity of risk? </a:t>
            </a:r>
            <a:r>
              <a:rPr lang="en-AU">
                <a:latin typeface="Aptos" panose="020B0004020202020204" pitchFamily="34" charset="0"/>
                <a:hlinkClick r:id="rId2"/>
              </a:rPr>
              <a:t>https://youtu.be/uI5jGydMj1A</a:t>
            </a:r>
            <a:endParaRPr lang="en-AU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AU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AU">
                <a:latin typeface="Aptos" panose="020B0004020202020204" pitchFamily="34" charset="0"/>
              </a:rPr>
              <a:t>What is person Centred Care? </a:t>
            </a:r>
            <a:r>
              <a:rPr lang="en-AU">
                <a:latin typeface="Aptos" panose="020B0004020202020204" pitchFamily="34" charset="0"/>
                <a:hlinkClick r:id="rId3"/>
              </a:rPr>
              <a:t>https://youtu.be/9icUIM-vM3k</a:t>
            </a:r>
            <a:endParaRPr lang="en-AU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7EBEE6-62CB-B40C-C179-B731BF307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9" y="322513"/>
            <a:ext cx="4883484" cy="128120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3633B-6DF2-7A5F-21EE-0686F0C7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F24B8-EBBE-E665-74D0-0B11B7F8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866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9824-F8F8-E53F-0D85-7BD41392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</a:rPr>
              <a:t>FOCUS Connect Key Contacts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2A5A7-59CE-F1C5-5CC8-126C68F30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65" y="1269635"/>
            <a:ext cx="8385653" cy="4748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171450" indent="-171450">
              <a:buFont typeface="Arial" charset="2"/>
              <a:buChar char="•"/>
            </a:pPr>
            <a:r>
              <a:rPr lang="en-US" sz="1200">
                <a:latin typeface="Aptos"/>
              </a:rPr>
              <a:t>Aged Care Manager  </a:t>
            </a:r>
          </a:p>
          <a:p>
            <a:pPr marL="0" indent="0">
              <a:buNone/>
            </a:pPr>
            <a:r>
              <a:rPr lang="en-US" sz="1200">
                <a:latin typeface="Aptos"/>
              </a:rPr>
              <a:t>Kelly Grasso </a:t>
            </a:r>
          </a:p>
          <a:p>
            <a:pPr marL="0" indent="0">
              <a:buNone/>
            </a:pPr>
            <a:r>
              <a:rPr lang="en-US" sz="1200">
                <a:latin typeface="Aptos"/>
              </a:rPr>
              <a:t>Email - </a:t>
            </a:r>
            <a:r>
              <a:rPr lang="en-US" sz="1200">
                <a:latin typeface="Aptos"/>
                <a:ea typeface="+mn-lt"/>
                <a:cs typeface="+mn-lt"/>
                <a:hlinkClick r:id="rId2"/>
              </a:rPr>
              <a:t>kellygrasso@focusconnect.org.au</a:t>
            </a:r>
            <a:endParaRPr lang="en-US" sz="1200">
              <a:latin typeface="Apto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200">
                <a:latin typeface="Aptos"/>
              </a:rPr>
              <a:t>Mobile - </a:t>
            </a:r>
            <a:r>
              <a:rPr lang="en-US" sz="1200">
                <a:latin typeface="Aptos"/>
                <a:ea typeface="+mn-lt"/>
                <a:cs typeface="+mn-lt"/>
              </a:rPr>
              <a:t>0491 064 227</a:t>
            </a:r>
          </a:p>
          <a:p>
            <a:pPr marL="0" indent="0">
              <a:buNone/>
            </a:pPr>
            <a:r>
              <a:rPr lang="en-US" sz="1200">
                <a:latin typeface="Aptos"/>
              </a:rPr>
              <a:t>Work Phone - </a:t>
            </a:r>
            <a:r>
              <a:rPr lang="en-US" sz="1200">
                <a:latin typeface="Aptos"/>
                <a:ea typeface="+mn-lt"/>
                <a:cs typeface="+mn-lt"/>
              </a:rPr>
              <a:t>+61 2 4627 1188</a:t>
            </a:r>
          </a:p>
          <a:p>
            <a:pPr marL="171450" indent="-171450">
              <a:buFont typeface="Arial" charset="2"/>
              <a:buChar char="•"/>
            </a:pPr>
            <a:endParaRPr lang="en-US" sz="1200">
              <a:latin typeface="Aptos"/>
            </a:endParaRPr>
          </a:p>
          <a:p>
            <a:pPr marL="171450" indent="-171450">
              <a:buFont typeface="Arial" charset="2"/>
              <a:buChar char="•"/>
            </a:pPr>
            <a:r>
              <a:rPr lang="en-US" sz="1200">
                <a:latin typeface="Aptos"/>
              </a:rPr>
              <a:t>Administration Support </a:t>
            </a:r>
            <a:endParaRPr lang="en-US"/>
          </a:p>
          <a:p>
            <a:pPr marL="0" indent="0">
              <a:buNone/>
            </a:pPr>
            <a:r>
              <a:rPr lang="en-US" sz="1200">
                <a:latin typeface="Aptos"/>
              </a:rPr>
              <a:t>Sharon Hooper</a:t>
            </a:r>
            <a:endParaRPr lang="en-US"/>
          </a:p>
          <a:p>
            <a:pPr marL="0" indent="0">
              <a:buNone/>
            </a:pPr>
            <a:r>
              <a:rPr lang="en-US" sz="1200">
                <a:latin typeface="Aptos"/>
              </a:rPr>
              <a:t>Email - </a:t>
            </a:r>
            <a:r>
              <a:rPr lang="en-US" sz="1200">
                <a:latin typeface="Aptos"/>
                <a:ea typeface="+mn-lt"/>
                <a:cs typeface="+mn-lt"/>
                <a:hlinkClick r:id="rId3"/>
              </a:rPr>
              <a:t>SharonHooper@focusconnect.org.au</a:t>
            </a:r>
            <a:r>
              <a:rPr lang="en-US" sz="1200">
                <a:latin typeface="Aptos"/>
                <a:ea typeface="+mn-lt"/>
                <a:cs typeface="+mn-lt"/>
              </a:rPr>
              <a:t> </a:t>
            </a:r>
            <a:endParaRPr lang="en-US" sz="1200">
              <a:latin typeface="Aptos"/>
            </a:endParaRPr>
          </a:p>
          <a:p>
            <a:pPr marL="0" indent="0">
              <a:buNone/>
            </a:pPr>
            <a:r>
              <a:rPr lang="en-US" sz="1200">
                <a:latin typeface="Aptos"/>
              </a:rPr>
              <a:t>Work phone - </a:t>
            </a:r>
            <a:r>
              <a:rPr lang="en-US" sz="1200">
                <a:latin typeface="Aptos"/>
                <a:ea typeface="+mn-lt"/>
                <a:cs typeface="+mn-lt"/>
              </a:rPr>
              <a:t>+61 2 4627 1188 </a:t>
            </a:r>
            <a:endParaRPr lang="en-US" sz="1200">
              <a:latin typeface="Aptos"/>
            </a:endParaRPr>
          </a:p>
          <a:p>
            <a:pPr marL="171450" indent="-171450">
              <a:buFont typeface="Arial" charset="2"/>
              <a:buChar char="•"/>
            </a:pPr>
            <a:endParaRPr lang="en-US" sz="1200">
              <a:latin typeface="Aptos"/>
            </a:endParaRPr>
          </a:p>
          <a:p>
            <a:pPr marL="171450" indent="-171450">
              <a:buFont typeface="Arial" charset="2"/>
              <a:buChar char="•"/>
            </a:pPr>
            <a:r>
              <a:rPr lang="en-US" sz="1200">
                <a:latin typeface="Aptos"/>
              </a:rPr>
              <a:t>FOCUS Connect Reception</a:t>
            </a:r>
          </a:p>
          <a:p>
            <a:pPr marL="0" indent="0">
              <a:buNone/>
            </a:pPr>
            <a:r>
              <a:rPr lang="en-US" sz="1200">
                <a:latin typeface="Aptos"/>
              </a:rPr>
              <a:t>Email - </a:t>
            </a:r>
            <a:r>
              <a:rPr lang="hr-HR" sz="1200">
                <a:solidFill>
                  <a:srgbClr val="0000FF"/>
                </a:solidFill>
                <a:latin typeface="Apto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</a:t>
            </a:r>
            <a:r>
              <a:rPr lang="hr-HR" sz="1200" u="sng" err="1">
                <a:solidFill>
                  <a:srgbClr val="0000FF"/>
                </a:solidFill>
                <a:latin typeface="Aptos"/>
              </a:rPr>
              <a:t>focus</a:t>
            </a:r>
            <a:r>
              <a:rPr lang="hr-HR" sz="1200">
                <a:latin typeface="Aptos"/>
                <a:hlinkClick r:id="rId4"/>
              </a:rPr>
              <a:t>connect</a:t>
            </a:r>
            <a:r>
              <a:rPr lang="hr-HR" sz="1200">
                <a:solidFill>
                  <a:srgbClr val="0000FF"/>
                </a:solidFill>
                <a:latin typeface="Apto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.org.au</a:t>
            </a:r>
            <a:r>
              <a:rPr lang="hr-HR" sz="1200" u="sng">
                <a:solidFill>
                  <a:srgbClr val="0000FF"/>
                </a:solidFill>
                <a:latin typeface="Aptos"/>
              </a:rPr>
              <a:t>. </a:t>
            </a:r>
            <a:r>
              <a:rPr lang="en-US" sz="1200">
                <a:solidFill>
                  <a:srgbClr val="222222"/>
                </a:solidFill>
                <a:latin typeface="Aptos"/>
              </a:rPr>
              <a:t> </a:t>
            </a:r>
          </a:p>
          <a:p>
            <a:pPr marL="0" indent="0">
              <a:buNone/>
            </a:pPr>
            <a:r>
              <a:rPr lang="en-US" sz="1200">
                <a:solidFill>
                  <a:srgbClr val="222222"/>
                </a:solidFill>
                <a:latin typeface="Aptos"/>
              </a:rPr>
              <a:t>phone - </a:t>
            </a:r>
            <a:r>
              <a:rPr lang="en-US" sz="1200">
                <a:solidFill>
                  <a:srgbClr val="404040"/>
                </a:solidFill>
                <a:latin typeface="Aptos"/>
              </a:rPr>
              <a:t>+61 2 4627 1188 </a:t>
            </a:r>
            <a:endParaRPr lang="en-US" sz="1200" b="1">
              <a:latin typeface="Aptos"/>
            </a:endParaRPr>
          </a:p>
          <a:p>
            <a:pPr marL="0" indent="0">
              <a:buNone/>
            </a:pPr>
            <a:endParaRPr lang="en-US" sz="1200">
              <a:latin typeface="Aptos"/>
            </a:endParaRPr>
          </a:p>
          <a:p>
            <a:pPr marL="0" indent="0">
              <a:buNone/>
            </a:pPr>
            <a:endParaRPr lang="en-US" sz="1200">
              <a:latin typeface="Aptos"/>
            </a:endParaRPr>
          </a:p>
          <a:p>
            <a:pPr marL="0" indent="0">
              <a:buNone/>
            </a:pPr>
            <a:endParaRPr lang="en-US" sz="1200">
              <a:latin typeface="Aptos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48165-FCF4-D7FD-BA7F-D7ABF9ED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0CAFE-E4EB-F361-D867-5CDE6FF0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57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br>
              <a:rPr lang="en-AU"/>
            </a:br>
            <a:br>
              <a:rPr lang="en-AU"/>
            </a:br>
            <a:br>
              <a:rPr lang="en-AU"/>
            </a:br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96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300" b="1"/>
              <a:t>ORGANISATIONAL CHART</a:t>
            </a:r>
            <a:endParaRPr lang="en-US" sz="33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9" y="117796"/>
            <a:ext cx="4883484" cy="803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253F4B-3B4C-FEC5-05E3-C43DBFE06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657" y="5381625"/>
            <a:ext cx="513376" cy="485775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D01D5922-0663-AFEF-0AF2-57A522F8D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674" y="4219575"/>
            <a:ext cx="1945218" cy="318889"/>
          </a:xfrm>
          <a:prstGeom prst="rect">
            <a:avLst/>
          </a:prstGeom>
        </p:spPr>
      </p:pic>
      <p:pic>
        <p:nvPicPr>
          <p:cNvPr id="15" name="Content Placeholder 14" descr="A chart with colorful rectangular shapes&#10;&#10;AI-generated content may be incorrect.">
            <a:extLst>
              <a:ext uri="{FF2B5EF4-FFF2-40B4-BE49-F238E27FC236}">
                <a16:creationId xmlns:a16="http://schemas.microsoft.com/office/drawing/2014/main" id="{A9784AB6-9668-23C8-0FA5-AC5F580EB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21" y="1728409"/>
            <a:ext cx="9437651" cy="499687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404C5-4B8D-082C-2A9C-984807C0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82AB9-1397-2058-3ABC-D800D8E5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80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268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br>
              <a:rPr lang="en-AU"/>
            </a:br>
            <a:br>
              <a:rPr lang="en-AU"/>
            </a:br>
            <a:br>
              <a:rPr lang="en-AU"/>
            </a:br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D04CF-432F-85EF-5DF7-0B920F5265B8}"/>
              </a:ext>
            </a:extLst>
          </p:cNvPr>
          <p:cNvSpPr txBox="1"/>
          <p:nvPr/>
        </p:nvSpPr>
        <p:spPr>
          <a:xfrm>
            <a:off x="3050722" y="474345"/>
            <a:ext cx="610144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b="0" i="0" u="none" strike="noStrike">
                <a:solidFill>
                  <a:srgbClr val="223242"/>
                </a:solidFill>
                <a:effectLst/>
                <a:latin typeface="Poppins" panose="00000500000000000000" pitchFamily="2" charset="0"/>
              </a:rPr>
              <a:t>Areas We </a:t>
            </a:r>
            <a:r>
              <a:rPr lang="en-US" b="1" i="0" u="none" strike="noStrike">
                <a:solidFill>
                  <a:srgbClr val="223242"/>
                </a:solidFill>
                <a:effectLst/>
                <a:latin typeface="Poppins" panose="00000500000000000000" pitchFamily="2" charset="0"/>
              </a:rPr>
              <a:t>Service</a:t>
            </a:r>
            <a:endParaRPr lang="en-US" b="0" i="0">
              <a:solidFill>
                <a:srgbClr val="223242"/>
              </a:solidFill>
              <a:effectLst/>
              <a:latin typeface="Poppins" panose="00000500000000000000" pitchFamily="2" charset="0"/>
            </a:endParaRPr>
          </a:p>
          <a:p>
            <a:pPr algn="ctr">
              <a:buNone/>
            </a:pPr>
            <a:r>
              <a:rPr lang="en-US" sz="1600" b="0" i="0">
                <a:solidFill>
                  <a:srgbClr val="223242"/>
                </a:solidFill>
                <a:effectLst/>
                <a:latin typeface="Aptos" panose="020B0004020202020204" pitchFamily="34" charset="0"/>
              </a:rPr>
              <a:t>FOCUS Connect provides inclusive support for Multicultural and First Nations communities as a registered My Aged Care provider and through tailored community programs.</a:t>
            </a:r>
          </a:p>
          <a:p>
            <a:pPr algn="ctr">
              <a:buNone/>
            </a:pPr>
            <a:endParaRPr lang="en-US" sz="1600" b="0" i="0">
              <a:solidFill>
                <a:srgbClr val="223242"/>
              </a:solidFill>
              <a:effectLst/>
              <a:latin typeface="Aptos" panose="020B0004020202020204" pitchFamily="34" charset="0"/>
            </a:endParaRPr>
          </a:p>
          <a:p>
            <a:pPr algn="ctr">
              <a:buNone/>
            </a:pPr>
            <a:r>
              <a:rPr lang="en-US" sz="1600" b="0" i="0">
                <a:solidFill>
                  <a:srgbClr val="223242"/>
                </a:solidFill>
                <a:effectLst/>
                <a:latin typeface="Aptos" panose="020B0004020202020204" pitchFamily="34" charset="0"/>
              </a:rPr>
              <a:t>We offer aged care services across South West Sydney, including </a:t>
            </a:r>
            <a:r>
              <a:rPr lang="en-US" sz="1600" b="0" i="0" err="1">
                <a:solidFill>
                  <a:srgbClr val="223242"/>
                </a:solidFill>
                <a:effectLst/>
                <a:latin typeface="Aptos" panose="020B0004020202020204" pitchFamily="34" charset="0"/>
              </a:rPr>
              <a:t>Wollondilly</a:t>
            </a:r>
            <a:r>
              <a:rPr lang="en-US" sz="1600" b="0" i="0">
                <a:solidFill>
                  <a:srgbClr val="223242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sz="1600" b="0" i="0" err="1">
                <a:solidFill>
                  <a:srgbClr val="223242"/>
                </a:solidFill>
                <a:effectLst/>
                <a:latin typeface="Aptos" panose="020B0004020202020204" pitchFamily="34" charset="0"/>
              </a:rPr>
              <a:t>Wingecarribee</a:t>
            </a:r>
            <a:r>
              <a:rPr lang="en-US" sz="1600" b="0" i="0">
                <a:solidFill>
                  <a:srgbClr val="223242"/>
                </a:solidFill>
                <a:effectLst/>
                <a:latin typeface="Aptos" panose="020B0004020202020204" pitchFamily="34" charset="0"/>
              </a:rPr>
              <a:t>, Campbelltown, Bankstown, Camden, Fairfield, and Liverpool, as well as northern Sydney suburbs such as Ryde, Hornsby, and </a:t>
            </a:r>
            <a:r>
              <a:rPr lang="en-US" sz="1600" b="0" i="0" err="1">
                <a:solidFill>
                  <a:srgbClr val="223242"/>
                </a:solidFill>
                <a:effectLst/>
                <a:latin typeface="Aptos" panose="020B0004020202020204" pitchFamily="34" charset="0"/>
              </a:rPr>
              <a:t>Pymble</a:t>
            </a:r>
            <a:r>
              <a:rPr lang="en-US" sz="1600" b="0" i="0">
                <a:solidFill>
                  <a:srgbClr val="223242"/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algn="ctr">
              <a:buNone/>
            </a:pPr>
            <a:endParaRPr lang="en-US" sz="1600" b="0" i="0">
              <a:solidFill>
                <a:srgbClr val="223242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1600" b="0" i="0">
                <a:solidFill>
                  <a:srgbClr val="223242"/>
                </a:solidFill>
                <a:effectLst/>
                <a:latin typeface="Aptos" panose="020B0004020202020204" pitchFamily="34" charset="0"/>
              </a:rPr>
              <a:t>Our holistic community support addresses the cultural and social needs of Multicultural, CALD, and First Nations communities in Macarthur, South West Sydney, and the Illawarra/Shoalhaven. Services include financial support, parenting programs, case management, and referrals to community services to help improve well-being.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13C0CC-BA34-4D76-423A-E2EB8DCF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8D7CB-C947-707E-F4B6-AA46476B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37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08A07-3CE5-74F8-D5FE-427FA062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Welcome message from leadership: "Thank you for joining our network of trusted partners in delivering aged care services."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Purpose of this induction: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Align expectations between your </a:t>
            </a:r>
            <a:r>
              <a:rPr lang="en-US" b="0" i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organisation</a:t>
            </a: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and ours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Clarify roles and legal responsibilities under the new Aged Care Act 2025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Support safe, high-quality care and services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F838-7077-B370-B19A-65C26B71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12765-8A26-F948-E83D-C14EA222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5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A1F72-F3DA-9FEC-A654-BB7E3D6B6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AU"/>
            </a:br>
            <a:br>
              <a:rPr lang="en-AU"/>
            </a:br>
            <a:r>
              <a:rPr lang="en-AU" b="1"/>
              <a:t>AGED CARE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18160" y="2336799"/>
            <a:ext cx="4989945" cy="4156076"/>
          </a:xfrm>
        </p:spPr>
        <p:txBody>
          <a:bodyPr>
            <a:normAutofit fontScale="70000" lnSpcReduction="20000"/>
          </a:bodyPr>
          <a:lstStyle/>
          <a:p>
            <a:r>
              <a:rPr lang="en-AU" b="1" u="sng">
                <a:latin typeface="Aptos" panose="020B0004020202020204" pitchFamily="34" charset="0"/>
              </a:rPr>
              <a:t>Commonwealth Home Support Programme – CHSP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Entry-level care 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Eligibility criteria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Partially subsidy for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 b="1">
                <a:latin typeface="Aptos" panose="020B0004020202020204" pitchFamily="34" charset="0"/>
              </a:rPr>
              <a:t>Domestic Assistance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 b="1">
                <a:latin typeface="Aptos" panose="020B0004020202020204" pitchFamily="34" charset="0"/>
              </a:rPr>
              <a:t>Personal Care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 b="1">
                <a:latin typeface="Aptos" panose="020B0004020202020204" pitchFamily="34" charset="0"/>
              </a:rPr>
              <a:t>Social Support Individual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 b="1">
                <a:latin typeface="Aptos" panose="020B0004020202020204" pitchFamily="34" charset="0"/>
              </a:rPr>
              <a:t>Transport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 b="1">
                <a:latin typeface="Aptos" panose="020B0004020202020204" pitchFamily="34" charset="0"/>
              </a:rPr>
              <a:t>Social Support Group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 b="1">
                <a:latin typeface="Aptos" panose="020B0004020202020204" pitchFamily="34" charset="0"/>
              </a:rPr>
              <a:t>Flexible Respite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>
                <a:latin typeface="Aptos" panose="020B0004020202020204" pitchFamily="34" charset="0"/>
              </a:rPr>
              <a:t>Meals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>
                <a:latin typeface="Aptos" panose="020B0004020202020204" pitchFamily="34" charset="0"/>
              </a:rPr>
              <a:t>Nursing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>
                <a:latin typeface="Aptos" panose="020B0004020202020204" pitchFamily="34" charset="0"/>
              </a:rPr>
              <a:t>Allied health and therapy services and occupational therapy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>
                <a:latin typeface="Aptos" panose="020B0004020202020204" pitchFamily="34" charset="0"/>
              </a:rPr>
              <a:t>Specialised support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>
                <a:latin typeface="Aptos" panose="020B0004020202020204" pitchFamily="34" charset="0"/>
              </a:rPr>
              <a:t>Home maintenance &amp; Home modifications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AU">
                <a:latin typeface="Aptos" panose="020B0004020202020204" pitchFamily="34" charset="0"/>
              </a:rPr>
              <a:t>Goods, equipment and assistive technology</a:t>
            </a:r>
          </a:p>
          <a:p>
            <a:pPr lvl="1"/>
            <a:endParaRPr lang="en-AU"/>
          </a:p>
          <a:p>
            <a:pPr lvl="1"/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08105" y="2408236"/>
            <a:ext cx="4788039" cy="3114740"/>
          </a:xfrm>
        </p:spPr>
        <p:txBody>
          <a:bodyPr>
            <a:normAutofit fontScale="70000" lnSpcReduction="20000"/>
          </a:bodyPr>
          <a:lstStyle/>
          <a:p>
            <a:r>
              <a:rPr lang="en-AU" b="1" u="sng">
                <a:latin typeface="Aptos" panose="020B0004020202020204" pitchFamily="34" charset="0"/>
              </a:rPr>
              <a:t>Support at Home Program 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Level 1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Level 2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Level 3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Level 4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Level 5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Level 6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Level 7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Level 8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Restorative Care Pathway</a:t>
            </a:r>
          </a:p>
          <a:p>
            <a:pPr lvl="1"/>
            <a:r>
              <a:rPr lang="en-AU">
                <a:latin typeface="Aptos" panose="020B0004020202020204" pitchFamily="34" charset="0"/>
              </a:rPr>
              <a:t>End of Life Pathway</a:t>
            </a:r>
          </a:p>
          <a:p>
            <a:pPr lvl="1"/>
            <a:endParaRPr lang="en-AU"/>
          </a:p>
          <a:p>
            <a:pPr marL="457200" lvl="1" indent="0">
              <a:buNone/>
            </a:pPr>
            <a:endParaRPr lang="en-AU"/>
          </a:p>
          <a:p>
            <a:pPr marL="457200" lvl="1" indent="0">
              <a:buNone/>
            </a:pPr>
            <a:endParaRPr lang="en-AU"/>
          </a:p>
          <a:p>
            <a:pPr marL="457200" lvl="1" indent="0">
              <a:buNone/>
            </a:pPr>
            <a:endParaRPr lang="en-AU"/>
          </a:p>
          <a:p>
            <a:pPr marL="457200" lvl="1" indent="0">
              <a:buNone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99" y="203201"/>
            <a:ext cx="4883484" cy="1281202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CC731E-DB60-18A1-36FA-FF3094BCC1F8}"/>
              </a:ext>
            </a:extLst>
          </p:cNvPr>
          <p:cNvSpPr txBox="1">
            <a:spLocks/>
          </p:cNvSpPr>
          <p:nvPr/>
        </p:nvSpPr>
        <p:spPr>
          <a:xfrm>
            <a:off x="8641416" y="2006081"/>
            <a:ext cx="2452613" cy="384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endParaRPr lang="en-AU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AD6C5C1-F8B8-767F-D90D-F588FDC9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" y="6525922"/>
            <a:ext cx="6297612" cy="283700"/>
          </a:xfrm>
        </p:spPr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3348A4-8159-0558-5F77-F0EC949B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27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C4C70-48DC-7DDA-8DE8-DDCCC062D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Who is an Associated Provider?</a:t>
            </a:r>
            <a:endParaRPr lang="en-US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Definition: A third-party individual or </a:t>
            </a:r>
            <a:r>
              <a:rPr lang="en-US" b="0" i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organisation</a:t>
            </a: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who delivers services on behalf of a registered aged care provider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Examples: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Allied health providers (e.g., physiotherapists, podiatrists)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Contractors (e.g., home maintenance, transportation)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Support workers engaged under subcontract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Under the Aged Care Act 2025, registered providers remain accountable for care delivered by associated providers</a:t>
            </a:r>
          </a:p>
          <a:p>
            <a:pPr algn="l">
              <a:buNone/>
            </a:pPr>
            <a:r>
              <a:rPr lang="en-US" sz="1200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Resources:</a:t>
            </a:r>
            <a:endParaRPr lang="en-US" sz="1200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Department of Health and Aged C</a:t>
            </a:r>
            <a:r>
              <a:rPr lang="en-US" sz="1200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</a:t>
            </a:r>
            <a:r>
              <a:rPr lang="en-US" sz="1200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re: </a:t>
            </a:r>
            <a:r>
              <a:rPr lang="en-US" sz="1200" b="0" i="0">
                <a:solidFill>
                  <a:srgbClr val="1155CC"/>
                </a:solidFill>
                <a:effectLst/>
                <a:latin typeface="Aptos" panose="020B0004020202020204" pitchFamily="34" charset="0"/>
                <a:hlinkClick r:id="rId2"/>
              </a:rPr>
              <a:t>Associated Providers Fact Sheet</a:t>
            </a:r>
            <a:endParaRPr lang="en-US" sz="1200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148DC-2B46-C9AA-D5B1-198DA3A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98340-8C55-5B4E-9BC5-11FEB314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7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94E99-80A8-6BA6-0364-CB73C7C2A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5E56-F8B9-70CF-AA79-E25DD0204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Our Commitment to Quality and Safety</a:t>
            </a:r>
            <a:endParaRPr lang="en-US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22222"/>
                </a:solidFill>
                <a:latin typeface="Aptos" panose="020B0004020202020204" pitchFamily="34" charset="0"/>
              </a:rPr>
              <a:t>FOCUS Connect </a:t>
            </a: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is committed to: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Delivering person-</a:t>
            </a:r>
            <a:r>
              <a:rPr lang="en-US" b="0" i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centred</a:t>
            </a: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safe, respectful care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Upholding the rights, dignity and choices of older people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Continuous improvement and quality assurance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B4A88-A214-57AD-D809-6EF08635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4297-BE6F-70F7-ADD1-1ACF0484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8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A8EC1-DB10-64E4-5283-C05FF67AE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4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B3C1-8E9D-B18D-4B84-B999EB29F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buNone/>
            </a:pP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Your Obligations as an Associate Provider</a:t>
            </a:r>
            <a:endParaRPr lang="en-US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Comply with the following: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Strengthened Aged Care Quality Standards</a:t>
            </a:r>
            <a:endParaRPr lang="en-US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Aged Care Code of Conduct</a:t>
            </a:r>
            <a:endParaRPr lang="en-US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Incident Management and Reporting Procedures</a:t>
            </a:r>
            <a:endParaRPr lang="en-US" b="0" i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Privacy and Confidentiality Laws</a:t>
            </a: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 (Australian Privacy Principles)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222222"/>
                </a:solidFill>
                <a:latin typeface="Aptos"/>
              </a:rPr>
              <a:t>WHS Act 2011 and Safe Work Australia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222222"/>
                </a:solidFill>
                <a:latin typeface="Aptos"/>
              </a:rPr>
              <a:t>Aged Care Statement of Rights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Provide services that: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Are safe, timely and responsive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Respect diversity and cultural identity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B464-E9D5-FD51-2480-C8C3A0DF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FOCUS Connect Associate Provider Training pack 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D5CC8-9E3E-1D7D-07B6-36700E09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1D88-B136-4196-9213-4A467CD14D15}" type="slidenum">
              <a:rPr lang="en-AU" smtClean="0"/>
              <a:t>9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D7A0A-F263-923C-A616-A7C8B0B58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56774" cy="1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754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9386C098636A4E8E8F0DF4182CE998" ma:contentTypeVersion="18" ma:contentTypeDescription="Create a new document." ma:contentTypeScope="" ma:versionID="e02342c0387a08628928c2cea3f2c38a">
  <xsd:schema xmlns:xsd="http://www.w3.org/2001/XMLSchema" xmlns:xs="http://www.w3.org/2001/XMLSchema" xmlns:p="http://schemas.microsoft.com/office/2006/metadata/properties" xmlns:ns2="1a99d003-459d-4922-ac0b-a55cd3bba364" xmlns:ns3="586ab708-0e71-4af2-8992-c2db1d5e72db" targetNamespace="http://schemas.microsoft.com/office/2006/metadata/properties" ma:root="true" ma:fieldsID="6fc44c645da1f879ced155ece971c33c" ns2:_="" ns3:_="">
    <xsd:import namespace="1a99d003-459d-4922-ac0b-a55cd3bba364"/>
    <xsd:import namespace="586ab708-0e71-4af2-8992-c2db1d5e72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9d003-459d-4922-ac0b-a55cd3bba3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ac6c602-b99e-4df5-bca7-ae9b301fb4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ab708-0e71-4af2-8992-c2db1d5e72d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f7e34f0-4fa0-4c45-9fcd-10f71bc77ab4}" ma:internalName="TaxCatchAll" ma:showField="CatchAllData" ma:web="586ab708-0e71-4af2-8992-c2db1d5e72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6ab708-0e71-4af2-8992-c2db1d5e72db" xsi:nil="true"/>
    <lcf76f155ced4ddcb4097134ff3c332f xmlns="1a99d003-459d-4922-ac0b-a55cd3bba364">
      <Terms xmlns="http://schemas.microsoft.com/office/infopath/2007/PartnerControls"/>
    </lcf76f155ced4ddcb4097134ff3c332f>
    <SharedWithUsers xmlns="586ab708-0e71-4af2-8992-c2db1d5e72db">
      <UserInfo>
        <DisplayName>Antonietta Bugge</DisplayName>
        <AccountId>53</AccountId>
        <AccountType/>
      </UserInfo>
      <UserInfo>
        <DisplayName>Maya Almandarawi</DisplayName>
        <AccountId>67</AccountId>
        <AccountType/>
      </UserInfo>
      <UserInfo>
        <DisplayName>Nanhwa Chong</DisplayName>
        <AccountId>49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9BB9F8-F7CE-4EB2-9765-F478D7182421}">
  <ds:schemaRefs>
    <ds:schemaRef ds:uri="1a99d003-459d-4922-ac0b-a55cd3bba364"/>
    <ds:schemaRef ds:uri="586ab708-0e71-4af2-8992-c2db1d5e72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5441CA-3E8C-4106-B15B-7E9030E42E4F}">
  <ds:schemaRefs>
    <ds:schemaRef ds:uri="1a99d003-459d-4922-ac0b-a55cd3bba364"/>
    <ds:schemaRef ds:uri="586ab708-0e71-4af2-8992-c2db1d5e72d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958FFB5-D61D-4012-9263-5CB7EAAAF6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29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     Induction &amp; Training</vt:lpstr>
      <vt:lpstr>   ABOUT US</vt:lpstr>
      <vt:lpstr>   </vt:lpstr>
      <vt:lpstr>   </vt:lpstr>
      <vt:lpstr>PowerPoint Presentation</vt:lpstr>
      <vt:lpstr>  AGED CARE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STRENGTHENED AGED CARE QUALITY STANDARDS LEARNING</vt:lpstr>
      <vt:lpstr>   POLICIES &amp; PROCEDURES</vt:lpstr>
      <vt:lpstr>PowerPoint Presentation</vt:lpstr>
      <vt:lpstr>PowerPoint Presentation</vt:lpstr>
      <vt:lpstr>PowerPoint Presentation</vt:lpstr>
      <vt:lpstr>PowerPoint Presentation</vt:lpstr>
      <vt:lpstr>  Code of Conduct for Aged Care  – introductory video for providers </vt:lpstr>
      <vt:lpstr>PowerPoint Presentation</vt:lpstr>
      <vt:lpstr>   RESOURCES</vt:lpstr>
      <vt:lpstr>FOCUS Connect Key Contacts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&amp; Training</dc:title>
  <dc:creator>Jacqueline Lobo</dc:creator>
  <cp:revision>42</cp:revision>
  <dcterms:created xsi:type="dcterms:W3CDTF">2020-05-27T00:56:52Z</dcterms:created>
  <dcterms:modified xsi:type="dcterms:W3CDTF">2025-09-23T23:47:55Z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0x010100B69386C098636A4E8E8F0DF4182CE998</vt:lpwstr>
  </property>
  <property fmtid="{D5CDD505-2E9C-101B-9397-08002B2CF9AE}" pid="3" name="MediaServiceImageTags">
    <vt:lpwstr/>
  </property>
</Properties>
</file>