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2" r:id="rId2"/>
  </p:sldMasterIdLst>
  <p:notesMasterIdLst>
    <p:notesMasterId r:id="rId35"/>
  </p:notesMasterIdLst>
  <p:sldIdLst>
    <p:sldId id="256" r:id="rId3"/>
    <p:sldId id="262" r:id="rId4"/>
    <p:sldId id="263" r:id="rId5"/>
    <p:sldId id="299" r:id="rId6"/>
    <p:sldId id="267" r:id="rId7"/>
    <p:sldId id="269" r:id="rId8"/>
    <p:sldId id="321" r:id="rId9"/>
    <p:sldId id="270" r:id="rId10"/>
    <p:sldId id="271" r:id="rId11"/>
    <p:sldId id="272" r:id="rId12"/>
    <p:sldId id="275" r:id="rId13"/>
    <p:sldId id="307" r:id="rId14"/>
    <p:sldId id="320" r:id="rId15"/>
    <p:sldId id="274" r:id="rId16"/>
    <p:sldId id="281" r:id="rId17"/>
    <p:sldId id="296" r:id="rId18"/>
    <p:sldId id="297" r:id="rId19"/>
    <p:sldId id="315" r:id="rId20"/>
    <p:sldId id="287" r:id="rId21"/>
    <p:sldId id="288" r:id="rId22"/>
    <p:sldId id="313" r:id="rId23"/>
    <p:sldId id="305" r:id="rId24"/>
    <p:sldId id="289" r:id="rId25"/>
    <p:sldId id="322" r:id="rId26"/>
    <p:sldId id="308" r:id="rId27"/>
    <p:sldId id="318" r:id="rId28"/>
    <p:sldId id="304" r:id="rId29"/>
    <p:sldId id="316" r:id="rId30"/>
    <p:sldId id="286" r:id="rId31"/>
    <p:sldId id="309" r:id="rId32"/>
    <p:sldId id="311" r:id="rId33"/>
    <p:sldId id="292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12">
          <p15:clr>
            <a:srgbClr val="A4A3A4"/>
          </p15:clr>
        </p15:guide>
        <p15:guide id="2" pos="456">
          <p15:clr>
            <a:srgbClr val="A4A3A4"/>
          </p15:clr>
        </p15:guide>
        <p15:guide id="3" pos="722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608">
          <p15:clr>
            <a:srgbClr val="A4A3A4"/>
          </p15:clr>
        </p15:guide>
        <p15:guide id="7" pos="2712">
          <p15:clr>
            <a:srgbClr val="A4A3A4"/>
          </p15:clr>
        </p15:guide>
        <p15:guide id="8" pos="4968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4NDt1UcYdo6xz4zVgRb89TN7Nx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499243-FC72-7295-9B54-0C3336535C9F}" name="Kenan Fikri" initials="KF" userId="S::KFikri@EconomicsInnovationGroup.onmicrosoft.com::dffb823e-187f-4cf6-9b59-02fc82f5d9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2"/>
    <p:restoredTop sz="94802"/>
  </p:normalViewPr>
  <p:slideViewPr>
    <p:cSldViewPr snapToGrid="0">
      <p:cViewPr varScale="1">
        <p:scale>
          <a:sx n="143" d="100"/>
          <a:sy n="143" d="100"/>
        </p:scale>
        <p:origin x="728" y="200"/>
      </p:cViewPr>
      <p:guideLst>
        <p:guide orient="horz" pos="2712"/>
        <p:guide pos="456"/>
        <p:guide pos="7224"/>
        <p:guide orient="horz" pos="3840"/>
        <p:guide orient="horz" pos="480"/>
        <p:guide orient="horz" pos="1608"/>
        <p:guide pos="2712"/>
        <p:guide pos="4968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4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C850A-330B-9D41-A807-FAECCB5E0691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238FBD-D894-8A4E-9922-F2436D4F0625}">
      <dgm:prSet phldrT="[Text]"/>
      <dgm:spPr/>
      <dgm:t>
        <a:bodyPr/>
        <a:lstStyle/>
        <a:p>
          <a:r>
            <a:rPr lang="en-US" dirty="0"/>
            <a:t>OZ investment ecosystem</a:t>
          </a:r>
        </a:p>
      </dgm:t>
    </dgm:pt>
    <dgm:pt modelId="{2EBC3972-07CD-F04D-B658-D07165A70610}" type="parTrans" cxnId="{BB197B14-D7B9-934D-9EFC-9559D98585F9}">
      <dgm:prSet/>
      <dgm:spPr/>
      <dgm:t>
        <a:bodyPr/>
        <a:lstStyle/>
        <a:p>
          <a:endParaRPr lang="en-US"/>
        </a:p>
      </dgm:t>
    </dgm:pt>
    <dgm:pt modelId="{630233F6-4533-7B47-9478-0674131D5425}" type="sibTrans" cxnId="{BB197B14-D7B9-934D-9EFC-9559D98585F9}">
      <dgm:prSet/>
      <dgm:spPr/>
      <dgm:t>
        <a:bodyPr/>
        <a:lstStyle/>
        <a:p>
          <a:endParaRPr lang="en-US"/>
        </a:p>
      </dgm:t>
    </dgm:pt>
    <dgm:pt modelId="{47041D9C-3671-D14C-837E-534A92FF20BE}">
      <dgm:prSet phldrT="[Text]"/>
      <dgm:spPr/>
      <dgm:t>
        <a:bodyPr/>
        <a:lstStyle/>
        <a:p>
          <a:r>
            <a:rPr lang="en-US" dirty="0"/>
            <a:t>Investors</a:t>
          </a:r>
        </a:p>
      </dgm:t>
    </dgm:pt>
    <dgm:pt modelId="{92FEAC32-F486-2648-ABB7-EEC8B8846E04}" type="parTrans" cxnId="{13618006-753B-394E-837C-6B5A30B0CE75}">
      <dgm:prSet/>
      <dgm:spPr/>
      <dgm:t>
        <a:bodyPr/>
        <a:lstStyle/>
        <a:p>
          <a:endParaRPr lang="en-US"/>
        </a:p>
      </dgm:t>
    </dgm:pt>
    <dgm:pt modelId="{6675DC95-8933-E84A-A02D-67EFA78EA17A}" type="sibTrans" cxnId="{13618006-753B-394E-837C-6B5A30B0CE75}">
      <dgm:prSet/>
      <dgm:spPr/>
      <dgm:t>
        <a:bodyPr/>
        <a:lstStyle/>
        <a:p>
          <a:endParaRPr lang="en-US"/>
        </a:p>
      </dgm:t>
    </dgm:pt>
    <dgm:pt modelId="{25B465FB-DB2D-A446-8412-00FF0FBE26B5}">
      <dgm:prSet phldrT="[Text]"/>
      <dgm:spPr/>
      <dgm:t>
        <a:bodyPr/>
        <a:lstStyle/>
        <a:p>
          <a:r>
            <a:rPr lang="en-US" dirty="0"/>
            <a:t>Impact agents</a:t>
          </a:r>
        </a:p>
      </dgm:t>
    </dgm:pt>
    <dgm:pt modelId="{8F4FF484-FFE8-6B45-AF78-6949333EE8D9}" type="parTrans" cxnId="{3B27757A-4E8D-2E4E-8CB1-5AB6AADF7CF4}">
      <dgm:prSet/>
      <dgm:spPr/>
      <dgm:t>
        <a:bodyPr/>
        <a:lstStyle/>
        <a:p>
          <a:endParaRPr lang="en-US"/>
        </a:p>
      </dgm:t>
    </dgm:pt>
    <dgm:pt modelId="{A285583A-028B-BF4A-A4C0-750CAD4F6A2F}" type="sibTrans" cxnId="{3B27757A-4E8D-2E4E-8CB1-5AB6AADF7CF4}">
      <dgm:prSet/>
      <dgm:spPr/>
      <dgm:t>
        <a:bodyPr/>
        <a:lstStyle/>
        <a:p>
          <a:endParaRPr lang="en-US"/>
        </a:p>
      </dgm:t>
    </dgm:pt>
    <dgm:pt modelId="{FADDDA8E-127A-DC49-800B-6BDE59D7D17A}">
      <dgm:prSet phldrT="[Text]"/>
      <dgm:spPr/>
      <dgm:t>
        <a:bodyPr/>
        <a:lstStyle/>
        <a:p>
          <a:r>
            <a:rPr lang="en-US" dirty="0"/>
            <a:t>Developers</a:t>
          </a:r>
        </a:p>
      </dgm:t>
    </dgm:pt>
    <dgm:pt modelId="{77F2551B-93E1-294F-AAEA-840FE2E5C552}" type="parTrans" cxnId="{A9A3DE50-0414-D74E-8646-E7B94CAB65A6}">
      <dgm:prSet/>
      <dgm:spPr/>
      <dgm:t>
        <a:bodyPr/>
        <a:lstStyle/>
        <a:p>
          <a:endParaRPr lang="en-US"/>
        </a:p>
      </dgm:t>
    </dgm:pt>
    <dgm:pt modelId="{2DA516D0-005E-274E-A361-DFF8FE64EA17}" type="sibTrans" cxnId="{A9A3DE50-0414-D74E-8646-E7B94CAB65A6}">
      <dgm:prSet/>
      <dgm:spPr/>
      <dgm:t>
        <a:bodyPr/>
        <a:lstStyle/>
        <a:p>
          <a:endParaRPr lang="en-US"/>
        </a:p>
      </dgm:t>
    </dgm:pt>
    <dgm:pt modelId="{4195FC4F-2FAA-EC4F-892D-274F33550003}">
      <dgm:prSet phldrT="[Text]"/>
      <dgm:spPr/>
      <dgm:t>
        <a:bodyPr/>
        <a:lstStyle/>
        <a:p>
          <a:r>
            <a:rPr lang="en-US" dirty="0"/>
            <a:t>Viable projects</a:t>
          </a:r>
        </a:p>
      </dgm:t>
    </dgm:pt>
    <dgm:pt modelId="{83941EF7-17E8-E544-9CBD-3620D56AFD98}" type="parTrans" cxnId="{44A091CE-50CF-294D-A85A-F70A16CE2DE9}">
      <dgm:prSet/>
      <dgm:spPr/>
      <dgm:t>
        <a:bodyPr/>
        <a:lstStyle/>
        <a:p>
          <a:endParaRPr lang="en-US"/>
        </a:p>
      </dgm:t>
    </dgm:pt>
    <dgm:pt modelId="{196D61FE-5C23-854F-BA0C-17DF7AACCB00}" type="sibTrans" cxnId="{44A091CE-50CF-294D-A85A-F70A16CE2DE9}">
      <dgm:prSet/>
      <dgm:spPr/>
      <dgm:t>
        <a:bodyPr/>
        <a:lstStyle/>
        <a:p>
          <a:endParaRPr lang="en-US"/>
        </a:p>
      </dgm:t>
    </dgm:pt>
    <dgm:pt modelId="{7E2CD942-1583-6E44-A390-3D1B238C066E}" type="pres">
      <dgm:prSet presAssocID="{563C850A-330B-9D41-A807-FAECCB5E069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1ABA5E-2CC2-0040-89F7-AEE09BF6E1BD}" type="pres">
      <dgm:prSet presAssocID="{563C850A-330B-9D41-A807-FAECCB5E0691}" presName="matrix" presStyleCnt="0"/>
      <dgm:spPr/>
    </dgm:pt>
    <dgm:pt modelId="{B502A0AF-8BDB-5B48-A495-C60D939E2B52}" type="pres">
      <dgm:prSet presAssocID="{563C850A-330B-9D41-A807-FAECCB5E0691}" presName="tile1" presStyleLbl="node1" presStyleIdx="0" presStyleCnt="4"/>
      <dgm:spPr/>
    </dgm:pt>
    <dgm:pt modelId="{BD4FC67C-9686-AC44-93FD-96474C072541}" type="pres">
      <dgm:prSet presAssocID="{563C850A-330B-9D41-A807-FAECCB5E069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6B16294-1CC9-674B-BF0F-43C04619E845}" type="pres">
      <dgm:prSet presAssocID="{563C850A-330B-9D41-A807-FAECCB5E0691}" presName="tile2" presStyleLbl="node1" presStyleIdx="1" presStyleCnt="4"/>
      <dgm:spPr/>
    </dgm:pt>
    <dgm:pt modelId="{D994B166-0288-F243-B8C1-B01BA528924E}" type="pres">
      <dgm:prSet presAssocID="{563C850A-330B-9D41-A807-FAECCB5E069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4CA0555-1361-7441-9940-0A77937E8DC7}" type="pres">
      <dgm:prSet presAssocID="{563C850A-330B-9D41-A807-FAECCB5E0691}" presName="tile3" presStyleLbl="node1" presStyleIdx="2" presStyleCnt="4"/>
      <dgm:spPr/>
    </dgm:pt>
    <dgm:pt modelId="{EA5EE9FE-BCB4-544A-9FB0-C3116FABB5D8}" type="pres">
      <dgm:prSet presAssocID="{563C850A-330B-9D41-A807-FAECCB5E069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5E7115F-37C9-1244-83EC-EF994B66FFB7}" type="pres">
      <dgm:prSet presAssocID="{563C850A-330B-9D41-A807-FAECCB5E0691}" presName="tile4" presStyleLbl="node1" presStyleIdx="3" presStyleCnt="4"/>
      <dgm:spPr/>
    </dgm:pt>
    <dgm:pt modelId="{4C1911F6-DF0D-9444-A2C4-D2504EF4EF01}" type="pres">
      <dgm:prSet presAssocID="{563C850A-330B-9D41-A807-FAECCB5E069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083C78C-7FAC-4E47-8088-0CF2390C2703}" type="pres">
      <dgm:prSet presAssocID="{563C850A-330B-9D41-A807-FAECCB5E069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544B303-5422-C24F-9C46-2107C2A61EFA}" type="presOf" srcId="{25B465FB-DB2D-A446-8412-00FF0FBE26B5}" destId="{D994B166-0288-F243-B8C1-B01BA528924E}" srcOrd="1" destOrd="0" presId="urn:microsoft.com/office/officeart/2005/8/layout/matrix1"/>
    <dgm:cxn modelId="{13618006-753B-394E-837C-6B5A30B0CE75}" srcId="{F8238FBD-D894-8A4E-9922-F2436D4F0625}" destId="{47041D9C-3671-D14C-837E-534A92FF20BE}" srcOrd="0" destOrd="0" parTransId="{92FEAC32-F486-2648-ABB7-EEC8B8846E04}" sibTransId="{6675DC95-8933-E84A-A02D-67EFA78EA17A}"/>
    <dgm:cxn modelId="{314A2A11-D72F-BD46-8125-94C85A64B816}" type="presOf" srcId="{4195FC4F-2FAA-EC4F-892D-274F33550003}" destId="{B5E7115F-37C9-1244-83EC-EF994B66FFB7}" srcOrd="0" destOrd="0" presId="urn:microsoft.com/office/officeart/2005/8/layout/matrix1"/>
    <dgm:cxn modelId="{BB197B14-D7B9-934D-9EFC-9559D98585F9}" srcId="{563C850A-330B-9D41-A807-FAECCB5E0691}" destId="{F8238FBD-D894-8A4E-9922-F2436D4F0625}" srcOrd="0" destOrd="0" parTransId="{2EBC3972-07CD-F04D-B658-D07165A70610}" sibTransId="{630233F6-4533-7B47-9478-0674131D5425}"/>
    <dgm:cxn modelId="{C29A1919-0BF4-9F47-BED2-1B8215EC302E}" type="presOf" srcId="{25B465FB-DB2D-A446-8412-00FF0FBE26B5}" destId="{76B16294-1CC9-674B-BF0F-43C04619E845}" srcOrd="0" destOrd="0" presId="urn:microsoft.com/office/officeart/2005/8/layout/matrix1"/>
    <dgm:cxn modelId="{18EECE38-5CFE-1440-8B71-29675348BF17}" type="presOf" srcId="{FADDDA8E-127A-DC49-800B-6BDE59D7D17A}" destId="{EA5EE9FE-BCB4-544A-9FB0-C3116FABB5D8}" srcOrd="1" destOrd="0" presId="urn:microsoft.com/office/officeart/2005/8/layout/matrix1"/>
    <dgm:cxn modelId="{5F2A9439-4B08-BF4D-A5C3-62D11A3BF237}" type="presOf" srcId="{47041D9C-3671-D14C-837E-534A92FF20BE}" destId="{B502A0AF-8BDB-5B48-A495-C60D939E2B52}" srcOrd="0" destOrd="0" presId="urn:microsoft.com/office/officeart/2005/8/layout/matrix1"/>
    <dgm:cxn modelId="{A9A3DE50-0414-D74E-8646-E7B94CAB65A6}" srcId="{F8238FBD-D894-8A4E-9922-F2436D4F0625}" destId="{FADDDA8E-127A-DC49-800B-6BDE59D7D17A}" srcOrd="2" destOrd="0" parTransId="{77F2551B-93E1-294F-AAEA-840FE2E5C552}" sibTransId="{2DA516D0-005E-274E-A361-DFF8FE64EA17}"/>
    <dgm:cxn modelId="{57A1FA60-66D2-464D-8A2F-32A8928A33E6}" type="presOf" srcId="{4195FC4F-2FAA-EC4F-892D-274F33550003}" destId="{4C1911F6-DF0D-9444-A2C4-D2504EF4EF01}" srcOrd="1" destOrd="0" presId="urn:microsoft.com/office/officeart/2005/8/layout/matrix1"/>
    <dgm:cxn modelId="{A8ED756B-F504-AC48-993E-6BA63F35B2F7}" type="presOf" srcId="{47041D9C-3671-D14C-837E-534A92FF20BE}" destId="{BD4FC67C-9686-AC44-93FD-96474C072541}" srcOrd="1" destOrd="0" presId="urn:microsoft.com/office/officeart/2005/8/layout/matrix1"/>
    <dgm:cxn modelId="{0572EE75-EB4B-F940-A81E-4850B31F7A58}" type="presOf" srcId="{563C850A-330B-9D41-A807-FAECCB5E0691}" destId="{7E2CD942-1583-6E44-A390-3D1B238C066E}" srcOrd="0" destOrd="0" presId="urn:microsoft.com/office/officeart/2005/8/layout/matrix1"/>
    <dgm:cxn modelId="{3B27757A-4E8D-2E4E-8CB1-5AB6AADF7CF4}" srcId="{F8238FBD-D894-8A4E-9922-F2436D4F0625}" destId="{25B465FB-DB2D-A446-8412-00FF0FBE26B5}" srcOrd="1" destOrd="0" parTransId="{8F4FF484-FFE8-6B45-AF78-6949333EE8D9}" sibTransId="{A285583A-028B-BF4A-A4C0-750CAD4F6A2F}"/>
    <dgm:cxn modelId="{44A091CE-50CF-294D-A85A-F70A16CE2DE9}" srcId="{F8238FBD-D894-8A4E-9922-F2436D4F0625}" destId="{4195FC4F-2FAA-EC4F-892D-274F33550003}" srcOrd="3" destOrd="0" parTransId="{83941EF7-17E8-E544-9CBD-3620D56AFD98}" sibTransId="{196D61FE-5C23-854F-BA0C-17DF7AACCB00}"/>
    <dgm:cxn modelId="{0460DFD8-6846-1340-B0B4-137C930D196E}" type="presOf" srcId="{FADDDA8E-127A-DC49-800B-6BDE59D7D17A}" destId="{94CA0555-1361-7441-9940-0A77937E8DC7}" srcOrd="0" destOrd="0" presId="urn:microsoft.com/office/officeart/2005/8/layout/matrix1"/>
    <dgm:cxn modelId="{D237FDFB-F09D-3C4C-86A9-30DBFBBC19F9}" type="presOf" srcId="{F8238FBD-D894-8A4E-9922-F2436D4F0625}" destId="{3083C78C-7FAC-4E47-8088-0CF2390C2703}" srcOrd="0" destOrd="0" presId="urn:microsoft.com/office/officeart/2005/8/layout/matrix1"/>
    <dgm:cxn modelId="{20FA96FE-E9BC-AB4A-BDA7-0F0824F4939B}" type="presParOf" srcId="{7E2CD942-1583-6E44-A390-3D1B238C066E}" destId="{181ABA5E-2CC2-0040-89F7-AEE09BF6E1BD}" srcOrd="0" destOrd="0" presId="urn:microsoft.com/office/officeart/2005/8/layout/matrix1"/>
    <dgm:cxn modelId="{954593B0-204B-514E-9E87-EA069ECCCF4B}" type="presParOf" srcId="{181ABA5E-2CC2-0040-89F7-AEE09BF6E1BD}" destId="{B502A0AF-8BDB-5B48-A495-C60D939E2B52}" srcOrd="0" destOrd="0" presId="urn:microsoft.com/office/officeart/2005/8/layout/matrix1"/>
    <dgm:cxn modelId="{978287B1-A6B2-434A-84DE-65E2E009DFEE}" type="presParOf" srcId="{181ABA5E-2CC2-0040-89F7-AEE09BF6E1BD}" destId="{BD4FC67C-9686-AC44-93FD-96474C072541}" srcOrd="1" destOrd="0" presId="urn:microsoft.com/office/officeart/2005/8/layout/matrix1"/>
    <dgm:cxn modelId="{FB08B70E-D7E5-B448-AA06-BF96B94D1028}" type="presParOf" srcId="{181ABA5E-2CC2-0040-89F7-AEE09BF6E1BD}" destId="{76B16294-1CC9-674B-BF0F-43C04619E845}" srcOrd="2" destOrd="0" presId="urn:microsoft.com/office/officeart/2005/8/layout/matrix1"/>
    <dgm:cxn modelId="{BA59F5DE-AB4C-124A-86C4-A345E273EFFD}" type="presParOf" srcId="{181ABA5E-2CC2-0040-89F7-AEE09BF6E1BD}" destId="{D994B166-0288-F243-B8C1-B01BA528924E}" srcOrd="3" destOrd="0" presId="urn:microsoft.com/office/officeart/2005/8/layout/matrix1"/>
    <dgm:cxn modelId="{F28DC271-6B81-9946-8AD9-B2B42374F5E5}" type="presParOf" srcId="{181ABA5E-2CC2-0040-89F7-AEE09BF6E1BD}" destId="{94CA0555-1361-7441-9940-0A77937E8DC7}" srcOrd="4" destOrd="0" presId="urn:microsoft.com/office/officeart/2005/8/layout/matrix1"/>
    <dgm:cxn modelId="{3691BECC-C617-7A42-9E43-8E45846BEBE2}" type="presParOf" srcId="{181ABA5E-2CC2-0040-89F7-AEE09BF6E1BD}" destId="{EA5EE9FE-BCB4-544A-9FB0-C3116FABB5D8}" srcOrd="5" destOrd="0" presId="urn:microsoft.com/office/officeart/2005/8/layout/matrix1"/>
    <dgm:cxn modelId="{E208DC3B-0D3C-324F-8FCB-771251E17528}" type="presParOf" srcId="{181ABA5E-2CC2-0040-89F7-AEE09BF6E1BD}" destId="{B5E7115F-37C9-1244-83EC-EF994B66FFB7}" srcOrd="6" destOrd="0" presId="urn:microsoft.com/office/officeart/2005/8/layout/matrix1"/>
    <dgm:cxn modelId="{451E32C6-0E2C-7A4F-AF7E-49088EC70BA5}" type="presParOf" srcId="{181ABA5E-2CC2-0040-89F7-AEE09BF6E1BD}" destId="{4C1911F6-DF0D-9444-A2C4-D2504EF4EF01}" srcOrd="7" destOrd="0" presId="urn:microsoft.com/office/officeart/2005/8/layout/matrix1"/>
    <dgm:cxn modelId="{0AF24887-AAFF-3946-A3B6-499DB6F895CF}" type="presParOf" srcId="{7E2CD942-1583-6E44-A390-3D1B238C066E}" destId="{3083C78C-7FAC-4E47-8088-0CF2390C27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2A0AF-8BDB-5B48-A495-C60D939E2B52}">
      <dsp:nvSpPr>
        <dsp:cNvPr id="0" name=""/>
        <dsp:cNvSpPr/>
      </dsp:nvSpPr>
      <dsp:spPr>
        <a:xfrm rot="16200000">
          <a:off x="447316" y="-447316"/>
          <a:ext cx="2547887" cy="344252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Investors</a:t>
          </a:r>
        </a:p>
      </dsp:txBody>
      <dsp:txXfrm rot="5400000">
        <a:off x="0" y="0"/>
        <a:ext cx="3442521" cy="1910916"/>
      </dsp:txXfrm>
    </dsp:sp>
    <dsp:sp modelId="{76B16294-1CC9-674B-BF0F-43C04619E845}">
      <dsp:nvSpPr>
        <dsp:cNvPr id="0" name=""/>
        <dsp:cNvSpPr/>
      </dsp:nvSpPr>
      <dsp:spPr>
        <a:xfrm>
          <a:off x="3442521" y="0"/>
          <a:ext cx="3442521" cy="254788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Impact agents</a:t>
          </a:r>
        </a:p>
      </dsp:txBody>
      <dsp:txXfrm>
        <a:off x="3442521" y="0"/>
        <a:ext cx="3442521" cy="1910916"/>
      </dsp:txXfrm>
    </dsp:sp>
    <dsp:sp modelId="{94CA0555-1361-7441-9940-0A77937E8DC7}">
      <dsp:nvSpPr>
        <dsp:cNvPr id="0" name=""/>
        <dsp:cNvSpPr/>
      </dsp:nvSpPr>
      <dsp:spPr>
        <a:xfrm rot="10800000">
          <a:off x="0" y="2547887"/>
          <a:ext cx="3442521" cy="254788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Developers</a:t>
          </a:r>
        </a:p>
      </dsp:txBody>
      <dsp:txXfrm rot="10800000">
        <a:off x="0" y="3184860"/>
        <a:ext cx="3442521" cy="1910916"/>
      </dsp:txXfrm>
    </dsp:sp>
    <dsp:sp modelId="{B5E7115F-37C9-1244-83EC-EF994B66FFB7}">
      <dsp:nvSpPr>
        <dsp:cNvPr id="0" name=""/>
        <dsp:cNvSpPr/>
      </dsp:nvSpPr>
      <dsp:spPr>
        <a:xfrm rot="5400000">
          <a:off x="3889838" y="2100571"/>
          <a:ext cx="2547887" cy="344252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Viable projects</a:t>
          </a:r>
        </a:p>
      </dsp:txBody>
      <dsp:txXfrm rot="-5400000">
        <a:off x="3442522" y="3184859"/>
        <a:ext cx="3442521" cy="1910916"/>
      </dsp:txXfrm>
    </dsp:sp>
    <dsp:sp modelId="{3083C78C-7FAC-4E47-8088-0CF2390C2703}">
      <dsp:nvSpPr>
        <dsp:cNvPr id="0" name=""/>
        <dsp:cNvSpPr/>
      </dsp:nvSpPr>
      <dsp:spPr>
        <a:xfrm>
          <a:off x="2409765" y="1910916"/>
          <a:ext cx="2065512" cy="127394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OZ investment ecosystem</a:t>
          </a:r>
        </a:p>
      </dsp:txBody>
      <dsp:txXfrm>
        <a:off x="2471954" y="1973105"/>
        <a:ext cx="1941134" cy="1149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2989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84315cf367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284315cf36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2327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564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>
          <a:extLst>
            <a:ext uri="{FF2B5EF4-FFF2-40B4-BE49-F238E27FC236}">
              <a16:creationId xmlns:a16="http://schemas.microsoft.com/office/drawing/2014/main" id="{85B49C76-C220-C5A4-AD4E-22CBAED03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:notes">
            <a:extLst>
              <a:ext uri="{FF2B5EF4-FFF2-40B4-BE49-F238E27FC236}">
                <a16:creationId xmlns:a16="http://schemas.microsoft.com/office/drawing/2014/main" id="{0B6B79D3-7001-E21A-CDD8-BE6365BFC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48:notes">
            <a:extLst>
              <a:ext uri="{FF2B5EF4-FFF2-40B4-BE49-F238E27FC236}">
                <a16:creationId xmlns:a16="http://schemas.microsoft.com/office/drawing/2014/main" id="{54F814D5-3185-6B36-5E43-D869C8808E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3428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224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>
          <a:extLst>
            <a:ext uri="{FF2B5EF4-FFF2-40B4-BE49-F238E27FC236}">
              <a16:creationId xmlns:a16="http://schemas.microsoft.com/office/drawing/2014/main" id="{6B36C45A-C21A-678D-15C1-6F03CA3B3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:notes">
            <a:extLst>
              <a:ext uri="{FF2B5EF4-FFF2-40B4-BE49-F238E27FC236}">
                <a16:creationId xmlns:a16="http://schemas.microsoft.com/office/drawing/2014/main" id="{991D682C-BD56-BB6D-D5C1-6842F69739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49:notes">
            <a:extLst>
              <a:ext uri="{FF2B5EF4-FFF2-40B4-BE49-F238E27FC236}">
                <a16:creationId xmlns:a16="http://schemas.microsoft.com/office/drawing/2014/main" id="{80BB163D-DCA5-F731-CA51-95ACDE737C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7628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>
          <a:extLst>
            <a:ext uri="{FF2B5EF4-FFF2-40B4-BE49-F238E27FC236}">
              <a16:creationId xmlns:a16="http://schemas.microsoft.com/office/drawing/2014/main" id="{AB7ECF53-444D-5718-E7CD-D1D4D5CF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:notes">
            <a:extLst>
              <a:ext uri="{FF2B5EF4-FFF2-40B4-BE49-F238E27FC236}">
                <a16:creationId xmlns:a16="http://schemas.microsoft.com/office/drawing/2014/main" id="{C888E5E8-7957-4F5C-6283-4C54FD6D2B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51:notes">
            <a:extLst>
              <a:ext uri="{FF2B5EF4-FFF2-40B4-BE49-F238E27FC236}">
                <a16:creationId xmlns:a16="http://schemas.microsoft.com/office/drawing/2014/main" id="{5B664E8D-E83C-1057-E8E4-EA733FACB0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8212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>
          <a:extLst>
            <a:ext uri="{FF2B5EF4-FFF2-40B4-BE49-F238E27FC236}">
              <a16:creationId xmlns:a16="http://schemas.microsoft.com/office/drawing/2014/main" id="{0AE08628-0AF0-74BD-4C5C-5FBA8A545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84315cf367_0_10:notes">
            <a:extLst>
              <a:ext uri="{FF2B5EF4-FFF2-40B4-BE49-F238E27FC236}">
                <a16:creationId xmlns:a16="http://schemas.microsoft.com/office/drawing/2014/main" id="{B98E3751-CB99-EEDF-6616-8F13BDF430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284315cf367_0_10:notes">
            <a:extLst>
              <a:ext uri="{FF2B5EF4-FFF2-40B4-BE49-F238E27FC236}">
                <a16:creationId xmlns:a16="http://schemas.microsoft.com/office/drawing/2014/main" id="{22A94B5B-1E19-28EB-4A65-D1D588695D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3359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8778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>
          <a:extLst>
            <a:ext uri="{FF2B5EF4-FFF2-40B4-BE49-F238E27FC236}">
              <a16:creationId xmlns:a16="http://schemas.microsoft.com/office/drawing/2014/main" id="{94B555A5-14E4-4320-5F1B-0C0575CBC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833322a8ca_1_10:notes">
            <a:extLst>
              <a:ext uri="{FF2B5EF4-FFF2-40B4-BE49-F238E27FC236}">
                <a16:creationId xmlns:a16="http://schemas.microsoft.com/office/drawing/2014/main" id="{37E9DFA9-5FA3-7C59-D7E6-9659616118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g3833322a8ca_1_10:notes">
            <a:extLst>
              <a:ext uri="{FF2B5EF4-FFF2-40B4-BE49-F238E27FC236}">
                <a16:creationId xmlns:a16="http://schemas.microsoft.com/office/drawing/2014/main" id="{B6BD8D91-94D0-D952-E751-1FEF74652D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6337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>
          <a:extLst>
            <a:ext uri="{FF2B5EF4-FFF2-40B4-BE49-F238E27FC236}">
              <a16:creationId xmlns:a16="http://schemas.microsoft.com/office/drawing/2014/main" id="{53C46168-F218-6790-5D5E-854FEA75A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833322a8ca_1_10:notes">
            <a:extLst>
              <a:ext uri="{FF2B5EF4-FFF2-40B4-BE49-F238E27FC236}">
                <a16:creationId xmlns:a16="http://schemas.microsoft.com/office/drawing/2014/main" id="{78C694E5-4E59-3D0B-78F5-4ECEF76850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g3833322a8ca_1_10:notes">
            <a:extLst>
              <a:ext uri="{FF2B5EF4-FFF2-40B4-BE49-F238E27FC236}">
                <a16:creationId xmlns:a16="http://schemas.microsoft.com/office/drawing/2014/main" id="{5222D1F9-AFC1-9F00-1DAB-2D6EDA1187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6273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833322a8ca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g3833322a8c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7493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>
          <a:extLst>
            <a:ext uri="{FF2B5EF4-FFF2-40B4-BE49-F238E27FC236}">
              <a16:creationId xmlns:a16="http://schemas.microsoft.com/office/drawing/2014/main" id="{BC86D981-8B7F-4DD0-8BE3-329BB157B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833322a8ca_1_10:notes">
            <a:extLst>
              <a:ext uri="{FF2B5EF4-FFF2-40B4-BE49-F238E27FC236}">
                <a16:creationId xmlns:a16="http://schemas.microsoft.com/office/drawing/2014/main" id="{62A30565-CBEC-A6FE-D99A-A8A9C31A49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g3833322a8ca_1_10:notes">
            <a:extLst>
              <a:ext uri="{FF2B5EF4-FFF2-40B4-BE49-F238E27FC236}">
                <a16:creationId xmlns:a16="http://schemas.microsoft.com/office/drawing/2014/main" id="{33538674-0950-0E67-1939-0143DABE02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5133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>
          <a:extLst>
            <a:ext uri="{FF2B5EF4-FFF2-40B4-BE49-F238E27FC236}">
              <a16:creationId xmlns:a16="http://schemas.microsoft.com/office/drawing/2014/main" id="{B6EC06B7-2AE3-5B25-6165-53C96E5E6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>
            <a:extLst>
              <a:ext uri="{FF2B5EF4-FFF2-40B4-BE49-F238E27FC236}">
                <a16:creationId xmlns:a16="http://schemas.microsoft.com/office/drawing/2014/main" id="{A319ED2D-CB17-6A2B-603E-1B6D716F8E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7:notes">
            <a:extLst>
              <a:ext uri="{FF2B5EF4-FFF2-40B4-BE49-F238E27FC236}">
                <a16:creationId xmlns:a16="http://schemas.microsoft.com/office/drawing/2014/main" id="{AB45890C-ED21-B7B3-ADC3-47A5BD5C95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6826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>
          <a:extLst>
            <a:ext uri="{FF2B5EF4-FFF2-40B4-BE49-F238E27FC236}">
              <a16:creationId xmlns:a16="http://schemas.microsoft.com/office/drawing/2014/main" id="{8C5F6C9E-D7B1-3E90-92DB-622BAF870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:notes">
            <a:extLst>
              <a:ext uri="{FF2B5EF4-FFF2-40B4-BE49-F238E27FC236}">
                <a16:creationId xmlns:a16="http://schemas.microsoft.com/office/drawing/2014/main" id="{05B92226-38D0-5024-54E7-571574D10D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39:notes">
            <a:extLst>
              <a:ext uri="{FF2B5EF4-FFF2-40B4-BE49-F238E27FC236}">
                <a16:creationId xmlns:a16="http://schemas.microsoft.com/office/drawing/2014/main" id="{A70BC4C0-42C7-BDDE-2E02-BA9E152968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1600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7" name="Google Shape;46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e0c90fe636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2e0c90fe63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e0f864cd1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g2e0f864cd1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6791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4A9AEE92-DFED-3B40-F40E-09E87CEB9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e0f864cd1e_0_7:notes">
            <a:extLst>
              <a:ext uri="{FF2B5EF4-FFF2-40B4-BE49-F238E27FC236}">
                <a16:creationId xmlns:a16="http://schemas.microsoft.com/office/drawing/2014/main" id="{9B74A56C-79CA-5F68-DFE7-F61D4C4A5D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g2e0f864cd1e_0_7:notes">
            <a:extLst>
              <a:ext uri="{FF2B5EF4-FFF2-40B4-BE49-F238E27FC236}">
                <a16:creationId xmlns:a16="http://schemas.microsoft.com/office/drawing/2014/main" id="{AF1A3DFF-93B2-7ED4-81B0-AC0D9DDE5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8665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>
          <a:extLst>
            <a:ext uri="{FF2B5EF4-FFF2-40B4-BE49-F238E27FC236}">
              <a16:creationId xmlns:a16="http://schemas.microsoft.com/office/drawing/2014/main" id="{CAE30F5B-6A07-C983-DFF0-E05D8BFC7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:notes">
            <a:extLst>
              <a:ext uri="{FF2B5EF4-FFF2-40B4-BE49-F238E27FC236}">
                <a16:creationId xmlns:a16="http://schemas.microsoft.com/office/drawing/2014/main" id="{B8EE4D2B-3F60-79B2-55B1-E9ED6A5A4D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140"/>
              </a:buClr>
              <a:buSzPts val="2800"/>
              <a:buFont typeface="Georgia"/>
              <a:buNone/>
            </a:pPr>
            <a:r>
              <a:rPr lang="en-US" sz="1700">
                <a:solidFill>
                  <a:srgbClr val="024140"/>
                </a:solidFill>
                <a:latin typeface="Georgia"/>
                <a:ea typeface="Georgia"/>
                <a:cs typeface="Georgia"/>
                <a:sym typeface="Georgia"/>
              </a:rPr>
              <a:t>New JCT analysis with data through the end of 2022</a:t>
            </a:r>
            <a:endParaRPr sz="100"/>
          </a:p>
        </p:txBody>
      </p:sp>
      <p:sp>
        <p:nvSpPr>
          <p:cNvPr id="301" name="Google Shape;301;p44:notes">
            <a:extLst>
              <a:ext uri="{FF2B5EF4-FFF2-40B4-BE49-F238E27FC236}">
                <a16:creationId xmlns:a16="http://schemas.microsoft.com/office/drawing/2014/main" id="{C764CC71-FAEC-BBEA-5ECE-6E2CE0538D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008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3a2025989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2e3a202598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3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796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Dark">
  <p:cSld name="Title Slide_Dark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2455863" y="2023262"/>
            <a:ext cx="3639900" cy="18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body" idx="1"/>
          </p:nvPr>
        </p:nvSpPr>
        <p:spPr>
          <a:xfrm>
            <a:off x="2455863" y="3953101"/>
            <a:ext cx="36399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2"/>
          </p:nvPr>
        </p:nvSpPr>
        <p:spPr>
          <a:xfrm>
            <a:off x="2455863" y="4860235"/>
            <a:ext cx="36402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5089500" cy="6221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7" name="Google Shape;17;p21"/>
          <p:cNvCxnSpPr/>
          <p:nvPr/>
        </p:nvCxnSpPr>
        <p:spPr>
          <a:xfrm>
            <a:off x="10887296" y="4289056"/>
            <a:ext cx="1304700" cy="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21"/>
          <p:cNvCxnSpPr/>
          <p:nvPr/>
        </p:nvCxnSpPr>
        <p:spPr>
          <a:xfrm>
            <a:off x="26535" y="3429000"/>
            <a:ext cx="0" cy="342900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Google Shape;19;p21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470" y="342417"/>
            <a:ext cx="1712626" cy="6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Text Boxes with Title + Description">
  <p:cSld name="Three Column Text Boxes with Title + Description"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1403387" y="2745795"/>
            <a:ext cx="2852100" cy="2847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4669960" y="2748362"/>
            <a:ext cx="2852100" cy="2847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7936533" y="2745795"/>
            <a:ext cx="2852100" cy="2847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1853115" y="2963808"/>
            <a:ext cx="19527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2"/>
          </p:nvPr>
        </p:nvSpPr>
        <p:spPr>
          <a:xfrm>
            <a:off x="1853115" y="3811818"/>
            <a:ext cx="19527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3"/>
          </p:nvPr>
        </p:nvSpPr>
        <p:spPr>
          <a:xfrm>
            <a:off x="1853115" y="4591878"/>
            <a:ext cx="1952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4"/>
          </p:nvPr>
        </p:nvSpPr>
        <p:spPr>
          <a:xfrm>
            <a:off x="5119687" y="2963808"/>
            <a:ext cx="19527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5"/>
          </p:nvPr>
        </p:nvSpPr>
        <p:spPr>
          <a:xfrm>
            <a:off x="5119687" y="3809251"/>
            <a:ext cx="19527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6"/>
          </p:nvPr>
        </p:nvSpPr>
        <p:spPr>
          <a:xfrm>
            <a:off x="5119687" y="4591878"/>
            <a:ext cx="1952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7"/>
          </p:nvPr>
        </p:nvSpPr>
        <p:spPr>
          <a:xfrm>
            <a:off x="8386260" y="2963808"/>
            <a:ext cx="19527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8"/>
          </p:nvPr>
        </p:nvSpPr>
        <p:spPr>
          <a:xfrm>
            <a:off x="8386260" y="3817088"/>
            <a:ext cx="19527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9"/>
          </p:nvPr>
        </p:nvSpPr>
        <p:spPr>
          <a:xfrm>
            <a:off x="8386260" y="4591878"/>
            <a:ext cx="1952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p26" descr="A picture containing text, 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747" y="6259817"/>
            <a:ext cx="875817" cy="3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6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1241305" y="231476"/>
            <a:ext cx="96894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26"/>
          <p:cNvCxnSpPr/>
          <p:nvPr/>
        </p:nvCxnSpPr>
        <p:spPr>
          <a:xfrm>
            <a:off x="5536173" y="1638113"/>
            <a:ext cx="132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26"/>
          <p:cNvSpPr txBox="1">
            <a:spLocks noGrp="1"/>
          </p:cNvSpPr>
          <p:nvPr>
            <p:ph type="body" idx="13"/>
          </p:nvPr>
        </p:nvSpPr>
        <p:spPr>
          <a:xfrm>
            <a:off x="1251245" y="1066779"/>
            <a:ext cx="9670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Callout Box with Image + Title + Text">
  <p:cSld name="Quote Callout Box with Image + Title + Text">
    <p:bg>
      <p:bgPr>
        <a:solidFill>
          <a:schemeClr val="l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/>
          <p:nvPr/>
        </p:nvSpPr>
        <p:spPr>
          <a:xfrm>
            <a:off x="4746813" y="0"/>
            <a:ext cx="4634400" cy="342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>
            <a:spLocks noGrp="1"/>
          </p:cNvSpPr>
          <p:nvPr>
            <p:ph type="pic" idx="2"/>
          </p:nvPr>
        </p:nvSpPr>
        <p:spPr>
          <a:xfrm>
            <a:off x="7959768" y="1662784"/>
            <a:ext cx="3481200" cy="45078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7"/>
          <p:cNvSpPr txBox="1">
            <a:spLocks noGrp="1"/>
          </p:cNvSpPr>
          <p:nvPr>
            <p:ph type="body" idx="1"/>
          </p:nvPr>
        </p:nvSpPr>
        <p:spPr>
          <a:xfrm>
            <a:off x="5096436" y="687385"/>
            <a:ext cx="2541600" cy="2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1137685" y="2165109"/>
            <a:ext cx="30939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3"/>
          </p:nvPr>
        </p:nvSpPr>
        <p:spPr>
          <a:xfrm>
            <a:off x="1137685" y="3429000"/>
            <a:ext cx="3093900" cy="2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3" name="Google Shape;133;p27" descr="A picture containing text, 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747" y="6259817"/>
            <a:ext cx="875817" cy="3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7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bg>
      <p:bgPr>
        <a:solidFill>
          <a:schemeClr val="l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/>
          <p:nvPr/>
        </p:nvSpPr>
        <p:spPr>
          <a:xfrm>
            <a:off x="8204791" y="2860157"/>
            <a:ext cx="3062100" cy="2732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/>
          <p:nvPr/>
        </p:nvSpPr>
        <p:spPr>
          <a:xfrm>
            <a:off x="4564446" y="2838893"/>
            <a:ext cx="3062100" cy="2732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/>
          <p:nvPr/>
        </p:nvSpPr>
        <p:spPr>
          <a:xfrm>
            <a:off x="925032" y="2838893"/>
            <a:ext cx="3062100" cy="2732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1251041" y="232514"/>
            <a:ext cx="96717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1"/>
          </p:nvPr>
        </p:nvSpPr>
        <p:spPr>
          <a:xfrm>
            <a:off x="1251245" y="1066779"/>
            <a:ext cx="9670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>
            <a:spLocks noGrp="1"/>
          </p:cNvSpPr>
          <p:nvPr>
            <p:ph type="pic" idx="2"/>
          </p:nvPr>
        </p:nvSpPr>
        <p:spPr>
          <a:xfrm>
            <a:off x="1117652" y="1979158"/>
            <a:ext cx="2676900" cy="17196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8"/>
          <p:cNvSpPr txBox="1">
            <a:spLocks noGrp="1"/>
          </p:cNvSpPr>
          <p:nvPr>
            <p:ph type="body" idx="3"/>
          </p:nvPr>
        </p:nvSpPr>
        <p:spPr>
          <a:xfrm>
            <a:off x="1117859" y="3881438"/>
            <a:ext cx="26766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4"/>
          </p:nvPr>
        </p:nvSpPr>
        <p:spPr>
          <a:xfrm>
            <a:off x="4757272" y="3881438"/>
            <a:ext cx="26766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5"/>
          </p:nvPr>
        </p:nvSpPr>
        <p:spPr>
          <a:xfrm>
            <a:off x="8397617" y="3884198"/>
            <a:ext cx="26766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6"/>
          </p:nvPr>
        </p:nvSpPr>
        <p:spPr>
          <a:xfrm>
            <a:off x="1117652" y="4614863"/>
            <a:ext cx="26769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7"/>
          </p:nvPr>
        </p:nvSpPr>
        <p:spPr>
          <a:xfrm>
            <a:off x="4757065" y="4614863"/>
            <a:ext cx="26769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8"/>
          </p:nvPr>
        </p:nvSpPr>
        <p:spPr>
          <a:xfrm>
            <a:off x="8397410" y="4611007"/>
            <a:ext cx="26769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>
            <a:spLocks noGrp="1"/>
          </p:cNvSpPr>
          <p:nvPr>
            <p:ph type="pic" idx="9"/>
          </p:nvPr>
        </p:nvSpPr>
        <p:spPr>
          <a:xfrm>
            <a:off x="4757065" y="2000422"/>
            <a:ext cx="2676900" cy="17196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8"/>
          <p:cNvSpPr>
            <a:spLocks noGrp="1"/>
          </p:cNvSpPr>
          <p:nvPr>
            <p:ph type="pic" idx="13"/>
          </p:nvPr>
        </p:nvSpPr>
        <p:spPr>
          <a:xfrm>
            <a:off x="8397410" y="1979158"/>
            <a:ext cx="2676900" cy="1719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51" name="Google Shape;151;p28"/>
          <p:cNvCxnSpPr/>
          <p:nvPr/>
        </p:nvCxnSpPr>
        <p:spPr>
          <a:xfrm>
            <a:off x="1202712" y="4450887"/>
            <a:ext cx="132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28"/>
          <p:cNvCxnSpPr/>
          <p:nvPr/>
        </p:nvCxnSpPr>
        <p:spPr>
          <a:xfrm>
            <a:off x="4839814" y="4450887"/>
            <a:ext cx="132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3" name="Google Shape;153;p28"/>
          <p:cNvCxnSpPr/>
          <p:nvPr/>
        </p:nvCxnSpPr>
        <p:spPr>
          <a:xfrm>
            <a:off x="8493870" y="4446732"/>
            <a:ext cx="132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4" name="Google Shape;154;p28" descr="A picture containing text, 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747" y="6259817"/>
            <a:ext cx="875817" cy="3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28"/>
          <p:cNvCxnSpPr/>
          <p:nvPr/>
        </p:nvCxnSpPr>
        <p:spPr>
          <a:xfrm>
            <a:off x="5536173" y="1638113"/>
            <a:ext cx="132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28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+ Stats">
  <p:cSld name="Chart + Stats">
    <p:bg>
      <p:bgPr>
        <a:solidFill>
          <a:schemeClr val="l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>
            <a:spLocks noGrp="1"/>
          </p:cNvSpPr>
          <p:nvPr>
            <p:ph type="chart" idx="2"/>
          </p:nvPr>
        </p:nvSpPr>
        <p:spPr>
          <a:xfrm>
            <a:off x="1910666" y="1902720"/>
            <a:ext cx="85788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9"/>
          <p:cNvSpPr/>
          <p:nvPr/>
        </p:nvSpPr>
        <p:spPr>
          <a:xfrm>
            <a:off x="844463" y="4510956"/>
            <a:ext cx="3109800" cy="1658400"/>
          </a:xfrm>
          <a:prstGeom prst="rect">
            <a:avLst/>
          </a:prstGeom>
          <a:solidFill>
            <a:srgbClr val="F4F9FA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4530297" y="4510956"/>
            <a:ext cx="3109800" cy="1658400"/>
          </a:xfrm>
          <a:prstGeom prst="rect">
            <a:avLst/>
          </a:prstGeom>
          <a:solidFill>
            <a:srgbClr val="F4F9FA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9"/>
          <p:cNvSpPr/>
          <p:nvPr/>
        </p:nvSpPr>
        <p:spPr>
          <a:xfrm>
            <a:off x="8216131" y="4510956"/>
            <a:ext cx="3109800" cy="1658400"/>
          </a:xfrm>
          <a:prstGeom prst="rect">
            <a:avLst/>
          </a:prstGeom>
          <a:solidFill>
            <a:srgbClr val="F4F9FA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1241305" y="231476"/>
            <a:ext cx="96894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2065697" y="4755945"/>
            <a:ext cx="16257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3"/>
          </p:nvPr>
        </p:nvSpPr>
        <p:spPr>
          <a:xfrm>
            <a:off x="2065697" y="5180965"/>
            <a:ext cx="16167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4"/>
          </p:nvPr>
        </p:nvSpPr>
        <p:spPr>
          <a:xfrm>
            <a:off x="5796780" y="4755945"/>
            <a:ext cx="16257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5"/>
          </p:nvPr>
        </p:nvSpPr>
        <p:spPr>
          <a:xfrm>
            <a:off x="5796780" y="5170282"/>
            <a:ext cx="16257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6"/>
          </p:nvPr>
        </p:nvSpPr>
        <p:spPr>
          <a:xfrm>
            <a:off x="9501478" y="4755945"/>
            <a:ext cx="16257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7"/>
          </p:nvPr>
        </p:nvSpPr>
        <p:spPr>
          <a:xfrm>
            <a:off x="9501478" y="5185091"/>
            <a:ext cx="16257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>
            <a:spLocks noGrp="1"/>
          </p:cNvSpPr>
          <p:nvPr>
            <p:ph type="pic" idx="8"/>
          </p:nvPr>
        </p:nvSpPr>
        <p:spPr>
          <a:xfrm>
            <a:off x="1004638" y="5009716"/>
            <a:ext cx="834900" cy="8406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1" name="Google Shape;171;p29" descr="A picture containing text, 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747" y="6259817"/>
            <a:ext cx="875817" cy="3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9"/>
          <p:cNvSpPr>
            <a:spLocks noGrp="1"/>
          </p:cNvSpPr>
          <p:nvPr>
            <p:ph type="pic" idx="9"/>
          </p:nvPr>
        </p:nvSpPr>
        <p:spPr>
          <a:xfrm>
            <a:off x="4736612" y="5009716"/>
            <a:ext cx="834900" cy="8406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9"/>
          <p:cNvSpPr>
            <a:spLocks noGrp="1"/>
          </p:cNvSpPr>
          <p:nvPr>
            <p:ph type="pic" idx="13"/>
          </p:nvPr>
        </p:nvSpPr>
        <p:spPr>
          <a:xfrm>
            <a:off x="8441310" y="5009716"/>
            <a:ext cx="834900" cy="8406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29"/>
          <p:cNvSpPr txBox="1">
            <a:spLocks noGrp="1"/>
          </p:cNvSpPr>
          <p:nvPr>
            <p:ph type="body" idx="14"/>
          </p:nvPr>
        </p:nvSpPr>
        <p:spPr>
          <a:xfrm>
            <a:off x="1251245" y="1066779"/>
            <a:ext cx="9670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6" name="Google Shape;176;p29"/>
          <p:cNvCxnSpPr/>
          <p:nvPr/>
        </p:nvCxnSpPr>
        <p:spPr>
          <a:xfrm>
            <a:off x="5536173" y="1638113"/>
            <a:ext cx="132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29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solidFill>
          <a:schemeClr val="lt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/>
          <p:nvPr/>
        </p:nvSpPr>
        <p:spPr>
          <a:xfrm>
            <a:off x="6212958" y="4708971"/>
            <a:ext cx="1752300" cy="175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3"/>
          <p:cNvSpPr>
            <a:spLocks noGrp="1"/>
          </p:cNvSpPr>
          <p:nvPr>
            <p:ph type="pic" idx="2"/>
          </p:nvPr>
        </p:nvSpPr>
        <p:spPr>
          <a:xfrm>
            <a:off x="7253581" y="805732"/>
            <a:ext cx="3666300" cy="52464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1271818" y="2041194"/>
            <a:ext cx="54273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1271818" y="2990775"/>
            <a:ext cx="54276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3" name="Google Shape;183;p33" descr="A picture containing text, 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747" y="6259817"/>
            <a:ext cx="875817" cy="3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3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Dark">
  <p:cSld name="Title Slide_Dark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2455863" y="2023262"/>
            <a:ext cx="3639900" cy="18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2455863" y="3953101"/>
            <a:ext cx="36399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2"/>
          </p:nvPr>
        </p:nvSpPr>
        <p:spPr>
          <a:xfrm>
            <a:off x="2455863" y="4860235"/>
            <a:ext cx="36402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5089500" cy="6221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91" name="Google Shape;191;p20"/>
          <p:cNvCxnSpPr/>
          <p:nvPr/>
        </p:nvCxnSpPr>
        <p:spPr>
          <a:xfrm>
            <a:off x="10887296" y="4289056"/>
            <a:ext cx="1304700" cy="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20"/>
          <p:cNvCxnSpPr/>
          <p:nvPr/>
        </p:nvCxnSpPr>
        <p:spPr>
          <a:xfrm>
            <a:off x="26535" y="3429000"/>
            <a:ext cx="0" cy="342900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20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470" y="342417"/>
            <a:ext cx="1712626" cy="6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No Image">
  <p:cSld name="1_Title Slide_No Image">
    <p:bg>
      <p:bgPr>
        <a:solidFill>
          <a:schemeClr val="dk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4" descr="Icon&#10;&#10;Description automatically generated"/>
          <p:cNvPicPr preferRelativeResize="0"/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997" y="1159706"/>
            <a:ext cx="547633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2455862" y="1804412"/>
            <a:ext cx="7930500" cy="11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7" name="Google Shape;197;p3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470" y="342417"/>
            <a:ext cx="1712626" cy="6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2455863" y="3552917"/>
            <a:ext cx="79305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2"/>
          </p:nvPr>
        </p:nvSpPr>
        <p:spPr>
          <a:xfrm>
            <a:off x="2455863" y="4460051"/>
            <a:ext cx="79305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0" name="Google Shape;200;p34"/>
          <p:cNvCxnSpPr/>
          <p:nvPr/>
        </p:nvCxnSpPr>
        <p:spPr>
          <a:xfrm>
            <a:off x="3899647" y="3305083"/>
            <a:ext cx="8292300" cy="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6535" y="3429000"/>
            <a:ext cx="0" cy="342900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Light">
  <p:cSld name="Divider Slide_Ligh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5" descr="Icon&#10;&#10;Description automatically generated"/>
          <p:cNvPicPr preferRelativeResize="0"/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37"/>
          <a:stretch/>
        </p:blipFill>
        <p:spPr>
          <a:xfrm>
            <a:off x="734997" y="1159706"/>
            <a:ext cx="5476333" cy="569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 descr="A picture containing text, sig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747" y="6259817"/>
            <a:ext cx="875817" cy="3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5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2491467" y="1681480"/>
            <a:ext cx="887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7" name="Google Shape;207;p35"/>
          <p:cNvCxnSpPr/>
          <p:nvPr/>
        </p:nvCxnSpPr>
        <p:spPr>
          <a:xfrm>
            <a:off x="2574235" y="3305083"/>
            <a:ext cx="9617700" cy="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35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4a6bfe7ab_0_10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g2e4a6bfe7ab_0_10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g2e4a6bfe7ab_0_10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s">
  <p:cSld name="1_Bullets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3"/>
          <p:cNvSpPr txBox="1">
            <a:spLocks noGrp="1"/>
          </p:cNvSpPr>
          <p:nvPr>
            <p:ph type="title"/>
          </p:nvPr>
        </p:nvSpPr>
        <p:spPr>
          <a:xfrm>
            <a:off x="1251245" y="248478"/>
            <a:ext cx="96705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63" descr="A picture containing text, 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747" y="6259817"/>
            <a:ext cx="875817" cy="3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3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3"/>
          <p:cNvSpPr txBox="1">
            <a:spLocks noGrp="1"/>
          </p:cNvSpPr>
          <p:nvPr>
            <p:ph type="body" idx="1"/>
          </p:nvPr>
        </p:nvSpPr>
        <p:spPr>
          <a:xfrm>
            <a:off x="1251245" y="1066779"/>
            <a:ext cx="9670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" name="Google Shape;31;p63"/>
          <p:cNvCxnSpPr/>
          <p:nvPr/>
        </p:nvCxnSpPr>
        <p:spPr>
          <a:xfrm>
            <a:off x="5536173" y="1638113"/>
            <a:ext cx="132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63"/>
          <p:cNvSpPr txBox="1">
            <a:spLocks noGrp="1"/>
          </p:cNvSpPr>
          <p:nvPr>
            <p:ph type="body" idx="2"/>
          </p:nvPr>
        </p:nvSpPr>
        <p:spPr>
          <a:xfrm>
            <a:off x="1371600" y="1868487"/>
            <a:ext cx="9682200" cy="4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3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s">
  <p:cSld name="1_Bullets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1251245" y="248478"/>
            <a:ext cx="96705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30" descr="A picture containing text, 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747" y="6259817"/>
            <a:ext cx="875817" cy="3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0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1"/>
          </p:nvPr>
        </p:nvSpPr>
        <p:spPr>
          <a:xfrm>
            <a:off x="1251245" y="1066779"/>
            <a:ext cx="9670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2" name="Google Shape;42;p30"/>
          <p:cNvCxnSpPr/>
          <p:nvPr/>
        </p:nvCxnSpPr>
        <p:spPr>
          <a:xfrm>
            <a:off x="5536173" y="1638113"/>
            <a:ext cx="132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1371600" y="1868487"/>
            <a:ext cx="9682200" cy="4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bg>
      <p:bgPr>
        <a:solidFill>
          <a:schemeClr val="l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1251245" y="248478"/>
            <a:ext cx="96705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31" descr="A picture containing text, 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747" y="6259817"/>
            <a:ext cx="875817" cy="3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1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1"/>
          </p:nvPr>
        </p:nvSpPr>
        <p:spPr>
          <a:xfrm>
            <a:off x="1251245" y="1066779"/>
            <a:ext cx="9670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>
            <a:spLocks noGrp="1"/>
          </p:cNvSpPr>
          <p:nvPr>
            <p:ph type="chart" idx="2"/>
          </p:nvPr>
        </p:nvSpPr>
        <p:spPr>
          <a:xfrm>
            <a:off x="1375678" y="1885718"/>
            <a:ext cx="9648900" cy="4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1" name="Google Shape;51;p31"/>
          <p:cNvCxnSpPr/>
          <p:nvPr/>
        </p:nvCxnSpPr>
        <p:spPr>
          <a:xfrm>
            <a:off x="5536173" y="1638113"/>
            <a:ext cx="132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Dark">
  <p:cSld name="Divider Slide_Dark"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5" descr="Icon&#10;&#10;Description automatically generated"/>
          <p:cNvPicPr preferRelativeResize="0"/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37"/>
          <a:stretch/>
        </p:blipFill>
        <p:spPr>
          <a:xfrm>
            <a:off x="734997" y="1159706"/>
            <a:ext cx="5476333" cy="569646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5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65" descr="A picture containing text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250" y="6237998"/>
            <a:ext cx="875817" cy="33404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5"/>
          <p:cNvSpPr txBox="1">
            <a:spLocks noGrp="1"/>
          </p:cNvSpPr>
          <p:nvPr>
            <p:ph type="title"/>
          </p:nvPr>
        </p:nvSpPr>
        <p:spPr>
          <a:xfrm>
            <a:off x="2491467" y="1681480"/>
            <a:ext cx="887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65"/>
          <p:cNvCxnSpPr/>
          <p:nvPr/>
        </p:nvCxnSpPr>
        <p:spPr>
          <a:xfrm>
            <a:off x="2574235" y="3305083"/>
            <a:ext cx="9617700" cy="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65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ontact">
    <p:bg>
      <p:bgPr>
        <a:solidFill>
          <a:schemeClr val="lt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>
            <a:spLocks noGrp="1"/>
          </p:cNvSpPr>
          <p:nvPr>
            <p:ph type="body" idx="1"/>
          </p:nvPr>
        </p:nvSpPr>
        <p:spPr>
          <a:xfrm>
            <a:off x="7074978" y="4211456"/>
            <a:ext cx="52065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32" descr="A picture containing text, 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747" y="6259817"/>
            <a:ext cx="875817" cy="3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2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2"/>
          <p:cNvSpPr txBox="1">
            <a:spLocks noGrp="1"/>
          </p:cNvSpPr>
          <p:nvPr>
            <p:ph type="title"/>
          </p:nvPr>
        </p:nvSpPr>
        <p:spPr>
          <a:xfrm>
            <a:off x="794587" y="743671"/>
            <a:ext cx="4864200" cy="3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None/>
              <a:defRPr sz="2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2"/>
          </p:nvPr>
        </p:nvSpPr>
        <p:spPr>
          <a:xfrm>
            <a:off x="9319688" y="3567117"/>
            <a:ext cx="22719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 cap="none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body" idx="3"/>
          </p:nvPr>
        </p:nvSpPr>
        <p:spPr>
          <a:xfrm>
            <a:off x="7074978" y="4621117"/>
            <a:ext cx="52065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4"/>
          </p:nvPr>
        </p:nvSpPr>
        <p:spPr>
          <a:xfrm>
            <a:off x="7074978" y="4994370"/>
            <a:ext cx="52065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5"/>
          </p:nvPr>
        </p:nvSpPr>
        <p:spPr>
          <a:xfrm>
            <a:off x="7093266" y="3565231"/>
            <a:ext cx="2062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 cap="none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32"/>
          <p:cNvCxnSpPr/>
          <p:nvPr/>
        </p:nvCxnSpPr>
        <p:spPr>
          <a:xfrm rot="10800000">
            <a:off x="6172200" y="-48"/>
            <a:ext cx="0" cy="38541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Light">
  <p:cSld name="Title Slide_Ligh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2455863" y="2009553"/>
            <a:ext cx="3639300" cy="17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18" descr="A picture containing text, 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471" y="395337"/>
            <a:ext cx="1712625" cy="5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5089500" cy="62214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2455863" y="3953101"/>
            <a:ext cx="36399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3"/>
          </p:nvPr>
        </p:nvSpPr>
        <p:spPr>
          <a:xfrm>
            <a:off x="2455863" y="4840357"/>
            <a:ext cx="36402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23853" y="3429000"/>
            <a:ext cx="0" cy="34290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0874596" y="4314456"/>
            <a:ext cx="13173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 and Text">
  <p:cSld name="Two Pictures and Text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>
            <a:spLocks noGrp="1"/>
          </p:cNvSpPr>
          <p:nvPr>
            <p:ph type="pic" idx="2"/>
          </p:nvPr>
        </p:nvSpPr>
        <p:spPr>
          <a:xfrm>
            <a:off x="0" y="-1979"/>
            <a:ext cx="2902800" cy="5530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4"/>
          <p:cNvSpPr>
            <a:spLocks noGrp="1"/>
          </p:cNvSpPr>
          <p:nvPr>
            <p:ph type="pic" idx="3"/>
          </p:nvPr>
        </p:nvSpPr>
        <p:spPr>
          <a:xfrm>
            <a:off x="8851342" y="2148840"/>
            <a:ext cx="2560200" cy="25602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3689498" y="1609135"/>
            <a:ext cx="4221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>
            <a:off x="3688944" y="3429000"/>
            <a:ext cx="4221600" cy="22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4" name="Google Shape;84;p24"/>
          <p:cNvCxnSpPr/>
          <p:nvPr/>
        </p:nvCxnSpPr>
        <p:spPr>
          <a:xfrm>
            <a:off x="1534510" y="2931650"/>
            <a:ext cx="36681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" name="Google Shape;85;p24" descr="A picture containing text, 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747" y="6259817"/>
            <a:ext cx="875817" cy="3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4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TOC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>
            <a:spLocks noGrp="1"/>
          </p:cNvSpPr>
          <p:nvPr>
            <p:ph type="pic" idx="2"/>
          </p:nvPr>
        </p:nvSpPr>
        <p:spPr>
          <a:xfrm>
            <a:off x="8495415" y="1260738"/>
            <a:ext cx="3083400" cy="4336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5"/>
          <p:cNvSpPr txBox="1">
            <a:spLocks noGrp="1"/>
          </p:cNvSpPr>
          <p:nvPr>
            <p:ph type="title"/>
          </p:nvPr>
        </p:nvSpPr>
        <p:spPr>
          <a:xfrm>
            <a:off x="1231908" y="870601"/>
            <a:ext cx="64008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1"/>
          </p:nvPr>
        </p:nvSpPr>
        <p:spPr>
          <a:xfrm>
            <a:off x="1231908" y="2153167"/>
            <a:ext cx="64008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3"/>
          </p:nvPr>
        </p:nvSpPr>
        <p:spPr>
          <a:xfrm>
            <a:off x="1231908" y="3147230"/>
            <a:ext cx="592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4"/>
          </p:nvPr>
        </p:nvSpPr>
        <p:spPr>
          <a:xfrm>
            <a:off x="4904897" y="3147229"/>
            <a:ext cx="592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5"/>
          </p:nvPr>
        </p:nvSpPr>
        <p:spPr>
          <a:xfrm>
            <a:off x="1231908" y="4645684"/>
            <a:ext cx="6147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6"/>
          </p:nvPr>
        </p:nvSpPr>
        <p:spPr>
          <a:xfrm>
            <a:off x="4904897" y="4594117"/>
            <a:ext cx="592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7"/>
          </p:nvPr>
        </p:nvSpPr>
        <p:spPr>
          <a:xfrm>
            <a:off x="2115771" y="3163177"/>
            <a:ext cx="18570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8"/>
          </p:nvPr>
        </p:nvSpPr>
        <p:spPr>
          <a:xfrm>
            <a:off x="5787658" y="3163177"/>
            <a:ext cx="18570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9"/>
          </p:nvPr>
        </p:nvSpPr>
        <p:spPr>
          <a:xfrm>
            <a:off x="5787658" y="4594117"/>
            <a:ext cx="18570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3"/>
          </p:nvPr>
        </p:nvSpPr>
        <p:spPr>
          <a:xfrm>
            <a:off x="2115771" y="4645508"/>
            <a:ext cx="18570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4"/>
          </p:nvPr>
        </p:nvSpPr>
        <p:spPr>
          <a:xfrm>
            <a:off x="2115771" y="3619888"/>
            <a:ext cx="18570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5"/>
          </p:nvPr>
        </p:nvSpPr>
        <p:spPr>
          <a:xfrm>
            <a:off x="5787658" y="3619888"/>
            <a:ext cx="18570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6"/>
          </p:nvPr>
        </p:nvSpPr>
        <p:spPr>
          <a:xfrm>
            <a:off x="5787658" y="5051318"/>
            <a:ext cx="18606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7"/>
          </p:nvPr>
        </p:nvSpPr>
        <p:spPr>
          <a:xfrm>
            <a:off x="2115771" y="5066704"/>
            <a:ext cx="1857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5" descr="A picture containing text, sign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747" y="6259817"/>
            <a:ext cx="875817" cy="300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/>
          <p:nvPr/>
        </p:nvSpPr>
        <p:spPr>
          <a:xfrm>
            <a:off x="10899699" y="6257925"/>
            <a:ext cx="22800" cy="598200"/>
          </a:xfrm>
          <a:prstGeom prst="rect">
            <a:avLst/>
          </a:prstGeom>
          <a:solidFill>
            <a:srgbClr val="BED7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25"/>
          <p:cNvCxnSpPr/>
          <p:nvPr/>
        </p:nvCxnSpPr>
        <p:spPr>
          <a:xfrm>
            <a:off x="1302103" y="2758142"/>
            <a:ext cx="132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16688" y="365125"/>
            <a:ext cx="107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16688" y="1825625"/>
            <a:ext cx="1073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>
          <p15:clr>
            <a:srgbClr val="F26B43"/>
          </p15:clr>
        </p15:guide>
        <p15:guide id="2" pos="456">
          <p15:clr>
            <a:srgbClr val="F26B43"/>
          </p15:clr>
        </p15:guide>
        <p15:guide id="3" pos="2712">
          <p15:clr>
            <a:srgbClr val="F26B43"/>
          </p15:clr>
        </p15:guide>
        <p15:guide id="4" pos="4968">
          <p15:clr>
            <a:srgbClr val="F26B43"/>
          </p15:clr>
        </p15:guide>
        <p15:guide id="5" pos="7224">
          <p15:clr>
            <a:srgbClr val="F26B43"/>
          </p15:clr>
        </p15:guide>
        <p15:guide id="6" orient="horz" pos="2712">
          <p15:clr>
            <a:srgbClr val="F26B43"/>
          </p15:clr>
        </p15:guide>
        <p15:guide id="7" orient="horz" pos="1608">
          <p15:clr>
            <a:srgbClr val="F26B43"/>
          </p15:clr>
        </p15:guide>
        <p15:guide id="8" orient="horz" pos="480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616688" y="365125"/>
            <a:ext cx="107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616688" y="1825625"/>
            <a:ext cx="1073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>
          <p15:clr>
            <a:srgbClr val="F26B43"/>
          </p15:clr>
        </p15:guide>
        <p15:guide id="2" pos="456">
          <p15:clr>
            <a:srgbClr val="F26B43"/>
          </p15:clr>
        </p15:guide>
        <p15:guide id="3" pos="2712">
          <p15:clr>
            <a:srgbClr val="F26B43"/>
          </p15:clr>
        </p15:guide>
        <p15:guide id="4" pos="4968">
          <p15:clr>
            <a:srgbClr val="F26B43"/>
          </p15:clr>
        </p15:guide>
        <p15:guide id="5" pos="7224">
          <p15:clr>
            <a:srgbClr val="F26B43"/>
          </p15:clr>
        </p15:guide>
        <p15:guide id="6" orient="horz" pos="2712">
          <p15:clr>
            <a:srgbClr val="F26B43"/>
          </p15:clr>
        </p15:guide>
        <p15:guide id="7" orient="horz" pos="1608">
          <p15:clr>
            <a:srgbClr val="F26B43"/>
          </p15:clr>
        </p15:guide>
        <p15:guide id="8" orient="horz" pos="480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ovoco.com/resource-centers/opportunity-zones-resource-center/novogradac-opportunity-zones-20-mapping-tool" TargetMode="External"/><Relationship Id="rId5" Type="http://schemas.openxmlformats.org/officeDocument/2006/relationships/hyperlink" Target="https://www.arcgis.com/apps/dashboards/c473c71f0704408f934fbdc342caf1f1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rostbrowntodd.com/strategic-selection-of-opportunity-zones-2-0-a-governors-guide-to-best-practice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pportunityalabama.com/wp-content/uploads/2023/06/Investing-in-Underserved-Places.pdf" TargetMode="External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"/>
          <p:cNvSpPr txBox="1">
            <a:spLocks noGrp="1"/>
          </p:cNvSpPr>
          <p:nvPr>
            <p:ph type="title"/>
          </p:nvPr>
        </p:nvSpPr>
        <p:spPr>
          <a:xfrm>
            <a:off x="463375" y="1715935"/>
            <a:ext cx="5632625" cy="450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889"/>
            </a:pPr>
            <a:r>
              <a:rPr lang="en-US" sz="4000" dirty="0"/>
              <a:t>Opportunity Zones 2.0</a:t>
            </a:r>
            <a:br>
              <a:rPr lang="en-US" sz="4000" dirty="0"/>
            </a:br>
            <a:r>
              <a:rPr lang="en-US" sz="3200" i="1" dirty="0"/>
              <a:t>What Clallam needs to know</a:t>
            </a:r>
            <a:br>
              <a:rPr lang="en-US" sz="2800" i="1" dirty="0"/>
            </a:br>
            <a:br>
              <a:rPr lang="en-US" sz="2800" dirty="0"/>
            </a:br>
            <a:r>
              <a:rPr lang="en-US" sz="2800" i="1" dirty="0"/>
              <a:t>Coffee with Colleen</a:t>
            </a:r>
            <a:br>
              <a:rPr lang="en-US" sz="2800" dirty="0"/>
            </a:br>
            <a:br>
              <a:rPr lang="en-US" sz="2800" dirty="0"/>
            </a:br>
            <a:r>
              <a:rPr lang="en-US" sz="2400" b="1" dirty="0"/>
              <a:t>Kenan Fikri</a:t>
            </a:r>
            <a:r>
              <a:rPr lang="en-US" sz="2400" dirty="0"/>
              <a:t>	</a:t>
            </a:r>
            <a:br>
              <a:rPr lang="en-US" sz="2400" b="1" dirty="0"/>
            </a:br>
            <a:r>
              <a:rPr lang="en-US" sz="2400" dirty="0"/>
              <a:t>Senior Fellow</a:t>
            </a:r>
            <a:br>
              <a:rPr lang="en-US" sz="2400" dirty="0"/>
            </a:br>
            <a:r>
              <a:rPr lang="en-US" sz="2400" dirty="0" err="1"/>
              <a:t>kenan@eig.org</a:t>
            </a:r>
            <a:r>
              <a:rPr lang="en-US" sz="2400" dirty="0"/>
              <a:t>	</a:t>
            </a:r>
            <a:br>
              <a:rPr lang="en-US" sz="2400" dirty="0"/>
            </a:br>
            <a:br>
              <a:rPr lang="en-US" sz="2200" dirty="0"/>
            </a:br>
            <a:r>
              <a:rPr lang="en-US" sz="2200" i="1" dirty="0"/>
              <a:t>January 2026</a:t>
            </a:r>
            <a:endParaRPr dirty="0"/>
          </a:p>
        </p:txBody>
      </p:sp>
      <p:pic>
        <p:nvPicPr>
          <p:cNvPr id="218" name="Google Shape;218;p2" descr="A picture containing building, outdoor, boat, apartment building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0"/>
            <a:ext cx="5089454" cy="6221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 txBox="1"/>
          <p:nvPr/>
        </p:nvSpPr>
        <p:spPr>
          <a:xfrm>
            <a:off x="732875" y="1287456"/>
            <a:ext cx="11289300" cy="45242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Decennial zone selections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investment maps will be set every 10 years starting January 1, 2027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1.0 map will still be in effect for the first two years of the 2.0 map (until December 31, 2028)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9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date: the 90-day window for new zone designations will kick off July 1, 2026.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2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endParaRPr sz="19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Eligibility criteria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Poverty rate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remains at 20%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However, tracts qualifying on poverty must have a median family income 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125% of the area benchmark.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Median family income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falls from 80% of the area benchmark to 70%.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reduces the number of eligible tracts and future OZs by &gt;20%.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203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before, 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governors nominate 25%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their qualifying tracts as OZs, with a 25 tract minimum.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5"/>
          <p:cNvSpPr txBox="1">
            <a:spLocks noGrp="1"/>
          </p:cNvSpPr>
          <p:nvPr>
            <p:ph type="title"/>
          </p:nvPr>
        </p:nvSpPr>
        <p:spPr>
          <a:xfrm>
            <a:off x="1260750" y="311070"/>
            <a:ext cx="96705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3100">
                <a:solidFill>
                  <a:schemeClr val="dk1"/>
                </a:solidFill>
              </a:rPr>
              <a:t>Zone eligibility and designation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37" name="Google Shape;337;p15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645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84315cf367_0_10"/>
          <p:cNvSpPr txBox="1">
            <a:spLocks noGrp="1"/>
          </p:cNvSpPr>
          <p:nvPr>
            <p:ph type="title"/>
          </p:nvPr>
        </p:nvSpPr>
        <p:spPr>
          <a:xfrm>
            <a:off x="2573024" y="1655309"/>
            <a:ext cx="883353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en-US" sz="2577" b="1" dirty="0">
                <a:solidFill>
                  <a:schemeClr val="lt1"/>
                </a:solidFill>
              </a:rPr>
              <a:t>Community approaches:</a:t>
            </a:r>
            <a:br>
              <a:rPr lang="en-US" sz="2577" dirty="0">
                <a:solidFill>
                  <a:schemeClr val="lt1"/>
                </a:solidFill>
              </a:rPr>
            </a:br>
            <a:r>
              <a:rPr lang="en-US" sz="2577" dirty="0">
                <a:solidFill>
                  <a:schemeClr val="lt1"/>
                </a:solidFill>
              </a:rPr>
              <a:t>Zone designations</a:t>
            </a:r>
            <a:endParaRPr sz="2577" dirty="0">
              <a:solidFill>
                <a:schemeClr val="lt1"/>
              </a:solidFill>
            </a:endParaRPr>
          </a:p>
        </p:txBody>
      </p:sp>
      <p:sp>
        <p:nvSpPr>
          <p:cNvPr id="364" name="Google Shape;364;g284315cf367_0_10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82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76" name="Google Shape;376;p48"/>
          <p:cNvSpPr txBox="1"/>
          <p:nvPr/>
        </p:nvSpPr>
        <p:spPr>
          <a:xfrm>
            <a:off x="1616350" y="218311"/>
            <a:ext cx="9670500" cy="91559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31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Most of Clallam County is a designated OZ at present</a:t>
            </a:r>
            <a:endParaRPr sz="22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E6C4589C-46BF-E120-EC03-9FFA16CDD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" y="1606960"/>
            <a:ext cx="7772400" cy="5032729"/>
          </a:xfrm>
          <a:prstGeom prst="rect">
            <a:avLst/>
          </a:prstGeom>
        </p:spPr>
      </p:pic>
      <p:pic>
        <p:nvPicPr>
          <p:cNvPr id="7" name="Picture 6" descr="A map of a city&#10;&#10;AI-generated content may be incorrect.">
            <a:extLst>
              <a:ext uri="{FF2B5EF4-FFF2-40B4-BE49-F238E27FC236}">
                <a16:creationId xmlns:a16="http://schemas.microsoft.com/office/drawing/2014/main" id="{60EF5808-6988-FB86-26A5-0F170E5603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8053768" y="2150075"/>
            <a:ext cx="4028303" cy="344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>
          <a:extLst>
            <a:ext uri="{FF2B5EF4-FFF2-40B4-BE49-F238E27FC236}">
              <a16:creationId xmlns:a16="http://schemas.microsoft.com/office/drawing/2014/main" id="{6F01466A-E8B2-A50C-016E-B95212DC2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>
            <a:extLst>
              <a:ext uri="{FF2B5EF4-FFF2-40B4-BE49-F238E27FC236}">
                <a16:creationId xmlns:a16="http://schemas.microsoft.com/office/drawing/2014/main" id="{4927D470-AE5A-CC5A-85DE-AF2111B9E3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76" name="Google Shape;376;p48">
            <a:extLst>
              <a:ext uri="{FF2B5EF4-FFF2-40B4-BE49-F238E27FC236}">
                <a16:creationId xmlns:a16="http://schemas.microsoft.com/office/drawing/2014/main" id="{E08F6185-01E0-DA3C-9175-37A81C21755E}"/>
              </a:ext>
            </a:extLst>
          </p:cNvPr>
          <p:cNvSpPr txBox="1"/>
          <p:nvPr/>
        </p:nvSpPr>
        <p:spPr>
          <a:xfrm>
            <a:off x="432486" y="218311"/>
            <a:ext cx="11257006" cy="91559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31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Fewer tracts </a:t>
            </a:r>
            <a:r>
              <a:rPr lang="en-US" sz="3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will be eligible for designation going forward</a:t>
            </a:r>
            <a:endParaRPr sz="22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DEBAA38-3E8F-D91F-A162-A4F14F2F9C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31" y="1321424"/>
            <a:ext cx="8396876" cy="5041276"/>
          </a:xfrm>
          <a:prstGeom prst="rect">
            <a:avLst/>
          </a:prstGeom>
        </p:spPr>
      </p:pic>
      <p:pic>
        <p:nvPicPr>
          <p:cNvPr id="9" name="Picture 8" descr="A map of a coastal area&#10;&#10;AI-generated content may be incorrect.">
            <a:extLst>
              <a:ext uri="{FF2B5EF4-FFF2-40B4-BE49-F238E27FC236}">
                <a16:creationId xmlns:a16="http://schemas.microsoft.com/office/drawing/2014/main" id="{3A74CAC6-E997-23FB-A8C9-A296E12A70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466" y="2446656"/>
            <a:ext cx="3388180" cy="29713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E37861-73A0-F3F4-9E8F-2B9DA19D3CC0}"/>
              </a:ext>
            </a:extLst>
          </p:cNvPr>
          <p:cNvSpPr txBox="1"/>
          <p:nvPr/>
        </p:nvSpPr>
        <p:spPr>
          <a:xfrm>
            <a:off x="156731" y="6396335"/>
            <a:ext cx="7470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Preliminary eligibility mapping tools available from </a:t>
            </a:r>
            <a:r>
              <a:rPr lang="en-US" sz="1200" dirty="0">
                <a:hlinkClick r:id="rId5"/>
              </a:rPr>
              <a:t>EIG</a:t>
            </a:r>
            <a:r>
              <a:rPr lang="en-US" sz="1200" dirty="0"/>
              <a:t> as well as </a:t>
            </a:r>
            <a:r>
              <a:rPr lang="en-US" sz="1200" dirty="0">
                <a:hlinkClick r:id="rId6"/>
              </a:rPr>
              <a:t>Novogradac</a:t>
            </a:r>
            <a:r>
              <a:rPr lang="en-US" sz="1200" dirty="0"/>
              <a:t>.</a:t>
            </a:r>
          </a:p>
          <a:p>
            <a:r>
              <a:rPr lang="en-US" sz="1200" b="1" dirty="0"/>
              <a:t>Note!</a:t>
            </a:r>
            <a:r>
              <a:rPr lang="en-US" sz="1200" dirty="0"/>
              <a:t> Final eligibility determinations will be made using 2020-2024 ACS data released on January 29, 2026.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3087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60" name="Google Shape;360;p3"/>
          <p:cNvSpPr txBox="1"/>
          <p:nvPr/>
        </p:nvSpPr>
        <p:spPr>
          <a:xfrm>
            <a:off x="8646289" y="2152890"/>
            <a:ext cx="3212481" cy="368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Stricter eligibility criteria mean that most states will have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~20% fewer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 tracts to nominate in 2026.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2400" dirty="0">
                <a:solidFill>
                  <a:schemeClr val="dk1"/>
                </a:solidFill>
              </a:rPr>
              <a:t>Washington will have </a:t>
            </a:r>
            <a:r>
              <a:rPr lang="en-US" sz="2400" b="1" dirty="0">
                <a:solidFill>
                  <a:schemeClr val="dk1"/>
                </a:solidFill>
              </a:rPr>
              <a:t>~27% fewer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Nationally, the number of OZs is expected to fall from 8,726 to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6,304.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3" descr="A map of the united stat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230" y="0"/>
            <a:ext cx="8229600" cy="686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9"/>
          <p:cNvSpPr txBox="1"/>
          <p:nvPr/>
        </p:nvSpPr>
        <p:spPr>
          <a:xfrm>
            <a:off x="744600" y="1770841"/>
            <a:ext cx="6951441" cy="48012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46100" marR="0" lvl="0" indent="-457200" algn="l" rtl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a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 start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preparing data and speaking with trust advisors now</a:t>
            </a:r>
          </a:p>
          <a:p>
            <a:pPr marL="546100" marR="0" lvl="0" indent="-457200" algn="l" rtl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a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how your state or community aims to harness OZs</a:t>
            </a:r>
          </a:p>
          <a:p>
            <a:pPr marL="546100" marR="0" lvl="0" indent="-457200" algn="l" rtl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2000" dirty="0"/>
              <a:t>Designate a lead </a:t>
            </a:r>
            <a:r>
              <a:rPr lang="en-US" sz="2000" b="1" dirty="0"/>
              <a:t>coordinating entity </a:t>
            </a:r>
            <a:r>
              <a:rPr lang="en-US" sz="2000" dirty="0"/>
              <a:t>within state government</a:t>
            </a:r>
          </a:p>
          <a:p>
            <a:pPr marL="546100" marR="0" lvl="0" indent="-457200" algn="l" rtl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partners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strategically</a:t>
            </a:r>
          </a:p>
          <a:p>
            <a:pPr marL="546100" marR="0" lvl="0" indent="-457200" algn="l" rtl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2000" dirty="0"/>
              <a:t>Balance economic </a:t>
            </a:r>
            <a:r>
              <a:rPr lang="en-US" sz="2000" b="1" dirty="0"/>
              <a:t>need</a:t>
            </a:r>
            <a:r>
              <a:rPr lang="en-US" sz="2000" dirty="0"/>
              <a:t> and investment </a:t>
            </a:r>
            <a:r>
              <a:rPr lang="en-US" sz="2000" b="1" dirty="0"/>
              <a:t>potential</a:t>
            </a:r>
          </a:p>
          <a:p>
            <a:pPr marL="546100" marR="0" lvl="0" indent="-457200" algn="l" rtl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Combine both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quantitative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insights</a:t>
            </a:r>
          </a:p>
          <a:p>
            <a:pPr marL="546100" marR="0" lvl="0" indent="-457200" algn="l" rtl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2000" dirty="0"/>
              <a:t>Embrace purposeful </a:t>
            </a:r>
            <a:r>
              <a:rPr lang="en-US" sz="2000" b="1" dirty="0"/>
              <a:t>transparency</a:t>
            </a:r>
          </a:p>
          <a:p>
            <a:pPr marL="546100" marR="0" lvl="0" indent="-457200" algn="l" rtl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Align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OZ nominations with supportive policy tools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9"/>
          <p:cNvSpPr txBox="1">
            <a:spLocks noGrp="1"/>
          </p:cNvSpPr>
          <p:nvPr>
            <p:ph type="title"/>
          </p:nvPr>
        </p:nvSpPr>
        <p:spPr>
          <a:xfrm>
            <a:off x="1260750" y="400466"/>
            <a:ext cx="96705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3100" dirty="0">
                <a:solidFill>
                  <a:schemeClr val="dk1"/>
                </a:solidFill>
              </a:rPr>
              <a:t>Eight principles for a robust zone designation process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407" name="Google Shape;407;p49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" name="Picture 2" descr="A book cover with a map of a city&#10;&#10;AI-generated content may be incorrect.">
            <a:extLst>
              <a:ext uri="{FF2B5EF4-FFF2-40B4-BE49-F238E27FC236}">
                <a16:creationId xmlns:a16="http://schemas.microsoft.com/office/drawing/2014/main" id="{44E6E0A9-A773-7F0D-7084-601C5D520D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607">
            <a:off x="7795568" y="1748223"/>
            <a:ext cx="4047957" cy="45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8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>
          <a:extLst>
            <a:ext uri="{FF2B5EF4-FFF2-40B4-BE49-F238E27FC236}">
              <a16:creationId xmlns:a16="http://schemas.microsoft.com/office/drawing/2014/main" id="{1F7B39F0-321F-FCF5-A38A-9C623C36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9">
            <a:extLst>
              <a:ext uri="{FF2B5EF4-FFF2-40B4-BE49-F238E27FC236}">
                <a16:creationId xmlns:a16="http://schemas.microsoft.com/office/drawing/2014/main" id="{432DDB21-08D0-F3A7-7E2F-A050B56240E3}"/>
              </a:ext>
            </a:extLst>
          </p:cNvPr>
          <p:cNvSpPr txBox="1"/>
          <p:nvPr/>
        </p:nvSpPr>
        <p:spPr>
          <a:xfrm>
            <a:off x="775773" y="1922467"/>
            <a:ext cx="9438300" cy="44935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46100" indent="-457200" hangingPunct="0">
              <a:spcBef>
                <a:spcPts val="600"/>
              </a:spcBef>
              <a:spcAft>
                <a:spcPts val="600"/>
              </a:spcAft>
              <a:buSzPts val="2200"/>
              <a:buFont typeface="+mj-lt"/>
              <a:buAutoNum type="arabicPeriod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community test: </a:t>
            </a:r>
          </a:p>
          <a:p>
            <a:pPr marL="88900" hangingPunct="0">
              <a:spcBef>
                <a:spcPts val="600"/>
              </a:spcBef>
              <a:spcAft>
                <a:spcPts val="600"/>
              </a:spcAft>
              <a:buSzPts val="2200"/>
            </a:pPr>
            <a:r>
              <a:rPr lang="en-US" sz="2000" i="1" dirty="0"/>
              <a:t>Does the area genuinely need new investment to grow and diversify their economies so that residents can prosper?</a:t>
            </a:r>
          </a:p>
          <a:p>
            <a:pPr marL="88900" hangingPunct="0">
              <a:spcBef>
                <a:spcPts val="600"/>
              </a:spcBef>
              <a:spcAft>
                <a:spcPts val="600"/>
              </a:spcAft>
              <a:buSzPts val="2200"/>
            </a:pPr>
            <a:endParaRPr lang="en-US" sz="2000" i="1" dirty="0"/>
          </a:p>
          <a:p>
            <a:pPr marL="546100" lvl="0" indent="-457200" hangingPunct="0">
              <a:spcBef>
                <a:spcPts val="600"/>
              </a:spcBef>
              <a:spcAft>
                <a:spcPts val="600"/>
              </a:spcAft>
              <a:buSzPts val="2200"/>
              <a:buFont typeface="+mj-lt"/>
              <a:buAutoNum type="arabicPeriod" startAt="2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market test:</a:t>
            </a:r>
            <a:r>
              <a:rPr lang="en-US" sz="2000" b="1" dirty="0"/>
              <a:t> </a:t>
            </a:r>
          </a:p>
          <a:p>
            <a:pPr marL="88900" lvl="0" hangingPunct="0">
              <a:spcBef>
                <a:spcPts val="600"/>
              </a:spcBef>
              <a:spcAft>
                <a:spcPts val="600"/>
              </a:spcAft>
              <a:buSzPts val="2200"/>
            </a:pPr>
            <a:r>
              <a:rPr lang="en-US" sz="2000" i="1" dirty="0"/>
              <a:t>Does the area areas have a reasonable chance to attract private capital and put it to productive use within the policy’s timelines?</a:t>
            </a:r>
          </a:p>
          <a:p>
            <a:pPr marL="88900" lvl="0" hangingPunct="0">
              <a:spcBef>
                <a:spcPts val="600"/>
              </a:spcBef>
              <a:spcAft>
                <a:spcPts val="600"/>
              </a:spcAft>
              <a:buSzPts val="2200"/>
            </a:pPr>
            <a:endParaRPr lang="en-US" sz="2000" i="1" dirty="0"/>
          </a:p>
          <a:p>
            <a:pPr marL="546100" lvl="0" indent="-457200" hangingPunct="0">
              <a:spcBef>
                <a:spcPts val="600"/>
              </a:spcBef>
              <a:spcAft>
                <a:spcPts val="600"/>
              </a:spcAft>
              <a:buSzPts val="2200"/>
              <a:buFont typeface="+mj-lt"/>
              <a:buAutoNum type="arabicPeriod" startAt="3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policy test: </a:t>
            </a:r>
          </a:p>
          <a:p>
            <a:pPr marL="88900" lvl="0" hangingPunct="0">
              <a:spcBef>
                <a:spcPts val="600"/>
              </a:spcBef>
              <a:spcAft>
                <a:spcPts val="600"/>
              </a:spcAft>
              <a:buSzPts val="2200"/>
            </a:pPr>
            <a:r>
              <a:rPr lang="en-US" sz="2000" i="1" dirty="0"/>
              <a:t>Are local policies investment-friendly and conducive to economic development?</a:t>
            </a:r>
            <a:r>
              <a:rPr lang="en-US" sz="200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9">
            <a:extLst>
              <a:ext uri="{FF2B5EF4-FFF2-40B4-BE49-F238E27FC236}">
                <a16:creationId xmlns:a16="http://schemas.microsoft.com/office/drawing/2014/main" id="{C419C4AB-496A-A93F-2B95-0A2584521E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0750" y="400466"/>
            <a:ext cx="96705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3100" dirty="0">
                <a:solidFill>
                  <a:schemeClr val="dk1"/>
                </a:solidFill>
              </a:rPr>
              <a:t>A three-part test for identifying good OZ tracts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407" name="Google Shape;407;p49">
            <a:extLst>
              <a:ext uri="{FF2B5EF4-FFF2-40B4-BE49-F238E27FC236}">
                <a16:creationId xmlns:a16="http://schemas.microsoft.com/office/drawing/2014/main" id="{5E000F5C-D590-DA55-0CA0-EAD4517F9B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88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>
          <a:extLst>
            <a:ext uri="{FF2B5EF4-FFF2-40B4-BE49-F238E27FC236}">
              <a16:creationId xmlns:a16="http://schemas.microsoft.com/office/drawing/2014/main" id="{DCFD7111-19B3-24EF-2BA4-E40DE05B0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1">
            <a:extLst>
              <a:ext uri="{FF2B5EF4-FFF2-40B4-BE49-F238E27FC236}">
                <a16:creationId xmlns:a16="http://schemas.microsoft.com/office/drawing/2014/main" id="{674B8D1F-6150-7BB8-9F5F-CB032E6C6799}"/>
              </a:ext>
            </a:extLst>
          </p:cNvPr>
          <p:cNvSpPr txBox="1"/>
          <p:nvPr/>
        </p:nvSpPr>
        <p:spPr>
          <a:xfrm>
            <a:off x="501232" y="1292110"/>
            <a:ext cx="5594195" cy="547839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States may wish to prioritize rural tracts:</a:t>
            </a:r>
          </a:p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dirty="0"/>
          </a:p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…with an eye towards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industrial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activity, seeking out areas with:</a:t>
            </a:r>
          </a:p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/>
              <a:t>Major highways</a:t>
            </a:r>
          </a:p>
          <a:p>
            <a:pPr marL="3746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Navigable water and major ports</a:t>
            </a:r>
          </a:p>
          <a:p>
            <a:pPr marL="3746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/>
              <a:t>Rail, air, and intermodal infrastructure</a:t>
            </a:r>
          </a:p>
          <a:p>
            <a:pPr marL="3746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/>
              <a:t>Development-ready sites (or mega-sites)</a:t>
            </a:r>
          </a:p>
          <a:p>
            <a:pPr marL="889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sz="1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lvl="0">
              <a:buSzPts val="2000"/>
            </a:pPr>
            <a:r>
              <a:rPr lang="en-US" sz="1800" dirty="0"/>
              <a:t>…Or more of an eye towards </a:t>
            </a:r>
            <a:r>
              <a:rPr lang="en-US" sz="1800" b="1" dirty="0"/>
              <a:t>placemaking and economic development:</a:t>
            </a:r>
          </a:p>
          <a:p>
            <a:pPr marL="88900" lvl="0">
              <a:buSzPts val="2000"/>
            </a:pPr>
            <a:endParaRPr lang="en-US" sz="1800" b="1" dirty="0"/>
          </a:p>
          <a:p>
            <a:pPr marL="374650" lvl="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 dirty="0"/>
              <a:t>Economic centers such as county seats, historic downtowns, hospital and college districts</a:t>
            </a:r>
          </a:p>
          <a:p>
            <a:pPr marL="88900" lvl="0">
              <a:buSzPts val="2000"/>
            </a:pPr>
            <a:endParaRPr lang="en-US" sz="1800" dirty="0"/>
          </a:p>
          <a:p>
            <a:pPr marL="88900" lvl="0">
              <a:buSzPts val="2000"/>
            </a:pPr>
            <a:r>
              <a:rPr lang="en-US" sz="1800" dirty="0"/>
              <a:t>In general, governors should deprioritize remote areas without basic infrastructure or anchor institutions.</a:t>
            </a:r>
          </a:p>
        </p:txBody>
      </p:sp>
      <p:sp>
        <p:nvSpPr>
          <p:cNvPr id="413" name="Google Shape;413;p51">
            <a:extLst>
              <a:ext uri="{FF2B5EF4-FFF2-40B4-BE49-F238E27FC236}">
                <a16:creationId xmlns:a16="http://schemas.microsoft.com/office/drawing/2014/main" id="{61D620ED-544F-062F-F6E5-8A6AA78121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0750" y="464321"/>
            <a:ext cx="9670500" cy="55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3100" dirty="0">
                <a:solidFill>
                  <a:schemeClr val="dk1"/>
                </a:solidFill>
              </a:rPr>
              <a:t>Special considerations for rural areas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414" name="Google Shape;414;p51">
            <a:extLst>
              <a:ext uri="{FF2B5EF4-FFF2-40B4-BE49-F238E27FC236}">
                <a16:creationId xmlns:a16="http://schemas.microsoft.com/office/drawing/2014/main" id="{9F1FEC3A-1F24-D223-A830-5B9BF9971D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5CB24D84-1427-082F-EBA5-12C6748400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574" y="1088152"/>
            <a:ext cx="5163334" cy="5202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55BD46-B13B-0FCE-2949-3812C9D13D67}"/>
              </a:ext>
            </a:extLst>
          </p:cNvPr>
          <p:cNvSpPr txBox="1"/>
          <p:nvPr/>
        </p:nvSpPr>
        <p:spPr>
          <a:xfrm>
            <a:off x="6095427" y="6467796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</a:t>
            </a:r>
            <a:r>
              <a:rPr lang="en-US" i="1" dirty="0">
                <a:hlinkClick r:id="rId4"/>
              </a:rPr>
              <a:t>Forst Brown Todd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6137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>
          <a:extLst>
            <a:ext uri="{FF2B5EF4-FFF2-40B4-BE49-F238E27FC236}">
              <a16:creationId xmlns:a16="http://schemas.microsoft.com/office/drawing/2014/main" id="{161F4E0E-1DD6-20FE-CBC9-E69314BC7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84315cf367_0_10">
            <a:extLst>
              <a:ext uri="{FF2B5EF4-FFF2-40B4-BE49-F238E27FC236}">
                <a16:creationId xmlns:a16="http://schemas.microsoft.com/office/drawing/2014/main" id="{D8CA3159-5EDF-B4E5-148C-D7570F6E2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024" y="1655309"/>
            <a:ext cx="883353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en-US" sz="2577" b="1" dirty="0">
                <a:solidFill>
                  <a:schemeClr val="lt1"/>
                </a:solidFill>
              </a:rPr>
              <a:t>Community approaches:</a:t>
            </a:r>
            <a:br>
              <a:rPr lang="en-US" sz="2577" b="1" dirty="0">
                <a:solidFill>
                  <a:schemeClr val="lt1"/>
                </a:solidFill>
              </a:rPr>
            </a:br>
            <a:r>
              <a:rPr lang="en-US" sz="2577" dirty="0">
                <a:solidFill>
                  <a:schemeClr val="lt1"/>
                </a:solidFill>
              </a:rPr>
              <a:t>Unlocking investment and impact</a:t>
            </a:r>
            <a:endParaRPr sz="2577" dirty="0">
              <a:solidFill>
                <a:schemeClr val="lt1"/>
              </a:solidFill>
            </a:endParaRPr>
          </a:p>
        </p:txBody>
      </p:sp>
      <p:sp>
        <p:nvSpPr>
          <p:cNvPr id="364" name="Google Shape;364;g284315cf367_0_10">
            <a:extLst>
              <a:ext uri="{FF2B5EF4-FFF2-40B4-BE49-F238E27FC236}">
                <a16:creationId xmlns:a16="http://schemas.microsoft.com/office/drawing/2014/main" id="{3C06B0FB-D863-CC66-BFFC-4012EA150E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15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6"/>
          <p:cNvSpPr txBox="1"/>
          <p:nvPr/>
        </p:nvSpPr>
        <p:spPr>
          <a:xfrm>
            <a:off x="466801" y="1535088"/>
            <a:ext cx="5106068" cy="50321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contribute to projects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Permitting and approvals!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Publicly-owned land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dirty="0"/>
              <a:t>Ground leases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dirty="0"/>
              <a:t>Occupancy guarantees</a:t>
            </a:r>
          </a:p>
          <a:p>
            <a:pPr marL="88900"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en-US" sz="2000" dirty="0"/>
              <a:t>To </a:t>
            </a:r>
            <a:r>
              <a:rPr lang="en-US" sz="2000" b="1" dirty="0"/>
              <a:t>drive investment </a:t>
            </a:r>
            <a:r>
              <a:rPr lang="en-US" sz="2000" dirty="0"/>
              <a:t>towards </a:t>
            </a:r>
            <a:r>
              <a:rPr lang="en-US" sz="2000" b="1" dirty="0"/>
              <a:t>impact</a:t>
            </a:r>
            <a:r>
              <a:rPr lang="en-US" sz="2000" dirty="0"/>
              <a:t>: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dirty="0"/>
              <a:t>Inclusionary zoning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</a:t>
            </a:r>
            <a:r>
              <a:rPr lang="en-US" sz="2000" dirty="0"/>
              <a:t>Street and small business grant programs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Parcel assembly and remediation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dirty="0"/>
              <a:t>Capacity building and ecosystem development grants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6"/>
          <p:cNvSpPr txBox="1">
            <a:spLocks noGrp="1"/>
          </p:cNvSpPr>
          <p:nvPr>
            <p:ph type="title"/>
          </p:nvPr>
        </p:nvSpPr>
        <p:spPr>
          <a:xfrm>
            <a:off x="1132025" y="464321"/>
            <a:ext cx="9927950" cy="91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3100" dirty="0">
                <a:solidFill>
                  <a:schemeClr val="dk1"/>
                </a:solidFill>
              </a:rPr>
              <a:t>What tools are at your disposal?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451" name="Google Shape;451;p56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" name="Picture 2" descr="Wooden toolbox">
            <a:extLst>
              <a:ext uri="{FF2B5EF4-FFF2-40B4-BE49-F238E27FC236}">
                <a16:creationId xmlns:a16="http://schemas.microsoft.com/office/drawing/2014/main" id="{E2101D58-259F-0F75-E0FC-0737E3059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869" y="2069601"/>
            <a:ext cx="6026964" cy="40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1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E2AD939-E7E8-5599-BCCC-D9E49FA5A5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08"/>
          <a:stretch>
            <a:fillRect/>
          </a:stretch>
        </p:blipFill>
        <p:spPr>
          <a:xfrm>
            <a:off x="267629" y="11151"/>
            <a:ext cx="8452625" cy="6692670"/>
          </a:xfrm>
          <a:prstGeom prst="rect">
            <a:avLst/>
          </a:prstGeom>
        </p:spPr>
      </p:pic>
      <p:sp>
        <p:nvSpPr>
          <p:cNvPr id="259" name="Google Shape;259;p16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61" name="Google Shape;261;p16"/>
          <p:cNvSpPr txBox="1"/>
          <p:nvPr/>
        </p:nvSpPr>
        <p:spPr>
          <a:xfrm>
            <a:off x="8987883" y="2113005"/>
            <a:ext cx="2820551" cy="379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2022, 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 states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had received more than 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$100 million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OZ capital.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 states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had received more than 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 billion.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Washington 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leader, with 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$2.4 billion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0" y="6611819"/>
            <a:ext cx="513726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Joint Committee on Taxation, May 2024 | Data through 2022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9"/>
          <p:cNvSpPr txBox="1">
            <a:spLocks noGrp="1"/>
          </p:cNvSpPr>
          <p:nvPr>
            <p:ph type="title"/>
          </p:nvPr>
        </p:nvSpPr>
        <p:spPr>
          <a:xfrm>
            <a:off x="261988" y="509155"/>
            <a:ext cx="11752212" cy="59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358"/>
              <a:buFont typeface="Georgia"/>
              <a:buNone/>
            </a:pPr>
            <a:r>
              <a:rPr lang="en-US" sz="3100" dirty="0">
                <a:solidFill>
                  <a:schemeClr val="dk1"/>
                </a:solidFill>
              </a:rPr>
              <a:t>Impact Case Study: Opportunity Alabama</a:t>
            </a:r>
            <a:br>
              <a:rPr lang="en-US" sz="3100" dirty="0">
                <a:solidFill>
                  <a:schemeClr val="dk1"/>
                </a:solidFill>
              </a:rPr>
            </a:br>
            <a:r>
              <a:rPr lang="en-US" sz="2200" i="1" dirty="0">
                <a:solidFill>
                  <a:srgbClr val="09518A"/>
                </a:solidFill>
              </a:rPr>
              <a:t>“OZs did not come with a playbook. In AL, we decided we needed one.”</a:t>
            </a:r>
            <a:endParaRPr sz="2200" i="1" dirty="0">
              <a:solidFill>
                <a:srgbClr val="09518A"/>
              </a:solidFill>
            </a:endParaRPr>
          </a:p>
        </p:txBody>
      </p:sp>
      <p:sp>
        <p:nvSpPr>
          <p:cNvPr id="457" name="Google Shape;457;p59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458" name="Google Shape;458;p59"/>
          <p:cNvSpPr txBox="1"/>
          <p:nvPr/>
        </p:nvSpPr>
        <p:spPr>
          <a:xfrm>
            <a:off x="261988" y="1137842"/>
            <a:ext cx="6761100" cy="52783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it works: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non-profit 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to be a catalyst 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investments in </a:t>
            </a: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meaningful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projects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underserved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places across Alabama”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Civic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entrepreneurship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institutional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work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Seeded by local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utility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banks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other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anchors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Supported by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philanthropy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others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Certified CDFI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an affiliated investment fund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203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OPAL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builds capacity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solves problems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Cultivates an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investor base 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project pipeline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Engages in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predevelopment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Helps ready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distressed rural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regions for investment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Connects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committed capital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high-impact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Coordinates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capital and incentives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5388" y="509155"/>
            <a:ext cx="2888812" cy="210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9" descr="A building with a lot of land and tree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3100" y="1466420"/>
            <a:ext cx="2626381" cy="152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9" descr="A brick building with many window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02167" y="2834204"/>
            <a:ext cx="2951814" cy="210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59" descr="A screenshot of a cell phon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0187" y="4569611"/>
            <a:ext cx="3744812" cy="164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9" descr="A building with glass windows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23100" y="3475525"/>
            <a:ext cx="2909493" cy="15990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12;g2e0c90fe636_0_13">
            <a:extLst>
              <a:ext uri="{FF2B5EF4-FFF2-40B4-BE49-F238E27FC236}">
                <a16:creationId xmlns:a16="http://schemas.microsoft.com/office/drawing/2014/main" id="{995FD2D7-FFD8-84C7-829B-8AB4827FCCEA}"/>
              </a:ext>
            </a:extLst>
          </p:cNvPr>
          <p:cNvSpPr txBox="1"/>
          <p:nvPr/>
        </p:nvSpPr>
        <p:spPr>
          <a:xfrm>
            <a:off x="0" y="6596390"/>
            <a:ext cx="571186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more at Opportunity Alabama, “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Investing in Underserved Places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36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>
          <a:extLst>
            <a:ext uri="{FF2B5EF4-FFF2-40B4-BE49-F238E27FC236}">
              <a16:creationId xmlns:a16="http://schemas.microsoft.com/office/drawing/2014/main" id="{F4633AE4-A23D-5895-0BF5-620ED8914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63176F-21D5-F001-4D81-CA3C7F1C0D68}"/>
              </a:ext>
            </a:extLst>
          </p:cNvPr>
          <p:cNvSpPr/>
          <p:nvPr/>
        </p:nvSpPr>
        <p:spPr>
          <a:xfrm>
            <a:off x="5546362" y="629587"/>
            <a:ext cx="2668248" cy="21136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Google Shape;469;g3833322a8ca_1_10">
            <a:extLst>
              <a:ext uri="{FF2B5EF4-FFF2-40B4-BE49-F238E27FC236}">
                <a16:creationId xmlns:a16="http://schemas.microsoft.com/office/drawing/2014/main" id="{8536C05B-7283-4F2A-7B88-889C62505E84}"/>
              </a:ext>
            </a:extLst>
          </p:cNvPr>
          <p:cNvSpPr txBox="1"/>
          <p:nvPr/>
        </p:nvSpPr>
        <p:spPr>
          <a:xfrm>
            <a:off x="560665" y="2328856"/>
            <a:ext cx="5439302" cy="44319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Project creates 180 new residents and commercial space.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Local OZ investors </a:t>
            </a:r>
            <a:r>
              <a:rPr lang="en-US" sz="1800" b="1" dirty="0"/>
              <a:t>connected with national impact investors</a:t>
            </a:r>
            <a:r>
              <a:rPr lang="en-US" sz="1800" dirty="0"/>
              <a:t> through the statewide OZ consortium managed by LISC.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Much-needed new quality housing near downtown.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Remediated a </a:t>
            </a:r>
            <a:r>
              <a:rPr lang="en-US" sz="1800" b="1" dirty="0"/>
              <a:t>superfund</a:t>
            </a:r>
            <a:r>
              <a:rPr lang="en-US" sz="1800" dirty="0"/>
              <a:t> site and alleviated a </a:t>
            </a:r>
            <a:r>
              <a:rPr lang="en-US" sz="1800" b="1" dirty="0"/>
              <a:t>food desert</a:t>
            </a:r>
            <a:r>
              <a:rPr lang="en-US" sz="1800" dirty="0"/>
              <a:t>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OZ funding raised from six investors combined with </a:t>
            </a:r>
            <a:r>
              <a:rPr lang="en-US" sz="1800" b="1" dirty="0"/>
              <a:t>state tax credits </a:t>
            </a:r>
            <a:r>
              <a:rPr lang="en-US" sz="1800" dirty="0"/>
              <a:t>and city </a:t>
            </a:r>
            <a:r>
              <a:rPr lang="en-US" sz="1800" b="1" dirty="0"/>
              <a:t>TIFs</a:t>
            </a:r>
            <a:r>
              <a:rPr lang="en-US" sz="1800" dirty="0"/>
              <a:t>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endParaRPr lang="en-US" sz="1800" dirty="0"/>
          </a:p>
        </p:txBody>
      </p:sp>
      <p:sp>
        <p:nvSpPr>
          <p:cNvPr id="5" name="Google Shape;456;p59">
            <a:extLst>
              <a:ext uri="{FF2B5EF4-FFF2-40B4-BE49-F238E27FC236}">
                <a16:creationId xmlns:a16="http://schemas.microsoft.com/office/drawing/2014/main" id="{6C69B451-21AB-8A64-F4B1-A37B98E76A02}"/>
              </a:ext>
            </a:extLst>
          </p:cNvPr>
          <p:cNvSpPr txBox="1">
            <a:spLocks/>
          </p:cNvSpPr>
          <p:nvPr/>
        </p:nvSpPr>
        <p:spPr>
          <a:xfrm>
            <a:off x="560665" y="199555"/>
            <a:ext cx="4597744" cy="2113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358"/>
            </a:pPr>
            <a:r>
              <a:rPr lang="en-US" sz="3400" dirty="0"/>
              <a:t>Impact Case Study: Forge on Main</a:t>
            </a:r>
            <a:br>
              <a:rPr lang="en-US" sz="3100" dirty="0"/>
            </a:br>
            <a:r>
              <a:rPr lang="en-US" sz="2200" i="1" dirty="0">
                <a:solidFill>
                  <a:srgbClr val="09518A"/>
                </a:solidFill>
              </a:rPr>
              <a:t>Neighborhood revitalization and workforce housing in Evansville, IN</a:t>
            </a:r>
          </a:p>
        </p:txBody>
      </p:sp>
      <p:pic>
        <p:nvPicPr>
          <p:cNvPr id="9" name="Picture 8" descr="A screen shot of a graph&#10;&#10;AI-generated content may be incorrect.">
            <a:extLst>
              <a:ext uri="{FF2B5EF4-FFF2-40B4-BE49-F238E27FC236}">
                <a16:creationId xmlns:a16="http://schemas.microsoft.com/office/drawing/2014/main" id="{EC4163FF-153D-6488-21A6-F2E56CCA87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486" y="3424597"/>
            <a:ext cx="4383389" cy="3229444"/>
          </a:xfrm>
          <a:prstGeom prst="rect">
            <a:avLst/>
          </a:prstGeom>
        </p:spPr>
      </p:pic>
      <p:pic>
        <p:nvPicPr>
          <p:cNvPr id="4" name="Picture 3" descr="A building with many balconies&#10;&#10;AI-generated content may be incorrect.">
            <a:extLst>
              <a:ext uri="{FF2B5EF4-FFF2-40B4-BE49-F238E27FC236}">
                <a16:creationId xmlns:a16="http://schemas.microsoft.com/office/drawing/2014/main" id="{1B0E181B-0619-8036-8DAD-5E0E41749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797" y="199554"/>
            <a:ext cx="5126471" cy="31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49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>
          <a:extLst>
            <a:ext uri="{FF2B5EF4-FFF2-40B4-BE49-F238E27FC236}">
              <a16:creationId xmlns:a16="http://schemas.microsoft.com/office/drawing/2014/main" id="{032A1438-D39C-4474-9D91-D110548EF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833322a8ca_1_10">
            <a:extLst>
              <a:ext uri="{FF2B5EF4-FFF2-40B4-BE49-F238E27FC236}">
                <a16:creationId xmlns:a16="http://schemas.microsoft.com/office/drawing/2014/main" id="{1202D4CC-2A6B-2828-2A72-2E5CAD88D645}"/>
              </a:ext>
            </a:extLst>
          </p:cNvPr>
          <p:cNvSpPr txBox="1"/>
          <p:nvPr/>
        </p:nvSpPr>
        <p:spPr>
          <a:xfrm>
            <a:off x="275850" y="1384048"/>
            <a:ext cx="6951668" cy="226212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dirty="0"/>
              <a:t>Town had not seen any new development &gt; 20 years when town leaders approached a local developer with a plan to </a:t>
            </a:r>
            <a:r>
              <a:rPr lang="en-US" sz="2000" b="1" dirty="0"/>
              <a:t>redevelop the historic downtown</a:t>
            </a:r>
            <a:r>
              <a:rPr lang="en-US" sz="2000" dirty="0"/>
              <a:t>.</a:t>
            </a:r>
            <a:endParaRPr sz="2000" dirty="0"/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✔"/>
            </a:pPr>
            <a:r>
              <a:rPr lang="en-US" sz="2000" dirty="0"/>
              <a:t>The effort failed to find financing and get off the ground, and the original plan was scaled back and delayed…until Brookville was designated as an OZ.</a:t>
            </a:r>
            <a:endParaRPr sz="2000" dirty="0"/>
          </a:p>
        </p:txBody>
      </p:sp>
      <p:pic>
        <p:nvPicPr>
          <p:cNvPr id="470" name="Google Shape;470;g3833322a8ca_1_10">
            <a:extLst>
              <a:ext uri="{FF2B5EF4-FFF2-40B4-BE49-F238E27FC236}">
                <a16:creationId xmlns:a16="http://schemas.microsoft.com/office/drawing/2014/main" id="{772B3BCD-0444-620F-3224-F897C684CD3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4"/>
          <a:stretch/>
        </p:blipFill>
        <p:spPr>
          <a:xfrm>
            <a:off x="7573187" y="664250"/>
            <a:ext cx="4356825" cy="29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3833322a8ca_1_10">
            <a:extLst>
              <a:ext uri="{FF2B5EF4-FFF2-40B4-BE49-F238E27FC236}">
                <a16:creationId xmlns:a16="http://schemas.microsoft.com/office/drawing/2014/main" id="{E407D45B-D2C3-9AF8-182B-B15B9BA90AB9}"/>
              </a:ext>
            </a:extLst>
          </p:cNvPr>
          <p:cNvSpPr txBox="1"/>
          <p:nvPr/>
        </p:nvSpPr>
        <p:spPr>
          <a:xfrm>
            <a:off x="262000" y="3646175"/>
            <a:ext cx="11499940" cy="244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330200" algn="l" rtl="0">
              <a:spcBef>
                <a:spcPts val="600"/>
              </a:spcBef>
              <a:spcAft>
                <a:spcPts val="0"/>
              </a:spcAft>
              <a:buSzPts val="2000"/>
              <a:buChar char="✔"/>
            </a:pPr>
            <a:r>
              <a:rPr lang="en-US" sz="2000" dirty="0"/>
              <a:t>A local couple that recently sold their business (generating a gain) made an OZ equity investment that allowed developers to move forward with the original concept.</a:t>
            </a:r>
            <a:endParaRPr sz="2000" dirty="0"/>
          </a:p>
          <a:p>
            <a:pPr marL="431800" lvl="0" indent="-330200" algn="l" rtl="0">
              <a:spcBef>
                <a:spcPts val="600"/>
              </a:spcBef>
              <a:spcAft>
                <a:spcPts val="0"/>
              </a:spcAft>
              <a:buSzPts val="2000"/>
              <a:buChar char="✔"/>
            </a:pPr>
            <a:r>
              <a:rPr lang="en-US" sz="2000" dirty="0"/>
              <a:t>The </a:t>
            </a:r>
            <a:r>
              <a:rPr lang="en-US" sz="2000" b="1" dirty="0"/>
              <a:t>Valley Flats </a:t>
            </a:r>
            <a:r>
              <a:rPr lang="en-US" sz="2000" dirty="0"/>
              <a:t>project offers 27 </a:t>
            </a:r>
            <a:r>
              <a:rPr lang="en-US" sz="2000" b="1" dirty="0"/>
              <a:t>apartments</a:t>
            </a:r>
            <a:r>
              <a:rPr lang="en-US" sz="2000" dirty="0"/>
              <a:t> with </a:t>
            </a:r>
            <a:r>
              <a:rPr lang="en-US" sz="2000" b="1" dirty="0"/>
              <a:t>assisted living </a:t>
            </a:r>
            <a:r>
              <a:rPr lang="en-US" sz="2000" dirty="0"/>
              <a:t>services for seniors, 20 market-rate units, a </a:t>
            </a:r>
            <a:r>
              <a:rPr lang="en-US" sz="2000" b="1" dirty="0"/>
              <a:t>pharmacy</a:t>
            </a:r>
            <a:r>
              <a:rPr lang="en-US" sz="2000" dirty="0"/>
              <a:t>, </a:t>
            </a:r>
            <a:r>
              <a:rPr lang="en-US" sz="2000" b="1" dirty="0"/>
              <a:t>restaurant</a:t>
            </a:r>
            <a:r>
              <a:rPr lang="en-US" sz="2000" dirty="0"/>
              <a:t>, and a movie theater. </a:t>
            </a:r>
            <a:endParaRPr sz="2000" dirty="0"/>
          </a:p>
          <a:p>
            <a:pPr marL="431800" lvl="0" indent="-330200" algn="l" rtl="0">
              <a:spcBef>
                <a:spcPts val="600"/>
              </a:spcBef>
              <a:spcAft>
                <a:spcPts val="0"/>
              </a:spcAft>
              <a:buSzPts val="2000"/>
              <a:buChar char="✔"/>
            </a:pPr>
            <a:r>
              <a:rPr lang="en-US" sz="2000" dirty="0"/>
              <a:t>The investors behind the project to later used OZ financing to acquire a local </a:t>
            </a:r>
            <a:r>
              <a:rPr lang="en-US" sz="2000" b="1" dirty="0"/>
              <a:t>newspaper</a:t>
            </a:r>
            <a:r>
              <a:rPr lang="en-US" sz="2000" dirty="0"/>
              <a:t>, allowing it to modernize and continue to serve the community, and bring the first </a:t>
            </a:r>
            <a:r>
              <a:rPr lang="en-US" sz="2000" b="1" dirty="0"/>
              <a:t>hotel</a:t>
            </a:r>
            <a:r>
              <a:rPr lang="en-US" sz="2000" dirty="0"/>
              <a:t> to the area.</a:t>
            </a:r>
            <a:endParaRPr sz="2000" dirty="0"/>
          </a:p>
        </p:txBody>
      </p:sp>
      <p:sp>
        <p:nvSpPr>
          <p:cNvPr id="4" name="Google Shape;456;p59">
            <a:extLst>
              <a:ext uri="{FF2B5EF4-FFF2-40B4-BE49-F238E27FC236}">
                <a16:creationId xmlns:a16="http://schemas.microsoft.com/office/drawing/2014/main" id="{76D8C6AA-168B-A980-5A6B-A0E884D2913C}"/>
              </a:ext>
            </a:extLst>
          </p:cNvPr>
          <p:cNvSpPr txBox="1">
            <a:spLocks/>
          </p:cNvSpPr>
          <p:nvPr/>
        </p:nvSpPr>
        <p:spPr>
          <a:xfrm>
            <a:off x="261988" y="237996"/>
            <a:ext cx="11752212" cy="86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358"/>
            </a:pPr>
            <a:r>
              <a:rPr lang="en-US" sz="3100" dirty="0"/>
              <a:t>Impact Case Study: Brookville, Indiana</a:t>
            </a:r>
            <a:br>
              <a:rPr lang="en-US" sz="3100" dirty="0"/>
            </a:br>
            <a:r>
              <a:rPr lang="en-US" sz="2200" i="1" dirty="0">
                <a:solidFill>
                  <a:srgbClr val="09518A"/>
                </a:solidFill>
              </a:rPr>
              <a:t>Retiring business owners invest in small town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749985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833322a8ca_1_10"/>
          <p:cNvSpPr txBox="1"/>
          <p:nvPr/>
        </p:nvSpPr>
        <p:spPr>
          <a:xfrm>
            <a:off x="275850" y="1346374"/>
            <a:ext cx="6918289" cy="49859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 err="1"/>
              <a:t>Renovare</a:t>
            </a:r>
            <a:r>
              <a:rPr lang="en-US" sz="1800" dirty="0"/>
              <a:t> builds on its reputation as a developer of high-impact projects in </a:t>
            </a:r>
            <a:r>
              <a:rPr lang="en-US" sz="1800" b="1" dirty="0"/>
              <a:t>small cities and rural areas</a:t>
            </a:r>
            <a:r>
              <a:rPr lang="en-US" sz="1800" dirty="0"/>
              <a:t>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The firm </a:t>
            </a:r>
            <a:r>
              <a:rPr lang="en-US" sz="1800" b="1" dirty="0"/>
              <a:t>sources projects </a:t>
            </a:r>
            <a:r>
              <a:rPr lang="en-US" sz="1800" dirty="0"/>
              <a:t>statewide.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The firm has developed two projects in Munising, Michigan, (</a:t>
            </a:r>
            <a:r>
              <a:rPr lang="en-US" sz="1800" b="1" dirty="0"/>
              <a:t>population ~2,000</a:t>
            </a:r>
            <a:r>
              <a:rPr lang="en-US" sz="1800" dirty="0"/>
              <a:t>) on the Upper Peninsula:</a:t>
            </a:r>
          </a:p>
          <a:p>
            <a:pPr marL="431800" lvl="1" indent="-330200">
              <a:spcBef>
                <a:spcPts val="600"/>
              </a:spcBef>
              <a:spcAft>
                <a:spcPts val="600"/>
              </a:spcAft>
              <a:buSzPts val="2000"/>
              <a:buFont typeface="Noto Sans Symbols"/>
              <a:buChar char="✔"/>
            </a:pPr>
            <a:r>
              <a:rPr lang="en-US" sz="1800" dirty="0"/>
              <a:t>Utilizing MI’s </a:t>
            </a:r>
            <a:r>
              <a:rPr lang="en-US" sz="1800" b="1" dirty="0"/>
              <a:t>Transformational Brownfields</a:t>
            </a:r>
            <a:r>
              <a:rPr lang="en-US" sz="1800" dirty="0"/>
              <a:t> program, Munising’s Marketplace will bring </a:t>
            </a:r>
            <a:r>
              <a:rPr lang="en-US" sz="1800" b="1" dirty="0"/>
              <a:t>affordable housing </a:t>
            </a:r>
            <a:r>
              <a:rPr lang="en-US" sz="1800" dirty="0"/>
              <a:t>and </a:t>
            </a:r>
            <a:r>
              <a:rPr lang="en-US" sz="1800" b="1" dirty="0"/>
              <a:t>mixed-use retail </a:t>
            </a:r>
            <a:r>
              <a:rPr lang="en-US" sz="1800" dirty="0"/>
              <a:t>to downtown.</a:t>
            </a:r>
          </a:p>
          <a:p>
            <a:pPr marL="431800" lvl="1" indent="-330200">
              <a:spcBef>
                <a:spcPts val="600"/>
              </a:spcBef>
              <a:spcAft>
                <a:spcPts val="600"/>
              </a:spcAft>
              <a:buSzPts val="2000"/>
              <a:buFont typeface="Noto Sans Symbols"/>
              <a:buChar char="✔"/>
            </a:pPr>
            <a:r>
              <a:rPr lang="en-US" sz="1800" dirty="0"/>
              <a:t>All units are reserved for residents at </a:t>
            </a:r>
            <a:r>
              <a:rPr lang="en-US" sz="1800" b="1" dirty="0"/>
              <a:t>40% to 80% AMI</a:t>
            </a:r>
            <a:r>
              <a:rPr lang="en-US" sz="1800" dirty="0"/>
              <a:t>, and a </a:t>
            </a:r>
            <a:r>
              <a:rPr lang="en-US" sz="1800" b="1" dirty="0"/>
              <a:t>childcare</a:t>
            </a:r>
            <a:r>
              <a:rPr lang="en-US" sz="1800" dirty="0"/>
              <a:t> center and food coop </a:t>
            </a:r>
            <a:r>
              <a:rPr lang="en-US" sz="1800" b="1" dirty="0"/>
              <a:t>market</a:t>
            </a:r>
            <a:r>
              <a:rPr lang="en-US" sz="1800" dirty="0"/>
              <a:t> will occupy the retail space.</a:t>
            </a:r>
          </a:p>
          <a:p>
            <a:pPr marL="431800" lvl="1" indent="-330200">
              <a:spcBef>
                <a:spcPts val="600"/>
              </a:spcBef>
              <a:spcAft>
                <a:spcPts val="600"/>
              </a:spcAft>
              <a:buSzPts val="2000"/>
              <a:buFont typeface="Noto Sans Symbols"/>
              <a:buChar char="✔"/>
            </a:pPr>
            <a:r>
              <a:rPr lang="en-US" sz="1800" dirty="0"/>
              <a:t>Investment in a nearby food hall and beer garden in a historic firehouse, made possible with state </a:t>
            </a:r>
            <a:r>
              <a:rPr lang="en-US" sz="1800" b="1" dirty="0"/>
              <a:t>historic preservation grants</a:t>
            </a:r>
            <a:r>
              <a:rPr lang="en-US" sz="1800" dirty="0"/>
              <a:t>, will help the town </a:t>
            </a:r>
            <a:r>
              <a:rPr lang="en-US" sz="1800" b="1" dirty="0"/>
              <a:t>capture</a:t>
            </a:r>
            <a:r>
              <a:rPr lang="en-US" sz="1800" dirty="0"/>
              <a:t> more tourist </a:t>
            </a:r>
            <a:r>
              <a:rPr lang="en-US" sz="1800" b="1" dirty="0"/>
              <a:t>spending</a:t>
            </a:r>
            <a:r>
              <a:rPr lang="en-US" sz="1800" dirty="0"/>
              <a:t>.</a:t>
            </a:r>
          </a:p>
        </p:txBody>
      </p:sp>
      <p:sp>
        <p:nvSpPr>
          <p:cNvPr id="5" name="Google Shape;456;p59">
            <a:extLst>
              <a:ext uri="{FF2B5EF4-FFF2-40B4-BE49-F238E27FC236}">
                <a16:creationId xmlns:a16="http://schemas.microsoft.com/office/drawing/2014/main" id="{B904A226-2FD4-3A82-72E9-F269FA3EBE05}"/>
              </a:ext>
            </a:extLst>
          </p:cNvPr>
          <p:cNvSpPr txBox="1">
            <a:spLocks/>
          </p:cNvSpPr>
          <p:nvPr/>
        </p:nvSpPr>
        <p:spPr>
          <a:xfrm>
            <a:off x="275850" y="111873"/>
            <a:ext cx="11752212" cy="103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358"/>
            </a:pPr>
            <a:r>
              <a:rPr lang="en-US" sz="3100" dirty="0"/>
              <a:t>Impact Case Study: </a:t>
            </a:r>
            <a:r>
              <a:rPr lang="en-US" sz="3100" dirty="0" err="1"/>
              <a:t>Renovare</a:t>
            </a:r>
            <a:br>
              <a:rPr lang="en-US" sz="3100" dirty="0"/>
            </a:br>
            <a:r>
              <a:rPr lang="en-US" sz="2700" i="1" dirty="0">
                <a:solidFill>
                  <a:srgbClr val="09518A"/>
                </a:solidFill>
              </a:rPr>
              <a:t>Women-owned developer working statewide and across Michigan’s Upper Peninsula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CB0D8B-DBAB-7550-8E35-E7400CDCA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4789" y="4118005"/>
            <a:ext cx="4273273" cy="250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CE0EFBB-4BDC-60F7-AC7A-B5C6777C7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315" y="1346374"/>
            <a:ext cx="4671747" cy="26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18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>
          <a:extLst>
            <a:ext uri="{FF2B5EF4-FFF2-40B4-BE49-F238E27FC236}">
              <a16:creationId xmlns:a16="http://schemas.microsoft.com/office/drawing/2014/main" id="{DBAB22C5-B228-6982-2B98-46CCC8F64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833322a8ca_1_10">
            <a:extLst>
              <a:ext uri="{FF2B5EF4-FFF2-40B4-BE49-F238E27FC236}">
                <a16:creationId xmlns:a16="http://schemas.microsoft.com/office/drawing/2014/main" id="{746BB4E0-40E3-DFFE-9F04-3C2AE96D6E1A}"/>
              </a:ext>
            </a:extLst>
          </p:cNvPr>
          <p:cNvSpPr txBox="1"/>
          <p:nvPr/>
        </p:nvSpPr>
        <p:spPr>
          <a:xfrm>
            <a:off x="275849" y="1565830"/>
            <a:ext cx="5427651" cy="51398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2020 OZ investment substantially improved a deteriorating waterfront asset central to the city’s revitalization.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Investment 3x the initial acquisition cost (300% improvement compared to required 100% under OZs 1.0; 50% under OZs 2.0).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Occupancy has risen from 65% to 95% post-OZ investment.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Locus of job creation for 9 new small businesses.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Encountered real pain points around supply and labor constraints, leading to improvisation.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Had to maneuver around state obstacles.</a:t>
            </a:r>
          </a:p>
          <a:p>
            <a:pPr marL="4318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1800" dirty="0"/>
              <a:t>Commitment from local bank was pivotal. </a:t>
            </a:r>
          </a:p>
        </p:txBody>
      </p:sp>
      <p:sp>
        <p:nvSpPr>
          <p:cNvPr id="5" name="Google Shape;456;p59">
            <a:extLst>
              <a:ext uri="{FF2B5EF4-FFF2-40B4-BE49-F238E27FC236}">
                <a16:creationId xmlns:a16="http://schemas.microsoft.com/office/drawing/2014/main" id="{36470DE6-8822-C628-FD3E-F5F0F45F9198}"/>
              </a:ext>
            </a:extLst>
          </p:cNvPr>
          <p:cNvSpPr txBox="1">
            <a:spLocks/>
          </p:cNvSpPr>
          <p:nvPr/>
        </p:nvSpPr>
        <p:spPr>
          <a:xfrm>
            <a:off x="275850" y="111873"/>
            <a:ext cx="11752212" cy="103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358"/>
            </a:pPr>
            <a:r>
              <a:rPr lang="en-US" sz="3100" dirty="0"/>
              <a:t>Investment Case Study: Port Angeles Wharf</a:t>
            </a:r>
            <a:br>
              <a:rPr lang="en-US" sz="3100" dirty="0"/>
            </a:br>
            <a:r>
              <a:rPr lang="en-US" sz="2700" i="1" dirty="0">
                <a:solidFill>
                  <a:srgbClr val="09518A"/>
                </a:solidFill>
              </a:rPr>
              <a:t>Rehabilitation of an anchor development</a:t>
            </a:r>
          </a:p>
        </p:txBody>
      </p:sp>
      <p:pic>
        <p:nvPicPr>
          <p:cNvPr id="1026" name="Picture 2" descr="Port Angeles Wharf building">
            <a:extLst>
              <a:ext uri="{FF2B5EF4-FFF2-40B4-BE49-F238E27FC236}">
                <a16:creationId xmlns:a16="http://schemas.microsoft.com/office/drawing/2014/main" id="{2A883E8F-8A24-8FF7-A213-FAAFBD8F5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501" y="1346374"/>
            <a:ext cx="6212649" cy="51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21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>
          <a:extLst>
            <a:ext uri="{FF2B5EF4-FFF2-40B4-BE49-F238E27FC236}">
              <a16:creationId xmlns:a16="http://schemas.microsoft.com/office/drawing/2014/main" id="{5212229F-A446-0C2F-F4E8-CFB8604E5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">
            <a:extLst>
              <a:ext uri="{FF2B5EF4-FFF2-40B4-BE49-F238E27FC236}">
                <a16:creationId xmlns:a16="http://schemas.microsoft.com/office/drawing/2014/main" id="{C8B32707-8B7B-2E22-6149-71211E01E1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0750" y="464322"/>
            <a:ext cx="9670500" cy="68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3100" dirty="0">
                <a:solidFill>
                  <a:schemeClr val="dk1"/>
                </a:solidFill>
              </a:rPr>
              <a:t>What </a:t>
            </a:r>
            <a:r>
              <a:rPr lang="en-US" sz="3100" b="1" i="1" dirty="0">
                <a:solidFill>
                  <a:schemeClr val="dk1"/>
                </a:solidFill>
              </a:rPr>
              <a:t>regional scale </a:t>
            </a:r>
            <a:r>
              <a:rPr lang="en-US" sz="3100" dirty="0">
                <a:solidFill>
                  <a:schemeClr val="dk1"/>
                </a:solidFill>
              </a:rPr>
              <a:t>unlocks all pieces of a self-sustaining </a:t>
            </a:r>
            <a:br>
              <a:rPr lang="en-US" sz="3100" dirty="0">
                <a:solidFill>
                  <a:schemeClr val="dk1"/>
                </a:solidFill>
              </a:rPr>
            </a:br>
            <a:r>
              <a:rPr lang="en-US" sz="3100" dirty="0">
                <a:solidFill>
                  <a:schemeClr val="dk1"/>
                </a:solidFill>
              </a:rPr>
              <a:t>OZ investment ecosystem?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323" name="Google Shape;323;p7">
            <a:extLst>
              <a:ext uri="{FF2B5EF4-FFF2-40B4-BE49-F238E27FC236}">
                <a16:creationId xmlns:a16="http://schemas.microsoft.com/office/drawing/2014/main" id="{1B5A4FC7-69EC-43D6-70FB-E153F445C7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7774FD-8015-90FB-07FF-260C7755A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596"/>
              </p:ext>
            </p:extLst>
          </p:nvPr>
        </p:nvGraphicFramePr>
        <p:xfrm>
          <a:off x="552605" y="1476349"/>
          <a:ext cx="6885043" cy="509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FC67DB-18E4-903D-04A3-AA11B430723F}"/>
              </a:ext>
            </a:extLst>
          </p:cNvPr>
          <p:cNvSpPr txBox="1"/>
          <p:nvPr/>
        </p:nvSpPr>
        <p:spPr>
          <a:xfrm>
            <a:off x="7815072" y="1988470"/>
            <a:ext cx="4072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ecosystems might exist within a single city, but others might need to </a:t>
            </a:r>
            <a:r>
              <a:rPr lang="en-US" sz="2400" b="1" dirty="0"/>
              <a:t>operate regionally</a:t>
            </a:r>
            <a:r>
              <a:rPr lang="en-US" sz="2400" dirty="0"/>
              <a:t>, </a:t>
            </a:r>
            <a:r>
              <a:rPr lang="en-US" sz="2400" b="1" dirty="0"/>
              <a:t>statewide</a:t>
            </a:r>
            <a:r>
              <a:rPr lang="en-US" sz="2400" dirty="0"/>
              <a:t>, or </a:t>
            </a:r>
            <a:r>
              <a:rPr lang="en-US" sz="2400" b="1" dirty="0"/>
              <a:t>beyond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Cultivating this ecosystem will advance local economic development well </a:t>
            </a:r>
            <a:r>
              <a:rPr lang="en-US" sz="2400" b="1" dirty="0"/>
              <a:t>beyond OZs</a:t>
            </a:r>
            <a:r>
              <a:rPr lang="en-US" sz="2400" dirty="0"/>
              <a:t>, too.</a:t>
            </a:r>
          </a:p>
        </p:txBody>
      </p:sp>
    </p:spTree>
    <p:extLst>
      <p:ext uri="{BB962C8B-B14F-4D97-AF65-F5344CB8AC3E}">
        <p14:creationId xmlns:p14="http://schemas.microsoft.com/office/powerpoint/2010/main" val="3314527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394372AD-1311-742B-B987-D7CAA433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9">
            <a:extLst>
              <a:ext uri="{FF2B5EF4-FFF2-40B4-BE49-F238E27FC236}">
                <a16:creationId xmlns:a16="http://schemas.microsoft.com/office/drawing/2014/main" id="{FE70C7B4-3E62-987F-EF2B-7D8164F58B81}"/>
              </a:ext>
            </a:extLst>
          </p:cNvPr>
          <p:cNvSpPr txBox="1"/>
          <p:nvPr/>
        </p:nvSpPr>
        <p:spPr>
          <a:xfrm>
            <a:off x="390419" y="966802"/>
            <a:ext cx="11083422" cy="49243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58800">
              <a:spcBef>
                <a:spcPts val="1200"/>
              </a:spcBef>
              <a:spcAft>
                <a:spcPts val="1200"/>
              </a:spcAft>
              <a:buSzPts val="2000"/>
            </a:pPr>
            <a:r>
              <a:rPr lang="en-US" sz="3200" i="1" dirty="0"/>
              <a:t>Remember, OZ investment is </a:t>
            </a:r>
            <a:r>
              <a:rPr lang="en-US" sz="3200" b="1" i="1" dirty="0"/>
              <a:t>flexible </a:t>
            </a:r>
            <a:r>
              <a:rPr lang="en-US" sz="3200" i="1" dirty="0"/>
              <a:t>in:</a:t>
            </a:r>
          </a:p>
          <a:p>
            <a:pPr marL="1016000" indent="-457200">
              <a:spcBef>
                <a:spcPts val="1200"/>
              </a:spcBef>
              <a:spcAft>
                <a:spcPts val="1200"/>
              </a:spcAft>
              <a:buSzPts val="2000"/>
              <a:buFont typeface="Wingdings" pitchFamily="2" charset="2"/>
              <a:buChar char="Ø"/>
            </a:pPr>
            <a:r>
              <a:rPr lang="en-US" sz="2800" b="1" i="1" dirty="0"/>
              <a:t>Who </a:t>
            </a:r>
            <a:r>
              <a:rPr lang="en-US" sz="2800" i="1" dirty="0"/>
              <a:t>can use it (anyone with a capital gain)</a:t>
            </a:r>
          </a:p>
          <a:p>
            <a:pPr marL="1016000" indent="-457200">
              <a:spcBef>
                <a:spcPts val="1200"/>
              </a:spcBef>
              <a:spcAft>
                <a:spcPts val="1200"/>
              </a:spcAft>
              <a:buSzPts val="2000"/>
              <a:buFont typeface="Wingdings" pitchFamily="2" charset="2"/>
              <a:buChar char="Ø"/>
            </a:pPr>
            <a:r>
              <a:rPr lang="en-US" sz="2800" b="1" i="1" dirty="0"/>
              <a:t>How much </a:t>
            </a:r>
            <a:r>
              <a:rPr lang="en-US" sz="2800" i="1" dirty="0"/>
              <a:t>they invest (low overhead means large or small)</a:t>
            </a:r>
          </a:p>
          <a:p>
            <a:pPr marL="1016000" indent="-457200">
              <a:spcBef>
                <a:spcPts val="1200"/>
              </a:spcBef>
              <a:spcAft>
                <a:spcPts val="1200"/>
              </a:spcAft>
              <a:buSzPts val="2000"/>
              <a:buFont typeface="Wingdings" pitchFamily="2" charset="2"/>
              <a:buChar char="Ø"/>
            </a:pPr>
            <a:r>
              <a:rPr lang="en-US" sz="2800" b="1" i="1" dirty="0"/>
              <a:t>What </a:t>
            </a:r>
            <a:r>
              <a:rPr lang="en-US" sz="2800" i="1" dirty="0"/>
              <a:t>it goes towards (as long as it’s new or improved, economically additive and in a zone, it’s likely qualifying.</a:t>
            </a:r>
          </a:p>
          <a:p>
            <a:pPr marL="558800">
              <a:spcBef>
                <a:spcPts val="1200"/>
              </a:spcBef>
              <a:spcAft>
                <a:spcPts val="1200"/>
              </a:spcAft>
              <a:buSzPts val="2000"/>
            </a:pPr>
            <a:r>
              <a:rPr lang="en-US" sz="3200" i="1" dirty="0"/>
              <a:t>Wherever there’s a place for equity investment, there’s an opening for OZ capital.</a:t>
            </a:r>
          </a:p>
        </p:txBody>
      </p:sp>
      <p:sp>
        <p:nvSpPr>
          <p:cNvPr id="391" name="Google Shape;391;p39">
            <a:extLst>
              <a:ext uri="{FF2B5EF4-FFF2-40B4-BE49-F238E27FC236}">
                <a16:creationId xmlns:a16="http://schemas.microsoft.com/office/drawing/2014/main" id="{9C1C594A-6EB2-AF38-4247-A481CF1093F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198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2"/>
          <p:cNvSpPr txBox="1">
            <a:spLocks noGrp="1"/>
          </p:cNvSpPr>
          <p:nvPr>
            <p:ph type="title"/>
          </p:nvPr>
        </p:nvSpPr>
        <p:spPr>
          <a:xfrm>
            <a:off x="2573024" y="1655309"/>
            <a:ext cx="828723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en-US" sz="2577" b="1" dirty="0">
                <a:solidFill>
                  <a:schemeClr val="lt2"/>
                </a:solidFill>
              </a:rPr>
              <a:t>Room for growth</a:t>
            </a:r>
            <a:br>
              <a:rPr lang="en-US" sz="2577" b="1" dirty="0">
                <a:solidFill>
                  <a:schemeClr val="lt2"/>
                </a:solidFill>
              </a:rPr>
            </a:br>
            <a:r>
              <a:rPr lang="en-US" sz="2577" dirty="0">
                <a:solidFill>
                  <a:schemeClr val="lt2"/>
                </a:solidFill>
              </a:rPr>
              <a:t>Rural and industrial use cases</a:t>
            </a:r>
            <a:endParaRPr sz="2577" dirty="0">
              <a:solidFill>
                <a:schemeClr val="lt2"/>
              </a:solidFill>
            </a:endParaRPr>
          </a:p>
        </p:txBody>
      </p:sp>
      <p:sp>
        <p:nvSpPr>
          <p:cNvPr id="470" name="Google Shape;470;p42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3"/>
          <p:cNvSpPr txBox="1"/>
          <p:nvPr/>
        </p:nvSpPr>
        <p:spPr>
          <a:xfrm>
            <a:off x="877175" y="1951675"/>
            <a:ext cx="110496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445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Rural areas 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</a:t>
            </a:r>
            <a:r>
              <a:rPr lang="en-US" sz="2200" b="1" dirty="0"/>
              <a:t>e well represented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zone designation process: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23% of OZ tracts are rural/non-metropolitan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⅓ in North Carolina, 40% in Georgia, and 76% in Vermont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✔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$6.1 billion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OZ equity has gone to rural areas* so far.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✔"/>
            </a:pPr>
            <a:r>
              <a:rPr lang="en-US" sz="2200" dirty="0"/>
              <a:t>Rural OZs are home to 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ome of the nation</a:t>
            </a:r>
            <a:r>
              <a:rPr lang="en-US" sz="2200" dirty="0"/>
              <a:t>’s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impactful and novel</a:t>
            </a:r>
            <a:r>
              <a:rPr lang="en-US" sz="2200" dirty="0"/>
              <a:t>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investments.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Rural areas seem to have a particular advantage in 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investments.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3"/>
          <p:cNvSpPr txBox="1">
            <a:spLocks noGrp="1"/>
          </p:cNvSpPr>
          <p:nvPr>
            <p:ph type="title"/>
          </p:nvPr>
        </p:nvSpPr>
        <p:spPr>
          <a:xfrm>
            <a:off x="1251250" y="435675"/>
            <a:ext cx="99048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/>
              <a:t>What do we know about OZ activity in rural places? </a:t>
            </a:r>
            <a:endParaRPr sz="2200"/>
          </a:p>
        </p:txBody>
      </p:sp>
      <p:sp>
        <p:nvSpPr>
          <p:cNvPr id="476" name="Google Shape;476;p43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" name="Google Shape;504;g2e0c90fe636_0_5">
            <a:extLst>
              <a:ext uri="{FF2B5EF4-FFF2-40B4-BE49-F238E27FC236}">
                <a16:creationId xmlns:a16="http://schemas.microsoft.com/office/drawing/2014/main" id="{AE007D17-A813-DD68-F62D-20B027022F13}"/>
              </a:ext>
            </a:extLst>
          </p:cNvPr>
          <p:cNvSpPr txBox="1"/>
          <p:nvPr/>
        </p:nvSpPr>
        <p:spPr>
          <a:xfrm>
            <a:off x="0" y="6596390"/>
            <a:ext cx="625583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*Joint Committee on Taxation, </a:t>
            </a:r>
            <a:r>
              <a:rPr lang="en-US" sz="1100" i="1" dirty="0"/>
              <a:t>r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ural defined as outside of urbanized areas.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e0c90fe636_0_13"/>
          <p:cNvSpPr txBox="1">
            <a:spLocks noGrp="1"/>
          </p:cNvSpPr>
          <p:nvPr>
            <p:ph type="title"/>
          </p:nvPr>
        </p:nvSpPr>
        <p:spPr>
          <a:xfrm>
            <a:off x="1251245" y="248478"/>
            <a:ext cx="96705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Georgia"/>
              <a:buNone/>
            </a:pPr>
            <a:r>
              <a:rPr lang="en-US"/>
              <a:t>OZ investments in rural areas skews towards </a:t>
            </a:r>
            <a:br>
              <a:rPr lang="en-US"/>
            </a:br>
            <a:r>
              <a:rPr lang="en-US"/>
              <a:t>information and manufacturing</a:t>
            </a:r>
            <a:endParaRPr/>
          </a:p>
        </p:txBody>
      </p:sp>
      <p:sp>
        <p:nvSpPr>
          <p:cNvPr id="510" name="Google Shape;510;g2e0c90fe636_0_13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511" name="Google Shape;511;g2e0c90fe636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300" y="1275522"/>
            <a:ext cx="76454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2e0c90fe636_0_13"/>
          <p:cNvSpPr txBox="1"/>
          <p:nvPr/>
        </p:nvSpPr>
        <p:spPr>
          <a:xfrm>
            <a:off x="0" y="6596390"/>
            <a:ext cx="3198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Joint Committee on Taxation, May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70" name="Google Shape;270;p36"/>
          <p:cNvSpPr txBox="1"/>
          <p:nvPr/>
        </p:nvSpPr>
        <p:spPr>
          <a:xfrm>
            <a:off x="0" y="6611819"/>
            <a:ext cx="638417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Joint Committee on Taxation, May 2024 | Data through 2022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2ECBB0-2FA8-8FED-8865-A6AA1F5E6518}"/>
              </a:ext>
            </a:extLst>
          </p:cNvPr>
          <p:cNvGrpSpPr/>
          <p:nvPr/>
        </p:nvGrpSpPr>
        <p:grpSpPr>
          <a:xfrm>
            <a:off x="0" y="0"/>
            <a:ext cx="9021338" cy="6596390"/>
            <a:chOff x="0" y="0"/>
            <a:chExt cx="9021338" cy="6596390"/>
          </a:xfrm>
        </p:grpSpPr>
        <p:pic>
          <p:nvPicPr>
            <p:cNvPr id="268" name="Google Shape;268;p36" descr="A map of the united states&#10;&#10;Description automatically generated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103" b="12555"/>
            <a:stretch>
              <a:fillRect/>
            </a:stretch>
          </p:blipFill>
          <p:spPr>
            <a:xfrm>
              <a:off x="0" y="0"/>
              <a:ext cx="9021338" cy="6596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13F9B7-D483-C20A-CCF3-FE24E33C4473}"/>
                </a:ext>
              </a:extLst>
            </p:cNvPr>
            <p:cNvSpPr txBox="1"/>
            <p:nvPr/>
          </p:nvSpPr>
          <p:spPr>
            <a:xfrm>
              <a:off x="7844010" y="360251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2,181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18D5C14-6C83-CAF6-CF86-3FD2EBD7CD49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7579605" y="3591499"/>
              <a:ext cx="264405" cy="164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9" name="Google Shape;269;p36"/>
          <p:cNvSpPr txBox="1"/>
          <p:nvPr/>
        </p:nvSpPr>
        <p:spPr>
          <a:xfrm>
            <a:off x="8836277" y="1772258"/>
            <a:ext cx="3096505" cy="331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185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national per capita 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baseline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was 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$238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OZ investment 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resident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through 2022.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185"/>
              <a:buFont typeface="Arial"/>
              <a:buNone/>
            </a:pPr>
            <a:endParaRPr lang="en-US" sz="2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185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Washington 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comes in near par </a:t>
            </a:r>
            <a:r>
              <a:rPr lang="en-US" sz="2200" dirty="0"/>
              <a:t>for the west on a per capita basis.</a:t>
            </a:r>
            <a:endParaRPr lang="en-US"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185"/>
              <a:buFont typeface="Arial"/>
              <a:buNone/>
            </a:pPr>
            <a:endParaRPr lang="en-US"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185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Utah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stand out as two of the most 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pro-growth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jurisdictions nationally.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e0f864cd1e_0_7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483" name="Google Shape;483;g2e0f864cd1e_0_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264" y="4451575"/>
            <a:ext cx="2830623" cy="1787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g2e0f864cd1e_0_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375" y="1933813"/>
            <a:ext cx="5002351" cy="18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g2e0f864cd1e_0_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376" y="4412838"/>
            <a:ext cx="5002349" cy="186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g2e0f864cd1e_0_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25" y="1833888"/>
            <a:ext cx="2731101" cy="205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g2e0f864cd1e_0_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906" y="1833888"/>
            <a:ext cx="2988488" cy="20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g2e0f864cd1e_0_7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3" r="12345"/>
          <a:stretch/>
        </p:blipFill>
        <p:spPr>
          <a:xfrm>
            <a:off x="3443900" y="4704377"/>
            <a:ext cx="2988500" cy="1281939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2e0f864cd1e_0_7"/>
          <p:cNvSpPr txBox="1">
            <a:spLocks noGrp="1"/>
          </p:cNvSpPr>
          <p:nvPr>
            <p:ph type="title"/>
          </p:nvPr>
        </p:nvSpPr>
        <p:spPr>
          <a:xfrm>
            <a:off x="1251250" y="435675"/>
            <a:ext cx="99048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dirty="0"/>
              <a:t>A sample of rural OZ investments (national)</a:t>
            </a:r>
            <a:endParaRPr sz="2200" dirty="0"/>
          </a:p>
        </p:txBody>
      </p:sp>
      <p:sp>
        <p:nvSpPr>
          <p:cNvPr id="490" name="Google Shape;490;g2e0f864cd1e_0_7"/>
          <p:cNvSpPr txBox="1"/>
          <p:nvPr/>
        </p:nvSpPr>
        <p:spPr>
          <a:xfrm>
            <a:off x="294975" y="3847344"/>
            <a:ext cx="2731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Tourism - Selma, AL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2e0f864cd1e_0_7"/>
          <p:cNvSpPr txBox="1"/>
          <p:nvPr/>
        </p:nvSpPr>
        <p:spPr>
          <a:xfrm>
            <a:off x="7988950" y="3847344"/>
            <a:ext cx="2731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development - AL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2e0f864cd1e_0_7"/>
          <p:cNvSpPr txBox="1"/>
          <p:nvPr/>
        </p:nvSpPr>
        <p:spPr>
          <a:xfrm>
            <a:off x="44925" y="6312675"/>
            <a:ext cx="3231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Downtown revival - Brookville, IN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2e0f864cd1e_0_7"/>
          <p:cNvSpPr txBox="1"/>
          <p:nvPr/>
        </p:nvSpPr>
        <p:spPr>
          <a:xfrm>
            <a:off x="3343050" y="6312675"/>
            <a:ext cx="319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startup - Cape Girardeau, MO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2e0f864cd1e_0_7"/>
          <p:cNvSpPr txBox="1"/>
          <p:nvPr/>
        </p:nvSpPr>
        <p:spPr>
          <a:xfrm>
            <a:off x="7759450" y="6312675"/>
            <a:ext cx="319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Rural innovation - CO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90;g2e0f864cd1e_0_7">
            <a:extLst>
              <a:ext uri="{FF2B5EF4-FFF2-40B4-BE49-F238E27FC236}">
                <a16:creationId xmlns:a16="http://schemas.microsoft.com/office/drawing/2014/main" id="{1C3391D0-2067-72EB-2E3C-F4D7EF435506}"/>
              </a:ext>
            </a:extLst>
          </p:cNvPr>
          <p:cNvSpPr txBox="1"/>
          <p:nvPr/>
        </p:nvSpPr>
        <p:spPr>
          <a:xfrm>
            <a:off x="3572550" y="3866602"/>
            <a:ext cx="27312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Workforce housing – Glenwood Springs, CO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67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7A117CF6-4C03-E7AE-4920-477C561E9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e0f864cd1e_0_7">
            <a:extLst>
              <a:ext uri="{FF2B5EF4-FFF2-40B4-BE49-F238E27FC236}">
                <a16:creationId xmlns:a16="http://schemas.microsoft.com/office/drawing/2014/main" id="{E0BC604A-5A79-56D3-A50A-62058AEBC1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89" name="Google Shape;489;g2e0f864cd1e_0_7">
            <a:extLst>
              <a:ext uri="{FF2B5EF4-FFF2-40B4-BE49-F238E27FC236}">
                <a16:creationId xmlns:a16="http://schemas.microsoft.com/office/drawing/2014/main" id="{6666D8E7-8568-0099-4B86-03A91416B5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9626" y="435675"/>
            <a:ext cx="11107712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dirty="0"/>
              <a:t>A sample of commercial and industrial OZ investments (national)</a:t>
            </a:r>
            <a:endParaRPr sz="2200" dirty="0"/>
          </a:p>
        </p:txBody>
      </p:sp>
      <p:sp>
        <p:nvSpPr>
          <p:cNvPr id="490" name="Google Shape;490;g2e0f864cd1e_0_7">
            <a:extLst>
              <a:ext uri="{FF2B5EF4-FFF2-40B4-BE49-F238E27FC236}">
                <a16:creationId xmlns:a16="http://schemas.microsoft.com/office/drawing/2014/main" id="{140B0623-2E55-EA50-4938-ECE0149CA63E}"/>
              </a:ext>
            </a:extLst>
          </p:cNvPr>
          <p:cNvSpPr txBox="1"/>
          <p:nvPr/>
        </p:nvSpPr>
        <p:spPr>
          <a:xfrm>
            <a:off x="675279" y="3795559"/>
            <a:ext cx="2731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Agriculture – Berlin, NH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2e0f864cd1e_0_7">
            <a:extLst>
              <a:ext uri="{FF2B5EF4-FFF2-40B4-BE49-F238E27FC236}">
                <a16:creationId xmlns:a16="http://schemas.microsoft.com/office/drawing/2014/main" id="{1A3236D0-B59A-7E32-7411-F03C39BE6766}"/>
              </a:ext>
            </a:extLst>
          </p:cNvPr>
          <p:cNvSpPr txBox="1"/>
          <p:nvPr/>
        </p:nvSpPr>
        <p:spPr>
          <a:xfrm>
            <a:off x="8060637" y="3795681"/>
            <a:ext cx="372741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Automotive manufacturing – Detroit, MI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2e0f864cd1e_0_7">
            <a:extLst>
              <a:ext uri="{FF2B5EF4-FFF2-40B4-BE49-F238E27FC236}">
                <a16:creationId xmlns:a16="http://schemas.microsoft.com/office/drawing/2014/main" id="{D6BAA276-B4B6-1AFC-4137-468693E1282A}"/>
              </a:ext>
            </a:extLst>
          </p:cNvPr>
          <p:cNvSpPr txBox="1"/>
          <p:nvPr/>
        </p:nvSpPr>
        <p:spPr>
          <a:xfrm>
            <a:off x="4055870" y="6355357"/>
            <a:ext cx="361187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</a:rPr>
              <a:t>PPE manufacturing – Grove City, OH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2e0f864cd1e_0_7">
            <a:extLst>
              <a:ext uri="{FF2B5EF4-FFF2-40B4-BE49-F238E27FC236}">
                <a16:creationId xmlns:a16="http://schemas.microsoft.com/office/drawing/2014/main" id="{7FC55B5B-D6E2-38BB-7AB9-7EB689D3FED6}"/>
              </a:ext>
            </a:extLst>
          </p:cNvPr>
          <p:cNvSpPr txBox="1"/>
          <p:nvPr/>
        </p:nvSpPr>
        <p:spPr>
          <a:xfrm>
            <a:off x="451779" y="6355235"/>
            <a:ext cx="319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Shipbuilding – Mobile, AL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2e0f864cd1e_0_7">
            <a:extLst>
              <a:ext uri="{FF2B5EF4-FFF2-40B4-BE49-F238E27FC236}">
                <a16:creationId xmlns:a16="http://schemas.microsoft.com/office/drawing/2014/main" id="{1E9133B3-2A80-7179-775C-5F4A60C57D77}"/>
              </a:ext>
            </a:extLst>
          </p:cNvPr>
          <p:cNvSpPr txBox="1"/>
          <p:nvPr/>
        </p:nvSpPr>
        <p:spPr>
          <a:xfrm>
            <a:off x="8342269" y="6355235"/>
            <a:ext cx="319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 – Yuma, AZ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90;g2e0f864cd1e_0_7">
            <a:extLst>
              <a:ext uri="{FF2B5EF4-FFF2-40B4-BE49-F238E27FC236}">
                <a16:creationId xmlns:a16="http://schemas.microsoft.com/office/drawing/2014/main" id="{A15F05B4-CBED-2A26-61C9-0F526EF80B1A}"/>
              </a:ext>
            </a:extLst>
          </p:cNvPr>
          <p:cNvSpPr txBox="1"/>
          <p:nvPr/>
        </p:nvSpPr>
        <p:spPr>
          <a:xfrm>
            <a:off x="4485707" y="3795681"/>
            <a:ext cx="2731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 – Birmingham, AL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AF55A9C-6E36-11BE-5225-6188D8E56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79" y="1750659"/>
            <a:ext cx="2743200" cy="207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ABE25F5-1D6E-543D-EAAD-85CB67152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4" t="-188" r="7334" b="188"/>
          <a:stretch>
            <a:fillRect/>
          </a:stretch>
        </p:blipFill>
        <p:spPr bwMode="auto">
          <a:xfrm>
            <a:off x="8284136" y="1750659"/>
            <a:ext cx="3306470" cy="206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labama Shipyard Receives National Shipbuilders  Annual 2023 Excellence in Safety Award">
            <a:extLst>
              <a:ext uri="{FF2B5EF4-FFF2-40B4-BE49-F238E27FC236}">
                <a16:creationId xmlns:a16="http://schemas.microsoft.com/office/drawing/2014/main" id="{FD86E0E9-D7A7-F336-F82D-F6E806B0E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79" y="4285950"/>
            <a:ext cx="2743200" cy="20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BD46D547-75D3-090B-95D8-16EBF7545E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006" y="1750659"/>
            <a:ext cx="3474604" cy="2066544"/>
          </a:xfrm>
          <a:prstGeom prst="rect">
            <a:avLst/>
          </a:prstGeom>
        </p:spPr>
      </p:pic>
      <p:pic>
        <p:nvPicPr>
          <p:cNvPr id="4106" name="Picture 10" descr=" Evelution Energy Welcomes Stan Crow to its Advisory Board">
            <a:extLst>
              <a:ext uri="{FF2B5EF4-FFF2-40B4-BE49-F238E27FC236}">
                <a16:creationId xmlns:a16="http://schemas.microsoft.com/office/drawing/2014/main" id="{9D7477A4-502D-9BB5-4893-32CECB579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135" y="4285950"/>
            <a:ext cx="3306470" cy="20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7B045DD6-682F-83F8-F97C-F160A39B3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006" y="4285950"/>
            <a:ext cx="3474604" cy="20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38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2"/>
          <p:cNvSpPr/>
          <p:nvPr/>
        </p:nvSpPr>
        <p:spPr>
          <a:xfrm>
            <a:off x="6749431" y="4346600"/>
            <a:ext cx="323400" cy="32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2"/>
          <p:cNvSpPr txBox="1">
            <a:spLocks noGrp="1"/>
          </p:cNvSpPr>
          <p:nvPr>
            <p:ph type="body" idx="1"/>
          </p:nvPr>
        </p:nvSpPr>
        <p:spPr>
          <a:xfrm>
            <a:off x="7074978" y="4897256"/>
            <a:ext cx="52065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/>
              <a:t>facebook.com/EconomicInnovationGroup</a:t>
            </a:r>
            <a:endParaRPr/>
          </a:p>
        </p:txBody>
      </p:sp>
      <p:sp>
        <p:nvSpPr>
          <p:cNvPr id="496" name="Google Shape;496;p12"/>
          <p:cNvSpPr txBox="1">
            <a:spLocks noGrp="1"/>
          </p:cNvSpPr>
          <p:nvPr>
            <p:ph type="title"/>
          </p:nvPr>
        </p:nvSpPr>
        <p:spPr>
          <a:xfrm>
            <a:off x="794587" y="743671"/>
            <a:ext cx="4864200" cy="3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None/>
            </a:pPr>
            <a:r>
              <a:rPr lang="en-US"/>
              <a:t>EIG brings together leading entrepreneurs, investors, economists, and policymakers from across the political spectrum to address America’s economic challenges.</a:t>
            </a:r>
            <a:endParaRPr/>
          </a:p>
        </p:txBody>
      </p:sp>
      <p:sp>
        <p:nvSpPr>
          <p:cNvPr id="497" name="Google Shape;497;p12"/>
          <p:cNvSpPr txBox="1">
            <a:spLocks noGrp="1"/>
          </p:cNvSpPr>
          <p:nvPr>
            <p:ph type="body" idx="3"/>
          </p:nvPr>
        </p:nvSpPr>
        <p:spPr>
          <a:xfrm>
            <a:off x="7074978" y="5306917"/>
            <a:ext cx="52065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/>
              <a:t>linkedin.com/company.economic-innovation-group</a:t>
            </a:r>
            <a:endParaRPr/>
          </a:p>
        </p:txBody>
      </p:sp>
      <p:sp>
        <p:nvSpPr>
          <p:cNvPr id="498" name="Google Shape;498;p12"/>
          <p:cNvSpPr txBox="1">
            <a:spLocks noGrp="1"/>
          </p:cNvSpPr>
          <p:nvPr>
            <p:ph type="body" idx="4"/>
          </p:nvPr>
        </p:nvSpPr>
        <p:spPr>
          <a:xfrm>
            <a:off x="7074978" y="5680170"/>
            <a:ext cx="52065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/>
              <a:t>twitter.com/InnovateEconomy</a:t>
            </a:r>
            <a:endParaRPr/>
          </a:p>
        </p:txBody>
      </p:sp>
      <p:sp>
        <p:nvSpPr>
          <p:cNvPr id="499" name="Google Shape;499;p12"/>
          <p:cNvSpPr txBox="1">
            <a:spLocks noGrp="1"/>
          </p:cNvSpPr>
          <p:nvPr>
            <p:ph type="body" idx="5"/>
          </p:nvPr>
        </p:nvSpPr>
        <p:spPr>
          <a:xfrm>
            <a:off x="7093266" y="4251031"/>
            <a:ext cx="2062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/>
              <a:t>EIG.org</a:t>
            </a:r>
            <a:endParaRPr/>
          </a:p>
        </p:txBody>
      </p:sp>
      <p:sp>
        <p:nvSpPr>
          <p:cNvPr id="500" name="Google Shape;500;p12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501" name="Google Shape;501;p12" descr="Logo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620" y="4991596"/>
            <a:ext cx="205059" cy="20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2" descr="A picture containing text, silhouette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620" y="5404525"/>
            <a:ext cx="205059" cy="20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2" descr="A picture containing ax, vector graphics, silhouette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0495" y="5769065"/>
            <a:ext cx="205059" cy="20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2155" y="4392215"/>
            <a:ext cx="232029" cy="23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>
          <a:extLst>
            <a:ext uri="{FF2B5EF4-FFF2-40B4-BE49-F238E27FC236}">
              <a16:creationId xmlns:a16="http://schemas.microsoft.com/office/drawing/2014/main" id="{ED3E2AD1-5BF2-D43F-6FA3-6F593FF4B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>
            <a:extLst>
              <a:ext uri="{FF2B5EF4-FFF2-40B4-BE49-F238E27FC236}">
                <a16:creationId xmlns:a16="http://schemas.microsoft.com/office/drawing/2014/main" id="{8BD710D2-25D1-737A-779F-8A194B9171D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04" name="Google Shape;304;p44">
            <a:extLst>
              <a:ext uri="{FF2B5EF4-FFF2-40B4-BE49-F238E27FC236}">
                <a16:creationId xmlns:a16="http://schemas.microsoft.com/office/drawing/2014/main" id="{32997964-B25F-D6A6-A5C0-5DFA82EA546C}"/>
              </a:ext>
            </a:extLst>
          </p:cNvPr>
          <p:cNvSpPr txBox="1"/>
          <p:nvPr/>
        </p:nvSpPr>
        <p:spPr>
          <a:xfrm>
            <a:off x="709352" y="0"/>
            <a:ext cx="10773296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OZ are proving to be one of the most powerful supply-side federal housing incentives in generations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4">
            <a:extLst>
              <a:ext uri="{FF2B5EF4-FFF2-40B4-BE49-F238E27FC236}">
                <a16:creationId xmlns:a16="http://schemas.microsoft.com/office/drawing/2014/main" id="{13529FF9-4455-01FA-8C85-51D52F140DB5}"/>
              </a:ext>
            </a:extLst>
          </p:cNvPr>
          <p:cNvSpPr txBox="1"/>
          <p:nvPr/>
        </p:nvSpPr>
        <p:spPr>
          <a:xfrm>
            <a:off x="0" y="6611819"/>
            <a:ext cx="5769034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Economic Innovation Group analysis of HUD Aggregated USPS data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4">
            <a:extLst>
              <a:ext uri="{FF2B5EF4-FFF2-40B4-BE49-F238E27FC236}">
                <a16:creationId xmlns:a16="http://schemas.microsoft.com/office/drawing/2014/main" id="{FB04407B-11AC-8AEF-DD5C-C8511D9B2302}"/>
              </a:ext>
            </a:extLst>
          </p:cNvPr>
          <p:cNvSpPr txBox="1"/>
          <p:nvPr/>
        </p:nvSpPr>
        <p:spPr>
          <a:xfrm>
            <a:off x="9602000" y="2453268"/>
            <a:ext cx="2294100" cy="328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growth rate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new housing units in Opportunity Zones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than doubled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designation — without taking away from other tracts.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graph with green and orange lines&#10;&#10;AI-generated content may be incorrect.">
            <a:extLst>
              <a:ext uri="{FF2B5EF4-FFF2-40B4-BE49-F238E27FC236}">
                <a16:creationId xmlns:a16="http://schemas.microsoft.com/office/drawing/2014/main" id="{8D9E4C79-1276-8B0F-3126-294F88CF3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31" y="1679878"/>
            <a:ext cx="8063914" cy="47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>
            <a:spLocks noGrp="1"/>
          </p:cNvSpPr>
          <p:nvPr>
            <p:ph type="title"/>
          </p:nvPr>
        </p:nvSpPr>
        <p:spPr>
          <a:xfrm>
            <a:off x="2573024" y="1655309"/>
            <a:ext cx="961897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en-US" sz="2577" b="1" dirty="0">
                <a:solidFill>
                  <a:schemeClr val="lt1"/>
                </a:solidFill>
              </a:rPr>
              <a:t>Looking forward:</a:t>
            </a:r>
            <a:br>
              <a:rPr lang="en-US" sz="2577" dirty="0">
                <a:solidFill>
                  <a:schemeClr val="lt1"/>
                </a:solidFill>
              </a:rPr>
            </a:br>
            <a:r>
              <a:rPr lang="en-US" sz="2577" dirty="0">
                <a:solidFill>
                  <a:schemeClr val="lt1"/>
                </a:solidFill>
              </a:rPr>
              <a:t>What state and local leaders need to know about OZs 2.0</a:t>
            </a:r>
            <a:endParaRPr sz="2577" dirty="0">
              <a:solidFill>
                <a:schemeClr val="lt1"/>
              </a:solidFill>
            </a:endParaRPr>
          </a:p>
        </p:txBody>
      </p:sp>
      <p:sp>
        <p:nvSpPr>
          <p:cNvPr id="301" name="Google Shape;301;p38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e3a2025989_0_27"/>
          <p:cNvSpPr txBox="1"/>
          <p:nvPr/>
        </p:nvSpPr>
        <p:spPr>
          <a:xfrm>
            <a:off x="732875" y="1487800"/>
            <a:ext cx="10867500" cy="47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445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Incentive structure.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Changes will result in a smoother, more predictable flow of investment.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Rural provisions.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Significant added tax benefits for rural investments will influence behavior.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 eligibility and designation.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Stricter targeting criteria will produce a narrower map.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Reporting and transparency.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robust data collection and publication regime will demystify OZ investment.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e3a2025989_0_27"/>
          <p:cNvSpPr txBox="1">
            <a:spLocks noGrp="1"/>
          </p:cNvSpPr>
          <p:nvPr>
            <p:ph type="title"/>
          </p:nvPr>
        </p:nvSpPr>
        <p:spPr>
          <a:xfrm>
            <a:off x="1260750" y="464321"/>
            <a:ext cx="9670500" cy="91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3100">
                <a:solidFill>
                  <a:schemeClr val="dk1"/>
                </a:solidFill>
              </a:rPr>
              <a:t>OZ 2.0: What’s new</a:t>
            </a:r>
            <a:br>
              <a:rPr lang="en-US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</p:txBody>
      </p:sp>
      <p:sp>
        <p:nvSpPr>
          <p:cNvPr id="316" name="Google Shape;316;g2e3a2025989_0_27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"/>
          <p:cNvSpPr txBox="1">
            <a:spLocks noGrp="1"/>
          </p:cNvSpPr>
          <p:nvPr>
            <p:ph type="title"/>
          </p:nvPr>
        </p:nvSpPr>
        <p:spPr>
          <a:xfrm>
            <a:off x="1260750" y="464321"/>
            <a:ext cx="9670500" cy="91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3100">
                <a:solidFill>
                  <a:schemeClr val="dk1"/>
                </a:solidFill>
              </a:rPr>
              <a:t>Timeline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50" name="Google Shape;350;p6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51" name="Google Shape;351;p6"/>
          <p:cNvSpPr/>
          <p:nvPr/>
        </p:nvSpPr>
        <p:spPr>
          <a:xfrm>
            <a:off x="1287166" y="1801467"/>
            <a:ext cx="484632" cy="460297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84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"/>
          <p:cNvSpPr txBox="1"/>
          <p:nvPr/>
        </p:nvSpPr>
        <p:spPr>
          <a:xfrm>
            <a:off x="2452231" y="2023189"/>
            <a:ext cx="828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4, 2025: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OBBBA signed into law; rural substantial improvement provisions in effect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6"/>
          <p:cNvSpPr txBox="1"/>
          <p:nvPr/>
        </p:nvSpPr>
        <p:spPr>
          <a:xfrm>
            <a:off x="2452231" y="5952048"/>
            <a:ext cx="54681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December 31, 2028: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OZs 1.0 map formally sunsets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6"/>
          <p:cNvSpPr txBox="1"/>
          <p:nvPr/>
        </p:nvSpPr>
        <p:spPr>
          <a:xfrm>
            <a:off x="2452231" y="2913070"/>
            <a:ext cx="849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January 1, 2026: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reporting provisions come into effect for Opportunity Funds and investors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"/>
          <p:cNvSpPr txBox="1"/>
          <p:nvPr/>
        </p:nvSpPr>
        <p:spPr>
          <a:xfrm>
            <a:off x="2452231" y="3802951"/>
            <a:ext cx="74174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July 1, 2026: </a:t>
            </a: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Governors’ 90-day window to designate new OZs opens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6"/>
          <p:cNvGrpSpPr/>
          <p:nvPr/>
        </p:nvGrpSpPr>
        <p:grpSpPr>
          <a:xfrm>
            <a:off x="2452231" y="4514039"/>
            <a:ext cx="7276500" cy="1108991"/>
            <a:chOff x="2452231" y="4421707"/>
            <a:chExt cx="7276500" cy="1108991"/>
          </a:xfrm>
        </p:grpSpPr>
        <p:sp>
          <p:nvSpPr>
            <p:cNvPr id="357" name="Google Shape;357;p6"/>
            <p:cNvSpPr txBox="1"/>
            <p:nvPr/>
          </p:nvSpPr>
          <p:spPr>
            <a:xfrm>
              <a:off x="2452231" y="5161398"/>
              <a:ext cx="727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January 1, 2027: </a:t>
              </a: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OZs 2.0 provisions in effect. OZs 2.0 map activates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"/>
            <p:cNvSpPr txBox="1"/>
            <p:nvPr/>
          </p:nvSpPr>
          <p:spPr>
            <a:xfrm>
              <a:off x="2452231" y="4421707"/>
              <a:ext cx="563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December 31, 2026: </a:t>
              </a: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End of OZs 1.0 deferral window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"/>
          <p:cNvSpPr txBox="1"/>
          <p:nvPr/>
        </p:nvSpPr>
        <p:spPr>
          <a:xfrm>
            <a:off x="803204" y="1919363"/>
            <a:ext cx="10867500" cy="40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OZs offer three capital gains tax benefits: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Deferral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taxes on any capital gain rolled into a qualified Opportunity Fund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Step-up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basis on those deferred gains once the tax comes due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Exclusion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any gain on investments made in OZs and held for at least 10 years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changes allow for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rolling deferrals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fixed step-up.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Investors can roll recently realized capital gains into an Opportunity Fund at any point and benefit from a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5-year deferral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10% step-up in basis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will smooth investment over time, avoiding the cliffs from OZs 1.0.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provisions come into effect January 1, 2027.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7"/>
          <p:cNvSpPr txBox="1">
            <a:spLocks noGrp="1"/>
          </p:cNvSpPr>
          <p:nvPr>
            <p:ph type="title"/>
          </p:nvPr>
        </p:nvSpPr>
        <p:spPr>
          <a:xfrm>
            <a:off x="1260750" y="464321"/>
            <a:ext cx="9670500" cy="91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3100">
                <a:solidFill>
                  <a:schemeClr val="dk1"/>
                </a:solidFill>
              </a:rPr>
              <a:t>Incentive structure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23" name="Google Shape;323;p7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75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 txBox="1"/>
          <p:nvPr/>
        </p:nvSpPr>
        <p:spPr>
          <a:xfrm>
            <a:off x="391800" y="1368197"/>
            <a:ext cx="10926688" cy="50782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Investors into a special class of Qualified Rural Opportunity Funds (QROFs) benefit from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17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stronger 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30% step-up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(compared to the new 10% standard) and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17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lower 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50% substantial improvement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threshold (instead of the standard 100%)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lower improvement threshold came into effect immediately.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QROFs must hold at least 90% of their assets in qualifying OZ investments in rural areas.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definition of rural is complex and requires further guidance from Treasury to parse.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45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statute reads that rural areas are those outside of cities or towns with more than 50,000 inhabitants or any urbanized area contiguous and adjacent to such places.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EIG’s read: These benefits are likely to increase rural OZ investment significantly.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 note: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Rural areas tend to host a wide mix of OZ use cases, incl. industrial and commercial.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4"/>
          <p:cNvSpPr txBox="1">
            <a:spLocks noGrp="1"/>
          </p:cNvSpPr>
          <p:nvPr>
            <p:ph type="title"/>
          </p:nvPr>
        </p:nvSpPr>
        <p:spPr>
          <a:xfrm>
            <a:off x="1260750" y="464322"/>
            <a:ext cx="9670500" cy="5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3100">
                <a:solidFill>
                  <a:schemeClr val="dk1"/>
                </a:solidFill>
              </a:rPr>
              <a:t>Rural provisions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30" name="Google Shape;330;p14"/>
          <p:cNvSpPr txBox="1">
            <a:spLocks noGrp="1"/>
          </p:cNvSpPr>
          <p:nvPr>
            <p:ph type="sldNum" idx="12"/>
          </p:nvPr>
        </p:nvSpPr>
        <p:spPr>
          <a:xfrm>
            <a:off x="10027380" y="6259825"/>
            <a:ext cx="7143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75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IG">
      <a:dk1>
        <a:srgbClr val="024140"/>
      </a:dk1>
      <a:lt1>
        <a:srgbClr val="F3F8F9"/>
      </a:lt1>
      <a:dk2>
        <a:srgbClr val="024140"/>
      </a:dk2>
      <a:lt2>
        <a:srgbClr val="FFFFFF"/>
      </a:lt2>
      <a:accent1>
        <a:srgbClr val="5F9D87"/>
      </a:accent1>
      <a:accent2>
        <a:srgbClr val="1A654D"/>
      </a:accent2>
      <a:accent3>
        <a:srgbClr val="F0B79A"/>
      </a:accent3>
      <a:accent4>
        <a:srgbClr val="E2AD29"/>
      </a:accent4>
      <a:accent5>
        <a:srgbClr val="FFDB83"/>
      </a:accent5>
      <a:accent6>
        <a:srgbClr val="E17744"/>
      </a:accent6>
      <a:hlink>
        <a:srgbClr val="1A654D"/>
      </a:hlink>
      <a:folHlink>
        <a:srgbClr val="5F9D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IG">
      <a:dk1>
        <a:srgbClr val="024140"/>
      </a:dk1>
      <a:lt1>
        <a:srgbClr val="F3F8F9"/>
      </a:lt1>
      <a:dk2>
        <a:srgbClr val="024140"/>
      </a:dk2>
      <a:lt2>
        <a:srgbClr val="FFFFFF"/>
      </a:lt2>
      <a:accent1>
        <a:srgbClr val="5F9D87"/>
      </a:accent1>
      <a:accent2>
        <a:srgbClr val="1A654D"/>
      </a:accent2>
      <a:accent3>
        <a:srgbClr val="F0B79A"/>
      </a:accent3>
      <a:accent4>
        <a:srgbClr val="E2AD29"/>
      </a:accent4>
      <a:accent5>
        <a:srgbClr val="FFDB83"/>
      </a:accent5>
      <a:accent6>
        <a:srgbClr val="E17744"/>
      </a:accent6>
      <a:hlink>
        <a:srgbClr val="1A654D"/>
      </a:hlink>
      <a:folHlink>
        <a:srgbClr val="5F9D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2178</Words>
  <Application>Microsoft Macintosh PowerPoint</Application>
  <PresentationFormat>Widescreen</PresentationFormat>
  <Paragraphs>248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</vt:lpstr>
      <vt:lpstr>Noto Sans Symbols</vt:lpstr>
      <vt:lpstr>Wingdings</vt:lpstr>
      <vt:lpstr>Office Theme</vt:lpstr>
      <vt:lpstr>Office Theme</vt:lpstr>
      <vt:lpstr>Opportunity Zones 2.0 What Clallam needs to know  Coffee with Colleen  Kenan Fikri  Senior Fellow kenan@eig.org   January 2026</vt:lpstr>
      <vt:lpstr>PowerPoint Presentation</vt:lpstr>
      <vt:lpstr>PowerPoint Presentation</vt:lpstr>
      <vt:lpstr>PowerPoint Presentation</vt:lpstr>
      <vt:lpstr> Looking forward: What state and local leaders need to know about OZs 2.0</vt:lpstr>
      <vt:lpstr>OZ 2.0: What’s new </vt:lpstr>
      <vt:lpstr>Timeline</vt:lpstr>
      <vt:lpstr>Incentive structure</vt:lpstr>
      <vt:lpstr>Rural provisions</vt:lpstr>
      <vt:lpstr>Zone eligibility and designation</vt:lpstr>
      <vt:lpstr> Community approaches: Zone designations</vt:lpstr>
      <vt:lpstr>PowerPoint Presentation</vt:lpstr>
      <vt:lpstr>PowerPoint Presentation</vt:lpstr>
      <vt:lpstr>PowerPoint Presentation</vt:lpstr>
      <vt:lpstr>Eight principles for a robust zone designation process</vt:lpstr>
      <vt:lpstr>A three-part test for identifying good OZ tracts</vt:lpstr>
      <vt:lpstr>Special considerations for rural areas</vt:lpstr>
      <vt:lpstr> Community approaches: Unlocking investment and impact</vt:lpstr>
      <vt:lpstr>What tools are at your disposal?</vt:lpstr>
      <vt:lpstr>Impact Case Study: Opportunity Alabama “OZs did not come with a playbook. In AL, we decided we needed one.”</vt:lpstr>
      <vt:lpstr>PowerPoint Presentation</vt:lpstr>
      <vt:lpstr>PowerPoint Presentation</vt:lpstr>
      <vt:lpstr>PowerPoint Presentation</vt:lpstr>
      <vt:lpstr>PowerPoint Presentation</vt:lpstr>
      <vt:lpstr>What regional scale unlocks all pieces of a self-sustaining  OZ investment ecosystem?</vt:lpstr>
      <vt:lpstr>PowerPoint Presentation</vt:lpstr>
      <vt:lpstr> Room for growth Rural and industrial use cases</vt:lpstr>
      <vt:lpstr>What do we know about OZ activity in rural places? </vt:lpstr>
      <vt:lpstr>OZ investments in rural areas skews towards  information and manufacturing</vt:lpstr>
      <vt:lpstr>A sample of rural OZ investments (national)</vt:lpstr>
      <vt:lpstr>A sample of commercial and industrial OZ investments (national)</vt:lpstr>
      <vt:lpstr>EIG brings together leading entrepreneurs, investors, economists, and policymakers from across the political spectrum to address America’s economic challenges.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Rachna Scott</dc:creator>
  <cp:lastModifiedBy>Kenan Fikri</cp:lastModifiedBy>
  <cp:revision>31</cp:revision>
  <dcterms:created xsi:type="dcterms:W3CDTF">2022-05-12T19:20:08Z</dcterms:created>
  <dcterms:modified xsi:type="dcterms:W3CDTF">2026-01-05T16:54:39Z</dcterms:modified>
</cp:coreProperties>
</file>