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handoutMasterIdLst>
    <p:handoutMasterId r:id="rId50"/>
  </p:handoutMasterIdLst>
  <p:sldIdLst>
    <p:sldId id="256" r:id="rId5"/>
    <p:sldId id="277" r:id="rId6"/>
    <p:sldId id="268" r:id="rId7"/>
    <p:sldId id="294" r:id="rId8"/>
    <p:sldId id="264" r:id="rId9"/>
    <p:sldId id="293" r:id="rId10"/>
    <p:sldId id="296" r:id="rId11"/>
    <p:sldId id="297" r:id="rId12"/>
    <p:sldId id="292" r:id="rId13"/>
    <p:sldId id="298" r:id="rId14"/>
    <p:sldId id="258" r:id="rId15"/>
    <p:sldId id="270" r:id="rId16"/>
    <p:sldId id="304" r:id="rId17"/>
    <p:sldId id="343" r:id="rId18"/>
    <p:sldId id="344" r:id="rId19"/>
    <p:sldId id="269" r:id="rId20"/>
    <p:sldId id="303" r:id="rId21"/>
    <p:sldId id="271" r:id="rId22"/>
    <p:sldId id="305" r:id="rId23"/>
    <p:sldId id="299" r:id="rId24"/>
    <p:sldId id="273" r:id="rId25"/>
    <p:sldId id="274" r:id="rId26"/>
    <p:sldId id="306" r:id="rId27"/>
    <p:sldId id="307" r:id="rId28"/>
    <p:sldId id="308" r:id="rId29"/>
    <p:sldId id="309" r:id="rId30"/>
    <p:sldId id="300" r:id="rId31"/>
    <p:sldId id="313" r:id="rId32"/>
    <p:sldId id="281" r:id="rId33"/>
    <p:sldId id="280" r:id="rId34"/>
    <p:sldId id="315" r:id="rId35"/>
    <p:sldId id="283" r:id="rId36"/>
    <p:sldId id="316" r:id="rId37"/>
    <p:sldId id="284" r:id="rId38"/>
    <p:sldId id="285" r:id="rId39"/>
    <p:sldId id="286" r:id="rId40"/>
    <p:sldId id="301" r:id="rId41"/>
    <p:sldId id="290" r:id="rId42"/>
    <p:sldId id="339" r:id="rId43"/>
    <p:sldId id="295" r:id="rId44"/>
    <p:sldId id="341" r:id="rId45"/>
    <p:sldId id="342" r:id="rId46"/>
    <p:sldId id="279" r:id="rId47"/>
    <p:sldId id="27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3204" autoAdjust="0"/>
  </p:normalViewPr>
  <p:slideViewPr>
    <p:cSldViewPr snapToGrid="0">
      <p:cViewPr>
        <p:scale>
          <a:sx n="90" d="100"/>
          <a:sy n="90" d="100"/>
        </p:scale>
        <p:origin x="66" y="-222"/>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1.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lelandconsultingcom.sharepoint.com/sites/Project/Shared%20Documents/6553%20Sequim%20Comp%20Plan/Economic%20&amp;%20Housing%20Analysis/Sequim%20Econ%20&amp;%20Hsg%20Databoo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Housing!$H$119</c:f>
              <c:strCache>
                <c:ptCount val="1"/>
                <c:pt idx="0">
                  <c:v>One Unit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Housing!$I$118:$M$118</c:f>
              <c:strCache>
                <c:ptCount val="5"/>
                <c:pt idx="0">
                  <c:v>Sequim</c:v>
                </c:pt>
                <c:pt idx="1">
                  <c:v>Port Angeles</c:v>
                </c:pt>
                <c:pt idx="2">
                  <c:v>Port Townsend</c:v>
                </c:pt>
                <c:pt idx="3">
                  <c:v>Clallam County</c:v>
                </c:pt>
                <c:pt idx="4">
                  <c:v>Jefferson County</c:v>
                </c:pt>
              </c:strCache>
            </c:strRef>
          </c:cat>
          <c:val>
            <c:numRef>
              <c:f>Housing!$I$119:$M$119</c:f>
              <c:numCache>
                <c:formatCode>0%</c:formatCode>
                <c:ptCount val="5"/>
                <c:pt idx="0">
                  <c:v>0.57519616390584127</c:v>
                </c:pt>
                <c:pt idx="1">
                  <c:v>0.72989035761860843</c:v>
                </c:pt>
                <c:pt idx="2">
                  <c:v>0.74526420737786636</c:v>
                </c:pt>
                <c:pt idx="3">
                  <c:v>0.70363264261959579</c:v>
                </c:pt>
                <c:pt idx="4">
                  <c:v>0.75201011378002525</c:v>
                </c:pt>
              </c:numCache>
            </c:numRef>
          </c:val>
          <c:extLst>
            <c:ext xmlns:c16="http://schemas.microsoft.com/office/drawing/2014/chart" uri="{C3380CC4-5D6E-409C-BE32-E72D297353CC}">
              <c16:uniqueId val="{00000000-E6E0-4174-A6FC-D4182E971692}"/>
            </c:ext>
          </c:extLst>
        </c:ser>
        <c:ser>
          <c:idx val="1"/>
          <c:order val="1"/>
          <c:tx>
            <c:strRef>
              <c:f>Housing!$H$120</c:f>
              <c:strCache>
                <c:ptCount val="1"/>
                <c:pt idx="0">
                  <c:v>Two or More Units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Housing!$I$118:$M$118</c:f>
              <c:strCache>
                <c:ptCount val="5"/>
                <c:pt idx="0">
                  <c:v>Sequim</c:v>
                </c:pt>
                <c:pt idx="1">
                  <c:v>Port Angeles</c:v>
                </c:pt>
                <c:pt idx="2">
                  <c:v>Port Townsend</c:v>
                </c:pt>
                <c:pt idx="3">
                  <c:v>Clallam County</c:v>
                </c:pt>
                <c:pt idx="4">
                  <c:v>Jefferson County</c:v>
                </c:pt>
              </c:strCache>
            </c:strRef>
          </c:cat>
          <c:val>
            <c:numRef>
              <c:f>Housing!$I$120:$M$120</c:f>
              <c:numCache>
                <c:formatCode>0%</c:formatCode>
                <c:ptCount val="5"/>
                <c:pt idx="0">
                  <c:v>0.30928509154315603</c:v>
                </c:pt>
                <c:pt idx="1">
                  <c:v>0.22584281176350035</c:v>
                </c:pt>
                <c:pt idx="2">
                  <c:v>0.20289132602193419</c:v>
                </c:pt>
                <c:pt idx="3">
                  <c:v>0.115221284215912</c:v>
                </c:pt>
                <c:pt idx="4">
                  <c:v>8.0707964601769905E-2</c:v>
                </c:pt>
              </c:numCache>
            </c:numRef>
          </c:val>
          <c:extLst>
            <c:ext xmlns:c16="http://schemas.microsoft.com/office/drawing/2014/chart" uri="{C3380CC4-5D6E-409C-BE32-E72D297353CC}">
              <c16:uniqueId val="{00000001-E6E0-4174-A6FC-D4182E971692}"/>
            </c:ext>
          </c:extLst>
        </c:ser>
        <c:ser>
          <c:idx val="2"/>
          <c:order val="2"/>
          <c:tx>
            <c:strRef>
              <c:f>Housing!$H$121</c:f>
              <c:strCache>
                <c:ptCount val="1"/>
                <c:pt idx="0">
                  <c:v>Mobile Homes / Special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Housing!$I$118:$M$118</c:f>
              <c:strCache>
                <c:ptCount val="5"/>
                <c:pt idx="0">
                  <c:v>Sequim</c:v>
                </c:pt>
                <c:pt idx="1">
                  <c:v>Port Angeles</c:v>
                </c:pt>
                <c:pt idx="2">
                  <c:v>Port Townsend</c:v>
                </c:pt>
                <c:pt idx="3">
                  <c:v>Clallam County</c:v>
                </c:pt>
                <c:pt idx="4">
                  <c:v>Jefferson County</c:v>
                </c:pt>
              </c:strCache>
            </c:strRef>
          </c:cat>
          <c:val>
            <c:numRef>
              <c:f>Housing!$I$121:$M$121</c:f>
              <c:numCache>
                <c:formatCode>0%</c:formatCode>
                <c:ptCount val="5"/>
                <c:pt idx="0">
                  <c:v>0.11551874455100261</c:v>
                </c:pt>
                <c:pt idx="1">
                  <c:v>4.4266830617891176E-2</c:v>
                </c:pt>
                <c:pt idx="2">
                  <c:v>5.1844466600199403E-2</c:v>
                </c:pt>
                <c:pt idx="3">
                  <c:v>0.18114607316449219</c:v>
                </c:pt>
                <c:pt idx="4">
                  <c:v>0.16728192161820479</c:v>
                </c:pt>
              </c:numCache>
            </c:numRef>
          </c:val>
          <c:extLst>
            <c:ext xmlns:c16="http://schemas.microsoft.com/office/drawing/2014/chart" uri="{C3380CC4-5D6E-409C-BE32-E72D297353CC}">
              <c16:uniqueId val="{00000002-E6E0-4174-A6FC-D4182E971692}"/>
            </c:ext>
          </c:extLst>
        </c:ser>
        <c:dLbls>
          <c:showLegendKey val="0"/>
          <c:showVal val="0"/>
          <c:showCatName val="0"/>
          <c:showSerName val="0"/>
          <c:showPercent val="0"/>
          <c:showBubbleSize val="0"/>
        </c:dLbls>
        <c:gapWidth val="75"/>
        <c:overlap val="100"/>
        <c:axId val="240449455"/>
        <c:axId val="240454447"/>
      </c:barChart>
      <c:catAx>
        <c:axId val="2404494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454447"/>
        <c:crosses val="autoZero"/>
        <c:auto val="1"/>
        <c:lblAlgn val="ctr"/>
        <c:lblOffset val="100"/>
        <c:noMultiLvlLbl val="0"/>
      </c:catAx>
      <c:valAx>
        <c:axId val="24045444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44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28436676376752"/>
          <c:y val="5.0925925925925923E-2"/>
          <c:w val="0.77787887486502483"/>
          <c:h val="0.66720399533391661"/>
        </c:manualLayout>
      </c:layout>
      <c:lineChart>
        <c:grouping val="standard"/>
        <c:varyColors val="0"/>
        <c:ser>
          <c:idx val="0"/>
          <c:order val="0"/>
          <c:tx>
            <c:strRef>
              <c:f>Housing!$C$260</c:f>
              <c:strCache>
                <c:ptCount val="1"/>
                <c:pt idx="0">
                  <c:v>Sequim</c:v>
                </c:pt>
              </c:strCache>
            </c:strRef>
          </c:tx>
          <c:spPr>
            <a:ln w="28575" cap="rnd">
              <a:solidFill>
                <a:schemeClr val="accent1"/>
              </a:solidFill>
              <a:round/>
            </a:ln>
            <a:effectLst/>
          </c:spPr>
          <c:marker>
            <c:symbol val="none"/>
          </c:marker>
          <c:dLbls>
            <c:dLbl>
              <c:idx val="10"/>
              <c:layout>
                <c:manualLayout>
                  <c:x val="0"/>
                  <c:y val="4.01531891591444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5B-45B4-BB83-0B4D01A458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Housing!$B$261:$B$271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Housing!$C$261:$C$271</c:f>
              <c:numCache>
                <c:formatCode>"$"#,##0_);[Red]\("$"#,##0\)</c:formatCode>
                <c:ptCount val="11"/>
                <c:pt idx="0">
                  <c:v>265385.77784451598</c:v>
                </c:pt>
                <c:pt idx="1">
                  <c:v>287456.4228993</c:v>
                </c:pt>
                <c:pt idx="2">
                  <c:v>317172.21922268003</c:v>
                </c:pt>
                <c:pt idx="3">
                  <c:v>350164.92140629899</c:v>
                </c:pt>
                <c:pt idx="4">
                  <c:v>379615.19886631903</c:v>
                </c:pt>
                <c:pt idx="5">
                  <c:v>403694.84224175999</c:v>
                </c:pt>
                <c:pt idx="6">
                  <c:v>487780.77949215501</c:v>
                </c:pt>
                <c:pt idx="7">
                  <c:v>578639.80932509503</c:v>
                </c:pt>
                <c:pt idx="8">
                  <c:v>551715.20663288597</c:v>
                </c:pt>
                <c:pt idx="9">
                  <c:v>572920.77408758097</c:v>
                </c:pt>
                <c:pt idx="10">
                  <c:v>581939.40053511003</c:v>
                </c:pt>
              </c:numCache>
            </c:numRef>
          </c:val>
          <c:smooth val="0"/>
          <c:extLst>
            <c:ext xmlns:c16="http://schemas.microsoft.com/office/drawing/2014/chart" uri="{C3380CC4-5D6E-409C-BE32-E72D297353CC}">
              <c16:uniqueId val="{00000001-285B-45B4-BB83-0B4D01A4584E}"/>
            </c:ext>
          </c:extLst>
        </c:ser>
        <c:ser>
          <c:idx val="1"/>
          <c:order val="1"/>
          <c:tx>
            <c:strRef>
              <c:f>Housing!$D$260</c:f>
              <c:strCache>
                <c:ptCount val="1"/>
                <c:pt idx="0">
                  <c:v>Port Angeles</c:v>
                </c:pt>
              </c:strCache>
            </c:strRef>
          </c:tx>
          <c:spPr>
            <a:ln w="28575" cap="rnd">
              <a:solidFill>
                <a:schemeClr val="accent2"/>
              </a:solidFill>
              <a:round/>
            </a:ln>
            <a:effectLst/>
          </c:spPr>
          <c:marker>
            <c:symbol val="none"/>
          </c:marker>
          <c:dLbls>
            <c:dLbl>
              <c:idx val="10"/>
              <c:layout>
                <c:manualLayout>
                  <c:x val="-1.5129934481767566E-2"/>
                  <c:y val="5.1440329218106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5B-45B4-BB83-0B4D01A45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Housing!$B$261:$B$271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Housing!$D$261:$D$271</c:f>
              <c:numCache>
                <c:formatCode>"$"#,##0_);[Red]\("$"#,##0\)</c:formatCode>
                <c:ptCount val="11"/>
                <c:pt idx="0">
                  <c:v>197053.23032429899</c:v>
                </c:pt>
                <c:pt idx="1">
                  <c:v>212349.570156459</c:v>
                </c:pt>
                <c:pt idx="2">
                  <c:v>235977.38884371999</c:v>
                </c:pt>
                <c:pt idx="3">
                  <c:v>262931.91865760199</c:v>
                </c:pt>
                <c:pt idx="4">
                  <c:v>288327.682417773</c:v>
                </c:pt>
                <c:pt idx="5">
                  <c:v>309944.72334654501</c:v>
                </c:pt>
                <c:pt idx="6">
                  <c:v>375954.51524471497</c:v>
                </c:pt>
                <c:pt idx="7">
                  <c:v>451265.25994403602</c:v>
                </c:pt>
                <c:pt idx="8">
                  <c:v>427404.90278397902</c:v>
                </c:pt>
                <c:pt idx="9">
                  <c:v>447927.52813081199</c:v>
                </c:pt>
                <c:pt idx="10">
                  <c:v>459567.63727245497</c:v>
                </c:pt>
              </c:numCache>
            </c:numRef>
          </c:val>
          <c:smooth val="0"/>
          <c:extLst>
            <c:ext xmlns:c16="http://schemas.microsoft.com/office/drawing/2014/chart" uri="{C3380CC4-5D6E-409C-BE32-E72D297353CC}">
              <c16:uniqueId val="{00000003-285B-45B4-BB83-0B4D01A4584E}"/>
            </c:ext>
          </c:extLst>
        </c:ser>
        <c:ser>
          <c:idx val="2"/>
          <c:order val="2"/>
          <c:tx>
            <c:strRef>
              <c:f>Housing!$E$260</c:f>
              <c:strCache>
                <c:ptCount val="1"/>
                <c:pt idx="0">
                  <c:v>Port Townsend</c:v>
                </c:pt>
              </c:strCache>
            </c:strRef>
          </c:tx>
          <c:spPr>
            <a:ln w="28575" cap="rnd">
              <a:solidFill>
                <a:schemeClr val="accent3"/>
              </a:solidFill>
              <a:round/>
            </a:ln>
            <a:effectLst/>
          </c:spPr>
          <c:marker>
            <c:symbol val="none"/>
          </c:marker>
          <c:dLbls>
            <c:dLbl>
              <c:idx val="10"/>
              <c:layout>
                <c:manualLayout>
                  <c:x val="-3.2421288175216036E-2"/>
                  <c:y val="-5.9471096205566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5B-45B4-BB83-0B4D01A45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Housing!$B$261:$B$271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Housing!$E$261:$E$271</c:f>
              <c:numCache>
                <c:formatCode>"$"#,##0_);[Red]\("$"#,##0\)</c:formatCode>
                <c:ptCount val="11"/>
                <c:pt idx="0">
                  <c:v>291361.02106086002</c:v>
                </c:pt>
                <c:pt idx="1">
                  <c:v>320663.75898969802</c:v>
                </c:pt>
                <c:pt idx="2">
                  <c:v>363477.44862835697</c:v>
                </c:pt>
                <c:pt idx="3">
                  <c:v>386103.22419788002</c:v>
                </c:pt>
                <c:pt idx="4">
                  <c:v>405077.19141015201</c:v>
                </c:pt>
                <c:pt idx="5">
                  <c:v>441874.684657918</c:v>
                </c:pt>
                <c:pt idx="6">
                  <c:v>573859.14859953697</c:v>
                </c:pt>
                <c:pt idx="7">
                  <c:v>706052.93897825805</c:v>
                </c:pt>
                <c:pt idx="8">
                  <c:v>641739.11271368701</c:v>
                </c:pt>
                <c:pt idx="9">
                  <c:v>641835.23246795498</c:v>
                </c:pt>
                <c:pt idx="10">
                  <c:v>656421.01210029202</c:v>
                </c:pt>
              </c:numCache>
            </c:numRef>
          </c:val>
          <c:smooth val="0"/>
          <c:extLst>
            <c:ext xmlns:c16="http://schemas.microsoft.com/office/drawing/2014/chart" uri="{C3380CC4-5D6E-409C-BE32-E72D297353CC}">
              <c16:uniqueId val="{00000005-285B-45B4-BB83-0B4D01A4584E}"/>
            </c:ext>
          </c:extLst>
        </c:ser>
        <c:ser>
          <c:idx val="3"/>
          <c:order val="3"/>
          <c:tx>
            <c:strRef>
              <c:f>Housing!$F$260</c:f>
              <c:strCache>
                <c:ptCount val="1"/>
                <c:pt idx="0">
                  <c:v>Clallam County</c:v>
                </c:pt>
              </c:strCache>
            </c:strRef>
          </c:tx>
          <c:spPr>
            <a:ln w="28575" cap="rnd">
              <a:solidFill>
                <a:schemeClr val="accent4"/>
              </a:solidFill>
              <a:round/>
            </a:ln>
            <a:effectLst/>
          </c:spPr>
          <c:marker>
            <c:symbol val="none"/>
          </c:marker>
          <c:dLbls>
            <c:dLbl>
              <c:idx val="10"/>
              <c:layout>
                <c:manualLayout>
                  <c:x val="0"/>
                  <c:y val="1.543209876543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5B-45B4-BB83-0B4D01A45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Housing!$B$261:$B$271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Housing!$F$261:$F$271</c:f>
              <c:numCache>
                <c:formatCode>"$"#,##0_);[Red]\("$"#,##0\)</c:formatCode>
                <c:ptCount val="11"/>
                <c:pt idx="0">
                  <c:v>220112.06389746899</c:v>
                </c:pt>
                <c:pt idx="1">
                  <c:v>238208.397847518</c:v>
                </c:pt>
                <c:pt idx="2">
                  <c:v>263967.05999760702</c:v>
                </c:pt>
                <c:pt idx="3">
                  <c:v>293400.21910824202</c:v>
                </c:pt>
                <c:pt idx="4">
                  <c:v>319572.59623726999</c:v>
                </c:pt>
                <c:pt idx="5">
                  <c:v>342413.30185023602</c:v>
                </c:pt>
                <c:pt idx="6">
                  <c:v>414809.98376017099</c:v>
                </c:pt>
                <c:pt idx="7">
                  <c:v>496187.19909512199</c:v>
                </c:pt>
                <c:pt idx="8">
                  <c:v>471459.17584140401</c:v>
                </c:pt>
                <c:pt idx="9">
                  <c:v>492217.020037701</c:v>
                </c:pt>
                <c:pt idx="10">
                  <c:v>503526.00577449898</c:v>
                </c:pt>
              </c:numCache>
            </c:numRef>
          </c:val>
          <c:smooth val="0"/>
          <c:extLst>
            <c:ext xmlns:c16="http://schemas.microsoft.com/office/drawing/2014/chart" uri="{C3380CC4-5D6E-409C-BE32-E72D297353CC}">
              <c16:uniqueId val="{00000007-285B-45B4-BB83-0B4D01A4584E}"/>
            </c:ext>
          </c:extLst>
        </c:ser>
        <c:ser>
          <c:idx val="4"/>
          <c:order val="4"/>
          <c:tx>
            <c:strRef>
              <c:f>Housing!$G$260</c:f>
              <c:strCache>
                <c:ptCount val="1"/>
                <c:pt idx="0">
                  <c:v>Jefferson County</c:v>
                </c:pt>
              </c:strCache>
            </c:strRef>
          </c:tx>
          <c:spPr>
            <a:ln w="28575" cap="rnd">
              <a:solidFill>
                <a:schemeClr val="accent5"/>
              </a:solidFill>
              <a:round/>
            </a:ln>
            <a:effectLst/>
          </c:spPr>
          <c:marker>
            <c:symbol val="none"/>
          </c:marker>
          <c:dLbls>
            <c:dLbl>
              <c:idx val="10"/>
              <c:layout>
                <c:manualLayout>
                  <c:x val="0"/>
                  <c:y val="-2.3462865752891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5B-45B4-BB83-0B4D01A45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Housing!$B$261:$B$271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Housing!$G$261:$G$271</c:f>
              <c:numCache>
                <c:formatCode>"$"#,##0_);[Red]\("$"#,##0\)</c:formatCode>
                <c:ptCount val="11"/>
                <c:pt idx="0">
                  <c:v>279587.40988736501</c:v>
                </c:pt>
                <c:pt idx="1">
                  <c:v>304437.38225718401</c:v>
                </c:pt>
                <c:pt idx="2">
                  <c:v>341660.284945313</c:v>
                </c:pt>
                <c:pt idx="3">
                  <c:v>363295.75156771101</c:v>
                </c:pt>
                <c:pt idx="4">
                  <c:v>384939.29974530498</c:v>
                </c:pt>
                <c:pt idx="5">
                  <c:v>422437.50666207302</c:v>
                </c:pt>
                <c:pt idx="6">
                  <c:v>546139.78196439799</c:v>
                </c:pt>
                <c:pt idx="7">
                  <c:v>661613.51246038405</c:v>
                </c:pt>
                <c:pt idx="8">
                  <c:v>604772.21975041099</c:v>
                </c:pt>
                <c:pt idx="9">
                  <c:v>602478.84742532496</c:v>
                </c:pt>
                <c:pt idx="10">
                  <c:v>614359.67190837697</c:v>
                </c:pt>
              </c:numCache>
            </c:numRef>
          </c:val>
          <c:smooth val="0"/>
          <c:extLst>
            <c:ext xmlns:c16="http://schemas.microsoft.com/office/drawing/2014/chart" uri="{C3380CC4-5D6E-409C-BE32-E72D297353CC}">
              <c16:uniqueId val="{00000009-285B-45B4-BB83-0B4D01A4584E}"/>
            </c:ext>
          </c:extLst>
        </c:ser>
        <c:dLbls>
          <c:showLegendKey val="0"/>
          <c:showVal val="0"/>
          <c:showCatName val="0"/>
          <c:showSerName val="0"/>
          <c:showPercent val="0"/>
          <c:showBubbleSize val="0"/>
        </c:dLbls>
        <c:smooth val="0"/>
        <c:axId val="1212288783"/>
        <c:axId val="1212289199"/>
      </c:lineChart>
      <c:catAx>
        <c:axId val="121228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2289199"/>
        <c:crosses val="autoZero"/>
        <c:auto val="1"/>
        <c:lblAlgn val="ctr"/>
        <c:lblOffset val="100"/>
        <c:noMultiLvlLbl val="0"/>
      </c:catAx>
      <c:valAx>
        <c:axId val="121228919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2288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Housing!$G$382</c:f>
              <c:strCache>
                <c:ptCount val="1"/>
                <c:pt idx="0">
                  <c:v>Price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Housing!$F$383:$F$386</c:f>
              <c:strCache>
                <c:ptCount val="4"/>
                <c:pt idx="0">
                  <c:v>Single Family Residential</c:v>
                </c:pt>
                <c:pt idx="1">
                  <c:v>Townhouse</c:v>
                </c:pt>
                <c:pt idx="2">
                  <c:v>Mobile/Manufactured Home</c:v>
                </c:pt>
                <c:pt idx="3">
                  <c:v>Condo/Co-op</c:v>
                </c:pt>
              </c:strCache>
            </c:strRef>
          </c:cat>
          <c:val>
            <c:numRef>
              <c:f>Housing!$G$383:$G$386</c:f>
              <c:numCache>
                <c:formatCode>"$"#,##0</c:formatCode>
                <c:ptCount val="4"/>
                <c:pt idx="0">
                  <c:v>825763</c:v>
                </c:pt>
                <c:pt idx="1">
                  <c:v>500000</c:v>
                </c:pt>
                <c:pt idx="2">
                  <c:v>460106</c:v>
                </c:pt>
                <c:pt idx="3">
                  <c:v>425455</c:v>
                </c:pt>
              </c:numCache>
            </c:numRef>
          </c:val>
          <c:extLst>
            <c:ext xmlns:c16="http://schemas.microsoft.com/office/drawing/2014/chart" uri="{C3380CC4-5D6E-409C-BE32-E72D297353CC}">
              <c16:uniqueId val="{00000000-4DF8-47FA-8653-950E8A8A63DD}"/>
            </c:ext>
          </c:extLst>
        </c:ser>
        <c:dLbls>
          <c:showLegendKey val="0"/>
          <c:showVal val="0"/>
          <c:showCatName val="0"/>
          <c:showSerName val="0"/>
          <c:showPercent val="0"/>
          <c:showBubbleSize val="0"/>
        </c:dLbls>
        <c:gapWidth val="75"/>
        <c:overlap val="-27"/>
        <c:axId val="777458415"/>
        <c:axId val="777463407"/>
      </c:barChart>
      <c:catAx>
        <c:axId val="77745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463407"/>
        <c:crosses val="autoZero"/>
        <c:auto val="1"/>
        <c:lblAlgn val="ctr"/>
        <c:lblOffset val="100"/>
        <c:noMultiLvlLbl val="0"/>
      </c:catAx>
      <c:valAx>
        <c:axId val="77746340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4584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 Trends'!$AA$556</c:f>
              <c:strCache>
                <c:ptCount val="1"/>
                <c:pt idx="0">
                  <c:v>Sequim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Trends'!$Z$557:$Z$562</c:f>
              <c:strCache>
                <c:ptCount val="6"/>
                <c:pt idx="0">
                  <c:v>Pre-1960</c:v>
                </c:pt>
                <c:pt idx="1">
                  <c:v>1960-1979</c:v>
                </c:pt>
                <c:pt idx="2">
                  <c:v>1980-1999</c:v>
                </c:pt>
                <c:pt idx="3">
                  <c:v>2000-2009</c:v>
                </c:pt>
                <c:pt idx="4">
                  <c:v>2010-2019</c:v>
                </c:pt>
                <c:pt idx="5">
                  <c:v>2020+</c:v>
                </c:pt>
              </c:strCache>
            </c:strRef>
          </c:cat>
          <c:val>
            <c:numRef>
              <c:f>'RE Trends'!$AA$557:$AA$562</c:f>
              <c:numCache>
                <c:formatCode>General</c:formatCode>
                <c:ptCount val="6"/>
                <c:pt idx="0">
                  <c:v>4</c:v>
                </c:pt>
                <c:pt idx="1">
                  <c:v>76</c:v>
                </c:pt>
                <c:pt idx="2">
                  <c:v>247</c:v>
                </c:pt>
                <c:pt idx="3">
                  <c:v>268</c:v>
                </c:pt>
                <c:pt idx="4">
                  <c:v>42</c:v>
                </c:pt>
              </c:numCache>
            </c:numRef>
          </c:val>
          <c:extLst>
            <c:ext xmlns:c16="http://schemas.microsoft.com/office/drawing/2014/chart" uri="{C3380CC4-5D6E-409C-BE32-E72D297353CC}">
              <c16:uniqueId val="{00000000-87E0-4554-B74F-64DACC3A59DF}"/>
            </c:ext>
          </c:extLst>
        </c:ser>
        <c:ser>
          <c:idx val="1"/>
          <c:order val="1"/>
          <c:tx>
            <c:strRef>
              <c:f>'RE Trends'!$AB$556</c:f>
              <c:strCache>
                <c:ptCount val="1"/>
                <c:pt idx="0">
                  <c:v>Port Angeles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Trends'!$Z$557:$Z$562</c:f>
              <c:strCache>
                <c:ptCount val="6"/>
                <c:pt idx="0">
                  <c:v>Pre-1960</c:v>
                </c:pt>
                <c:pt idx="1">
                  <c:v>1960-1979</c:v>
                </c:pt>
                <c:pt idx="2">
                  <c:v>1980-1999</c:v>
                </c:pt>
                <c:pt idx="3">
                  <c:v>2000-2009</c:v>
                </c:pt>
                <c:pt idx="4">
                  <c:v>2010-2019</c:v>
                </c:pt>
                <c:pt idx="5">
                  <c:v>2020+</c:v>
                </c:pt>
              </c:strCache>
            </c:strRef>
          </c:cat>
          <c:val>
            <c:numRef>
              <c:f>'RE Trends'!$AB$557:$AB$562</c:f>
              <c:numCache>
                <c:formatCode>General</c:formatCode>
                <c:ptCount val="6"/>
                <c:pt idx="0">
                  <c:v>79</c:v>
                </c:pt>
                <c:pt idx="1">
                  <c:v>109</c:v>
                </c:pt>
                <c:pt idx="2">
                  <c:v>218</c:v>
                </c:pt>
                <c:pt idx="3">
                  <c:v>17</c:v>
                </c:pt>
                <c:pt idx="4">
                  <c:v>64</c:v>
                </c:pt>
              </c:numCache>
            </c:numRef>
          </c:val>
          <c:extLst>
            <c:ext xmlns:c16="http://schemas.microsoft.com/office/drawing/2014/chart" uri="{C3380CC4-5D6E-409C-BE32-E72D297353CC}">
              <c16:uniqueId val="{00000001-87E0-4554-B74F-64DACC3A59DF}"/>
            </c:ext>
          </c:extLst>
        </c:ser>
        <c:ser>
          <c:idx val="2"/>
          <c:order val="2"/>
          <c:tx>
            <c:strRef>
              <c:f>'RE Trends'!$AC$556</c:f>
              <c:strCache>
                <c:ptCount val="1"/>
                <c:pt idx="0">
                  <c:v>Port Townsend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Trends'!$Z$557:$Z$562</c:f>
              <c:strCache>
                <c:ptCount val="6"/>
                <c:pt idx="0">
                  <c:v>Pre-1960</c:v>
                </c:pt>
                <c:pt idx="1">
                  <c:v>1960-1979</c:v>
                </c:pt>
                <c:pt idx="2">
                  <c:v>1980-1999</c:v>
                </c:pt>
                <c:pt idx="3">
                  <c:v>2000-2009</c:v>
                </c:pt>
                <c:pt idx="4">
                  <c:v>2010-2019</c:v>
                </c:pt>
                <c:pt idx="5">
                  <c:v>2020+</c:v>
                </c:pt>
              </c:strCache>
            </c:strRef>
          </c:cat>
          <c:val>
            <c:numRef>
              <c:f>'RE Trends'!$AC$557:$AC$562</c:f>
              <c:numCache>
                <c:formatCode>General</c:formatCode>
                <c:ptCount val="6"/>
                <c:pt idx="0">
                  <c:v>98</c:v>
                </c:pt>
                <c:pt idx="1">
                  <c:v>144</c:v>
                </c:pt>
                <c:pt idx="2">
                  <c:v>284</c:v>
                </c:pt>
                <c:pt idx="3">
                  <c:v>94</c:v>
                </c:pt>
                <c:pt idx="4">
                  <c:v>12</c:v>
                </c:pt>
                <c:pt idx="5">
                  <c:v>87</c:v>
                </c:pt>
              </c:numCache>
            </c:numRef>
          </c:val>
          <c:extLst>
            <c:ext xmlns:c16="http://schemas.microsoft.com/office/drawing/2014/chart" uri="{C3380CC4-5D6E-409C-BE32-E72D297353CC}">
              <c16:uniqueId val="{00000002-87E0-4554-B74F-64DACC3A59DF}"/>
            </c:ext>
          </c:extLst>
        </c:ser>
        <c:dLbls>
          <c:dLblPos val="outEnd"/>
          <c:showLegendKey val="0"/>
          <c:showVal val="1"/>
          <c:showCatName val="0"/>
          <c:showSerName val="0"/>
          <c:showPercent val="0"/>
          <c:showBubbleSize val="0"/>
        </c:dLbls>
        <c:gapWidth val="75"/>
        <c:axId val="1419933472"/>
        <c:axId val="1419933056"/>
      </c:barChart>
      <c:catAx>
        <c:axId val="141993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933056"/>
        <c:crosses val="autoZero"/>
        <c:auto val="1"/>
        <c:lblAlgn val="ctr"/>
        <c:lblOffset val="100"/>
        <c:noMultiLvlLbl val="0"/>
      </c:catAx>
      <c:valAx>
        <c:axId val="141993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93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'RE Trends'!$G$159</c:f>
              <c:strCache>
                <c:ptCount val="1"/>
                <c:pt idx="0">
                  <c:v>Sequim</c:v>
                </c:pt>
              </c:strCache>
            </c:strRef>
          </c:tx>
          <c:spPr>
            <a:ln w="28575" cap="rnd">
              <a:solidFill>
                <a:schemeClr val="accent1"/>
              </a:solidFill>
              <a:round/>
            </a:ln>
            <a:effectLst/>
          </c:spPr>
          <c:marker>
            <c:symbol val="none"/>
          </c:marker>
          <c:dLbls>
            <c:dLbl>
              <c:idx val="10"/>
              <c:layout>
                <c:manualLayout>
                  <c:x val="0"/>
                  <c:y val="-9.16666696741041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F75-4124-A5F2-CAB36E6DAA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 Trends'!$F$160:$F$170</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'RE Trends'!$G$160:$G$170</c:f>
              <c:numCache>
                <c:formatCode>0.0%</c:formatCode>
                <c:ptCount val="11"/>
                <c:pt idx="0">
                  <c:v>2.1999999999999999E-2</c:v>
                </c:pt>
                <c:pt idx="1">
                  <c:v>1.5699999999999999E-2</c:v>
                </c:pt>
                <c:pt idx="2">
                  <c:v>1.0999999999999999E-2</c:v>
                </c:pt>
                <c:pt idx="3">
                  <c:v>1.0999999999999999E-2</c:v>
                </c:pt>
                <c:pt idx="4">
                  <c:v>1.0999999999999999E-2</c:v>
                </c:pt>
                <c:pt idx="5">
                  <c:v>1.26E-2</c:v>
                </c:pt>
                <c:pt idx="6">
                  <c:v>7.7999999999999996E-3</c:v>
                </c:pt>
                <c:pt idx="7">
                  <c:v>6.3E-3</c:v>
                </c:pt>
                <c:pt idx="8">
                  <c:v>9.4000000000000004E-3</c:v>
                </c:pt>
                <c:pt idx="9">
                  <c:v>1.0999999999999999E-2</c:v>
                </c:pt>
                <c:pt idx="10">
                  <c:v>9.4000000000000004E-3</c:v>
                </c:pt>
              </c:numCache>
            </c:numRef>
          </c:val>
          <c:smooth val="0"/>
          <c:extLst>
            <c:ext xmlns:c16="http://schemas.microsoft.com/office/drawing/2014/chart" uri="{C3380CC4-5D6E-409C-BE32-E72D297353CC}">
              <c16:uniqueId val="{00000001-FF75-4124-A5F2-CAB36E6DAADE}"/>
            </c:ext>
          </c:extLst>
        </c:ser>
        <c:ser>
          <c:idx val="1"/>
          <c:order val="1"/>
          <c:tx>
            <c:strRef>
              <c:f>'RE Trends'!$H$159</c:f>
              <c:strCache>
                <c:ptCount val="1"/>
                <c:pt idx="0">
                  <c:v>Port Angeles</c:v>
                </c:pt>
              </c:strCache>
            </c:strRef>
          </c:tx>
          <c:spPr>
            <a:ln w="28575" cap="rnd">
              <a:solidFill>
                <a:schemeClr val="accent2"/>
              </a:solidFill>
              <a:round/>
            </a:ln>
            <a:effectLst/>
          </c:spPr>
          <c:marker>
            <c:symbol val="none"/>
          </c:marker>
          <c:dLbls>
            <c:dLbl>
              <c:idx val="10"/>
              <c:layout>
                <c:manualLayout>
                  <c:x val="-5.5570286786435948E-3"/>
                  <c:y val="2.2916667418525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75-4124-A5F2-CAB36E6DAA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 Trends'!$F$160:$F$170</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'RE Trends'!$H$160:$H$170</c:f>
              <c:numCache>
                <c:formatCode>0.0%</c:formatCode>
                <c:ptCount val="11"/>
                <c:pt idx="0">
                  <c:v>2.81E-2</c:v>
                </c:pt>
                <c:pt idx="1">
                  <c:v>2.3800000000000002E-2</c:v>
                </c:pt>
                <c:pt idx="2">
                  <c:v>1.9400000000000001E-2</c:v>
                </c:pt>
                <c:pt idx="3">
                  <c:v>1.9400000000000001E-2</c:v>
                </c:pt>
                <c:pt idx="4">
                  <c:v>1.9400000000000001E-2</c:v>
                </c:pt>
                <c:pt idx="5">
                  <c:v>1.7299999999999999E-2</c:v>
                </c:pt>
                <c:pt idx="6">
                  <c:v>1.7299999999999999E-2</c:v>
                </c:pt>
                <c:pt idx="7">
                  <c:v>2.5899999999999999E-2</c:v>
                </c:pt>
                <c:pt idx="8">
                  <c:v>3.6700000000000003E-2</c:v>
                </c:pt>
                <c:pt idx="9">
                  <c:v>3.4599999999999999E-2</c:v>
                </c:pt>
                <c:pt idx="10">
                  <c:v>3.4599999999999999E-2</c:v>
                </c:pt>
              </c:numCache>
            </c:numRef>
          </c:val>
          <c:smooth val="0"/>
          <c:extLst>
            <c:ext xmlns:c16="http://schemas.microsoft.com/office/drawing/2014/chart" uri="{C3380CC4-5D6E-409C-BE32-E72D297353CC}">
              <c16:uniqueId val="{00000003-FF75-4124-A5F2-CAB36E6DAADE}"/>
            </c:ext>
          </c:extLst>
        </c:ser>
        <c:ser>
          <c:idx val="2"/>
          <c:order val="2"/>
          <c:tx>
            <c:strRef>
              <c:f>'RE Trends'!$I$159</c:f>
              <c:strCache>
                <c:ptCount val="1"/>
                <c:pt idx="0">
                  <c:v>Port Townsend</c:v>
                </c:pt>
              </c:strCache>
            </c:strRef>
          </c:tx>
          <c:spPr>
            <a:ln w="28575" cap="rnd">
              <a:solidFill>
                <a:schemeClr val="accent3"/>
              </a:solidFill>
              <a:round/>
            </a:ln>
            <a:effectLst/>
          </c:spPr>
          <c:marker>
            <c:symbol val="none"/>
          </c:marker>
          <c:dLbls>
            <c:dLbl>
              <c:idx val="10"/>
              <c:layout>
                <c:manualLayout>
                  <c:x val="-8.3402835696415722E-3"/>
                  <c:y val="-4.6296296296296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75-4124-A5F2-CAB36E6DAA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 Trends'!$F$160:$F$170</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'RE Trends'!$I$160:$I$170</c:f>
              <c:numCache>
                <c:formatCode>0.0%</c:formatCode>
                <c:ptCount val="11"/>
                <c:pt idx="0">
                  <c:v>9.0999999999999998E-2</c:v>
                </c:pt>
                <c:pt idx="1">
                  <c:v>9.8000000000000004E-2</c:v>
                </c:pt>
                <c:pt idx="2">
                  <c:v>9.6000000000000002E-2</c:v>
                </c:pt>
                <c:pt idx="3">
                  <c:v>9.4E-2</c:v>
                </c:pt>
                <c:pt idx="4">
                  <c:v>9.4E-2</c:v>
                </c:pt>
                <c:pt idx="5">
                  <c:v>8.8999999999999996E-2</c:v>
                </c:pt>
                <c:pt idx="6">
                  <c:v>7.9000000000000001E-2</c:v>
                </c:pt>
                <c:pt idx="7">
                  <c:v>5.8999999999999997E-2</c:v>
                </c:pt>
                <c:pt idx="8">
                  <c:v>4.4999999999999998E-2</c:v>
                </c:pt>
                <c:pt idx="9">
                  <c:v>3.5000000000000003E-2</c:v>
                </c:pt>
                <c:pt idx="10">
                  <c:v>0.04</c:v>
                </c:pt>
              </c:numCache>
            </c:numRef>
          </c:val>
          <c:smooth val="0"/>
          <c:extLst>
            <c:ext xmlns:c16="http://schemas.microsoft.com/office/drawing/2014/chart" uri="{C3380CC4-5D6E-409C-BE32-E72D297353CC}">
              <c16:uniqueId val="{00000005-FF75-4124-A5F2-CAB36E6DAADE}"/>
            </c:ext>
          </c:extLst>
        </c:ser>
        <c:dLbls>
          <c:showLegendKey val="0"/>
          <c:showVal val="0"/>
          <c:showCatName val="0"/>
          <c:showSerName val="0"/>
          <c:showPercent val="0"/>
          <c:showBubbleSize val="0"/>
        </c:dLbls>
        <c:smooth val="0"/>
        <c:axId val="1213536671"/>
        <c:axId val="1213523775"/>
      </c:lineChart>
      <c:catAx>
        <c:axId val="1213536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3523775"/>
        <c:crosses val="autoZero"/>
        <c:auto val="1"/>
        <c:lblAlgn val="ctr"/>
        <c:lblOffset val="100"/>
        <c:noMultiLvlLbl val="0"/>
      </c:catAx>
      <c:valAx>
        <c:axId val="12135237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3536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164909109169428E-2"/>
          <c:y val="4.8108462715941394E-2"/>
          <c:w val="0.89430503922773441"/>
          <c:h val="0.75106057292805595"/>
        </c:manualLayout>
      </c:layout>
      <c:lineChart>
        <c:grouping val="standard"/>
        <c:varyColors val="0"/>
        <c:ser>
          <c:idx val="0"/>
          <c:order val="0"/>
          <c:tx>
            <c:strRef>
              <c:f>'RE Trends'!$C$286</c:f>
              <c:strCache>
                <c:ptCount val="1"/>
                <c:pt idx="0">
                  <c:v>Sequim</c:v>
                </c:pt>
              </c:strCache>
            </c:strRef>
          </c:tx>
          <c:spPr>
            <a:ln w="41275" cap="rnd">
              <a:solidFill>
                <a:schemeClr val="accent1"/>
              </a:solidFill>
              <a:round/>
            </a:ln>
            <a:effectLst/>
          </c:spPr>
          <c:marker>
            <c:symbol val="none"/>
          </c:marker>
          <c:cat>
            <c:strRef>
              <c:f>'RE Trends'!$B$287:$B$311</c:f>
              <c:strCache>
                <c:ptCount val="25"/>
                <c:pt idx="0">
                  <c:v>Q12019</c:v>
                </c:pt>
                <c:pt idx="1">
                  <c:v>Q2 2019</c:v>
                </c:pt>
                <c:pt idx="2">
                  <c:v>Q3 2019</c:v>
                </c:pt>
                <c:pt idx="3">
                  <c:v>Q4 2019</c:v>
                </c:pt>
                <c:pt idx="4">
                  <c:v>Q1 2020</c:v>
                </c:pt>
                <c:pt idx="5">
                  <c:v>Q2 2020</c:v>
                </c:pt>
                <c:pt idx="6">
                  <c:v>Q3 2020</c:v>
                </c:pt>
                <c:pt idx="7">
                  <c:v>Q4 2020</c:v>
                </c:pt>
                <c:pt idx="8">
                  <c:v>Q1 2021</c:v>
                </c:pt>
                <c:pt idx="9">
                  <c:v>Q2 2021</c:v>
                </c:pt>
                <c:pt idx="10">
                  <c:v>Q3 2021</c:v>
                </c:pt>
                <c:pt idx="11">
                  <c:v>Q4 2021</c:v>
                </c:pt>
                <c:pt idx="12">
                  <c:v>Q1 2022</c:v>
                </c:pt>
                <c:pt idx="13">
                  <c:v>Q2 2022</c:v>
                </c:pt>
                <c:pt idx="14">
                  <c:v>Q3 2022</c:v>
                </c:pt>
                <c:pt idx="15">
                  <c:v>Q4 2022</c:v>
                </c:pt>
                <c:pt idx="16">
                  <c:v>Q1 2023</c:v>
                </c:pt>
                <c:pt idx="17">
                  <c:v>Q2 2023</c:v>
                </c:pt>
                <c:pt idx="18">
                  <c:v>Q3 2023</c:v>
                </c:pt>
                <c:pt idx="19">
                  <c:v>Q4 2023</c:v>
                </c:pt>
                <c:pt idx="20">
                  <c:v>Q1 2024</c:v>
                </c:pt>
                <c:pt idx="21">
                  <c:v>Q2 2024</c:v>
                </c:pt>
                <c:pt idx="22">
                  <c:v>Q3 2024</c:v>
                </c:pt>
                <c:pt idx="23">
                  <c:v>Q4 2024</c:v>
                </c:pt>
                <c:pt idx="24">
                  <c:v>Q1 2025</c:v>
                </c:pt>
              </c:strCache>
            </c:strRef>
          </c:cat>
          <c:val>
            <c:numRef>
              <c:f>'RE Trends'!$C$287:$C$311</c:f>
              <c:numCache>
                <c:formatCode>"$"#,##0</c:formatCode>
                <c:ptCount val="25"/>
                <c:pt idx="0">
                  <c:v>11451.996301020408</c:v>
                </c:pt>
                <c:pt idx="1">
                  <c:v>13577.50905612245</c:v>
                </c:pt>
                <c:pt idx="2">
                  <c:v>14784.201913265306</c:v>
                </c:pt>
                <c:pt idx="3">
                  <c:v>13387.608418367347</c:v>
                </c:pt>
                <c:pt idx="4">
                  <c:v>11038.286141575274</c:v>
                </c:pt>
                <c:pt idx="5">
                  <c:v>12333.154910269192</c:v>
                </c:pt>
                <c:pt idx="6">
                  <c:v>14914.726570289133</c:v>
                </c:pt>
                <c:pt idx="7">
                  <c:v>13968.335618145564</c:v>
                </c:pt>
                <c:pt idx="8">
                  <c:v>12931.206523076922</c:v>
                </c:pt>
                <c:pt idx="9">
                  <c:v>15836.418830769231</c:v>
                </c:pt>
                <c:pt idx="10">
                  <c:v>17357.089353846153</c:v>
                </c:pt>
                <c:pt idx="11">
                  <c:v>15730.940184615385</c:v>
                </c:pt>
                <c:pt idx="12">
                  <c:v>13823.782958003652</c:v>
                </c:pt>
                <c:pt idx="13">
                  <c:v>15178.377358490567</c:v>
                </c:pt>
                <c:pt idx="14">
                  <c:v>17211.141205112599</c:v>
                </c:pt>
                <c:pt idx="15">
                  <c:v>15145.926110772976</c:v>
                </c:pt>
                <c:pt idx="16">
                  <c:v>13268.695449101797</c:v>
                </c:pt>
                <c:pt idx="17">
                  <c:v>15221.033173652695</c:v>
                </c:pt>
                <c:pt idx="18">
                  <c:v>16875.91101796407</c:v>
                </c:pt>
                <c:pt idx="19">
                  <c:v>14733.316526946108</c:v>
                </c:pt>
                <c:pt idx="20">
                  <c:v>13263.330755502677</c:v>
                </c:pt>
                <c:pt idx="21">
                  <c:v>16357.723616894706</c:v>
                </c:pt>
                <c:pt idx="22">
                  <c:v>17216.351338488996</c:v>
                </c:pt>
                <c:pt idx="23">
                  <c:v>15279.655800118977</c:v>
                </c:pt>
                <c:pt idx="24">
                  <c:v>13747.685255648039</c:v>
                </c:pt>
              </c:numCache>
            </c:numRef>
          </c:val>
          <c:smooth val="0"/>
          <c:extLst>
            <c:ext xmlns:c16="http://schemas.microsoft.com/office/drawing/2014/chart" uri="{C3380CC4-5D6E-409C-BE32-E72D297353CC}">
              <c16:uniqueId val="{00000000-8439-4131-A647-285BEC43F681}"/>
            </c:ext>
          </c:extLst>
        </c:ser>
        <c:ser>
          <c:idx val="1"/>
          <c:order val="1"/>
          <c:tx>
            <c:strRef>
              <c:f>'RE Trends'!$D$286</c:f>
              <c:strCache>
                <c:ptCount val="1"/>
                <c:pt idx="0">
                  <c:v>Port Angeles</c:v>
                </c:pt>
              </c:strCache>
            </c:strRef>
          </c:tx>
          <c:spPr>
            <a:ln w="28575" cap="rnd">
              <a:solidFill>
                <a:schemeClr val="accent2"/>
              </a:solidFill>
              <a:round/>
            </a:ln>
            <a:effectLst/>
          </c:spPr>
          <c:marker>
            <c:symbol val="none"/>
          </c:marker>
          <c:cat>
            <c:strRef>
              <c:f>'RE Trends'!$B$287:$B$311</c:f>
              <c:strCache>
                <c:ptCount val="25"/>
                <c:pt idx="0">
                  <c:v>Q12019</c:v>
                </c:pt>
                <c:pt idx="1">
                  <c:v>Q2 2019</c:v>
                </c:pt>
                <c:pt idx="2">
                  <c:v>Q3 2019</c:v>
                </c:pt>
                <c:pt idx="3">
                  <c:v>Q4 2019</c:v>
                </c:pt>
                <c:pt idx="4">
                  <c:v>Q1 2020</c:v>
                </c:pt>
                <c:pt idx="5">
                  <c:v>Q2 2020</c:v>
                </c:pt>
                <c:pt idx="6">
                  <c:v>Q3 2020</c:v>
                </c:pt>
                <c:pt idx="7">
                  <c:v>Q4 2020</c:v>
                </c:pt>
                <c:pt idx="8">
                  <c:v>Q1 2021</c:v>
                </c:pt>
                <c:pt idx="9">
                  <c:v>Q2 2021</c:v>
                </c:pt>
                <c:pt idx="10">
                  <c:v>Q3 2021</c:v>
                </c:pt>
                <c:pt idx="11">
                  <c:v>Q4 2021</c:v>
                </c:pt>
                <c:pt idx="12">
                  <c:v>Q1 2022</c:v>
                </c:pt>
                <c:pt idx="13">
                  <c:v>Q2 2022</c:v>
                </c:pt>
                <c:pt idx="14">
                  <c:v>Q3 2022</c:v>
                </c:pt>
                <c:pt idx="15">
                  <c:v>Q4 2022</c:v>
                </c:pt>
                <c:pt idx="16">
                  <c:v>Q1 2023</c:v>
                </c:pt>
                <c:pt idx="17">
                  <c:v>Q2 2023</c:v>
                </c:pt>
                <c:pt idx="18">
                  <c:v>Q3 2023</c:v>
                </c:pt>
                <c:pt idx="19">
                  <c:v>Q4 2023</c:v>
                </c:pt>
                <c:pt idx="20">
                  <c:v>Q1 2024</c:v>
                </c:pt>
                <c:pt idx="21">
                  <c:v>Q2 2024</c:v>
                </c:pt>
                <c:pt idx="22">
                  <c:v>Q3 2024</c:v>
                </c:pt>
                <c:pt idx="23">
                  <c:v>Q4 2024</c:v>
                </c:pt>
                <c:pt idx="24">
                  <c:v>Q1 2025</c:v>
                </c:pt>
              </c:strCache>
            </c:strRef>
          </c:cat>
          <c:val>
            <c:numRef>
              <c:f>'RE Trends'!$D$287:$D$311</c:f>
              <c:numCache>
                <c:formatCode>"$"#,##0</c:formatCode>
                <c:ptCount val="25"/>
                <c:pt idx="0">
                  <c:v>4230.0617912403604</c:v>
                </c:pt>
                <c:pt idx="1">
                  <c:v>5119.9972279623007</c:v>
                </c:pt>
                <c:pt idx="2">
                  <c:v>5828.9419384103621</c:v>
                </c:pt>
                <c:pt idx="3">
                  <c:v>5497.010483342573</c:v>
                </c:pt>
                <c:pt idx="4">
                  <c:v>4838.7452404809619</c:v>
                </c:pt>
                <c:pt idx="5">
                  <c:v>5090.911122244489</c:v>
                </c:pt>
                <c:pt idx="6">
                  <c:v>6277.2259018036075</c:v>
                </c:pt>
                <c:pt idx="7">
                  <c:v>5881.5057114228457</c:v>
                </c:pt>
                <c:pt idx="8">
                  <c:v>5401.0661033797214</c:v>
                </c:pt>
                <c:pt idx="9">
                  <c:v>6191.1522365805167</c:v>
                </c:pt>
                <c:pt idx="10">
                  <c:v>6626.901491053678</c:v>
                </c:pt>
                <c:pt idx="11">
                  <c:v>6217.7597415506962</c:v>
                </c:pt>
                <c:pt idx="12">
                  <c:v>5729.1268811881191</c:v>
                </c:pt>
                <c:pt idx="13">
                  <c:v>6862.49</c:v>
                </c:pt>
                <c:pt idx="14">
                  <c:v>7618.4161386138612</c:v>
                </c:pt>
                <c:pt idx="15">
                  <c:v>6632.0174257425742</c:v>
                </c:pt>
                <c:pt idx="16">
                  <c:v>6184.1590415019764</c:v>
                </c:pt>
                <c:pt idx="17">
                  <c:v>7161.2772727272732</c:v>
                </c:pt>
                <c:pt idx="18">
                  <c:v>7888.9912549407118</c:v>
                </c:pt>
                <c:pt idx="19">
                  <c:v>6209.6424407114628</c:v>
                </c:pt>
                <c:pt idx="20">
                  <c:v>5627.7322880940719</c:v>
                </c:pt>
                <c:pt idx="21">
                  <c:v>6966.2931896129348</c:v>
                </c:pt>
                <c:pt idx="22">
                  <c:v>7861.6548260656537</c:v>
                </c:pt>
                <c:pt idx="23">
                  <c:v>6765.4026947574721</c:v>
                </c:pt>
                <c:pt idx="24">
                  <c:v>6065.4345401174169</c:v>
                </c:pt>
              </c:numCache>
            </c:numRef>
          </c:val>
          <c:smooth val="0"/>
          <c:extLst>
            <c:ext xmlns:c16="http://schemas.microsoft.com/office/drawing/2014/chart" uri="{C3380CC4-5D6E-409C-BE32-E72D297353CC}">
              <c16:uniqueId val="{00000001-8439-4131-A647-285BEC43F681}"/>
            </c:ext>
          </c:extLst>
        </c:ser>
        <c:ser>
          <c:idx val="2"/>
          <c:order val="2"/>
          <c:tx>
            <c:strRef>
              <c:f>'RE Trends'!$E$286</c:f>
              <c:strCache>
                <c:ptCount val="1"/>
                <c:pt idx="0">
                  <c:v>Port Townsend</c:v>
                </c:pt>
              </c:strCache>
            </c:strRef>
          </c:tx>
          <c:spPr>
            <a:ln w="28575" cap="rnd">
              <a:solidFill>
                <a:schemeClr val="accent3"/>
              </a:solidFill>
              <a:round/>
            </a:ln>
            <a:effectLst/>
          </c:spPr>
          <c:marker>
            <c:symbol val="none"/>
          </c:marker>
          <c:cat>
            <c:strRef>
              <c:f>'RE Trends'!$B$287:$B$311</c:f>
              <c:strCache>
                <c:ptCount val="25"/>
                <c:pt idx="0">
                  <c:v>Q12019</c:v>
                </c:pt>
                <c:pt idx="1">
                  <c:v>Q2 2019</c:v>
                </c:pt>
                <c:pt idx="2">
                  <c:v>Q3 2019</c:v>
                </c:pt>
                <c:pt idx="3">
                  <c:v>Q4 2019</c:v>
                </c:pt>
                <c:pt idx="4">
                  <c:v>Q1 2020</c:v>
                </c:pt>
                <c:pt idx="5">
                  <c:v>Q2 2020</c:v>
                </c:pt>
                <c:pt idx="6">
                  <c:v>Q3 2020</c:v>
                </c:pt>
                <c:pt idx="7">
                  <c:v>Q4 2020</c:v>
                </c:pt>
                <c:pt idx="8">
                  <c:v>Q1 2021</c:v>
                </c:pt>
                <c:pt idx="9">
                  <c:v>Q2 2021</c:v>
                </c:pt>
                <c:pt idx="10">
                  <c:v>Q3 2021</c:v>
                </c:pt>
                <c:pt idx="11">
                  <c:v>Q4 2021</c:v>
                </c:pt>
                <c:pt idx="12">
                  <c:v>Q1 2022</c:v>
                </c:pt>
                <c:pt idx="13">
                  <c:v>Q2 2022</c:v>
                </c:pt>
                <c:pt idx="14">
                  <c:v>Q3 2022</c:v>
                </c:pt>
                <c:pt idx="15">
                  <c:v>Q4 2022</c:v>
                </c:pt>
                <c:pt idx="16">
                  <c:v>Q1 2023</c:v>
                </c:pt>
                <c:pt idx="17">
                  <c:v>Q2 2023</c:v>
                </c:pt>
                <c:pt idx="18">
                  <c:v>Q3 2023</c:v>
                </c:pt>
                <c:pt idx="19">
                  <c:v>Q4 2023</c:v>
                </c:pt>
                <c:pt idx="20">
                  <c:v>Q1 2024</c:v>
                </c:pt>
                <c:pt idx="21">
                  <c:v>Q2 2024</c:v>
                </c:pt>
                <c:pt idx="22">
                  <c:v>Q3 2024</c:v>
                </c:pt>
                <c:pt idx="23">
                  <c:v>Q4 2024</c:v>
                </c:pt>
                <c:pt idx="24">
                  <c:v>Q1 2025</c:v>
                </c:pt>
              </c:strCache>
            </c:strRef>
          </c:cat>
          <c:val>
            <c:numRef>
              <c:f>'RE Trends'!$E$287:$E$311</c:f>
              <c:numCache>
                <c:formatCode>"$"#,##0</c:formatCode>
                <c:ptCount val="25"/>
                <c:pt idx="0">
                  <c:v>5712.4708747514915</c:v>
                </c:pt>
                <c:pt idx="1">
                  <c:v>7079.4799204771371</c:v>
                </c:pt>
                <c:pt idx="2">
                  <c:v>7734.2733598409541</c:v>
                </c:pt>
                <c:pt idx="3">
                  <c:v>6830.8308151093443</c:v>
                </c:pt>
                <c:pt idx="4">
                  <c:v>5820.6901852581786</c:v>
                </c:pt>
                <c:pt idx="5">
                  <c:v>5022.4359479700433</c:v>
                </c:pt>
                <c:pt idx="6">
                  <c:v>6974.4434371304687</c:v>
                </c:pt>
                <c:pt idx="7">
                  <c:v>6801.3894363421368</c:v>
                </c:pt>
                <c:pt idx="8">
                  <c:v>6258.199315068493</c:v>
                </c:pt>
                <c:pt idx="9">
                  <c:v>7728.415851272016</c:v>
                </c:pt>
                <c:pt idx="10">
                  <c:v>8308.980430528376</c:v>
                </c:pt>
                <c:pt idx="11">
                  <c:v>7789.2242661448145</c:v>
                </c:pt>
                <c:pt idx="12">
                  <c:v>7214.5037900874631</c:v>
                </c:pt>
                <c:pt idx="13">
                  <c:v>8294.3234207968908</c:v>
                </c:pt>
                <c:pt idx="14">
                  <c:v>9916.4335276967922</c:v>
                </c:pt>
                <c:pt idx="15">
                  <c:v>8921.7056365403296</c:v>
                </c:pt>
                <c:pt idx="16">
                  <c:v>7596.6557599225553</c:v>
                </c:pt>
                <c:pt idx="17">
                  <c:v>9091.9715392061953</c:v>
                </c:pt>
                <c:pt idx="18">
                  <c:v>10376.729525653436</c:v>
                </c:pt>
                <c:pt idx="19">
                  <c:v>9179.7462729912877</c:v>
                </c:pt>
                <c:pt idx="20">
                  <c:v>8469.2816714150049</c:v>
                </c:pt>
                <c:pt idx="21">
                  <c:v>9614.7309591642934</c:v>
                </c:pt>
                <c:pt idx="22">
                  <c:v>10551.726400759733</c:v>
                </c:pt>
                <c:pt idx="23">
                  <c:v>9679.7388414055076</c:v>
                </c:pt>
                <c:pt idx="24">
                  <c:v>8787.2477315689976</c:v>
                </c:pt>
              </c:numCache>
            </c:numRef>
          </c:val>
          <c:smooth val="0"/>
          <c:extLst>
            <c:ext xmlns:c16="http://schemas.microsoft.com/office/drawing/2014/chart" uri="{C3380CC4-5D6E-409C-BE32-E72D297353CC}">
              <c16:uniqueId val="{00000002-8439-4131-A647-285BEC43F681}"/>
            </c:ext>
          </c:extLst>
        </c:ser>
        <c:dLbls>
          <c:showLegendKey val="0"/>
          <c:showVal val="0"/>
          <c:showCatName val="0"/>
          <c:showSerName val="0"/>
          <c:showPercent val="0"/>
          <c:showBubbleSize val="0"/>
        </c:dLbls>
        <c:smooth val="0"/>
        <c:axId val="1638704575"/>
        <c:axId val="1638710815"/>
      </c:lineChart>
      <c:catAx>
        <c:axId val="163870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8710815"/>
        <c:crosses val="autoZero"/>
        <c:auto val="1"/>
        <c:lblAlgn val="ctr"/>
        <c:lblOffset val="100"/>
        <c:noMultiLvlLbl val="0"/>
      </c:catAx>
      <c:valAx>
        <c:axId val="1638710815"/>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8704575"/>
        <c:crosses val="autoZero"/>
        <c:crossBetween val="between"/>
      </c:valAx>
      <c:spPr>
        <a:noFill/>
        <a:ln>
          <a:noFill/>
        </a:ln>
        <a:effectLst/>
      </c:spPr>
    </c:plotArea>
    <c:legend>
      <c:legendPos val="r"/>
      <c:layout>
        <c:manualLayout>
          <c:xMode val="edge"/>
          <c:yMode val="edge"/>
          <c:x val="0.11270415542739291"/>
          <c:y val="1.4375717795826583E-2"/>
          <c:w val="0.28520534197931141"/>
          <c:h val="0.156532475901560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 Trends'!$I$65</c:f>
              <c:strCache>
                <c:ptCount val="1"/>
                <c:pt idx="0">
                  <c:v>Office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Trends'!$H$66:$H$69</c:f>
              <c:strCache>
                <c:ptCount val="4"/>
                <c:pt idx="0">
                  <c:v>Pre-1960</c:v>
                </c:pt>
                <c:pt idx="1">
                  <c:v>1960-1979</c:v>
                </c:pt>
                <c:pt idx="2">
                  <c:v>1980-1999</c:v>
                </c:pt>
                <c:pt idx="3">
                  <c:v>2000-2009</c:v>
                </c:pt>
              </c:strCache>
            </c:strRef>
          </c:cat>
          <c:val>
            <c:numRef>
              <c:f>'RE Trends'!$I$66:$I$69</c:f>
              <c:numCache>
                <c:formatCode>_(* #,##0_);_(* \(#,##0\);_(* "-"??_);_(@_)</c:formatCode>
                <c:ptCount val="4"/>
                <c:pt idx="0">
                  <c:v>23308</c:v>
                </c:pt>
                <c:pt idx="1">
                  <c:v>18703</c:v>
                </c:pt>
                <c:pt idx="2">
                  <c:v>42088</c:v>
                </c:pt>
                <c:pt idx="3">
                  <c:v>80644</c:v>
                </c:pt>
              </c:numCache>
            </c:numRef>
          </c:val>
          <c:extLst>
            <c:ext xmlns:c16="http://schemas.microsoft.com/office/drawing/2014/chart" uri="{C3380CC4-5D6E-409C-BE32-E72D297353CC}">
              <c16:uniqueId val="{00000000-CEBC-41D4-B8FD-4F73D2CB42A8}"/>
            </c:ext>
          </c:extLst>
        </c:ser>
        <c:dLbls>
          <c:showLegendKey val="0"/>
          <c:showVal val="0"/>
          <c:showCatName val="0"/>
          <c:showSerName val="0"/>
          <c:showPercent val="0"/>
          <c:showBubbleSize val="0"/>
        </c:dLbls>
        <c:gapWidth val="75"/>
        <c:overlap val="-27"/>
        <c:axId val="25191887"/>
        <c:axId val="25191055"/>
      </c:barChart>
      <c:catAx>
        <c:axId val="2519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191055"/>
        <c:crosses val="autoZero"/>
        <c:auto val="1"/>
        <c:lblAlgn val="ctr"/>
        <c:lblOffset val="100"/>
        <c:noMultiLvlLbl val="0"/>
      </c:catAx>
      <c:valAx>
        <c:axId val="2519105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1918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Housing!$C$596</c:f>
              <c:strCache>
                <c:ptCount val="1"/>
                <c:pt idx="0">
                  <c:v>Health Care Jobs per Senior Resident</c:v>
                </c:pt>
              </c:strCache>
            </c:strRef>
          </c:tx>
          <c:spPr>
            <a:solidFill>
              <a:schemeClr val="accent1"/>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F085-4D2A-8433-7B43A2FDF69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Housing!$B$597:$B$604</c:f>
              <c:strCache>
                <c:ptCount val="8"/>
                <c:pt idx="0">
                  <c:v>Port Angeles</c:v>
                </c:pt>
                <c:pt idx="1">
                  <c:v>Wenatchee</c:v>
                </c:pt>
                <c:pt idx="2">
                  <c:v>Spokane</c:v>
                </c:pt>
                <c:pt idx="3">
                  <c:v>Gig Harbor</c:v>
                </c:pt>
                <c:pt idx="4">
                  <c:v>Port Orchard</c:v>
                </c:pt>
                <c:pt idx="5">
                  <c:v>Sequim</c:v>
                </c:pt>
                <c:pt idx="6">
                  <c:v>Port Townsend</c:v>
                </c:pt>
                <c:pt idx="7">
                  <c:v>San Juan County</c:v>
                </c:pt>
              </c:strCache>
            </c:strRef>
          </c:cat>
          <c:val>
            <c:numRef>
              <c:f>Housing!$C$597:$C$604</c:f>
              <c:numCache>
                <c:formatCode>0.00</c:formatCode>
                <c:ptCount val="8"/>
                <c:pt idx="0">
                  <c:v>1.3866000832292966</c:v>
                </c:pt>
                <c:pt idx="1">
                  <c:v>1.0658469503316614</c:v>
                </c:pt>
                <c:pt idx="2">
                  <c:v>0.85506087975914524</c:v>
                </c:pt>
                <c:pt idx="3">
                  <c:v>0.48657272002127094</c:v>
                </c:pt>
                <c:pt idx="4">
                  <c:v>0.45609654598418642</c:v>
                </c:pt>
                <c:pt idx="5">
                  <c:v>0.32221246707638279</c:v>
                </c:pt>
                <c:pt idx="6">
                  <c:v>0.13374436803414749</c:v>
                </c:pt>
                <c:pt idx="7">
                  <c:v>4.9984379881287101E-2</c:v>
                </c:pt>
              </c:numCache>
            </c:numRef>
          </c:val>
          <c:extLst>
            <c:ext xmlns:c16="http://schemas.microsoft.com/office/drawing/2014/chart" uri="{C3380CC4-5D6E-409C-BE32-E72D297353CC}">
              <c16:uniqueId val="{00000002-F085-4D2A-8433-7B43A2FDF69A}"/>
            </c:ext>
          </c:extLst>
        </c:ser>
        <c:dLbls>
          <c:showLegendKey val="0"/>
          <c:showVal val="0"/>
          <c:showCatName val="0"/>
          <c:showSerName val="0"/>
          <c:showPercent val="0"/>
          <c:showBubbleSize val="0"/>
        </c:dLbls>
        <c:gapWidth val="75"/>
        <c:overlap val="-27"/>
        <c:axId val="797776416"/>
        <c:axId val="797776000"/>
      </c:barChart>
      <c:catAx>
        <c:axId val="797776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7776000"/>
        <c:crosses val="autoZero"/>
        <c:auto val="1"/>
        <c:lblAlgn val="ctr"/>
        <c:lblOffset val="100"/>
        <c:noMultiLvlLbl val="0"/>
      </c:catAx>
      <c:valAx>
        <c:axId val="7977760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7776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660963926092479E-2"/>
          <c:y val="5.2083333333333336E-2"/>
          <c:w val="0.8863130377350793"/>
          <c:h val="0.83901515151515149"/>
        </c:manualLayout>
      </c:layout>
      <c:barChart>
        <c:barDir val="col"/>
        <c:grouping val="stacked"/>
        <c:varyColors val="0"/>
        <c:ser>
          <c:idx val="0"/>
          <c:order val="0"/>
          <c:tx>
            <c:strRef>
              <c:f>'CoStar Inventory'!$J$39</c:f>
              <c:strCache>
                <c:ptCount val="1"/>
                <c:pt idx="0">
                  <c:v>Existing</c:v>
                </c:pt>
              </c:strCache>
            </c:strRef>
          </c:tx>
          <c:spPr>
            <a:solidFill>
              <a:schemeClr val="tx2">
                <a:lumMod val="40000"/>
                <a:lumOff val="60000"/>
              </a:schemeClr>
            </a:solidFill>
            <a:ln>
              <a:noFill/>
            </a:ln>
            <a:effectLst/>
          </c:spPr>
          <c:invertIfNegative val="0"/>
          <c:cat>
            <c:strRef>
              <c:f>'CoStar Inventory'!$I$40:$I$44</c:f>
              <c:strCache>
                <c:ptCount val="5"/>
                <c:pt idx="0">
                  <c:v>Port Angeles</c:v>
                </c:pt>
                <c:pt idx="1">
                  <c:v>Port Townsend</c:v>
                </c:pt>
                <c:pt idx="2">
                  <c:v>Sequim</c:v>
                </c:pt>
                <c:pt idx="3">
                  <c:v>Beaver</c:v>
                </c:pt>
                <c:pt idx="4">
                  <c:v>All Other</c:v>
                </c:pt>
              </c:strCache>
            </c:strRef>
          </c:cat>
          <c:val>
            <c:numRef>
              <c:f>'CoStar Inventory'!$J$40:$J$44</c:f>
              <c:numCache>
                <c:formatCode>#,##0</c:formatCode>
                <c:ptCount val="5"/>
                <c:pt idx="0">
                  <c:v>728013</c:v>
                </c:pt>
                <c:pt idx="1">
                  <c:v>522129</c:v>
                </c:pt>
                <c:pt idx="2">
                  <c:v>172737</c:v>
                </c:pt>
                <c:pt idx="3">
                  <c:v>60000</c:v>
                </c:pt>
                <c:pt idx="4">
                  <c:v>16755</c:v>
                </c:pt>
              </c:numCache>
            </c:numRef>
          </c:val>
          <c:extLst>
            <c:ext xmlns:c16="http://schemas.microsoft.com/office/drawing/2014/chart" uri="{C3380CC4-5D6E-409C-BE32-E72D297353CC}">
              <c16:uniqueId val="{00000000-4F64-4F87-9493-3E8B63516C30}"/>
            </c:ext>
          </c:extLst>
        </c:ser>
        <c:ser>
          <c:idx val="1"/>
          <c:order val="1"/>
          <c:tx>
            <c:strRef>
              <c:f>'CoStar Inventory'!$K$39</c:f>
              <c:strCache>
                <c:ptCount val="1"/>
                <c:pt idx="0">
                  <c:v>Proposed</c:v>
                </c:pt>
              </c:strCache>
            </c:strRef>
          </c:tx>
          <c:spPr>
            <a:solidFill>
              <a:schemeClr val="tx2"/>
            </a:solidFill>
            <a:ln>
              <a:noFill/>
            </a:ln>
            <a:effectLst/>
          </c:spPr>
          <c:invertIfNegative val="0"/>
          <c:cat>
            <c:strRef>
              <c:f>'CoStar Inventory'!$I$40:$I$44</c:f>
              <c:strCache>
                <c:ptCount val="5"/>
                <c:pt idx="0">
                  <c:v>Port Angeles</c:v>
                </c:pt>
                <c:pt idx="1">
                  <c:v>Port Townsend</c:v>
                </c:pt>
                <c:pt idx="2">
                  <c:v>Sequim</c:v>
                </c:pt>
                <c:pt idx="3">
                  <c:v>Beaver</c:v>
                </c:pt>
                <c:pt idx="4">
                  <c:v>All Other</c:v>
                </c:pt>
              </c:strCache>
            </c:strRef>
          </c:cat>
          <c:val>
            <c:numRef>
              <c:f>'CoStar Inventory'!$K$40:$K$44</c:f>
              <c:numCache>
                <c:formatCode>#,##0</c:formatCode>
                <c:ptCount val="5"/>
                <c:pt idx="1">
                  <c:v>5600</c:v>
                </c:pt>
              </c:numCache>
            </c:numRef>
          </c:val>
          <c:extLst>
            <c:ext xmlns:c16="http://schemas.microsoft.com/office/drawing/2014/chart" uri="{C3380CC4-5D6E-409C-BE32-E72D297353CC}">
              <c16:uniqueId val="{00000001-4F64-4F87-9493-3E8B63516C30}"/>
            </c:ext>
          </c:extLst>
        </c:ser>
        <c:ser>
          <c:idx val="2"/>
          <c:order val="2"/>
          <c:tx>
            <c:strRef>
              <c:f>'CoStar Inventory'!$L$39</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'CoStar Inventory'!$I$40:$I$44</c:f>
              <c:strCache>
                <c:ptCount val="5"/>
                <c:pt idx="0">
                  <c:v>Port Angeles</c:v>
                </c:pt>
                <c:pt idx="1">
                  <c:v>Port Townsend</c:v>
                </c:pt>
                <c:pt idx="2">
                  <c:v>Sequim</c:v>
                </c:pt>
                <c:pt idx="3">
                  <c:v>Beaver</c:v>
                </c:pt>
                <c:pt idx="4">
                  <c:v>All Other</c:v>
                </c:pt>
              </c:strCache>
            </c:strRef>
          </c:cat>
          <c:val>
            <c:numRef>
              <c:f>'CoStar Inventory'!$L$40:$L$44</c:f>
              <c:numCache>
                <c:formatCode>#,##0</c:formatCode>
                <c:ptCount val="5"/>
                <c:pt idx="0">
                  <c:v>728013</c:v>
                </c:pt>
                <c:pt idx="1">
                  <c:v>527729</c:v>
                </c:pt>
                <c:pt idx="2">
                  <c:v>172737</c:v>
                </c:pt>
                <c:pt idx="3">
                  <c:v>60000</c:v>
                </c:pt>
                <c:pt idx="4">
                  <c:v>16755</c:v>
                </c:pt>
              </c:numCache>
            </c:numRef>
          </c:val>
          <c:extLst>
            <c:ext xmlns:c16="http://schemas.microsoft.com/office/drawing/2014/chart" uri="{C3380CC4-5D6E-409C-BE32-E72D297353CC}">
              <c16:uniqueId val="{00000002-4F64-4F87-9493-3E8B63516C30}"/>
            </c:ext>
          </c:extLst>
        </c:ser>
        <c:dLbls>
          <c:showLegendKey val="0"/>
          <c:showVal val="0"/>
          <c:showCatName val="0"/>
          <c:showSerName val="0"/>
          <c:showPercent val="0"/>
          <c:showBubbleSize val="0"/>
        </c:dLbls>
        <c:gapWidth val="75"/>
        <c:overlap val="100"/>
        <c:axId val="1838670655"/>
        <c:axId val="1838665663"/>
      </c:barChart>
      <c:catAx>
        <c:axId val="183867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8665663"/>
        <c:crosses val="autoZero"/>
        <c:auto val="1"/>
        <c:lblAlgn val="ctr"/>
        <c:lblOffset val="100"/>
        <c:noMultiLvlLbl val="0"/>
      </c:catAx>
      <c:valAx>
        <c:axId val="1838665663"/>
        <c:scaling>
          <c:orientation val="minMax"/>
          <c:max val="8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8670655"/>
        <c:crosses val="autoZero"/>
        <c:crossBetween val="between"/>
      </c:valAx>
      <c:spPr>
        <a:noFill/>
        <a:ln>
          <a:noFill/>
        </a:ln>
        <a:effectLst/>
      </c:spPr>
    </c:plotArea>
    <c:legend>
      <c:legendPos val="r"/>
      <c:legendEntry>
        <c:idx val="0"/>
        <c:delete val="1"/>
      </c:legendEntry>
      <c:layout>
        <c:manualLayout>
          <c:xMode val="edge"/>
          <c:yMode val="edge"/>
          <c:x val="0.81764552380409872"/>
          <c:y val="8.9526664280601284E-2"/>
          <c:w val="0.10610068794680555"/>
          <c:h val="0.15806788356000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119052481110887E-2"/>
          <c:y val="4.4934640522875817E-2"/>
          <c:w val="0.91352796746843234"/>
          <c:h val="0.86111111111111116"/>
        </c:manualLayout>
      </c:layout>
      <c:barChart>
        <c:barDir val="col"/>
        <c:grouping val="clustered"/>
        <c:varyColors val="0"/>
        <c:ser>
          <c:idx val="0"/>
          <c:order val="0"/>
          <c:tx>
            <c:strRef>
              <c:f>'RE Trends'!$H$437</c:f>
              <c:strCache>
                <c:ptCount val="1"/>
                <c:pt idx="0">
                  <c:v>Within City Limits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Trends'!$G$438:$G$443</c:f>
              <c:strCache>
                <c:ptCount val="6"/>
                <c:pt idx="0">
                  <c:v>Pre-1960</c:v>
                </c:pt>
                <c:pt idx="1">
                  <c:v>1960-1979</c:v>
                </c:pt>
                <c:pt idx="2">
                  <c:v>1980-1999</c:v>
                </c:pt>
                <c:pt idx="3">
                  <c:v>2000-2009</c:v>
                </c:pt>
                <c:pt idx="4">
                  <c:v>2010-2019</c:v>
                </c:pt>
                <c:pt idx="5">
                  <c:v>2020+</c:v>
                </c:pt>
              </c:strCache>
            </c:strRef>
          </c:cat>
          <c:val>
            <c:numRef>
              <c:f>'RE Trends'!$H$438:$H$443</c:f>
              <c:numCache>
                <c:formatCode>General</c:formatCode>
                <c:ptCount val="6"/>
                <c:pt idx="0">
                  <c:v>3</c:v>
                </c:pt>
                <c:pt idx="1">
                  <c:v>91</c:v>
                </c:pt>
                <c:pt idx="2">
                  <c:v>136</c:v>
                </c:pt>
                <c:pt idx="3">
                  <c:v>66</c:v>
                </c:pt>
                <c:pt idx="4">
                  <c:v>77</c:v>
                </c:pt>
              </c:numCache>
            </c:numRef>
          </c:val>
          <c:extLst>
            <c:ext xmlns:c16="http://schemas.microsoft.com/office/drawing/2014/chart" uri="{C3380CC4-5D6E-409C-BE32-E72D297353CC}">
              <c16:uniqueId val="{00000000-D90B-4B6C-A679-4E774A66EEB0}"/>
            </c:ext>
          </c:extLst>
        </c:ser>
        <c:ser>
          <c:idx val="1"/>
          <c:order val="1"/>
          <c:tx>
            <c:strRef>
              <c:f>'RE Trends'!$I$437</c:f>
              <c:strCache>
                <c:ptCount val="1"/>
                <c:pt idx="0">
                  <c:v>Outside of City Limits</c:v>
                </c:pt>
              </c:strCache>
            </c:strRef>
          </c:tx>
          <c:spPr>
            <a:solidFill>
              <a:schemeClr val="accent6">
                <a:lumMod val="40000"/>
                <a:lumOff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D90B-4B6C-A679-4E774A66EEB0}"/>
                </c:ext>
              </c:extLst>
            </c:dLbl>
            <c:dLbl>
              <c:idx val="3"/>
              <c:delete val="1"/>
              <c:extLst>
                <c:ext xmlns:c15="http://schemas.microsoft.com/office/drawing/2012/chart" uri="{CE6537A1-D6FC-4f65-9D91-7224C49458BB}"/>
                <c:ext xmlns:c16="http://schemas.microsoft.com/office/drawing/2014/chart" uri="{C3380CC4-5D6E-409C-BE32-E72D297353CC}">
                  <c16:uniqueId val="{00000002-D90B-4B6C-A679-4E774A66EEB0}"/>
                </c:ext>
              </c:extLst>
            </c:dLbl>
            <c:dLbl>
              <c:idx val="4"/>
              <c:delete val="1"/>
              <c:extLst>
                <c:ext xmlns:c15="http://schemas.microsoft.com/office/drawing/2012/chart" uri="{CE6537A1-D6FC-4f65-9D91-7224C49458BB}"/>
                <c:ext xmlns:c16="http://schemas.microsoft.com/office/drawing/2014/chart" uri="{C3380CC4-5D6E-409C-BE32-E72D297353CC}">
                  <c16:uniqueId val="{00000003-D90B-4B6C-A679-4E774A66EE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 Trends'!$G$438:$G$443</c:f>
              <c:strCache>
                <c:ptCount val="6"/>
                <c:pt idx="0">
                  <c:v>Pre-1960</c:v>
                </c:pt>
                <c:pt idx="1">
                  <c:v>1960-1979</c:v>
                </c:pt>
                <c:pt idx="2">
                  <c:v>1980-1999</c:v>
                </c:pt>
                <c:pt idx="3">
                  <c:v>2000-2009</c:v>
                </c:pt>
                <c:pt idx="4">
                  <c:v>2010-2019</c:v>
                </c:pt>
                <c:pt idx="5">
                  <c:v>2020+</c:v>
                </c:pt>
              </c:strCache>
            </c:strRef>
          </c:cat>
          <c:val>
            <c:numRef>
              <c:f>'RE Trends'!$I$438:$I$443</c:f>
              <c:numCache>
                <c:formatCode>General</c:formatCode>
                <c:ptCount val="6"/>
                <c:pt idx="0">
                  <c:v>6</c:v>
                </c:pt>
                <c:pt idx="1">
                  <c:v>0</c:v>
                </c:pt>
                <c:pt idx="2">
                  <c:v>54</c:v>
                </c:pt>
                <c:pt idx="3">
                  <c:v>0</c:v>
                </c:pt>
                <c:pt idx="4">
                  <c:v>0</c:v>
                </c:pt>
                <c:pt idx="5">
                  <c:v>100</c:v>
                </c:pt>
              </c:numCache>
            </c:numRef>
          </c:val>
          <c:extLst>
            <c:ext xmlns:c16="http://schemas.microsoft.com/office/drawing/2014/chart" uri="{C3380CC4-5D6E-409C-BE32-E72D297353CC}">
              <c16:uniqueId val="{00000004-D90B-4B6C-A679-4E774A66EEB0}"/>
            </c:ext>
          </c:extLst>
        </c:ser>
        <c:dLbls>
          <c:showLegendKey val="0"/>
          <c:showVal val="0"/>
          <c:showCatName val="0"/>
          <c:showSerName val="0"/>
          <c:showPercent val="0"/>
          <c:showBubbleSize val="0"/>
        </c:dLbls>
        <c:gapWidth val="75"/>
        <c:axId val="750676559"/>
        <c:axId val="750679471"/>
      </c:barChart>
      <c:catAx>
        <c:axId val="75067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679471"/>
        <c:crosses val="autoZero"/>
        <c:auto val="1"/>
        <c:lblAlgn val="ctr"/>
        <c:lblOffset val="100"/>
        <c:noMultiLvlLbl val="0"/>
      </c:catAx>
      <c:valAx>
        <c:axId val="7506794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676559"/>
        <c:crosses val="autoZero"/>
        <c:crossBetween val="between"/>
      </c:valAx>
      <c:spPr>
        <a:noFill/>
        <a:ln>
          <a:noFill/>
        </a:ln>
        <a:effectLst/>
      </c:spPr>
    </c:plotArea>
    <c:legend>
      <c:legendPos val="r"/>
      <c:layout>
        <c:manualLayout>
          <c:xMode val="edge"/>
          <c:yMode val="edge"/>
          <c:x val="0.68875769995771152"/>
          <c:y val="0.12135633781071484"/>
          <c:w val="0.2070969049024069"/>
          <c:h val="0.1363722916988317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917248790972598E-2"/>
          <c:y val="5.0961315728515172E-2"/>
          <c:w val="0.90243954862976894"/>
          <c:h val="0.8656474403520964"/>
        </c:manualLayout>
      </c:layout>
      <c:barChart>
        <c:barDir val="col"/>
        <c:grouping val="clustered"/>
        <c:varyColors val="0"/>
        <c:ser>
          <c:idx val="0"/>
          <c:order val="0"/>
          <c:tx>
            <c:strRef>
              <c:f>'RE Trends'!$C$519</c:f>
              <c:strCache>
                <c:ptCount val="1"/>
                <c:pt idx="0">
                  <c:v>Seattle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 Trends'!$B$520:$B$536</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'RE Trends'!$C$520:$C$536</c:f>
              <c:numCache>
                <c:formatCode>_(* #,##0_);_(* \(#,##0\);_(* "-"??_);_(@_)</c:formatCode>
                <c:ptCount val="17"/>
                <c:pt idx="0">
                  <c:v>96.3</c:v>
                </c:pt>
                <c:pt idx="1">
                  <c:v>96.7</c:v>
                </c:pt>
                <c:pt idx="2">
                  <c:v>100.9</c:v>
                </c:pt>
                <c:pt idx="3">
                  <c:v>104</c:v>
                </c:pt>
                <c:pt idx="4">
                  <c:v>106.7</c:v>
                </c:pt>
                <c:pt idx="5">
                  <c:v>112.4</c:v>
                </c:pt>
                <c:pt idx="6">
                  <c:v>113.9</c:v>
                </c:pt>
                <c:pt idx="7">
                  <c:v>121.5</c:v>
                </c:pt>
                <c:pt idx="8">
                  <c:v>126.1</c:v>
                </c:pt>
                <c:pt idx="9">
                  <c:v>136.1</c:v>
                </c:pt>
                <c:pt idx="10">
                  <c:v>139</c:v>
                </c:pt>
                <c:pt idx="11">
                  <c:v>142</c:v>
                </c:pt>
                <c:pt idx="12">
                  <c:v>179</c:v>
                </c:pt>
                <c:pt idx="13">
                  <c:v>187.8</c:v>
                </c:pt>
                <c:pt idx="14">
                  <c:v>192.8</c:v>
                </c:pt>
                <c:pt idx="15">
                  <c:v>197.9</c:v>
                </c:pt>
                <c:pt idx="16">
                  <c:v>207.9</c:v>
                </c:pt>
              </c:numCache>
            </c:numRef>
          </c:val>
          <c:extLst>
            <c:ext xmlns:c16="http://schemas.microsoft.com/office/drawing/2014/chart" uri="{C3380CC4-5D6E-409C-BE32-E72D297353CC}">
              <c16:uniqueId val="{00000000-8158-4BFA-B229-066028BF699D}"/>
            </c:ext>
          </c:extLst>
        </c:ser>
        <c:ser>
          <c:idx val="1"/>
          <c:order val="1"/>
          <c:tx>
            <c:strRef>
              <c:f>'RE Trends'!$D$519</c:f>
              <c:strCache>
                <c:ptCount val="1"/>
                <c:pt idx="0">
                  <c:v>United States</c:v>
                </c:pt>
              </c:strCache>
            </c:strRef>
          </c:tx>
          <c:spPr>
            <a:solidFill>
              <a:schemeClr val="accent2"/>
            </a:solidFill>
            <a:ln>
              <a:noFill/>
            </a:ln>
            <a:effectLst/>
          </c:spPr>
          <c:invertIfNegative val="0"/>
          <c:cat>
            <c:numRef>
              <c:f>'RE Trends'!$B$520:$B$536</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'RE Trends'!$D$520:$D$536</c:f>
              <c:numCache>
                <c:formatCode>_(* #,##0_);_(* \(#,##0\);_(* "-"??_);_(@_)</c:formatCode>
                <c:ptCount val="17"/>
                <c:pt idx="0">
                  <c:v>93.8</c:v>
                </c:pt>
                <c:pt idx="1">
                  <c:v>96.4</c:v>
                </c:pt>
                <c:pt idx="2">
                  <c:v>101</c:v>
                </c:pt>
                <c:pt idx="3">
                  <c:v>103.6</c:v>
                </c:pt>
                <c:pt idx="4">
                  <c:v>107.3</c:v>
                </c:pt>
                <c:pt idx="5">
                  <c:v>110.9</c:v>
                </c:pt>
                <c:pt idx="6">
                  <c:v>116</c:v>
                </c:pt>
                <c:pt idx="7">
                  <c:v>117.7</c:v>
                </c:pt>
                <c:pt idx="8">
                  <c:v>122.3</c:v>
                </c:pt>
                <c:pt idx="9">
                  <c:v>130.80000000000001</c:v>
                </c:pt>
                <c:pt idx="10">
                  <c:v>135</c:v>
                </c:pt>
                <c:pt idx="11">
                  <c:v>137.80000000000001</c:v>
                </c:pt>
                <c:pt idx="12">
                  <c:v>167.4</c:v>
                </c:pt>
                <c:pt idx="13">
                  <c:v>178.6</c:v>
                </c:pt>
                <c:pt idx="14">
                  <c:v>182.5</c:v>
                </c:pt>
                <c:pt idx="15">
                  <c:v>186.1</c:v>
                </c:pt>
                <c:pt idx="16">
                  <c:v>195.4</c:v>
                </c:pt>
              </c:numCache>
            </c:numRef>
          </c:val>
          <c:extLst>
            <c:ext xmlns:c16="http://schemas.microsoft.com/office/drawing/2014/chart" uri="{C3380CC4-5D6E-409C-BE32-E72D297353CC}">
              <c16:uniqueId val="{00000001-8158-4BFA-B229-066028BF699D}"/>
            </c:ext>
          </c:extLst>
        </c:ser>
        <c:dLbls>
          <c:showLegendKey val="0"/>
          <c:showVal val="0"/>
          <c:showCatName val="0"/>
          <c:showSerName val="0"/>
          <c:showPercent val="0"/>
          <c:showBubbleSize val="0"/>
        </c:dLbls>
        <c:gapWidth val="75"/>
        <c:axId val="793471168"/>
        <c:axId val="793473664"/>
      </c:barChart>
      <c:catAx>
        <c:axId val="79347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473664"/>
        <c:crosses val="autoZero"/>
        <c:auto val="1"/>
        <c:lblAlgn val="ctr"/>
        <c:lblOffset val="100"/>
        <c:noMultiLvlLbl val="0"/>
      </c:catAx>
      <c:valAx>
        <c:axId val="7934736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471168"/>
        <c:crosses val="autoZero"/>
        <c:crossBetween val="between"/>
      </c:valAx>
      <c:spPr>
        <a:noFill/>
        <a:ln>
          <a:noFill/>
        </a:ln>
        <a:effectLst/>
      </c:spPr>
    </c:plotArea>
    <c:legend>
      <c:legendPos val="b"/>
      <c:layout>
        <c:manualLayout>
          <c:xMode val="edge"/>
          <c:yMode val="edge"/>
          <c:x val="7.7802416242087391E-2"/>
          <c:y val="7.0970878889142899E-2"/>
          <c:w val="0.26014512559922487"/>
          <c:h val="7.733133427814226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Housing!$B$346</c:f>
              <c:strCache>
                <c:ptCount val="1"/>
                <c:pt idx="0">
                  <c:v>Owner-Occupied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Housing!$C$345:$G$345</c:f>
              <c:strCache>
                <c:ptCount val="5"/>
                <c:pt idx="0">
                  <c:v>Sequim</c:v>
                </c:pt>
                <c:pt idx="1">
                  <c:v>Port Angeles</c:v>
                </c:pt>
                <c:pt idx="2">
                  <c:v>Port Townsend</c:v>
                </c:pt>
                <c:pt idx="3">
                  <c:v>Clallam County</c:v>
                </c:pt>
                <c:pt idx="4">
                  <c:v>Jefferson County</c:v>
                </c:pt>
              </c:strCache>
            </c:strRef>
          </c:cat>
          <c:val>
            <c:numRef>
              <c:f>Housing!$C$346:$G$346</c:f>
              <c:numCache>
                <c:formatCode>0%</c:formatCode>
                <c:ptCount val="5"/>
                <c:pt idx="0">
                  <c:v>0.60207869339272457</c:v>
                </c:pt>
                <c:pt idx="1">
                  <c:v>0.54319371727748689</c:v>
                </c:pt>
                <c:pt idx="2">
                  <c:v>0.70625798212005109</c:v>
                </c:pt>
                <c:pt idx="3">
                  <c:v>0.72760857550106173</c:v>
                </c:pt>
                <c:pt idx="4">
                  <c:v>0.79691755384996288</c:v>
                </c:pt>
              </c:numCache>
            </c:numRef>
          </c:val>
          <c:extLst>
            <c:ext xmlns:c16="http://schemas.microsoft.com/office/drawing/2014/chart" uri="{C3380CC4-5D6E-409C-BE32-E72D297353CC}">
              <c16:uniqueId val="{00000000-F8CA-44A1-9726-1D2B1B7D1C40}"/>
            </c:ext>
          </c:extLst>
        </c:ser>
        <c:ser>
          <c:idx val="1"/>
          <c:order val="1"/>
          <c:tx>
            <c:strRef>
              <c:f>Housing!$B$347</c:f>
              <c:strCache>
                <c:ptCount val="1"/>
                <c:pt idx="0">
                  <c:v>Renter-Occupied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Housing!$C$345:$G$345</c:f>
              <c:strCache>
                <c:ptCount val="5"/>
                <c:pt idx="0">
                  <c:v>Sequim</c:v>
                </c:pt>
                <c:pt idx="1">
                  <c:v>Port Angeles</c:v>
                </c:pt>
                <c:pt idx="2">
                  <c:v>Port Townsend</c:v>
                </c:pt>
                <c:pt idx="3">
                  <c:v>Clallam County</c:v>
                </c:pt>
                <c:pt idx="4">
                  <c:v>Jefferson County</c:v>
                </c:pt>
              </c:strCache>
            </c:strRef>
          </c:cat>
          <c:val>
            <c:numRef>
              <c:f>Housing!$C$347:$G$347</c:f>
              <c:numCache>
                <c:formatCode>0%</c:formatCode>
                <c:ptCount val="5"/>
                <c:pt idx="0">
                  <c:v>0.39792130660727543</c:v>
                </c:pt>
                <c:pt idx="1">
                  <c:v>0.45680628272251311</c:v>
                </c:pt>
                <c:pt idx="2">
                  <c:v>0.29374201787994891</c:v>
                </c:pt>
                <c:pt idx="3">
                  <c:v>0.27239142449893822</c:v>
                </c:pt>
                <c:pt idx="4">
                  <c:v>0.20308244615003715</c:v>
                </c:pt>
              </c:numCache>
            </c:numRef>
          </c:val>
          <c:extLst>
            <c:ext xmlns:c16="http://schemas.microsoft.com/office/drawing/2014/chart" uri="{C3380CC4-5D6E-409C-BE32-E72D297353CC}">
              <c16:uniqueId val="{00000001-F8CA-44A1-9726-1D2B1B7D1C40}"/>
            </c:ext>
          </c:extLst>
        </c:ser>
        <c:dLbls>
          <c:showLegendKey val="0"/>
          <c:showVal val="0"/>
          <c:showCatName val="0"/>
          <c:showSerName val="0"/>
          <c:showPercent val="0"/>
          <c:showBubbleSize val="0"/>
        </c:dLbls>
        <c:gapWidth val="75"/>
        <c:overlap val="100"/>
        <c:axId val="1931650015"/>
        <c:axId val="1931652095"/>
      </c:barChart>
      <c:catAx>
        <c:axId val="1931650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1652095"/>
        <c:crosses val="autoZero"/>
        <c:auto val="1"/>
        <c:lblAlgn val="ctr"/>
        <c:lblOffset val="100"/>
        <c:noMultiLvlLbl val="0"/>
      </c:catAx>
      <c:valAx>
        <c:axId val="193165209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1650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Housing!$L$461</c:f>
              <c:strCache>
                <c:ptCount val="1"/>
                <c:pt idx="0">
                  <c:v>Pct. Owner</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2949-4B31-BF71-619AFE9663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Housing!$K$462:$K$470</c:f>
              <c:strCache>
                <c:ptCount val="9"/>
                <c:pt idx="0">
                  <c:v>15-24 years</c:v>
                </c:pt>
                <c:pt idx="1">
                  <c:v>25-34 years</c:v>
                </c:pt>
                <c:pt idx="2">
                  <c:v>35-44 years</c:v>
                </c:pt>
                <c:pt idx="3">
                  <c:v>45-54 years</c:v>
                </c:pt>
                <c:pt idx="4">
                  <c:v>55-59 years</c:v>
                </c:pt>
                <c:pt idx="5">
                  <c:v>60-64 years</c:v>
                </c:pt>
                <c:pt idx="6">
                  <c:v>65-74 years</c:v>
                </c:pt>
                <c:pt idx="7">
                  <c:v>75-84 years</c:v>
                </c:pt>
                <c:pt idx="8">
                  <c:v>85+ years</c:v>
                </c:pt>
              </c:strCache>
            </c:strRef>
          </c:cat>
          <c:val>
            <c:numRef>
              <c:f>Housing!$L$462:$L$470</c:f>
              <c:numCache>
                <c:formatCode>0%</c:formatCode>
                <c:ptCount val="9"/>
                <c:pt idx="0">
                  <c:v>0</c:v>
                </c:pt>
                <c:pt idx="1">
                  <c:v>0.21995926680244399</c:v>
                </c:pt>
                <c:pt idx="2">
                  <c:v>0.39338235294117646</c:v>
                </c:pt>
                <c:pt idx="3">
                  <c:v>0.50160771704180063</c:v>
                </c:pt>
                <c:pt idx="4">
                  <c:v>0.74671052631578949</c:v>
                </c:pt>
                <c:pt idx="5">
                  <c:v>0.56585365853658531</c:v>
                </c:pt>
                <c:pt idx="6">
                  <c:v>0.82681017612524466</c:v>
                </c:pt>
                <c:pt idx="7">
                  <c:v>0.72527472527472525</c:v>
                </c:pt>
                <c:pt idx="8">
                  <c:v>0.61994609164420489</c:v>
                </c:pt>
              </c:numCache>
            </c:numRef>
          </c:val>
          <c:extLst>
            <c:ext xmlns:c16="http://schemas.microsoft.com/office/drawing/2014/chart" uri="{C3380CC4-5D6E-409C-BE32-E72D297353CC}">
              <c16:uniqueId val="{00000001-2949-4B31-BF71-619AFE966320}"/>
            </c:ext>
          </c:extLst>
        </c:ser>
        <c:ser>
          <c:idx val="1"/>
          <c:order val="1"/>
          <c:tx>
            <c:strRef>
              <c:f>Housing!$M$461</c:f>
              <c:strCache>
                <c:ptCount val="1"/>
                <c:pt idx="0">
                  <c:v>Pct. Renter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Housing!$K$462:$K$470</c:f>
              <c:strCache>
                <c:ptCount val="9"/>
                <c:pt idx="0">
                  <c:v>15-24 years</c:v>
                </c:pt>
                <c:pt idx="1">
                  <c:v>25-34 years</c:v>
                </c:pt>
                <c:pt idx="2">
                  <c:v>35-44 years</c:v>
                </c:pt>
                <c:pt idx="3">
                  <c:v>45-54 years</c:v>
                </c:pt>
                <c:pt idx="4">
                  <c:v>55-59 years</c:v>
                </c:pt>
                <c:pt idx="5">
                  <c:v>60-64 years</c:v>
                </c:pt>
                <c:pt idx="6">
                  <c:v>65-74 years</c:v>
                </c:pt>
                <c:pt idx="7">
                  <c:v>75-84 years</c:v>
                </c:pt>
                <c:pt idx="8">
                  <c:v>85+ years</c:v>
                </c:pt>
              </c:strCache>
            </c:strRef>
          </c:cat>
          <c:val>
            <c:numRef>
              <c:f>Housing!$M$462:$M$470</c:f>
              <c:numCache>
                <c:formatCode>0%</c:formatCode>
                <c:ptCount val="9"/>
                <c:pt idx="0">
                  <c:v>1</c:v>
                </c:pt>
                <c:pt idx="1">
                  <c:v>0.78004073319755596</c:v>
                </c:pt>
                <c:pt idx="2">
                  <c:v>0.60661764705882348</c:v>
                </c:pt>
                <c:pt idx="3">
                  <c:v>0.49839228295819937</c:v>
                </c:pt>
                <c:pt idx="4">
                  <c:v>0.25328947368421051</c:v>
                </c:pt>
                <c:pt idx="5">
                  <c:v>0.43414634146341463</c:v>
                </c:pt>
                <c:pt idx="6">
                  <c:v>0.17318982387475537</c:v>
                </c:pt>
                <c:pt idx="7">
                  <c:v>0.27472527472527475</c:v>
                </c:pt>
                <c:pt idx="8">
                  <c:v>0.38005390835579517</c:v>
                </c:pt>
              </c:numCache>
            </c:numRef>
          </c:val>
          <c:extLst>
            <c:ext xmlns:c16="http://schemas.microsoft.com/office/drawing/2014/chart" uri="{C3380CC4-5D6E-409C-BE32-E72D297353CC}">
              <c16:uniqueId val="{00000002-2949-4B31-BF71-619AFE966320}"/>
            </c:ext>
          </c:extLst>
        </c:ser>
        <c:dLbls>
          <c:showLegendKey val="0"/>
          <c:showVal val="0"/>
          <c:showCatName val="0"/>
          <c:showSerName val="0"/>
          <c:showPercent val="0"/>
          <c:showBubbleSize val="0"/>
        </c:dLbls>
        <c:gapWidth val="75"/>
        <c:overlap val="100"/>
        <c:axId val="714604272"/>
        <c:axId val="714595120"/>
      </c:barChart>
      <c:catAx>
        <c:axId val="71460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14595120"/>
        <c:crosses val="autoZero"/>
        <c:auto val="1"/>
        <c:lblAlgn val="ctr"/>
        <c:lblOffset val="100"/>
        <c:noMultiLvlLbl val="0"/>
      </c:catAx>
      <c:valAx>
        <c:axId val="7145951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60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Housing!$J$123</c:f>
              <c:strCache>
                <c:ptCount val="1"/>
                <c:pt idx="0">
                  <c:v>Mobile Homes / Special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Housing!$I$124:$I$127</c:f>
              <c:strCache>
                <c:ptCount val="4"/>
                <c:pt idx="0">
                  <c:v>Forks</c:v>
                </c:pt>
                <c:pt idx="1">
                  <c:v>Sequim</c:v>
                </c:pt>
                <c:pt idx="2">
                  <c:v>Port Angeles</c:v>
                </c:pt>
                <c:pt idx="3">
                  <c:v>Port Townsend</c:v>
                </c:pt>
              </c:strCache>
            </c:strRef>
          </c:cat>
          <c:val>
            <c:numRef>
              <c:f>Housing!$J$124:$J$127</c:f>
              <c:numCache>
                <c:formatCode>#,##0</c:formatCode>
                <c:ptCount val="4"/>
                <c:pt idx="0">
                  <c:v>553</c:v>
                </c:pt>
                <c:pt idx="1">
                  <c:v>530</c:v>
                </c:pt>
                <c:pt idx="2">
                  <c:v>432</c:v>
                </c:pt>
                <c:pt idx="3">
                  <c:v>312</c:v>
                </c:pt>
              </c:numCache>
            </c:numRef>
          </c:val>
          <c:extLst>
            <c:ext xmlns:c16="http://schemas.microsoft.com/office/drawing/2014/chart" uri="{C3380CC4-5D6E-409C-BE32-E72D297353CC}">
              <c16:uniqueId val="{00000000-F1F5-4DA8-B38A-734B3456DD63}"/>
            </c:ext>
          </c:extLst>
        </c:ser>
        <c:dLbls>
          <c:showLegendKey val="0"/>
          <c:showVal val="0"/>
          <c:showCatName val="0"/>
          <c:showSerName val="0"/>
          <c:showPercent val="0"/>
          <c:showBubbleSize val="0"/>
        </c:dLbls>
        <c:gapWidth val="75"/>
        <c:overlap val="-27"/>
        <c:axId val="635040831"/>
        <c:axId val="635037503"/>
      </c:barChart>
      <c:catAx>
        <c:axId val="63504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5037503"/>
        <c:crosses val="autoZero"/>
        <c:auto val="1"/>
        <c:lblAlgn val="ctr"/>
        <c:lblOffset val="100"/>
        <c:noMultiLvlLbl val="0"/>
      </c:catAx>
      <c:valAx>
        <c:axId val="6350375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50408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03591739922547E-2"/>
          <c:y val="2.3178780139150812E-2"/>
          <c:w val="0.93894341514347535"/>
          <c:h val="0.88553448556004466"/>
        </c:manualLayout>
      </c:layout>
      <c:barChart>
        <c:barDir val="col"/>
        <c:grouping val="clustered"/>
        <c:varyColors val="0"/>
        <c:ser>
          <c:idx val="0"/>
          <c:order val="0"/>
          <c:spPr>
            <a:solidFill>
              <a:schemeClr val="bg2">
                <a:lumMod val="60000"/>
                <a:lumOff val="40000"/>
              </a:schemeClr>
            </a:solidFill>
            <a:ln>
              <a:noFill/>
            </a:ln>
            <a:effectLst/>
          </c:spPr>
          <c:invertIfNegative val="0"/>
          <c:dPt>
            <c:idx val="3"/>
            <c:invertIfNegative val="0"/>
            <c:bubble3D val="0"/>
            <c:spPr>
              <a:solidFill>
                <a:schemeClr val="bg2">
                  <a:lumMod val="75000"/>
                </a:schemeClr>
              </a:solidFill>
              <a:ln>
                <a:noFill/>
              </a:ln>
              <a:effectLst/>
            </c:spPr>
            <c:extLst>
              <c:ext xmlns:c16="http://schemas.microsoft.com/office/drawing/2014/chart" uri="{C3380CC4-5D6E-409C-BE32-E72D297353CC}">
                <c16:uniqueId val="{00000001-AA97-487D-9F5F-0019FCB87B6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(Housing!$B$355,Housing!$B$360,Housing!$B$365:$B$367)</c:f>
              <c:numCache>
                <c:formatCode>General</c:formatCode>
                <c:ptCount val="4"/>
                <c:pt idx="0">
                  <c:v>2015</c:v>
                </c:pt>
                <c:pt idx="1">
                  <c:v>2020</c:v>
                </c:pt>
                <c:pt idx="2">
                  <c:v>2025</c:v>
                </c:pt>
                <c:pt idx="3">
                  <c:v>2045</c:v>
                </c:pt>
              </c:numCache>
              <c:extLst/>
            </c:numRef>
          </c:cat>
          <c:val>
            <c:numRef>
              <c:f>(Housing!$C$355,Housing!$C$360,Housing!$C$365:$C$367)</c:f>
              <c:numCache>
                <c:formatCode>#,##0</c:formatCode>
                <c:ptCount val="4"/>
                <c:pt idx="0">
                  <c:v>3952</c:v>
                </c:pt>
                <c:pt idx="1">
                  <c:v>4369</c:v>
                </c:pt>
                <c:pt idx="2">
                  <c:v>4588</c:v>
                </c:pt>
                <c:pt idx="3">
                  <c:v>6219</c:v>
                </c:pt>
              </c:numCache>
              <c:extLst/>
            </c:numRef>
          </c:val>
          <c:extLst>
            <c:ext xmlns:c16="http://schemas.microsoft.com/office/drawing/2014/chart" uri="{C3380CC4-5D6E-409C-BE32-E72D297353CC}">
              <c16:uniqueId val="{00000002-AA97-487D-9F5F-0019FCB87B6E}"/>
            </c:ext>
          </c:extLst>
        </c:ser>
        <c:dLbls>
          <c:showLegendKey val="0"/>
          <c:showVal val="0"/>
          <c:showCatName val="0"/>
          <c:showSerName val="0"/>
          <c:showPercent val="0"/>
          <c:showBubbleSize val="0"/>
        </c:dLbls>
        <c:gapWidth val="50"/>
        <c:overlap val="-27"/>
        <c:axId val="1362815919"/>
        <c:axId val="1362827439"/>
      </c:barChart>
      <c:catAx>
        <c:axId val="136281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2827439"/>
        <c:crosses val="autoZero"/>
        <c:auto val="1"/>
        <c:lblAlgn val="ctr"/>
        <c:lblOffset val="100"/>
        <c:noMultiLvlLbl val="0"/>
      </c:catAx>
      <c:valAx>
        <c:axId val="1362827439"/>
        <c:scaling>
          <c:orientation val="minMax"/>
        </c:scaling>
        <c:delete val="1"/>
        <c:axPos val="l"/>
        <c:numFmt formatCode="#,##0" sourceLinked="1"/>
        <c:majorTickMark val="none"/>
        <c:minorTickMark val="none"/>
        <c:tickLblPos val="nextTo"/>
        <c:crossAx val="13628159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Housing!$D$548</c:f>
              <c:strCache>
                <c:ptCount val="1"/>
                <c:pt idx="0">
                  <c:v>Other Vacant</c:v>
                </c:pt>
              </c:strCache>
            </c:strRef>
          </c:tx>
          <c:spPr>
            <a:solidFill>
              <a:schemeClr val="accent6"/>
            </a:solidFill>
            <a:ln>
              <a:noFill/>
            </a:ln>
            <a:effectLst/>
          </c:spPr>
          <c:invertIfNegative val="0"/>
          <c:cat>
            <c:numRef>
              <c:f>Housing!$B$549:$B$559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Housing!$D$549:$D$559</c:f>
              <c:numCache>
                <c:formatCode>General</c:formatCode>
                <c:ptCount val="11"/>
                <c:pt idx="0">
                  <c:v>405</c:v>
                </c:pt>
                <c:pt idx="1">
                  <c:v>365</c:v>
                </c:pt>
                <c:pt idx="2">
                  <c:v>271</c:v>
                </c:pt>
                <c:pt idx="3">
                  <c:v>197</c:v>
                </c:pt>
                <c:pt idx="4">
                  <c:v>209</c:v>
                </c:pt>
                <c:pt idx="5">
                  <c:v>200</c:v>
                </c:pt>
                <c:pt idx="6">
                  <c:v>127</c:v>
                </c:pt>
                <c:pt idx="7">
                  <c:v>117</c:v>
                </c:pt>
                <c:pt idx="8">
                  <c:v>87</c:v>
                </c:pt>
                <c:pt idx="9">
                  <c:v>72</c:v>
                </c:pt>
                <c:pt idx="10">
                  <c:v>146</c:v>
                </c:pt>
              </c:numCache>
            </c:numRef>
          </c:val>
          <c:extLst>
            <c:ext xmlns:c16="http://schemas.microsoft.com/office/drawing/2014/chart" uri="{C3380CC4-5D6E-409C-BE32-E72D297353CC}">
              <c16:uniqueId val="{00000000-C5E2-4677-A2A8-98147F9AEDB9}"/>
            </c:ext>
          </c:extLst>
        </c:ser>
        <c:ser>
          <c:idx val="0"/>
          <c:order val="1"/>
          <c:tx>
            <c:strRef>
              <c:f>Housing!$C$548</c:f>
              <c:strCache>
                <c:ptCount val="1"/>
                <c:pt idx="0">
                  <c:v>For seasonal, recreational, or occasional use</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C5E2-4677-A2A8-98147F9AEDB9}"/>
                </c:ext>
              </c:extLst>
            </c:dLbl>
            <c:dLbl>
              <c:idx val="1"/>
              <c:delete val="1"/>
              <c:extLst>
                <c:ext xmlns:c15="http://schemas.microsoft.com/office/drawing/2012/chart" uri="{CE6537A1-D6FC-4f65-9D91-7224C49458BB}"/>
                <c:ext xmlns:c16="http://schemas.microsoft.com/office/drawing/2014/chart" uri="{C3380CC4-5D6E-409C-BE32-E72D297353CC}">
                  <c16:uniqueId val="{00000002-C5E2-4677-A2A8-98147F9AEDB9}"/>
                </c:ext>
              </c:extLst>
            </c:dLbl>
            <c:dLbl>
              <c:idx val="2"/>
              <c:delete val="1"/>
              <c:extLst>
                <c:ext xmlns:c15="http://schemas.microsoft.com/office/drawing/2012/chart" uri="{CE6537A1-D6FC-4f65-9D91-7224C49458BB}"/>
                <c:ext xmlns:c16="http://schemas.microsoft.com/office/drawing/2014/chart" uri="{C3380CC4-5D6E-409C-BE32-E72D297353CC}">
                  <c16:uniqueId val="{00000003-C5E2-4677-A2A8-98147F9AEDB9}"/>
                </c:ext>
              </c:extLst>
            </c:dLbl>
            <c:dLbl>
              <c:idx val="3"/>
              <c:delete val="1"/>
              <c:extLst>
                <c:ext xmlns:c15="http://schemas.microsoft.com/office/drawing/2012/chart" uri="{CE6537A1-D6FC-4f65-9D91-7224C49458BB}"/>
                <c:ext xmlns:c16="http://schemas.microsoft.com/office/drawing/2014/chart" uri="{C3380CC4-5D6E-409C-BE32-E72D297353CC}">
                  <c16:uniqueId val="{00000004-C5E2-4677-A2A8-98147F9AEDB9}"/>
                </c:ext>
              </c:extLst>
            </c:dLbl>
            <c:dLbl>
              <c:idx val="4"/>
              <c:delete val="1"/>
              <c:extLst>
                <c:ext xmlns:c15="http://schemas.microsoft.com/office/drawing/2012/chart" uri="{CE6537A1-D6FC-4f65-9D91-7224C49458BB}"/>
                <c:ext xmlns:c16="http://schemas.microsoft.com/office/drawing/2014/chart" uri="{C3380CC4-5D6E-409C-BE32-E72D297353CC}">
                  <c16:uniqueId val="{00000005-C5E2-4677-A2A8-98147F9AEDB9}"/>
                </c:ext>
              </c:extLst>
            </c:dLbl>
            <c:dLbl>
              <c:idx val="5"/>
              <c:delete val="1"/>
              <c:extLst>
                <c:ext xmlns:c15="http://schemas.microsoft.com/office/drawing/2012/chart" uri="{CE6537A1-D6FC-4f65-9D91-7224C49458BB}"/>
                <c:ext xmlns:c16="http://schemas.microsoft.com/office/drawing/2014/chart" uri="{C3380CC4-5D6E-409C-BE32-E72D297353CC}">
                  <c16:uniqueId val="{00000006-C5E2-4677-A2A8-98147F9AED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Housing!$B$549:$B$559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Housing!$C$549:$C$559</c:f>
              <c:numCache>
                <c:formatCode>General</c:formatCode>
                <c:ptCount val="11"/>
                <c:pt idx="0">
                  <c:v>10</c:v>
                </c:pt>
                <c:pt idx="1">
                  <c:v>10</c:v>
                </c:pt>
                <c:pt idx="2">
                  <c:v>0</c:v>
                </c:pt>
                <c:pt idx="3">
                  <c:v>0</c:v>
                </c:pt>
                <c:pt idx="4">
                  <c:v>0</c:v>
                </c:pt>
                <c:pt idx="5">
                  <c:v>0</c:v>
                </c:pt>
                <c:pt idx="6">
                  <c:v>48</c:v>
                </c:pt>
                <c:pt idx="7">
                  <c:v>36</c:v>
                </c:pt>
                <c:pt idx="8">
                  <c:v>48</c:v>
                </c:pt>
                <c:pt idx="9">
                  <c:v>64</c:v>
                </c:pt>
                <c:pt idx="10">
                  <c:v>59</c:v>
                </c:pt>
              </c:numCache>
            </c:numRef>
          </c:val>
          <c:extLst>
            <c:ext xmlns:c16="http://schemas.microsoft.com/office/drawing/2014/chart" uri="{C3380CC4-5D6E-409C-BE32-E72D297353CC}">
              <c16:uniqueId val="{00000007-C5E2-4677-A2A8-98147F9AEDB9}"/>
            </c:ext>
          </c:extLst>
        </c:ser>
        <c:ser>
          <c:idx val="2"/>
          <c:order val="2"/>
          <c:tx>
            <c:strRef>
              <c:f>Housing!$E$548</c:f>
              <c:strCache>
                <c:ptCount val="1"/>
                <c:pt idx="0">
                  <c:v>All Vacant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Housing!$B$549:$B$559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Housing!$E$549:$E$559</c:f>
              <c:numCache>
                <c:formatCode>General</c:formatCode>
                <c:ptCount val="11"/>
                <c:pt idx="0">
                  <c:v>415</c:v>
                </c:pt>
                <c:pt idx="1">
                  <c:v>375</c:v>
                </c:pt>
                <c:pt idx="2">
                  <c:v>271</c:v>
                </c:pt>
                <c:pt idx="3">
                  <c:v>197</c:v>
                </c:pt>
                <c:pt idx="4">
                  <c:v>209</c:v>
                </c:pt>
                <c:pt idx="5">
                  <c:v>200</c:v>
                </c:pt>
                <c:pt idx="6">
                  <c:v>175</c:v>
                </c:pt>
                <c:pt idx="7">
                  <c:v>153</c:v>
                </c:pt>
                <c:pt idx="8">
                  <c:v>135</c:v>
                </c:pt>
                <c:pt idx="9">
                  <c:v>136</c:v>
                </c:pt>
                <c:pt idx="10">
                  <c:v>205</c:v>
                </c:pt>
              </c:numCache>
            </c:numRef>
          </c:val>
          <c:extLst>
            <c:ext xmlns:c16="http://schemas.microsoft.com/office/drawing/2014/chart" uri="{C3380CC4-5D6E-409C-BE32-E72D297353CC}">
              <c16:uniqueId val="{00000008-C5E2-4677-A2A8-98147F9AEDB9}"/>
            </c:ext>
          </c:extLst>
        </c:ser>
        <c:dLbls>
          <c:showLegendKey val="0"/>
          <c:showVal val="0"/>
          <c:showCatName val="0"/>
          <c:showSerName val="0"/>
          <c:showPercent val="0"/>
          <c:showBubbleSize val="0"/>
        </c:dLbls>
        <c:gapWidth val="75"/>
        <c:overlap val="100"/>
        <c:axId val="162145472"/>
        <c:axId val="162135536"/>
      </c:barChart>
      <c:catAx>
        <c:axId val="16214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135536"/>
        <c:crosses val="autoZero"/>
        <c:auto val="1"/>
        <c:lblAlgn val="ctr"/>
        <c:lblOffset val="100"/>
        <c:noMultiLvlLbl val="0"/>
      </c:catAx>
      <c:valAx>
        <c:axId val="162135536"/>
        <c:scaling>
          <c:orientation val="minMax"/>
          <c:max val="4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145472"/>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Jobs!$C$135</c:f>
              <c:strCache>
                <c:ptCount val="1"/>
                <c:pt idx="0">
                  <c:v>Avg. Annual Wage</c:v>
                </c:pt>
              </c:strCache>
            </c:strRef>
          </c:tx>
          <c:spPr>
            <a:solidFill>
              <a:schemeClr val="accent1"/>
            </a:solidFill>
            <a:ln>
              <a:noFill/>
            </a:ln>
            <a:effectLst/>
          </c:spPr>
          <c:invertIfNegative val="0"/>
          <c:dPt>
            <c:idx val="0"/>
            <c:invertIfNegative val="0"/>
            <c:bubble3D val="0"/>
            <c:spPr>
              <a:solidFill>
                <a:srgbClr val="958CB2"/>
              </a:solidFill>
              <a:ln>
                <a:noFill/>
              </a:ln>
              <a:effectLst/>
            </c:spPr>
            <c:extLst>
              <c:ext xmlns:c16="http://schemas.microsoft.com/office/drawing/2014/chart" uri="{C3380CC4-5D6E-409C-BE32-E72D297353CC}">
                <c16:uniqueId val="{00000000-6162-46C3-B4B5-54233D43A44A}"/>
              </c:ext>
            </c:extLst>
          </c:dPt>
          <c:dPt>
            <c:idx val="1"/>
            <c:invertIfNegative val="0"/>
            <c:bubble3D val="0"/>
            <c:spPr>
              <a:solidFill>
                <a:srgbClr val="958CB2"/>
              </a:solidFill>
              <a:ln>
                <a:noFill/>
              </a:ln>
              <a:effectLst/>
            </c:spPr>
            <c:extLst>
              <c:ext xmlns:c16="http://schemas.microsoft.com/office/drawing/2014/chart" uri="{C3380CC4-5D6E-409C-BE32-E72D297353CC}">
                <c16:uniqueId val="{00000001-6162-46C3-B4B5-54233D43A44A}"/>
              </c:ext>
            </c:extLst>
          </c:dPt>
          <c:dPt>
            <c:idx val="2"/>
            <c:invertIfNegative val="0"/>
            <c:bubble3D val="0"/>
            <c:spPr>
              <a:solidFill>
                <a:srgbClr val="958CB2"/>
              </a:solidFill>
              <a:ln>
                <a:noFill/>
              </a:ln>
              <a:effectLst/>
            </c:spPr>
            <c:extLst>
              <c:ext xmlns:c16="http://schemas.microsoft.com/office/drawing/2014/chart" uri="{C3380CC4-5D6E-409C-BE32-E72D297353CC}">
                <c16:uniqueId val="{00000002-6162-46C3-B4B5-54233D43A44A}"/>
              </c:ext>
            </c:extLst>
          </c:dPt>
          <c:dPt>
            <c:idx val="3"/>
            <c:invertIfNegative val="0"/>
            <c:bubble3D val="0"/>
            <c:spPr>
              <a:solidFill>
                <a:srgbClr val="958CB2"/>
              </a:solidFill>
              <a:ln>
                <a:noFill/>
              </a:ln>
              <a:effectLst/>
            </c:spPr>
            <c:extLst>
              <c:ext xmlns:c16="http://schemas.microsoft.com/office/drawing/2014/chart" uri="{C3380CC4-5D6E-409C-BE32-E72D297353CC}">
                <c16:uniqueId val="{00000003-6162-46C3-B4B5-54233D43A44A}"/>
              </c:ext>
            </c:extLst>
          </c:dPt>
          <c:dPt>
            <c:idx val="4"/>
            <c:invertIfNegative val="0"/>
            <c:bubble3D val="0"/>
            <c:spPr>
              <a:solidFill>
                <a:srgbClr val="958CB2"/>
              </a:solidFill>
              <a:ln>
                <a:noFill/>
              </a:ln>
              <a:effectLst/>
            </c:spPr>
            <c:extLst>
              <c:ext xmlns:c16="http://schemas.microsoft.com/office/drawing/2014/chart" uri="{C3380CC4-5D6E-409C-BE32-E72D297353CC}">
                <c16:uniqueId val="{00000004-6162-46C3-B4B5-54233D43A44A}"/>
              </c:ext>
            </c:extLst>
          </c:dPt>
          <c:dPt>
            <c:idx val="5"/>
            <c:invertIfNegative val="0"/>
            <c:bubble3D val="0"/>
            <c:spPr>
              <a:solidFill>
                <a:srgbClr val="958CB2"/>
              </a:solidFill>
              <a:ln>
                <a:noFill/>
              </a:ln>
              <a:effectLst/>
            </c:spPr>
            <c:extLst>
              <c:ext xmlns:c16="http://schemas.microsoft.com/office/drawing/2014/chart" uri="{C3380CC4-5D6E-409C-BE32-E72D297353CC}">
                <c16:uniqueId val="{00000005-6162-46C3-B4B5-54233D43A44A}"/>
              </c:ext>
            </c:extLst>
          </c:dPt>
          <c:dPt>
            <c:idx val="6"/>
            <c:invertIfNegative val="0"/>
            <c:bubble3D val="0"/>
            <c:spPr>
              <a:solidFill>
                <a:srgbClr val="958CB2"/>
              </a:solidFill>
              <a:ln>
                <a:noFill/>
              </a:ln>
              <a:effectLst/>
            </c:spPr>
            <c:extLst>
              <c:ext xmlns:c16="http://schemas.microsoft.com/office/drawing/2014/chart" uri="{C3380CC4-5D6E-409C-BE32-E72D297353CC}">
                <c16:uniqueId val="{00000006-6162-46C3-B4B5-54233D43A44A}"/>
              </c:ext>
            </c:extLst>
          </c:dPt>
          <c:dPt>
            <c:idx val="7"/>
            <c:invertIfNegative val="0"/>
            <c:bubble3D val="0"/>
            <c:spPr>
              <a:solidFill>
                <a:srgbClr val="958CB2"/>
              </a:solidFill>
              <a:ln>
                <a:noFill/>
              </a:ln>
              <a:effectLst/>
            </c:spPr>
            <c:extLst>
              <c:ext xmlns:c16="http://schemas.microsoft.com/office/drawing/2014/chart" uri="{C3380CC4-5D6E-409C-BE32-E72D297353CC}">
                <c16:uniqueId val="{00000007-6162-46C3-B4B5-54233D43A44A}"/>
              </c:ext>
            </c:extLst>
          </c:dPt>
          <c:dPt>
            <c:idx val="8"/>
            <c:invertIfNegative val="0"/>
            <c:bubble3D val="0"/>
            <c:spPr>
              <a:solidFill>
                <a:srgbClr val="8CC63E"/>
              </a:solidFill>
              <a:ln>
                <a:noFill/>
              </a:ln>
              <a:effectLst/>
            </c:spPr>
            <c:extLst>
              <c:ext xmlns:c16="http://schemas.microsoft.com/office/drawing/2014/chart" uri="{C3380CC4-5D6E-409C-BE32-E72D297353CC}">
                <c16:uniqueId val="{00000008-6162-46C3-B4B5-54233D43A44A}"/>
              </c:ext>
            </c:extLst>
          </c:dPt>
          <c:dPt>
            <c:idx val="9"/>
            <c:invertIfNegative val="0"/>
            <c:bubble3D val="0"/>
            <c:spPr>
              <a:solidFill>
                <a:srgbClr val="8CC63E"/>
              </a:solidFill>
              <a:ln>
                <a:noFill/>
              </a:ln>
              <a:effectLst/>
            </c:spPr>
            <c:extLst>
              <c:ext xmlns:c16="http://schemas.microsoft.com/office/drawing/2014/chart" uri="{C3380CC4-5D6E-409C-BE32-E72D297353CC}">
                <c16:uniqueId val="{00000009-6162-46C3-B4B5-54233D43A44A}"/>
              </c:ext>
            </c:extLst>
          </c:dPt>
          <c:dPt>
            <c:idx val="10"/>
            <c:invertIfNegative val="0"/>
            <c:bubble3D val="0"/>
            <c:spPr>
              <a:solidFill>
                <a:srgbClr val="8CC63E"/>
              </a:solidFill>
              <a:ln>
                <a:noFill/>
              </a:ln>
              <a:effectLst/>
            </c:spPr>
            <c:extLst>
              <c:ext xmlns:c16="http://schemas.microsoft.com/office/drawing/2014/chart" uri="{C3380CC4-5D6E-409C-BE32-E72D297353CC}">
                <c16:uniqueId val="{0000000A-6162-46C3-B4B5-54233D43A44A}"/>
              </c:ext>
            </c:extLst>
          </c:dPt>
          <c:dPt>
            <c:idx val="11"/>
            <c:invertIfNegative val="0"/>
            <c:bubble3D val="0"/>
            <c:spPr>
              <a:solidFill>
                <a:srgbClr val="8CC63E"/>
              </a:solidFill>
              <a:ln>
                <a:noFill/>
              </a:ln>
              <a:effectLst/>
            </c:spPr>
            <c:extLst>
              <c:ext xmlns:c16="http://schemas.microsoft.com/office/drawing/2014/chart" uri="{C3380CC4-5D6E-409C-BE32-E72D297353CC}">
                <c16:uniqueId val="{0000000B-6162-46C3-B4B5-54233D43A44A}"/>
              </c:ext>
            </c:extLst>
          </c:dPt>
          <c:dPt>
            <c:idx val="12"/>
            <c:invertIfNegative val="0"/>
            <c:bubble3D val="0"/>
            <c:spPr>
              <a:solidFill>
                <a:srgbClr val="958CB2"/>
              </a:solidFill>
              <a:ln>
                <a:noFill/>
              </a:ln>
              <a:effectLst/>
            </c:spPr>
            <c:extLst>
              <c:ext xmlns:c16="http://schemas.microsoft.com/office/drawing/2014/chart" uri="{C3380CC4-5D6E-409C-BE32-E72D297353CC}">
                <c16:uniqueId val="{0000000C-6162-46C3-B4B5-54233D43A44A}"/>
              </c:ext>
            </c:extLst>
          </c:dPt>
          <c:dPt>
            <c:idx val="13"/>
            <c:invertIfNegative val="0"/>
            <c:bubble3D val="0"/>
            <c:spPr>
              <a:solidFill>
                <a:srgbClr val="958CB2"/>
              </a:solidFill>
              <a:ln>
                <a:noFill/>
              </a:ln>
              <a:effectLst/>
            </c:spPr>
            <c:extLst>
              <c:ext xmlns:c16="http://schemas.microsoft.com/office/drawing/2014/chart" uri="{C3380CC4-5D6E-409C-BE32-E72D297353CC}">
                <c16:uniqueId val="{0000000D-6162-46C3-B4B5-54233D43A44A}"/>
              </c:ext>
            </c:extLst>
          </c:dPt>
          <c:dPt>
            <c:idx val="14"/>
            <c:invertIfNegative val="0"/>
            <c:bubble3D val="0"/>
            <c:spPr>
              <a:solidFill>
                <a:srgbClr val="8CC63E"/>
              </a:solidFill>
              <a:ln>
                <a:noFill/>
              </a:ln>
              <a:effectLst/>
            </c:spPr>
            <c:extLst>
              <c:ext xmlns:c16="http://schemas.microsoft.com/office/drawing/2014/chart" uri="{C3380CC4-5D6E-409C-BE32-E72D297353CC}">
                <c16:uniqueId val="{0000000E-6162-46C3-B4B5-54233D43A44A}"/>
              </c:ext>
            </c:extLst>
          </c:dPt>
          <c:dPt>
            <c:idx val="15"/>
            <c:invertIfNegative val="0"/>
            <c:bubble3D val="0"/>
            <c:spPr>
              <a:solidFill>
                <a:srgbClr val="8CC63E"/>
              </a:solidFill>
              <a:ln>
                <a:noFill/>
              </a:ln>
              <a:effectLst/>
            </c:spPr>
            <c:extLst>
              <c:ext xmlns:c16="http://schemas.microsoft.com/office/drawing/2014/chart" uri="{C3380CC4-5D6E-409C-BE32-E72D297353CC}">
                <c16:uniqueId val="{0000000F-6162-46C3-B4B5-54233D43A44A}"/>
              </c:ext>
            </c:extLst>
          </c:dPt>
          <c:dPt>
            <c:idx val="16"/>
            <c:invertIfNegative val="0"/>
            <c:bubble3D val="0"/>
            <c:spPr>
              <a:solidFill>
                <a:srgbClr val="8CC63E"/>
              </a:solidFill>
              <a:ln>
                <a:noFill/>
              </a:ln>
              <a:effectLst/>
            </c:spPr>
            <c:extLst>
              <c:ext xmlns:c16="http://schemas.microsoft.com/office/drawing/2014/chart" uri="{C3380CC4-5D6E-409C-BE32-E72D297353CC}">
                <c16:uniqueId val="{00000010-6162-46C3-B4B5-54233D43A44A}"/>
              </c:ext>
            </c:extLst>
          </c:dPt>
          <c:dLbls>
            <c:dLbl>
              <c:idx val="0"/>
              <c:tx>
                <c:rich>
                  <a:bodyPr/>
                  <a:lstStyle/>
                  <a:p>
                    <a:fld id="{ACC49FBA-2BC4-4B92-8F2E-1B01CE8040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6162-46C3-B4B5-54233D43A44A}"/>
                </c:ext>
              </c:extLst>
            </c:dLbl>
            <c:dLbl>
              <c:idx val="1"/>
              <c:tx>
                <c:rich>
                  <a:bodyPr/>
                  <a:lstStyle/>
                  <a:p>
                    <a:fld id="{2EA027F8-8FFA-4368-8AB5-CA6510972B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162-46C3-B4B5-54233D43A44A}"/>
                </c:ext>
              </c:extLst>
            </c:dLbl>
            <c:dLbl>
              <c:idx val="2"/>
              <c:tx>
                <c:rich>
                  <a:bodyPr/>
                  <a:lstStyle/>
                  <a:p>
                    <a:fld id="{F87A5711-ABC3-4692-9300-377192EA7A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162-46C3-B4B5-54233D43A44A}"/>
                </c:ext>
              </c:extLst>
            </c:dLbl>
            <c:dLbl>
              <c:idx val="3"/>
              <c:tx>
                <c:rich>
                  <a:bodyPr/>
                  <a:lstStyle/>
                  <a:p>
                    <a:fld id="{3827A896-E25D-47F7-A0B3-D56E4E2469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162-46C3-B4B5-54233D43A44A}"/>
                </c:ext>
              </c:extLst>
            </c:dLbl>
            <c:dLbl>
              <c:idx val="4"/>
              <c:tx>
                <c:rich>
                  <a:bodyPr/>
                  <a:lstStyle/>
                  <a:p>
                    <a:fld id="{D3C1ACA4-7325-48DA-83CB-EA10C20967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162-46C3-B4B5-54233D43A44A}"/>
                </c:ext>
              </c:extLst>
            </c:dLbl>
            <c:dLbl>
              <c:idx val="5"/>
              <c:tx>
                <c:rich>
                  <a:bodyPr/>
                  <a:lstStyle/>
                  <a:p>
                    <a:fld id="{15F1A012-9B72-4060-BD50-6612F74B86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162-46C3-B4B5-54233D43A44A}"/>
                </c:ext>
              </c:extLst>
            </c:dLbl>
            <c:dLbl>
              <c:idx val="6"/>
              <c:tx>
                <c:rich>
                  <a:bodyPr/>
                  <a:lstStyle/>
                  <a:p>
                    <a:fld id="{2489AB0E-39F1-4FB9-BADF-497FD868DC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162-46C3-B4B5-54233D43A44A}"/>
                </c:ext>
              </c:extLst>
            </c:dLbl>
            <c:dLbl>
              <c:idx val="7"/>
              <c:tx>
                <c:rich>
                  <a:bodyPr/>
                  <a:lstStyle/>
                  <a:p>
                    <a:fld id="{2B67F8BF-3524-4685-A421-9A55F75D7D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162-46C3-B4B5-54233D43A44A}"/>
                </c:ext>
              </c:extLst>
            </c:dLbl>
            <c:dLbl>
              <c:idx val="8"/>
              <c:tx>
                <c:rich>
                  <a:bodyPr/>
                  <a:lstStyle/>
                  <a:p>
                    <a:fld id="{E525C03F-C0BE-4984-8181-B982E88118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162-46C3-B4B5-54233D43A44A}"/>
                </c:ext>
              </c:extLst>
            </c:dLbl>
            <c:dLbl>
              <c:idx val="9"/>
              <c:tx>
                <c:rich>
                  <a:bodyPr/>
                  <a:lstStyle/>
                  <a:p>
                    <a:fld id="{96EDE95C-420B-4BFB-B6FA-26B73B83A2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162-46C3-B4B5-54233D43A44A}"/>
                </c:ext>
              </c:extLst>
            </c:dLbl>
            <c:dLbl>
              <c:idx val="10"/>
              <c:tx>
                <c:rich>
                  <a:bodyPr/>
                  <a:lstStyle/>
                  <a:p>
                    <a:fld id="{D13C347E-8218-435D-B2B7-9338989E72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162-46C3-B4B5-54233D43A44A}"/>
                </c:ext>
              </c:extLst>
            </c:dLbl>
            <c:dLbl>
              <c:idx val="11"/>
              <c:tx>
                <c:rich>
                  <a:bodyPr/>
                  <a:lstStyle/>
                  <a:p>
                    <a:fld id="{6E8D5647-7058-4EC4-8BDF-2C59C2F98B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162-46C3-B4B5-54233D43A44A}"/>
                </c:ext>
              </c:extLst>
            </c:dLbl>
            <c:dLbl>
              <c:idx val="12"/>
              <c:tx>
                <c:rich>
                  <a:bodyPr/>
                  <a:lstStyle/>
                  <a:p>
                    <a:fld id="{3882D2EF-1A2E-4399-9D9D-5AF5BF268C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6162-46C3-B4B5-54233D43A44A}"/>
                </c:ext>
              </c:extLst>
            </c:dLbl>
            <c:dLbl>
              <c:idx val="13"/>
              <c:tx>
                <c:rich>
                  <a:bodyPr/>
                  <a:lstStyle/>
                  <a:p>
                    <a:fld id="{468BC3CB-062B-45B2-8B03-C9ECA4D984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162-46C3-B4B5-54233D43A44A}"/>
                </c:ext>
              </c:extLst>
            </c:dLbl>
            <c:dLbl>
              <c:idx val="14"/>
              <c:tx>
                <c:rich>
                  <a:bodyPr/>
                  <a:lstStyle/>
                  <a:p>
                    <a:fld id="{F759EAF4-7FD6-4AEF-9740-367217B804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162-46C3-B4B5-54233D43A44A}"/>
                </c:ext>
              </c:extLst>
            </c:dLbl>
            <c:dLbl>
              <c:idx val="15"/>
              <c:tx>
                <c:rich>
                  <a:bodyPr/>
                  <a:lstStyle/>
                  <a:p>
                    <a:fld id="{36AFB5EF-0EAA-4B6B-B3FD-6521CBBB05E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162-46C3-B4B5-54233D43A44A}"/>
                </c:ext>
              </c:extLst>
            </c:dLbl>
            <c:dLbl>
              <c:idx val="16"/>
              <c:tx>
                <c:rich>
                  <a:bodyPr/>
                  <a:lstStyle/>
                  <a:p>
                    <a:fld id="{DE38B041-C8F5-4422-B739-B960FE0ACB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6162-46C3-B4B5-54233D43A4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Jobs!$B$136:$B$152</c:f>
              <c:strCache>
                <c:ptCount val="17"/>
                <c:pt idx="0">
                  <c:v>Family Medicine Physicians</c:v>
                </c:pt>
                <c:pt idx="1">
                  <c:v>Physician Assistants</c:v>
                </c:pt>
                <c:pt idx="2">
                  <c:v>Pharmacists</c:v>
                </c:pt>
                <c:pt idx="3">
                  <c:v>Registered Nurses</c:v>
                </c:pt>
                <c:pt idx="4">
                  <c:v>Physical Therapists</c:v>
                </c:pt>
                <c:pt idx="5">
                  <c:v>Secondary School Teachers</c:v>
                </c:pt>
                <c:pt idx="6">
                  <c:v>Elementary School Teachers</c:v>
                </c:pt>
                <c:pt idx="7">
                  <c:v>Paramedics</c:v>
                </c:pt>
                <c:pt idx="8">
                  <c:v>Retail Supervisors</c:v>
                </c:pt>
                <c:pt idx="9">
                  <c:v>Chefs</c:v>
                </c:pt>
                <c:pt idx="10">
                  <c:v>Bartenders</c:v>
                </c:pt>
                <c:pt idx="11">
                  <c:v>Waiters</c:v>
                </c:pt>
                <c:pt idx="12">
                  <c:v>Medical Assistants</c:v>
                </c:pt>
                <c:pt idx="13">
                  <c:v>Preschool Teachers</c:v>
                </c:pt>
                <c:pt idx="14">
                  <c:v>Retail Salespersons</c:v>
                </c:pt>
                <c:pt idx="15">
                  <c:v>Cashiers</c:v>
                </c:pt>
                <c:pt idx="16">
                  <c:v>Hotel Desk Clerk</c:v>
                </c:pt>
              </c:strCache>
            </c:strRef>
          </c:cat>
          <c:val>
            <c:numRef>
              <c:f>Jobs!$C$136:$C$152</c:f>
              <c:numCache>
                <c:formatCode>"$"#,##0_);[Red]\("$"#,##0\)</c:formatCode>
                <c:ptCount val="17"/>
                <c:pt idx="0">
                  <c:v>247620</c:v>
                </c:pt>
                <c:pt idx="1">
                  <c:v>143310</c:v>
                </c:pt>
                <c:pt idx="2">
                  <c:v>141460</c:v>
                </c:pt>
                <c:pt idx="3">
                  <c:v>103900</c:v>
                </c:pt>
                <c:pt idx="4">
                  <c:v>101420</c:v>
                </c:pt>
                <c:pt idx="5">
                  <c:v>93060</c:v>
                </c:pt>
                <c:pt idx="6">
                  <c:v>86330</c:v>
                </c:pt>
                <c:pt idx="7">
                  <c:v>81180</c:v>
                </c:pt>
                <c:pt idx="8">
                  <c:v>54480</c:v>
                </c:pt>
                <c:pt idx="9">
                  <c:v>51060</c:v>
                </c:pt>
                <c:pt idx="10">
                  <c:v>50030</c:v>
                </c:pt>
                <c:pt idx="11">
                  <c:v>49830</c:v>
                </c:pt>
                <c:pt idx="12">
                  <c:v>48910</c:v>
                </c:pt>
                <c:pt idx="13">
                  <c:v>44480</c:v>
                </c:pt>
                <c:pt idx="14">
                  <c:v>40500</c:v>
                </c:pt>
                <c:pt idx="15">
                  <c:v>36940</c:v>
                </c:pt>
                <c:pt idx="16">
                  <c:v>35660</c:v>
                </c:pt>
              </c:numCache>
            </c:numRef>
          </c:val>
          <c:extLst>
            <c:ext xmlns:c15="http://schemas.microsoft.com/office/drawing/2012/chart" uri="{02D57815-91ED-43cb-92C2-25804820EDAC}">
              <c15:datalabelsRange>
                <c15:f>Jobs!$F$136:$F$152</c15:f>
                <c15:dlblRangeCache>
                  <c:ptCount val="17"/>
                  <c:pt idx="0">
                    <c:v>$248k</c:v>
                  </c:pt>
                  <c:pt idx="1">
                    <c:v>$143k</c:v>
                  </c:pt>
                  <c:pt idx="2">
                    <c:v>$141k</c:v>
                  </c:pt>
                  <c:pt idx="3">
                    <c:v>$103k</c:v>
                  </c:pt>
                  <c:pt idx="4">
                    <c:v>$101k</c:v>
                  </c:pt>
                  <c:pt idx="5">
                    <c:v>$93k</c:v>
                  </c:pt>
                  <c:pt idx="6">
                    <c:v>$86k</c:v>
                  </c:pt>
                  <c:pt idx="7">
                    <c:v>$81k</c:v>
                  </c:pt>
                  <c:pt idx="8">
                    <c:v>$54k</c:v>
                  </c:pt>
                  <c:pt idx="9">
                    <c:v>$51k</c:v>
                  </c:pt>
                  <c:pt idx="10">
                    <c:v>$50k</c:v>
                  </c:pt>
                  <c:pt idx="11">
                    <c:v>$49k</c:v>
                  </c:pt>
                  <c:pt idx="12">
                    <c:v>$48k</c:v>
                  </c:pt>
                  <c:pt idx="13">
                    <c:v>$44k</c:v>
                  </c:pt>
                  <c:pt idx="14">
                    <c:v>$40k</c:v>
                  </c:pt>
                  <c:pt idx="15">
                    <c:v>$36k</c:v>
                  </c:pt>
                  <c:pt idx="16">
                    <c:v>$36k</c:v>
                  </c:pt>
                </c15:dlblRangeCache>
              </c15:datalabelsRange>
            </c:ext>
            <c:ext xmlns:c16="http://schemas.microsoft.com/office/drawing/2014/chart" uri="{C3380CC4-5D6E-409C-BE32-E72D297353CC}">
              <c16:uniqueId val="{00000011-6162-46C3-B4B5-54233D43A44A}"/>
            </c:ext>
          </c:extLst>
        </c:ser>
        <c:dLbls>
          <c:showLegendKey val="0"/>
          <c:showVal val="0"/>
          <c:showCatName val="0"/>
          <c:showSerName val="0"/>
          <c:showPercent val="0"/>
          <c:showBubbleSize val="0"/>
        </c:dLbls>
        <c:gapWidth val="75"/>
        <c:overlap val="-27"/>
        <c:axId val="748286383"/>
        <c:axId val="748292623"/>
      </c:barChart>
      <c:lineChart>
        <c:grouping val="standard"/>
        <c:varyColors val="0"/>
        <c:ser>
          <c:idx val="2"/>
          <c:order val="2"/>
          <c:tx>
            <c:strRef>
              <c:f>Jobs!$E$135</c:f>
              <c:strCache>
                <c:ptCount val="1"/>
                <c:pt idx="0">
                  <c:v>Avg. Annual Wage (Clallam County)</c:v>
                </c:pt>
              </c:strCache>
            </c:strRef>
          </c:tx>
          <c:spPr>
            <a:ln w="28575" cap="rnd">
              <a:solidFill>
                <a:schemeClr val="accent3"/>
              </a:solidFill>
              <a:round/>
            </a:ln>
            <a:effectLst/>
          </c:spPr>
          <c:marker>
            <c:symbol val="none"/>
          </c:marker>
          <c:cat>
            <c:strRef>
              <c:f>Jobs!$B$136:$B$152</c:f>
              <c:strCache>
                <c:ptCount val="17"/>
                <c:pt idx="0">
                  <c:v>Family Medicine Physicians</c:v>
                </c:pt>
                <c:pt idx="1">
                  <c:v>Physician Assistants</c:v>
                </c:pt>
                <c:pt idx="2">
                  <c:v>Pharmacists</c:v>
                </c:pt>
                <c:pt idx="3">
                  <c:v>Registered Nurses</c:v>
                </c:pt>
                <c:pt idx="4">
                  <c:v>Physical Therapists</c:v>
                </c:pt>
                <c:pt idx="5">
                  <c:v>Secondary School Teachers</c:v>
                </c:pt>
                <c:pt idx="6">
                  <c:v>Elementary School Teachers</c:v>
                </c:pt>
                <c:pt idx="7">
                  <c:v>Paramedics</c:v>
                </c:pt>
                <c:pt idx="8">
                  <c:v>Retail Supervisors</c:v>
                </c:pt>
                <c:pt idx="9">
                  <c:v>Chefs</c:v>
                </c:pt>
                <c:pt idx="10">
                  <c:v>Bartenders</c:v>
                </c:pt>
                <c:pt idx="11">
                  <c:v>Waiters</c:v>
                </c:pt>
                <c:pt idx="12">
                  <c:v>Medical Assistants</c:v>
                </c:pt>
                <c:pt idx="13">
                  <c:v>Preschool Teachers</c:v>
                </c:pt>
                <c:pt idx="14">
                  <c:v>Retail Salespersons</c:v>
                </c:pt>
                <c:pt idx="15">
                  <c:v>Cashiers</c:v>
                </c:pt>
                <c:pt idx="16">
                  <c:v>Hotel Desk Clerk</c:v>
                </c:pt>
              </c:strCache>
            </c:strRef>
          </c:cat>
          <c:val>
            <c:numRef>
              <c:f>Jobs!$E$136:$E$152</c:f>
              <c:numCache>
                <c:formatCode>"$"#,##0_);[Red]\("$"#,##0\)</c:formatCode>
                <c:ptCount val="17"/>
                <c:pt idx="0">
                  <c:v>57616</c:v>
                </c:pt>
                <c:pt idx="1">
                  <c:v>57616</c:v>
                </c:pt>
                <c:pt idx="2">
                  <c:v>57616</c:v>
                </c:pt>
                <c:pt idx="3">
                  <c:v>57616</c:v>
                </c:pt>
                <c:pt idx="4">
                  <c:v>57616</c:v>
                </c:pt>
                <c:pt idx="5">
                  <c:v>57616</c:v>
                </c:pt>
                <c:pt idx="6">
                  <c:v>57616</c:v>
                </c:pt>
                <c:pt idx="7">
                  <c:v>57616</c:v>
                </c:pt>
                <c:pt idx="8">
                  <c:v>57616</c:v>
                </c:pt>
                <c:pt idx="9">
                  <c:v>57616</c:v>
                </c:pt>
                <c:pt idx="10">
                  <c:v>57616</c:v>
                </c:pt>
                <c:pt idx="11">
                  <c:v>57616</c:v>
                </c:pt>
                <c:pt idx="12">
                  <c:v>57616</c:v>
                </c:pt>
                <c:pt idx="13">
                  <c:v>57616</c:v>
                </c:pt>
                <c:pt idx="14">
                  <c:v>57616</c:v>
                </c:pt>
                <c:pt idx="15">
                  <c:v>57616</c:v>
                </c:pt>
                <c:pt idx="16">
                  <c:v>57616</c:v>
                </c:pt>
              </c:numCache>
            </c:numRef>
          </c:val>
          <c:smooth val="0"/>
          <c:extLst>
            <c:ext xmlns:c16="http://schemas.microsoft.com/office/drawing/2014/chart" uri="{C3380CC4-5D6E-409C-BE32-E72D297353CC}">
              <c16:uniqueId val="{00000012-6162-46C3-B4B5-54233D43A44A}"/>
            </c:ext>
          </c:extLst>
        </c:ser>
        <c:dLbls>
          <c:showLegendKey val="0"/>
          <c:showVal val="0"/>
          <c:showCatName val="0"/>
          <c:showSerName val="0"/>
          <c:showPercent val="0"/>
          <c:showBubbleSize val="0"/>
        </c:dLbls>
        <c:marker val="1"/>
        <c:smooth val="0"/>
        <c:axId val="748286383"/>
        <c:axId val="748292623"/>
        <c:extLst>
          <c:ext xmlns:c15="http://schemas.microsoft.com/office/drawing/2012/chart" uri="{02D57815-91ED-43cb-92C2-25804820EDAC}">
            <c15:filteredLineSeries>
              <c15:ser>
                <c:idx val="1"/>
                <c:order val="1"/>
                <c:tx>
                  <c:strRef>
                    <c:extLst>
                      <c:ext uri="{02D57815-91ED-43cb-92C2-25804820EDAC}">
                        <c15:formulaRef>
                          <c15:sqref>Jobs!$D$135</c15:sqref>
                        </c15:formulaRef>
                      </c:ext>
                    </c:extLst>
                    <c:strCache>
                      <c:ptCount val="1"/>
                      <c:pt idx="0">
                        <c:v>Avg. Annual Wage (Western WA Non-Metro)</c:v>
                      </c:pt>
                    </c:strCache>
                  </c:strRef>
                </c:tx>
                <c:spPr>
                  <a:ln w="28575" cap="rnd">
                    <a:solidFill>
                      <a:schemeClr val="accent2"/>
                    </a:solidFill>
                    <a:round/>
                  </a:ln>
                  <a:effectLst/>
                </c:spPr>
                <c:marker>
                  <c:symbol val="none"/>
                </c:marker>
                <c:cat>
                  <c:strRef>
                    <c:extLst>
                      <c:ext uri="{02D57815-91ED-43cb-92C2-25804820EDAC}">
                        <c15:formulaRef>
                          <c15:sqref>Jobs!$B$136:$B$152</c15:sqref>
                        </c15:formulaRef>
                      </c:ext>
                    </c:extLst>
                    <c:strCache>
                      <c:ptCount val="17"/>
                      <c:pt idx="0">
                        <c:v>Family Medicine Physicians</c:v>
                      </c:pt>
                      <c:pt idx="1">
                        <c:v>Physician Assistants</c:v>
                      </c:pt>
                      <c:pt idx="2">
                        <c:v>Pharmacists</c:v>
                      </c:pt>
                      <c:pt idx="3">
                        <c:v>Registered Nurses</c:v>
                      </c:pt>
                      <c:pt idx="4">
                        <c:v>Physical Therapists</c:v>
                      </c:pt>
                      <c:pt idx="5">
                        <c:v>Secondary School Teachers</c:v>
                      </c:pt>
                      <c:pt idx="6">
                        <c:v>Elementary School Teachers</c:v>
                      </c:pt>
                      <c:pt idx="7">
                        <c:v>Paramedics</c:v>
                      </c:pt>
                      <c:pt idx="8">
                        <c:v>Retail Supervisors</c:v>
                      </c:pt>
                      <c:pt idx="9">
                        <c:v>Chefs</c:v>
                      </c:pt>
                      <c:pt idx="10">
                        <c:v>Bartenders</c:v>
                      </c:pt>
                      <c:pt idx="11">
                        <c:v>Waiters</c:v>
                      </c:pt>
                      <c:pt idx="12">
                        <c:v>Medical Assistants</c:v>
                      </c:pt>
                      <c:pt idx="13">
                        <c:v>Preschool Teachers</c:v>
                      </c:pt>
                      <c:pt idx="14">
                        <c:v>Retail Salespersons</c:v>
                      </c:pt>
                      <c:pt idx="15">
                        <c:v>Cashiers</c:v>
                      </c:pt>
                      <c:pt idx="16">
                        <c:v>Hotel Desk Clerk</c:v>
                      </c:pt>
                    </c:strCache>
                  </c:strRef>
                </c:cat>
                <c:val>
                  <c:numRef>
                    <c:extLst>
                      <c:ext uri="{02D57815-91ED-43cb-92C2-25804820EDAC}">
                        <c15:formulaRef>
                          <c15:sqref>Jobs!$D$136:$D$152</c15:sqref>
                        </c15:formulaRef>
                      </c:ext>
                    </c:extLst>
                    <c:numCache>
                      <c:formatCode>"$"#,##0_);[Red]\("$"#,##0\)</c:formatCode>
                      <c:ptCount val="17"/>
                      <c:pt idx="0">
                        <c:v>60020</c:v>
                      </c:pt>
                      <c:pt idx="1">
                        <c:v>60020</c:v>
                      </c:pt>
                      <c:pt idx="2">
                        <c:v>60020</c:v>
                      </c:pt>
                      <c:pt idx="3">
                        <c:v>60020</c:v>
                      </c:pt>
                      <c:pt idx="4">
                        <c:v>60020</c:v>
                      </c:pt>
                      <c:pt idx="5">
                        <c:v>60020</c:v>
                      </c:pt>
                      <c:pt idx="6">
                        <c:v>60020</c:v>
                      </c:pt>
                      <c:pt idx="7">
                        <c:v>60020</c:v>
                      </c:pt>
                      <c:pt idx="8">
                        <c:v>60020</c:v>
                      </c:pt>
                      <c:pt idx="9">
                        <c:v>60020</c:v>
                      </c:pt>
                      <c:pt idx="10">
                        <c:v>60020</c:v>
                      </c:pt>
                      <c:pt idx="11">
                        <c:v>60020</c:v>
                      </c:pt>
                      <c:pt idx="12">
                        <c:v>60020</c:v>
                      </c:pt>
                      <c:pt idx="13">
                        <c:v>60020</c:v>
                      </c:pt>
                      <c:pt idx="14">
                        <c:v>60020</c:v>
                      </c:pt>
                      <c:pt idx="15">
                        <c:v>60020</c:v>
                      </c:pt>
                      <c:pt idx="16">
                        <c:v>60020</c:v>
                      </c:pt>
                    </c:numCache>
                  </c:numRef>
                </c:val>
                <c:smooth val="0"/>
                <c:extLst>
                  <c:ext xmlns:c16="http://schemas.microsoft.com/office/drawing/2014/chart" uri="{C3380CC4-5D6E-409C-BE32-E72D297353CC}">
                    <c16:uniqueId val="{00000013-6162-46C3-B4B5-54233D43A44A}"/>
                  </c:ext>
                </c:extLst>
              </c15:ser>
            </c15:filteredLineSeries>
          </c:ext>
        </c:extLst>
      </c:lineChart>
      <c:catAx>
        <c:axId val="74828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292623"/>
        <c:crosses val="autoZero"/>
        <c:auto val="1"/>
        <c:lblAlgn val="ctr"/>
        <c:lblOffset val="100"/>
        <c:noMultiLvlLbl val="0"/>
      </c:catAx>
      <c:valAx>
        <c:axId val="74829262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286383"/>
        <c:crosses val="autoZero"/>
        <c:crossBetween val="between"/>
      </c:valAx>
      <c:spPr>
        <a:noFill/>
        <a:ln>
          <a:noFill/>
        </a:ln>
        <a:effectLst/>
      </c:spPr>
    </c:plotArea>
    <c:legend>
      <c:legendPos val="tr"/>
      <c:legendEntry>
        <c:idx val="0"/>
        <c:delete val="1"/>
      </c:legendEntry>
      <c:layout>
        <c:manualLayout>
          <c:xMode val="edge"/>
          <c:yMode val="edge"/>
          <c:x val="0.55144198447497272"/>
          <c:y val="3.4334763948497854E-2"/>
          <c:w val="0.43606322168912559"/>
          <c:h val="0.16638572538947652"/>
        </c:manualLayout>
      </c:layout>
      <c:overlay val="1"/>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'Lodging Tax'!$E$27</c:f>
              <c:strCache>
                <c:ptCount val="1"/>
                <c:pt idx="0">
                  <c:v>2021</c:v>
                </c:pt>
              </c:strCache>
            </c:strRef>
          </c:tx>
          <c:spPr>
            <a:ln w="41275" cap="rnd">
              <a:solidFill>
                <a:schemeClr val="accent1"/>
              </a:solidFill>
              <a:round/>
            </a:ln>
            <a:effectLst/>
          </c:spPr>
          <c:marker>
            <c:symbol val="none"/>
          </c:marker>
          <c:cat>
            <c:strRef>
              <c:f>'Lodging Tax'!$D$28:$D$39</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'Lodging Tax'!$E$28:$E$39</c:f>
              <c:numCache>
                <c:formatCode>"$"#,##0_);[Red]\("$"#,##0\)</c:formatCode>
                <c:ptCount val="12"/>
                <c:pt idx="0">
                  <c:v>20862</c:v>
                </c:pt>
                <c:pt idx="1">
                  <c:v>27092</c:v>
                </c:pt>
                <c:pt idx="2">
                  <c:v>28951</c:v>
                </c:pt>
                <c:pt idx="3">
                  <c:v>41323</c:v>
                </c:pt>
                <c:pt idx="4">
                  <c:v>53996</c:v>
                </c:pt>
                <c:pt idx="5">
                  <c:v>60733</c:v>
                </c:pt>
                <c:pt idx="6">
                  <c:v>50049</c:v>
                </c:pt>
                <c:pt idx="7">
                  <c:v>96660</c:v>
                </c:pt>
                <c:pt idx="8">
                  <c:v>45675</c:v>
                </c:pt>
                <c:pt idx="9">
                  <c:v>27574</c:v>
                </c:pt>
                <c:pt idx="10">
                  <c:v>19944</c:v>
                </c:pt>
                <c:pt idx="11">
                  <c:v>18716</c:v>
                </c:pt>
              </c:numCache>
            </c:numRef>
          </c:val>
          <c:smooth val="0"/>
          <c:extLst>
            <c:ext xmlns:c16="http://schemas.microsoft.com/office/drawing/2014/chart" uri="{C3380CC4-5D6E-409C-BE32-E72D297353CC}">
              <c16:uniqueId val="{00000000-BF32-42E4-BD8D-845B3FF6E986}"/>
            </c:ext>
          </c:extLst>
        </c:ser>
        <c:ser>
          <c:idx val="1"/>
          <c:order val="1"/>
          <c:tx>
            <c:strRef>
              <c:f>'Lodging Tax'!$F$27</c:f>
              <c:strCache>
                <c:ptCount val="1"/>
                <c:pt idx="0">
                  <c:v>2022</c:v>
                </c:pt>
              </c:strCache>
            </c:strRef>
          </c:tx>
          <c:spPr>
            <a:ln w="41275" cap="rnd">
              <a:solidFill>
                <a:schemeClr val="accent2"/>
              </a:solidFill>
              <a:round/>
            </a:ln>
            <a:effectLst/>
          </c:spPr>
          <c:marker>
            <c:symbol val="none"/>
          </c:marker>
          <c:cat>
            <c:strRef>
              <c:f>'Lodging Tax'!$D$28:$D$39</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'Lodging Tax'!$F$28:$F$39</c:f>
              <c:numCache>
                <c:formatCode>"$"#,##0_);[Red]\("$"#,##0\)</c:formatCode>
                <c:ptCount val="12"/>
                <c:pt idx="0">
                  <c:v>20211</c:v>
                </c:pt>
                <c:pt idx="1">
                  <c:v>27275</c:v>
                </c:pt>
                <c:pt idx="2">
                  <c:v>30515</c:v>
                </c:pt>
                <c:pt idx="3">
                  <c:v>29777</c:v>
                </c:pt>
                <c:pt idx="4">
                  <c:v>55424</c:v>
                </c:pt>
                <c:pt idx="5">
                  <c:v>69937</c:v>
                </c:pt>
                <c:pt idx="6">
                  <c:v>85750</c:v>
                </c:pt>
                <c:pt idx="7">
                  <c:v>70344</c:v>
                </c:pt>
                <c:pt idx="8">
                  <c:v>77956</c:v>
                </c:pt>
                <c:pt idx="9">
                  <c:v>27614</c:v>
                </c:pt>
                <c:pt idx="10">
                  <c:v>24115</c:v>
                </c:pt>
                <c:pt idx="11">
                  <c:v>19449</c:v>
                </c:pt>
              </c:numCache>
            </c:numRef>
          </c:val>
          <c:smooth val="0"/>
          <c:extLst>
            <c:ext xmlns:c16="http://schemas.microsoft.com/office/drawing/2014/chart" uri="{C3380CC4-5D6E-409C-BE32-E72D297353CC}">
              <c16:uniqueId val="{00000001-BF32-42E4-BD8D-845B3FF6E986}"/>
            </c:ext>
          </c:extLst>
        </c:ser>
        <c:ser>
          <c:idx val="2"/>
          <c:order val="2"/>
          <c:tx>
            <c:strRef>
              <c:f>'Lodging Tax'!$G$27</c:f>
              <c:strCache>
                <c:ptCount val="1"/>
                <c:pt idx="0">
                  <c:v>2023</c:v>
                </c:pt>
              </c:strCache>
            </c:strRef>
          </c:tx>
          <c:spPr>
            <a:ln w="41275" cap="rnd">
              <a:solidFill>
                <a:schemeClr val="accent3"/>
              </a:solidFill>
              <a:round/>
            </a:ln>
            <a:effectLst/>
          </c:spPr>
          <c:marker>
            <c:symbol val="none"/>
          </c:marker>
          <c:cat>
            <c:strRef>
              <c:f>'Lodging Tax'!$D$28:$D$39</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'Lodging Tax'!$G$28:$G$39</c:f>
              <c:numCache>
                <c:formatCode>"$"#,##0_);[Red]\("$"#,##0\)</c:formatCode>
                <c:ptCount val="12"/>
                <c:pt idx="0">
                  <c:v>22586</c:v>
                </c:pt>
                <c:pt idx="1">
                  <c:v>24531</c:v>
                </c:pt>
                <c:pt idx="2">
                  <c:v>28138</c:v>
                </c:pt>
                <c:pt idx="3">
                  <c:v>40697</c:v>
                </c:pt>
                <c:pt idx="4">
                  <c:v>48903</c:v>
                </c:pt>
                <c:pt idx="5">
                  <c:v>86134</c:v>
                </c:pt>
                <c:pt idx="6">
                  <c:v>99044</c:v>
                </c:pt>
                <c:pt idx="7">
                  <c:v>82705</c:v>
                </c:pt>
                <c:pt idx="8">
                  <c:v>57735</c:v>
                </c:pt>
                <c:pt idx="9">
                  <c:v>25669</c:v>
                </c:pt>
                <c:pt idx="10">
                  <c:v>21130</c:v>
                </c:pt>
                <c:pt idx="11">
                  <c:v>16029</c:v>
                </c:pt>
              </c:numCache>
            </c:numRef>
          </c:val>
          <c:smooth val="0"/>
          <c:extLst>
            <c:ext xmlns:c16="http://schemas.microsoft.com/office/drawing/2014/chart" uri="{C3380CC4-5D6E-409C-BE32-E72D297353CC}">
              <c16:uniqueId val="{00000002-BF32-42E4-BD8D-845B3FF6E986}"/>
            </c:ext>
          </c:extLst>
        </c:ser>
        <c:ser>
          <c:idx val="3"/>
          <c:order val="3"/>
          <c:tx>
            <c:strRef>
              <c:f>'Lodging Tax'!$H$27</c:f>
              <c:strCache>
                <c:ptCount val="1"/>
                <c:pt idx="0">
                  <c:v>2024</c:v>
                </c:pt>
              </c:strCache>
            </c:strRef>
          </c:tx>
          <c:spPr>
            <a:ln w="41275" cap="rnd">
              <a:solidFill>
                <a:schemeClr val="accent4"/>
              </a:solidFill>
              <a:round/>
            </a:ln>
            <a:effectLst/>
          </c:spPr>
          <c:marker>
            <c:symbol val="none"/>
          </c:marker>
          <c:cat>
            <c:strRef>
              <c:f>'Lodging Tax'!$D$28:$D$39</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'Lodging Tax'!$H$28:$H$39</c:f>
              <c:numCache>
                <c:formatCode>"$"#,##0_);[Red]\("$"#,##0\)</c:formatCode>
                <c:ptCount val="12"/>
                <c:pt idx="0">
                  <c:v>21147</c:v>
                </c:pt>
                <c:pt idx="1">
                  <c:v>34212</c:v>
                </c:pt>
                <c:pt idx="2">
                  <c:v>38808</c:v>
                </c:pt>
                <c:pt idx="3">
                  <c:v>44846</c:v>
                </c:pt>
                <c:pt idx="4">
                  <c:v>51035</c:v>
                </c:pt>
                <c:pt idx="5">
                  <c:v>94165</c:v>
                </c:pt>
                <c:pt idx="6">
                  <c:v>68906</c:v>
                </c:pt>
                <c:pt idx="7">
                  <c:v>129817</c:v>
                </c:pt>
                <c:pt idx="8">
                  <c:v>54323</c:v>
                </c:pt>
                <c:pt idx="9">
                  <c:v>29985</c:v>
                </c:pt>
                <c:pt idx="10">
                  <c:v>22108</c:v>
                </c:pt>
                <c:pt idx="11">
                  <c:v>15941</c:v>
                </c:pt>
              </c:numCache>
            </c:numRef>
          </c:val>
          <c:smooth val="0"/>
          <c:extLst>
            <c:ext xmlns:c16="http://schemas.microsoft.com/office/drawing/2014/chart" uri="{C3380CC4-5D6E-409C-BE32-E72D297353CC}">
              <c16:uniqueId val="{00000003-BF32-42E4-BD8D-845B3FF6E986}"/>
            </c:ext>
          </c:extLst>
        </c:ser>
        <c:ser>
          <c:idx val="4"/>
          <c:order val="4"/>
          <c:tx>
            <c:strRef>
              <c:f>'Lodging Tax'!$I$27</c:f>
              <c:strCache>
                <c:ptCount val="1"/>
                <c:pt idx="0">
                  <c:v>2025</c:v>
                </c:pt>
              </c:strCache>
            </c:strRef>
          </c:tx>
          <c:spPr>
            <a:ln w="41275" cap="rnd">
              <a:solidFill>
                <a:schemeClr val="accent5"/>
              </a:solidFill>
              <a:round/>
            </a:ln>
            <a:effectLst/>
          </c:spPr>
          <c:marker>
            <c:symbol val="none"/>
          </c:marker>
          <c:cat>
            <c:strRef>
              <c:f>'Lodging Tax'!$D$28:$D$39</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'Lodging Tax'!$I$28:$I$39</c:f>
              <c:numCache>
                <c:formatCode>"$"#,##0_);[Red]\("$"#,##0\)</c:formatCode>
                <c:ptCount val="12"/>
                <c:pt idx="0">
                  <c:v>20338</c:v>
                </c:pt>
                <c:pt idx="1">
                  <c:v>16520</c:v>
                </c:pt>
                <c:pt idx="2">
                  <c:v>28502</c:v>
                </c:pt>
                <c:pt idx="3">
                  <c:v>34044</c:v>
                </c:pt>
                <c:pt idx="4">
                  <c:v>61136</c:v>
                </c:pt>
                <c:pt idx="5">
                  <c:v>107896</c:v>
                </c:pt>
                <c:pt idx="6">
                  <c:v>111291</c:v>
                </c:pt>
              </c:numCache>
            </c:numRef>
          </c:val>
          <c:smooth val="0"/>
          <c:extLst>
            <c:ext xmlns:c16="http://schemas.microsoft.com/office/drawing/2014/chart" uri="{C3380CC4-5D6E-409C-BE32-E72D297353CC}">
              <c16:uniqueId val="{00000004-BF32-42E4-BD8D-845B3FF6E986}"/>
            </c:ext>
          </c:extLst>
        </c:ser>
        <c:dLbls>
          <c:showLegendKey val="0"/>
          <c:showVal val="0"/>
          <c:showCatName val="0"/>
          <c:showSerName val="0"/>
          <c:showPercent val="0"/>
          <c:showBubbleSize val="0"/>
        </c:dLbls>
        <c:smooth val="0"/>
        <c:axId val="1335706463"/>
        <c:axId val="1335704543"/>
      </c:lineChart>
      <c:catAx>
        <c:axId val="133570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5704543"/>
        <c:crosses val="autoZero"/>
        <c:auto val="1"/>
        <c:lblAlgn val="ctr"/>
        <c:lblOffset val="100"/>
        <c:noMultiLvlLbl val="0"/>
      </c:catAx>
      <c:valAx>
        <c:axId val="133570454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57064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Placer!$C$23</c:f>
              <c:strCache>
                <c:ptCount val="1"/>
                <c:pt idx="0">
                  <c:v>Weekly Visits</c:v>
                </c:pt>
              </c:strCache>
            </c:strRef>
          </c:tx>
          <c:spPr>
            <a:ln w="28575" cap="rnd">
              <a:solidFill>
                <a:srgbClr val="7D7699"/>
              </a:solidFill>
              <a:round/>
            </a:ln>
            <a:effectLst/>
          </c:spPr>
          <c:marker>
            <c:symbol val="none"/>
          </c:marker>
          <c:dLbls>
            <c:dLbl>
              <c:idx val="0"/>
              <c:layout>
                <c:manualLayout>
                  <c:x val="-1.8835343013348393E-2"/>
                  <c:y val="-2.05507603781339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1B-46BD-8811-64E2CEC191CE}"/>
                </c:ext>
              </c:extLst>
            </c:dLbl>
            <c:dLbl>
              <c:idx val="20"/>
              <c:layout>
                <c:manualLayout>
                  <c:x val="-3.7670686026696786E-2"/>
                  <c:y val="2.4660912453760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1B-46BD-8811-64E2CEC191CE}"/>
                </c:ext>
              </c:extLst>
            </c:dLbl>
            <c:dLbl>
              <c:idx val="50"/>
              <c:layout>
                <c:manualLayout>
                  <c:x val="-4.1856317807440875E-2"/>
                  <c:y val="-3.2881216605014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1B-46BD-8811-64E2CEC191CE}"/>
                </c:ext>
              </c:extLst>
            </c:dLbl>
            <c:dLbl>
              <c:idx val="75"/>
              <c:layout>
                <c:manualLayout>
                  <c:x val="-4.3949133697812878E-2"/>
                  <c:y val="2.4660912453760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1B-46BD-8811-64E2CEC191CE}"/>
                </c:ext>
              </c:extLst>
            </c:dLbl>
            <c:dLbl>
              <c:idx val="102"/>
              <c:layout>
                <c:manualLayout>
                  <c:x val="-3.7670686026696751E-2"/>
                  <c:y val="-3.288121660501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1B-46BD-8811-64E2CEC191CE}"/>
                </c:ext>
              </c:extLst>
            </c:dLbl>
            <c:dLbl>
              <c:idx val="131"/>
              <c:layout>
                <c:manualLayout>
                  <c:x val="-5.4413213149673081E-2"/>
                  <c:y val="2.4660912453760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1B-46BD-8811-64E2CEC191CE}"/>
                </c:ext>
              </c:extLst>
            </c:dLbl>
            <c:dLbl>
              <c:idx val="154"/>
              <c:layout>
                <c:manualLayout>
                  <c:x val="-1.5347139237932874E-16"/>
                  <c:y val="-3.6991368680641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1B-46BD-8811-64E2CEC191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Placer!$B$24:$B$179</c:f>
              <c:numCache>
                <c:formatCode>m/d/yyyy</c:formatCode>
                <c:ptCount val="156"/>
                <c:pt idx="0">
                  <c:v>44774</c:v>
                </c:pt>
                <c:pt idx="1">
                  <c:v>44781</c:v>
                </c:pt>
                <c:pt idx="2">
                  <c:v>44788</c:v>
                </c:pt>
                <c:pt idx="3">
                  <c:v>44795</c:v>
                </c:pt>
                <c:pt idx="4">
                  <c:v>44802</c:v>
                </c:pt>
                <c:pt idx="5">
                  <c:v>44809</c:v>
                </c:pt>
                <c:pt idx="6">
                  <c:v>44816</c:v>
                </c:pt>
                <c:pt idx="7">
                  <c:v>44823</c:v>
                </c:pt>
                <c:pt idx="8">
                  <c:v>44830</c:v>
                </c:pt>
                <c:pt idx="9">
                  <c:v>44837</c:v>
                </c:pt>
                <c:pt idx="10">
                  <c:v>44844</c:v>
                </c:pt>
                <c:pt idx="11">
                  <c:v>44851</c:v>
                </c:pt>
                <c:pt idx="12">
                  <c:v>44858</c:v>
                </c:pt>
                <c:pt idx="13">
                  <c:v>44865</c:v>
                </c:pt>
                <c:pt idx="14">
                  <c:v>44872</c:v>
                </c:pt>
                <c:pt idx="15">
                  <c:v>44879</c:v>
                </c:pt>
                <c:pt idx="16">
                  <c:v>44886</c:v>
                </c:pt>
                <c:pt idx="17">
                  <c:v>44893</c:v>
                </c:pt>
                <c:pt idx="18">
                  <c:v>44900</c:v>
                </c:pt>
                <c:pt idx="19">
                  <c:v>44907</c:v>
                </c:pt>
                <c:pt idx="20">
                  <c:v>44914</c:v>
                </c:pt>
                <c:pt idx="21">
                  <c:v>44921</c:v>
                </c:pt>
                <c:pt idx="22">
                  <c:v>44928</c:v>
                </c:pt>
                <c:pt idx="23">
                  <c:v>44935</c:v>
                </c:pt>
                <c:pt idx="24">
                  <c:v>44942</c:v>
                </c:pt>
                <c:pt idx="25">
                  <c:v>44949</c:v>
                </c:pt>
                <c:pt idx="26">
                  <c:v>44956</c:v>
                </c:pt>
                <c:pt idx="27">
                  <c:v>44963</c:v>
                </c:pt>
                <c:pt idx="28">
                  <c:v>44970</c:v>
                </c:pt>
                <c:pt idx="29">
                  <c:v>44977</c:v>
                </c:pt>
                <c:pt idx="30">
                  <c:v>44984</c:v>
                </c:pt>
                <c:pt idx="31">
                  <c:v>44991</c:v>
                </c:pt>
                <c:pt idx="32">
                  <c:v>44998</c:v>
                </c:pt>
                <c:pt idx="33">
                  <c:v>45005</c:v>
                </c:pt>
                <c:pt idx="34">
                  <c:v>45012</c:v>
                </c:pt>
                <c:pt idx="35">
                  <c:v>45019</c:v>
                </c:pt>
                <c:pt idx="36">
                  <c:v>45026</c:v>
                </c:pt>
                <c:pt idx="37">
                  <c:v>45033</c:v>
                </c:pt>
                <c:pt idx="38">
                  <c:v>45040</c:v>
                </c:pt>
                <c:pt idx="39">
                  <c:v>45047</c:v>
                </c:pt>
                <c:pt idx="40">
                  <c:v>45054</c:v>
                </c:pt>
                <c:pt idx="41">
                  <c:v>45061</c:v>
                </c:pt>
                <c:pt idx="42">
                  <c:v>45068</c:v>
                </c:pt>
                <c:pt idx="43">
                  <c:v>45075</c:v>
                </c:pt>
                <c:pt idx="44">
                  <c:v>45082</c:v>
                </c:pt>
                <c:pt idx="45">
                  <c:v>45089</c:v>
                </c:pt>
                <c:pt idx="46">
                  <c:v>45096</c:v>
                </c:pt>
                <c:pt idx="47">
                  <c:v>45103</c:v>
                </c:pt>
                <c:pt idx="48">
                  <c:v>45110</c:v>
                </c:pt>
                <c:pt idx="49">
                  <c:v>45117</c:v>
                </c:pt>
                <c:pt idx="50">
                  <c:v>45124</c:v>
                </c:pt>
                <c:pt idx="51">
                  <c:v>45131</c:v>
                </c:pt>
                <c:pt idx="52">
                  <c:v>45138</c:v>
                </c:pt>
                <c:pt idx="53">
                  <c:v>45145</c:v>
                </c:pt>
                <c:pt idx="54">
                  <c:v>45152</c:v>
                </c:pt>
                <c:pt idx="55">
                  <c:v>45159</c:v>
                </c:pt>
                <c:pt idx="56">
                  <c:v>45166</c:v>
                </c:pt>
                <c:pt idx="57">
                  <c:v>45173</c:v>
                </c:pt>
                <c:pt idx="58">
                  <c:v>45180</c:v>
                </c:pt>
                <c:pt idx="59">
                  <c:v>45187</c:v>
                </c:pt>
                <c:pt idx="60">
                  <c:v>45194</c:v>
                </c:pt>
                <c:pt idx="61">
                  <c:v>45201</c:v>
                </c:pt>
                <c:pt idx="62">
                  <c:v>45208</c:v>
                </c:pt>
                <c:pt idx="63">
                  <c:v>45215</c:v>
                </c:pt>
                <c:pt idx="64">
                  <c:v>45222</c:v>
                </c:pt>
                <c:pt idx="65">
                  <c:v>45229</c:v>
                </c:pt>
                <c:pt idx="66">
                  <c:v>45236</c:v>
                </c:pt>
                <c:pt idx="67">
                  <c:v>45243</c:v>
                </c:pt>
                <c:pt idx="68">
                  <c:v>45250</c:v>
                </c:pt>
                <c:pt idx="69">
                  <c:v>45257</c:v>
                </c:pt>
                <c:pt idx="70">
                  <c:v>45264</c:v>
                </c:pt>
                <c:pt idx="71">
                  <c:v>45271</c:v>
                </c:pt>
                <c:pt idx="72">
                  <c:v>45278</c:v>
                </c:pt>
                <c:pt idx="73">
                  <c:v>45285</c:v>
                </c:pt>
                <c:pt idx="74">
                  <c:v>45292</c:v>
                </c:pt>
                <c:pt idx="75">
                  <c:v>45299</c:v>
                </c:pt>
                <c:pt idx="76">
                  <c:v>45306</c:v>
                </c:pt>
                <c:pt idx="77">
                  <c:v>45313</c:v>
                </c:pt>
                <c:pt idx="78">
                  <c:v>45320</c:v>
                </c:pt>
                <c:pt idx="79">
                  <c:v>45327</c:v>
                </c:pt>
                <c:pt idx="80">
                  <c:v>45334</c:v>
                </c:pt>
                <c:pt idx="81">
                  <c:v>45341</c:v>
                </c:pt>
                <c:pt idx="82">
                  <c:v>45348</c:v>
                </c:pt>
                <c:pt idx="83">
                  <c:v>45355</c:v>
                </c:pt>
                <c:pt idx="84">
                  <c:v>45362</c:v>
                </c:pt>
                <c:pt idx="85">
                  <c:v>45369</c:v>
                </c:pt>
                <c:pt idx="86">
                  <c:v>45376</c:v>
                </c:pt>
                <c:pt idx="87">
                  <c:v>45383</c:v>
                </c:pt>
                <c:pt idx="88">
                  <c:v>45390</c:v>
                </c:pt>
                <c:pt idx="89">
                  <c:v>45397</c:v>
                </c:pt>
                <c:pt idx="90">
                  <c:v>45404</c:v>
                </c:pt>
                <c:pt idx="91">
                  <c:v>45411</c:v>
                </c:pt>
                <c:pt idx="92">
                  <c:v>45418</c:v>
                </c:pt>
                <c:pt idx="93">
                  <c:v>45425</c:v>
                </c:pt>
                <c:pt idx="94">
                  <c:v>45432</c:v>
                </c:pt>
                <c:pt idx="95">
                  <c:v>45439</c:v>
                </c:pt>
                <c:pt idx="96">
                  <c:v>45446</c:v>
                </c:pt>
                <c:pt idx="97">
                  <c:v>45453</c:v>
                </c:pt>
                <c:pt idx="98">
                  <c:v>45460</c:v>
                </c:pt>
                <c:pt idx="99">
                  <c:v>45467</c:v>
                </c:pt>
                <c:pt idx="100">
                  <c:v>45474</c:v>
                </c:pt>
                <c:pt idx="101">
                  <c:v>45481</c:v>
                </c:pt>
                <c:pt idx="102">
                  <c:v>45488</c:v>
                </c:pt>
                <c:pt idx="103">
                  <c:v>45495</c:v>
                </c:pt>
                <c:pt idx="104">
                  <c:v>45502</c:v>
                </c:pt>
                <c:pt idx="105">
                  <c:v>45509</c:v>
                </c:pt>
                <c:pt idx="106">
                  <c:v>45516</c:v>
                </c:pt>
                <c:pt idx="107">
                  <c:v>45523</c:v>
                </c:pt>
                <c:pt idx="108">
                  <c:v>45530</c:v>
                </c:pt>
                <c:pt idx="109">
                  <c:v>45537</c:v>
                </c:pt>
                <c:pt idx="110">
                  <c:v>45544</c:v>
                </c:pt>
                <c:pt idx="111">
                  <c:v>45551</c:v>
                </c:pt>
                <c:pt idx="112">
                  <c:v>45558</c:v>
                </c:pt>
                <c:pt idx="113">
                  <c:v>45565</c:v>
                </c:pt>
                <c:pt idx="114">
                  <c:v>45572</c:v>
                </c:pt>
                <c:pt idx="115">
                  <c:v>45579</c:v>
                </c:pt>
                <c:pt idx="116">
                  <c:v>45586</c:v>
                </c:pt>
                <c:pt idx="117">
                  <c:v>45593</c:v>
                </c:pt>
                <c:pt idx="118">
                  <c:v>45600</c:v>
                </c:pt>
                <c:pt idx="119">
                  <c:v>45607</c:v>
                </c:pt>
                <c:pt idx="120">
                  <c:v>45614</c:v>
                </c:pt>
                <c:pt idx="121">
                  <c:v>45621</c:v>
                </c:pt>
                <c:pt idx="122">
                  <c:v>45628</c:v>
                </c:pt>
                <c:pt idx="123">
                  <c:v>45635</c:v>
                </c:pt>
                <c:pt idx="124">
                  <c:v>45642</c:v>
                </c:pt>
                <c:pt idx="125">
                  <c:v>45649</c:v>
                </c:pt>
                <c:pt idx="126">
                  <c:v>45656</c:v>
                </c:pt>
                <c:pt idx="127">
                  <c:v>45663</c:v>
                </c:pt>
                <c:pt idx="128">
                  <c:v>45670</c:v>
                </c:pt>
                <c:pt idx="129">
                  <c:v>45677</c:v>
                </c:pt>
                <c:pt idx="130">
                  <c:v>45684</c:v>
                </c:pt>
                <c:pt idx="131">
                  <c:v>45691</c:v>
                </c:pt>
                <c:pt idx="132">
                  <c:v>45698</c:v>
                </c:pt>
                <c:pt idx="133">
                  <c:v>45705</c:v>
                </c:pt>
                <c:pt idx="134">
                  <c:v>45712</c:v>
                </c:pt>
                <c:pt idx="135">
                  <c:v>45719</c:v>
                </c:pt>
                <c:pt idx="136">
                  <c:v>45726</c:v>
                </c:pt>
                <c:pt idx="137">
                  <c:v>45733</c:v>
                </c:pt>
                <c:pt idx="138">
                  <c:v>45740</c:v>
                </c:pt>
                <c:pt idx="139">
                  <c:v>45747</c:v>
                </c:pt>
                <c:pt idx="140">
                  <c:v>45754</c:v>
                </c:pt>
                <c:pt idx="141">
                  <c:v>45761</c:v>
                </c:pt>
                <c:pt idx="142">
                  <c:v>45768</c:v>
                </c:pt>
                <c:pt idx="143">
                  <c:v>45775</c:v>
                </c:pt>
                <c:pt idx="144">
                  <c:v>45782</c:v>
                </c:pt>
                <c:pt idx="145">
                  <c:v>45789</c:v>
                </c:pt>
                <c:pt idx="146">
                  <c:v>45796</c:v>
                </c:pt>
                <c:pt idx="147">
                  <c:v>45803</c:v>
                </c:pt>
                <c:pt idx="148">
                  <c:v>45810</c:v>
                </c:pt>
                <c:pt idx="149">
                  <c:v>45817</c:v>
                </c:pt>
                <c:pt idx="150">
                  <c:v>45824</c:v>
                </c:pt>
                <c:pt idx="151">
                  <c:v>45831</c:v>
                </c:pt>
                <c:pt idx="152">
                  <c:v>45838</c:v>
                </c:pt>
                <c:pt idx="153">
                  <c:v>45845</c:v>
                </c:pt>
                <c:pt idx="154">
                  <c:v>45852</c:v>
                </c:pt>
                <c:pt idx="155">
                  <c:v>45859</c:v>
                </c:pt>
              </c:numCache>
            </c:numRef>
          </c:cat>
          <c:val>
            <c:numRef>
              <c:f>Placer!$C$24:$C$179</c:f>
              <c:numCache>
                <c:formatCode>_(* #,##0_);_(* \(#,##0\);_(* "-"??_);_(@_)</c:formatCode>
                <c:ptCount val="156"/>
                <c:pt idx="0">
                  <c:v>22368</c:v>
                </c:pt>
                <c:pt idx="1">
                  <c:v>20298</c:v>
                </c:pt>
                <c:pt idx="2">
                  <c:v>20041</c:v>
                </c:pt>
                <c:pt idx="3">
                  <c:v>20367</c:v>
                </c:pt>
                <c:pt idx="4">
                  <c:v>19809</c:v>
                </c:pt>
                <c:pt idx="5">
                  <c:v>18926</c:v>
                </c:pt>
                <c:pt idx="6">
                  <c:v>18820</c:v>
                </c:pt>
                <c:pt idx="7">
                  <c:v>19595</c:v>
                </c:pt>
                <c:pt idx="8">
                  <c:v>17911</c:v>
                </c:pt>
                <c:pt idx="9">
                  <c:v>20646</c:v>
                </c:pt>
                <c:pt idx="10">
                  <c:v>16952</c:v>
                </c:pt>
                <c:pt idx="11">
                  <c:v>15151</c:v>
                </c:pt>
                <c:pt idx="12">
                  <c:v>14092</c:v>
                </c:pt>
                <c:pt idx="13">
                  <c:v>17664</c:v>
                </c:pt>
                <c:pt idx="14">
                  <c:v>16597</c:v>
                </c:pt>
                <c:pt idx="15">
                  <c:v>15938</c:v>
                </c:pt>
                <c:pt idx="16">
                  <c:v>15462</c:v>
                </c:pt>
                <c:pt idx="17">
                  <c:v>14863</c:v>
                </c:pt>
                <c:pt idx="18">
                  <c:v>16474</c:v>
                </c:pt>
                <c:pt idx="19">
                  <c:v>16654</c:v>
                </c:pt>
                <c:pt idx="20">
                  <c:v>11872</c:v>
                </c:pt>
                <c:pt idx="21">
                  <c:v>16033</c:v>
                </c:pt>
                <c:pt idx="22">
                  <c:v>14963</c:v>
                </c:pt>
                <c:pt idx="23">
                  <c:v>13921</c:v>
                </c:pt>
                <c:pt idx="24">
                  <c:v>17190</c:v>
                </c:pt>
                <c:pt idx="25">
                  <c:v>16973</c:v>
                </c:pt>
                <c:pt idx="26">
                  <c:v>14484</c:v>
                </c:pt>
                <c:pt idx="27">
                  <c:v>15498</c:v>
                </c:pt>
                <c:pt idx="28">
                  <c:v>15871</c:v>
                </c:pt>
                <c:pt idx="29">
                  <c:v>15468</c:v>
                </c:pt>
                <c:pt idx="30">
                  <c:v>15035</c:v>
                </c:pt>
                <c:pt idx="31">
                  <c:v>16458</c:v>
                </c:pt>
                <c:pt idx="32">
                  <c:v>19207</c:v>
                </c:pt>
                <c:pt idx="33">
                  <c:v>18354</c:v>
                </c:pt>
                <c:pt idx="34">
                  <c:v>15707</c:v>
                </c:pt>
                <c:pt idx="35">
                  <c:v>16104</c:v>
                </c:pt>
                <c:pt idx="36">
                  <c:v>18711</c:v>
                </c:pt>
                <c:pt idx="37">
                  <c:v>15761</c:v>
                </c:pt>
                <c:pt idx="38">
                  <c:v>17108</c:v>
                </c:pt>
                <c:pt idx="39">
                  <c:v>17539</c:v>
                </c:pt>
                <c:pt idx="40">
                  <c:v>21330</c:v>
                </c:pt>
                <c:pt idx="41">
                  <c:v>19603</c:v>
                </c:pt>
                <c:pt idx="42">
                  <c:v>20250</c:v>
                </c:pt>
                <c:pt idx="43">
                  <c:v>18233</c:v>
                </c:pt>
                <c:pt idx="44">
                  <c:v>18506</c:v>
                </c:pt>
                <c:pt idx="45">
                  <c:v>21496</c:v>
                </c:pt>
                <c:pt idx="46">
                  <c:v>18690</c:v>
                </c:pt>
                <c:pt idx="47">
                  <c:v>18123</c:v>
                </c:pt>
                <c:pt idx="48">
                  <c:v>18721</c:v>
                </c:pt>
                <c:pt idx="49">
                  <c:v>20307</c:v>
                </c:pt>
                <c:pt idx="50">
                  <c:v>24363</c:v>
                </c:pt>
                <c:pt idx="51">
                  <c:v>23203</c:v>
                </c:pt>
                <c:pt idx="52">
                  <c:v>19505</c:v>
                </c:pt>
                <c:pt idx="53">
                  <c:v>21237</c:v>
                </c:pt>
                <c:pt idx="54">
                  <c:v>15397</c:v>
                </c:pt>
                <c:pt idx="55">
                  <c:v>19222</c:v>
                </c:pt>
                <c:pt idx="56">
                  <c:v>19060</c:v>
                </c:pt>
                <c:pt idx="57">
                  <c:v>17747</c:v>
                </c:pt>
                <c:pt idx="58">
                  <c:v>17693</c:v>
                </c:pt>
                <c:pt idx="59">
                  <c:v>15573</c:v>
                </c:pt>
                <c:pt idx="60">
                  <c:v>15562</c:v>
                </c:pt>
                <c:pt idx="61">
                  <c:v>17081</c:v>
                </c:pt>
                <c:pt idx="62">
                  <c:v>16968</c:v>
                </c:pt>
                <c:pt idx="63">
                  <c:v>16050</c:v>
                </c:pt>
                <c:pt idx="64">
                  <c:v>15985</c:v>
                </c:pt>
                <c:pt idx="65">
                  <c:v>16760</c:v>
                </c:pt>
                <c:pt idx="66">
                  <c:v>17024</c:v>
                </c:pt>
                <c:pt idx="67">
                  <c:v>15078</c:v>
                </c:pt>
                <c:pt idx="68">
                  <c:v>15799</c:v>
                </c:pt>
                <c:pt idx="69">
                  <c:v>16715</c:v>
                </c:pt>
                <c:pt idx="70">
                  <c:v>15342</c:v>
                </c:pt>
                <c:pt idx="71">
                  <c:v>16721</c:v>
                </c:pt>
                <c:pt idx="72">
                  <c:v>18796</c:v>
                </c:pt>
                <c:pt idx="73">
                  <c:v>15742</c:v>
                </c:pt>
                <c:pt idx="74">
                  <c:v>13198</c:v>
                </c:pt>
                <c:pt idx="75">
                  <c:v>11999</c:v>
                </c:pt>
                <c:pt idx="76">
                  <c:v>13534</c:v>
                </c:pt>
                <c:pt idx="77">
                  <c:v>14300</c:v>
                </c:pt>
                <c:pt idx="78">
                  <c:v>15886</c:v>
                </c:pt>
                <c:pt idx="79">
                  <c:v>14300</c:v>
                </c:pt>
                <c:pt idx="80">
                  <c:v>17392</c:v>
                </c:pt>
                <c:pt idx="81">
                  <c:v>16842</c:v>
                </c:pt>
                <c:pt idx="82">
                  <c:v>15446</c:v>
                </c:pt>
                <c:pt idx="83">
                  <c:v>15468</c:v>
                </c:pt>
                <c:pt idx="84">
                  <c:v>16560</c:v>
                </c:pt>
                <c:pt idx="85">
                  <c:v>17411</c:v>
                </c:pt>
                <c:pt idx="86">
                  <c:v>15038</c:v>
                </c:pt>
                <c:pt idx="87">
                  <c:v>17242</c:v>
                </c:pt>
                <c:pt idx="88">
                  <c:v>16920</c:v>
                </c:pt>
                <c:pt idx="89">
                  <c:v>18252</c:v>
                </c:pt>
                <c:pt idx="90">
                  <c:v>16617</c:v>
                </c:pt>
                <c:pt idx="91">
                  <c:v>16614</c:v>
                </c:pt>
                <c:pt idx="92">
                  <c:v>21669</c:v>
                </c:pt>
                <c:pt idx="93">
                  <c:v>16725</c:v>
                </c:pt>
                <c:pt idx="94">
                  <c:v>16591</c:v>
                </c:pt>
                <c:pt idx="95">
                  <c:v>19566</c:v>
                </c:pt>
                <c:pt idx="96">
                  <c:v>16491</c:v>
                </c:pt>
                <c:pt idx="97">
                  <c:v>22083</c:v>
                </c:pt>
                <c:pt idx="98">
                  <c:v>19623</c:v>
                </c:pt>
                <c:pt idx="99">
                  <c:v>21712</c:v>
                </c:pt>
                <c:pt idx="100">
                  <c:v>19825</c:v>
                </c:pt>
                <c:pt idx="101">
                  <c:v>20644</c:v>
                </c:pt>
                <c:pt idx="102">
                  <c:v>23275</c:v>
                </c:pt>
                <c:pt idx="103">
                  <c:v>21497</c:v>
                </c:pt>
                <c:pt idx="104">
                  <c:v>20753</c:v>
                </c:pt>
                <c:pt idx="105">
                  <c:v>21066</c:v>
                </c:pt>
                <c:pt idx="106">
                  <c:v>20756</c:v>
                </c:pt>
                <c:pt idx="107">
                  <c:v>17837</c:v>
                </c:pt>
                <c:pt idx="108">
                  <c:v>19553</c:v>
                </c:pt>
                <c:pt idx="109">
                  <c:v>17893</c:v>
                </c:pt>
                <c:pt idx="110">
                  <c:v>16723</c:v>
                </c:pt>
                <c:pt idx="111">
                  <c:v>17119</c:v>
                </c:pt>
                <c:pt idx="112">
                  <c:v>16279</c:v>
                </c:pt>
                <c:pt idx="113">
                  <c:v>15415</c:v>
                </c:pt>
                <c:pt idx="114">
                  <c:v>17387</c:v>
                </c:pt>
                <c:pt idx="115">
                  <c:v>16476</c:v>
                </c:pt>
                <c:pt idx="116">
                  <c:v>14667</c:v>
                </c:pt>
                <c:pt idx="117">
                  <c:v>16407</c:v>
                </c:pt>
                <c:pt idx="118">
                  <c:v>16034</c:v>
                </c:pt>
                <c:pt idx="119">
                  <c:v>13778</c:v>
                </c:pt>
                <c:pt idx="120">
                  <c:v>14102</c:v>
                </c:pt>
                <c:pt idx="121">
                  <c:v>17412</c:v>
                </c:pt>
                <c:pt idx="122">
                  <c:v>14929</c:v>
                </c:pt>
                <c:pt idx="123">
                  <c:v>15812</c:v>
                </c:pt>
                <c:pt idx="124">
                  <c:v>15338</c:v>
                </c:pt>
                <c:pt idx="125">
                  <c:v>13628</c:v>
                </c:pt>
                <c:pt idx="126">
                  <c:v>14227</c:v>
                </c:pt>
                <c:pt idx="127">
                  <c:v>13738</c:v>
                </c:pt>
                <c:pt idx="128">
                  <c:v>15422</c:v>
                </c:pt>
                <c:pt idx="129">
                  <c:v>14854</c:v>
                </c:pt>
                <c:pt idx="130">
                  <c:v>12695</c:v>
                </c:pt>
                <c:pt idx="131">
                  <c:v>12581</c:v>
                </c:pt>
                <c:pt idx="132">
                  <c:v>17039</c:v>
                </c:pt>
                <c:pt idx="133">
                  <c:v>14587</c:v>
                </c:pt>
                <c:pt idx="134">
                  <c:v>12609</c:v>
                </c:pt>
                <c:pt idx="135">
                  <c:v>15970</c:v>
                </c:pt>
                <c:pt idx="136">
                  <c:v>14911</c:v>
                </c:pt>
                <c:pt idx="137">
                  <c:v>16039</c:v>
                </c:pt>
                <c:pt idx="138">
                  <c:v>16342</c:v>
                </c:pt>
                <c:pt idx="139">
                  <c:v>15979</c:v>
                </c:pt>
                <c:pt idx="140">
                  <c:v>14856</c:v>
                </c:pt>
                <c:pt idx="141">
                  <c:v>15663</c:v>
                </c:pt>
                <c:pt idx="142">
                  <c:v>14929</c:v>
                </c:pt>
                <c:pt idx="143">
                  <c:v>16457</c:v>
                </c:pt>
                <c:pt idx="144">
                  <c:v>19650</c:v>
                </c:pt>
                <c:pt idx="145">
                  <c:v>15268</c:v>
                </c:pt>
                <c:pt idx="146">
                  <c:v>16849</c:v>
                </c:pt>
                <c:pt idx="147">
                  <c:v>16867</c:v>
                </c:pt>
                <c:pt idx="148">
                  <c:v>17557</c:v>
                </c:pt>
                <c:pt idx="149">
                  <c:v>16345</c:v>
                </c:pt>
                <c:pt idx="150">
                  <c:v>17345</c:v>
                </c:pt>
                <c:pt idx="151">
                  <c:v>18651</c:v>
                </c:pt>
                <c:pt idx="152">
                  <c:v>19004</c:v>
                </c:pt>
                <c:pt idx="153">
                  <c:v>17709</c:v>
                </c:pt>
                <c:pt idx="154">
                  <c:v>22007</c:v>
                </c:pt>
                <c:pt idx="155">
                  <c:v>17010</c:v>
                </c:pt>
              </c:numCache>
            </c:numRef>
          </c:val>
          <c:smooth val="0"/>
          <c:extLst>
            <c:ext xmlns:c16="http://schemas.microsoft.com/office/drawing/2014/chart" uri="{C3380CC4-5D6E-409C-BE32-E72D297353CC}">
              <c16:uniqueId val="{00000007-081B-46BD-8811-64E2CEC191CE}"/>
            </c:ext>
          </c:extLst>
        </c:ser>
        <c:dLbls>
          <c:showLegendKey val="0"/>
          <c:showVal val="0"/>
          <c:showCatName val="0"/>
          <c:showSerName val="0"/>
          <c:showPercent val="0"/>
          <c:showBubbleSize val="0"/>
        </c:dLbls>
        <c:smooth val="0"/>
        <c:axId val="2082502399"/>
        <c:axId val="2082500319"/>
      </c:lineChart>
      <c:dateAx>
        <c:axId val="2082502399"/>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2500319"/>
        <c:crosses val="autoZero"/>
        <c:auto val="1"/>
        <c:lblOffset val="100"/>
        <c:baseTimeUnit val="days"/>
        <c:majorUnit val="3"/>
        <c:majorTimeUnit val="months"/>
      </c:dateAx>
      <c:valAx>
        <c:axId val="2082500319"/>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25023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12/8/2025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C41FE-693F-9F32-3F9A-29041E1D5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8D4BC-11E5-D189-6FF0-F74C5AE5A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8C0D0-F515-4C39-69CD-E7ED3B138D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F5C93F-3CF3-2DCD-7EF0-3A48903FC8A3}"/>
              </a:ext>
            </a:extLst>
          </p:cNvPr>
          <p:cNvSpPr>
            <a:spLocks noGrp="1"/>
          </p:cNvSpPr>
          <p:nvPr>
            <p:ph type="sldNum" sz="quarter" idx="5"/>
          </p:nvPr>
        </p:nvSpPr>
        <p:spPr/>
        <p:txBody>
          <a:bodyPr/>
          <a:lstStyle/>
          <a:p>
            <a:fld id="{10895658-EA1F-4910-80AB-4DA76E167475}" type="slidenum">
              <a:rPr lang="en-US" smtClean="0"/>
              <a:t>40</a:t>
            </a:fld>
            <a:endParaRPr lang="en-US" dirty="0"/>
          </a:p>
        </p:txBody>
      </p:sp>
    </p:spTree>
    <p:extLst>
      <p:ext uri="{BB962C8B-B14F-4D97-AF65-F5344CB8AC3E}">
        <p14:creationId xmlns:p14="http://schemas.microsoft.com/office/powerpoint/2010/main" val="284972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43</a:t>
            </a:fld>
            <a:endParaRPr lang="en-US" dirty="0"/>
          </a:p>
        </p:txBody>
      </p:sp>
    </p:spTree>
    <p:extLst>
      <p:ext uri="{BB962C8B-B14F-4D97-AF65-F5344CB8AC3E}">
        <p14:creationId xmlns:p14="http://schemas.microsoft.com/office/powerpoint/2010/main" val="164829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44</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0E897-5A69-49FA-37C4-74475F549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567B2-8D3B-17ED-1BCF-AE0430116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08B4B-24D0-90EA-0E71-A352F741A5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340E81-DFF6-AAC5-5826-7EF194B73669}"/>
              </a:ext>
            </a:extLst>
          </p:cNvPr>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217052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49A1A-A68D-D41E-9E11-47215600A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99D16-3B6C-C32B-F683-174153781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E86C0-E6E2-5A18-96D4-39D834441D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E5EBA8-205D-693B-115C-1333E87B3618}"/>
              </a:ext>
            </a:extLst>
          </p:cNvPr>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3940620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BD271-554E-5F01-600C-719683ABB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651F8-5741-8532-504C-165BCAF9D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A27CD-4EB6-AE75-EE58-0D4EB1F332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9CC3F0-B9DD-E266-AE90-697B3982E93F}"/>
              </a:ext>
            </a:extLst>
          </p:cNvPr>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158451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FD0FA-05A1-6BE9-3D23-435CC0AB9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5C7EA-9122-F335-9F97-90E21A1A4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EF69E-1A35-B53F-A65D-3CF5A25E7A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2C85A5-EBA5-A8DB-8F03-EA5DE497B10C}"/>
              </a:ext>
            </a:extLst>
          </p:cNvPr>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93963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2371032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ransition Dar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24788AE-098E-93B9-2684-97FE61A2D304}"/>
              </a:ext>
            </a:extLst>
          </p:cNvPr>
          <p:cNvSpPr>
            <a:spLocks noGrp="1"/>
          </p:cNvSpPr>
          <p:nvPr>
            <p:ph type="pic" sz="quarter" idx="11"/>
          </p:nvPr>
        </p:nvSpPr>
        <p:spPr>
          <a:xfrm>
            <a:off x="7823637" y="0"/>
            <a:ext cx="4368363" cy="5919311"/>
          </a:xfrm>
        </p:spPr>
        <p:txBody>
          <a:bodyPr/>
          <a:lstStyle/>
          <a:p>
            <a:r>
              <a:rPr lang="en-US"/>
              <a:t>Click icon to add picture</a:t>
            </a:r>
          </a:p>
        </p:txBody>
      </p:sp>
      <p:sp>
        <p:nvSpPr>
          <p:cNvPr id="6" name="Redondear rectángulo de una esquina 7">
            <a:extLst>
              <a:ext uri="{FF2B5EF4-FFF2-40B4-BE49-F238E27FC236}">
                <a16:creationId xmlns:a16="http://schemas.microsoft.com/office/drawing/2014/main" id="{0A88BC57-D8DE-A0FB-0E30-BCFA83781013}"/>
              </a:ext>
            </a:extLst>
          </p:cNvPr>
          <p:cNvSpPr/>
          <p:nvPr userDrawn="1"/>
        </p:nvSpPr>
        <p:spPr>
          <a:xfrm rot="10800000">
            <a:off x="0" y="-1"/>
            <a:ext cx="12192000" cy="5921116"/>
          </a:xfrm>
          <a:prstGeom prst="round1Rect">
            <a:avLst>
              <a:gd name="adj" fmla="val 262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itle 1">
            <a:extLst>
              <a:ext uri="{FF2B5EF4-FFF2-40B4-BE49-F238E27FC236}">
                <a16:creationId xmlns:a16="http://schemas.microsoft.com/office/drawing/2014/main" id="{74E23A7C-DBDB-6D5A-8D39-2CFF6445E27D}"/>
              </a:ext>
            </a:extLst>
          </p:cNvPr>
          <p:cNvSpPr>
            <a:spLocks noGrp="1"/>
          </p:cNvSpPr>
          <p:nvPr>
            <p:ph type="title" hasCustomPrompt="1"/>
          </p:nvPr>
        </p:nvSpPr>
        <p:spPr>
          <a:xfrm>
            <a:off x="838200" y="3429000"/>
            <a:ext cx="5085080" cy="949325"/>
          </a:xfrm>
        </p:spPr>
        <p:txBody>
          <a:bodyPr vert="horz" wrap="square" lIns="91440" tIns="45720" rIns="91440" bIns="45720" rtlCol="0" anchor="ctr" anchorCtr="0">
            <a:noAutofit/>
          </a:bodyPr>
          <a:lstStyle>
            <a:lvl1pPr>
              <a:defRPr lang="en-US" sz="4000" b="1" dirty="0">
                <a:solidFill>
                  <a:schemeClr val="bg1"/>
                </a:solidFill>
              </a:defRPr>
            </a:lvl1pPr>
          </a:lstStyle>
          <a:p>
            <a:pPr lvl="0"/>
            <a:r>
              <a:rPr lang="en-US"/>
              <a:t>Section Title</a:t>
            </a:r>
          </a:p>
        </p:txBody>
      </p:sp>
      <p:sp>
        <p:nvSpPr>
          <p:cNvPr id="3" name="Slide Number Placeholder 2">
            <a:extLst>
              <a:ext uri="{FF2B5EF4-FFF2-40B4-BE49-F238E27FC236}">
                <a16:creationId xmlns:a16="http://schemas.microsoft.com/office/drawing/2014/main" id="{5511116C-891D-E1D1-D6C6-9A7FA8AAEAEB}"/>
              </a:ext>
            </a:extLst>
          </p:cNvPr>
          <p:cNvSpPr>
            <a:spLocks noGrp="1"/>
          </p:cNvSpPr>
          <p:nvPr>
            <p:ph type="sldNum" sz="quarter" idx="10"/>
          </p:nvPr>
        </p:nvSpPr>
        <p:spPr/>
        <p:txBody>
          <a:bodyPr/>
          <a:lstStyle/>
          <a:p>
            <a:fld id="{C291C5AE-386B-410C-9F5A-563DE782580E}" type="slidenum">
              <a:rPr lang="en-US" smtClean="0"/>
              <a:pPr/>
              <a:t>‹#›</a:t>
            </a:fld>
            <a:endParaRPr lang="en-US"/>
          </a:p>
        </p:txBody>
      </p:sp>
      <p:pic>
        <p:nvPicPr>
          <p:cNvPr id="4" name="Graphic 3">
            <a:extLst>
              <a:ext uri="{FF2B5EF4-FFF2-40B4-BE49-F238E27FC236}">
                <a16:creationId xmlns:a16="http://schemas.microsoft.com/office/drawing/2014/main" id="{EEC6A756-CAF2-53DC-3DEF-3666DA3DF0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6" y="2142479"/>
            <a:ext cx="12192000" cy="4489450"/>
          </a:xfrm>
          <a:prstGeom prst="rect">
            <a:avLst/>
          </a:prstGeom>
        </p:spPr>
      </p:pic>
    </p:spTree>
    <p:extLst>
      <p:ext uri="{BB962C8B-B14F-4D97-AF65-F5344CB8AC3E}">
        <p14:creationId xmlns:p14="http://schemas.microsoft.com/office/powerpoint/2010/main" val="32962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ECA2AD-4EDE-6911-6FB8-395F83C3CC47}"/>
              </a:ext>
            </a:extLst>
          </p:cNvPr>
          <p:cNvSpPr>
            <a:spLocks noGrp="1"/>
          </p:cNvSpPr>
          <p:nvPr>
            <p:ph type="sldNum" sz="quarter" idx="10"/>
          </p:nvPr>
        </p:nvSpPr>
        <p:spPr/>
        <p:txBody>
          <a:bodyPr/>
          <a:lstStyle/>
          <a:p>
            <a:fld id="{C291C5AE-386B-410C-9F5A-563DE782580E}" type="slidenum">
              <a:rPr lang="en-US" smtClean="0"/>
              <a:pPr/>
              <a:t>‹#›</a:t>
            </a:fld>
            <a:endParaRPr lang="en-US"/>
          </a:p>
        </p:txBody>
      </p:sp>
      <p:sp>
        <p:nvSpPr>
          <p:cNvPr id="4" name="Title 1">
            <a:extLst>
              <a:ext uri="{FF2B5EF4-FFF2-40B4-BE49-F238E27FC236}">
                <a16:creationId xmlns:a16="http://schemas.microsoft.com/office/drawing/2014/main" id="{097D7724-C2CE-5397-032D-7056F89B97ED}"/>
              </a:ext>
            </a:extLst>
          </p:cNvPr>
          <p:cNvSpPr>
            <a:spLocks noGrp="1"/>
          </p:cNvSpPr>
          <p:nvPr>
            <p:ph type="title" hasCustomPrompt="1"/>
          </p:nvPr>
        </p:nvSpPr>
        <p:spPr>
          <a:xfrm>
            <a:off x="838200" y="741363"/>
            <a:ext cx="10515600" cy="949325"/>
          </a:xfrm>
        </p:spPr>
        <p:txBody>
          <a:bodyPr/>
          <a:lstStyle>
            <a:lvl1pPr>
              <a:defRPr/>
            </a:lvl1pPr>
          </a:lstStyle>
          <a:p>
            <a:r>
              <a:rPr lang="en-US" dirty="0"/>
              <a:t>Slide Title</a:t>
            </a:r>
          </a:p>
        </p:txBody>
      </p:sp>
      <p:sp>
        <p:nvSpPr>
          <p:cNvPr id="6" name="Text Placeholder 4">
            <a:extLst>
              <a:ext uri="{FF2B5EF4-FFF2-40B4-BE49-F238E27FC236}">
                <a16:creationId xmlns:a16="http://schemas.microsoft.com/office/drawing/2014/main" id="{B563D83B-8B6F-3B1C-FC01-C3CE8461398F}"/>
              </a:ext>
            </a:extLst>
          </p:cNvPr>
          <p:cNvSpPr>
            <a:spLocks noGrp="1"/>
          </p:cNvSpPr>
          <p:nvPr>
            <p:ph type="body" sz="quarter" idx="31" hasCustomPrompt="1"/>
          </p:nvPr>
        </p:nvSpPr>
        <p:spPr>
          <a:xfrm>
            <a:off x="854075" y="365125"/>
            <a:ext cx="4000500" cy="376238"/>
          </a:xfrm>
        </p:spPr>
        <p:txBody>
          <a:bodyPr anchor="b" anchorCtr="0">
            <a:normAutofit/>
          </a:bodyPr>
          <a:lstStyle>
            <a:lvl1pPr marL="0" indent="0">
              <a:buNone/>
              <a:defRPr sz="1300" b="1" spc="300">
                <a:solidFill>
                  <a:schemeClr val="tx2"/>
                </a:solidFill>
                <a:latin typeface="+mj-lt"/>
              </a:defRPr>
            </a:lvl1pPr>
          </a:lstStyle>
          <a:p>
            <a:pPr lvl="0"/>
            <a:r>
              <a:rPr lang="en-US"/>
              <a:t>SECTION</a:t>
            </a:r>
          </a:p>
        </p:txBody>
      </p:sp>
      <p:sp>
        <p:nvSpPr>
          <p:cNvPr id="9" name="Text Placeholder 8">
            <a:extLst>
              <a:ext uri="{FF2B5EF4-FFF2-40B4-BE49-F238E27FC236}">
                <a16:creationId xmlns:a16="http://schemas.microsoft.com/office/drawing/2014/main" id="{BC98DC23-3AC8-DB6B-3D1A-4B846812371C}"/>
              </a:ext>
            </a:extLst>
          </p:cNvPr>
          <p:cNvSpPr>
            <a:spLocks noGrp="1"/>
          </p:cNvSpPr>
          <p:nvPr>
            <p:ph type="body" sz="quarter" idx="34"/>
          </p:nvPr>
        </p:nvSpPr>
        <p:spPr>
          <a:xfrm>
            <a:off x="835220" y="1941706"/>
            <a:ext cx="5093208" cy="4174931"/>
          </a:xfrm>
        </p:spPr>
        <p:txBody>
          <a:bodyPr numCol="1" spcCol="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9">
            <a:extLst>
              <a:ext uri="{FF2B5EF4-FFF2-40B4-BE49-F238E27FC236}">
                <a16:creationId xmlns:a16="http://schemas.microsoft.com/office/drawing/2014/main" id="{110AC3CB-AE4D-B187-2ACA-DBF146089CC6}"/>
              </a:ext>
            </a:extLst>
          </p:cNvPr>
          <p:cNvSpPr>
            <a:spLocks noGrp="1"/>
          </p:cNvSpPr>
          <p:nvPr>
            <p:ph type="pic" sz="quarter" idx="35"/>
          </p:nvPr>
        </p:nvSpPr>
        <p:spPr>
          <a:xfrm>
            <a:off x="6172199" y="1938305"/>
            <a:ext cx="5181599" cy="3862420"/>
          </a:xfrm>
        </p:spPr>
        <p:txBody>
          <a:bodyPr/>
          <a:lstStyle/>
          <a:p>
            <a:r>
              <a:rPr lang="en-US"/>
              <a:t>Click icon to add picture</a:t>
            </a:r>
          </a:p>
        </p:txBody>
      </p:sp>
      <p:sp>
        <p:nvSpPr>
          <p:cNvPr id="5" name="Text Placeholder 8">
            <a:extLst>
              <a:ext uri="{FF2B5EF4-FFF2-40B4-BE49-F238E27FC236}">
                <a16:creationId xmlns:a16="http://schemas.microsoft.com/office/drawing/2014/main" id="{0C69C36F-592E-AB46-0751-D806DFF8439F}"/>
              </a:ext>
            </a:extLst>
          </p:cNvPr>
          <p:cNvSpPr>
            <a:spLocks noGrp="1"/>
          </p:cNvSpPr>
          <p:nvPr>
            <p:ph type="body" sz="quarter" idx="33" hasCustomPrompt="1"/>
          </p:nvPr>
        </p:nvSpPr>
        <p:spPr>
          <a:xfrm>
            <a:off x="6172198" y="5832474"/>
            <a:ext cx="5181600" cy="284163"/>
          </a:xfrm>
        </p:spPr>
        <p:txBody>
          <a:bodyPr anchor="ctr">
            <a:noAutofit/>
          </a:bodyPr>
          <a:lstStyle>
            <a:lvl1pPr marL="0" indent="0">
              <a:buNone/>
              <a:defRPr sz="1050"/>
            </a:lvl1pPr>
          </a:lstStyle>
          <a:p>
            <a:pPr lvl="0"/>
            <a:r>
              <a:rPr lang="en-US"/>
              <a:t>Source</a:t>
            </a:r>
          </a:p>
        </p:txBody>
      </p:sp>
      <p:pic>
        <p:nvPicPr>
          <p:cNvPr id="8" name="Graphic 7">
            <a:extLst>
              <a:ext uri="{FF2B5EF4-FFF2-40B4-BE49-F238E27FC236}">
                <a16:creationId xmlns:a16="http://schemas.microsoft.com/office/drawing/2014/main" id="{6C7936E4-5FBA-E28C-D094-6D8AB690A411}"/>
              </a:ext>
            </a:extLst>
          </p:cNvPr>
          <p:cNvPicPr>
            <a:picLocks noChangeAspect="1"/>
          </p:cNvPicPr>
          <p:nvPr userDrawn="1"/>
        </p:nvPicPr>
        <p:blipFill>
          <a:blip r:embed="rId2">
            <a:extLst>
              <a:ext uri="{96DAC541-7B7A-43D3-8B79-37D633B846F1}">
                <asvg:svgBlip xmlns:asvg="http://schemas.microsoft.com/office/drawing/2016/SVG/main" r:embed="rId3"/>
              </a:ext>
            </a:extLst>
          </a:blip>
          <a:srcRect t="3" r="51417" b="1375"/>
          <a:stretch>
            <a:fillRect/>
          </a:stretch>
        </p:blipFill>
        <p:spPr>
          <a:xfrm>
            <a:off x="7750407" y="-1070"/>
            <a:ext cx="4441593" cy="108216"/>
          </a:xfrm>
          <a:prstGeom prst="rect">
            <a:avLst/>
          </a:prstGeom>
        </p:spPr>
      </p:pic>
    </p:spTree>
    <p:extLst>
      <p:ext uri="{BB962C8B-B14F-4D97-AF65-F5344CB8AC3E}">
        <p14:creationId xmlns:p14="http://schemas.microsoft.com/office/powerpoint/2010/main" val="174147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2 Doubl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ECA2AD-4EDE-6911-6FB8-395F83C3CC47}"/>
              </a:ext>
            </a:extLst>
          </p:cNvPr>
          <p:cNvSpPr>
            <a:spLocks noGrp="1"/>
          </p:cNvSpPr>
          <p:nvPr>
            <p:ph type="sldNum" sz="quarter" idx="10"/>
          </p:nvPr>
        </p:nvSpPr>
        <p:spPr/>
        <p:txBody>
          <a:bodyPr/>
          <a:lstStyle/>
          <a:p>
            <a:fld id="{C291C5AE-386B-410C-9F5A-563DE782580E}" type="slidenum">
              <a:rPr lang="en-US" smtClean="0"/>
              <a:pPr/>
              <a:t>‹#›</a:t>
            </a:fld>
            <a:endParaRPr lang="en-US"/>
          </a:p>
        </p:txBody>
      </p:sp>
      <p:sp>
        <p:nvSpPr>
          <p:cNvPr id="4" name="Title 1">
            <a:extLst>
              <a:ext uri="{FF2B5EF4-FFF2-40B4-BE49-F238E27FC236}">
                <a16:creationId xmlns:a16="http://schemas.microsoft.com/office/drawing/2014/main" id="{097D7724-C2CE-5397-032D-7056F89B97ED}"/>
              </a:ext>
            </a:extLst>
          </p:cNvPr>
          <p:cNvSpPr>
            <a:spLocks noGrp="1"/>
          </p:cNvSpPr>
          <p:nvPr>
            <p:ph type="title" hasCustomPrompt="1"/>
          </p:nvPr>
        </p:nvSpPr>
        <p:spPr>
          <a:xfrm>
            <a:off x="838200" y="741363"/>
            <a:ext cx="10515600" cy="949325"/>
          </a:xfrm>
        </p:spPr>
        <p:txBody>
          <a:bodyPr/>
          <a:lstStyle>
            <a:lvl1pPr>
              <a:defRPr/>
            </a:lvl1pPr>
          </a:lstStyle>
          <a:p>
            <a:r>
              <a:rPr lang="en-US"/>
              <a:t>Slide Title (Double Column)</a:t>
            </a:r>
          </a:p>
        </p:txBody>
      </p:sp>
      <p:sp>
        <p:nvSpPr>
          <p:cNvPr id="6" name="Text Placeholder 4">
            <a:extLst>
              <a:ext uri="{FF2B5EF4-FFF2-40B4-BE49-F238E27FC236}">
                <a16:creationId xmlns:a16="http://schemas.microsoft.com/office/drawing/2014/main" id="{B563D83B-8B6F-3B1C-FC01-C3CE8461398F}"/>
              </a:ext>
            </a:extLst>
          </p:cNvPr>
          <p:cNvSpPr>
            <a:spLocks noGrp="1"/>
          </p:cNvSpPr>
          <p:nvPr>
            <p:ph type="body" sz="quarter" idx="31" hasCustomPrompt="1"/>
          </p:nvPr>
        </p:nvSpPr>
        <p:spPr>
          <a:xfrm>
            <a:off x="854075" y="365125"/>
            <a:ext cx="4000500" cy="376238"/>
          </a:xfrm>
        </p:spPr>
        <p:txBody>
          <a:bodyPr anchor="b" anchorCtr="0">
            <a:normAutofit/>
          </a:bodyPr>
          <a:lstStyle>
            <a:lvl1pPr marL="0" indent="0">
              <a:buNone/>
              <a:defRPr sz="1300" b="1" spc="300">
                <a:solidFill>
                  <a:schemeClr val="tx2"/>
                </a:solidFill>
                <a:latin typeface="+mj-lt"/>
              </a:defRPr>
            </a:lvl1pPr>
          </a:lstStyle>
          <a:p>
            <a:pPr lvl="0"/>
            <a:r>
              <a:rPr lang="en-US"/>
              <a:t>SECTION</a:t>
            </a:r>
          </a:p>
        </p:txBody>
      </p:sp>
      <p:sp>
        <p:nvSpPr>
          <p:cNvPr id="9" name="Text Placeholder 8">
            <a:extLst>
              <a:ext uri="{FF2B5EF4-FFF2-40B4-BE49-F238E27FC236}">
                <a16:creationId xmlns:a16="http://schemas.microsoft.com/office/drawing/2014/main" id="{BC98DC23-3AC8-DB6B-3D1A-4B846812371C}"/>
              </a:ext>
            </a:extLst>
          </p:cNvPr>
          <p:cNvSpPr>
            <a:spLocks noGrp="1"/>
          </p:cNvSpPr>
          <p:nvPr>
            <p:ph type="body" sz="quarter" idx="34"/>
          </p:nvPr>
        </p:nvSpPr>
        <p:spPr>
          <a:xfrm>
            <a:off x="835220" y="1941707"/>
            <a:ext cx="10515600" cy="4174930"/>
          </a:xfrm>
        </p:spPr>
        <p:txBody>
          <a:bodyPr numCol="2" spcCol="36576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ACD65BB1-136C-DA30-3E6C-9241929E5C3A}"/>
              </a:ext>
            </a:extLst>
          </p:cNvPr>
          <p:cNvPicPr>
            <a:picLocks noChangeAspect="1"/>
          </p:cNvPicPr>
          <p:nvPr userDrawn="1"/>
        </p:nvPicPr>
        <p:blipFill>
          <a:blip r:embed="rId2">
            <a:extLst>
              <a:ext uri="{96DAC541-7B7A-43D3-8B79-37D633B846F1}">
                <asvg:svgBlip xmlns:asvg="http://schemas.microsoft.com/office/drawing/2016/SVG/main" r:embed="rId3"/>
              </a:ext>
            </a:extLst>
          </a:blip>
          <a:srcRect t="3" r="51417" b="1375"/>
          <a:stretch>
            <a:fillRect/>
          </a:stretch>
        </p:blipFill>
        <p:spPr>
          <a:xfrm>
            <a:off x="7750407" y="-1070"/>
            <a:ext cx="4441593" cy="108216"/>
          </a:xfrm>
          <a:prstGeom prst="rect">
            <a:avLst/>
          </a:prstGeom>
        </p:spPr>
      </p:pic>
    </p:spTree>
    <p:extLst>
      <p:ext uri="{BB962C8B-B14F-4D97-AF65-F5344CB8AC3E}">
        <p14:creationId xmlns:p14="http://schemas.microsoft.com/office/powerpoint/2010/main" val="75961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 id="2147483705" r:id="rId14"/>
    <p:sldLayoutId id="2147483706" r:id="rId15"/>
    <p:sldLayoutId id="2147483707" r:id="rId1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3148452" y="2971800"/>
            <a:ext cx="8258068" cy="2039341"/>
          </a:xfrm>
        </p:spPr>
        <p:txBody>
          <a:bodyPr anchor="t">
            <a:normAutofit fontScale="90000"/>
          </a:bodyPr>
          <a:lstStyle/>
          <a:p>
            <a:r>
              <a:rPr lang="en-US" dirty="0"/>
              <a:t>Coffee with colleen</a:t>
            </a:r>
            <a:br>
              <a:rPr lang="en-US" dirty="0"/>
            </a:br>
            <a:r>
              <a:rPr lang="en-US" b="0" dirty="0"/>
              <a:t>City of Sequim</a:t>
            </a:r>
            <a:br>
              <a:rPr lang="en-US" b="0" dirty="0"/>
            </a:br>
            <a:r>
              <a:rPr lang="en-US" b="0" dirty="0"/>
              <a:t>department of community &amp; economic development</a:t>
            </a:r>
            <a:br>
              <a:rPr lang="en-US" b="0" dirty="0"/>
            </a:br>
            <a:br>
              <a:rPr lang="en-US" b="0" dirty="0"/>
            </a:br>
            <a:r>
              <a:rPr lang="en-US" b="0" dirty="0"/>
              <a:t>12/10/2025</a:t>
            </a:r>
            <a:br>
              <a:rPr lang="en-US" dirty="0"/>
            </a:br>
            <a:endParaRPr lang="en-US" dirty="0"/>
          </a:p>
        </p:txBody>
      </p:sp>
      <p:pic>
        <p:nvPicPr>
          <p:cNvPr id="3" name="Picture 2" descr="A logo for a city&#10;&#10;AI-generated content may be incorrect.">
            <a:extLst>
              <a:ext uri="{FF2B5EF4-FFF2-40B4-BE49-F238E27FC236}">
                <a16:creationId xmlns:a16="http://schemas.microsoft.com/office/drawing/2014/main" id="{02443B3E-5857-7E8C-BD97-35538445D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9817"/>
            <a:ext cx="2895600" cy="1018183"/>
          </a:xfrm>
          <a:prstGeom prst="rect">
            <a:avLst/>
          </a:prstGeom>
          <a:noFill/>
        </p:spPr>
      </p:pic>
      <p:sp>
        <p:nvSpPr>
          <p:cNvPr id="10" name="Slide Number Placeholder 4">
            <a:extLst>
              <a:ext uri="{FF2B5EF4-FFF2-40B4-BE49-F238E27FC236}">
                <a16:creationId xmlns:a16="http://schemas.microsoft.com/office/drawing/2014/main" id="{A88B2105-5340-5231-A77F-486B895CB96E}"/>
              </a:ext>
            </a:extLst>
          </p:cNvPr>
          <p:cNvSpPr>
            <a:spLocks noGrp="1"/>
          </p:cNvSpPr>
          <p:nvPr>
            <p:ph type="sldNum" sz="quarter" idx="12"/>
          </p:nvPr>
        </p:nvSpPr>
        <p:spPr>
          <a:xfrm>
            <a:off x="10949320" y="6356350"/>
            <a:ext cx="457200" cy="365125"/>
          </a:xfrm>
        </p:spPr>
        <p:txBody>
          <a:bodyPr/>
          <a:lstStyle/>
          <a:p>
            <a:pPr>
              <a:spcAft>
                <a:spcPts val="600"/>
              </a:spcAft>
            </a:pPr>
            <a:fld id="{B5CEABB6-07DC-46E8-9B57-56EC44A396E5}" type="slidenum">
              <a:rPr lang="en-US" smtClean="0"/>
              <a:pPr>
                <a:spcAft>
                  <a:spcPts val="600"/>
                </a:spcAft>
              </a:pPr>
              <a:t>1</a:t>
            </a:fld>
            <a:endParaRPr lang="en-US"/>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B847-9B29-E560-E951-2A26BF6575D0}"/>
              </a:ext>
            </a:extLst>
          </p:cNvPr>
          <p:cNvSpPr>
            <a:spLocks noGrp="1"/>
          </p:cNvSpPr>
          <p:nvPr>
            <p:ph type="title"/>
          </p:nvPr>
        </p:nvSpPr>
        <p:spPr>
          <a:xfrm>
            <a:off x="4938712" y="187454"/>
            <a:ext cx="6343650" cy="1404258"/>
          </a:xfrm>
        </p:spPr>
        <p:txBody>
          <a:bodyPr/>
          <a:lstStyle/>
          <a:p>
            <a:r>
              <a:rPr lang="en-US" dirty="0"/>
              <a:t>03 Housing and economic Analysis</a:t>
            </a:r>
          </a:p>
        </p:txBody>
      </p:sp>
      <p:sp>
        <p:nvSpPr>
          <p:cNvPr id="3" name="Content Placeholder 2">
            <a:extLst>
              <a:ext uri="{FF2B5EF4-FFF2-40B4-BE49-F238E27FC236}">
                <a16:creationId xmlns:a16="http://schemas.microsoft.com/office/drawing/2014/main" id="{DB996BD7-75E9-A09E-D747-03899B5E0726}"/>
              </a:ext>
            </a:extLst>
          </p:cNvPr>
          <p:cNvSpPr>
            <a:spLocks noGrp="1"/>
          </p:cNvSpPr>
          <p:nvPr>
            <p:ph sz="half" idx="14"/>
          </p:nvPr>
        </p:nvSpPr>
        <p:spPr>
          <a:xfrm>
            <a:off x="4943474" y="1493582"/>
            <a:ext cx="6338888" cy="4960898"/>
          </a:xfrm>
        </p:spPr>
        <p:txBody>
          <a:bodyPr>
            <a:normAutofit/>
          </a:bodyPr>
          <a:lstStyle/>
          <a:p>
            <a:pPr lvl="1" fontAlgn="base"/>
            <a:r>
              <a:rPr lang="en-US" b="1" dirty="0"/>
              <a:t>Housing</a:t>
            </a:r>
            <a:r>
              <a:rPr lang="en-US" dirty="0"/>
              <a:t> – demographic overview, key data, housing policy recommendations.</a:t>
            </a:r>
          </a:p>
          <a:p>
            <a:pPr lvl="1" fontAlgn="base"/>
            <a:r>
              <a:rPr lang="en-US" b="1" dirty="0"/>
              <a:t>Economic Development </a:t>
            </a:r>
            <a:r>
              <a:rPr lang="en-US" dirty="0"/>
              <a:t>– workforce and industries data, commuting, and potential opportunity sectors.</a:t>
            </a:r>
          </a:p>
          <a:p>
            <a:pPr lvl="1" fontAlgn="base"/>
            <a:r>
              <a:rPr lang="en-US" b="1" dirty="0"/>
              <a:t>Real Estate Market Trends </a:t>
            </a:r>
            <a:r>
              <a:rPr lang="en-US" dirty="0"/>
              <a:t>– market dynamics data, rent and vacancy rates for housing, retail, office, healthcare, hospitality and industrial.</a:t>
            </a:r>
          </a:p>
          <a:p>
            <a:pPr lvl="1" fontAlgn="base"/>
            <a:r>
              <a:rPr lang="en-US" b="1" dirty="0"/>
              <a:t>Zoning Analysis </a:t>
            </a:r>
            <a:r>
              <a:rPr lang="en-US" dirty="0"/>
              <a:t>– description and analysis of commercial, employment and residential zones, and identification of potential barriers.</a:t>
            </a:r>
          </a:p>
          <a:p>
            <a:pPr lvl="1" fontAlgn="base"/>
            <a:r>
              <a:rPr lang="en-US" b="1" dirty="0"/>
              <a:t>Non-Zoning Analysis </a:t>
            </a:r>
            <a:r>
              <a:rPr lang="en-US" dirty="0"/>
              <a:t>– discussion of other potential barriers, such as permitting processes and market trends.</a:t>
            </a:r>
          </a:p>
          <a:p>
            <a:pPr fontAlgn="base"/>
            <a:r>
              <a:rPr lang="en-US" sz="1900" dirty="0"/>
              <a:t>Following slides are select highlights of the report.</a:t>
            </a:r>
          </a:p>
          <a:p>
            <a:pPr marL="228600" lvl="1" indent="0" fontAlgn="base">
              <a:buNone/>
            </a:pPr>
            <a:endParaRPr lang="en-US" dirty="0"/>
          </a:p>
          <a:p>
            <a:endParaRPr lang="en-US" dirty="0"/>
          </a:p>
        </p:txBody>
      </p:sp>
      <p:sp>
        <p:nvSpPr>
          <p:cNvPr id="4" name="Slide Number Placeholder 3">
            <a:extLst>
              <a:ext uri="{FF2B5EF4-FFF2-40B4-BE49-F238E27FC236}">
                <a16:creationId xmlns:a16="http://schemas.microsoft.com/office/drawing/2014/main" id="{EE3F909A-E3FE-214A-93C5-FD4771D16BDF}"/>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325142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4BE0-A120-C347-12AB-57C4F3B35114}"/>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3552F034-C7EA-138C-938B-4E01614D2A1D}"/>
              </a:ext>
            </a:extLst>
          </p:cNvPr>
          <p:cNvSpPr>
            <a:spLocks noGrp="1"/>
          </p:cNvSpPr>
          <p:nvPr>
            <p:ph type="ctrTitle"/>
          </p:nvPr>
        </p:nvSpPr>
        <p:spPr>
          <a:xfrm>
            <a:off x="4833694" y="544285"/>
            <a:ext cx="6594768" cy="3445329"/>
          </a:xfrm>
        </p:spPr>
        <p:txBody>
          <a:bodyPr anchor="b">
            <a:normAutofit/>
          </a:bodyPr>
          <a:lstStyle/>
          <a:p>
            <a:r>
              <a:rPr lang="en-US" dirty="0"/>
              <a:t>Housing</a:t>
            </a:r>
          </a:p>
        </p:txBody>
      </p:sp>
      <p:pic>
        <p:nvPicPr>
          <p:cNvPr id="6" name="Picture Placeholder 5" descr="A green house with trees and a car parked on the side of the road&#10;&#10;AI-generated content may be incorrect.">
            <a:extLst>
              <a:ext uri="{FF2B5EF4-FFF2-40B4-BE49-F238E27FC236}">
                <a16:creationId xmlns:a16="http://schemas.microsoft.com/office/drawing/2014/main" id="{4E00A4BA-126F-6EA5-C57F-95FF179EF9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568" r="18288" b="-1"/>
          <a:stretch>
            <a:fillRect/>
          </a:stretch>
        </p:blipFill>
        <p:spPr>
          <a:xfrm>
            <a:off x="20" y="-1"/>
            <a:ext cx="4076098" cy="6096678"/>
          </a:xfrm>
          <a:noFill/>
        </p:spPr>
      </p:pic>
      <p:sp>
        <p:nvSpPr>
          <p:cNvPr id="2" name="Slide Number Placeholder 1" hidden="1">
            <a:extLst>
              <a:ext uri="{FF2B5EF4-FFF2-40B4-BE49-F238E27FC236}">
                <a16:creationId xmlns:a16="http://schemas.microsoft.com/office/drawing/2014/main" id="{1D552508-BC21-B1CA-CE2C-570AF01ED4B5}"/>
              </a:ext>
            </a:extLst>
          </p:cNvPr>
          <p:cNvSpPr>
            <a:spLocks noGrp="1"/>
          </p:cNvSpPr>
          <p:nvPr>
            <p:ph type="sldNum" sz="quarter" idx="4294967295"/>
          </p:nvPr>
        </p:nvSpPr>
        <p:spPr>
          <a:xfrm>
            <a:off x="8610600" y="6356350"/>
            <a:ext cx="2819400" cy="365125"/>
          </a:xfrm>
        </p:spPr>
        <p:txBody>
          <a:bodyPr/>
          <a:lstStyle/>
          <a:p>
            <a:pPr>
              <a:spcAft>
                <a:spcPts val="600"/>
              </a:spcAft>
            </a:pPr>
            <a:fld id="{C291C5AE-386B-410C-9F5A-563DE782580E}" type="slidenum">
              <a:rPr lang="en-US" smtClean="0"/>
              <a:pPr>
                <a:spcAft>
                  <a:spcPts val="600"/>
                </a:spcAft>
              </a:pPr>
              <a:t>11</a:t>
            </a:fld>
            <a:endParaRPr lang="en-US"/>
          </a:p>
        </p:txBody>
      </p:sp>
    </p:spTree>
    <p:extLst>
      <p:ext uri="{BB962C8B-B14F-4D97-AF65-F5344CB8AC3E}">
        <p14:creationId xmlns:p14="http://schemas.microsoft.com/office/powerpoint/2010/main" val="365110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06BA6-1262-34FC-FD4A-FC0F90DE19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106BA8-63E2-CE53-EA8F-6AF1769E837F}"/>
              </a:ext>
            </a:extLst>
          </p:cNvPr>
          <p:cNvSpPr>
            <a:spLocks noGrp="1"/>
          </p:cNvSpPr>
          <p:nvPr>
            <p:ph type="sldNum" sz="quarter" idx="10"/>
          </p:nvPr>
        </p:nvSpPr>
        <p:spPr/>
        <p:txBody>
          <a:bodyPr/>
          <a:lstStyle/>
          <a:p>
            <a:fld id="{C291C5AE-386B-410C-9F5A-563DE782580E}" type="slidenum">
              <a:rPr lang="en-US" smtClean="0"/>
              <a:pPr/>
              <a:t>12</a:t>
            </a:fld>
            <a:endParaRPr lang="en-US"/>
          </a:p>
        </p:txBody>
      </p:sp>
      <p:sp>
        <p:nvSpPr>
          <p:cNvPr id="5" name="Title 4">
            <a:extLst>
              <a:ext uri="{FF2B5EF4-FFF2-40B4-BE49-F238E27FC236}">
                <a16:creationId xmlns:a16="http://schemas.microsoft.com/office/drawing/2014/main" id="{E836C750-FC7F-44D5-C2D5-13AE042BA59A}"/>
              </a:ext>
            </a:extLst>
          </p:cNvPr>
          <p:cNvSpPr>
            <a:spLocks noGrp="1"/>
          </p:cNvSpPr>
          <p:nvPr>
            <p:ph type="title"/>
          </p:nvPr>
        </p:nvSpPr>
        <p:spPr/>
        <p:txBody>
          <a:bodyPr/>
          <a:lstStyle/>
          <a:p>
            <a:r>
              <a:rPr lang="en-US" dirty="0"/>
              <a:t>Housing Inventory</a:t>
            </a:r>
          </a:p>
        </p:txBody>
      </p:sp>
      <p:sp>
        <p:nvSpPr>
          <p:cNvPr id="6" name="Text Placeholder 5">
            <a:extLst>
              <a:ext uri="{FF2B5EF4-FFF2-40B4-BE49-F238E27FC236}">
                <a16:creationId xmlns:a16="http://schemas.microsoft.com/office/drawing/2014/main" id="{0A02F3DD-51B6-2B2B-3226-9B67D7C44CA0}"/>
              </a:ext>
            </a:extLst>
          </p:cNvPr>
          <p:cNvSpPr>
            <a:spLocks noGrp="1"/>
          </p:cNvSpPr>
          <p:nvPr>
            <p:ph type="body" sz="quarter" idx="31"/>
          </p:nvPr>
        </p:nvSpPr>
        <p:spPr/>
        <p:txBody>
          <a:bodyPr/>
          <a:lstStyle/>
          <a:p>
            <a:r>
              <a:rPr lang="en-US" dirty="0"/>
              <a:t>HOUSING</a:t>
            </a:r>
          </a:p>
        </p:txBody>
      </p:sp>
      <p:sp>
        <p:nvSpPr>
          <p:cNvPr id="8" name="Text Placeholder 7">
            <a:extLst>
              <a:ext uri="{FF2B5EF4-FFF2-40B4-BE49-F238E27FC236}">
                <a16:creationId xmlns:a16="http://schemas.microsoft.com/office/drawing/2014/main" id="{7EE0B049-8B1E-EF86-6B0E-4FCA21CACCED}"/>
              </a:ext>
            </a:extLst>
          </p:cNvPr>
          <p:cNvSpPr>
            <a:spLocks noGrp="1"/>
          </p:cNvSpPr>
          <p:nvPr>
            <p:ph type="body" sz="quarter" idx="34"/>
          </p:nvPr>
        </p:nvSpPr>
        <p:spPr/>
        <p:txBody>
          <a:bodyPr>
            <a:normAutofit/>
          </a:bodyPr>
          <a:lstStyle/>
          <a:p>
            <a:r>
              <a:rPr lang="en-US" dirty="0"/>
              <a:t>Sequim’s housing inventory is 31% multifamily, 12% mobile home/special, and  58% remainder of single-family/one unit.</a:t>
            </a:r>
          </a:p>
          <a:p>
            <a:r>
              <a:rPr lang="en-US" dirty="0"/>
              <a:t>Owner-occupied is 60% of housing unit tenure and 40% renter-occupied.</a:t>
            </a:r>
          </a:p>
        </p:txBody>
      </p:sp>
      <p:graphicFrame>
        <p:nvGraphicFramePr>
          <p:cNvPr id="2" name="Picture Placeholder 1">
            <a:extLst>
              <a:ext uri="{FF2B5EF4-FFF2-40B4-BE49-F238E27FC236}">
                <a16:creationId xmlns:a16="http://schemas.microsoft.com/office/drawing/2014/main" id="{977A7927-5B93-F015-1C79-3D67A8D0EBDA}"/>
              </a:ext>
            </a:extLst>
          </p:cNvPr>
          <p:cNvGraphicFramePr>
            <a:graphicFrameLocks noGrp="1"/>
          </p:cNvGraphicFramePr>
          <p:nvPr>
            <p:ph type="pic" sz="quarter" idx="35"/>
          </p:nvPr>
        </p:nvGraphicFramePr>
        <p:xfrm>
          <a:off x="6172195" y="1025526"/>
          <a:ext cx="5181600" cy="242316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6">
            <a:extLst>
              <a:ext uri="{FF2B5EF4-FFF2-40B4-BE49-F238E27FC236}">
                <a16:creationId xmlns:a16="http://schemas.microsoft.com/office/drawing/2014/main" id="{51530A46-B504-D96D-DD4C-215601A1891C}"/>
              </a:ext>
            </a:extLst>
          </p:cNvPr>
          <p:cNvSpPr txBox="1">
            <a:spLocks/>
          </p:cNvSpPr>
          <p:nvPr/>
        </p:nvSpPr>
        <p:spPr>
          <a:xfrm>
            <a:off x="7661638" y="741363"/>
            <a:ext cx="2202717"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Housing by Type</a:t>
            </a:r>
          </a:p>
        </p:txBody>
      </p:sp>
      <p:sp>
        <p:nvSpPr>
          <p:cNvPr id="11" name="Text Placeholder 6">
            <a:extLst>
              <a:ext uri="{FF2B5EF4-FFF2-40B4-BE49-F238E27FC236}">
                <a16:creationId xmlns:a16="http://schemas.microsoft.com/office/drawing/2014/main" id="{8812DA3D-D351-B4DE-2237-283E3A415FA8}"/>
              </a:ext>
            </a:extLst>
          </p:cNvPr>
          <p:cNvSpPr txBox="1">
            <a:spLocks/>
          </p:cNvSpPr>
          <p:nvPr/>
        </p:nvSpPr>
        <p:spPr>
          <a:xfrm>
            <a:off x="6830990" y="3450365"/>
            <a:ext cx="3864011"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Share of Occupied Housing Units by Tenure</a:t>
            </a:r>
          </a:p>
        </p:txBody>
      </p:sp>
      <p:graphicFrame>
        <p:nvGraphicFramePr>
          <p:cNvPr id="12" name="Chart 11">
            <a:extLst>
              <a:ext uri="{FF2B5EF4-FFF2-40B4-BE49-F238E27FC236}">
                <a16:creationId xmlns:a16="http://schemas.microsoft.com/office/drawing/2014/main" id="{60A22BF4-2380-12F4-3610-7E310FCFAED4}"/>
              </a:ext>
            </a:extLst>
          </p:cNvPr>
          <p:cNvGraphicFramePr/>
          <p:nvPr>
            <p:extLst>
              <p:ext uri="{D42A27DB-BD31-4B8C-83A1-F6EECF244321}">
                <p14:modId xmlns:p14="http://schemas.microsoft.com/office/powerpoint/2010/main" val="4216924973"/>
              </p:ext>
            </p:extLst>
          </p:nvPr>
        </p:nvGraphicFramePr>
        <p:xfrm>
          <a:off x="6169147" y="3790991"/>
          <a:ext cx="5184648" cy="242316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6">
            <a:extLst>
              <a:ext uri="{FF2B5EF4-FFF2-40B4-BE49-F238E27FC236}">
                <a16:creationId xmlns:a16="http://schemas.microsoft.com/office/drawing/2014/main" id="{07D1587A-3559-882B-7F0F-D9D6AB0C44E8}"/>
              </a:ext>
            </a:extLst>
          </p:cNvPr>
          <p:cNvSpPr>
            <a:spLocks noGrp="1"/>
          </p:cNvSpPr>
          <p:nvPr>
            <p:ph type="body" sz="quarter" idx="33"/>
          </p:nvPr>
        </p:nvSpPr>
        <p:spPr>
          <a:xfrm>
            <a:off x="6172198" y="6161244"/>
            <a:ext cx="5181600" cy="284163"/>
          </a:xfrm>
        </p:spPr>
        <p:txBody>
          <a:bodyPr/>
          <a:lstStyle/>
          <a:p>
            <a:r>
              <a:rPr lang="en-US" i="1" dirty="0"/>
              <a:t>Source: Washington OFM; US Census Bureau Five-Year ACS (Table S2504)</a:t>
            </a:r>
          </a:p>
        </p:txBody>
      </p:sp>
    </p:spTree>
    <p:extLst>
      <p:ext uri="{BB962C8B-B14F-4D97-AF65-F5344CB8AC3E}">
        <p14:creationId xmlns:p14="http://schemas.microsoft.com/office/powerpoint/2010/main" val="317325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28AF-B568-C03E-0505-015C856054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F5A56-2D9A-6373-F0D4-6F2F3EBCA73F}"/>
              </a:ext>
            </a:extLst>
          </p:cNvPr>
          <p:cNvSpPr>
            <a:spLocks noGrp="1"/>
          </p:cNvSpPr>
          <p:nvPr>
            <p:ph type="sldNum" sz="quarter" idx="10"/>
          </p:nvPr>
        </p:nvSpPr>
        <p:spPr/>
        <p:txBody>
          <a:bodyPr/>
          <a:lstStyle/>
          <a:p>
            <a:fld id="{C291C5AE-386B-410C-9F5A-563DE782580E}" type="slidenum">
              <a:rPr lang="en-US" smtClean="0"/>
              <a:pPr/>
              <a:t>13</a:t>
            </a:fld>
            <a:endParaRPr lang="en-US"/>
          </a:p>
        </p:txBody>
      </p:sp>
      <p:sp>
        <p:nvSpPr>
          <p:cNvPr id="5" name="Title 4">
            <a:extLst>
              <a:ext uri="{FF2B5EF4-FFF2-40B4-BE49-F238E27FC236}">
                <a16:creationId xmlns:a16="http://schemas.microsoft.com/office/drawing/2014/main" id="{DF14B4D5-06B5-E47B-585F-2260171EFAA4}"/>
              </a:ext>
            </a:extLst>
          </p:cNvPr>
          <p:cNvSpPr>
            <a:spLocks noGrp="1"/>
          </p:cNvSpPr>
          <p:nvPr>
            <p:ph type="title"/>
          </p:nvPr>
        </p:nvSpPr>
        <p:spPr/>
        <p:txBody>
          <a:bodyPr/>
          <a:lstStyle/>
          <a:p>
            <a:r>
              <a:rPr lang="en-US" dirty="0"/>
              <a:t>Tenure by Age</a:t>
            </a:r>
          </a:p>
        </p:txBody>
      </p:sp>
      <p:sp>
        <p:nvSpPr>
          <p:cNvPr id="6" name="Text Placeholder 5">
            <a:extLst>
              <a:ext uri="{FF2B5EF4-FFF2-40B4-BE49-F238E27FC236}">
                <a16:creationId xmlns:a16="http://schemas.microsoft.com/office/drawing/2014/main" id="{174B5B19-8617-39E2-8B9B-E8150BE9E352}"/>
              </a:ext>
            </a:extLst>
          </p:cNvPr>
          <p:cNvSpPr>
            <a:spLocks noGrp="1"/>
          </p:cNvSpPr>
          <p:nvPr>
            <p:ph type="body" sz="quarter" idx="31"/>
          </p:nvPr>
        </p:nvSpPr>
        <p:spPr/>
        <p:txBody>
          <a:bodyPr/>
          <a:lstStyle/>
          <a:p>
            <a:r>
              <a:rPr lang="en-US" dirty="0"/>
              <a:t>HOUSING</a:t>
            </a:r>
          </a:p>
        </p:txBody>
      </p:sp>
      <p:sp>
        <p:nvSpPr>
          <p:cNvPr id="8" name="Text Placeholder 7">
            <a:extLst>
              <a:ext uri="{FF2B5EF4-FFF2-40B4-BE49-F238E27FC236}">
                <a16:creationId xmlns:a16="http://schemas.microsoft.com/office/drawing/2014/main" id="{CC2219A8-AA8A-6044-C43C-0A85211A269B}"/>
              </a:ext>
            </a:extLst>
          </p:cNvPr>
          <p:cNvSpPr>
            <a:spLocks noGrp="1"/>
          </p:cNvSpPr>
          <p:nvPr>
            <p:ph type="body" sz="quarter" idx="34"/>
          </p:nvPr>
        </p:nvSpPr>
        <p:spPr/>
        <p:txBody>
          <a:bodyPr/>
          <a:lstStyle/>
          <a:p>
            <a:r>
              <a:rPr lang="en-US" dirty="0"/>
              <a:t>Households led by someone 65-74 years old have highest rate of homeownership in Sequim.</a:t>
            </a:r>
          </a:p>
          <a:p>
            <a:r>
              <a:rPr lang="en-US" dirty="0"/>
              <a:t>Half of households headed by someone 45-54 years old own their homes.</a:t>
            </a:r>
          </a:p>
        </p:txBody>
      </p:sp>
      <p:sp>
        <p:nvSpPr>
          <p:cNvPr id="7" name="Text Placeholder 6">
            <a:extLst>
              <a:ext uri="{FF2B5EF4-FFF2-40B4-BE49-F238E27FC236}">
                <a16:creationId xmlns:a16="http://schemas.microsoft.com/office/drawing/2014/main" id="{0CBE1F6B-F160-C4DA-A05E-E454A08A397A}"/>
              </a:ext>
            </a:extLst>
          </p:cNvPr>
          <p:cNvSpPr>
            <a:spLocks noGrp="1"/>
          </p:cNvSpPr>
          <p:nvPr>
            <p:ph type="body" sz="quarter" idx="33"/>
          </p:nvPr>
        </p:nvSpPr>
        <p:spPr/>
        <p:txBody>
          <a:bodyPr/>
          <a:lstStyle/>
          <a:p>
            <a:r>
              <a:rPr lang="en-US" i="1" dirty="0"/>
              <a:t>Source: US Census Bureau 2023 Five-Year ACS (Table B25007)</a:t>
            </a:r>
          </a:p>
        </p:txBody>
      </p:sp>
      <p:graphicFrame>
        <p:nvGraphicFramePr>
          <p:cNvPr id="2" name="Picture Placeholder 1">
            <a:extLst>
              <a:ext uri="{FF2B5EF4-FFF2-40B4-BE49-F238E27FC236}">
                <a16:creationId xmlns:a16="http://schemas.microsoft.com/office/drawing/2014/main" id="{B0005F8C-F23C-9C4D-0838-BD38CF8CEE22}"/>
              </a:ext>
            </a:extLst>
          </p:cNvPr>
          <p:cNvGraphicFramePr>
            <a:graphicFrameLocks noGrp="1"/>
          </p:cNvGraphicFramePr>
          <p:nvPr>
            <p:ph type="pic" sz="quarter" idx="35"/>
          </p:nvPr>
        </p:nvGraphicFramePr>
        <p:xfrm>
          <a:off x="6172200" y="1938338"/>
          <a:ext cx="5181600" cy="386238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6">
            <a:extLst>
              <a:ext uri="{FF2B5EF4-FFF2-40B4-BE49-F238E27FC236}">
                <a16:creationId xmlns:a16="http://schemas.microsoft.com/office/drawing/2014/main" id="{553BD57A-7AEB-3EB7-0777-FACA763C2CD2}"/>
              </a:ext>
            </a:extLst>
          </p:cNvPr>
          <p:cNvSpPr txBox="1">
            <a:spLocks/>
          </p:cNvSpPr>
          <p:nvPr/>
        </p:nvSpPr>
        <p:spPr>
          <a:xfrm>
            <a:off x="7661639" y="1668463"/>
            <a:ext cx="2202717"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Tenure by Age in Sequim</a:t>
            </a:r>
          </a:p>
        </p:txBody>
      </p:sp>
    </p:spTree>
    <p:extLst>
      <p:ext uri="{BB962C8B-B14F-4D97-AF65-F5344CB8AC3E}">
        <p14:creationId xmlns:p14="http://schemas.microsoft.com/office/powerpoint/2010/main" val="3871697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CA067-3352-E360-643C-EF274E5D9D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72EDDE-0432-91C4-E0FA-6C04503C4476}"/>
              </a:ext>
            </a:extLst>
          </p:cNvPr>
          <p:cNvSpPr>
            <a:spLocks noGrp="1"/>
          </p:cNvSpPr>
          <p:nvPr>
            <p:ph type="sldNum" sz="quarter" idx="10"/>
          </p:nvPr>
        </p:nvSpPr>
        <p:spPr/>
        <p:txBody>
          <a:bodyPr/>
          <a:lstStyle/>
          <a:p>
            <a:fld id="{C291C5AE-386B-410C-9F5A-563DE782580E}" type="slidenum">
              <a:rPr lang="en-US" smtClean="0"/>
              <a:pPr/>
              <a:t>14</a:t>
            </a:fld>
            <a:endParaRPr lang="en-US"/>
          </a:p>
        </p:txBody>
      </p:sp>
      <p:sp>
        <p:nvSpPr>
          <p:cNvPr id="5" name="Title 4">
            <a:extLst>
              <a:ext uri="{FF2B5EF4-FFF2-40B4-BE49-F238E27FC236}">
                <a16:creationId xmlns:a16="http://schemas.microsoft.com/office/drawing/2014/main" id="{7F9EF25B-5120-1CA5-2017-7DE34F56C4F8}"/>
              </a:ext>
            </a:extLst>
          </p:cNvPr>
          <p:cNvSpPr>
            <a:spLocks noGrp="1"/>
          </p:cNvSpPr>
          <p:nvPr>
            <p:ph type="title"/>
          </p:nvPr>
        </p:nvSpPr>
        <p:spPr>
          <a:xfrm>
            <a:off x="822325" y="741363"/>
            <a:ext cx="10515600" cy="949325"/>
          </a:xfrm>
        </p:spPr>
        <p:txBody>
          <a:bodyPr/>
          <a:lstStyle/>
          <a:p>
            <a:r>
              <a:rPr lang="en-US" dirty="0"/>
              <a:t>Mobile Homes</a:t>
            </a:r>
          </a:p>
        </p:txBody>
      </p:sp>
      <p:sp>
        <p:nvSpPr>
          <p:cNvPr id="6" name="Text Placeholder 5">
            <a:extLst>
              <a:ext uri="{FF2B5EF4-FFF2-40B4-BE49-F238E27FC236}">
                <a16:creationId xmlns:a16="http://schemas.microsoft.com/office/drawing/2014/main" id="{CB164430-D1A7-3806-FCC1-FBCE2D84D30C}"/>
              </a:ext>
            </a:extLst>
          </p:cNvPr>
          <p:cNvSpPr>
            <a:spLocks noGrp="1"/>
          </p:cNvSpPr>
          <p:nvPr>
            <p:ph type="body" sz="quarter" idx="31"/>
          </p:nvPr>
        </p:nvSpPr>
        <p:spPr/>
        <p:txBody>
          <a:bodyPr/>
          <a:lstStyle/>
          <a:p>
            <a:r>
              <a:rPr lang="en-US" dirty="0"/>
              <a:t>HOUSING</a:t>
            </a:r>
          </a:p>
        </p:txBody>
      </p:sp>
      <p:sp>
        <p:nvSpPr>
          <p:cNvPr id="8" name="Text Placeholder 7">
            <a:extLst>
              <a:ext uri="{FF2B5EF4-FFF2-40B4-BE49-F238E27FC236}">
                <a16:creationId xmlns:a16="http://schemas.microsoft.com/office/drawing/2014/main" id="{081A4011-2E87-4C4E-ED96-1E28C16CE1B9}"/>
              </a:ext>
            </a:extLst>
          </p:cNvPr>
          <p:cNvSpPr>
            <a:spLocks noGrp="1"/>
          </p:cNvSpPr>
          <p:nvPr>
            <p:ph type="body" sz="quarter" idx="34"/>
          </p:nvPr>
        </p:nvSpPr>
        <p:spPr>
          <a:xfrm>
            <a:off x="686364" y="1693867"/>
            <a:ext cx="5093208" cy="4174931"/>
          </a:xfrm>
        </p:spPr>
        <p:txBody>
          <a:bodyPr>
            <a:normAutofit lnSpcReduction="10000"/>
          </a:bodyPr>
          <a:lstStyle/>
          <a:p>
            <a:r>
              <a:rPr lang="en-US" dirty="0"/>
              <a:t>Sequim has 530 Mobile and Special Dwelling Units, which make up 12% of the City’s housing units.</a:t>
            </a:r>
          </a:p>
          <a:p>
            <a:r>
              <a:rPr lang="en-US" dirty="0"/>
              <a:t>Special Dwelling Units is defined by OFM as trailers, RVs, boats, boxcars, tents and hotel or motel rooms occupied as permanent living quarters.</a:t>
            </a:r>
          </a:p>
        </p:txBody>
      </p:sp>
      <p:sp>
        <p:nvSpPr>
          <p:cNvPr id="7" name="Text Placeholder 6">
            <a:extLst>
              <a:ext uri="{FF2B5EF4-FFF2-40B4-BE49-F238E27FC236}">
                <a16:creationId xmlns:a16="http://schemas.microsoft.com/office/drawing/2014/main" id="{79A3D6E8-16F1-0A4F-1378-62D84C007ECC}"/>
              </a:ext>
            </a:extLst>
          </p:cNvPr>
          <p:cNvSpPr>
            <a:spLocks noGrp="1"/>
          </p:cNvSpPr>
          <p:nvPr>
            <p:ph type="body" sz="quarter" idx="33"/>
          </p:nvPr>
        </p:nvSpPr>
        <p:spPr/>
        <p:txBody>
          <a:bodyPr/>
          <a:lstStyle/>
          <a:p>
            <a:r>
              <a:rPr lang="en-US" i="1" dirty="0"/>
              <a:t>Source: Washington Office of Financial Management</a:t>
            </a:r>
          </a:p>
        </p:txBody>
      </p:sp>
      <p:sp>
        <p:nvSpPr>
          <p:cNvPr id="3" name="Text Placeholder 6">
            <a:extLst>
              <a:ext uri="{FF2B5EF4-FFF2-40B4-BE49-F238E27FC236}">
                <a16:creationId xmlns:a16="http://schemas.microsoft.com/office/drawing/2014/main" id="{A2537B2C-0E89-265B-CAF3-C4FE8D180EF4}"/>
              </a:ext>
            </a:extLst>
          </p:cNvPr>
          <p:cNvSpPr txBox="1">
            <a:spLocks/>
          </p:cNvSpPr>
          <p:nvPr/>
        </p:nvSpPr>
        <p:spPr>
          <a:xfrm>
            <a:off x="6172197" y="1607122"/>
            <a:ext cx="4896295"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Mobile Homes and Special Dwelling Units by City</a:t>
            </a:r>
          </a:p>
        </p:txBody>
      </p:sp>
      <p:sp>
        <p:nvSpPr>
          <p:cNvPr id="10" name="Picture Placeholder 9">
            <a:extLst>
              <a:ext uri="{FF2B5EF4-FFF2-40B4-BE49-F238E27FC236}">
                <a16:creationId xmlns:a16="http://schemas.microsoft.com/office/drawing/2014/main" id="{81B686BA-5DEA-1A6A-1BC8-C9638645C52B}"/>
              </a:ext>
            </a:extLst>
          </p:cNvPr>
          <p:cNvSpPr>
            <a:spLocks noGrp="1"/>
          </p:cNvSpPr>
          <p:nvPr>
            <p:ph type="pic" sz="quarter" idx="35"/>
          </p:nvPr>
        </p:nvSpPr>
        <p:spPr/>
        <p:txBody>
          <a:bodyPr/>
          <a:lstStyle/>
          <a:p>
            <a:endParaRPr lang="en-US"/>
          </a:p>
        </p:txBody>
      </p:sp>
      <p:graphicFrame>
        <p:nvGraphicFramePr>
          <p:cNvPr id="11" name="Chart 10">
            <a:extLst>
              <a:ext uri="{FF2B5EF4-FFF2-40B4-BE49-F238E27FC236}">
                <a16:creationId xmlns:a16="http://schemas.microsoft.com/office/drawing/2014/main" id="{CE7B17C1-52CB-AB2B-D041-F5035748BB56}"/>
              </a:ext>
            </a:extLst>
          </p:cNvPr>
          <p:cNvGraphicFramePr/>
          <p:nvPr>
            <p:extLst>
              <p:ext uri="{D42A27DB-BD31-4B8C-83A1-F6EECF244321}">
                <p14:modId xmlns:p14="http://schemas.microsoft.com/office/powerpoint/2010/main" val="2642185094"/>
              </p:ext>
            </p:extLst>
          </p:nvPr>
        </p:nvGraphicFramePr>
        <p:xfrm>
          <a:off x="6172198" y="2391292"/>
          <a:ext cx="5181600" cy="2892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371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EE1B-49B7-E9CE-595B-E0FBC78F828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FD55EB-67D6-BF01-B807-E66DB8DB5B84}"/>
              </a:ext>
            </a:extLst>
          </p:cNvPr>
          <p:cNvSpPr>
            <a:spLocks noGrp="1"/>
          </p:cNvSpPr>
          <p:nvPr>
            <p:ph type="sldNum" sz="quarter" idx="10"/>
          </p:nvPr>
        </p:nvSpPr>
        <p:spPr/>
        <p:txBody>
          <a:bodyPr/>
          <a:lstStyle/>
          <a:p>
            <a:fld id="{C291C5AE-386B-410C-9F5A-563DE782580E}" type="slidenum">
              <a:rPr lang="en-US" smtClean="0"/>
              <a:pPr/>
              <a:t>15</a:t>
            </a:fld>
            <a:endParaRPr lang="en-US"/>
          </a:p>
        </p:txBody>
      </p:sp>
      <p:sp>
        <p:nvSpPr>
          <p:cNvPr id="5" name="Title 4">
            <a:extLst>
              <a:ext uri="{FF2B5EF4-FFF2-40B4-BE49-F238E27FC236}">
                <a16:creationId xmlns:a16="http://schemas.microsoft.com/office/drawing/2014/main" id="{19E8AC44-6038-7996-07E9-79306B01E8F6}"/>
              </a:ext>
            </a:extLst>
          </p:cNvPr>
          <p:cNvSpPr>
            <a:spLocks noGrp="1"/>
          </p:cNvSpPr>
          <p:nvPr>
            <p:ph type="title"/>
          </p:nvPr>
        </p:nvSpPr>
        <p:spPr>
          <a:xfrm>
            <a:off x="822325" y="741363"/>
            <a:ext cx="10515600" cy="949325"/>
          </a:xfrm>
        </p:spPr>
        <p:txBody>
          <a:bodyPr/>
          <a:lstStyle/>
          <a:p>
            <a:r>
              <a:rPr lang="en-US" dirty="0"/>
              <a:t>Mobile Homes</a:t>
            </a:r>
          </a:p>
        </p:txBody>
      </p:sp>
      <p:sp>
        <p:nvSpPr>
          <p:cNvPr id="6" name="Text Placeholder 5">
            <a:extLst>
              <a:ext uri="{FF2B5EF4-FFF2-40B4-BE49-F238E27FC236}">
                <a16:creationId xmlns:a16="http://schemas.microsoft.com/office/drawing/2014/main" id="{2CB411D0-0D3F-2845-F499-3E5AE3B3B5B1}"/>
              </a:ext>
            </a:extLst>
          </p:cNvPr>
          <p:cNvSpPr>
            <a:spLocks noGrp="1"/>
          </p:cNvSpPr>
          <p:nvPr>
            <p:ph type="body" sz="quarter" idx="31"/>
          </p:nvPr>
        </p:nvSpPr>
        <p:spPr/>
        <p:txBody>
          <a:bodyPr/>
          <a:lstStyle/>
          <a:p>
            <a:r>
              <a:rPr lang="en-US" dirty="0"/>
              <a:t>HOUSING</a:t>
            </a:r>
          </a:p>
        </p:txBody>
      </p:sp>
      <p:sp>
        <p:nvSpPr>
          <p:cNvPr id="8" name="Text Placeholder 7">
            <a:extLst>
              <a:ext uri="{FF2B5EF4-FFF2-40B4-BE49-F238E27FC236}">
                <a16:creationId xmlns:a16="http://schemas.microsoft.com/office/drawing/2014/main" id="{09C39056-A5CF-25DE-B116-074B5367179A}"/>
              </a:ext>
            </a:extLst>
          </p:cNvPr>
          <p:cNvSpPr>
            <a:spLocks noGrp="1"/>
          </p:cNvSpPr>
          <p:nvPr>
            <p:ph type="body" sz="quarter" idx="34"/>
          </p:nvPr>
        </p:nvSpPr>
        <p:spPr>
          <a:xfrm>
            <a:off x="686364" y="1693867"/>
            <a:ext cx="5093208" cy="4174931"/>
          </a:xfrm>
        </p:spPr>
        <p:txBody>
          <a:bodyPr>
            <a:normAutofit/>
          </a:bodyPr>
          <a:lstStyle/>
          <a:p>
            <a:r>
              <a:rPr lang="en-US" sz="2400" dirty="0"/>
              <a:t>In December 2024, City Council approved a new overlay for mobile home parks intended to protect them from being purchased by developers who plan to evict tenants and redevelop the property.  Within the MHP Overlay, mobile home parks are the only permitted use.</a:t>
            </a:r>
          </a:p>
        </p:txBody>
      </p:sp>
      <p:sp>
        <p:nvSpPr>
          <p:cNvPr id="7" name="Text Placeholder 6">
            <a:extLst>
              <a:ext uri="{FF2B5EF4-FFF2-40B4-BE49-F238E27FC236}">
                <a16:creationId xmlns:a16="http://schemas.microsoft.com/office/drawing/2014/main" id="{B0AE13D9-997D-A085-EEF0-9FE3B8909518}"/>
              </a:ext>
            </a:extLst>
          </p:cNvPr>
          <p:cNvSpPr>
            <a:spLocks noGrp="1"/>
          </p:cNvSpPr>
          <p:nvPr>
            <p:ph type="body" sz="quarter" idx="33"/>
          </p:nvPr>
        </p:nvSpPr>
        <p:spPr/>
        <p:txBody>
          <a:bodyPr/>
          <a:lstStyle/>
          <a:p>
            <a:r>
              <a:rPr lang="en-US" i="1" dirty="0"/>
              <a:t>Source: City of Sequim; Leland Consulting Group</a:t>
            </a:r>
          </a:p>
        </p:txBody>
      </p:sp>
      <p:pic>
        <p:nvPicPr>
          <p:cNvPr id="2" name="Picture 1">
            <a:extLst>
              <a:ext uri="{FF2B5EF4-FFF2-40B4-BE49-F238E27FC236}">
                <a16:creationId xmlns:a16="http://schemas.microsoft.com/office/drawing/2014/main" id="{BA3F3602-F1E8-A1F6-2F9E-771834B6A5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276"/>
          <a:stretch>
            <a:fillRect/>
          </a:stretch>
        </p:blipFill>
        <p:spPr bwMode="auto">
          <a:xfrm>
            <a:off x="5810923" y="1526816"/>
            <a:ext cx="5904149" cy="41858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113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B2C3-7925-635E-7231-8967DFB2EBB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5D5BA1-904A-62EC-43BB-4BC1F7DEC237}"/>
              </a:ext>
            </a:extLst>
          </p:cNvPr>
          <p:cNvSpPr>
            <a:spLocks noGrp="1"/>
          </p:cNvSpPr>
          <p:nvPr>
            <p:ph type="sldNum" sz="quarter" idx="10"/>
          </p:nvPr>
        </p:nvSpPr>
        <p:spPr/>
        <p:txBody>
          <a:bodyPr/>
          <a:lstStyle/>
          <a:p>
            <a:fld id="{C291C5AE-386B-410C-9F5A-563DE782580E}" type="slidenum">
              <a:rPr lang="en-US" smtClean="0"/>
              <a:pPr/>
              <a:t>16</a:t>
            </a:fld>
            <a:endParaRPr lang="en-US"/>
          </a:p>
        </p:txBody>
      </p:sp>
      <p:sp>
        <p:nvSpPr>
          <p:cNvPr id="5" name="Title 4">
            <a:extLst>
              <a:ext uri="{FF2B5EF4-FFF2-40B4-BE49-F238E27FC236}">
                <a16:creationId xmlns:a16="http://schemas.microsoft.com/office/drawing/2014/main" id="{F48928E1-AE25-1607-B237-C333957F1FE2}"/>
              </a:ext>
            </a:extLst>
          </p:cNvPr>
          <p:cNvSpPr>
            <a:spLocks noGrp="1"/>
          </p:cNvSpPr>
          <p:nvPr>
            <p:ph type="title"/>
          </p:nvPr>
        </p:nvSpPr>
        <p:spPr/>
        <p:txBody>
          <a:bodyPr/>
          <a:lstStyle/>
          <a:p>
            <a:r>
              <a:rPr lang="en-US" dirty="0"/>
              <a:t>Housing Targets</a:t>
            </a:r>
          </a:p>
        </p:txBody>
      </p:sp>
      <p:sp>
        <p:nvSpPr>
          <p:cNvPr id="6" name="Text Placeholder 5">
            <a:extLst>
              <a:ext uri="{FF2B5EF4-FFF2-40B4-BE49-F238E27FC236}">
                <a16:creationId xmlns:a16="http://schemas.microsoft.com/office/drawing/2014/main" id="{1CEFACA5-A9B6-FE99-6105-251A212B5FAA}"/>
              </a:ext>
            </a:extLst>
          </p:cNvPr>
          <p:cNvSpPr>
            <a:spLocks noGrp="1"/>
          </p:cNvSpPr>
          <p:nvPr>
            <p:ph type="body" sz="quarter" idx="31"/>
          </p:nvPr>
        </p:nvSpPr>
        <p:spPr/>
        <p:txBody>
          <a:bodyPr/>
          <a:lstStyle/>
          <a:p>
            <a:r>
              <a:rPr lang="en-US" dirty="0"/>
              <a:t>HOUSING</a:t>
            </a:r>
          </a:p>
        </p:txBody>
      </p:sp>
      <p:sp>
        <p:nvSpPr>
          <p:cNvPr id="8" name="Text Placeholder 7">
            <a:extLst>
              <a:ext uri="{FF2B5EF4-FFF2-40B4-BE49-F238E27FC236}">
                <a16:creationId xmlns:a16="http://schemas.microsoft.com/office/drawing/2014/main" id="{E79325E0-A8D2-E963-3E79-79E609EE6873}"/>
              </a:ext>
            </a:extLst>
          </p:cNvPr>
          <p:cNvSpPr>
            <a:spLocks noGrp="1"/>
          </p:cNvSpPr>
          <p:nvPr>
            <p:ph type="body" sz="quarter" idx="34"/>
          </p:nvPr>
        </p:nvSpPr>
        <p:spPr/>
        <p:txBody>
          <a:bodyPr/>
          <a:lstStyle/>
          <a:p>
            <a:r>
              <a:rPr lang="en-US" dirty="0"/>
              <a:t>Sequim needs 1,850 new housing units within City limits between 2020 and 2045 – annual growth rate of 1.53 percent.</a:t>
            </a:r>
          </a:p>
        </p:txBody>
      </p:sp>
      <p:sp>
        <p:nvSpPr>
          <p:cNvPr id="7" name="Text Placeholder 6">
            <a:extLst>
              <a:ext uri="{FF2B5EF4-FFF2-40B4-BE49-F238E27FC236}">
                <a16:creationId xmlns:a16="http://schemas.microsoft.com/office/drawing/2014/main" id="{0B8A1C54-C66A-6B19-1841-C4DC9297340C}"/>
              </a:ext>
            </a:extLst>
          </p:cNvPr>
          <p:cNvSpPr>
            <a:spLocks noGrp="1"/>
          </p:cNvSpPr>
          <p:nvPr>
            <p:ph type="body" sz="quarter" idx="33"/>
          </p:nvPr>
        </p:nvSpPr>
        <p:spPr/>
        <p:txBody>
          <a:bodyPr/>
          <a:lstStyle/>
          <a:p>
            <a:r>
              <a:rPr lang="en-US" i="1" dirty="0"/>
              <a:t>Source: Clallam County Growth Management Act Steering Committee Resolution 2023-01</a:t>
            </a:r>
          </a:p>
        </p:txBody>
      </p:sp>
      <p:graphicFrame>
        <p:nvGraphicFramePr>
          <p:cNvPr id="2" name="Picture Placeholder 1">
            <a:extLst>
              <a:ext uri="{FF2B5EF4-FFF2-40B4-BE49-F238E27FC236}">
                <a16:creationId xmlns:a16="http://schemas.microsoft.com/office/drawing/2014/main" id="{48217394-FF47-C64B-CEBF-98EBA19F7740}"/>
              </a:ext>
            </a:extLst>
          </p:cNvPr>
          <p:cNvGraphicFramePr>
            <a:graphicFrameLocks noGrp="1"/>
          </p:cNvGraphicFramePr>
          <p:nvPr>
            <p:ph type="pic" sz="quarter" idx="35"/>
          </p:nvPr>
        </p:nvGraphicFramePr>
        <p:xfrm>
          <a:off x="6172200" y="1938338"/>
          <a:ext cx="5181600" cy="386238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6">
            <a:extLst>
              <a:ext uri="{FF2B5EF4-FFF2-40B4-BE49-F238E27FC236}">
                <a16:creationId xmlns:a16="http://schemas.microsoft.com/office/drawing/2014/main" id="{2E699F6C-5655-3A7E-0D82-787FC10C864B}"/>
              </a:ext>
            </a:extLst>
          </p:cNvPr>
          <p:cNvSpPr txBox="1">
            <a:spLocks/>
          </p:cNvSpPr>
          <p:nvPr/>
        </p:nvSpPr>
        <p:spPr>
          <a:xfrm>
            <a:off x="6434135" y="1622426"/>
            <a:ext cx="4657725"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Housing Units in Sequim, 2015-2025 with 2045 Target</a:t>
            </a:r>
          </a:p>
        </p:txBody>
      </p:sp>
    </p:spTree>
    <p:extLst>
      <p:ext uri="{BB962C8B-B14F-4D97-AF65-F5344CB8AC3E}">
        <p14:creationId xmlns:p14="http://schemas.microsoft.com/office/powerpoint/2010/main" val="1258767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6E3E43-AE96-3628-21DD-5B641470AEFA}"/>
              </a:ext>
            </a:extLst>
          </p:cNvPr>
          <p:cNvSpPr>
            <a:spLocks noGrp="1"/>
          </p:cNvSpPr>
          <p:nvPr>
            <p:ph type="sldNum" sz="quarter" idx="10"/>
          </p:nvPr>
        </p:nvSpPr>
        <p:spPr/>
        <p:txBody>
          <a:bodyPr/>
          <a:lstStyle/>
          <a:p>
            <a:fld id="{C291C5AE-386B-410C-9F5A-563DE782580E}" type="slidenum">
              <a:rPr lang="en-US" smtClean="0"/>
              <a:pPr/>
              <a:t>17</a:t>
            </a:fld>
            <a:endParaRPr lang="en-US"/>
          </a:p>
        </p:txBody>
      </p:sp>
      <p:sp>
        <p:nvSpPr>
          <p:cNvPr id="3" name="Title 2">
            <a:extLst>
              <a:ext uri="{FF2B5EF4-FFF2-40B4-BE49-F238E27FC236}">
                <a16:creationId xmlns:a16="http://schemas.microsoft.com/office/drawing/2014/main" id="{0FDA2617-70BE-868D-9377-596D820ADAE1}"/>
              </a:ext>
            </a:extLst>
          </p:cNvPr>
          <p:cNvSpPr>
            <a:spLocks noGrp="1"/>
          </p:cNvSpPr>
          <p:nvPr>
            <p:ph type="title"/>
          </p:nvPr>
        </p:nvSpPr>
        <p:spPr/>
        <p:txBody>
          <a:bodyPr/>
          <a:lstStyle/>
          <a:p>
            <a:r>
              <a:rPr lang="en-US" dirty="0"/>
              <a:t>Vacant &amp; Seasonal Homes</a:t>
            </a:r>
          </a:p>
        </p:txBody>
      </p:sp>
      <p:sp>
        <p:nvSpPr>
          <p:cNvPr id="4" name="Text Placeholder 3">
            <a:extLst>
              <a:ext uri="{FF2B5EF4-FFF2-40B4-BE49-F238E27FC236}">
                <a16:creationId xmlns:a16="http://schemas.microsoft.com/office/drawing/2014/main" id="{76D67EE7-A85C-8E4E-9974-D0892123E226}"/>
              </a:ext>
            </a:extLst>
          </p:cNvPr>
          <p:cNvSpPr>
            <a:spLocks noGrp="1"/>
          </p:cNvSpPr>
          <p:nvPr>
            <p:ph type="body" sz="quarter" idx="31"/>
          </p:nvPr>
        </p:nvSpPr>
        <p:spPr/>
        <p:txBody>
          <a:bodyPr/>
          <a:lstStyle/>
          <a:p>
            <a:r>
              <a:rPr lang="en-US" dirty="0"/>
              <a:t>HOUSING</a:t>
            </a:r>
          </a:p>
        </p:txBody>
      </p:sp>
      <p:sp>
        <p:nvSpPr>
          <p:cNvPr id="5" name="Text Placeholder 4">
            <a:extLst>
              <a:ext uri="{FF2B5EF4-FFF2-40B4-BE49-F238E27FC236}">
                <a16:creationId xmlns:a16="http://schemas.microsoft.com/office/drawing/2014/main" id="{A89C38A6-9DB8-1F60-B89F-09D4537ABAAF}"/>
              </a:ext>
            </a:extLst>
          </p:cNvPr>
          <p:cNvSpPr>
            <a:spLocks noGrp="1"/>
          </p:cNvSpPr>
          <p:nvPr>
            <p:ph type="body" sz="quarter" idx="34"/>
          </p:nvPr>
        </p:nvSpPr>
        <p:spPr/>
        <p:txBody>
          <a:bodyPr>
            <a:normAutofit fontScale="92500" lnSpcReduction="20000"/>
          </a:bodyPr>
          <a:lstStyle/>
          <a:p>
            <a:r>
              <a:rPr lang="en-US" dirty="0"/>
              <a:t>Sequim has a 4.8% residential vacancy rate.</a:t>
            </a:r>
          </a:p>
          <a:p>
            <a:r>
              <a:rPr lang="en-US" dirty="0"/>
              <a:t>1.4% of homes in Sequim are for seasonal, recreational, or occasional use.</a:t>
            </a:r>
          </a:p>
          <a:p>
            <a:r>
              <a:rPr lang="en-US" dirty="0"/>
              <a:t>The number of seasonal homes has increased in Sequim over the past few years, but constrained housing inventory is a bigger challenge.</a:t>
            </a:r>
          </a:p>
        </p:txBody>
      </p:sp>
      <p:sp>
        <p:nvSpPr>
          <p:cNvPr id="7" name="Text Placeholder 6">
            <a:extLst>
              <a:ext uri="{FF2B5EF4-FFF2-40B4-BE49-F238E27FC236}">
                <a16:creationId xmlns:a16="http://schemas.microsoft.com/office/drawing/2014/main" id="{6ABF8FCB-3CAD-CAD3-C854-2B3B6DECE1D1}"/>
              </a:ext>
            </a:extLst>
          </p:cNvPr>
          <p:cNvSpPr>
            <a:spLocks noGrp="1"/>
          </p:cNvSpPr>
          <p:nvPr>
            <p:ph type="body" sz="quarter" idx="33"/>
          </p:nvPr>
        </p:nvSpPr>
        <p:spPr/>
        <p:txBody>
          <a:bodyPr/>
          <a:lstStyle/>
          <a:p>
            <a:r>
              <a:rPr lang="en-US" i="1" dirty="0"/>
              <a:t>Source: US Census Bureau Five-Year ACS (Table B25004)</a:t>
            </a:r>
          </a:p>
        </p:txBody>
      </p:sp>
      <p:graphicFrame>
        <p:nvGraphicFramePr>
          <p:cNvPr id="8" name="Picture Placeholder 7">
            <a:extLst>
              <a:ext uri="{FF2B5EF4-FFF2-40B4-BE49-F238E27FC236}">
                <a16:creationId xmlns:a16="http://schemas.microsoft.com/office/drawing/2014/main" id="{55BC6B5B-B620-8839-C5F3-C1FC65EF16E9}"/>
              </a:ext>
            </a:extLst>
          </p:cNvPr>
          <p:cNvGraphicFramePr>
            <a:graphicFrameLocks noGrp="1"/>
          </p:cNvGraphicFramePr>
          <p:nvPr>
            <p:ph type="pic" sz="quarter" idx="35"/>
          </p:nvPr>
        </p:nvGraphicFramePr>
        <p:xfrm>
          <a:off x="6172200" y="1938338"/>
          <a:ext cx="5181600" cy="386238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a:extLst>
              <a:ext uri="{FF2B5EF4-FFF2-40B4-BE49-F238E27FC236}">
                <a16:creationId xmlns:a16="http://schemas.microsoft.com/office/drawing/2014/main" id="{D3749A22-F50A-EFE0-FAD3-1B682A58E8D1}"/>
              </a:ext>
            </a:extLst>
          </p:cNvPr>
          <p:cNvSpPr txBox="1">
            <a:spLocks/>
          </p:cNvSpPr>
          <p:nvPr/>
        </p:nvSpPr>
        <p:spPr>
          <a:xfrm>
            <a:off x="6434135" y="1622426"/>
            <a:ext cx="4657725"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Total Vacant and Seasonal Use Homes in Sequim</a:t>
            </a:r>
          </a:p>
        </p:txBody>
      </p:sp>
    </p:spTree>
    <p:extLst>
      <p:ext uri="{BB962C8B-B14F-4D97-AF65-F5344CB8AC3E}">
        <p14:creationId xmlns:p14="http://schemas.microsoft.com/office/powerpoint/2010/main" val="177407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42693-71FE-E17C-60F2-B8FF164C38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490460-CF68-F6AA-D219-B311F0B2CF0A}"/>
              </a:ext>
            </a:extLst>
          </p:cNvPr>
          <p:cNvSpPr>
            <a:spLocks noGrp="1"/>
          </p:cNvSpPr>
          <p:nvPr>
            <p:ph type="sldNum" sz="quarter" idx="10"/>
          </p:nvPr>
        </p:nvSpPr>
        <p:spPr/>
        <p:txBody>
          <a:bodyPr/>
          <a:lstStyle/>
          <a:p>
            <a:fld id="{C291C5AE-386B-410C-9F5A-563DE782580E}" type="slidenum">
              <a:rPr lang="en-US" smtClean="0"/>
              <a:pPr/>
              <a:t>18</a:t>
            </a:fld>
            <a:endParaRPr lang="en-US"/>
          </a:p>
        </p:txBody>
      </p:sp>
      <p:sp>
        <p:nvSpPr>
          <p:cNvPr id="5" name="Title 4">
            <a:extLst>
              <a:ext uri="{FF2B5EF4-FFF2-40B4-BE49-F238E27FC236}">
                <a16:creationId xmlns:a16="http://schemas.microsoft.com/office/drawing/2014/main" id="{359E8AF2-7EB0-934E-094C-A7B8E1812FA1}"/>
              </a:ext>
            </a:extLst>
          </p:cNvPr>
          <p:cNvSpPr>
            <a:spLocks noGrp="1"/>
          </p:cNvSpPr>
          <p:nvPr>
            <p:ph type="title"/>
          </p:nvPr>
        </p:nvSpPr>
        <p:spPr>
          <a:xfrm>
            <a:off x="854075" y="1211944"/>
            <a:ext cx="4600575" cy="1200343"/>
          </a:xfrm>
        </p:spPr>
        <p:txBody>
          <a:bodyPr>
            <a:normAutofit fontScale="90000"/>
          </a:bodyPr>
          <a:lstStyle/>
          <a:p>
            <a:r>
              <a:rPr lang="en-US" dirty="0"/>
              <a:t>Short-Term Rentals (STR)</a:t>
            </a:r>
          </a:p>
        </p:txBody>
      </p:sp>
      <p:sp>
        <p:nvSpPr>
          <p:cNvPr id="6" name="Text Placeholder 5">
            <a:extLst>
              <a:ext uri="{FF2B5EF4-FFF2-40B4-BE49-F238E27FC236}">
                <a16:creationId xmlns:a16="http://schemas.microsoft.com/office/drawing/2014/main" id="{16B3FF0E-3244-CD15-B641-8A18F2929869}"/>
              </a:ext>
            </a:extLst>
          </p:cNvPr>
          <p:cNvSpPr>
            <a:spLocks noGrp="1"/>
          </p:cNvSpPr>
          <p:nvPr>
            <p:ph type="body" sz="quarter" idx="31"/>
          </p:nvPr>
        </p:nvSpPr>
        <p:spPr/>
        <p:txBody>
          <a:bodyPr/>
          <a:lstStyle/>
          <a:p>
            <a:r>
              <a:rPr lang="en-US" dirty="0"/>
              <a:t>HOUSING</a:t>
            </a:r>
          </a:p>
        </p:txBody>
      </p:sp>
      <p:sp>
        <p:nvSpPr>
          <p:cNvPr id="8" name="Text Placeholder 7">
            <a:extLst>
              <a:ext uri="{FF2B5EF4-FFF2-40B4-BE49-F238E27FC236}">
                <a16:creationId xmlns:a16="http://schemas.microsoft.com/office/drawing/2014/main" id="{BC5520CD-22F8-E761-141D-42E0E41DF477}"/>
              </a:ext>
            </a:extLst>
          </p:cNvPr>
          <p:cNvSpPr>
            <a:spLocks noGrp="1"/>
          </p:cNvSpPr>
          <p:nvPr>
            <p:ph type="body" sz="quarter" idx="34"/>
          </p:nvPr>
        </p:nvSpPr>
        <p:spPr>
          <a:xfrm>
            <a:off x="838200" y="2607971"/>
            <a:ext cx="4600575" cy="2630294"/>
          </a:xfrm>
        </p:spPr>
        <p:txBody>
          <a:bodyPr>
            <a:noAutofit/>
          </a:bodyPr>
          <a:lstStyle/>
          <a:p>
            <a:r>
              <a:rPr lang="en-US" sz="2400" dirty="0"/>
              <a:t>Full home listings accounted for 2.7% of all single-family homes in City limits.</a:t>
            </a:r>
          </a:p>
          <a:p>
            <a:r>
              <a:rPr lang="en-US" sz="2400" dirty="0"/>
              <a:t>STRs allow for an increase in rooms during peak seasons.</a:t>
            </a:r>
          </a:p>
          <a:p>
            <a:endParaRPr lang="en-US" sz="2200" dirty="0"/>
          </a:p>
        </p:txBody>
      </p:sp>
      <p:sp>
        <p:nvSpPr>
          <p:cNvPr id="7" name="Text Placeholder 6">
            <a:extLst>
              <a:ext uri="{FF2B5EF4-FFF2-40B4-BE49-F238E27FC236}">
                <a16:creationId xmlns:a16="http://schemas.microsoft.com/office/drawing/2014/main" id="{1D6B0EB3-3333-418C-2471-0A3A6B56A61A}"/>
              </a:ext>
            </a:extLst>
          </p:cNvPr>
          <p:cNvSpPr>
            <a:spLocks noGrp="1"/>
          </p:cNvSpPr>
          <p:nvPr>
            <p:ph type="body" sz="quarter" idx="33"/>
          </p:nvPr>
        </p:nvSpPr>
        <p:spPr>
          <a:xfrm>
            <a:off x="5438775" y="6101185"/>
            <a:ext cx="5181600" cy="284163"/>
          </a:xfrm>
        </p:spPr>
        <p:txBody>
          <a:bodyPr/>
          <a:lstStyle/>
          <a:p>
            <a:r>
              <a:rPr lang="en-US" i="1" dirty="0"/>
              <a:t>Source: </a:t>
            </a:r>
            <a:r>
              <a:rPr lang="en-US" i="1" dirty="0" err="1"/>
              <a:t>AirDNA</a:t>
            </a:r>
            <a:r>
              <a:rPr lang="en-US" i="1" dirty="0"/>
              <a:t>, Leland Consulting Group</a:t>
            </a:r>
          </a:p>
        </p:txBody>
      </p:sp>
      <p:pic>
        <p:nvPicPr>
          <p:cNvPr id="2" name="Picture Placeholder 1">
            <a:extLst>
              <a:ext uri="{FF2B5EF4-FFF2-40B4-BE49-F238E27FC236}">
                <a16:creationId xmlns:a16="http://schemas.microsoft.com/office/drawing/2014/main" id="{A63220C5-57A8-3D72-68FE-8E4EBFB96685}"/>
              </a:ext>
            </a:extLst>
          </p:cNvPr>
          <p:cNvPicPr>
            <a:picLocks noGrp="1" noChangeAspect="1"/>
          </p:cNvPicPr>
          <p:nvPr>
            <p:ph type="pic" sz="quarter" idx="35"/>
          </p:nvPr>
        </p:nvPicPr>
        <p:blipFill>
          <a:blip r:embed="rId2" cstate="print">
            <a:extLst>
              <a:ext uri="{28A0092B-C50C-407E-A947-70E740481C1C}">
                <a14:useLocalDpi xmlns:a14="http://schemas.microsoft.com/office/drawing/2010/main" val="0"/>
              </a:ext>
            </a:extLst>
          </a:blip>
          <a:srcRect t="1755" b="1755"/>
          <a:stretch>
            <a:fillRect/>
          </a:stretch>
        </p:blipFill>
        <p:spPr bwMode="auto">
          <a:xfrm>
            <a:off x="5438775" y="1181524"/>
            <a:ext cx="6555211" cy="4886325"/>
          </a:xfrm>
          <a:prstGeom prst="rect">
            <a:avLst/>
          </a:prstGeom>
          <a:noFill/>
          <a:ln>
            <a:noFill/>
          </a:ln>
        </p:spPr>
      </p:pic>
      <p:sp>
        <p:nvSpPr>
          <p:cNvPr id="3" name="Text Placeholder 6">
            <a:extLst>
              <a:ext uri="{FF2B5EF4-FFF2-40B4-BE49-F238E27FC236}">
                <a16:creationId xmlns:a16="http://schemas.microsoft.com/office/drawing/2014/main" id="{26AF888B-A8F9-1F33-3816-E0E56D1AA278}"/>
              </a:ext>
            </a:extLst>
          </p:cNvPr>
          <p:cNvSpPr txBox="1">
            <a:spLocks/>
          </p:cNvSpPr>
          <p:nvPr/>
        </p:nvSpPr>
        <p:spPr>
          <a:xfrm>
            <a:off x="5438775" y="805287"/>
            <a:ext cx="6555211" cy="37623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Full Home, Single Family Short-Term Rentals in Sequim, July 2025</a:t>
            </a:r>
          </a:p>
        </p:txBody>
      </p:sp>
    </p:spTree>
    <p:extLst>
      <p:ext uri="{BB962C8B-B14F-4D97-AF65-F5344CB8AC3E}">
        <p14:creationId xmlns:p14="http://schemas.microsoft.com/office/powerpoint/2010/main" val="3363568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DC45B-68A9-761A-A04B-B2AA790DFE3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CCCC38-C599-A487-2F51-BAD2697FD5D3}"/>
              </a:ext>
            </a:extLst>
          </p:cNvPr>
          <p:cNvSpPr>
            <a:spLocks noGrp="1"/>
          </p:cNvSpPr>
          <p:nvPr>
            <p:ph type="sldNum" sz="quarter" idx="10"/>
          </p:nvPr>
        </p:nvSpPr>
        <p:spPr/>
        <p:txBody>
          <a:bodyPr/>
          <a:lstStyle/>
          <a:p>
            <a:fld id="{C291C5AE-386B-410C-9F5A-563DE782580E}" type="slidenum">
              <a:rPr lang="en-US" smtClean="0"/>
              <a:pPr/>
              <a:t>19</a:t>
            </a:fld>
            <a:endParaRPr lang="en-US"/>
          </a:p>
        </p:txBody>
      </p:sp>
      <p:sp>
        <p:nvSpPr>
          <p:cNvPr id="5" name="Title 4">
            <a:extLst>
              <a:ext uri="{FF2B5EF4-FFF2-40B4-BE49-F238E27FC236}">
                <a16:creationId xmlns:a16="http://schemas.microsoft.com/office/drawing/2014/main" id="{04992234-C577-24F6-3B69-19DF0B963681}"/>
              </a:ext>
            </a:extLst>
          </p:cNvPr>
          <p:cNvSpPr>
            <a:spLocks noGrp="1"/>
          </p:cNvSpPr>
          <p:nvPr>
            <p:ph type="title"/>
          </p:nvPr>
        </p:nvSpPr>
        <p:spPr>
          <a:xfrm>
            <a:off x="838200" y="576979"/>
            <a:ext cx="10515600" cy="949325"/>
          </a:xfrm>
        </p:spPr>
        <p:txBody>
          <a:bodyPr/>
          <a:lstStyle/>
          <a:p>
            <a:r>
              <a:rPr lang="en-US" dirty="0"/>
              <a:t>Recommendations</a:t>
            </a:r>
          </a:p>
        </p:txBody>
      </p:sp>
      <p:sp>
        <p:nvSpPr>
          <p:cNvPr id="6" name="Text Placeholder 5">
            <a:extLst>
              <a:ext uri="{FF2B5EF4-FFF2-40B4-BE49-F238E27FC236}">
                <a16:creationId xmlns:a16="http://schemas.microsoft.com/office/drawing/2014/main" id="{1F2F5EAB-DEC1-3814-9C00-BB76AA66D409}"/>
              </a:ext>
            </a:extLst>
          </p:cNvPr>
          <p:cNvSpPr>
            <a:spLocks noGrp="1"/>
          </p:cNvSpPr>
          <p:nvPr>
            <p:ph type="body" sz="quarter" idx="31"/>
          </p:nvPr>
        </p:nvSpPr>
        <p:spPr/>
        <p:txBody>
          <a:bodyPr/>
          <a:lstStyle/>
          <a:p>
            <a:r>
              <a:rPr lang="en-US" dirty="0"/>
              <a:t>HOUSING</a:t>
            </a:r>
          </a:p>
        </p:txBody>
      </p:sp>
      <p:graphicFrame>
        <p:nvGraphicFramePr>
          <p:cNvPr id="2" name="Table 1">
            <a:extLst>
              <a:ext uri="{FF2B5EF4-FFF2-40B4-BE49-F238E27FC236}">
                <a16:creationId xmlns:a16="http://schemas.microsoft.com/office/drawing/2014/main" id="{CCB42BF1-2EBF-8E85-4D37-5CBA8B383A76}"/>
              </a:ext>
            </a:extLst>
          </p:cNvPr>
          <p:cNvGraphicFramePr>
            <a:graphicFrameLocks noGrp="1"/>
          </p:cNvGraphicFramePr>
          <p:nvPr>
            <p:extLst>
              <p:ext uri="{D42A27DB-BD31-4B8C-83A1-F6EECF244321}">
                <p14:modId xmlns:p14="http://schemas.microsoft.com/office/powerpoint/2010/main" val="318906462"/>
              </p:ext>
            </p:extLst>
          </p:nvPr>
        </p:nvGraphicFramePr>
        <p:xfrm>
          <a:off x="838200" y="1287424"/>
          <a:ext cx="10827642" cy="4170637"/>
        </p:xfrm>
        <a:graphic>
          <a:graphicData uri="http://schemas.openxmlformats.org/drawingml/2006/table">
            <a:tbl>
              <a:tblPr>
                <a:tableStyleId>{5DA37D80-6434-44D0-A028-1B22A696006F}</a:tableStyleId>
              </a:tblPr>
              <a:tblGrid>
                <a:gridCol w="2721332">
                  <a:extLst>
                    <a:ext uri="{9D8B030D-6E8A-4147-A177-3AD203B41FA5}">
                      <a16:colId xmlns:a16="http://schemas.microsoft.com/office/drawing/2014/main" val="416535223"/>
                    </a:ext>
                  </a:extLst>
                </a:gridCol>
                <a:gridCol w="8106310">
                  <a:extLst>
                    <a:ext uri="{9D8B030D-6E8A-4147-A177-3AD203B41FA5}">
                      <a16:colId xmlns:a16="http://schemas.microsoft.com/office/drawing/2014/main" val="1440644129"/>
                    </a:ext>
                  </a:extLst>
                </a:gridCol>
              </a:tblGrid>
              <a:tr h="281499">
                <a:tc>
                  <a:txBody>
                    <a:bodyPr/>
                    <a:lstStyle/>
                    <a:p>
                      <a:pPr algn="l" fontAlgn="b">
                        <a:buNone/>
                      </a:pPr>
                      <a:r>
                        <a:rPr lang="en-US" sz="1800" b="1" u="none" strike="noStrike" dirty="0">
                          <a:solidFill>
                            <a:schemeClr val="bg1"/>
                          </a:solidFill>
                          <a:effectLst/>
                        </a:rPr>
                        <a:t>Topic</a:t>
                      </a:r>
                      <a:endParaRPr lang="en-US" sz="1800" b="1" i="0" u="none" strike="noStrike" dirty="0">
                        <a:solidFill>
                          <a:schemeClr val="bg1"/>
                        </a:solidFill>
                        <a:effectLst/>
                        <a:latin typeface="Roboto" panose="02000000000000000000" pitchFamily="2" charset="0"/>
                      </a:endParaRPr>
                    </a:p>
                  </a:txBody>
                  <a:tcPr marL="0" marR="0" marT="0" marB="0" anchor="b">
                    <a:solidFill>
                      <a:schemeClr val="accent2"/>
                    </a:solidFill>
                  </a:tcPr>
                </a:tc>
                <a:tc>
                  <a:txBody>
                    <a:bodyPr/>
                    <a:lstStyle/>
                    <a:p>
                      <a:pPr algn="l" fontAlgn="b">
                        <a:buNone/>
                      </a:pPr>
                      <a:r>
                        <a:rPr lang="en-US" sz="1800" b="1" u="none" strike="noStrike" dirty="0">
                          <a:solidFill>
                            <a:schemeClr val="bg1"/>
                          </a:solidFill>
                          <a:effectLst/>
                        </a:rPr>
                        <a:t>Recommendation</a:t>
                      </a:r>
                      <a:endParaRPr lang="en-US" sz="1800" b="1" i="0" u="none" strike="noStrike" dirty="0">
                        <a:solidFill>
                          <a:schemeClr val="bg1"/>
                        </a:solidFill>
                        <a:effectLst/>
                        <a:latin typeface="Roboto" panose="02000000000000000000" pitchFamily="2" charset="0"/>
                      </a:endParaRPr>
                    </a:p>
                  </a:txBody>
                  <a:tcPr marL="0" marR="0" marT="0" marB="0" anchor="b">
                    <a:solidFill>
                      <a:schemeClr val="accent2"/>
                    </a:solidFill>
                  </a:tcPr>
                </a:tc>
                <a:extLst>
                  <a:ext uri="{0D108BD9-81ED-4DB2-BD59-A6C34878D82A}">
                    <a16:rowId xmlns:a16="http://schemas.microsoft.com/office/drawing/2014/main" val="626587334"/>
                  </a:ext>
                </a:extLst>
              </a:tr>
              <a:tr h="1063441">
                <a:tc>
                  <a:txBody>
                    <a:bodyPr/>
                    <a:lstStyle/>
                    <a:p>
                      <a:pPr algn="l" fontAlgn="b">
                        <a:buNone/>
                      </a:pPr>
                      <a:r>
                        <a:rPr lang="en-US" sz="2000" b="1" u="none" strike="noStrike" dirty="0">
                          <a:effectLst/>
                        </a:rPr>
                        <a:t>Housing Development</a:t>
                      </a:r>
                      <a:endParaRPr lang="en-US" sz="2000" b="1"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tc>
                  <a:txBody>
                    <a:bodyPr/>
                    <a:lstStyle/>
                    <a:p>
                      <a:pPr lvl="0" algn="l" fontAlgn="b">
                        <a:buNone/>
                      </a:pPr>
                      <a:r>
                        <a:rPr lang="en-US" sz="1800" u="none" strike="noStrike" dirty="0">
                          <a:effectLst/>
                        </a:rPr>
                        <a:t>Utilize DCED's existing Developer's Forum to strengthen relationships with local developers.</a:t>
                      </a:r>
                      <a:endParaRPr lang="en-US" sz="1800" b="0"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1825137315"/>
                  </a:ext>
                </a:extLst>
              </a:tr>
              <a:tr h="844497">
                <a:tc>
                  <a:txBody>
                    <a:bodyPr/>
                    <a:lstStyle/>
                    <a:p>
                      <a:pPr algn="l" fontAlgn="b">
                        <a:buNone/>
                      </a:pPr>
                      <a:r>
                        <a:rPr lang="en-US" sz="2000" b="1" u="none" strike="noStrike" dirty="0">
                          <a:effectLst/>
                        </a:rPr>
                        <a:t>Housing Development</a:t>
                      </a:r>
                      <a:endParaRPr lang="en-US" sz="2000" b="1" i="0" u="none" strike="noStrike" dirty="0">
                        <a:solidFill>
                          <a:srgbClr val="000000"/>
                        </a:solidFill>
                        <a:effectLst/>
                        <a:latin typeface="Roboto" panose="02000000000000000000" pitchFamily="2" charset="0"/>
                      </a:endParaRPr>
                    </a:p>
                  </a:txBody>
                  <a:tcPr marL="0" marR="0" marT="0" marB="0" anchor="ctr"/>
                </a:tc>
                <a:tc>
                  <a:txBody>
                    <a:bodyPr/>
                    <a:lstStyle/>
                    <a:p>
                      <a:pPr lvl="0" algn="l" fontAlgn="b">
                        <a:buNone/>
                      </a:pPr>
                      <a:r>
                        <a:rPr lang="en-US" sz="1800" u="none" strike="noStrike" dirty="0">
                          <a:effectLst/>
                        </a:rPr>
                        <a:t>Partner with local economic development agencies and neighboring communities to educate local developers on middle and multifamily housing development.</a:t>
                      </a:r>
                      <a:endParaRPr lang="en-US" sz="1800" b="0" i="0" u="none" strike="noStrike" dirty="0">
                        <a:solidFill>
                          <a:srgbClr val="000000"/>
                        </a:solidFill>
                        <a:effectLst/>
                        <a:latin typeface="Roboto" panose="02000000000000000000" pitchFamily="2" charset="0"/>
                      </a:endParaRPr>
                    </a:p>
                  </a:txBody>
                  <a:tcPr marL="0" marR="0" marT="0" marB="0" anchor="ctr"/>
                </a:tc>
                <a:extLst>
                  <a:ext uri="{0D108BD9-81ED-4DB2-BD59-A6C34878D82A}">
                    <a16:rowId xmlns:a16="http://schemas.microsoft.com/office/drawing/2014/main" val="3399750208"/>
                  </a:ext>
                </a:extLst>
              </a:tr>
              <a:tr h="548234">
                <a:tc>
                  <a:txBody>
                    <a:bodyPr/>
                    <a:lstStyle/>
                    <a:p>
                      <a:pPr algn="l" fontAlgn="b">
                        <a:buNone/>
                      </a:pPr>
                      <a:r>
                        <a:rPr lang="en-US" sz="2000" b="1" u="none" strike="noStrike" dirty="0">
                          <a:effectLst/>
                        </a:rPr>
                        <a:t>Housing Development</a:t>
                      </a:r>
                      <a:endParaRPr lang="en-US" sz="2000" b="1"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tc>
                  <a:txBody>
                    <a:bodyPr/>
                    <a:lstStyle/>
                    <a:p>
                      <a:pPr lvl="0" algn="l" fontAlgn="b">
                        <a:buNone/>
                      </a:pPr>
                      <a:r>
                        <a:rPr lang="en-US" sz="1800" u="none" strike="noStrike" dirty="0">
                          <a:effectLst/>
                        </a:rPr>
                        <a:t>Find opportunities to streamline and improve the application review process.</a:t>
                      </a:r>
                      <a:endParaRPr lang="en-US" sz="1800" b="0"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2048016161"/>
                  </a:ext>
                </a:extLst>
              </a:tr>
              <a:tr h="548234">
                <a:tc>
                  <a:txBody>
                    <a:bodyPr/>
                    <a:lstStyle/>
                    <a:p>
                      <a:pPr algn="l" fontAlgn="b">
                        <a:buNone/>
                      </a:pPr>
                      <a:r>
                        <a:rPr lang="en-US" sz="2000" b="1" u="none" strike="noStrike" dirty="0">
                          <a:effectLst/>
                        </a:rPr>
                        <a:t>Short Term Rentals</a:t>
                      </a:r>
                      <a:endParaRPr lang="en-US" sz="2000" b="1"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tc>
                  <a:txBody>
                    <a:bodyPr/>
                    <a:lstStyle/>
                    <a:p>
                      <a:pPr lvl="0" algn="l" fontAlgn="b">
                        <a:buNone/>
                      </a:pPr>
                      <a:r>
                        <a:rPr lang="en-US" sz="1800" u="none" strike="noStrike" dirty="0">
                          <a:effectLst/>
                        </a:rPr>
                        <a:t>Track the increase in STRs on an annual basis, including the increase in full-home STRs as a share of the total housing supply</a:t>
                      </a:r>
                      <a:endParaRPr lang="en-US" sz="1800" b="0"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911432651"/>
                  </a:ext>
                </a:extLst>
              </a:tr>
              <a:tr h="548234">
                <a:tc>
                  <a:txBody>
                    <a:bodyPr/>
                    <a:lstStyle/>
                    <a:p>
                      <a:pPr algn="l" fontAlgn="b">
                        <a:buNone/>
                      </a:pPr>
                      <a:r>
                        <a:rPr lang="en-US" sz="2000" b="1" u="none" strike="noStrike" dirty="0">
                          <a:effectLst/>
                        </a:rPr>
                        <a:t>Affordable Housing</a:t>
                      </a:r>
                      <a:endParaRPr lang="en-US" sz="2000" b="1"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tc>
                  <a:txBody>
                    <a:bodyPr/>
                    <a:lstStyle/>
                    <a:p>
                      <a:pPr lvl="0" algn="l" fontAlgn="b">
                        <a:buNone/>
                      </a:pPr>
                      <a:r>
                        <a:rPr lang="en-US" sz="1800" u="none" strike="noStrike" dirty="0">
                          <a:effectLst/>
                        </a:rPr>
                        <a:t>Offer incentives for below-market-rate affordable housing, including density bonuses, impact fees or other fee waivers, and/or application processing priority.</a:t>
                      </a:r>
                      <a:endParaRPr lang="en-US" sz="1800" b="0"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3348395595"/>
                  </a:ext>
                </a:extLst>
              </a:tr>
            </a:tbl>
          </a:graphicData>
        </a:graphic>
      </p:graphicFrame>
    </p:spTree>
    <p:extLst>
      <p:ext uri="{BB962C8B-B14F-4D97-AF65-F5344CB8AC3E}">
        <p14:creationId xmlns:p14="http://schemas.microsoft.com/office/powerpoint/2010/main" val="1512273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Agenda</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3300413"/>
            <a:ext cx="6338887" cy="2668587"/>
          </a:xfrm>
        </p:spPr>
        <p:txBody>
          <a:bodyPr>
            <a:normAutofit fontScale="92500"/>
          </a:bodyPr>
          <a:lstStyle/>
          <a:p>
            <a:r>
              <a:rPr lang="en-US" dirty="0"/>
              <a:t>01	Introductions</a:t>
            </a:r>
          </a:p>
          <a:p>
            <a:r>
              <a:rPr lang="en-US" dirty="0"/>
              <a:t>02	Recent Permit Activity</a:t>
            </a:r>
          </a:p>
          <a:p>
            <a:r>
              <a:rPr lang="en-US" dirty="0"/>
              <a:t>03	Housing and Economic Market Analysis</a:t>
            </a:r>
          </a:p>
          <a:p>
            <a:r>
              <a:rPr lang="en-US" dirty="0"/>
              <a:t>04	Comprehensive Plan Update</a:t>
            </a:r>
          </a:p>
          <a:p>
            <a:r>
              <a:rPr lang="en-US" dirty="0"/>
              <a:t>05	Final Thoughts</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F333-56CF-CBEC-607B-B5E25A9CBA3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9DB731F-D50B-D5E3-08AF-9873E0AD9FD4}"/>
              </a:ext>
            </a:extLst>
          </p:cNvPr>
          <p:cNvSpPr>
            <a:spLocks noGrp="1"/>
          </p:cNvSpPr>
          <p:nvPr>
            <p:ph type="title"/>
          </p:nvPr>
        </p:nvSpPr>
        <p:spPr>
          <a:xfrm>
            <a:off x="3583732" y="3006724"/>
            <a:ext cx="7606895" cy="2029967"/>
          </a:xfrm>
        </p:spPr>
        <p:txBody>
          <a:bodyPr anchor="t">
            <a:normAutofit/>
          </a:bodyPr>
          <a:lstStyle/>
          <a:p>
            <a:r>
              <a:rPr lang="en-US" dirty="0"/>
              <a:t>Economic Development</a:t>
            </a:r>
          </a:p>
        </p:txBody>
      </p:sp>
      <p:pic>
        <p:nvPicPr>
          <p:cNvPr id="5124" name="Picture 4" descr="A building with a lot of windows&#10;&#10;AI-generated content may be incorrect.">
            <a:extLst>
              <a:ext uri="{FF2B5EF4-FFF2-40B4-BE49-F238E27FC236}">
                <a16:creationId xmlns:a16="http://schemas.microsoft.com/office/drawing/2014/main" id="{DC94BF53-215F-1911-8E9C-1819008A9609}"/>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1628" r="21625" b="-3"/>
          <a:stretch>
            <a:fillRect/>
          </a:stretch>
        </p:blipFill>
        <p:spPr bwMode="auto">
          <a:xfrm>
            <a:off x="1011337" y="9212"/>
            <a:ext cx="2029967" cy="4850544"/>
          </a:xfrm>
          <a:prstGeom prst="rect">
            <a:avLst/>
          </a:prstGeom>
          <a:solidFill>
            <a:srgbClr val="FFFFFF"/>
          </a:solidFill>
        </p:spPr>
      </p:pic>
      <p:sp>
        <p:nvSpPr>
          <p:cNvPr id="5131" name="Slide Number Placeholder 4">
            <a:extLst>
              <a:ext uri="{FF2B5EF4-FFF2-40B4-BE49-F238E27FC236}">
                <a16:creationId xmlns:a16="http://schemas.microsoft.com/office/drawing/2014/main" id="{5E0F764B-4405-E872-5517-A0806F559A71}"/>
              </a:ext>
            </a:extLst>
          </p:cNvPr>
          <p:cNvSpPr>
            <a:spLocks noGrp="1"/>
          </p:cNvSpPr>
          <p:nvPr>
            <p:ph type="sldNum" sz="quarter" idx="12"/>
          </p:nvPr>
        </p:nvSpPr>
        <p:spPr>
          <a:xfrm>
            <a:off x="10962027" y="6356350"/>
            <a:ext cx="457200" cy="365125"/>
          </a:xfrm>
        </p:spPr>
        <p:txBody>
          <a:bodyPr/>
          <a:lstStyle/>
          <a:p>
            <a:pPr>
              <a:spcAft>
                <a:spcPts val="600"/>
              </a:spcAft>
            </a:pPr>
            <a:fld id="{B5CEABB6-07DC-46E8-9B57-56EC44A396E5}" type="slidenum">
              <a:rPr lang="en-US" smtClean="0"/>
              <a:pPr>
                <a:spcAft>
                  <a:spcPts val="600"/>
                </a:spcAft>
              </a:pPr>
              <a:t>20</a:t>
            </a:fld>
            <a:endParaRPr lang="en-US"/>
          </a:p>
        </p:txBody>
      </p:sp>
      <p:sp>
        <p:nvSpPr>
          <p:cNvPr id="2" name="Slide Number Placeholder 1" hidden="1">
            <a:extLst>
              <a:ext uri="{FF2B5EF4-FFF2-40B4-BE49-F238E27FC236}">
                <a16:creationId xmlns:a16="http://schemas.microsoft.com/office/drawing/2014/main" id="{34AB76C6-5AAE-648B-41A7-E1E7B81C66D7}"/>
              </a:ext>
            </a:extLst>
          </p:cNvPr>
          <p:cNvSpPr>
            <a:spLocks noGrp="1"/>
          </p:cNvSpPr>
          <p:nvPr>
            <p:ph type="sldNum" sz="quarter" idx="4294967295"/>
          </p:nvPr>
        </p:nvSpPr>
        <p:spPr>
          <a:xfrm>
            <a:off x="8610600" y="6356350"/>
            <a:ext cx="2819400" cy="365125"/>
          </a:xfrm>
        </p:spPr>
        <p:txBody>
          <a:bodyPr/>
          <a:lstStyle/>
          <a:p>
            <a:pPr>
              <a:spcAft>
                <a:spcPts val="600"/>
              </a:spcAft>
            </a:pPr>
            <a:fld id="{C291C5AE-386B-410C-9F5A-563DE782580E}" type="slidenum">
              <a:rPr lang="en-US" smtClean="0"/>
              <a:pPr>
                <a:spcAft>
                  <a:spcPts val="600"/>
                </a:spcAft>
              </a:pPr>
              <a:t>20</a:t>
            </a:fld>
            <a:endParaRPr lang="en-US"/>
          </a:p>
        </p:txBody>
      </p:sp>
    </p:spTree>
    <p:extLst>
      <p:ext uri="{BB962C8B-B14F-4D97-AF65-F5344CB8AC3E}">
        <p14:creationId xmlns:p14="http://schemas.microsoft.com/office/powerpoint/2010/main" val="403913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E1D6C2-2D3C-18BB-70CC-908EBAF041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1745" y="1424162"/>
            <a:ext cx="7042472" cy="4408312"/>
          </a:xfrm>
          <a:prstGeom prst="rect">
            <a:avLst/>
          </a:prstGeom>
          <a:noFill/>
          <a:ln>
            <a:noFill/>
          </a:ln>
        </p:spPr>
      </p:pic>
      <p:sp>
        <p:nvSpPr>
          <p:cNvPr id="4" name="Slide Number Placeholder 3">
            <a:extLst>
              <a:ext uri="{FF2B5EF4-FFF2-40B4-BE49-F238E27FC236}">
                <a16:creationId xmlns:a16="http://schemas.microsoft.com/office/drawing/2014/main" id="{21ED166D-6AE9-7B2A-2BB9-1C660530E7EC}"/>
              </a:ext>
            </a:extLst>
          </p:cNvPr>
          <p:cNvSpPr>
            <a:spLocks noGrp="1"/>
          </p:cNvSpPr>
          <p:nvPr>
            <p:ph type="sldNum" sz="quarter" idx="10"/>
          </p:nvPr>
        </p:nvSpPr>
        <p:spPr/>
        <p:txBody>
          <a:bodyPr/>
          <a:lstStyle/>
          <a:p>
            <a:fld id="{C291C5AE-386B-410C-9F5A-563DE782580E}" type="slidenum">
              <a:rPr lang="en-US" smtClean="0"/>
              <a:pPr/>
              <a:t>21</a:t>
            </a:fld>
            <a:endParaRPr lang="en-US"/>
          </a:p>
        </p:txBody>
      </p:sp>
      <p:sp>
        <p:nvSpPr>
          <p:cNvPr id="5" name="Title 4">
            <a:extLst>
              <a:ext uri="{FF2B5EF4-FFF2-40B4-BE49-F238E27FC236}">
                <a16:creationId xmlns:a16="http://schemas.microsoft.com/office/drawing/2014/main" id="{CFDC0FCA-01D4-B198-2716-7D8C578EFA5F}"/>
              </a:ext>
            </a:extLst>
          </p:cNvPr>
          <p:cNvSpPr>
            <a:spLocks noGrp="1"/>
          </p:cNvSpPr>
          <p:nvPr>
            <p:ph type="title"/>
          </p:nvPr>
        </p:nvSpPr>
        <p:spPr/>
        <p:txBody>
          <a:bodyPr/>
          <a:lstStyle/>
          <a:p>
            <a:r>
              <a:rPr lang="en-US" dirty="0"/>
              <a:t>Employment</a:t>
            </a:r>
          </a:p>
        </p:txBody>
      </p:sp>
      <p:sp>
        <p:nvSpPr>
          <p:cNvPr id="6" name="Text Placeholder 5">
            <a:extLst>
              <a:ext uri="{FF2B5EF4-FFF2-40B4-BE49-F238E27FC236}">
                <a16:creationId xmlns:a16="http://schemas.microsoft.com/office/drawing/2014/main" id="{BEB856BE-FB22-23B4-B6FE-520C69AA2C34}"/>
              </a:ext>
            </a:extLst>
          </p:cNvPr>
          <p:cNvSpPr>
            <a:spLocks noGrp="1"/>
          </p:cNvSpPr>
          <p:nvPr>
            <p:ph type="body" sz="quarter" idx="31"/>
          </p:nvPr>
        </p:nvSpPr>
        <p:spPr/>
        <p:txBody>
          <a:bodyPr/>
          <a:lstStyle/>
          <a:p>
            <a:r>
              <a:rPr lang="en-US" dirty="0"/>
              <a:t>ECONOMIC DEVELOPMENT</a:t>
            </a:r>
          </a:p>
        </p:txBody>
      </p:sp>
      <p:sp>
        <p:nvSpPr>
          <p:cNvPr id="8" name="Text Placeholder 7">
            <a:extLst>
              <a:ext uri="{FF2B5EF4-FFF2-40B4-BE49-F238E27FC236}">
                <a16:creationId xmlns:a16="http://schemas.microsoft.com/office/drawing/2014/main" id="{716DC449-1640-3316-DE70-14216444840E}"/>
              </a:ext>
            </a:extLst>
          </p:cNvPr>
          <p:cNvSpPr>
            <a:spLocks noGrp="1"/>
          </p:cNvSpPr>
          <p:nvPr>
            <p:ph type="body" sz="quarter" idx="34"/>
          </p:nvPr>
        </p:nvSpPr>
        <p:spPr>
          <a:xfrm>
            <a:off x="835220" y="1941706"/>
            <a:ext cx="3634038" cy="4174931"/>
          </a:xfrm>
          <a:ln>
            <a:solidFill>
              <a:schemeClr val="accent6"/>
            </a:solidFill>
          </a:ln>
        </p:spPr>
        <p:txBody>
          <a:bodyPr>
            <a:normAutofit/>
          </a:bodyPr>
          <a:lstStyle/>
          <a:p>
            <a:r>
              <a:rPr lang="en-US" b="1" dirty="0"/>
              <a:t>Health care </a:t>
            </a:r>
            <a:r>
              <a:rPr lang="en-US" dirty="0"/>
              <a:t>is biggest sector, jobs have been increasing.</a:t>
            </a:r>
          </a:p>
          <a:p>
            <a:r>
              <a:rPr lang="en-US" b="1" dirty="0"/>
              <a:t>Tourism</a:t>
            </a:r>
            <a:r>
              <a:rPr lang="en-US" dirty="0"/>
              <a:t> is key sector supporting retail, accommodation &amp; food services.</a:t>
            </a:r>
          </a:p>
        </p:txBody>
      </p:sp>
      <p:sp>
        <p:nvSpPr>
          <p:cNvPr id="7" name="Text Placeholder 6">
            <a:extLst>
              <a:ext uri="{FF2B5EF4-FFF2-40B4-BE49-F238E27FC236}">
                <a16:creationId xmlns:a16="http://schemas.microsoft.com/office/drawing/2014/main" id="{D860B7D2-2D47-3854-317A-70F0656D8902}"/>
              </a:ext>
            </a:extLst>
          </p:cNvPr>
          <p:cNvSpPr>
            <a:spLocks noGrp="1"/>
          </p:cNvSpPr>
          <p:nvPr>
            <p:ph type="body" sz="quarter" idx="33"/>
          </p:nvPr>
        </p:nvSpPr>
        <p:spPr>
          <a:xfrm>
            <a:off x="4701745" y="5832474"/>
            <a:ext cx="5181600" cy="284163"/>
          </a:xfrm>
        </p:spPr>
        <p:txBody>
          <a:bodyPr/>
          <a:lstStyle/>
          <a:p>
            <a:r>
              <a:rPr lang="en-US" i="1" dirty="0"/>
              <a:t>Source: US Census Bureau via LEHD </a:t>
            </a:r>
            <a:r>
              <a:rPr lang="en-US" i="1" dirty="0" err="1"/>
              <a:t>OntheMap</a:t>
            </a:r>
            <a:endParaRPr lang="en-US" i="1" dirty="0"/>
          </a:p>
        </p:txBody>
      </p:sp>
      <p:sp>
        <p:nvSpPr>
          <p:cNvPr id="13" name="Text Placeholder 6">
            <a:extLst>
              <a:ext uri="{FF2B5EF4-FFF2-40B4-BE49-F238E27FC236}">
                <a16:creationId xmlns:a16="http://schemas.microsoft.com/office/drawing/2014/main" id="{D14612EB-892F-F822-69D9-D304B727B52F}"/>
              </a:ext>
            </a:extLst>
          </p:cNvPr>
          <p:cNvSpPr txBox="1">
            <a:spLocks/>
          </p:cNvSpPr>
          <p:nvPr/>
        </p:nvSpPr>
        <p:spPr>
          <a:xfrm>
            <a:off x="4701745" y="1300874"/>
            <a:ext cx="7042472"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Employment in Sequim, 2012-2022</a:t>
            </a:r>
          </a:p>
        </p:txBody>
      </p:sp>
      <p:sp>
        <p:nvSpPr>
          <p:cNvPr id="9" name="Rounded Rectangle 8">
            <a:extLst>
              <a:ext uri="{FF2B5EF4-FFF2-40B4-BE49-F238E27FC236}">
                <a16:creationId xmlns:a16="http://schemas.microsoft.com/office/drawing/2014/main" id="{1667FD2E-9BB8-8687-88D9-0288A74C4D25}"/>
              </a:ext>
            </a:extLst>
          </p:cNvPr>
          <p:cNvSpPr/>
          <p:nvPr/>
        </p:nvSpPr>
        <p:spPr>
          <a:xfrm>
            <a:off x="4701745" y="1990724"/>
            <a:ext cx="7042472" cy="190501"/>
          </a:xfrm>
          <a:prstGeom prst="roundRect">
            <a:avLst/>
          </a:prstGeom>
          <a:no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2018DFF-E537-66C3-D5D1-3B19A401B3AA}"/>
              </a:ext>
            </a:extLst>
          </p:cNvPr>
          <p:cNvSpPr/>
          <p:nvPr/>
        </p:nvSpPr>
        <p:spPr>
          <a:xfrm>
            <a:off x="4701745" y="2200275"/>
            <a:ext cx="7042472" cy="323850"/>
          </a:xfrm>
          <a:prstGeom prst="roundRect">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674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04AA-DCC4-EE83-3289-3F7E3A3248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B2914A-FBD6-0BB8-F621-0C5C7B4AB5CD}"/>
              </a:ext>
            </a:extLst>
          </p:cNvPr>
          <p:cNvSpPr>
            <a:spLocks noGrp="1"/>
          </p:cNvSpPr>
          <p:nvPr>
            <p:ph type="sldNum" sz="quarter" idx="10"/>
          </p:nvPr>
        </p:nvSpPr>
        <p:spPr/>
        <p:txBody>
          <a:bodyPr/>
          <a:lstStyle/>
          <a:p>
            <a:fld id="{C291C5AE-386B-410C-9F5A-563DE782580E}" type="slidenum">
              <a:rPr lang="en-US" smtClean="0"/>
              <a:pPr/>
              <a:t>22</a:t>
            </a:fld>
            <a:endParaRPr lang="en-US"/>
          </a:p>
        </p:txBody>
      </p:sp>
      <p:sp>
        <p:nvSpPr>
          <p:cNvPr id="5" name="Title 4">
            <a:extLst>
              <a:ext uri="{FF2B5EF4-FFF2-40B4-BE49-F238E27FC236}">
                <a16:creationId xmlns:a16="http://schemas.microsoft.com/office/drawing/2014/main" id="{BCC883FC-CE10-0CE1-9879-C9081BAE768C}"/>
              </a:ext>
            </a:extLst>
          </p:cNvPr>
          <p:cNvSpPr>
            <a:spLocks noGrp="1"/>
          </p:cNvSpPr>
          <p:nvPr>
            <p:ph type="title"/>
          </p:nvPr>
        </p:nvSpPr>
        <p:spPr/>
        <p:txBody>
          <a:bodyPr/>
          <a:lstStyle/>
          <a:p>
            <a:r>
              <a:rPr lang="en-US" dirty="0"/>
              <a:t>Wages</a:t>
            </a:r>
          </a:p>
        </p:txBody>
      </p:sp>
      <p:sp>
        <p:nvSpPr>
          <p:cNvPr id="6" name="Text Placeholder 5">
            <a:extLst>
              <a:ext uri="{FF2B5EF4-FFF2-40B4-BE49-F238E27FC236}">
                <a16:creationId xmlns:a16="http://schemas.microsoft.com/office/drawing/2014/main" id="{961F3D98-6A13-2EE3-2795-61D0534A5952}"/>
              </a:ext>
            </a:extLst>
          </p:cNvPr>
          <p:cNvSpPr>
            <a:spLocks noGrp="1"/>
          </p:cNvSpPr>
          <p:nvPr>
            <p:ph type="body" sz="quarter" idx="31"/>
          </p:nvPr>
        </p:nvSpPr>
        <p:spPr/>
        <p:txBody>
          <a:bodyPr/>
          <a:lstStyle/>
          <a:p>
            <a:r>
              <a:rPr lang="en-US" dirty="0"/>
              <a:t>ECONOMIC DEVELOPMENT</a:t>
            </a:r>
          </a:p>
        </p:txBody>
      </p:sp>
      <p:sp>
        <p:nvSpPr>
          <p:cNvPr id="8" name="Text Placeholder 7">
            <a:extLst>
              <a:ext uri="{FF2B5EF4-FFF2-40B4-BE49-F238E27FC236}">
                <a16:creationId xmlns:a16="http://schemas.microsoft.com/office/drawing/2014/main" id="{D011D823-37ED-226F-1C87-644049AA9DBA}"/>
              </a:ext>
            </a:extLst>
          </p:cNvPr>
          <p:cNvSpPr>
            <a:spLocks noGrp="1"/>
          </p:cNvSpPr>
          <p:nvPr>
            <p:ph type="body" sz="quarter" idx="34"/>
          </p:nvPr>
        </p:nvSpPr>
        <p:spPr>
          <a:xfrm>
            <a:off x="835220" y="1941706"/>
            <a:ext cx="4209391" cy="4174931"/>
          </a:xfrm>
        </p:spPr>
        <p:txBody>
          <a:bodyPr/>
          <a:lstStyle/>
          <a:p>
            <a:r>
              <a:rPr lang="en-US" dirty="0">
                <a:solidFill>
                  <a:srgbClr val="958CB2"/>
                </a:solidFill>
              </a:rPr>
              <a:t>Health care and education </a:t>
            </a:r>
            <a:r>
              <a:rPr lang="en-US" dirty="0"/>
              <a:t>jobs generally pay better than jobs related to </a:t>
            </a:r>
            <a:r>
              <a:rPr lang="en-US" dirty="0">
                <a:solidFill>
                  <a:srgbClr val="8CC63E"/>
                </a:solidFill>
              </a:rPr>
              <a:t>tourism &amp; service industries.</a:t>
            </a:r>
          </a:p>
          <a:p>
            <a:r>
              <a:rPr lang="en-US" dirty="0"/>
              <a:t>Need for housing to support workers at a wide variety of wages.</a:t>
            </a:r>
          </a:p>
        </p:txBody>
      </p:sp>
      <p:sp>
        <p:nvSpPr>
          <p:cNvPr id="7" name="Text Placeholder 6">
            <a:extLst>
              <a:ext uri="{FF2B5EF4-FFF2-40B4-BE49-F238E27FC236}">
                <a16:creationId xmlns:a16="http://schemas.microsoft.com/office/drawing/2014/main" id="{0C1CCBEE-9A1D-0FDC-D057-2DC3FFC1890B}"/>
              </a:ext>
            </a:extLst>
          </p:cNvPr>
          <p:cNvSpPr>
            <a:spLocks noGrp="1"/>
          </p:cNvSpPr>
          <p:nvPr>
            <p:ph type="body" sz="quarter" idx="33"/>
          </p:nvPr>
        </p:nvSpPr>
        <p:spPr>
          <a:xfrm>
            <a:off x="5167902" y="6036896"/>
            <a:ext cx="6678201" cy="604838"/>
          </a:xfrm>
        </p:spPr>
        <p:txBody>
          <a:bodyPr/>
          <a:lstStyle/>
          <a:p>
            <a:r>
              <a:rPr lang="en-US" i="1" dirty="0"/>
              <a:t>Source: U.S. Bureau of Labor Statistics (BLS) May 2023 Metropolitan and Non-Metropolitan Area Occupational Employment and Wage Estimates, Western Washington Non-Metropolitan Area.</a:t>
            </a:r>
          </a:p>
        </p:txBody>
      </p:sp>
      <p:graphicFrame>
        <p:nvGraphicFramePr>
          <p:cNvPr id="2" name="Picture Placeholder 1">
            <a:extLst>
              <a:ext uri="{FF2B5EF4-FFF2-40B4-BE49-F238E27FC236}">
                <a16:creationId xmlns:a16="http://schemas.microsoft.com/office/drawing/2014/main" id="{00FD0E01-F9D4-4F86-2F3D-CE602389EFBA}"/>
              </a:ext>
            </a:extLst>
          </p:cNvPr>
          <p:cNvGraphicFramePr>
            <a:graphicFrameLocks noGrp="1"/>
          </p:cNvGraphicFramePr>
          <p:nvPr>
            <p:ph type="pic" sz="quarter" idx="35"/>
          </p:nvPr>
        </p:nvGraphicFramePr>
        <p:xfrm>
          <a:off x="5167901" y="1489754"/>
          <a:ext cx="6678202" cy="464391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6">
            <a:extLst>
              <a:ext uri="{FF2B5EF4-FFF2-40B4-BE49-F238E27FC236}">
                <a16:creationId xmlns:a16="http://schemas.microsoft.com/office/drawing/2014/main" id="{E401779A-1E41-5242-F83B-C4ECDCFDD7E5}"/>
              </a:ext>
            </a:extLst>
          </p:cNvPr>
          <p:cNvSpPr txBox="1">
            <a:spLocks/>
          </p:cNvSpPr>
          <p:nvPr/>
        </p:nvSpPr>
        <p:spPr>
          <a:xfrm>
            <a:off x="5167900" y="1216025"/>
            <a:ext cx="6678201"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Average Annual Wage for Common Jobs in Sequim’s Top Employment Sectors</a:t>
            </a:r>
          </a:p>
        </p:txBody>
      </p:sp>
    </p:spTree>
    <p:extLst>
      <p:ext uri="{BB962C8B-B14F-4D97-AF65-F5344CB8AC3E}">
        <p14:creationId xmlns:p14="http://schemas.microsoft.com/office/powerpoint/2010/main" val="538762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22D7C-2745-E7DB-8AF2-06BD786B8E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A38B8F-4707-3EB7-61FA-CC8900AA59DA}"/>
              </a:ext>
            </a:extLst>
          </p:cNvPr>
          <p:cNvSpPr>
            <a:spLocks noGrp="1"/>
          </p:cNvSpPr>
          <p:nvPr>
            <p:ph type="sldNum" sz="quarter" idx="10"/>
          </p:nvPr>
        </p:nvSpPr>
        <p:spPr/>
        <p:txBody>
          <a:bodyPr/>
          <a:lstStyle/>
          <a:p>
            <a:fld id="{C291C5AE-386B-410C-9F5A-563DE782580E}" type="slidenum">
              <a:rPr lang="en-US" smtClean="0"/>
              <a:pPr/>
              <a:t>23</a:t>
            </a:fld>
            <a:endParaRPr lang="en-US"/>
          </a:p>
        </p:txBody>
      </p:sp>
      <p:sp>
        <p:nvSpPr>
          <p:cNvPr id="5" name="Title 4">
            <a:extLst>
              <a:ext uri="{FF2B5EF4-FFF2-40B4-BE49-F238E27FC236}">
                <a16:creationId xmlns:a16="http://schemas.microsoft.com/office/drawing/2014/main" id="{7016B6D5-BF1B-50CC-E58D-8330661998A7}"/>
              </a:ext>
            </a:extLst>
          </p:cNvPr>
          <p:cNvSpPr>
            <a:spLocks noGrp="1"/>
          </p:cNvSpPr>
          <p:nvPr>
            <p:ph type="title"/>
          </p:nvPr>
        </p:nvSpPr>
        <p:spPr/>
        <p:txBody>
          <a:bodyPr/>
          <a:lstStyle/>
          <a:p>
            <a:r>
              <a:rPr lang="en-US" dirty="0"/>
              <a:t>Employment Projections</a:t>
            </a:r>
          </a:p>
        </p:txBody>
      </p:sp>
      <p:sp>
        <p:nvSpPr>
          <p:cNvPr id="6" name="Text Placeholder 5">
            <a:extLst>
              <a:ext uri="{FF2B5EF4-FFF2-40B4-BE49-F238E27FC236}">
                <a16:creationId xmlns:a16="http://schemas.microsoft.com/office/drawing/2014/main" id="{46834DF3-9900-66A7-F9A8-33230C047273}"/>
              </a:ext>
            </a:extLst>
          </p:cNvPr>
          <p:cNvSpPr>
            <a:spLocks noGrp="1"/>
          </p:cNvSpPr>
          <p:nvPr>
            <p:ph type="body" sz="quarter" idx="31"/>
          </p:nvPr>
        </p:nvSpPr>
        <p:spPr/>
        <p:txBody>
          <a:bodyPr/>
          <a:lstStyle/>
          <a:p>
            <a:r>
              <a:rPr lang="en-US" dirty="0"/>
              <a:t>ECONOMIC DEVELOPMENT</a:t>
            </a:r>
          </a:p>
        </p:txBody>
      </p:sp>
      <p:sp>
        <p:nvSpPr>
          <p:cNvPr id="7" name="Text Placeholder 6">
            <a:extLst>
              <a:ext uri="{FF2B5EF4-FFF2-40B4-BE49-F238E27FC236}">
                <a16:creationId xmlns:a16="http://schemas.microsoft.com/office/drawing/2014/main" id="{CD5E2CD6-B5AA-CDFD-54C3-B8851F94249C}"/>
              </a:ext>
            </a:extLst>
          </p:cNvPr>
          <p:cNvSpPr>
            <a:spLocks noGrp="1"/>
          </p:cNvSpPr>
          <p:nvPr>
            <p:ph type="body" sz="quarter" idx="33"/>
          </p:nvPr>
        </p:nvSpPr>
        <p:spPr>
          <a:xfrm>
            <a:off x="1523572" y="5503465"/>
            <a:ext cx="5181600" cy="284163"/>
          </a:xfrm>
        </p:spPr>
        <p:txBody>
          <a:bodyPr/>
          <a:lstStyle/>
          <a:p>
            <a:r>
              <a:rPr lang="en-US" i="1" dirty="0"/>
              <a:t>Source: Washington Employment Security Department</a:t>
            </a:r>
          </a:p>
        </p:txBody>
      </p:sp>
      <p:sp>
        <p:nvSpPr>
          <p:cNvPr id="13" name="Text Placeholder 6">
            <a:extLst>
              <a:ext uri="{FF2B5EF4-FFF2-40B4-BE49-F238E27FC236}">
                <a16:creationId xmlns:a16="http://schemas.microsoft.com/office/drawing/2014/main" id="{E3B48AB1-C75D-F6BA-AB6B-74CF9D553DE3}"/>
              </a:ext>
            </a:extLst>
          </p:cNvPr>
          <p:cNvSpPr txBox="1">
            <a:spLocks/>
          </p:cNvSpPr>
          <p:nvPr/>
        </p:nvSpPr>
        <p:spPr>
          <a:xfrm>
            <a:off x="1523572" y="1833165"/>
            <a:ext cx="9144855"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Employment Projections by Industry in the Olympic Region, 2023-2033</a:t>
            </a:r>
          </a:p>
        </p:txBody>
      </p:sp>
      <p:pic>
        <p:nvPicPr>
          <p:cNvPr id="2" name="Picture 1">
            <a:extLst>
              <a:ext uri="{FF2B5EF4-FFF2-40B4-BE49-F238E27FC236}">
                <a16:creationId xmlns:a16="http://schemas.microsoft.com/office/drawing/2014/main" id="{E54E634C-DD51-EC5A-7022-E45B74852F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3572" y="2119193"/>
            <a:ext cx="9144855" cy="3383876"/>
          </a:xfrm>
          <a:prstGeom prst="rect">
            <a:avLst/>
          </a:prstGeom>
          <a:noFill/>
          <a:ln>
            <a:noFill/>
          </a:ln>
        </p:spPr>
      </p:pic>
      <p:sp>
        <p:nvSpPr>
          <p:cNvPr id="3" name="Rounded Rectangle 2">
            <a:extLst>
              <a:ext uri="{FF2B5EF4-FFF2-40B4-BE49-F238E27FC236}">
                <a16:creationId xmlns:a16="http://schemas.microsoft.com/office/drawing/2014/main" id="{4135E843-3A06-1F85-344D-7C6A4118AD0F}"/>
              </a:ext>
            </a:extLst>
          </p:cNvPr>
          <p:cNvSpPr/>
          <p:nvPr/>
        </p:nvSpPr>
        <p:spPr>
          <a:xfrm>
            <a:off x="1523571" y="2766060"/>
            <a:ext cx="9144855" cy="204549"/>
          </a:xfrm>
          <a:prstGeom prst="roundRect">
            <a:avLst/>
          </a:prstGeom>
          <a:no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C6083F0-52E3-C28E-B018-E19F482302FC}"/>
              </a:ext>
            </a:extLst>
          </p:cNvPr>
          <p:cNvSpPr/>
          <p:nvPr/>
        </p:nvSpPr>
        <p:spPr>
          <a:xfrm>
            <a:off x="1523571" y="2998785"/>
            <a:ext cx="9144854" cy="173355"/>
          </a:xfrm>
          <a:prstGeom prst="roundRect">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610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7B27-B558-6554-F5FA-2BE6DEFD8838}"/>
            </a:ext>
          </a:extLst>
        </p:cNvPr>
        <p:cNvGrpSpPr/>
        <p:nvPr/>
      </p:nvGrpSpPr>
      <p:grpSpPr>
        <a:xfrm>
          <a:off x="0" y="0"/>
          <a:ext cx="0" cy="0"/>
          <a:chOff x="0" y="0"/>
          <a:chExt cx="0" cy="0"/>
        </a:xfrm>
      </p:grpSpPr>
      <p:graphicFrame>
        <p:nvGraphicFramePr>
          <p:cNvPr id="2" name="Picture Placeholder 1">
            <a:extLst>
              <a:ext uri="{FF2B5EF4-FFF2-40B4-BE49-F238E27FC236}">
                <a16:creationId xmlns:a16="http://schemas.microsoft.com/office/drawing/2014/main" id="{D2AD8705-7014-A909-F9FC-94A82528C061}"/>
              </a:ext>
            </a:extLst>
          </p:cNvPr>
          <p:cNvGraphicFramePr>
            <a:graphicFrameLocks noGrp="1"/>
          </p:cNvGraphicFramePr>
          <p:nvPr>
            <p:ph type="pic" sz="quarter" idx="35"/>
          </p:nvPr>
        </p:nvGraphicFramePr>
        <p:xfrm>
          <a:off x="4160521" y="1938338"/>
          <a:ext cx="7613664" cy="435768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E867BC13-AC36-AAE2-66A4-30C9202FE58A}"/>
              </a:ext>
            </a:extLst>
          </p:cNvPr>
          <p:cNvSpPr>
            <a:spLocks noGrp="1"/>
          </p:cNvSpPr>
          <p:nvPr>
            <p:ph type="sldNum" sz="quarter" idx="10"/>
          </p:nvPr>
        </p:nvSpPr>
        <p:spPr/>
        <p:txBody>
          <a:bodyPr/>
          <a:lstStyle/>
          <a:p>
            <a:fld id="{C291C5AE-386B-410C-9F5A-563DE782580E}" type="slidenum">
              <a:rPr lang="en-US" smtClean="0"/>
              <a:pPr/>
              <a:t>24</a:t>
            </a:fld>
            <a:endParaRPr lang="en-US"/>
          </a:p>
        </p:txBody>
      </p:sp>
      <p:sp>
        <p:nvSpPr>
          <p:cNvPr id="5" name="Title 4">
            <a:extLst>
              <a:ext uri="{FF2B5EF4-FFF2-40B4-BE49-F238E27FC236}">
                <a16:creationId xmlns:a16="http://schemas.microsoft.com/office/drawing/2014/main" id="{BF3583D1-C47A-0BE7-C7FB-1F543142B396}"/>
              </a:ext>
            </a:extLst>
          </p:cNvPr>
          <p:cNvSpPr>
            <a:spLocks noGrp="1"/>
          </p:cNvSpPr>
          <p:nvPr>
            <p:ph type="title"/>
          </p:nvPr>
        </p:nvSpPr>
        <p:spPr/>
        <p:txBody>
          <a:bodyPr/>
          <a:lstStyle/>
          <a:p>
            <a:r>
              <a:rPr lang="en-US" dirty="0"/>
              <a:t>Seasonality: Lodging</a:t>
            </a:r>
          </a:p>
        </p:txBody>
      </p:sp>
      <p:sp>
        <p:nvSpPr>
          <p:cNvPr id="6" name="Text Placeholder 5">
            <a:extLst>
              <a:ext uri="{FF2B5EF4-FFF2-40B4-BE49-F238E27FC236}">
                <a16:creationId xmlns:a16="http://schemas.microsoft.com/office/drawing/2014/main" id="{035AE137-4FB3-C1AC-8B2B-4E8D9063232C}"/>
              </a:ext>
            </a:extLst>
          </p:cNvPr>
          <p:cNvSpPr>
            <a:spLocks noGrp="1"/>
          </p:cNvSpPr>
          <p:nvPr>
            <p:ph type="body" sz="quarter" idx="31"/>
          </p:nvPr>
        </p:nvSpPr>
        <p:spPr/>
        <p:txBody>
          <a:bodyPr/>
          <a:lstStyle/>
          <a:p>
            <a:r>
              <a:rPr lang="en-US" dirty="0"/>
              <a:t>ECONOMIC DEVELOPMENT</a:t>
            </a:r>
          </a:p>
        </p:txBody>
      </p:sp>
      <p:sp>
        <p:nvSpPr>
          <p:cNvPr id="8" name="Text Placeholder 7">
            <a:extLst>
              <a:ext uri="{FF2B5EF4-FFF2-40B4-BE49-F238E27FC236}">
                <a16:creationId xmlns:a16="http://schemas.microsoft.com/office/drawing/2014/main" id="{59630D24-A905-8B78-1411-08298691BEF1}"/>
              </a:ext>
            </a:extLst>
          </p:cNvPr>
          <p:cNvSpPr>
            <a:spLocks noGrp="1"/>
          </p:cNvSpPr>
          <p:nvPr>
            <p:ph type="body" sz="quarter" idx="34"/>
          </p:nvPr>
        </p:nvSpPr>
        <p:spPr>
          <a:xfrm>
            <a:off x="835221" y="1941706"/>
            <a:ext cx="3062410" cy="4174931"/>
          </a:xfrm>
        </p:spPr>
        <p:txBody>
          <a:bodyPr/>
          <a:lstStyle/>
          <a:p>
            <a:r>
              <a:rPr lang="en-US" dirty="0"/>
              <a:t>Overnight visits to Sequim peak in the summer</a:t>
            </a:r>
          </a:p>
          <a:p>
            <a:r>
              <a:rPr lang="en-US" b="1"/>
              <a:t>May to September </a:t>
            </a:r>
            <a:r>
              <a:rPr lang="en-US" dirty="0"/>
              <a:t>are the busiest months for tourism</a:t>
            </a:r>
          </a:p>
        </p:txBody>
      </p:sp>
      <p:sp>
        <p:nvSpPr>
          <p:cNvPr id="7" name="Text Placeholder 6">
            <a:extLst>
              <a:ext uri="{FF2B5EF4-FFF2-40B4-BE49-F238E27FC236}">
                <a16:creationId xmlns:a16="http://schemas.microsoft.com/office/drawing/2014/main" id="{F486B575-6ECE-B1AD-64A4-B52D00194C21}"/>
              </a:ext>
            </a:extLst>
          </p:cNvPr>
          <p:cNvSpPr>
            <a:spLocks noGrp="1"/>
          </p:cNvSpPr>
          <p:nvPr>
            <p:ph type="body" sz="quarter" idx="33"/>
          </p:nvPr>
        </p:nvSpPr>
        <p:spPr>
          <a:xfrm>
            <a:off x="4274818" y="6048375"/>
            <a:ext cx="5181600" cy="284163"/>
          </a:xfrm>
        </p:spPr>
        <p:txBody>
          <a:bodyPr/>
          <a:lstStyle/>
          <a:p>
            <a:r>
              <a:rPr lang="en-US" i="1" dirty="0"/>
              <a:t>Source: City of Sequim</a:t>
            </a:r>
          </a:p>
        </p:txBody>
      </p:sp>
      <p:sp>
        <p:nvSpPr>
          <p:cNvPr id="3" name="Text Placeholder 6">
            <a:extLst>
              <a:ext uri="{FF2B5EF4-FFF2-40B4-BE49-F238E27FC236}">
                <a16:creationId xmlns:a16="http://schemas.microsoft.com/office/drawing/2014/main" id="{304555A9-E285-7E20-A7A3-986305AE109D}"/>
              </a:ext>
            </a:extLst>
          </p:cNvPr>
          <p:cNvSpPr txBox="1">
            <a:spLocks/>
          </p:cNvSpPr>
          <p:nvPr/>
        </p:nvSpPr>
        <p:spPr>
          <a:xfrm>
            <a:off x="4975388" y="1654175"/>
            <a:ext cx="6215865"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Lodging Tax Revenue by Month Collected, 2021-2025</a:t>
            </a:r>
          </a:p>
        </p:txBody>
      </p:sp>
    </p:spTree>
    <p:extLst>
      <p:ext uri="{BB962C8B-B14F-4D97-AF65-F5344CB8AC3E}">
        <p14:creationId xmlns:p14="http://schemas.microsoft.com/office/powerpoint/2010/main" val="168155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C33C8-DC14-16D2-2F64-DF543F7B8BA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33A9675-2984-7962-8569-AAFCD72D84BC}"/>
              </a:ext>
            </a:extLst>
          </p:cNvPr>
          <p:cNvSpPr/>
          <p:nvPr/>
        </p:nvSpPr>
        <p:spPr>
          <a:xfrm>
            <a:off x="8069580" y="2080260"/>
            <a:ext cx="2377440" cy="3429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FD1334D-1834-25E7-9872-89CB7FAFEEE3}"/>
              </a:ext>
            </a:extLst>
          </p:cNvPr>
          <p:cNvSpPr>
            <a:spLocks noGrp="1"/>
          </p:cNvSpPr>
          <p:nvPr>
            <p:ph type="sldNum" sz="quarter" idx="10"/>
          </p:nvPr>
        </p:nvSpPr>
        <p:spPr/>
        <p:txBody>
          <a:bodyPr/>
          <a:lstStyle/>
          <a:p>
            <a:fld id="{C291C5AE-386B-410C-9F5A-563DE782580E}" type="slidenum">
              <a:rPr lang="en-US" smtClean="0"/>
              <a:pPr/>
              <a:t>25</a:t>
            </a:fld>
            <a:endParaRPr lang="en-US"/>
          </a:p>
        </p:txBody>
      </p:sp>
      <p:sp>
        <p:nvSpPr>
          <p:cNvPr id="5" name="Title 4">
            <a:extLst>
              <a:ext uri="{FF2B5EF4-FFF2-40B4-BE49-F238E27FC236}">
                <a16:creationId xmlns:a16="http://schemas.microsoft.com/office/drawing/2014/main" id="{A94F3798-1EB4-EACE-C6E7-3CCCC15D5164}"/>
              </a:ext>
            </a:extLst>
          </p:cNvPr>
          <p:cNvSpPr>
            <a:spLocks noGrp="1"/>
          </p:cNvSpPr>
          <p:nvPr>
            <p:ph type="title"/>
          </p:nvPr>
        </p:nvSpPr>
        <p:spPr/>
        <p:txBody>
          <a:bodyPr/>
          <a:lstStyle/>
          <a:p>
            <a:r>
              <a:rPr lang="en-US" dirty="0"/>
              <a:t>Seasonality: Downtown Visits</a:t>
            </a:r>
          </a:p>
        </p:txBody>
      </p:sp>
      <p:sp>
        <p:nvSpPr>
          <p:cNvPr id="6" name="Text Placeholder 5">
            <a:extLst>
              <a:ext uri="{FF2B5EF4-FFF2-40B4-BE49-F238E27FC236}">
                <a16:creationId xmlns:a16="http://schemas.microsoft.com/office/drawing/2014/main" id="{F493FED0-C477-348A-7E25-4D0E38A58477}"/>
              </a:ext>
            </a:extLst>
          </p:cNvPr>
          <p:cNvSpPr>
            <a:spLocks noGrp="1"/>
          </p:cNvSpPr>
          <p:nvPr>
            <p:ph type="body" sz="quarter" idx="31"/>
          </p:nvPr>
        </p:nvSpPr>
        <p:spPr/>
        <p:txBody>
          <a:bodyPr/>
          <a:lstStyle/>
          <a:p>
            <a:r>
              <a:rPr lang="en-US" dirty="0"/>
              <a:t>ECONOMIC DEVELOPMENT</a:t>
            </a:r>
          </a:p>
        </p:txBody>
      </p:sp>
      <p:sp>
        <p:nvSpPr>
          <p:cNvPr id="8" name="Text Placeholder 7">
            <a:extLst>
              <a:ext uri="{FF2B5EF4-FFF2-40B4-BE49-F238E27FC236}">
                <a16:creationId xmlns:a16="http://schemas.microsoft.com/office/drawing/2014/main" id="{ED9E8E3D-EB6C-34D1-9249-441DFAE219BC}"/>
              </a:ext>
            </a:extLst>
          </p:cNvPr>
          <p:cNvSpPr>
            <a:spLocks noGrp="1"/>
          </p:cNvSpPr>
          <p:nvPr>
            <p:ph type="body" sz="quarter" idx="34"/>
          </p:nvPr>
        </p:nvSpPr>
        <p:spPr>
          <a:xfrm>
            <a:off x="835220" y="1941706"/>
            <a:ext cx="3027863" cy="4174931"/>
          </a:xfrm>
        </p:spPr>
        <p:txBody>
          <a:bodyPr>
            <a:normAutofit lnSpcReduction="10000"/>
          </a:bodyPr>
          <a:lstStyle/>
          <a:p>
            <a:r>
              <a:rPr lang="en-US" dirty="0"/>
              <a:t>Typically peak in </a:t>
            </a:r>
            <a:r>
              <a:rPr lang="en-US" b="1" dirty="0"/>
              <a:t>mid-July</a:t>
            </a:r>
            <a:r>
              <a:rPr lang="en-US" dirty="0"/>
              <a:t>, coinciding with summer events.</a:t>
            </a:r>
          </a:p>
          <a:p>
            <a:r>
              <a:rPr lang="en-US" b="1" dirty="0"/>
              <a:t>December and January </a:t>
            </a:r>
            <a:r>
              <a:rPr lang="en-US" dirty="0"/>
              <a:t>are the least busy months in Downtown Sequim.</a:t>
            </a:r>
          </a:p>
        </p:txBody>
      </p:sp>
      <p:sp>
        <p:nvSpPr>
          <p:cNvPr id="7" name="Text Placeholder 6">
            <a:extLst>
              <a:ext uri="{FF2B5EF4-FFF2-40B4-BE49-F238E27FC236}">
                <a16:creationId xmlns:a16="http://schemas.microsoft.com/office/drawing/2014/main" id="{EF993D5F-1C8A-9C15-D381-D45554819328}"/>
              </a:ext>
            </a:extLst>
          </p:cNvPr>
          <p:cNvSpPr>
            <a:spLocks noGrp="1"/>
          </p:cNvSpPr>
          <p:nvPr>
            <p:ph type="body" sz="quarter" idx="33"/>
          </p:nvPr>
        </p:nvSpPr>
        <p:spPr>
          <a:xfrm>
            <a:off x="4140485" y="5832474"/>
            <a:ext cx="5181600" cy="284163"/>
          </a:xfrm>
        </p:spPr>
        <p:txBody>
          <a:bodyPr/>
          <a:lstStyle/>
          <a:p>
            <a:r>
              <a:rPr lang="en-US" i="1" dirty="0"/>
              <a:t>Source: Placer.ai</a:t>
            </a:r>
          </a:p>
        </p:txBody>
      </p:sp>
      <p:sp>
        <p:nvSpPr>
          <p:cNvPr id="3" name="Text Placeholder 6">
            <a:extLst>
              <a:ext uri="{FF2B5EF4-FFF2-40B4-BE49-F238E27FC236}">
                <a16:creationId xmlns:a16="http://schemas.microsoft.com/office/drawing/2014/main" id="{B19B8C8D-F6C4-F29F-3974-F0B87D64EEE3}"/>
              </a:ext>
            </a:extLst>
          </p:cNvPr>
          <p:cNvSpPr txBox="1">
            <a:spLocks/>
          </p:cNvSpPr>
          <p:nvPr/>
        </p:nvSpPr>
        <p:spPr>
          <a:xfrm>
            <a:off x="4140486" y="1668463"/>
            <a:ext cx="7613150"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Weekly Visits to Downtown Sequim, 2022-2025</a:t>
            </a:r>
          </a:p>
        </p:txBody>
      </p:sp>
      <p:sp>
        <p:nvSpPr>
          <p:cNvPr id="14" name="Rectangle 13">
            <a:extLst>
              <a:ext uri="{FF2B5EF4-FFF2-40B4-BE49-F238E27FC236}">
                <a16:creationId xmlns:a16="http://schemas.microsoft.com/office/drawing/2014/main" id="{CC3BFB27-D0D5-CF33-2E01-0BD93D433C33}"/>
              </a:ext>
            </a:extLst>
          </p:cNvPr>
          <p:cNvSpPr/>
          <p:nvPr/>
        </p:nvSpPr>
        <p:spPr>
          <a:xfrm>
            <a:off x="4686300" y="2080260"/>
            <a:ext cx="1005840" cy="341566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15" name="TextBox 14">
            <a:extLst>
              <a:ext uri="{FF2B5EF4-FFF2-40B4-BE49-F238E27FC236}">
                <a16:creationId xmlns:a16="http://schemas.microsoft.com/office/drawing/2014/main" id="{E666ACFA-A7B5-68B7-B17E-ECE23ED807E0}"/>
              </a:ext>
            </a:extLst>
          </p:cNvPr>
          <p:cNvSpPr txBox="1"/>
          <p:nvPr/>
        </p:nvSpPr>
        <p:spPr>
          <a:xfrm>
            <a:off x="4680043" y="2080260"/>
            <a:ext cx="734695" cy="338554"/>
          </a:xfrm>
          <a:prstGeom prst="rect">
            <a:avLst/>
          </a:prstGeom>
          <a:noFill/>
        </p:spPr>
        <p:txBody>
          <a:bodyPr wrap="square" rtlCol="0">
            <a:spAutoFit/>
          </a:bodyPr>
          <a:lstStyle/>
          <a:p>
            <a:r>
              <a:rPr lang="en-US" sz="1600" i="1">
                <a:solidFill>
                  <a:schemeClr val="accent6">
                    <a:lumMod val="75000"/>
                  </a:schemeClr>
                </a:solidFill>
              </a:rPr>
              <a:t>2022</a:t>
            </a:r>
            <a:endParaRPr lang="en-US" i="1">
              <a:solidFill>
                <a:schemeClr val="accent6">
                  <a:lumMod val="75000"/>
                </a:schemeClr>
              </a:solidFill>
            </a:endParaRPr>
          </a:p>
        </p:txBody>
      </p:sp>
      <p:sp>
        <p:nvSpPr>
          <p:cNvPr id="16" name="TextBox 15">
            <a:extLst>
              <a:ext uri="{FF2B5EF4-FFF2-40B4-BE49-F238E27FC236}">
                <a16:creationId xmlns:a16="http://schemas.microsoft.com/office/drawing/2014/main" id="{C4E207C5-A343-451F-BFDA-2737604BACBC}"/>
              </a:ext>
            </a:extLst>
          </p:cNvPr>
          <p:cNvSpPr txBox="1"/>
          <p:nvPr/>
        </p:nvSpPr>
        <p:spPr>
          <a:xfrm>
            <a:off x="5700698" y="2080260"/>
            <a:ext cx="734695" cy="338554"/>
          </a:xfrm>
          <a:prstGeom prst="rect">
            <a:avLst/>
          </a:prstGeom>
          <a:noFill/>
        </p:spPr>
        <p:txBody>
          <a:bodyPr wrap="square" rtlCol="0">
            <a:spAutoFit/>
          </a:bodyPr>
          <a:lstStyle/>
          <a:p>
            <a:r>
              <a:rPr lang="en-US" sz="1600" i="1">
                <a:solidFill>
                  <a:schemeClr val="accent6">
                    <a:lumMod val="75000"/>
                  </a:schemeClr>
                </a:solidFill>
              </a:rPr>
              <a:t>2023</a:t>
            </a:r>
            <a:endParaRPr lang="en-US" i="1">
              <a:solidFill>
                <a:schemeClr val="accent6">
                  <a:lumMod val="75000"/>
                </a:schemeClr>
              </a:solidFill>
            </a:endParaRPr>
          </a:p>
        </p:txBody>
      </p:sp>
      <p:sp>
        <p:nvSpPr>
          <p:cNvPr id="17" name="TextBox 16">
            <a:extLst>
              <a:ext uri="{FF2B5EF4-FFF2-40B4-BE49-F238E27FC236}">
                <a16:creationId xmlns:a16="http://schemas.microsoft.com/office/drawing/2014/main" id="{1BE8271E-815A-E45E-0FB8-01C83B45DD6B}"/>
              </a:ext>
            </a:extLst>
          </p:cNvPr>
          <p:cNvSpPr txBox="1"/>
          <p:nvPr/>
        </p:nvSpPr>
        <p:spPr>
          <a:xfrm>
            <a:off x="8045027" y="2080260"/>
            <a:ext cx="734695" cy="338554"/>
          </a:xfrm>
          <a:prstGeom prst="rect">
            <a:avLst/>
          </a:prstGeom>
          <a:noFill/>
        </p:spPr>
        <p:txBody>
          <a:bodyPr wrap="square" rtlCol="0">
            <a:spAutoFit/>
          </a:bodyPr>
          <a:lstStyle/>
          <a:p>
            <a:r>
              <a:rPr lang="en-US" sz="1600" i="1">
                <a:solidFill>
                  <a:schemeClr val="accent6">
                    <a:lumMod val="75000"/>
                  </a:schemeClr>
                </a:solidFill>
              </a:rPr>
              <a:t>2024</a:t>
            </a:r>
            <a:endParaRPr lang="en-US" i="1">
              <a:solidFill>
                <a:schemeClr val="accent6">
                  <a:lumMod val="75000"/>
                </a:schemeClr>
              </a:solidFill>
            </a:endParaRPr>
          </a:p>
        </p:txBody>
      </p:sp>
      <p:sp>
        <p:nvSpPr>
          <p:cNvPr id="18" name="TextBox 17">
            <a:extLst>
              <a:ext uri="{FF2B5EF4-FFF2-40B4-BE49-F238E27FC236}">
                <a16:creationId xmlns:a16="http://schemas.microsoft.com/office/drawing/2014/main" id="{98A90C8A-1A9B-A33A-FD5D-0BB704475ACA}"/>
              </a:ext>
            </a:extLst>
          </p:cNvPr>
          <p:cNvSpPr txBox="1"/>
          <p:nvPr/>
        </p:nvSpPr>
        <p:spPr>
          <a:xfrm>
            <a:off x="10415558" y="2080260"/>
            <a:ext cx="734695" cy="338554"/>
          </a:xfrm>
          <a:prstGeom prst="rect">
            <a:avLst/>
          </a:prstGeom>
          <a:noFill/>
        </p:spPr>
        <p:txBody>
          <a:bodyPr wrap="square" rtlCol="0">
            <a:spAutoFit/>
          </a:bodyPr>
          <a:lstStyle/>
          <a:p>
            <a:r>
              <a:rPr lang="en-US" sz="1600" i="1">
                <a:solidFill>
                  <a:schemeClr val="accent6">
                    <a:lumMod val="75000"/>
                  </a:schemeClr>
                </a:solidFill>
              </a:rPr>
              <a:t>2025</a:t>
            </a:r>
            <a:endParaRPr lang="en-US" i="1">
              <a:solidFill>
                <a:schemeClr val="accent6">
                  <a:lumMod val="75000"/>
                </a:schemeClr>
              </a:solidFill>
            </a:endParaRPr>
          </a:p>
        </p:txBody>
      </p:sp>
      <p:sp>
        <p:nvSpPr>
          <p:cNvPr id="19" name="Oval 18">
            <a:extLst>
              <a:ext uri="{FF2B5EF4-FFF2-40B4-BE49-F238E27FC236}">
                <a16:creationId xmlns:a16="http://schemas.microsoft.com/office/drawing/2014/main" id="{3BB83811-6656-EBF4-B9EC-0ECE9FBA1C20}"/>
              </a:ext>
            </a:extLst>
          </p:cNvPr>
          <p:cNvSpPr/>
          <p:nvPr/>
        </p:nvSpPr>
        <p:spPr>
          <a:xfrm>
            <a:off x="6719855" y="2407384"/>
            <a:ext cx="472976" cy="472976"/>
          </a:xfrm>
          <a:prstGeom prst="ellipse">
            <a:avLst/>
          </a:prstGeom>
          <a:noFill/>
          <a:ln w="28575">
            <a:solidFill>
              <a:srgbClr val="958C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CBF2B5-8FCC-B22C-192A-3F2EE8DFA683}"/>
              </a:ext>
            </a:extLst>
          </p:cNvPr>
          <p:cNvSpPr/>
          <p:nvPr/>
        </p:nvSpPr>
        <p:spPr>
          <a:xfrm>
            <a:off x="9054936" y="2514064"/>
            <a:ext cx="472976" cy="472976"/>
          </a:xfrm>
          <a:prstGeom prst="ellipse">
            <a:avLst/>
          </a:prstGeom>
          <a:noFill/>
          <a:ln w="28575">
            <a:solidFill>
              <a:srgbClr val="958C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1C34FB2-8D6A-289B-B8E9-352FB12BE301}"/>
              </a:ext>
            </a:extLst>
          </p:cNvPr>
          <p:cNvSpPr/>
          <p:nvPr/>
        </p:nvSpPr>
        <p:spPr>
          <a:xfrm>
            <a:off x="11305213" y="2643872"/>
            <a:ext cx="472976" cy="472976"/>
          </a:xfrm>
          <a:prstGeom prst="ellipse">
            <a:avLst/>
          </a:prstGeom>
          <a:noFill/>
          <a:ln w="28575">
            <a:solidFill>
              <a:srgbClr val="958C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6">
            <a:extLst>
              <a:ext uri="{FF2B5EF4-FFF2-40B4-BE49-F238E27FC236}">
                <a16:creationId xmlns:a16="http://schemas.microsoft.com/office/drawing/2014/main" id="{E42805C5-AB96-050D-B430-87C11DF575F8}"/>
              </a:ext>
            </a:extLst>
          </p:cNvPr>
          <p:cNvSpPr txBox="1">
            <a:spLocks/>
          </p:cNvSpPr>
          <p:nvPr/>
        </p:nvSpPr>
        <p:spPr>
          <a:xfrm>
            <a:off x="7192830" y="2529036"/>
            <a:ext cx="1262993" cy="284163"/>
          </a:xfrm>
          <a:prstGeom prst="rect">
            <a:avLst/>
          </a:prstGeom>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solidFill>
                  <a:srgbClr val="958CB2"/>
                </a:solidFill>
              </a:rPr>
              <a:t>Lavender </a:t>
            </a:r>
            <a:br>
              <a:rPr lang="en-US" sz="1200" b="1" i="1">
                <a:solidFill>
                  <a:srgbClr val="958CB2"/>
                </a:solidFill>
              </a:rPr>
            </a:br>
            <a:r>
              <a:rPr lang="en-US" sz="1200" b="1" i="1">
                <a:solidFill>
                  <a:srgbClr val="958CB2"/>
                </a:solidFill>
              </a:rPr>
              <a:t>Festival</a:t>
            </a:r>
          </a:p>
        </p:txBody>
      </p:sp>
      <p:graphicFrame>
        <p:nvGraphicFramePr>
          <p:cNvPr id="2" name="Picture Placeholder 1">
            <a:extLst>
              <a:ext uri="{FF2B5EF4-FFF2-40B4-BE49-F238E27FC236}">
                <a16:creationId xmlns:a16="http://schemas.microsoft.com/office/drawing/2014/main" id="{DB9F9955-6823-B052-DFDE-A75F26BEDEC9}"/>
              </a:ext>
            </a:extLst>
          </p:cNvPr>
          <p:cNvGraphicFramePr>
            <a:graphicFrameLocks noGrp="1"/>
          </p:cNvGraphicFramePr>
          <p:nvPr>
            <p:ph type="pic" sz="quarter" idx="35"/>
          </p:nvPr>
        </p:nvGraphicFramePr>
        <p:xfrm>
          <a:off x="4140485" y="1938338"/>
          <a:ext cx="7613151" cy="3862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9439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CC20-F2D8-F43A-4C17-3C611D5301D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C43274-075A-8B50-665E-9BFA4CEDC24D}"/>
              </a:ext>
            </a:extLst>
          </p:cNvPr>
          <p:cNvSpPr>
            <a:spLocks noGrp="1"/>
          </p:cNvSpPr>
          <p:nvPr>
            <p:ph type="sldNum" sz="quarter" idx="10"/>
          </p:nvPr>
        </p:nvSpPr>
        <p:spPr/>
        <p:txBody>
          <a:bodyPr/>
          <a:lstStyle/>
          <a:p>
            <a:fld id="{C291C5AE-386B-410C-9F5A-563DE782580E}" type="slidenum">
              <a:rPr lang="en-US" smtClean="0"/>
              <a:pPr/>
              <a:t>26</a:t>
            </a:fld>
            <a:endParaRPr lang="en-US"/>
          </a:p>
        </p:txBody>
      </p:sp>
      <p:sp>
        <p:nvSpPr>
          <p:cNvPr id="5" name="Title 4">
            <a:extLst>
              <a:ext uri="{FF2B5EF4-FFF2-40B4-BE49-F238E27FC236}">
                <a16:creationId xmlns:a16="http://schemas.microsoft.com/office/drawing/2014/main" id="{B8891E1C-2785-FA7D-FE63-DDFB8C090DAC}"/>
              </a:ext>
            </a:extLst>
          </p:cNvPr>
          <p:cNvSpPr>
            <a:spLocks noGrp="1"/>
          </p:cNvSpPr>
          <p:nvPr>
            <p:ph type="title"/>
          </p:nvPr>
        </p:nvSpPr>
        <p:spPr>
          <a:xfrm>
            <a:off x="838200" y="576979"/>
            <a:ext cx="10515600" cy="949325"/>
          </a:xfrm>
        </p:spPr>
        <p:txBody>
          <a:bodyPr/>
          <a:lstStyle/>
          <a:p>
            <a:r>
              <a:rPr lang="en-US"/>
              <a:t>Recommendations</a:t>
            </a:r>
          </a:p>
        </p:txBody>
      </p:sp>
      <p:sp>
        <p:nvSpPr>
          <p:cNvPr id="6" name="Text Placeholder 5">
            <a:extLst>
              <a:ext uri="{FF2B5EF4-FFF2-40B4-BE49-F238E27FC236}">
                <a16:creationId xmlns:a16="http://schemas.microsoft.com/office/drawing/2014/main" id="{817ED7F9-1553-0515-597C-681EE3CCAF00}"/>
              </a:ext>
            </a:extLst>
          </p:cNvPr>
          <p:cNvSpPr>
            <a:spLocks noGrp="1"/>
          </p:cNvSpPr>
          <p:nvPr>
            <p:ph type="body" sz="quarter" idx="31"/>
          </p:nvPr>
        </p:nvSpPr>
        <p:spPr/>
        <p:txBody>
          <a:bodyPr/>
          <a:lstStyle/>
          <a:p>
            <a:r>
              <a:rPr lang="en-US"/>
              <a:t>ECONOMIC DEVELOPMENT</a:t>
            </a:r>
          </a:p>
        </p:txBody>
      </p:sp>
      <p:graphicFrame>
        <p:nvGraphicFramePr>
          <p:cNvPr id="2" name="Table 1">
            <a:extLst>
              <a:ext uri="{FF2B5EF4-FFF2-40B4-BE49-F238E27FC236}">
                <a16:creationId xmlns:a16="http://schemas.microsoft.com/office/drawing/2014/main" id="{A01411F5-F15E-9144-B69A-35F46EA1F055}"/>
              </a:ext>
            </a:extLst>
          </p:cNvPr>
          <p:cNvGraphicFramePr>
            <a:graphicFrameLocks noGrp="1"/>
          </p:cNvGraphicFramePr>
          <p:nvPr>
            <p:extLst>
              <p:ext uri="{D42A27DB-BD31-4B8C-83A1-F6EECF244321}">
                <p14:modId xmlns:p14="http://schemas.microsoft.com/office/powerpoint/2010/main" val="2370492704"/>
              </p:ext>
            </p:extLst>
          </p:nvPr>
        </p:nvGraphicFramePr>
        <p:xfrm>
          <a:off x="838200" y="1388833"/>
          <a:ext cx="10827642" cy="4417836"/>
        </p:xfrm>
        <a:graphic>
          <a:graphicData uri="http://schemas.openxmlformats.org/drawingml/2006/table">
            <a:tbl>
              <a:tblPr>
                <a:tableStyleId>{5DA37D80-6434-44D0-A028-1B22A696006F}</a:tableStyleId>
              </a:tblPr>
              <a:tblGrid>
                <a:gridCol w="2721332">
                  <a:extLst>
                    <a:ext uri="{9D8B030D-6E8A-4147-A177-3AD203B41FA5}">
                      <a16:colId xmlns:a16="http://schemas.microsoft.com/office/drawing/2014/main" val="416535223"/>
                    </a:ext>
                  </a:extLst>
                </a:gridCol>
                <a:gridCol w="8106310">
                  <a:extLst>
                    <a:ext uri="{9D8B030D-6E8A-4147-A177-3AD203B41FA5}">
                      <a16:colId xmlns:a16="http://schemas.microsoft.com/office/drawing/2014/main" val="1440644129"/>
                    </a:ext>
                  </a:extLst>
                </a:gridCol>
              </a:tblGrid>
              <a:tr h="281499">
                <a:tc>
                  <a:txBody>
                    <a:bodyPr/>
                    <a:lstStyle/>
                    <a:p>
                      <a:pPr algn="l" fontAlgn="b">
                        <a:buNone/>
                      </a:pPr>
                      <a:r>
                        <a:rPr lang="en-US" sz="1800" b="1" u="none" strike="noStrike">
                          <a:solidFill>
                            <a:schemeClr val="bg1"/>
                          </a:solidFill>
                          <a:effectLst/>
                        </a:rPr>
                        <a:t>Topic</a:t>
                      </a:r>
                      <a:endParaRPr lang="en-US" sz="1800" b="1" i="0" u="none" strike="noStrike">
                        <a:solidFill>
                          <a:schemeClr val="bg1"/>
                        </a:solidFill>
                        <a:effectLst/>
                        <a:latin typeface="Roboto" panose="02000000000000000000" pitchFamily="2" charset="0"/>
                      </a:endParaRPr>
                    </a:p>
                  </a:txBody>
                  <a:tcPr marL="0" marR="0" marT="0" marB="0" anchor="b">
                    <a:solidFill>
                      <a:schemeClr val="accent2"/>
                    </a:solidFill>
                  </a:tcPr>
                </a:tc>
                <a:tc>
                  <a:txBody>
                    <a:bodyPr/>
                    <a:lstStyle/>
                    <a:p>
                      <a:pPr algn="l" fontAlgn="b">
                        <a:buNone/>
                      </a:pPr>
                      <a:r>
                        <a:rPr lang="en-US" sz="1800" b="1" u="none" strike="noStrike">
                          <a:solidFill>
                            <a:schemeClr val="bg1"/>
                          </a:solidFill>
                          <a:effectLst/>
                        </a:rPr>
                        <a:t>Recommendation</a:t>
                      </a:r>
                      <a:endParaRPr lang="en-US" sz="1800" b="1" i="0" u="none" strike="noStrike">
                        <a:solidFill>
                          <a:schemeClr val="bg1"/>
                        </a:solidFill>
                        <a:effectLst/>
                        <a:latin typeface="Roboto" panose="02000000000000000000" pitchFamily="2" charset="0"/>
                      </a:endParaRPr>
                    </a:p>
                  </a:txBody>
                  <a:tcPr marL="0" marR="0" marT="0" marB="0" anchor="b">
                    <a:solidFill>
                      <a:schemeClr val="accent2"/>
                    </a:solidFill>
                  </a:tcPr>
                </a:tc>
                <a:extLst>
                  <a:ext uri="{0D108BD9-81ED-4DB2-BD59-A6C34878D82A}">
                    <a16:rowId xmlns:a16="http://schemas.microsoft.com/office/drawing/2014/main" val="626587334"/>
                  </a:ext>
                </a:extLst>
              </a:tr>
              <a:tr h="562998">
                <a:tc rowSpan="2">
                  <a:txBody>
                    <a:bodyPr/>
                    <a:lstStyle/>
                    <a:p>
                      <a:pPr algn="l" fontAlgn="b">
                        <a:buNone/>
                      </a:pPr>
                      <a:r>
                        <a:rPr lang="en-US" sz="2000" b="1" i="0" u="none" strike="noStrike">
                          <a:solidFill>
                            <a:srgbClr val="000000"/>
                          </a:solidFill>
                          <a:effectLst/>
                          <a:latin typeface="Roboto" panose="02000000000000000000" pitchFamily="2" charset="0"/>
                        </a:rPr>
                        <a:t>Tourism</a:t>
                      </a:r>
                    </a:p>
                  </a:txBody>
                  <a:tcPr marL="0" marR="0" marT="0" marB="0" anchor="ctr"/>
                </a:tc>
                <a:tc>
                  <a:txBody>
                    <a:bodyPr/>
                    <a:lstStyle/>
                    <a:p>
                      <a:pPr algn="l" fontAlgn="b">
                        <a:buNone/>
                      </a:pPr>
                      <a:r>
                        <a:rPr lang="en-US" sz="1800" b="0" i="0" u="none" strike="noStrike" dirty="0">
                          <a:solidFill>
                            <a:srgbClr val="000000"/>
                          </a:solidFill>
                          <a:effectLst/>
                          <a:latin typeface="Roboto" panose="02000000000000000000" pitchFamily="2" charset="0"/>
                        </a:rPr>
                        <a:t>Work to extend the tourism season through holiday specific programming and content, promoting local tourism, identifying strategies for specific groups such as corporate retreats, weddings, etc., and partnering with the Olympic Peninsula Visitor Bureau and Tourism Commission.</a:t>
                      </a:r>
                    </a:p>
                  </a:txBody>
                  <a:tcPr marL="0" marR="0" marT="0" marB="0" anchor="ctr"/>
                </a:tc>
                <a:extLst>
                  <a:ext uri="{0D108BD9-81ED-4DB2-BD59-A6C34878D82A}">
                    <a16:rowId xmlns:a16="http://schemas.microsoft.com/office/drawing/2014/main" val="4274758257"/>
                  </a:ext>
                </a:extLst>
              </a:tr>
              <a:tr h="822352">
                <a:tc vMerge="1">
                  <a:txBody>
                    <a:bodyPr/>
                    <a:lstStyle/>
                    <a:p>
                      <a:endParaRPr/>
                    </a:p>
                  </a:txBody>
                  <a:tcPr marL="0" marR="0" marT="0" marB="0" anchor="ctr">
                    <a:solidFill>
                      <a:schemeClr val="tx2">
                        <a:lumMod val="20000"/>
                        <a:lumOff val="80000"/>
                      </a:schemeClr>
                    </a:solidFill>
                  </a:tcPr>
                </a:tc>
                <a:tc>
                  <a:txBody>
                    <a:bodyPr/>
                    <a:lstStyle/>
                    <a:p>
                      <a:pPr algn="l" fontAlgn="b">
                        <a:buNone/>
                      </a:pPr>
                      <a:r>
                        <a:rPr lang="en-US" sz="1800" b="0" i="0" u="none" strike="noStrike" dirty="0">
                          <a:solidFill>
                            <a:srgbClr val="000000"/>
                          </a:solidFill>
                          <a:effectLst/>
                          <a:latin typeface="Roboto" panose="02000000000000000000" pitchFamily="2" charset="0"/>
                        </a:rPr>
                        <a:t>Encourage the development of a sufficient supply of housing affordable to workers in the tourism industry through zoning for a wider variety of housing types, creating incentives for affordable housing development, and engaging with employers around housing needs.</a:t>
                      </a:r>
                    </a:p>
                  </a:txBody>
                  <a:tcPr marL="0" marR="0" marT="0" marB="0" anchor="ctr">
                    <a:solidFill>
                      <a:schemeClr val="tx2">
                        <a:lumMod val="20000"/>
                        <a:lumOff val="80000"/>
                      </a:schemeClr>
                    </a:solidFill>
                  </a:tcPr>
                </a:tc>
                <a:extLst>
                  <a:ext uri="{0D108BD9-81ED-4DB2-BD59-A6C34878D82A}">
                    <a16:rowId xmlns:a16="http://schemas.microsoft.com/office/drawing/2014/main" val="2389035635"/>
                  </a:ext>
                </a:extLst>
              </a:tr>
              <a:tr h="844497">
                <a:tc rowSpan="2">
                  <a:txBody>
                    <a:bodyPr/>
                    <a:lstStyle/>
                    <a:p>
                      <a:pPr algn="l" fontAlgn="b">
                        <a:buNone/>
                      </a:pPr>
                      <a:r>
                        <a:rPr lang="en-US" sz="2000" b="1" i="0" u="none" strike="noStrike" dirty="0">
                          <a:solidFill>
                            <a:srgbClr val="000000"/>
                          </a:solidFill>
                          <a:effectLst/>
                          <a:latin typeface="Roboto" panose="02000000000000000000" pitchFamily="2" charset="0"/>
                        </a:rPr>
                        <a:t>Employment Sectors</a:t>
                      </a:r>
                    </a:p>
                  </a:txBody>
                  <a:tcPr marL="0" marR="0" marT="0" marB="0" anchor="ctr"/>
                </a:tc>
                <a:tc>
                  <a:txBody>
                    <a:bodyPr/>
                    <a:lstStyle/>
                    <a:p>
                      <a:pPr algn="l" fontAlgn="b">
                        <a:buNone/>
                      </a:pPr>
                      <a:r>
                        <a:rPr lang="en-US" sz="1800" b="0" i="0" u="none" strike="noStrike" dirty="0">
                          <a:solidFill>
                            <a:srgbClr val="000000"/>
                          </a:solidFill>
                          <a:effectLst/>
                          <a:latin typeface="Roboto" panose="02000000000000000000" pitchFamily="2" charset="0"/>
                        </a:rPr>
                        <a:t>Target higher-wage jobs in industries in which Sequim has a regional advantage, including wood product manufacturing and beverage manufacturing, through zoning changes, engagement with industry groups, and marketing.</a:t>
                      </a:r>
                    </a:p>
                  </a:txBody>
                  <a:tcPr marL="0" marR="0" marT="0" marB="0" anchor="ctr"/>
                </a:tc>
                <a:extLst>
                  <a:ext uri="{0D108BD9-81ED-4DB2-BD59-A6C34878D82A}">
                    <a16:rowId xmlns:a16="http://schemas.microsoft.com/office/drawing/2014/main" val="2458317051"/>
                  </a:ext>
                </a:extLst>
              </a:tr>
              <a:tr h="1063441">
                <a:tc vMerge="1">
                  <a:txBody>
                    <a:bodyPr/>
                    <a:lstStyle/>
                    <a:p>
                      <a:endParaRPr/>
                    </a:p>
                  </a:txBody>
                  <a:tcPr marL="0" marR="0" marT="0" marB="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Roboto" panose="02000000000000000000" pitchFamily="2" charset="0"/>
                        </a:rPr>
                        <a:t>Promote Sequim as a location for clean energy research and development with the proximity to the Pacific Northwest National Laboratory (PNNL) and through flexible uses in commercial zones.</a:t>
                      </a:r>
                    </a:p>
                    <a:p>
                      <a:pPr algn="l" fontAlgn="b">
                        <a:buNone/>
                      </a:pPr>
                      <a:endParaRPr lang="en-US" sz="1800" b="0" i="0" u="none" strike="noStrike" dirty="0">
                        <a:solidFill>
                          <a:srgbClr val="000000"/>
                        </a:solidFill>
                        <a:effectLst/>
                        <a:latin typeface="Roboto" panose="02000000000000000000" pitchFamily="2"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1825137315"/>
                  </a:ext>
                </a:extLst>
              </a:tr>
            </a:tbl>
          </a:graphicData>
        </a:graphic>
      </p:graphicFrame>
    </p:spTree>
    <p:extLst>
      <p:ext uri="{BB962C8B-B14F-4D97-AF65-F5344CB8AC3E}">
        <p14:creationId xmlns:p14="http://schemas.microsoft.com/office/powerpoint/2010/main" val="1974042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5F566-2223-55D5-55FC-60003D0AC42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C7AE4055-2F38-84DB-FC55-D9791267E96F}"/>
              </a:ext>
            </a:extLst>
          </p:cNvPr>
          <p:cNvSpPr>
            <a:spLocks noGrp="1"/>
          </p:cNvSpPr>
          <p:nvPr>
            <p:ph type="ctrTitle"/>
          </p:nvPr>
        </p:nvSpPr>
        <p:spPr>
          <a:xfrm>
            <a:off x="4833694" y="544285"/>
            <a:ext cx="6594768" cy="3445329"/>
          </a:xfrm>
        </p:spPr>
        <p:txBody>
          <a:bodyPr anchor="b">
            <a:normAutofit/>
          </a:bodyPr>
          <a:lstStyle/>
          <a:p>
            <a:r>
              <a:rPr lang="en-US" dirty="0"/>
              <a:t>Real estate market trends</a:t>
            </a:r>
          </a:p>
        </p:txBody>
      </p:sp>
      <p:sp>
        <p:nvSpPr>
          <p:cNvPr id="6151" name="Subtitle 2">
            <a:extLst>
              <a:ext uri="{FF2B5EF4-FFF2-40B4-BE49-F238E27FC236}">
                <a16:creationId xmlns:a16="http://schemas.microsoft.com/office/drawing/2014/main" id="{D177168E-0D69-99B9-2EB8-B4148D41243F}"/>
              </a:ext>
            </a:extLst>
          </p:cNvPr>
          <p:cNvSpPr>
            <a:spLocks noGrp="1"/>
          </p:cNvSpPr>
          <p:nvPr>
            <p:ph type="subTitle" idx="1"/>
          </p:nvPr>
        </p:nvSpPr>
        <p:spPr>
          <a:xfrm>
            <a:off x="4829789" y="4130045"/>
            <a:ext cx="6594768" cy="1951523"/>
          </a:xfrm>
        </p:spPr>
        <p:txBody>
          <a:bodyPr/>
          <a:lstStyle/>
          <a:p>
            <a:endParaRPr lang="en-US"/>
          </a:p>
        </p:txBody>
      </p:sp>
      <p:pic>
        <p:nvPicPr>
          <p:cNvPr id="6146" name="Picture 2" descr="A sidewalk with a sign and balloons on it&#10;&#10;AI-generated content may be incorrect.">
            <a:extLst>
              <a:ext uri="{FF2B5EF4-FFF2-40B4-BE49-F238E27FC236}">
                <a16:creationId xmlns:a16="http://schemas.microsoft.com/office/drawing/2014/main" id="{8936F3D7-5D69-6E3A-16FD-EE2CCE7B0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47" b="2"/>
          <a:stretch>
            <a:fillRect/>
          </a:stretch>
        </p:blipFill>
        <p:spPr bwMode="auto">
          <a:xfrm>
            <a:off x="20" y="-1"/>
            <a:ext cx="407609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a:solidFill>
            <a:srgbClr val="FFFFFF"/>
          </a:solidFill>
        </p:spPr>
      </p:pic>
      <p:sp>
        <p:nvSpPr>
          <p:cNvPr id="2" name="Slide Number Placeholder 1" hidden="1">
            <a:extLst>
              <a:ext uri="{FF2B5EF4-FFF2-40B4-BE49-F238E27FC236}">
                <a16:creationId xmlns:a16="http://schemas.microsoft.com/office/drawing/2014/main" id="{9C9DE60A-B696-10A3-F98D-F68933E5D18F}"/>
              </a:ext>
            </a:extLst>
          </p:cNvPr>
          <p:cNvSpPr>
            <a:spLocks noGrp="1"/>
          </p:cNvSpPr>
          <p:nvPr>
            <p:ph type="sldNum" sz="quarter" idx="4294967295"/>
          </p:nvPr>
        </p:nvSpPr>
        <p:spPr>
          <a:xfrm>
            <a:off x="8610600" y="6356350"/>
            <a:ext cx="2819400" cy="365125"/>
          </a:xfrm>
        </p:spPr>
        <p:txBody>
          <a:bodyPr/>
          <a:lstStyle/>
          <a:p>
            <a:pPr>
              <a:spcAft>
                <a:spcPts val="600"/>
              </a:spcAft>
            </a:pPr>
            <a:fld id="{C291C5AE-386B-410C-9F5A-563DE782580E}" type="slidenum">
              <a:rPr lang="en-US" smtClean="0"/>
              <a:pPr>
                <a:spcAft>
                  <a:spcPts val="600"/>
                </a:spcAft>
              </a:pPr>
              <a:t>27</a:t>
            </a:fld>
            <a:endParaRPr lang="en-US"/>
          </a:p>
        </p:txBody>
      </p:sp>
    </p:spTree>
    <p:extLst>
      <p:ext uri="{BB962C8B-B14F-4D97-AF65-F5344CB8AC3E}">
        <p14:creationId xmlns:p14="http://schemas.microsoft.com/office/powerpoint/2010/main" val="1075876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B642-2957-BBC4-1B3A-55C5C958FD7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F3802-5387-73AB-49F6-B43B6F2F1ABA}"/>
              </a:ext>
            </a:extLst>
          </p:cNvPr>
          <p:cNvSpPr>
            <a:spLocks noGrp="1"/>
          </p:cNvSpPr>
          <p:nvPr>
            <p:ph type="sldNum" sz="quarter" idx="10"/>
          </p:nvPr>
        </p:nvSpPr>
        <p:spPr/>
        <p:txBody>
          <a:bodyPr/>
          <a:lstStyle/>
          <a:p>
            <a:fld id="{C291C5AE-386B-410C-9F5A-563DE782580E}" type="slidenum">
              <a:rPr lang="en-US" smtClean="0"/>
              <a:pPr/>
              <a:t>28</a:t>
            </a:fld>
            <a:endParaRPr lang="en-US"/>
          </a:p>
        </p:txBody>
      </p:sp>
      <p:sp>
        <p:nvSpPr>
          <p:cNvPr id="5" name="Title 4">
            <a:extLst>
              <a:ext uri="{FF2B5EF4-FFF2-40B4-BE49-F238E27FC236}">
                <a16:creationId xmlns:a16="http://schemas.microsoft.com/office/drawing/2014/main" id="{81724B3D-83AF-16E3-7148-8F60E5C7C055}"/>
              </a:ext>
            </a:extLst>
          </p:cNvPr>
          <p:cNvSpPr>
            <a:spLocks noGrp="1"/>
          </p:cNvSpPr>
          <p:nvPr>
            <p:ph type="title"/>
          </p:nvPr>
        </p:nvSpPr>
        <p:spPr>
          <a:xfrm>
            <a:off x="469900" y="741363"/>
            <a:ext cx="10515600" cy="949325"/>
          </a:xfrm>
        </p:spPr>
        <p:txBody>
          <a:bodyPr/>
          <a:lstStyle/>
          <a:p>
            <a:r>
              <a:rPr lang="en-US" dirty="0"/>
              <a:t>Ownership Housing</a:t>
            </a:r>
          </a:p>
        </p:txBody>
      </p:sp>
      <p:sp>
        <p:nvSpPr>
          <p:cNvPr id="6" name="Text Placeholder 5">
            <a:extLst>
              <a:ext uri="{FF2B5EF4-FFF2-40B4-BE49-F238E27FC236}">
                <a16:creationId xmlns:a16="http://schemas.microsoft.com/office/drawing/2014/main" id="{4A8BFB6E-8F8C-FA9B-CEB6-2866AB3B2102}"/>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C7AF61CA-1717-02E8-BE79-853AFCECAC85}"/>
              </a:ext>
            </a:extLst>
          </p:cNvPr>
          <p:cNvSpPr>
            <a:spLocks noGrp="1"/>
          </p:cNvSpPr>
          <p:nvPr>
            <p:ph type="body" sz="quarter" idx="34"/>
          </p:nvPr>
        </p:nvSpPr>
        <p:spPr/>
        <p:txBody>
          <a:bodyPr/>
          <a:lstStyle/>
          <a:p>
            <a:r>
              <a:rPr lang="en-US" dirty="0"/>
              <a:t>Typical price of a home in Sequim is $582,000 as of 2025.</a:t>
            </a:r>
          </a:p>
          <a:p>
            <a:r>
              <a:rPr lang="en-US" dirty="0"/>
              <a:t>New single-family homes tend to be more expensive than other types of housing.</a:t>
            </a:r>
          </a:p>
        </p:txBody>
      </p:sp>
      <p:sp>
        <p:nvSpPr>
          <p:cNvPr id="7" name="Text Placeholder 6">
            <a:extLst>
              <a:ext uri="{FF2B5EF4-FFF2-40B4-BE49-F238E27FC236}">
                <a16:creationId xmlns:a16="http://schemas.microsoft.com/office/drawing/2014/main" id="{DD9EF08B-CCD1-9ABE-0ABD-8165158CFBB6}"/>
              </a:ext>
            </a:extLst>
          </p:cNvPr>
          <p:cNvSpPr>
            <a:spLocks noGrp="1"/>
          </p:cNvSpPr>
          <p:nvPr>
            <p:ph type="body" sz="quarter" idx="33"/>
          </p:nvPr>
        </p:nvSpPr>
        <p:spPr>
          <a:xfrm>
            <a:off x="6134720" y="6215258"/>
            <a:ext cx="5181600" cy="284163"/>
          </a:xfrm>
        </p:spPr>
        <p:txBody>
          <a:bodyPr/>
          <a:lstStyle/>
          <a:p>
            <a:r>
              <a:rPr lang="en-US" i="1" dirty="0"/>
              <a:t>Source: Zillow Home Value Index; Redfin</a:t>
            </a:r>
          </a:p>
        </p:txBody>
      </p:sp>
      <p:graphicFrame>
        <p:nvGraphicFramePr>
          <p:cNvPr id="10" name="Picture Placeholder 9">
            <a:extLst>
              <a:ext uri="{FF2B5EF4-FFF2-40B4-BE49-F238E27FC236}">
                <a16:creationId xmlns:a16="http://schemas.microsoft.com/office/drawing/2014/main" id="{1FBB13A3-50EA-BF32-B9BA-0964B8CF8F2D}"/>
              </a:ext>
            </a:extLst>
          </p:cNvPr>
          <p:cNvGraphicFramePr>
            <a:graphicFrameLocks noGrp="1"/>
          </p:cNvGraphicFramePr>
          <p:nvPr>
            <p:ph type="pic" sz="quarter" idx="35"/>
          </p:nvPr>
        </p:nvGraphicFramePr>
        <p:xfrm>
          <a:off x="6134720" y="764932"/>
          <a:ext cx="5875769" cy="2468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6438E129-B2BC-9402-64AC-D2B2EA196C1B}"/>
              </a:ext>
            </a:extLst>
          </p:cNvPr>
          <p:cNvGraphicFramePr>
            <a:graphicFrameLocks/>
          </p:cNvGraphicFramePr>
          <p:nvPr/>
        </p:nvGraphicFramePr>
        <p:xfrm>
          <a:off x="6134720" y="3746378"/>
          <a:ext cx="5875769" cy="246888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6">
            <a:extLst>
              <a:ext uri="{FF2B5EF4-FFF2-40B4-BE49-F238E27FC236}">
                <a16:creationId xmlns:a16="http://schemas.microsoft.com/office/drawing/2014/main" id="{A6EC488C-51E2-9510-5623-A444D0F52DD7}"/>
              </a:ext>
            </a:extLst>
          </p:cNvPr>
          <p:cNvSpPr txBox="1">
            <a:spLocks/>
          </p:cNvSpPr>
          <p:nvPr/>
        </p:nvSpPr>
        <p:spPr>
          <a:xfrm>
            <a:off x="6134721" y="480769"/>
            <a:ext cx="5875768"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Typical Home Prices, 2015-2025</a:t>
            </a:r>
          </a:p>
        </p:txBody>
      </p:sp>
      <p:sp>
        <p:nvSpPr>
          <p:cNvPr id="16" name="Text Placeholder 6">
            <a:extLst>
              <a:ext uri="{FF2B5EF4-FFF2-40B4-BE49-F238E27FC236}">
                <a16:creationId xmlns:a16="http://schemas.microsoft.com/office/drawing/2014/main" id="{69EE7C84-152C-BB92-012C-8C7749FC6900}"/>
              </a:ext>
            </a:extLst>
          </p:cNvPr>
          <p:cNvSpPr txBox="1">
            <a:spLocks/>
          </p:cNvSpPr>
          <p:nvPr/>
        </p:nvSpPr>
        <p:spPr>
          <a:xfrm>
            <a:off x="6096000" y="3352631"/>
            <a:ext cx="5875768" cy="39374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Average Price of On-Market Homes in Sequim Built Since 2015 </a:t>
            </a:r>
            <a:r>
              <a:rPr lang="en-US" sz="1400" b="1" i="1" dirty="0"/>
              <a:t>(as of August 2025)</a:t>
            </a:r>
          </a:p>
        </p:txBody>
      </p:sp>
    </p:spTree>
    <p:extLst>
      <p:ext uri="{BB962C8B-B14F-4D97-AF65-F5344CB8AC3E}">
        <p14:creationId xmlns:p14="http://schemas.microsoft.com/office/powerpoint/2010/main" val="1448273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2C748-4896-38D8-90AA-F69A735BC0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B09B7E-0FB8-17AC-4F07-ADF66B2C6B1D}"/>
              </a:ext>
            </a:extLst>
          </p:cNvPr>
          <p:cNvSpPr>
            <a:spLocks noGrp="1"/>
          </p:cNvSpPr>
          <p:nvPr>
            <p:ph type="sldNum" sz="quarter" idx="10"/>
          </p:nvPr>
        </p:nvSpPr>
        <p:spPr/>
        <p:txBody>
          <a:bodyPr/>
          <a:lstStyle/>
          <a:p>
            <a:fld id="{C291C5AE-386B-410C-9F5A-563DE782580E}" type="slidenum">
              <a:rPr lang="en-US" smtClean="0"/>
              <a:pPr/>
              <a:t>29</a:t>
            </a:fld>
            <a:endParaRPr lang="en-US"/>
          </a:p>
        </p:txBody>
      </p:sp>
      <p:sp>
        <p:nvSpPr>
          <p:cNvPr id="5" name="Title 4">
            <a:extLst>
              <a:ext uri="{FF2B5EF4-FFF2-40B4-BE49-F238E27FC236}">
                <a16:creationId xmlns:a16="http://schemas.microsoft.com/office/drawing/2014/main" id="{D44DA44C-2028-1C45-9389-53994CF90F64}"/>
              </a:ext>
            </a:extLst>
          </p:cNvPr>
          <p:cNvSpPr>
            <a:spLocks noGrp="1"/>
          </p:cNvSpPr>
          <p:nvPr>
            <p:ph type="title"/>
          </p:nvPr>
        </p:nvSpPr>
        <p:spPr>
          <a:xfrm>
            <a:off x="838200" y="741363"/>
            <a:ext cx="5891373" cy="1196975"/>
          </a:xfrm>
        </p:spPr>
        <p:txBody>
          <a:bodyPr>
            <a:normAutofit fontScale="90000"/>
          </a:bodyPr>
          <a:lstStyle/>
          <a:p>
            <a:r>
              <a:rPr lang="en-US" dirty="0"/>
              <a:t>Multifamily Rental Housing</a:t>
            </a:r>
          </a:p>
        </p:txBody>
      </p:sp>
      <p:sp>
        <p:nvSpPr>
          <p:cNvPr id="6" name="Text Placeholder 5">
            <a:extLst>
              <a:ext uri="{FF2B5EF4-FFF2-40B4-BE49-F238E27FC236}">
                <a16:creationId xmlns:a16="http://schemas.microsoft.com/office/drawing/2014/main" id="{69D6B262-FB98-9ED5-EDFD-3CA3F949047B}"/>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E344D543-AA7D-0F74-494B-DD425F4308F3}"/>
              </a:ext>
            </a:extLst>
          </p:cNvPr>
          <p:cNvSpPr>
            <a:spLocks noGrp="1"/>
          </p:cNvSpPr>
          <p:nvPr>
            <p:ph type="body" sz="quarter" idx="34"/>
          </p:nvPr>
        </p:nvSpPr>
        <p:spPr>
          <a:xfrm>
            <a:off x="835220" y="2167847"/>
            <a:ext cx="5093208" cy="3948790"/>
          </a:xfrm>
        </p:spPr>
        <p:txBody>
          <a:bodyPr>
            <a:normAutofit lnSpcReduction="10000"/>
          </a:bodyPr>
          <a:lstStyle/>
          <a:p>
            <a:r>
              <a:rPr lang="en-US" dirty="0"/>
              <a:t>Most of Sequim’s multifamily rental housing was built between 1980 and 2010.</a:t>
            </a:r>
          </a:p>
          <a:p>
            <a:r>
              <a:rPr lang="en-US" dirty="0"/>
              <a:t>Sequim’s multifamily vacancy rate is below 1%.</a:t>
            </a:r>
          </a:p>
          <a:p>
            <a:r>
              <a:rPr lang="en-US" dirty="0"/>
              <a:t>Port Angeles and Port Townsend also have constrained markets.</a:t>
            </a:r>
          </a:p>
          <a:p>
            <a:endParaRPr lang="en-US" dirty="0"/>
          </a:p>
        </p:txBody>
      </p:sp>
      <p:sp>
        <p:nvSpPr>
          <p:cNvPr id="7" name="Text Placeholder 6">
            <a:extLst>
              <a:ext uri="{FF2B5EF4-FFF2-40B4-BE49-F238E27FC236}">
                <a16:creationId xmlns:a16="http://schemas.microsoft.com/office/drawing/2014/main" id="{3799D67C-231E-678D-4D91-68F25D2E9436}"/>
              </a:ext>
            </a:extLst>
          </p:cNvPr>
          <p:cNvSpPr>
            <a:spLocks noGrp="1"/>
          </p:cNvSpPr>
          <p:nvPr>
            <p:ph type="body" sz="quarter" idx="33"/>
          </p:nvPr>
        </p:nvSpPr>
        <p:spPr>
          <a:xfrm>
            <a:off x="6172199" y="6262231"/>
            <a:ext cx="5181600" cy="284163"/>
          </a:xfrm>
        </p:spPr>
        <p:txBody>
          <a:bodyPr/>
          <a:lstStyle/>
          <a:p>
            <a:r>
              <a:rPr lang="en-US" i="1" dirty="0"/>
              <a:t>Source: CoStar</a:t>
            </a:r>
          </a:p>
        </p:txBody>
      </p:sp>
      <p:graphicFrame>
        <p:nvGraphicFramePr>
          <p:cNvPr id="2" name="Picture Placeholder 1">
            <a:extLst>
              <a:ext uri="{FF2B5EF4-FFF2-40B4-BE49-F238E27FC236}">
                <a16:creationId xmlns:a16="http://schemas.microsoft.com/office/drawing/2014/main" id="{136559A3-37B1-A065-3596-7BE22FD8635E}"/>
              </a:ext>
            </a:extLst>
          </p:cNvPr>
          <p:cNvGraphicFramePr>
            <a:graphicFrameLocks noGrp="1"/>
          </p:cNvGraphicFramePr>
          <p:nvPr>
            <p:ph type="pic" sz="quarter" idx="35"/>
          </p:nvPr>
        </p:nvGraphicFramePr>
        <p:xfrm>
          <a:off x="6172198" y="799530"/>
          <a:ext cx="5891372" cy="2468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19E05826-7DED-23D9-0377-063322A5B63B}"/>
              </a:ext>
            </a:extLst>
          </p:cNvPr>
          <p:cNvGraphicFramePr/>
          <p:nvPr/>
        </p:nvGraphicFramePr>
        <p:xfrm>
          <a:off x="6172196" y="3607457"/>
          <a:ext cx="5891374" cy="26111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a:extLst>
              <a:ext uri="{FF2B5EF4-FFF2-40B4-BE49-F238E27FC236}">
                <a16:creationId xmlns:a16="http://schemas.microsoft.com/office/drawing/2014/main" id="{CCED0507-D772-8BE8-7B2A-96F4DABCE907}"/>
              </a:ext>
            </a:extLst>
          </p:cNvPr>
          <p:cNvSpPr txBox="1">
            <a:spLocks/>
          </p:cNvSpPr>
          <p:nvPr/>
        </p:nvSpPr>
        <p:spPr>
          <a:xfrm>
            <a:off x="6134721" y="480769"/>
            <a:ext cx="5875768"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Multifamily Rental Units by Year Built and Location</a:t>
            </a:r>
          </a:p>
        </p:txBody>
      </p:sp>
      <p:sp>
        <p:nvSpPr>
          <p:cNvPr id="11" name="Text Placeholder 6">
            <a:extLst>
              <a:ext uri="{FF2B5EF4-FFF2-40B4-BE49-F238E27FC236}">
                <a16:creationId xmlns:a16="http://schemas.microsoft.com/office/drawing/2014/main" id="{5D99400B-ECFB-7164-AED2-75DDF25405ED}"/>
              </a:ext>
            </a:extLst>
          </p:cNvPr>
          <p:cNvSpPr txBox="1">
            <a:spLocks/>
          </p:cNvSpPr>
          <p:nvPr/>
        </p:nvSpPr>
        <p:spPr>
          <a:xfrm>
            <a:off x="6096000" y="3352632"/>
            <a:ext cx="5875768" cy="2841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Multifamily Vacancy Rate</a:t>
            </a:r>
            <a:endParaRPr lang="en-US" sz="1400" b="1" i="1" dirty="0"/>
          </a:p>
        </p:txBody>
      </p:sp>
    </p:spTree>
    <p:extLst>
      <p:ext uri="{BB962C8B-B14F-4D97-AF65-F5344CB8AC3E}">
        <p14:creationId xmlns:p14="http://schemas.microsoft.com/office/powerpoint/2010/main" val="2298223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1362456"/>
          </a:xfrm>
        </p:spPr>
        <p:txBody>
          <a:bodyPr/>
          <a:lstStyle/>
          <a:p>
            <a:r>
              <a:rPr lang="en-US" dirty="0"/>
              <a:t>01 introductions</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771736" y="1861456"/>
            <a:ext cx="4649350" cy="4691743"/>
          </a:xfrm>
        </p:spPr>
        <p:txBody>
          <a:bodyPr vert="horz" lIns="91440" tIns="45720" rIns="91440" bIns="45720" rtlCol="0" anchor="t">
            <a:normAutofit/>
          </a:bodyPr>
          <a:lstStyle/>
          <a:p>
            <a:r>
              <a:rPr lang="en-US" dirty="0"/>
              <a:t>About Sequim Department of Community Development (DCED):</a:t>
            </a:r>
          </a:p>
          <a:p>
            <a:pPr lvl="1">
              <a:lnSpc>
                <a:spcPct val="110000"/>
              </a:lnSpc>
              <a:spcAft>
                <a:spcPts val="0"/>
              </a:spcAft>
            </a:pPr>
            <a:r>
              <a:rPr lang="en-US" b="1" dirty="0"/>
              <a:t>Planning/Land Use</a:t>
            </a:r>
          </a:p>
          <a:p>
            <a:pPr lvl="2">
              <a:lnSpc>
                <a:spcPct val="110000"/>
              </a:lnSpc>
              <a:spcAft>
                <a:spcPts val="0"/>
              </a:spcAft>
            </a:pPr>
            <a:r>
              <a:rPr lang="en-US" dirty="0"/>
              <a:t>Development Applications</a:t>
            </a:r>
          </a:p>
          <a:p>
            <a:pPr lvl="2">
              <a:lnSpc>
                <a:spcPct val="100000"/>
              </a:lnSpc>
              <a:spcAft>
                <a:spcPts val="0"/>
              </a:spcAft>
            </a:pPr>
            <a:r>
              <a:rPr lang="en-US" dirty="0"/>
              <a:t>Environmental Compliance</a:t>
            </a:r>
          </a:p>
          <a:p>
            <a:pPr lvl="2">
              <a:lnSpc>
                <a:spcPct val="100000"/>
              </a:lnSpc>
              <a:spcAft>
                <a:spcPts val="0"/>
              </a:spcAft>
            </a:pPr>
            <a:r>
              <a:rPr lang="en-US" dirty="0"/>
              <a:t>Long Range Planning</a:t>
            </a:r>
          </a:p>
          <a:p>
            <a:pPr marL="685800" lvl="2" indent="0">
              <a:lnSpc>
                <a:spcPct val="100000"/>
              </a:lnSpc>
              <a:spcAft>
                <a:spcPts val="0"/>
              </a:spcAft>
              <a:buNone/>
            </a:pPr>
            <a:endParaRPr lang="en-US" dirty="0"/>
          </a:p>
          <a:p>
            <a:pPr lvl="1">
              <a:lnSpc>
                <a:spcPct val="120000"/>
              </a:lnSpc>
              <a:spcAft>
                <a:spcPts val="0"/>
              </a:spcAft>
            </a:pPr>
            <a:r>
              <a:rPr lang="en-US" b="1" dirty="0"/>
              <a:t>Building/Permitting</a:t>
            </a:r>
          </a:p>
          <a:p>
            <a:pPr lvl="2">
              <a:lnSpc>
                <a:spcPct val="100000"/>
              </a:lnSpc>
              <a:spcAft>
                <a:spcPts val="0"/>
              </a:spcAft>
            </a:pPr>
            <a:r>
              <a:rPr lang="en-US" dirty="0"/>
              <a:t>Construction Permitting</a:t>
            </a:r>
          </a:p>
          <a:p>
            <a:pPr lvl="2">
              <a:lnSpc>
                <a:spcPct val="100000"/>
              </a:lnSpc>
              <a:spcAft>
                <a:spcPts val="0"/>
              </a:spcAft>
            </a:pPr>
            <a:r>
              <a:rPr lang="en-US" dirty="0"/>
              <a:t>Inspections</a:t>
            </a:r>
          </a:p>
          <a:p>
            <a:pPr lvl="2">
              <a:lnSpc>
                <a:spcPct val="100000"/>
              </a:lnSpc>
              <a:spcAft>
                <a:spcPts val="0"/>
              </a:spcAft>
            </a:pPr>
            <a:r>
              <a:rPr lang="en-US" dirty="0"/>
              <a:t>Addressing</a:t>
            </a:r>
          </a:p>
          <a:p>
            <a:pPr marL="685800" lvl="2" indent="0">
              <a:lnSpc>
                <a:spcPct val="100000"/>
              </a:lnSpc>
              <a:spcAft>
                <a:spcPts val="0"/>
              </a:spcAft>
              <a:buNone/>
            </a:pPr>
            <a:endParaRPr lang="en-US" dirty="0"/>
          </a:p>
          <a:p>
            <a:pPr lvl="1">
              <a:lnSpc>
                <a:spcPct val="110000"/>
              </a:lnSpc>
              <a:spcAft>
                <a:spcPts val="0"/>
              </a:spcAft>
            </a:pPr>
            <a:r>
              <a:rPr lang="en-US" b="1" dirty="0"/>
              <a:t>Economic Development</a:t>
            </a:r>
          </a:p>
          <a:p>
            <a:pPr lvl="2">
              <a:lnSpc>
                <a:spcPct val="110000"/>
              </a:lnSpc>
              <a:spcAft>
                <a:spcPts val="0"/>
              </a:spcAft>
            </a:pPr>
            <a:r>
              <a:rPr lang="en-US" dirty="0"/>
              <a:t>Support Retention and Expansion </a:t>
            </a:r>
          </a:p>
          <a:p>
            <a:pPr lvl="2">
              <a:lnSpc>
                <a:spcPct val="110000"/>
              </a:lnSpc>
              <a:spcAft>
                <a:spcPts val="0"/>
              </a:spcAft>
            </a:pPr>
            <a:r>
              <a:rPr lang="en-US" dirty="0"/>
              <a:t>Attract New Businesses</a:t>
            </a:r>
          </a:p>
          <a:p>
            <a:pPr lvl="2"/>
            <a:endParaRPr lang="en-US" dirty="0"/>
          </a:p>
        </p:txBody>
      </p:sp>
      <p:sp>
        <p:nvSpPr>
          <p:cNvPr id="8" name="Content Placeholder 7">
            <a:extLst>
              <a:ext uri="{FF2B5EF4-FFF2-40B4-BE49-F238E27FC236}">
                <a16:creationId xmlns:a16="http://schemas.microsoft.com/office/drawing/2014/main" id="{813F3455-E568-40C9-9F4D-8C89F4CD95F8}"/>
              </a:ext>
            </a:extLst>
          </p:cNvPr>
          <p:cNvSpPr>
            <a:spLocks noGrp="1"/>
          </p:cNvSpPr>
          <p:nvPr>
            <p:ph sz="half" idx="15"/>
          </p:nvPr>
        </p:nvSpPr>
        <p:spPr>
          <a:xfrm>
            <a:off x="6096000" y="1861456"/>
            <a:ext cx="4065024" cy="4299857"/>
          </a:xfrm>
        </p:spPr>
        <p:txBody>
          <a:bodyPr vert="horz" lIns="91440" tIns="45720" rIns="91440" bIns="45720" rtlCol="0" anchor="t">
            <a:normAutofit fontScale="92500" lnSpcReduction="10000"/>
          </a:bodyPr>
          <a:lstStyle/>
          <a:p>
            <a:r>
              <a:rPr lang="en-US" dirty="0"/>
              <a:t>About me:</a:t>
            </a:r>
          </a:p>
          <a:p>
            <a:pPr lvl="1"/>
            <a:r>
              <a:rPr lang="en-US" dirty="0"/>
              <a:t>30 years of community development experience with small to mid-size cities.</a:t>
            </a:r>
          </a:p>
          <a:p>
            <a:pPr lvl="1"/>
            <a:r>
              <a:rPr lang="en-US" dirty="0"/>
              <a:t>Dedicated to how thoughtful planning strengthens communities, economic vitality and quality of life for residents.</a:t>
            </a:r>
          </a:p>
          <a:p>
            <a:pPr>
              <a:lnSpc>
                <a:spcPct val="120000"/>
              </a:lnSpc>
              <a:spcAft>
                <a:spcPts val="0"/>
              </a:spcAft>
            </a:pPr>
            <a:r>
              <a:rPr lang="en-US" dirty="0"/>
              <a:t>Joined the team of:</a:t>
            </a:r>
          </a:p>
          <a:p>
            <a:pPr marL="285750" indent="-285750">
              <a:lnSpc>
                <a:spcPct val="120000"/>
              </a:lnSpc>
              <a:spcAft>
                <a:spcPts val="0"/>
              </a:spcAft>
              <a:buFont typeface="Arial" panose="020B0604020202020204" pitchFamily="34" charset="0"/>
              <a:buChar char="•"/>
            </a:pPr>
            <a:r>
              <a:rPr lang="en-US" dirty="0"/>
              <a:t>Joel Dressel – Building Official and Fire Marshal</a:t>
            </a:r>
          </a:p>
          <a:p>
            <a:pPr marL="285750" indent="-285750">
              <a:lnSpc>
                <a:spcPct val="120000"/>
              </a:lnSpc>
              <a:spcAft>
                <a:spcPts val="0"/>
              </a:spcAft>
              <a:buFont typeface="Arial" panose="020B0604020202020204" pitchFamily="34" charset="0"/>
              <a:buChar char="•"/>
            </a:pPr>
            <a:r>
              <a:rPr lang="en-US" dirty="0"/>
              <a:t>Emily Coler – Permit Coordinator</a:t>
            </a:r>
          </a:p>
          <a:p>
            <a:pPr marL="285750" indent="-285750">
              <a:lnSpc>
                <a:spcPct val="120000"/>
              </a:lnSpc>
              <a:spcAft>
                <a:spcPts val="0"/>
              </a:spcAft>
              <a:buFont typeface="Arial" panose="020B0604020202020204" pitchFamily="34" charset="0"/>
              <a:buChar char="•"/>
            </a:pPr>
            <a:r>
              <a:rPr lang="en-US" dirty="0"/>
              <a:t>Travis Simmons – Senior Planner</a:t>
            </a:r>
          </a:p>
          <a:p>
            <a:pPr marL="285750" indent="-285750">
              <a:lnSpc>
                <a:spcPct val="120000"/>
              </a:lnSpc>
              <a:spcAft>
                <a:spcPts val="0"/>
              </a:spcAft>
              <a:buFont typeface="Arial" panose="020B0604020202020204" pitchFamily="34" charset="0"/>
              <a:buChar char="•"/>
            </a:pPr>
            <a:r>
              <a:rPr lang="en-US" dirty="0"/>
              <a:t>Scott Radden – Senior Planner</a:t>
            </a:r>
          </a:p>
          <a:p>
            <a:pPr marL="285750" indent="-285750">
              <a:buFont typeface="Arial" panose="020B0604020202020204" pitchFamily="34" charset="0"/>
              <a:buChar char="•"/>
            </a:pPr>
            <a:endParaRPr lang="en-US" dirty="0"/>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4151694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5EB45D-971D-4654-1CB7-979B5C07352A}"/>
              </a:ext>
            </a:extLst>
          </p:cNvPr>
          <p:cNvSpPr>
            <a:spLocks noGrp="1"/>
          </p:cNvSpPr>
          <p:nvPr>
            <p:ph type="sldNum" sz="quarter" idx="10"/>
          </p:nvPr>
        </p:nvSpPr>
        <p:spPr/>
        <p:txBody>
          <a:bodyPr/>
          <a:lstStyle/>
          <a:p>
            <a:fld id="{C291C5AE-386B-410C-9F5A-563DE782580E}" type="slidenum">
              <a:rPr lang="en-US" smtClean="0"/>
              <a:pPr/>
              <a:t>30</a:t>
            </a:fld>
            <a:endParaRPr lang="en-US"/>
          </a:p>
        </p:txBody>
      </p:sp>
      <p:sp>
        <p:nvSpPr>
          <p:cNvPr id="5" name="Title 4">
            <a:extLst>
              <a:ext uri="{FF2B5EF4-FFF2-40B4-BE49-F238E27FC236}">
                <a16:creationId xmlns:a16="http://schemas.microsoft.com/office/drawing/2014/main" id="{0FF154F5-0B78-9597-CDFD-88006EF63451}"/>
              </a:ext>
            </a:extLst>
          </p:cNvPr>
          <p:cNvSpPr>
            <a:spLocks noGrp="1"/>
          </p:cNvSpPr>
          <p:nvPr>
            <p:ph type="title"/>
          </p:nvPr>
        </p:nvSpPr>
        <p:spPr>
          <a:xfrm>
            <a:off x="838200" y="741363"/>
            <a:ext cx="4812587" cy="1508677"/>
          </a:xfrm>
        </p:spPr>
        <p:txBody>
          <a:bodyPr>
            <a:normAutofit/>
          </a:bodyPr>
          <a:lstStyle/>
          <a:p>
            <a:r>
              <a:rPr lang="en-US" dirty="0"/>
              <a:t>Commercial Inventory</a:t>
            </a:r>
          </a:p>
        </p:txBody>
      </p:sp>
      <p:sp>
        <p:nvSpPr>
          <p:cNvPr id="6" name="Text Placeholder 5">
            <a:extLst>
              <a:ext uri="{FF2B5EF4-FFF2-40B4-BE49-F238E27FC236}">
                <a16:creationId xmlns:a16="http://schemas.microsoft.com/office/drawing/2014/main" id="{70015CAB-2D89-EB01-7872-D6ED3E595BFC}"/>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CC7E6E6E-A5E2-ADB7-47AE-4F3417EAAE3A}"/>
              </a:ext>
            </a:extLst>
          </p:cNvPr>
          <p:cNvSpPr>
            <a:spLocks noGrp="1"/>
          </p:cNvSpPr>
          <p:nvPr>
            <p:ph type="body" sz="quarter" idx="34"/>
          </p:nvPr>
        </p:nvSpPr>
        <p:spPr>
          <a:xfrm>
            <a:off x="835220" y="2250040"/>
            <a:ext cx="3634038" cy="3866597"/>
          </a:xfrm>
        </p:spPr>
        <p:txBody>
          <a:bodyPr/>
          <a:lstStyle/>
          <a:p>
            <a:r>
              <a:rPr lang="en-US" dirty="0"/>
              <a:t>Retail concentrated in Port Angeles and Sequim.</a:t>
            </a:r>
          </a:p>
          <a:p>
            <a:r>
              <a:rPr lang="en-US" dirty="0"/>
              <a:t>Industrial space near Sequim located in </a:t>
            </a:r>
            <a:r>
              <a:rPr lang="en-US" dirty="0" err="1"/>
              <a:t>Carlsborg</a:t>
            </a:r>
            <a:r>
              <a:rPr lang="en-US" dirty="0"/>
              <a:t> area.</a:t>
            </a:r>
          </a:p>
        </p:txBody>
      </p:sp>
      <p:pic>
        <p:nvPicPr>
          <p:cNvPr id="10" name="Picture 9">
            <a:extLst>
              <a:ext uri="{FF2B5EF4-FFF2-40B4-BE49-F238E27FC236}">
                <a16:creationId xmlns:a16="http://schemas.microsoft.com/office/drawing/2014/main" id="{8F58180B-AE75-F2A3-7B7A-85B57766D2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8812" y="560070"/>
            <a:ext cx="7493188" cy="5796280"/>
          </a:xfrm>
          <a:prstGeom prst="rect">
            <a:avLst/>
          </a:prstGeom>
          <a:noFill/>
          <a:ln>
            <a:noFill/>
          </a:ln>
        </p:spPr>
      </p:pic>
      <p:sp>
        <p:nvSpPr>
          <p:cNvPr id="11" name="Text Placeholder 6">
            <a:extLst>
              <a:ext uri="{FF2B5EF4-FFF2-40B4-BE49-F238E27FC236}">
                <a16:creationId xmlns:a16="http://schemas.microsoft.com/office/drawing/2014/main" id="{780BF2F6-00E6-A66A-A036-1BBB8A3DF84A}"/>
              </a:ext>
            </a:extLst>
          </p:cNvPr>
          <p:cNvSpPr txBox="1">
            <a:spLocks/>
          </p:cNvSpPr>
          <p:nvPr/>
        </p:nvSpPr>
        <p:spPr>
          <a:xfrm>
            <a:off x="5049797" y="275907"/>
            <a:ext cx="6791217" cy="2841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Commercial Space in Sequim &amp; the Olympic Peninsula</a:t>
            </a:r>
          </a:p>
        </p:txBody>
      </p:sp>
      <p:sp>
        <p:nvSpPr>
          <p:cNvPr id="12" name="Text Placeholder 6">
            <a:extLst>
              <a:ext uri="{FF2B5EF4-FFF2-40B4-BE49-F238E27FC236}">
                <a16:creationId xmlns:a16="http://schemas.microsoft.com/office/drawing/2014/main" id="{EE0E7CD1-E6F4-ECCE-EE94-7DA8F8D2B17E}"/>
              </a:ext>
            </a:extLst>
          </p:cNvPr>
          <p:cNvSpPr>
            <a:spLocks noGrp="1"/>
          </p:cNvSpPr>
          <p:nvPr>
            <p:ph type="body" sz="quarter" idx="33"/>
          </p:nvPr>
        </p:nvSpPr>
        <p:spPr>
          <a:xfrm>
            <a:off x="4698812" y="6356350"/>
            <a:ext cx="5181600" cy="284163"/>
          </a:xfrm>
        </p:spPr>
        <p:txBody>
          <a:bodyPr/>
          <a:lstStyle/>
          <a:p>
            <a:r>
              <a:rPr lang="en-US" i="1" dirty="0"/>
              <a:t>Source: CoStar, Leland Consulting Group</a:t>
            </a:r>
          </a:p>
        </p:txBody>
      </p:sp>
    </p:spTree>
    <p:extLst>
      <p:ext uri="{BB962C8B-B14F-4D97-AF65-F5344CB8AC3E}">
        <p14:creationId xmlns:p14="http://schemas.microsoft.com/office/powerpoint/2010/main" val="29214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3B5F8-097F-1D2C-9892-9B0B934BC38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CA4781-C979-D8A7-1A75-434278C1A8A9}"/>
              </a:ext>
            </a:extLst>
          </p:cNvPr>
          <p:cNvSpPr>
            <a:spLocks noGrp="1"/>
          </p:cNvSpPr>
          <p:nvPr>
            <p:ph type="sldNum" sz="quarter" idx="10"/>
          </p:nvPr>
        </p:nvSpPr>
        <p:spPr/>
        <p:txBody>
          <a:bodyPr/>
          <a:lstStyle/>
          <a:p>
            <a:fld id="{C291C5AE-386B-410C-9F5A-563DE782580E}" type="slidenum">
              <a:rPr lang="en-US" smtClean="0"/>
              <a:pPr/>
              <a:t>31</a:t>
            </a:fld>
            <a:endParaRPr lang="en-US"/>
          </a:p>
        </p:txBody>
      </p:sp>
      <p:sp>
        <p:nvSpPr>
          <p:cNvPr id="5" name="Title 4">
            <a:extLst>
              <a:ext uri="{FF2B5EF4-FFF2-40B4-BE49-F238E27FC236}">
                <a16:creationId xmlns:a16="http://schemas.microsoft.com/office/drawing/2014/main" id="{9FC1321E-046D-B9DC-F6F2-E7C288EA903F}"/>
              </a:ext>
            </a:extLst>
          </p:cNvPr>
          <p:cNvSpPr>
            <a:spLocks noGrp="1"/>
          </p:cNvSpPr>
          <p:nvPr>
            <p:ph type="title"/>
          </p:nvPr>
        </p:nvSpPr>
        <p:spPr/>
        <p:txBody>
          <a:bodyPr/>
          <a:lstStyle/>
          <a:p>
            <a:r>
              <a:rPr lang="en-US" dirty="0"/>
              <a:t>Retail: Revenue</a:t>
            </a:r>
          </a:p>
        </p:txBody>
      </p:sp>
      <p:sp>
        <p:nvSpPr>
          <p:cNvPr id="6" name="Text Placeholder 5">
            <a:extLst>
              <a:ext uri="{FF2B5EF4-FFF2-40B4-BE49-F238E27FC236}">
                <a16:creationId xmlns:a16="http://schemas.microsoft.com/office/drawing/2014/main" id="{B0057C0F-ADCC-F35E-6784-5D3C68941BAC}"/>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E2D979CA-6FF9-A213-4B0F-BA657C4C1DF9}"/>
              </a:ext>
            </a:extLst>
          </p:cNvPr>
          <p:cNvSpPr>
            <a:spLocks noGrp="1"/>
          </p:cNvSpPr>
          <p:nvPr>
            <p:ph type="body" sz="quarter" idx="34"/>
          </p:nvPr>
        </p:nvSpPr>
        <p:spPr/>
        <p:txBody>
          <a:bodyPr/>
          <a:lstStyle/>
          <a:p>
            <a:r>
              <a:rPr lang="en-US" dirty="0"/>
              <a:t>The Regional Commercial (RC) zone continues to attract interest from developers and large national retailers.</a:t>
            </a:r>
          </a:p>
        </p:txBody>
      </p:sp>
      <p:sp>
        <p:nvSpPr>
          <p:cNvPr id="7" name="Text Placeholder 6">
            <a:extLst>
              <a:ext uri="{FF2B5EF4-FFF2-40B4-BE49-F238E27FC236}">
                <a16:creationId xmlns:a16="http://schemas.microsoft.com/office/drawing/2014/main" id="{EF601E53-A891-263A-7A1E-170CE738922C}"/>
              </a:ext>
            </a:extLst>
          </p:cNvPr>
          <p:cNvSpPr>
            <a:spLocks noGrp="1"/>
          </p:cNvSpPr>
          <p:nvPr>
            <p:ph type="body" sz="quarter" idx="33"/>
          </p:nvPr>
        </p:nvSpPr>
        <p:spPr/>
        <p:txBody>
          <a:bodyPr/>
          <a:lstStyle/>
          <a:p>
            <a:r>
              <a:rPr lang="en-US" i="1" dirty="0"/>
              <a:t>Source: Washington Department of Revenue</a:t>
            </a:r>
          </a:p>
        </p:txBody>
      </p:sp>
      <p:graphicFrame>
        <p:nvGraphicFramePr>
          <p:cNvPr id="2" name="Picture Placeholder 1">
            <a:extLst>
              <a:ext uri="{FF2B5EF4-FFF2-40B4-BE49-F238E27FC236}">
                <a16:creationId xmlns:a16="http://schemas.microsoft.com/office/drawing/2014/main" id="{7F3CB4A0-F8FD-B277-FF3B-441EA14EC739}"/>
              </a:ext>
            </a:extLst>
          </p:cNvPr>
          <p:cNvGraphicFramePr>
            <a:graphicFrameLocks noGrp="1"/>
          </p:cNvGraphicFramePr>
          <p:nvPr>
            <p:ph type="pic" sz="quarter" idx="35"/>
          </p:nvPr>
        </p:nvGraphicFramePr>
        <p:xfrm>
          <a:off x="6172200" y="1938338"/>
          <a:ext cx="5799568" cy="386238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6">
            <a:extLst>
              <a:ext uri="{FF2B5EF4-FFF2-40B4-BE49-F238E27FC236}">
                <a16:creationId xmlns:a16="http://schemas.microsoft.com/office/drawing/2014/main" id="{8C53836F-32AA-28BC-66FA-620D9CB2DDD9}"/>
              </a:ext>
            </a:extLst>
          </p:cNvPr>
          <p:cNvSpPr txBox="1">
            <a:spLocks/>
          </p:cNvSpPr>
          <p:nvPr/>
        </p:nvSpPr>
        <p:spPr>
          <a:xfrm>
            <a:off x="6096000" y="1564481"/>
            <a:ext cx="5875768" cy="2841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Per Capita Quarterly Taxable Retail Sales</a:t>
            </a:r>
            <a:endParaRPr lang="en-US" sz="1400" b="1" i="1" dirty="0"/>
          </a:p>
        </p:txBody>
      </p:sp>
      <p:sp>
        <p:nvSpPr>
          <p:cNvPr id="9" name="TextBox 8">
            <a:extLst>
              <a:ext uri="{FF2B5EF4-FFF2-40B4-BE49-F238E27FC236}">
                <a16:creationId xmlns:a16="http://schemas.microsoft.com/office/drawing/2014/main" id="{4F0D7EC5-5429-3EBD-D62C-52D9FBE3CF89}"/>
              </a:ext>
            </a:extLst>
          </p:cNvPr>
          <p:cNvSpPr txBox="1"/>
          <p:nvPr/>
        </p:nvSpPr>
        <p:spPr>
          <a:xfrm>
            <a:off x="9092532" y="3008297"/>
            <a:ext cx="402674" cy="307777"/>
          </a:xfrm>
          <a:prstGeom prst="rect">
            <a:avLst/>
          </a:prstGeom>
          <a:noFill/>
        </p:spPr>
        <p:txBody>
          <a:bodyPr wrap="none" rtlCol="0">
            <a:spAutoFit/>
          </a:bodyPr>
          <a:lstStyle/>
          <a:p>
            <a:r>
              <a:rPr lang="en-US" sz="1400" i="1" dirty="0">
                <a:solidFill>
                  <a:srgbClr val="958CB2"/>
                </a:solidFill>
              </a:rPr>
              <a:t>Q1</a:t>
            </a:r>
          </a:p>
        </p:txBody>
      </p:sp>
      <p:sp>
        <p:nvSpPr>
          <p:cNvPr id="10" name="TextBox 9">
            <a:extLst>
              <a:ext uri="{FF2B5EF4-FFF2-40B4-BE49-F238E27FC236}">
                <a16:creationId xmlns:a16="http://schemas.microsoft.com/office/drawing/2014/main" id="{72C2F1B4-C2F5-1049-E035-5149A17B626C}"/>
              </a:ext>
            </a:extLst>
          </p:cNvPr>
          <p:cNvSpPr txBox="1"/>
          <p:nvPr/>
        </p:nvSpPr>
        <p:spPr>
          <a:xfrm>
            <a:off x="9535414" y="2206630"/>
            <a:ext cx="402674" cy="307777"/>
          </a:xfrm>
          <a:prstGeom prst="rect">
            <a:avLst/>
          </a:prstGeom>
          <a:noFill/>
        </p:spPr>
        <p:txBody>
          <a:bodyPr wrap="none" rtlCol="0">
            <a:spAutoFit/>
          </a:bodyPr>
          <a:lstStyle/>
          <a:p>
            <a:r>
              <a:rPr lang="en-US" sz="1400" i="1" dirty="0">
                <a:solidFill>
                  <a:srgbClr val="958CB2"/>
                </a:solidFill>
              </a:rPr>
              <a:t>Q3</a:t>
            </a:r>
          </a:p>
        </p:txBody>
      </p:sp>
    </p:spTree>
    <p:extLst>
      <p:ext uri="{BB962C8B-B14F-4D97-AF65-F5344CB8AC3E}">
        <p14:creationId xmlns:p14="http://schemas.microsoft.com/office/powerpoint/2010/main" val="342728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3DDE-35B4-8434-BFF2-B5D657A9252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1567F5-EB7F-A9A5-ECFA-ED9202D34D6F}"/>
              </a:ext>
            </a:extLst>
          </p:cNvPr>
          <p:cNvSpPr>
            <a:spLocks noGrp="1"/>
          </p:cNvSpPr>
          <p:nvPr>
            <p:ph type="sldNum" sz="quarter" idx="10"/>
          </p:nvPr>
        </p:nvSpPr>
        <p:spPr/>
        <p:txBody>
          <a:bodyPr/>
          <a:lstStyle/>
          <a:p>
            <a:fld id="{C291C5AE-386B-410C-9F5A-563DE782580E}" type="slidenum">
              <a:rPr lang="en-US" smtClean="0"/>
              <a:pPr/>
              <a:t>32</a:t>
            </a:fld>
            <a:endParaRPr lang="en-US"/>
          </a:p>
        </p:txBody>
      </p:sp>
      <p:sp>
        <p:nvSpPr>
          <p:cNvPr id="5" name="Title 4">
            <a:extLst>
              <a:ext uri="{FF2B5EF4-FFF2-40B4-BE49-F238E27FC236}">
                <a16:creationId xmlns:a16="http://schemas.microsoft.com/office/drawing/2014/main" id="{6D7C8247-8D0A-595A-9BEC-3897D2AB9B00}"/>
              </a:ext>
            </a:extLst>
          </p:cNvPr>
          <p:cNvSpPr>
            <a:spLocks noGrp="1"/>
          </p:cNvSpPr>
          <p:nvPr>
            <p:ph type="title"/>
          </p:nvPr>
        </p:nvSpPr>
        <p:spPr/>
        <p:txBody>
          <a:bodyPr/>
          <a:lstStyle/>
          <a:p>
            <a:r>
              <a:rPr lang="en-US" dirty="0"/>
              <a:t>Office</a:t>
            </a:r>
          </a:p>
        </p:txBody>
      </p:sp>
      <p:sp>
        <p:nvSpPr>
          <p:cNvPr id="6" name="Text Placeholder 5">
            <a:extLst>
              <a:ext uri="{FF2B5EF4-FFF2-40B4-BE49-F238E27FC236}">
                <a16:creationId xmlns:a16="http://schemas.microsoft.com/office/drawing/2014/main" id="{8BF6DBD9-AD89-8F33-E927-62A7E8EFD14B}"/>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43E76D33-8871-8A8B-AE2A-85B9521EFE8F}"/>
              </a:ext>
            </a:extLst>
          </p:cNvPr>
          <p:cNvSpPr>
            <a:spLocks noGrp="1"/>
          </p:cNvSpPr>
          <p:nvPr>
            <p:ph type="body" sz="quarter" idx="34"/>
          </p:nvPr>
        </p:nvSpPr>
        <p:spPr>
          <a:xfrm>
            <a:off x="835220" y="1941706"/>
            <a:ext cx="4548438" cy="4174931"/>
          </a:xfrm>
        </p:spPr>
        <p:txBody>
          <a:bodyPr/>
          <a:lstStyle/>
          <a:p>
            <a:r>
              <a:rPr lang="en-US" dirty="0"/>
              <a:t>No new office space built in Sequim since 2009.</a:t>
            </a:r>
          </a:p>
          <a:p>
            <a:r>
              <a:rPr lang="en-US" dirty="0"/>
              <a:t>Speculative office space unlikely in the near term.</a:t>
            </a:r>
          </a:p>
          <a:p>
            <a:r>
              <a:rPr lang="en-US" dirty="0"/>
              <a:t>Opportunities to support remote workers living in Sequim.</a:t>
            </a:r>
          </a:p>
        </p:txBody>
      </p:sp>
      <p:sp>
        <p:nvSpPr>
          <p:cNvPr id="7" name="Text Placeholder 6">
            <a:extLst>
              <a:ext uri="{FF2B5EF4-FFF2-40B4-BE49-F238E27FC236}">
                <a16:creationId xmlns:a16="http://schemas.microsoft.com/office/drawing/2014/main" id="{832EC26B-92E1-F2D1-73F4-4422976065BF}"/>
              </a:ext>
            </a:extLst>
          </p:cNvPr>
          <p:cNvSpPr>
            <a:spLocks noGrp="1"/>
          </p:cNvSpPr>
          <p:nvPr>
            <p:ph type="body" sz="quarter" idx="33"/>
          </p:nvPr>
        </p:nvSpPr>
        <p:spPr>
          <a:xfrm>
            <a:off x="5671335" y="5832474"/>
            <a:ext cx="5181600" cy="284163"/>
          </a:xfrm>
        </p:spPr>
        <p:txBody>
          <a:bodyPr/>
          <a:lstStyle/>
          <a:p>
            <a:r>
              <a:rPr lang="en-US" i="1" dirty="0"/>
              <a:t>Source: CoStar</a:t>
            </a:r>
          </a:p>
        </p:txBody>
      </p:sp>
      <p:sp>
        <p:nvSpPr>
          <p:cNvPr id="3" name="Text Placeholder 6">
            <a:extLst>
              <a:ext uri="{FF2B5EF4-FFF2-40B4-BE49-F238E27FC236}">
                <a16:creationId xmlns:a16="http://schemas.microsoft.com/office/drawing/2014/main" id="{C3A56E40-B88D-C25A-1390-1A08EA63BC9E}"/>
              </a:ext>
            </a:extLst>
          </p:cNvPr>
          <p:cNvSpPr txBox="1">
            <a:spLocks/>
          </p:cNvSpPr>
          <p:nvPr/>
        </p:nvSpPr>
        <p:spPr>
          <a:xfrm>
            <a:off x="5671335" y="1668463"/>
            <a:ext cx="6092575" cy="2841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Square Feet of Office Space by Year Built in Sequim</a:t>
            </a:r>
            <a:endParaRPr lang="en-US" sz="1400" b="1" i="1" dirty="0"/>
          </a:p>
        </p:txBody>
      </p:sp>
      <p:graphicFrame>
        <p:nvGraphicFramePr>
          <p:cNvPr id="12" name="Picture Placeholder 11">
            <a:extLst>
              <a:ext uri="{FF2B5EF4-FFF2-40B4-BE49-F238E27FC236}">
                <a16:creationId xmlns:a16="http://schemas.microsoft.com/office/drawing/2014/main" id="{F5BC464D-405A-49A8-AC6D-3638990493A5}"/>
              </a:ext>
            </a:extLst>
          </p:cNvPr>
          <p:cNvGraphicFramePr>
            <a:graphicFrameLocks noGrp="1"/>
          </p:cNvGraphicFramePr>
          <p:nvPr>
            <p:ph type="pic" sz="quarter" idx="35"/>
          </p:nvPr>
        </p:nvGraphicFramePr>
        <p:xfrm>
          <a:off x="5671335" y="1938338"/>
          <a:ext cx="6092575" cy="3862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4603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2BB0-80F4-0EF6-E3D2-240FD56E8E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30894-DC07-0FE7-6C40-F3BC3FFBBE9A}"/>
              </a:ext>
            </a:extLst>
          </p:cNvPr>
          <p:cNvSpPr>
            <a:spLocks noGrp="1"/>
          </p:cNvSpPr>
          <p:nvPr>
            <p:ph type="sldNum" sz="quarter" idx="10"/>
          </p:nvPr>
        </p:nvSpPr>
        <p:spPr/>
        <p:txBody>
          <a:bodyPr/>
          <a:lstStyle/>
          <a:p>
            <a:fld id="{C291C5AE-386B-410C-9F5A-563DE782580E}" type="slidenum">
              <a:rPr lang="en-US" smtClean="0"/>
              <a:pPr/>
              <a:t>33</a:t>
            </a:fld>
            <a:endParaRPr lang="en-US"/>
          </a:p>
        </p:txBody>
      </p:sp>
      <p:sp>
        <p:nvSpPr>
          <p:cNvPr id="5" name="Title 4">
            <a:extLst>
              <a:ext uri="{FF2B5EF4-FFF2-40B4-BE49-F238E27FC236}">
                <a16:creationId xmlns:a16="http://schemas.microsoft.com/office/drawing/2014/main" id="{3B04F2B5-64A4-08B5-4376-A0F0EF108D0A}"/>
              </a:ext>
            </a:extLst>
          </p:cNvPr>
          <p:cNvSpPr>
            <a:spLocks noGrp="1"/>
          </p:cNvSpPr>
          <p:nvPr>
            <p:ph type="title"/>
          </p:nvPr>
        </p:nvSpPr>
        <p:spPr/>
        <p:txBody>
          <a:bodyPr/>
          <a:lstStyle/>
          <a:p>
            <a:r>
              <a:rPr lang="en-US" dirty="0"/>
              <a:t>Health Care</a:t>
            </a:r>
          </a:p>
        </p:txBody>
      </p:sp>
      <p:sp>
        <p:nvSpPr>
          <p:cNvPr id="6" name="Text Placeholder 5">
            <a:extLst>
              <a:ext uri="{FF2B5EF4-FFF2-40B4-BE49-F238E27FC236}">
                <a16:creationId xmlns:a16="http://schemas.microsoft.com/office/drawing/2014/main" id="{26CB75BA-62B4-A20C-A933-54786963932D}"/>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8D8195F2-73DA-2E30-E380-2086171A0C7C}"/>
              </a:ext>
            </a:extLst>
          </p:cNvPr>
          <p:cNvSpPr>
            <a:spLocks noGrp="1"/>
          </p:cNvSpPr>
          <p:nvPr>
            <p:ph type="body" sz="quarter" idx="34"/>
          </p:nvPr>
        </p:nvSpPr>
        <p:spPr>
          <a:xfrm>
            <a:off x="838200" y="1941706"/>
            <a:ext cx="4196137" cy="4174931"/>
          </a:xfrm>
        </p:spPr>
        <p:txBody>
          <a:bodyPr/>
          <a:lstStyle/>
          <a:p>
            <a:r>
              <a:rPr lang="en-US" dirty="0"/>
              <a:t>Sequim has a high share of older residents but a limited number of health care jobs to serve them.</a:t>
            </a:r>
          </a:p>
          <a:p>
            <a:r>
              <a:rPr lang="en-US" dirty="0"/>
              <a:t>Many residents travel to Port Angeles, Bremerton, or Port Orchard for care.</a:t>
            </a:r>
          </a:p>
        </p:txBody>
      </p:sp>
      <p:sp>
        <p:nvSpPr>
          <p:cNvPr id="7" name="Text Placeholder 6">
            <a:extLst>
              <a:ext uri="{FF2B5EF4-FFF2-40B4-BE49-F238E27FC236}">
                <a16:creationId xmlns:a16="http://schemas.microsoft.com/office/drawing/2014/main" id="{07CF3A42-57FE-6A02-5C85-09349B40371A}"/>
              </a:ext>
            </a:extLst>
          </p:cNvPr>
          <p:cNvSpPr>
            <a:spLocks noGrp="1"/>
          </p:cNvSpPr>
          <p:nvPr>
            <p:ph type="body" sz="quarter" idx="33"/>
          </p:nvPr>
        </p:nvSpPr>
        <p:spPr>
          <a:xfrm>
            <a:off x="5352834" y="5832474"/>
            <a:ext cx="6452171" cy="284163"/>
          </a:xfrm>
        </p:spPr>
        <p:txBody>
          <a:bodyPr/>
          <a:lstStyle/>
          <a:p>
            <a:r>
              <a:rPr lang="en-US" i="1" dirty="0"/>
              <a:t>Source: US Census Bureau Five-Year ACS (Table S0101); LEHD </a:t>
            </a:r>
            <a:r>
              <a:rPr lang="en-US" i="1" dirty="0" err="1"/>
              <a:t>OntheMap</a:t>
            </a:r>
            <a:endParaRPr lang="en-US" i="1" dirty="0"/>
          </a:p>
        </p:txBody>
      </p:sp>
      <p:sp>
        <p:nvSpPr>
          <p:cNvPr id="3" name="Text Placeholder 6">
            <a:extLst>
              <a:ext uri="{FF2B5EF4-FFF2-40B4-BE49-F238E27FC236}">
                <a16:creationId xmlns:a16="http://schemas.microsoft.com/office/drawing/2014/main" id="{724FD392-3211-F405-D503-29DB6A008301}"/>
              </a:ext>
            </a:extLst>
          </p:cNvPr>
          <p:cNvSpPr txBox="1">
            <a:spLocks/>
          </p:cNvSpPr>
          <p:nvPr/>
        </p:nvSpPr>
        <p:spPr>
          <a:xfrm>
            <a:off x="5352835" y="1431469"/>
            <a:ext cx="6452170" cy="43831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Ratio of Health Care and Social Assistance Jobs to Residents 65 or Older in Neighboring Cities and Other Popular Washington Retirement Destinations</a:t>
            </a:r>
            <a:endParaRPr lang="en-US" sz="1400" b="1" i="1" dirty="0"/>
          </a:p>
        </p:txBody>
      </p:sp>
      <p:graphicFrame>
        <p:nvGraphicFramePr>
          <p:cNvPr id="12" name="Chart 11">
            <a:extLst>
              <a:ext uri="{FF2B5EF4-FFF2-40B4-BE49-F238E27FC236}">
                <a16:creationId xmlns:a16="http://schemas.microsoft.com/office/drawing/2014/main" id="{F4517D66-9A7F-A968-6623-30D04E74B886}"/>
              </a:ext>
            </a:extLst>
          </p:cNvPr>
          <p:cNvGraphicFramePr>
            <a:graphicFrameLocks/>
          </p:cNvGraphicFramePr>
          <p:nvPr>
            <p:extLst>
              <p:ext uri="{D42A27DB-BD31-4B8C-83A1-F6EECF244321}">
                <p14:modId xmlns:p14="http://schemas.microsoft.com/office/powerpoint/2010/main" val="1537949229"/>
              </p:ext>
            </p:extLst>
          </p:nvPr>
        </p:nvGraphicFramePr>
        <p:xfrm>
          <a:off x="5352836" y="1941706"/>
          <a:ext cx="6452169" cy="3894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403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17748-765B-CAF4-2D39-36D138B7174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BF84E0-3B30-C2EA-A82C-8A1901D6F43D}"/>
              </a:ext>
            </a:extLst>
          </p:cNvPr>
          <p:cNvSpPr>
            <a:spLocks noGrp="1"/>
          </p:cNvSpPr>
          <p:nvPr>
            <p:ph type="sldNum" sz="quarter" idx="10"/>
          </p:nvPr>
        </p:nvSpPr>
        <p:spPr/>
        <p:txBody>
          <a:bodyPr/>
          <a:lstStyle/>
          <a:p>
            <a:fld id="{C291C5AE-386B-410C-9F5A-563DE782580E}" type="slidenum">
              <a:rPr lang="en-US" smtClean="0"/>
              <a:pPr/>
              <a:t>34</a:t>
            </a:fld>
            <a:endParaRPr lang="en-US"/>
          </a:p>
        </p:txBody>
      </p:sp>
      <p:sp>
        <p:nvSpPr>
          <p:cNvPr id="5" name="Title 4">
            <a:extLst>
              <a:ext uri="{FF2B5EF4-FFF2-40B4-BE49-F238E27FC236}">
                <a16:creationId xmlns:a16="http://schemas.microsoft.com/office/drawing/2014/main" id="{9F9B3D21-2D1A-4286-BB0C-5D19EA1E7A26}"/>
              </a:ext>
            </a:extLst>
          </p:cNvPr>
          <p:cNvSpPr>
            <a:spLocks noGrp="1"/>
          </p:cNvSpPr>
          <p:nvPr>
            <p:ph type="title"/>
          </p:nvPr>
        </p:nvSpPr>
        <p:spPr/>
        <p:txBody>
          <a:bodyPr/>
          <a:lstStyle/>
          <a:p>
            <a:r>
              <a:rPr lang="en-US" dirty="0"/>
              <a:t>Industrial</a:t>
            </a:r>
          </a:p>
        </p:txBody>
      </p:sp>
      <p:sp>
        <p:nvSpPr>
          <p:cNvPr id="6" name="Text Placeholder 5">
            <a:extLst>
              <a:ext uri="{FF2B5EF4-FFF2-40B4-BE49-F238E27FC236}">
                <a16:creationId xmlns:a16="http://schemas.microsoft.com/office/drawing/2014/main" id="{C7E591C9-EFB5-BC80-2F8C-D6D1CABCCD1F}"/>
              </a:ext>
            </a:extLst>
          </p:cNvPr>
          <p:cNvSpPr>
            <a:spLocks noGrp="1"/>
          </p:cNvSpPr>
          <p:nvPr>
            <p:ph type="body" sz="quarter" idx="31"/>
          </p:nvPr>
        </p:nvSpPr>
        <p:spPr/>
        <p:txBody>
          <a:bodyPr/>
          <a:lstStyle/>
          <a:p>
            <a:r>
              <a:rPr lang="en-US" dirty="0"/>
              <a:t>REAL ESTATE MARKET TRENDS</a:t>
            </a:r>
          </a:p>
        </p:txBody>
      </p:sp>
      <p:sp>
        <p:nvSpPr>
          <p:cNvPr id="7" name="Text Placeholder 6">
            <a:extLst>
              <a:ext uri="{FF2B5EF4-FFF2-40B4-BE49-F238E27FC236}">
                <a16:creationId xmlns:a16="http://schemas.microsoft.com/office/drawing/2014/main" id="{043966A3-4511-F473-E91E-835C858D8218}"/>
              </a:ext>
            </a:extLst>
          </p:cNvPr>
          <p:cNvSpPr>
            <a:spLocks noGrp="1"/>
          </p:cNvSpPr>
          <p:nvPr>
            <p:ph type="body" sz="quarter" idx="33"/>
          </p:nvPr>
        </p:nvSpPr>
        <p:spPr>
          <a:xfrm>
            <a:off x="5509299" y="5974555"/>
            <a:ext cx="5181600" cy="284163"/>
          </a:xfrm>
        </p:spPr>
        <p:txBody>
          <a:bodyPr/>
          <a:lstStyle/>
          <a:p>
            <a:r>
              <a:rPr lang="en-US" i="1" dirty="0"/>
              <a:t>Source: CoStar</a:t>
            </a:r>
          </a:p>
        </p:txBody>
      </p:sp>
      <p:graphicFrame>
        <p:nvGraphicFramePr>
          <p:cNvPr id="2" name="Chart 1">
            <a:extLst>
              <a:ext uri="{FF2B5EF4-FFF2-40B4-BE49-F238E27FC236}">
                <a16:creationId xmlns:a16="http://schemas.microsoft.com/office/drawing/2014/main" id="{1E214BBC-CCB6-0596-8D21-AB36ACED9D0B}"/>
              </a:ext>
            </a:extLst>
          </p:cNvPr>
          <p:cNvGraphicFramePr/>
          <p:nvPr/>
        </p:nvGraphicFramePr>
        <p:xfrm>
          <a:off x="5509299" y="1690688"/>
          <a:ext cx="6495415" cy="42718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D62F2FAE-F376-373A-A739-708E1C970711}"/>
              </a:ext>
            </a:extLst>
          </p:cNvPr>
          <p:cNvSpPr>
            <a:spLocks noGrp="1"/>
          </p:cNvSpPr>
          <p:nvPr>
            <p:ph type="body" sz="quarter" idx="34"/>
          </p:nvPr>
        </p:nvSpPr>
        <p:spPr>
          <a:xfrm>
            <a:off x="838200" y="1941706"/>
            <a:ext cx="4196137" cy="4174931"/>
          </a:xfrm>
        </p:spPr>
        <p:txBody>
          <a:bodyPr>
            <a:normAutofit fontScale="92500" lnSpcReduction="20000"/>
          </a:bodyPr>
          <a:lstStyle/>
          <a:p>
            <a:r>
              <a:rPr lang="en-US" dirty="0"/>
              <a:t>Port Angeles and Port Townsend are the major industrial hubs on the Peninsula in part because of their ports.</a:t>
            </a:r>
          </a:p>
          <a:p>
            <a:r>
              <a:rPr lang="en-US" dirty="0"/>
              <a:t>Most of Sequim vicinity industrial space is in </a:t>
            </a:r>
            <a:r>
              <a:rPr lang="en-US" dirty="0" err="1"/>
              <a:t>Carlsborg</a:t>
            </a:r>
            <a:r>
              <a:rPr lang="en-US" dirty="0"/>
              <a:t>.</a:t>
            </a:r>
          </a:p>
          <a:p>
            <a:r>
              <a:rPr lang="en-US" dirty="0"/>
              <a:t>Transportation issues impact the viability of warehouses.</a:t>
            </a:r>
          </a:p>
        </p:txBody>
      </p:sp>
      <p:sp>
        <p:nvSpPr>
          <p:cNvPr id="9" name="Text Placeholder 6">
            <a:extLst>
              <a:ext uri="{FF2B5EF4-FFF2-40B4-BE49-F238E27FC236}">
                <a16:creationId xmlns:a16="http://schemas.microsoft.com/office/drawing/2014/main" id="{F97EA94B-E8AE-9D57-A6D4-90C89198C054}"/>
              </a:ext>
            </a:extLst>
          </p:cNvPr>
          <p:cNvSpPr txBox="1">
            <a:spLocks/>
          </p:cNvSpPr>
          <p:nvPr/>
        </p:nvSpPr>
        <p:spPr>
          <a:xfrm>
            <a:off x="5710718" y="1400510"/>
            <a:ext cx="6092575" cy="2841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Industrial Space by City / Area</a:t>
            </a:r>
            <a:endParaRPr lang="en-US" sz="1400" b="1" i="1" dirty="0"/>
          </a:p>
        </p:txBody>
      </p:sp>
    </p:spTree>
    <p:extLst>
      <p:ext uri="{BB962C8B-B14F-4D97-AF65-F5344CB8AC3E}">
        <p14:creationId xmlns:p14="http://schemas.microsoft.com/office/powerpoint/2010/main" val="265921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5ECC-B6A9-D1E3-E18F-319F6291BA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C2664E-EAF3-C233-95D4-434A52612075}"/>
              </a:ext>
            </a:extLst>
          </p:cNvPr>
          <p:cNvSpPr>
            <a:spLocks noGrp="1"/>
          </p:cNvSpPr>
          <p:nvPr>
            <p:ph type="sldNum" sz="quarter" idx="10"/>
          </p:nvPr>
        </p:nvSpPr>
        <p:spPr/>
        <p:txBody>
          <a:bodyPr/>
          <a:lstStyle/>
          <a:p>
            <a:fld id="{C291C5AE-386B-410C-9F5A-563DE782580E}" type="slidenum">
              <a:rPr lang="en-US" smtClean="0"/>
              <a:pPr/>
              <a:t>35</a:t>
            </a:fld>
            <a:endParaRPr lang="en-US"/>
          </a:p>
        </p:txBody>
      </p:sp>
      <p:sp>
        <p:nvSpPr>
          <p:cNvPr id="5" name="Title 4">
            <a:extLst>
              <a:ext uri="{FF2B5EF4-FFF2-40B4-BE49-F238E27FC236}">
                <a16:creationId xmlns:a16="http://schemas.microsoft.com/office/drawing/2014/main" id="{7E9E79B1-4E10-6B55-52FF-F3D9D8833C2B}"/>
              </a:ext>
            </a:extLst>
          </p:cNvPr>
          <p:cNvSpPr>
            <a:spLocks noGrp="1"/>
          </p:cNvSpPr>
          <p:nvPr>
            <p:ph type="title"/>
          </p:nvPr>
        </p:nvSpPr>
        <p:spPr/>
        <p:txBody>
          <a:bodyPr/>
          <a:lstStyle/>
          <a:p>
            <a:r>
              <a:rPr lang="en-US" dirty="0"/>
              <a:t>Hospitality</a:t>
            </a:r>
          </a:p>
        </p:txBody>
      </p:sp>
      <p:sp>
        <p:nvSpPr>
          <p:cNvPr id="6" name="Text Placeholder 5">
            <a:extLst>
              <a:ext uri="{FF2B5EF4-FFF2-40B4-BE49-F238E27FC236}">
                <a16:creationId xmlns:a16="http://schemas.microsoft.com/office/drawing/2014/main" id="{44020131-270E-8BF5-1E21-3B717764EF23}"/>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68A2CCA6-C302-57A1-F728-99375EBC0E47}"/>
              </a:ext>
            </a:extLst>
          </p:cNvPr>
          <p:cNvSpPr>
            <a:spLocks noGrp="1"/>
          </p:cNvSpPr>
          <p:nvPr>
            <p:ph type="body" sz="quarter" idx="34"/>
          </p:nvPr>
        </p:nvSpPr>
        <p:spPr>
          <a:xfrm>
            <a:off x="835220" y="1941706"/>
            <a:ext cx="4466245" cy="4174931"/>
          </a:xfrm>
        </p:spPr>
        <p:txBody>
          <a:bodyPr>
            <a:normAutofit fontScale="92500" lnSpcReduction="10000"/>
          </a:bodyPr>
          <a:lstStyle/>
          <a:p>
            <a:r>
              <a:rPr lang="en-US" dirty="0"/>
              <a:t>Most of the newer hotel rooms have been built outside of city limits (7 Cedars).</a:t>
            </a:r>
          </a:p>
          <a:p>
            <a:r>
              <a:rPr lang="en-US" dirty="0"/>
              <a:t>The most recent hotels built in the city are the Quality Inn &amp; Suites and Holiday Inn Express.</a:t>
            </a:r>
          </a:p>
          <a:p>
            <a:r>
              <a:rPr lang="en-US" dirty="0"/>
              <a:t>Seasonality is a major challenge for hotels.</a:t>
            </a:r>
          </a:p>
        </p:txBody>
      </p:sp>
      <p:sp>
        <p:nvSpPr>
          <p:cNvPr id="7" name="Text Placeholder 6">
            <a:extLst>
              <a:ext uri="{FF2B5EF4-FFF2-40B4-BE49-F238E27FC236}">
                <a16:creationId xmlns:a16="http://schemas.microsoft.com/office/drawing/2014/main" id="{59D77CEF-8B70-79E0-425C-A2C5F6F917CB}"/>
              </a:ext>
            </a:extLst>
          </p:cNvPr>
          <p:cNvSpPr>
            <a:spLocks noGrp="1"/>
          </p:cNvSpPr>
          <p:nvPr>
            <p:ph type="body" sz="quarter" idx="33"/>
          </p:nvPr>
        </p:nvSpPr>
        <p:spPr>
          <a:xfrm>
            <a:off x="5383658" y="5815439"/>
            <a:ext cx="5181600" cy="284163"/>
          </a:xfrm>
        </p:spPr>
        <p:txBody>
          <a:bodyPr/>
          <a:lstStyle/>
          <a:p>
            <a:r>
              <a:rPr lang="en-US" i="1" dirty="0"/>
              <a:t>Source: CoStar</a:t>
            </a:r>
          </a:p>
        </p:txBody>
      </p:sp>
      <p:graphicFrame>
        <p:nvGraphicFramePr>
          <p:cNvPr id="2" name="Picture Placeholder 1">
            <a:extLst>
              <a:ext uri="{FF2B5EF4-FFF2-40B4-BE49-F238E27FC236}">
                <a16:creationId xmlns:a16="http://schemas.microsoft.com/office/drawing/2014/main" id="{4A68A86B-31DD-A891-24A1-AF0EFEEAD266}"/>
              </a:ext>
            </a:extLst>
          </p:cNvPr>
          <p:cNvGraphicFramePr>
            <a:graphicFrameLocks noGrp="1"/>
          </p:cNvGraphicFramePr>
          <p:nvPr>
            <p:ph type="pic" sz="quarter" idx="35"/>
          </p:nvPr>
        </p:nvGraphicFramePr>
        <p:xfrm>
          <a:off x="5383658" y="1938338"/>
          <a:ext cx="6472720" cy="386238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6">
            <a:extLst>
              <a:ext uri="{FF2B5EF4-FFF2-40B4-BE49-F238E27FC236}">
                <a16:creationId xmlns:a16="http://schemas.microsoft.com/office/drawing/2014/main" id="{E0CC99A2-EB5A-F982-DA4F-4C9A81B19C2A}"/>
              </a:ext>
            </a:extLst>
          </p:cNvPr>
          <p:cNvSpPr txBox="1">
            <a:spLocks/>
          </p:cNvSpPr>
          <p:nvPr/>
        </p:nvSpPr>
        <p:spPr>
          <a:xfrm>
            <a:off x="5383658" y="1668463"/>
            <a:ext cx="6472719" cy="2841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Sequim Hotel Rooms by Year Built</a:t>
            </a:r>
            <a:endParaRPr lang="en-US" sz="1400" b="1" i="1" dirty="0"/>
          </a:p>
        </p:txBody>
      </p:sp>
    </p:spTree>
    <p:extLst>
      <p:ext uri="{BB962C8B-B14F-4D97-AF65-F5344CB8AC3E}">
        <p14:creationId xmlns:p14="http://schemas.microsoft.com/office/powerpoint/2010/main" val="254019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E664-9371-59B0-24B5-81612C035A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A5B94-3D7C-6E89-F68C-DF78AE0C1C86}"/>
              </a:ext>
            </a:extLst>
          </p:cNvPr>
          <p:cNvSpPr>
            <a:spLocks noGrp="1"/>
          </p:cNvSpPr>
          <p:nvPr>
            <p:ph type="sldNum" sz="quarter" idx="10"/>
          </p:nvPr>
        </p:nvSpPr>
        <p:spPr/>
        <p:txBody>
          <a:bodyPr/>
          <a:lstStyle/>
          <a:p>
            <a:fld id="{C291C5AE-386B-410C-9F5A-563DE782580E}" type="slidenum">
              <a:rPr lang="en-US" smtClean="0"/>
              <a:pPr/>
              <a:t>36</a:t>
            </a:fld>
            <a:endParaRPr lang="en-US"/>
          </a:p>
        </p:txBody>
      </p:sp>
      <p:sp>
        <p:nvSpPr>
          <p:cNvPr id="5" name="Title 4">
            <a:extLst>
              <a:ext uri="{FF2B5EF4-FFF2-40B4-BE49-F238E27FC236}">
                <a16:creationId xmlns:a16="http://schemas.microsoft.com/office/drawing/2014/main" id="{F7238B15-D308-E24C-FF23-24B51708C1F0}"/>
              </a:ext>
            </a:extLst>
          </p:cNvPr>
          <p:cNvSpPr>
            <a:spLocks noGrp="1"/>
          </p:cNvSpPr>
          <p:nvPr>
            <p:ph type="title"/>
          </p:nvPr>
        </p:nvSpPr>
        <p:spPr/>
        <p:txBody>
          <a:bodyPr/>
          <a:lstStyle/>
          <a:p>
            <a:r>
              <a:rPr lang="en-US" dirty="0"/>
              <a:t>Real Estate &amp; Development Market</a:t>
            </a:r>
          </a:p>
        </p:txBody>
      </p:sp>
      <p:sp>
        <p:nvSpPr>
          <p:cNvPr id="6" name="Text Placeholder 5">
            <a:extLst>
              <a:ext uri="{FF2B5EF4-FFF2-40B4-BE49-F238E27FC236}">
                <a16:creationId xmlns:a16="http://schemas.microsoft.com/office/drawing/2014/main" id="{5C946FF6-60D4-EF30-1A4C-279C6E40FAA1}"/>
              </a:ext>
            </a:extLst>
          </p:cNvPr>
          <p:cNvSpPr>
            <a:spLocks noGrp="1"/>
          </p:cNvSpPr>
          <p:nvPr>
            <p:ph type="body" sz="quarter" idx="31"/>
          </p:nvPr>
        </p:nvSpPr>
        <p:spPr/>
        <p:txBody>
          <a:bodyPr/>
          <a:lstStyle/>
          <a:p>
            <a:r>
              <a:rPr lang="en-US" dirty="0"/>
              <a:t>REAL ESTATE MARKET TRENDS</a:t>
            </a:r>
          </a:p>
        </p:txBody>
      </p:sp>
      <p:sp>
        <p:nvSpPr>
          <p:cNvPr id="8" name="Text Placeholder 7">
            <a:extLst>
              <a:ext uri="{FF2B5EF4-FFF2-40B4-BE49-F238E27FC236}">
                <a16:creationId xmlns:a16="http://schemas.microsoft.com/office/drawing/2014/main" id="{AC6BAC48-0732-4DBA-6813-0E4E4B6ACEED}"/>
              </a:ext>
            </a:extLst>
          </p:cNvPr>
          <p:cNvSpPr>
            <a:spLocks noGrp="1"/>
          </p:cNvSpPr>
          <p:nvPr>
            <p:ph type="body" sz="quarter" idx="34"/>
          </p:nvPr>
        </p:nvSpPr>
        <p:spPr/>
        <p:txBody>
          <a:bodyPr>
            <a:normAutofit fontScale="92500" lnSpcReduction="10000"/>
          </a:bodyPr>
          <a:lstStyle/>
          <a:p>
            <a:r>
              <a:rPr lang="en-US" dirty="0"/>
              <a:t> The current market is challenging due to high labor and material costs and interest rates.</a:t>
            </a:r>
          </a:p>
          <a:p>
            <a:r>
              <a:rPr lang="en-US" dirty="0"/>
              <a:t>Construction costs have more than doubled in the Seattle area since 2009.</a:t>
            </a:r>
          </a:p>
          <a:p>
            <a:r>
              <a:rPr lang="en-US" dirty="0"/>
              <a:t>Higher rents or incentives are needed to encourage new development.</a:t>
            </a:r>
          </a:p>
        </p:txBody>
      </p:sp>
      <p:sp>
        <p:nvSpPr>
          <p:cNvPr id="7" name="Text Placeholder 6">
            <a:extLst>
              <a:ext uri="{FF2B5EF4-FFF2-40B4-BE49-F238E27FC236}">
                <a16:creationId xmlns:a16="http://schemas.microsoft.com/office/drawing/2014/main" id="{B41FB6B0-AB3B-66E3-3328-28A3E3A0955A}"/>
              </a:ext>
            </a:extLst>
          </p:cNvPr>
          <p:cNvSpPr>
            <a:spLocks noGrp="1"/>
          </p:cNvSpPr>
          <p:nvPr>
            <p:ph type="body" sz="quarter" idx="33"/>
          </p:nvPr>
        </p:nvSpPr>
        <p:spPr/>
        <p:txBody>
          <a:bodyPr/>
          <a:lstStyle/>
          <a:p>
            <a:r>
              <a:rPr lang="en-US" i="1" dirty="0"/>
              <a:t>Source: Mortenson Construction Cost Index</a:t>
            </a:r>
          </a:p>
        </p:txBody>
      </p:sp>
      <p:graphicFrame>
        <p:nvGraphicFramePr>
          <p:cNvPr id="2" name="Picture Placeholder 1">
            <a:extLst>
              <a:ext uri="{FF2B5EF4-FFF2-40B4-BE49-F238E27FC236}">
                <a16:creationId xmlns:a16="http://schemas.microsoft.com/office/drawing/2014/main" id="{1D272F64-F0B5-3BCF-0E80-953D08B2A312}"/>
              </a:ext>
            </a:extLst>
          </p:cNvPr>
          <p:cNvGraphicFramePr>
            <a:graphicFrameLocks noGrp="1"/>
          </p:cNvGraphicFramePr>
          <p:nvPr>
            <p:ph type="pic" sz="quarter" idx="35"/>
          </p:nvPr>
        </p:nvGraphicFramePr>
        <p:xfrm>
          <a:off x="6172200" y="1938338"/>
          <a:ext cx="5181600" cy="386238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6">
            <a:extLst>
              <a:ext uri="{FF2B5EF4-FFF2-40B4-BE49-F238E27FC236}">
                <a16:creationId xmlns:a16="http://schemas.microsoft.com/office/drawing/2014/main" id="{C6F8EED8-A330-CE83-CC35-C041A5CC45DC}"/>
              </a:ext>
            </a:extLst>
          </p:cNvPr>
          <p:cNvSpPr txBox="1">
            <a:spLocks/>
          </p:cNvSpPr>
          <p:nvPr/>
        </p:nvSpPr>
        <p:spPr>
          <a:xfrm>
            <a:off x="6096001" y="1668463"/>
            <a:ext cx="5257798" cy="2841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lang="en-US" sz="1800" kern="1200" dirty="0" smtClean="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Construction Cost Index for Seattle Metro and US</a:t>
            </a:r>
            <a:endParaRPr lang="en-US" sz="1400" b="1" i="1" dirty="0"/>
          </a:p>
        </p:txBody>
      </p:sp>
    </p:spTree>
    <p:extLst>
      <p:ext uri="{BB962C8B-B14F-4D97-AF65-F5344CB8AC3E}">
        <p14:creationId xmlns:p14="http://schemas.microsoft.com/office/powerpoint/2010/main" val="355353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DC794-46CE-3C21-C0F3-0B38F3CDEBE7}"/>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AD92B51C-FDAF-F318-46D0-8C79D89DB975}"/>
              </a:ext>
            </a:extLst>
          </p:cNvPr>
          <p:cNvSpPr>
            <a:spLocks noGrp="1"/>
          </p:cNvSpPr>
          <p:nvPr>
            <p:ph type="ctrTitle"/>
          </p:nvPr>
        </p:nvSpPr>
        <p:spPr>
          <a:xfrm>
            <a:off x="4833694" y="544285"/>
            <a:ext cx="6594768" cy="3445329"/>
          </a:xfrm>
        </p:spPr>
        <p:txBody>
          <a:bodyPr anchor="b">
            <a:normAutofit/>
          </a:bodyPr>
          <a:lstStyle/>
          <a:p>
            <a:r>
              <a:rPr lang="en-US" dirty="0"/>
              <a:t>BARRIERS TO DEVELOPMENT</a:t>
            </a:r>
          </a:p>
        </p:txBody>
      </p:sp>
      <p:pic>
        <p:nvPicPr>
          <p:cNvPr id="7170" name="Picture 2" descr="A road with a lot of land and buildings&#10;&#10;AI-generated content may be incorrect.">
            <a:extLst>
              <a:ext uri="{FF2B5EF4-FFF2-40B4-BE49-F238E27FC236}">
                <a16:creationId xmlns:a16="http://schemas.microsoft.com/office/drawing/2014/main" id="{249924F7-FAEA-1368-95E9-65F3A6A2E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47" b="2"/>
          <a:stretch>
            <a:fillRect/>
          </a:stretch>
        </p:blipFill>
        <p:spPr bwMode="auto">
          <a:xfrm>
            <a:off x="20" y="-1"/>
            <a:ext cx="407609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a:solidFill>
            <a:srgbClr val="FFFFFF"/>
          </a:solidFill>
        </p:spPr>
      </p:pic>
      <p:sp>
        <p:nvSpPr>
          <p:cNvPr id="2" name="Slide Number Placeholder 1" hidden="1">
            <a:extLst>
              <a:ext uri="{FF2B5EF4-FFF2-40B4-BE49-F238E27FC236}">
                <a16:creationId xmlns:a16="http://schemas.microsoft.com/office/drawing/2014/main" id="{8512D314-DCA8-70F9-9110-BB2DDA4013E0}"/>
              </a:ext>
            </a:extLst>
          </p:cNvPr>
          <p:cNvSpPr>
            <a:spLocks noGrp="1"/>
          </p:cNvSpPr>
          <p:nvPr>
            <p:ph type="sldNum" sz="quarter" idx="4294967295"/>
          </p:nvPr>
        </p:nvSpPr>
        <p:spPr>
          <a:xfrm>
            <a:off x="8610600" y="6356350"/>
            <a:ext cx="2819400" cy="365125"/>
          </a:xfrm>
        </p:spPr>
        <p:txBody>
          <a:bodyPr/>
          <a:lstStyle/>
          <a:p>
            <a:pPr>
              <a:spcAft>
                <a:spcPts val="600"/>
              </a:spcAft>
            </a:pPr>
            <a:fld id="{C291C5AE-386B-410C-9F5A-563DE782580E}" type="slidenum">
              <a:rPr lang="en-US" smtClean="0"/>
              <a:pPr>
                <a:spcAft>
                  <a:spcPts val="600"/>
                </a:spcAft>
              </a:pPr>
              <a:t>37</a:t>
            </a:fld>
            <a:endParaRPr lang="en-US"/>
          </a:p>
        </p:txBody>
      </p:sp>
    </p:spTree>
    <p:extLst>
      <p:ext uri="{BB962C8B-B14F-4D97-AF65-F5344CB8AC3E}">
        <p14:creationId xmlns:p14="http://schemas.microsoft.com/office/powerpoint/2010/main" val="60139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71860-F32B-FFB8-E513-707EF17CF1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133F6B-5990-772E-9B73-8977F90B957F}"/>
              </a:ext>
            </a:extLst>
          </p:cNvPr>
          <p:cNvSpPr>
            <a:spLocks noGrp="1"/>
          </p:cNvSpPr>
          <p:nvPr>
            <p:ph type="sldNum" sz="quarter" idx="10"/>
          </p:nvPr>
        </p:nvSpPr>
        <p:spPr/>
        <p:txBody>
          <a:bodyPr/>
          <a:lstStyle/>
          <a:p>
            <a:fld id="{C291C5AE-386B-410C-9F5A-563DE782580E}" type="slidenum">
              <a:rPr lang="en-US" smtClean="0"/>
              <a:pPr/>
              <a:t>38</a:t>
            </a:fld>
            <a:endParaRPr lang="en-US"/>
          </a:p>
        </p:txBody>
      </p:sp>
      <p:sp>
        <p:nvSpPr>
          <p:cNvPr id="5" name="Title 4">
            <a:extLst>
              <a:ext uri="{FF2B5EF4-FFF2-40B4-BE49-F238E27FC236}">
                <a16:creationId xmlns:a16="http://schemas.microsoft.com/office/drawing/2014/main" id="{D7A32E70-FA9A-4D3F-0CCE-4F2058E3FFC4}"/>
              </a:ext>
            </a:extLst>
          </p:cNvPr>
          <p:cNvSpPr>
            <a:spLocks noGrp="1"/>
          </p:cNvSpPr>
          <p:nvPr>
            <p:ph type="title"/>
          </p:nvPr>
        </p:nvSpPr>
        <p:spPr>
          <a:xfrm>
            <a:off x="838200" y="741363"/>
            <a:ext cx="6137953" cy="1200343"/>
          </a:xfrm>
        </p:spPr>
        <p:txBody>
          <a:bodyPr>
            <a:noAutofit/>
          </a:bodyPr>
          <a:lstStyle/>
          <a:p>
            <a:r>
              <a:rPr lang="en-US" dirty="0"/>
              <a:t>Development Challenges</a:t>
            </a:r>
          </a:p>
        </p:txBody>
      </p:sp>
      <p:sp>
        <p:nvSpPr>
          <p:cNvPr id="6" name="Text Placeholder 5">
            <a:extLst>
              <a:ext uri="{FF2B5EF4-FFF2-40B4-BE49-F238E27FC236}">
                <a16:creationId xmlns:a16="http://schemas.microsoft.com/office/drawing/2014/main" id="{90D2A23E-3A67-5C64-1963-D2DF167ACADB}"/>
              </a:ext>
            </a:extLst>
          </p:cNvPr>
          <p:cNvSpPr>
            <a:spLocks noGrp="1"/>
          </p:cNvSpPr>
          <p:nvPr>
            <p:ph type="body" sz="quarter" idx="31"/>
          </p:nvPr>
        </p:nvSpPr>
        <p:spPr/>
        <p:txBody>
          <a:bodyPr/>
          <a:lstStyle/>
          <a:p>
            <a:r>
              <a:rPr lang="en-US" dirty="0"/>
              <a:t>BARRIERS TO DEVELOPMENT</a:t>
            </a:r>
          </a:p>
        </p:txBody>
      </p:sp>
      <p:sp>
        <p:nvSpPr>
          <p:cNvPr id="8" name="Text Placeholder 7">
            <a:extLst>
              <a:ext uri="{FF2B5EF4-FFF2-40B4-BE49-F238E27FC236}">
                <a16:creationId xmlns:a16="http://schemas.microsoft.com/office/drawing/2014/main" id="{119D47FC-3204-9481-23E1-87A04ECB7D04}"/>
              </a:ext>
            </a:extLst>
          </p:cNvPr>
          <p:cNvSpPr>
            <a:spLocks noGrp="1"/>
          </p:cNvSpPr>
          <p:nvPr>
            <p:ph type="body" sz="quarter" idx="34"/>
          </p:nvPr>
        </p:nvSpPr>
        <p:spPr>
          <a:xfrm>
            <a:off x="835219" y="2085654"/>
            <a:ext cx="5884079" cy="4030983"/>
          </a:xfrm>
        </p:spPr>
        <p:txBody>
          <a:bodyPr>
            <a:normAutofit fontScale="77500" lnSpcReduction="20000"/>
          </a:bodyPr>
          <a:lstStyle/>
          <a:p>
            <a:r>
              <a:rPr lang="en-US" dirty="0"/>
              <a:t>Staff turnover has impacted relationships between City and developers.</a:t>
            </a:r>
          </a:p>
          <a:p>
            <a:r>
              <a:rPr lang="en-US" dirty="0"/>
              <a:t>Permitting process can be long and expensive.</a:t>
            </a:r>
          </a:p>
          <a:p>
            <a:r>
              <a:rPr lang="en-US" dirty="0"/>
              <a:t>Developers &amp; staff aligning on desire to “get to yes.”</a:t>
            </a:r>
          </a:p>
          <a:p>
            <a:r>
              <a:rPr lang="en-US" dirty="0"/>
              <a:t>Increasing clarity around zoning and processes.</a:t>
            </a:r>
          </a:p>
          <a:p>
            <a:r>
              <a:rPr lang="en-US" dirty="0"/>
              <a:t>Ongoing relationship building, developer education.</a:t>
            </a:r>
          </a:p>
          <a:p>
            <a:r>
              <a:rPr lang="en-US" dirty="0"/>
              <a:t>Impact fees are relatively high.</a:t>
            </a:r>
          </a:p>
        </p:txBody>
      </p:sp>
      <p:pic>
        <p:nvPicPr>
          <p:cNvPr id="3" name="Picture 2" descr="A glass wall with a sculpture in it&#10;&#10;AI-generated content may be incorrect.">
            <a:extLst>
              <a:ext uri="{FF2B5EF4-FFF2-40B4-BE49-F238E27FC236}">
                <a16:creationId xmlns:a16="http://schemas.microsoft.com/office/drawing/2014/main" id="{BF1C11B1-8731-3FA9-541A-CD8B799C1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146641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52419-D448-B200-1B36-6226622B3D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B45852-2B87-D8A3-BD89-B523F376692E}"/>
              </a:ext>
            </a:extLst>
          </p:cNvPr>
          <p:cNvSpPr>
            <a:spLocks noGrp="1"/>
          </p:cNvSpPr>
          <p:nvPr>
            <p:ph type="sldNum" sz="quarter" idx="10"/>
          </p:nvPr>
        </p:nvSpPr>
        <p:spPr/>
        <p:txBody>
          <a:bodyPr/>
          <a:lstStyle/>
          <a:p>
            <a:fld id="{C291C5AE-386B-410C-9F5A-563DE782580E}" type="slidenum">
              <a:rPr lang="en-US" smtClean="0"/>
              <a:pPr/>
              <a:t>39</a:t>
            </a:fld>
            <a:endParaRPr lang="en-US"/>
          </a:p>
        </p:txBody>
      </p:sp>
      <p:sp>
        <p:nvSpPr>
          <p:cNvPr id="5" name="Title 4">
            <a:extLst>
              <a:ext uri="{FF2B5EF4-FFF2-40B4-BE49-F238E27FC236}">
                <a16:creationId xmlns:a16="http://schemas.microsoft.com/office/drawing/2014/main" id="{35F49F80-8BAD-562E-BBC8-6FE72EE832CE}"/>
              </a:ext>
            </a:extLst>
          </p:cNvPr>
          <p:cNvSpPr>
            <a:spLocks noGrp="1"/>
          </p:cNvSpPr>
          <p:nvPr>
            <p:ph type="title"/>
          </p:nvPr>
        </p:nvSpPr>
        <p:spPr>
          <a:xfrm>
            <a:off x="838200" y="576979"/>
            <a:ext cx="10515600" cy="949325"/>
          </a:xfrm>
        </p:spPr>
        <p:txBody>
          <a:bodyPr/>
          <a:lstStyle/>
          <a:p>
            <a:r>
              <a:rPr lang="en-US" dirty="0"/>
              <a:t>Recommendations</a:t>
            </a:r>
          </a:p>
        </p:txBody>
      </p:sp>
      <p:sp>
        <p:nvSpPr>
          <p:cNvPr id="6" name="Text Placeholder 5">
            <a:extLst>
              <a:ext uri="{FF2B5EF4-FFF2-40B4-BE49-F238E27FC236}">
                <a16:creationId xmlns:a16="http://schemas.microsoft.com/office/drawing/2014/main" id="{8DCA8425-10FE-D75D-2080-8DEAB7C32C80}"/>
              </a:ext>
            </a:extLst>
          </p:cNvPr>
          <p:cNvSpPr>
            <a:spLocks noGrp="1"/>
          </p:cNvSpPr>
          <p:nvPr>
            <p:ph type="body" sz="quarter" idx="31"/>
          </p:nvPr>
        </p:nvSpPr>
        <p:spPr/>
        <p:txBody>
          <a:bodyPr/>
          <a:lstStyle/>
          <a:p>
            <a:r>
              <a:rPr lang="en-US" dirty="0"/>
              <a:t>BARRIERS TO DEVELOPMENT</a:t>
            </a:r>
          </a:p>
        </p:txBody>
      </p:sp>
      <p:graphicFrame>
        <p:nvGraphicFramePr>
          <p:cNvPr id="2" name="Table 1">
            <a:extLst>
              <a:ext uri="{FF2B5EF4-FFF2-40B4-BE49-F238E27FC236}">
                <a16:creationId xmlns:a16="http://schemas.microsoft.com/office/drawing/2014/main" id="{580A4DE8-52C5-F83F-A0A3-1C649964F95D}"/>
              </a:ext>
            </a:extLst>
          </p:cNvPr>
          <p:cNvGraphicFramePr>
            <a:graphicFrameLocks noGrp="1"/>
          </p:cNvGraphicFramePr>
          <p:nvPr>
            <p:extLst>
              <p:ext uri="{D42A27DB-BD31-4B8C-83A1-F6EECF244321}">
                <p14:modId xmlns:p14="http://schemas.microsoft.com/office/powerpoint/2010/main" val="4164450807"/>
              </p:ext>
            </p:extLst>
          </p:nvPr>
        </p:nvGraphicFramePr>
        <p:xfrm>
          <a:off x="838200" y="1388833"/>
          <a:ext cx="10827642" cy="4001533"/>
        </p:xfrm>
        <a:graphic>
          <a:graphicData uri="http://schemas.openxmlformats.org/drawingml/2006/table">
            <a:tbl>
              <a:tblPr>
                <a:tableStyleId>{5DA37D80-6434-44D0-A028-1B22A696006F}</a:tableStyleId>
              </a:tblPr>
              <a:tblGrid>
                <a:gridCol w="2721332">
                  <a:extLst>
                    <a:ext uri="{9D8B030D-6E8A-4147-A177-3AD203B41FA5}">
                      <a16:colId xmlns:a16="http://schemas.microsoft.com/office/drawing/2014/main" val="416535223"/>
                    </a:ext>
                  </a:extLst>
                </a:gridCol>
                <a:gridCol w="8106310">
                  <a:extLst>
                    <a:ext uri="{9D8B030D-6E8A-4147-A177-3AD203B41FA5}">
                      <a16:colId xmlns:a16="http://schemas.microsoft.com/office/drawing/2014/main" val="1440644129"/>
                    </a:ext>
                  </a:extLst>
                </a:gridCol>
              </a:tblGrid>
              <a:tr h="281499">
                <a:tc>
                  <a:txBody>
                    <a:bodyPr/>
                    <a:lstStyle/>
                    <a:p>
                      <a:pPr algn="l" fontAlgn="b">
                        <a:buNone/>
                      </a:pPr>
                      <a:r>
                        <a:rPr lang="en-US" sz="1800" b="1" u="none" strike="noStrike" dirty="0">
                          <a:solidFill>
                            <a:schemeClr val="bg1"/>
                          </a:solidFill>
                          <a:effectLst/>
                        </a:rPr>
                        <a:t>Topic</a:t>
                      </a:r>
                      <a:endParaRPr lang="en-US" sz="1800" b="1" i="0" u="none" strike="noStrike" dirty="0">
                        <a:solidFill>
                          <a:schemeClr val="bg1"/>
                        </a:solidFill>
                        <a:effectLst/>
                        <a:latin typeface="Roboto" panose="02000000000000000000" pitchFamily="2" charset="0"/>
                      </a:endParaRPr>
                    </a:p>
                  </a:txBody>
                  <a:tcPr marL="0" marR="0" marT="0" marB="0" anchor="b">
                    <a:solidFill>
                      <a:schemeClr val="accent2"/>
                    </a:solidFill>
                  </a:tcPr>
                </a:tc>
                <a:tc>
                  <a:txBody>
                    <a:bodyPr/>
                    <a:lstStyle/>
                    <a:p>
                      <a:pPr algn="l" fontAlgn="b">
                        <a:buNone/>
                      </a:pPr>
                      <a:r>
                        <a:rPr lang="en-US" sz="1800" b="1" u="none" strike="noStrike" dirty="0">
                          <a:solidFill>
                            <a:schemeClr val="bg1"/>
                          </a:solidFill>
                          <a:effectLst/>
                        </a:rPr>
                        <a:t>Recommendation</a:t>
                      </a:r>
                      <a:endParaRPr lang="en-US" sz="1800" b="1" i="0" u="none" strike="noStrike" dirty="0">
                        <a:solidFill>
                          <a:schemeClr val="bg1"/>
                        </a:solidFill>
                        <a:effectLst/>
                        <a:latin typeface="Roboto" panose="02000000000000000000" pitchFamily="2" charset="0"/>
                      </a:endParaRPr>
                    </a:p>
                  </a:txBody>
                  <a:tcPr marL="0" marR="0" marT="0" marB="0" anchor="b">
                    <a:solidFill>
                      <a:schemeClr val="accent2"/>
                    </a:solidFill>
                  </a:tcPr>
                </a:tc>
                <a:extLst>
                  <a:ext uri="{0D108BD9-81ED-4DB2-BD59-A6C34878D82A}">
                    <a16:rowId xmlns:a16="http://schemas.microsoft.com/office/drawing/2014/main" val="626587334"/>
                  </a:ext>
                </a:extLst>
              </a:tr>
              <a:tr h="562998">
                <a:tc>
                  <a:txBody>
                    <a:bodyPr/>
                    <a:lstStyle/>
                    <a:p>
                      <a:pPr algn="l" fontAlgn="b">
                        <a:buNone/>
                      </a:pPr>
                      <a:r>
                        <a:rPr lang="en-US" sz="2000" b="1" i="0" u="none" strike="noStrike" dirty="0">
                          <a:solidFill>
                            <a:srgbClr val="000000"/>
                          </a:solidFill>
                          <a:effectLst/>
                          <a:latin typeface="Roboto" panose="02000000000000000000" pitchFamily="2" charset="0"/>
                        </a:rPr>
                        <a:t>Processes and Relationships</a:t>
                      </a:r>
                    </a:p>
                  </a:txBody>
                  <a:tcPr marL="0" marR="0" marT="0" marB="0" anchor="ctr"/>
                </a:tc>
                <a:tc>
                  <a:txBody>
                    <a:bodyPr/>
                    <a:lstStyle/>
                    <a:p>
                      <a:pPr algn="l" fontAlgn="b">
                        <a:buNone/>
                      </a:pPr>
                      <a:r>
                        <a:rPr lang="en-US" sz="1800" b="0" i="0" u="none" strike="noStrike" dirty="0">
                          <a:solidFill>
                            <a:srgbClr val="000000"/>
                          </a:solidFill>
                          <a:effectLst/>
                          <a:latin typeface="Roboto" panose="02000000000000000000" pitchFamily="2" charset="0"/>
                        </a:rPr>
                        <a:t>Work with local and regional partners on educational outreach for developers.</a:t>
                      </a:r>
                    </a:p>
                  </a:txBody>
                  <a:tcPr anchor="ctr"/>
                </a:tc>
                <a:extLst>
                  <a:ext uri="{0D108BD9-81ED-4DB2-BD59-A6C34878D82A}">
                    <a16:rowId xmlns:a16="http://schemas.microsoft.com/office/drawing/2014/main" val="4274758257"/>
                  </a:ext>
                </a:extLst>
              </a:tr>
              <a:tr h="658477">
                <a:tc>
                  <a:txBody>
                    <a:bodyPr/>
                    <a:lstStyle/>
                    <a:p>
                      <a:pPr algn="l" fontAlgn="b">
                        <a:buNone/>
                      </a:pPr>
                      <a:r>
                        <a:rPr lang="en-US" sz="2000" b="1" i="0" u="none" strike="noStrike" dirty="0">
                          <a:solidFill>
                            <a:srgbClr val="000000"/>
                          </a:solidFill>
                          <a:effectLst/>
                          <a:latin typeface="Roboto" panose="02000000000000000000" pitchFamily="2" charset="0"/>
                        </a:rPr>
                        <a:t>Processes and Relationships</a:t>
                      </a:r>
                    </a:p>
                  </a:txBody>
                  <a:tcPr marL="0" marR="0" marT="0" marB="0" anchor="ctr">
                    <a:solidFill>
                      <a:schemeClr val="tx2">
                        <a:lumMod val="20000"/>
                        <a:lumOff val="80000"/>
                      </a:schemeClr>
                    </a:solidFill>
                  </a:tcPr>
                </a:tc>
                <a:tc>
                  <a:txBody>
                    <a:bodyPr/>
                    <a:lstStyle/>
                    <a:p>
                      <a:pPr algn="l" fontAlgn="b">
                        <a:buNone/>
                      </a:pPr>
                      <a:r>
                        <a:rPr lang="en-US" sz="1800" b="0" i="0" u="none" strike="noStrike" dirty="0">
                          <a:solidFill>
                            <a:srgbClr val="000000"/>
                          </a:solidFill>
                          <a:effectLst/>
                          <a:latin typeface="Roboto" panose="02000000000000000000" pitchFamily="2" charset="0"/>
                        </a:rPr>
                        <a:t>Increase clarity in the zoning code to reduce uncertainty and limit discretionary decision-making.</a:t>
                      </a:r>
                    </a:p>
                  </a:txBody>
                  <a:tcPr anchor="ctr">
                    <a:solidFill>
                      <a:schemeClr val="tx2">
                        <a:lumMod val="20000"/>
                        <a:lumOff val="80000"/>
                      </a:schemeClr>
                    </a:solidFill>
                  </a:tcPr>
                </a:tc>
                <a:extLst>
                  <a:ext uri="{0D108BD9-81ED-4DB2-BD59-A6C34878D82A}">
                    <a16:rowId xmlns:a16="http://schemas.microsoft.com/office/drawing/2014/main" val="2389035635"/>
                  </a:ext>
                </a:extLst>
              </a:tr>
              <a:tr h="678094">
                <a:tc>
                  <a:txBody>
                    <a:bodyPr/>
                    <a:lstStyle/>
                    <a:p>
                      <a:pPr algn="l" fontAlgn="b">
                        <a:buNone/>
                      </a:pPr>
                      <a:r>
                        <a:rPr lang="en-US" sz="2000" b="1" i="0" u="none" strike="noStrike" dirty="0">
                          <a:solidFill>
                            <a:srgbClr val="000000"/>
                          </a:solidFill>
                          <a:effectLst/>
                          <a:latin typeface="Roboto" panose="02000000000000000000" pitchFamily="2" charset="0"/>
                        </a:rPr>
                        <a:t>Processes and Relationships</a:t>
                      </a:r>
                    </a:p>
                  </a:txBody>
                  <a:tcPr marL="0" marR="0" marT="0" marB="0" anchor="ctr"/>
                </a:tc>
                <a:tc>
                  <a:txBody>
                    <a:bodyPr/>
                    <a:lstStyle/>
                    <a:p>
                      <a:pPr algn="l" fontAlgn="b">
                        <a:buNone/>
                      </a:pPr>
                      <a:r>
                        <a:rPr lang="en-US" sz="1800" b="0" i="0" u="none" strike="noStrike" dirty="0">
                          <a:solidFill>
                            <a:srgbClr val="000000"/>
                          </a:solidFill>
                          <a:effectLst/>
                          <a:latin typeface="Roboto" panose="02000000000000000000" pitchFamily="2" charset="0"/>
                        </a:rPr>
                        <a:t>Create opportunities for open communication between local developers and City staff to improve interpersonal and professional relationships.</a:t>
                      </a:r>
                    </a:p>
                  </a:txBody>
                  <a:tcPr anchor="ctr"/>
                </a:tc>
                <a:extLst>
                  <a:ext uri="{0D108BD9-81ED-4DB2-BD59-A6C34878D82A}">
                    <a16:rowId xmlns:a16="http://schemas.microsoft.com/office/drawing/2014/main" val="2458317051"/>
                  </a:ext>
                </a:extLst>
              </a:tr>
              <a:tr h="710422">
                <a:tc>
                  <a:txBody>
                    <a:bodyPr/>
                    <a:lstStyle/>
                    <a:p>
                      <a:pPr marL="0" algn="l" defTabSz="914400" rtl="0" eaLnBrk="1" fontAlgn="b" latinLnBrk="0" hangingPunct="1">
                        <a:buNone/>
                      </a:pPr>
                      <a:r>
                        <a:rPr lang="en-US" sz="2000" b="1" i="0" u="none" strike="noStrike" kern="1200" dirty="0">
                          <a:solidFill>
                            <a:srgbClr val="000000"/>
                          </a:solidFill>
                          <a:effectLst/>
                          <a:latin typeface="Roboto" panose="02000000000000000000" pitchFamily="2" charset="0"/>
                          <a:ea typeface="+mn-ea"/>
                          <a:cs typeface="+mn-cs"/>
                        </a:rPr>
                        <a:t>Impact Fees</a:t>
                      </a:r>
                    </a:p>
                  </a:txBody>
                  <a:tcPr marL="0" marR="0" marT="0" marB="0" anchor="ctr">
                    <a:solidFill>
                      <a:schemeClr val="bg1"/>
                    </a:solidFill>
                  </a:tcPr>
                </a:tc>
                <a:tc>
                  <a:txBody>
                    <a:bodyPr/>
                    <a:lstStyle/>
                    <a:p>
                      <a:pPr marL="0" algn="l" defTabSz="914400" rtl="0" eaLnBrk="1" fontAlgn="b" latinLnBrk="0" hangingPunct="1">
                        <a:buNone/>
                      </a:pPr>
                      <a:r>
                        <a:rPr lang="en-US" sz="1800" b="0" i="0" u="none" strike="noStrike" kern="1200" dirty="0">
                          <a:solidFill>
                            <a:srgbClr val="000000"/>
                          </a:solidFill>
                          <a:effectLst/>
                          <a:latin typeface="Roboto" panose="02000000000000000000" pitchFamily="2" charset="0"/>
                          <a:ea typeface="+mn-ea"/>
                          <a:cs typeface="+mn-cs"/>
                        </a:rPr>
                        <a:t>Update impact fees to comply with new state regulations by creating a tiered system based on unit size or number of bedrooms.</a:t>
                      </a:r>
                    </a:p>
                  </a:txBody>
                  <a:tcPr anchor="ctr">
                    <a:solidFill>
                      <a:schemeClr val="bg1"/>
                    </a:solidFill>
                  </a:tcPr>
                </a:tc>
                <a:extLst>
                  <a:ext uri="{0D108BD9-81ED-4DB2-BD59-A6C34878D82A}">
                    <a16:rowId xmlns:a16="http://schemas.microsoft.com/office/drawing/2014/main" val="3830748471"/>
                  </a:ext>
                </a:extLst>
              </a:tr>
              <a:tr h="1063441">
                <a:tc>
                  <a:txBody>
                    <a:bodyPr/>
                    <a:lstStyle/>
                    <a:p>
                      <a:pPr marL="0" algn="l" defTabSz="914400" rtl="0" eaLnBrk="1" fontAlgn="b" latinLnBrk="0" hangingPunct="1">
                        <a:buNone/>
                      </a:pPr>
                      <a:r>
                        <a:rPr lang="en-US" sz="2000" b="1" i="0" u="none" strike="noStrike" kern="1200" dirty="0">
                          <a:solidFill>
                            <a:srgbClr val="000000"/>
                          </a:solidFill>
                          <a:effectLst/>
                          <a:latin typeface="Roboto" panose="02000000000000000000" pitchFamily="2" charset="0"/>
                          <a:ea typeface="+mn-ea"/>
                          <a:cs typeface="+mn-cs"/>
                        </a:rPr>
                        <a:t>Impact Fees</a:t>
                      </a:r>
                    </a:p>
                  </a:txBody>
                  <a:tcPr marL="0" marR="0" marT="0" marB="0" anchor="ctr">
                    <a:solidFill>
                      <a:schemeClr val="tx2">
                        <a:lumMod val="20000"/>
                        <a:lumOff val="80000"/>
                      </a:schemeClr>
                    </a:solidFill>
                  </a:tcPr>
                </a:tc>
                <a:tc>
                  <a:txBody>
                    <a:bodyPr/>
                    <a:lstStyle/>
                    <a:p>
                      <a:pPr marL="0" algn="l" defTabSz="914400" rtl="0" eaLnBrk="1" fontAlgn="b" latinLnBrk="0" hangingPunct="1">
                        <a:buNone/>
                      </a:pPr>
                      <a:r>
                        <a:rPr lang="en-US" sz="1800" b="0" i="0" u="none" strike="noStrike" kern="1200" dirty="0">
                          <a:solidFill>
                            <a:srgbClr val="000000"/>
                          </a:solidFill>
                          <a:effectLst/>
                          <a:latin typeface="Roboto" panose="02000000000000000000" pitchFamily="2" charset="0"/>
                          <a:ea typeface="+mn-ea"/>
                          <a:cs typeface="+mn-cs"/>
                        </a:rPr>
                        <a:t>Consider implementing a parks fee waiver for multifamily developments that meet a certain threshold for open space, or developments located within walking distance of an existing park.</a:t>
                      </a:r>
                    </a:p>
                  </a:txBody>
                  <a:tcPr anchor="ctr">
                    <a:solidFill>
                      <a:schemeClr val="tx2">
                        <a:lumMod val="20000"/>
                        <a:lumOff val="80000"/>
                      </a:schemeClr>
                    </a:solidFill>
                  </a:tcPr>
                </a:tc>
                <a:extLst>
                  <a:ext uri="{0D108BD9-81ED-4DB2-BD59-A6C34878D82A}">
                    <a16:rowId xmlns:a16="http://schemas.microsoft.com/office/drawing/2014/main" val="153806806"/>
                  </a:ext>
                </a:extLst>
              </a:tr>
            </a:tbl>
          </a:graphicData>
        </a:graphic>
      </p:graphicFrame>
    </p:spTree>
    <p:extLst>
      <p:ext uri="{BB962C8B-B14F-4D97-AF65-F5344CB8AC3E}">
        <p14:creationId xmlns:p14="http://schemas.microsoft.com/office/powerpoint/2010/main" val="279862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071A-7A9A-EE60-0F24-F43A8B1931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C6DA52-4714-4AB2-DA43-CC5F8E4E2C89}"/>
              </a:ext>
            </a:extLst>
          </p:cNvPr>
          <p:cNvSpPr>
            <a:spLocks noGrp="1"/>
          </p:cNvSpPr>
          <p:nvPr>
            <p:ph type="title"/>
          </p:nvPr>
        </p:nvSpPr>
        <p:spPr>
          <a:xfrm>
            <a:off x="771736" y="896112"/>
            <a:ext cx="9389288" cy="1362456"/>
          </a:xfrm>
        </p:spPr>
        <p:txBody>
          <a:bodyPr/>
          <a:lstStyle/>
          <a:p>
            <a:r>
              <a:rPr lang="en-US" dirty="0"/>
              <a:t>01 introductions</a:t>
            </a:r>
          </a:p>
        </p:txBody>
      </p:sp>
      <p:sp>
        <p:nvSpPr>
          <p:cNvPr id="6" name="Content Placeholder 5">
            <a:extLst>
              <a:ext uri="{FF2B5EF4-FFF2-40B4-BE49-F238E27FC236}">
                <a16:creationId xmlns:a16="http://schemas.microsoft.com/office/drawing/2014/main" id="{7378C371-6917-884D-0A2D-3CCA59E7A535}"/>
              </a:ext>
            </a:extLst>
          </p:cNvPr>
          <p:cNvSpPr>
            <a:spLocks noGrp="1"/>
          </p:cNvSpPr>
          <p:nvPr>
            <p:ph sz="half" idx="14"/>
          </p:nvPr>
        </p:nvSpPr>
        <p:spPr>
          <a:xfrm>
            <a:off x="498034" y="2258568"/>
            <a:ext cx="4514850" cy="3505200"/>
          </a:xfrm>
        </p:spPr>
        <p:txBody>
          <a:bodyPr vert="horz" lIns="91440" tIns="45720" rIns="91440" bIns="45720" rtlCol="0" anchor="t">
            <a:normAutofit/>
          </a:bodyPr>
          <a:lstStyle/>
          <a:p>
            <a:r>
              <a:rPr lang="en-US" b="1" dirty="0"/>
              <a:t>DCED 2025 Focused Efforts </a:t>
            </a:r>
          </a:p>
          <a:p>
            <a:pPr lvl="1"/>
            <a:r>
              <a:rPr lang="en-US" dirty="0"/>
              <a:t>Enhance Access to DCED</a:t>
            </a:r>
          </a:p>
          <a:p>
            <a:pPr lvl="2"/>
            <a:r>
              <a:rPr lang="en-US" dirty="0"/>
              <a:t>Online Booking Appointments</a:t>
            </a:r>
          </a:p>
          <a:p>
            <a:pPr lvl="2"/>
            <a:r>
              <a:rPr lang="en-US" dirty="0"/>
              <a:t>Text Directly to DCED Permit Coordinator</a:t>
            </a:r>
          </a:p>
          <a:p>
            <a:pPr lvl="2"/>
            <a:r>
              <a:rPr lang="en-US" dirty="0"/>
              <a:t>Online Handouts and Checklists</a:t>
            </a:r>
          </a:p>
          <a:p>
            <a:pPr lvl="2"/>
            <a:r>
              <a:rPr lang="en-US" dirty="0"/>
              <a:t>Tyler Technologies – online permitting portal</a:t>
            </a:r>
          </a:p>
          <a:p>
            <a:pPr lvl="3"/>
            <a:r>
              <a:rPr lang="en-US" dirty="0"/>
              <a:t>Permit Portal Assistance</a:t>
            </a:r>
          </a:p>
        </p:txBody>
      </p:sp>
      <p:sp>
        <p:nvSpPr>
          <p:cNvPr id="7" name="Slide Number Placeholder 6">
            <a:extLst>
              <a:ext uri="{FF2B5EF4-FFF2-40B4-BE49-F238E27FC236}">
                <a16:creationId xmlns:a16="http://schemas.microsoft.com/office/drawing/2014/main" id="{326F0191-53D9-AF0B-CE04-A0A358DF0F9C}"/>
              </a:ext>
            </a:extLst>
          </p:cNvPr>
          <p:cNvSpPr>
            <a:spLocks noGrp="1"/>
          </p:cNvSpPr>
          <p:nvPr>
            <p:ph type="sldNum" sz="quarter" idx="12"/>
          </p:nvPr>
        </p:nvSpPr>
        <p:spPr/>
        <p:txBody>
          <a:bodyPr/>
          <a:lstStyle/>
          <a:p>
            <a:fld id="{B5CEABB6-07DC-46E8-9B57-56EC44A396E5}" type="slidenum">
              <a:rPr lang="en-US" smtClean="0"/>
              <a:pPr/>
              <a:t>4</a:t>
            </a:fld>
            <a:endParaRPr lang="en-US" dirty="0"/>
          </a:p>
        </p:txBody>
      </p:sp>
      <p:sp>
        <p:nvSpPr>
          <p:cNvPr id="3" name="Content Placeholder 2">
            <a:extLst>
              <a:ext uri="{FF2B5EF4-FFF2-40B4-BE49-F238E27FC236}">
                <a16:creationId xmlns:a16="http://schemas.microsoft.com/office/drawing/2014/main" id="{B74A61F9-7AF9-5657-DE98-BC2A106FF819}"/>
              </a:ext>
            </a:extLst>
          </p:cNvPr>
          <p:cNvSpPr>
            <a:spLocks noGrp="1"/>
          </p:cNvSpPr>
          <p:nvPr>
            <p:ph sz="half" idx="15"/>
          </p:nvPr>
        </p:nvSpPr>
        <p:spPr>
          <a:xfrm>
            <a:off x="5329436" y="2258568"/>
            <a:ext cx="4515035" cy="3505200"/>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Comprehensive Plan Update</a:t>
            </a:r>
          </a:p>
          <a:p>
            <a:pPr marL="742950" lvl="1" indent="-285750"/>
            <a:r>
              <a:rPr lang="en-US" dirty="0"/>
              <a:t>Working towards a June 30, 2026 adoption.</a:t>
            </a:r>
          </a:p>
          <a:p>
            <a:pPr marL="742950" lvl="1" indent="-285750"/>
            <a:r>
              <a:rPr lang="en-US" dirty="0"/>
              <a:t>Moved effort in-house with specific consultant support.</a:t>
            </a:r>
          </a:p>
          <a:p>
            <a:pPr marL="742950" lvl="1" indent="-285750"/>
            <a:r>
              <a:rPr lang="en-US" dirty="0"/>
              <a:t>More details later in presentation.</a:t>
            </a:r>
          </a:p>
        </p:txBody>
      </p:sp>
    </p:spTree>
    <p:extLst>
      <p:ext uri="{BB962C8B-B14F-4D97-AF65-F5344CB8AC3E}">
        <p14:creationId xmlns:p14="http://schemas.microsoft.com/office/powerpoint/2010/main" val="3944305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B77FD-7F1A-2D84-69A8-31E1621E9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8E0F3-F354-9869-90D5-BA987467476D}"/>
              </a:ext>
            </a:extLst>
          </p:cNvPr>
          <p:cNvSpPr>
            <a:spLocks noGrp="1"/>
          </p:cNvSpPr>
          <p:nvPr>
            <p:ph type="title"/>
          </p:nvPr>
        </p:nvSpPr>
        <p:spPr>
          <a:xfrm>
            <a:off x="3520440" y="1788740"/>
            <a:ext cx="7889768" cy="2039341"/>
          </a:xfrm>
        </p:spPr>
        <p:txBody>
          <a:bodyPr anchor="t">
            <a:normAutofit/>
          </a:bodyPr>
          <a:lstStyle/>
          <a:p>
            <a:r>
              <a:rPr lang="en-US" dirty="0"/>
              <a:t>04 comprehensive plan update</a:t>
            </a:r>
          </a:p>
        </p:txBody>
      </p:sp>
      <p:sp>
        <p:nvSpPr>
          <p:cNvPr id="9" name="Content Placeholder 2">
            <a:extLst>
              <a:ext uri="{FF2B5EF4-FFF2-40B4-BE49-F238E27FC236}">
                <a16:creationId xmlns:a16="http://schemas.microsoft.com/office/drawing/2014/main" id="{B395DD40-1EAF-3C2D-E0D9-A177CD132BC1}"/>
              </a:ext>
            </a:extLst>
          </p:cNvPr>
          <p:cNvSpPr>
            <a:spLocks noGrp="1"/>
          </p:cNvSpPr>
          <p:nvPr>
            <p:ph sz="half" idx="14"/>
          </p:nvPr>
        </p:nvSpPr>
        <p:spPr>
          <a:xfrm>
            <a:off x="3520440" y="3259056"/>
            <a:ext cx="2994660" cy="3006531"/>
          </a:xfrm>
        </p:spPr>
        <p:txBody>
          <a:bodyPr/>
          <a:lstStyle/>
          <a:p>
            <a:endParaRPr lang="en-US"/>
          </a:p>
        </p:txBody>
      </p:sp>
      <p:sp>
        <p:nvSpPr>
          <p:cNvPr id="3" name="Subtitle 2">
            <a:extLst>
              <a:ext uri="{FF2B5EF4-FFF2-40B4-BE49-F238E27FC236}">
                <a16:creationId xmlns:a16="http://schemas.microsoft.com/office/drawing/2014/main" id="{6C388901-D323-3E27-F4B3-7D268C31AFC8}"/>
              </a:ext>
            </a:extLst>
          </p:cNvPr>
          <p:cNvSpPr>
            <a:spLocks noGrp="1"/>
          </p:cNvSpPr>
          <p:nvPr>
            <p:ph sz="half" idx="1"/>
          </p:nvPr>
        </p:nvSpPr>
        <p:spPr>
          <a:xfrm>
            <a:off x="6826432" y="3253740"/>
            <a:ext cx="4580088" cy="3006531"/>
          </a:xfrm>
        </p:spPr>
        <p:txBody>
          <a:bodyPr>
            <a:normAutofit/>
          </a:bodyPr>
          <a:lstStyle/>
          <a:p>
            <a:r>
              <a:rPr lang="en-US" dirty="0"/>
              <a:t>Enhancing your presentation</a:t>
            </a:r>
          </a:p>
          <a:p>
            <a:endParaRPr lang="en-US" dirty="0"/>
          </a:p>
        </p:txBody>
      </p:sp>
      <p:sp>
        <p:nvSpPr>
          <p:cNvPr id="4" name="Slide Number Placeholder 3">
            <a:extLst>
              <a:ext uri="{FF2B5EF4-FFF2-40B4-BE49-F238E27FC236}">
                <a16:creationId xmlns:a16="http://schemas.microsoft.com/office/drawing/2014/main" id="{D8427289-5482-8408-51F8-DD465336B7CD}"/>
              </a:ext>
            </a:extLst>
          </p:cNvPr>
          <p:cNvSpPr>
            <a:spLocks noGrp="1"/>
          </p:cNvSpPr>
          <p:nvPr>
            <p:ph type="sldNum" sz="quarter" idx="12"/>
          </p:nvPr>
        </p:nvSpPr>
        <p:spPr>
          <a:xfrm>
            <a:off x="10949320" y="6356350"/>
            <a:ext cx="457200" cy="365125"/>
          </a:xfrm>
        </p:spPr>
        <p:txBody>
          <a:bodyPr anchor="ctr">
            <a:normAutofit/>
          </a:bodyPr>
          <a:lstStyle/>
          <a:p>
            <a:pPr>
              <a:spcAft>
                <a:spcPts val="600"/>
              </a:spcAft>
            </a:pPr>
            <a:fld id="{B5CEABB6-07DC-46E8-9B57-56EC44A396E5}" type="slidenum">
              <a:rPr lang="en-US" smtClean="0"/>
              <a:pPr>
                <a:spcAft>
                  <a:spcPts val="600"/>
                </a:spcAft>
              </a:pPr>
              <a:t>40</a:t>
            </a:fld>
            <a:endParaRPr lang="en-US"/>
          </a:p>
        </p:txBody>
      </p:sp>
    </p:spTree>
    <p:extLst>
      <p:ext uri="{BB962C8B-B14F-4D97-AF65-F5344CB8AC3E}">
        <p14:creationId xmlns:p14="http://schemas.microsoft.com/office/powerpoint/2010/main" val="2006960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9C5E-F03B-7593-6AA1-28F350A77999}"/>
              </a:ext>
            </a:extLst>
          </p:cNvPr>
          <p:cNvSpPr>
            <a:spLocks noGrp="1"/>
          </p:cNvSpPr>
          <p:nvPr>
            <p:ph type="title"/>
          </p:nvPr>
        </p:nvSpPr>
        <p:spPr/>
        <p:txBody>
          <a:bodyPr/>
          <a:lstStyle/>
          <a:p>
            <a:r>
              <a:rPr lang="en-US" dirty="0"/>
              <a:t>04 Comprehensive plan update</a:t>
            </a:r>
          </a:p>
        </p:txBody>
      </p:sp>
      <p:sp>
        <p:nvSpPr>
          <p:cNvPr id="3" name="Slide Number Placeholder 2">
            <a:extLst>
              <a:ext uri="{FF2B5EF4-FFF2-40B4-BE49-F238E27FC236}">
                <a16:creationId xmlns:a16="http://schemas.microsoft.com/office/drawing/2014/main" id="{1C7AE330-0043-5ED9-DD3A-C1BB393DACA5}"/>
              </a:ext>
            </a:extLst>
          </p:cNvPr>
          <p:cNvSpPr>
            <a:spLocks noGrp="1"/>
          </p:cNvSpPr>
          <p:nvPr>
            <p:ph type="sldNum" sz="quarter" idx="12"/>
          </p:nvPr>
        </p:nvSpPr>
        <p:spPr/>
        <p:txBody>
          <a:bodyPr/>
          <a:lstStyle/>
          <a:p>
            <a:fld id="{B5CEABB6-07DC-46E8-9B57-56EC44A396E5}" type="slidenum">
              <a:rPr lang="en-US" smtClean="0"/>
              <a:pPr/>
              <a:t>41</a:t>
            </a:fld>
            <a:endParaRPr lang="en-US" dirty="0"/>
          </a:p>
        </p:txBody>
      </p:sp>
      <p:sp>
        <p:nvSpPr>
          <p:cNvPr id="4" name="Content Placeholder 3">
            <a:extLst>
              <a:ext uri="{FF2B5EF4-FFF2-40B4-BE49-F238E27FC236}">
                <a16:creationId xmlns:a16="http://schemas.microsoft.com/office/drawing/2014/main" id="{B11A0264-D61F-6F2F-3EC4-6A819CAC42C8}"/>
              </a:ext>
            </a:extLst>
          </p:cNvPr>
          <p:cNvSpPr>
            <a:spLocks noGrp="1"/>
          </p:cNvSpPr>
          <p:nvPr>
            <p:ph sz="half" idx="14"/>
          </p:nvPr>
        </p:nvSpPr>
        <p:spPr>
          <a:xfrm>
            <a:off x="5466380" y="2677886"/>
            <a:ext cx="4515035" cy="3505200"/>
          </a:xfrm>
        </p:spPr>
        <p:txBody>
          <a:bodyPr>
            <a:normAutofit/>
          </a:bodyPr>
          <a:lstStyle/>
          <a:p>
            <a:pPr>
              <a:lnSpc>
                <a:spcPct val="120000"/>
              </a:lnSpc>
              <a:spcAft>
                <a:spcPts val="0"/>
              </a:spcAft>
            </a:pPr>
            <a:r>
              <a:rPr lang="en-US" b="1" dirty="0"/>
              <a:t>Comprehensive Plan Update</a:t>
            </a:r>
          </a:p>
          <a:p>
            <a:pPr>
              <a:lnSpc>
                <a:spcPct val="120000"/>
              </a:lnSpc>
              <a:spcAft>
                <a:spcPts val="0"/>
              </a:spcAft>
            </a:pPr>
            <a:r>
              <a:rPr lang="en-US" sz="1500" dirty="0"/>
              <a:t>The periodic update must plan to accommodate a portion of the overall growth (population, employment, and housing) that is forecast for the City of Sequim. Growth allocations are determined through a regional process coordinated by Clallam County. </a:t>
            </a:r>
          </a:p>
          <a:p>
            <a:pPr>
              <a:lnSpc>
                <a:spcPct val="120000"/>
              </a:lnSpc>
              <a:spcAft>
                <a:spcPts val="0"/>
              </a:spcAft>
            </a:pPr>
            <a:endParaRPr lang="en-US" sz="1500" dirty="0"/>
          </a:p>
          <a:p>
            <a:pPr>
              <a:lnSpc>
                <a:spcPct val="120000"/>
              </a:lnSpc>
              <a:spcAft>
                <a:spcPts val="0"/>
              </a:spcAft>
            </a:pPr>
            <a:r>
              <a:rPr lang="en-US" sz="1500" dirty="0"/>
              <a:t>Sequim is to plan for the following 2045 targets:</a:t>
            </a:r>
          </a:p>
          <a:p>
            <a:pPr>
              <a:lnSpc>
                <a:spcPct val="120000"/>
              </a:lnSpc>
              <a:spcAft>
                <a:spcPts val="0"/>
              </a:spcAft>
            </a:pPr>
            <a:r>
              <a:rPr lang="en-US" sz="1500" b="1" dirty="0"/>
              <a:t>Population: </a:t>
            </a:r>
            <a:r>
              <a:rPr lang="en-US" sz="1500" dirty="0"/>
              <a:t>2,959 new residents</a:t>
            </a:r>
          </a:p>
          <a:p>
            <a:pPr>
              <a:lnSpc>
                <a:spcPct val="120000"/>
              </a:lnSpc>
              <a:spcAft>
                <a:spcPts val="0"/>
              </a:spcAft>
            </a:pPr>
            <a:r>
              <a:rPr lang="en-US" sz="1500" b="1" dirty="0"/>
              <a:t>Employment:</a:t>
            </a:r>
            <a:r>
              <a:rPr lang="en-US" sz="1500" dirty="0"/>
              <a:t> 909 new jobs</a:t>
            </a:r>
          </a:p>
          <a:p>
            <a:pPr>
              <a:lnSpc>
                <a:spcPct val="120000"/>
              </a:lnSpc>
              <a:spcAft>
                <a:spcPts val="0"/>
              </a:spcAft>
            </a:pPr>
            <a:r>
              <a:rPr lang="en-US" sz="1500" b="1" dirty="0"/>
              <a:t>Housing:</a:t>
            </a:r>
            <a:r>
              <a:rPr lang="en-US" sz="1500" dirty="0"/>
              <a:t> 1,850 new housing units</a:t>
            </a:r>
          </a:p>
          <a:p>
            <a:endParaRPr lang="en-US" dirty="0"/>
          </a:p>
        </p:txBody>
      </p:sp>
      <p:sp>
        <p:nvSpPr>
          <p:cNvPr id="5" name="Content Placeholder 4">
            <a:extLst>
              <a:ext uri="{FF2B5EF4-FFF2-40B4-BE49-F238E27FC236}">
                <a16:creationId xmlns:a16="http://schemas.microsoft.com/office/drawing/2014/main" id="{52D84199-998B-2EDE-F3DC-A71AFF28843F}"/>
              </a:ext>
            </a:extLst>
          </p:cNvPr>
          <p:cNvSpPr>
            <a:spLocks noGrp="1"/>
          </p:cNvSpPr>
          <p:nvPr>
            <p:ph sz="half" idx="15"/>
          </p:nvPr>
        </p:nvSpPr>
        <p:spPr>
          <a:xfrm>
            <a:off x="682104" y="2677886"/>
            <a:ext cx="4515035" cy="3505200"/>
          </a:xfrm>
        </p:spPr>
        <p:txBody>
          <a:bodyPr/>
          <a:lstStyle/>
          <a:p>
            <a:r>
              <a:rPr lang="en-US" b="1" dirty="0"/>
              <a:t>A Comprehensive Plan is at its core</a:t>
            </a:r>
            <a:r>
              <a:rPr lang="en-US" dirty="0"/>
              <a:t>:</a:t>
            </a:r>
          </a:p>
          <a:p>
            <a:pPr marL="285750" indent="-285750">
              <a:buFont typeface="Arial" panose="020B0604020202020204" pitchFamily="34" charset="0"/>
              <a:buChar char="•"/>
            </a:pPr>
            <a:r>
              <a:rPr lang="en-US" dirty="0"/>
              <a:t>A Policy Document</a:t>
            </a:r>
          </a:p>
          <a:p>
            <a:pPr marL="742950" lvl="1" indent="-285750"/>
            <a:r>
              <a:rPr lang="en-US" dirty="0"/>
              <a:t>Goals and Policies on nine subjects</a:t>
            </a:r>
          </a:p>
          <a:p>
            <a:pPr marL="285750" indent="-285750">
              <a:buFont typeface="Arial" panose="020B0604020202020204" pitchFamily="34" charset="0"/>
              <a:buChar char="•"/>
            </a:pPr>
            <a:r>
              <a:rPr lang="en-US" dirty="0"/>
              <a:t>A Land Use Map</a:t>
            </a:r>
          </a:p>
          <a:p>
            <a:pPr marL="285750" indent="-285750">
              <a:buFont typeface="Arial" panose="020B0604020202020204" pitchFamily="34" charset="0"/>
              <a:buChar char="•"/>
            </a:pPr>
            <a:r>
              <a:rPr lang="en-US" dirty="0"/>
              <a:t>A Capital Facilities Plan</a:t>
            </a:r>
          </a:p>
        </p:txBody>
      </p:sp>
    </p:spTree>
    <p:extLst>
      <p:ext uri="{BB962C8B-B14F-4D97-AF65-F5344CB8AC3E}">
        <p14:creationId xmlns:p14="http://schemas.microsoft.com/office/powerpoint/2010/main" val="4021740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3825E-15A2-C67D-90F6-5B5B92447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258F4-1DFB-D855-A170-D3F9464FB9B9}"/>
              </a:ext>
            </a:extLst>
          </p:cNvPr>
          <p:cNvSpPr>
            <a:spLocks noGrp="1"/>
          </p:cNvSpPr>
          <p:nvPr>
            <p:ph type="title"/>
          </p:nvPr>
        </p:nvSpPr>
        <p:spPr/>
        <p:txBody>
          <a:bodyPr/>
          <a:lstStyle/>
          <a:p>
            <a:r>
              <a:rPr lang="en-US" dirty="0"/>
              <a:t>04 Comprehensive plan update</a:t>
            </a:r>
          </a:p>
        </p:txBody>
      </p:sp>
      <p:sp>
        <p:nvSpPr>
          <p:cNvPr id="3" name="Slide Number Placeholder 2">
            <a:extLst>
              <a:ext uri="{FF2B5EF4-FFF2-40B4-BE49-F238E27FC236}">
                <a16:creationId xmlns:a16="http://schemas.microsoft.com/office/drawing/2014/main" id="{A7703895-F79E-27B6-AD83-6719036AE1D1}"/>
              </a:ext>
            </a:extLst>
          </p:cNvPr>
          <p:cNvSpPr>
            <a:spLocks noGrp="1"/>
          </p:cNvSpPr>
          <p:nvPr>
            <p:ph type="sldNum" sz="quarter" idx="12"/>
          </p:nvPr>
        </p:nvSpPr>
        <p:spPr/>
        <p:txBody>
          <a:bodyPr/>
          <a:lstStyle/>
          <a:p>
            <a:fld id="{B5CEABB6-07DC-46E8-9B57-56EC44A396E5}" type="slidenum">
              <a:rPr lang="en-US" smtClean="0"/>
              <a:pPr/>
              <a:t>42</a:t>
            </a:fld>
            <a:endParaRPr lang="en-US" dirty="0"/>
          </a:p>
        </p:txBody>
      </p:sp>
      <p:sp>
        <p:nvSpPr>
          <p:cNvPr id="4" name="Content Placeholder 3">
            <a:extLst>
              <a:ext uri="{FF2B5EF4-FFF2-40B4-BE49-F238E27FC236}">
                <a16:creationId xmlns:a16="http://schemas.microsoft.com/office/drawing/2014/main" id="{3212A1D4-7D2E-245F-74B7-CA400BE616EF}"/>
              </a:ext>
            </a:extLst>
          </p:cNvPr>
          <p:cNvSpPr>
            <a:spLocks noGrp="1"/>
          </p:cNvSpPr>
          <p:nvPr>
            <p:ph sz="half" idx="14"/>
          </p:nvPr>
        </p:nvSpPr>
        <p:spPr>
          <a:xfrm>
            <a:off x="5466380" y="2677886"/>
            <a:ext cx="4515035" cy="3505200"/>
          </a:xfrm>
        </p:spPr>
        <p:txBody>
          <a:bodyPr>
            <a:normAutofit/>
          </a:bodyPr>
          <a:lstStyle/>
          <a:p>
            <a:pPr>
              <a:lnSpc>
                <a:spcPct val="120000"/>
              </a:lnSpc>
              <a:spcAft>
                <a:spcPts val="0"/>
              </a:spcAft>
            </a:pPr>
            <a:r>
              <a:rPr lang="en-US" b="1" dirty="0"/>
              <a:t>Comprehensive Plan Update 2026</a:t>
            </a:r>
          </a:p>
          <a:p>
            <a:pPr marL="285750" indent="-285750">
              <a:lnSpc>
                <a:spcPct val="120000"/>
              </a:lnSpc>
              <a:spcAft>
                <a:spcPts val="0"/>
              </a:spcAft>
              <a:buFont typeface="Arial" panose="020B0604020202020204" pitchFamily="34" charset="0"/>
              <a:buChar char="•"/>
            </a:pPr>
            <a:r>
              <a:rPr lang="en-US" dirty="0"/>
              <a:t>Next up: </a:t>
            </a:r>
          </a:p>
          <a:p>
            <a:pPr marL="742950" lvl="1" indent="-285750">
              <a:lnSpc>
                <a:spcPct val="120000"/>
              </a:lnSpc>
              <a:spcAft>
                <a:spcPts val="0"/>
              </a:spcAft>
            </a:pPr>
            <a:r>
              <a:rPr lang="en-US" dirty="0"/>
              <a:t>Capital Facilities Plan underway.</a:t>
            </a:r>
          </a:p>
          <a:p>
            <a:pPr marL="742950" lvl="1" indent="-285750">
              <a:lnSpc>
                <a:spcPct val="120000"/>
              </a:lnSpc>
              <a:spcAft>
                <a:spcPts val="0"/>
              </a:spcAft>
            </a:pPr>
            <a:r>
              <a:rPr lang="en-US" dirty="0"/>
              <a:t>Turning attention now to revisions and updates to the City’s development regulations – land division, zoning and procedural ordinances.</a:t>
            </a:r>
          </a:p>
          <a:p>
            <a:pPr marL="285750" indent="-285750">
              <a:lnSpc>
                <a:spcPct val="120000"/>
              </a:lnSpc>
              <a:spcAft>
                <a:spcPts val="0"/>
              </a:spcAft>
              <a:buFont typeface="Arial" panose="020B0604020202020204" pitchFamily="34" charset="0"/>
              <a:buChar char="•"/>
            </a:pPr>
            <a:r>
              <a:rPr lang="en-US" dirty="0"/>
              <a:t>April 2026 public release of plan.</a:t>
            </a:r>
          </a:p>
          <a:p>
            <a:pPr marL="285750" indent="-285750">
              <a:lnSpc>
                <a:spcPct val="120000"/>
              </a:lnSpc>
              <a:spcAft>
                <a:spcPts val="0"/>
              </a:spcAft>
              <a:buFont typeface="Arial" panose="020B0604020202020204" pitchFamily="34" charset="0"/>
              <a:buChar char="•"/>
            </a:pPr>
            <a:r>
              <a:rPr lang="en-US" dirty="0"/>
              <a:t>Public Hearings May and June 2026.</a:t>
            </a:r>
          </a:p>
          <a:p>
            <a:pPr marL="285750" indent="-285750">
              <a:lnSpc>
                <a:spcPct val="120000"/>
              </a:lnSpc>
              <a:spcAft>
                <a:spcPts val="0"/>
              </a:spcAft>
            </a:pPr>
            <a:endParaRPr lang="en-US" dirty="0"/>
          </a:p>
          <a:p>
            <a:pPr marL="285750" indent="-285750">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E24541E2-8EEA-5F29-0887-192D1819FFC7}"/>
              </a:ext>
            </a:extLst>
          </p:cNvPr>
          <p:cNvSpPr>
            <a:spLocks noGrp="1"/>
          </p:cNvSpPr>
          <p:nvPr>
            <p:ph sz="half" idx="15"/>
          </p:nvPr>
        </p:nvSpPr>
        <p:spPr>
          <a:xfrm>
            <a:off x="682104" y="2677886"/>
            <a:ext cx="4515035" cy="3505200"/>
          </a:xfrm>
        </p:spPr>
        <p:txBody>
          <a:bodyPr/>
          <a:lstStyle/>
          <a:p>
            <a:r>
              <a:rPr lang="en-US" b="1" dirty="0"/>
              <a:t>Planning Commission serves in a primary review and advisory role</a:t>
            </a:r>
            <a:endParaRPr lang="en-US" dirty="0"/>
          </a:p>
          <a:p>
            <a:pPr marL="285750" indent="-285750">
              <a:buFont typeface="Arial" panose="020B0604020202020204" pitchFamily="34" charset="0"/>
              <a:buChar char="•"/>
            </a:pPr>
            <a:r>
              <a:rPr lang="en-US" dirty="0"/>
              <a:t>Reviewing each chapter of the Policy Document.</a:t>
            </a:r>
          </a:p>
          <a:p>
            <a:pPr marL="285750" indent="-285750">
              <a:buFont typeface="Arial" panose="020B0604020202020204" pitchFamily="34" charset="0"/>
              <a:buChar char="•"/>
            </a:pPr>
            <a:r>
              <a:rPr lang="en-US" dirty="0"/>
              <a:t>Considering needed or desired changes to the Land Use Map.</a:t>
            </a:r>
          </a:p>
          <a:p>
            <a:pPr marL="285750" indent="-285750">
              <a:buFont typeface="Arial" panose="020B0604020202020204" pitchFamily="34" charset="0"/>
              <a:buChar char="•"/>
            </a:pPr>
            <a:r>
              <a:rPr lang="en-US" dirty="0"/>
              <a:t>Wrapping up their review of draft Policy Document in 2025.</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08610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552574" y="896111"/>
            <a:ext cx="9866540" cy="1358140"/>
          </a:xfrm>
        </p:spPr>
        <p:txBody>
          <a:bodyPr>
            <a:normAutofit/>
          </a:bodyPr>
          <a:lstStyle/>
          <a:p>
            <a:r>
              <a:rPr lang="en-US" dirty="0"/>
              <a:t>05 Final thoughts</a:t>
            </a:r>
          </a:p>
        </p:txBody>
      </p:sp>
      <p:sp>
        <p:nvSpPr>
          <p:cNvPr id="7" name="Text Placeholder 6">
            <a:extLst>
              <a:ext uri="{FF2B5EF4-FFF2-40B4-BE49-F238E27FC236}">
                <a16:creationId xmlns:a16="http://schemas.microsoft.com/office/drawing/2014/main" id="{3FF2D739-E475-54F8-C832-F04A983D0F24}"/>
              </a:ext>
            </a:extLst>
          </p:cNvPr>
          <p:cNvSpPr>
            <a:spLocks noGrp="1"/>
          </p:cNvSpPr>
          <p:nvPr>
            <p:ph sz="half" idx="15"/>
          </p:nvPr>
        </p:nvSpPr>
        <p:spPr>
          <a:xfrm>
            <a:off x="1552575" y="2481940"/>
            <a:ext cx="9006568" cy="3635831"/>
          </a:xfrm>
        </p:spPr>
        <p:txBody>
          <a:bodyPr>
            <a:normAutofit/>
          </a:bodyPr>
          <a:lstStyle/>
          <a:p>
            <a:pPr marL="285750" indent="-285750">
              <a:buFont typeface="Arial" panose="020B0604020202020204" pitchFamily="34" charset="0"/>
              <a:buChar char="•"/>
            </a:pPr>
            <a:r>
              <a:rPr lang="en-US" b="1" dirty="0"/>
              <a:t>Sequim is poised to grow </a:t>
            </a:r>
            <a:r>
              <a:rPr lang="en-US" dirty="0"/>
              <a:t>— permit activity show steady, and potential significant growth could occur in near future.</a:t>
            </a:r>
          </a:p>
          <a:p>
            <a:pPr marL="285750" indent="-285750">
              <a:buFont typeface="Arial" panose="020B0604020202020204" pitchFamily="34" charset="0"/>
              <a:buChar char="•"/>
            </a:pPr>
            <a:r>
              <a:rPr lang="en-US" b="1" dirty="0"/>
              <a:t>Housing and Economic Market Analysis and Recommendations reaffirm key community demographics and needs</a:t>
            </a:r>
            <a:r>
              <a:rPr lang="en-US" dirty="0"/>
              <a:t> — supporting attainable housing, strengthening local employment, and maintaining quality of life.</a:t>
            </a:r>
          </a:p>
          <a:p>
            <a:pPr marL="285750" indent="-285750">
              <a:buFont typeface="Arial" panose="020B0604020202020204" pitchFamily="34" charset="0"/>
              <a:buChar char="•"/>
            </a:pPr>
            <a:r>
              <a:rPr lang="en-US" b="1" dirty="0"/>
              <a:t>The Comprehensive Plan update positions Sequim for the future</a:t>
            </a:r>
            <a:r>
              <a:rPr lang="en-US" dirty="0"/>
              <a:t> — aligning policies, land use, and capital facilities/infrastructure planning.</a:t>
            </a:r>
          </a:p>
          <a:p>
            <a:pPr marL="285750" indent="-285750">
              <a:buFont typeface="Arial" panose="020B0604020202020204" pitchFamily="34" charset="0"/>
              <a:buChar char="•"/>
            </a:pPr>
            <a:r>
              <a:rPr lang="en-US" b="1" dirty="0"/>
              <a:t>Together, we are shaping Sequim’s path forward</a:t>
            </a:r>
            <a:r>
              <a:rPr lang="en-US" dirty="0"/>
              <a:t> — grounded in data, guided by community values, and ensuring Sequim grows gracefully.</a:t>
            </a:r>
          </a:p>
          <a:p>
            <a:endParaRPr lang="en-US" dirty="0"/>
          </a:p>
        </p:txBody>
      </p:sp>
      <p:sp>
        <p:nvSpPr>
          <p:cNvPr id="13" name="Slide Number Placeholder 12">
            <a:extLst>
              <a:ext uri="{FF2B5EF4-FFF2-40B4-BE49-F238E27FC236}">
                <a16:creationId xmlns:a16="http://schemas.microsoft.com/office/drawing/2014/main" id="{A540B739-30F9-C86F-67ED-2197DC1E598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43</a:t>
            </a:fld>
            <a:endParaRPr lang="en-US" dirty="0"/>
          </a:p>
        </p:txBody>
      </p:sp>
    </p:spTree>
    <p:extLst>
      <p:ext uri="{BB962C8B-B14F-4D97-AF65-F5344CB8AC3E}">
        <p14:creationId xmlns:p14="http://schemas.microsoft.com/office/powerpoint/2010/main" val="4252466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896340" y="217713"/>
            <a:ext cx="5528217" cy="1524001"/>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6096000" y="1872345"/>
            <a:ext cx="5528217" cy="3243942"/>
          </a:xfrm>
        </p:spPr>
        <p:txBody>
          <a:bodyPr bIns="0">
            <a:normAutofit lnSpcReduction="10000"/>
          </a:bodyPr>
          <a:lstStyle/>
          <a:p>
            <a:pPr>
              <a:lnSpc>
                <a:spcPct val="120000"/>
              </a:lnSpc>
              <a:spcAft>
                <a:spcPts val="600"/>
              </a:spcAft>
            </a:pPr>
            <a:r>
              <a:rPr lang="en-US" b="1" dirty="0"/>
              <a:t>How to Contact Sequim DCED</a:t>
            </a:r>
          </a:p>
          <a:p>
            <a:pPr>
              <a:lnSpc>
                <a:spcPct val="120000"/>
              </a:lnSpc>
              <a:spcAft>
                <a:spcPts val="600"/>
              </a:spcAft>
            </a:pPr>
            <a:r>
              <a:rPr lang="en-US" i="1" dirty="0"/>
              <a:t>Phone</a:t>
            </a:r>
            <a:r>
              <a:rPr lang="en-US" dirty="0"/>
              <a:t>: 360-683-4908</a:t>
            </a:r>
          </a:p>
          <a:p>
            <a:pPr>
              <a:lnSpc>
                <a:spcPct val="120000"/>
              </a:lnSpc>
              <a:spcAft>
                <a:spcPts val="600"/>
              </a:spcAft>
            </a:pPr>
            <a:r>
              <a:rPr lang="en-US" i="1" dirty="0"/>
              <a:t>Text</a:t>
            </a:r>
            <a:r>
              <a:rPr lang="en-US" dirty="0"/>
              <a:t>: 360-912-4432</a:t>
            </a:r>
          </a:p>
          <a:p>
            <a:pPr>
              <a:lnSpc>
                <a:spcPct val="120000"/>
              </a:lnSpc>
              <a:spcAft>
                <a:spcPts val="600"/>
              </a:spcAft>
            </a:pPr>
            <a:r>
              <a:rPr lang="en-US" i="1" dirty="0"/>
              <a:t>Email</a:t>
            </a:r>
            <a:r>
              <a:rPr lang="en-US" dirty="0"/>
              <a:t>: dced@sequimwa.gov</a:t>
            </a:r>
          </a:p>
          <a:p>
            <a:pPr>
              <a:lnSpc>
                <a:spcPct val="120000"/>
              </a:lnSpc>
              <a:spcAft>
                <a:spcPts val="600"/>
              </a:spcAft>
            </a:pPr>
            <a:r>
              <a:rPr lang="en-US" i="1" dirty="0"/>
              <a:t>Web</a:t>
            </a:r>
            <a:r>
              <a:rPr lang="en-US" dirty="0"/>
              <a:t>: www.sequimwa.gov/1066/Community-Development</a:t>
            </a:r>
          </a:p>
          <a:p>
            <a:pPr>
              <a:lnSpc>
                <a:spcPct val="120000"/>
              </a:lnSpc>
              <a:spcAft>
                <a:spcPts val="600"/>
              </a:spcAft>
            </a:pPr>
            <a:r>
              <a:rPr lang="en-US" i="1" dirty="0"/>
              <a:t>Book an Appointment</a:t>
            </a:r>
            <a:r>
              <a:rPr lang="en-US" dirty="0"/>
              <a:t>: www.sequimwa.gov/1328/Book-a-meeting-with-DCED-Staff</a:t>
            </a:r>
          </a:p>
        </p:txBody>
      </p:sp>
    </p:spTree>
    <p:extLst>
      <p:ext uri="{BB962C8B-B14F-4D97-AF65-F5344CB8AC3E}">
        <p14:creationId xmlns:p14="http://schemas.microsoft.com/office/powerpoint/2010/main" val="243649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0" y="1668998"/>
            <a:ext cx="6589150" cy="3295650"/>
          </a:xfrm>
        </p:spPr>
        <p:txBody>
          <a:bodyPr/>
          <a:lstStyle/>
          <a:p>
            <a:r>
              <a:rPr lang="en-US" dirty="0"/>
              <a:t>02 Recent permit activity</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762000" y="3059113"/>
            <a:ext cx="6597650" cy="3295650"/>
          </a:xfrm>
        </p:spPr>
        <p:txBody>
          <a:bodyPr vert="horz" lIns="91440" tIns="45720" rIns="91440" bIns="45720" rtlCol="0" anchor="t">
            <a:normAutofit/>
          </a:bodyPr>
          <a:lstStyle/>
          <a:p>
            <a:endParaRPr lang="en-US" dirty="0"/>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A3DFB-9576-5CB6-7A3E-5DC976525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6E6542-3302-44D5-15AB-82FADECF62BB}"/>
              </a:ext>
            </a:extLst>
          </p:cNvPr>
          <p:cNvSpPr>
            <a:spLocks noGrp="1"/>
          </p:cNvSpPr>
          <p:nvPr>
            <p:ph type="title"/>
          </p:nvPr>
        </p:nvSpPr>
        <p:spPr>
          <a:xfrm>
            <a:off x="762000" y="896112"/>
            <a:ext cx="10668000" cy="1325563"/>
          </a:xfrm>
        </p:spPr>
        <p:txBody>
          <a:bodyPr anchor="t">
            <a:normAutofit/>
          </a:bodyPr>
          <a:lstStyle/>
          <a:p>
            <a:r>
              <a:rPr lang="en-US" dirty="0"/>
              <a:t>02 Recent permit activity</a:t>
            </a:r>
          </a:p>
        </p:txBody>
      </p:sp>
      <p:sp>
        <p:nvSpPr>
          <p:cNvPr id="6" name="Content Placeholder 5">
            <a:extLst>
              <a:ext uri="{FF2B5EF4-FFF2-40B4-BE49-F238E27FC236}">
                <a16:creationId xmlns:a16="http://schemas.microsoft.com/office/drawing/2014/main" id="{A83650EF-1844-0017-802C-BD4421DB2A8D}"/>
              </a:ext>
            </a:extLst>
          </p:cNvPr>
          <p:cNvSpPr>
            <a:spLocks noGrp="1"/>
          </p:cNvSpPr>
          <p:nvPr>
            <p:ph type="body" sz="quarter" idx="13"/>
          </p:nvPr>
        </p:nvSpPr>
        <p:spPr>
          <a:xfrm>
            <a:off x="762000" y="2417197"/>
            <a:ext cx="4278313" cy="3737541"/>
          </a:xfrm>
        </p:spPr>
        <p:txBody>
          <a:bodyPr vert="horz" lIns="91440" tIns="45720" rIns="91440" bIns="45720" rtlCol="0">
            <a:normAutofit/>
          </a:bodyPr>
          <a:lstStyle/>
          <a:p>
            <a:r>
              <a:rPr lang="en-US" dirty="0"/>
              <a:t>2020-2025 Housing Building Permit Activity:</a:t>
            </a:r>
          </a:p>
          <a:p>
            <a:pPr lvl="1"/>
            <a:r>
              <a:rPr lang="en-US" dirty="0"/>
              <a:t>369 total residential building permits issued.</a:t>
            </a:r>
          </a:p>
          <a:p>
            <a:pPr lvl="1"/>
            <a:r>
              <a:rPr lang="en-US" dirty="0"/>
              <a:t>290 Single Family Residences (SFR).</a:t>
            </a:r>
          </a:p>
          <a:p>
            <a:pPr lvl="1"/>
            <a:r>
              <a:rPr lang="en-US" dirty="0"/>
              <a:t>10 Multi-Family (MF) Units.</a:t>
            </a:r>
          </a:p>
          <a:p>
            <a:pPr lvl="1"/>
            <a:r>
              <a:rPr lang="en-US" dirty="0"/>
              <a:t>69 Manufactured Homes (MFH).</a:t>
            </a:r>
          </a:p>
        </p:txBody>
      </p:sp>
      <p:sp>
        <p:nvSpPr>
          <p:cNvPr id="7" name="Slide Number Placeholder 6">
            <a:extLst>
              <a:ext uri="{FF2B5EF4-FFF2-40B4-BE49-F238E27FC236}">
                <a16:creationId xmlns:a16="http://schemas.microsoft.com/office/drawing/2014/main" id="{A91ECE56-24DF-D6F5-CB1C-DF2C467F4F74}"/>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6</a:t>
            </a:fld>
            <a:endParaRPr lang="en-US"/>
          </a:p>
        </p:txBody>
      </p:sp>
      <p:graphicFrame>
        <p:nvGraphicFramePr>
          <p:cNvPr id="2" name="Table 1">
            <a:extLst>
              <a:ext uri="{FF2B5EF4-FFF2-40B4-BE49-F238E27FC236}">
                <a16:creationId xmlns:a16="http://schemas.microsoft.com/office/drawing/2014/main" id="{21886194-BE0F-FE1D-C88F-DF0F6587AFB1}"/>
              </a:ext>
            </a:extLst>
          </p:cNvPr>
          <p:cNvGraphicFramePr>
            <a:graphicFrameLocks noGrp="1"/>
          </p:cNvGraphicFramePr>
          <p:nvPr>
            <p:extLst>
              <p:ext uri="{D42A27DB-BD31-4B8C-83A1-F6EECF244321}">
                <p14:modId xmlns:p14="http://schemas.microsoft.com/office/powerpoint/2010/main" val="668344586"/>
              </p:ext>
            </p:extLst>
          </p:nvPr>
        </p:nvGraphicFramePr>
        <p:xfrm>
          <a:off x="5241471" y="2417197"/>
          <a:ext cx="6696529" cy="3638547"/>
        </p:xfrm>
        <a:graphic>
          <a:graphicData uri="http://schemas.openxmlformats.org/drawingml/2006/table">
            <a:tbl>
              <a:tblPr>
                <a:noFill/>
                <a:tableStyleId>{16D9F66E-5EB9-4882-86FB-DCBF35E3C3E4}</a:tableStyleId>
              </a:tblPr>
              <a:tblGrid>
                <a:gridCol w="1240273">
                  <a:extLst>
                    <a:ext uri="{9D8B030D-6E8A-4147-A177-3AD203B41FA5}">
                      <a16:colId xmlns:a16="http://schemas.microsoft.com/office/drawing/2014/main" val="830753107"/>
                    </a:ext>
                  </a:extLst>
                </a:gridCol>
                <a:gridCol w="1530997">
                  <a:extLst>
                    <a:ext uri="{9D8B030D-6E8A-4147-A177-3AD203B41FA5}">
                      <a16:colId xmlns:a16="http://schemas.microsoft.com/office/drawing/2014/main" val="2514650264"/>
                    </a:ext>
                  </a:extLst>
                </a:gridCol>
                <a:gridCol w="1464419">
                  <a:extLst>
                    <a:ext uri="{9D8B030D-6E8A-4147-A177-3AD203B41FA5}">
                      <a16:colId xmlns:a16="http://schemas.microsoft.com/office/drawing/2014/main" val="4215847534"/>
                    </a:ext>
                  </a:extLst>
                </a:gridCol>
                <a:gridCol w="1220567">
                  <a:extLst>
                    <a:ext uri="{9D8B030D-6E8A-4147-A177-3AD203B41FA5}">
                      <a16:colId xmlns:a16="http://schemas.microsoft.com/office/drawing/2014/main" val="351983497"/>
                    </a:ext>
                  </a:extLst>
                </a:gridCol>
                <a:gridCol w="1240273">
                  <a:extLst>
                    <a:ext uri="{9D8B030D-6E8A-4147-A177-3AD203B41FA5}">
                      <a16:colId xmlns:a16="http://schemas.microsoft.com/office/drawing/2014/main" val="1874368721"/>
                    </a:ext>
                  </a:extLst>
                </a:gridCol>
              </a:tblGrid>
              <a:tr h="404283">
                <a:tc gridSpan="5">
                  <a:txBody>
                    <a:bodyPr/>
                    <a:lstStyle/>
                    <a:p>
                      <a:pPr marL="0" marR="0" algn="ctr">
                        <a:spcAft>
                          <a:spcPts val="1000"/>
                        </a:spcAft>
                        <a:buNone/>
                      </a:pPr>
                      <a:r>
                        <a:rPr lang="en-US" sz="1300" b="1" cap="none" spc="0">
                          <a:solidFill>
                            <a:schemeClr val="tx1"/>
                          </a:solidFill>
                          <a:effectLst/>
                        </a:rPr>
                        <a:t>Sequim Residential Building Permits Issued 2020-2025</a:t>
                      </a:r>
                      <a:endParaRPr lang="en-US" sz="1300" b="1" cap="none" spc="0">
                        <a:solidFill>
                          <a:schemeClr val="tx1"/>
                        </a:solidFill>
                        <a:effectLst/>
                        <a:latin typeface="+mj-lt"/>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hMerge="1">
                  <a:txBody>
                    <a:bodyPr/>
                    <a:lstStyle/>
                    <a:p>
                      <a:pPr marL="0" marR="0" algn="ctr">
                        <a:spcAft>
                          <a:spcPts val="1000"/>
                        </a:spcAft>
                        <a:buNone/>
                      </a:pPr>
                      <a:endParaRPr lang="en-US" sz="1200" b="1">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Aft>
                          <a:spcPts val="1000"/>
                        </a:spcAft>
                        <a:buNone/>
                      </a:pPr>
                      <a:endParaRPr lang="en-US" sz="1200" b="1">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Aft>
                          <a:spcPts val="1000"/>
                        </a:spcAft>
                        <a:buNone/>
                      </a:pPr>
                      <a:endParaRPr lang="en-US" sz="1200" b="1">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Aft>
                          <a:spcPts val="1000"/>
                        </a:spcAft>
                        <a:buNone/>
                      </a:pPr>
                      <a:endParaRPr lang="en-US" sz="1200" b="1">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14003036"/>
                  </a:ext>
                </a:extLst>
              </a:tr>
              <a:tr h="404283">
                <a:tc>
                  <a:txBody>
                    <a:bodyPr/>
                    <a:lstStyle/>
                    <a:p>
                      <a:pPr marL="0" marR="0" algn="ctr">
                        <a:spcAft>
                          <a:spcPts val="1000"/>
                        </a:spcAft>
                        <a:buNone/>
                      </a:pPr>
                      <a:r>
                        <a:rPr lang="en-US" sz="1300" b="1" cap="none" spc="0">
                          <a:solidFill>
                            <a:schemeClr val="tx1"/>
                          </a:solidFill>
                          <a:effectLst/>
                        </a:rPr>
                        <a:t>Year</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Single Family</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Multifamily</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MFH</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Total</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79300723"/>
                  </a:ext>
                </a:extLst>
              </a:tr>
              <a:tr h="404283">
                <a:tc>
                  <a:txBody>
                    <a:bodyPr/>
                    <a:lstStyle/>
                    <a:p>
                      <a:pPr marL="0" marR="0" algn="ctr">
                        <a:spcAft>
                          <a:spcPts val="1000"/>
                        </a:spcAft>
                        <a:buNone/>
                      </a:pPr>
                      <a:r>
                        <a:rPr lang="en-US" sz="1300" cap="none" spc="0">
                          <a:solidFill>
                            <a:schemeClr val="tx1"/>
                          </a:solidFill>
                          <a:effectLst/>
                        </a:rPr>
                        <a:t>2020</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50</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0</a:t>
                      </a:r>
                      <a:endParaRPr lang="en-US" sz="1300" cap="none" spc="0" dirty="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3</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53</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85321736"/>
                  </a:ext>
                </a:extLst>
              </a:tr>
              <a:tr h="404283">
                <a:tc>
                  <a:txBody>
                    <a:bodyPr/>
                    <a:lstStyle/>
                    <a:p>
                      <a:pPr marL="0" marR="0" algn="ctr">
                        <a:spcAft>
                          <a:spcPts val="1000"/>
                        </a:spcAft>
                        <a:buNone/>
                      </a:pPr>
                      <a:r>
                        <a:rPr lang="en-US" sz="1300" cap="none" spc="0">
                          <a:solidFill>
                            <a:schemeClr val="tx1"/>
                          </a:solidFill>
                          <a:effectLst/>
                        </a:rPr>
                        <a:t>2021</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68</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0</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5</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73</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79085493"/>
                  </a:ext>
                </a:extLst>
              </a:tr>
              <a:tr h="404283">
                <a:tc>
                  <a:txBody>
                    <a:bodyPr/>
                    <a:lstStyle/>
                    <a:p>
                      <a:pPr marL="0" marR="0" algn="ctr">
                        <a:spcAft>
                          <a:spcPts val="1000"/>
                        </a:spcAft>
                        <a:buNone/>
                      </a:pPr>
                      <a:r>
                        <a:rPr lang="en-US" sz="1300" cap="none" spc="0">
                          <a:solidFill>
                            <a:schemeClr val="tx1"/>
                          </a:solidFill>
                          <a:effectLst/>
                        </a:rPr>
                        <a:t>2022</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43</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2</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28</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73</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92261591"/>
                  </a:ext>
                </a:extLst>
              </a:tr>
              <a:tr h="404283">
                <a:tc>
                  <a:txBody>
                    <a:bodyPr/>
                    <a:lstStyle/>
                    <a:p>
                      <a:pPr marL="0" marR="0" algn="ctr">
                        <a:spcAft>
                          <a:spcPts val="1000"/>
                        </a:spcAft>
                        <a:buNone/>
                      </a:pPr>
                      <a:r>
                        <a:rPr lang="en-US" sz="1300" cap="none" spc="0">
                          <a:solidFill>
                            <a:schemeClr val="tx1"/>
                          </a:solidFill>
                          <a:effectLst/>
                        </a:rPr>
                        <a:t>2023</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19</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0</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12</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31</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80589848"/>
                  </a:ext>
                </a:extLst>
              </a:tr>
              <a:tr h="404283">
                <a:tc>
                  <a:txBody>
                    <a:bodyPr/>
                    <a:lstStyle/>
                    <a:p>
                      <a:pPr marL="0" marR="0" algn="ctr">
                        <a:spcAft>
                          <a:spcPts val="1000"/>
                        </a:spcAft>
                        <a:buNone/>
                      </a:pPr>
                      <a:r>
                        <a:rPr lang="en-US" sz="1300" cap="none" spc="0">
                          <a:solidFill>
                            <a:schemeClr val="tx1"/>
                          </a:solidFill>
                          <a:effectLst/>
                        </a:rPr>
                        <a:t>2024</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14</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8</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10</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32</a:t>
                      </a:r>
                      <a:endParaRPr lang="en-US" sz="1300" cap="none" spc="0">
                        <a:solidFill>
                          <a:schemeClr val="tx1"/>
                        </a:solidFill>
                        <a:effectLst/>
                        <a:latin typeface="+mn-lt"/>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69169692"/>
                  </a:ext>
                </a:extLst>
              </a:tr>
              <a:tr h="404283">
                <a:tc>
                  <a:txBody>
                    <a:bodyPr/>
                    <a:lstStyle/>
                    <a:p>
                      <a:pPr marL="0" marR="0" algn="ctr">
                        <a:spcAft>
                          <a:spcPts val="1000"/>
                        </a:spcAft>
                        <a:buNone/>
                      </a:pPr>
                      <a:r>
                        <a:rPr lang="en-US" sz="1300" cap="none" spc="0">
                          <a:solidFill>
                            <a:schemeClr val="tx1"/>
                          </a:solidFill>
                          <a:effectLst/>
                        </a:rPr>
                        <a:t>2025</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96</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0</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11</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cap="none" spc="0">
                          <a:solidFill>
                            <a:schemeClr val="tx1"/>
                          </a:solidFill>
                          <a:effectLst/>
                        </a:rPr>
                        <a:t>107</a:t>
                      </a:r>
                      <a:endParaRPr lang="en-US" sz="1300"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705713427"/>
                  </a:ext>
                </a:extLst>
              </a:tr>
              <a:tr h="404283">
                <a:tc>
                  <a:txBody>
                    <a:bodyPr/>
                    <a:lstStyle/>
                    <a:p>
                      <a:pPr marL="0" marR="0" algn="ctr">
                        <a:spcAft>
                          <a:spcPts val="1000"/>
                        </a:spcAft>
                        <a:buNone/>
                      </a:pPr>
                      <a:r>
                        <a:rPr lang="en-US" sz="1300" b="1" cap="none" spc="0">
                          <a:solidFill>
                            <a:schemeClr val="tx1"/>
                          </a:solidFill>
                          <a:effectLst/>
                        </a:rPr>
                        <a:t>Total</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290</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10</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a:solidFill>
                            <a:schemeClr val="tx1"/>
                          </a:solidFill>
                          <a:effectLst/>
                        </a:rPr>
                        <a:t>69</a:t>
                      </a:r>
                      <a:endParaRPr lang="en-US" sz="1300" b="1" cap="none" spc="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1000"/>
                        </a:spcAft>
                        <a:buNone/>
                      </a:pPr>
                      <a:r>
                        <a:rPr lang="en-US" sz="1300" b="1" cap="none" spc="0" dirty="0">
                          <a:solidFill>
                            <a:schemeClr val="tx1"/>
                          </a:solidFill>
                          <a:effectLst/>
                        </a:rPr>
                        <a:t>369</a:t>
                      </a:r>
                      <a:endParaRPr lang="en-US" sz="1300" b="1" cap="none" spc="0" dirty="0">
                        <a:solidFill>
                          <a:schemeClr val="tx1"/>
                        </a:solidFill>
                        <a:effectLst/>
                        <a:latin typeface="Times New Roman" panose="02020603050405020304" pitchFamily="18" charset="0"/>
                        <a:ea typeface="Times New Roman" panose="02020603050405020304" pitchFamily="18" charset="0"/>
                      </a:endParaRPr>
                    </a:p>
                  </a:txBody>
                  <a:tcPr marL="67135" marR="71931" marT="19181" marB="1438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2408545"/>
                  </a:ext>
                </a:extLst>
              </a:tr>
            </a:tbl>
          </a:graphicData>
        </a:graphic>
      </p:graphicFrame>
    </p:spTree>
    <p:extLst>
      <p:ext uri="{BB962C8B-B14F-4D97-AF65-F5344CB8AC3E}">
        <p14:creationId xmlns:p14="http://schemas.microsoft.com/office/powerpoint/2010/main" val="4751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E83F7-10FA-349F-88B7-65E1623B27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08C16B-58AD-048C-A851-88B4E21D3E0E}"/>
              </a:ext>
            </a:extLst>
          </p:cNvPr>
          <p:cNvSpPr>
            <a:spLocks noGrp="1"/>
          </p:cNvSpPr>
          <p:nvPr>
            <p:ph type="title"/>
          </p:nvPr>
        </p:nvSpPr>
        <p:spPr>
          <a:xfrm>
            <a:off x="762000" y="896112"/>
            <a:ext cx="10668000" cy="1325563"/>
          </a:xfrm>
        </p:spPr>
        <p:txBody>
          <a:bodyPr anchor="t">
            <a:normAutofit/>
          </a:bodyPr>
          <a:lstStyle/>
          <a:p>
            <a:r>
              <a:rPr lang="en-US" dirty="0"/>
              <a:t>02 Recent permit activity</a:t>
            </a:r>
          </a:p>
        </p:txBody>
      </p:sp>
      <p:sp>
        <p:nvSpPr>
          <p:cNvPr id="6" name="Content Placeholder 5">
            <a:extLst>
              <a:ext uri="{FF2B5EF4-FFF2-40B4-BE49-F238E27FC236}">
                <a16:creationId xmlns:a16="http://schemas.microsoft.com/office/drawing/2014/main" id="{8AEEDD6A-E9E1-9808-DD71-ACAC73EDCC00}"/>
              </a:ext>
            </a:extLst>
          </p:cNvPr>
          <p:cNvSpPr>
            <a:spLocks noGrp="1"/>
          </p:cNvSpPr>
          <p:nvPr>
            <p:ph type="body" sz="quarter" idx="13"/>
          </p:nvPr>
        </p:nvSpPr>
        <p:spPr>
          <a:xfrm>
            <a:off x="337457" y="2420242"/>
            <a:ext cx="4278313" cy="3737541"/>
          </a:xfrm>
        </p:spPr>
        <p:txBody>
          <a:bodyPr vert="horz" lIns="91440" tIns="45720" rIns="91440" bIns="45720" rtlCol="0">
            <a:normAutofit/>
          </a:bodyPr>
          <a:lstStyle/>
          <a:p>
            <a:pPr marL="0" indent="0">
              <a:buNone/>
            </a:pPr>
            <a:r>
              <a:rPr lang="en-US" b="1" dirty="0"/>
              <a:t>2020-2025 Land Use Permit Final Activity</a:t>
            </a:r>
          </a:p>
          <a:p>
            <a:pPr lvl="1"/>
            <a:r>
              <a:rPr lang="en-US" dirty="0"/>
              <a:t>483 lots or units were finalized since 2020.</a:t>
            </a:r>
          </a:p>
          <a:p>
            <a:pPr lvl="1"/>
            <a:r>
              <a:rPr lang="en-US" dirty="0"/>
              <a:t>Of these, 142 permits have been issued, leaving 341 lots/units available for future construction.</a:t>
            </a:r>
          </a:p>
          <a:p>
            <a:pPr lvl="1"/>
            <a:r>
              <a:rPr lang="en-US" dirty="0"/>
              <a:t>Lavender Meadows – 170 remaining.</a:t>
            </a:r>
          </a:p>
          <a:p>
            <a:pPr lvl="1"/>
            <a:r>
              <a:rPr lang="en-US" dirty="0"/>
              <a:t>Rolling Hills – 138 remaining.</a:t>
            </a:r>
          </a:p>
        </p:txBody>
      </p:sp>
      <p:sp>
        <p:nvSpPr>
          <p:cNvPr id="7" name="Slide Number Placeholder 6">
            <a:extLst>
              <a:ext uri="{FF2B5EF4-FFF2-40B4-BE49-F238E27FC236}">
                <a16:creationId xmlns:a16="http://schemas.microsoft.com/office/drawing/2014/main" id="{72D744AF-5F59-9493-0F4C-C8F3F6F7830B}"/>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graphicFrame>
        <p:nvGraphicFramePr>
          <p:cNvPr id="8" name="Table 7">
            <a:extLst>
              <a:ext uri="{FF2B5EF4-FFF2-40B4-BE49-F238E27FC236}">
                <a16:creationId xmlns:a16="http://schemas.microsoft.com/office/drawing/2014/main" id="{BDEB7B18-069A-01AA-8C15-ACA4748D21DE}"/>
              </a:ext>
            </a:extLst>
          </p:cNvPr>
          <p:cNvGraphicFramePr>
            <a:graphicFrameLocks noGrp="1"/>
          </p:cNvGraphicFramePr>
          <p:nvPr>
            <p:extLst>
              <p:ext uri="{D42A27DB-BD31-4B8C-83A1-F6EECF244321}">
                <p14:modId xmlns:p14="http://schemas.microsoft.com/office/powerpoint/2010/main" val="3377497758"/>
              </p:ext>
            </p:extLst>
          </p:nvPr>
        </p:nvGraphicFramePr>
        <p:xfrm>
          <a:off x="5123543" y="1871621"/>
          <a:ext cx="6515098" cy="4484729"/>
        </p:xfrm>
        <a:graphic>
          <a:graphicData uri="http://schemas.openxmlformats.org/drawingml/2006/table">
            <a:tbl>
              <a:tblPr firstRow="1" bandRow="1">
                <a:tableStyleId>{912C8C85-51F0-491E-9774-3900AFEF0FD7}</a:tableStyleId>
              </a:tblPr>
              <a:tblGrid>
                <a:gridCol w="1637979">
                  <a:extLst>
                    <a:ext uri="{9D8B030D-6E8A-4147-A177-3AD203B41FA5}">
                      <a16:colId xmlns:a16="http://schemas.microsoft.com/office/drawing/2014/main" val="770670719"/>
                    </a:ext>
                  </a:extLst>
                </a:gridCol>
                <a:gridCol w="948570">
                  <a:extLst>
                    <a:ext uri="{9D8B030D-6E8A-4147-A177-3AD203B41FA5}">
                      <a16:colId xmlns:a16="http://schemas.microsoft.com/office/drawing/2014/main" val="1818266779"/>
                    </a:ext>
                  </a:extLst>
                </a:gridCol>
                <a:gridCol w="1184990">
                  <a:extLst>
                    <a:ext uri="{9D8B030D-6E8A-4147-A177-3AD203B41FA5}">
                      <a16:colId xmlns:a16="http://schemas.microsoft.com/office/drawing/2014/main" val="695152140"/>
                    </a:ext>
                  </a:extLst>
                </a:gridCol>
                <a:gridCol w="1625344">
                  <a:extLst>
                    <a:ext uri="{9D8B030D-6E8A-4147-A177-3AD203B41FA5}">
                      <a16:colId xmlns:a16="http://schemas.microsoft.com/office/drawing/2014/main" val="4049074275"/>
                    </a:ext>
                  </a:extLst>
                </a:gridCol>
                <a:gridCol w="1118215">
                  <a:extLst>
                    <a:ext uri="{9D8B030D-6E8A-4147-A177-3AD203B41FA5}">
                      <a16:colId xmlns:a16="http://schemas.microsoft.com/office/drawing/2014/main" val="3498104942"/>
                    </a:ext>
                  </a:extLst>
                </a:gridCol>
              </a:tblGrid>
              <a:tr h="573130">
                <a:tc gridSpan="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kern="1200" dirty="0">
                          <a:solidFill>
                            <a:schemeClr val="tx1"/>
                          </a:solidFill>
                          <a:effectLst/>
                        </a:rPr>
                        <a:t>Final Plats/Final Binding Site Plans Approved 2020-2025</a:t>
                      </a:r>
                      <a:endParaRPr lang="en-US" sz="1400" kern="1200" dirty="0">
                        <a:solidFill>
                          <a:schemeClr val="tx1"/>
                        </a:solidFill>
                        <a:effectLst/>
                        <a:latin typeface="+mn-lt"/>
                        <a:ea typeface="+mn-ea"/>
                        <a:cs typeface="+mn-cs"/>
                      </a:endParaRPr>
                    </a:p>
                  </a:txBody>
                  <a:tcPr marL="74057" marR="74057" marT="10286" marB="0" anchor="ctr"/>
                </a:tc>
                <a:tc hMerge="1">
                  <a:txBody>
                    <a:bodyPr/>
                    <a:lstStyle/>
                    <a:p>
                      <a:pPr marL="0" marR="0" algn="ctr" fontAlgn="ctr">
                        <a:buNone/>
                      </a:pPr>
                      <a:endParaRPr lang="en-US" sz="1900" b="0" i="0" u="none" strike="noStrike">
                        <a:effectLst/>
                        <a:latin typeface="Arial" panose="020B0604020202020204" pitchFamily="34" charset="0"/>
                      </a:endParaRPr>
                    </a:p>
                  </a:txBody>
                  <a:tcPr marL="74057" marR="74057" marT="10286" marB="0" anchor="ctr">
                    <a:lnL>
                      <a:noFill/>
                    </a:lnL>
                    <a:lnR>
                      <a:noFill/>
                    </a:lnR>
                    <a:lnT>
                      <a:noFill/>
                    </a:lnT>
                    <a:lnB w="19050" cap="flat" cmpd="sng" algn="ctr">
                      <a:solidFill>
                        <a:srgbClr val="B2A1C7"/>
                      </a:solidFill>
                      <a:prstDash val="solid"/>
                      <a:round/>
                      <a:headEnd type="none" w="med" len="med"/>
                      <a:tailEnd type="none" w="med" len="med"/>
                    </a:lnB>
                    <a:noFill/>
                  </a:tcPr>
                </a:tc>
                <a:tc hMerge="1">
                  <a:txBody>
                    <a:bodyPr/>
                    <a:lstStyle/>
                    <a:p>
                      <a:pPr marL="0" marR="0" algn="ctr" fontAlgn="ctr">
                        <a:buNone/>
                      </a:pPr>
                      <a:endParaRPr lang="en-US" sz="1900" b="0" i="0" u="none" strike="noStrike">
                        <a:effectLst/>
                        <a:latin typeface="Arial" panose="020B0604020202020204" pitchFamily="34" charset="0"/>
                      </a:endParaRPr>
                    </a:p>
                  </a:txBody>
                  <a:tcPr marL="74057" marR="74057" marT="10286" marB="0" anchor="ctr">
                    <a:lnL>
                      <a:noFill/>
                    </a:lnL>
                    <a:lnR>
                      <a:noFill/>
                    </a:lnR>
                    <a:lnT>
                      <a:noFill/>
                    </a:lnT>
                    <a:lnB w="19050" cap="flat" cmpd="sng" algn="ctr">
                      <a:solidFill>
                        <a:srgbClr val="B2A1C7"/>
                      </a:solidFill>
                      <a:prstDash val="solid"/>
                      <a:round/>
                      <a:headEnd type="none" w="med" len="med"/>
                      <a:tailEnd type="none" w="med" len="med"/>
                    </a:lnB>
                    <a:noFill/>
                  </a:tcPr>
                </a:tc>
                <a:tc hMerge="1">
                  <a:txBody>
                    <a:bodyPr/>
                    <a:lstStyle/>
                    <a:p>
                      <a:pPr marL="0" marR="0" algn="ctr" fontAlgn="ctr">
                        <a:buNone/>
                      </a:pPr>
                      <a:endParaRPr lang="en-US" sz="1900" b="0" i="0" u="none" strike="noStrike">
                        <a:effectLst/>
                        <a:latin typeface="Arial" panose="020B0604020202020204" pitchFamily="34" charset="0"/>
                      </a:endParaRPr>
                    </a:p>
                  </a:txBody>
                  <a:tcPr marL="74057" marR="74057" marT="10286" marB="0" anchor="ctr">
                    <a:lnL>
                      <a:noFill/>
                    </a:lnL>
                    <a:lnR>
                      <a:noFill/>
                    </a:lnR>
                    <a:lnT>
                      <a:noFill/>
                    </a:lnT>
                    <a:lnB w="19050" cap="flat" cmpd="sng" algn="ctr">
                      <a:solidFill>
                        <a:srgbClr val="B2A1C7"/>
                      </a:solidFill>
                      <a:prstDash val="solid"/>
                      <a:round/>
                      <a:headEnd type="none" w="med" len="med"/>
                      <a:tailEnd type="none" w="med" len="med"/>
                    </a:lnB>
                    <a:noFill/>
                  </a:tcPr>
                </a:tc>
                <a:tc hMerge="1">
                  <a:txBody>
                    <a:bodyPr/>
                    <a:lstStyle/>
                    <a:p>
                      <a:pPr marL="0" marR="0" algn="ctr" fontAlgn="ctr">
                        <a:buNone/>
                      </a:pPr>
                      <a:endParaRPr lang="en-US" sz="1900" b="0" i="0" u="none" strike="noStrike" dirty="0">
                        <a:effectLst/>
                        <a:latin typeface="Arial" panose="020B0604020202020204" pitchFamily="34" charset="0"/>
                      </a:endParaRPr>
                    </a:p>
                  </a:txBody>
                  <a:tcPr marL="74057" marR="74057" marT="10286" marB="0" anchor="ctr">
                    <a:lnL>
                      <a:noFill/>
                    </a:lnL>
                    <a:lnR>
                      <a:noFill/>
                    </a:lnR>
                    <a:lnT>
                      <a:noFill/>
                    </a:lnT>
                    <a:lnB w="19050" cap="flat" cmpd="sng" algn="ctr">
                      <a:solidFill>
                        <a:srgbClr val="B2A1C7"/>
                      </a:solidFill>
                      <a:prstDash val="solid"/>
                      <a:round/>
                      <a:headEnd type="none" w="med" len="med"/>
                      <a:tailEnd type="none" w="med" len="med"/>
                    </a:lnB>
                    <a:noFill/>
                  </a:tcPr>
                </a:tc>
                <a:extLst>
                  <a:ext uri="{0D108BD9-81ED-4DB2-BD59-A6C34878D82A}">
                    <a16:rowId xmlns:a16="http://schemas.microsoft.com/office/drawing/2014/main" val="727963891"/>
                  </a:ext>
                </a:extLst>
              </a:tr>
              <a:tr h="573130">
                <a:tc>
                  <a:txBody>
                    <a:bodyPr/>
                    <a:lstStyle/>
                    <a:p>
                      <a:pPr marL="0" marR="0" algn="ctr" fontAlgn="ctr">
                        <a:buNone/>
                      </a:pPr>
                      <a:r>
                        <a:rPr lang="en-US" sz="1100" b="1" u="none" strike="noStrike" dirty="0">
                          <a:solidFill>
                            <a:srgbClr val="000000"/>
                          </a:solidFill>
                          <a:effectLst/>
                        </a:rPr>
                        <a:t>Development</a:t>
                      </a:r>
                      <a:endParaRPr lang="en-US" sz="1900" b="0" i="0" u="none" strike="noStrike" dirty="0">
                        <a:effectLst/>
                        <a:latin typeface="Arial" panose="020B0604020202020204" pitchFamily="34" charset="0"/>
                      </a:endParaRPr>
                    </a:p>
                  </a:txBody>
                  <a:tcPr marL="74057" marR="74057" marT="10286" marB="0" anchor="ctr"/>
                </a:tc>
                <a:tc>
                  <a:txBody>
                    <a:bodyPr/>
                    <a:lstStyle/>
                    <a:p>
                      <a:pPr marL="0" marR="0" algn="ctr" fontAlgn="ctr">
                        <a:buNone/>
                      </a:pPr>
                      <a:r>
                        <a:rPr lang="en-US" sz="1100" b="1" u="none" strike="noStrike" dirty="0">
                          <a:solidFill>
                            <a:srgbClr val="000000"/>
                          </a:solidFill>
                          <a:effectLst/>
                        </a:rPr>
                        <a:t>Number of Lots/Units</a:t>
                      </a:r>
                      <a:endParaRPr lang="en-US" sz="1900" b="0" i="0" u="none" strike="noStrike" dirty="0">
                        <a:effectLst/>
                        <a:latin typeface="Arial" panose="020B0604020202020204" pitchFamily="34" charset="0"/>
                      </a:endParaRPr>
                    </a:p>
                  </a:txBody>
                  <a:tcPr marL="74057" marR="74057" marT="10286" marB="0" anchor="ctr"/>
                </a:tc>
                <a:tc>
                  <a:txBody>
                    <a:bodyPr/>
                    <a:lstStyle/>
                    <a:p>
                      <a:pPr marL="0" marR="0" algn="ctr" fontAlgn="ctr">
                        <a:buNone/>
                      </a:pPr>
                      <a:r>
                        <a:rPr lang="en-US" sz="1100" b="1" u="none" strike="noStrike">
                          <a:solidFill>
                            <a:srgbClr val="000000"/>
                          </a:solidFill>
                          <a:effectLst/>
                        </a:rPr>
                        <a:t>Issued Permits</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buNone/>
                      </a:pPr>
                      <a:r>
                        <a:rPr lang="en-US" sz="1100" b="1" u="none" strike="noStrike" dirty="0">
                          <a:solidFill>
                            <a:srgbClr val="000000"/>
                          </a:solidFill>
                          <a:effectLst/>
                        </a:rPr>
                        <a:t>Remaining Lots/Units</a:t>
                      </a:r>
                      <a:endParaRPr lang="en-US" sz="1900" b="0" u="none" strike="noStrike" dirty="0">
                        <a:effectLst/>
                      </a:endParaRPr>
                    </a:p>
                    <a:p>
                      <a:pPr marL="0" marR="0" algn="ctr" fontAlgn="ctr">
                        <a:buNone/>
                      </a:pPr>
                      <a:r>
                        <a:rPr lang="en-US" sz="1100" b="1" u="none" strike="noStrike" dirty="0">
                          <a:solidFill>
                            <a:srgbClr val="000000"/>
                          </a:solidFill>
                          <a:effectLst/>
                        </a:rPr>
                        <a:t>As of 9/24/25</a:t>
                      </a:r>
                      <a:endParaRPr lang="en-US" sz="1900" b="0" i="0" u="none" strike="noStrike" dirty="0">
                        <a:effectLst/>
                        <a:latin typeface="Arial" panose="020B0604020202020204" pitchFamily="34" charset="0"/>
                      </a:endParaRPr>
                    </a:p>
                  </a:txBody>
                  <a:tcPr marL="74057" marR="74057" marT="10286" marB="0" anchor="ctr"/>
                </a:tc>
                <a:tc>
                  <a:txBody>
                    <a:bodyPr/>
                    <a:lstStyle/>
                    <a:p>
                      <a:pPr marL="0" marR="0" algn="ctr" fontAlgn="ctr">
                        <a:buNone/>
                      </a:pPr>
                      <a:r>
                        <a:rPr lang="en-US" sz="1100" b="1" u="none" strike="noStrike">
                          <a:solidFill>
                            <a:srgbClr val="000000"/>
                          </a:solidFill>
                          <a:effectLst/>
                        </a:rPr>
                        <a:t>Unit Type</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217907774"/>
                  </a:ext>
                </a:extLst>
              </a:tr>
              <a:tr h="322647">
                <a:tc>
                  <a:txBody>
                    <a:bodyPr/>
                    <a:lstStyle/>
                    <a:p>
                      <a:pPr marL="0" marR="0" algn="ctr" fontAlgn="ctr">
                        <a:spcAft>
                          <a:spcPts val="1000"/>
                        </a:spcAft>
                        <a:buNone/>
                      </a:pPr>
                      <a:r>
                        <a:rPr lang="en-US" sz="1100" b="0" u="none" strike="noStrike">
                          <a:solidFill>
                            <a:srgbClr val="000000"/>
                          </a:solidFill>
                          <a:effectLst/>
                        </a:rPr>
                        <a:t>Lavender Meadows</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217</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47</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170</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Manufactured</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3399863880"/>
                  </a:ext>
                </a:extLst>
              </a:tr>
              <a:tr h="322647">
                <a:tc>
                  <a:txBody>
                    <a:bodyPr/>
                    <a:lstStyle/>
                    <a:p>
                      <a:pPr marL="0" marR="0" algn="ctr" fontAlgn="ctr">
                        <a:spcAft>
                          <a:spcPts val="1000"/>
                        </a:spcAft>
                        <a:buNone/>
                      </a:pPr>
                      <a:r>
                        <a:rPr lang="en-US" sz="1100" b="0" u="none" strike="noStrike">
                          <a:effectLst/>
                        </a:rPr>
                        <a:t>North Olympic Condos</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8</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8</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0</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Condo</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2960402212"/>
                  </a:ext>
                </a:extLst>
              </a:tr>
              <a:tr h="322647">
                <a:tc>
                  <a:txBody>
                    <a:bodyPr/>
                    <a:lstStyle/>
                    <a:p>
                      <a:pPr marL="0" marR="0" algn="ctr" fontAlgn="ctr">
                        <a:spcAft>
                          <a:spcPts val="1000"/>
                        </a:spcAft>
                        <a:buNone/>
                      </a:pPr>
                      <a:r>
                        <a:rPr lang="en-US" sz="1100" b="0" u="none" strike="noStrike">
                          <a:solidFill>
                            <a:srgbClr val="000000"/>
                          </a:solidFill>
                          <a:effectLst/>
                        </a:rPr>
                        <a:t>Rolling Hills</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215</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77</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138</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2658447643"/>
                  </a:ext>
                </a:extLst>
              </a:tr>
              <a:tr h="322647">
                <a:tc>
                  <a:txBody>
                    <a:bodyPr/>
                    <a:lstStyle/>
                    <a:p>
                      <a:pPr marL="0" marR="0" algn="ctr" fontAlgn="ctr">
                        <a:spcAft>
                          <a:spcPts val="1000"/>
                        </a:spcAft>
                        <a:buNone/>
                      </a:pPr>
                      <a:r>
                        <a:rPr lang="en-US" sz="1100" b="0" u="none" strike="noStrike">
                          <a:effectLst/>
                        </a:rPr>
                        <a:t>Willow Creek Phase C</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27</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3</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24</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2884944333"/>
                  </a:ext>
                </a:extLst>
              </a:tr>
              <a:tr h="322647">
                <a:tc>
                  <a:txBody>
                    <a:bodyPr/>
                    <a:lstStyle/>
                    <a:p>
                      <a:pPr marL="0" marR="0" algn="ctr" fontAlgn="ctr">
                        <a:spcAft>
                          <a:spcPts val="1000"/>
                        </a:spcAft>
                        <a:buNone/>
                      </a:pPr>
                      <a:r>
                        <a:rPr lang="en-US" sz="1100" b="0" u="none" strike="noStrike">
                          <a:solidFill>
                            <a:srgbClr val="000000"/>
                          </a:solidFill>
                          <a:effectLst/>
                        </a:rPr>
                        <a:t>McCurdy</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4</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4</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0</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3075320655"/>
                  </a:ext>
                </a:extLst>
              </a:tr>
              <a:tr h="322647">
                <a:tc>
                  <a:txBody>
                    <a:bodyPr/>
                    <a:lstStyle/>
                    <a:p>
                      <a:pPr marL="0" marR="0" algn="ctr" fontAlgn="ctr">
                        <a:spcAft>
                          <a:spcPts val="1000"/>
                        </a:spcAft>
                        <a:buNone/>
                      </a:pPr>
                      <a:r>
                        <a:rPr lang="en-US" sz="1100" b="0" u="none" strike="noStrike">
                          <a:effectLst/>
                        </a:rPr>
                        <a:t>Northwest Ventures</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4</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0</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4</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2610790257"/>
                  </a:ext>
                </a:extLst>
              </a:tr>
              <a:tr h="322647">
                <a:tc>
                  <a:txBody>
                    <a:bodyPr/>
                    <a:lstStyle/>
                    <a:p>
                      <a:pPr marL="0" marR="0" algn="ctr" fontAlgn="ctr">
                        <a:spcAft>
                          <a:spcPts val="1000"/>
                        </a:spcAft>
                        <a:buNone/>
                      </a:pPr>
                      <a:r>
                        <a:rPr lang="en-US" sz="1100" b="0" u="none" strike="noStrike">
                          <a:solidFill>
                            <a:srgbClr val="000000"/>
                          </a:solidFill>
                          <a:effectLst/>
                        </a:rPr>
                        <a:t>Van Romer</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2</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1</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1</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3573552997"/>
                  </a:ext>
                </a:extLst>
              </a:tr>
              <a:tr h="322647">
                <a:tc>
                  <a:txBody>
                    <a:bodyPr/>
                    <a:lstStyle/>
                    <a:p>
                      <a:pPr marL="0" marR="0" algn="ctr" fontAlgn="ctr">
                        <a:spcAft>
                          <a:spcPts val="1000"/>
                        </a:spcAft>
                        <a:buNone/>
                      </a:pPr>
                      <a:r>
                        <a:rPr lang="en-US" sz="1100" b="0" u="none" strike="noStrike">
                          <a:effectLst/>
                        </a:rPr>
                        <a:t>Goff</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2</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1</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1</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778079377"/>
                  </a:ext>
                </a:extLst>
              </a:tr>
              <a:tr h="322647">
                <a:tc>
                  <a:txBody>
                    <a:bodyPr/>
                    <a:lstStyle/>
                    <a:p>
                      <a:pPr marL="0" marR="0" algn="ctr" fontAlgn="ctr">
                        <a:spcAft>
                          <a:spcPts val="1000"/>
                        </a:spcAft>
                        <a:buNone/>
                      </a:pPr>
                      <a:r>
                        <a:rPr lang="en-US" sz="1100" b="0" u="none" strike="noStrike">
                          <a:solidFill>
                            <a:srgbClr val="000000"/>
                          </a:solidFill>
                          <a:effectLst/>
                        </a:rPr>
                        <a:t>Talon Court</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4</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1</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3</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0" u="none" strike="noStrike">
                          <a:solidFill>
                            <a:srgbClr val="000000"/>
                          </a:solidFill>
                          <a:effectLst/>
                        </a:rPr>
                        <a:t>SFR</a:t>
                      </a:r>
                      <a:endParaRPr lang="en-US" sz="1900" b="0" i="0" u="none" strike="noStrike">
                        <a:effectLst/>
                        <a:latin typeface="Arial" panose="020B0604020202020204" pitchFamily="34" charset="0"/>
                      </a:endParaRPr>
                    </a:p>
                  </a:txBody>
                  <a:tcPr marL="74057" marR="74057" marT="10286" marB="0" anchor="ctr"/>
                </a:tc>
                <a:extLst>
                  <a:ext uri="{0D108BD9-81ED-4DB2-BD59-A6C34878D82A}">
                    <a16:rowId xmlns:a16="http://schemas.microsoft.com/office/drawing/2014/main" val="3005182893"/>
                  </a:ext>
                </a:extLst>
              </a:tr>
              <a:tr h="434646">
                <a:tc>
                  <a:txBody>
                    <a:bodyPr/>
                    <a:lstStyle/>
                    <a:p>
                      <a:pPr marL="0" marR="0" algn="ctr" fontAlgn="ctr">
                        <a:spcAft>
                          <a:spcPts val="1000"/>
                        </a:spcAft>
                        <a:buNone/>
                      </a:pPr>
                      <a:r>
                        <a:rPr lang="en-US" sz="1100" b="1" u="none" strike="noStrike">
                          <a:effectLst/>
                        </a:rPr>
                        <a:t>Total</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1" u="none" strike="noStrike">
                          <a:effectLst/>
                        </a:rPr>
                        <a:t>483</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1" u="none" strike="noStrike">
                          <a:effectLst/>
                        </a:rPr>
                        <a:t>142</a:t>
                      </a:r>
                      <a:endParaRPr lang="en-US" sz="1900" b="0" i="0" u="none" strike="noStrike">
                        <a:effectLst/>
                        <a:latin typeface="Arial" panose="020B0604020202020204" pitchFamily="34" charset="0"/>
                      </a:endParaRPr>
                    </a:p>
                  </a:txBody>
                  <a:tcPr marL="74057" marR="74057" marT="10286" marB="0" anchor="ctr"/>
                </a:tc>
                <a:tc>
                  <a:txBody>
                    <a:bodyPr/>
                    <a:lstStyle/>
                    <a:p>
                      <a:pPr marL="0" marR="0" algn="ctr" fontAlgn="ctr">
                        <a:spcAft>
                          <a:spcPts val="1000"/>
                        </a:spcAft>
                        <a:buNone/>
                      </a:pPr>
                      <a:r>
                        <a:rPr lang="en-US" sz="1100" b="1" u="none" strike="noStrike" dirty="0">
                          <a:effectLst/>
                        </a:rPr>
                        <a:t>341</a:t>
                      </a:r>
                      <a:endParaRPr lang="en-US" sz="1900" b="0" i="0" u="none" strike="noStrike" dirty="0">
                        <a:effectLst/>
                        <a:latin typeface="Arial" panose="020B0604020202020204" pitchFamily="34" charset="0"/>
                      </a:endParaRPr>
                    </a:p>
                  </a:txBody>
                  <a:tcPr marL="74057" marR="74057" marT="10286" marB="0" anchor="ctr"/>
                </a:tc>
                <a:tc>
                  <a:txBody>
                    <a:bodyPr/>
                    <a:lstStyle/>
                    <a:p>
                      <a:pPr algn="l" fontAlgn="ctr">
                        <a:buNone/>
                      </a:pPr>
                      <a:endParaRPr lang="en-US" sz="1900" b="0" i="0" u="none" strike="noStrike" dirty="0">
                        <a:effectLst/>
                        <a:latin typeface="Arial" panose="020B0604020202020204" pitchFamily="34" charset="0"/>
                      </a:endParaRPr>
                    </a:p>
                  </a:txBody>
                  <a:tcPr marL="74057" marR="74057" marT="10286" marB="0" anchor="ctr"/>
                </a:tc>
                <a:extLst>
                  <a:ext uri="{0D108BD9-81ED-4DB2-BD59-A6C34878D82A}">
                    <a16:rowId xmlns:a16="http://schemas.microsoft.com/office/drawing/2014/main" val="786725383"/>
                  </a:ext>
                </a:extLst>
              </a:tr>
            </a:tbl>
          </a:graphicData>
        </a:graphic>
      </p:graphicFrame>
    </p:spTree>
    <p:extLst>
      <p:ext uri="{BB962C8B-B14F-4D97-AF65-F5344CB8AC3E}">
        <p14:creationId xmlns:p14="http://schemas.microsoft.com/office/powerpoint/2010/main" val="138275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CB7A-01F8-279A-A8BD-85B8E224B4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1AAE29-6528-69A0-BD9E-AC2F1267CCE9}"/>
              </a:ext>
            </a:extLst>
          </p:cNvPr>
          <p:cNvSpPr>
            <a:spLocks noGrp="1"/>
          </p:cNvSpPr>
          <p:nvPr>
            <p:ph type="title"/>
          </p:nvPr>
        </p:nvSpPr>
        <p:spPr>
          <a:xfrm>
            <a:off x="762000" y="896112"/>
            <a:ext cx="10668000" cy="1325563"/>
          </a:xfrm>
        </p:spPr>
        <p:txBody>
          <a:bodyPr anchor="t">
            <a:normAutofit/>
          </a:bodyPr>
          <a:lstStyle/>
          <a:p>
            <a:r>
              <a:rPr lang="en-US" dirty="0"/>
              <a:t>02 Recent permit activity</a:t>
            </a:r>
          </a:p>
        </p:txBody>
      </p:sp>
      <p:sp>
        <p:nvSpPr>
          <p:cNvPr id="6" name="Content Placeholder 5">
            <a:extLst>
              <a:ext uri="{FF2B5EF4-FFF2-40B4-BE49-F238E27FC236}">
                <a16:creationId xmlns:a16="http://schemas.microsoft.com/office/drawing/2014/main" id="{A5A006FB-B0F0-2F18-B559-F70D0A414A38}"/>
              </a:ext>
            </a:extLst>
          </p:cNvPr>
          <p:cNvSpPr>
            <a:spLocks noGrp="1"/>
          </p:cNvSpPr>
          <p:nvPr>
            <p:ph type="body" sz="quarter" idx="13"/>
          </p:nvPr>
        </p:nvSpPr>
        <p:spPr>
          <a:xfrm>
            <a:off x="337458" y="2221675"/>
            <a:ext cx="4278313" cy="4307242"/>
          </a:xfrm>
        </p:spPr>
        <p:txBody>
          <a:bodyPr vert="horz" lIns="91440" tIns="45720" rIns="91440" bIns="45720" rtlCol="0">
            <a:normAutofit/>
          </a:bodyPr>
          <a:lstStyle/>
          <a:p>
            <a:pPr marL="0" indent="0">
              <a:buNone/>
            </a:pPr>
            <a:r>
              <a:rPr lang="en-US" b="1" dirty="0"/>
              <a:t>2020-2025 Land Use Entitlement Permit Activity</a:t>
            </a:r>
          </a:p>
          <a:p>
            <a:pPr lvl="1"/>
            <a:r>
              <a:rPr lang="en-US" dirty="0"/>
              <a:t>Since 2020, 9 preliminary plats or preliminary site plans have been approved by the Hearing Examiner.</a:t>
            </a:r>
          </a:p>
          <a:p>
            <a:pPr lvl="1"/>
            <a:r>
              <a:rPr lang="en-US" dirty="0"/>
              <a:t>These 9 projects represent 343 approved and potential housing units.</a:t>
            </a:r>
          </a:p>
          <a:p>
            <a:r>
              <a:rPr lang="en-US" dirty="0"/>
              <a:t>Combining 341 units that are ready for building permits and 343 units with land use entitlement results in 684 available units.</a:t>
            </a:r>
          </a:p>
        </p:txBody>
      </p:sp>
      <p:sp>
        <p:nvSpPr>
          <p:cNvPr id="7" name="Slide Number Placeholder 6">
            <a:extLst>
              <a:ext uri="{FF2B5EF4-FFF2-40B4-BE49-F238E27FC236}">
                <a16:creationId xmlns:a16="http://schemas.microsoft.com/office/drawing/2014/main" id="{9972D3EA-1749-1AFE-9DEE-C530026E9923}"/>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8</a:t>
            </a:fld>
            <a:endParaRPr lang="en-US"/>
          </a:p>
        </p:txBody>
      </p:sp>
      <p:graphicFrame>
        <p:nvGraphicFramePr>
          <p:cNvPr id="3" name="Table 2">
            <a:extLst>
              <a:ext uri="{FF2B5EF4-FFF2-40B4-BE49-F238E27FC236}">
                <a16:creationId xmlns:a16="http://schemas.microsoft.com/office/drawing/2014/main" id="{3ABF216B-26B6-7B6C-4D84-D1E592D7F723}"/>
              </a:ext>
            </a:extLst>
          </p:cNvPr>
          <p:cNvGraphicFramePr>
            <a:graphicFrameLocks noGrp="1"/>
          </p:cNvGraphicFramePr>
          <p:nvPr>
            <p:extLst>
              <p:ext uri="{D42A27DB-BD31-4B8C-83A1-F6EECF244321}">
                <p14:modId xmlns:p14="http://schemas.microsoft.com/office/powerpoint/2010/main" val="745375622"/>
              </p:ext>
            </p:extLst>
          </p:nvPr>
        </p:nvGraphicFramePr>
        <p:xfrm>
          <a:off x="5003800" y="1816100"/>
          <a:ext cx="6850742" cy="4712817"/>
        </p:xfrm>
        <a:graphic>
          <a:graphicData uri="http://schemas.openxmlformats.org/drawingml/2006/table">
            <a:tbl>
              <a:tblPr firstRow="1" bandRow="1">
                <a:tableStyleId>{912C8C85-51F0-491E-9774-3900AFEF0FD7}</a:tableStyleId>
              </a:tblPr>
              <a:tblGrid>
                <a:gridCol w="1839107">
                  <a:extLst>
                    <a:ext uri="{9D8B030D-6E8A-4147-A177-3AD203B41FA5}">
                      <a16:colId xmlns:a16="http://schemas.microsoft.com/office/drawing/2014/main" val="1910121827"/>
                    </a:ext>
                  </a:extLst>
                </a:gridCol>
                <a:gridCol w="959296">
                  <a:extLst>
                    <a:ext uri="{9D8B030D-6E8A-4147-A177-3AD203B41FA5}">
                      <a16:colId xmlns:a16="http://schemas.microsoft.com/office/drawing/2014/main" val="2776206152"/>
                    </a:ext>
                  </a:extLst>
                </a:gridCol>
                <a:gridCol w="1131969">
                  <a:extLst>
                    <a:ext uri="{9D8B030D-6E8A-4147-A177-3AD203B41FA5}">
                      <a16:colId xmlns:a16="http://schemas.microsoft.com/office/drawing/2014/main" val="3478970924"/>
                    </a:ext>
                  </a:extLst>
                </a:gridCol>
                <a:gridCol w="1932295">
                  <a:extLst>
                    <a:ext uri="{9D8B030D-6E8A-4147-A177-3AD203B41FA5}">
                      <a16:colId xmlns:a16="http://schemas.microsoft.com/office/drawing/2014/main" val="3354555872"/>
                    </a:ext>
                  </a:extLst>
                </a:gridCol>
                <a:gridCol w="988075">
                  <a:extLst>
                    <a:ext uri="{9D8B030D-6E8A-4147-A177-3AD203B41FA5}">
                      <a16:colId xmlns:a16="http://schemas.microsoft.com/office/drawing/2014/main" val="1098020684"/>
                    </a:ext>
                  </a:extLst>
                </a:gridCol>
              </a:tblGrid>
              <a:tr h="396803">
                <a:tc gridSpan="5">
                  <a:txBody>
                    <a:bodyPr/>
                    <a:lstStyle/>
                    <a:p>
                      <a:pPr marL="0" marR="0" algn="ctr">
                        <a:buNone/>
                      </a:pPr>
                      <a:r>
                        <a:rPr lang="en-US" sz="1200" dirty="0">
                          <a:solidFill>
                            <a:schemeClr val="tx1"/>
                          </a:solidFill>
                          <a:effectLst/>
                          <a:latin typeface="+mj-lt"/>
                          <a:ea typeface="Times New Roman" panose="02020603050405020304" pitchFamily="18" charset="0"/>
                        </a:rPr>
                        <a:t>Approved Preliminary Plat/Binding Site Plans 2020-2025</a:t>
                      </a:r>
                    </a:p>
                  </a:txBody>
                  <a:tcPr marL="68580" marR="68580" marT="0" marB="0" anchor="ctr"/>
                </a:tc>
                <a:tc hMerge="1">
                  <a:txBody>
                    <a:bodyPr/>
                    <a:lstStyle/>
                    <a:p>
                      <a:pPr marL="0" marR="0" algn="ctr">
                        <a:buNone/>
                      </a:pPr>
                      <a:endParaRPr lang="en-US"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buNone/>
                      </a:pPr>
                      <a:endParaRPr lang="en-US"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buNone/>
                      </a:pPr>
                      <a:endParaRPr lang="en-US"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buNone/>
                      </a:pP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8143456"/>
                  </a:ext>
                </a:extLst>
              </a:tr>
              <a:tr h="396803">
                <a:tc>
                  <a:txBody>
                    <a:bodyPr/>
                    <a:lstStyle/>
                    <a:p>
                      <a:pPr marL="0" marR="0" algn="ctr">
                        <a:buNone/>
                      </a:pPr>
                      <a:r>
                        <a:rPr lang="en-US" sz="1000" b="1" dirty="0">
                          <a:solidFill>
                            <a:schemeClr val="tx1"/>
                          </a:solidFill>
                          <a:effectLst/>
                        </a:rPr>
                        <a:t>Development</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b="1" dirty="0">
                          <a:solidFill>
                            <a:schemeClr val="tx1"/>
                          </a:solidFill>
                          <a:effectLst/>
                        </a:rPr>
                        <a:t>Number of Lots/Units</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b="1" dirty="0">
                          <a:solidFill>
                            <a:schemeClr val="tx1"/>
                          </a:solidFill>
                          <a:effectLst/>
                        </a:rPr>
                        <a:t>Type of Units</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b="1" dirty="0">
                          <a:solidFill>
                            <a:schemeClr val="tx1"/>
                          </a:solidFill>
                          <a:effectLst/>
                        </a:rPr>
                        <a:t>Known Status</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b="1" dirty="0">
                          <a:solidFill>
                            <a:schemeClr val="tx1"/>
                          </a:solidFill>
                          <a:effectLst/>
                        </a:rPr>
                        <a:t>Plat Expiration</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49698022"/>
                  </a:ext>
                </a:extLst>
              </a:tr>
              <a:tr h="437566">
                <a:tc>
                  <a:txBody>
                    <a:bodyPr/>
                    <a:lstStyle/>
                    <a:p>
                      <a:pPr marL="0" marR="0" algn="ctr">
                        <a:buNone/>
                      </a:pPr>
                      <a:r>
                        <a:rPr lang="en-US" sz="1000">
                          <a:effectLst/>
                        </a:rPr>
                        <a:t>Mariners Outlook III</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dirty="0">
                          <a:effectLst/>
                        </a:rPr>
                        <a:t>82</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Site Construction permit approved; project for sale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dirty="0">
                          <a:effectLst/>
                        </a:rPr>
                        <a:t>2027</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65759159"/>
                  </a:ext>
                </a:extLst>
              </a:tr>
              <a:tr h="437566">
                <a:tc>
                  <a:txBody>
                    <a:bodyPr/>
                    <a:lstStyle/>
                    <a:p>
                      <a:pPr marL="0" marR="0" algn="ctr">
                        <a:buNone/>
                      </a:pPr>
                      <a:r>
                        <a:rPr lang="en-US" sz="1000">
                          <a:effectLst/>
                        </a:rPr>
                        <a:t>Home Phase B</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33</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dirty="0">
                          <a:effectLst/>
                        </a:rPr>
                        <a:t>SFR</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No construction permit </a:t>
                      </a:r>
                      <a:endParaRPr lang="en-US" sz="1200">
                        <a:effectLst/>
                      </a:endParaRPr>
                    </a:p>
                    <a:p>
                      <a:pPr marL="0" marR="0" algn="ctr">
                        <a:buNone/>
                      </a:pPr>
                      <a:r>
                        <a:rPr lang="en-US" sz="1000">
                          <a:effectLst/>
                        </a:rPr>
                        <a:t>submittal to date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2027</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01249772"/>
                  </a:ext>
                </a:extLst>
              </a:tr>
              <a:tr h="437566">
                <a:tc>
                  <a:txBody>
                    <a:bodyPr/>
                    <a:lstStyle/>
                    <a:p>
                      <a:pPr marL="0" marR="0" algn="ctr">
                        <a:buNone/>
                      </a:pPr>
                      <a:r>
                        <a:rPr lang="en-US" sz="1000">
                          <a:effectLst/>
                        </a:rPr>
                        <a:t>Effie Estates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15</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No construction permit </a:t>
                      </a:r>
                      <a:endParaRPr lang="en-US" sz="1200">
                        <a:effectLst/>
                      </a:endParaRPr>
                    </a:p>
                    <a:p>
                      <a:pPr marL="0" marR="0" algn="ctr">
                        <a:buNone/>
                      </a:pPr>
                      <a:r>
                        <a:rPr lang="en-US" sz="1000">
                          <a:effectLst/>
                        </a:rPr>
                        <a:t>submittal to date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2027</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92018872"/>
                  </a:ext>
                </a:extLst>
              </a:tr>
              <a:tr h="437566">
                <a:tc>
                  <a:txBody>
                    <a:bodyPr/>
                    <a:lstStyle/>
                    <a:p>
                      <a:pPr marL="0" marR="0" algn="ctr">
                        <a:buNone/>
                      </a:pPr>
                      <a:r>
                        <a:rPr lang="en-US" sz="1000">
                          <a:effectLst/>
                        </a:rPr>
                        <a:t>Bell Creek</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104</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No construction permit </a:t>
                      </a:r>
                      <a:endParaRPr lang="en-US" sz="1200">
                        <a:effectLst/>
                      </a:endParaRPr>
                    </a:p>
                    <a:p>
                      <a:pPr marL="0" marR="0" algn="ctr">
                        <a:buNone/>
                      </a:pPr>
                      <a:r>
                        <a:rPr lang="en-US" sz="1000">
                          <a:effectLst/>
                        </a:rPr>
                        <a:t>submittal to date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2030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53331246"/>
                  </a:ext>
                </a:extLst>
              </a:tr>
              <a:tr h="437566">
                <a:tc>
                  <a:txBody>
                    <a:bodyPr/>
                    <a:lstStyle/>
                    <a:p>
                      <a:pPr marL="0" marR="0" algn="ctr">
                        <a:buNone/>
                      </a:pPr>
                      <a:r>
                        <a:rPr lang="en-US" sz="1000">
                          <a:effectLst/>
                        </a:rPr>
                        <a:t>Bella Vista</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24</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No construction permit </a:t>
                      </a:r>
                      <a:endParaRPr lang="en-US" sz="1200">
                        <a:effectLst/>
                      </a:endParaRPr>
                    </a:p>
                    <a:p>
                      <a:pPr marL="0" marR="0" algn="ctr">
                        <a:buNone/>
                      </a:pPr>
                      <a:r>
                        <a:rPr lang="en-US" sz="1000">
                          <a:effectLst/>
                        </a:rPr>
                        <a:t>submittal to date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2030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73384469"/>
                  </a:ext>
                </a:extLst>
              </a:tr>
              <a:tr h="396803">
                <a:tc>
                  <a:txBody>
                    <a:bodyPr/>
                    <a:lstStyle/>
                    <a:p>
                      <a:pPr marL="0" marR="0" algn="ctr">
                        <a:buNone/>
                      </a:pPr>
                      <a:r>
                        <a:rPr lang="en-US" sz="1000">
                          <a:effectLst/>
                        </a:rPr>
                        <a:t>South Olympic Condos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MFR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Site Construction permit submitted</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2029</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3606524"/>
                  </a:ext>
                </a:extLst>
              </a:tr>
              <a:tr h="437566">
                <a:tc>
                  <a:txBody>
                    <a:bodyPr/>
                    <a:lstStyle/>
                    <a:p>
                      <a:pPr marL="0" marR="0" algn="ctr">
                        <a:buNone/>
                      </a:pPr>
                      <a:r>
                        <a:rPr lang="en-US" sz="1000">
                          <a:effectLst/>
                        </a:rPr>
                        <a:t>Habitat for Humanity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48</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MFR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No construction permit </a:t>
                      </a:r>
                      <a:endParaRPr lang="en-US" sz="1200">
                        <a:effectLst/>
                      </a:endParaRPr>
                    </a:p>
                    <a:p>
                      <a:pPr marL="0" marR="0" algn="ctr">
                        <a:buNone/>
                      </a:pPr>
                      <a:r>
                        <a:rPr lang="en-US" sz="1000">
                          <a:effectLst/>
                        </a:rPr>
                        <a:t>submittal to date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2030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6704674"/>
                  </a:ext>
                </a:extLst>
              </a:tr>
              <a:tr h="218784">
                <a:tc>
                  <a:txBody>
                    <a:bodyPr/>
                    <a:lstStyle/>
                    <a:p>
                      <a:pPr marL="0" marR="0" algn="ctr">
                        <a:buNone/>
                      </a:pPr>
                      <a:r>
                        <a:rPr lang="en-US" sz="1000">
                          <a:effectLst/>
                        </a:rPr>
                        <a:t>Bradley Ridge Apartments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dirty="0">
                          <a:effectLst/>
                        </a:rPr>
                        <a:t>MFR</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Withdrawn</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2027</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94989942"/>
                  </a:ext>
                </a:extLst>
              </a:tr>
              <a:tr h="437566">
                <a:tc>
                  <a:txBody>
                    <a:bodyPr/>
                    <a:lstStyle/>
                    <a:p>
                      <a:pPr marL="0" marR="0" algn="ctr">
                        <a:buNone/>
                      </a:pPr>
                      <a:r>
                        <a:rPr lang="en-US" sz="1000">
                          <a:effectLst/>
                        </a:rPr>
                        <a:t>Maliandra Alteration</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11</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SFR or MFR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No construction permit </a:t>
                      </a:r>
                      <a:endParaRPr lang="en-US" sz="1200">
                        <a:effectLst/>
                      </a:endParaRPr>
                    </a:p>
                    <a:p>
                      <a:pPr marL="0" marR="0" algn="ctr">
                        <a:buNone/>
                      </a:pPr>
                      <a:r>
                        <a:rPr lang="en-US" sz="1000">
                          <a:effectLst/>
                        </a:rPr>
                        <a:t>submittal to date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a:effectLst/>
                        </a:rPr>
                        <a:t>2030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90589828"/>
                  </a:ext>
                </a:extLst>
              </a:tr>
              <a:tr h="240662">
                <a:tc>
                  <a:txBody>
                    <a:bodyPr/>
                    <a:lstStyle/>
                    <a:p>
                      <a:pPr marL="0" marR="0" algn="ctr">
                        <a:buNone/>
                      </a:pPr>
                      <a:r>
                        <a:rPr lang="en-US" sz="1000" b="1">
                          <a:effectLst/>
                        </a:rPr>
                        <a:t>Total</a:t>
                      </a:r>
                      <a:endParaRPr lang="en-US" sz="1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pPr>
                      <a:r>
                        <a:rPr lang="en-US" sz="1000" b="1" dirty="0">
                          <a:effectLst/>
                        </a:rPr>
                        <a:t>343</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buNone/>
                      </a:pPr>
                      <a:endParaRPr lang="en-US" sz="1100">
                        <a:effectLst/>
                        <a:latin typeface="Cambria" panose="02040503050406030204" pitchFamily="18" charset="0"/>
                      </a:endParaRPr>
                    </a:p>
                  </a:txBody>
                  <a:tcPr marL="68580" marR="68580" marT="0" marB="0" anchor="ctr"/>
                </a:tc>
                <a:tc>
                  <a:txBody>
                    <a:bodyPr/>
                    <a:lstStyle/>
                    <a:p>
                      <a:pPr>
                        <a:buNone/>
                      </a:pPr>
                      <a:endParaRPr lang="en-US" sz="1100">
                        <a:effectLst/>
                        <a:latin typeface="Cambria" panose="02040503050406030204" pitchFamily="18" charset="0"/>
                      </a:endParaRPr>
                    </a:p>
                  </a:txBody>
                  <a:tcPr marL="68580" marR="68580" marT="0" marB="0" anchor="ctr"/>
                </a:tc>
                <a:tc>
                  <a:txBody>
                    <a:bodyPr/>
                    <a:lstStyle/>
                    <a:p>
                      <a:pPr>
                        <a:buNone/>
                      </a:pPr>
                      <a:endParaRPr lang="en-US" sz="1100" dirty="0">
                        <a:effectLst/>
                        <a:latin typeface="Cambria" panose="02040503050406030204" pitchFamily="18" charset="0"/>
                      </a:endParaRPr>
                    </a:p>
                  </a:txBody>
                  <a:tcPr marL="68580" marR="68580" marT="0" marB="0" anchor="ctr"/>
                </a:tc>
                <a:extLst>
                  <a:ext uri="{0D108BD9-81ED-4DB2-BD59-A6C34878D82A}">
                    <a16:rowId xmlns:a16="http://schemas.microsoft.com/office/drawing/2014/main" val="298311883"/>
                  </a:ext>
                </a:extLst>
              </a:tr>
            </a:tbl>
          </a:graphicData>
        </a:graphic>
      </p:graphicFrame>
    </p:spTree>
    <p:extLst>
      <p:ext uri="{BB962C8B-B14F-4D97-AF65-F5344CB8AC3E}">
        <p14:creationId xmlns:p14="http://schemas.microsoft.com/office/powerpoint/2010/main" val="344946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C883-7528-F9C5-D6FA-15EC059A3021}"/>
              </a:ext>
            </a:extLst>
          </p:cNvPr>
          <p:cNvSpPr>
            <a:spLocks noGrp="1"/>
          </p:cNvSpPr>
          <p:nvPr>
            <p:ph type="title"/>
          </p:nvPr>
        </p:nvSpPr>
        <p:spPr>
          <a:xfrm>
            <a:off x="3812332" y="866941"/>
            <a:ext cx="7606895" cy="2029967"/>
          </a:xfrm>
        </p:spPr>
        <p:txBody>
          <a:bodyPr anchor="t">
            <a:normAutofit/>
          </a:bodyPr>
          <a:lstStyle/>
          <a:p>
            <a:r>
              <a:rPr lang="en-US" dirty="0"/>
              <a:t>03 Housing and economic market analysis</a:t>
            </a:r>
          </a:p>
        </p:txBody>
      </p:sp>
      <p:pic>
        <p:nvPicPr>
          <p:cNvPr id="4100" name="Picture 4" descr="A bucket of lavender&#10;&#10;AI-generated content may be incorrect.">
            <a:extLst>
              <a:ext uri="{FF2B5EF4-FFF2-40B4-BE49-F238E27FC236}">
                <a16:creationId xmlns:a16="http://schemas.microsoft.com/office/drawing/2014/main" id="{ED6BFC0B-68B4-D37C-88FE-E83DCCB97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225" r="34841" b="1"/>
          <a:stretch>
            <a:fillRect/>
          </a:stretch>
        </p:blipFill>
        <p:spPr bwMode="auto">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3A7E69BA-FC91-08A5-671F-B53E6E989C6F}"/>
              </a:ext>
            </a:extLst>
          </p:cNvPr>
          <p:cNvSpPr>
            <a:spLocks noGrp="1"/>
          </p:cNvSpPr>
          <p:nvPr>
            <p:ph sz="half" idx="16"/>
          </p:nvPr>
        </p:nvSpPr>
        <p:spPr>
          <a:xfrm>
            <a:off x="3812332" y="3048000"/>
            <a:ext cx="8063982" cy="3136900"/>
          </a:xfrm>
        </p:spPr>
        <p:txBody>
          <a:bodyPr>
            <a:normAutofit/>
          </a:bodyPr>
          <a:lstStyle/>
          <a:p>
            <a:pPr fontAlgn="base"/>
            <a:r>
              <a:rPr lang="en-US" sz="2400" dirty="0"/>
              <a:t>July-November 2025 lead by Leland Consulting Group.</a:t>
            </a:r>
          </a:p>
          <a:p>
            <a:pPr lvl="1" fontAlgn="base"/>
            <a:r>
              <a:rPr lang="en-US" sz="2400" dirty="0"/>
              <a:t>Report available on the City’s website.</a:t>
            </a:r>
          </a:p>
          <a:p>
            <a:pPr fontAlgn="base"/>
            <a:r>
              <a:rPr lang="en-US" sz="2400" dirty="0"/>
              <a:t>Highlight opportunities &amp; strategies to meet City goals around housing and the economy.​</a:t>
            </a:r>
          </a:p>
          <a:p>
            <a:pPr fontAlgn="base"/>
            <a:r>
              <a:rPr lang="en-US" sz="2400" dirty="0"/>
              <a:t>Describe current employment &amp; housing conditions​.</a:t>
            </a:r>
          </a:p>
          <a:p>
            <a:pPr fontAlgn="base"/>
            <a:r>
              <a:rPr lang="en-US" sz="2400" dirty="0"/>
              <a:t>Identify barriers to construction.</a:t>
            </a:r>
          </a:p>
        </p:txBody>
      </p:sp>
      <p:sp>
        <p:nvSpPr>
          <p:cNvPr id="3" name="Slide Number Placeholder 2">
            <a:extLst>
              <a:ext uri="{FF2B5EF4-FFF2-40B4-BE49-F238E27FC236}">
                <a16:creationId xmlns:a16="http://schemas.microsoft.com/office/drawing/2014/main" id="{8D3FE259-B742-148B-88EA-EAE84226FE5A}"/>
              </a:ext>
            </a:extLst>
          </p:cNvPr>
          <p:cNvSpPr>
            <a:spLocks noGrp="1"/>
          </p:cNvSpPr>
          <p:nvPr>
            <p:ph type="sldNum" sz="quarter" idx="12"/>
          </p:nvPr>
        </p:nvSpPr>
        <p:spPr>
          <a:xfrm>
            <a:off x="10962027" y="6356350"/>
            <a:ext cx="457200" cy="365125"/>
          </a:xfrm>
        </p:spPr>
        <p:txBody>
          <a:bodyPr anchor="ctr">
            <a:normAutofit/>
          </a:bodyPr>
          <a:lstStyle/>
          <a:p>
            <a:pPr>
              <a:spcAft>
                <a:spcPts val="600"/>
              </a:spcAft>
            </a:pPr>
            <a:fld id="{B5CEABB6-07DC-46E8-9B57-56EC44A396E5}" type="slidenum">
              <a:rPr lang="en-US" smtClean="0"/>
              <a:pPr>
                <a:spcAft>
                  <a:spcPts val="600"/>
                </a:spcAft>
              </a:pPr>
              <a:t>9</a:t>
            </a:fld>
            <a:endParaRPr lang="en-US"/>
          </a:p>
        </p:txBody>
      </p:sp>
    </p:spTree>
    <p:extLst>
      <p:ext uri="{BB962C8B-B14F-4D97-AF65-F5344CB8AC3E}">
        <p14:creationId xmlns:p14="http://schemas.microsoft.com/office/powerpoint/2010/main" val="2390678392"/>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Sequim">
    <a:dk1>
      <a:sysClr val="windowText" lastClr="000000"/>
    </a:dk1>
    <a:lt1>
      <a:sysClr val="window" lastClr="FFFFFF"/>
    </a:lt1>
    <a:dk2>
      <a:srgbClr val="57585A"/>
    </a:dk2>
    <a:lt2>
      <a:srgbClr val="5795AE"/>
    </a:lt2>
    <a:accent1>
      <a:srgbClr val="958CB2"/>
    </a:accent1>
    <a:accent2>
      <a:srgbClr val="8CC63E"/>
    </a:accent2>
    <a:accent3>
      <a:srgbClr val="FDBF3A"/>
    </a:accent3>
    <a:accent4>
      <a:srgbClr val="F77E35"/>
    </a:accent4>
    <a:accent5>
      <a:srgbClr val="5795AE"/>
    </a:accent5>
    <a:accent6>
      <a:srgbClr val="958CB2"/>
    </a:accent6>
    <a:hlink>
      <a:srgbClr val="4E6A79"/>
    </a:hlink>
    <a:folHlink>
      <a:srgbClr val="4E6A79"/>
    </a:folHlink>
  </a:clrScheme>
  <a:fontScheme name="Leland 2025">
    <a:majorFont>
      <a:latin typeface="Inter"/>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451406B-581B-4C29-A833-E33D8A6AB07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{8C2EACC1-2B0E-41B8-8264-0D106E9F0562}TF55c86556-70ea-476e-aa05-13a38f2d5b0da1381d77_win32-a3c664429073</Template>
  <TotalTime>1727</TotalTime>
  <Words>2726</Words>
  <Application>Microsoft Office PowerPoint</Application>
  <PresentationFormat>Widescreen</PresentationFormat>
  <Paragraphs>525</Paragraphs>
  <Slides>44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Avenir Next LT Pro</vt:lpstr>
      <vt:lpstr>Calibri</vt:lpstr>
      <vt:lpstr>Cambria</vt:lpstr>
      <vt:lpstr>Roboto</vt:lpstr>
      <vt:lpstr>Times New Roman</vt:lpstr>
      <vt:lpstr>Custom</vt:lpstr>
      <vt:lpstr>Coffee with colleen City of Sequim department of community &amp; economic development  12/10/2025 </vt:lpstr>
      <vt:lpstr>Agenda</vt:lpstr>
      <vt:lpstr>01 introductions</vt:lpstr>
      <vt:lpstr>01 introductions</vt:lpstr>
      <vt:lpstr>02 Recent permit activity</vt:lpstr>
      <vt:lpstr>02 Recent permit activity</vt:lpstr>
      <vt:lpstr>02 Recent permit activity</vt:lpstr>
      <vt:lpstr>02 Recent permit activity</vt:lpstr>
      <vt:lpstr>03 Housing and economic market analysis</vt:lpstr>
      <vt:lpstr>03 Housing and economic Analysis</vt:lpstr>
      <vt:lpstr>Housing</vt:lpstr>
      <vt:lpstr>Housing Inventory</vt:lpstr>
      <vt:lpstr>Tenure by Age</vt:lpstr>
      <vt:lpstr>Mobile Homes</vt:lpstr>
      <vt:lpstr>Mobile Homes</vt:lpstr>
      <vt:lpstr>Housing Targets</vt:lpstr>
      <vt:lpstr>Vacant &amp; Seasonal Homes</vt:lpstr>
      <vt:lpstr>Short-Term Rentals (STR)</vt:lpstr>
      <vt:lpstr>Recommendations</vt:lpstr>
      <vt:lpstr>Economic Development</vt:lpstr>
      <vt:lpstr>Employment</vt:lpstr>
      <vt:lpstr>Wages</vt:lpstr>
      <vt:lpstr>Employment Projections</vt:lpstr>
      <vt:lpstr>Seasonality: Lodging</vt:lpstr>
      <vt:lpstr>Seasonality: Downtown Visits</vt:lpstr>
      <vt:lpstr>Recommendations</vt:lpstr>
      <vt:lpstr>Real estate market trends</vt:lpstr>
      <vt:lpstr>Ownership Housing</vt:lpstr>
      <vt:lpstr>Multifamily Rental Housing</vt:lpstr>
      <vt:lpstr>Commercial Inventory</vt:lpstr>
      <vt:lpstr>Retail: Revenue</vt:lpstr>
      <vt:lpstr>Office</vt:lpstr>
      <vt:lpstr>Health Care</vt:lpstr>
      <vt:lpstr>Industrial</vt:lpstr>
      <vt:lpstr>Hospitality</vt:lpstr>
      <vt:lpstr>Real Estate &amp; Development Market</vt:lpstr>
      <vt:lpstr>BARRIERS TO DEVELOPMENT</vt:lpstr>
      <vt:lpstr>Development Challenges</vt:lpstr>
      <vt:lpstr>Recommendations</vt:lpstr>
      <vt:lpstr>04 comprehensive plan update</vt:lpstr>
      <vt:lpstr>04 Comprehensive plan update</vt:lpstr>
      <vt:lpstr>04 Comprehensive plan update</vt:lpstr>
      <vt:lpstr>05 Final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Karla Boughton</dc:creator>
  <cp:lastModifiedBy>Karla Boughton</cp:lastModifiedBy>
  <cp:revision>17</cp:revision>
  <dcterms:created xsi:type="dcterms:W3CDTF">2025-12-03T23:11:49Z</dcterms:created>
  <dcterms:modified xsi:type="dcterms:W3CDTF">2025-12-08T22:34:35Z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