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
            <a:ext cx="12192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defRPr/>
              </a:pPr>
              <a:endParaRPr lang="en-US" sz="1800">
                <a:solidFill>
                  <a:srgbClr val="FFFFFF"/>
                </a:solidFill>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defRPr/>
              </a:pPr>
              <a:endParaRPr lang="en-US" sz="180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grpSp>
      </p:grpSp>
      <p:sp>
        <p:nvSpPr>
          <p:cNvPr id="48170" name="Rectangle 42"/>
          <p:cNvSpPr>
            <a:spLocks noGrp="1" noChangeArrowheads="1"/>
          </p:cNvSpPr>
          <p:nvPr>
            <p:ph type="ctrTitle" sz="quarter"/>
          </p:nvPr>
        </p:nvSpPr>
        <p:spPr>
          <a:xfrm>
            <a:off x="609600" y="1600200"/>
            <a:ext cx="10972800" cy="1828800"/>
          </a:xfrm>
        </p:spPr>
        <p:txBody>
          <a:bodyPr/>
          <a:lstStyle>
            <a:lvl1pPr>
              <a:defRPr sz="4800"/>
            </a:lvl1pPr>
          </a:lstStyle>
          <a:p>
            <a:r>
              <a:rPr lang="en-US"/>
              <a:t>Click to edit Master title style</a:t>
            </a:r>
          </a:p>
        </p:txBody>
      </p:sp>
      <p:sp>
        <p:nvSpPr>
          <p:cNvPr id="48171" name="Rectangle 43"/>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8958D8C4-94B8-4A68-858A-9977C6C8FEA9}" type="datetimeFigureOut">
              <a:rPr lang="en-US">
                <a:solidFill>
                  <a:srgbClr val="FFFFFF"/>
                </a:solidFill>
              </a:rPr>
              <a:pPr>
                <a:defRPr/>
              </a:pPr>
              <a:t>11/21/2015</a:t>
            </a:fld>
            <a:endParaRPr lang="en-US">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fld id="{087FFE84-A8C7-4954-B6C0-92C7A858BB05}"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570055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fld id="{E668B988-4402-48B6-BFED-27B9C7023D1B}" type="datetimeFigureOut">
              <a:rPr lang="en-US">
                <a:solidFill>
                  <a:srgbClr val="FFFFFF"/>
                </a:solidFill>
              </a:rPr>
              <a:pPr>
                <a:defRPr/>
              </a:pPr>
              <a:t>11/21/2015</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2331D7F2-0B6B-4201-B00F-AEE19A7FD336}"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99806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fld id="{5B6CFED1-B63A-407D-B127-7B0B8920DF57}" type="datetimeFigureOut">
              <a:rPr lang="en-US">
                <a:solidFill>
                  <a:srgbClr val="FFFFFF"/>
                </a:solidFill>
              </a:rPr>
              <a:pPr>
                <a:defRPr/>
              </a:pPr>
              <a:t>11/21/2015</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5F505F99-1861-4D25-81CD-9E4E30BD535D}"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367156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fld id="{70CB3C49-A527-4194-AFE2-B90D4324253A}" type="datetimeFigureOut">
              <a:rPr lang="en-US">
                <a:solidFill>
                  <a:srgbClr val="FFFFFF"/>
                </a:solidFill>
              </a:rPr>
              <a:pPr>
                <a:defRPr/>
              </a:pPr>
              <a:t>11/21/2015</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9D67E11D-F4D0-4E41-B5EA-0E68D1C6D8BB}"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65646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fld id="{DC6CD138-21E6-4084-A65F-AF844DC20927}" type="datetimeFigureOut">
              <a:rPr lang="en-US">
                <a:solidFill>
                  <a:srgbClr val="FFFFFF"/>
                </a:solidFill>
              </a:rPr>
              <a:pPr>
                <a:defRPr/>
              </a:pPr>
              <a:t>11/21/2015</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7805BC64-B3D3-4A5C-8D3C-EE1579D31514}"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548476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fld id="{5B3C9839-1B55-4321-BD9F-67B03BC26D1B}" type="datetimeFigureOut">
              <a:rPr lang="en-US">
                <a:solidFill>
                  <a:srgbClr val="FFFFFF"/>
                </a:solidFill>
              </a:rPr>
              <a:pPr>
                <a:defRPr/>
              </a:pPr>
              <a:t>11/21/2015</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9B853B31-17F1-4AE2-83E7-59BAF96CC027}"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206325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fld id="{ABBC8558-ADAC-4804-A5B4-64879B2B78F0}" type="datetimeFigureOut">
              <a:rPr lang="en-US">
                <a:solidFill>
                  <a:srgbClr val="FFFFFF"/>
                </a:solidFill>
              </a:rPr>
              <a:pPr>
                <a:defRPr/>
              </a:pPr>
              <a:t>11/21/2015</a:t>
            </a:fld>
            <a:endParaRPr lang="en-US">
              <a:solidFill>
                <a:srgbClr val="FFFFFF"/>
              </a:solidFill>
            </a:endParaRPr>
          </a:p>
        </p:txBody>
      </p:sp>
      <p:sp>
        <p:nvSpPr>
          <p:cNvPr id="8"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a:ln/>
        </p:spPr>
        <p:txBody>
          <a:bodyPr/>
          <a:lstStyle>
            <a:lvl1pPr>
              <a:defRPr/>
            </a:lvl1pPr>
          </a:lstStyle>
          <a:p>
            <a:fld id="{88DA27BF-543B-4793-B67A-6CBA622F7442}"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3295014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fld id="{89BCE941-E533-4053-B00B-E6528EA67D4A}" type="datetimeFigureOut">
              <a:rPr lang="en-US">
                <a:solidFill>
                  <a:srgbClr val="FFFFFF"/>
                </a:solidFill>
              </a:rPr>
              <a:pPr>
                <a:defRPr/>
              </a:pPr>
              <a:t>11/21/2015</a:t>
            </a:fld>
            <a:endParaRPr lang="en-US">
              <a:solidFill>
                <a:srgbClr val="FFFFFF"/>
              </a:solidFill>
            </a:endParaRPr>
          </a:p>
        </p:txBody>
      </p:sp>
      <p:sp>
        <p:nvSpPr>
          <p:cNvPr id="4"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a:ln/>
        </p:spPr>
        <p:txBody>
          <a:bodyPr/>
          <a:lstStyle>
            <a:lvl1pPr>
              <a:defRPr/>
            </a:lvl1pPr>
          </a:lstStyle>
          <a:p>
            <a:fld id="{4E1B930F-2B03-4628-AAE7-83EA4DC28399}"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41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fld id="{06B815BC-0EF9-47B5-AFE2-1A8ED09D5B95}" type="datetimeFigureOut">
              <a:rPr lang="en-US">
                <a:solidFill>
                  <a:srgbClr val="FFFFFF"/>
                </a:solidFill>
              </a:rPr>
              <a:pPr>
                <a:defRPr/>
              </a:pPr>
              <a:t>11/21/2015</a:t>
            </a:fld>
            <a:endParaRPr lang="en-US">
              <a:solidFill>
                <a:srgbClr val="FFFFFF"/>
              </a:solidFill>
            </a:endParaRPr>
          </a:p>
        </p:txBody>
      </p:sp>
      <p:sp>
        <p:nvSpPr>
          <p:cNvPr id="3"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a:ln/>
        </p:spPr>
        <p:txBody>
          <a:bodyPr/>
          <a:lstStyle>
            <a:lvl1pPr>
              <a:defRPr/>
            </a:lvl1pPr>
          </a:lstStyle>
          <a:p>
            <a:fld id="{F6F98381-C7DE-4FF9-8A8E-AD62DEBD5FA3}"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4168663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fld id="{2E5DB578-0237-48A0-8BB8-4F737C68D862}" type="datetimeFigureOut">
              <a:rPr lang="en-US">
                <a:solidFill>
                  <a:srgbClr val="FFFFFF"/>
                </a:solidFill>
              </a:rPr>
              <a:pPr>
                <a:defRPr/>
              </a:pPr>
              <a:t>11/21/2015</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3B400CD7-F738-4A37-A576-0042D7BB3134}"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182407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fld id="{9A37D687-0F22-4D92-B76E-6318FBF0CF3B}" type="datetimeFigureOut">
              <a:rPr lang="en-US">
                <a:solidFill>
                  <a:srgbClr val="FFFFFF"/>
                </a:solidFill>
              </a:rPr>
              <a:pPr>
                <a:defRPr/>
              </a:pPr>
              <a:t>11/21/2015</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17216F80-6DD7-4824-8FFF-7ACCA40F254F}" type="slidenum">
              <a:rPr lang="en-US" altLang="en-US">
                <a:solidFill>
                  <a:srgbClr val="FFFFFF"/>
                </a:solidFill>
              </a:rPr>
              <a:pPr/>
              <a:t>‹#›</a:t>
            </a:fld>
            <a:endParaRPr lang="en-US" altLang="en-US">
              <a:solidFill>
                <a:srgbClr val="FFFFFF"/>
              </a:solidFill>
            </a:endParaRPr>
          </a:p>
        </p:txBody>
      </p:sp>
    </p:spTree>
    <p:extLst>
      <p:ext uri="{BB962C8B-B14F-4D97-AF65-F5344CB8AC3E}">
        <p14:creationId xmlns:p14="http://schemas.microsoft.com/office/powerpoint/2010/main" val="2471441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
            <a:ext cx="12192000" cy="6856413"/>
            <a:chOff x="0" y="0"/>
            <a:chExt cx="5760" cy="4319"/>
          </a:xfrm>
        </p:grpSpPr>
        <p:sp>
          <p:nvSpPr>
            <p:cNvPr id="4710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0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0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defRPr/>
              </a:pPr>
              <a:endParaRPr lang="en-US" sz="1800">
                <a:solidFill>
                  <a:srgbClr val="FFFFFF"/>
                </a:solidFill>
              </a:endParaRPr>
            </a:p>
          </p:txBody>
        </p:sp>
        <p:sp>
          <p:nvSpPr>
            <p:cNvPr id="4711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1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defRPr/>
              </a:pPr>
              <a:endParaRPr lang="en-US" sz="1800">
                <a:solidFill>
                  <a:srgbClr val="FFFFFF"/>
                </a:solidFill>
              </a:endParaRPr>
            </a:p>
          </p:txBody>
        </p:sp>
        <p:sp>
          <p:nvSpPr>
            <p:cNvPr id="4712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2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3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4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4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4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4714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sp>
            <p:nvSpPr>
              <p:cNvPr id="4714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defRPr/>
                </a:pPr>
                <a:endParaRPr lang="en-US" sz="1800">
                  <a:solidFill>
                    <a:srgbClr val="FFFFFF"/>
                  </a:solidFill>
                </a:endParaRPr>
              </a:p>
            </p:txBody>
          </p:sp>
        </p:grpSp>
      </p:grpSp>
      <p:sp>
        <p:nvSpPr>
          <p:cNvPr id="47146" name="Rectangle 42"/>
          <p:cNvSpPr>
            <a:spLocks noGrp="1" noChangeArrowheads="1"/>
          </p:cNvSpPr>
          <p:nvPr>
            <p:ph type="title"/>
          </p:nvPr>
        </p:nvSpPr>
        <p:spPr bwMode="auto">
          <a:xfrm>
            <a:off x="609600" y="277813"/>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7147" name="Rectangle 43"/>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7148" name="Rectangle 44"/>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Arial" charset="0"/>
                <a:cs typeface="Arial" charset="0"/>
              </a:defRPr>
            </a:lvl1pPr>
          </a:lstStyle>
          <a:p>
            <a:pPr fontAlgn="base">
              <a:spcBef>
                <a:spcPct val="0"/>
              </a:spcBef>
              <a:spcAft>
                <a:spcPct val="0"/>
              </a:spcAft>
              <a:defRPr/>
            </a:pPr>
            <a:fld id="{515FB9B9-3428-401D-AF37-D620341C1EA1}" type="datetimeFigureOut">
              <a:rPr lang="en-US">
                <a:solidFill>
                  <a:srgbClr val="FFFFFF"/>
                </a:solidFill>
              </a:rPr>
              <a:pPr fontAlgn="base">
                <a:spcBef>
                  <a:spcPct val="0"/>
                </a:spcBef>
                <a:spcAft>
                  <a:spcPct val="0"/>
                </a:spcAft>
                <a:defRPr/>
              </a:pPr>
              <a:t>11/21/2015</a:t>
            </a:fld>
            <a:endParaRPr lang="en-US">
              <a:solidFill>
                <a:srgbClr val="FFFFFF"/>
              </a:solidFill>
            </a:endParaRPr>
          </a:p>
        </p:txBody>
      </p:sp>
      <p:sp>
        <p:nvSpPr>
          <p:cNvPr id="47149" name="Rectangle 4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Arial" charset="0"/>
                <a:cs typeface="Arial" charset="0"/>
              </a:defRPr>
            </a:lvl1pPr>
          </a:lstStyle>
          <a:p>
            <a:pPr fontAlgn="base">
              <a:spcBef>
                <a:spcPct val="0"/>
              </a:spcBef>
              <a:spcAft>
                <a:spcPct val="0"/>
              </a:spcAft>
              <a:defRPr/>
            </a:pPr>
            <a:endParaRPr lang="en-US">
              <a:solidFill>
                <a:srgbClr val="FFFFFF"/>
              </a:solidFill>
            </a:endParaRPr>
          </a:p>
        </p:txBody>
      </p:sp>
      <p:sp>
        <p:nvSpPr>
          <p:cNvPr id="47150" name="Rectangle 46"/>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fontAlgn="base">
              <a:spcBef>
                <a:spcPct val="0"/>
              </a:spcBef>
              <a:spcAft>
                <a:spcPct val="0"/>
              </a:spcAft>
            </a:pPr>
            <a:fld id="{C94115CD-6643-48E4-B429-6FC78A3420A7}" type="slidenum">
              <a:rPr lang="en-US" altLang="en-US">
                <a:solidFill>
                  <a:srgbClr val="FFFFFF"/>
                </a:solidFill>
              </a:rPr>
              <a:pPr fontAlgn="base">
                <a:spcBef>
                  <a:spcPct val="0"/>
                </a:spcBef>
                <a:spcAft>
                  <a:spcPct val="0"/>
                </a:spcAft>
              </a:pPr>
              <a:t>‹#›</a:t>
            </a:fld>
            <a:endParaRPr lang="en-US" altLang="en-US">
              <a:solidFill>
                <a:srgbClr val="FFFFFF"/>
              </a:solidFill>
            </a:endParaRPr>
          </a:p>
        </p:txBody>
      </p:sp>
    </p:spTree>
    <p:extLst>
      <p:ext uri="{BB962C8B-B14F-4D97-AF65-F5344CB8AC3E}">
        <p14:creationId xmlns:p14="http://schemas.microsoft.com/office/powerpoint/2010/main" val="224760205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2438400" y="152400"/>
            <a:ext cx="7620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p>
          <a:p>
            <a:pPr algn="ctr" eaLnBrk="1" fontAlgn="base" hangingPunct="1">
              <a:spcBef>
                <a:spcPct val="0"/>
              </a:spcBef>
              <a:spcAft>
                <a:spcPct val="0"/>
              </a:spcAft>
            </a:pPr>
            <a:r>
              <a:rPr lang="en-US" altLang="en-US" sz="1600">
                <a:solidFill>
                  <a:srgbClr val="FFFFFF"/>
                </a:solidFill>
              </a:rPr>
              <a:t>Excerpts from the PenDOT web site</a:t>
            </a:r>
          </a:p>
          <a:p>
            <a:pPr algn="ctr" eaLnBrk="1" fontAlgn="base" hangingPunct="1">
              <a:spcBef>
                <a:spcPct val="0"/>
              </a:spcBef>
              <a:spcAft>
                <a:spcPct val="0"/>
              </a:spcAft>
            </a:pPr>
            <a:endParaRPr lang="en-US" altLang="en-US" sz="1600">
              <a:solidFill>
                <a:srgbClr val="FFFFFF"/>
              </a:solidFill>
            </a:endParaRPr>
          </a:p>
        </p:txBody>
      </p:sp>
      <p:sp>
        <p:nvSpPr>
          <p:cNvPr id="28675" name="TextBox 2"/>
          <p:cNvSpPr txBox="1">
            <a:spLocks noChangeArrowheads="1"/>
          </p:cNvSpPr>
          <p:nvPr/>
        </p:nvSpPr>
        <p:spPr bwMode="auto">
          <a:xfrm>
            <a:off x="1981200" y="1828801"/>
            <a:ext cx="8305800" cy="474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SECTIONS OF TITLE 75 (VEHICLE CODE) PERTAINING TO PEDALCYCLES</a:t>
            </a:r>
            <a:endParaRPr lang="en-US" altLang="en-US">
              <a:solidFill>
                <a:srgbClr val="FFFFFF"/>
              </a:solidFill>
            </a:endParaRPr>
          </a:p>
          <a:p>
            <a:pPr eaLnBrk="1" fontAlgn="base" hangingPunct="1">
              <a:spcBef>
                <a:spcPct val="0"/>
              </a:spcBef>
              <a:spcAft>
                <a:spcPct val="0"/>
              </a:spcAft>
            </a:pPr>
            <a:endParaRPr lang="en-US" altLang="en-US">
              <a:solidFill>
                <a:srgbClr val="FFFFFF"/>
              </a:solidFill>
            </a:endParaRPr>
          </a:p>
          <a:p>
            <a:pPr eaLnBrk="1" fontAlgn="base" hangingPunct="1">
              <a:spcBef>
                <a:spcPct val="0"/>
              </a:spcBef>
              <a:spcAft>
                <a:spcPct val="0"/>
              </a:spcAft>
            </a:pPr>
            <a:r>
              <a:rPr lang="en-US" altLang="en-US">
                <a:solidFill>
                  <a:srgbClr val="FFFFFF"/>
                </a:solidFill>
              </a:rPr>
              <a:t>In Pennsylvania, a bicycle is considered a vehicle and, as such, is governed by a </a:t>
            </a:r>
            <a:r>
              <a:rPr lang="en-US" altLang="en-US">
                <a:solidFill>
                  <a:srgbClr val="FFFF00"/>
                </a:solidFill>
              </a:rPr>
              <a:t>general set of rules </a:t>
            </a:r>
            <a:r>
              <a:rPr lang="en-US" altLang="en-US">
                <a:solidFill>
                  <a:srgbClr val="FFFFFF"/>
                </a:solidFill>
              </a:rPr>
              <a:t>(common to all vehicles) and a </a:t>
            </a:r>
            <a:r>
              <a:rPr lang="en-US" altLang="en-US">
                <a:solidFill>
                  <a:srgbClr val="FFFF00"/>
                </a:solidFill>
              </a:rPr>
              <a:t>specific set of rules </a:t>
            </a:r>
            <a:r>
              <a:rPr lang="en-US" altLang="en-US">
                <a:solidFill>
                  <a:srgbClr val="FFFFFF"/>
                </a:solidFill>
              </a:rPr>
              <a:t>(designed for bicycles).</a:t>
            </a:r>
          </a:p>
          <a:p>
            <a:pPr eaLnBrk="1" fontAlgn="base" hangingPunct="1">
              <a:spcBef>
                <a:spcPct val="0"/>
              </a:spcBef>
              <a:spcAft>
                <a:spcPct val="0"/>
              </a:spcAft>
            </a:pPr>
            <a:endParaRPr lang="en-US" altLang="en-US">
              <a:solidFill>
                <a:srgbClr val="FFFFFF"/>
              </a:solidFill>
            </a:endParaRPr>
          </a:p>
          <a:p>
            <a:pPr eaLnBrk="1" fontAlgn="base" hangingPunct="1">
              <a:spcBef>
                <a:spcPct val="0"/>
              </a:spcBef>
              <a:spcAft>
                <a:spcPct val="0"/>
              </a:spcAft>
            </a:pPr>
            <a:r>
              <a:rPr lang="en-US" altLang="en-US" b="1">
                <a:solidFill>
                  <a:srgbClr val="FFFFFF"/>
                </a:solidFill>
              </a:rPr>
              <a:t>Section 3501. Applicability of traffic laws to pedalcycles.</a:t>
            </a:r>
            <a:endParaRPr lang="en-US" altLang="en-US">
              <a:solidFill>
                <a:srgbClr val="FFFFFF"/>
              </a:solidFill>
            </a:endParaRPr>
          </a:p>
          <a:p>
            <a:pPr eaLnBrk="1" fontAlgn="base" hangingPunct="1">
              <a:spcBef>
                <a:spcPct val="0"/>
              </a:spcBef>
              <a:spcAft>
                <a:spcPct val="0"/>
              </a:spcAft>
            </a:pPr>
            <a:r>
              <a:rPr lang="en-US" altLang="en-US" sz="1600">
                <a:solidFill>
                  <a:srgbClr val="FFFFFF"/>
                </a:solidFill>
              </a:rPr>
              <a:t>Every person riding a pedalcycle upon a roadway shall be granted all of the </a:t>
            </a:r>
            <a:r>
              <a:rPr lang="en-US" altLang="en-US" sz="1600" b="1">
                <a:solidFill>
                  <a:srgbClr val="FFFF00"/>
                </a:solidFill>
              </a:rPr>
              <a:t>rights</a:t>
            </a:r>
            <a:r>
              <a:rPr lang="en-US" altLang="en-US" sz="1600">
                <a:solidFill>
                  <a:srgbClr val="FFFFFF"/>
                </a:solidFill>
              </a:rPr>
              <a:t> and shall be subject to all of the </a:t>
            </a:r>
            <a:r>
              <a:rPr lang="en-US" altLang="en-US" sz="1600">
                <a:solidFill>
                  <a:srgbClr val="FFFF00"/>
                </a:solidFill>
              </a:rPr>
              <a:t>duties</a:t>
            </a:r>
            <a:r>
              <a:rPr lang="en-US" altLang="en-US" sz="1600">
                <a:solidFill>
                  <a:srgbClr val="FFFFFF"/>
                </a:solidFill>
              </a:rPr>
              <a:t> applicable to the driver of a vehicle</a:t>
            </a:r>
          </a:p>
          <a:p>
            <a:pPr eaLnBrk="1" fontAlgn="base" hangingPunct="1">
              <a:spcBef>
                <a:spcPct val="0"/>
              </a:spcBef>
              <a:spcAft>
                <a:spcPct val="0"/>
              </a:spcAft>
            </a:pPr>
            <a:endParaRPr lang="en-US" altLang="en-US">
              <a:solidFill>
                <a:srgbClr val="FFFFFF"/>
              </a:solidFill>
            </a:endParaRPr>
          </a:p>
          <a:p>
            <a:pPr eaLnBrk="1" fontAlgn="base" hangingPunct="1">
              <a:spcBef>
                <a:spcPct val="0"/>
              </a:spcBef>
              <a:spcAft>
                <a:spcPct val="0"/>
              </a:spcAft>
            </a:pPr>
            <a:r>
              <a:rPr lang="en-US" altLang="en-US" i="1">
                <a:solidFill>
                  <a:srgbClr val="FFFFFF"/>
                </a:solidFill>
              </a:rPr>
              <a:t>Bicycles are considered vehicles under Pennsylvania Laws and must obey all the rules of the road which apply to vehicles.  These are the “duties" mentioned above. The "</a:t>
            </a:r>
            <a:r>
              <a:rPr lang="en-US" altLang="en-US" i="1">
                <a:solidFill>
                  <a:srgbClr val="FFFF00"/>
                </a:solidFill>
              </a:rPr>
              <a:t>rights</a:t>
            </a:r>
            <a:r>
              <a:rPr lang="en-US" altLang="en-US" i="1">
                <a:solidFill>
                  <a:srgbClr val="FFFFFF"/>
                </a:solidFill>
              </a:rPr>
              <a:t>” refer to </a:t>
            </a:r>
            <a:r>
              <a:rPr lang="en-US" altLang="en-US" i="1">
                <a:solidFill>
                  <a:srgbClr val="FFFF00"/>
                </a:solidFill>
              </a:rPr>
              <a:t>the roadway space required to operate the bicycle in a safe, lawful manner</a:t>
            </a:r>
            <a:r>
              <a:rPr lang="en-US" altLang="en-US" i="1">
                <a:solidFill>
                  <a:srgbClr val="FFFFFF"/>
                </a:solidFill>
              </a:rPr>
              <a:t>.</a:t>
            </a:r>
          </a:p>
          <a:p>
            <a:pPr eaLnBrk="1" fontAlgn="base" hangingPunct="1">
              <a:spcBef>
                <a:spcPct val="0"/>
              </a:spcBef>
              <a:spcAft>
                <a:spcPct val="0"/>
              </a:spcAft>
            </a:pPr>
            <a:endParaRPr lang="en-US" altLang="en-US">
              <a:solidFill>
                <a:srgbClr val="FFFFFF"/>
              </a:solidFill>
            </a:endParaRPr>
          </a:p>
          <a:p>
            <a:pPr eaLnBrk="1" fontAlgn="base" hangingPunct="1">
              <a:spcBef>
                <a:spcPct val="0"/>
              </a:spcBef>
              <a:spcAft>
                <a:spcPct val="0"/>
              </a:spcAft>
            </a:pPr>
            <a:r>
              <a:rPr lang="en-US" altLang="en-US" i="1">
                <a:solidFill>
                  <a:srgbClr val="FFFFFF"/>
                </a:solidFill>
              </a:rPr>
              <a:t>Bicycles have a </a:t>
            </a:r>
            <a:r>
              <a:rPr lang="en-US" altLang="en-US" i="1">
                <a:solidFill>
                  <a:srgbClr val="FFFF00"/>
                </a:solidFill>
              </a:rPr>
              <a:t>right</a:t>
            </a:r>
            <a:r>
              <a:rPr lang="en-US" altLang="en-US" i="1">
                <a:solidFill>
                  <a:srgbClr val="FFFFFF"/>
                </a:solidFill>
              </a:rPr>
              <a:t> to ride on PA roads.  Riders have the </a:t>
            </a:r>
            <a:r>
              <a:rPr lang="en-US" altLang="en-US" i="1">
                <a:solidFill>
                  <a:srgbClr val="FFFF00"/>
                </a:solidFill>
              </a:rPr>
              <a:t>duty</a:t>
            </a:r>
            <a:r>
              <a:rPr lang="en-US" altLang="en-US" i="1">
                <a:solidFill>
                  <a:srgbClr val="FFFFFF"/>
                </a:solidFill>
              </a:rPr>
              <a:t> to conform to traffic laws as any other vehicle.</a:t>
            </a:r>
          </a:p>
        </p:txBody>
      </p:sp>
    </p:spTree>
    <p:extLst>
      <p:ext uri="{BB962C8B-B14F-4D97-AF65-F5344CB8AC3E}">
        <p14:creationId xmlns:p14="http://schemas.microsoft.com/office/powerpoint/2010/main" val="1072748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2438400" y="3810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29699" name="TextBox 2"/>
          <p:cNvSpPr txBox="1">
            <a:spLocks noChangeArrowheads="1"/>
          </p:cNvSpPr>
          <p:nvPr/>
        </p:nvSpPr>
        <p:spPr bwMode="auto">
          <a:xfrm>
            <a:off x="1828800" y="1752600"/>
            <a:ext cx="83058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Section 3505.</a:t>
            </a:r>
            <a:r>
              <a:rPr lang="en-US" altLang="en-US">
                <a:solidFill>
                  <a:srgbClr val="FFFFFF"/>
                </a:solidFill>
              </a:rPr>
              <a:t/>
            </a:r>
            <a:br>
              <a:rPr lang="en-US" altLang="en-US">
                <a:solidFill>
                  <a:srgbClr val="FFFFFF"/>
                </a:solidFill>
              </a:rPr>
            </a:br>
            <a:r>
              <a:rPr lang="en-US" altLang="en-US" b="1">
                <a:solidFill>
                  <a:srgbClr val="FFFFFF"/>
                </a:solidFill>
              </a:rPr>
              <a:t>(a) General rule.</a:t>
            </a:r>
            <a:r>
              <a:rPr lang="en-US" altLang="en-US">
                <a:solidFill>
                  <a:srgbClr val="FFFFFF"/>
                </a:solidFill>
              </a:rPr>
              <a:t> -- Except as provided in subsections (b) and (c), every</a:t>
            </a:r>
            <a:br>
              <a:rPr lang="en-US" altLang="en-US">
                <a:solidFill>
                  <a:srgbClr val="FFFFFF"/>
                </a:solidFill>
              </a:rPr>
            </a:br>
            <a:r>
              <a:rPr lang="en-US" altLang="en-US">
                <a:solidFill>
                  <a:srgbClr val="FFFFFF"/>
                </a:solidFill>
              </a:rPr>
              <a:t>person operating a pedalcycle upon a highway shall obey the applicable rules</a:t>
            </a:r>
            <a:br>
              <a:rPr lang="en-US" altLang="en-US">
                <a:solidFill>
                  <a:srgbClr val="FFFFFF"/>
                </a:solidFill>
              </a:rPr>
            </a:br>
            <a:r>
              <a:rPr lang="en-US" altLang="en-US">
                <a:solidFill>
                  <a:srgbClr val="FFFFFF"/>
                </a:solidFill>
              </a:rPr>
              <a:t>of the road as contained in this title.</a:t>
            </a:r>
          </a:p>
          <a:p>
            <a:pPr eaLnBrk="1" fontAlgn="base" hangingPunct="1">
              <a:spcBef>
                <a:spcPct val="0"/>
              </a:spcBef>
              <a:spcAft>
                <a:spcPct val="0"/>
              </a:spcAft>
            </a:pPr>
            <a:r>
              <a:rPr lang="en-US" altLang="en-US">
                <a:solidFill>
                  <a:srgbClr val="FFFFFF"/>
                </a:solidFill>
              </a:rPr>
              <a:t/>
            </a:r>
            <a:br>
              <a:rPr lang="en-US" altLang="en-US">
                <a:solidFill>
                  <a:srgbClr val="FFFFFF"/>
                </a:solidFill>
              </a:rPr>
            </a:br>
            <a:r>
              <a:rPr lang="en-US" altLang="en-US" i="1">
                <a:solidFill>
                  <a:srgbClr val="FFFFFF"/>
                </a:solidFill>
              </a:rPr>
              <a:t>This statement reiterates the necessity for cyclists to conform</a:t>
            </a:r>
            <a:br>
              <a:rPr lang="en-US" altLang="en-US" i="1">
                <a:solidFill>
                  <a:srgbClr val="FFFFFF"/>
                </a:solidFill>
              </a:rPr>
            </a:br>
            <a:r>
              <a:rPr lang="en-US" altLang="en-US" i="1">
                <a:solidFill>
                  <a:srgbClr val="FFFFFF"/>
                </a:solidFill>
              </a:rPr>
              <a:t>to the </a:t>
            </a:r>
            <a:r>
              <a:rPr lang="en-US" altLang="en-US" i="1">
                <a:solidFill>
                  <a:srgbClr val="FFFF00"/>
                </a:solidFill>
              </a:rPr>
              <a:t>expectations of other road users </a:t>
            </a:r>
            <a:r>
              <a:rPr lang="en-US" altLang="en-US" i="1">
                <a:solidFill>
                  <a:srgbClr val="FFFFFF"/>
                </a:solidFill>
              </a:rPr>
              <a:t>in order to ensure the safety of all.</a:t>
            </a:r>
          </a:p>
        </p:txBody>
      </p:sp>
    </p:spTree>
    <p:extLst>
      <p:ext uri="{BB962C8B-B14F-4D97-AF65-F5344CB8AC3E}">
        <p14:creationId xmlns:p14="http://schemas.microsoft.com/office/powerpoint/2010/main" val="2981146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2438400" y="3810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30723" name="TextBox 2"/>
          <p:cNvSpPr txBox="1">
            <a:spLocks noChangeArrowheads="1"/>
          </p:cNvSpPr>
          <p:nvPr/>
        </p:nvSpPr>
        <p:spPr bwMode="auto">
          <a:xfrm>
            <a:off x="1828800" y="1752601"/>
            <a:ext cx="8305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(b) Operation on shoulder.</a:t>
            </a:r>
            <a:r>
              <a:rPr lang="en-US" altLang="en-US">
                <a:solidFill>
                  <a:srgbClr val="FFFFFF"/>
                </a:solidFill>
              </a:rPr>
              <a:t> -- A pedalcycle may be operated on the</a:t>
            </a:r>
            <a:br>
              <a:rPr lang="en-US" altLang="en-US">
                <a:solidFill>
                  <a:srgbClr val="FFFFFF"/>
                </a:solidFill>
              </a:rPr>
            </a:br>
            <a:r>
              <a:rPr lang="en-US" altLang="en-US">
                <a:solidFill>
                  <a:srgbClr val="FFFFFF"/>
                </a:solidFill>
              </a:rPr>
              <a:t>shoulder of a highway and shall be operated in the same direction as</a:t>
            </a:r>
            <a:br>
              <a:rPr lang="en-US" altLang="en-US">
                <a:solidFill>
                  <a:srgbClr val="FFFFFF"/>
                </a:solidFill>
              </a:rPr>
            </a:br>
            <a:r>
              <a:rPr lang="en-US" altLang="en-US">
                <a:solidFill>
                  <a:srgbClr val="FFFFFF"/>
                </a:solidFill>
              </a:rPr>
              <a:t>required of vehicles operated on the roadway.</a:t>
            </a:r>
          </a:p>
          <a:p>
            <a:pPr eaLnBrk="1" fontAlgn="base" hangingPunct="1">
              <a:spcBef>
                <a:spcPct val="0"/>
              </a:spcBef>
              <a:spcAft>
                <a:spcPct val="0"/>
              </a:spcAft>
            </a:pPr>
            <a:r>
              <a:rPr lang="en-US" altLang="en-US">
                <a:solidFill>
                  <a:srgbClr val="FFFFFF"/>
                </a:solidFill>
              </a:rPr>
              <a:t/>
            </a:r>
            <a:br>
              <a:rPr lang="en-US" altLang="en-US">
                <a:solidFill>
                  <a:srgbClr val="FFFFFF"/>
                </a:solidFill>
              </a:rPr>
            </a:br>
            <a:r>
              <a:rPr lang="en-US" altLang="en-US" i="1">
                <a:solidFill>
                  <a:srgbClr val="FFFF00"/>
                </a:solidFill>
              </a:rPr>
              <a:t>A bicycle may be operated on either a shoulder or on the roadway </a:t>
            </a:r>
            <a:r>
              <a:rPr lang="en-US" altLang="en-US" i="1">
                <a:solidFill>
                  <a:srgbClr val="FFFFFF"/>
                </a:solidFill>
              </a:rPr>
              <a:t>(the travel lanes). The locations will be based upon traffic volume, the physical condition of the travel lanes or the shoulder, traffic speed, the bicyclist's intended direction, and other safety factors.</a:t>
            </a:r>
          </a:p>
        </p:txBody>
      </p:sp>
    </p:spTree>
    <p:extLst>
      <p:ext uri="{BB962C8B-B14F-4D97-AF65-F5344CB8AC3E}">
        <p14:creationId xmlns:p14="http://schemas.microsoft.com/office/powerpoint/2010/main" val="2132410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2438400" y="1524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31747" name="TextBox 2"/>
          <p:cNvSpPr txBox="1">
            <a:spLocks noChangeArrowheads="1"/>
          </p:cNvSpPr>
          <p:nvPr/>
        </p:nvSpPr>
        <p:spPr bwMode="auto">
          <a:xfrm>
            <a:off x="1981200" y="1524001"/>
            <a:ext cx="83058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Section 3505.</a:t>
            </a:r>
          </a:p>
          <a:p>
            <a:pPr eaLnBrk="1" fontAlgn="base" hangingPunct="1">
              <a:spcBef>
                <a:spcPct val="0"/>
              </a:spcBef>
              <a:spcAft>
                <a:spcPct val="0"/>
              </a:spcAft>
            </a:pPr>
            <a:r>
              <a:rPr lang="en-US" altLang="en-US" b="1">
                <a:solidFill>
                  <a:srgbClr val="FFFFFF"/>
                </a:solidFill>
              </a:rPr>
              <a:t>(c) Slower than prevailing speeds.</a:t>
            </a:r>
            <a:r>
              <a:rPr lang="en-US" altLang="en-US">
                <a:solidFill>
                  <a:srgbClr val="FFFFFF"/>
                </a:solidFill>
              </a:rPr>
              <a:t>-- A pedalcycle operated at</a:t>
            </a:r>
            <a:br>
              <a:rPr lang="en-US" altLang="en-US">
                <a:solidFill>
                  <a:srgbClr val="FFFFFF"/>
                </a:solidFill>
              </a:rPr>
            </a:br>
            <a:r>
              <a:rPr lang="en-US" altLang="en-US">
                <a:solidFill>
                  <a:srgbClr val="FFFFFF"/>
                </a:solidFill>
              </a:rPr>
              <a:t>slower than prevailing speed shall be operated in accordance with the</a:t>
            </a:r>
            <a:br>
              <a:rPr lang="en-US" altLang="en-US">
                <a:solidFill>
                  <a:srgbClr val="FFFFFF"/>
                </a:solidFill>
              </a:rPr>
            </a:br>
            <a:r>
              <a:rPr lang="en-US" altLang="en-US">
                <a:solidFill>
                  <a:srgbClr val="FFFFFF"/>
                </a:solidFill>
              </a:rPr>
              <a:t>provisions of Section 3301(b), unless it is unsafe to do so.</a:t>
            </a:r>
            <a:br>
              <a:rPr lang="en-US" altLang="en-US">
                <a:solidFill>
                  <a:srgbClr val="FFFFFF"/>
                </a:solidFill>
              </a:rPr>
            </a:br>
            <a:r>
              <a:rPr lang="en-US" altLang="en-US">
                <a:solidFill>
                  <a:srgbClr val="FFFFFF"/>
                </a:solidFill>
              </a:rPr>
              <a:t/>
            </a:r>
            <a:br>
              <a:rPr lang="en-US" altLang="en-US">
                <a:solidFill>
                  <a:srgbClr val="FFFFFF"/>
                </a:solidFill>
              </a:rPr>
            </a:br>
            <a:r>
              <a:rPr lang="en-US" altLang="en-US" b="1">
                <a:solidFill>
                  <a:srgbClr val="FFFFFF"/>
                </a:solidFill>
              </a:rPr>
              <a:t>[3301(b). Vehicle proceeding at less than normal speed. </a:t>
            </a:r>
            <a:r>
              <a:rPr lang="en-US" altLang="en-US">
                <a:solidFill>
                  <a:srgbClr val="FFFFFF"/>
                </a:solidFill>
              </a:rPr>
              <a:t/>
            </a:r>
            <a:br>
              <a:rPr lang="en-US" altLang="en-US">
                <a:solidFill>
                  <a:srgbClr val="FFFFFF"/>
                </a:solidFill>
              </a:rPr>
            </a:br>
            <a:r>
              <a:rPr lang="en-US" altLang="en-US">
                <a:solidFill>
                  <a:srgbClr val="FFFFFF"/>
                </a:solidFill>
              </a:rPr>
              <a:t>Upon all roadways, any vehicles proceeding at less than the normal speed of traffic at the time and place under the conditions than existing shall be driven in the right-hand lane then available for traffic, </a:t>
            </a:r>
            <a:r>
              <a:rPr lang="en-US" altLang="en-US">
                <a:solidFill>
                  <a:srgbClr val="FFFF00"/>
                </a:solidFill>
              </a:rPr>
              <a:t>or as close as practicable to the right-hand curb or edge of the roadway</a:t>
            </a:r>
            <a:r>
              <a:rPr lang="en-US" altLang="en-US">
                <a:solidFill>
                  <a:srgbClr val="FFFFFF"/>
                </a:solidFill>
              </a:rPr>
              <a:t>, except when overtaking and passing another vehicle proceeding in the same direction or when preparing for a left turn at an intersection or into an alley, private road or driveway. This subsection does not apply to a driver who must necessarily drive in a lane other than the right-hand lane to continue on his intended route.]</a:t>
            </a:r>
            <a:br>
              <a:rPr lang="en-US" altLang="en-US">
                <a:solidFill>
                  <a:srgbClr val="FFFFFF"/>
                </a:solidFill>
              </a:rPr>
            </a:br>
            <a:r>
              <a:rPr lang="en-US" altLang="en-US">
                <a:solidFill>
                  <a:srgbClr val="FFFFFF"/>
                </a:solidFill>
              </a:rPr>
              <a:t/>
            </a:r>
            <a:br>
              <a:rPr lang="en-US" altLang="en-US">
                <a:solidFill>
                  <a:srgbClr val="FFFFFF"/>
                </a:solidFill>
              </a:rPr>
            </a:br>
            <a:r>
              <a:rPr lang="en-US" altLang="en-US" i="1">
                <a:solidFill>
                  <a:srgbClr val="FFFFFF"/>
                </a:solidFill>
              </a:rPr>
              <a:t>Taken together, 3505 (c) and 3301 (b) state that slower vehicles should keep to the right, which is the normal expectation of all road users, while permitting bicyclists to make movements consistent with their intended route.</a:t>
            </a:r>
          </a:p>
        </p:txBody>
      </p:sp>
    </p:spTree>
    <p:extLst>
      <p:ext uri="{BB962C8B-B14F-4D97-AF65-F5344CB8AC3E}">
        <p14:creationId xmlns:p14="http://schemas.microsoft.com/office/powerpoint/2010/main" val="3728294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2438400" y="3810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32771" name="TextBox 2"/>
          <p:cNvSpPr txBox="1">
            <a:spLocks noChangeArrowheads="1"/>
          </p:cNvSpPr>
          <p:nvPr/>
        </p:nvSpPr>
        <p:spPr bwMode="auto">
          <a:xfrm>
            <a:off x="1905000" y="1828800"/>
            <a:ext cx="8305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(e) Limitation on riding abreast.</a:t>
            </a:r>
            <a:r>
              <a:rPr lang="en-US" altLang="en-US">
                <a:solidFill>
                  <a:srgbClr val="FFFFFF"/>
                </a:solidFill>
              </a:rPr>
              <a:t> -- Persons riding pedalcycles upon a</a:t>
            </a:r>
            <a:br>
              <a:rPr lang="en-US" altLang="en-US">
                <a:solidFill>
                  <a:srgbClr val="FFFFFF"/>
                </a:solidFill>
              </a:rPr>
            </a:br>
            <a:r>
              <a:rPr lang="en-US" altLang="en-US">
                <a:solidFill>
                  <a:srgbClr val="FFFFFF"/>
                </a:solidFill>
              </a:rPr>
              <a:t>roadway </a:t>
            </a:r>
            <a:r>
              <a:rPr lang="en-US" altLang="en-US">
                <a:solidFill>
                  <a:srgbClr val="FFFF00"/>
                </a:solidFill>
              </a:rPr>
              <a:t>shall not ride more than two abreast</a:t>
            </a:r>
            <a:r>
              <a:rPr lang="en-US" altLang="en-US">
                <a:solidFill>
                  <a:srgbClr val="FFFFFF"/>
                </a:solidFill>
              </a:rPr>
              <a:t>, except on paths or parts of</a:t>
            </a:r>
            <a:br>
              <a:rPr lang="en-US" altLang="en-US">
                <a:solidFill>
                  <a:srgbClr val="FFFFFF"/>
                </a:solidFill>
              </a:rPr>
            </a:br>
            <a:r>
              <a:rPr lang="en-US" altLang="en-US">
                <a:solidFill>
                  <a:srgbClr val="FFFFFF"/>
                </a:solidFill>
              </a:rPr>
              <a:t>roadways set aside for the exclusive use of pedalcycles.</a:t>
            </a:r>
            <a:br>
              <a:rPr lang="en-US" altLang="en-US">
                <a:solidFill>
                  <a:srgbClr val="FFFFFF"/>
                </a:solidFill>
              </a:rPr>
            </a:br>
            <a:endParaRPr lang="en-US" altLang="en-US">
              <a:solidFill>
                <a:srgbClr val="FFFFFF"/>
              </a:solidFill>
            </a:endParaRPr>
          </a:p>
        </p:txBody>
      </p:sp>
    </p:spTree>
    <p:extLst>
      <p:ext uri="{BB962C8B-B14F-4D97-AF65-F5344CB8AC3E}">
        <p14:creationId xmlns:p14="http://schemas.microsoft.com/office/powerpoint/2010/main" val="2350899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2438400" y="3810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33795" name="TextBox 2"/>
          <p:cNvSpPr txBox="1">
            <a:spLocks noChangeArrowheads="1"/>
          </p:cNvSpPr>
          <p:nvPr/>
        </p:nvSpPr>
        <p:spPr bwMode="auto">
          <a:xfrm>
            <a:off x="1905000" y="1828801"/>
            <a:ext cx="83058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Section 3112. Traffic-control signals.</a:t>
            </a:r>
            <a:r>
              <a:rPr lang="en-US" altLang="en-US">
                <a:solidFill>
                  <a:srgbClr val="FFFFFF"/>
                </a:solidFill>
              </a:rPr>
              <a:t/>
            </a:r>
            <a:br>
              <a:rPr lang="en-US" altLang="en-US">
                <a:solidFill>
                  <a:srgbClr val="FFFFFF"/>
                </a:solidFill>
              </a:rPr>
            </a:br>
            <a:r>
              <a:rPr lang="en-US" altLang="en-US" b="1">
                <a:solidFill>
                  <a:srgbClr val="FFFFFF"/>
                </a:solidFill>
              </a:rPr>
              <a:t>(c) </a:t>
            </a:r>
            <a:r>
              <a:rPr lang="en-US" altLang="en-US">
                <a:solidFill>
                  <a:srgbClr val="FFFFFF"/>
                </a:solidFill>
              </a:rPr>
              <a:t>Inoperable or malfunctioning signal.-If a traffic-control signal is out of operation or is not functioning properly, vehicular traffic facing a:</a:t>
            </a:r>
          </a:p>
          <a:p>
            <a:pPr eaLnBrk="1" fontAlgn="base" hangingPunct="1">
              <a:spcBef>
                <a:spcPct val="0"/>
              </a:spcBef>
              <a:spcAft>
                <a:spcPct val="0"/>
              </a:spcAft>
            </a:pPr>
            <a:r>
              <a:rPr lang="en-US" altLang="en-US">
                <a:solidFill>
                  <a:srgbClr val="FFFFFF"/>
                </a:solidFill>
              </a:rPr>
              <a:t/>
            </a:r>
            <a:br>
              <a:rPr lang="en-US" altLang="en-US">
                <a:solidFill>
                  <a:srgbClr val="FFFFFF"/>
                </a:solidFill>
              </a:rPr>
            </a:br>
            <a:r>
              <a:rPr lang="en-US" altLang="en-US" b="1">
                <a:solidFill>
                  <a:srgbClr val="FFFFFF"/>
                </a:solidFill>
              </a:rPr>
              <a:t>(1) </a:t>
            </a:r>
            <a:r>
              <a:rPr lang="en-US" altLang="en-US">
                <a:solidFill>
                  <a:srgbClr val="FFFFFF"/>
                </a:solidFill>
              </a:rPr>
              <a:t>Green or yellow signal my proceed with caution as indicated on subsection(a)(1) and (2).</a:t>
            </a:r>
          </a:p>
          <a:p>
            <a:pPr eaLnBrk="1" fontAlgn="base" hangingPunct="1">
              <a:spcBef>
                <a:spcPct val="0"/>
              </a:spcBef>
              <a:spcAft>
                <a:spcPct val="0"/>
              </a:spcAft>
            </a:pPr>
            <a:r>
              <a:rPr lang="en-US" altLang="en-US">
                <a:solidFill>
                  <a:srgbClr val="FFFFFF"/>
                </a:solidFill>
              </a:rPr>
              <a:t/>
            </a:r>
            <a:br>
              <a:rPr lang="en-US" altLang="en-US">
                <a:solidFill>
                  <a:srgbClr val="FFFFFF"/>
                </a:solidFill>
              </a:rPr>
            </a:br>
            <a:r>
              <a:rPr lang="en-US" altLang="en-US" b="1">
                <a:solidFill>
                  <a:srgbClr val="FFFFFF"/>
                </a:solidFill>
              </a:rPr>
              <a:t>(2)</a:t>
            </a:r>
            <a:r>
              <a:rPr lang="en-US" altLang="en-US">
                <a:solidFill>
                  <a:srgbClr val="FFFFFF"/>
                </a:solidFill>
              </a:rPr>
              <a:t> Red or completely unlighted signal shall stop in the same manner as a stop sign, and the right to proceed shall be subject to the rules applicable after making a stop at a stop sign as provided in section 3323 (relating to stop signs and yield signs). </a:t>
            </a:r>
            <a:br>
              <a:rPr lang="en-US" altLang="en-US">
                <a:solidFill>
                  <a:srgbClr val="FFFFFF"/>
                </a:solidFill>
              </a:rPr>
            </a:br>
            <a:r>
              <a:rPr lang="en-US" altLang="en-US">
                <a:solidFill>
                  <a:srgbClr val="FFFFFF"/>
                </a:solidFill>
              </a:rPr>
              <a:t/>
            </a:r>
            <a:br>
              <a:rPr lang="en-US" altLang="en-US">
                <a:solidFill>
                  <a:srgbClr val="FFFFFF"/>
                </a:solidFill>
              </a:rPr>
            </a:br>
            <a:r>
              <a:rPr lang="en-US" altLang="en-US">
                <a:solidFill>
                  <a:srgbClr val="FFFFFF"/>
                </a:solidFill>
              </a:rPr>
              <a:t/>
            </a:r>
            <a:br>
              <a:rPr lang="en-US" altLang="en-US">
                <a:solidFill>
                  <a:srgbClr val="FFFFFF"/>
                </a:solidFill>
              </a:rPr>
            </a:br>
            <a:r>
              <a:rPr lang="en-US" altLang="en-US">
                <a:solidFill>
                  <a:srgbClr val="FFFFFF"/>
                </a:solidFill>
              </a:rPr>
              <a:t/>
            </a:r>
            <a:br>
              <a:rPr lang="en-US" altLang="en-US">
                <a:solidFill>
                  <a:srgbClr val="FFFFFF"/>
                </a:solidFill>
              </a:rPr>
            </a:br>
            <a:endParaRPr lang="en-US" altLang="en-US">
              <a:solidFill>
                <a:srgbClr val="FFFFFF"/>
              </a:solidFill>
            </a:endParaRPr>
          </a:p>
        </p:txBody>
      </p:sp>
    </p:spTree>
    <p:extLst>
      <p:ext uri="{BB962C8B-B14F-4D97-AF65-F5344CB8AC3E}">
        <p14:creationId xmlns:p14="http://schemas.microsoft.com/office/powerpoint/2010/main" val="2478538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Box 1"/>
          <p:cNvSpPr txBox="1">
            <a:spLocks noChangeArrowheads="1"/>
          </p:cNvSpPr>
          <p:nvPr/>
        </p:nvSpPr>
        <p:spPr bwMode="auto">
          <a:xfrm>
            <a:off x="2362200" y="228601"/>
            <a:ext cx="7620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pPr>
            <a:r>
              <a:rPr lang="en-US" altLang="en-US" sz="4000">
                <a:solidFill>
                  <a:srgbClr val="FFFFFF"/>
                </a:solidFill>
              </a:rPr>
              <a:t>PA MOTOR VEHICLE CODE AND BICYCLISTS</a:t>
            </a:r>
            <a:endParaRPr lang="en-US" altLang="en-US">
              <a:solidFill>
                <a:srgbClr val="FFFFFF"/>
              </a:solidFill>
            </a:endParaRPr>
          </a:p>
        </p:txBody>
      </p:sp>
      <p:sp>
        <p:nvSpPr>
          <p:cNvPr id="34819" name="TextBox 2"/>
          <p:cNvSpPr txBox="1">
            <a:spLocks noChangeArrowheads="1"/>
          </p:cNvSpPr>
          <p:nvPr/>
        </p:nvSpPr>
        <p:spPr bwMode="auto">
          <a:xfrm>
            <a:off x="1828800" y="1447800"/>
            <a:ext cx="8305800"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en-US" altLang="en-US" b="1">
                <a:solidFill>
                  <a:srgbClr val="FFFFFF"/>
                </a:solidFill>
              </a:rPr>
              <a:t>Section 3112. Traffic-control signals.</a:t>
            </a:r>
          </a:p>
          <a:p>
            <a:pPr eaLnBrk="1" fontAlgn="base" hangingPunct="1">
              <a:spcBef>
                <a:spcPct val="0"/>
              </a:spcBef>
              <a:spcAft>
                <a:spcPct val="0"/>
              </a:spcAft>
            </a:pPr>
            <a:endParaRPr lang="en-US" altLang="en-US" b="1">
              <a:solidFill>
                <a:srgbClr val="FFFFFF"/>
              </a:solidFill>
            </a:endParaRPr>
          </a:p>
          <a:p>
            <a:pPr eaLnBrk="1" fontAlgn="base" hangingPunct="1">
              <a:spcBef>
                <a:spcPct val="0"/>
              </a:spcBef>
              <a:spcAft>
                <a:spcPct val="0"/>
              </a:spcAft>
            </a:pPr>
            <a:r>
              <a:rPr lang="en-US" altLang="en-US">
                <a:solidFill>
                  <a:srgbClr val="FFFFFF"/>
                </a:solidFill>
              </a:rPr>
              <a:t> </a:t>
            </a:r>
            <a:r>
              <a:rPr lang="en-US" altLang="en-US" i="1">
                <a:solidFill>
                  <a:srgbClr val="FFFFFF"/>
                </a:solidFill>
              </a:rPr>
              <a:t>Standard traffic signals sometimes do not detect bicycles, You may be unable to pass through a signalized intersection because the green signal is never received. When faced with this problem, you may treat the signal as malfunctioning and take the following steps to safely proceed though the intersection. </a:t>
            </a:r>
          </a:p>
          <a:p>
            <a:pPr eaLnBrk="1" fontAlgn="base" hangingPunct="1">
              <a:spcBef>
                <a:spcPct val="0"/>
              </a:spcBef>
              <a:spcAft>
                <a:spcPct val="0"/>
              </a:spcAft>
            </a:pPr>
            <a:r>
              <a:rPr lang="en-US" altLang="en-US" i="1">
                <a:solidFill>
                  <a:srgbClr val="FFFFFF"/>
                </a:solidFill>
              </a:rPr>
              <a:t>First, determine that the signal will not detect you . Try to position the bicycle directly over the saw cuts in the pavement behind the white painted "stop bar" at the head of the lane. These cuts, which often take the shape of a elongated hexagon, contain the loop wires that detect vehicles. If no cuts are evident, you may have to guess their location. </a:t>
            </a:r>
          </a:p>
          <a:p>
            <a:pPr eaLnBrk="1" fontAlgn="base" hangingPunct="1">
              <a:spcBef>
                <a:spcPct val="0"/>
              </a:spcBef>
              <a:spcAft>
                <a:spcPct val="0"/>
              </a:spcAft>
            </a:pPr>
            <a:endParaRPr lang="en-US" altLang="en-US" i="1">
              <a:solidFill>
                <a:srgbClr val="FFFFFF"/>
              </a:solidFill>
            </a:endParaRPr>
          </a:p>
          <a:p>
            <a:pPr eaLnBrk="1" fontAlgn="base" hangingPunct="1">
              <a:spcBef>
                <a:spcPct val="0"/>
              </a:spcBef>
              <a:spcAft>
                <a:spcPct val="0"/>
              </a:spcAft>
            </a:pPr>
            <a:r>
              <a:rPr lang="en-US" altLang="en-US" i="1">
                <a:solidFill>
                  <a:srgbClr val="FFFF00"/>
                </a:solidFill>
              </a:rPr>
              <a:t>Wait for a complete cycle of the signal through all legs of the intersection</a:t>
            </a:r>
            <a:r>
              <a:rPr lang="en-US" altLang="en-US" i="1">
                <a:solidFill>
                  <a:srgbClr val="FFFFFF"/>
                </a:solidFill>
              </a:rPr>
              <a:t>. If you still believe that the signal will not detect you, treat the red signal as a</a:t>
            </a:r>
            <a:r>
              <a:rPr lang="en-US" altLang="en-US" b="1" i="1">
                <a:solidFill>
                  <a:srgbClr val="FFFFFF"/>
                </a:solidFill>
              </a:rPr>
              <a:t> stop sign</a:t>
            </a:r>
            <a:r>
              <a:rPr lang="en-US" altLang="en-US" i="1">
                <a:solidFill>
                  <a:srgbClr val="FFFFFF"/>
                </a:solidFill>
              </a:rPr>
              <a:t> and proceed through the intersection </a:t>
            </a:r>
            <a:r>
              <a:rPr lang="en-US" altLang="en-US" b="1" i="1">
                <a:solidFill>
                  <a:srgbClr val="FFFFFF"/>
                </a:solidFill>
              </a:rPr>
              <a:t>only after yielding the right -of-way to all intersecting traffic (including pedestrians) that may be</a:t>
            </a:r>
            <a:r>
              <a:rPr lang="en-US" altLang="en-US" i="1">
                <a:solidFill>
                  <a:srgbClr val="FFFFFF"/>
                </a:solidFill>
              </a:rPr>
              <a:t> </a:t>
            </a:r>
            <a:r>
              <a:rPr lang="en-US" altLang="en-US" b="1" i="1">
                <a:solidFill>
                  <a:srgbClr val="FFFFFF"/>
                </a:solidFill>
              </a:rPr>
              <a:t>close enough to constitute a hazard during the time when you are moving across or within the intersection or junction of roadways.</a:t>
            </a:r>
            <a:endParaRPr lang="en-US" altLang="en-US" i="1">
              <a:solidFill>
                <a:srgbClr val="FFFFFF"/>
              </a:solidFill>
            </a:endParaRPr>
          </a:p>
        </p:txBody>
      </p:sp>
    </p:spTree>
    <p:extLst>
      <p:ext uri="{BB962C8B-B14F-4D97-AF65-F5344CB8AC3E}">
        <p14:creationId xmlns:p14="http://schemas.microsoft.com/office/powerpoint/2010/main" val="4040021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TotalTime>
  <Words>481</Words>
  <Application>Microsoft Office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Beam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Smith</dc:creator>
  <cp:lastModifiedBy>Paul Smith</cp:lastModifiedBy>
  <cp:revision>1</cp:revision>
  <dcterms:created xsi:type="dcterms:W3CDTF">2015-11-21T14:44:55Z</dcterms:created>
  <dcterms:modified xsi:type="dcterms:W3CDTF">2015-11-21T14:51:57Z</dcterms:modified>
</cp:coreProperties>
</file>