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81" r:id="rId1"/>
  </p:sldMasterIdLst>
  <p:notesMasterIdLst>
    <p:notesMasterId r:id="rId16"/>
  </p:notesMasterIdLst>
  <p:sldIdLst>
    <p:sldId id="256" r:id="rId2"/>
    <p:sldId id="284" r:id="rId3"/>
    <p:sldId id="257" r:id="rId4"/>
    <p:sldId id="268" r:id="rId5"/>
    <p:sldId id="288" r:id="rId6"/>
    <p:sldId id="289" r:id="rId7"/>
    <p:sldId id="294" r:id="rId8"/>
    <p:sldId id="290" r:id="rId9"/>
    <p:sldId id="291" r:id="rId10"/>
    <p:sldId id="293" r:id="rId11"/>
    <p:sldId id="295" r:id="rId12"/>
    <p:sldId id="297" r:id="rId13"/>
    <p:sldId id="298" r:id="rId14"/>
    <p:sldId id="296"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562" autoAdjust="0"/>
    <p:restoredTop sz="93467" autoAdjust="0"/>
  </p:normalViewPr>
  <p:slideViewPr>
    <p:cSldViewPr snapToGrid="0">
      <p:cViewPr varScale="1">
        <p:scale>
          <a:sx n="104" d="100"/>
          <a:sy n="104" d="100"/>
        </p:scale>
        <p:origin x="780" y="114"/>
      </p:cViewPr>
      <p:guideLst/>
    </p:cSldViewPr>
  </p:slideViewPr>
  <p:outlineViewPr>
    <p:cViewPr>
      <p:scale>
        <a:sx n="33" d="100"/>
        <a:sy n="33" d="100"/>
      </p:scale>
      <p:origin x="0" y="-1152"/>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7772AC7-1B8A-4A05-84FC-F953CB44BD6B}"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US"/>
        </a:p>
      </dgm:t>
    </dgm:pt>
    <dgm:pt modelId="{8C77EB2C-3D2D-4F2E-AFC0-D55FA884444B}">
      <dgm:prSet/>
      <dgm:spPr/>
      <dgm:t>
        <a:bodyPr/>
        <a:lstStyle/>
        <a:p>
          <a:r>
            <a:rPr lang="en-US" dirty="0">
              <a:latin typeface="Arial" panose="020B0604020202020204" pitchFamily="34" charset="0"/>
              <a:cs typeface="Arial" panose="020B0604020202020204" pitchFamily="34" charset="0"/>
            </a:rPr>
            <a:t>DD Providers are suffering from </a:t>
          </a:r>
          <a:r>
            <a:rPr lang="en-US" b="1" u="sng" dirty="0">
              <a:latin typeface="Arial" panose="020B0604020202020204" pitchFamily="34" charset="0"/>
              <a:cs typeface="Arial" panose="020B0604020202020204" pitchFamily="34" charset="0"/>
            </a:rPr>
            <a:t>unprecedented</a:t>
          </a:r>
          <a:r>
            <a:rPr lang="en-US" dirty="0">
              <a:latin typeface="Arial" panose="020B0604020202020204" pitchFamily="34" charset="0"/>
              <a:cs typeface="Arial" panose="020B0604020202020204" pitchFamily="34" charset="0"/>
            </a:rPr>
            <a:t> losses and a lack of state support.</a:t>
          </a:r>
        </a:p>
      </dgm:t>
    </dgm:pt>
    <dgm:pt modelId="{914E1378-B0C0-4F89-B28D-05F7484DB861}" type="parTrans" cxnId="{2F08E244-75E2-43E2-9927-F1B6D6C123DE}">
      <dgm:prSet/>
      <dgm:spPr/>
      <dgm:t>
        <a:bodyPr/>
        <a:lstStyle/>
        <a:p>
          <a:endParaRPr lang="en-US"/>
        </a:p>
      </dgm:t>
    </dgm:pt>
    <dgm:pt modelId="{29C2BC02-86B4-40A8-B0A4-66FDC9921954}" type="sibTrans" cxnId="{2F08E244-75E2-43E2-9927-F1B6D6C123DE}">
      <dgm:prSet/>
      <dgm:spPr/>
      <dgm:t>
        <a:bodyPr/>
        <a:lstStyle/>
        <a:p>
          <a:endParaRPr lang="en-US"/>
        </a:p>
      </dgm:t>
    </dgm:pt>
    <dgm:pt modelId="{069E9DB7-9ADC-4083-91A5-B25F84685E77}">
      <dgm:prSet/>
      <dgm:spPr/>
      <dgm:t>
        <a:bodyPr/>
        <a:lstStyle/>
        <a:p>
          <a:r>
            <a:rPr lang="en-US" dirty="0">
              <a:latin typeface="Arial" panose="020B0604020202020204" pitchFamily="34" charset="0"/>
              <a:cs typeface="Arial" panose="020B0604020202020204" pitchFamily="34" charset="0"/>
            </a:rPr>
            <a:t>5 of Nebraska’s largest providers combined financial data for Q3 2021 compared to Q3 2019 and showed a </a:t>
          </a:r>
          <a:r>
            <a:rPr lang="en-US" b="1" u="sng" dirty="0">
              <a:latin typeface="Arial" panose="020B0604020202020204" pitchFamily="34" charset="0"/>
              <a:cs typeface="Arial" panose="020B0604020202020204" pitchFamily="34" charset="0"/>
            </a:rPr>
            <a:t>net margin loss of 12%.</a:t>
          </a:r>
        </a:p>
      </dgm:t>
    </dgm:pt>
    <dgm:pt modelId="{823F649B-267A-4B16-BC3C-6D11A7F82A88}" type="parTrans" cxnId="{5D19A610-3602-4E6B-A08A-60A48592BCCE}">
      <dgm:prSet/>
      <dgm:spPr/>
      <dgm:t>
        <a:bodyPr/>
        <a:lstStyle/>
        <a:p>
          <a:endParaRPr lang="en-US"/>
        </a:p>
      </dgm:t>
    </dgm:pt>
    <dgm:pt modelId="{8FC31A04-8018-40D1-9439-B5DAE3A73F52}" type="sibTrans" cxnId="{5D19A610-3602-4E6B-A08A-60A48592BCCE}">
      <dgm:prSet/>
      <dgm:spPr/>
      <dgm:t>
        <a:bodyPr/>
        <a:lstStyle/>
        <a:p>
          <a:endParaRPr lang="en-US"/>
        </a:p>
      </dgm:t>
    </dgm:pt>
    <dgm:pt modelId="{67675AB4-A6C1-4CA0-A2A3-CC8EC3B783E5}">
      <dgm:prSet/>
      <dgm:spPr/>
      <dgm:t>
        <a:bodyPr/>
        <a:lstStyle/>
        <a:p>
          <a:r>
            <a:rPr lang="en-US" dirty="0">
              <a:latin typeface="Arial" panose="020B0604020202020204" pitchFamily="34" charset="0"/>
              <a:cs typeface="Arial" panose="020B0604020202020204" pitchFamily="34" charset="0"/>
            </a:rPr>
            <a:t>These 5 providers made a combined profit margin of 2.6% in Q3 2019. Q3 2021 showed a net loss among these providers of 10.6%.</a:t>
          </a:r>
        </a:p>
      </dgm:t>
    </dgm:pt>
    <dgm:pt modelId="{23A9B645-B132-4370-B288-0CE330A454DB}" type="parTrans" cxnId="{94B1D539-89D8-4433-85F0-0AD69A8A5E23}">
      <dgm:prSet/>
      <dgm:spPr/>
      <dgm:t>
        <a:bodyPr/>
        <a:lstStyle/>
        <a:p>
          <a:endParaRPr lang="en-US"/>
        </a:p>
      </dgm:t>
    </dgm:pt>
    <dgm:pt modelId="{3239F025-061A-4C8C-B257-00E249740092}" type="sibTrans" cxnId="{94B1D539-89D8-4433-85F0-0AD69A8A5E23}">
      <dgm:prSet/>
      <dgm:spPr/>
      <dgm:t>
        <a:bodyPr/>
        <a:lstStyle/>
        <a:p>
          <a:endParaRPr lang="en-US"/>
        </a:p>
      </dgm:t>
    </dgm:pt>
    <dgm:pt modelId="{7741DA88-D3EF-4E06-8E97-D071BD095D27}">
      <dgm:prSet/>
      <dgm:spPr/>
      <dgm:t>
        <a:bodyPr/>
        <a:lstStyle/>
        <a:p>
          <a:r>
            <a:rPr lang="en-US" dirty="0">
              <a:latin typeface="Arial" panose="020B0604020202020204" pitchFamily="34" charset="0"/>
              <a:cs typeface="Arial" panose="020B0604020202020204" pitchFamily="34" charset="0"/>
            </a:rPr>
            <a:t>BSDC compensation rates increased 20% for technicians in 2020. The 30% increase would allow DD providers </a:t>
          </a:r>
          <a:r>
            <a:rPr lang="en-US" b="1" u="sng" dirty="0">
              <a:latin typeface="Arial" panose="020B0604020202020204" pitchFamily="34" charset="0"/>
              <a:cs typeface="Arial" panose="020B0604020202020204" pitchFamily="34" charset="0"/>
            </a:rPr>
            <a:t>to increase their direct support payment rates </a:t>
          </a:r>
          <a:r>
            <a:rPr lang="en-US" dirty="0">
              <a:latin typeface="Arial" panose="020B0604020202020204" pitchFamily="34" charset="0"/>
              <a:cs typeface="Arial" panose="020B0604020202020204" pitchFamily="34" charset="0"/>
            </a:rPr>
            <a:t>alongside BSDC and </a:t>
          </a:r>
          <a:r>
            <a:rPr lang="en-US" b="1" u="sng" dirty="0">
              <a:latin typeface="Arial" panose="020B0604020202020204" pitchFamily="34" charset="0"/>
              <a:cs typeface="Arial" panose="020B0604020202020204" pitchFamily="34" charset="0"/>
            </a:rPr>
            <a:t>make up for the net margin loss.</a:t>
          </a:r>
        </a:p>
      </dgm:t>
    </dgm:pt>
    <dgm:pt modelId="{5F40A376-E189-466F-8158-B705FCA126DE}" type="parTrans" cxnId="{98ECB486-74BA-4136-90BF-6891678A1F17}">
      <dgm:prSet/>
      <dgm:spPr/>
      <dgm:t>
        <a:bodyPr/>
        <a:lstStyle/>
        <a:p>
          <a:endParaRPr lang="en-US"/>
        </a:p>
      </dgm:t>
    </dgm:pt>
    <dgm:pt modelId="{CBDF2E06-64D1-4C98-8A2C-8219E2D67E6E}" type="sibTrans" cxnId="{98ECB486-74BA-4136-90BF-6891678A1F17}">
      <dgm:prSet/>
      <dgm:spPr/>
      <dgm:t>
        <a:bodyPr/>
        <a:lstStyle/>
        <a:p>
          <a:endParaRPr lang="en-US"/>
        </a:p>
      </dgm:t>
    </dgm:pt>
    <dgm:pt modelId="{8D01C2EC-A6AA-41E9-A613-2CDEDE2A040C}" type="pres">
      <dgm:prSet presAssocID="{A7772AC7-1B8A-4A05-84FC-F953CB44BD6B}" presName="linear" presStyleCnt="0">
        <dgm:presLayoutVars>
          <dgm:animLvl val="lvl"/>
          <dgm:resizeHandles val="exact"/>
        </dgm:presLayoutVars>
      </dgm:prSet>
      <dgm:spPr/>
    </dgm:pt>
    <dgm:pt modelId="{9D6AD9A7-3C45-4813-A11C-5CB81DF97701}" type="pres">
      <dgm:prSet presAssocID="{8C77EB2C-3D2D-4F2E-AFC0-D55FA884444B}" presName="parentText" presStyleLbl="node1" presStyleIdx="0" presStyleCnt="4">
        <dgm:presLayoutVars>
          <dgm:chMax val="0"/>
          <dgm:bulletEnabled val="1"/>
        </dgm:presLayoutVars>
      </dgm:prSet>
      <dgm:spPr/>
    </dgm:pt>
    <dgm:pt modelId="{5CDC4A4C-3F57-4DDF-B9A3-12075732C7DF}" type="pres">
      <dgm:prSet presAssocID="{29C2BC02-86B4-40A8-B0A4-66FDC9921954}" presName="spacer" presStyleCnt="0"/>
      <dgm:spPr/>
    </dgm:pt>
    <dgm:pt modelId="{319D3C9B-FA51-4667-977B-5B05A9A763B5}" type="pres">
      <dgm:prSet presAssocID="{069E9DB7-9ADC-4083-91A5-B25F84685E77}" presName="parentText" presStyleLbl="node1" presStyleIdx="1" presStyleCnt="4">
        <dgm:presLayoutVars>
          <dgm:chMax val="0"/>
          <dgm:bulletEnabled val="1"/>
        </dgm:presLayoutVars>
      </dgm:prSet>
      <dgm:spPr/>
    </dgm:pt>
    <dgm:pt modelId="{92A5BA7A-1E7F-4591-814F-FA2A1C395BA8}" type="pres">
      <dgm:prSet presAssocID="{8FC31A04-8018-40D1-9439-B5DAE3A73F52}" presName="spacer" presStyleCnt="0"/>
      <dgm:spPr/>
    </dgm:pt>
    <dgm:pt modelId="{1182670B-1024-4E46-B86C-D39362875300}" type="pres">
      <dgm:prSet presAssocID="{67675AB4-A6C1-4CA0-A2A3-CC8EC3B783E5}" presName="parentText" presStyleLbl="node1" presStyleIdx="2" presStyleCnt="4">
        <dgm:presLayoutVars>
          <dgm:chMax val="0"/>
          <dgm:bulletEnabled val="1"/>
        </dgm:presLayoutVars>
      </dgm:prSet>
      <dgm:spPr/>
    </dgm:pt>
    <dgm:pt modelId="{83828F6D-2696-4C29-91F8-9501F3B1F740}" type="pres">
      <dgm:prSet presAssocID="{3239F025-061A-4C8C-B257-00E249740092}" presName="spacer" presStyleCnt="0"/>
      <dgm:spPr/>
    </dgm:pt>
    <dgm:pt modelId="{B6FB6689-3893-4CD6-AF21-22FB9F4366AF}" type="pres">
      <dgm:prSet presAssocID="{7741DA88-D3EF-4E06-8E97-D071BD095D27}" presName="parentText" presStyleLbl="node1" presStyleIdx="3" presStyleCnt="4" custScaleY="153258">
        <dgm:presLayoutVars>
          <dgm:chMax val="0"/>
          <dgm:bulletEnabled val="1"/>
        </dgm:presLayoutVars>
      </dgm:prSet>
      <dgm:spPr/>
    </dgm:pt>
  </dgm:ptLst>
  <dgm:cxnLst>
    <dgm:cxn modelId="{CC852701-1D46-494B-B6CD-88EB7E05BA71}" type="presOf" srcId="{67675AB4-A6C1-4CA0-A2A3-CC8EC3B783E5}" destId="{1182670B-1024-4E46-B86C-D39362875300}" srcOrd="0" destOrd="0" presId="urn:microsoft.com/office/officeart/2005/8/layout/vList2"/>
    <dgm:cxn modelId="{5D19A610-3602-4E6B-A08A-60A48592BCCE}" srcId="{A7772AC7-1B8A-4A05-84FC-F953CB44BD6B}" destId="{069E9DB7-9ADC-4083-91A5-B25F84685E77}" srcOrd="1" destOrd="0" parTransId="{823F649B-267A-4B16-BC3C-6D11A7F82A88}" sibTransId="{8FC31A04-8018-40D1-9439-B5DAE3A73F52}"/>
    <dgm:cxn modelId="{5DBF9627-86F5-4AC9-8A92-30CA99620712}" type="presOf" srcId="{069E9DB7-9ADC-4083-91A5-B25F84685E77}" destId="{319D3C9B-FA51-4667-977B-5B05A9A763B5}" srcOrd="0" destOrd="0" presId="urn:microsoft.com/office/officeart/2005/8/layout/vList2"/>
    <dgm:cxn modelId="{94B1D539-89D8-4433-85F0-0AD69A8A5E23}" srcId="{A7772AC7-1B8A-4A05-84FC-F953CB44BD6B}" destId="{67675AB4-A6C1-4CA0-A2A3-CC8EC3B783E5}" srcOrd="2" destOrd="0" parTransId="{23A9B645-B132-4370-B288-0CE330A454DB}" sibTransId="{3239F025-061A-4C8C-B257-00E249740092}"/>
    <dgm:cxn modelId="{077DAF43-67C0-43EF-B324-12E92FA22708}" type="presOf" srcId="{A7772AC7-1B8A-4A05-84FC-F953CB44BD6B}" destId="{8D01C2EC-A6AA-41E9-A613-2CDEDE2A040C}" srcOrd="0" destOrd="0" presId="urn:microsoft.com/office/officeart/2005/8/layout/vList2"/>
    <dgm:cxn modelId="{2F08E244-75E2-43E2-9927-F1B6D6C123DE}" srcId="{A7772AC7-1B8A-4A05-84FC-F953CB44BD6B}" destId="{8C77EB2C-3D2D-4F2E-AFC0-D55FA884444B}" srcOrd="0" destOrd="0" parTransId="{914E1378-B0C0-4F89-B28D-05F7484DB861}" sibTransId="{29C2BC02-86B4-40A8-B0A4-66FDC9921954}"/>
    <dgm:cxn modelId="{CFDD674D-037D-436E-9D31-EE936D1E8BD3}" type="presOf" srcId="{7741DA88-D3EF-4E06-8E97-D071BD095D27}" destId="{B6FB6689-3893-4CD6-AF21-22FB9F4366AF}" srcOrd="0" destOrd="0" presId="urn:microsoft.com/office/officeart/2005/8/layout/vList2"/>
    <dgm:cxn modelId="{98ECB486-74BA-4136-90BF-6891678A1F17}" srcId="{A7772AC7-1B8A-4A05-84FC-F953CB44BD6B}" destId="{7741DA88-D3EF-4E06-8E97-D071BD095D27}" srcOrd="3" destOrd="0" parTransId="{5F40A376-E189-466F-8158-B705FCA126DE}" sibTransId="{CBDF2E06-64D1-4C98-8A2C-8219E2D67E6E}"/>
    <dgm:cxn modelId="{DE04DCBF-73C9-4909-A220-79A0642CEFF5}" type="presOf" srcId="{8C77EB2C-3D2D-4F2E-AFC0-D55FA884444B}" destId="{9D6AD9A7-3C45-4813-A11C-5CB81DF97701}" srcOrd="0" destOrd="0" presId="urn:microsoft.com/office/officeart/2005/8/layout/vList2"/>
    <dgm:cxn modelId="{4295DAAE-EE33-4F0F-AC1B-9E1C94BAFD9C}" type="presParOf" srcId="{8D01C2EC-A6AA-41E9-A613-2CDEDE2A040C}" destId="{9D6AD9A7-3C45-4813-A11C-5CB81DF97701}" srcOrd="0" destOrd="0" presId="urn:microsoft.com/office/officeart/2005/8/layout/vList2"/>
    <dgm:cxn modelId="{6FA934A4-4E14-453E-BBAF-AB3395571512}" type="presParOf" srcId="{8D01C2EC-A6AA-41E9-A613-2CDEDE2A040C}" destId="{5CDC4A4C-3F57-4DDF-B9A3-12075732C7DF}" srcOrd="1" destOrd="0" presId="urn:microsoft.com/office/officeart/2005/8/layout/vList2"/>
    <dgm:cxn modelId="{3BDBD189-3DEE-4AFC-BC03-53AABD2B6DE9}" type="presParOf" srcId="{8D01C2EC-A6AA-41E9-A613-2CDEDE2A040C}" destId="{319D3C9B-FA51-4667-977B-5B05A9A763B5}" srcOrd="2" destOrd="0" presId="urn:microsoft.com/office/officeart/2005/8/layout/vList2"/>
    <dgm:cxn modelId="{46B009AB-DA51-4008-B295-772088DF27FC}" type="presParOf" srcId="{8D01C2EC-A6AA-41E9-A613-2CDEDE2A040C}" destId="{92A5BA7A-1E7F-4591-814F-FA2A1C395BA8}" srcOrd="3" destOrd="0" presId="urn:microsoft.com/office/officeart/2005/8/layout/vList2"/>
    <dgm:cxn modelId="{27D3CBDE-89D6-4F47-92B4-0A28902FC343}" type="presParOf" srcId="{8D01C2EC-A6AA-41E9-A613-2CDEDE2A040C}" destId="{1182670B-1024-4E46-B86C-D39362875300}" srcOrd="4" destOrd="0" presId="urn:microsoft.com/office/officeart/2005/8/layout/vList2"/>
    <dgm:cxn modelId="{9A927206-EAD5-4AAE-8308-9A622CF18584}" type="presParOf" srcId="{8D01C2EC-A6AA-41E9-A613-2CDEDE2A040C}" destId="{83828F6D-2696-4C29-91F8-9501F3B1F740}" srcOrd="5" destOrd="0" presId="urn:microsoft.com/office/officeart/2005/8/layout/vList2"/>
    <dgm:cxn modelId="{6F59EBE5-35D5-42BA-9278-A13AD62321D7}" type="presParOf" srcId="{8D01C2EC-A6AA-41E9-A613-2CDEDE2A040C}" destId="{B6FB6689-3893-4CD6-AF21-22FB9F4366AF}"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CD180C1-5BCD-4D3F-B023-60022DE777FB}" type="doc">
      <dgm:prSet loTypeId="urn:microsoft.com/office/officeart/2017/3/layout/HorizontalLabelsTimeline" loCatId="process" qsTypeId="urn:microsoft.com/office/officeart/2005/8/quickstyle/simple1" qsCatId="simple" csTypeId="urn:microsoft.com/office/officeart/2005/8/colors/colorful5" csCatId="colorful" phldr="1"/>
      <dgm:spPr/>
      <dgm:t>
        <a:bodyPr/>
        <a:lstStyle/>
        <a:p>
          <a:endParaRPr lang="en-US"/>
        </a:p>
      </dgm:t>
    </dgm:pt>
    <dgm:pt modelId="{525984A7-757F-49F7-A48C-E607D3F9A57D}">
      <dgm:prSet/>
      <dgm:spPr/>
      <dgm:t>
        <a:bodyPr/>
        <a:lstStyle/>
        <a:p>
          <a:pPr>
            <a:defRPr b="1"/>
          </a:pPr>
          <a:r>
            <a:rPr lang="en-US" dirty="0">
              <a:latin typeface="Arial" panose="020B0604020202020204" pitchFamily="34" charset="0"/>
              <a:cs typeface="Arial" panose="020B0604020202020204" pitchFamily="34" charset="0"/>
            </a:rPr>
            <a:t>March 2020-September 2020</a:t>
          </a:r>
        </a:p>
      </dgm:t>
    </dgm:pt>
    <dgm:pt modelId="{712FD0F9-28FC-41FD-BFD7-309EBEE9CD3A}" type="parTrans" cxnId="{D3EBC09C-38B3-4F41-BB6D-3096215BFE9D}">
      <dgm:prSet/>
      <dgm:spPr/>
      <dgm:t>
        <a:bodyPr/>
        <a:lstStyle/>
        <a:p>
          <a:endParaRPr lang="en-US"/>
        </a:p>
      </dgm:t>
    </dgm:pt>
    <dgm:pt modelId="{A7F5F5A4-6316-420A-B421-FBDB8C671285}" type="sibTrans" cxnId="{D3EBC09C-38B3-4F41-BB6D-3096215BFE9D}">
      <dgm:prSet/>
      <dgm:spPr/>
      <dgm:t>
        <a:bodyPr/>
        <a:lstStyle/>
        <a:p>
          <a:endParaRPr lang="en-US"/>
        </a:p>
      </dgm:t>
    </dgm:pt>
    <dgm:pt modelId="{0BF2CDA6-EBFB-4E07-A141-CDB687538A71}">
      <dgm:prSet/>
      <dgm:spPr/>
      <dgm:t>
        <a:bodyPr/>
        <a:lstStyle/>
        <a:p>
          <a:r>
            <a:rPr lang="en-US" dirty="0">
              <a:latin typeface="Arial" panose="020B0604020202020204" pitchFamily="34" charset="0"/>
              <a:cs typeface="Arial" panose="020B0604020202020204" pitchFamily="34" charset="0"/>
            </a:rPr>
            <a:t>The Division for Developmental Disabilities (DDD) increased provider rates by 15% through CMS’s Appendix K.</a:t>
          </a:r>
        </a:p>
      </dgm:t>
    </dgm:pt>
    <dgm:pt modelId="{AA831B40-662E-48B3-B7EA-3601C47E97CF}" type="parTrans" cxnId="{F5EBF838-8B34-44D5-ADCE-77702176E26B}">
      <dgm:prSet/>
      <dgm:spPr/>
      <dgm:t>
        <a:bodyPr/>
        <a:lstStyle/>
        <a:p>
          <a:endParaRPr lang="en-US"/>
        </a:p>
      </dgm:t>
    </dgm:pt>
    <dgm:pt modelId="{96999736-F72F-47A9-A38B-3FF5D3FC50E5}" type="sibTrans" cxnId="{F5EBF838-8B34-44D5-ADCE-77702176E26B}">
      <dgm:prSet/>
      <dgm:spPr/>
      <dgm:t>
        <a:bodyPr/>
        <a:lstStyle/>
        <a:p>
          <a:endParaRPr lang="en-US"/>
        </a:p>
      </dgm:t>
    </dgm:pt>
    <dgm:pt modelId="{4B6C3E51-B4CE-47A4-A44A-4CCC91834A51}">
      <dgm:prSet/>
      <dgm:spPr/>
      <dgm:t>
        <a:bodyPr/>
        <a:lstStyle/>
        <a:p>
          <a:pPr>
            <a:defRPr b="1"/>
          </a:pPr>
          <a:r>
            <a:rPr lang="en-US" dirty="0">
              <a:latin typeface="Arial" panose="020B0604020202020204" pitchFamily="34" charset="0"/>
              <a:cs typeface="Arial" panose="020B0604020202020204" pitchFamily="34" charset="0"/>
            </a:rPr>
            <a:t>October 2020-June 2021</a:t>
          </a:r>
        </a:p>
      </dgm:t>
    </dgm:pt>
    <dgm:pt modelId="{9A72865C-618B-48E7-896A-DF0EC1D78FC9}" type="parTrans" cxnId="{493EF559-FFC9-4629-A2E3-C788125BB234}">
      <dgm:prSet/>
      <dgm:spPr/>
      <dgm:t>
        <a:bodyPr/>
        <a:lstStyle/>
        <a:p>
          <a:endParaRPr lang="en-US"/>
        </a:p>
      </dgm:t>
    </dgm:pt>
    <dgm:pt modelId="{C019CF2F-253B-4C8A-BFB6-04CAF00DE544}" type="sibTrans" cxnId="{493EF559-FFC9-4629-A2E3-C788125BB234}">
      <dgm:prSet/>
      <dgm:spPr/>
      <dgm:t>
        <a:bodyPr/>
        <a:lstStyle/>
        <a:p>
          <a:endParaRPr lang="en-US"/>
        </a:p>
      </dgm:t>
    </dgm:pt>
    <dgm:pt modelId="{7755AAB5-1A79-4837-9A10-878151ABD7B8}">
      <dgm:prSet/>
      <dgm:spPr/>
      <dgm:t>
        <a:bodyPr/>
        <a:lstStyle/>
        <a:p>
          <a:r>
            <a:rPr lang="en-US" dirty="0">
              <a:latin typeface="Arial" panose="020B0604020202020204" pitchFamily="34" charset="0"/>
              <a:cs typeface="Arial" panose="020B0604020202020204" pitchFamily="34" charset="0"/>
            </a:rPr>
            <a:t>DDD announces the end of enhanced rates through a stair-step approach beginning in October 2020 through December 2020. After provider input, DDD retroactively increases rates from January-June 2021 (paid in August 2021).</a:t>
          </a:r>
        </a:p>
      </dgm:t>
    </dgm:pt>
    <dgm:pt modelId="{D41F37DE-645B-4F0D-984C-75F688D83E32}" type="parTrans" cxnId="{403355C8-FF00-4E4F-B3E5-592F1A1C375E}">
      <dgm:prSet/>
      <dgm:spPr/>
      <dgm:t>
        <a:bodyPr/>
        <a:lstStyle/>
        <a:p>
          <a:endParaRPr lang="en-US"/>
        </a:p>
      </dgm:t>
    </dgm:pt>
    <dgm:pt modelId="{E512757B-ED81-46CD-A8D2-426972439718}" type="sibTrans" cxnId="{403355C8-FF00-4E4F-B3E5-592F1A1C375E}">
      <dgm:prSet/>
      <dgm:spPr/>
      <dgm:t>
        <a:bodyPr/>
        <a:lstStyle/>
        <a:p>
          <a:endParaRPr lang="en-US"/>
        </a:p>
      </dgm:t>
    </dgm:pt>
    <dgm:pt modelId="{5E6C3FCA-7E28-47CA-AEDD-4EA9A2CFD0C7}">
      <dgm:prSet/>
      <dgm:spPr/>
      <dgm:t>
        <a:bodyPr/>
        <a:lstStyle/>
        <a:p>
          <a:pPr>
            <a:defRPr b="1"/>
          </a:pPr>
          <a:r>
            <a:rPr lang="en-US" dirty="0">
              <a:latin typeface="Arial" panose="020B0604020202020204" pitchFamily="34" charset="0"/>
              <a:cs typeface="Arial" panose="020B0604020202020204" pitchFamily="34" charset="0"/>
            </a:rPr>
            <a:t>July 2021-December 2021</a:t>
          </a:r>
        </a:p>
      </dgm:t>
    </dgm:pt>
    <dgm:pt modelId="{CDA14208-E896-4A8E-BF83-749ECAB67F58}" type="parTrans" cxnId="{93720D74-F7DE-411A-BF50-6C2D533047CB}">
      <dgm:prSet/>
      <dgm:spPr/>
      <dgm:t>
        <a:bodyPr/>
        <a:lstStyle/>
        <a:p>
          <a:endParaRPr lang="en-US"/>
        </a:p>
      </dgm:t>
    </dgm:pt>
    <dgm:pt modelId="{C3A2EF73-FC49-40DE-AFB1-39021697C078}" type="sibTrans" cxnId="{93720D74-F7DE-411A-BF50-6C2D533047CB}">
      <dgm:prSet/>
      <dgm:spPr/>
      <dgm:t>
        <a:bodyPr/>
        <a:lstStyle/>
        <a:p>
          <a:endParaRPr lang="en-US"/>
        </a:p>
      </dgm:t>
    </dgm:pt>
    <dgm:pt modelId="{9E8B43FD-2872-4180-AD53-8B98A21F1D89}">
      <dgm:prSet/>
      <dgm:spPr/>
      <dgm:t>
        <a:bodyPr/>
        <a:lstStyle/>
        <a:p>
          <a:r>
            <a:rPr lang="en-US" dirty="0">
              <a:latin typeface="Arial" panose="020B0604020202020204" pitchFamily="34" charset="0"/>
              <a:cs typeface="Arial" panose="020B0604020202020204" pitchFamily="34" charset="0"/>
            </a:rPr>
            <a:t>No additional state support has been passed to providers. Providers no longer have the flexibility for service provision afforded under Appendix K.</a:t>
          </a:r>
        </a:p>
      </dgm:t>
    </dgm:pt>
    <dgm:pt modelId="{9017536A-968E-44BE-84D6-995C738DBF81}" type="parTrans" cxnId="{12572139-AB8E-4F24-BDA7-D1FF3858DA19}">
      <dgm:prSet/>
      <dgm:spPr/>
      <dgm:t>
        <a:bodyPr/>
        <a:lstStyle/>
        <a:p>
          <a:endParaRPr lang="en-US"/>
        </a:p>
      </dgm:t>
    </dgm:pt>
    <dgm:pt modelId="{6B091724-E11D-4EAB-8749-D3062CE2CF06}" type="sibTrans" cxnId="{12572139-AB8E-4F24-BDA7-D1FF3858DA19}">
      <dgm:prSet/>
      <dgm:spPr/>
      <dgm:t>
        <a:bodyPr/>
        <a:lstStyle/>
        <a:p>
          <a:endParaRPr lang="en-US"/>
        </a:p>
      </dgm:t>
    </dgm:pt>
    <dgm:pt modelId="{31D8C493-386F-437F-8E5E-26342289609E}">
      <dgm:prSet/>
      <dgm:spPr/>
      <dgm:t>
        <a:bodyPr/>
        <a:lstStyle/>
        <a:p>
          <a:pPr>
            <a:defRPr b="1"/>
          </a:pPr>
          <a:r>
            <a:rPr lang="en-US" dirty="0">
              <a:latin typeface="Arial" panose="020B0604020202020204" pitchFamily="34" charset="0"/>
              <a:cs typeface="Arial" panose="020B0604020202020204" pitchFamily="34" charset="0"/>
            </a:rPr>
            <a:t>January 2022-June 2022</a:t>
          </a:r>
        </a:p>
      </dgm:t>
    </dgm:pt>
    <dgm:pt modelId="{538F6578-E7C1-4852-8AD1-D9848034651B}" type="parTrans" cxnId="{4CEFCEE4-90B6-472F-BFFF-76408361F540}">
      <dgm:prSet/>
      <dgm:spPr/>
      <dgm:t>
        <a:bodyPr/>
        <a:lstStyle/>
        <a:p>
          <a:endParaRPr lang="en-US"/>
        </a:p>
      </dgm:t>
    </dgm:pt>
    <dgm:pt modelId="{3D107B21-2A7D-49F4-97FD-AE2C96D5D9D4}" type="sibTrans" cxnId="{4CEFCEE4-90B6-472F-BFFF-76408361F540}">
      <dgm:prSet/>
      <dgm:spPr/>
      <dgm:t>
        <a:bodyPr/>
        <a:lstStyle/>
        <a:p>
          <a:endParaRPr lang="en-US"/>
        </a:p>
      </dgm:t>
    </dgm:pt>
    <dgm:pt modelId="{B27EF2F1-CA8C-4779-88AF-3CF40477387E}">
      <dgm:prSet/>
      <dgm:spPr/>
      <dgm:t>
        <a:bodyPr/>
        <a:lstStyle/>
        <a:p>
          <a:r>
            <a:rPr lang="en-US" dirty="0">
              <a:latin typeface="Arial" panose="020B0604020202020204" pitchFamily="34" charset="0"/>
              <a:cs typeface="Arial" panose="020B0604020202020204" pitchFamily="34" charset="0"/>
            </a:rPr>
            <a:t>Governor Ricketts announced 15% increase for DD providers for the last half of SFY 2021-22.</a:t>
          </a:r>
        </a:p>
      </dgm:t>
    </dgm:pt>
    <dgm:pt modelId="{F4EAFB7F-885D-4966-830D-EE7F63F8ABD6}" type="parTrans" cxnId="{6D58AF5D-D5A2-43AE-BEAE-6FB6D830AC2C}">
      <dgm:prSet/>
      <dgm:spPr/>
      <dgm:t>
        <a:bodyPr/>
        <a:lstStyle/>
        <a:p>
          <a:endParaRPr lang="en-US"/>
        </a:p>
      </dgm:t>
    </dgm:pt>
    <dgm:pt modelId="{BBD8BCB7-E8E6-4ECF-B2E9-C789A4F640C4}" type="sibTrans" cxnId="{6D58AF5D-D5A2-43AE-BEAE-6FB6D830AC2C}">
      <dgm:prSet/>
      <dgm:spPr/>
      <dgm:t>
        <a:bodyPr/>
        <a:lstStyle/>
        <a:p>
          <a:endParaRPr lang="en-US"/>
        </a:p>
      </dgm:t>
    </dgm:pt>
    <dgm:pt modelId="{C1A20968-FC0F-4CE1-BD3A-CBB0726BC714}" type="pres">
      <dgm:prSet presAssocID="{ECD180C1-5BCD-4D3F-B023-60022DE777FB}" presName="root" presStyleCnt="0">
        <dgm:presLayoutVars>
          <dgm:chMax/>
          <dgm:chPref/>
          <dgm:animLvl val="lvl"/>
        </dgm:presLayoutVars>
      </dgm:prSet>
      <dgm:spPr/>
    </dgm:pt>
    <dgm:pt modelId="{E858E6B3-E0F3-4AF8-8CCB-441FD38C9BEA}" type="pres">
      <dgm:prSet presAssocID="{ECD180C1-5BCD-4D3F-B023-60022DE777FB}" presName="divider" presStyleLbl="fgAcc1" presStyleIdx="0" presStyleCnt="1"/>
      <dgm:spPr/>
    </dgm:pt>
    <dgm:pt modelId="{D605FAF5-2E87-4EBD-A584-EC2E2F52F337}" type="pres">
      <dgm:prSet presAssocID="{ECD180C1-5BCD-4D3F-B023-60022DE777FB}" presName="nodes" presStyleCnt="0">
        <dgm:presLayoutVars>
          <dgm:chMax/>
          <dgm:chPref/>
          <dgm:animLvl val="lvl"/>
        </dgm:presLayoutVars>
      </dgm:prSet>
      <dgm:spPr/>
    </dgm:pt>
    <dgm:pt modelId="{3DDB9C3A-89AF-4493-B0CB-8FD762FCC109}" type="pres">
      <dgm:prSet presAssocID="{525984A7-757F-49F7-A48C-E607D3F9A57D}" presName="composite" presStyleCnt="0"/>
      <dgm:spPr/>
    </dgm:pt>
    <dgm:pt modelId="{587008C4-D60F-4669-8321-6088974A41E3}" type="pres">
      <dgm:prSet presAssocID="{525984A7-757F-49F7-A48C-E607D3F9A57D}" presName="L1TextContainer" presStyleLbl="alignNode1" presStyleIdx="0" presStyleCnt="4">
        <dgm:presLayoutVars>
          <dgm:chMax val="1"/>
          <dgm:chPref val="1"/>
          <dgm:bulletEnabled val="1"/>
        </dgm:presLayoutVars>
      </dgm:prSet>
      <dgm:spPr/>
    </dgm:pt>
    <dgm:pt modelId="{CA1CA5E0-99CB-4FD8-A428-30EE7824D428}" type="pres">
      <dgm:prSet presAssocID="{525984A7-757F-49F7-A48C-E607D3F9A57D}" presName="L2TextContainerWrapper" presStyleCnt="0">
        <dgm:presLayoutVars>
          <dgm:bulletEnabled val="1"/>
        </dgm:presLayoutVars>
      </dgm:prSet>
      <dgm:spPr/>
    </dgm:pt>
    <dgm:pt modelId="{F13ADAEE-68F6-4BD1-A3A6-0EE91BD20FDC}" type="pres">
      <dgm:prSet presAssocID="{525984A7-757F-49F7-A48C-E607D3F9A57D}" presName="L2TextContainer" presStyleLbl="bgAccFollowNode1" presStyleIdx="0" presStyleCnt="4"/>
      <dgm:spPr/>
    </dgm:pt>
    <dgm:pt modelId="{04803FBF-A504-47A0-93E6-7BC7168740A3}" type="pres">
      <dgm:prSet presAssocID="{525984A7-757F-49F7-A48C-E607D3F9A57D}" presName="FlexibleEmptyPlaceHolder" presStyleCnt="0"/>
      <dgm:spPr/>
    </dgm:pt>
    <dgm:pt modelId="{820FD68A-A64B-48A5-95D1-BA8FF935AB8C}" type="pres">
      <dgm:prSet presAssocID="{525984A7-757F-49F7-A48C-E607D3F9A57D}" presName="ConnectLine" presStyleLbl="sibTrans1D1" presStyleIdx="0" presStyleCnt="4"/>
      <dgm:spPr/>
    </dgm:pt>
    <dgm:pt modelId="{369F864A-2B87-4ED8-A797-D2ACB6FCC753}" type="pres">
      <dgm:prSet presAssocID="{525984A7-757F-49F7-A48C-E607D3F9A57D}" presName="ConnectorPoint" presStyleLbl="node1" presStyleIdx="0" presStyleCnt="4"/>
      <dgm:spPr>
        <a:solidFill>
          <a:schemeClr val="accent5">
            <a:hueOff val="0"/>
            <a:satOff val="0"/>
            <a:lumOff val="0"/>
            <a:alphaOff val="0"/>
          </a:schemeClr>
        </a:solidFill>
        <a:ln w="6350" cap="flat" cmpd="sng" algn="ctr">
          <a:solidFill>
            <a:schemeClr val="lt1">
              <a:hueOff val="0"/>
              <a:satOff val="0"/>
              <a:lumOff val="0"/>
              <a:alphaOff val="0"/>
            </a:schemeClr>
          </a:solidFill>
          <a:prstDash val="solid"/>
          <a:miter lim="800000"/>
        </a:ln>
        <a:effectLst/>
      </dgm:spPr>
    </dgm:pt>
    <dgm:pt modelId="{6FB3A795-ACFE-4BAD-A27D-ABEB610A84F8}" type="pres">
      <dgm:prSet presAssocID="{525984A7-757F-49F7-A48C-E607D3F9A57D}" presName="EmptyPlaceHolder" presStyleCnt="0"/>
      <dgm:spPr/>
    </dgm:pt>
    <dgm:pt modelId="{96F765C4-0DE8-44A0-9A00-0903FA1462D2}" type="pres">
      <dgm:prSet presAssocID="{A7F5F5A4-6316-420A-B421-FBDB8C671285}" presName="spaceBetweenRectangles" presStyleCnt="0"/>
      <dgm:spPr/>
    </dgm:pt>
    <dgm:pt modelId="{78203FB0-E6AA-48CE-A949-BD38B9E95492}" type="pres">
      <dgm:prSet presAssocID="{4B6C3E51-B4CE-47A4-A44A-4CCC91834A51}" presName="composite" presStyleCnt="0"/>
      <dgm:spPr/>
    </dgm:pt>
    <dgm:pt modelId="{3AFDC66B-6CB2-4619-B4BD-8EBCC0F51DFF}" type="pres">
      <dgm:prSet presAssocID="{4B6C3E51-B4CE-47A4-A44A-4CCC91834A51}" presName="L1TextContainer" presStyleLbl="alignNode1" presStyleIdx="1" presStyleCnt="4">
        <dgm:presLayoutVars>
          <dgm:chMax val="1"/>
          <dgm:chPref val="1"/>
          <dgm:bulletEnabled val="1"/>
        </dgm:presLayoutVars>
      </dgm:prSet>
      <dgm:spPr/>
    </dgm:pt>
    <dgm:pt modelId="{DF2F61DA-DBF3-4E4C-9317-F2E7FDB4D974}" type="pres">
      <dgm:prSet presAssocID="{4B6C3E51-B4CE-47A4-A44A-4CCC91834A51}" presName="L2TextContainerWrapper" presStyleCnt="0">
        <dgm:presLayoutVars>
          <dgm:bulletEnabled val="1"/>
        </dgm:presLayoutVars>
      </dgm:prSet>
      <dgm:spPr/>
    </dgm:pt>
    <dgm:pt modelId="{D37B2F2B-3DEB-44B9-905F-0EE992F49DB9}" type="pres">
      <dgm:prSet presAssocID="{4B6C3E51-B4CE-47A4-A44A-4CCC91834A51}" presName="L2TextContainer" presStyleLbl="bgAccFollowNode1" presStyleIdx="1" presStyleCnt="4"/>
      <dgm:spPr/>
    </dgm:pt>
    <dgm:pt modelId="{728A5A62-DBD5-4DDF-9DA6-2D204A4D1275}" type="pres">
      <dgm:prSet presAssocID="{4B6C3E51-B4CE-47A4-A44A-4CCC91834A51}" presName="FlexibleEmptyPlaceHolder" presStyleCnt="0"/>
      <dgm:spPr/>
    </dgm:pt>
    <dgm:pt modelId="{F90EB2B9-1102-4EAC-8E6C-73D2CD5D8B0F}" type="pres">
      <dgm:prSet presAssocID="{4B6C3E51-B4CE-47A4-A44A-4CCC91834A51}" presName="ConnectLine" presStyleLbl="sibTrans1D1" presStyleIdx="1" presStyleCnt="4"/>
      <dgm:spPr/>
    </dgm:pt>
    <dgm:pt modelId="{AB4B50F7-80FA-4419-AC78-31EA215490AB}" type="pres">
      <dgm:prSet presAssocID="{4B6C3E51-B4CE-47A4-A44A-4CCC91834A51}" presName="ConnectorPoint" presStyleLbl="node1" presStyleIdx="1" presStyleCnt="4"/>
      <dgm:spPr>
        <a:solidFill>
          <a:schemeClr val="accent5">
            <a:hueOff val="-2252848"/>
            <a:satOff val="-5806"/>
            <a:lumOff val="-3922"/>
            <a:alphaOff val="0"/>
          </a:schemeClr>
        </a:solidFill>
        <a:ln w="6350" cap="flat" cmpd="sng" algn="ctr">
          <a:solidFill>
            <a:schemeClr val="lt1">
              <a:hueOff val="0"/>
              <a:satOff val="0"/>
              <a:lumOff val="0"/>
              <a:alphaOff val="0"/>
            </a:schemeClr>
          </a:solidFill>
          <a:prstDash val="solid"/>
          <a:miter lim="800000"/>
        </a:ln>
        <a:effectLst/>
      </dgm:spPr>
    </dgm:pt>
    <dgm:pt modelId="{996E12E1-238E-46DB-B72E-8BCB55D2E203}" type="pres">
      <dgm:prSet presAssocID="{4B6C3E51-B4CE-47A4-A44A-4CCC91834A51}" presName="EmptyPlaceHolder" presStyleCnt="0"/>
      <dgm:spPr/>
    </dgm:pt>
    <dgm:pt modelId="{A0931435-AF6E-4322-9F60-A45215606F15}" type="pres">
      <dgm:prSet presAssocID="{C019CF2F-253B-4C8A-BFB6-04CAF00DE544}" presName="spaceBetweenRectangles" presStyleCnt="0"/>
      <dgm:spPr/>
    </dgm:pt>
    <dgm:pt modelId="{8F602400-9290-4A58-911A-BAB807F5E8BF}" type="pres">
      <dgm:prSet presAssocID="{5E6C3FCA-7E28-47CA-AEDD-4EA9A2CFD0C7}" presName="composite" presStyleCnt="0"/>
      <dgm:spPr/>
    </dgm:pt>
    <dgm:pt modelId="{D353D9DE-84A9-4E44-B550-55E537EFE6A8}" type="pres">
      <dgm:prSet presAssocID="{5E6C3FCA-7E28-47CA-AEDD-4EA9A2CFD0C7}" presName="L1TextContainer" presStyleLbl="alignNode1" presStyleIdx="2" presStyleCnt="4">
        <dgm:presLayoutVars>
          <dgm:chMax val="1"/>
          <dgm:chPref val="1"/>
          <dgm:bulletEnabled val="1"/>
        </dgm:presLayoutVars>
      </dgm:prSet>
      <dgm:spPr/>
    </dgm:pt>
    <dgm:pt modelId="{D02B7AA5-6B13-4A05-8397-64AAD726EDF7}" type="pres">
      <dgm:prSet presAssocID="{5E6C3FCA-7E28-47CA-AEDD-4EA9A2CFD0C7}" presName="L2TextContainerWrapper" presStyleCnt="0">
        <dgm:presLayoutVars>
          <dgm:bulletEnabled val="1"/>
        </dgm:presLayoutVars>
      </dgm:prSet>
      <dgm:spPr/>
    </dgm:pt>
    <dgm:pt modelId="{2659E9E5-580B-403A-AFDE-BAC15D54E259}" type="pres">
      <dgm:prSet presAssocID="{5E6C3FCA-7E28-47CA-AEDD-4EA9A2CFD0C7}" presName="L2TextContainer" presStyleLbl="bgAccFollowNode1" presStyleIdx="2" presStyleCnt="4"/>
      <dgm:spPr/>
    </dgm:pt>
    <dgm:pt modelId="{44AA154E-3E4E-4D4E-8606-1B88257D9B83}" type="pres">
      <dgm:prSet presAssocID="{5E6C3FCA-7E28-47CA-AEDD-4EA9A2CFD0C7}" presName="FlexibleEmptyPlaceHolder" presStyleCnt="0"/>
      <dgm:spPr/>
    </dgm:pt>
    <dgm:pt modelId="{70932389-09AA-4A5A-B7FD-225AD960632D}" type="pres">
      <dgm:prSet presAssocID="{5E6C3FCA-7E28-47CA-AEDD-4EA9A2CFD0C7}" presName="ConnectLine" presStyleLbl="sibTrans1D1" presStyleIdx="2" presStyleCnt="4"/>
      <dgm:spPr/>
    </dgm:pt>
    <dgm:pt modelId="{76D26B68-A858-4AD8-8284-DF47C8CC5EED}" type="pres">
      <dgm:prSet presAssocID="{5E6C3FCA-7E28-47CA-AEDD-4EA9A2CFD0C7}" presName="ConnectorPoint" presStyleLbl="node1" presStyleIdx="2" presStyleCnt="4"/>
      <dgm:spPr>
        <a:solidFill>
          <a:schemeClr val="accent5">
            <a:hueOff val="-4505695"/>
            <a:satOff val="-11613"/>
            <a:lumOff val="-7843"/>
            <a:alphaOff val="0"/>
          </a:schemeClr>
        </a:solidFill>
        <a:ln w="6350" cap="flat" cmpd="sng" algn="ctr">
          <a:solidFill>
            <a:schemeClr val="lt1">
              <a:hueOff val="0"/>
              <a:satOff val="0"/>
              <a:lumOff val="0"/>
              <a:alphaOff val="0"/>
            </a:schemeClr>
          </a:solidFill>
          <a:prstDash val="solid"/>
          <a:miter lim="800000"/>
        </a:ln>
        <a:effectLst/>
      </dgm:spPr>
    </dgm:pt>
    <dgm:pt modelId="{9EE0CE9E-0463-4315-99EA-55278C533A3D}" type="pres">
      <dgm:prSet presAssocID="{5E6C3FCA-7E28-47CA-AEDD-4EA9A2CFD0C7}" presName="EmptyPlaceHolder" presStyleCnt="0"/>
      <dgm:spPr/>
    </dgm:pt>
    <dgm:pt modelId="{B4ADC31F-8480-4578-B749-34634C200E98}" type="pres">
      <dgm:prSet presAssocID="{C3A2EF73-FC49-40DE-AFB1-39021697C078}" presName="spaceBetweenRectangles" presStyleCnt="0"/>
      <dgm:spPr/>
    </dgm:pt>
    <dgm:pt modelId="{D292414C-5CEC-47AB-8671-60EDDFB73F11}" type="pres">
      <dgm:prSet presAssocID="{31D8C493-386F-437F-8E5E-26342289609E}" presName="composite" presStyleCnt="0"/>
      <dgm:spPr/>
    </dgm:pt>
    <dgm:pt modelId="{E07BE63E-3294-47FF-BC5A-EF3CA284F8FE}" type="pres">
      <dgm:prSet presAssocID="{31D8C493-386F-437F-8E5E-26342289609E}" presName="L1TextContainer" presStyleLbl="alignNode1" presStyleIdx="3" presStyleCnt="4">
        <dgm:presLayoutVars>
          <dgm:chMax val="1"/>
          <dgm:chPref val="1"/>
          <dgm:bulletEnabled val="1"/>
        </dgm:presLayoutVars>
      </dgm:prSet>
      <dgm:spPr/>
    </dgm:pt>
    <dgm:pt modelId="{9300FCE2-496F-4745-B662-341851B7A45B}" type="pres">
      <dgm:prSet presAssocID="{31D8C493-386F-437F-8E5E-26342289609E}" presName="L2TextContainerWrapper" presStyleCnt="0">
        <dgm:presLayoutVars>
          <dgm:bulletEnabled val="1"/>
        </dgm:presLayoutVars>
      </dgm:prSet>
      <dgm:spPr/>
    </dgm:pt>
    <dgm:pt modelId="{078ED2CD-881D-42ED-A62A-0417A8EA02F1}" type="pres">
      <dgm:prSet presAssocID="{31D8C493-386F-437F-8E5E-26342289609E}" presName="L2TextContainer" presStyleLbl="bgAccFollowNode1" presStyleIdx="3" presStyleCnt="4"/>
      <dgm:spPr/>
    </dgm:pt>
    <dgm:pt modelId="{CFCFD316-0E5C-499F-B2F5-94AB278ACBAC}" type="pres">
      <dgm:prSet presAssocID="{31D8C493-386F-437F-8E5E-26342289609E}" presName="FlexibleEmptyPlaceHolder" presStyleCnt="0"/>
      <dgm:spPr/>
    </dgm:pt>
    <dgm:pt modelId="{C72355B2-3E91-4788-8854-E2CC57E0F206}" type="pres">
      <dgm:prSet presAssocID="{31D8C493-386F-437F-8E5E-26342289609E}" presName="ConnectLine" presStyleLbl="sibTrans1D1" presStyleIdx="3" presStyleCnt="4"/>
      <dgm:spPr/>
    </dgm:pt>
    <dgm:pt modelId="{E5549C9D-DBC2-4863-B662-76E94D7272C7}" type="pres">
      <dgm:prSet presAssocID="{31D8C493-386F-437F-8E5E-26342289609E}" presName="ConnectorPoint" presStyleLbl="node1" presStyleIdx="3" presStyleCnt="4"/>
      <dgm:spPr>
        <a:solidFill>
          <a:schemeClr val="accent5">
            <a:hueOff val="-6758543"/>
            <a:satOff val="-17419"/>
            <a:lumOff val="-11765"/>
            <a:alphaOff val="0"/>
          </a:schemeClr>
        </a:solidFill>
        <a:ln w="6350" cap="flat" cmpd="sng" algn="ctr">
          <a:solidFill>
            <a:schemeClr val="lt1">
              <a:hueOff val="0"/>
              <a:satOff val="0"/>
              <a:lumOff val="0"/>
              <a:alphaOff val="0"/>
            </a:schemeClr>
          </a:solidFill>
          <a:prstDash val="solid"/>
          <a:miter lim="800000"/>
        </a:ln>
        <a:effectLst/>
      </dgm:spPr>
    </dgm:pt>
    <dgm:pt modelId="{BB807E3D-4DD3-4C50-849E-914083ED0022}" type="pres">
      <dgm:prSet presAssocID="{31D8C493-386F-437F-8E5E-26342289609E}" presName="EmptyPlaceHolder" presStyleCnt="0"/>
      <dgm:spPr/>
    </dgm:pt>
  </dgm:ptLst>
  <dgm:cxnLst>
    <dgm:cxn modelId="{F5EBF838-8B34-44D5-ADCE-77702176E26B}" srcId="{525984A7-757F-49F7-A48C-E607D3F9A57D}" destId="{0BF2CDA6-EBFB-4E07-A141-CDB687538A71}" srcOrd="0" destOrd="0" parTransId="{AA831B40-662E-48B3-B7EA-3601C47E97CF}" sibTransId="{96999736-F72F-47A9-A38B-3FF5D3FC50E5}"/>
    <dgm:cxn modelId="{12572139-AB8E-4F24-BDA7-D1FF3858DA19}" srcId="{5E6C3FCA-7E28-47CA-AEDD-4EA9A2CFD0C7}" destId="{9E8B43FD-2872-4180-AD53-8B98A21F1D89}" srcOrd="0" destOrd="0" parTransId="{9017536A-968E-44BE-84D6-995C738DBF81}" sibTransId="{6B091724-E11D-4EAB-8749-D3062CE2CF06}"/>
    <dgm:cxn modelId="{7F8E573A-3598-4030-AAB8-61AD4573F55B}" type="presOf" srcId="{7755AAB5-1A79-4837-9A10-878151ABD7B8}" destId="{D37B2F2B-3DEB-44B9-905F-0EE992F49DB9}" srcOrd="0" destOrd="0" presId="urn:microsoft.com/office/officeart/2017/3/layout/HorizontalLabelsTimeline"/>
    <dgm:cxn modelId="{6D58AF5D-D5A2-43AE-BEAE-6FB6D830AC2C}" srcId="{31D8C493-386F-437F-8E5E-26342289609E}" destId="{B27EF2F1-CA8C-4779-88AF-3CF40477387E}" srcOrd="0" destOrd="0" parTransId="{F4EAFB7F-885D-4966-830D-EE7F63F8ABD6}" sibTransId="{BBD8BCB7-E8E6-4ECF-B2E9-C789A4F640C4}"/>
    <dgm:cxn modelId="{180CF75D-AB54-47EA-A0CA-B738276BAF1E}" type="presOf" srcId="{4B6C3E51-B4CE-47A4-A44A-4CCC91834A51}" destId="{3AFDC66B-6CB2-4619-B4BD-8EBCC0F51DFF}" srcOrd="0" destOrd="0" presId="urn:microsoft.com/office/officeart/2017/3/layout/HorizontalLabelsTimeline"/>
    <dgm:cxn modelId="{ADC2A162-167F-44C0-9056-98405F7BD4F8}" type="presOf" srcId="{0BF2CDA6-EBFB-4E07-A141-CDB687538A71}" destId="{F13ADAEE-68F6-4BD1-A3A6-0EE91BD20FDC}" srcOrd="0" destOrd="0" presId="urn:microsoft.com/office/officeart/2017/3/layout/HorizontalLabelsTimeline"/>
    <dgm:cxn modelId="{78495069-A0E1-48E6-AAD0-802BE3417C0B}" type="presOf" srcId="{B27EF2F1-CA8C-4779-88AF-3CF40477387E}" destId="{078ED2CD-881D-42ED-A62A-0417A8EA02F1}" srcOrd="0" destOrd="0" presId="urn:microsoft.com/office/officeart/2017/3/layout/HorizontalLabelsTimeline"/>
    <dgm:cxn modelId="{93720D74-F7DE-411A-BF50-6C2D533047CB}" srcId="{ECD180C1-5BCD-4D3F-B023-60022DE777FB}" destId="{5E6C3FCA-7E28-47CA-AEDD-4EA9A2CFD0C7}" srcOrd="2" destOrd="0" parTransId="{CDA14208-E896-4A8E-BF83-749ECAB67F58}" sibTransId="{C3A2EF73-FC49-40DE-AFB1-39021697C078}"/>
    <dgm:cxn modelId="{493EF559-FFC9-4629-A2E3-C788125BB234}" srcId="{ECD180C1-5BCD-4D3F-B023-60022DE777FB}" destId="{4B6C3E51-B4CE-47A4-A44A-4CCC91834A51}" srcOrd="1" destOrd="0" parTransId="{9A72865C-618B-48E7-896A-DF0EC1D78FC9}" sibTransId="{C019CF2F-253B-4C8A-BFB6-04CAF00DE544}"/>
    <dgm:cxn modelId="{D3EBC09C-38B3-4F41-BB6D-3096215BFE9D}" srcId="{ECD180C1-5BCD-4D3F-B023-60022DE777FB}" destId="{525984A7-757F-49F7-A48C-E607D3F9A57D}" srcOrd="0" destOrd="0" parTransId="{712FD0F9-28FC-41FD-BFD7-309EBEE9CD3A}" sibTransId="{A7F5F5A4-6316-420A-B421-FBDB8C671285}"/>
    <dgm:cxn modelId="{50255C9E-9830-40A2-B364-DB3FCF4A6638}" type="presOf" srcId="{31D8C493-386F-437F-8E5E-26342289609E}" destId="{E07BE63E-3294-47FF-BC5A-EF3CA284F8FE}" srcOrd="0" destOrd="0" presId="urn:microsoft.com/office/officeart/2017/3/layout/HorizontalLabelsTimeline"/>
    <dgm:cxn modelId="{66E7A7A8-687C-46DE-8AD5-B810F4536F0C}" type="presOf" srcId="{ECD180C1-5BCD-4D3F-B023-60022DE777FB}" destId="{C1A20968-FC0F-4CE1-BD3A-CBB0726BC714}" srcOrd="0" destOrd="0" presId="urn:microsoft.com/office/officeart/2017/3/layout/HorizontalLabelsTimeline"/>
    <dgm:cxn modelId="{E61A89BA-FBCF-4CBB-AE20-DB3AC498B4FC}" type="presOf" srcId="{5E6C3FCA-7E28-47CA-AEDD-4EA9A2CFD0C7}" destId="{D353D9DE-84A9-4E44-B550-55E537EFE6A8}" srcOrd="0" destOrd="0" presId="urn:microsoft.com/office/officeart/2017/3/layout/HorizontalLabelsTimeline"/>
    <dgm:cxn modelId="{403355C8-FF00-4E4F-B3E5-592F1A1C375E}" srcId="{4B6C3E51-B4CE-47A4-A44A-4CCC91834A51}" destId="{7755AAB5-1A79-4837-9A10-878151ABD7B8}" srcOrd="0" destOrd="0" parTransId="{D41F37DE-645B-4F0D-984C-75F688D83E32}" sibTransId="{E512757B-ED81-46CD-A8D2-426972439718}"/>
    <dgm:cxn modelId="{41223ADE-0A74-4F0F-8299-7FE312DB874B}" type="presOf" srcId="{525984A7-757F-49F7-A48C-E607D3F9A57D}" destId="{587008C4-D60F-4669-8321-6088974A41E3}" srcOrd="0" destOrd="0" presId="urn:microsoft.com/office/officeart/2017/3/layout/HorizontalLabelsTimeline"/>
    <dgm:cxn modelId="{4CEFCEE4-90B6-472F-BFFF-76408361F540}" srcId="{ECD180C1-5BCD-4D3F-B023-60022DE777FB}" destId="{31D8C493-386F-437F-8E5E-26342289609E}" srcOrd="3" destOrd="0" parTransId="{538F6578-E7C1-4852-8AD1-D9848034651B}" sibTransId="{3D107B21-2A7D-49F4-97FD-AE2C96D5D9D4}"/>
    <dgm:cxn modelId="{8F4C3AF5-CE07-4C85-BE50-E3139FC099F6}" type="presOf" srcId="{9E8B43FD-2872-4180-AD53-8B98A21F1D89}" destId="{2659E9E5-580B-403A-AFDE-BAC15D54E259}" srcOrd="0" destOrd="0" presId="urn:microsoft.com/office/officeart/2017/3/layout/HorizontalLabelsTimeline"/>
    <dgm:cxn modelId="{72D6F495-3CB3-488C-888A-BACB2B7C0DD5}" type="presParOf" srcId="{C1A20968-FC0F-4CE1-BD3A-CBB0726BC714}" destId="{E858E6B3-E0F3-4AF8-8CCB-441FD38C9BEA}" srcOrd="0" destOrd="0" presId="urn:microsoft.com/office/officeart/2017/3/layout/HorizontalLabelsTimeline"/>
    <dgm:cxn modelId="{BC9C53C8-3324-4E3B-9F11-E66FA16FFE89}" type="presParOf" srcId="{C1A20968-FC0F-4CE1-BD3A-CBB0726BC714}" destId="{D605FAF5-2E87-4EBD-A584-EC2E2F52F337}" srcOrd="1" destOrd="0" presId="urn:microsoft.com/office/officeart/2017/3/layout/HorizontalLabelsTimeline"/>
    <dgm:cxn modelId="{7E1D7B85-75F9-418A-B563-0B8C14BE5A7B}" type="presParOf" srcId="{D605FAF5-2E87-4EBD-A584-EC2E2F52F337}" destId="{3DDB9C3A-89AF-4493-B0CB-8FD762FCC109}" srcOrd="0" destOrd="0" presId="urn:microsoft.com/office/officeart/2017/3/layout/HorizontalLabelsTimeline"/>
    <dgm:cxn modelId="{E3F5C84D-8B7E-4ED4-B0F3-D334B929E0D5}" type="presParOf" srcId="{3DDB9C3A-89AF-4493-B0CB-8FD762FCC109}" destId="{587008C4-D60F-4669-8321-6088974A41E3}" srcOrd="0" destOrd="0" presId="urn:microsoft.com/office/officeart/2017/3/layout/HorizontalLabelsTimeline"/>
    <dgm:cxn modelId="{D121DD19-3A02-4987-99E6-8B93B5525E4A}" type="presParOf" srcId="{3DDB9C3A-89AF-4493-B0CB-8FD762FCC109}" destId="{CA1CA5E0-99CB-4FD8-A428-30EE7824D428}" srcOrd="1" destOrd="0" presId="urn:microsoft.com/office/officeart/2017/3/layout/HorizontalLabelsTimeline"/>
    <dgm:cxn modelId="{10BF42F7-5B85-4B01-B3F3-82C64E0155AC}" type="presParOf" srcId="{CA1CA5E0-99CB-4FD8-A428-30EE7824D428}" destId="{F13ADAEE-68F6-4BD1-A3A6-0EE91BD20FDC}" srcOrd="0" destOrd="0" presId="urn:microsoft.com/office/officeart/2017/3/layout/HorizontalLabelsTimeline"/>
    <dgm:cxn modelId="{16B9040A-AB56-497B-892E-66DC4BD38DA9}" type="presParOf" srcId="{CA1CA5E0-99CB-4FD8-A428-30EE7824D428}" destId="{04803FBF-A504-47A0-93E6-7BC7168740A3}" srcOrd="1" destOrd="0" presId="urn:microsoft.com/office/officeart/2017/3/layout/HorizontalLabelsTimeline"/>
    <dgm:cxn modelId="{DABEB39B-B876-4526-98AB-B90F7FE63156}" type="presParOf" srcId="{3DDB9C3A-89AF-4493-B0CB-8FD762FCC109}" destId="{820FD68A-A64B-48A5-95D1-BA8FF935AB8C}" srcOrd="2" destOrd="0" presId="urn:microsoft.com/office/officeart/2017/3/layout/HorizontalLabelsTimeline"/>
    <dgm:cxn modelId="{A0508B1A-EE94-4B11-BCD4-2A6F9399B326}" type="presParOf" srcId="{3DDB9C3A-89AF-4493-B0CB-8FD762FCC109}" destId="{369F864A-2B87-4ED8-A797-D2ACB6FCC753}" srcOrd="3" destOrd="0" presId="urn:microsoft.com/office/officeart/2017/3/layout/HorizontalLabelsTimeline"/>
    <dgm:cxn modelId="{3CD4033A-B841-45C1-ABA8-7D6C93C69C83}" type="presParOf" srcId="{3DDB9C3A-89AF-4493-B0CB-8FD762FCC109}" destId="{6FB3A795-ACFE-4BAD-A27D-ABEB610A84F8}" srcOrd="4" destOrd="0" presId="urn:microsoft.com/office/officeart/2017/3/layout/HorizontalLabelsTimeline"/>
    <dgm:cxn modelId="{2253610C-34F9-4C76-B861-C1FF60ACDC71}" type="presParOf" srcId="{D605FAF5-2E87-4EBD-A584-EC2E2F52F337}" destId="{96F765C4-0DE8-44A0-9A00-0903FA1462D2}" srcOrd="1" destOrd="0" presId="urn:microsoft.com/office/officeart/2017/3/layout/HorizontalLabelsTimeline"/>
    <dgm:cxn modelId="{D7D084BB-F1B2-49E5-9375-2835B8BDB2FE}" type="presParOf" srcId="{D605FAF5-2E87-4EBD-A584-EC2E2F52F337}" destId="{78203FB0-E6AA-48CE-A949-BD38B9E95492}" srcOrd="2" destOrd="0" presId="urn:microsoft.com/office/officeart/2017/3/layout/HorizontalLabelsTimeline"/>
    <dgm:cxn modelId="{EDBA119F-6689-4A8F-96D9-9CD9582EE5F8}" type="presParOf" srcId="{78203FB0-E6AA-48CE-A949-BD38B9E95492}" destId="{3AFDC66B-6CB2-4619-B4BD-8EBCC0F51DFF}" srcOrd="0" destOrd="0" presId="urn:microsoft.com/office/officeart/2017/3/layout/HorizontalLabelsTimeline"/>
    <dgm:cxn modelId="{71C40324-2F36-4006-A4D1-A25DD2891A0E}" type="presParOf" srcId="{78203FB0-E6AA-48CE-A949-BD38B9E95492}" destId="{DF2F61DA-DBF3-4E4C-9317-F2E7FDB4D974}" srcOrd="1" destOrd="0" presId="urn:microsoft.com/office/officeart/2017/3/layout/HorizontalLabelsTimeline"/>
    <dgm:cxn modelId="{A53D1D50-058E-4A09-96C9-C0693AD5CA5C}" type="presParOf" srcId="{DF2F61DA-DBF3-4E4C-9317-F2E7FDB4D974}" destId="{D37B2F2B-3DEB-44B9-905F-0EE992F49DB9}" srcOrd="0" destOrd="0" presId="urn:microsoft.com/office/officeart/2017/3/layout/HorizontalLabelsTimeline"/>
    <dgm:cxn modelId="{B984148A-3FE2-4644-A8B5-F572DCF08FC9}" type="presParOf" srcId="{DF2F61DA-DBF3-4E4C-9317-F2E7FDB4D974}" destId="{728A5A62-DBD5-4DDF-9DA6-2D204A4D1275}" srcOrd="1" destOrd="0" presId="urn:microsoft.com/office/officeart/2017/3/layout/HorizontalLabelsTimeline"/>
    <dgm:cxn modelId="{FFF03F9F-EB32-4503-A025-3DD59D59F4AE}" type="presParOf" srcId="{78203FB0-E6AA-48CE-A949-BD38B9E95492}" destId="{F90EB2B9-1102-4EAC-8E6C-73D2CD5D8B0F}" srcOrd="2" destOrd="0" presId="urn:microsoft.com/office/officeart/2017/3/layout/HorizontalLabelsTimeline"/>
    <dgm:cxn modelId="{ACAEB18D-BED0-4788-B030-CEF29D3A4D34}" type="presParOf" srcId="{78203FB0-E6AA-48CE-A949-BD38B9E95492}" destId="{AB4B50F7-80FA-4419-AC78-31EA215490AB}" srcOrd="3" destOrd="0" presId="urn:microsoft.com/office/officeart/2017/3/layout/HorizontalLabelsTimeline"/>
    <dgm:cxn modelId="{08F54172-E8E9-45F9-B921-F76A759F945E}" type="presParOf" srcId="{78203FB0-E6AA-48CE-A949-BD38B9E95492}" destId="{996E12E1-238E-46DB-B72E-8BCB55D2E203}" srcOrd="4" destOrd="0" presId="urn:microsoft.com/office/officeart/2017/3/layout/HorizontalLabelsTimeline"/>
    <dgm:cxn modelId="{A096C64A-D234-4390-9B51-CFF547321726}" type="presParOf" srcId="{D605FAF5-2E87-4EBD-A584-EC2E2F52F337}" destId="{A0931435-AF6E-4322-9F60-A45215606F15}" srcOrd="3" destOrd="0" presId="urn:microsoft.com/office/officeart/2017/3/layout/HorizontalLabelsTimeline"/>
    <dgm:cxn modelId="{997D4059-67FE-4968-99DB-CCDFFBBD8DD8}" type="presParOf" srcId="{D605FAF5-2E87-4EBD-A584-EC2E2F52F337}" destId="{8F602400-9290-4A58-911A-BAB807F5E8BF}" srcOrd="4" destOrd="0" presId="urn:microsoft.com/office/officeart/2017/3/layout/HorizontalLabelsTimeline"/>
    <dgm:cxn modelId="{AB97C522-A14F-491B-B549-4642D288BD7B}" type="presParOf" srcId="{8F602400-9290-4A58-911A-BAB807F5E8BF}" destId="{D353D9DE-84A9-4E44-B550-55E537EFE6A8}" srcOrd="0" destOrd="0" presId="urn:microsoft.com/office/officeart/2017/3/layout/HorizontalLabelsTimeline"/>
    <dgm:cxn modelId="{E9B5AF65-3BB3-4650-ABE4-EFA26E753A02}" type="presParOf" srcId="{8F602400-9290-4A58-911A-BAB807F5E8BF}" destId="{D02B7AA5-6B13-4A05-8397-64AAD726EDF7}" srcOrd="1" destOrd="0" presId="urn:microsoft.com/office/officeart/2017/3/layout/HorizontalLabelsTimeline"/>
    <dgm:cxn modelId="{1070B759-2743-4935-A493-0841F584F751}" type="presParOf" srcId="{D02B7AA5-6B13-4A05-8397-64AAD726EDF7}" destId="{2659E9E5-580B-403A-AFDE-BAC15D54E259}" srcOrd="0" destOrd="0" presId="urn:microsoft.com/office/officeart/2017/3/layout/HorizontalLabelsTimeline"/>
    <dgm:cxn modelId="{1A81EFD6-1FC1-41DE-BB31-2BCC27EE888E}" type="presParOf" srcId="{D02B7AA5-6B13-4A05-8397-64AAD726EDF7}" destId="{44AA154E-3E4E-4D4E-8606-1B88257D9B83}" srcOrd="1" destOrd="0" presId="urn:microsoft.com/office/officeart/2017/3/layout/HorizontalLabelsTimeline"/>
    <dgm:cxn modelId="{BAF5F9B9-A679-4F9E-ADB8-9479D748EF7D}" type="presParOf" srcId="{8F602400-9290-4A58-911A-BAB807F5E8BF}" destId="{70932389-09AA-4A5A-B7FD-225AD960632D}" srcOrd="2" destOrd="0" presId="urn:microsoft.com/office/officeart/2017/3/layout/HorizontalLabelsTimeline"/>
    <dgm:cxn modelId="{E34DD2D4-CCBD-41B0-92A1-5A626FEFFDB3}" type="presParOf" srcId="{8F602400-9290-4A58-911A-BAB807F5E8BF}" destId="{76D26B68-A858-4AD8-8284-DF47C8CC5EED}" srcOrd="3" destOrd="0" presId="urn:microsoft.com/office/officeart/2017/3/layout/HorizontalLabelsTimeline"/>
    <dgm:cxn modelId="{72CB5C4E-1946-4EBD-997A-4C3A461A1460}" type="presParOf" srcId="{8F602400-9290-4A58-911A-BAB807F5E8BF}" destId="{9EE0CE9E-0463-4315-99EA-55278C533A3D}" srcOrd="4" destOrd="0" presId="urn:microsoft.com/office/officeart/2017/3/layout/HorizontalLabelsTimeline"/>
    <dgm:cxn modelId="{F44A7E1F-7E1A-481E-8E18-5EA994A96BE0}" type="presParOf" srcId="{D605FAF5-2E87-4EBD-A584-EC2E2F52F337}" destId="{B4ADC31F-8480-4578-B749-34634C200E98}" srcOrd="5" destOrd="0" presId="urn:microsoft.com/office/officeart/2017/3/layout/HorizontalLabelsTimeline"/>
    <dgm:cxn modelId="{1CBDA51B-4A4B-4861-BD9E-8A101F125CE2}" type="presParOf" srcId="{D605FAF5-2E87-4EBD-A584-EC2E2F52F337}" destId="{D292414C-5CEC-47AB-8671-60EDDFB73F11}" srcOrd="6" destOrd="0" presId="urn:microsoft.com/office/officeart/2017/3/layout/HorizontalLabelsTimeline"/>
    <dgm:cxn modelId="{6E3180CD-F095-4099-A2D0-A19CDDB684F9}" type="presParOf" srcId="{D292414C-5CEC-47AB-8671-60EDDFB73F11}" destId="{E07BE63E-3294-47FF-BC5A-EF3CA284F8FE}" srcOrd="0" destOrd="0" presId="urn:microsoft.com/office/officeart/2017/3/layout/HorizontalLabelsTimeline"/>
    <dgm:cxn modelId="{A9245363-02EF-4405-BB1F-179DC432B15C}" type="presParOf" srcId="{D292414C-5CEC-47AB-8671-60EDDFB73F11}" destId="{9300FCE2-496F-4745-B662-341851B7A45B}" srcOrd="1" destOrd="0" presId="urn:microsoft.com/office/officeart/2017/3/layout/HorizontalLabelsTimeline"/>
    <dgm:cxn modelId="{0CBFA4D9-A998-4D48-8957-6E901C78E9BB}" type="presParOf" srcId="{9300FCE2-496F-4745-B662-341851B7A45B}" destId="{078ED2CD-881D-42ED-A62A-0417A8EA02F1}" srcOrd="0" destOrd="0" presId="urn:microsoft.com/office/officeart/2017/3/layout/HorizontalLabelsTimeline"/>
    <dgm:cxn modelId="{9A1BA591-34FD-42F1-9274-E24FCE8B9D8C}" type="presParOf" srcId="{9300FCE2-496F-4745-B662-341851B7A45B}" destId="{CFCFD316-0E5C-499F-B2F5-94AB278ACBAC}" srcOrd="1" destOrd="0" presId="urn:microsoft.com/office/officeart/2017/3/layout/HorizontalLabelsTimeline"/>
    <dgm:cxn modelId="{4539BA32-9327-4D73-AE7C-17815EA0D6A2}" type="presParOf" srcId="{D292414C-5CEC-47AB-8671-60EDDFB73F11}" destId="{C72355B2-3E91-4788-8854-E2CC57E0F206}" srcOrd="2" destOrd="0" presId="urn:microsoft.com/office/officeart/2017/3/layout/HorizontalLabelsTimeline"/>
    <dgm:cxn modelId="{155C5F9E-831D-4DD1-8456-AD698EB00CA4}" type="presParOf" srcId="{D292414C-5CEC-47AB-8671-60EDDFB73F11}" destId="{E5549C9D-DBC2-4863-B662-76E94D7272C7}" srcOrd="3" destOrd="0" presId="urn:microsoft.com/office/officeart/2017/3/layout/HorizontalLabelsTimeline"/>
    <dgm:cxn modelId="{2C562F7F-1410-405F-AC2C-0C53C369AE20}" type="presParOf" srcId="{D292414C-5CEC-47AB-8671-60EDDFB73F11}" destId="{BB807E3D-4DD3-4C50-849E-914083ED0022}" srcOrd="4" destOrd="0" presId="urn:microsoft.com/office/officeart/2017/3/layout/HorizontalLabelsTimeline"/>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7772AC7-1B8A-4A05-84FC-F953CB44BD6B}"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US"/>
        </a:p>
      </dgm:t>
    </dgm:pt>
    <dgm:pt modelId="{8C77EB2C-3D2D-4F2E-AFC0-D55FA884444B}">
      <dgm:prSet/>
      <dgm:spPr/>
      <dgm:t>
        <a:bodyPr/>
        <a:lstStyle/>
        <a:p>
          <a:r>
            <a:rPr lang="en-US" dirty="0">
              <a:latin typeface="Arial" panose="020B0604020202020204" pitchFamily="34" charset="0"/>
              <a:cs typeface="Arial" panose="020B0604020202020204" pitchFamily="34" charset="0"/>
            </a:rPr>
            <a:t>DD Providers are suffering from </a:t>
          </a:r>
          <a:r>
            <a:rPr lang="en-US" b="1" u="sng" dirty="0">
              <a:latin typeface="Arial" panose="020B0604020202020204" pitchFamily="34" charset="0"/>
              <a:cs typeface="Arial" panose="020B0604020202020204" pitchFamily="34" charset="0"/>
            </a:rPr>
            <a:t>unprecedented</a:t>
          </a:r>
          <a:r>
            <a:rPr lang="en-US" dirty="0">
              <a:latin typeface="Arial" panose="020B0604020202020204" pitchFamily="34" charset="0"/>
              <a:cs typeface="Arial" panose="020B0604020202020204" pitchFamily="34" charset="0"/>
            </a:rPr>
            <a:t> losses and a funding model that has not kept pace.</a:t>
          </a:r>
        </a:p>
      </dgm:t>
    </dgm:pt>
    <dgm:pt modelId="{914E1378-B0C0-4F89-B28D-05F7484DB861}" type="parTrans" cxnId="{2F08E244-75E2-43E2-9927-F1B6D6C123DE}">
      <dgm:prSet/>
      <dgm:spPr/>
      <dgm:t>
        <a:bodyPr/>
        <a:lstStyle/>
        <a:p>
          <a:endParaRPr lang="en-US"/>
        </a:p>
      </dgm:t>
    </dgm:pt>
    <dgm:pt modelId="{29C2BC02-86B4-40A8-B0A4-66FDC9921954}" type="sibTrans" cxnId="{2F08E244-75E2-43E2-9927-F1B6D6C123DE}">
      <dgm:prSet/>
      <dgm:spPr/>
      <dgm:t>
        <a:bodyPr/>
        <a:lstStyle/>
        <a:p>
          <a:endParaRPr lang="en-US"/>
        </a:p>
      </dgm:t>
    </dgm:pt>
    <dgm:pt modelId="{069E9DB7-9ADC-4083-91A5-B25F84685E77}">
      <dgm:prSet/>
      <dgm:spPr/>
      <dgm:t>
        <a:bodyPr/>
        <a:lstStyle/>
        <a:p>
          <a:r>
            <a:rPr lang="en-US" dirty="0">
              <a:latin typeface="Arial" panose="020B0604020202020204" pitchFamily="34" charset="0"/>
              <a:cs typeface="Arial" panose="020B0604020202020204" pitchFamily="34" charset="0"/>
            </a:rPr>
            <a:t>State appropriations for DD services are being returned to the general fund and are not maximizing federal resources.</a:t>
          </a:r>
          <a:endParaRPr lang="en-US" b="1" u="sng" dirty="0">
            <a:latin typeface="Arial" panose="020B0604020202020204" pitchFamily="34" charset="0"/>
            <a:cs typeface="Arial" panose="020B0604020202020204" pitchFamily="34" charset="0"/>
          </a:endParaRPr>
        </a:p>
      </dgm:t>
    </dgm:pt>
    <dgm:pt modelId="{823F649B-267A-4B16-BC3C-6D11A7F82A88}" type="parTrans" cxnId="{5D19A610-3602-4E6B-A08A-60A48592BCCE}">
      <dgm:prSet/>
      <dgm:spPr/>
      <dgm:t>
        <a:bodyPr/>
        <a:lstStyle/>
        <a:p>
          <a:endParaRPr lang="en-US"/>
        </a:p>
      </dgm:t>
    </dgm:pt>
    <dgm:pt modelId="{8FC31A04-8018-40D1-9439-B5DAE3A73F52}" type="sibTrans" cxnId="{5D19A610-3602-4E6B-A08A-60A48592BCCE}">
      <dgm:prSet/>
      <dgm:spPr/>
      <dgm:t>
        <a:bodyPr/>
        <a:lstStyle/>
        <a:p>
          <a:endParaRPr lang="en-US"/>
        </a:p>
      </dgm:t>
    </dgm:pt>
    <dgm:pt modelId="{67675AB4-A6C1-4CA0-A2A3-CC8EC3B783E5}">
      <dgm:prSet/>
      <dgm:spPr/>
      <dgm:t>
        <a:bodyPr/>
        <a:lstStyle/>
        <a:p>
          <a:r>
            <a:rPr lang="en-US" dirty="0">
              <a:latin typeface="Arial" panose="020B0604020202020204" pitchFamily="34" charset="0"/>
              <a:cs typeface="Arial" panose="020B0604020202020204" pitchFamily="34" charset="0"/>
            </a:rPr>
            <a:t>DDD reappropriation/lapsed funds totaled over $10.2 million last year.</a:t>
          </a:r>
        </a:p>
      </dgm:t>
    </dgm:pt>
    <dgm:pt modelId="{23A9B645-B132-4370-B288-0CE330A454DB}" type="parTrans" cxnId="{94B1D539-89D8-4433-85F0-0AD69A8A5E23}">
      <dgm:prSet/>
      <dgm:spPr/>
      <dgm:t>
        <a:bodyPr/>
        <a:lstStyle/>
        <a:p>
          <a:endParaRPr lang="en-US"/>
        </a:p>
      </dgm:t>
    </dgm:pt>
    <dgm:pt modelId="{3239F025-061A-4C8C-B257-00E249740092}" type="sibTrans" cxnId="{94B1D539-89D8-4433-85F0-0AD69A8A5E23}">
      <dgm:prSet/>
      <dgm:spPr/>
      <dgm:t>
        <a:bodyPr/>
        <a:lstStyle/>
        <a:p>
          <a:endParaRPr lang="en-US"/>
        </a:p>
      </dgm:t>
    </dgm:pt>
    <dgm:pt modelId="{7741DA88-D3EF-4E06-8E97-D071BD095D27}">
      <dgm:prSet/>
      <dgm:spPr/>
      <dgm:t>
        <a:bodyPr/>
        <a:lstStyle/>
        <a:p>
          <a:r>
            <a:rPr lang="en-US" b="0" u="none" dirty="0">
              <a:latin typeface="Arial" panose="020B0604020202020204" pitchFamily="34" charset="0"/>
              <a:cs typeface="Arial" panose="020B0604020202020204" pitchFamily="34" charset="0"/>
            </a:rPr>
            <a:t>Adjusting for inflation, total DD cost per person receiving services is lagging by nearly 10%.</a:t>
          </a:r>
        </a:p>
      </dgm:t>
    </dgm:pt>
    <dgm:pt modelId="{5F40A376-E189-466F-8158-B705FCA126DE}" type="parTrans" cxnId="{98ECB486-74BA-4136-90BF-6891678A1F17}">
      <dgm:prSet/>
      <dgm:spPr/>
      <dgm:t>
        <a:bodyPr/>
        <a:lstStyle/>
        <a:p>
          <a:endParaRPr lang="en-US"/>
        </a:p>
      </dgm:t>
    </dgm:pt>
    <dgm:pt modelId="{CBDF2E06-64D1-4C98-8A2C-8219E2D67E6E}" type="sibTrans" cxnId="{98ECB486-74BA-4136-90BF-6891678A1F17}">
      <dgm:prSet/>
      <dgm:spPr/>
      <dgm:t>
        <a:bodyPr/>
        <a:lstStyle/>
        <a:p>
          <a:endParaRPr lang="en-US"/>
        </a:p>
      </dgm:t>
    </dgm:pt>
    <dgm:pt modelId="{8D01C2EC-A6AA-41E9-A613-2CDEDE2A040C}" type="pres">
      <dgm:prSet presAssocID="{A7772AC7-1B8A-4A05-84FC-F953CB44BD6B}" presName="linear" presStyleCnt="0">
        <dgm:presLayoutVars>
          <dgm:animLvl val="lvl"/>
          <dgm:resizeHandles val="exact"/>
        </dgm:presLayoutVars>
      </dgm:prSet>
      <dgm:spPr/>
    </dgm:pt>
    <dgm:pt modelId="{9D6AD9A7-3C45-4813-A11C-5CB81DF97701}" type="pres">
      <dgm:prSet presAssocID="{8C77EB2C-3D2D-4F2E-AFC0-D55FA884444B}" presName="parentText" presStyleLbl="node1" presStyleIdx="0" presStyleCnt="4" custLinFactNeighborX="442" custLinFactNeighborY="-39909">
        <dgm:presLayoutVars>
          <dgm:chMax val="0"/>
          <dgm:bulletEnabled val="1"/>
        </dgm:presLayoutVars>
      </dgm:prSet>
      <dgm:spPr/>
    </dgm:pt>
    <dgm:pt modelId="{5CDC4A4C-3F57-4DDF-B9A3-12075732C7DF}" type="pres">
      <dgm:prSet presAssocID="{29C2BC02-86B4-40A8-B0A4-66FDC9921954}" presName="spacer" presStyleCnt="0"/>
      <dgm:spPr/>
    </dgm:pt>
    <dgm:pt modelId="{319D3C9B-FA51-4667-977B-5B05A9A763B5}" type="pres">
      <dgm:prSet presAssocID="{069E9DB7-9ADC-4083-91A5-B25F84685E77}" presName="parentText" presStyleLbl="node1" presStyleIdx="1" presStyleCnt="4" custLinFactNeighborX="442" custLinFactNeighborY="-39909">
        <dgm:presLayoutVars>
          <dgm:chMax val="0"/>
          <dgm:bulletEnabled val="1"/>
        </dgm:presLayoutVars>
      </dgm:prSet>
      <dgm:spPr/>
    </dgm:pt>
    <dgm:pt modelId="{92A5BA7A-1E7F-4591-814F-FA2A1C395BA8}" type="pres">
      <dgm:prSet presAssocID="{8FC31A04-8018-40D1-9439-B5DAE3A73F52}" presName="spacer" presStyleCnt="0"/>
      <dgm:spPr/>
    </dgm:pt>
    <dgm:pt modelId="{1182670B-1024-4E46-B86C-D39362875300}" type="pres">
      <dgm:prSet presAssocID="{67675AB4-A6C1-4CA0-A2A3-CC8EC3B783E5}" presName="parentText" presStyleLbl="node1" presStyleIdx="2" presStyleCnt="4">
        <dgm:presLayoutVars>
          <dgm:chMax val="0"/>
          <dgm:bulletEnabled val="1"/>
        </dgm:presLayoutVars>
      </dgm:prSet>
      <dgm:spPr/>
    </dgm:pt>
    <dgm:pt modelId="{83828F6D-2696-4C29-91F8-9501F3B1F740}" type="pres">
      <dgm:prSet presAssocID="{3239F025-061A-4C8C-B257-00E249740092}" presName="spacer" presStyleCnt="0"/>
      <dgm:spPr/>
    </dgm:pt>
    <dgm:pt modelId="{B6FB6689-3893-4CD6-AF21-22FB9F4366AF}" type="pres">
      <dgm:prSet presAssocID="{7741DA88-D3EF-4E06-8E97-D071BD095D27}" presName="parentText" presStyleLbl="node1" presStyleIdx="3" presStyleCnt="4" custScaleY="153258">
        <dgm:presLayoutVars>
          <dgm:chMax val="0"/>
          <dgm:bulletEnabled val="1"/>
        </dgm:presLayoutVars>
      </dgm:prSet>
      <dgm:spPr/>
    </dgm:pt>
  </dgm:ptLst>
  <dgm:cxnLst>
    <dgm:cxn modelId="{CC852701-1D46-494B-B6CD-88EB7E05BA71}" type="presOf" srcId="{67675AB4-A6C1-4CA0-A2A3-CC8EC3B783E5}" destId="{1182670B-1024-4E46-B86C-D39362875300}" srcOrd="0" destOrd="0" presId="urn:microsoft.com/office/officeart/2005/8/layout/vList2"/>
    <dgm:cxn modelId="{5D19A610-3602-4E6B-A08A-60A48592BCCE}" srcId="{A7772AC7-1B8A-4A05-84FC-F953CB44BD6B}" destId="{069E9DB7-9ADC-4083-91A5-B25F84685E77}" srcOrd="1" destOrd="0" parTransId="{823F649B-267A-4B16-BC3C-6D11A7F82A88}" sibTransId="{8FC31A04-8018-40D1-9439-B5DAE3A73F52}"/>
    <dgm:cxn modelId="{5DBF9627-86F5-4AC9-8A92-30CA99620712}" type="presOf" srcId="{069E9DB7-9ADC-4083-91A5-B25F84685E77}" destId="{319D3C9B-FA51-4667-977B-5B05A9A763B5}" srcOrd="0" destOrd="0" presId="urn:microsoft.com/office/officeart/2005/8/layout/vList2"/>
    <dgm:cxn modelId="{94B1D539-89D8-4433-85F0-0AD69A8A5E23}" srcId="{A7772AC7-1B8A-4A05-84FC-F953CB44BD6B}" destId="{67675AB4-A6C1-4CA0-A2A3-CC8EC3B783E5}" srcOrd="2" destOrd="0" parTransId="{23A9B645-B132-4370-B288-0CE330A454DB}" sibTransId="{3239F025-061A-4C8C-B257-00E249740092}"/>
    <dgm:cxn modelId="{077DAF43-67C0-43EF-B324-12E92FA22708}" type="presOf" srcId="{A7772AC7-1B8A-4A05-84FC-F953CB44BD6B}" destId="{8D01C2EC-A6AA-41E9-A613-2CDEDE2A040C}" srcOrd="0" destOrd="0" presId="urn:microsoft.com/office/officeart/2005/8/layout/vList2"/>
    <dgm:cxn modelId="{2F08E244-75E2-43E2-9927-F1B6D6C123DE}" srcId="{A7772AC7-1B8A-4A05-84FC-F953CB44BD6B}" destId="{8C77EB2C-3D2D-4F2E-AFC0-D55FA884444B}" srcOrd="0" destOrd="0" parTransId="{914E1378-B0C0-4F89-B28D-05F7484DB861}" sibTransId="{29C2BC02-86B4-40A8-B0A4-66FDC9921954}"/>
    <dgm:cxn modelId="{CFDD674D-037D-436E-9D31-EE936D1E8BD3}" type="presOf" srcId="{7741DA88-D3EF-4E06-8E97-D071BD095D27}" destId="{B6FB6689-3893-4CD6-AF21-22FB9F4366AF}" srcOrd="0" destOrd="0" presId="urn:microsoft.com/office/officeart/2005/8/layout/vList2"/>
    <dgm:cxn modelId="{98ECB486-74BA-4136-90BF-6891678A1F17}" srcId="{A7772AC7-1B8A-4A05-84FC-F953CB44BD6B}" destId="{7741DA88-D3EF-4E06-8E97-D071BD095D27}" srcOrd="3" destOrd="0" parTransId="{5F40A376-E189-466F-8158-B705FCA126DE}" sibTransId="{CBDF2E06-64D1-4C98-8A2C-8219E2D67E6E}"/>
    <dgm:cxn modelId="{DE04DCBF-73C9-4909-A220-79A0642CEFF5}" type="presOf" srcId="{8C77EB2C-3D2D-4F2E-AFC0-D55FA884444B}" destId="{9D6AD9A7-3C45-4813-A11C-5CB81DF97701}" srcOrd="0" destOrd="0" presId="urn:microsoft.com/office/officeart/2005/8/layout/vList2"/>
    <dgm:cxn modelId="{4295DAAE-EE33-4F0F-AC1B-9E1C94BAFD9C}" type="presParOf" srcId="{8D01C2EC-A6AA-41E9-A613-2CDEDE2A040C}" destId="{9D6AD9A7-3C45-4813-A11C-5CB81DF97701}" srcOrd="0" destOrd="0" presId="urn:microsoft.com/office/officeart/2005/8/layout/vList2"/>
    <dgm:cxn modelId="{6FA934A4-4E14-453E-BBAF-AB3395571512}" type="presParOf" srcId="{8D01C2EC-A6AA-41E9-A613-2CDEDE2A040C}" destId="{5CDC4A4C-3F57-4DDF-B9A3-12075732C7DF}" srcOrd="1" destOrd="0" presId="urn:microsoft.com/office/officeart/2005/8/layout/vList2"/>
    <dgm:cxn modelId="{3BDBD189-3DEE-4AFC-BC03-53AABD2B6DE9}" type="presParOf" srcId="{8D01C2EC-A6AA-41E9-A613-2CDEDE2A040C}" destId="{319D3C9B-FA51-4667-977B-5B05A9A763B5}" srcOrd="2" destOrd="0" presId="urn:microsoft.com/office/officeart/2005/8/layout/vList2"/>
    <dgm:cxn modelId="{46B009AB-DA51-4008-B295-772088DF27FC}" type="presParOf" srcId="{8D01C2EC-A6AA-41E9-A613-2CDEDE2A040C}" destId="{92A5BA7A-1E7F-4591-814F-FA2A1C395BA8}" srcOrd="3" destOrd="0" presId="urn:microsoft.com/office/officeart/2005/8/layout/vList2"/>
    <dgm:cxn modelId="{27D3CBDE-89D6-4F47-92B4-0A28902FC343}" type="presParOf" srcId="{8D01C2EC-A6AA-41E9-A613-2CDEDE2A040C}" destId="{1182670B-1024-4E46-B86C-D39362875300}" srcOrd="4" destOrd="0" presId="urn:microsoft.com/office/officeart/2005/8/layout/vList2"/>
    <dgm:cxn modelId="{9A927206-EAD5-4AAE-8308-9A622CF18584}" type="presParOf" srcId="{8D01C2EC-A6AA-41E9-A613-2CDEDE2A040C}" destId="{83828F6D-2696-4C29-91F8-9501F3B1F740}" srcOrd="5" destOrd="0" presId="urn:microsoft.com/office/officeart/2005/8/layout/vList2"/>
    <dgm:cxn modelId="{6F59EBE5-35D5-42BA-9278-A13AD62321D7}" type="presParOf" srcId="{8D01C2EC-A6AA-41E9-A613-2CDEDE2A040C}" destId="{B6FB6689-3893-4CD6-AF21-22FB9F4366AF}"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7772AC7-1B8A-4A05-84FC-F953CB44BD6B}"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US"/>
        </a:p>
      </dgm:t>
    </dgm:pt>
    <dgm:pt modelId="{069E9DB7-9ADC-4083-91A5-B25F84685E77}">
      <dgm:prSet/>
      <dgm:spPr/>
      <dgm:t>
        <a:bodyPr/>
        <a:lstStyle/>
        <a:p>
          <a:r>
            <a:rPr lang="en-US" dirty="0">
              <a:latin typeface="Arial" panose="020B0604020202020204" pitchFamily="34" charset="0"/>
              <a:cs typeface="Arial" panose="020B0604020202020204" pitchFamily="34" charset="0"/>
            </a:rPr>
            <a:t>DD Providers check 3 of the 4 boxes for ARPA use. </a:t>
          </a:r>
          <a:br>
            <a:rPr lang="en-US" dirty="0">
              <a:latin typeface="Arial" panose="020B0604020202020204" pitchFamily="34" charset="0"/>
              <a:cs typeface="Arial" panose="020B0604020202020204" pitchFamily="34" charset="0"/>
            </a:rPr>
          </a:b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Providers were broadly and severely negatively impacted by the COVID-19 pandemic through revenue loss, increased costs, and changes to the way services are delivered. </a:t>
          </a:r>
          <a:endParaRPr lang="en-US" b="1" u="sng" dirty="0">
            <a:latin typeface="Arial" panose="020B0604020202020204" pitchFamily="34" charset="0"/>
            <a:cs typeface="Arial" panose="020B0604020202020204" pitchFamily="34" charset="0"/>
          </a:endParaRPr>
        </a:p>
      </dgm:t>
    </dgm:pt>
    <dgm:pt modelId="{823F649B-267A-4B16-BC3C-6D11A7F82A88}" type="parTrans" cxnId="{5D19A610-3602-4E6B-A08A-60A48592BCCE}">
      <dgm:prSet/>
      <dgm:spPr/>
      <dgm:t>
        <a:bodyPr/>
        <a:lstStyle/>
        <a:p>
          <a:endParaRPr lang="en-US"/>
        </a:p>
      </dgm:t>
    </dgm:pt>
    <dgm:pt modelId="{8FC31A04-8018-40D1-9439-B5DAE3A73F52}" type="sibTrans" cxnId="{5D19A610-3602-4E6B-A08A-60A48592BCCE}">
      <dgm:prSet/>
      <dgm:spPr/>
      <dgm:t>
        <a:bodyPr/>
        <a:lstStyle/>
        <a:p>
          <a:endParaRPr lang="en-US"/>
        </a:p>
      </dgm:t>
    </dgm:pt>
    <dgm:pt modelId="{67675AB4-A6C1-4CA0-A2A3-CC8EC3B783E5}">
      <dgm:prSet/>
      <dgm:spPr/>
      <dgm:t>
        <a:bodyPr/>
        <a:lstStyle/>
        <a:p>
          <a:r>
            <a:rPr lang="en-US" dirty="0">
              <a:latin typeface="Arial" panose="020B0604020202020204" pitchFamily="34" charset="0"/>
              <a:cs typeface="Arial" panose="020B0604020202020204" pitchFamily="34" charset="0"/>
            </a:rPr>
            <a:t>On average, DD providers across Nebraska’s starting pay for front-line, essential workers is $13.27 per hour, with providers reporting the need to hire 30% of their workforce. Premium pay for these jobs is critical.</a:t>
          </a:r>
        </a:p>
      </dgm:t>
    </dgm:pt>
    <dgm:pt modelId="{23A9B645-B132-4370-B288-0CE330A454DB}" type="parTrans" cxnId="{94B1D539-89D8-4433-85F0-0AD69A8A5E23}">
      <dgm:prSet/>
      <dgm:spPr/>
      <dgm:t>
        <a:bodyPr/>
        <a:lstStyle/>
        <a:p>
          <a:endParaRPr lang="en-US"/>
        </a:p>
      </dgm:t>
    </dgm:pt>
    <dgm:pt modelId="{3239F025-061A-4C8C-B257-00E249740092}" type="sibTrans" cxnId="{94B1D539-89D8-4433-85F0-0AD69A8A5E23}">
      <dgm:prSet/>
      <dgm:spPr/>
      <dgm:t>
        <a:bodyPr/>
        <a:lstStyle/>
        <a:p>
          <a:endParaRPr lang="en-US"/>
        </a:p>
      </dgm:t>
    </dgm:pt>
    <dgm:pt modelId="{39766A70-B3CF-446E-98FB-D64B5A6F66FF}">
      <dgm:prSet/>
      <dgm:spPr/>
      <dgm:t>
        <a:bodyPr/>
        <a:lstStyle/>
        <a:p>
          <a:r>
            <a:rPr lang="en-US" dirty="0">
              <a:latin typeface="Arial" panose="020B0604020202020204" pitchFamily="34" charset="0"/>
              <a:cs typeface="Arial" panose="020B0604020202020204" pitchFamily="34" charset="0"/>
            </a:rPr>
            <a:t>The Coronavirus State and Local Fiscal Recovery Funds (SLFRF) guidance by the US Dept. of Treasury outlines four basic uses of funds: </a:t>
          </a:r>
          <a:r>
            <a:rPr lang="en-US" b="1" dirty="0">
              <a:latin typeface="Arial" panose="020B0604020202020204" pitchFamily="34" charset="0"/>
              <a:cs typeface="Arial" panose="020B0604020202020204" pitchFamily="34" charset="0"/>
            </a:rPr>
            <a:t>lost public sector revenue</a:t>
          </a:r>
          <a:r>
            <a:rPr lang="en-US" dirty="0">
              <a:latin typeface="Arial" panose="020B0604020202020204" pitchFamily="34" charset="0"/>
              <a:cs typeface="Arial" panose="020B0604020202020204" pitchFamily="34" charset="0"/>
            </a:rPr>
            <a:t>, </a:t>
          </a:r>
          <a:r>
            <a:rPr lang="en-US" b="1" dirty="0">
              <a:latin typeface="Arial" panose="020B0604020202020204" pitchFamily="34" charset="0"/>
              <a:cs typeface="Arial" panose="020B0604020202020204" pitchFamily="34" charset="0"/>
            </a:rPr>
            <a:t>response to far-reaching public health and negative economic impacts of the pandemic, provide premium pay for essential workers</a:t>
          </a:r>
          <a:r>
            <a:rPr lang="en-US" dirty="0">
              <a:latin typeface="Arial" panose="020B0604020202020204" pitchFamily="34" charset="0"/>
              <a:cs typeface="Arial" panose="020B0604020202020204" pitchFamily="34" charset="0"/>
            </a:rPr>
            <a:t>, and investment in particular infrastructure.</a:t>
          </a:r>
        </a:p>
      </dgm:t>
    </dgm:pt>
    <dgm:pt modelId="{89EDA982-E1E2-4CED-9855-C717BFB537D8}" type="parTrans" cxnId="{7EEB429D-9827-4A09-96CC-397A9E0B0A42}">
      <dgm:prSet/>
      <dgm:spPr/>
      <dgm:t>
        <a:bodyPr/>
        <a:lstStyle/>
        <a:p>
          <a:endParaRPr lang="en-US"/>
        </a:p>
      </dgm:t>
    </dgm:pt>
    <dgm:pt modelId="{562346E8-6CA7-4CED-85C4-1106AD72385E}" type="sibTrans" cxnId="{7EEB429D-9827-4A09-96CC-397A9E0B0A42}">
      <dgm:prSet/>
      <dgm:spPr/>
      <dgm:t>
        <a:bodyPr/>
        <a:lstStyle/>
        <a:p>
          <a:endParaRPr lang="en-US"/>
        </a:p>
      </dgm:t>
    </dgm:pt>
    <dgm:pt modelId="{7675199F-B485-4D0B-B99C-A4D9E7CD1468}">
      <dgm:prSet/>
      <dgm:spPr/>
      <dgm:t>
        <a:bodyPr/>
        <a:lstStyle/>
        <a:p>
          <a:r>
            <a:rPr lang="en-US" dirty="0">
              <a:latin typeface="Arial" panose="020B0604020202020204" pitchFamily="34" charset="0"/>
              <a:cs typeface="Arial" panose="020B0604020202020204" pitchFamily="34" charset="0"/>
            </a:rPr>
            <a:t>Supporting LB 1172 will ensure Nebraska is in alignment with guidance from the Department of Treasury and is making a significant investment in one of the industries most harshly impacted by the COVID-19 pandemic. </a:t>
          </a:r>
        </a:p>
      </dgm:t>
    </dgm:pt>
    <dgm:pt modelId="{76AD72E0-10E6-4339-8E6D-9A0EE5D942F1}" type="parTrans" cxnId="{56D5A568-899A-44EE-A62D-5B419D2223E9}">
      <dgm:prSet/>
      <dgm:spPr/>
      <dgm:t>
        <a:bodyPr/>
        <a:lstStyle/>
        <a:p>
          <a:endParaRPr lang="en-US"/>
        </a:p>
      </dgm:t>
    </dgm:pt>
    <dgm:pt modelId="{6E495E31-BB5B-480B-BD99-026D1E046BE6}" type="sibTrans" cxnId="{56D5A568-899A-44EE-A62D-5B419D2223E9}">
      <dgm:prSet/>
      <dgm:spPr/>
      <dgm:t>
        <a:bodyPr/>
        <a:lstStyle/>
        <a:p>
          <a:endParaRPr lang="en-US"/>
        </a:p>
      </dgm:t>
    </dgm:pt>
    <dgm:pt modelId="{8D01C2EC-A6AA-41E9-A613-2CDEDE2A040C}" type="pres">
      <dgm:prSet presAssocID="{A7772AC7-1B8A-4A05-84FC-F953CB44BD6B}" presName="linear" presStyleCnt="0">
        <dgm:presLayoutVars>
          <dgm:animLvl val="lvl"/>
          <dgm:resizeHandles val="exact"/>
        </dgm:presLayoutVars>
      </dgm:prSet>
      <dgm:spPr/>
    </dgm:pt>
    <dgm:pt modelId="{DDD18707-D456-4827-AFC1-0F459067C5ED}" type="pres">
      <dgm:prSet presAssocID="{39766A70-B3CF-446E-98FB-D64B5A6F66FF}" presName="parentText" presStyleLbl="node1" presStyleIdx="0" presStyleCnt="4">
        <dgm:presLayoutVars>
          <dgm:chMax val="0"/>
          <dgm:bulletEnabled val="1"/>
        </dgm:presLayoutVars>
      </dgm:prSet>
      <dgm:spPr/>
    </dgm:pt>
    <dgm:pt modelId="{AFAE9AC6-F5C0-479B-A1E0-A6EA88184AA8}" type="pres">
      <dgm:prSet presAssocID="{562346E8-6CA7-4CED-85C4-1106AD72385E}" presName="spacer" presStyleCnt="0"/>
      <dgm:spPr/>
    </dgm:pt>
    <dgm:pt modelId="{319D3C9B-FA51-4667-977B-5B05A9A763B5}" type="pres">
      <dgm:prSet presAssocID="{069E9DB7-9ADC-4083-91A5-B25F84685E77}" presName="parentText" presStyleLbl="node1" presStyleIdx="1" presStyleCnt="4" custLinFactNeighborX="442" custLinFactNeighborY="-39909">
        <dgm:presLayoutVars>
          <dgm:chMax val="0"/>
          <dgm:bulletEnabled val="1"/>
        </dgm:presLayoutVars>
      </dgm:prSet>
      <dgm:spPr/>
    </dgm:pt>
    <dgm:pt modelId="{92A5BA7A-1E7F-4591-814F-FA2A1C395BA8}" type="pres">
      <dgm:prSet presAssocID="{8FC31A04-8018-40D1-9439-B5DAE3A73F52}" presName="spacer" presStyleCnt="0"/>
      <dgm:spPr/>
    </dgm:pt>
    <dgm:pt modelId="{1182670B-1024-4E46-B86C-D39362875300}" type="pres">
      <dgm:prSet presAssocID="{67675AB4-A6C1-4CA0-A2A3-CC8EC3B783E5}" presName="parentText" presStyleLbl="node1" presStyleIdx="2" presStyleCnt="4">
        <dgm:presLayoutVars>
          <dgm:chMax val="0"/>
          <dgm:bulletEnabled val="1"/>
        </dgm:presLayoutVars>
      </dgm:prSet>
      <dgm:spPr/>
    </dgm:pt>
    <dgm:pt modelId="{72366B2D-53BF-411E-8809-2830303C9CDD}" type="pres">
      <dgm:prSet presAssocID="{3239F025-061A-4C8C-B257-00E249740092}" presName="spacer" presStyleCnt="0"/>
      <dgm:spPr/>
    </dgm:pt>
    <dgm:pt modelId="{77E27B13-3ED7-4360-B283-C40180748D79}" type="pres">
      <dgm:prSet presAssocID="{7675199F-B485-4D0B-B99C-A4D9E7CD1468}" presName="parentText" presStyleLbl="node1" presStyleIdx="3" presStyleCnt="4">
        <dgm:presLayoutVars>
          <dgm:chMax val="0"/>
          <dgm:bulletEnabled val="1"/>
        </dgm:presLayoutVars>
      </dgm:prSet>
      <dgm:spPr/>
    </dgm:pt>
  </dgm:ptLst>
  <dgm:cxnLst>
    <dgm:cxn modelId="{CC852701-1D46-494B-B6CD-88EB7E05BA71}" type="presOf" srcId="{67675AB4-A6C1-4CA0-A2A3-CC8EC3B783E5}" destId="{1182670B-1024-4E46-B86C-D39362875300}" srcOrd="0" destOrd="0" presId="urn:microsoft.com/office/officeart/2005/8/layout/vList2"/>
    <dgm:cxn modelId="{5D19A610-3602-4E6B-A08A-60A48592BCCE}" srcId="{A7772AC7-1B8A-4A05-84FC-F953CB44BD6B}" destId="{069E9DB7-9ADC-4083-91A5-B25F84685E77}" srcOrd="1" destOrd="0" parTransId="{823F649B-267A-4B16-BC3C-6D11A7F82A88}" sibTransId="{8FC31A04-8018-40D1-9439-B5DAE3A73F52}"/>
    <dgm:cxn modelId="{5DBF9627-86F5-4AC9-8A92-30CA99620712}" type="presOf" srcId="{069E9DB7-9ADC-4083-91A5-B25F84685E77}" destId="{319D3C9B-FA51-4667-977B-5B05A9A763B5}" srcOrd="0" destOrd="0" presId="urn:microsoft.com/office/officeart/2005/8/layout/vList2"/>
    <dgm:cxn modelId="{94B1D539-89D8-4433-85F0-0AD69A8A5E23}" srcId="{A7772AC7-1B8A-4A05-84FC-F953CB44BD6B}" destId="{67675AB4-A6C1-4CA0-A2A3-CC8EC3B783E5}" srcOrd="2" destOrd="0" parTransId="{23A9B645-B132-4370-B288-0CE330A454DB}" sibTransId="{3239F025-061A-4C8C-B257-00E249740092}"/>
    <dgm:cxn modelId="{077DAF43-67C0-43EF-B324-12E92FA22708}" type="presOf" srcId="{A7772AC7-1B8A-4A05-84FC-F953CB44BD6B}" destId="{8D01C2EC-A6AA-41E9-A613-2CDEDE2A040C}" srcOrd="0" destOrd="0" presId="urn:microsoft.com/office/officeart/2005/8/layout/vList2"/>
    <dgm:cxn modelId="{56D5A568-899A-44EE-A62D-5B419D2223E9}" srcId="{A7772AC7-1B8A-4A05-84FC-F953CB44BD6B}" destId="{7675199F-B485-4D0B-B99C-A4D9E7CD1468}" srcOrd="3" destOrd="0" parTransId="{76AD72E0-10E6-4339-8E6D-9A0EE5D942F1}" sibTransId="{6E495E31-BB5B-480B-BD99-026D1E046BE6}"/>
    <dgm:cxn modelId="{64F15B6A-6D87-42D3-8E43-284514497F0C}" type="presOf" srcId="{7675199F-B485-4D0B-B99C-A4D9E7CD1468}" destId="{77E27B13-3ED7-4360-B283-C40180748D79}" srcOrd="0" destOrd="0" presId="urn:microsoft.com/office/officeart/2005/8/layout/vList2"/>
    <dgm:cxn modelId="{7EEB429D-9827-4A09-96CC-397A9E0B0A42}" srcId="{A7772AC7-1B8A-4A05-84FC-F953CB44BD6B}" destId="{39766A70-B3CF-446E-98FB-D64B5A6F66FF}" srcOrd="0" destOrd="0" parTransId="{89EDA982-E1E2-4CED-9855-C717BFB537D8}" sibTransId="{562346E8-6CA7-4CED-85C4-1106AD72385E}"/>
    <dgm:cxn modelId="{387B8FCF-1140-4FA4-864E-A228428B1B34}" type="presOf" srcId="{39766A70-B3CF-446E-98FB-D64B5A6F66FF}" destId="{DDD18707-D456-4827-AFC1-0F459067C5ED}" srcOrd="0" destOrd="0" presId="urn:microsoft.com/office/officeart/2005/8/layout/vList2"/>
    <dgm:cxn modelId="{C93701F3-5CDE-48D8-9149-5ED31B2F9625}" type="presParOf" srcId="{8D01C2EC-A6AA-41E9-A613-2CDEDE2A040C}" destId="{DDD18707-D456-4827-AFC1-0F459067C5ED}" srcOrd="0" destOrd="0" presId="urn:microsoft.com/office/officeart/2005/8/layout/vList2"/>
    <dgm:cxn modelId="{41E25EDE-B9BB-4CC7-AEE4-251E7EA4DE2D}" type="presParOf" srcId="{8D01C2EC-A6AA-41E9-A613-2CDEDE2A040C}" destId="{AFAE9AC6-F5C0-479B-A1E0-A6EA88184AA8}" srcOrd="1" destOrd="0" presId="urn:microsoft.com/office/officeart/2005/8/layout/vList2"/>
    <dgm:cxn modelId="{3BDBD189-3DEE-4AFC-BC03-53AABD2B6DE9}" type="presParOf" srcId="{8D01C2EC-A6AA-41E9-A613-2CDEDE2A040C}" destId="{319D3C9B-FA51-4667-977B-5B05A9A763B5}" srcOrd="2" destOrd="0" presId="urn:microsoft.com/office/officeart/2005/8/layout/vList2"/>
    <dgm:cxn modelId="{46B009AB-DA51-4008-B295-772088DF27FC}" type="presParOf" srcId="{8D01C2EC-A6AA-41E9-A613-2CDEDE2A040C}" destId="{92A5BA7A-1E7F-4591-814F-FA2A1C395BA8}" srcOrd="3" destOrd="0" presId="urn:microsoft.com/office/officeart/2005/8/layout/vList2"/>
    <dgm:cxn modelId="{27D3CBDE-89D6-4F47-92B4-0A28902FC343}" type="presParOf" srcId="{8D01C2EC-A6AA-41E9-A613-2CDEDE2A040C}" destId="{1182670B-1024-4E46-B86C-D39362875300}" srcOrd="4" destOrd="0" presId="urn:microsoft.com/office/officeart/2005/8/layout/vList2"/>
    <dgm:cxn modelId="{095DEB50-6317-4384-8DE8-1D9E9B43E878}" type="presParOf" srcId="{8D01C2EC-A6AA-41E9-A613-2CDEDE2A040C}" destId="{72366B2D-53BF-411E-8809-2830303C9CDD}" srcOrd="5" destOrd="0" presId="urn:microsoft.com/office/officeart/2005/8/layout/vList2"/>
    <dgm:cxn modelId="{DEE28005-9B08-4D79-8D09-C0912AA605C9}" type="presParOf" srcId="{8D01C2EC-A6AA-41E9-A613-2CDEDE2A040C}" destId="{77E27B13-3ED7-4360-B283-C40180748D79}"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7772AC7-1B8A-4A05-84FC-F953CB44BD6B}"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US"/>
        </a:p>
      </dgm:t>
    </dgm:pt>
    <dgm:pt modelId="{069E9DB7-9ADC-4083-91A5-B25F84685E77}">
      <dgm:prSet/>
      <dgm:spPr/>
      <dgm:t>
        <a:bodyPr/>
        <a:lstStyle/>
        <a:p>
          <a:r>
            <a:rPr lang="en-US" dirty="0">
              <a:latin typeface="Arial" panose="020B0604020202020204" pitchFamily="34" charset="0"/>
              <a:cs typeface="Arial" panose="020B0604020202020204" pitchFamily="34" charset="0"/>
            </a:rPr>
            <a:t>Providers are experiencing dramatic negative economic impact. Funding these requests will raise the incomes of people making low wages, will assist small businesses, non-profits, and impacted industries.</a:t>
          </a:r>
          <a:endParaRPr lang="en-US" b="1" u="sng" dirty="0">
            <a:latin typeface="Arial" panose="020B0604020202020204" pitchFamily="34" charset="0"/>
            <a:cs typeface="Arial" panose="020B0604020202020204" pitchFamily="34" charset="0"/>
          </a:endParaRPr>
        </a:p>
      </dgm:t>
    </dgm:pt>
    <dgm:pt modelId="{823F649B-267A-4B16-BC3C-6D11A7F82A88}" type="parTrans" cxnId="{5D19A610-3602-4E6B-A08A-60A48592BCCE}">
      <dgm:prSet/>
      <dgm:spPr/>
      <dgm:t>
        <a:bodyPr/>
        <a:lstStyle/>
        <a:p>
          <a:endParaRPr lang="en-US"/>
        </a:p>
      </dgm:t>
    </dgm:pt>
    <dgm:pt modelId="{8FC31A04-8018-40D1-9439-B5DAE3A73F52}" type="sibTrans" cxnId="{5D19A610-3602-4E6B-A08A-60A48592BCCE}">
      <dgm:prSet/>
      <dgm:spPr/>
      <dgm:t>
        <a:bodyPr/>
        <a:lstStyle/>
        <a:p>
          <a:endParaRPr lang="en-US"/>
        </a:p>
      </dgm:t>
    </dgm:pt>
    <dgm:pt modelId="{67675AB4-A6C1-4CA0-A2A3-CC8EC3B783E5}">
      <dgm:prSet/>
      <dgm:spPr/>
      <dgm:t>
        <a:bodyPr/>
        <a:lstStyle/>
        <a:p>
          <a:r>
            <a:rPr lang="en-US" dirty="0">
              <a:latin typeface="Arial" panose="020B0604020202020204" pitchFamily="34" charset="0"/>
              <a:cs typeface="Arial" panose="020B0604020202020204" pitchFamily="34" charset="0"/>
            </a:rPr>
            <a:t>LB 1172 would help providers build public sector capacity in providing services to people with developmental disabilities. Currently there are funded waitlist offers not being met due to provider capacity limits.</a:t>
          </a:r>
        </a:p>
      </dgm:t>
    </dgm:pt>
    <dgm:pt modelId="{23A9B645-B132-4370-B288-0CE330A454DB}" type="parTrans" cxnId="{94B1D539-89D8-4433-85F0-0AD69A8A5E23}">
      <dgm:prSet/>
      <dgm:spPr/>
      <dgm:t>
        <a:bodyPr/>
        <a:lstStyle/>
        <a:p>
          <a:endParaRPr lang="en-US"/>
        </a:p>
      </dgm:t>
    </dgm:pt>
    <dgm:pt modelId="{3239F025-061A-4C8C-B257-00E249740092}" type="sibTrans" cxnId="{94B1D539-89D8-4433-85F0-0AD69A8A5E23}">
      <dgm:prSet/>
      <dgm:spPr/>
      <dgm:t>
        <a:bodyPr/>
        <a:lstStyle/>
        <a:p>
          <a:endParaRPr lang="en-US"/>
        </a:p>
      </dgm:t>
    </dgm:pt>
    <dgm:pt modelId="{39766A70-B3CF-446E-98FB-D64B5A6F66FF}">
      <dgm:prSet/>
      <dgm:spPr/>
      <dgm:t>
        <a:bodyPr/>
        <a:lstStyle/>
        <a:p>
          <a:r>
            <a:rPr lang="en-US" dirty="0">
              <a:latin typeface="Arial" panose="020B0604020202020204" pitchFamily="34" charset="0"/>
              <a:cs typeface="Arial" panose="020B0604020202020204" pitchFamily="34" charset="0"/>
            </a:rPr>
            <a:t>DD services are medical services and behavioral health combined. Also, some of the most challenging people to support are often violent. With properly paid, experienced, appropriate staffing, we can help solve those issues.</a:t>
          </a:r>
        </a:p>
      </dgm:t>
    </dgm:pt>
    <dgm:pt modelId="{89EDA982-E1E2-4CED-9855-C717BFB537D8}" type="parTrans" cxnId="{7EEB429D-9827-4A09-96CC-397A9E0B0A42}">
      <dgm:prSet/>
      <dgm:spPr/>
      <dgm:t>
        <a:bodyPr/>
        <a:lstStyle/>
        <a:p>
          <a:endParaRPr lang="en-US"/>
        </a:p>
      </dgm:t>
    </dgm:pt>
    <dgm:pt modelId="{562346E8-6CA7-4CED-85C4-1106AD72385E}" type="sibTrans" cxnId="{7EEB429D-9827-4A09-96CC-397A9E0B0A42}">
      <dgm:prSet/>
      <dgm:spPr/>
      <dgm:t>
        <a:bodyPr/>
        <a:lstStyle/>
        <a:p>
          <a:endParaRPr lang="en-US"/>
        </a:p>
      </dgm:t>
    </dgm:pt>
    <dgm:pt modelId="{7675199F-B485-4D0B-B99C-A4D9E7CD1468}">
      <dgm:prSet/>
      <dgm:spPr/>
      <dgm:t>
        <a:bodyPr/>
        <a:lstStyle/>
        <a:p>
          <a:r>
            <a:rPr lang="en-US" dirty="0">
              <a:latin typeface="Arial" panose="020B0604020202020204" pitchFamily="34" charset="0"/>
              <a:cs typeface="Arial" panose="020B0604020202020204" pitchFamily="34" charset="0"/>
            </a:rPr>
            <a:t>Many providers were providing premium pay to front-line workers when the state was supporting DD provider rates. However, without knowing that LBs 1172 and 893 are passing, it is challenging to continue those premiums in the future.</a:t>
          </a:r>
        </a:p>
      </dgm:t>
    </dgm:pt>
    <dgm:pt modelId="{76AD72E0-10E6-4339-8E6D-9A0EE5D942F1}" type="parTrans" cxnId="{56D5A568-899A-44EE-A62D-5B419D2223E9}">
      <dgm:prSet/>
      <dgm:spPr/>
      <dgm:t>
        <a:bodyPr/>
        <a:lstStyle/>
        <a:p>
          <a:endParaRPr lang="en-US"/>
        </a:p>
      </dgm:t>
    </dgm:pt>
    <dgm:pt modelId="{6E495E31-BB5B-480B-BD99-026D1E046BE6}" type="sibTrans" cxnId="{56D5A568-899A-44EE-A62D-5B419D2223E9}">
      <dgm:prSet/>
      <dgm:spPr/>
      <dgm:t>
        <a:bodyPr/>
        <a:lstStyle/>
        <a:p>
          <a:endParaRPr lang="en-US"/>
        </a:p>
      </dgm:t>
    </dgm:pt>
    <dgm:pt modelId="{8D01C2EC-A6AA-41E9-A613-2CDEDE2A040C}" type="pres">
      <dgm:prSet presAssocID="{A7772AC7-1B8A-4A05-84FC-F953CB44BD6B}" presName="linear" presStyleCnt="0">
        <dgm:presLayoutVars>
          <dgm:animLvl val="lvl"/>
          <dgm:resizeHandles val="exact"/>
        </dgm:presLayoutVars>
      </dgm:prSet>
      <dgm:spPr/>
    </dgm:pt>
    <dgm:pt modelId="{DDD18707-D456-4827-AFC1-0F459067C5ED}" type="pres">
      <dgm:prSet presAssocID="{39766A70-B3CF-446E-98FB-D64B5A6F66FF}" presName="parentText" presStyleLbl="node1" presStyleIdx="0" presStyleCnt="4">
        <dgm:presLayoutVars>
          <dgm:chMax val="0"/>
          <dgm:bulletEnabled val="1"/>
        </dgm:presLayoutVars>
      </dgm:prSet>
      <dgm:spPr/>
    </dgm:pt>
    <dgm:pt modelId="{AFAE9AC6-F5C0-479B-A1E0-A6EA88184AA8}" type="pres">
      <dgm:prSet presAssocID="{562346E8-6CA7-4CED-85C4-1106AD72385E}" presName="spacer" presStyleCnt="0"/>
      <dgm:spPr/>
    </dgm:pt>
    <dgm:pt modelId="{319D3C9B-FA51-4667-977B-5B05A9A763B5}" type="pres">
      <dgm:prSet presAssocID="{069E9DB7-9ADC-4083-91A5-B25F84685E77}" presName="parentText" presStyleLbl="node1" presStyleIdx="1" presStyleCnt="4" custLinFactNeighborX="442" custLinFactNeighborY="-39909">
        <dgm:presLayoutVars>
          <dgm:chMax val="0"/>
          <dgm:bulletEnabled val="1"/>
        </dgm:presLayoutVars>
      </dgm:prSet>
      <dgm:spPr/>
    </dgm:pt>
    <dgm:pt modelId="{92A5BA7A-1E7F-4591-814F-FA2A1C395BA8}" type="pres">
      <dgm:prSet presAssocID="{8FC31A04-8018-40D1-9439-B5DAE3A73F52}" presName="spacer" presStyleCnt="0"/>
      <dgm:spPr/>
    </dgm:pt>
    <dgm:pt modelId="{1182670B-1024-4E46-B86C-D39362875300}" type="pres">
      <dgm:prSet presAssocID="{67675AB4-A6C1-4CA0-A2A3-CC8EC3B783E5}" presName="parentText" presStyleLbl="node1" presStyleIdx="2" presStyleCnt="4">
        <dgm:presLayoutVars>
          <dgm:chMax val="0"/>
          <dgm:bulletEnabled val="1"/>
        </dgm:presLayoutVars>
      </dgm:prSet>
      <dgm:spPr/>
    </dgm:pt>
    <dgm:pt modelId="{72366B2D-53BF-411E-8809-2830303C9CDD}" type="pres">
      <dgm:prSet presAssocID="{3239F025-061A-4C8C-B257-00E249740092}" presName="spacer" presStyleCnt="0"/>
      <dgm:spPr/>
    </dgm:pt>
    <dgm:pt modelId="{77E27B13-3ED7-4360-B283-C40180748D79}" type="pres">
      <dgm:prSet presAssocID="{7675199F-B485-4D0B-B99C-A4D9E7CD1468}" presName="parentText" presStyleLbl="node1" presStyleIdx="3" presStyleCnt="4">
        <dgm:presLayoutVars>
          <dgm:chMax val="0"/>
          <dgm:bulletEnabled val="1"/>
        </dgm:presLayoutVars>
      </dgm:prSet>
      <dgm:spPr/>
    </dgm:pt>
  </dgm:ptLst>
  <dgm:cxnLst>
    <dgm:cxn modelId="{CC852701-1D46-494B-B6CD-88EB7E05BA71}" type="presOf" srcId="{67675AB4-A6C1-4CA0-A2A3-CC8EC3B783E5}" destId="{1182670B-1024-4E46-B86C-D39362875300}" srcOrd="0" destOrd="0" presId="urn:microsoft.com/office/officeart/2005/8/layout/vList2"/>
    <dgm:cxn modelId="{5D19A610-3602-4E6B-A08A-60A48592BCCE}" srcId="{A7772AC7-1B8A-4A05-84FC-F953CB44BD6B}" destId="{069E9DB7-9ADC-4083-91A5-B25F84685E77}" srcOrd="1" destOrd="0" parTransId="{823F649B-267A-4B16-BC3C-6D11A7F82A88}" sibTransId="{8FC31A04-8018-40D1-9439-B5DAE3A73F52}"/>
    <dgm:cxn modelId="{5DBF9627-86F5-4AC9-8A92-30CA99620712}" type="presOf" srcId="{069E9DB7-9ADC-4083-91A5-B25F84685E77}" destId="{319D3C9B-FA51-4667-977B-5B05A9A763B5}" srcOrd="0" destOrd="0" presId="urn:microsoft.com/office/officeart/2005/8/layout/vList2"/>
    <dgm:cxn modelId="{94B1D539-89D8-4433-85F0-0AD69A8A5E23}" srcId="{A7772AC7-1B8A-4A05-84FC-F953CB44BD6B}" destId="{67675AB4-A6C1-4CA0-A2A3-CC8EC3B783E5}" srcOrd="2" destOrd="0" parTransId="{23A9B645-B132-4370-B288-0CE330A454DB}" sibTransId="{3239F025-061A-4C8C-B257-00E249740092}"/>
    <dgm:cxn modelId="{077DAF43-67C0-43EF-B324-12E92FA22708}" type="presOf" srcId="{A7772AC7-1B8A-4A05-84FC-F953CB44BD6B}" destId="{8D01C2EC-A6AA-41E9-A613-2CDEDE2A040C}" srcOrd="0" destOrd="0" presId="urn:microsoft.com/office/officeart/2005/8/layout/vList2"/>
    <dgm:cxn modelId="{56D5A568-899A-44EE-A62D-5B419D2223E9}" srcId="{A7772AC7-1B8A-4A05-84FC-F953CB44BD6B}" destId="{7675199F-B485-4D0B-B99C-A4D9E7CD1468}" srcOrd="3" destOrd="0" parTransId="{76AD72E0-10E6-4339-8E6D-9A0EE5D942F1}" sibTransId="{6E495E31-BB5B-480B-BD99-026D1E046BE6}"/>
    <dgm:cxn modelId="{64F15B6A-6D87-42D3-8E43-284514497F0C}" type="presOf" srcId="{7675199F-B485-4D0B-B99C-A4D9E7CD1468}" destId="{77E27B13-3ED7-4360-B283-C40180748D79}" srcOrd="0" destOrd="0" presId="urn:microsoft.com/office/officeart/2005/8/layout/vList2"/>
    <dgm:cxn modelId="{7EEB429D-9827-4A09-96CC-397A9E0B0A42}" srcId="{A7772AC7-1B8A-4A05-84FC-F953CB44BD6B}" destId="{39766A70-B3CF-446E-98FB-D64B5A6F66FF}" srcOrd="0" destOrd="0" parTransId="{89EDA982-E1E2-4CED-9855-C717BFB537D8}" sibTransId="{562346E8-6CA7-4CED-85C4-1106AD72385E}"/>
    <dgm:cxn modelId="{387B8FCF-1140-4FA4-864E-A228428B1B34}" type="presOf" srcId="{39766A70-B3CF-446E-98FB-D64B5A6F66FF}" destId="{DDD18707-D456-4827-AFC1-0F459067C5ED}" srcOrd="0" destOrd="0" presId="urn:microsoft.com/office/officeart/2005/8/layout/vList2"/>
    <dgm:cxn modelId="{C93701F3-5CDE-48D8-9149-5ED31B2F9625}" type="presParOf" srcId="{8D01C2EC-A6AA-41E9-A613-2CDEDE2A040C}" destId="{DDD18707-D456-4827-AFC1-0F459067C5ED}" srcOrd="0" destOrd="0" presId="urn:microsoft.com/office/officeart/2005/8/layout/vList2"/>
    <dgm:cxn modelId="{41E25EDE-B9BB-4CC7-AEE4-251E7EA4DE2D}" type="presParOf" srcId="{8D01C2EC-A6AA-41E9-A613-2CDEDE2A040C}" destId="{AFAE9AC6-F5C0-479B-A1E0-A6EA88184AA8}" srcOrd="1" destOrd="0" presId="urn:microsoft.com/office/officeart/2005/8/layout/vList2"/>
    <dgm:cxn modelId="{3BDBD189-3DEE-4AFC-BC03-53AABD2B6DE9}" type="presParOf" srcId="{8D01C2EC-A6AA-41E9-A613-2CDEDE2A040C}" destId="{319D3C9B-FA51-4667-977B-5B05A9A763B5}" srcOrd="2" destOrd="0" presId="urn:microsoft.com/office/officeart/2005/8/layout/vList2"/>
    <dgm:cxn modelId="{46B009AB-DA51-4008-B295-772088DF27FC}" type="presParOf" srcId="{8D01C2EC-A6AA-41E9-A613-2CDEDE2A040C}" destId="{92A5BA7A-1E7F-4591-814F-FA2A1C395BA8}" srcOrd="3" destOrd="0" presId="urn:microsoft.com/office/officeart/2005/8/layout/vList2"/>
    <dgm:cxn modelId="{27D3CBDE-89D6-4F47-92B4-0A28902FC343}" type="presParOf" srcId="{8D01C2EC-A6AA-41E9-A613-2CDEDE2A040C}" destId="{1182670B-1024-4E46-B86C-D39362875300}" srcOrd="4" destOrd="0" presId="urn:microsoft.com/office/officeart/2005/8/layout/vList2"/>
    <dgm:cxn modelId="{095DEB50-6317-4384-8DE8-1D9E9B43E878}" type="presParOf" srcId="{8D01C2EC-A6AA-41E9-A613-2CDEDE2A040C}" destId="{72366B2D-53BF-411E-8809-2830303C9CDD}" srcOrd="5" destOrd="0" presId="urn:microsoft.com/office/officeart/2005/8/layout/vList2"/>
    <dgm:cxn modelId="{DEE28005-9B08-4D79-8D09-C0912AA605C9}" type="presParOf" srcId="{8D01C2EC-A6AA-41E9-A613-2CDEDE2A040C}" destId="{77E27B13-3ED7-4360-B283-C40180748D79}"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7772AC7-1B8A-4A05-84FC-F953CB44BD6B}"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US"/>
        </a:p>
      </dgm:t>
    </dgm:pt>
    <dgm:pt modelId="{8C77EB2C-3D2D-4F2E-AFC0-D55FA884444B}">
      <dgm:prSet/>
      <dgm:spPr/>
      <dgm:t>
        <a:bodyPr/>
        <a:lstStyle/>
        <a:p>
          <a:r>
            <a:rPr lang="en-US" dirty="0">
              <a:latin typeface="Arial" panose="020B0604020202020204" pitchFamily="34" charset="0"/>
              <a:cs typeface="Arial" panose="020B0604020202020204" pitchFamily="34" charset="0"/>
            </a:rPr>
            <a:t>What can you do to stabilize and bolster DD services in Nebraska?</a:t>
          </a:r>
        </a:p>
      </dgm:t>
    </dgm:pt>
    <dgm:pt modelId="{914E1378-B0C0-4F89-B28D-05F7484DB861}" type="parTrans" cxnId="{2F08E244-75E2-43E2-9927-F1B6D6C123DE}">
      <dgm:prSet/>
      <dgm:spPr/>
      <dgm:t>
        <a:bodyPr/>
        <a:lstStyle/>
        <a:p>
          <a:endParaRPr lang="en-US"/>
        </a:p>
      </dgm:t>
    </dgm:pt>
    <dgm:pt modelId="{29C2BC02-86B4-40A8-B0A4-66FDC9921954}" type="sibTrans" cxnId="{2F08E244-75E2-43E2-9927-F1B6D6C123DE}">
      <dgm:prSet/>
      <dgm:spPr/>
      <dgm:t>
        <a:bodyPr/>
        <a:lstStyle/>
        <a:p>
          <a:endParaRPr lang="en-US"/>
        </a:p>
      </dgm:t>
    </dgm:pt>
    <dgm:pt modelId="{069E9DB7-9ADC-4083-91A5-B25F84685E77}">
      <dgm:prSet/>
      <dgm:spPr/>
      <dgm:t>
        <a:bodyPr/>
        <a:lstStyle/>
        <a:p>
          <a:r>
            <a:rPr lang="en-US" dirty="0">
              <a:latin typeface="Arial" panose="020B0604020202020204" pitchFamily="34" charset="0"/>
              <a:cs typeface="Arial" panose="020B0604020202020204" pitchFamily="34" charset="0"/>
            </a:rPr>
            <a:t>Support LB 893, sponsored by Chairman </a:t>
          </a:r>
          <a:r>
            <a:rPr lang="en-US" dirty="0" err="1">
              <a:latin typeface="Arial" panose="020B0604020202020204" pitchFamily="34" charset="0"/>
              <a:cs typeface="Arial" panose="020B0604020202020204" pitchFamily="34" charset="0"/>
            </a:rPr>
            <a:t>Stinner</a:t>
          </a:r>
          <a:r>
            <a:rPr lang="en-US" dirty="0">
              <a:latin typeface="Arial" panose="020B0604020202020204" pitchFamily="34" charset="0"/>
              <a:cs typeface="Arial" panose="020B0604020202020204" pitchFamily="34" charset="0"/>
            </a:rPr>
            <a:t>, which increases the DD </a:t>
          </a:r>
          <a:r>
            <a:rPr lang="en-US" b="1" dirty="0">
              <a:latin typeface="Arial" panose="020B0604020202020204" pitchFamily="34" charset="0"/>
              <a:cs typeface="Arial" panose="020B0604020202020204" pitchFamily="34" charset="0"/>
            </a:rPr>
            <a:t>base appropriation </a:t>
          </a:r>
          <a:r>
            <a:rPr lang="en-US" dirty="0">
              <a:latin typeface="Arial" panose="020B0604020202020204" pitchFamily="34" charset="0"/>
              <a:cs typeface="Arial" panose="020B0604020202020204" pitchFamily="34" charset="0"/>
            </a:rPr>
            <a:t>by 15% for SFY 22-23.</a:t>
          </a:r>
          <a:endParaRPr lang="en-US" b="1" u="sng" dirty="0">
            <a:latin typeface="Arial" panose="020B0604020202020204" pitchFamily="34" charset="0"/>
            <a:cs typeface="Arial" panose="020B0604020202020204" pitchFamily="34" charset="0"/>
          </a:endParaRPr>
        </a:p>
      </dgm:t>
    </dgm:pt>
    <dgm:pt modelId="{823F649B-267A-4B16-BC3C-6D11A7F82A88}" type="parTrans" cxnId="{5D19A610-3602-4E6B-A08A-60A48592BCCE}">
      <dgm:prSet/>
      <dgm:spPr/>
      <dgm:t>
        <a:bodyPr/>
        <a:lstStyle/>
        <a:p>
          <a:endParaRPr lang="en-US"/>
        </a:p>
      </dgm:t>
    </dgm:pt>
    <dgm:pt modelId="{8FC31A04-8018-40D1-9439-B5DAE3A73F52}" type="sibTrans" cxnId="{5D19A610-3602-4E6B-A08A-60A48592BCCE}">
      <dgm:prSet/>
      <dgm:spPr/>
      <dgm:t>
        <a:bodyPr/>
        <a:lstStyle/>
        <a:p>
          <a:endParaRPr lang="en-US"/>
        </a:p>
      </dgm:t>
    </dgm:pt>
    <dgm:pt modelId="{67675AB4-A6C1-4CA0-A2A3-CC8EC3B783E5}">
      <dgm:prSet/>
      <dgm:spPr/>
      <dgm:t>
        <a:bodyPr/>
        <a:lstStyle/>
        <a:p>
          <a:r>
            <a:rPr lang="en-US" dirty="0">
              <a:latin typeface="Arial" panose="020B0604020202020204" pitchFamily="34" charset="0"/>
              <a:cs typeface="Arial" panose="020B0604020202020204" pitchFamily="34" charset="0"/>
            </a:rPr>
            <a:t>Support LB 1172, sponsored by Senator </a:t>
          </a:r>
          <a:r>
            <a:rPr lang="en-US" dirty="0" err="1">
              <a:latin typeface="Arial" panose="020B0604020202020204" pitchFamily="34" charset="0"/>
              <a:cs typeface="Arial" panose="020B0604020202020204" pitchFamily="34" charset="0"/>
            </a:rPr>
            <a:t>Hilkemann</a:t>
          </a:r>
          <a:r>
            <a:rPr lang="en-US" dirty="0">
              <a:latin typeface="Arial" panose="020B0604020202020204" pitchFamily="34" charset="0"/>
              <a:cs typeface="Arial" panose="020B0604020202020204" pitchFamily="34" charset="0"/>
            </a:rPr>
            <a:t>, which </a:t>
          </a:r>
          <a:r>
            <a:rPr lang="en-US" b="1" dirty="0">
              <a:latin typeface="Arial" panose="020B0604020202020204" pitchFamily="34" charset="0"/>
              <a:cs typeface="Arial" panose="020B0604020202020204" pitchFamily="34" charset="0"/>
            </a:rPr>
            <a:t>uses ARPA funds </a:t>
          </a:r>
          <a:r>
            <a:rPr lang="en-US" dirty="0">
              <a:latin typeface="Arial" panose="020B0604020202020204" pitchFamily="34" charset="0"/>
              <a:cs typeface="Arial" panose="020B0604020202020204" pitchFamily="34" charset="0"/>
            </a:rPr>
            <a:t>to adds 15% to provider-based services conducted by front-line employees for SFY 22-23.   </a:t>
          </a:r>
        </a:p>
      </dgm:t>
    </dgm:pt>
    <dgm:pt modelId="{23A9B645-B132-4370-B288-0CE330A454DB}" type="parTrans" cxnId="{94B1D539-89D8-4433-85F0-0AD69A8A5E23}">
      <dgm:prSet/>
      <dgm:spPr/>
      <dgm:t>
        <a:bodyPr/>
        <a:lstStyle/>
        <a:p>
          <a:endParaRPr lang="en-US"/>
        </a:p>
      </dgm:t>
    </dgm:pt>
    <dgm:pt modelId="{3239F025-061A-4C8C-B257-00E249740092}" type="sibTrans" cxnId="{94B1D539-89D8-4433-85F0-0AD69A8A5E23}">
      <dgm:prSet/>
      <dgm:spPr/>
      <dgm:t>
        <a:bodyPr/>
        <a:lstStyle/>
        <a:p>
          <a:endParaRPr lang="en-US"/>
        </a:p>
      </dgm:t>
    </dgm:pt>
    <dgm:pt modelId="{8D01C2EC-A6AA-41E9-A613-2CDEDE2A040C}" type="pres">
      <dgm:prSet presAssocID="{A7772AC7-1B8A-4A05-84FC-F953CB44BD6B}" presName="linear" presStyleCnt="0">
        <dgm:presLayoutVars>
          <dgm:animLvl val="lvl"/>
          <dgm:resizeHandles val="exact"/>
        </dgm:presLayoutVars>
      </dgm:prSet>
      <dgm:spPr/>
    </dgm:pt>
    <dgm:pt modelId="{9D6AD9A7-3C45-4813-A11C-5CB81DF97701}" type="pres">
      <dgm:prSet presAssocID="{8C77EB2C-3D2D-4F2E-AFC0-D55FA884444B}" presName="parentText" presStyleLbl="node1" presStyleIdx="0" presStyleCnt="3" custLinFactNeighborX="442" custLinFactNeighborY="-39909">
        <dgm:presLayoutVars>
          <dgm:chMax val="0"/>
          <dgm:bulletEnabled val="1"/>
        </dgm:presLayoutVars>
      </dgm:prSet>
      <dgm:spPr/>
    </dgm:pt>
    <dgm:pt modelId="{5CDC4A4C-3F57-4DDF-B9A3-12075732C7DF}" type="pres">
      <dgm:prSet presAssocID="{29C2BC02-86B4-40A8-B0A4-66FDC9921954}" presName="spacer" presStyleCnt="0"/>
      <dgm:spPr/>
    </dgm:pt>
    <dgm:pt modelId="{319D3C9B-FA51-4667-977B-5B05A9A763B5}" type="pres">
      <dgm:prSet presAssocID="{069E9DB7-9ADC-4083-91A5-B25F84685E77}" presName="parentText" presStyleLbl="node1" presStyleIdx="1" presStyleCnt="3" custLinFactNeighborX="442" custLinFactNeighborY="-39909">
        <dgm:presLayoutVars>
          <dgm:chMax val="0"/>
          <dgm:bulletEnabled val="1"/>
        </dgm:presLayoutVars>
      </dgm:prSet>
      <dgm:spPr/>
    </dgm:pt>
    <dgm:pt modelId="{92A5BA7A-1E7F-4591-814F-FA2A1C395BA8}" type="pres">
      <dgm:prSet presAssocID="{8FC31A04-8018-40D1-9439-B5DAE3A73F52}" presName="spacer" presStyleCnt="0"/>
      <dgm:spPr/>
    </dgm:pt>
    <dgm:pt modelId="{1182670B-1024-4E46-B86C-D39362875300}" type="pres">
      <dgm:prSet presAssocID="{67675AB4-A6C1-4CA0-A2A3-CC8EC3B783E5}" presName="parentText" presStyleLbl="node1" presStyleIdx="2" presStyleCnt="3">
        <dgm:presLayoutVars>
          <dgm:chMax val="0"/>
          <dgm:bulletEnabled val="1"/>
        </dgm:presLayoutVars>
      </dgm:prSet>
      <dgm:spPr/>
    </dgm:pt>
  </dgm:ptLst>
  <dgm:cxnLst>
    <dgm:cxn modelId="{CC852701-1D46-494B-B6CD-88EB7E05BA71}" type="presOf" srcId="{67675AB4-A6C1-4CA0-A2A3-CC8EC3B783E5}" destId="{1182670B-1024-4E46-B86C-D39362875300}" srcOrd="0" destOrd="0" presId="urn:microsoft.com/office/officeart/2005/8/layout/vList2"/>
    <dgm:cxn modelId="{5D19A610-3602-4E6B-A08A-60A48592BCCE}" srcId="{A7772AC7-1B8A-4A05-84FC-F953CB44BD6B}" destId="{069E9DB7-9ADC-4083-91A5-B25F84685E77}" srcOrd="1" destOrd="0" parTransId="{823F649B-267A-4B16-BC3C-6D11A7F82A88}" sibTransId="{8FC31A04-8018-40D1-9439-B5DAE3A73F52}"/>
    <dgm:cxn modelId="{5DBF9627-86F5-4AC9-8A92-30CA99620712}" type="presOf" srcId="{069E9DB7-9ADC-4083-91A5-B25F84685E77}" destId="{319D3C9B-FA51-4667-977B-5B05A9A763B5}" srcOrd="0" destOrd="0" presId="urn:microsoft.com/office/officeart/2005/8/layout/vList2"/>
    <dgm:cxn modelId="{94B1D539-89D8-4433-85F0-0AD69A8A5E23}" srcId="{A7772AC7-1B8A-4A05-84FC-F953CB44BD6B}" destId="{67675AB4-A6C1-4CA0-A2A3-CC8EC3B783E5}" srcOrd="2" destOrd="0" parTransId="{23A9B645-B132-4370-B288-0CE330A454DB}" sibTransId="{3239F025-061A-4C8C-B257-00E249740092}"/>
    <dgm:cxn modelId="{077DAF43-67C0-43EF-B324-12E92FA22708}" type="presOf" srcId="{A7772AC7-1B8A-4A05-84FC-F953CB44BD6B}" destId="{8D01C2EC-A6AA-41E9-A613-2CDEDE2A040C}" srcOrd="0" destOrd="0" presId="urn:microsoft.com/office/officeart/2005/8/layout/vList2"/>
    <dgm:cxn modelId="{2F08E244-75E2-43E2-9927-F1B6D6C123DE}" srcId="{A7772AC7-1B8A-4A05-84FC-F953CB44BD6B}" destId="{8C77EB2C-3D2D-4F2E-AFC0-D55FA884444B}" srcOrd="0" destOrd="0" parTransId="{914E1378-B0C0-4F89-B28D-05F7484DB861}" sibTransId="{29C2BC02-86B4-40A8-B0A4-66FDC9921954}"/>
    <dgm:cxn modelId="{DE04DCBF-73C9-4909-A220-79A0642CEFF5}" type="presOf" srcId="{8C77EB2C-3D2D-4F2E-AFC0-D55FA884444B}" destId="{9D6AD9A7-3C45-4813-A11C-5CB81DF97701}" srcOrd="0" destOrd="0" presId="urn:microsoft.com/office/officeart/2005/8/layout/vList2"/>
    <dgm:cxn modelId="{4295DAAE-EE33-4F0F-AC1B-9E1C94BAFD9C}" type="presParOf" srcId="{8D01C2EC-A6AA-41E9-A613-2CDEDE2A040C}" destId="{9D6AD9A7-3C45-4813-A11C-5CB81DF97701}" srcOrd="0" destOrd="0" presId="urn:microsoft.com/office/officeart/2005/8/layout/vList2"/>
    <dgm:cxn modelId="{6FA934A4-4E14-453E-BBAF-AB3395571512}" type="presParOf" srcId="{8D01C2EC-A6AA-41E9-A613-2CDEDE2A040C}" destId="{5CDC4A4C-3F57-4DDF-B9A3-12075732C7DF}" srcOrd="1" destOrd="0" presId="urn:microsoft.com/office/officeart/2005/8/layout/vList2"/>
    <dgm:cxn modelId="{3BDBD189-3DEE-4AFC-BC03-53AABD2B6DE9}" type="presParOf" srcId="{8D01C2EC-A6AA-41E9-A613-2CDEDE2A040C}" destId="{319D3C9B-FA51-4667-977B-5B05A9A763B5}" srcOrd="2" destOrd="0" presId="urn:microsoft.com/office/officeart/2005/8/layout/vList2"/>
    <dgm:cxn modelId="{46B009AB-DA51-4008-B295-772088DF27FC}" type="presParOf" srcId="{8D01C2EC-A6AA-41E9-A613-2CDEDE2A040C}" destId="{92A5BA7A-1E7F-4591-814F-FA2A1C395BA8}" srcOrd="3" destOrd="0" presId="urn:microsoft.com/office/officeart/2005/8/layout/vList2"/>
    <dgm:cxn modelId="{27D3CBDE-89D6-4F47-92B4-0A28902FC343}" type="presParOf" srcId="{8D01C2EC-A6AA-41E9-A613-2CDEDE2A040C}" destId="{1182670B-1024-4E46-B86C-D39362875300}"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D6AD9A7-3C45-4813-A11C-5CB81DF97701}">
      <dsp:nvSpPr>
        <dsp:cNvPr id="0" name=""/>
        <dsp:cNvSpPr/>
      </dsp:nvSpPr>
      <dsp:spPr>
        <a:xfrm>
          <a:off x="0" y="133298"/>
          <a:ext cx="6263640" cy="1156339"/>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dirty="0">
              <a:latin typeface="Arial" panose="020B0604020202020204" pitchFamily="34" charset="0"/>
              <a:cs typeface="Arial" panose="020B0604020202020204" pitchFamily="34" charset="0"/>
            </a:rPr>
            <a:t>DD Providers are suffering from </a:t>
          </a:r>
          <a:r>
            <a:rPr lang="en-US" sz="1700" b="1" u="sng" kern="1200" dirty="0">
              <a:latin typeface="Arial" panose="020B0604020202020204" pitchFamily="34" charset="0"/>
              <a:cs typeface="Arial" panose="020B0604020202020204" pitchFamily="34" charset="0"/>
            </a:rPr>
            <a:t>unprecedented</a:t>
          </a:r>
          <a:r>
            <a:rPr lang="en-US" sz="1700" kern="1200" dirty="0">
              <a:latin typeface="Arial" panose="020B0604020202020204" pitchFamily="34" charset="0"/>
              <a:cs typeface="Arial" panose="020B0604020202020204" pitchFamily="34" charset="0"/>
            </a:rPr>
            <a:t> losses and a lack of state support.</a:t>
          </a:r>
        </a:p>
      </dsp:txBody>
      <dsp:txXfrm>
        <a:off x="56448" y="189746"/>
        <a:ext cx="6150744" cy="1043443"/>
      </dsp:txXfrm>
    </dsp:sp>
    <dsp:sp modelId="{319D3C9B-FA51-4667-977B-5B05A9A763B5}">
      <dsp:nvSpPr>
        <dsp:cNvPr id="0" name=""/>
        <dsp:cNvSpPr/>
      </dsp:nvSpPr>
      <dsp:spPr>
        <a:xfrm>
          <a:off x="0" y="1338598"/>
          <a:ext cx="6263640" cy="1156339"/>
        </a:xfrm>
        <a:prstGeom prst="roundRect">
          <a:avLst/>
        </a:prstGeom>
        <a:solidFill>
          <a:schemeClr val="accent5">
            <a:hueOff val="-2252848"/>
            <a:satOff val="-5806"/>
            <a:lumOff val="-392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dirty="0">
              <a:latin typeface="Arial" panose="020B0604020202020204" pitchFamily="34" charset="0"/>
              <a:cs typeface="Arial" panose="020B0604020202020204" pitchFamily="34" charset="0"/>
            </a:rPr>
            <a:t>5 of Nebraska’s largest providers combined financial data for Q3 2021 compared to Q3 2019 and showed a </a:t>
          </a:r>
          <a:r>
            <a:rPr lang="en-US" sz="1700" b="1" u="sng" kern="1200" dirty="0">
              <a:latin typeface="Arial" panose="020B0604020202020204" pitchFamily="34" charset="0"/>
              <a:cs typeface="Arial" panose="020B0604020202020204" pitchFamily="34" charset="0"/>
            </a:rPr>
            <a:t>net margin loss of 12%.</a:t>
          </a:r>
        </a:p>
      </dsp:txBody>
      <dsp:txXfrm>
        <a:off x="56448" y="1395046"/>
        <a:ext cx="6150744" cy="1043443"/>
      </dsp:txXfrm>
    </dsp:sp>
    <dsp:sp modelId="{1182670B-1024-4E46-B86C-D39362875300}">
      <dsp:nvSpPr>
        <dsp:cNvPr id="0" name=""/>
        <dsp:cNvSpPr/>
      </dsp:nvSpPr>
      <dsp:spPr>
        <a:xfrm>
          <a:off x="0" y="2543897"/>
          <a:ext cx="6263640" cy="1156339"/>
        </a:xfrm>
        <a:prstGeom prst="roundRect">
          <a:avLst/>
        </a:prstGeom>
        <a:solidFill>
          <a:schemeClr val="accent5">
            <a:hueOff val="-4505695"/>
            <a:satOff val="-11613"/>
            <a:lumOff val="-784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dirty="0">
              <a:latin typeface="Arial" panose="020B0604020202020204" pitchFamily="34" charset="0"/>
              <a:cs typeface="Arial" panose="020B0604020202020204" pitchFamily="34" charset="0"/>
            </a:rPr>
            <a:t>These 5 providers made a combined profit margin of 2.6% in Q3 2019. Q3 2021 showed a net loss among these providers of 10.6%.</a:t>
          </a:r>
        </a:p>
      </dsp:txBody>
      <dsp:txXfrm>
        <a:off x="56448" y="2600345"/>
        <a:ext cx="6150744" cy="1043443"/>
      </dsp:txXfrm>
    </dsp:sp>
    <dsp:sp modelId="{B6FB6689-3893-4CD6-AF21-22FB9F4366AF}">
      <dsp:nvSpPr>
        <dsp:cNvPr id="0" name=""/>
        <dsp:cNvSpPr/>
      </dsp:nvSpPr>
      <dsp:spPr>
        <a:xfrm>
          <a:off x="0" y="3749196"/>
          <a:ext cx="6263640" cy="1772182"/>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dirty="0">
              <a:latin typeface="Arial" panose="020B0604020202020204" pitchFamily="34" charset="0"/>
              <a:cs typeface="Arial" panose="020B0604020202020204" pitchFamily="34" charset="0"/>
            </a:rPr>
            <a:t>BSDC compensation rates increased 20% for technicians in 2020. The 30% increase would allow DD providers </a:t>
          </a:r>
          <a:r>
            <a:rPr lang="en-US" sz="1700" b="1" u="sng" kern="1200" dirty="0">
              <a:latin typeface="Arial" panose="020B0604020202020204" pitchFamily="34" charset="0"/>
              <a:cs typeface="Arial" panose="020B0604020202020204" pitchFamily="34" charset="0"/>
            </a:rPr>
            <a:t>to increase their direct support payment rates </a:t>
          </a:r>
          <a:r>
            <a:rPr lang="en-US" sz="1700" kern="1200" dirty="0">
              <a:latin typeface="Arial" panose="020B0604020202020204" pitchFamily="34" charset="0"/>
              <a:cs typeface="Arial" panose="020B0604020202020204" pitchFamily="34" charset="0"/>
            </a:rPr>
            <a:t>alongside BSDC and </a:t>
          </a:r>
          <a:r>
            <a:rPr lang="en-US" sz="1700" b="1" u="sng" kern="1200" dirty="0">
              <a:latin typeface="Arial" panose="020B0604020202020204" pitchFamily="34" charset="0"/>
              <a:cs typeface="Arial" panose="020B0604020202020204" pitchFamily="34" charset="0"/>
            </a:rPr>
            <a:t>make up for the net margin loss.</a:t>
          </a:r>
        </a:p>
      </dsp:txBody>
      <dsp:txXfrm>
        <a:off x="86511" y="3835707"/>
        <a:ext cx="6090618" cy="159916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858E6B3-E0F3-4AF8-8CCB-441FD38C9BEA}">
      <dsp:nvSpPr>
        <dsp:cNvPr id="0" name=""/>
        <dsp:cNvSpPr/>
      </dsp:nvSpPr>
      <dsp:spPr>
        <a:xfrm>
          <a:off x="0" y="2855914"/>
          <a:ext cx="6263640" cy="0"/>
        </a:xfrm>
        <a:prstGeom prst="line">
          <a:avLst/>
        </a:prstGeom>
        <a:solidFill>
          <a:schemeClr val="lt1">
            <a:alpha val="90000"/>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587008C4-D60F-4669-8321-6088974A41E3}">
      <dsp:nvSpPr>
        <dsp:cNvPr id="0" name=""/>
        <dsp:cNvSpPr/>
      </dsp:nvSpPr>
      <dsp:spPr>
        <a:xfrm>
          <a:off x="151055" y="1770666"/>
          <a:ext cx="2204262" cy="685419"/>
        </a:xfrm>
        <a:prstGeom prst="rect">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marL="0" lvl="0" indent="0" algn="ctr" defTabSz="622300">
            <a:lnSpc>
              <a:spcPct val="90000"/>
            </a:lnSpc>
            <a:spcBef>
              <a:spcPct val="0"/>
            </a:spcBef>
            <a:spcAft>
              <a:spcPct val="35000"/>
            </a:spcAft>
            <a:buNone/>
            <a:defRPr b="1"/>
          </a:pPr>
          <a:r>
            <a:rPr lang="en-US" sz="1400" kern="1200" dirty="0">
              <a:latin typeface="Arial" panose="020B0604020202020204" pitchFamily="34" charset="0"/>
              <a:cs typeface="Arial" panose="020B0604020202020204" pitchFamily="34" charset="0"/>
            </a:rPr>
            <a:t>March 2020-September 2020</a:t>
          </a:r>
        </a:p>
      </dsp:txBody>
      <dsp:txXfrm>
        <a:off x="151055" y="1770666"/>
        <a:ext cx="2204262" cy="685419"/>
      </dsp:txXfrm>
    </dsp:sp>
    <dsp:sp modelId="{F13ADAEE-68F6-4BD1-A3A6-0EE91BD20FDC}">
      <dsp:nvSpPr>
        <dsp:cNvPr id="0" name=""/>
        <dsp:cNvSpPr/>
      </dsp:nvSpPr>
      <dsp:spPr>
        <a:xfrm>
          <a:off x="151055" y="734826"/>
          <a:ext cx="2204262" cy="1035840"/>
        </a:xfrm>
        <a:prstGeom prst="rect">
          <a:avLst/>
        </a:prstGeom>
        <a:solidFill>
          <a:schemeClr val="accent5">
            <a:tint val="40000"/>
            <a:alpha val="90000"/>
            <a:hueOff val="0"/>
            <a:satOff val="0"/>
            <a:lumOff val="0"/>
            <a:alphaOff val="0"/>
          </a:schemeClr>
        </a:solidFill>
        <a:ln w="12700" cap="flat" cmpd="sng" algn="ctr">
          <a:solidFill>
            <a:schemeClr val="accent5">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4300" tIns="114300" rIns="114300" bIns="114300" numCol="1" spcCol="1270" anchor="ctr" anchorCtr="0">
          <a:noAutofit/>
        </a:bodyPr>
        <a:lstStyle/>
        <a:p>
          <a:pPr marL="0" lvl="0" indent="0" algn="l" defTabSz="533400">
            <a:lnSpc>
              <a:spcPct val="90000"/>
            </a:lnSpc>
            <a:spcBef>
              <a:spcPct val="0"/>
            </a:spcBef>
            <a:spcAft>
              <a:spcPct val="35000"/>
            </a:spcAft>
            <a:buNone/>
          </a:pPr>
          <a:r>
            <a:rPr lang="en-US" sz="1200" kern="1200" dirty="0">
              <a:latin typeface="Arial" panose="020B0604020202020204" pitchFamily="34" charset="0"/>
              <a:cs typeface="Arial" panose="020B0604020202020204" pitchFamily="34" charset="0"/>
            </a:rPr>
            <a:t>The Division for Developmental Disabilities (DDD) increased provider rates by 15% through CMS’s Appendix K.</a:t>
          </a:r>
        </a:p>
      </dsp:txBody>
      <dsp:txXfrm>
        <a:off x="151055" y="734826"/>
        <a:ext cx="2204262" cy="1035840"/>
      </dsp:txXfrm>
    </dsp:sp>
    <dsp:sp modelId="{820FD68A-A64B-48A5-95D1-BA8FF935AB8C}">
      <dsp:nvSpPr>
        <dsp:cNvPr id="0" name=""/>
        <dsp:cNvSpPr/>
      </dsp:nvSpPr>
      <dsp:spPr>
        <a:xfrm>
          <a:off x="1253186" y="2456086"/>
          <a:ext cx="0" cy="399827"/>
        </a:xfrm>
        <a:prstGeom prst="line">
          <a:avLst/>
        </a:prstGeom>
        <a:noFill/>
        <a:ln w="6350" cap="flat" cmpd="sng" algn="ctr">
          <a:solidFill>
            <a:schemeClr val="accent5">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3AFDC66B-6CB2-4619-B4BD-8EBCC0F51DFF}">
      <dsp:nvSpPr>
        <dsp:cNvPr id="0" name=""/>
        <dsp:cNvSpPr/>
      </dsp:nvSpPr>
      <dsp:spPr>
        <a:xfrm>
          <a:off x="1403477" y="3255741"/>
          <a:ext cx="2204262" cy="685419"/>
        </a:xfrm>
        <a:prstGeom prst="rect">
          <a:avLst/>
        </a:prstGeom>
        <a:solidFill>
          <a:schemeClr val="accent5">
            <a:hueOff val="-2252848"/>
            <a:satOff val="-5806"/>
            <a:lumOff val="-3922"/>
            <a:alphaOff val="0"/>
          </a:schemeClr>
        </a:solidFill>
        <a:ln w="12700" cap="flat" cmpd="sng" algn="ctr">
          <a:solidFill>
            <a:schemeClr val="accent5">
              <a:hueOff val="-2252848"/>
              <a:satOff val="-5806"/>
              <a:lumOff val="-3922"/>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marL="0" lvl="0" indent="0" algn="ctr" defTabSz="622300">
            <a:lnSpc>
              <a:spcPct val="90000"/>
            </a:lnSpc>
            <a:spcBef>
              <a:spcPct val="0"/>
            </a:spcBef>
            <a:spcAft>
              <a:spcPct val="35000"/>
            </a:spcAft>
            <a:buNone/>
            <a:defRPr b="1"/>
          </a:pPr>
          <a:r>
            <a:rPr lang="en-US" sz="1400" kern="1200" dirty="0">
              <a:latin typeface="Arial" panose="020B0604020202020204" pitchFamily="34" charset="0"/>
              <a:cs typeface="Arial" panose="020B0604020202020204" pitchFamily="34" charset="0"/>
            </a:rPr>
            <a:t>October 2020-June 2021</a:t>
          </a:r>
        </a:p>
      </dsp:txBody>
      <dsp:txXfrm>
        <a:off x="1403477" y="3255741"/>
        <a:ext cx="2204262" cy="685419"/>
      </dsp:txXfrm>
    </dsp:sp>
    <dsp:sp modelId="{D37B2F2B-3DEB-44B9-905F-0EE992F49DB9}">
      <dsp:nvSpPr>
        <dsp:cNvPr id="0" name=""/>
        <dsp:cNvSpPr/>
      </dsp:nvSpPr>
      <dsp:spPr>
        <a:xfrm>
          <a:off x="1403477" y="3941161"/>
          <a:ext cx="2204262" cy="1683240"/>
        </a:xfrm>
        <a:prstGeom prst="rect">
          <a:avLst/>
        </a:prstGeom>
        <a:solidFill>
          <a:schemeClr val="accent5">
            <a:tint val="40000"/>
            <a:alpha val="90000"/>
            <a:hueOff val="-2246587"/>
            <a:satOff val="-7611"/>
            <a:lumOff val="-976"/>
            <a:alphaOff val="0"/>
          </a:schemeClr>
        </a:solidFill>
        <a:ln w="12700" cap="flat" cmpd="sng" algn="ctr">
          <a:solidFill>
            <a:schemeClr val="accent5">
              <a:tint val="40000"/>
              <a:alpha val="90000"/>
              <a:hueOff val="-2246587"/>
              <a:satOff val="-7611"/>
              <a:lumOff val="-976"/>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4300" tIns="114300" rIns="114300" bIns="114300" numCol="1" spcCol="1270" anchor="ctr" anchorCtr="0">
          <a:noAutofit/>
        </a:bodyPr>
        <a:lstStyle/>
        <a:p>
          <a:pPr marL="0" lvl="0" indent="0" algn="l" defTabSz="533400">
            <a:lnSpc>
              <a:spcPct val="90000"/>
            </a:lnSpc>
            <a:spcBef>
              <a:spcPct val="0"/>
            </a:spcBef>
            <a:spcAft>
              <a:spcPct val="35000"/>
            </a:spcAft>
            <a:buNone/>
          </a:pPr>
          <a:r>
            <a:rPr lang="en-US" sz="1200" kern="1200" dirty="0">
              <a:latin typeface="Arial" panose="020B0604020202020204" pitchFamily="34" charset="0"/>
              <a:cs typeface="Arial" panose="020B0604020202020204" pitchFamily="34" charset="0"/>
            </a:rPr>
            <a:t>DDD announces the end of enhanced rates through a stair-step approach beginning in October 2020 through December 2020. After provider input, DDD retroactively increases rates from January-June 2021 (paid in August 2021).</a:t>
          </a:r>
        </a:p>
      </dsp:txBody>
      <dsp:txXfrm>
        <a:off x="1403477" y="3941161"/>
        <a:ext cx="2204262" cy="1683240"/>
      </dsp:txXfrm>
    </dsp:sp>
    <dsp:sp modelId="{F90EB2B9-1102-4EAC-8E6C-73D2CD5D8B0F}">
      <dsp:nvSpPr>
        <dsp:cNvPr id="0" name=""/>
        <dsp:cNvSpPr/>
      </dsp:nvSpPr>
      <dsp:spPr>
        <a:xfrm>
          <a:off x="2505608" y="2855913"/>
          <a:ext cx="0" cy="399827"/>
        </a:xfrm>
        <a:prstGeom prst="line">
          <a:avLst/>
        </a:prstGeom>
        <a:noFill/>
        <a:ln w="6350" cap="flat" cmpd="sng" algn="ctr">
          <a:solidFill>
            <a:schemeClr val="accent5">
              <a:hueOff val="-2252848"/>
              <a:satOff val="-5806"/>
              <a:lumOff val="-3922"/>
              <a:alphaOff val="0"/>
            </a:schemeClr>
          </a:solidFill>
          <a:prstDash val="solid"/>
          <a:miter lim="800000"/>
        </a:ln>
        <a:effectLst/>
      </dsp:spPr>
      <dsp:style>
        <a:lnRef idx="1">
          <a:scrgbClr r="0" g="0" b="0"/>
        </a:lnRef>
        <a:fillRef idx="0">
          <a:scrgbClr r="0" g="0" b="0"/>
        </a:fillRef>
        <a:effectRef idx="0">
          <a:scrgbClr r="0" g="0" b="0"/>
        </a:effectRef>
        <a:fontRef idx="minor"/>
      </dsp:style>
    </dsp:sp>
    <dsp:sp modelId="{369F864A-2B87-4ED8-A797-D2ACB6FCC753}">
      <dsp:nvSpPr>
        <dsp:cNvPr id="0" name=""/>
        <dsp:cNvSpPr/>
      </dsp:nvSpPr>
      <dsp:spPr>
        <a:xfrm rot="2700000">
          <a:off x="1208759" y="2811486"/>
          <a:ext cx="88855" cy="88855"/>
        </a:xfrm>
        <a:prstGeom prst="rect">
          <a:avLst/>
        </a:prstGeom>
        <a:solidFill>
          <a:schemeClr val="accent5">
            <a:hueOff val="0"/>
            <a:satOff val="0"/>
            <a:lumOff val="0"/>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B4B50F7-80FA-4419-AC78-31EA215490AB}">
      <dsp:nvSpPr>
        <dsp:cNvPr id="0" name=""/>
        <dsp:cNvSpPr/>
      </dsp:nvSpPr>
      <dsp:spPr>
        <a:xfrm rot="2700000">
          <a:off x="2461181" y="2811486"/>
          <a:ext cx="88855" cy="88855"/>
        </a:xfrm>
        <a:prstGeom prst="rect">
          <a:avLst/>
        </a:prstGeom>
        <a:solidFill>
          <a:schemeClr val="accent5">
            <a:hueOff val="-2252848"/>
            <a:satOff val="-5806"/>
            <a:lumOff val="-3922"/>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353D9DE-84A9-4E44-B550-55E537EFE6A8}">
      <dsp:nvSpPr>
        <dsp:cNvPr id="0" name=""/>
        <dsp:cNvSpPr/>
      </dsp:nvSpPr>
      <dsp:spPr>
        <a:xfrm>
          <a:off x="2655899" y="1770666"/>
          <a:ext cx="2204262" cy="685419"/>
        </a:xfrm>
        <a:prstGeom prst="rect">
          <a:avLst/>
        </a:prstGeom>
        <a:solidFill>
          <a:schemeClr val="accent5">
            <a:hueOff val="-4505695"/>
            <a:satOff val="-11613"/>
            <a:lumOff val="-7843"/>
            <a:alphaOff val="0"/>
          </a:schemeClr>
        </a:solidFill>
        <a:ln w="12700" cap="flat" cmpd="sng" algn="ctr">
          <a:solidFill>
            <a:schemeClr val="accent5">
              <a:hueOff val="-4505695"/>
              <a:satOff val="-11613"/>
              <a:lumOff val="-7843"/>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marL="0" lvl="0" indent="0" algn="ctr" defTabSz="622300">
            <a:lnSpc>
              <a:spcPct val="90000"/>
            </a:lnSpc>
            <a:spcBef>
              <a:spcPct val="0"/>
            </a:spcBef>
            <a:spcAft>
              <a:spcPct val="35000"/>
            </a:spcAft>
            <a:buNone/>
            <a:defRPr b="1"/>
          </a:pPr>
          <a:r>
            <a:rPr lang="en-US" sz="1400" kern="1200" dirty="0">
              <a:latin typeface="Arial" panose="020B0604020202020204" pitchFamily="34" charset="0"/>
              <a:cs typeface="Arial" panose="020B0604020202020204" pitchFamily="34" charset="0"/>
            </a:rPr>
            <a:t>July 2021-December 2021</a:t>
          </a:r>
        </a:p>
      </dsp:txBody>
      <dsp:txXfrm>
        <a:off x="2655899" y="1770666"/>
        <a:ext cx="2204262" cy="685419"/>
      </dsp:txXfrm>
    </dsp:sp>
    <dsp:sp modelId="{2659E9E5-580B-403A-AFDE-BAC15D54E259}">
      <dsp:nvSpPr>
        <dsp:cNvPr id="0" name=""/>
        <dsp:cNvSpPr/>
      </dsp:nvSpPr>
      <dsp:spPr>
        <a:xfrm>
          <a:off x="2655899" y="583766"/>
          <a:ext cx="2204262" cy="1186900"/>
        </a:xfrm>
        <a:prstGeom prst="rect">
          <a:avLst/>
        </a:prstGeom>
        <a:solidFill>
          <a:schemeClr val="accent5">
            <a:tint val="40000"/>
            <a:alpha val="90000"/>
            <a:hueOff val="-4493175"/>
            <a:satOff val="-15221"/>
            <a:lumOff val="-1952"/>
            <a:alphaOff val="0"/>
          </a:schemeClr>
        </a:solidFill>
        <a:ln w="12700" cap="flat" cmpd="sng" algn="ctr">
          <a:solidFill>
            <a:schemeClr val="accent5">
              <a:tint val="40000"/>
              <a:alpha val="90000"/>
              <a:hueOff val="-4493175"/>
              <a:satOff val="-15221"/>
              <a:lumOff val="-1952"/>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4300" tIns="114300" rIns="114300" bIns="114300" numCol="1" spcCol="1270" anchor="ctr" anchorCtr="0">
          <a:noAutofit/>
        </a:bodyPr>
        <a:lstStyle/>
        <a:p>
          <a:pPr marL="0" lvl="0" indent="0" algn="l" defTabSz="533400">
            <a:lnSpc>
              <a:spcPct val="90000"/>
            </a:lnSpc>
            <a:spcBef>
              <a:spcPct val="0"/>
            </a:spcBef>
            <a:spcAft>
              <a:spcPct val="35000"/>
            </a:spcAft>
            <a:buNone/>
          </a:pPr>
          <a:r>
            <a:rPr lang="en-US" sz="1200" kern="1200" dirty="0">
              <a:latin typeface="Arial" panose="020B0604020202020204" pitchFamily="34" charset="0"/>
              <a:cs typeface="Arial" panose="020B0604020202020204" pitchFamily="34" charset="0"/>
            </a:rPr>
            <a:t>No additional state support has been passed to providers. Providers no longer have the flexibility for service provision afforded under Appendix K.</a:t>
          </a:r>
        </a:p>
      </dsp:txBody>
      <dsp:txXfrm>
        <a:off x="2655899" y="583766"/>
        <a:ext cx="2204262" cy="1186900"/>
      </dsp:txXfrm>
    </dsp:sp>
    <dsp:sp modelId="{70932389-09AA-4A5A-B7FD-225AD960632D}">
      <dsp:nvSpPr>
        <dsp:cNvPr id="0" name=""/>
        <dsp:cNvSpPr/>
      </dsp:nvSpPr>
      <dsp:spPr>
        <a:xfrm>
          <a:off x="3758031" y="2456086"/>
          <a:ext cx="0" cy="399827"/>
        </a:xfrm>
        <a:prstGeom prst="line">
          <a:avLst/>
        </a:prstGeom>
        <a:noFill/>
        <a:ln w="6350" cap="flat" cmpd="sng" algn="ctr">
          <a:solidFill>
            <a:schemeClr val="accent5">
              <a:hueOff val="-4505695"/>
              <a:satOff val="-11613"/>
              <a:lumOff val="-7843"/>
              <a:alphaOff val="0"/>
            </a:schemeClr>
          </a:solidFill>
          <a:prstDash val="solid"/>
          <a:miter lim="800000"/>
        </a:ln>
        <a:effectLst/>
      </dsp:spPr>
      <dsp:style>
        <a:lnRef idx="1">
          <a:scrgbClr r="0" g="0" b="0"/>
        </a:lnRef>
        <a:fillRef idx="0">
          <a:scrgbClr r="0" g="0" b="0"/>
        </a:fillRef>
        <a:effectRef idx="0">
          <a:scrgbClr r="0" g="0" b="0"/>
        </a:effectRef>
        <a:fontRef idx="minor"/>
      </dsp:style>
    </dsp:sp>
    <dsp:sp modelId="{E07BE63E-3294-47FF-BC5A-EF3CA284F8FE}">
      <dsp:nvSpPr>
        <dsp:cNvPr id="0" name=""/>
        <dsp:cNvSpPr/>
      </dsp:nvSpPr>
      <dsp:spPr>
        <a:xfrm>
          <a:off x="3908321" y="3255741"/>
          <a:ext cx="2204262" cy="685419"/>
        </a:xfrm>
        <a:prstGeom prst="rect">
          <a:avLst/>
        </a:prstGeom>
        <a:solidFill>
          <a:schemeClr val="accent5">
            <a:hueOff val="-6758543"/>
            <a:satOff val="-17419"/>
            <a:lumOff val="-11765"/>
            <a:alphaOff val="0"/>
          </a:schemeClr>
        </a:solidFill>
        <a:ln w="12700" cap="flat" cmpd="sng" algn="ctr">
          <a:solidFill>
            <a:schemeClr val="accent5">
              <a:hueOff val="-6758543"/>
              <a:satOff val="-17419"/>
              <a:lumOff val="-11765"/>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1120" tIns="71120" rIns="71120" bIns="71120" numCol="1" spcCol="1270" anchor="ctr" anchorCtr="0">
          <a:noAutofit/>
        </a:bodyPr>
        <a:lstStyle/>
        <a:p>
          <a:pPr marL="0" lvl="0" indent="0" algn="ctr" defTabSz="622300">
            <a:lnSpc>
              <a:spcPct val="90000"/>
            </a:lnSpc>
            <a:spcBef>
              <a:spcPct val="0"/>
            </a:spcBef>
            <a:spcAft>
              <a:spcPct val="35000"/>
            </a:spcAft>
            <a:buNone/>
            <a:defRPr b="1"/>
          </a:pPr>
          <a:r>
            <a:rPr lang="en-US" sz="1400" kern="1200" dirty="0">
              <a:latin typeface="Arial" panose="020B0604020202020204" pitchFamily="34" charset="0"/>
              <a:cs typeface="Arial" panose="020B0604020202020204" pitchFamily="34" charset="0"/>
            </a:rPr>
            <a:t>January 2022-June 2022</a:t>
          </a:r>
        </a:p>
      </dsp:txBody>
      <dsp:txXfrm>
        <a:off x="3908321" y="3255741"/>
        <a:ext cx="2204262" cy="685419"/>
      </dsp:txXfrm>
    </dsp:sp>
    <dsp:sp modelId="{078ED2CD-881D-42ED-A62A-0417A8EA02F1}">
      <dsp:nvSpPr>
        <dsp:cNvPr id="0" name=""/>
        <dsp:cNvSpPr/>
      </dsp:nvSpPr>
      <dsp:spPr>
        <a:xfrm>
          <a:off x="3908321" y="3941161"/>
          <a:ext cx="2204262" cy="863200"/>
        </a:xfrm>
        <a:prstGeom prst="rect">
          <a:avLst/>
        </a:prstGeom>
        <a:solidFill>
          <a:schemeClr val="accent5">
            <a:tint val="40000"/>
            <a:alpha val="90000"/>
            <a:hueOff val="-6739762"/>
            <a:satOff val="-22832"/>
            <a:lumOff val="-2928"/>
            <a:alphaOff val="0"/>
          </a:schemeClr>
        </a:solidFill>
        <a:ln w="12700" cap="flat" cmpd="sng" algn="ctr">
          <a:solidFill>
            <a:schemeClr val="accent5">
              <a:tint val="40000"/>
              <a:alpha val="90000"/>
              <a:hueOff val="-6739762"/>
              <a:satOff val="-22832"/>
              <a:lumOff val="-2928"/>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4300" tIns="114300" rIns="114300" bIns="114300" numCol="1" spcCol="1270" anchor="ctr" anchorCtr="0">
          <a:noAutofit/>
        </a:bodyPr>
        <a:lstStyle/>
        <a:p>
          <a:pPr marL="0" lvl="0" indent="0" algn="l" defTabSz="533400">
            <a:lnSpc>
              <a:spcPct val="90000"/>
            </a:lnSpc>
            <a:spcBef>
              <a:spcPct val="0"/>
            </a:spcBef>
            <a:spcAft>
              <a:spcPct val="35000"/>
            </a:spcAft>
            <a:buNone/>
          </a:pPr>
          <a:r>
            <a:rPr lang="en-US" sz="1200" kern="1200" dirty="0">
              <a:latin typeface="Arial" panose="020B0604020202020204" pitchFamily="34" charset="0"/>
              <a:cs typeface="Arial" panose="020B0604020202020204" pitchFamily="34" charset="0"/>
            </a:rPr>
            <a:t>Governor Ricketts announced 15% increase for DD providers for the last half of SFY 2021-22.</a:t>
          </a:r>
        </a:p>
      </dsp:txBody>
      <dsp:txXfrm>
        <a:off x="3908321" y="3941161"/>
        <a:ext cx="2204262" cy="863200"/>
      </dsp:txXfrm>
    </dsp:sp>
    <dsp:sp modelId="{C72355B2-3E91-4788-8854-E2CC57E0F206}">
      <dsp:nvSpPr>
        <dsp:cNvPr id="0" name=""/>
        <dsp:cNvSpPr/>
      </dsp:nvSpPr>
      <dsp:spPr>
        <a:xfrm>
          <a:off x="5010453" y="2855913"/>
          <a:ext cx="0" cy="399827"/>
        </a:xfrm>
        <a:prstGeom prst="line">
          <a:avLst/>
        </a:prstGeom>
        <a:noFill/>
        <a:ln w="6350" cap="flat" cmpd="sng" algn="ctr">
          <a:solidFill>
            <a:schemeClr val="accent5">
              <a:hueOff val="-6758543"/>
              <a:satOff val="-17419"/>
              <a:lumOff val="-11765"/>
              <a:alphaOff val="0"/>
            </a:schemeClr>
          </a:solidFill>
          <a:prstDash val="solid"/>
          <a:miter lim="800000"/>
        </a:ln>
        <a:effectLst/>
      </dsp:spPr>
      <dsp:style>
        <a:lnRef idx="1">
          <a:scrgbClr r="0" g="0" b="0"/>
        </a:lnRef>
        <a:fillRef idx="0">
          <a:scrgbClr r="0" g="0" b="0"/>
        </a:fillRef>
        <a:effectRef idx="0">
          <a:scrgbClr r="0" g="0" b="0"/>
        </a:effectRef>
        <a:fontRef idx="minor"/>
      </dsp:style>
    </dsp:sp>
    <dsp:sp modelId="{76D26B68-A858-4AD8-8284-DF47C8CC5EED}">
      <dsp:nvSpPr>
        <dsp:cNvPr id="0" name=""/>
        <dsp:cNvSpPr/>
      </dsp:nvSpPr>
      <dsp:spPr>
        <a:xfrm rot="2700000">
          <a:off x="3713603" y="2811486"/>
          <a:ext cx="88855" cy="88855"/>
        </a:xfrm>
        <a:prstGeom prst="rect">
          <a:avLst/>
        </a:prstGeom>
        <a:solidFill>
          <a:schemeClr val="accent5">
            <a:hueOff val="-4505695"/>
            <a:satOff val="-11613"/>
            <a:lumOff val="-7843"/>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5549C9D-DBC2-4863-B662-76E94D7272C7}">
      <dsp:nvSpPr>
        <dsp:cNvPr id="0" name=""/>
        <dsp:cNvSpPr/>
      </dsp:nvSpPr>
      <dsp:spPr>
        <a:xfrm rot="2700000">
          <a:off x="4966025" y="2811486"/>
          <a:ext cx="88855" cy="88855"/>
        </a:xfrm>
        <a:prstGeom prst="rect">
          <a:avLst/>
        </a:prstGeom>
        <a:solidFill>
          <a:schemeClr val="accent5">
            <a:hueOff val="-6758543"/>
            <a:satOff val="-17419"/>
            <a:lumOff val="-11765"/>
            <a:alphaOff val="0"/>
          </a:schemeClr>
        </a:solidFill>
        <a:ln w="63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D6AD9A7-3C45-4813-A11C-5CB81DF97701}">
      <dsp:nvSpPr>
        <dsp:cNvPr id="0" name=""/>
        <dsp:cNvSpPr/>
      </dsp:nvSpPr>
      <dsp:spPr>
        <a:xfrm>
          <a:off x="0" y="81968"/>
          <a:ext cx="6263640" cy="1158300"/>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latin typeface="Arial" panose="020B0604020202020204" pitchFamily="34" charset="0"/>
              <a:cs typeface="Arial" panose="020B0604020202020204" pitchFamily="34" charset="0"/>
            </a:rPr>
            <a:t>DD Providers are suffering from </a:t>
          </a:r>
          <a:r>
            <a:rPr lang="en-US" sz="2200" b="1" u="sng" kern="1200" dirty="0">
              <a:latin typeface="Arial" panose="020B0604020202020204" pitchFamily="34" charset="0"/>
              <a:cs typeface="Arial" panose="020B0604020202020204" pitchFamily="34" charset="0"/>
            </a:rPr>
            <a:t>unprecedented</a:t>
          </a:r>
          <a:r>
            <a:rPr lang="en-US" sz="2200" kern="1200" dirty="0">
              <a:latin typeface="Arial" panose="020B0604020202020204" pitchFamily="34" charset="0"/>
              <a:cs typeface="Arial" panose="020B0604020202020204" pitchFamily="34" charset="0"/>
            </a:rPr>
            <a:t> losses and a funding model that has not kept pace.</a:t>
          </a:r>
        </a:p>
      </dsp:txBody>
      <dsp:txXfrm>
        <a:off x="56544" y="138512"/>
        <a:ext cx="6150552" cy="1045212"/>
      </dsp:txXfrm>
    </dsp:sp>
    <dsp:sp modelId="{319D3C9B-FA51-4667-977B-5B05A9A763B5}">
      <dsp:nvSpPr>
        <dsp:cNvPr id="0" name=""/>
        <dsp:cNvSpPr/>
      </dsp:nvSpPr>
      <dsp:spPr>
        <a:xfrm>
          <a:off x="0" y="1303628"/>
          <a:ext cx="6263640" cy="1158300"/>
        </a:xfrm>
        <a:prstGeom prst="roundRect">
          <a:avLst/>
        </a:prstGeom>
        <a:solidFill>
          <a:schemeClr val="accent5">
            <a:hueOff val="-2252848"/>
            <a:satOff val="-5806"/>
            <a:lumOff val="-392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latin typeface="Arial" panose="020B0604020202020204" pitchFamily="34" charset="0"/>
              <a:cs typeface="Arial" panose="020B0604020202020204" pitchFamily="34" charset="0"/>
            </a:rPr>
            <a:t>State appropriations for DD services are being returned to the general fund and are not maximizing federal resources.</a:t>
          </a:r>
          <a:endParaRPr lang="en-US" sz="2200" b="1" u="sng" kern="1200" dirty="0">
            <a:latin typeface="Arial" panose="020B0604020202020204" pitchFamily="34" charset="0"/>
            <a:cs typeface="Arial" panose="020B0604020202020204" pitchFamily="34" charset="0"/>
          </a:endParaRPr>
        </a:p>
      </dsp:txBody>
      <dsp:txXfrm>
        <a:off x="56544" y="1360172"/>
        <a:ext cx="6150552" cy="1045212"/>
      </dsp:txXfrm>
    </dsp:sp>
    <dsp:sp modelId="{1182670B-1024-4E46-B86C-D39362875300}">
      <dsp:nvSpPr>
        <dsp:cNvPr id="0" name=""/>
        <dsp:cNvSpPr/>
      </dsp:nvSpPr>
      <dsp:spPr>
        <a:xfrm>
          <a:off x="0" y="2550575"/>
          <a:ext cx="6263640" cy="1158300"/>
        </a:xfrm>
        <a:prstGeom prst="roundRect">
          <a:avLst/>
        </a:prstGeom>
        <a:solidFill>
          <a:schemeClr val="accent5">
            <a:hueOff val="-4505695"/>
            <a:satOff val="-11613"/>
            <a:lumOff val="-784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kern="1200" dirty="0">
              <a:latin typeface="Arial" panose="020B0604020202020204" pitchFamily="34" charset="0"/>
              <a:cs typeface="Arial" panose="020B0604020202020204" pitchFamily="34" charset="0"/>
            </a:rPr>
            <a:t>DDD reappropriation/lapsed funds totaled over $10.2 million last year.</a:t>
          </a:r>
        </a:p>
      </dsp:txBody>
      <dsp:txXfrm>
        <a:off x="56544" y="2607119"/>
        <a:ext cx="6150552" cy="1045212"/>
      </dsp:txXfrm>
    </dsp:sp>
    <dsp:sp modelId="{B6FB6689-3893-4CD6-AF21-22FB9F4366AF}">
      <dsp:nvSpPr>
        <dsp:cNvPr id="0" name=""/>
        <dsp:cNvSpPr/>
      </dsp:nvSpPr>
      <dsp:spPr>
        <a:xfrm>
          <a:off x="0" y="3772235"/>
          <a:ext cx="6263640" cy="1775187"/>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n-US" sz="2200" b="0" u="none" kern="1200" dirty="0">
              <a:latin typeface="Arial" panose="020B0604020202020204" pitchFamily="34" charset="0"/>
              <a:cs typeface="Arial" panose="020B0604020202020204" pitchFamily="34" charset="0"/>
            </a:rPr>
            <a:t>Adjusting for inflation, total DD cost per person receiving services is lagging by nearly 10%.</a:t>
          </a:r>
        </a:p>
      </dsp:txBody>
      <dsp:txXfrm>
        <a:off x="86657" y="3858892"/>
        <a:ext cx="6090326" cy="160187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DD18707-D456-4827-AFC1-0F459067C5ED}">
      <dsp:nvSpPr>
        <dsp:cNvPr id="0" name=""/>
        <dsp:cNvSpPr/>
      </dsp:nvSpPr>
      <dsp:spPr>
        <a:xfrm>
          <a:off x="0" y="473658"/>
          <a:ext cx="6263640" cy="1146600"/>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kern="1200" dirty="0">
              <a:latin typeface="Arial" panose="020B0604020202020204" pitchFamily="34" charset="0"/>
              <a:cs typeface="Arial" panose="020B0604020202020204" pitchFamily="34" charset="0"/>
            </a:rPr>
            <a:t>The Coronavirus State and Local Fiscal Recovery Funds (SLFRF) guidance by the US Dept. of Treasury outlines four basic uses of funds: </a:t>
          </a:r>
          <a:r>
            <a:rPr lang="en-US" sz="1400" b="1" kern="1200" dirty="0">
              <a:latin typeface="Arial" panose="020B0604020202020204" pitchFamily="34" charset="0"/>
              <a:cs typeface="Arial" panose="020B0604020202020204" pitchFamily="34" charset="0"/>
            </a:rPr>
            <a:t>lost public sector revenue</a:t>
          </a:r>
          <a:r>
            <a:rPr lang="en-US" sz="1400" kern="1200" dirty="0">
              <a:latin typeface="Arial" panose="020B0604020202020204" pitchFamily="34" charset="0"/>
              <a:cs typeface="Arial" panose="020B0604020202020204" pitchFamily="34" charset="0"/>
            </a:rPr>
            <a:t>, </a:t>
          </a:r>
          <a:r>
            <a:rPr lang="en-US" sz="1400" b="1" kern="1200" dirty="0">
              <a:latin typeface="Arial" panose="020B0604020202020204" pitchFamily="34" charset="0"/>
              <a:cs typeface="Arial" panose="020B0604020202020204" pitchFamily="34" charset="0"/>
            </a:rPr>
            <a:t>response to far-reaching public health and negative economic impacts of the pandemic, provide premium pay for essential workers</a:t>
          </a:r>
          <a:r>
            <a:rPr lang="en-US" sz="1400" kern="1200" dirty="0">
              <a:latin typeface="Arial" panose="020B0604020202020204" pitchFamily="34" charset="0"/>
              <a:cs typeface="Arial" panose="020B0604020202020204" pitchFamily="34" charset="0"/>
            </a:rPr>
            <a:t>, and investment in particular infrastructure.</a:t>
          </a:r>
        </a:p>
      </dsp:txBody>
      <dsp:txXfrm>
        <a:off x="55972" y="529630"/>
        <a:ext cx="6151696" cy="1034656"/>
      </dsp:txXfrm>
    </dsp:sp>
    <dsp:sp modelId="{319D3C9B-FA51-4667-977B-5B05A9A763B5}">
      <dsp:nvSpPr>
        <dsp:cNvPr id="0" name=""/>
        <dsp:cNvSpPr/>
      </dsp:nvSpPr>
      <dsp:spPr>
        <a:xfrm>
          <a:off x="0" y="1644487"/>
          <a:ext cx="6263640" cy="1146600"/>
        </a:xfrm>
        <a:prstGeom prst="roundRect">
          <a:avLst/>
        </a:prstGeom>
        <a:solidFill>
          <a:schemeClr val="accent5">
            <a:hueOff val="-2252848"/>
            <a:satOff val="-5806"/>
            <a:lumOff val="-392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kern="1200" dirty="0">
              <a:latin typeface="Arial" panose="020B0604020202020204" pitchFamily="34" charset="0"/>
              <a:cs typeface="Arial" panose="020B0604020202020204" pitchFamily="34" charset="0"/>
            </a:rPr>
            <a:t>DD Providers check 3 of the 4 boxes for ARPA use. </a:t>
          </a:r>
          <a:br>
            <a:rPr lang="en-US" sz="1400" kern="1200" dirty="0">
              <a:latin typeface="Arial" panose="020B0604020202020204" pitchFamily="34" charset="0"/>
              <a:cs typeface="Arial" panose="020B0604020202020204" pitchFamily="34" charset="0"/>
            </a:rPr>
          </a:br>
          <a:br>
            <a:rPr lang="en-US" sz="1400" kern="1200" dirty="0">
              <a:latin typeface="Arial" panose="020B0604020202020204" pitchFamily="34" charset="0"/>
              <a:cs typeface="Arial" panose="020B0604020202020204" pitchFamily="34" charset="0"/>
            </a:rPr>
          </a:br>
          <a:r>
            <a:rPr lang="en-US" sz="1400" kern="1200" dirty="0">
              <a:latin typeface="Arial" panose="020B0604020202020204" pitchFamily="34" charset="0"/>
              <a:cs typeface="Arial" panose="020B0604020202020204" pitchFamily="34" charset="0"/>
            </a:rPr>
            <a:t>Providers were broadly and severely negatively impacted by the COVID-19 pandemic through revenue loss, increased costs, and changes to the way services are delivered. </a:t>
          </a:r>
          <a:endParaRPr lang="en-US" sz="1400" b="1" u="sng" kern="1200" dirty="0">
            <a:latin typeface="Arial" panose="020B0604020202020204" pitchFamily="34" charset="0"/>
            <a:cs typeface="Arial" panose="020B0604020202020204" pitchFamily="34" charset="0"/>
          </a:endParaRPr>
        </a:p>
      </dsp:txBody>
      <dsp:txXfrm>
        <a:off x="55972" y="1700459"/>
        <a:ext cx="6151696" cy="1034656"/>
      </dsp:txXfrm>
    </dsp:sp>
    <dsp:sp modelId="{1182670B-1024-4E46-B86C-D39362875300}">
      <dsp:nvSpPr>
        <dsp:cNvPr id="0" name=""/>
        <dsp:cNvSpPr/>
      </dsp:nvSpPr>
      <dsp:spPr>
        <a:xfrm>
          <a:off x="0" y="2847499"/>
          <a:ext cx="6263640" cy="1146600"/>
        </a:xfrm>
        <a:prstGeom prst="roundRect">
          <a:avLst/>
        </a:prstGeom>
        <a:solidFill>
          <a:schemeClr val="accent5">
            <a:hueOff val="-4505695"/>
            <a:satOff val="-11613"/>
            <a:lumOff val="-784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kern="1200" dirty="0">
              <a:latin typeface="Arial" panose="020B0604020202020204" pitchFamily="34" charset="0"/>
              <a:cs typeface="Arial" panose="020B0604020202020204" pitchFamily="34" charset="0"/>
            </a:rPr>
            <a:t>On average, DD providers across Nebraska’s starting pay for front-line, essential workers is $13.27 per hour, with providers reporting the need to hire 30% of their workforce. Premium pay for these jobs is critical.</a:t>
          </a:r>
        </a:p>
      </dsp:txBody>
      <dsp:txXfrm>
        <a:off x="55972" y="2903471"/>
        <a:ext cx="6151696" cy="1034656"/>
      </dsp:txXfrm>
    </dsp:sp>
    <dsp:sp modelId="{77E27B13-3ED7-4360-B283-C40180748D79}">
      <dsp:nvSpPr>
        <dsp:cNvPr id="0" name=""/>
        <dsp:cNvSpPr/>
      </dsp:nvSpPr>
      <dsp:spPr>
        <a:xfrm>
          <a:off x="0" y="4034419"/>
          <a:ext cx="6263640" cy="1146600"/>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l" defTabSz="622300">
            <a:lnSpc>
              <a:spcPct val="90000"/>
            </a:lnSpc>
            <a:spcBef>
              <a:spcPct val="0"/>
            </a:spcBef>
            <a:spcAft>
              <a:spcPct val="35000"/>
            </a:spcAft>
            <a:buNone/>
          </a:pPr>
          <a:r>
            <a:rPr lang="en-US" sz="1400" kern="1200" dirty="0">
              <a:latin typeface="Arial" panose="020B0604020202020204" pitchFamily="34" charset="0"/>
              <a:cs typeface="Arial" panose="020B0604020202020204" pitchFamily="34" charset="0"/>
            </a:rPr>
            <a:t>Supporting LB 1172 will ensure Nebraska is in alignment with guidance from the Department of Treasury and is making a significant investment in one of the industries most harshly impacted by the COVID-19 pandemic. </a:t>
          </a:r>
        </a:p>
      </dsp:txBody>
      <dsp:txXfrm>
        <a:off x="55972" y="4090391"/>
        <a:ext cx="6151696" cy="103465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DD18707-D456-4827-AFC1-0F459067C5ED}">
      <dsp:nvSpPr>
        <dsp:cNvPr id="0" name=""/>
        <dsp:cNvSpPr/>
      </dsp:nvSpPr>
      <dsp:spPr>
        <a:xfrm>
          <a:off x="0" y="446658"/>
          <a:ext cx="6263640" cy="1153620"/>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dirty="0">
              <a:latin typeface="Arial" panose="020B0604020202020204" pitchFamily="34" charset="0"/>
              <a:cs typeface="Arial" panose="020B0604020202020204" pitchFamily="34" charset="0"/>
            </a:rPr>
            <a:t>DD services are medical services and behavioral health combined. Also, some of the most challenging people to support are often violent. With properly paid, experienced, appropriate staffing, we can help solve those issues.</a:t>
          </a:r>
        </a:p>
      </dsp:txBody>
      <dsp:txXfrm>
        <a:off x="56315" y="502973"/>
        <a:ext cx="6151010" cy="1040990"/>
      </dsp:txXfrm>
    </dsp:sp>
    <dsp:sp modelId="{319D3C9B-FA51-4667-977B-5B05A9A763B5}">
      <dsp:nvSpPr>
        <dsp:cNvPr id="0" name=""/>
        <dsp:cNvSpPr/>
      </dsp:nvSpPr>
      <dsp:spPr>
        <a:xfrm>
          <a:off x="0" y="1629699"/>
          <a:ext cx="6263640" cy="1153620"/>
        </a:xfrm>
        <a:prstGeom prst="roundRect">
          <a:avLst/>
        </a:prstGeom>
        <a:solidFill>
          <a:schemeClr val="accent5">
            <a:hueOff val="-2252848"/>
            <a:satOff val="-5806"/>
            <a:lumOff val="-392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dirty="0">
              <a:latin typeface="Arial" panose="020B0604020202020204" pitchFamily="34" charset="0"/>
              <a:cs typeface="Arial" panose="020B0604020202020204" pitchFamily="34" charset="0"/>
            </a:rPr>
            <a:t>Providers are experiencing dramatic negative economic impact. Funding these requests will raise the incomes of people making low wages, will assist small businesses, non-profits, and impacted industries.</a:t>
          </a:r>
          <a:endParaRPr lang="en-US" sz="1700" b="1" u="sng" kern="1200" dirty="0">
            <a:latin typeface="Arial" panose="020B0604020202020204" pitchFamily="34" charset="0"/>
            <a:cs typeface="Arial" panose="020B0604020202020204" pitchFamily="34" charset="0"/>
          </a:endParaRPr>
        </a:p>
      </dsp:txBody>
      <dsp:txXfrm>
        <a:off x="56315" y="1686014"/>
        <a:ext cx="6151010" cy="1040990"/>
      </dsp:txXfrm>
    </dsp:sp>
    <dsp:sp modelId="{1182670B-1024-4E46-B86C-D39362875300}">
      <dsp:nvSpPr>
        <dsp:cNvPr id="0" name=""/>
        <dsp:cNvSpPr/>
      </dsp:nvSpPr>
      <dsp:spPr>
        <a:xfrm>
          <a:off x="0" y="2851819"/>
          <a:ext cx="6263640" cy="1153620"/>
        </a:xfrm>
        <a:prstGeom prst="roundRect">
          <a:avLst/>
        </a:prstGeom>
        <a:solidFill>
          <a:schemeClr val="accent5">
            <a:hueOff val="-4505695"/>
            <a:satOff val="-11613"/>
            <a:lumOff val="-784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dirty="0">
              <a:latin typeface="Arial" panose="020B0604020202020204" pitchFamily="34" charset="0"/>
              <a:cs typeface="Arial" panose="020B0604020202020204" pitchFamily="34" charset="0"/>
            </a:rPr>
            <a:t>LB 1172 would help providers build public sector capacity in providing services to people with developmental disabilities. Currently there are funded waitlist offers not being met due to provider capacity limits.</a:t>
          </a:r>
        </a:p>
      </dsp:txBody>
      <dsp:txXfrm>
        <a:off x="56315" y="2908134"/>
        <a:ext cx="6151010" cy="1040990"/>
      </dsp:txXfrm>
    </dsp:sp>
    <dsp:sp modelId="{77E27B13-3ED7-4360-B283-C40180748D79}">
      <dsp:nvSpPr>
        <dsp:cNvPr id="0" name=""/>
        <dsp:cNvSpPr/>
      </dsp:nvSpPr>
      <dsp:spPr>
        <a:xfrm>
          <a:off x="0" y="4054399"/>
          <a:ext cx="6263640" cy="1153620"/>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dirty="0">
              <a:latin typeface="Arial" panose="020B0604020202020204" pitchFamily="34" charset="0"/>
              <a:cs typeface="Arial" panose="020B0604020202020204" pitchFamily="34" charset="0"/>
            </a:rPr>
            <a:t>Many providers were providing premium pay to front-line workers when the state was supporting DD provider rates. However, without knowing that LBs 1172 and 893 are passing, it is challenging to continue those premiums in the future.</a:t>
          </a:r>
        </a:p>
      </dsp:txBody>
      <dsp:txXfrm>
        <a:off x="56315" y="4110714"/>
        <a:ext cx="6151010" cy="104099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D6AD9A7-3C45-4813-A11C-5CB81DF97701}">
      <dsp:nvSpPr>
        <dsp:cNvPr id="0" name=""/>
        <dsp:cNvSpPr/>
      </dsp:nvSpPr>
      <dsp:spPr>
        <a:xfrm>
          <a:off x="0" y="387974"/>
          <a:ext cx="6263640" cy="1564459"/>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dirty="0">
              <a:latin typeface="Arial" panose="020B0604020202020204" pitchFamily="34" charset="0"/>
              <a:cs typeface="Arial" panose="020B0604020202020204" pitchFamily="34" charset="0"/>
            </a:rPr>
            <a:t>What can you do to stabilize and bolster DD services in Nebraska?</a:t>
          </a:r>
        </a:p>
      </dsp:txBody>
      <dsp:txXfrm>
        <a:off x="76371" y="464345"/>
        <a:ext cx="6110898" cy="1411717"/>
      </dsp:txXfrm>
    </dsp:sp>
    <dsp:sp modelId="{319D3C9B-FA51-4667-977B-5B05A9A763B5}">
      <dsp:nvSpPr>
        <dsp:cNvPr id="0" name=""/>
        <dsp:cNvSpPr/>
      </dsp:nvSpPr>
      <dsp:spPr>
        <a:xfrm>
          <a:off x="0" y="2018673"/>
          <a:ext cx="6263640" cy="1564459"/>
        </a:xfrm>
        <a:prstGeom prst="roundRect">
          <a:avLst/>
        </a:prstGeom>
        <a:solidFill>
          <a:schemeClr val="accent5">
            <a:hueOff val="-3379271"/>
            <a:satOff val="-8710"/>
            <a:lumOff val="-5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dirty="0">
              <a:latin typeface="Arial" panose="020B0604020202020204" pitchFamily="34" charset="0"/>
              <a:cs typeface="Arial" panose="020B0604020202020204" pitchFamily="34" charset="0"/>
            </a:rPr>
            <a:t>Support LB 893, sponsored by Chairman </a:t>
          </a:r>
          <a:r>
            <a:rPr lang="en-US" sz="2300" kern="1200" dirty="0" err="1">
              <a:latin typeface="Arial" panose="020B0604020202020204" pitchFamily="34" charset="0"/>
              <a:cs typeface="Arial" panose="020B0604020202020204" pitchFamily="34" charset="0"/>
            </a:rPr>
            <a:t>Stinner</a:t>
          </a:r>
          <a:r>
            <a:rPr lang="en-US" sz="2300" kern="1200" dirty="0">
              <a:latin typeface="Arial" panose="020B0604020202020204" pitchFamily="34" charset="0"/>
              <a:cs typeface="Arial" panose="020B0604020202020204" pitchFamily="34" charset="0"/>
            </a:rPr>
            <a:t>, which increases the DD </a:t>
          </a:r>
          <a:r>
            <a:rPr lang="en-US" sz="2300" b="1" kern="1200" dirty="0">
              <a:latin typeface="Arial" panose="020B0604020202020204" pitchFamily="34" charset="0"/>
              <a:cs typeface="Arial" panose="020B0604020202020204" pitchFamily="34" charset="0"/>
            </a:rPr>
            <a:t>base appropriation </a:t>
          </a:r>
          <a:r>
            <a:rPr lang="en-US" sz="2300" kern="1200" dirty="0">
              <a:latin typeface="Arial" panose="020B0604020202020204" pitchFamily="34" charset="0"/>
              <a:cs typeface="Arial" panose="020B0604020202020204" pitchFamily="34" charset="0"/>
            </a:rPr>
            <a:t>by 15% for SFY 22-23.</a:t>
          </a:r>
          <a:endParaRPr lang="en-US" sz="2300" b="1" u="sng" kern="1200" dirty="0">
            <a:latin typeface="Arial" panose="020B0604020202020204" pitchFamily="34" charset="0"/>
            <a:cs typeface="Arial" panose="020B0604020202020204" pitchFamily="34" charset="0"/>
          </a:endParaRPr>
        </a:p>
      </dsp:txBody>
      <dsp:txXfrm>
        <a:off x="76371" y="2095044"/>
        <a:ext cx="6110898" cy="1411717"/>
      </dsp:txXfrm>
    </dsp:sp>
    <dsp:sp modelId="{1182670B-1024-4E46-B86C-D39362875300}">
      <dsp:nvSpPr>
        <dsp:cNvPr id="0" name=""/>
        <dsp:cNvSpPr/>
      </dsp:nvSpPr>
      <dsp:spPr>
        <a:xfrm>
          <a:off x="0" y="3675808"/>
          <a:ext cx="6263640" cy="1564459"/>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dirty="0">
              <a:latin typeface="Arial" panose="020B0604020202020204" pitchFamily="34" charset="0"/>
              <a:cs typeface="Arial" panose="020B0604020202020204" pitchFamily="34" charset="0"/>
            </a:rPr>
            <a:t>Support LB 1172, sponsored by Senator </a:t>
          </a:r>
          <a:r>
            <a:rPr lang="en-US" sz="2300" kern="1200" dirty="0" err="1">
              <a:latin typeface="Arial" panose="020B0604020202020204" pitchFamily="34" charset="0"/>
              <a:cs typeface="Arial" panose="020B0604020202020204" pitchFamily="34" charset="0"/>
            </a:rPr>
            <a:t>Hilkemann</a:t>
          </a:r>
          <a:r>
            <a:rPr lang="en-US" sz="2300" kern="1200" dirty="0">
              <a:latin typeface="Arial" panose="020B0604020202020204" pitchFamily="34" charset="0"/>
              <a:cs typeface="Arial" panose="020B0604020202020204" pitchFamily="34" charset="0"/>
            </a:rPr>
            <a:t>, which </a:t>
          </a:r>
          <a:r>
            <a:rPr lang="en-US" sz="2300" b="1" kern="1200" dirty="0">
              <a:latin typeface="Arial" panose="020B0604020202020204" pitchFamily="34" charset="0"/>
              <a:cs typeface="Arial" panose="020B0604020202020204" pitchFamily="34" charset="0"/>
            </a:rPr>
            <a:t>uses ARPA funds </a:t>
          </a:r>
          <a:r>
            <a:rPr lang="en-US" sz="2300" kern="1200" dirty="0">
              <a:latin typeface="Arial" panose="020B0604020202020204" pitchFamily="34" charset="0"/>
              <a:cs typeface="Arial" panose="020B0604020202020204" pitchFamily="34" charset="0"/>
            </a:rPr>
            <a:t>to adds 15% to provider-based services conducted by front-line employees for SFY 22-23.   </a:t>
          </a:r>
        </a:p>
      </dsp:txBody>
      <dsp:txXfrm>
        <a:off x="76371" y="3752179"/>
        <a:ext cx="6110898" cy="1411717"/>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17/3/layout/HorizontalLabelsTimeline">
  <dgm:title val="Horizontal Labels Timeline"/>
  <dgm:desc val="Use to show a list of events in chronological order. The rectangular shape contains the description while the date is shown immediately below. It can display a large amount of text and medium length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
    <dgm:varLst>
      <dgm:chMax/>
      <dgm:chPref/>
      <dgm:animLvl val="lvl"/>
    </dgm:varLst>
    <dgm:alg type="composite"/>
    <dgm:shape xmlns:r="http://schemas.openxmlformats.org/officeDocument/2006/relationships" r:blip="">
      <dgm:adjLst/>
    </dgm:shape>
    <dgm:constrLst>
      <dgm:constr type="w" for="ch" forName="divider" refType="w"/>
      <dgm:constr type="h" for="ch" forName="divider"/>
      <dgm:constr type="ctrY" for="ch" forName="divider" refType="h" fact="0.5"/>
      <dgm:constr type="l" for="ch" forName="divider"/>
      <dgm:constr type="w" for="ch" forName="nodes" refType="w"/>
      <dgm:constr type="h" for="ch" forName="nodes" refType="h"/>
    </dgm:constrLst>
    <dgm:layoutNode name="divider" styleLbl="fgAcc1">
      <dgm:alg type="sp"/>
      <dgm:shape xmlns:r="http://schemas.openxmlformats.org/officeDocument/2006/relationships" type="line" r:blip="" zOrderOff="-1">
        <dgm:adjLst/>
      </dgm:shape>
      <dgm:presOf/>
      <dgm:constrLst/>
      <dgm:ruleLst/>
    </dgm:layoutNode>
    <dgm:layoutNode name="nodes">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hoose name="constrBasedOnChildrenCount">
        <dgm:if name="constrForTwoChildren" axis="ch" ptType="node" func="cnt" op="lte" val="2">
          <dgm:constrLst>
            <dgm:constr type="primFontSz" for="des" forName="L1TextContainer" val="20"/>
            <dgm:constr type="primFontSz" for="des" forName="L2TextContainer" refType="primFontSz" refFor="des" refForName="L1TextContainer" op="equ" fact="0.85"/>
            <dgm:constr type="w" for="ch" forName="composite" refType="w"/>
            <dgm:constr type="h" for="ch" forName="composite" refType="h"/>
            <dgm:constr type="w" for="ch" forName="spaceBetweenRectangles" refType="w" refFor="ch" refForName="composite" fact="0"/>
            <dgm:constr type="w" for="ch" ptType="sibTrans" op="equ"/>
            <dgm:constr type="primFontSz" for="des" forName="L1TextContainer" op="equ"/>
            <dgm:constr type="primFontSz" for="des" forName="L2TextContainer" op="equ"/>
          </dgm:constrLst>
        </dgm:if>
        <dgm:else name="constrForRest">
          <dgm:constrLst>
            <dgm:constr type="primFontSz" for="des" forName="L1TextContainer" val="20"/>
            <dgm:constr type="primFontSz" for="des" forName="L2TextContainer" refType="primFontSz" refFor="des" refForName="L1TextContainer" op="equ" fact="0.85"/>
            <dgm:constr type="w" for="ch" forName="composite" refType="w"/>
            <dgm:constr type="h" for="ch" forName="composite" refType="h"/>
            <dgm:constr type="w" for="ch" forName="spaceBetweenRectangles" refType="w" refFor="ch" refForName="composite" fact="-0.5"/>
            <dgm:constr type="w" for="ch" ptType="sibTrans" op="equ"/>
            <dgm:constr type="primFontSz" for="des" forName="L1TextContainer" op="equ"/>
            <dgm:constr type="primFontSz" for="des" forName="L2TextContainer" op="equ"/>
          </dgm:constrLst>
        </dgm:else>
      </dgm:choose>
      <dgm:forEach name="nodesForEach" axis="ch" ptType="node">
        <dgm:layoutNode name="composite">
          <dgm:alg type="composite"/>
          <dgm:shape xmlns:r="http://schemas.openxmlformats.org/officeDocument/2006/relationships" r:blip="">
            <dgm:adjLst/>
          </dgm:shape>
          <dgm:choose name="CaseForPlacingNodesAboveAndBelowDivider">
            <dgm:if name="CaseForPlacingNodeAboveDivider" axis="self" ptType="node" func="posOdd" op="equ" val="1">
              <dgm:constrLst>
                <dgm:constr type="w" for="ch" forName="L1TextContainer" refType="w" fact="0.88"/>
                <dgm:constr type="l" for="ch" forName="L1TextContainer" refType="w" fact="0.06"/>
                <dgm:constr type="h" for="ch" forName="L1TextContainer" refType="h" fact="0.12"/>
                <dgm:constr type="t" for="ch" forName="L1TextContainer" refType="h" fact="0.31"/>
                <dgm:constr type="w" for="ch" forName="L2TextContainerWrapper" refType="w" fact="0.88"/>
                <dgm:constr type="l" for="ch" forName="L2TextContainerWrapper" refType="w" fact="0.06"/>
                <dgm:constr type="h" for="ch" forName="L2TextContainerWrapper" refType="h" fact="0.31"/>
                <dgm:constr type="b" for="ch" forName="L2TextContainerWrapper" refType="h" fact="0.31"/>
                <dgm:constr type="w" for="ch" forName="ConnectLine"/>
                <dgm:constr type="ctrX" for="ch" forName="ConnectLine" refType="w" fact="0.5"/>
                <dgm:constr type="h" for="ch" forName="ConnectLine" refType="h" fact="0.07"/>
                <dgm:constr type="t" for="ch" forName="ConnectLine" refType="h" fact="0.43"/>
                <dgm:constr type="w" for="ch" forName="ConnectorPoint" refType="h" fact="0.022"/>
                <dgm:constr type="h" for="ch" forName="ConnectorPoint" refType="h" fact="0.022"/>
                <dgm:constr type="ctrX" for="ch" forName="ConnectorPoint" refType="w" fact="0.5"/>
                <dgm:constr type="ctrY" for="ch" forName="ConnectorPoint" refType="h" fact="0.5"/>
                <dgm:constr type="w" for="ch" forName="EmptyPlaceHolder" refType="w"/>
                <dgm:constr type="h" for="ch" forName="EmptyPlaceHolder" refType="h" fact="0.5"/>
                <dgm:constr type="t" for="ch" forName="EmptyPlaceHolder" refType="h" fact="0.5"/>
              </dgm:constrLst>
            </dgm:if>
            <dgm:else name="CaseForPlacingNodeBelowDivider">
              <dgm:constrLst>
                <dgm:constr type="w" for="ch" forName="L1TextContainer" refType="w" fact="0.88"/>
                <dgm:constr type="l" for="ch" forName="L1TextContainer" refType="w" fact="0.06"/>
                <dgm:constr type="h" for="ch" forName="L1TextContainer" refType="h" fact="0.12"/>
                <dgm:constr type="t" for="ch" forName="L1TextContainer" refType="h" fact="0.57"/>
                <dgm:constr type="w" for="ch" forName="L2TextContainerWrapper" refType="w" fact="0.88"/>
                <dgm:constr type="l" for="ch" forName="L2TextContainerWrapper" refType="w" fact="0.06"/>
                <dgm:constr type="h" for="ch" forName="L2TextContainerWrapper" refType="h" fact="0.31"/>
                <dgm:constr type="t" for="ch" forName="L2TextContainerWrapper" refType="h" fact="0.69"/>
                <dgm:constr type="w" for="ch" forName="ConnectLine"/>
                <dgm:constr type="ctrX" for="ch" forName="ConnectLine" refType="w" fact="0.5"/>
                <dgm:constr type="h" for="ch" forName="ConnectLine" refType="h" fact="0.07"/>
                <dgm:constr type="t" for="ch" forName="ConnectLine" refType="h" fact="0.5"/>
                <dgm:constr type="w" for="ch" forName="ConnectorPoint" refType="h" fact="0.022"/>
                <dgm:constr type="h" for="ch" forName="ConnectorPoint" refType="h" fact="0.022"/>
                <dgm:constr type="ctrX" for="ch" forName="ConnectorPoint" refType="w" fact="0.5"/>
                <dgm:constr type="ctrY" for="ch" forName="ConnectorPoint" refType="h" fact="0.5"/>
                <dgm:constr type="w" for="ch" forName="EmptyPlaceHolder" refType="w"/>
                <dgm:constr type="h" for="ch" forName="EmptyPlaceHolder" refType="h" fact="0.5"/>
                <dgm:constr type="t" for="ch" forName="EmptyPlaceHolder" refType="h" fact="0"/>
              </dgm:constrLst>
            </dgm:else>
          </dgm:choose>
          <dgm:layoutNode name="L1TextContainer" styleLbl="alignNode1">
            <dgm:varLst>
              <dgm:chMax val="1"/>
              <dgm:chPref val="1"/>
              <dgm:bulletEnabled val="1"/>
            </dgm:varLst>
            <dgm:alg type="tx">
              <dgm:param type="txAnchorVert" val="mid"/>
              <dgm:param type="parTxLTRAlign" val="ctr"/>
              <dgm:param type="parTxRTLAlign" val="ctr"/>
            </dgm:alg>
            <dgm:shape xmlns:r="http://schemas.openxmlformats.org/officeDocument/2006/relationships" type="rect" r:blip="">
              <dgm:adjLst/>
            </dgm:shape>
            <dgm:presOf axis="self"/>
            <dgm:constrLst>
              <dgm:constr type="tMarg" refType="primFontSz" fact="0.4"/>
              <dgm:constr type="bMarg" refType="primFontSz" fact="0.4"/>
              <dgm:constr type="lMarg" refType="primFontSz" fact="0.4"/>
              <dgm:constr type="rMarg" refType="primFontSz" fact="0.4"/>
            </dgm:constrLst>
            <dgm:ruleLst>
              <dgm:rule type="primFontSz" val="14" fact="NaN" max="NaN"/>
            </dgm:ruleLst>
          </dgm:layoutNode>
          <dgm:layoutNode name="L2TextContainerWrapper">
            <dgm:varLst>
              <dgm:bulletEnabled val="1"/>
            </dgm:varLst>
            <dgm:alg type="composite"/>
            <dgm:choose name="L2TextContainerConstr">
              <dgm:if name="CaseForPlacingL2TextContaineAboveDivider" axis="self" ptType="node" func="posOdd" op="equ" val="1">
                <dgm:constrLst>
                  <dgm:constr type="h" for="ch" forName="L2TextContainer" refType="h" fact="0.39"/>
                  <dgm:constr type="b" for="ch" forName="L2TextContainer" refType="h"/>
                  <dgm:constr type="h" for="ch" forName="FlexibleEmptyPlaceHolder" refType="h" fact="0.61"/>
                </dgm:constrLst>
              </dgm:if>
              <dgm:else name="CaseForPlacingL2TextContaineBelowDivider">
                <dgm:constrLst>
                  <dgm:constr type="h" for="ch" forName="L2TextContainer" refType="h" fact="0.39"/>
                  <dgm:constr type="h" for="ch" forName="FlexibleEmptyPlaceHolder" refType="h" fact="0.61"/>
                  <dgm:constr type="b" for="ch" forName="FlexibleEmptyPlaceHolder" refType="h"/>
                </dgm:constrLst>
              </dgm:else>
            </dgm:choose>
            <dgm:layoutNode name="L2TextContainer" styleLbl="bgAccFollowNode1" moveWith="L1TextContainer">
              <dgm:choose name="L2TextContainerAlgo">
                <dgm:if name="L2TextContainerAlgoLTR" func="var" arg="dir" op="equ" val="norm">
                  <dgm:alg type="tx">
                    <dgm:param type="txAnchorVert" val="mid"/>
                    <dgm:param type="parTxRTLAlign" val="l"/>
                    <dgm:param type="parTxLTRAlign" val="l"/>
                    <dgm:param type="txAnchorVertCh" val="mid"/>
                    <dgm:param type="shpTxRTLAlignCh" val="l"/>
                    <dgm:param type="shpTxLTRAlignCh" val="l"/>
                  </dgm:alg>
                </dgm:if>
                <dgm:else name="L2TextContainerAlgoRTL">
                  <dgm:alg type="tx">
                    <dgm:param type="txAnchorVert" val="mid"/>
                    <dgm:param type="parTxRTLAlign" val="r"/>
                    <dgm:param type="parTxLTRAlign" val="r"/>
                    <dgm:param type="txAnchorVertCh" val="mid"/>
                    <dgm:param type="shpTxRTLAlignCh" val="r"/>
                    <dgm:param type="shpTxLTRAlignCh" val="r"/>
                  </dgm:alg>
                </dgm:else>
              </dgm:choose>
              <dgm:shape xmlns:r="http://schemas.openxmlformats.org/officeDocument/2006/relationships" type="rect" r:blip="">
                <dgm:adjLst/>
              </dgm:shape>
              <dgm:presOf axis="des" ptType="node"/>
              <dgm:constrLst>
                <dgm:constr type="tMarg" refType="primFontSz" fact="0.75"/>
                <dgm:constr type="bMarg" refType="primFontSz" fact="0.75"/>
                <dgm:constr type="lMarg" refType="primFontSz" fact="0.75"/>
                <dgm:constr type="rMarg" refType="primFontSz" fact="0.75"/>
              </dgm:constrLst>
              <dgm:ruleLst>
                <dgm:rule type="h" val="INF" fact="NaN" max="NaN"/>
                <dgm:rule type="primFontSz" val="12" fact="NaN" max="NaN"/>
                <dgm:rule type="secFontSz" val="10" fact="NaN" max="NaN"/>
              </dgm:ruleLst>
            </dgm:layoutNode>
            <dgm:layoutNode name="FlexibleEmptyPlaceHolder">
              <dgm:alg type="sp"/>
              <dgm:shape xmlns:r="http://schemas.openxmlformats.org/officeDocument/2006/relationships" r:blip="">
                <dgm:adjLst/>
              </dgm:shape>
              <dgm:presOf/>
              <dgm:constrLst/>
            </dgm:layoutNode>
          </dgm:layoutNode>
          <dgm:layoutNode name="ConnectLine" styleLbl="sibTrans1D1" moveWith="L1TextContainer">
            <dgm:alg type="sp"/>
            <dgm:shape xmlns:r="http://schemas.openxmlformats.org/officeDocument/2006/relationships" type="line" r:blip="">
              <dgm:adjLst/>
            </dgm:shape>
            <dgm:presOf/>
            <dgm:constrLst/>
          </dgm:layoutNode>
          <dgm:layoutNode name="ConnectorPoint" styleLbl="node1" moveWith="L1TextContainer">
            <dgm:alg type="sp"/>
            <dgm:shape xmlns:r="http://schemas.openxmlformats.org/officeDocument/2006/relationships" rot="45" type="rect" r:blip="" zOrderOff="10">
              <dgm:adjLst/>
              <dgm:extLst>
                <a:ext uri="{B698B0E9-8C71-41B9-8309-B3DCBF30829C}">
                  <dgm1612:spPr xmlns:dgm1612="http://schemas.microsoft.com/office/drawing/2016/12/diagram">
                    <a:ln w="6350"/>
                  </dgm1612:spPr>
                </a:ext>
              </dgm:extLst>
            </dgm:shape>
            <dgm:presOf/>
            <dgm:constrLst/>
          </dgm:layoutNode>
          <dgm:layoutNode name="EmptyPlaceHolder">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Node>
  <dgm:extLst>
    <a:ext uri="{68A01E43-0DF5-4B5B-8FA6-DAF915123BFB}">
      <dgm1612:lstStyle xmlns:dgm1612="http://schemas.microsoft.com/office/drawing/2016/12/diagram">
        <a:lvl1pPr>
          <a:defRPr b="1"/>
        </a:lvl1pPr>
      </dgm1612:lstStyle>
    </a:ext>
  </dgm:extLst>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F751D6E-ECB8-411F-B404-BF8EB7587F68}" type="datetimeFigureOut">
              <a:rPr lang="en-US" smtClean="0"/>
              <a:t>1/21/2022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69EA853-1596-4178-A2FB-75106875DD03}" type="slidenum">
              <a:rPr lang="en-US" smtClean="0"/>
              <a:t>‹#›</a:t>
            </a:fld>
            <a:endParaRPr lang="en-US"/>
          </a:p>
        </p:txBody>
      </p:sp>
    </p:spTree>
    <p:extLst>
      <p:ext uri="{BB962C8B-B14F-4D97-AF65-F5344CB8AC3E}">
        <p14:creationId xmlns:p14="http://schemas.microsoft.com/office/powerpoint/2010/main" val="7005066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69EA853-1596-4178-A2FB-75106875DD03}" type="slidenum">
              <a:rPr lang="en-US" smtClean="0"/>
              <a:t>4</a:t>
            </a:fld>
            <a:endParaRPr lang="en-US"/>
          </a:p>
        </p:txBody>
      </p:sp>
    </p:spTree>
    <p:extLst>
      <p:ext uri="{BB962C8B-B14F-4D97-AF65-F5344CB8AC3E}">
        <p14:creationId xmlns:p14="http://schemas.microsoft.com/office/powerpoint/2010/main" val="12847435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69EA853-1596-4178-A2FB-75106875DD03}" type="slidenum">
              <a:rPr lang="en-US" smtClean="0"/>
              <a:t>5</a:t>
            </a:fld>
            <a:endParaRPr lang="en-US"/>
          </a:p>
        </p:txBody>
      </p:sp>
    </p:spTree>
    <p:extLst>
      <p:ext uri="{BB962C8B-B14F-4D97-AF65-F5344CB8AC3E}">
        <p14:creationId xmlns:p14="http://schemas.microsoft.com/office/powerpoint/2010/main" val="2370085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69EA853-1596-4178-A2FB-75106875DD03}" type="slidenum">
              <a:rPr lang="en-US" smtClean="0"/>
              <a:t>6</a:t>
            </a:fld>
            <a:endParaRPr lang="en-US"/>
          </a:p>
        </p:txBody>
      </p:sp>
    </p:spTree>
    <p:extLst>
      <p:ext uri="{BB962C8B-B14F-4D97-AF65-F5344CB8AC3E}">
        <p14:creationId xmlns:p14="http://schemas.microsoft.com/office/powerpoint/2010/main" val="21955024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69EA853-1596-4178-A2FB-75106875DD03}" type="slidenum">
              <a:rPr lang="en-US" smtClean="0"/>
              <a:t>7</a:t>
            </a:fld>
            <a:endParaRPr lang="en-US"/>
          </a:p>
        </p:txBody>
      </p:sp>
    </p:spTree>
    <p:extLst>
      <p:ext uri="{BB962C8B-B14F-4D97-AF65-F5344CB8AC3E}">
        <p14:creationId xmlns:p14="http://schemas.microsoft.com/office/powerpoint/2010/main" val="12255220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69EA853-1596-4178-A2FB-75106875DD03}" type="slidenum">
              <a:rPr lang="en-US" smtClean="0"/>
              <a:t>8</a:t>
            </a:fld>
            <a:endParaRPr lang="en-US"/>
          </a:p>
        </p:txBody>
      </p:sp>
    </p:spTree>
    <p:extLst>
      <p:ext uri="{BB962C8B-B14F-4D97-AF65-F5344CB8AC3E}">
        <p14:creationId xmlns:p14="http://schemas.microsoft.com/office/powerpoint/2010/main" val="40947862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69EA853-1596-4178-A2FB-75106875DD03}" type="slidenum">
              <a:rPr lang="en-US" smtClean="0"/>
              <a:t>9</a:t>
            </a:fld>
            <a:endParaRPr lang="en-US"/>
          </a:p>
        </p:txBody>
      </p:sp>
    </p:spTree>
    <p:extLst>
      <p:ext uri="{BB962C8B-B14F-4D97-AF65-F5344CB8AC3E}">
        <p14:creationId xmlns:p14="http://schemas.microsoft.com/office/powerpoint/2010/main" val="35189515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69EA853-1596-4178-A2FB-75106875DD03}" type="slidenum">
              <a:rPr lang="en-US" smtClean="0"/>
              <a:t>10</a:t>
            </a:fld>
            <a:endParaRPr lang="en-US"/>
          </a:p>
        </p:txBody>
      </p:sp>
    </p:spTree>
    <p:extLst>
      <p:ext uri="{BB962C8B-B14F-4D97-AF65-F5344CB8AC3E}">
        <p14:creationId xmlns:p14="http://schemas.microsoft.com/office/powerpoint/2010/main" val="7856328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73809A-5A61-4264-95B1-19D05B08885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F316159-EDFC-4C4F-A1F7-FDD4C5FA652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2B467BD-B227-4EA2-B8DA-940E8735A4BF}"/>
              </a:ext>
            </a:extLst>
          </p:cNvPr>
          <p:cNvSpPr>
            <a:spLocks noGrp="1"/>
          </p:cNvSpPr>
          <p:nvPr>
            <p:ph type="dt" sz="half" idx="10"/>
          </p:nvPr>
        </p:nvSpPr>
        <p:spPr/>
        <p:txBody>
          <a:bodyPr/>
          <a:lstStyle/>
          <a:p>
            <a:fld id="{C7FE0738-A534-4A06-B7D5-2D00DFC4A1F3}" type="datetimeFigureOut">
              <a:rPr lang="en-US" smtClean="0"/>
              <a:t>1/21/2022</a:t>
            </a:fld>
            <a:endParaRPr lang="en-US"/>
          </a:p>
        </p:txBody>
      </p:sp>
      <p:sp>
        <p:nvSpPr>
          <p:cNvPr id="5" name="Footer Placeholder 4">
            <a:extLst>
              <a:ext uri="{FF2B5EF4-FFF2-40B4-BE49-F238E27FC236}">
                <a16:creationId xmlns:a16="http://schemas.microsoft.com/office/drawing/2014/main" id="{BE399BF8-848A-4C09-A592-E3EB7435E61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2427019-D743-40FB-A83E-02E9086D5D13}"/>
              </a:ext>
            </a:extLst>
          </p:cNvPr>
          <p:cNvSpPr>
            <a:spLocks noGrp="1"/>
          </p:cNvSpPr>
          <p:nvPr>
            <p:ph type="sldNum" sz="quarter" idx="12"/>
          </p:nvPr>
        </p:nvSpPr>
        <p:spPr/>
        <p:txBody>
          <a:bodyPr/>
          <a:lstStyle/>
          <a:p>
            <a:fld id="{FCFE1DA9-E1EC-4303-9EFC-FA009AF9740C}" type="slidenum">
              <a:rPr lang="en-US" smtClean="0"/>
              <a:t>‹#›</a:t>
            </a:fld>
            <a:endParaRPr lang="en-US"/>
          </a:p>
        </p:txBody>
      </p:sp>
    </p:spTree>
    <p:extLst>
      <p:ext uri="{BB962C8B-B14F-4D97-AF65-F5344CB8AC3E}">
        <p14:creationId xmlns:p14="http://schemas.microsoft.com/office/powerpoint/2010/main" val="411315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655F2E-2D6F-49A7-8EC8-04507B398C2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25AC684-8069-4553-9C94-CED67DE8919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8B36A34-0B9B-4B34-93FD-B27DBDF9D588}"/>
              </a:ext>
            </a:extLst>
          </p:cNvPr>
          <p:cNvSpPr>
            <a:spLocks noGrp="1"/>
          </p:cNvSpPr>
          <p:nvPr>
            <p:ph type="dt" sz="half" idx="10"/>
          </p:nvPr>
        </p:nvSpPr>
        <p:spPr/>
        <p:txBody>
          <a:bodyPr/>
          <a:lstStyle/>
          <a:p>
            <a:fld id="{C7FE0738-A534-4A06-B7D5-2D00DFC4A1F3}" type="datetimeFigureOut">
              <a:rPr lang="en-US" smtClean="0"/>
              <a:t>1/21/2022</a:t>
            </a:fld>
            <a:endParaRPr lang="en-US"/>
          </a:p>
        </p:txBody>
      </p:sp>
      <p:sp>
        <p:nvSpPr>
          <p:cNvPr id="5" name="Footer Placeholder 4">
            <a:extLst>
              <a:ext uri="{FF2B5EF4-FFF2-40B4-BE49-F238E27FC236}">
                <a16:creationId xmlns:a16="http://schemas.microsoft.com/office/drawing/2014/main" id="{70E8C2C5-AF49-4691-9DC7-4C921DB8083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081BF8A-CC1E-42F4-B257-D72F15466E3C}"/>
              </a:ext>
            </a:extLst>
          </p:cNvPr>
          <p:cNvSpPr>
            <a:spLocks noGrp="1"/>
          </p:cNvSpPr>
          <p:nvPr>
            <p:ph type="sldNum" sz="quarter" idx="12"/>
          </p:nvPr>
        </p:nvSpPr>
        <p:spPr/>
        <p:txBody>
          <a:bodyPr/>
          <a:lstStyle/>
          <a:p>
            <a:fld id="{FCFE1DA9-E1EC-4303-9EFC-FA009AF9740C}" type="slidenum">
              <a:rPr lang="en-US" smtClean="0"/>
              <a:t>‹#›</a:t>
            </a:fld>
            <a:endParaRPr lang="en-US"/>
          </a:p>
        </p:txBody>
      </p:sp>
    </p:spTree>
    <p:extLst>
      <p:ext uri="{BB962C8B-B14F-4D97-AF65-F5344CB8AC3E}">
        <p14:creationId xmlns:p14="http://schemas.microsoft.com/office/powerpoint/2010/main" val="31283723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A7D494D-39EE-4B00-B952-FAB306A7F38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FF8683C-90E9-4B5D-8566-790F7FEDE71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96C7471-BA71-4298-A46A-4E2AC92E377B}"/>
              </a:ext>
            </a:extLst>
          </p:cNvPr>
          <p:cNvSpPr>
            <a:spLocks noGrp="1"/>
          </p:cNvSpPr>
          <p:nvPr>
            <p:ph type="dt" sz="half" idx="10"/>
          </p:nvPr>
        </p:nvSpPr>
        <p:spPr/>
        <p:txBody>
          <a:bodyPr/>
          <a:lstStyle/>
          <a:p>
            <a:fld id="{C7FE0738-A534-4A06-B7D5-2D00DFC4A1F3}" type="datetimeFigureOut">
              <a:rPr lang="en-US" smtClean="0"/>
              <a:t>1/21/2022</a:t>
            </a:fld>
            <a:endParaRPr lang="en-US"/>
          </a:p>
        </p:txBody>
      </p:sp>
      <p:sp>
        <p:nvSpPr>
          <p:cNvPr id="5" name="Footer Placeholder 4">
            <a:extLst>
              <a:ext uri="{FF2B5EF4-FFF2-40B4-BE49-F238E27FC236}">
                <a16:creationId xmlns:a16="http://schemas.microsoft.com/office/drawing/2014/main" id="{B27131DA-3E1A-4F8F-BD24-0E5A65D7B33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64B1FE0-25AD-4EE5-89B2-94F6DF91B4F8}"/>
              </a:ext>
            </a:extLst>
          </p:cNvPr>
          <p:cNvSpPr>
            <a:spLocks noGrp="1"/>
          </p:cNvSpPr>
          <p:nvPr>
            <p:ph type="sldNum" sz="quarter" idx="12"/>
          </p:nvPr>
        </p:nvSpPr>
        <p:spPr/>
        <p:txBody>
          <a:bodyPr/>
          <a:lstStyle/>
          <a:p>
            <a:fld id="{FCFE1DA9-E1EC-4303-9EFC-FA009AF9740C}" type="slidenum">
              <a:rPr lang="en-US" smtClean="0"/>
              <a:t>‹#›</a:t>
            </a:fld>
            <a:endParaRPr lang="en-US"/>
          </a:p>
        </p:txBody>
      </p:sp>
    </p:spTree>
    <p:extLst>
      <p:ext uri="{BB962C8B-B14F-4D97-AF65-F5344CB8AC3E}">
        <p14:creationId xmlns:p14="http://schemas.microsoft.com/office/powerpoint/2010/main" val="27648370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F8794E-F096-4C66-A09E-4E8848F973B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01BAD88-2640-4EA5-95B5-32B2CE6307D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12FD90E-806E-458C-BB08-E3549AA65B00}"/>
              </a:ext>
            </a:extLst>
          </p:cNvPr>
          <p:cNvSpPr>
            <a:spLocks noGrp="1"/>
          </p:cNvSpPr>
          <p:nvPr>
            <p:ph type="dt" sz="half" idx="10"/>
          </p:nvPr>
        </p:nvSpPr>
        <p:spPr/>
        <p:txBody>
          <a:bodyPr/>
          <a:lstStyle/>
          <a:p>
            <a:fld id="{C7FE0738-A534-4A06-B7D5-2D00DFC4A1F3}" type="datetimeFigureOut">
              <a:rPr lang="en-US" smtClean="0"/>
              <a:t>1/21/2022</a:t>
            </a:fld>
            <a:endParaRPr lang="en-US"/>
          </a:p>
        </p:txBody>
      </p:sp>
      <p:sp>
        <p:nvSpPr>
          <p:cNvPr id="5" name="Footer Placeholder 4">
            <a:extLst>
              <a:ext uri="{FF2B5EF4-FFF2-40B4-BE49-F238E27FC236}">
                <a16:creationId xmlns:a16="http://schemas.microsoft.com/office/drawing/2014/main" id="{5BB6B3C3-82AB-4612-9716-5B770AEC70A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8B6252-F498-48D6-BA22-D6F77CC01CD6}"/>
              </a:ext>
            </a:extLst>
          </p:cNvPr>
          <p:cNvSpPr>
            <a:spLocks noGrp="1"/>
          </p:cNvSpPr>
          <p:nvPr>
            <p:ph type="sldNum" sz="quarter" idx="12"/>
          </p:nvPr>
        </p:nvSpPr>
        <p:spPr/>
        <p:txBody>
          <a:bodyPr/>
          <a:lstStyle/>
          <a:p>
            <a:fld id="{FCFE1DA9-E1EC-4303-9EFC-FA009AF9740C}" type="slidenum">
              <a:rPr lang="en-US" smtClean="0"/>
              <a:t>‹#›</a:t>
            </a:fld>
            <a:endParaRPr lang="en-US"/>
          </a:p>
        </p:txBody>
      </p:sp>
    </p:spTree>
    <p:extLst>
      <p:ext uri="{BB962C8B-B14F-4D97-AF65-F5344CB8AC3E}">
        <p14:creationId xmlns:p14="http://schemas.microsoft.com/office/powerpoint/2010/main" val="16044679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F95F2-6696-4626-BB11-D431C7E7EEC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958EB27-4D28-48A8-B9F4-C5526307A67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7798E7E-F578-4E1E-8493-F8CA5AEDDA28}"/>
              </a:ext>
            </a:extLst>
          </p:cNvPr>
          <p:cNvSpPr>
            <a:spLocks noGrp="1"/>
          </p:cNvSpPr>
          <p:nvPr>
            <p:ph type="dt" sz="half" idx="10"/>
          </p:nvPr>
        </p:nvSpPr>
        <p:spPr/>
        <p:txBody>
          <a:bodyPr/>
          <a:lstStyle/>
          <a:p>
            <a:fld id="{C7FE0738-A534-4A06-B7D5-2D00DFC4A1F3}" type="datetimeFigureOut">
              <a:rPr lang="en-US" smtClean="0"/>
              <a:t>1/21/2022</a:t>
            </a:fld>
            <a:endParaRPr lang="en-US"/>
          </a:p>
        </p:txBody>
      </p:sp>
      <p:sp>
        <p:nvSpPr>
          <p:cNvPr id="5" name="Footer Placeholder 4">
            <a:extLst>
              <a:ext uri="{FF2B5EF4-FFF2-40B4-BE49-F238E27FC236}">
                <a16:creationId xmlns:a16="http://schemas.microsoft.com/office/drawing/2014/main" id="{78DF4D3B-C0D7-4886-AAF7-AFE292FE605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5A98E68-F6E5-4544-BFA4-AF4D0E8A728B}"/>
              </a:ext>
            </a:extLst>
          </p:cNvPr>
          <p:cNvSpPr>
            <a:spLocks noGrp="1"/>
          </p:cNvSpPr>
          <p:nvPr>
            <p:ph type="sldNum" sz="quarter" idx="12"/>
          </p:nvPr>
        </p:nvSpPr>
        <p:spPr/>
        <p:txBody>
          <a:bodyPr/>
          <a:lstStyle/>
          <a:p>
            <a:fld id="{FCFE1DA9-E1EC-4303-9EFC-FA009AF9740C}" type="slidenum">
              <a:rPr lang="en-US" smtClean="0"/>
              <a:t>‹#›</a:t>
            </a:fld>
            <a:endParaRPr lang="en-US"/>
          </a:p>
        </p:txBody>
      </p:sp>
    </p:spTree>
    <p:extLst>
      <p:ext uri="{BB962C8B-B14F-4D97-AF65-F5344CB8AC3E}">
        <p14:creationId xmlns:p14="http://schemas.microsoft.com/office/powerpoint/2010/main" val="15941066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53B2B1-34BB-4D0B-92E3-226AA98E1E0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40B7762-CAF5-41D0-A26B-A7248315F10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A587FF0-DFB3-41B6-B2A3-35F0BCD9DF6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FAB22F4-22B0-47DE-9DC1-E70544B314BE}"/>
              </a:ext>
            </a:extLst>
          </p:cNvPr>
          <p:cNvSpPr>
            <a:spLocks noGrp="1"/>
          </p:cNvSpPr>
          <p:nvPr>
            <p:ph type="dt" sz="half" idx="10"/>
          </p:nvPr>
        </p:nvSpPr>
        <p:spPr/>
        <p:txBody>
          <a:bodyPr/>
          <a:lstStyle/>
          <a:p>
            <a:fld id="{C7FE0738-A534-4A06-B7D5-2D00DFC4A1F3}" type="datetimeFigureOut">
              <a:rPr lang="en-US" smtClean="0"/>
              <a:t>1/21/2022</a:t>
            </a:fld>
            <a:endParaRPr lang="en-US"/>
          </a:p>
        </p:txBody>
      </p:sp>
      <p:sp>
        <p:nvSpPr>
          <p:cNvPr id="6" name="Footer Placeholder 5">
            <a:extLst>
              <a:ext uri="{FF2B5EF4-FFF2-40B4-BE49-F238E27FC236}">
                <a16:creationId xmlns:a16="http://schemas.microsoft.com/office/drawing/2014/main" id="{FFD196FF-B993-49CE-9913-62F5A582481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38A2729-3234-43C7-A645-CFBA3C591C95}"/>
              </a:ext>
            </a:extLst>
          </p:cNvPr>
          <p:cNvSpPr>
            <a:spLocks noGrp="1"/>
          </p:cNvSpPr>
          <p:nvPr>
            <p:ph type="sldNum" sz="quarter" idx="12"/>
          </p:nvPr>
        </p:nvSpPr>
        <p:spPr/>
        <p:txBody>
          <a:bodyPr/>
          <a:lstStyle/>
          <a:p>
            <a:fld id="{FCFE1DA9-E1EC-4303-9EFC-FA009AF9740C}" type="slidenum">
              <a:rPr lang="en-US" smtClean="0"/>
              <a:t>‹#›</a:t>
            </a:fld>
            <a:endParaRPr lang="en-US"/>
          </a:p>
        </p:txBody>
      </p:sp>
    </p:spTree>
    <p:extLst>
      <p:ext uri="{BB962C8B-B14F-4D97-AF65-F5344CB8AC3E}">
        <p14:creationId xmlns:p14="http://schemas.microsoft.com/office/powerpoint/2010/main" val="16609710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123E22-115E-4E05-B64D-8D1522E619C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C35E529-D27A-4FD3-8E2B-D08D119DA3F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B10FA77-C2E7-4B03-B4B8-D79A52A5CB9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87E1EED-D480-41B3-B855-56D361013D9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89F5E63-AADC-4553-81CB-468C9D0AC07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4BB04F9-9ED2-496F-82F2-B81614A20875}"/>
              </a:ext>
            </a:extLst>
          </p:cNvPr>
          <p:cNvSpPr>
            <a:spLocks noGrp="1"/>
          </p:cNvSpPr>
          <p:nvPr>
            <p:ph type="dt" sz="half" idx="10"/>
          </p:nvPr>
        </p:nvSpPr>
        <p:spPr/>
        <p:txBody>
          <a:bodyPr/>
          <a:lstStyle/>
          <a:p>
            <a:fld id="{C7FE0738-A534-4A06-B7D5-2D00DFC4A1F3}" type="datetimeFigureOut">
              <a:rPr lang="en-US" smtClean="0"/>
              <a:t>1/21/2022</a:t>
            </a:fld>
            <a:endParaRPr lang="en-US"/>
          </a:p>
        </p:txBody>
      </p:sp>
      <p:sp>
        <p:nvSpPr>
          <p:cNvPr id="8" name="Footer Placeholder 7">
            <a:extLst>
              <a:ext uri="{FF2B5EF4-FFF2-40B4-BE49-F238E27FC236}">
                <a16:creationId xmlns:a16="http://schemas.microsoft.com/office/drawing/2014/main" id="{632EC253-6B51-4295-B7AD-41041C04356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4550FA6-DD56-4255-8DE5-94BEC20B037F}"/>
              </a:ext>
            </a:extLst>
          </p:cNvPr>
          <p:cNvSpPr>
            <a:spLocks noGrp="1"/>
          </p:cNvSpPr>
          <p:nvPr>
            <p:ph type="sldNum" sz="quarter" idx="12"/>
          </p:nvPr>
        </p:nvSpPr>
        <p:spPr/>
        <p:txBody>
          <a:bodyPr/>
          <a:lstStyle/>
          <a:p>
            <a:fld id="{FCFE1DA9-E1EC-4303-9EFC-FA009AF9740C}" type="slidenum">
              <a:rPr lang="en-US" smtClean="0"/>
              <a:t>‹#›</a:t>
            </a:fld>
            <a:endParaRPr lang="en-US"/>
          </a:p>
        </p:txBody>
      </p:sp>
    </p:spTree>
    <p:extLst>
      <p:ext uri="{BB962C8B-B14F-4D97-AF65-F5344CB8AC3E}">
        <p14:creationId xmlns:p14="http://schemas.microsoft.com/office/powerpoint/2010/main" val="21751028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B23B29-9B84-4410-88E0-C3483BB5DD8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2FA1C36-66DE-4702-8D98-0D0D28657864}"/>
              </a:ext>
            </a:extLst>
          </p:cNvPr>
          <p:cNvSpPr>
            <a:spLocks noGrp="1"/>
          </p:cNvSpPr>
          <p:nvPr>
            <p:ph type="dt" sz="half" idx="10"/>
          </p:nvPr>
        </p:nvSpPr>
        <p:spPr/>
        <p:txBody>
          <a:bodyPr/>
          <a:lstStyle/>
          <a:p>
            <a:fld id="{C7FE0738-A534-4A06-B7D5-2D00DFC4A1F3}" type="datetimeFigureOut">
              <a:rPr lang="en-US" smtClean="0"/>
              <a:t>1/21/2022</a:t>
            </a:fld>
            <a:endParaRPr lang="en-US"/>
          </a:p>
        </p:txBody>
      </p:sp>
      <p:sp>
        <p:nvSpPr>
          <p:cNvPr id="4" name="Footer Placeholder 3">
            <a:extLst>
              <a:ext uri="{FF2B5EF4-FFF2-40B4-BE49-F238E27FC236}">
                <a16:creationId xmlns:a16="http://schemas.microsoft.com/office/drawing/2014/main" id="{29616C04-558B-41B1-9AC1-25DF5777AD6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602F40D-4D49-4D55-85CF-614FDB3F5C84}"/>
              </a:ext>
            </a:extLst>
          </p:cNvPr>
          <p:cNvSpPr>
            <a:spLocks noGrp="1"/>
          </p:cNvSpPr>
          <p:nvPr>
            <p:ph type="sldNum" sz="quarter" idx="12"/>
          </p:nvPr>
        </p:nvSpPr>
        <p:spPr/>
        <p:txBody>
          <a:bodyPr/>
          <a:lstStyle/>
          <a:p>
            <a:fld id="{FCFE1DA9-E1EC-4303-9EFC-FA009AF9740C}" type="slidenum">
              <a:rPr lang="en-US" smtClean="0"/>
              <a:t>‹#›</a:t>
            </a:fld>
            <a:endParaRPr lang="en-US"/>
          </a:p>
        </p:txBody>
      </p:sp>
    </p:spTree>
    <p:extLst>
      <p:ext uri="{BB962C8B-B14F-4D97-AF65-F5344CB8AC3E}">
        <p14:creationId xmlns:p14="http://schemas.microsoft.com/office/powerpoint/2010/main" val="15632873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1E53AAA-988F-498A-B805-7800D036BE9C}"/>
              </a:ext>
            </a:extLst>
          </p:cNvPr>
          <p:cNvSpPr>
            <a:spLocks noGrp="1"/>
          </p:cNvSpPr>
          <p:nvPr>
            <p:ph type="dt" sz="half" idx="10"/>
          </p:nvPr>
        </p:nvSpPr>
        <p:spPr/>
        <p:txBody>
          <a:bodyPr/>
          <a:lstStyle/>
          <a:p>
            <a:fld id="{C7FE0738-A534-4A06-B7D5-2D00DFC4A1F3}" type="datetimeFigureOut">
              <a:rPr lang="en-US" smtClean="0"/>
              <a:t>1/21/2022</a:t>
            </a:fld>
            <a:endParaRPr lang="en-US"/>
          </a:p>
        </p:txBody>
      </p:sp>
      <p:sp>
        <p:nvSpPr>
          <p:cNvPr id="3" name="Footer Placeholder 2">
            <a:extLst>
              <a:ext uri="{FF2B5EF4-FFF2-40B4-BE49-F238E27FC236}">
                <a16:creationId xmlns:a16="http://schemas.microsoft.com/office/drawing/2014/main" id="{75DF4052-A75F-4820-AC39-4E90A339C62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5A77C46-674B-468C-AEDF-96A256565871}"/>
              </a:ext>
            </a:extLst>
          </p:cNvPr>
          <p:cNvSpPr>
            <a:spLocks noGrp="1"/>
          </p:cNvSpPr>
          <p:nvPr>
            <p:ph type="sldNum" sz="quarter" idx="12"/>
          </p:nvPr>
        </p:nvSpPr>
        <p:spPr/>
        <p:txBody>
          <a:bodyPr/>
          <a:lstStyle/>
          <a:p>
            <a:fld id="{FCFE1DA9-E1EC-4303-9EFC-FA009AF9740C}" type="slidenum">
              <a:rPr lang="en-US" smtClean="0"/>
              <a:t>‹#›</a:t>
            </a:fld>
            <a:endParaRPr lang="en-US"/>
          </a:p>
        </p:txBody>
      </p:sp>
    </p:spTree>
    <p:extLst>
      <p:ext uri="{BB962C8B-B14F-4D97-AF65-F5344CB8AC3E}">
        <p14:creationId xmlns:p14="http://schemas.microsoft.com/office/powerpoint/2010/main" val="42791048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9DCFB-D507-4386-AF89-E5B586D514E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542DF9C-136F-44F0-A623-4E7B125FE6B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30FC40F-2FA1-4822-A2A4-8FAAC6AE37A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C7414F5-A672-4929-818B-DBA9F91056DF}"/>
              </a:ext>
            </a:extLst>
          </p:cNvPr>
          <p:cNvSpPr>
            <a:spLocks noGrp="1"/>
          </p:cNvSpPr>
          <p:nvPr>
            <p:ph type="dt" sz="half" idx="10"/>
          </p:nvPr>
        </p:nvSpPr>
        <p:spPr/>
        <p:txBody>
          <a:bodyPr/>
          <a:lstStyle/>
          <a:p>
            <a:fld id="{C7FE0738-A534-4A06-B7D5-2D00DFC4A1F3}" type="datetimeFigureOut">
              <a:rPr lang="en-US" smtClean="0"/>
              <a:t>1/21/2022</a:t>
            </a:fld>
            <a:endParaRPr lang="en-US"/>
          </a:p>
        </p:txBody>
      </p:sp>
      <p:sp>
        <p:nvSpPr>
          <p:cNvPr id="6" name="Footer Placeholder 5">
            <a:extLst>
              <a:ext uri="{FF2B5EF4-FFF2-40B4-BE49-F238E27FC236}">
                <a16:creationId xmlns:a16="http://schemas.microsoft.com/office/drawing/2014/main" id="{AC531A9C-1416-48E0-A809-276B6F91B78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F288044-D95C-4E15-B2F2-102201C9D741}"/>
              </a:ext>
            </a:extLst>
          </p:cNvPr>
          <p:cNvSpPr>
            <a:spLocks noGrp="1"/>
          </p:cNvSpPr>
          <p:nvPr>
            <p:ph type="sldNum" sz="quarter" idx="12"/>
          </p:nvPr>
        </p:nvSpPr>
        <p:spPr/>
        <p:txBody>
          <a:bodyPr/>
          <a:lstStyle/>
          <a:p>
            <a:fld id="{FCFE1DA9-E1EC-4303-9EFC-FA009AF9740C}" type="slidenum">
              <a:rPr lang="en-US" smtClean="0"/>
              <a:t>‹#›</a:t>
            </a:fld>
            <a:endParaRPr lang="en-US"/>
          </a:p>
        </p:txBody>
      </p:sp>
    </p:spTree>
    <p:extLst>
      <p:ext uri="{BB962C8B-B14F-4D97-AF65-F5344CB8AC3E}">
        <p14:creationId xmlns:p14="http://schemas.microsoft.com/office/powerpoint/2010/main" val="21804780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A8F5B0-B108-4136-90A9-41F25109C0D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4D05922-45B3-4AB7-8BCD-AFDEC51B876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4FC2E13-7E35-4E3A-B16B-7DCEF01F77E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9D6B753-2E23-4AFC-BCF7-5CD19F3AA729}"/>
              </a:ext>
            </a:extLst>
          </p:cNvPr>
          <p:cNvSpPr>
            <a:spLocks noGrp="1"/>
          </p:cNvSpPr>
          <p:nvPr>
            <p:ph type="dt" sz="half" idx="10"/>
          </p:nvPr>
        </p:nvSpPr>
        <p:spPr/>
        <p:txBody>
          <a:bodyPr/>
          <a:lstStyle/>
          <a:p>
            <a:fld id="{C7FE0738-A534-4A06-B7D5-2D00DFC4A1F3}" type="datetimeFigureOut">
              <a:rPr lang="en-US" smtClean="0"/>
              <a:t>1/21/2022</a:t>
            </a:fld>
            <a:endParaRPr lang="en-US"/>
          </a:p>
        </p:txBody>
      </p:sp>
      <p:sp>
        <p:nvSpPr>
          <p:cNvPr id="6" name="Footer Placeholder 5">
            <a:extLst>
              <a:ext uri="{FF2B5EF4-FFF2-40B4-BE49-F238E27FC236}">
                <a16:creationId xmlns:a16="http://schemas.microsoft.com/office/drawing/2014/main" id="{822925D1-9CEF-400B-B2FA-771B700BC07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B81425A-D53A-4BD3-83A8-0DC8DA56E22D}"/>
              </a:ext>
            </a:extLst>
          </p:cNvPr>
          <p:cNvSpPr>
            <a:spLocks noGrp="1"/>
          </p:cNvSpPr>
          <p:nvPr>
            <p:ph type="sldNum" sz="quarter" idx="12"/>
          </p:nvPr>
        </p:nvSpPr>
        <p:spPr/>
        <p:txBody>
          <a:bodyPr/>
          <a:lstStyle/>
          <a:p>
            <a:fld id="{FCFE1DA9-E1EC-4303-9EFC-FA009AF9740C}" type="slidenum">
              <a:rPr lang="en-US" smtClean="0"/>
              <a:t>‹#›</a:t>
            </a:fld>
            <a:endParaRPr lang="en-US"/>
          </a:p>
        </p:txBody>
      </p:sp>
    </p:spTree>
    <p:extLst>
      <p:ext uri="{BB962C8B-B14F-4D97-AF65-F5344CB8AC3E}">
        <p14:creationId xmlns:p14="http://schemas.microsoft.com/office/powerpoint/2010/main" val="25987563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4B3D8F4-FEE1-48EB-9782-EB534FDE2A7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0235592-D514-4F64-94A2-33BD7C4CC43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6860EE6-EAB2-429D-8118-91AB6AA84C9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FE0738-A534-4A06-B7D5-2D00DFC4A1F3}" type="datetimeFigureOut">
              <a:rPr lang="en-US" smtClean="0"/>
              <a:t>1/21/2022</a:t>
            </a:fld>
            <a:endParaRPr lang="en-US"/>
          </a:p>
        </p:txBody>
      </p:sp>
      <p:sp>
        <p:nvSpPr>
          <p:cNvPr id="5" name="Footer Placeholder 4">
            <a:extLst>
              <a:ext uri="{FF2B5EF4-FFF2-40B4-BE49-F238E27FC236}">
                <a16:creationId xmlns:a16="http://schemas.microsoft.com/office/drawing/2014/main" id="{22FF0CCF-E73C-4ABB-AC75-27D6409E851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810A913-88D1-4289-9AC4-F6D8374F119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FE1DA9-E1EC-4303-9EFC-FA009AF9740C}" type="slidenum">
              <a:rPr lang="en-US" smtClean="0"/>
              <a:t>‹#›</a:t>
            </a:fld>
            <a:endParaRPr lang="en-US"/>
          </a:p>
        </p:txBody>
      </p:sp>
    </p:spTree>
    <p:extLst>
      <p:ext uri="{BB962C8B-B14F-4D97-AF65-F5344CB8AC3E}">
        <p14:creationId xmlns:p14="http://schemas.microsoft.com/office/powerpoint/2010/main" val="4096696114"/>
      </p:ext>
    </p:extLst>
  </p:cSld>
  <p:clrMap bg1="lt1" tx1="dk1" bg2="lt2" tx2="dk2" accent1="accent1" accent2="accent2" accent3="accent3" accent4="accent4" accent5="accent5" accent6="accent6" hlink="hlink" folHlink="folHlink"/>
  <p:sldLayoutIdLst>
    <p:sldLayoutId id="2147483882" r:id="rId1"/>
    <p:sldLayoutId id="2147483883" r:id="rId2"/>
    <p:sldLayoutId id="2147483884" r:id="rId3"/>
    <p:sldLayoutId id="2147483885" r:id="rId4"/>
    <p:sldLayoutId id="2147483886" r:id="rId5"/>
    <p:sldLayoutId id="2147483887" r:id="rId6"/>
    <p:sldLayoutId id="2147483888" r:id="rId7"/>
    <p:sldLayoutId id="2147483889" r:id="rId8"/>
    <p:sldLayoutId id="2147483890" r:id="rId9"/>
    <p:sldLayoutId id="2147483891" r:id="rId10"/>
    <p:sldLayoutId id="2147483892"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51D98CAC-3EFF-4342-BD5A-6C0E8CAB4C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12192000" cy="40068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CC6FCC4-11E7-4171-B8BF-6A0009E18F53}"/>
              </a:ext>
            </a:extLst>
          </p:cNvPr>
          <p:cNvSpPr>
            <a:spLocks noGrp="1"/>
          </p:cNvSpPr>
          <p:nvPr>
            <p:ph type="ctrTitle"/>
          </p:nvPr>
        </p:nvSpPr>
        <p:spPr>
          <a:xfrm>
            <a:off x="838200" y="914402"/>
            <a:ext cx="10515600" cy="2659957"/>
          </a:xfrm>
        </p:spPr>
        <p:txBody>
          <a:bodyPr>
            <a:normAutofit/>
          </a:bodyPr>
          <a:lstStyle/>
          <a:p>
            <a:r>
              <a:rPr lang="en-US" sz="8000">
                <a:solidFill>
                  <a:srgbClr val="FFFFFF"/>
                </a:solidFill>
                <a:latin typeface="Arial" panose="020B0604020202020204" pitchFamily="34" charset="0"/>
                <a:cs typeface="Arial" panose="020B0604020202020204" pitchFamily="34" charset="0"/>
              </a:rPr>
              <a:t>Nebraska DD Rates</a:t>
            </a:r>
          </a:p>
        </p:txBody>
      </p:sp>
      <p:sp>
        <p:nvSpPr>
          <p:cNvPr id="3" name="Subtitle 2">
            <a:extLst>
              <a:ext uri="{FF2B5EF4-FFF2-40B4-BE49-F238E27FC236}">
                <a16:creationId xmlns:a16="http://schemas.microsoft.com/office/drawing/2014/main" id="{ACFB55DF-70D8-4522-87CE-C206907050E8}"/>
              </a:ext>
            </a:extLst>
          </p:cNvPr>
          <p:cNvSpPr>
            <a:spLocks noGrp="1"/>
          </p:cNvSpPr>
          <p:nvPr>
            <p:ph type="subTitle" idx="1"/>
          </p:nvPr>
        </p:nvSpPr>
        <p:spPr>
          <a:xfrm>
            <a:off x="838200" y="4368800"/>
            <a:ext cx="10515600" cy="1390650"/>
          </a:xfrm>
        </p:spPr>
        <p:txBody>
          <a:bodyPr>
            <a:normAutofit/>
          </a:bodyPr>
          <a:lstStyle/>
          <a:p>
            <a:r>
              <a:rPr lang="en-US" sz="3200" dirty="0">
                <a:latin typeface="Arial" panose="020B0604020202020204" pitchFamily="34" charset="0"/>
                <a:cs typeface="Arial" panose="020B0604020202020204" pitchFamily="34" charset="0"/>
              </a:rPr>
              <a:t>January 24, 2022</a:t>
            </a:r>
          </a:p>
          <a:p>
            <a:endParaRPr lang="en-US" sz="3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727697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27F7AF4-72C6-4B71-9E40-53E8BFEF36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1" cy="20013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29FDC338-B2FD-4F72-9A7D-905CFDC4370D}"/>
              </a:ext>
            </a:extLst>
          </p:cNvPr>
          <p:cNvSpPr>
            <a:spLocks noGrp="1"/>
          </p:cNvSpPr>
          <p:nvPr>
            <p:ph type="title"/>
          </p:nvPr>
        </p:nvSpPr>
        <p:spPr>
          <a:xfrm>
            <a:off x="424131" y="245082"/>
            <a:ext cx="10515599" cy="932688"/>
          </a:xfrm>
        </p:spPr>
        <p:txBody>
          <a:bodyPr vert="horz" lIns="91440" tIns="45720" rIns="91440" bIns="45720" rtlCol="0" anchor="b">
            <a:normAutofit/>
          </a:bodyPr>
          <a:lstStyle/>
          <a:p>
            <a:pPr algn="ctr"/>
            <a:r>
              <a:rPr lang="en-US" sz="5400" dirty="0">
                <a:solidFill>
                  <a:schemeClr val="bg1"/>
                </a:solidFill>
                <a:latin typeface="Arial" panose="020B0604020202020204" pitchFamily="34" charset="0"/>
                <a:cs typeface="Arial" panose="020B0604020202020204" pitchFamily="34" charset="0"/>
              </a:rPr>
              <a:t>Current SFY Spending by DDD</a:t>
            </a:r>
            <a:endParaRPr lang="en-US" sz="5400" kern="1200" dirty="0">
              <a:solidFill>
                <a:schemeClr val="bg1"/>
              </a:solidFill>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925604A5-98C0-4B31-BC70-B46E69B66B16}"/>
              </a:ext>
            </a:extLst>
          </p:cNvPr>
          <p:cNvSpPr txBox="1"/>
          <p:nvPr/>
        </p:nvSpPr>
        <p:spPr>
          <a:xfrm>
            <a:off x="-1" y="1225689"/>
            <a:ext cx="3706484" cy="5632311"/>
          </a:xfrm>
          <a:prstGeom prst="rect">
            <a:avLst/>
          </a:prstGeom>
          <a:solidFill>
            <a:schemeClr val="accent4">
              <a:lumMod val="40000"/>
              <a:lumOff val="60000"/>
            </a:schemeClr>
          </a:solidFill>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b="1" dirty="0">
                <a:solidFill>
                  <a:srgbClr val="000000"/>
                </a:solidFill>
                <a:latin typeface="Arial"/>
                <a:ea typeface="Roboto"/>
                <a:cs typeface="Arial"/>
              </a:rPr>
              <a:t>Program 424 – Current Year Spending</a:t>
            </a:r>
          </a:p>
          <a:p>
            <a:endParaRPr lang="en-US" b="1" dirty="0">
              <a:solidFill>
                <a:srgbClr val="000000"/>
              </a:solidFill>
              <a:latin typeface="Arial"/>
              <a:ea typeface="Roboto"/>
              <a:cs typeface="Arial"/>
            </a:endParaRPr>
          </a:p>
          <a:p>
            <a:pPr marL="342900" indent="-342900">
              <a:buFont typeface="Arial"/>
              <a:buChar char="•"/>
            </a:pPr>
            <a:r>
              <a:rPr lang="en-US" dirty="0">
                <a:solidFill>
                  <a:srgbClr val="000000"/>
                </a:solidFill>
                <a:latin typeface="Arial"/>
                <a:ea typeface="Roboto"/>
                <a:cs typeface="Arial"/>
              </a:rPr>
              <a:t>DDD is underspending their appropriation at a record rate. DDD will leave over $68 million on the table if their spending patterns do not change.</a:t>
            </a:r>
          </a:p>
          <a:p>
            <a:pPr marL="342900" indent="-342900">
              <a:buFont typeface="Arial"/>
              <a:buChar char="•"/>
            </a:pPr>
            <a:endParaRPr lang="en-US" dirty="0">
              <a:solidFill>
                <a:srgbClr val="000000"/>
              </a:solidFill>
              <a:latin typeface="Arial"/>
              <a:ea typeface="Roboto"/>
              <a:cs typeface="Arial"/>
            </a:endParaRPr>
          </a:p>
          <a:p>
            <a:pPr marL="342900" indent="-342900">
              <a:buFont typeface="Arial"/>
              <a:buChar char="•"/>
            </a:pPr>
            <a:r>
              <a:rPr lang="en-US" dirty="0">
                <a:solidFill>
                  <a:srgbClr val="000000"/>
                </a:solidFill>
                <a:latin typeface="Arial"/>
                <a:ea typeface="Roboto"/>
                <a:cs typeface="Arial"/>
              </a:rPr>
              <a:t>As of December, DDD has only spent 39.1% of available appropriations.</a:t>
            </a:r>
          </a:p>
          <a:p>
            <a:pPr marL="342900" indent="-342900">
              <a:buFont typeface="Arial"/>
              <a:buChar char="•"/>
            </a:pPr>
            <a:endParaRPr lang="en-US" dirty="0">
              <a:solidFill>
                <a:srgbClr val="000000"/>
              </a:solidFill>
              <a:latin typeface="Arial"/>
              <a:ea typeface="Roboto"/>
              <a:cs typeface="Arial"/>
            </a:endParaRPr>
          </a:p>
          <a:p>
            <a:pPr marL="342900" indent="-342900">
              <a:buFont typeface="Arial"/>
              <a:buChar char="•"/>
            </a:pPr>
            <a:r>
              <a:rPr lang="en-US" dirty="0">
                <a:solidFill>
                  <a:srgbClr val="000000"/>
                </a:solidFill>
                <a:latin typeface="Arial"/>
                <a:ea typeface="Roboto"/>
                <a:cs typeface="Arial"/>
              </a:rPr>
              <a:t>Money given for DD services by the Appropriations committee is not being spent.  </a:t>
            </a:r>
          </a:p>
          <a:p>
            <a:pPr marL="342900" indent="-342900">
              <a:buFont typeface="Arial"/>
              <a:buChar char="•"/>
            </a:pPr>
            <a:endParaRPr lang="en-US" dirty="0">
              <a:solidFill>
                <a:srgbClr val="000000"/>
              </a:solidFill>
              <a:latin typeface="Arial"/>
              <a:ea typeface="Roboto"/>
              <a:cs typeface="Arial"/>
            </a:endParaRPr>
          </a:p>
          <a:p>
            <a:pPr marL="342900" indent="-342900">
              <a:buFont typeface="Arial"/>
              <a:buChar char="•"/>
            </a:pPr>
            <a:endParaRPr lang="en-US" dirty="0">
              <a:solidFill>
                <a:srgbClr val="000000"/>
              </a:solidFill>
              <a:latin typeface="Arial"/>
              <a:ea typeface="Roboto"/>
              <a:cs typeface="Arial"/>
            </a:endParaRPr>
          </a:p>
          <a:p>
            <a:r>
              <a:rPr lang="en-US" sz="1400" dirty="0">
                <a:solidFill>
                  <a:srgbClr val="000000"/>
                </a:solidFill>
                <a:latin typeface="Arial"/>
                <a:ea typeface="Roboto"/>
                <a:cs typeface="Arial"/>
              </a:rPr>
              <a:t>Source: DAS Allotment Reports</a:t>
            </a:r>
          </a:p>
        </p:txBody>
      </p:sp>
      <p:sp>
        <p:nvSpPr>
          <p:cNvPr id="6" name="TextBox 5">
            <a:extLst>
              <a:ext uri="{FF2B5EF4-FFF2-40B4-BE49-F238E27FC236}">
                <a16:creationId xmlns:a16="http://schemas.microsoft.com/office/drawing/2014/main" id="{1A3A8CF4-D2FE-4A6F-99B6-01C24C16C5D6}"/>
              </a:ext>
            </a:extLst>
          </p:cNvPr>
          <p:cNvSpPr txBox="1"/>
          <p:nvPr/>
        </p:nvSpPr>
        <p:spPr>
          <a:xfrm>
            <a:off x="3706483" y="1225689"/>
            <a:ext cx="8485517" cy="5669280"/>
          </a:xfrm>
          <a:prstGeom prst="rect">
            <a:avLst/>
          </a:prstGeom>
          <a:solidFill>
            <a:schemeClr val="accent6">
              <a:lumMod val="40000"/>
              <a:lumOff val="60000"/>
            </a:schemeClr>
          </a:solidFill>
          <a:ln>
            <a:solidFill>
              <a:schemeClr val="accent6">
                <a:lumMod val="50000"/>
              </a:schemeClr>
            </a:solidFill>
          </a:ln>
        </p:spPr>
        <p:txBody>
          <a:bodyPr rot="0" spcFirstLastPara="0" vertOverflow="overflow" horzOverflow="overflow" vert="horz" wrap="square" lIns="91440" tIns="45720" rIns="91440" bIns="45720" numCol="2" spcCol="0" rtlCol="0" fromWordArt="0" anchor="t" anchorCtr="0" forceAA="0" compatLnSpc="1">
            <a:prstTxWarp prst="textNoShape">
              <a:avLst/>
            </a:prstTxWarp>
            <a:spAutoFit/>
          </a:bodyPr>
          <a:lstStyle/>
          <a:p>
            <a:r>
              <a:rPr lang="en-US" sz="1600" b="1" dirty="0">
                <a:latin typeface="Arial"/>
                <a:ea typeface="+mn-lt"/>
                <a:cs typeface="+mn-lt"/>
              </a:rPr>
              <a:t>Program 424 Expenditures (through December 2021):</a:t>
            </a:r>
          </a:p>
          <a:p>
            <a:endParaRPr lang="en-US" sz="1600" b="1" dirty="0">
              <a:latin typeface="Arial"/>
              <a:ea typeface="+mn-lt"/>
              <a:cs typeface="+mn-lt"/>
            </a:endParaRPr>
          </a:p>
          <a:p>
            <a:r>
              <a:rPr lang="en-US" sz="1600" b="1" dirty="0">
                <a:latin typeface="Arial"/>
                <a:ea typeface="+mn-lt"/>
                <a:cs typeface="+mn-lt"/>
              </a:rPr>
              <a:t>Percent of Appropriation Expended:</a:t>
            </a:r>
          </a:p>
          <a:p>
            <a:endParaRPr lang="en-US" sz="1600" b="1" dirty="0">
              <a:latin typeface="Arial"/>
              <a:ea typeface="+mn-lt"/>
              <a:cs typeface="+mn-lt"/>
            </a:endParaRPr>
          </a:p>
          <a:p>
            <a:r>
              <a:rPr lang="en-US" sz="1600" b="1" dirty="0">
                <a:latin typeface="Arial"/>
                <a:ea typeface="+mn-lt"/>
                <a:cs typeface="+mn-lt"/>
              </a:rPr>
              <a:t>Calendar Time Elapsed in SFY:</a:t>
            </a:r>
          </a:p>
          <a:p>
            <a:endParaRPr lang="en-US" sz="1600" b="1" dirty="0">
              <a:latin typeface="Arial"/>
              <a:ea typeface="+mn-lt"/>
              <a:cs typeface="+mn-lt"/>
            </a:endParaRPr>
          </a:p>
          <a:p>
            <a:r>
              <a:rPr lang="en-US" sz="2000" b="1" dirty="0">
                <a:solidFill>
                  <a:srgbClr val="C00000"/>
                </a:solidFill>
                <a:latin typeface="Arial"/>
                <a:ea typeface="+mn-lt"/>
                <a:cs typeface="+mn-lt"/>
              </a:rPr>
              <a:t>Total Underspend through Dec. 2021 – </a:t>
            </a:r>
          </a:p>
          <a:p>
            <a:r>
              <a:rPr lang="en-US" sz="2000" b="1" dirty="0">
                <a:solidFill>
                  <a:srgbClr val="C00000"/>
                </a:solidFill>
                <a:latin typeface="Arial"/>
                <a:ea typeface="+mn-lt"/>
                <a:cs typeface="+mn-lt"/>
              </a:rPr>
              <a:t>(state funds only):</a:t>
            </a:r>
          </a:p>
          <a:p>
            <a:endParaRPr lang="en-US" sz="1600" b="1" dirty="0">
              <a:latin typeface="Arial"/>
              <a:ea typeface="+mn-lt"/>
              <a:cs typeface="+mn-lt"/>
            </a:endParaRPr>
          </a:p>
          <a:p>
            <a:r>
              <a:rPr lang="en-US" sz="1600" b="1" dirty="0">
                <a:latin typeface="Arial"/>
                <a:ea typeface="+mn-lt"/>
                <a:cs typeface="+mn-lt"/>
              </a:rPr>
              <a:t>SFY 21-22 Appropriations:</a:t>
            </a:r>
          </a:p>
          <a:p>
            <a:endParaRPr lang="en-US" sz="1600" b="1" dirty="0">
              <a:latin typeface="Arial"/>
              <a:ea typeface="+mn-lt"/>
              <a:cs typeface="+mn-lt"/>
            </a:endParaRPr>
          </a:p>
          <a:p>
            <a:r>
              <a:rPr lang="en-US" sz="2000" b="1" dirty="0">
                <a:solidFill>
                  <a:srgbClr val="C00000"/>
                </a:solidFill>
                <a:latin typeface="Arial"/>
                <a:ea typeface="+mn-lt"/>
                <a:cs typeface="+mn-lt"/>
              </a:rPr>
              <a:t>Projected SFY 21-22 DD Underspend – </a:t>
            </a:r>
          </a:p>
          <a:p>
            <a:r>
              <a:rPr lang="en-US" sz="2000" b="1" dirty="0">
                <a:solidFill>
                  <a:srgbClr val="C00000"/>
                </a:solidFill>
                <a:latin typeface="Arial"/>
                <a:ea typeface="+mn-lt"/>
                <a:cs typeface="+mn-lt"/>
              </a:rPr>
              <a:t>(state funds only):</a:t>
            </a:r>
          </a:p>
          <a:p>
            <a:endParaRPr lang="en-US" sz="1600" b="1" dirty="0">
              <a:latin typeface="Arial"/>
              <a:ea typeface="+mn-lt"/>
              <a:cs typeface="+mn-lt"/>
            </a:endParaRPr>
          </a:p>
          <a:p>
            <a:r>
              <a:rPr lang="en-US" sz="2000" b="1" dirty="0">
                <a:solidFill>
                  <a:srgbClr val="C00000"/>
                </a:solidFill>
                <a:latin typeface="Arial"/>
                <a:ea typeface="+mn-lt"/>
                <a:cs typeface="+mn-lt"/>
              </a:rPr>
              <a:t>Total Projected SFY 21-22 Projected Underspend – </a:t>
            </a:r>
          </a:p>
          <a:p>
            <a:r>
              <a:rPr lang="en-US" sz="2000" b="1" dirty="0">
                <a:solidFill>
                  <a:srgbClr val="C00000"/>
                </a:solidFill>
                <a:latin typeface="Arial"/>
                <a:ea typeface="+mn-lt"/>
                <a:cs typeface="+mn-lt"/>
              </a:rPr>
              <a:t>(with federal match): </a:t>
            </a:r>
          </a:p>
          <a:p>
            <a:endParaRPr lang="en-US" sz="1600" b="1" dirty="0">
              <a:solidFill>
                <a:srgbClr val="C00000"/>
              </a:solidFill>
              <a:latin typeface="Arial"/>
              <a:ea typeface="+mn-lt"/>
              <a:cs typeface="+mn-lt"/>
            </a:endParaRPr>
          </a:p>
          <a:p>
            <a:r>
              <a:rPr lang="en-US" sz="1600" b="1" dirty="0">
                <a:latin typeface="Arial"/>
                <a:ea typeface="+mn-lt"/>
                <a:cs typeface="+mn-lt"/>
              </a:rPr>
              <a:t>$69,240,092</a:t>
            </a:r>
          </a:p>
          <a:p>
            <a:endParaRPr lang="en-US" sz="1600" b="1" dirty="0">
              <a:latin typeface="Arial"/>
              <a:ea typeface="+mn-lt"/>
              <a:cs typeface="+mn-lt"/>
            </a:endParaRPr>
          </a:p>
          <a:p>
            <a:r>
              <a:rPr lang="en-US" sz="1600" b="1" dirty="0">
                <a:latin typeface="Arial"/>
                <a:ea typeface="+mn-lt"/>
                <a:cs typeface="+mn-lt"/>
              </a:rPr>
              <a:t>42.23%</a:t>
            </a:r>
          </a:p>
          <a:p>
            <a:endParaRPr lang="en-US" sz="1600" b="1" dirty="0">
              <a:latin typeface="Arial"/>
              <a:ea typeface="+mn-lt"/>
              <a:cs typeface="+mn-lt"/>
            </a:endParaRPr>
          </a:p>
          <a:p>
            <a:r>
              <a:rPr lang="en-US" sz="1600" b="1" dirty="0">
                <a:latin typeface="Arial"/>
                <a:ea typeface="+mn-lt"/>
                <a:cs typeface="+mn-lt"/>
              </a:rPr>
              <a:t>50.41%</a:t>
            </a:r>
          </a:p>
          <a:p>
            <a:endParaRPr lang="en-US" sz="1600" b="1" dirty="0">
              <a:latin typeface="Arial"/>
              <a:ea typeface="+mn-lt"/>
              <a:cs typeface="+mn-lt"/>
            </a:endParaRPr>
          </a:p>
          <a:p>
            <a:endParaRPr lang="en-US" sz="2000" b="1" dirty="0">
              <a:latin typeface="Arial"/>
              <a:ea typeface="+mn-lt"/>
              <a:cs typeface="+mn-lt"/>
            </a:endParaRPr>
          </a:p>
          <a:p>
            <a:endParaRPr lang="en-US" sz="2000" b="1" dirty="0">
              <a:latin typeface="Arial"/>
              <a:ea typeface="+mn-lt"/>
              <a:cs typeface="+mn-lt"/>
            </a:endParaRPr>
          </a:p>
          <a:p>
            <a:r>
              <a:rPr lang="en-US" sz="2000" b="1" dirty="0">
                <a:solidFill>
                  <a:srgbClr val="C00000"/>
                </a:solidFill>
                <a:latin typeface="Arial"/>
                <a:ea typeface="+mn-lt"/>
                <a:cs typeface="+mn-lt"/>
              </a:rPr>
              <a:t>$13,405,353</a:t>
            </a:r>
          </a:p>
          <a:p>
            <a:endParaRPr lang="en-US" sz="1600" b="1" dirty="0">
              <a:latin typeface="Arial"/>
              <a:ea typeface="+mn-lt"/>
              <a:cs typeface="+mn-lt"/>
            </a:endParaRPr>
          </a:p>
          <a:p>
            <a:r>
              <a:rPr lang="en-US" sz="1600" b="1" dirty="0">
                <a:latin typeface="Arial"/>
                <a:ea typeface="+mn-lt"/>
                <a:cs typeface="+mn-lt"/>
              </a:rPr>
              <a:t>$163,946,528</a:t>
            </a:r>
          </a:p>
          <a:p>
            <a:endParaRPr lang="en-US" sz="1600" b="1" dirty="0">
              <a:latin typeface="Arial"/>
              <a:ea typeface="+mn-lt"/>
              <a:cs typeface="+mn-lt"/>
            </a:endParaRPr>
          </a:p>
          <a:p>
            <a:endParaRPr lang="en-US" sz="2000" b="1" dirty="0">
              <a:solidFill>
                <a:srgbClr val="C00000"/>
              </a:solidFill>
              <a:latin typeface="Arial"/>
              <a:ea typeface="+mn-lt"/>
              <a:cs typeface="+mn-lt"/>
            </a:endParaRPr>
          </a:p>
          <a:p>
            <a:endParaRPr lang="en-US" sz="2000" b="1" dirty="0">
              <a:solidFill>
                <a:srgbClr val="C00000"/>
              </a:solidFill>
              <a:latin typeface="Arial"/>
              <a:ea typeface="+mn-lt"/>
              <a:cs typeface="+mn-lt"/>
            </a:endParaRPr>
          </a:p>
          <a:p>
            <a:r>
              <a:rPr lang="en-US" sz="2000" b="1" dirty="0">
                <a:solidFill>
                  <a:srgbClr val="C00000"/>
                </a:solidFill>
                <a:latin typeface="Arial"/>
                <a:ea typeface="+mn-lt"/>
                <a:cs typeface="+mn-lt"/>
              </a:rPr>
              <a:t>$26,592,646</a:t>
            </a:r>
          </a:p>
          <a:p>
            <a:endParaRPr lang="en-US" sz="1600" b="1" dirty="0">
              <a:solidFill>
                <a:srgbClr val="C00000"/>
              </a:solidFill>
              <a:latin typeface="Arial"/>
              <a:ea typeface="+mn-lt"/>
              <a:cs typeface="+mn-lt"/>
            </a:endParaRPr>
          </a:p>
          <a:p>
            <a:endParaRPr lang="en-US" sz="1600" b="1" dirty="0">
              <a:solidFill>
                <a:srgbClr val="C00000"/>
              </a:solidFill>
              <a:latin typeface="Arial"/>
              <a:ea typeface="+mn-lt"/>
              <a:cs typeface="+mn-lt"/>
            </a:endParaRPr>
          </a:p>
          <a:p>
            <a:endParaRPr lang="en-US" sz="2000" b="1" dirty="0">
              <a:solidFill>
                <a:srgbClr val="C00000"/>
              </a:solidFill>
              <a:latin typeface="Arial"/>
              <a:ea typeface="+mn-lt"/>
              <a:cs typeface="+mn-lt"/>
            </a:endParaRPr>
          </a:p>
          <a:p>
            <a:r>
              <a:rPr lang="en-US" sz="2000" b="1" dirty="0">
                <a:solidFill>
                  <a:srgbClr val="C00000"/>
                </a:solidFill>
                <a:latin typeface="Arial"/>
                <a:ea typeface="+mn-lt"/>
                <a:cs typeface="+mn-lt"/>
              </a:rPr>
              <a:t>$68,621,548</a:t>
            </a:r>
          </a:p>
        </p:txBody>
      </p:sp>
    </p:spTree>
    <p:extLst>
      <p:ext uri="{BB962C8B-B14F-4D97-AF65-F5344CB8AC3E}">
        <p14:creationId xmlns:p14="http://schemas.microsoft.com/office/powerpoint/2010/main" val="5281835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B819A166-7571-4003-A6B8-B62034C3ED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509320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5" name="Content Placeholder 2">
            <a:extLst>
              <a:ext uri="{FF2B5EF4-FFF2-40B4-BE49-F238E27FC236}">
                <a16:creationId xmlns:a16="http://schemas.microsoft.com/office/drawing/2014/main" id="{8CD078F4-DCBE-4298-BBF5-D853B8192D03}"/>
              </a:ext>
            </a:extLst>
          </p:cNvPr>
          <p:cNvGraphicFramePr>
            <a:graphicFrameLocks noGrp="1"/>
          </p:cNvGraphicFramePr>
          <p:nvPr>
            <p:ph idx="1"/>
            <p:extLst>
              <p:ext uri="{D42A27DB-BD31-4B8C-83A1-F6EECF244321}">
                <p14:modId xmlns:p14="http://schemas.microsoft.com/office/powerpoint/2010/main" val="1648238048"/>
              </p:ext>
            </p:extLst>
          </p:nvPr>
        </p:nvGraphicFramePr>
        <p:xfrm>
          <a:off x="5468389" y="620392"/>
          <a:ext cx="6263640" cy="565467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Title 1">
            <a:extLst>
              <a:ext uri="{FF2B5EF4-FFF2-40B4-BE49-F238E27FC236}">
                <a16:creationId xmlns:a16="http://schemas.microsoft.com/office/drawing/2014/main" id="{C0E2FE5B-C7F7-4AA2-88F5-6ADAA7064553}"/>
              </a:ext>
            </a:extLst>
          </p:cNvPr>
          <p:cNvSpPr txBox="1">
            <a:spLocks/>
          </p:cNvSpPr>
          <p:nvPr/>
        </p:nvSpPr>
        <p:spPr>
          <a:xfrm>
            <a:off x="524741" y="620392"/>
            <a:ext cx="3808268" cy="5504688"/>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4800">
                <a:solidFill>
                  <a:schemeClr val="bg1"/>
                </a:solidFill>
                <a:latin typeface="Arial" panose="020B0604020202020204" pitchFamily="34" charset="0"/>
                <a:cs typeface="Arial" panose="020B0604020202020204" pitchFamily="34" charset="0"/>
              </a:rPr>
              <a:t>DD providers in Nebraska need a </a:t>
            </a:r>
            <a:r>
              <a:rPr lang="en-US" sz="4800" b="1" u="sng">
                <a:solidFill>
                  <a:schemeClr val="bg1"/>
                </a:solidFill>
                <a:latin typeface="Arial" panose="020B0604020202020204" pitchFamily="34" charset="0"/>
                <a:cs typeface="Arial" panose="020B0604020202020204" pitchFamily="34" charset="0"/>
              </a:rPr>
              <a:t>30% increase</a:t>
            </a:r>
            <a:r>
              <a:rPr lang="en-US" sz="4800">
                <a:solidFill>
                  <a:schemeClr val="bg1"/>
                </a:solidFill>
                <a:latin typeface="Arial" panose="020B0604020202020204" pitchFamily="34" charset="0"/>
                <a:cs typeface="Arial" panose="020B0604020202020204" pitchFamily="34" charset="0"/>
              </a:rPr>
              <a:t> in rates to maintain adequate service levels.</a:t>
            </a:r>
            <a:endParaRPr lang="en-US" sz="48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698308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B819A166-7571-4003-A6B8-B62034C3ED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509320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5" name="Content Placeholder 2">
            <a:extLst>
              <a:ext uri="{FF2B5EF4-FFF2-40B4-BE49-F238E27FC236}">
                <a16:creationId xmlns:a16="http://schemas.microsoft.com/office/drawing/2014/main" id="{8CD078F4-DCBE-4298-BBF5-D853B8192D03}"/>
              </a:ext>
            </a:extLst>
          </p:cNvPr>
          <p:cNvGraphicFramePr>
            <a:graphicFrameLocks noGrp="1"/>
          </p:cNvGraphicFramePr>
          <p:nvPr>
            <p:ph idx="1"/>
            <p:extLst>
              <p:ext uri="{D42A27DB-BD31-4B8C-83A1-F6EECF244321}">
                <p14:modId xmlns:p14="http://schemas.microsoft.com/office/powerpoint/2010/main" val="1231890124"/>
              </p:ext>
            </p:extLst>
          </p:nvPr>
        </p:nvGraphicFramePr>
        <p:xfrm>
          <a:off x="5468389" y="620392"/>
          <a:ext cx="6263640" cy="565467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Title 1">
            <a:extLst>
              <a:ext uri="{FF2B5EF4-FFF2-40B4-BE49-F238E27FC236}">
                <a16:creationId xmlns:a16="http://schemas.microsoft.com/office/drawing/2014/main" id="{E22DE78E-7DA4-4113-A6CC-12B94F19E005}"/>
              </a:ext>
            </a:extLst>
          </p:cNvPr>
          <p:cNvSpPr>
            <a:spLocks noGrp="1"/>
          </p:cNvSpPr>
          <p:nvPr>
            <p:ph type="title"/>
          </p:nvPr>
        </p:nvSpPr>
        <p:spPr>
          <a:xfrm>
            <a:off x="524741" y="620392"/>
            <a:ext cx="3808268" cy="5504688"/>
          </a:xfrm>
        </p:spPr>
        <p:txBody>
          <a:bodyPr>
            <a:noAutofit/>
          </a:bodyPr>
          <a:lstStyle/>
          <a:p>
            <a:pPr algn="ctr"/>
            <a:r>
              <a:rPr lang="en-US" sz="4800" dirty="0">
                <a:solidFill>
                  <a:schemeClr val="bg1"/>
                </a:solidFill>
                <a:latin typeface="Arial" panose="020B0604020202020204" pitchFamily="34" charset="0"/>
                <a:cs typeface="Arial" panose="020B0604020202020204" pitchFamily="34" charset="0"/>
              </a:rPr>
              <a:t>Supporting struggling DD providers meets the goals stipulated by SLFRF and ARPA.</a:t>
            </a:r>
          </a:p>
        </p:txBody>
      </p:sp>
    </p:spTree>
    <p:extLst>
      <p:ext uri="{BB962C8B-B14F-4D97-AF65-F5344CB8AC3E}">
        <p14:creationId xmlns:p14="http://schemas.microsoft.com/office/powerpoint/2010/main" val="14199134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B819A166-7571-4003-A6B8-B62034C3ED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509320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5" name="Content Placeholder 2">
            <a:extLst>
              <a:ext uri="{FF2B5EF4-FFF2-40B4-BE49-F238E27FC236}">
                <a16:creationId xmlns:a16="http://schemas.microsoft.com/office/drawing/2014/main" id="{8CD078F4-DCBE-4298-BBF5-D853B8192D03}"/>
              </a:ext>
            </a:extLst>
          </p:cNvPr>
          <p:cNvGraphicFramePr>
            <a:graphicFrameLocks noGrp="1"/>
          </p:cNvGraphicFramePr>
          <p:nvPr>
            <p:ph idx="1"/>
            <p:extLst>
              <p:ext uri="{D42A27DB-BD31-4B8C-83A1-F6EECF244321}">
                <p14:modId xmlns:p14="http://schemas.microsoft.com/office/powerpoint/2010/main" val="3885676649"/>
              </p:ext>
            </p:extLst>
          </p:nvPr>
        </p:nvGraphicFramePr>
        <p:xfrm>
          <a:off x="5468389" y="620392"/>
          <a:ext cx="6263640" cy="565467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Title 1">
            <a:extLst>
              <a:ext uri="{FF2B5EF4-FFF2-40B4-BE49-F238E27FC236}">
                <a16:creationId xmlns:a16="http://schemas.microsoft.com/office/drawing/2014/main" id="{E22DE78E-7DA4-4113-A6CC-12B94F19E005}"/>
              </a:ext>
            </a:extLst>
          </p:cNvPr>
          <p:cNvSpPr>
            <a:spLocks noGrp="1"/>
          </p:cNvSpPr>
          <p:nvPr>
            <p:ph type="title"/>
          </p:nvPr>
        </p:nvSpPr>
        <p:spPr>
          <a:xfrm>
            <a:off x="524741" y="620392"/>
            <a:ext cx="3808268" cy="5504688"/>
          </a:xfrm>
        </p:spPr>
        <p:txBody>
          <a:bodyPr>
            <a:noAutofit/>
          </a:bodyPr>
          <a:lstStyle/>
          <a:p>
            <a:pPr algn="ctr"/>
            <a:r>
              <a:rPr lang="en-US" sz="4800" dirty="0">
                <a:solidFill>
                  <a:schemeClr val="bg1"/>
                </a:solidFill>
                <a:latin typeface="Arial" panose="020B0604020202020204" pitchFamily="34" charset="0"/>
                <a:cs typeface="Arial" panose="020B0604020202020204" pitchFamily="34" charset="0"/>
              </a:rPr>
              <a:t>Supporting struggling DD providers meets the ARPA Eligibility Checklist</a:t>
            </a:r>
          </a:p>
        </p:txBody>
      </p:sp>
    </p:spTree>
    <p:extLst>
      <p:ext uri="{BB962C8B-B14F-4D97-AF65-F5344CB8AC3E}">
        <p14:creationId xmlns:p14="http://schemas.microsoft.com/office/powerpoint/2010/main" val="25786946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B819A166-7571-4003-A6B8-B62034C3ED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509320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5" name="Content Placeholder 2">
            <a:extLst>
              <a:ext uri="{FF2B5EF4-FFF2-40B4-BE49-F238E27FC236}">
                <a16:creationId xmlns:a16="http://schemas.microsoft.com/office/drawing/2014/main" id="{8CD078F4-DCBE-4298-BBF5-D853B8192D03}"/>
              </a:ext>
            </a:extLst>
          </p:cNvPr>
          <p:cNvGraphicFramePr>
            <a:graphicFrameLocks noGrp="1"/>
          </p:cNvGraphicFramePr>
          <p:nvPr>
            <p:ph idx="1"/>
            <p:extLst>
              <p:ext uri="{D42A27DB-BD31-4B8C-83A1-F6EECF244321}">
                <p14:modId xmlns:p14="http://schemas.microsoft.com/office/powerpoint/2010/main" val="510504342"/>
              </p:ext>
            </p:extLst>
          </p:nvPr>
        </p:nvGraphicFramePr>
        <p:xfrm>
          <a:off x="5468389" y="620392"/>
          <a:ext cx="6263640" cy="565467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Title 1">
            <a:extLst>
              <a:ext uri="{FF2B5EF4-FFF2-40B4-BE49-F238E27FC236}">
                <a16:creationId xmlns:a16="http://schemas.microsoft.com/office/drawing/2014/main" id="{E22DE78E-7DA4-4113-A6CC-12B94F19E005}"/>
              </a:ext>
            </a:extLst>
          </p:cNvPr>
          <p:cNvSpPr>
            <a:spLocks noGrp="1"/>
          </p:cNvSpPr>
          <p:nvPr>
            <p:ph type="title"/>
          </p:nvPr>
        </p:nvSpPr>
        <p:spPr>
          <a:xfrm>
            <a:off x="524741" y="620392"/>
            <a:ext cx="3808268" cy="5504688"/>
          </a:xfrm>
        </p:spPr>
        <p:txBody>
          <a:bodyPr>
            <a:noAutofit/>
          </a:bodyPr>
          <a:lstStyle/>
          <a:p>
            <a:pPr algn="ctr"/>
            <a:r>
              <a:rPr lang="en-US" sz="4800" dirty="0">
                <a:solidFill>
                  <a:schemeClr val="bg1"/>
                </a:solidFill>
                <a:latin typeface="Arial" panose="020B0604020202020204" pitchFamily="34" charset="0"/>
                <a:cs typeface="Arial" panose="020B0604020202020204" pitchFamily="34" charset="0"/>
              </a:rPr>
              <a:t>DD providers in Nebraska need a </a:t>
            </a:r>
            <a:r>
              <a:rPr lang="en-US" sz="4800" b="1" u="sng" dirty="0">
                <a:solidFill>
                  <a:schemeClr val="bg1"/>
                </a:solidFill>
                <a:latin typeface="Arial" panose="020B0604020202020204" pitchFamily="34" charset="0"/>
                <a:cs typeface="Arial" panose="020B0604020202020204" pitchFamily="34" charset="0"/>
              </a:rPr>
              <a:t>30% increase</a:t>
            </a:r>
            <a:r>
              <a:rPr lang="en-US" sz="4800" dirty="0">
                <a:solidFill>
                  <a:schemeClr val="bg1"/>
                </a:solidFill>
                <a:latin typeface="Arial" panose="020B0604020202020204" pitchFamily="34" charset="0"/>
                <a:cs typeface="Arial" panose="020B0604020202020204" pitchFamily="34" charset="0"/>
              </a:rPr>
              <a:t> in rates to maintain adequate service levels.</a:t>
            </a:r>
          </a:p>
        </p:txBody>
      </p:sp>
    </p:spTree>
    <p:extLst>
      <p:ext uri="{BB962C8B-B14F-4D97-AF65-F5344CB8AC3E}">
        <p14:creationId xmlns:p14="http://schemas.microsoft.com/office/powerpoint/2010/main" val="21927639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B819A166-7571-4003-A6B8-B62034C3ED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509320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7876ED6-8F9C-4B33-8C3A-4D4C90CD0A9D}"/>
              </a:ext>
            </a:extLst>
          </p:cNvPr>
          <p:cNvSpPr>
            <a:spLocks noGrp="1"/>
          </p:cNvSpPr>
          <p:nvPr>
            <p:ph type="title"/>
          </p:nvPr>
        </p:nvSpPr>
        <p:spPr>
          <a:xfrm>
            <a:off x="524741" y="620392"/>
            <a:ext cx="3808268" cy="5504688"/>
          </a:xfrm>
        </p:spPr>
        <p:txBody>
          <a:bodyPr>
            <a:noAutofit/>
          </a:bodyPr>
          <a:lstStyle/>
          <a:p>
            <a:pPr algn="ctr"/>
            <a:r>
              <a:rPr lang="en-US" sz="4800" dirty="0">
                <a:solidFill>
                  <a:schemeClr val="bg1"/>
                </a:solidFill>
                <a:latin typeface="Arial" panose="020B0604020202020204" pitchFamily="34" charset="0"/>
                <a:cs typeface="Arial" panose="020B0604020202020204" pitchFamily="34" charset="0"/>
              </a:rPr>
              <a:t>DD providers in Nebraska need a </a:t>
            </a:r>
            <a:r>
              <a:rPr lang="en-US" sz="4800" b="1" u="sng" dirty="0">
                <a:solidFill>
                  <a:schemeClr val="bg1"/>
                </a:solidFill>
                <a:latin typeface="Arial" panose="020B0604020202020204" pitchFamily="34" charset="0"/>
                <a:cs typeface="Arial" panose="020B0604020202020204" pitchFamily="34" charset="0"/>
              </a:rPr>
              <a:t>30% increase</a:t>
            </a:r>
            <a:r>
              <a:rPr lang="en-US" sz="4800" dirty="0">
                <a:solidFill>
                  <a:schemeClr val="bg1"/>
                </a:solidFill>
                <a:latin typeface="Arial" panose="020B0604020202020204" pitchFamily="34" charset="0"/>
                <a:cs typeface="Arial" panose="020B0604020202020204" pitchFamily="34" charset="0"/>
              </a:rPr>
              <a:t> in rates to maintain adequate service levels.</a:t>
            </a:r>
          </a:p>
        </p:txBody>
      </p:sp>
      <p:graphicFrame>
        <p:nvGraphicFramePr>
          <p:cNvPr id="5" name="Content Placeholder 2">
            <a:extLst>
              <a:ext uri="{FF2B5EF4-FFF2-40B4-BE49-F238E27FC236}">
                <a16:creationId xmlns:a16="http://schemas.microsoft.com/office/drawing/2014/main" id="{8CD078F4-DCBE-4298-BBF5-D853B8192D03}"/>
              </a:ext>
            </a:extLst>
          </p:cNvPr>
          <p:cNvGraphicFramePr>
            <a:graphicFrameLocks noGrp="1"/>
          </p:cNvGraphicFramePr>
          <p:nvPr>
            <p:ph idx="1"/>
            <p:extLst>
              <p:ext uri="{D42A27DB-BD31-4B8C-83A1-F6EECF244321}">
                <p14:modId xmlns:p14="http://schemas.microsoft.com/office/powerpoint/2010/main" val="96568662"/>
              </p:ext>
            </p:extLst>
          </p:nvPr>
        </p:nvGraphicFramePr>
        <p:xfrm>
          <a:off x="5468389" y="620392"/>
          <a:ext cx="6263640" cy="565467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713874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8">
            <a:extLst>
              <a:ext uri="{FF2B5EF4-FFF2-40B4-BE49-F238E27FC236}">
                <a16:creationId xmlns:a16="http://schemas.microsoft.com/office/drawing/2014/main" id="{B819A166-7571-4003-A6B8-B62034C3ED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509320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EE83F0E2-7827-4084-98A1-EABDB7641087}"/>
              </a:ext>
            </a:extLst>
          </p:cNvPr>
          <p:cNvSpPr>
            <a:spLocks noGrp="1"/>
          </p:cNvSpPr>
          <p:nvPr>
            <p:ph type="title"/>
          </p:nvPr>
        </p:nvSpPr>
        <p:spPr>
          <a:xfrm>
            <a:off x="524741" y="620392"/>
            <a:ext cx="3808268" cy="5504688"/>
          </a:xfrm>
        </p:spPr>
        <p:txBody>
          <a:bodyPr>
            <a:normAutofit/>
          </a:bodyPr>
          <a:lstStyle/>
          <a:p>
            <a:r>
              <a:rPr lang="en-US" sz="6000" dirty="0">
                <a:solidFill>
                  <a:schemeClr val="bg1"/>
                </a:solidFill>
                <a:latin typeface="Arial" panose="020B0604020202020204" pitchFamily="34" charset="0"/>
                <a:cs typeface="Arial" panose="020B0604020202020204" pitchFamily="34" charset="0"/>
              </a:rPr>
              <a:t>DD Support During COVID-19</a:t>
            </a:r>
          </a:p>
        </p:txBody>
      </p:sp>
      <p:graphicFrame>
        <p:nvGraphicFramePr>
          <p:cNvPr id="12" name="Content Placeholder 2">
            <a:extLst>
              <a:ext uri="{FF2B5EF4-FFF2-40B4-BE49-F238E27FC236}">
                <a16:creationId xmlns:a16="http://schemas.microsoft.com/office/drawing/2014/main" id="{B8CDAE70-1875-4DFA-93A2-C9B92997DD37}"/>
              </a:ext>
            </a:extLst>
          </p:cNvPr>
          <p:cNvGraphicFramePr>
            <a:graphicFrameLocks noGrp="1"/>
          </p:cNvGraphicFramePr>
          <p:nvPr>
            <p:ph idx="1"/>
            <p:extLst>
              <p:ext uri="{D42A27DB-BD31-4B8C-83A1-F6EECF244321}">
                <p14:modId xmlns:p14="http://schemas.microsoft.com/office/powerpoint/2010/main" val="786538117"/>
              </p:ext>
            </p:extLst>
          </p:nvPr>
        </p:nvGraphicFramePr>
        <p:xfrm>
          <a:off x="5468389" y="620392"/>
          <a:ext cx="6263640" cy="57118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486721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27F7AF4-72C6-4B71-9E40-53E8BFEF36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1" cy="20013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29FDC338-B2FD-4F72-9A7D-905CFDC4370D}"/>
              </a:ext>
            </a:extLst>
          </p:cNvPr>
          <p:cNvSpPr>
            <a:spLocks noGrp="1"/>
          </p:cNvSpPr>
          <p:nvPr>
            <p:ph type="title"/>
          </p:nvPr>
        </p:nvSpPr>
        <p:spPr>
          <a:xfrm>
            <a:off x="424131" y="245082"/>
            <a:ext cx="10515599" cy="932688"/>
          </a:xfrm>
        </p:spPr>
        <p:txBody>
          <a:bodyPr vert="horz" lIns="91440" tIns="45720" rIns="91440" bIns="45720" rtlCol="0" anchor="b">
            <a:normAutofit/>
          </a:bodyPr>
          <a:lstStyle/>
          <a:p>
            <a:pPr algn="ctr"/>
            <a:r>
              <a:rPr lang="en-US" sz="5400" dirty="0">
                <a:solidFill>
                  <a:schemeClr val="bg1"/>
                </a:solidFill>
                <a:latin typeface="Arial" panose="020B0604020202020204" pitchFamily="34" charset="0"/>
                <a:cs typeface="Arial" panose="020B0604020202020204" pitchFamily="34" charset="0"/>
              </a:rPr>
              <a:t>Provider Financial Data</a:t>
            </a:r>
            <a:endParaRPr lang="en-US" sz="5400" kern="1200" dirty="0">
              <a:solidFill>
                <a:schemeClr val="bg1"/>
              </a:solidFill>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925604A5-98C0-4B31-BC70-B46E69B66B16}"/>
              </a:ext>
            </a:extLst>
          </p:cNvPr>
          <p:cNvSpPr txBox="1"/>
          <p:nvPr/>
        </p:nvSpPr>
        <p:spPr>
          <a:xfrm>
            <a:off x="0" y="1644283"/>
            <a:ext cx="3706484" cy="4832092"/>
          </a:xfrm>
          <a:prstGeom prst="rect">
            <a:avLst/>
          </a:prstGeom>
          <a:solidFill>
            <a:schemeClr val="accent4">
              <a:lumMod val="40000"/>
              <a:lumOff val="60000"/>
            </a:schemeClr>
          </a:solidFill>
        </p:spPr>
        <p:txBody>
          <a:bodyPr rot="0" spcFirstLastPara="0" vertOverflow="overflow" horzOverflow="overflow" vert="horz" wrap="square" lIns="91440" tIns="45720" rIns="91440" bIns="45720" numCol="1" spcCol="0" rtlCol="0" fromWordArt="0" anchor="ctr" anchorCtr="0" forceAA="0" compatLnSpc="1">
            <a:prstTxWarp prst="textNoShape">
              <a:avLst/>
            </a:prstTxWarp>
            <a:spAutoFit/>
          </a:bodyPr>
          <a:lstStyle/>
          <a:p>
            <a:pPr algn="ctr"/>
            <a:r>
              <a:rPr lang="en-US" b="1" dirty="0">
                <a:solidFill>
                  <a:srgbClr val="000000"/>
                </a:solidFill>
                <a:latin typeface="Arial"/>
                <a:ea typeface="Roboto"/>
                <a:cs typeface="Arial"/>
              </a:rPr>
              <a:t>Consolidated Income Summary </a:t>
            </a:r>
          </a:p>
          <a:p>
            <a:endParaRPr lang="en-US" b="1" dirty="0">
              <a:solidFill>
                <a:srgbClr val="000000"/>
              </a:solidFill>
              <a:latin typeface="Arial"/>
              <a:ea typeface="Roboto"/>
              <a:cs typeface="Arial"/>
            </a:endParaRPr>
          </a:p>
          <a:p>
            <a:pPr marL="342900" indent="-342900">
              <a:buFont typeface="Arial"/>
              <a:buChar char="•"/>
            </a:pPr>
            <a:r>
              <a:rPr lang="en-US" sz="1600" dirty="0">
                <a:solidFill>
                  <a:srgbClr val="000000"/>
                </a:solidFill>
                <a:latin typeface="Arial"/>
                <a:ea typeface="Roboto"/>
                <a:cs typeface="Arial"/>
              </a:rPr>
              <a:t>Sample of five providers (representing 45% of all payments made by HHS for DD services)</a:t>
            </a:r>
          </a:p>
          <a:p>
            <a:endParaRPr lang="en-US" sz="1600" dirty="0">
              <a:solidFill>
                <a:srgbClr val="000000"/>
              </a:solidFill>
              <a:latin typeface="Arial"/>
              <a:ea typeface="Roboto"/>
              <a:cs typeface="Arial"/>
            </a:endParaRPr>
          </a:p>
          <a:p>
            <a:pPr marL="342900" indent="-342900">
              <a:buFont typeface="Arial"/>
              <a:buChar char="•"/>
            </a:pPr>
            <a:r>
              <a:rPr lang="en-US" sz="1600" dirty="0">
                <a:solidFill>
                  <a:srgbClr val="000000"/>
                </a:solidFill>
                <a:latin typeface="Arial"/>
                <a:ea typeface="Roboto"/>
                <a:cs typeface="Arial"/>
              </a:rPr>
              <a:t>Comparing financial data for three months prior to the COVID-19 pandemic (July 1, 2019 to September 30, 2019 to the same period in 2021); </a:t>
            </a:r>
            <a:r>
              <a:rPr lang="en-US" sz="1600" b="1" dirty="0">
                <a:solidFill>
                  <a:srgbClr val="000000"/>
                </a:solidFill>
                <a:latin typeface="Arial"/>
                <a:ea typeface="Roboto"/>
                <a:cs typeface="Arial"/>
              </a:rPr>
              <a:t>intentionally using a time period after Appendix K financial assistance ended</a:t>
            </a:r>
            <a:r>
              <a:rPr lang="en-US" sz="1600" dirty="0">
                <a:solidFill>
                  <a:srgbClr val="000000"/>
                </a:solidFill>
                <a:latin typeface="Arial"/>
                <a:ea typeface="Roboto"/>
                <a:cs typeface="Arial"/>
              </a:rPr>
              <a:t>.</a:t>
            </a:r>
            <a:endParaRPr lang="en-US" sz="1600" dirty="0">
              <a:solidFill>
                <a:srgbClr val="000000"/>
              </a:solidFill>
              <a:latin typeface="Arial"/>
              <a:ea typeface="Roboto"/>
              <a:cs typeface="Calibri" panose="020F0502020204030204"/>
            </a:endParaRPr>
          </a:p>
          <a:p>
            <a:pPr marL="342900" indent="-342900">
              <a:buFont typeface="Arial"/>
              <a:buChar char="•"/>
            </a:pPr>
            <a:endParaRPr lang="en-US" sz="1600" b="1" dirty="0">
              <a:solidFill>
                <a:srgbClr val="000000"/>
              </a:solidFill>
              <a:latin typeface="Arial"/>
              <a:ea typeface="Roboto"/>
              <a:cs typeface="Arial"/>
            </a:endParaRPr>
          </a:p>
          <a:p>
            <a:pPr marL="342900" indent="-342900">
              <a:buFont typeface="Arial"/>
              <a:buChar char="•"/>
            </a:pPr>
            <a:r>
              <a:rPr lang="en-US" sz="1600" b="1" dirty="0">
                <a:solidFill>
                  <a:srgbClr val="000000"/>
                </a:solidFill>
                <a:latin typeface="Arial"/>
                <a:ea typeface="Roboto"/>
                <a:cs typeface="Arial"/>
              </a:rPr>
              <a:t>DD providers’ operating margin fell by a staggering 12%</a:t>
            </a:r>
            <a:r>
              <a:rPr lang="en-US" sz="1600" dirty="0">
                <a:solidFill>
                  <a:srgbClr val="000000"/>
                </a:solidFill>
                <a:latin typeface="Arial"/>
                <a:ea typeface="Roboto"/>
                <a:cs typeface="Arial"/>
              </a:rPr>
              <a:t>, from 2.6% to </a:t>
            </a:r>
            <a:r>
              <a:rPr lang="en-US" sz="1600" b="1" dirty="0">
                <a:solidFill>
                  <a:srgbClr val="C00000"/>
                </a:solidFill>
                <a:latin typeface="Arial"/>
                <a:ea typeface="Roboto"/>
                <a:cs typeface="Arial"/>
              </a:rPr>
              <a:t>-10.6% </a:t>
            </a:r>
            <a:r>
              <a:rPr lang="en-US" sz="1600" dirty="0">
                <a:solidFill>
                  <a:srgbClr val="000000"/>
                </a:solidFill>
                <a:latin typeface="Arial"/>
                <a:ea typeface="Roboto"/>
                <a:cs typeface="Arial"/>
              </a:rPr>
              <a:t>between the reporting periods.</a:t>
            </a:r>
          </a:p>
        </p:txBody>
      </p:sp>
      <p:sp>
        <p:nvSpPr>
          <p:cNvPr id="6" name="TextBox 5">
            <a:extLst>
              <a:ext uri="{FF2B5EF4-FFF2-40B4-BE49-F238E27FC236}">
                <a16:creationId xmlns:a16="http://schemas.microsoft.com/office/drawing/2014/main" id="{4224B937-7F6E-4958-8E67-0B72FDA43F69}"/>
              </a:ext>
            </a:extLst>
          </p:cNvPr>
          <p:cNvSpPr txBox="1"/>
          <p:nvPr/>
        </p:nvSpPr>
        <p:spPr>
          <a:xfrm>
            <a:off x="3706483" y="1225689"/>
            <a:ext cx="8485517" cy="5669280"/>
          </a:xfrm>
          <a:prstGeom prst="rect">
            <a:avLst/>
          </a:prstGeom>
          <a:solidFill>
            <a:schemeClr val="accent6">
              <a:lumMod val="40000"/>
              <a:lumOff val="60000"/>
            </a:schemeClr>
          </a:solidFill>
          <a:ln>
            <a:solidFill>
              <a:schemeClr val="accent6">
                <a:lumMod val="50000"/>
              </a:schemeClr>
            </a:solidFill>
          </a:ln>
        </p:spPr>
        <p:txBody>
          <a:bodyPr rot="0" spcFirstLastPara="0" vertOverflow="overflow" horzOverflow="overflow" vert="horz" wrap="square" lIns="91440" tIns="45720" rIns="91440" bIns="45720" numCol="3" spcCol="0" rtlCol="0" fromWordArt="0" anchor="t" anchorCtr="0" forceAA="0" compatLnSpc="1">
            <a:prstTxWarp prst="textNoShape">
              <a:avLst/>
            </a:prstTxWarp>
            <a:spAutoFit/>
          </a:bodyPr>
          <a:lstStyle/>
          <a:p>
            <a:r>
              <a:rPr lang="en-US" sz="1600" b="1" dirty="0">
                <a:latin typeface="Arial"/>
                <a:ea typeface="+mn-lt"/>
                <a:cs typeface="+mn-lt"/>
              </a:rPr>
              <a:t>	</a:t>
            </a:r>
          </a:p>
          <a:p>
            <a:r>
              <a:rPr lang="en-US" sz="1600" b="1" dirty="0">
                <a:latin typeface="Arial"/>
                <a:ea typeface="+mn-lt"/>
                <a:cs typeface="+mn-lt"/>
              </a:rPr>
              <a:t>Revenues</a:t>
            </a:r>
          </a:p>
          <a:p>
            <a:r>
              <a:rPr lang="en-US" sz="1400" b="1" dirty="0">
                <a:latin typeface="Arial"/>
                <a:ea typeface="+mn-lt"/>
                <a:cs typeface="+mn-lt"/>
              </a:rPr>
              <a:t>HHS Revenue </a:t>
            </a:r>
            <a:r>
              <a:rPr lang="en-US" sz="1050" b="1" dirty="0">
                <a:latin typeface="Arial"/>
                <a:ea typeface="+mn-lt"/>
                <a:cs typeface="+mn-lt"/>
              </a:rPr>
              <a:t>(1915c DD Waivers):</a:t>
            </a:r>
          </a:p>
          <a:p>
            <a:r>
              <a:rPr lang="en-US" sz="1400" b="1" u="sng" dirty="0">
                <a:latin typeface="Arial"/>
                <a:ea typeface="+mn-lt"/>
                <a:cs typeface="+mn-lt"/>
              </a:rPr>
              <a:t>Other Service Revenue:</a:t>
            </a:r>
          </a:p>
          <a:p>
            <a:r>
              <a:rPr lang="en-US" sz="1600" b="1" dirty="0">
                <a:latin typeface="Arial"/>
                <a:ea typeface="+mn-lt"/>
                <a:cs typeface="+mn-lt"/>
              </a:rPr>
              <a:t>Total Revenue:</a:t>
            </a:r>
          </a:p>
          <a:p>
            <a:endParaRPr lang="en-US" sz="1600" b="1" dirty="0">
              <a:latin typeface="Arial"/>
              <a:ea typeface="+mn-lt"/>
              <a:cs typeface="+mn-lt"/>
            </a:endParaRPr>
          </a:p>
          <a:p>
            <a:r>
              <a:rPr lang="en-US" sz="1600" b="1" dirty="0">
                <a:latin typeface="Arial"/>
                <a:ea typeface="+mn-lt"/>
                <a:cs typeface="+mn-lt"/>
              </a:rPr>
              <a:t>Expenses</a:t>
            </a:r>
          </a:p>
          <a:p>
            <a:r>
              <a:rPr lang="en-US" sz="1400" b="1" dirty="0">
                <a:latin typeface="Arial"/>
                <a:ea typeface="+mn-lt"/>
                <a:cs typeface="+mn-lt"/>
              </a:rPr>
              <a:t>Salaries and Wages</a:t>
            </a:r>
          </a:p>
          <a:p>
            <a:r>
              <a:rPr lang="en-US" sz="1400" b="1" dirty="0">
                <a:latin typeface="Arial"/>
                <a:ea typeface="+mn-lt"/>
                <a:cs typeface="+mn-lt"/>
              </a:rPr>
              <a:t>Employee Benefits and Taxes</a:t>
            </a:r>
          </a:p>
          <a:p>
            <a:r>
              <a:rPr lang="en-US" sz="1400" b="1" dirty="0">
                <a:latin typeface="Arial"/>
                <a:ea typeface="+mn-lt"/>
                <a:cs typeface="+mn-lt"/>
              </a:rPr>
              <a:t>Travel/Transportation</a:t>
            </a:r>
          </a:p>
          <a:p>
            <a:r>
              <a:rPr lang="en-US" sz="1400" b="1" dirty="0">
                <a:latin typeface="Arial"/>
                <a:ea typeface="+mn-lt"/>
                <a:cs typeface="+mn-lt"/>
              </a:rPr>
              <a:t>Supplies</a:t>
            </a:r>
          </a:p>
          <a:p>
            <a:r>
              <a:rPr lang="en-US" sz="1400" b="1" dirty="0">
                <a:latin typeface="Arial"/>
                <a:ea typeface="+mn-lt"/>
                <a:cs typeface="+mn-lt"/>
              </a:rPr>
              <a:t>Occupancy</a:t>
            </a:r>
          </a:p>
          <a:p>
            <a:r>
              <a:rPr lang="en-US" sz="1400" b="1" dirty="0">
                <a:latin typeface="Arial"/>
                <a:ea typeface="+mn-lt"/>
                <a:cs typeface="+mn-lt"/>
              </a:rPr>
              <a:t>Equipment</a:t>
            </a:r>
          </a:p>
          <a:p>
            <a:r>
              <a:rPr lang="en-US" sz="1400" b="1" dirty="0">
                <a:latin typeface="Arial"/>
                <a:ea typeface="+mn-lt"/>
                <a:cs typeface="+mn-lt"/>
              </a:rPr>
              <a:t>Contracted Services (non-SLP)</a:t>
            </a:r>
          </a:p>
          <a:p>
            <a:r>
              <a:rPr lang="en-US" sz="1400" b="1" dirty="0">
                <a:latin typeface="Arial"/>
                <a:ea typeface="+mn-lt"/>
                <a:cs typeface="+mn-lt"/>
              </a:rPr>
              <a:t>Contracted Services (SLP)</a:t>
            </a:r>
          </a:p>
          <a:p>
            <a:r>
              <a:rPr lang="en-US" sz="1400" b="1" u="sng" dirty="0">
                <a:latin typeface="Arial"/>
                <a:ea typeface="+mn-lt"/>
                <a:cs typeface="+mn-lt"/>
              </a:rPr>
              <a:t>Other Operating Expenses:</a:t>
            </a:r>
          </a:p>
          <a:p>
            <a:r>
              <a:rPr lang="en-US" sz="1600" b="1" dirty="0">
                <a:latin typeface="Arial"/>
                <a:ea typeface="+mn-lt"/>
                <a:cs typeface="+mn-lt"/>
              </a:rPr>
              <a:t>Total Expenses:</a:t>
            </a:r>
          </a:p>
          <a:p>
            <a:endParaRPr lang="en-US" sz="1600" b="1" dirty="0">
              <a:latin typeface="Arial"/>
              <a:ea typeface="+mn-lt"/>
              <a:cs typeface="+mn-lt"/>
            </a:endParaRPr>
          </a:p>
          <a:p>
            <a:r>
              <a:rPr lang="en-US" sz="1600" b="1" dirty="0">
                <a:latin typeface="Arial"/>
                <a:ea typeface="+mn-lt"/>
                <a:cs typeface="+mn-lt"/>
              </a:rPr>
              <a:t>Profit/(Loss)</a:t>
            </a:r>
          </a:p>
          <a:p>
            <a:endParaRPr lang="en-US" sz="1600" b="1" dirty="0">
              <a:latin typeface="Arial"/>
              <a:ea typeface="+mn-lt"/>
              <a:cs typeface="+mn-lt"/>
            </a:endParaRPr>
          </a:p>
          <a:p>
            <a:endParaRPr lang="en-US" sz="1600" b="1" dirty="0">
              <a:latin typeface="Arial"/>
              <a:ea typeface="+mn-lt"/>
              <a:cs typeface="+mn-lt"/>
            </a:endParaRPr>
          </a:p>
          <a:p>
            <a:r>
              <a:rPr lang="en-US" sz="2000" b="1" dirty="0">
                <a:solidFill>
                  <a:srgbClr val="C00000"/>
                </a:solidFill>
                <a:latin typeface="Arial"/>
                <a:ea typeface="+mn-lt"/>
                <a:cs typeface="+mn-lt"/>
              </a:rPr>
              <a:t>Margin:</a:t>
            </a:r>
          </a:p>
          <a:p>
            <a:endParaRPr lang="en-US" sz="1600" b="1" dirty="0">
              <a:latin typeface="Arial"/>
              <a:ea typeface="+mn-lt"/>
              <a:cs typeface="+mn-lt"/>
            </a:endParaRPr>
          </a:p>
          <a:p>
            <a:endParaRPr lang="en-US" sz="1600" b="1" dirty="0">
              <a:latin typeface="Arial"/>
              <a:ea typeface="+mn-lt"/>
              <a:cs typeface="+mn-lt"/>
            </a:endParaRPr>
          </a:p>
          <a:p>
            <a:r>
              <a:rPr lang="en-US" sz="1600" b="1" u="sng" dirty="0">
                <a:latin typeface="Arial"/>
                <a:ea typeface="+mn-lt"/>
                <a:cs typeface="+mn-lt"/>
              </a:rPr>
              <a:t>Jul – Sep 2019</a:t>
            </a:r>
          </a:p>
          <a:p>
            <a:endParaRPr lang="en-US" sz="1600" b="1" dirty="0">
              <a:latin typeface="Arial"/>
              <a:ea typeface="+mn-lt"/>
              <a:cs typeface="+mn-lt"/>
            </a:endParaRPr>
          </a:p>
          <a:p>
            <a:r>
              <a:rPr lang="en-US" sz="1400" b="1" dirty="0">
                <a:latin typeface="Arial"/>
                <a:ea typeface="+mn-lt"/>
                <a:cs typeface="+mn-lt"/>
              </a:rPr>
              <a:t>$41,434,989</a:t>
            </a:r>
          </a:p>
          <a:p>
            <a:r>
              <a:rPr lang="en-US" sz="1400" b="1" u="sng" dirty="0">
                <a:latin typeface="Arial"/>
                <a:ea typeface="+mn-lt"/>
                <a:cs typeface="+mn-lt"/>
              </a:rPr>
              <a:t>$1,873,860</a:t>
            </a:r>
          </a:p>
          <a:p>
            <a:r>
              <a:rPr lang="en-US" sz="1600" b="1" dirty="0">
                <a:latin typeface="Arial"/>
                <a:ea typeface="+mn-lt"/>
                <a:cs typeface="+mn-lt"/>
              </a:rPr>
              <a:t>$43,308,849</a:t>
            </a:r>
          </a:p>
          <a:p>
            <a:endParaRPr lang="en-US" sz="1600" b="1" dirty="0">
              <a:latin typeface="Arial"/>
              <a:ea typeface="+mn-lt"/>
              <a:cs typeface="+mn-lt"/>
            </a:endParaRPr>
          </a:p>
          <a:p>
            <a:endParaRPr lang="en-US" sz="1600" b="1" dirty="0">
              <a:latin typeface="Arial"/>
              <a:ea typeface="+mn-lt"/>
              <a:cs typeface="+mn-lt"/>
            </a:endParaRPr>
          </a:p>
          <a:p>
            <a:r>
              <a:rPr lang="en-US" sz="1400" b="1" dirty="0">
                <a:latin typeface="Arial"/>
                <a:ea typeface="+mn-lt"/>
                <a:cs typeface="+mn-lt"/>
              </a:rPr>
              <a:t>$20,101,746</a:t>
            </a:r>
          </a:p>
          <a:p>
            <a:r>
              <a:rPr lang="en-US" sz="1400" b="1" dirty="0">
                <a:latin typeface="Arial"/>
                <a:ea typeface="+mn-lt"/>
                <a:cs typeface="+mn-lt"/>
              </a:rPr>
              <a:t>$5,862,574</a:t>
            </a:r>
          </a:p>
          <a:p>
            <a:r>
              <a:rPr lang="en-US" sz="1400" b="1" dirty="0">
                <a:latin typeface="Arial"/>
                <a:ea typeface="+mn-lt"/>
                <a:cs typeface="+mn-lt"/>
              </a:rPr>
              <a:t>$751,690</a:t>
            </a:r>
          </a:p>
          <a:p>
            <a:r>
              <a:rPr lang="en-US" sz="1400" b="1" dirty="0">
                <a:latin typeface="Arial"/>
                <a:ea typeface="+mn-lt"/>
                <a:cs typeface="+mn-lt"/>
              </a:rPr>
              <a:t>$410,514</a:t>
            </a:r>
          </a:p>
          <a:p>
            <a:r>
              <a:rPr lang="en-US" sz="1400" b="1" dirty="0">
                <a:latin typeface="Arial"/>
                <a:ea typeface="+mn-lt"/>
                <a:cs typeface="+mn-lt"/>
              </a:rPr>
              <a:t>$2,698,457</a:t>
            </a:r>
          </a:p>
          <a:p>
            <a:r>
              <a:rPr lang="en-US" sz="1400" b="1" dirty="0">
                <a:latin typeface="Arial"/>
                <a:ea typeface="+mn-lt"/>
                <a:cs typeface="+mn-lt"/>
              </a:rPr>
              <a:t>$239,848</a:t>
            </a:r>
          </a:p>
          <a:p>
            <a:r>
              <a:rPr lang="en-US" sz="1400" b="1" dirty="0">
                <a:latin typeface="Arial"/>
                <a:ea typeface="+mn-lt"/>
                <a:cs typeface="+mn-lt"/>
              </a:rPr>
              <a:t>$1,168,837</a:t>
            </a:r>
          </a:p>
          <a:p>
            <a:r>
              <a:rPr lang="en-US" sz="1400" b="1" dirty="0">
                <a:latin typeface="Arial"/>
                <a:ea typeface="+mn-lt"/>
                <a:cs typeface="+mn-lt"/>
              </a:rPr>
              <a:t>$8,568,515</a:t>
            </a:r>
          </a:p>
          <a:p>
            <a:r>
              <a:rPr lang="en-US" sz="1400" b="1" u="sng" dirty="0">
                <a:latin typeface="Arial"/>
                <a:ea typeface="+mn-lt"/>
                <a:cs typeface="+mn-lt"/>
              </a:rPr>
              <a:t>$2,362,625</a:t>
            </a:r>
          </a:p>
          <a:p>
            <a:r>
              <a:rPr lang="en-US" sz="1600" b="1" dirty="0">
                <a:latin typeface="Arial"/>
                <a:ea typeface="+mn-lt"/>
                <a:cs typeface="+mn-lt"/>
              </a:rPr>
              <a:t>$42,164,802</a:t>
            </a:r>
          </a:p>
          <a:p>
            <a:endParaRPr lang="en-US" sz="1600" b="1" dirty="0">
              <a:latin typeface="Arial"/>
              <a:ea typeface="+mn-lt"/>
              <a:cs typeface="+mn-lt"/>
            </a:endParaRPr>
          </a:p>
          <a:p>
            <a:r>
              <a:rPr lang="en-US" sz="1600" b="1" u="dbl" dirty="0">
                <a:latin typeface="Arial"/>
                <a:ea typeface="+mn-lt"/>
                <a:cs typeface="+mn-lt"/>
              </a:rPr>
              <a:t>$1,114,047</a:t>
            </a:r>
          </a:p>
          <a:p>
            <a:endParaRPr lang="en-US" sz="1600" b="1" dirty="0">
              <a:latin typeface="Arial"/>
              <a:ea typeface="+mn-lt"/>
              <a:cs typeface="+mn-lt"/>
            </a:endParaRPr>
          </a:p>
          <a:p>
            <a:endParaRPr lang="en-US" sz="1600" b="1" dirty="0">
              <a:latin typeface="Arial"/>
              <a:ea typeface="+mn-lt"/>
              <a:cs typeface="+mn-lt"/>
            </a:endParaRPr>
          </a:p>
          <a:p>
            <a:r>
              <a:rPr lang="en-US" sz="2000" b="1" dirty="0">
                <a:latin typeface="Arial"/>
                <a:ea typeface="+mn-lt"/>
                <a:cs typeface="+mn-lt"/>
              </a:rPr>
              <a:t>2.6%</a:t>
            </a:r>
          </a:p>
          <a:p>
            <a:endParaRPr lang="en-US" sz="1600" b="1" dirty="0">
              <a:latin typeface="Arial"/>
              <a:ea typeface="+mn-lt"/>
              <a:cs typeface="+mn-lt"/>
            </a:endParaRPr>
          </a:p>
          <a:p>
            <a:endParaRPr lang="en-US" sz="1600" b="1" dirty="0">
              <a:latin typeface="Arial"/>
              <a:ea typeface="+mn-lt"/>
              <a:cs typeface="+mn-lt"/>
            </a:endParaRPr>
          </a:p>
          <a:p>
            <a:r>
              <a:rPr lang="en-US" sz="1600" b="1" u="sng" dirty="0">
                <a:latin typeface="Arial"/>
                <a:ea typeface="+mn-lt"/>
                <a:cs typeface="+mn-lt"/>
              </a:rPr>
              <a:t>Jul – Sep 2021</a:t>
            </a:r>
          </a:p>
          <a:p>
            <a:endParaRPr lang="en-US" sz="1600" b="1" dirty="0">
              <a:latin typeface="Arial"/>
              <a:ea typeface="+mn-lt"/>
              <a:cs typeface="+mn-lt"/>
            </a:endParaRPr>
          </a:p>
          <a:p>
            <a:r>
              <a:rPr lang="en-US" sz="1400" b="1" dirty="0">
                <a:latin typeface="Arial"/>
                <a:ea typeface="+mn-lt"/>
                <a:cs typeface="+mn-lt"/>
              </a:rPr>
              <a:t>$36,825,398</a:t>
            </a:r>
          </a:p>
          <a:p>
            <a:r>
              <a:rPr lang="en-US" sz="1400" b="1" u="sng" dirty="0">
                <a:latin typeface="Arial"/>
                <a:ea typeface="+mn-lt"/>
                <a:cs typeface="+mn-lt"/>
              </a:rPr>
              <a:t>$1,268,229</a:t>
            </a:r>
          </a:p>
          <a:p>
            <a:r>
              <a:rPr lang="en-US" sz="1600" b="1" dirty="0">
                <a:latin typeface="Arial"/>
                <a:ea typeface="+mn-lt"/>
                <a:cs typeface="+mn-lt"/>
              </a:rPr>
              <a:t>$38,093,627</a:t>
            </a:r>
          </a:p>
          <a:p>
            <a:endParaRPr lang="en-US" sz="1600" b="1" dirty="0">
              <a:latin typeface="Arial"/>
              <a:ea typeface="+mn-lt"/>
              <a:cs typeface="+mn-lt"/>
            </a:endParaRPr>
          </a:p>
          <a:p>
            <a:endParaRPr lang="en-US" sz="1600" b="1" dirty="0">
              <a:latin typeface="Arial"/>
              <a:ea typeface="+mn-lt"/>
              <a:cs typeface="+mn-lt"/>
            </a:endParaRPr>
          </a:p>
          <a:p>
            <a:r>
              <a:rPr lang="en-US" sz="1400" b="1" dirty="0">
                <a:latin typeface="Arial"/>
                <a:ea typeface="+mn-lt"/>
                <a:cs typeface="+mn-lt"/>
              </a:rPr>
              <a:t>$19,192,109</a:t>
            </a:r>
          </a:p>
          <a:p>
            <a:r>
              <a:rPr lang="en-US" sz="1400" b="1" dirty="0">
                <a:latin typeface="Arial"/>
                <a:ea typeface="+mn-lt"/>
                <a:cs typeface="+mn-lt"/>
              </a:rPr>
              <a:t>$5,959,739</a:t>
            </a:r>
          </a:p>
          <a:p>
            <a:r>
              <a:rPr lang="en-US" sz="1400" b="1" dirty="0">
                <a:latin typeface="Arial"/>
                <a:ea typeface="+mn-lt"/>
                <a:cs typeface="+mn-lt"/>
              </a:rPr>
              <a:t>$579,965</a:t>
            </a:r>
          </a:p>
          <a:p>
            <a:r>
              <a:rPr lang="en-US" sz="1400" b="1" dirty="0">
                <a:latin typeface="Arial"/>
                <a:ea typeface="+mn-lt"/>
                <a:cs typeface="+mn-lt"/>
              </a:rPr>
              <a:t>$299,476</a:t>
            </a:r>
          </a:p>
          <a:p>
            <a:r>
              <a:rPr lang="en-US" sz="1400" b="1" dirty="0">
                <a:latin typeface="Arial"/>
                <a:ea typeface="+mn-lt"/>
                <a:cs typeface="+mn-lt"/>
              </a:rPr>
              <a:t>$2,641,494</a:t>
            </a:r>
          </a:p>
          <a:p>
            <a:r>
              <a:rPr lang="en-US" sz="1400" b="1" dirty="0">
                <a:latin typeface="Arial"/>
                <a:ea typeface="+mn-lt"/>
                <a:cs typeface="+mn-lt"/>
              </a:rPr>
              <a:t>$239,584</a:t>
            </a:r>
          </a:p>
          <a:p>
            <a:r>
              <a:rPr lang="en-US" sz="1400" b="1" dirty="0">
                <a:latin typeface="Arial"/>
                <a:ea typeface="+mn-lt"/>
                <a:cs typeface="+mn-lt"/>
              </a:rPr>
              <a:t>$1,060,039</a:t>
            </a:r>
          </a:p>
          <a:p>
            <a:r>
              <a:rPr lang="en-US" sz="1400" b="1" dirty="0">
                <a:latin typeface="Arial"/>
                <a:ea typeface="+mn-lt"/>
                <a:cs typeface="+mn-lt"/>
              </a:rPr>
              <a:t>$9,387,093</a:t>
            </a:r>
          </a:p>
          <a:p>
            <a:r>
              <a:rPr lang="en-US" sz="1400" b="1" u="sng" dirty="0">
                <a:latin typeface="Arial"/>
                <a:ea typeface="+mn-lt"/>
                <a:cs typeface="+mn-lt"/>
              </a:rPr>
              <a:t>$2,754,745</a:t>
            </a:r>
          </a:p>
          <a:p>
            <a:r>
              <a:rPr lang="en-US" sz="1600" b="1" dirty="0">
                <a:latin typeface="Arial"/>
                <a:ea typeface="+mn-lt"/>
                <a:cs typeface="+mn-lt"/>
              </a:rPr>
              <a:t>$42,144,245</a:t>
            </a:r>
          </a:p>
          <a:p>
            <a:endParaRPr lang="en-US" sz="1600" b="1" dirty="0">
              <a:latin typeface="Arial"/>
              <a:ea typeface="+mn-lt"/>
              <a:cs typeface="+mn-lt"/>
            </a:endParaRPr>
          </a:p>
          <a:p>
            <a:r>
              <a:rPr lang="en-US" sz="1600" b="1" u="dbl" dirty="0">
                <a:solidFill>
                  <a:srgbClr val="C00000"/>
                </a:solidFill>
                <a:latin typeface="Arial"/>
                <a:ea typeface="+mn-lt"/>
                <a:cs typeface="+mn-lt"/>
              </a:rPr>
              <a:t>($4,020,618)</a:t>
            </a:r>
          </a:p>
          <a:p>
            <a:endParaRPr lang="en-US" sz="1600" b="1" dirty="0">
              <a:latin typeface="Arial"/>
              <a:ea typeface="+mn-lt"/>
              <a:cs typeface="+mn-lt"/>
            </a:endParaRPr>
          </a:p>
          <a:p>
            <a:endParaRPr lang="en-US" sz="1600" b="1" dirty="0">
              <a:latin typeface="Arial"/>
              <a:ea typeface="+mn-lt"/>
              <a:cs typeface="+mn-lt"/>
            </a:endParaRPr>
          </a:p>
          <a:p>
            <a:r>
              <a:rPr lang="en-US" sz="2000" b="1" dirty="0">
                <a:solidFill>
                  <a:srgbClr val="C00000"/>
                </a:solidFill>
                <a:latin typeface="Arial"/>
                <a:ea typeface="+mn-lt"/>
                <a:cs typeface="+mn-lt"/>
              </a:rPr>
              <a:t>-10.6%</a:t>
            </a:r>
          </a:p>
        </p:txBody>
      </p:sp>
    </p:spTree>
    <p:extLst>
      <p:ext uri="{BB962C8B-B14F-4D97-AF65-F5344CB8AC3E}">
        <p14:creationId xmlns:p14="http://schemas.microsoft.com/office/powerpoint/2010/main" val="37200912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27F7AF4-72C6-4B71-9E40-53E8BFEF36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1" cy="20013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29FDC338-B2FD-4F72-9A7D-905CFDC4370D}"/>
              </a:ext>
            </a:extLst>
          </p:cNvPr>
          <p:cNvSpPr>
            <a:spLocks noGrp="1"/>
          </p:cNvSpPr>
          <p:nvPr>
            <p:ph type="title"/>
          </p:nvPr>
        </p:nvSpPr>
        <p:spPr>
          <a:xfrm>
            <a:off x="424131" y="245082"/>
            <a:ext cx="10515599" cy="932688"/>
          </a:xfrm>
        </p:spPr>
        <p:txBody>
          <a:bodyPr vert="horz" lIns="91440" tIns="45720" rIns="91440" bIns="45720" rtlCol="0" anchor="b">
            <a:normAutofit fontScale="90000"/>
          </a:bodyPr>
          <a:lstStyle/>
          <a:p>
            <a:pPr algn="ctr"/>
            <a:r>
              <a:rPr lang="en-US" sz="5400" dirty="0">
                <a:solidFill>
                  <a:schemeClr val="bg1"/>
                </a:solidFill>
                <a:latin typeface="Arial" panose="020B0604020202020204" pitchFamily="34" charset="0"/>
                <a:cs typeface="Arial" panose="020B0604020202020204" pitchFamily="34" charset="0"/>
              </a:rPr>
              <a:t>Nebraska Spending on DD Services</a:t>
            </a:r>
            <a:endParaRPr lang="en-US" sz="5400" kern="1200" dirty="0">
              <a:solidFill>
                <a:schemeClr val="bg1"/>
              </a:solidFill>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925604A5-98C0-4B31-BC70-B46E69B66B16}"/>
              </a:ext>
            </a:extLst>
          </p:cNvPr>
          <p:cNvSpPr txBox="1"/>
          <p:nvPr/>
        </p:nvSpPr>
        <p:spPr>
          <a:xfrm>
            <a:off x="-1" y="1225689"/>
            <a:ext cx="3706484" cy="5632311"/>
          </a:xfrm>
          <a:prstGeom prst="rect">
            <a:avLst/>
          </a:prstGeom>
          <a:solidFill>
            <a:schemeClr val="accent4">
              <a:lumMod val="40000"/>
              <a:lumOff val="60000"/>
            </a:schemeClr>
          </a:solidFill>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b="1" dirty="0">
                <a:solidFill>
                  <a:srgbClr val="000000"/>
                </a:solidFill>
                <a:latin typeface="Arial"/>
                <a:ea typeface="Roboto"/>
                <a:cs typeface="Arial"/>
              </a:rPr>
              <a:t>Program 424 – State Expenses</a:t>
            </a:r>
          </a:p>
          <a:p>
            <a:endParaRPr lang="en-US" b="1" dirty="0">
              <a:solidFill>
                <a:srgbClr val="000000"/>
              </a:solidFill>
              <a:latin typeface="Arial"/>
              <a:ea typeface="Roboto"/>
              <a:cs typeface="Arial"/>
            </a:endParaRPr>
          </a:p>
          <a:p>
            <a:pPr marL="342900" indent="-342900">
              <a:buFont typeface="Arial"/>
              <a:buChar char="•"/>
            </a:pPr>
            <a:r>
              <a:rPr lang="en-US" dirty="0">
                <a:solidFill>
                  <a:srgbClr val="000000"/>
                </a:solidFill>
                <a:latin typeface="Arial"/>
                <a:ea typeface="Roboto"/>
                <a:cs typeface="Arial"/>
              </a:rPr>
              <a:t>Since SFY 15-16, the amount spent on DD services has decreased.</a:t>
            </a:r>
          </a:p>
          <a:p>
            <a:pPr marL="342900" indent="-342900">
              <a:buFont typeface="Arial"/>
              <a:buChar char="•"/>
            </a:pPr>
            <a:endParaRPr lang="en-US" b="1" dirty="0">
              <a:solidFill>
                <a:srgbClr val="000000"/>
              </a:solidFill>
              <a:latin typeface="Arial"/>
              <a:ea typeface="Roboto"/>
              <a:cs typeface="Arial"/>
            </a:endParaRPr>
          </a:p>
          <a:p>
            <a:pPr marL="342900" indent="-342900">
              <a:buFont typeface="Arial"/>
              <a:buChar char="•"/>
            </a:pPr>
            <a:r>
              <a:rPr lang="en-US" dirty="0">
                <a:solidFill>
                  <a:srgbClr val="000000"/>
                </a:solidFill>
                <a:latin typeface="Arial"/>
                <a:ea typeface="Roboto"/>
                <a:cs typeface="Arial"/>
              </a:rPr>
              <a:t>SFY 2015-16 state expenses: $155,466,547</a:t>
            </a:r>
          </a:p>
          <a:p>
            <a:pPr marL="342900" indent="-342900">
              <a:buFont typeface="Arial"/>
              <a:buChar char="•"/>
            </a:pPr>
            <a:endParaRPr lang="en-US" dirty="0">
              <a:solidFill>
                <a:srgbClr val="000000"/>
              </a:solidFill>
              <a:latin typeface="Arial"/>
              <a:ea typeface="Roboto"/>
              <a:cs typeface="Arial"/>
            </a:endParaRPr>
          </a:p>
          <a:p>
            <a:pPr marL="342900" indent="-342900">
              <a:buFont typeface="Arial"/>
              <a:buChar char="•"/>
            </a:pPr>
            <a:r>
              <a:rPr lang="en-US" dirty="0">
                <a:solidFill>
                  <a:srgbClr val="000000"/>
                </a:solidFill>
                <a:latin typeface="Arial"/>
                <a:ea typeface="Roboto"/>
                <a:cs typeface="Arial"/>
              </a:rPr>
              <a:t>SFY 2020-21 state expenses: $145,087,762</a:t>
            </a:r>
          </a:p>
          <a:p>
            <a:pPr marL="342900" indent="-342900">
              <a:buFont typeface="Arial"/>
              <a:buChar char="•"/>
            </a:pPr>
            <a:endParaRPr lang="en-US" dirty="0">
              <a:solidFill>
                <a:srgbClr val="000000"/>
              </a:solidFill>
              <a:latin typeface="Arial"/>
              <a:ea typeface="Roboto"/>
              <a:cs typeface="Arial"/>
            </a:endParaRPr>
          </a:p>
          <a:p>
            <a:pPr marL="342900" indent="-342900">
              <a:buFont typeface="Arial"/>
              <a:buChar char="•"/>
            </a:pPr>
            <a:endParaRPr lang="en-US" dirty="0">
              <a:solidFill>
                <a:srgbClr val="000000"/>
              </a:solidFill>
              <a:latin typeface="Arial"/>
              <a:ea typeface="Roboto"/>
              <a:cs typeface="Arial"/>
            </a:endParaRPr>
          </a:p>
          <a:p>
            <a:pPr marL="342900" indent="-342900">
              <a:buFont typeface="Arial"/>
              <a:buChar char="•"/>
            </a:pPr>
            <a:endParaRPr lang="en-US" dirty="0">
              <a:solidFill>
                <a:srgbClr val="000000"/>
              </a:solidFill>
              <a:latin typeface="Arial"/>
              <a:ea typeface="Roboto"/>
              <a:cs typeface="Arial"/>
            </a:endParaRPr>
          </a:p>
          <a:p>
            <a:pPr marL="342900" indent="-342900">
              <a:buFont typeface="Arial"/>
              <a:buChar char="•"/>
            </a:pPr>
            <a:endParaRPr lang="en-US" dirty="0">
              <a:solidFill>
                <a:srgbClr val="000000"/>
              </a:solidFill>
              <a:latin typeface="Arial"/>
              <a:ea typeface="Roboto"/>
              <a:cs typeface="Arial"/>
            </a:endParaRPr>
          </a:p>
          <a:p>
            <a:pPr marL="342900" indent="-342900">
              <a:buFont typeface="Arial"/>
              <a:buChar char="•"/>
            </a:pPr>
            <a:endParaRPr lang="en-US" dirty="0">
              <a:solidFill>
                <a:srgbClr val="000000"/>
              </a:solidFill>
              <a:latin typeface="Arial"/>
              <a:ea typeface="Roboto"/>
              <a:cs typeface="Arial"/>
            </a:endParaRPr>
          </a:p>
          <a:p>
            <a:r>
              <a:rPr lang="en-US" sz="1400" dirty="0">
                <a:solidFill>
                  <a:srgbClr val="000000"/>
                </a:solidFill>
                <a:latin typeface="Arial"/>
                <a:ea typeface="Roboto"/>
                <a:cs typeface="Arial"/>
              </a:rPr>
              <a:t>Source: DAS Budget Portal</a:t>
            </a:r>
          </a:p>
        </p:txBody>
      </p:sp>
      <p:pic>
        <p:nvPicPr>
          <p:cNvPr id="4" name="Picture 3">
            <a:extLst>
              <a:ext uri="{FF2B5EF4-FFF2-40B4-BE49-F238E27FC236}">
                <a16:creationId xmlns:a16="http://schemas.microsoft.com/office/drawing/2014/main" id="{D82637D5-E438-477A-9C38-CDA2C5ECB4E9}"/>
              </a:ext>
            </a:extLst>
          </p:cNvPr>
          <p:cNvPicPr>
            <a:picLocks noChangeAspect="1"/>
          </p:cNvPicPr>
          <p:nvPr/>
        </p:nvPicPr>
        <p:blipFill>
          <a:blip r:embed="rId3"/>
          <a:stretch>
            <a:fillRect/>
          </a:stretch>
        </p:blipFill>
        <p:spPr>
          <a:xfrm>
            <a:off x="3706483" y="1225688"/>
            <a:ext cx="8485517" cy="5632311"/>
          </a:xfrm>
          <a:prstGeom prst="rect">
            <a:avLst/>
          </a:prstGeom>
        </p:spPr>
      </p:pic>
    </p:spTree>
    <p:extLst>
      <p:ext uri="{BB962C8B-B14F-4D97-AF65-F5344CB8AC3E}">
        <p14:creationId xmlns:p14="http://schemas.microsoft.com/office/powerpoint/2010/main" val="13123179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27F7AF4-72C6-4B71-9E40-53E8BFEF36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1" cy="20013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29FDC338-B2FD-4F72-9A7D-905CFDC4370D}"/>
              </a:ext>
            </a:extLst>
          </p:cNvPr>
          <p:cNvSpPr>
            <a:spLocks noGrp="1"/>
          </p:cNvSpPr>
          <p:nvPr>
            <p:ph type="title"/>
          </p:nvPr>
        </p:nvSpPr>
        <p:spPr>
          <a:xfrm>
            <a:off x="424131" y="245082"/>
            <a:ext cx="10515599" cy="932688"/>
          </a:xfrm>
        </p:spPr>
        <p:txBody>
          <a:bodyPr vert="horz" lIns="91440" tIns="45720" rIns="91440" bIns="45720" rtlCol="0" anchor="b">
            <a:normAutofit fontScale="90000"/>
          </a:bodyPr>
          <a:lstStyle/>
          <a:p>
            <a:pPr algn="ctr"/>
            <a:r>
              <a:rPr lang="en-US" sz="5400" dirty="0">
                <a:solidFill>
                  <a:schemeClr val="bg1"/>
                </a:solidFill>
                <a:latin typeface="Arial" panose="020B0604020202020204" pitchFamily="34" charset="0"/>
                <a:cs typeface="Arial" panose="020B0604020202020204" pitchFamily="34" charset="0"/>
              </a:rPr>
              <a:t>Nebraska Spending on DD Services</a:t>
            </a:r>
            <a:endParaRPr lang="en-US" sz="5400" kern="1200" dirty="0">
              <a:solidFill>
                <a:schemeClr val="bg1"/>
              </a:solidFill>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925604A5-98C0-4B31-BC70-B46E69B66B16}"/>
              </a:ext>
            </a:extLst>
          </p:cNvPr>
          <p:cNvSpPr txBox="1"/>
          <p:nvPr/>
        </p:nvSpPr>
        <p:spPr>
          <a:xfrm>
            <a:off x="-1" y="1225689"/>
            <a:ext cx="3706484" cy="5632311"/>
          </a:xfrm>
          <a:prstGeom prst="rect">
            <a:avLst/>
          </a:prstGeom>
          <a:solidFill>
            <a:schemeClr val="accent4">
              <a:lumMod val="40000"/>
              <a:lumOff val="60000"/>
            </a:schemeClr>
          </a:solidFill>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b="1" dirty="0">
                <a:solidFill>
                  <a:srgbClr val="000000"/>
                </a:solidFill>
                <a:latin typeface="Arial"/>
                <a:ea typeface="Roboto"/>
                <a:cs typeface="Arial"/>
              </a:rPr>
              <a:t>Program 424 – State Expenses</a:t>
            </a:r>
          </a:p>
          <a:p>
            <a:endParaRPr lang="en-US" b="1" dirty="0">
              <a:solidFill>
                <a:srgbClr val="000000"/>
              </a:solidFill>
              <a:latin typeface="Arial"/>
              <a:ea typeface="Roboto"/>
              <a:cs typeface="Arial"/>
            </a:endParaRPr>
          </a:p>
          <a:p>
            <a:pPr marL="342900" indent="-342900">
              <a:buFont typeface="Arial"/>
              <a:buChar char="•"/>
            </a:pPr>
            <a:r>
              <a:rPr lang="en-US" dirty="0">
                <a:solidFill>
                  <a:srgbClr val="000000"/>
                </a:solidFill>
                <a:latin typeface="Arial"/>
                <a:ea typeface="Roboto"/>
                <a:cs typeface="Arial"/>
              </a:rPr>
              <a:t>Over this six-year period, state spending on DD services has decreased 6.68%.</a:t>
            </a:r>
          </a:p>
          <a:p>
            <a:pPr marL="342900" indent="-342900">
              <a:buFont typeface="Arial"/>
              <a:buChar char="•"/>
            </a:pPr>
            <a:endParaRPr lang="en-US" b="1" dirty="0">
              <a:solidFill>
                <a:srgbClr val="000000"/>
              </a:solidFill>
              <a:latin typeface="Arial"/>
              <a:ea typeface="Roboto"/>
              <a:cs typeface="Arial"/>
            </a:endParaRPr>
          </a:p>
          <a:p>
            <a:pPr marL="342900" indent="-342900">
              <a:buFont typeface="Arial"/>
              <a:buChar char="•"/>
            </a:pPr>
            <a:r>
              <a:rPr lang="en-US" dirty="0">
                <a:solidFill>
                  <a:srgbClr val="000000"/>
                </a:solidFill>
                <a:latin typeface="Arial"/>
                <a:ea typeface="Roboto"/>
                <a:cs typeface="Arial"/>
              </a:rPr>
              <a:t>DD Service Coordination expenses has increased 25.26% over the same period. </a:t>
            </a:r>
          </a:p>
          <a:p>
            <a:pPr marL="342900" indent="-342900">
              <a:buFont typeface="Arial"/>
              <a:buChar char="•"/>
            </a:pPr>
            <a:endParaRPr lang="en-US" dirty="0">
              <a:solidFill>
                <a:srgbClr val="000000"/>
              </a:solidFill>
              <a:latin typeface="Arial"/>
              <a:ea typeface="Roboto"/>
              <a:cs typeface="Arial"/>
            </a:endParaRPr>
          </a:p>
          <a:p>
            <a:pPr marL="342900" indent="-342900">
              <a:buFont typeface="Arial"/>
              <a:buChar char="•"/>
            </a:pPr>
            <a:r>
              <a:rPr lang="en-US" dirty="0">
                <a:solidFill>
                  <a:srgbClr val="000000"/>
                </a:solidFill>
                <a:latin typeface="Arial"/>
                <a:ea typeface="Roboto"/>
                <a:cs typeface="Arial"/>
              </a:rPr>
              <a:t>Medicaid and Long-Term Care spending has increased 25.74% over the same period.</a:t>
            </a:r>
          </a:p>
          <a:p>
            <a:pPr marL="342900" indent="-342900">
              <a:buFont typeface="Arial"/>
              <a:buChar char="•"/>
            </a:pPr>
            <a:endParaRPr lang="en-US" dirty="0">
              <a:solidFill>
                <a:srgbClr val="000000"/>
              </a:solidFill>
              <a:latin typeface="Arial"/>
              <a:ea typeface="Roboto"/>
              <a:cs typeface="Arial"/>
            </a:endParaRPr>
          </a:p>
          <a:p>
            <a:pPr marL="342900" indent="-342900">
              <a:buFont typeface="Arial"/>
              <a:buChar char="•"/>
            </a:pPr>
            <a:endParaRPr lang="en-US" dirty="0">
              <a:solidFill>
                <a:srgbClr val="000000"/>
              </a:solidFill>
              <a:latin typeface="Arial"/>
              <a:ea typeface="Roboto"/>
              <a:cs typeface="Arial"/>
            </a:endParaRPr>
          </a:p>
          <a:p>
            <a:pPr marL="342900" indent="-342900">
              <a:buFont typeface="Arial"/>
              <a:buChar char="•"/>
            </a:pPr>
            <a:endParaRPr lang="en-US" dirty="0">
              <a:solidFill>
                <a:srgbClr val="000000"/>
              </a:solidFill>
              <a:latin typeface="Arial"/>
              <a:ea typeface="Roboto"/>
              <a:cs typeface="Arial"/>
            </a:endParaRPr>
          </a:p>
          <a:p>
            <a:pPr marL="342900" indent="-342900">
              <a:buFont typeface="Arial"/>
              <a:buChar char="•"/>
            </a:pPr>
            <a:endParaRPr lang="en-US" dirty="0">
              <a:solidFill>
                <a:srgbClr val="000000"/>
              </a:solidFill>
              <a:latin typeface="Arial"/>
              <a:ea typeface="Roboto"/>
              <a:cs typeface="Arial"/>
            </a:endParaRPr>
          </a:p>
          <a:p>
            <a:r>
              <a:rPr lang="en-US" sz="1400" dirty="0">
                <a:solidFill>
                  <a:srgbClr val="000000"/>
                </a:solidFill>
                <a:latin typeface="Arial"/>
                <a:ea typeface="Roboto"/>
                <a:cs typeface="Arial"/>
              </a:rPr>
              <a:t>Source: DAS Budget Portal</a:t>
            </a:r>
          </a:p>
        </p:txBody>
      </p:sp>
      <p:pic>
        <p:nvPicPr>
          <p:cNvPr id="8" name="Picture 7">
            <a:extLst>
              <a:ext uri="{FF2B5EF4-FFF2-40B4-BE49-F238E27FC236}">
                <a16:creationId xmlns:a16="http://schemas.microsoft.com/office/drawing/2014/main" id="{C3D69708-28D2-4F62-9A13-3B143A6A4C1D}"/>
              </a:ext>
            </a:extLst>
          </p:cNvPr>
          <p:cNvPicPr>
            <a:picLocks noChangeAspect="1"/>
          </p:cNvPicPr>
          <p:nvPr/>
        </p:nvPicPr>
        <p:blipFill>
          <a:blip r:embed="rId3"/>
          <a:stretch>
            <a:fillRect/>
          </a:stretch>
        </p:blipFill>
        <p:spPr>
          <a:xfrm>
            <a:off x="3706482" y="1225689"/>
            <a:ext cx="8485517" cy="5638178"/>
          </a:xfrm>
          <a:prstGeom prst="rect">
            <a:avLst/>
          </a:prstGeom>
        </p:spPr>
      </p:pic>
    </p:spTree>
    <p:extLst>
      <p:ext uri="{BB962C8B-B14F-4D97-AF65-F5344CB8AC3E}">
        <p14:creationId xmlns:p14="http://schemas.microsoft.com/office/powerpoint/2010/main" val="3765523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27F7AF4-72C6-4B71-9E40-53E8BFEF36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1" cy="20013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29FDC338-B2FD-4F72-9A7D-905CFDC4370D}"/>
              </a:ext>
            </a:extLst>
          </p:cNvPr>
          <p:cNvSpPr>
            <a:spLocks noGrp="1"/>
          </p:cNvSpPr>
          <p:nvPr>
            <p:ph type="title"/>
          </p:nvPr>
        </p:nvSpPr>
        <p:spPr>
          <a:xfrm>
            <a:off x="424131" y="245082"/>
            <a:ext cx="10515599" cy="932688"/>
          </a:xfrm>
        </p:spPr>
        <p:txBody>
          <a:bodyPr vert="horz" lIns="91440" tIns="45720" rIns="91440" bIns="45720" rtlCol="0" anchor="b">
            <a:normAutofit fontScale="90000"/>
          </a:bodyPr>
          <a:lstStyle/>
          <a:p>
            <a:pPr algn="ctr"/>
            <a:r>
              <a:rPr lang="en-US" sz="5400" dirty="0">
                <a:solidFill>
                  <a:schemeClr val="bg1"/>
                </a:solidFill>
                <a:latin typeface="Arial" panose="020B0604020202020204" pitchFamily="34" charset="0"/>
                <a:cs typeface="Arial" panose="020B0604020202020204" pitchFamily="34" charset="0"/>
              </a:rPr>
              <a:t>Nebraska Spending on DD Services</a:t>
            </a:r>
            <a:endParaRPr lang="en-US" sz="5400" kern="1200" dirty="0">
              <a:solidFill>
                <a:schemeClr val="bg1"/>
              </a:solidFill>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925604A5-98C0-4B31-BC70-B46E69B66B16}"/>
              </a:ext>
            </a:extLst>
          </p:cNvPr>
          <p:cNvSpPr txBox="1"/>
          <p:nvPr/>
        </p:nvSpPr>
        <p:spPr>
          <a:xfrm>
            <a:off x="-1" y="1225689"/>
            <a:ext cx="3706484" cy="5632311"/>
          </a:xfrm>
          <a:prstGeom prst="rect">
            <a:avLst/>
          </a:prstGeom>
          <a:solidFill>
            <a:schemeClr val="accent4">
              <a:lumMod val="40000"/>
              <a:lumOff val="60000"/>
            </a:schemeClr>
          </a:solidFill>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b="1" dirty="0">
                <a:solidFill>
                  <a:srgbClr val="000000"/>
                </a:solidFill>
                <a:latin typeface="Arial"/>
                <a:ea typeface="Roboto"/>
                <a:cs typeface="Arial"/>
              </a:rPr>
              <a:t>Program 424 – Total Expenses</a:t>
            </a:r>
          </a:p>
          <a:p>
            <a:endParaRPr lang="en-US" b="1" dirty="0">
              <a:solidFill>
                <a:srgbClr val="000000"/>
              </a:solidFill>
              <a:latin typeface="Arial"/>
              <a:ea typeface="Roboto"/>
              <a:cs typeface="Arial"/>
            </a:endParaRPr>
          </a:p>
          <a:p>
            <a:pPr marL="342900" indent="-342900">
              <a:buFont typeface="Arial"/>
              <a:buChar char="•"/>
            </a:pPr>
            <a:r>
              <a:rPr lang="en-US" dirty="0">
                <a:solidFill>
                  <a:srgbClr val="000000"/>
                </a:solidFill>
                <a:latin typeface="Arial"/>
                <a:ea typeface="Roboto"/>
                <a:cs typeface="Arial"/>
              </a:rPr>
              <a:t>The number of people being supported using Program 424 funds has increased over this six-year period, while state spending has decreased. </a:t>
            </a:r>
          </a:p>
          <a:p>
            <a:endParaRPr lang="en-US" dirty="0">
              <a:solidFill>
                <a:srgbClr val="000000"/>
              </a:solidFill>
              <a:latin typeface="Arial"/>
              <a:ea typeface="Roboto"/>
              <a:cs typeface="Arial"/>
            </a:endParaRPr>
          </a:p>
          <a:p>
            <a:pPr marL="342900" indent="-342900">
              <a:buFont typeface="Arial"/>
              <a:buChar char="•"/>
            </a:pPr>
            <a:r>
              <a:rPr lang="en-US" dirty="0">
                <a:solidFill>
                  <a:srgbClr val="000000"/>
                </a:solidFill>
                <a:latin typeface="Arial"/>
                <a:ea typeface="Roboto"/>
                <a:cs typeface="Arial"/>
              </a:rPr>
              <a:t>When accounting for inflation and increased census, the state of Nebraska’s total spend on DD services (with federal matching funds) has </a:t>
            </a:r>
            <a:r>
              <a:rPr lang="en-US" b="1" u="sng" dirty="0">
                <a:solidFill>
                  <a:srgbClr val="000000"/>
                </a:solidFill>
                <a:latin typeface="Arial"/>
                <a:ea typeface="Roboto"/>
                <a:cs typeface="Arial"/>
              </a:rPr>
              <a:t>decreased</a:t>
            </a:r>
            <a:r>
              <a:rPr lang="en-US" dirty="0">
                <a:solidFill>
                  <a:srgbClr val="000000"/>
                </a:solidFill>
                <a:latin typeface="Arial"/>
                <a:ea typeface="Roboto"/>
                <a:cs typeface="Arial"/>
              </a:rPr>
              <a:t> by 9.48% per person supported. </a:t>
            </a:r>
          </a:p>
          <a:p>
            <a:endParaRPr lang="en-US" dirty="0">
              <a:solidFill>
                <a:srgbClr val="000000"/>
              </a:solidFill>
              <a:latin typeface="Arial"/>
              <a:ea typeface="Roboto"/>
              <a:cs typeface="Arial"/>
            </a:endParaRPr>
          </a:p>
          <a:p>
            <a:pPr marL="342900" indent="-342900">
              <a:buFont typeface="Arial"/>
              <a:buChar char="•"/>
            </a:pPr>
            <a:endParaRPr lang="en-US" dirty="0">
              <a:solidFill>
                <a:srgbClr val="000000"/>
              </a:solidFill>
              <a:latin typeface="Arial"/>
              <a:ea typeface="Roboto"/>
              <a:cs typeface="Arial"/>
            </a:endParaRPr>
          </a:p>
          <a:p>
            <a:pPr marL="342900" indent="-342900">
              <a:buFont typeface="Arial"/>
              <a:buChar char="•"/>
            </a:pPr>
            <a:endParaRPr lang="en-US" dirty="0">
              <a:solidFill>
                <a:srgbClr val="000000"/>
              </a:solidFill>
              <a:latin typeface="Arial"/>
              <a:ea typeface="Roboto"/>
              <a:cs typeface="Arial"/>
            </a:endParaRPr>
          </a:p>
          <a:p>
            <a:pPr marL="342900" indent="-342900">
              <a:buFont typeface="Arial"/>
              <a:buChar char="•"/>
            </a:pPr>
            <a:endParaRPr lang="en-US" dirty="0">
              <a:solidFill>
                <a:srgbClr val="000000"/>
              </a:solidFill>
              <a:latin typeface="Arial"/>
              <a:ea typeface="Roboto"/>
              <a:cs typeface="Arial"/>
            </a:endParaRPr>
          </a:p>
        </p:txBody>
      </p:sp>
      <p:pic>
        <p:nvPicPr>
          <p:cNvPr id="3" name="Picture 2">
            <a:extLst>
              <a:ext uri="{FF2B5EF4-FFF2-40B4-BE49-F238E27FC236}">
                <a16:creationId xmlns:a16="http://schemas.microsoft.com/office/drawing/2014/main" id="{90A595BF-5DC7-433C-9E6A-3C37169E5C79}"/>
              </a:ext>
            </a:extLst>
          </p:cNvPr>
          <p:cNvPicPr>
            <a:picLocks noChangeAspect="1"/>
          </p:cNvPicPr>
          <p:nvPr/>
        </p:nvPicPr>
        <p:blipFill>
          <a:blip r:embed="rId3"/>
          <a:stretch>
            <a:fillRect/>
          </a:stretch>
        </p:blipFill>
        <p:spPr>
          <a:xfrm>
            <a:off x="3706483" y="1225689"/>
            <a:ext cx="8483264" cy="5632311"/>
          </a:xfrm>
          <a:prstGeom prst="rect">
            <a:avLst/>
          </a:prstGeom>
        </p:spPr>
      </p:pic>
    </p:spTree>
    <p:extLst>
      <p:ext uri="{BB962C8B-B14F-4D97-AF65-F5344CB8AC3E}">
        <p14:creationId xmlns:p14="http://schemas.microsoft.com/office/powerpoint/2010/main" val="7502932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27F7AF4-72C6-4B71-9E40-53E8BFEF36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1" cy="20013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29FDC338-B2FD-4F72-9A7D-905CFDC4370D}"/>
              </a:ext>
            </a:extLst>
          </p:cNvPr>
          <p:cNvSpPr>
            <a:spLocks noGrp="1"/>
          </p:cNvSpPr>
          <p:nvPr>
            <p:ph type="title"/>
          </p:nvPr>
        </p:nvSpPr>
        <p:spPr>
          <a:xfrm>
            <a:off x="424131" y="245082"/>
            <a:ext cx="10515599" cy="932688"/>
          </a:xfrm>
        </p:spPr>
        <p:txBody>
          <a:bodyPr vert="horz" lIns="91440" tIns="45720" rIns="91440" bIns="45720" rtlCol="0" anchor="b">
            <a:noAutofit/>
          </a:bodyPr>
          <a:lstStyle/>
          <a:p>
            <a:pPr algn="ctr"/>
            <a:r>
              <a:rPr lang="en-US" dirty="0">
                <a:solidFill>
                  <a:schemeClr val="bg1"/>
                </a:solidFill>
                <a:latin typeface="Arial" panose="020B0604020202020204" pitchFamily="34" charset="0"/>
                <a:cs typeface="Arial" panose="020B0604020202020204" pitchFamily="34" charset="0"/>
              </a:rPr>
              <a:t>Nebraska Appropriations for DD Services</a:t>
            </a:r>
            <a:endParaRPr lang="en-US" kern="1200" dirty="0">
              <a:solidFill>
                <a:schemeClr val="bg1"/>
              </a:solidFill>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925604A5-98C0-4B31-BC70-B46E69B66B16}"/>
              </a:ext>
            </a:extLst>
          </p:cNvPr>
          <p:cNvSpPr txBox="1"/>
          <p:nvPr/>
        </p:nvSpPr>
        <p:spPr>
          <a:xfrm>
            <a:off x="-1" y="1225689"/>
            <a:ext cx="3706484" cy="5632311"/>
          </a:xfrm>
          <a:prstGeom prst="rect">
            <a:avLst/>
          </a:prstGeom>
          <a:solidFill>
            <a:schemeClr val="accent4">
              <a:lumMod val="40000"/>
              <a:lumOff val="60000"/>
            </a:schemeClr>
          </a:solidFill>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b="1" dirty="0">
                <a:solidFill>
                  <a:srgbClr val="000000"/>
                </a:solidFill>
                <a:latin typeface="Arial"/>
                <a:ea typeface="Roboto"/>
                <a:cs typeface="Arial"/>
              </a:rPr>
              <a:t>Program 424 – Appropriations</a:t>
            </a:r>
          </a:p>
          <a:p>
            <a:endParaRPr lang="en-US" b="1" dirty="0">
              <a:solidFill>
                <a:srgbClr val="000000"/>
              </a:solidFill>
              <a:latin typeface="Arial"/>
              <a:ea typeface="Roboto"/>
              <a:cs typeface="Arial"/>
            </a:endParaRPr>
          </a:p>
          <a:p>
            <a:pPr marL="342900" indent="-342900">
              <a:buFont typeface="Arial"/>
              <a:buChar char="•"/>
            </a:pPr>
            <a:r>
              <a:rPr lang="en-US" dirty="0">
                <a:solidFill>
                  <a:srgbClr val="000000"/>
                </a:solidFill>
                <a:latin typeface="Arial"/>
                <a:ea typeface="Roboto"/>
                <a:cs typeface="Arial"/>
              </a:rPr>
              <a:t>State appropriations have decreased slightly through SFY 20-21.</a:t>
            </a:r>
          </a:p>
          <a:p>
            <a:pPr marL="342900" indent="-342900">
              <a:buFont typeface="Arial"/>
              <a:buChar char="•"/>
            </a:pPr>
            <a:endParaRPr lang="en-US" b="1" dirty="0">
              <a:solidFill>
                <a:srgbClr val="000000"/>
              </a:solidFill>
              <a:latin typeface="Arial"/>
              <a:ea typeface="Roboto"/>
              <a:cs typeface="Arial"/>
            </a:endParaRPr>
          </a:p>
          <a:p>
            <a:pPr marL="342900" indent="-342900">
              <a:buFont typeface="Arial"/>
              <a:buChar char="•"/>
            </a:pPr>
            <a:r>
              <a:rPr lang="en-US" dirty="0">
                <a:solidFill>
                  <a:srgbClr val="000000"/>
                </a:solidFill>
                <a:latin typeface="Arial"/>
                <a:ea typeface="Roboto"/>
                <a:cs typeface="Arial"/>
              </a:rPr>
              <a:t>Appropriations were passed in 2021 to increase Program 424 for SFY 21-22 and 22-23. </a:t>
            </a:r>
          </a:p>
          <a:p>
            <a:pPr marL="342900" indent="-342900">
              <a:buFont typeface="Arial"/>
              <a:buChar char="•"/>
            </a:pPr>
            <a:endParaRPr lang="en-US" dirty="0">
              <a:solidFill>
                <a:srgbClr val="000000"/>
              </a:solidFill>
              <a:latin typeface="Arial"/>
              <a:ea typeface="Roboto"/>
              <a:cs typeface="Arial"/>
            </a:endParaRPr>
          </a:p>
          <a:p>
            <a:pPr marL="342900" indent="-342900">
              <a:buFont typeface="Arial"/>
              <a:buChar char="•"/>
            </a:pPr>
            <a:r>
              <a:rPr lang="en-US" dirty="0">
                <a:solidFill>
                  <a:srgbClr val="000000"/>
                </a:solidFill>
                <a:latin typeface="Arial"/>
                <a:ea typeface="Roboto"/>
                <a:cs typeface="Arial"/>
              </a:rPr>
              <a:t>Instead, Program 424 has remained flat, and the DD census has increased. </a:t>
            </a:r>
          </a:p>
          <a:p>
            <a:pPr marL="342900" indent="-342900">
              <a:buFont typeface="Arial"/>
              <a:buChar char="•"/>
            </a:pPr>
            <a:endParaRPr lang="en-US" dirty="0">
              <a:solidFill>
                <a:srgbClr val="000000"/>
              </a:solidFill>
              <a:latin typeface="Arial"/>
              <a:ea typeface="Roboto"/>
              <a:cs typeface="Arial"/>
            </a:endParaRPr>
          </a:p>
          <a:p>
            <a:pPr marL="342900" indent="-342900">
              <a:buFont typeface="Arial"/>
              <a:buChar char="•"/>
            </a:pPr>
            <a:endParaRPr lang="en-US" dirty="0">
              <a:solidFill>
                <a:srgbClr val="000000"/>
              </a:solidFill>
              <a:latin typeface="Arial"/>
              <a:ea typeface="Roboto"/>
              <a:cs typeface="Arial"/>
            </a:endParaRPr>
          </a:p>
          <a:p>
            <a:pPr marL="342900" indent="-342900">
              <a:buFont typeface="Arial"/>
              <a:buChar char="•"/>
            </a:pPr>
            <a:endParaRPr lang="en-US" dirty="0">
              <a:solidFill>
                <a:srgbClr val="000000"/>
              </a:solidFill>
              <a:latin typeface="Arial"/>
              <a:ea typeface="Roboto"/>
              <a:cs typeface="Arial"/>
            </a:endParaRPr>
          </a:p>
          <a:p>
            <a:r>
              <a:rPr lang="en-US" sz="1400" dirty="0">
                <a:solidFill>
                  <a:srgbClr val="000000"/>
                </a:solidFill>
                <a:latin typeface="Arial"/>
                <a:ea typeface="Roboto"/>
                <a:cs typeface="Arial"/>
              </a:rPr>
              <a:t>Source: DAS Budget Portal</a:t>
            </a:r>
          </a:p>
        </p:txBody>
      </p:sp>
      <p:pic>
        <p:nvPicPr>
          <p:cNvPr id="9" name="Picture 8">
            <a:extLst>
              <a:ext uri="{FF2B5EF4-FFF2-40B4-BE49-F238E27FC236}">
                <a16:creationId xmlns:a16="http://schemas.microsoft.com/office/drawing/2014/main" id="{97BD8252-C8EF-4642-BC09-8A7CB238E4FF}"/>
              </a:ext>
            </a:extLst>
          </p:cNvPr>
          <p:cNvPicPr>
            <a:picLocks noChangeAspect="1"/>
          </p:cNvPicPr>
          <p:nvPr/>
        </p:nvPicPr>
        <p:blipFill>
          <a:blip r:embed="rId3"/>
          <a:stretch>
            <a:fillRect/>
          </a:stretch>
        </p:blipFill>
        <p:spPr>
          <a:xfrm>
            <a:off x="3706483" y="1225689"/>
            <a:ext cx="8485517" cy="5632312"/>
          </a:xfrm>
          <a:prstGeom prst="rect">
            <a:avLst/>
          </a:prstGeom>
        </p:spPr>
      </p:pic>
    </p:spTree>
    <p:extLst>
      <p:ext uri="{BB962C8B-B14F-4D97-AF65-F5344CB8AC3E}">
        <p14:creationId xmlns:p14="http://schemas.microsoft.com/office/powerpoint/2010/main" val="35895427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27F7AF4-72C6-4B71-9E40-53E8BFEF36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1" cy="20013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29FDC338-B2FD-4F72-9A7D-905CFDC4370D}"/>
              </a:ext>
            </a:extLst>
          </p:cNvPr>
          <p:cNvSpPr>
            <a:spLocks noGrp="1"/>
          </p:cNvSpPr>
          <p:nvPr>
            <p:ph type="title"/>
          </p:nvPr>
        </p:nvSpPr>
        <p:spPr>
          <a:xfrm>
            <a:off x="424131" y="217373"/>
            <a:ext cx="10515599" cy="932688"/>
          </a:xfrm>
        </p:spPr>
        <p:txBody>
          <a:bodyPr vert="horz" lIns="91440" tIns="45720" rIns="91440" bIns="45720" rtlCol="0" anchor="b">
            <a:noAutofit/>
          </a:bodyPr>
          <a:lstStyle/>
          <a:p>
            <a:pPr algn="ctr"/>
            <a:r>
              <a:rPr lang="en-US" dirty="0">
                <a:solidFill>
                  <a:schemeClr val="bg1"/>
                </a:solidFill>
                <a:latin typeface="Arial" panose="020B0604020202020204" pitchFamily="34" charset="0"/>
                <a:cs typeface="Arial" panose="020B0604020202020204" pitchFamily="34" charset="0"/>
              </a:rPr>
              <a:t>Nebraska Appropriations for DD Services</a:t>
            </a:r>
            <a:endParaRPr lang="en-US" kern="1200" dirty="0">
              <a:solidFill>
                <a:schemeClr val="bg1"/>
              </a:solidFill>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925604A5-98C0-4B31-BC70-B46E69B66B16}"/>
              </a:ext>
            </a:extLst>
          </p:cNvPr>
          <p:cNvSpPr txBox="1"/>
          <p:nvPr/>
        </p:nvSpPr>
        <p:spPr>
          <a:xfrm>
            <a:off x="-1" y="1225689"/>
            <a:ext cx="3706484" cy="5632311"/>
          </a:xfrm>
          <a:prstGeom prst="rect">
            <a:avLst/>
          </a:prstGeom>
          <a:solidFill>
            <a:schemeClr val="accent4">
              <a:lumMod val="40000"/>
              <a:lumOff val="60000"/>
            </a:schemeClr>
          </a:solidFill>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b="1" dirty="0">
                <a:solidFill>
                  <a:srgbClr val="000000"/>
                </a:solidFill>
                <a:latin typeface="Arial"/>
                <a:ea typeface="Roboto"/>
                <a:cs typeface="Arial"/>
              </a:rPr>
              <a:t>Program 424 – Appropriations</a:t>
            </a:r>
          </a:p>
          <a:p>
            <a:endParaRPr lang="en-US" b="1" dirty="0">
              <a:solidFill>
                <a:srgbClr val="000000"/>
              </a:solidFill>
              <a:latin typeface="Arial"/>
              <a:ea typeface="Roboto"/>
              <a:cs typeface="Arial"/>
            </a:endParaRPr>
          </a:p>
          <a:p>
            <a:pPr marL="342900" indent="-342900">
              <a:buFont typeface="Arial"/>
              <a:buChar char="•"/>
            </a:pPr>
            <a:r>
              <a:rPr lang="en-US" dirty="0">
                <a:solidFill>
                  <a:srgbClr val="000000"/>
                </a:solidFill>
                <a:latin typeface="Arial"/>
                <a:ea typeface="Roboto"/>
                <a:cs typeface="Arial"/>
              </a:rPr>
              <a:t>Money for DD services has been reappropriated for the past three state fiscal years.</a:t>
            </a:r>
          </a:p>
          <a:p>
            <a:pPr marL="342900" indent="-342900">
              <a:buFont typeface="Arial"/>
              <a:buChar char="•"/>
            </a:pPr>
            <a:endParaRPr lang="en-US" dirty="0">
              <a:solidFill>
                <a:srgbClr val="000000"/>
              </a:solidFill>
              <a:latin typeface="Arial"/>
              <a:ea typeface="Roboto"/>
              <a:cs typeface="Arial"/>
            </a:endParaRPr>
          </a:p>
          <a:p>
            <a:pPr marL="342900" indent="-342900">
              <a:buFont typeface="Arial"/>
              <a:buChar char="•"/>
            </a:pPr>
            <a:r>
              <a:rPr lang="en-US" dirty="0">
                <a:solidFill>
                  <a:srgbClr val="000000"/>
                </a:solidFill>
                <a:latin typeface="Arial"/>
                <a:ea typeface="Roboto"/>
                <a:cs typeface="Arial"/>
              </a:rPr>
              <a:t>The Division of Developmental Disabilities (DDD) returned 6.3% of their SFY 20-21 appropriation to the general fund.</a:t>
            </a:r>
          </a:p>
          <a:p>
            <a:pPr marL="342900" indent="-342900">
              <a:buFont typeface="Arial"/>
              <a:buChar char="•"/>
            </a:pPr>
            <a:endParaRPr lang="en-US" dirty="0">
              <a:solidFill>
                <a:srgbClr val="000000"/>
              </a:solidFill>
              <a:latin typeface="Arial"/>
              <a:ea typeface="Roboto"/>
              <a:cs typeface="Arial"/>
            </a:endParaRPr>
          </a:p>
          <a:p>
            <a:pPr marL="342900" indent="-342900">
              <a:buFont typeface="Arial"/>
              <a:buChar char="•"/>
            </a:pPr>
            <a:r>
              <a:rPr lang="en-US" dirty="0">
                <a:solidFill>
                  <a:srgbClr val="000000"/>
                </a:solidFill>
                <a:latin typeface="Arial"/>
                <a:ea typeface="Roboto"/>
                <a:cs typeface="Arial"/>
              </a:rPr>
              <a:t>If the 6.3% had been spent on DD services, it could have resulted in nearly $27 million for DD last year (after federal matching funds). </a:t>
            </a:r>
          </a:p>
          <a:p>
            <a:pPr marL="342900" indent="-342900">
              <a:buFont typeface="Arial"/>
              <a:buChar char="•"/>
            </a:pPr>
            <a:endParaRPr lang="en-US" dirty="0">
              <a:solidFill>
                <a:srgbClr val="000000"/>
              </a:solidFill>
              <a:latin typeface="Arial"/>
              <a:ea typeface="Roboto"/>
              <a:cs typeface="Arial"/>
            </a:endParaRPr>
          </a:p>
          <a:p>
            <a:pPr marL="342900" indent="-342900">
              <a:buFont typeface="Arial"/>
              <a:buChar char="•"/>
            </a:pPr>
            <a:endParaRPr lang="en-US" dirty="0">
              <a:solidFill>
                <a:srgbClr val="000000"/>
              </a:solidFill>
              <a:latin typeface="Arial"/>
              <a:ea typeface="Roboto"/>
              <a:cs typeface="Arial"/>
            </a:endParaRPr>
          </a:p>
          <a:p>
            <a:r>
              <a:rPr lang="en-US" sz="1400" dirty="0">
                <a:solidFill>
                  <a:srgbClr val="000000"/>
                </a:solidFill>
                <a:latin typeface="Arial"/>
                <a:ea typeface="Roboto"/>
                <a:cs typeface="Arial"/>
              </a:rPr>
              <a:t>Source: DAS Budget Portal</a:t>
            </a:r>
          </a:p>
        </p:txBody>
      </p:sp>
      <p:pic>
        <p:nvPicPr>
          <p:cNvPr id="6" name="Picture 5">
            <a:extLst>
              <a:ext uri="{FF2B5EF4-FFF2-40B4-BE49-F238E27FC236}">
                <a16:creationId xmlns:a16="http://schemas.microsoft.com/office/drawing/2014/main" id="{0DBFA400-79B8-447F-BEDB-72586A54FCB1}"/>
              </a:ext>
            </a:extLst>
          </p:cNvPr>
          <p:cNvPicPr>
            <a:picLocks noChangeAspect="1"/>
          </p:cNvPicPr>
          <p:nvPr/>
        </p:nvPicPr>
        <p:blipFill>
          <a:blip r:embed="rId3"/>
          <a:stretch>
            <a:fillRect/>
          </a:stretch>
        </p:blipFill>
        <p:spPr>
          <a:xfrm>
            <a:off x="3706483" y="1225689"/>
            <a:ext cx="8485517" cy="5632311"/>
          </a:xfrm>
          <a:prstGeom prst="rect">
            <a:avLst/>
          </a:prstGeom>
        </p:spPr>
      </p:pic>
    </p:spTree>
    <p:extLst>
      <p:ext uri="{BB962C8B-B14F-4D97-AF65-F5344CB8AC3E}">
        <p14:creationId xmlns:p14="http://schemas.microsoft.com/office/powerpoint/2010/main" val="29637960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3603</TotalTime>
  <Words>1400</Words>
  <Application>Microsoft Office PowerPoint</Application>
  <PresentationFormat>Widescreen</PresentationFormat>
  <Paragraphs>225</Paragraphs>
  <Slides>14</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Calibri Light</vt:lpstr>
      <vt:lpstr>Office Theme</vt:lpstr>
      <vt:lpstr>Nebraska DD Rates</vt:lpstr>
      <vt:lpstr>DD providers in Nebraska need a 30% increase in rates to maintain adequate service levels.</vt:lpstr>
      <vt:lpstr>DD Support During COVID-19</vt:lpstr>
      <vt:lpstr>Provider Financial Data</vt:lpstr>
      <vt:lpstr>Nebraska Spending on DD Services</vt:lpstr>
      <vt:lpstr>Nebraska Spending on DD Services</vt:lpstr>
      <vt:lpstr>Nebraska Spending on DD Services</vt:lpstr>
      <vt:lpstr>Nebraska Appropriations for DD Services</vt:lpstr>
      <vt:lpstr>Nebraska Appropriations for DD Services</vt:lpstr>
      <vt:lpstr>Current SFY Spending by DDD</vt:lpstr>
      <vt:lpstr>PowerPoint Presentation</vt:lpstr>
      <vt:lpstr>Supporting struggling DD providers meets the goals stipulated by SLFRF and ARPA.</vt:lpstr>
      <vt:lpstr>Supporting struggling DD providers meets the ARPA Eligibility Checklist</vt:lpstr>
      <vt:lpstr>DD providers in Nebraska need a 30% increase in rates to maintain adequate service levels.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Nebraska DD Rates</dc:title>
  <dc:creator>Justin Solomon</dc:creator>
  <cp:lastModifiedBy>Justin Solomon</cp:lastModifiedBy>
  <cp:revision>29</cp:revision>
  <dcterms:created xsi:type="dcterms:W3CDTF">2021-09-14T01:59:32Z</dcterms:created>
  <dcterms:modified xsi:type="dcterms:W3CDTF">2022-01-21T22:30:57Z</dcterms:modified>
</cp:coreProperties>
</file>