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0" r:id="rId2"/>
  </p:sldMasterIdLst>
  <p:notesMasterIdLst>
    <p:notesMasterId r:id="rId4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0" roundtripDataSignature="AMtx7mg/icI4pn0B1VnS5B3BvtBohp5W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9187" autoAdjust="0"/>
  </p:normalViewPr>
  <p:slideViewPr>
    <p:cSldViewPr snapToGrid="0">
      <p:cViewPr varScale="1">
        <p:scale>
          <a:sx n="108" d="100"/>
          <a:sy n="108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customschemas.google.com/relationships/presentationmetadata" Target="metadata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90219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7" name="Google Shape;227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5" name="Google Shape;235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3" name="Google Shape;243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1" name="Google Shape;25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Google Shape;25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67" name="Google Shape;267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1" name="Google Shape;13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5" name="Google Shape;275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0" name="Google Shape;29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1" name="Google Shape;291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9" name="Google Shape;299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6" name="Google Shape;30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07" name="Google Shape;307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4" name="Google Shape;314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15" name="Google Shape;315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3" name="Google Shape;323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0" name="Google Shape;33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31" name="Google Shape;331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8" name="Google Shape;33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9" name="Google Shape;339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6" name="Google Shape;346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4" name="Google Shape;354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55" name="Google Shape;355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3" name="Google Shape;363;p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0" name="Google Shape;37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8" name="Google Shape;37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79" name="Google Shape;379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6" name="Google Shape;386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4" name="Google Shape;394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95" name="Google Shape;395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2" name="Google Shape;402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403" name="Google Shape;403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0" name="Google Shape;410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11" name="Google Shape;411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8" name="Google Shape;418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6" name="Google Shape;426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7" name="Google Shape;427;p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4" name="Google Shape;434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2" name="Google Shape;442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0" name="Google Shape;45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8" name="Google Shape;458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55" name="Google Shape;15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63" name="Google Shape;16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1" name="Google Shape;17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9" name="Google Shape;17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7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0" name="Google Shape;20;p47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1" name="Google Shape;21;p47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2" name="Google Shape;22;p47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7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7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7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7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4" name="Google Shape;94;p55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5" name="Google Shape;95;p55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6" name="Google Shape;96;p55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7" name="Google Shape;97;p55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sz="2800"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55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9" name="Google Shape;99;p55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55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55"/>
          <p:cNvSpPr txBox="1">
            <a:spLocks noGrp="1"/>
          </p:cNvSpPr>
          <p:nvPr>
            <p:ph type="ftr" idx="11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55"/>
          <p:cNvSpPr>
            <a:spLocks noGrp="1"/>
          </p:cNvSpPr>
          <p:nvPr>
            <p:ph type="pic" idx="2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1DEEE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6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56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06" name="Google Shape;106;p56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56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5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7"/>
          <p:cNvSpPr txBox="1">
            <a:spLocks noGrp="1"/>
          </p:cNvSpPr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57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12" name="Google Shape;112;p57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57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57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5" name="Google Shape;115;p5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6" name="Google Shape;116;p57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7" name="Google Shape;117;p57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8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4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4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9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4" name="Google Shape;44;p49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" name="Google Shape;45;p49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" name="Google Shape;46;p49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" name="Google Shape;47;p49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sz="44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9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4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6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" name="Google Shape;53;p46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" name="Google Shape;54;p46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5" name="Google Shape;55;p46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6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6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46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6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0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0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3" name="Google Shape;63;p50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4" name="Google Shape;64;p5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50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1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51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0" name="Google Shape;70;p51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1" name="Google Shape;71;p5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5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1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5" name="Google Shape;75;p51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2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2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53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4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54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54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54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1" name="Google Shape;91;p54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2" name="Google Shape;12;p4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3" name="Google Shape;13;p4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4" name="Google Shape;14;p45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5" name="Google Shape;15;p45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45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4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4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0" name="Google Shape;30;p44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1" name="Google Shape;31;p44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2" name="Google Shape;32;p44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3" name="Google Shape;33;p44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" name="Google Shape;34;p44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" name="Google Shape;35;p4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ecfr.gov/cgi-bin/ECFR?page=browse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hyperlink" Target="https://www.uscis.gov/about-us/directorates-and-program-offices/administrative-appeals-office-aao/aao-non-precedent-decisions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www.uscis.gov/about-us/directorates-and-program-offices/administrative-appeals-office-aao/aao-non-precedent-decisions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legal-resources/policy-memoranda" TargetMode="External"/><Relationship Id="rId4" Type="http://schemas.openxmlformats.org/officeDocument/2006/relationships/hyperlink" Target="https://www.justice.gov/eoir/oppm-lo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policymanual/HTML/PolicyManual.html" TargetMode="External"/><Relationship Id="rId4" Type="http://schemas.openxmlformats.org/officeDocument/2006/relationships/hyperlink" Target="https://www.uscis.gov/ilink/docView/AFM/HTML/AFM/0-0-0-1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aao-practice-manual" TargetMode="External"/><Relationship Id="rId4" Type="http://schemas.openxmlformats.org/officeDocument/2006/relationships/hyperlink" Target="https://www.justice.gov/eoir/office-chief-immigration-judge-0" TargetMode="External"/><Relationship Id="rId5" Type="http://schemas.openxmlformats.org/officeDocument/2006/relationships/hyperlink" Target="https://www.justice.gov/eoir/board-immigration-appeals-2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s://fam.state.gov/FAM/FAM.aspx?ID=09FAM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hyperlink" Target="https://www.congress.gov/congressional-record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hyperlink" Target="https://www.loc.gov/rr/askalib/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amy@asistahelp.org" TargetMode="External"/><Relationship Id="rId4" Type="http://schemas.openxmlformats.org/officeDocument/2006/relationships/hyperlink" Target="mailto:Questions@asistahelp.org" TargetMode="External"/><Relationship Id="rId5" Type="http://schemas.openxmlformats.org/officeDocument/2006/relationships/hyperlink" Target="http://www.asistahelp.org/en/technical_assistance/" TargetMode="External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ilink/docView/SLB/HTML/SLB/act.html" TargetMode="External"/><Relationship Id="rId4" Type="http://schemas.openxmlformats.org/officeDocument/2006/relationships/hyperlink" Target="http://uscode.house.gov/browse/prelim@title8/chapter12&amp;edition=prelim" TargetMode="External"/><Relationship Id="rId5" Type="http://schemas.openxmlformats.org/officeDocument/2006/relationships/hyperlink" Target="https://www.govinfo.gov/app/collection/USCODE" TargetMode="External"/><Relationship Id="rId6" Type="http://schemas.openxmlformats.org/officeDocument/2006/relationships/hyperlink" Target="https://www.soundimmigration.com/ina-to-usc-conversion-table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2358218" y="1233272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Twentieth Century"/>
              <a:buNone/>
            </a:pPr>
            <a:r>
              <a:rPr lang="en-US" sz="3200" dirty="0"/>
              <a:t>SUPPORTING YOUR LEGAL ARGUMENTS: TECHNIQUES FOR RESEARCHING REMEDIES FOR SURVIVORS OF DOMESTIC AND SEXUAL VIOLENCE</a:t>
            </a:r>
            <a:endParaRPr sz="3200" dirty="0"/>
          </a:p>
        </p:txBody>
      </p:sp>
      <p:sp>
        <p:nvSpPr>
          <p:cNvPr id="124" name="Google Shape;124;p1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720"/>
              <a:buNone/>
            </a:pPr>
            <a:r>
              <a:rPr lang="en-US" sz="1200"/>
              <a:t>Copyright © 2019 by ASISTA Immigration Assistance. All rights reserved. This product or any portion thereof may not be reproduced or used without express written permission from ASISTA Immigration Assistance. </a:t>
            </a:r>
            <a:endParaRPr/>
          </a:p>
        </p:txBody>
      </p:sp>
      <p:sp>
        <p:nvSpPr>
          <p:cNvPr id="125" name="Google Shape;125;p1"/>
          <p:cNvSpPr txBox="1"/>
          <p:nvPr/>
        </p:nvSpPr>
        <p:spPr>
          <a:xfrm>
            <a:off x="500250" y="4483798"/>
            <a:ext cx="8080968" cy="1754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This project was supported by Grant No. 2017-TA-AX-K061 awarded by the Office on Violence Against Women, U.S. Department of Justice. The opinions, findings, conclusions, and recommendations expressed in this publication/program/exhibition are those of the author(s) and do not necessarily reflect the views of the Department of Justice, Office on Violence Against Women.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6" name="Google Shape;12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9035" y="358775"/>
            <a:ext cx="1828800" cy="185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 txBox="1"/>
          <p:nvPr/>
        </p:nvSpPr>
        <p:spPr>
          <a:xfrm>
            <a:off x="2358225" y="3003230"/>
            <a:ext cx="6222900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Presenter: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Amy Cheung, Senior Legal Counsel</a:t>
            </a:r>
            <a:endParaRPr sz="2400" dirty="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Cecelia Friedman Levin, Senior Policy Counsel</a:t>
            </a:r>
            <a:endParaRPr sz="2400" dirty="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do I find the INA? </a:t>
            </a:r>
            <a:endParaRPr/>
          </a:p>
        </p:txBody>
      </p:sp>
      <p:sp>
        <p:nvSpPr>
          <p:cNvPr id="198" name="Google Shape;198;p1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/>
              <a:t>Private sources: 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Printed format – GPO (government), private publishers like AILA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Legal search engines, e.g., Westlaw or Lexis</a:t>
            </a: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199" name="Google Shape;199;p1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10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use the INA? </a:t>
            </a:r>
            <a:endParaRPr/>
          </a:p>
        </p:txBody>
      </p:sp>
      <p:sp>
        <p:nvSpPr>
          <p:cNvPr id="206" name="Google Shape;206;p1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Roughly organized by topic, for example: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Definitions = Section 101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Family-based petitions = Section 204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Inadmissibility and inadmissibility waivers = Section 212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Nonimmigrant visas = Section 214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Removal proceedings = Section 240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Immigrant visas  and Adjustment of Status = Section 245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  <p:sp>
        <p:nvSpPr>
          <p:cNvPr id="207" name="Google Shape;207;p1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11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214" name="Google Shape;214;p1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Where would you expect to find the statutes on VAWA self-petition eligibility? Check all that apply: 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101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204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214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245 </a:t>
            </a:r>
            <a:endParaRPr/>
          </a:p>
        </p:txBody>
      </p:sp>
      <p:sp>
        <p:nvSpPr>
          <p:cNvPr id="215" name="Google Shape;215;p1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222" name="Google Shape;222;p1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Where would you expect to find the statutes on U visa eligibility? Check all that apply.</a:t>
            </a: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101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214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235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240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 245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640080" lvl="1" indent="-15875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  <p:sp>
        <p:nvSpPr>
          <p:cNvPr id="223" name="Google Shape;223;p1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13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Reading the statute</a:t>
            </a:r>
            <a:endParaRPr/>
          </a:p>
        </p:txBody>
      </p:sp>
      <p:sp>
        <p:nvSpPr>
          <p:cNvPr id="230" name="Google Shape;230;p1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 other facts do we need to know whether Sarah can qualify for a VAWA self-petition under the statute? How do we know that? 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Can Sarah include Daniel as a derivative on her VAWA self-petition? How do we know that?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If Sarah’s VAWA self-petition is approved, can she remarry prior to adjustment? How do we know that?</a:t>
            </a: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231" name="Google Shape;231;p1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14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cite to the INA?</a:t>
            </a:r>
            <a:endParaRPr/>
          </a:p>
        </p:txBody>
      </p:sp>
      <p:sp>
        <p:nvSpPr>
          <p:cNvPr id="238" name="Google Shape;238;p1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Sections aren’t enough; look at sub sections and sub sub sub sections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E.g., 212(a)(6)(A)(i) – unlawful entry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Can’t find the subsection on the USCIS.gov online version?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Click “next document” to see if your subsection falls on a later page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CTRL+f is your friend</a:t>
            </a:r>
            <a:endParaRPr/>
          </a:p>
        </p:txBody>
      </p:sp>
      <p:sp>
        <p:nvSpPr>
          <p:cNvPr id="239" name="Google Shape;239;p1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15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REGULATIONS: What are they, and where do they come from?</a:t>
            </a:r>
            <a:endParaRPr sz="3959"/>
          </a:p>
        </p:txBody>
      </p:sp>
      <p:sp>
        <p:nvSpPr>
          <p:cNvPr id="246" name="Google Shape;246;p1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40080" lvl="1" indent="-274320" algn="l" rtl="0">
              <a:spcBef>
                <a:spcPts val="0"/>
              </a:spcBef>
              <a:spcAft>
                <a:spcPts val="0"/>
              </a:spcAft>
              <a:buSzPts val="1960"/>
              <a:buChar char="🞑"/>
            </a:pPr>
            <a:r>
              <a:rPr lang="en-US" sz="2800"/>
              <a:t>Regulations = Federal agency interpretation of statute, i.e., how will agency carry out statute?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960"/>
              <a:buChar char="🞑"/>
            </a:pPr>
            <a:r>
              <a:rPr lang="en-US" sz="2800"/>
              <a:t>Regulations are not The Law, but the agency will follow them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960"/>
              <a:buChar char="🞑"/>
            </a:pPr>
            <a:r>
              <a:rPr lang="en-US" sz="2800"/>
              <a:t>Promulgated by agency itself through Federal Register publication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2100"/>
              <a:buChar char="■"/>
            </a:pPr>
            <a:r>
              <a:rPr lang="en-US" sz="2800"/>
              <a:t>🡪 public notice and comment 🡪 final rule 🡪 Code of Federal Regulations</a:t>
            </a:r>
            <a:endParaRPr sz="2800"/>
          </a:p>
        </p:txBody>
      </p:sp>
      <p:sp>
        <p:nvSpPr>
          <p:cNvPr id="247" name="Google Shape;247;p1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16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Regulations, continued</a:t>
            </a:r>
            <a:endParaRPr/>
          </a:p>
        </p:txBody>
      </p:sp>
      <p:sp>
        <p:nvSpPr>
          <p:cNvPr id="254" name="Google Shape;254;p1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40080" lvl="1" indent="-274320" algn="l" rtl="0">
              <a:spcBef>
                <a:spcPts val="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Regulations may be outdated if statute was amended after issuance of regulations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Example: VAWA self-petitions, I-751 waivers</a:t>
            </a:r>
            <a:endParaRPr/>
          </a:p>
          <a:p>
            <a:pPr marL="685800" lvl="2" indent="0" algn="l" rtl="0">
              <a:spcBef>
                <a:spcPts val="500"/>
              </a:spcBef>
              <a:spcAft>
                <a:spcPts val="0"/>
              </a:spcAft>
              <a:buSzPts val="1725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Much more detailed than statutes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Look to regs for deadlines, additional requirements for eligibility and filing, factors for tests, etc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Often go beyond what statute requires – ultra vires?</a:t>
            </a:r>
            <a:endParaRPr/>
          </a:p>
        </p:txBody>
      </p:sp>
      <p:sp>
        <p:nvSpPr>
          <p:cNvPr id="255" name="Google Shape;255;p1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17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do I find the regulations? </a:t>
            </a:r>
            <a:endParaRPr/>
          </a:p>
        </p:txBody>
      </p:sp>
      <p:sp>
        <p:nvSpPr>
          <p:cNvPr id="262" name="Google Shape;262;p1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Code of Federal Regulations, Title 8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https://www.ecfr.gov/cgi-bin/ECFR?page=browse</a:t>
            </a:r>
            <a:r>
              <a:rPr lang="en-US"/>
              <a:t> (most updated)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Sections 1-499 = Department of Homeland Security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Sections 1000-1399 = Executive Office for Immigration Review (EOIR)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Also published in hardcopy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Legal search engines, e.g., Westlaw or Lexis</a:t>
            </a:r>
            <a:endParaRPr/>
          </a:p>
        </p:txBody>
      </p:sp>
      <p:sp>
        <p:nvSpPr>
          <p:cNvPr id="263" name="Google Shape;263;p1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18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use the CFR? </a:t>
            </a:r>
            <a:endParaRPr/>
          </a:p>
        </p:txBody>
      </p:sp>
      <p:sp>
        <p:nvSpPr>
          <p:cNvPr id="270" name="Google Shape;270;p1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Roughly organized by topic, and roughly follows organization and section numbers of INA, e.g.: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Inadmissibility waivers for U: 8 CFR 212.17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Inadmissibility waivers for T: 8 CFR 212.16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Adjustment for U: 8 CFR 245.24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Adjustment for T: 8 CFR 245.23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DV waiver for I-751: 8 CFR 216.5</a:t>
            </a:r>
            <a:endParaRPr/>
          </a:p>
          <a:p>
            <a:pPr marL="640080" lvl="1" indent="-15875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  <p:sp>
        <p:nvSpPr>
          <p:cNvPr id="271" name="Google Shape;271;p1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19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OBJECTIVES</a:t>
            </a:r>
            <a:endParaRPr/>
          </a:p>
        </p:txBody>
      </p:sp>
      <p:sp>
        <p:nvSpPr>
          <p:cNvPr id="134" name="Google Shape;134;p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/>
              <a:t>As a result of participating in this webinar, you will be better able to: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Identify relevant sources of law and policy guidance for survivor-based forms of immigration remedies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Locate relevant statutes, regulations, and policies for survivor-based remedies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Incorporate research strategies into your legal representation work on behalf of survivors</a:t>
            </a:r>
            <a:endParaRPr/>
          </a:p>
        </p:txBody>
      </p:sp>
      <p:sp>
        <p:nvSpPr>
          <p:cNvPr id="135" name="Google Shape;135;p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use the CFR, continued</a:t>
            </a:r>
            <a:endParaRPr/>
          </a:p>
        </p:txBody>
      </p:sp>
      <p:sp>
        <p:nvSpPr>
          <p:cNvPr id="278" name="Google Shape;278;p2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Contains agency’s rules for itself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See 8 CFR 103 (DHS)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8 CFR 1003 (EOIR)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Practice Pointer: Check the regs to make sure agency is following its own rules</a:t>
            </a:r>
            <a:endParaRPr/>
          </a:p>
          <a:p>
            <a:pPr marL="640080" lvl="1" indent="-15875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279" name="Google Shape;279;p2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20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cite to the CFR? </a:t>
            </a:r>
            <a:endParaRPr/>
          </a:p>
        </p:txBody>
      </p:sp>
      <p:sp>
        <p:nvSpPr>
          <p:cNvPr id="286" name="Google Shape;286;p2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Format: Title + “CFR” + Section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E.g, 8 CFR 103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Sections not enough – look at sub sub sub sections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E.g, 8 CFR 245.24(h)(1)(iv) (factors for extreme hardship for I-929)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Pattern differs from INA – (lowercase letter)(number)(lowercase Roman numeral)</a:t>
            </a:r>
            <a:endParaRPr/>
          </a:p>
        </p:txBody>
      </p:sp>
      <p:sp>
        <p:nvSpPr>
          <p:cNvPr id="287" name="Google Shape;287;p2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21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Federal Register</a:t>
            </a:r>
            <a:endParaRPr/>
          </a:p>
        </p:txBody>
      </p:sp>
      <p:sp>
        <p:nvSpPr>
          <p:cNvPr id="294" name="Google Shape;294;p2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Daily federal publication in which agencies publish notices of new proposed regulations and final rules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Example: public charge proposed rule, Federal Register Vol. 83, No. 196, pp 51114-296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Includes reasoning for regulations, final rule may address public comments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See VAWA self-petition and U visa rules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Can be persuasive to issuing agency</a:t>
            </a:r>
            <a:endParaRPr/>
          </a:p>
        </p:txBody>
      </p:sp>
      <p:sp>
        <p:nvSpPr>
          <p:cNvPr id="295" name="Google Shape;295;p2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02" name="Google Shape;302;p2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Where should I expect to find USCIS’s interpretation of what constitutes substantial abuse for a U visa? Select all that apply.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INA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CFR  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Federal Register</a:t>
            </a:r>
            <a:endParaRPr/>
          </a:p>
          <a:p>
            <a:pPr marL="32004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Bonus question: In what section is this reg located?</a:t>
            </a:r>
            <a:endParaRPr/>
          </a:p>
        </p:txBody>
      </p:sp>
      <p:sp>
        <p:nvSpPr>
          <p:cNvPr id="303" name="Google Shape;303;p2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23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would you actually find it?</a:t>
            </a:r>
            <a:endParaRPr/>
          </a:p>
        </p:txBody>
      </p:sp>
      <p:sp>
        <p:nvSpPr>
          <p:cNvPr id="310" name="Google Shape;310;p2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USCIS’s interpretation of what constitutes “substantial mental or physical abuse” for U visa purposes? </a:t>
            </a:r>
            <a:endParaRPr/>
          </a:p>
        </p:txBody>
      </p:sp>
      <p:sp>
        <p:nvSpPr>
          <p:cNvPr id="311" name="Google Shape;311;p2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24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18" name="Google Shape;318;p2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What if Sarah and her husband lived together in her home country but never shared a residence in the US? Will USCIS find her eligible for a VAWA self-petition?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Yes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No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Not sure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609"/>
              <a:buNone/>
            </a:pPr>
            <a:endParaRPr sz="2682"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609"/>
              <a:buNone/>
            </a:pPr>
            <a:r>
              <a:rPr lang="en-US" sz="2682"/>
              <a:t>Bonus question: What’s the reg?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609"/>
              <a:buNone/>
            </a:pPr>
            <a:r>
              <a:rPr lang="en-US" sz="2682"/>
              <a:t>2</a:t>
            </a:r>
            <a:r>
              <a:rPr lang="en-US" sz="2682" baseline="30000"/>
              <a:t>nd</a:t>
            </a:r>
            <a:r>
              <a:rPr lang="en-US" sz="2682"/>
              <a:t> bonus question: How does that compare to the statute? </a:t>
            </a:r>
            <a:endParaRPr sz="2682"/>
          </a:p>
        </p:txBody>
      </p:sp>
      <p:sp>
        <p:nvSpPr>
          <p:cNvPr id="319" name="Google Shape;319;p2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25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26" name="Google Shape;326;p2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680"/>
              <a:buChar char="◻"/>
            </a:pPr>
            <a:r>
              <a:rPr lang="en-US" sz="2800"/>
              <a:t>What if Sarah remarries while her VAWA self-petition is pending? Will USCIS still consider her eligible for a self-petition?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960"/>
              <a:buChar char="🞑"/>
            </a:pPr>
            <a:r>
              <a:rPr lang="en-US" sz="2800"/>
              <a:t>Yes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960"/>
              <a:buChar char="🞑"/>
            </a:pPr>
            <a:r>
              <a:rPr lang="en-US" sz="2800"/>
              <a:t>No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960"/>
              <a:buNone/>
            </a:pPr>
            <a:endParaRPr sz="2800"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960"/>
              <a:buNone/>
            </a:pPr>
            <a:r>
              <a:rPr lang="en-US" sz="2800"/>
              <a:t>Bonus question: What’s the reg?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960"/>
              <a:buNone/>
            </a:pPr>
            <a:r>
              <a:rPr lang="en-US" sz="2800"/>
              <a:t>2</a:t>
            </a:r>
            <a:r>
              <a:rPr lang="en-US" sz="2800" baseline="30000"/>
              <a:t>nd</a:t>
            </a:r>
            <a:r>
              <a:rPr lang="en-US" sz="2800"/>
              <a:t> bonus question: How does that compare to the statute? </a:t>
            </a:r>
            <a:endParaRPr/>
          </a:p>
        </p:txBody>
      </p:sp>
      <p:sp>
        <p:nvSpPr>
          <p:cNvPr id="327" name="Google Shape;327;p2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26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CASELAW: What is it? </a:t>
            </a:r>
            <a:endParaRPr/>
          </a:p>
        </p:txBody>
      </p:sp>
      <p:sp>
        <p:nvSpPr>
          <p:cNvPr id="334" name="Google Shape;334;p2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Caselaw = court’s interpretation of statute (or regs)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Caselaw also = The Law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But only published cases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Only certain types of cases will have caselaw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Generally very little binding caselaw for Us, Ts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A little more for VAWAs, I-751</a:t>
            </a:r>
            <a:endParaRPr/>
          </a:p>
        </p:txBody>
      </p:sp>
      <p:sp>
        <p:nvSpPr>
          <p:cNvPr id="335" name="Google Shape;335;p2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27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does caselaw come from?</a:t>
            </a:r>
            <a:endParaRPr/>
          </a:p>
        </p:txBody>
      </p:sp>
      <p:sp>
        <p:nvSpPr>
          <p:cNvPr id="342" name="Google Shape;342;p2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Administrative v. Judicial case law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Makers of immigration caselaw: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Administrative Appeals Office (AAO)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Board of Immigration Appeals (BIA)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Federal Courts (district court or circuit court)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Supreme Court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What’s missing?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Where would U and T visa caselaw come from?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343" name="Google Shape;343;p2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28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do I find caselaw? </a:t>
            </a:r>
            <a:endParaRPr/>
          </a:p>
        </p:txBody>
      </p:sp>
      <p:sp>
        <p:nvSpPr>
          <p:cNvPr id="350" name="Google Shape;350;p2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Legal databases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Westlaw/Lexis: AAO, BIA, all state and federal cases (published and unpublished)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>
                <a:solidFill>
                  <a:srgbClr val="000000"/>
                </a:solidFill>
              </a:rPr>
              <a:t>Immigrant and Refugee Appellate Center – Unpublished BIA case index by subject (subscription)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Books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Kurzban, Immigration Law &amp; the Family, other immigration law treatises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Internet search 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Hit or miss, can’t tell if it’s current</a:t>
            </a:r>
            <a:endParaRPr/>
          </a:p>
        </p:txBody>
      </p:sp>
      <p:sp>
        <p:nvSpPr>
          <p:cNvPr id="351" name="Google Shape;351;p2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29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42" name="Google Shape;142;p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 research tool do you currently use the most?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Google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Westlaw/Lexis/other subscription-based legal search engine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Kurzbans/other private publications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Government website (USCIS, DOS, DOJ)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Other</a:t>
            </a:r>
            <a:endParaRPr/>
          </a:p>
        </p:txBody>
      </p:sp>
      <p:sp>
        <p:nvSpPr>
          <p:cNvPr id="143" name="Google Shape;143;p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to find caselaw, cont.</a:t>
            </a:r>
            <a:endParaRPr/>
          </a:p>
        </p:txBody>
      </p:sp>
      <p:sp>
        <p:nvSpPr>
          <p:cNvPr id="358" name="Google Shape;358;p3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Government websites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AAO: 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 u="sng">
                <a:solidFill>
                  <a:srgbClr val="000000"/>
                </a:solidFill>
                <a:hlinkClick r:id="rId3"/>
              </a:rPr>
              <a:t>Unpublished: https://www.uscis.gov/about-us/directorates-and-program-offices/administrative-appeals-office-aao/aao-non-precedent-decisions</a:t>
            </a:r>
            <a:r>
              <a:rPr lang="en-US">
                <a:solidFill>
                  <a:srgbClr val="000000"/>
                </a:solidFill>
              </a:rPr>
              <a:t> 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Adopted: https://www.uscis.gov/about-us/directorates-and-program-offices/administrative-appeals-office-aao/adopted-aao-decisions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BIA (published): 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https://www.justice.gov/eoir/ag-bia-decisions</a:t>
            </a: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359" name="Google Shape;359;p3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30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do I find AAO cases? </a:t>
            </a:r>
            <a:endParaRPr/>
          </a:p>
        </p:txBody>
      </p:sp>
      <p:sp>
        <p:nvSpPr>
          <p:cNvPr id="366" name="Google Shape;366;p3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u="sng">
                <a:solidFill>
                  <a:srgbClr val="000000"/>
                </a:solidFill>
                <a:hlinkClick r:id="rId3"/>
              </a:rPr>
              <a:t>https://www.uscis.gov/about-us/directorates-and-program-offices/administrative-appeals-office-aao/aao-non-precedent-decisions</a:t>
            </a:r>
            <a:r>
              <a:rPr lang="en-US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Boolean connectors: “and”; “or”; “not”; etc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Or by form, then date (no keyword search)</a:t>
            </a:r>
            <a:endParaRPr/>
          </a:p>
          <a:p>
            <a:pPr marL="9144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/>
              <a:t>Good if you already have date of decision and just need to see opinion</a:t>
            </a:r>
            <a:endParaRPr/>
          </a:p>
          <a:p>
            <a:pPr marL="36576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Not binding, but can be helpful for understanding USCIS interpretations</a:t>
            </a:r>
            <a:endParaRPr/>
          </a:p>
          <a:p>
            <a:pPr marL="32004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367" name="Google Shape;367;p3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31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Other sources</a:t>
            </a:r>
            <a:endParaRPr/>
          </a:p>
        </p:txBody>
      </p:sp>
      <p:sp>
        <p:nvSpPr>
          <p:cNvPr id="374" name="Google Shape;374;p3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USCIS Form Instructions</a:t>
            </a:r>
            <a:endParaRPr sz="2682"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8 CFR 103.2(a)(1) – instructions incorporated into </a:t>
            </a:r>
            <a:r>
              <a:rPr lang="en-US" sz="2405">
                <a:solidFill>
                  <a:srgbClr val="000000"/>
                </a:solidFill>
              </a:rPr>
              <a:t>regulations by regulation</a:t>
            </a:r>
            <a:endParaRPr/>
          </a:p>
          <a:p>
            <a:pPr marL="36576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None/>
            </a:pPr>
            <a:endParaRPr sz="2405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Agency Policy Memos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ASISTA website – by case type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 u="sng">
                <a:solidFill>
                  <a:schemeClr val="hlink"/>
                </a:solidFill>
                <a:hlinkClick r:id="rId3"/>
              </a:rPr>
              <a:t>USCIS: https://www.uscis.gov/legal-resources/policy-memoranda</a:t>
            </a:r>
            <a:r>
              <a:rPr lang="en-US" sz="2405">
                <a:solidFill>
                  <a:srgbClr val="FF0000"/>
                </a:solidFill>
              </a:rPr>
              <a:t> 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 u="sng">
                <a:solidFill>
                  <a:schemeClr val="hlink"/>
                </a:solidFill>
                <a:hlinkClick r:id="rId4"/>
              </a:rPr>
              <a:t>EOIR: https://www.justice.gov/eoir/oppm-log</a:t>
            </a:r>
            <a:r>
              <a:rPr lang="en-US" sz="2405"/>
              <a:t> 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Developed by agency itself to provide interpretations of law/regs and operating guidance to agency staff</a:t>
            </a:r>
            <a:endParaRPr/>
          </a:p>
          <a:p>
            <a:pPr marL="36576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None/>
            </a:pPr>
            <a:endParaRPr sz="2405"/>
          </a:p>
        </p:txBody>
      </p:sp>
      <p:sp>
        <p:nvSpPr>
          <p:cNvPr id="375" name="Google Shape;375;p3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Other sources: Practice Manuals</a:t>
            </a:r>
            <a:endParaRPr/>
          </a:p>
        </p:txBody>
      </p:sp>
      <p:sp>
        <p:nvSpPr>
          <p:cNvPr id="382" name="Google Shape;382;p3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USCIS Policy Manual and Adjudicator’s Field Manual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3"/>
              </a:rPr>
              <a:t>Policy Manual: https://www.uscis.gov/policymanual/HTML/PolicyManual.html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4"/>
              </a:rPr>
              <a:t>AFM: https://www.uscis.gov/ilink/docView/AFM/HTML/AFM/0-0-0-1.html</a:t>
            </a:r>
            <a:r>
              <a:rPr lang="en-US"/>
              <a:t>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Operating guidance for USCIS officers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Slow transition from AFM to Policy Manual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Some parts redacted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383" name="Google Shape;383;p3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33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Practice Manuals, continued</a:t>
            </a:r>
            <a:endParaRPr/>
          </a:p>
        </p:txBody>
      </p:sp>
      <p:sp>
        <p:nvSpPr>
          <p:cNvPr id="390" name="Google Shape;390;p3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AAO Practice Manual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https://www.uscis.gov/aao-practice-manual</a:t>
            </a:r>
            <a:r>
              <a:rPr lang="en-US"/>
              <a:t>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Immigration Court Practice Manual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https://www.justice.gov/eoir/office-chief-immigration-judge-0</a:t>
            </a:r>
            <a:r>
              <a:rPr lang="en-US"/>
              <a:t>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BIA Practice Manual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https://www.justice.gov/eoir/board-immigration-appeals-2</a:t>
            </a:r>
            <a:r>
              <a:rPr lang="en-US"/>
              <a:t> </a:t>
            </a:r>
            <a:endParaRPr/>
          </a:p>
        </p:txBody>
      </p:sp>
      <p:sp>
        <p:nvSpPr>
          <p:cNvPr id="391" name="Google Shape;391;p3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34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Foreign Affairs Manual (FAM)</a:t>
            </a:r>
            <a:endParaRPr/>
          </a:p>
        </p:txBody>
      </p:sp>
      <p:sp>
        <p:nvSpPr>
          <p:cNvPr id="398" name="Google Shape;398;p3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FAM is Department of State manual for consular officers </a:t>
            </a:r>
            <a:r>
              <a:rPr lang="en-US" sz="2682" b="1" u="sng">
                <a:solidFill>
                  <a:schemeClr val="hlink"/>
                </a:solidFill>
                <a:hlinkClick r:id="rId3"/>
              </a:rPr>
              <a:t>https://fam.state.gov/FAM/FAM.aspx?ID=09FAM</a:t>
            </a:r>
            <a:endParaRPr sz="2682" b="1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Describes visa requirements and processing, interview process, and agency interpretation of some statutes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9 FAM [+section]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Generally organized by Nonimmigrant visas (NIV) and Immigrant visas (IV)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595"/>
              <a:buChar char="■"/>
            </a:pPr>
            <a:r>
              <a:rPr lang="en-US" sz="2127"/>
              <a:t>See, e.g., 9 FAM 402.6 (T, U, and S visas)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/>
              <a:t>Also has keyword search</a:t>
            </a:r>
            <a:endParaRPr/>
          </a:p>
          <a:p>
            <a:pPr marL="640080" lvl="1" indent="-167417" algn="l" rtl="0">
              <a:spcBef>
                <a:spcPts val="550"/>
              </a:spcBef>
              <a:spcAft>
                <a:spcPts val="0"/>
              </a:spcAft>
              <a:buSzPts val="1683"/>
              <a:buNone/>
            </a:pPr>
            <a:endParaRPr sz="2405"/>
          </a:p>
        </p:txBody>
      </p:sp>
      <p:sp>
        <p:nvSpPr>
          <p:cNvPr id="399" name="Google Shape;399;p3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35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3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What would you do?</a:t>
            </a:r>
            <a:endParaRPr/>
          </a:p>
        </p:txBody>
      </p:sp>
      <p:sp>
        <p:nvSpPr>
          <p:cNvPr id="406" name="Google Shape;406;p3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Your U-3 client goes for her consular interview, and the officer asks her about the U-1’s qualifying crime and helpfulness to law enforcement. The U-3 doesn’t know the answers and the visa is denied. </a:t>
            </a:r>
            <a:endParaRPr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How would you argue that the denial was incorrect? That the officer’s questioning was inappropriate? What sources would you use to support your argument?</a:t>
            </a:r>
            <a:endParaRPr/>
          </a:p>
        </p:txBody>
      </p:sp>
      <p:sp>
        <p:nvSpPr>
          <p:cNvPr id="407" name="Google Shape;407;p3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36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Legislative History</a:t>
            </a:r>
            <a:endParaRPr/>
          </a:p>
        </p:txBody>
      </p:sp>
      <p:sp>
        <p:nvSpPr>
          <p:cNvPr id="414" name="Google Shape;414;p3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>
                <a:solidFill>
                  <a:srgbClr val="000000"/>
                </a:solidFill>
              </a:rPr>
              <a:t>Congress may state in the law what its goals are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>
                <a:solidFill>
                  <a:srgbClr val="000000"/>
                </a:solidFill>
              </a:rPr>
              <a:t>E.g., U purpose; VAWAs can overcome reinstatement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>
                <a:solidFill>
                  <a:srgbClr val="000000"/>
                </a:solidFill>
              </a:rPr>
              <a:t>Also see conference reports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Should be persuasive if agency action/interpretation is contrary to Congressional intent</a:t>
            </a:r>
            <a:endParaRPr>
              <a:solidFill>
                <a:srgbClr val="000000"/>
              </a:solidFill>
            </a:endParaRPr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Records of Congressional debates and speeches may demonstrate Congress’s intent in creating a law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Helps to make sense of ambiguous language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>
                <a:solidFill>
                  <a:srgbClr val="000000"/>
                </a:solidFill>
              </a:rPr>
              <a:t>E.g., Exceptional circumstances for VAWA motions to reopen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  <p:sp>
        <p:nvSpPr>
          <p:cNvPr id="415" name="Google Shape;415;p3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37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3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to find Legislative History</a:t>
            </a:r>
            <a:endParaRPr/>
          </a:p>
        </p:txBody>
      </p:sp>
      <p:sp>
        <p:nvSpPr>
          <p:cNvPr id="422" name="Google Shape;422;p3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Look to Congressional Record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rgbClr val="FF0000"/>
                </a:solidFill>
                <a:hlinkClick r:id="rId3"/>
              </a:rPr>
              <a:t>https://www.congress.gov/congressional-record</a:t>
            </a:r>
            <a:endParaRPr>
              <a:solidFill>
                <a:srgbClr val="FF0000"/>
              </a:solidFill>
            </a:endParaRPr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>
                <a:solidFill>
                  <a:srgbClr val="000000"/>
                </a:solidFill>
              </a:rPr>
              <a:t>Need additional info to locate the record, such as: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>
                <a:solidFill>
                  <a:srgbClr val="000000"/>
                </a:solidFill>
              </a:rPr>
              <a:t>Citation for the law for which you are seeking the record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>
                <a:solidFill>
                  <a:srgbClr val="000000"/>
                </a:solidFill>
              </a:rPr>
              <a:t>See USCIS.gov version of INA for footnotes with citations to Public Laws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>
                <a:solidFill>
                  <a:srgbClr val="000000"/>
                </a:solidFill>
              </a:rPr>
              <a:t>Date on which debate/conference report was passed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423" name="Google Shape;423;p3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38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Foreign Law</a:t>
            </a:r>
            <a:endParaRPr/>
          </a:p>
        </p:txBody>
      </p:sp>
      <p:sp>
        <p:nvSpPr>
          <p:cNvPr id="430" name="Google Shape;430;p3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Most common in questions of marriage and adoption, i.e., establishing qualifying relationship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Best source = family law of country in which marriage or adoption took place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Some not available online or in English</a:t>
            </a:r>
            <a:endParaRPr/>
          </a:p>
        </p:txBody>
      </p:sp>
      <p:sp>
        <p:nvSpPr>
          <p:cNvPr id="431" name="Google Shape;431;p3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39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50" name="Google Shape;150;p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How easily can you locate relevant statutes and regulations when you are doing research?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Very easily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Pretty easily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Not very easily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Not at all easily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What are statutes and regulations?</a:t>
            </a:r>
            <a:endParaRPr/>
          </a:p>
        </p:txBody>
      </p:sp>
      <p:sp>
        <p:nvSpPr>
          <p:cNvPr id="151" name="Google Shape;151;p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4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What would you do?</a:t>
            </a:r>
            <a:endParaRPr/>
          </a:p>
        </p:txBody>
      </p:sp>
      <p:sp>
        <p:nvSpPr>
          <p:cNvPr id="438" name="Google Shape;438;p4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Sarah tells you that she was married before in her home country but that she was only 15. She never got a divorce but has consulted a family law attorney in her country who said the age of consent for marriage is 17, so it wasn’t a legal marriage.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 would you do?</a:t>
            </a:r>
            <a:endParaRPr/>
          </a:p>
        </p:txBody>
      </p:sp>
      <p:sp>
        <p:nvSpPr>
          <p:cNvPr id="439" name="Google Shape;439;p4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40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How to Find Foreign Law</a:t>
            </a:r>
            <a:endParaRPr/>
          </a:p>
        </p:txBody>
      </p:sp>
      <p:sp>
        <p:nvSpPr>
          <p:cNvPr id="446" name="Google Shape;446;p4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Options: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LOC country guides – other secondary sources?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Library of Congress “Ask a Librarian” service</a:t>
            </a:r>
            <a:endParaRPr/>
          </a:p>
          <a:p>
            <a:pPr marL="914400" lvl="2" indent="-228600" algn="l" rtl="0"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https://www.loc.gov/rr/askalib/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Law school libraries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/>
              <a:t>Expert, e.g. family law attorney from country in question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Other?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447" name="Google Shape;447;p4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41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Takeaways</a:t>
            </a:r>
            <a:endParaRPr/>
          </a:p>
        </p:txBody>
      </p:sp>
      <p:sp>
        <p:nvSpPr>
          <p:cNvPr id="454" name="Google Shape;454;p4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Always do your own research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 general, start with the statute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Check if regs, policy memos, and caselaw are current</a:t>
            </a:r>
            <a:endParaRPr/>
          </a:p>
        </p:txBody>
      </p:sp>
      <p:sp>
        <p:nvSpPr>
          <p:cNvPr id="455" name="Google Shape;455;p4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42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Thank you</a:t>
            </a:r>
            <a:endParaRPr/>
          </a:p>
        </p:txBody>
      </p:sp>
      <p:sp>
        <p:nvSpPr>
          <p:cNvPr id="462" name="Google Shape;462;p4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Amy Cheung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3"/>
              </a:rPr>
              <a:t>amy@asistahelp.org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Technical Assistance: 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4"/>
              </a:rPr>
              <a:t>Questions@asistahelp.org</a:t>
            </a:r>
            <a:endParaRPr/>
          </a:p>
          <a:p>
            <a:pPr marL="640080" lvl="1" indent="-274320" algn="l" rtl="0">
              <a:spcBef>
                <a:spcPts val="550"/>
              </a:spcBef>
              <a:spcAft>
                <a:spcPts val="0"/>
              </a:spcAft>
              <a:buSzPts val="1820"/>
              <a:buChar char="🞑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http://www.asistahelp.org/en/technical_assistance/</a:t>
            </a:r>
            <a:endParaRPr/>
          </a:p>
          <a:p>
            <a:pPr marL="365760" lvl="1" indent="0" algn="l" rtl="0"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  <p:pic>
        <p:nvPicPr>
          <p:cNvPr id="463" name="Google Shape;463;p4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67330" y="4907934"/>
            <a:ext cx="1512307" cy="1522809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4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43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Why Aren’t Google and Samples Enough?</a:t>
            </a:r>
            <a:endParaRPr sz="3959"/>
          </a:p>
        </p:txBody>
      </p:sp>
      <p:sp>
        <p:nvSpPr>
          <p:cNvPr id="158" name="Google Shape;158;p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/>
              <a:t>“There is nothing strategic or tactical about ignorance.”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Ethical duty to do your legal research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Could miss key issues, recent developments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Samples may be incorrect or outdated</a:t>
            </a:r>
            <a:endParaRPr/>
          </a:p>
        </p:txBody>
      </p:sp>
      <p:sp>
        <p:nvSpPr>
          <p:cNvPr id="159" name="Google Shape;159;p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5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Your case</a:t>
            </a:r>
            <a:endParaRPr/>
          </a:p>
        </p:txBody>
      </p:sp>
      <p:sp>
        <p:nvSpPr>
          <p:cNvPr id="166" name="Google Shape;166;p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Sarah EWI’d in 2002. She left her son, Daniel, in home country. 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She met and married Mark, a US citizen, in 2006.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Sarah divorced Mark because he physically and emotionally abused her. </a:t>
            </a:r>
            <a:endParaRPr/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167" name="Google Shape;167;p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6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wentieth Century"/>
              <a:buNone/>
            </a:pPr>
            <a:r>
              <a:rPr lang="en-US" sz="3959"/>
              <a:t>SOURCES OF IMMIGRATION LAW</a:t>
            </a:r>
            <a:endParaRPr sz="3959"/>
          </a:p>
        </p:txBody>
      </p:sp>
      <p:sp>
        <p:nvSpPr>
          <p:cNvPr id="175" name="Google Shape;175;p7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STATUTE: Immigration and Nationality Act (INA)</a:t>
            </a:r>
            <a:endParaRPr sz="3959"/>
          </a:p>
        </p:txBody>
      </p:sp>
      <p:sp>
        <p:nvSpPr>
          <p:cNvPr id="182" name="Google Shape;182;p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Statute = The Law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Passed by both houses of Congress and signed by President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All statutes for Us, Ts, VAWAs, and I-751s contained in INA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aka 8 USC [+ section number, generally 1101-1537]</a:t>
            </a:r>
            <a:endParaRPr/>
          </a:p>
        </p:txBody>
      </p:sp>
      <p:sp>
        <p:nvSpPr>
          <p:cNvPr id="183" name="Google Shape;183;p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8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Where do I find the INA?</a:t>
            </a:r>
            <a:endParaRPr/>
          </a:p>
        </p:txBody>
      </p:sp>
      <p:sp>
        <p:nvSpPr>
          <p:cNvPr id="190" name="Google Shape;190;p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9"/>
              <a:buNone/>
            </a:pPr>
            <a:r>
              <a:rPr lang="en-US" sz="2682"/>
              <a:t>Free online sources: 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INA citations: </a:t>
            </a:r>
            <a:r>
              <a:rPr lang="en-US" sz="2682" u="sng">
                <a:solidFill>
                  <a:schemeClr val="hlink"/>
                </a:solidFill>
                <a:hlinkClick r:id="rId3"/>
              </a:rPr>
              <a:t>https://www.uscis.gov/ilink/docView/SLB/HTML/SLB/act.html</a:t>
            </a:r>
            <a:endParaRPr sz="2682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US Code citations: 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 u="sng">
                <a:solidFill>
                  <a:schemeClr val="hlink"/>
                </a:solidFill>
                <a:hlinkClick r:id="rId4"/>
              </a:rPr>
              <a:t>http://uscode.house.gov/browse/prelim@title8/chapter12&amp;edition=prelim</a:t>
            </a:r>
            <a:r>
              <a:rPr lang="en-US" sz="2405"/>
              <a:t> </a:t>
            </a:r>
            <a:endParaRPr/>
          </a:p>
          <a:p>
            <a:pPr marL="640080" lvl="1" indent="-27432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683"/>
              <a:buChar char="🞑"/>
            </a:pPr>
            <a:r>
              <a:rPr lang="en-US" sz="2405" u="sng">
                <a:solidFill>
                  <a:schemeClr val="hlink"/>
                </a:solidFill>
                <a:hlinkClick r:id="rId5"/>
              </a:rPr>
              <a:t>https://www.govinfo.gov/app/collection/USCODE</a:t>
            </a:r>
            <a:endParaRPr sz="2405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INA to US Code conversion: private publishers, e.g., </a:t>
            </a:r>
            <a:r>
              <a:rPr lang="en-US" sz="2682" u="sng">
                <a:solidFill>
                  <a:schemeClr val="hlink"/>
                </a:solidFill>
                <a:hlinkClick r:id="rId6"/>
              </a:rPr>
              <a:t>https://www.soundimmigration.com/ina-to-usc-conversion-table/</a:t>
            </a:r>
            <a:r>
              <a:rPr lang="en-US" sz="2682"/>
              <a:t> ; Kurzbans</a:t>
            </a:r>
            <a:endParaRPr sz="2682"/>
          </a:p>
        </p:txBody>
      </p:sp>
      <p:sp>
        <p:nvSpPr>
          <p:cNvPr id="191" name="Google Shape;191;p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90"/>
              <a:t>9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an">
  <a:themeElements>
    <a:clrScheme name="Elemental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Elemental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2528</Words>
  <Application>Microsoft Macintosh PowerPoint</Application>
  <PresentationFormat>On-screen Show (4:3)</PresentationFormat>
  <Paragraphs>381</Paragraphs>
  <Slides>43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Median</vt:lpstr>
      <vt:lpstr>Median</vt:lpstr>
      <vt:lpstr>SUPPORTING YOUR LEGAL ARGUMENTS: TECHNIQUES FOR RESEARCHING REMEDIES FOR SURVIVORS OF DOMESTIC AND SEXUAL VIOLENCE</vt:lpstr>
      <vt:lpstr>OBJECTIVES</vt:lpstr>
      <vt:lpstr>POLL</vt:lpstr>
      <vt:lpstr>POLL</vt:lpstr>
      <vt:lpstr>Why Aren’t Google and Samples Enough?</vt:lpstr>
      <vt:lpstr>Your case</vt:lpstr>
      <vt:lpstr>SOURCES OF IMMIGRATION LAW</vt:lpstr>
      <vt:lpstr>STATUTE: Immigration and Nationality Act (INA)</vt:lpstr>
      <vt:lpstr>Where do I find the INA?</vt:lpstr>
      <vt:lpstr>Where do I find the INA? </vt:lpstr>
      <vt:lpstr>How do I use the INA? </vt:lpstr>
      <vt:lpstr>POLL</vt:lpstr>
      <vt:lpstr>POLL</vt:lpstr>
      <vt:lpstr>Reading the statute</vt:lpstr>
      <vt:lpstr>How do I cite to the INA?</vt:lpstr>
      <vt:lpstr>REGULATIONS: What are they, and where do they come from?</vt:lpstr>
      <vt:lpstr>Regulations, continued</vt:lpstr>
      <vt:lpstr>Where do I find the regulations? </vt:lpstr>
      <vt:lpstr>How do I use the CFR? </vt:lpstr>
      <vt:lpstr>How do I use the CFR, continued</vt:lpstr>
      <vt:lpstr>How do I cite to the CFR? </vt:lpstr>
      <vt:lpstr>Federal Register</vt:lpstr>
      <vt:lpstr>POLL</vt:lpstr>
      <vt:lpstr>How would you actually find it?</vt:lpstr>
      <vt:lpstr>POLL</vt:lpstr>
      <vt:lpstr>POLL</vt:lpstr>
      <vt:lpstr>CASELAW: What is it? </vt:lpstr>
      <vt:lpstr>Where does caselaw come from?</vt:lpstr>
      <vt:lpstr>Where do I find caselaw? </vt:lpstr>
      <vt:lpstr>Where to find caselaw, cont.</vt:lpstr>
      <vt:lpstr>How do I find AAO cases? </vt:lpstr>
      <vt:lpstr>Other sources</vt:lpstr>
      <vt:lpstr>Other sources: Practice Manuals</vt:lpstr>
      <vt:lpstr>Practice Manuals, continued</vt:lpstr>
      <vt:lpstr>Foreign Affairs Manual (FAM)</vt:lpstr>
      <vt:lpstr>What would you do?</vt:lpstr>
      <vt:lpstr>Legislative History</vt:lpstr>
      <vt:lpstr>How to find Legislative History</vt:lpstr>
      <vt:lpstr>Foreign Law</vt:lpstr>
      <vt:lpstr>What would you do?</vt:lpstr>
      <vt:lpstr>How to Find Foreign Law</vt:lpstr>
      <vt:lpstr>Takeaways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YOUR LEGAL ARGUMENTS: TECHNIQUES FOR RESEARCHING REMEDIES FOR SURVIVORS OF DOMESTIC AND SEXUAL VIOLENCE</dc:title>
  <dc:creator>Amy Cheung</dc:creator>
  <cp:lastModifiedBy>Maria Lazzarino</cp:lastModifiedBy>
  <cp:revision>3</cp:revision>
  <dcterms:created xsi:type="dcterms:W3CDTF">2018-11-19T13:52:47Z</dcterms:created>
  <dcterms:modified xsi:type="dcterms:W3CDTF">2019-07-26T20:03:32Z</dcterms:modified>
</cp:coreProperties>
</file>