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4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442FCC6-DA7D-4622-9F96-F5342D82284E}">
  <a:tblStyle styleId="{7442FCC6-DA7D-4622-9F96-F5342D82284E}" styleName="Table_0">
    <a:wholeTbl>
      <a:tcTxStyle b="off" i="off">
        <a:font>
          <a:latin typeface="Tw Cen MT"/>
          <a:ea typeface="Tw Cen MT"/>
          <a:cs typeface="Tw Cen M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AEFF7"/>
          </a:solidFill>
        </a:fill>
      </a:tcStyle>
    </a:wholeTbl>
    <a:band1H>
      <a:tcTxStyle b="off" i="off"/>
      <a:tcStyle>
        <a:tcBdr/>
        <a:fill>
          <a:solidFill>
            <a:srgbClr val="D1DEEE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1DEEE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8862" autoAdjust="0"/>
  </p:normalViewPr>
  <p:slideViewPr>
    <p:cSldViewPr snapToGrid="0">
      <p:cViewPr varScale="1">
        <p:scale>
          <a:sx n="108" d="100"/>
          <a:sy n="108" d="100"/>
        </p:scale>
        <p:origin x="-16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808824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187" name="Google Shape;187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02" name="Google Shape;20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9" name="Google Shape;209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18" name="Google Shape;218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5" name="Google Shape;22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226" name="Google Shape;226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34" name="Google Shape;234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42" name="Google Shape;242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8" name="Google Shape;24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49" name="Google Shape;249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57" name="Google Shape;257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4" name="Google Shape;26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65" name="Google Shape;265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72" name="Google Shape;27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79" name="Google Shape;279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6" name="Google Shape;28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287" name="Google Shape;287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4" name="Google Shape;29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95" name="Google Shape;295;p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02" name="Google Shape;302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8" name="Google Shape;308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09" name="Google Shape;309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5" name="Google Shape;315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6" name="Google Shape;316;p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23" name="Google Shape;323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0" name="Google Shape;330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31" name="Google Shape;331;p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8" name="Google Shape;33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39" name="Google Shape;339;p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6" name="Google Shape;34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2" name="Google Shape;35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9" name="Google Shape;35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6" name="Google Shape;366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367" name="Google Shape;367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4" name="Google Shape;374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2" name="Google Shape;382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83" name="Google Shape;383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90" name="Google Shape;39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urier New"/>
              <a:buNone/>
            </a:pPr>
            <a:endParaRPr dirty="0"/>
          </a:p>
        </p:txBody>
      </p:sp>
      <p:sp>
        <p:nvSpPr>
          <p:cNvPr id="397" name="Google Shape;39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4" name="Google Shape;404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1" name="Google Shape;41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8" name="Google Shape;41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4" name="Google Shape;164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172" name="Google Shape;17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9" name="Google Shape;17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20"/>
              <a:buFont typeface="Twentieth Century"/>
              <a:buNone/>
              <a:defRPr sz="1700"/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840"/>
              <a:buFont typeface="Twentieth Century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Font typeface="Twentieth Century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675"/>
              <a:buFont typeface="Twentieth Century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585"/>
              <a:buFont typeface="Twentieth Century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5" name="Google Shape;95;p12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6" name="Google Shape;96;p12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wentieth Century"/>
              <a:buNone/>
              <a:defRPr sz="2800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9" name="Google Shape;99;p12"/>
          <p:cNvSpPr txBox="1">
            <a:spLocks noGrp="1"/>
          </p:cNvSpPr>
          <p:nvPr>
            <p:ph type="dt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ftr" idx="11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>
            <a:spLocks noGrp="1"/>
          </p:cNvSpPr>
          <p:nvPr>
            <p:ph type="pic" idx="2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D1DEE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1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dt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6" name="Google Shape;116;p14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7" name="Google Shape;47;p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sz="4400" b="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3" name="Google Shape;53;p6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" name="Google Shape;54;p6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5" name="Google Shape;55;p6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body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50" tIns="182875" rIns="137150" bIns="914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60"/>
              <a:buChar char="?"/>
              <a:defRPr/>
            </a:lvl2pPr>
            <a:lvl3pPr marL="1371600" lvl="2" indent="-314325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5" name="Google Shape;35;p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amy@asistahelp.org" TargetMode="External"/><Relationship Id="rId4" Type="http://schemas.openxmlformats.org/officeDocument/2006/relationships/hyperlink" Target="mailto:laura@asistahelp.org" TargetMode="External"/><Relationship Id="rId5" Type="http://schemas.openxmlformats.org/officeDocument/2006/relationships/hyperlink" Target="http://www.asistahelp.org/en/technical_assistance/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>
            <a:spLocks noGrp="1"/>
          </p:cNvSpPr>
          <p:nvPr>
            <p:ph type="ctrTitle"/>
          </p:nvPr>
        </p:nvSpPr>
        <p:spPr>
          <a:xfrm>
            <a:off x="2362200" y="936215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959"/>
              <a:buFont typeface="Twentieth Century"/>
              <a:buNone/>
            </a:pPr>
            <a:r>
              <a:rPr lang="en-US" sz="3200" dirty="0"/>
              <a:t>REMOVAL PROCEEDINGS: PURSUING LEGAL RELIEF FOR IMMIGRANT SURVIVORS OF DOMESTIC VIOLENCE AND SEXUAL ASSAULT</a:t>
            </a:r>
            <a:endParaRPr sz="3200" dirty="0"/>
          </a:p>
        </p:txBody>
      </p:sp>
      <p:pic>
        <p:nvPicPr>
          <p:cNvPr id="123" name="Google Shape;12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358775"/>
            <a:ext cx="1828800" cy="185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5"/>
          <p:cNvSpPr txBox="1"/>
          <p:nvPr/>
        </p:nvSpPr>
        <p:spPr>
          <a:xfrm>
            <a:off x="2358218" y="3263292"/>
            <a:ext cx="62230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Presenters: </a:t>
            </a:r>
            <a:endParaRPr sz="20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Laura Flores Bachman, Senior Legal Counsel </a:t>
            </a:r>
            <a:endParaRPr sz="20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Amy Cheung, Senior Legal Counsel</a:t>
            </a:r>
            <a:endParaRPr sz="2000" b="0" i="0" u="none" strike="noStrike" cap="none" dirty="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5" name="Google Shape;125;p15"/>
          <p:cNvSpPr txBox="1"/>
          <p:nvPr/>
        </p:nvSpPr>
        <p:spPr>
          <a:xfrm>
            <a:off x="614806" y="4687078"/>
            <a:ext cx="7966411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This project was supported by Grant No. 2017-TA-AX-K061 awarded by the Office on Violence Against Women, U.S. Department of Justice. The opinions, findings, conclusions, and recommendations expressed in this publication/program/exhibition are those of the author(s) and do not necessarily reflect the views of the Department of Justice, Office on Violence Against Women.</a:t>
            </a:r>
            <a:endParaRPr sz="16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6" name="Google Shape;126;p15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"/>
              <a:buNone/>
            </a:pPr>
            <a:r>
              <a:rPr lang="en-US" sz="1200"/>
              <a:t>Copyright © 2019 by ASISTA Immigration Assistance. All rights reserved. This product or any portion thereof may not be reproduced or used without express written permission from ASISTA Immigration Assistance.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Pleading to NTA</a:t>
            </a:r>
            <a:endParaRPr/>
          </a:p>
        </p:txBody>
      </p:sp>
      <p:sp>
        <p:nvSpPr>
          <p:cNvPr id="190" name="Google Shape;190;p2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10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191" name="Google Shape;191;p2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When pleading: 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Check for accuracy of allegations and charge(s)</a:t>
            </a:r>
            <a:endParaRPr dirty="0"/>
          </a:p>
          <a:p>
            <a:pPr marL="102870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Is client properly charged under 212 or 237? </a:t>
            </a:r>
            <a:endParaRPr dirty="0"/>
          </a:p>
          <a:p>
            <a:pPr marL="102870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Are manner and date of entry correct</a:t>
            </a:r>
            <a:r>
              <a:rPr lang="en-US" dirty="0" smtClean="0"/>
              <a:t>?</a:t>
            </a:r>
            <a:endParaRPr lang="en-US" dirty="0"/>
          </a:p>
          <a:p>
            <a:pPr marL="685800" lvl="2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None/>
            </a:pP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Conceding allegations and charge relieves DHS of its burden to prove its case</a:t>
            </a:r>
            <a:endParaRPr dirty="0"/>
          </a:p>
          <a:p>
            <a:pPr marL="102870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DHS must prove alienage by clear and convincing evidence</a:t>
            </a:r>
            <a:endParaRPr dirty="0"/>
          </a:p>
          <a:p>
            <a:pPr marL="102870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What if client has a strong case for relief?</a:t>
            </a:r>
            <a:endParaRPr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wentieth Century"/>
              <a:buNone/>
            </a:pPr>
            <a:r>
              <a:rPr lang="en-US">
                <a:solidFill>
                  <a:srgbClr val="000000"/>
                </a:solidFill>
              </a:rPr>
              <a:t>Special VAWA Challenge</a:t>
            </a:r>
            <a:endParaRPr/>
          </a:p>
        </p:txBody>
      </p:sp>
      <p:sp>
        <p:nvSpPr>
          <p:cNvPr id="198" name="Google Shape;198;p25"/>
          <p:cNvSpPr txBox="1">
            <a:spLocks noGrp="1"/>
          </p:cNvSpPr>
          <p:nvPr>
            <p:ph type="body" idx="1"/>
          </p:nvPr>
        </p:nvSpPr>
        <p:spPr>
          <a:xfrm>
            <a:off x="612648" y="1600201"/>
            <a:ext cx="7803158" cy="5017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212(a)(6)(A) VAWA </a:t>
            </a:r>
            <a:r>
              <a:rPr lang="en-US" sz="2800" i="1">
                <a:latin typeface="Calibri"/>
                <a:ea typeface="Calibri"/>
                <a:cs typeface="Calibri"/>
                <a:sym typeface="Calibri"/>
              </a:rPr>
              <a:t>exception</a:t>
            </a:r>
            <a:r>
              <a:rPr lang="en-US"/>
              <a:t>:</a:t>
            </a:r>
            <a:br>
              <a:rPr lang="en-US"/>
            </a:br>
            <a:endParaRPr/>
          </a:p>
          <a:p>
            <a:pPr marL="8001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Noto Sans Symbols"/>
              <a:buChar char="▪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Is a “VAWA self-petitioner”</a:t>
            </a:r>
            <a:endParaRPr/>
          </a:p>
          <a:p>
            <a:pPr marL="107442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Noto Sans Symbols"/>
              <a:buChar char="▪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“VAWA self-petitioner” includes survivors presenting DV based Conditional Residency waivers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None/>
            </a:pPr>
            <a:endParaRPr/>
          </a:p>
          <a:p>
            <a:pPr marL="8001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Noto Sans Symbols"/>
              <a:buChar char="▪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Suffered battery/extreme cruelty or child suffered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None/>
            </a:pPr>
            <a:endParaRPr/>
          </a:p>
          <a:p>
            <a:pPr marL="8001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Noto Sans Symbols"/>
              <a:buChar char="▪"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Substantial connection between battery/extreme cruelty and unlawful entry</a:t>
            </a:r>
            <a:endParaRPr/>
          </a:p>
          <a:p>
            <a:pPr marL="91440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2400"/>
              <a:buFont typeface="Noto Sans Symbols"/>
              <a:buNone/>
            </a:pPr>
            <a:endParaRPr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199" name="Google Shape;199;p25"/>
          <p:cNvSpPr txBox="1">
            <a:spLocks noGrp="1"/>
          </p:cNvSpPr>
          <p:nvPr>
            <p:ph type="sldNum" idx="12"/>
          </p:nvPr>
        </p:nvSpPr>
        <p:spPr>
          <a:xfrm>
            <a:off x="1143000" y="1272222"/>
            <a:ext cx="40005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11</a:t>
            </a:fld>
            <a:endParaRPr sz="119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6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US"/>
              <a:t>Obtaining Relief in Removal</a:t>
            </a:r>
            <a:endParaRPr/>
          </a:p>
        </p:txBody>
      </p:sp>
      <p:sp>
        <p:nvSpPr>
          <p:cNvPr id="205" name="Google Shape;205;p26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12</a:t>
            </a:fld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lang="en-US" sz="3959"/>
              <a:t>Obtaining Relief in Removal Proceedings</a:t>
            </a:r>
            <a:endParaRPr sz="3959"/>
          </a:p>
        </p:txBody>
      </p:sp>
      <p:sp>
        <p:nvSpPr>
          <p:cNvPr id="212" name="Google Shape;212;p27"/>
          <p:cNvSpPr txBox="1">
            <a:spLocks noGrp="1"/>
          </p:cNvSpPr>
          <p:nvPr>
            <p:ph type="body" idx="1"/>
          </p:nvPr>
        </p:nvSpPr>
        <p:spPr>
          <a:xfrm>
            <a:off x="612650" y="1600200"/>
            <a:ext cx="8153400" cy="50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sz="2400" dirty="0"/>
              <a:t>Jurisdiction of immigration judge limited to matters authorized by statute or delegated by AG 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</p:txBody>
      </p:sp>
      <p:sp>
        <p:nvSpPr>
          <p:cNvPr id="213" name="Google Shape;213;p2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13</a:t>
            </a:fld>
            <a:endParaRPr sz="1190">
              <a:solidFill>
                <a:srgbClr val="FFFFFF"/>
              </a:solidFill>
            </a:endParaRPr>
          </a:p>
        </p:txBody>
      </p:sp>
      <p:graphicFrame>
        <p:nvGraphicFramePr>
          <p:cNvPr id="214" name="Google Shape;214;p27"/>
          <p:cNvGraphicFramePr/>
          <p:nvPr/>
        </p:nvGraphicFramePr>
        <p:xfrm>
          <a:off x="1438180" y="2728610"/>
          <a:ext cx="6405650" cy="3664750"/>
        </p:xfrm>
        <a:graphic>
          <a:graphicData uri="http://schemas.openxmlformats.org/drawingml/2006/table">
            <a:tbl>
              <a:tblPr firstRow="1" bandRow="1">
                <a:noFill/>
                <a:tableStyleId>{7442FCC6-DA7D-4622-9F96-F5342D82284E}</a:tableStyleId>
              </a:tblPr>
              <a:tblGrid>
                <a:gridCol w="3202825"/>
                <a:gridCol w="3202825"/>
              </a:tblGrid>
              <a:tr h="4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No jurisdiction for IJ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Yes jurisdiction for IJ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709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U/T nonimmigrant status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212(d)(3) nonimmigrant waiver (7</a:t>
                      </a:r>
                      <a:r>
                        <a:rPr lang="en-US" sz="1800" u="none" strike="noStrike" cap="none" baseline="30000"/>
                        <a:t>th</a:t>
                      </a:r>
                      <a:r>
                        <a:rPr lang="en-US" sz="1800" u="none" strike="noStrike" cap="none"/>
                        <a:t> &amp; 11</a:t>
                      </a:r>
                      <a:r>
                        <a:rPr lang="en-US" sz="1800" u="none" strike="noStrike" cap="none" baseline="30000"/>
                        <a:t>th</a:t>
                      </a:r>
                      <a:r>
                        <a:rPr lang="en-US" sz="1800" u="none" strike="noStrike" cap="none"/>
                        <a:t> circuits)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4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U/T Adjustment of status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1013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VAWA self-petition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wentieth Century"/>
                        <a:buNone/>
                      </a:pPr>
                      <a:r>
                        <a:rPr lang="en-US" sz="1800" u="none" strike="noStrike" cap="none"/>
                        <a:t>245(a) adjustment of status (incl. VAWA)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709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Initial I-751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I-751 review of denial by USCIS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41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VAWA Cancellation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Adjustment of Status</a:t>
            </a:r>
            <a:endParaRPr/>
          </a:p>
        </p:txBody>
      </p:sp>
      <p:sp>
        <p:nvSpPr>
          <p:cNvPr id="221" name="Google Shape;221;p2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9"/>
              <a:buFont typeface="Wingdings" charset="2"/>
              <a:buChar char="§"/>
            </a:pPr>
            <a:r>
              <a:rPr lang="en-US" sz="2682" dirty="0"/>
              <a:t>Most relevant to VAWA self-petition adjustments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9"/>
              <a:buFont typeface="Wingdings" charset="2"/>
              <a:buChar char="§"/>
            </a:pPr>
            <a:r>
              <a:rPr lang="en-US" sz="2682" dirty="0"/>
              <a:t>No limit on number of AOS granted per year (no cap)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9"/>
              <a:buFont typeface="Wingdings" charset="2"/>
              <a:buChar char="§"/>
            </a:pPr>
            <a:r>
              <a:rPr lang="en-US" sz="2682" dirty="0"/>
              <a:t>212(a) inadmissibility </a:t>
            </a:r>
            <a:r>
              <a:rPr lang="en-US" sz="2682" dirty="0" smtClean="0"/>
              <a:t>applies</a:t>
            </a:r>
            <a:endParaRPr lang="en-US"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9"/>
              <a:buFont typeface="Wingdings" charset="2"/>
              <a:buChar char="§"/>
            </a:pPr>
            <a:endParaRPr lang="en-US" sz="2682"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9"/>
              <a:buNone/>
            </a:pPr>
            <a:r>
              <a:rPr lang="en-US" sz="2682" dirty="0" smtClean="0"/>
              <a:t>Filing</a:t>
            </a:r>
            <a:r>
              <a:rPr lang="en-US" sz="2682" dirty="0"/>
              <a:t>: 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9"/>
              <a:buFont typeface="Wingdings" charset="2"/>
              <a:buChar char="§"/>
            </a:pPr>
            <a:r>
              <a:rPr lang="en-US" sz="2682" dirty="0"/>
              <a:t>If not in removal proceedings = USCIS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9"/>
              <a:buFont typeface="Wingdings" charset="2"/>
              <a:buChar char="§"/>
            </a:pPr>
            <a:r>
              <a:rPr lang="en-US" sz="2682" dirty="0"/>
              <a:t>If in removal proceedings = EOIR</a:t>
            </a:r>
            <a:endParaRPr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3"/>
              <a:buFont typeface="Wingdings" charset="2"/>
              <a:buChar char="§"/>
            </a:pPr>
            <a:r>
              <a:rPr lang="en-US" sz="2405" dirty="0"/>
              <a:t>What if proceedings admin closed? </a:t>
            </a:r>
            <a:endParaRPr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3"/>
              <a:buFont typeface="Wingdings" charset="2"/>
              <a:buChar char="§"/>
            </a:pPr>
            <a:r>
              <a:rPr lang="en-US" sz="2405" dirty="0"/>
              <a:t>Explore termination</a:t>
            </a:r>
            <a:endParaRPr sz="2405" dirty="0"/>
          </a:p>
        </p:txBody>
      </p:sp>
      <p:sp>
        <p:nvSpPr>
          <p:cNvPr id="222" name="Google Shape;222;p2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14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INA 212(d)(3) nonimmigrant waiver</a:t>
            </a:r>
            <a:endParaRPr/>
          </a:p>
        </p:txBody>
      </p:sp>
      <p:sp>
        <p:nvSpPr>
          <p:cNvPr id="229" name="Google Shape;229;p2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15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230" name="Google Shape;230;p2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sz="2400" dirty="0"/>
              <a:t>Alternative waiver for U and T nonimmigrant status</a:t>
            </a:r>
            <a:endParaRPr sz="2400"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sz="2400" dirty="0" err="1"/>
              <a:t>Hranka</a:t>
            </a:r>
            <a:r>
              <a:rPr lang="en-US" sz="2400" dirty="0"/>
              <a:t> factors: (1) seriousness of immigration/criminal violation(s); (2) risk of harm to society; (3) reasons for wishing to remain in the US</a:t>
            </a:r>
            <a:endParaRPr sz="2400"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endParaRPr sz="2400"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sz="2400" dirty="0"/>
              <a:t>Only available in 7</a:t>
            </a:r>
            <a:r>
              <a:rPr lang="en-US" sz="2400" baseline="30000" dirty="0"/>
              <a:t>th</a:t>
            </a:r>
            <a:r>
              <a:rPr lang="en-US" sz="2400" dirty="0"/>
              <a:t> and 11</a:t>
            </a:r>
            <a:r>
              <a:rPr lang="en-US" sz="2400" baseline="30000" dirty="0"/>
              <a:t>th</a:t>
            </a:r>
            <a:r>
              <a:rPr lang="en-US" sz="2400" dirty="0"/>
              <a:t> circuits at the moment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sz="2400" dirty="0"/>
              <a:t>If granted, still have to go back to USCIS for adjudication of U or T nonimmigrant status</a:t>
            </a:r>
            <a:endParaRPr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VAWA Cancellation of Removal</a:t>
            </a:r>
            <a:endParaRPr/>
          </a:p>
        </p:txBody>
      </p:sp>
      <p:sp>
        <p:nvSpPr>
          <p:cNvPr id="237" name="Google Shape;237;p3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16</a:t>
            </a:fld>
            <a:endParaRPr sz="1190"/>
          </a:p>
        </p:txBody>
      </p:sp>
      <p:sp>
        <p:nvSpPr>
          <p:cNvPr id="238" name="Google Shape;238;p30"/>
          <p:cNvSpPr txBox="1">
            <a:spLocks noGrp="1"/>
          </p:cNvSpPr>
          <p:nvPr>
            <p:ph type="body" idx="1"/>
          </p:nvPr>
        </p:nvSpPr>
        <p:spPr>
          <a:xfrm>
            <a:off x="612650" y="1735150"/>
            <a:ext cx="8295300" cy="4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3250" lvl="0" indent="-541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Noto Sans Symbols"/>
              <a:buChar char="▪"/>
            </a:pPr>
            <a:r>
              <a:rPr lang="en-US" sz="2400" dirty="0"/>
              <a:t>Only granted by IJ – must be in removal proceedings</a:t>
            </a:r>
            <a:endParaRPr sz="2400" dirty="0"/>
          </a:p>
          <a:p>
            <a:pPr marL="603250" lvl="0" indent="-54102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3000"/>
              <a:buFont typeface="Noto Sans Symbols"/>
              <a:buChar char="▪"/>
            </a:pPr>
            <a:r>
              <a:rPr lang="en-US" sz="2400" dirty="0"/>
              <a:t>4,000/year cap for all non-LPR cancellation except NACARA</a:t>
            </a:r>
            <a:endParaRPr sz="2400" dirty="0"/>
          </a:p>
          <a:p>
            <a:pPr marL="1083310" lvl="2" indent="-4143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3000"/>
              <a:buFont typeface="Noto Sans Symbols"/>
              <a:buChar char="▪"/>
            </a:pPr>
            <a:r>
              <a:rPr lang="en-US" sz="2400" dirty="0"/>
              <a:t>Once cap met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</a:t>
            </a:r>
            <a:r>
              <a:rPr lang="en-US" sz="2400" dirty="0"/>
              <a:t>IJ reserves </a:t>
            </a:r>
            <a:r>
              <a:rPr lang="en-US" sz="2400" dirty="0" smtClean="0"/>
              <a:t>decision</a:t>
            </a:r>
          </a:p>
          <a:p>
            <a:pPr marL="668973" lvl="2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3000"/>
              <a:buNone/>
            </a:pPr>
            <a:endParaRPr sz="2400" dirty="0"/>
          </a:p>
          <a:p>
            <a:pPr marL="488950" lvl="0" indent="-426719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3000"/>
              <a:buFont typeface="Noto Sans Symbols"/>
              <a:buChar char="▪"/>
            </a:pPr>
            <a:r>
              <a:rPr lang="en-US" sz="2400" dirty="0"/>
              <a:t>If granted, leads to LPR status</a:t>
            </a:r>
            <a:endParaRPr sz="2400" dirty="0"/>
          </a:p>
          <a:p>
            <a:pPr marL="808990" lvl="1" indent="-422275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3000"/>
              <a:buFont typeface="Noto Sans Symbols"/>
              <a:buChar char="▪"/>
            </a:pPr>
            <a:r>
              <a:rPr lang="en-US" sz="2400" dirty="0"/>
              <a:t>No derivatives, but children of Respondent or parent of child Respondent SHALL be granted parole</a:t>
            </a:r>
            <a:endParaRPr sz="2400" dirty="0"/>
          </a:p>
          <a:p>
            <a:pPr marL="603250" lvl="0" indent="-35052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80"/>
              <a:buFont typeface="Noto Sans Symbols"/>
              <a:buNone/>
            </a:pPr>
            <a:endParaRPr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17</a:t>
            </a:fld>
            <a:endParaRPr sz="1190">
              <a:solidFill>
                <a:srgbClr val="FFFFFF"/>
              </a:solidFill>
            </a:endParaRPr>
          </a:p>
        </p:txBody>
      </p:sp>
      <p:graphicFrame>
        <p:nvGraphicFramePr>
          <p:cNvPr id="245" name="Google Shape;245;p31"/>
          <p:cNvGraphicFramePr/>
          <p:nvPr/>
        </p:nvGraphicFramePr>
        <p:xfrm>
          <a:off x="11" y="-86002"/>
          <a:ext cx="9304975" cy="7082209"/>
        </p:xfrm>
        <a:graphic>
          <a:graphicData uri="http://schemas.openxmlformats.org/drawingml/2006/table">
            <a:tbl>
              <a:tblPr firstRow="1" bandRow="1">
                <a:noFill/>
                <a:tableStyleId>{7442FCC6-DA7D-4622-9F96-F5342D82284E}</a:tableStyleId>
              </a:tblPr>
              <a:tblGrid>
                <a:gridCol w="3028575"/>
                <a:gridCol w="2935775"/>
                <a:gridCol w="3340625"/>
              </a:tblGrid>
              <a:tr h="374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Elements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Cancellation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Self-Petition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chemeClr val="dk2"/>
                    </a:solidFill>
                  </a:tcPr>
                </a:tc>
              </a:tr>
              <a:tr h="244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Relationship to Abuser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 abused parents of USC</a:t>
                      </a:r>
                      <a:endParaRPr sz="18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 deadline post-divorce, death, abuser’s loss of status; no marriage needed if abuse to child by LPR/USC parent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Spouse or child of LPR/USC; parent of USC</a:t>
                      </a:r>
                      <a:endParaRPr sz="18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File within 2 years of divorce, death, abuser’s loss of status</a:t>
                      </a:r>
                      <a:endParaRPr sz="18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Not eligible if LPR abuser dies before I-360 filed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690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Joint Residence 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None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Yes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690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Continuous Physical Presence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 years CPP, NTA does not stop accrual of CPP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None but must be in US or some abuse must occur in US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690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Good Moral Character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 years statutory - counting back from date of adjudication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3 years agency regulatory interpretation - counting back from date of filing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1578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Inadmissibility/Deportability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 agg fel convictions; not inadmissible under 212(a)(2) or (3); not deportable under 237(a)(1)(G) or (2)-(4); (5)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None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  <a:tr h="394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Extreme Hardship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Yes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None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VAWA Extreme Hardship Factors</a:t>
            </a:r>
            <a:endParaRPr/>
          </a:p>
        </p:txBody>
      </p:sp>
      <p:sp>
        <p:nvSpPr>
          <p:cNvPr id="252" name="Google Shape;252;p3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18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253" name="Google Shape;253;p3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sz="2465" dirty="0"/>
              <a:t>8 CFR 1240.58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endParaRPr sz="2465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Font typeface="Arial"/>
              <a:buChar char="•"/>
            </a:pPr>
            <a:r>
              <a:rPr lang="en-US" sz="2000" dirty="0"/>
              <a:t>Does client suffer physical or psychological consequences of abuse? </a:t>
            </a:r>
            <a:endParaRPr sz="20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Font typeface="Arial"/>
              <a:buChar char="•"/>
            </a:pPr>
            <a:r>
              <a:rPr lang="en-US" sz="2000" dirty="0"/>
              <a:t>Does client need access to US legal system and legal protections? </a:t>
            </a:r>
            <a:endParaRPr sz="20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Font typeface="Arial"/>
              <a:buChar char="•"/>
            </a:pPr>
            <a:r>
              <a:rPr lang="en-US" sz="2000" dirty="0"/>
              <a:t>Will batterer’s family/friends harm client or children in home country? </a:t>
            </a:r>
            <a:endParaRPr sz="20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Font typeface="Arial"/>
              <a:buChar char="•"/>
            </a:pPr>
            <a:r>
              <a:rPr lang="en-US" sz="2000" dirty="0"/>
              <a:t>Do client or children need victims’ support services that are unavailable or difficult to access in home country? </a:t>
            </a:r>
            <a:endParaRPr sz="20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Font typeface="Arial"/>
              <a:buChar char="•"/>
            </a:pPr>
            <a:r>
              <a:rPr lang="en-US" sz="2000" dirty="0"/>
              <a:t>Do laws and customs in home country punish victims of DV or those who have left abusive household? </a:t>
            </a:r>
            <a:endParaRPr sz="20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Font typeface="Arial"/>
              <a:buChar char="•"/>
            </a:pPr>
            <a:r>
              <a:rPr lang="en-US" sz="2000" dirty="0"/>
              <a:t>Can abuser travel to home country? Could/would authorities protect client and children from future abuse? </a:t>
            </a:r>
            <a:endParaRPr sz="2000" dirty="0"/>
          </a:p>
          <a:p>
            <a:pPr marL="640080" lvl="1" indent="-176085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547"/>
              <a:buNone/>
            </a:pPr>
            <a:endParaRPr sz="22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Discussion</a:t>
            </a:r>
            <a:endParaRPr/>
          </a:p>
        </p:txBody>
      </p:sp>
      <p:sp>
        <p:nvSpPr>
          <p:cNvPr id="260" name="Google Shape;260;p3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19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261" name="Google Shape;261;p3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What evidence would you provide to show extreme hardship? </a:t>
            </a:r>
            <a:endParaRPr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What about extreme cruelty?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Objectives</a:t>
            </a:r>
            <a:endParaRPr/>
          </a:p>
        </p:txBody>
      </p:sp>
      <p:sp>
        <p:nvSpPr>
          <p:cNvPr id="132" name="Google Shape;132;p1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/>
              <a:t>By participating in this webinar, participants will be better able to: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Identify survivor-based arguments for termination and continuation of proceedings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Assess eligibility for survivor-based remedies that fall within EOIR’s jurisdiction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  <p:sp>
        <p:nvSpPr>
          <p:cNvPr id="133" name="Google Shape;133;p1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2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lang="en-US" sz="3959"/>
              <a:t>Other considerations for cancellation</a:t>
            </a:r>
            <a:endParaRPr sz="3959"/>
          </a:p>
        </p:txBody>
      </p:sp>
      <p:sp>
        <p:nvSpPr>
          <p:cNvPr id="268" name="Google Shape;268;p3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20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269" name="Google Shape;269;p3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Discretionary factors: 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Lack of GMC outside of 3 year </a:t>
            </a:r>
            <a:r>
              <a:rPr lang="en-US" dirty="0" err="1"/>
              <a:t>lookback</a:t>
            </a:r>
            <a:r>
              <a:rPr lang="en-US" dirty="0"/>
              <a:t> period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Has respondent remarried?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Has respondent previously been granted VAWA relief? 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Other discretionary factors?</a:t>
            </a:r>
            <a:endParaRPr dirty="0"/>
          </a:p>
          <a:p>
            <a:pPr marL="102870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Criminal history even if no GMC/inadmissibility/deportability issues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US"/>
              <a:t>When No Relief is Available</a:t>
            </a:r>
            <a:endParaRPr/>
          </a:p>
        </p:txBody>
      </p:sp>
      <p:sp>
        <p:nvSpPr>
          <p:cNvPr id="275" name="Google Shape;275;p3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21</a:t>
            </a:fld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282" name="Google Shape;282;p3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22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283" name="Google Shape;283;p3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I believe I have a removal case in which the client is not eligible for any relief before the IJ:</a:t>
            </a:r>
            <a:endParaRPr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822960" lvl="1" indent="-457200">
              <a:buSzPts val="1820"/>
              <a:buFont typeface="Wingdings" charset="2"/>
              <a:buChar char="§"/>
            </a:pPr>
            <a:r>
              <a:rPr lang="en-US" dirty="0"/>
              <a:t>Yes</a:t>
            </a:r>
            <a:endParaRPr dirty="0"/>
          </a:p>
          <a:p>
            <a:pPr marL="822960" lvl="1" indent="-457200">
              <a:buSzPts val="1820"/>
              <a:buFont typeface="Wingdings" charset="2"/>
              <a:buChar char="§"/>
            </a:pPr>
            <a:r>
              <a:rPr lang="en-US" dirty="0"/>
              <a:t>No</a:t>
            </a:r>
            <a:endParaRPr dirty="0"/>
          </a:p>
          <a:p>
            <a:pPr marL="822960" lvl="1" indent="-457200">
              <a:buSzPts val="1820"/>
              <a:buFont typeface="Wingdings" charset="2"/>
              <a:buChar char="§"/>
            </a:pPr>
            <a:r>
              <a:rPr lang="en-US" dirty="0"/>
              <a:t>Unsure</a:t>
            </a:r>
            <a:endParaRPr dirty="0"/>
          </a:p>
          <a:p>
            <a:pPr marL="822960" lvl="1" indent="-457200">
              <a:buSzPts val="1820"/>
              <a:buFont typeface="Wingdings" charset="2"/>
              <a:buChar char="§"/>
            </a:pPr>
            <a:r>
              <a:rPr lang="en-US" dirty="0"/>
              <a:t>I don’t have any cases in proceedings right now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What if no relief available?</a:t>
            </a:r>
            <a:endParaRPr/>
          </a:p>
        </p:txBody>
      </p:sp>
      <p:sp>
        <p:nvSpPr>
          <p:cNvPr id="290" name="Google Shape;290;p3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23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291" name="Google Shape;291;p3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Does client have pending USCIS case?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If U visa pending: 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Request termination – maybe DHS won’t oppose</a:t>
            </a:r>
            <a:endParaRPr sz="2400"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Request status docket</a:t>
            </a:r>
            <a:endParaRPr sz="2400"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If on appeal to BIA, request motion to remand 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Continuance? </a:t>
            </a:r>
            <a:endParaRPr dirty="0"/>
          </a:p>
          <a:p>
            <a:pPr marL="365760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None/>
            </a:pPr>
            <a:endParaRPr sz="2400"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59"/>
              <a:buFont typeface="Twentieth Century"/>
              <a:buNone/>
            </a:pPr>
            <a:r>
              <a:rPr lang="en-US" sz="3959">
                <a:solidFill>
                  <a:srgbClr val="000000"/>
                </a:solidFill>
              </a:rPr>
              <a:t>Continuance for Pending U Visa: The “Protective Web”</a:t>
            </a:r>
            <a:endParaRPr sz="3959">
              <a:solidFill>
                <a:srgbClr val="000000"/>
              </a:solidFill>
            </a:endParaRPr>
          </a:p>
        </p:txBody>
      </p:sp>
      <p:sp>
        <p:nvSpPr>
          <p:cNvPr id="298" name="Google Shape;298;p38"/>
          <p:cNvSpPr txBox="1">
            <a:spLocks noGrp="1"/>
          </p:cNvSpPr>
          <p:nvPr>
            <p:ph type="body" idx="1"/>
          </p:nvPr>
        </p:nvSpPr>
        <p:spPr>
          <a:xfrm>
            <a:off x="612648" y="1607924"/>
            <a:ext cx="7924104" cy="5141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sz="2400" dirty="0"/>
              <a:t>ICE memoranda: Prima facie system for stays, detention, cases in removal </a:t>
            </a:r>
            <a:endParaRPr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ICE asks VSC for prima face determination</a:t>
            </a:r>
            <a:endParaRPr sz="2400"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VSC is part of DHS, is best equipped to determine eligibility</a:t>
            </a:r>
            <a:endParaRPr dirty="0"/>
          </a:p>
          <a:p>
            <a:pPr marL="640080" lvl="1" indent="-16764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None/>
            </a:pP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80"/>
              <a:buNone/>
            </a:pPr>
            <a:r>
              <a:rPr lang="en-US" sz="2400" dirty="0"/>
              <a:t>Sanchez Sosa: Prima facie system in EOIR</a:t>
            </a:r>
            <a:endParaRPr sz="2400"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Did ICE get PF from VSC?  </a:t>
            </a:r>
            <a:endParaRPr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Is ICE refusing to ask?</a:t>
            </a:r>
            <a:endParaRPr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Relevance to IJ and BIA arguments?</a:t>
            </a:r>
            <a:endParaRPr dirty="0"/>
          </a:p>
          <a:p>
            <a:pPr marL="640080" lvl="1" indent="-16764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wentieth Century"/>
              <a:buNone/>
            </a:pPr>
            <a:r>
              <a:rPr lang="en-US">
                <a:solidFill>
                  <a:srgbClr val="000000"/>
                </a:solidFill>
              </a:rPr>
              <a:t>Sanchez-Sosa is still good law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05" name="Google Shape;305;p39"/>
          <p:cNvSpPr txBox="1">
            <a:spLocks noGrp="1"/>
          </p:cNvSpPr>
          <p:nvPr>
            <p:ph type="body" idx="1"/>
          </p:nvPr>
        </p:nvSpPr>
        <p:spPr>
          <a:xfrm>
            <a:off x="534177" y="1600201"/>
            <a:ext cx="8032811" cy="516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sz="2800" dirty="0"/>
              <a:t>Pre-LABR elaboration of “good cause” analysis for U visas</a:t>
            </a:r>
            <a:endParaRPr sz="2800"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sz="2800" dirty="0"/>
              <a:t>Built on existing prima facie system to deter U removals by ICE</a:t>
            </a:r>
            <a:endParaRPr sz="2800"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sz="2800" dirty="0"/>
              <a:t>The web ensures Congressional goals </a:t>
            </a:r>
            <a:endParaRPr sz="2800"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Encourage those who fear removal to access our criminal justice system</a:t>
            </a:r>
            <a:endParaRPr dirty="0"/>
          </a:p>
          <a:p>
            <a:pPr marL="102870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And help LEOs work with those who fear contacting them</a:t>
            </a:r>
            <a:endParaRPr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0"/>
          <p:cNvSpPr txBox="1">
            <a:spLocks noGrp="1"/>
          </p:cNvSpPr>
          <p:nvPr>
            <p:ph type="title"/>
          </p:nvPr>
        </p:nvSpPr>
        <p:spPr>
          <a:xfrm>
            <a:off x="554335" y="218358"/>
            <a:ext cx="804289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59"/>
              <a:buFont typeface="Twentieth Century"/>
              <a:buNone/>
            </a:pPr>
            <a:r>
              <a:rPr lang="en-US" sz="3959">
                <a:solidFill>
                  <a:srgbClr val="000000"/>
                </a:solidFill>
              </a:rPr>
              <a:t>Sanchez-Sosa good cause considerations</a:t>
            </a:r>
            <a:endParaRPr sz="3959">
              <a:solidFill>
                <a:srgbClr val="000000"/>
              </a:solidFill>
            </a:endParaRPr>
          </a:p>
        </p:txBody>
      </p:sp>
      <p:sp>
        <p:nvSpPr>
          <p:cNvPr id="312" name="Google Shape;312;p40"/>
          <p:cNvSpPr txBox="1">
            <a:spLocks noGrp="1"/>
          </p:cNvSpPr>
          <p:nvPr>
            <p:ph type="body" idx="1"/>
          </p:nvPr>
        </p:nvSpPr>
        <p:spPr>
          <a:xfrm>
            <a:off x="554335" y="1600201"/>
            <a:ext cx="8042890" cy="514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48"/>
              <a:buFont typeface="Wingdings" charset="2"/>
              <a:buChar char="§"/>
            </a:pPr>
            <a:r>
              <a:rPr lang="en-US" sz="1800" dirty="0"/>
              <a:t>DHS response to motion</a:t>
            </a:r>
            <a:endParaRPr sz="18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r>
              <a:rPr lang="en-US" sz="1800" dirty="0"/>
              <a:t>Is ICE refusing to follow its own memos?</a:t>
            </a:r>
            <a:endParaRPr sz="18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r>
              <a:rPr lang="en-US" sz="1800" dirty="0"/>
              <a:t>If yes, IJ/BIA/fed court should discount ICE opposition</a:t>
            </a:r>
            <a:endParaRPr sz="1800" dirty="0"/>
          </a:p>
          <a:p>
            <a:pPr marL="798227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endParaRPr sz="1800" dirty="0"/>
          </a:p>
          <a:p>
            <a:pPr marL="342900" lvl="0" indent="-34290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348"/>
              <a:buFont typeface="Wingdings" charset="2"/>
              <a:buChar char="§"/>
            </a:pPr>
            <a:r>
              <a:rPr lang="en-US" sz="1800" dirty="0"/>
              <a:t>Prima facie approvable?</a:t>
            </a:r>
            <a:endParaRPr sz="18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r>
              <a:rPr lang="en-US" sz="1800" dirty="0"/>
              <a:t>Did VSC issue PF? = rebuttable presumption favoring continuance</a:t>
            </a:r>
            <a:endParaRPr sz="18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r>
              <a:rPr lang="en-US" sz="1800" dirty="0"/>
              <a:t>If yes, then IJ need not do analysis</a:t>
            </a:r>
            <a:endParaRPr sz="1800" dirty="0"/>
          </a:p>
          <a:p>
            <a:pPr marL="971550" lvl="2" indent="-2857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1337"/>
              <a:buFont typeface="Wingdings" charset="2"/>
              <a:buChar char="§"/>
            </a:pPr>
            <a:r>
              <a:rPr lang="en-US" sz="1800" dirty="0"/>
              <a:t>VSC has sole jurisdiction over Us and</a:t>
            </a:r>
            <a:endParaRPr sz="1800" dirty="0"/>
          </a:p>
          <a:p>
            <a:pPr marL="971550" lvl="2" indent="-2857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1337"/>
              <a:buFont typeface="Wingdings" charset="2"/>
              <a:buChar char="§"/>
            </a:pPr>
            <a:r>
              <a:rPr lang="en-US" sz="1800" dirty="0"/>
              <a:t>IJs have no training on victim issues or the U visa</a:t>
            </a:r>
            <a:endParaRPr sz="18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r>
              <a:rPr lang="en-US" sz="1800" dirty="0"/>
              <a:t>If no, then either insist ICE ask VSC for prima facie determination or</a:t>
            </a:r>
            <a:endParaRPr sz="1800" dirty="0"/>
          </a:p>
          <a:p>
            <a:pPr marL="971550" lvl="2" indent="-2857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1337"/>
              <a:buFont typeface="Wingdings" charset="2"/>
              <a:buChar char="§"/>
            </a:pPr>
            <a:r>
              <a:rPr lang="en-US" sz="1800" dirty="0"/>
              <a:t>Make offer of proof for prima facie eligibility</a:t>
            </a:r>
            <a:endParaRPr sz="1800" dirty="0"/>
          </a:p>
          <a:p>
            <a:pPr marL="971550" lvl="2" indent="-2857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1337"/>
              <a:buFont typeface="Wingdings" charset="2"/>
              <a:buChar char="§"/>
            </a:pPr>
            <a:endParaRPr sz="1800" dirty="0"/>
          </a:p>
          <a:p>
            <a:pPr marL="342900" lvl="0" indent="-34290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348"/>
              <a:buFont typeface="Wingdings" charset="2"/>
              <a:buChar char="§"/>
            </a:pPr>
            <a:r>
              <a:rPr lang="en-US" sz="1800" dirty="0"/>
              <a:t>Reason for continuance = delay is caused by USCIS not client</a:t>
            </a:r>
            <a:endParaRPr sz="1800" dirty="0"/>
          </a:p>
          <a:p>
            <a:pPr marL="708660" lvl="1" indent="-342900" algn="l" rtl="0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SzPts val="1411"/>
              <a:buFont typeface="Wingdings" charset="2"/>
              <a:buChar char="§"/>
            </a:pPr>
            <a:r>
              <a:rPr lang="en-US" sz="1800" dirty="0"/>
              <a:t>Some IJs are denying despite lack of client control; avoid client-generated </a:t>
            </a:r>
            <a:r>
              <a:rPr lang="en-US" sz="1800" dirty="0" smtClean="0"/>
              <a:t>delays</a:t>
            </a:r>
            <a:endParaRPr sz="1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wentieth Century"/>
              <a:buNone/>
            </a:pPr>
            <a:r>
              <a:rPr lang="en-US">
                <a:solidFill>
                  <a:srgbClr val="000000"/>
                </a:solidFill>
              </a:rPr>
              <a:t>Proffering Prima Facie Factors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319" name="Google Shape;319;p4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7944261" cy="5056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dirty="0">
                <a:solidFill>
                  <a:srgbClr val="000000"/>
                </a:solidFill>
              </a:rPr>
              <a:t>Harm resulting from qualifying crime? 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Certification; client declaration; corroboration by crime victim counselors </a:t>
            </a:r>
            <a:br>
              <a:rPr lang="en-US" dirty="0">
                <a:solidFill>
                  <a:srgbClr val="000000"/>
                </a:solidFill>
              </a:rPr>
            </a:br>
            <a:endParaRPr dirty="0">
              <a:solidFill>
                <a:srgbClr val="000000"/>
              </a:solidFill>
            </a:endParaRPr>
          </a:p>
          <a:p>
            <a:pPr lvl="0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Helpfulness of the victim?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Certification </a:t>
            </a:r>
            <a:br>
              <a:rPr lang="en-US" dirty="0">
                <a:solidFill>
                  <a:srgbClr val="000000"/>
                </a:solidFill>
              </a:rPr>
            </a:br>
            <a:endParaRPr dirty="0">
              <a:solidFill>
                <a:srgbClr val="000000"/>
              </a:solidFill>
            </a:endParaRPr>
          </a:p>
          <a:p>
            <a:pPr lvl="0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Inadmissibility Issues – Likelihood of I-192 approval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Explain (d)(14) waiver to IJs/BIA </a:t>
            </a:r>
            <a:endParaRPr dirty="0"/>
          </a:p>
          <a:p>
            <a:pPr marL="10287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S-S focuses on serious crime exceptions, never mentions (d)(14) standard</a:t>
            </a:r>
            <a:endParaRPr dirty="0"/>
          </a:p>
          <a:p>
            <a:pPr marL="640080" lvl="1" indent="-15875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Other option: Expedite U visa?</a:t>
            </a:r>
            <a:endParaRPr/>
          </a:p>
        </p:txBody>
      </p:sp>
      <p:sp>
        <p:nvSpPr>
          <p:cNvPr id="326" name="Google Shape;326;p4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28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327" name="Google Shape;327;p4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Updated expedite criteria: </a:t>
            </a:r>
            <a:endParaRPr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Severe financial loss to a company or person;</a:t>
            </a:r>
            <a:endParaRPr sz="2400"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Urgent humanitarian reasons;</a:t>
            </a:r>
            <a:endParaRPr sz="2400"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Compelling U.S. government interests (such as urgent cases for the Department of Defense or DHS, or other public safety or national security interests); or</a:t>
            </a:r>
            <a:endParaRPr sz="2400" dirty="0"/>
          </a:p>
          <a:p>
            <a:pPr marL="708660" lvl="1" indent="-3429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680"/>
              <a:buFont typeface="Wingdings" charset="2"/>
              <a:buChar char="§"/>
            </a:pPr>
            <a:r>
              <a:rPr lang="en-US" sz="2400" dirty="0"/>
              <a:t>Clear USCIS error</a:t>
            </a:r>
            <a:endParaRPr sz="2400" dirty="0"/>
          </a:p>
          <a:p>
            <a:pPr marL="640080" lvl="1" indent="-15875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Will not expedite just for removal proceedings – what other reasons?</a:t>
            </a:r>
            <a:endParaRPr dirty="0"/>
          </a:p>
          <a:p>
            <a:pPr marL="640080" lvl="1" indent="-15875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4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34" name="Google Shape;334;p4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29</a:t>
            </a:fld>
            <a:endParaRPr sz="1190"/>
          </a:p>
        </p:txBody>
      </p:sp>
      <p:sp>
        <p:nvSpPr>
          <p:cNvPr id="335" name="Google Shape;335;p43"/>
          <p:cNvSpPr txBox="1">
            <a:spLocks noGrp="1"/>
          </p:cNvSpPr>
          <p:nvPr>
            <p:ph type="body" idx="1"/>
          </p:nvPr>
        </p:nvSpPr>
        <p:spPr>
          <a:xfrm>
            <a:off x="612647" y="1887721"/>
            <a:ext cx="7643127" cy="427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sz="2800" dirty="0"/>
              <a:t>If my client has been granted U nonimmigrant status but is also in proceedings, my local OCC will: </a:t>
            </a:r>
            <a:endParaRPr dirty="0"/>
          </a:p>
          <a:p>
            <a:pPr marL="14605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80"/>
              <a:buNone/>
            </a:pPr>
            <a:endParaRPr sz="2800" dirty="0"/>
          </a:p>
          <a:p>
            <a:pPr marL="923289" lvl="1" indent="-457198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750"/>
              <a:buFont typeface="Wingdings" charset="2"/>
              <a:buChar char="§"/>
            </a:pPr>
            <a:r>
              <a:rPr lang="en-US" sz="2500" dirty="0"/>
              <a:t>Move to dismiss the NTA</a:t>
            </a:r>
            <a:endParaRPr dirty="0"/>
          </a:p>
          <a:p>
            <a:pPr marL="923289" lvl="1" indent="-457198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750"/>
              <a:buFont typeface="Wingdings" charset="2"/>
              <a:buChar char="§"/>
            </a:pPr>
            <a:r>
              <a:rPr lang="en-US" sz="2500" dirty="0"/>
              <a:t>Join my motion to terminate</a:t>
            </a:r>
            <a:endParaRPr dirty="0"/>
          </a:p>
          <a:p>
            <a:pPr marL="923289" lvl="1" indent="-457198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750"/>
              <a:buFont typeface="Wingdings" charset="2"/>
              <a:buChar char="§"/>
            </a:pPr>
            <a:r>
              <a:rPr lang="en-US" sz="2500" dirty="0"/>
              <a:t>Oppose my motion to terminate</a:t>
            </a:r>
            <a:endParaRPr dirty="0"/>
          </a:p>
          <a:p>
            <a:pPr marL="923289" lvl="1" indent="-457198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750"/>
              <a:buFont typeface="Wingdings" charset="2"/>
              <a:buChar char="§"/>
            </a:pPr>
            <a:r>
              <a:rPr lang="en-US" sz="2500" dirty="0"/>
              <a:t>Not respond or do anything</a:t>
            </a:r>
            <a:endParaRPr dirty="0"/>
          </a:p>
          <a:p>
            <a:pPr marL="923289" lvl="1" indent="-457198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750"/>
              <a:buFont typeface="Wingdings" charset="2"/>
              <a:buChar char="§"/>
            </a:pPr>
            <a:r>
              <a:rPr lang="en-US" sz="2500" dirty="0"/>
              <a:t>Reissue NTA and charge under 237(a)</a:t>
            </a:r>
            <a:endParaRPr sz="2500" dirty="0"/>
          </a:p>
          <a:p>
            <a:pPr marL="923289" lvl="1" indent="-346073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750"/>
              <a:buNone/>
            </a:pPr>
            <a:endParaRPr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I have a client who has received an NTA from Vermont or Nebraska after being denied a humanitarian application: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822960" lvl="1" indent="-457200">
              <a:buSzPts val="1820"/>
              <a:buFont typeface="Wingdings" charset="2"/>
              <a:buChar char="§"/>
            </a:pPr>
            <a:r>
              <a:rPr lang="en-US" dirty="0"/>
              <a:t>Yes</a:t>
            </a:r>
            <a:endParaRPr dirty="0"/>
          </a:p>
          <a:p>
            <a:pPr marL="822960" lvl="1" indent="-457200">
              <a:buSzPts val="1820"/>
              <a:buFont typeface="Wingdings" charset="2"/>
              <a:buChar char="§"/>
            </a:pPr>
            <a:r>
              <a:rPr lang="en-US" dirty="0"/>
              <a:t>No</a:t>
            </a: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42" name="Google Shape;342;p4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30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343" name="Google Shape;343;p4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sz="3200" dirty="0"/>
              <a:t>If my client has been granted U nonimmigrant status but is also in proceedings, my local IJs will: </a:t>
            </a:r>
            <a:endParaRPr sz="3200" dirty="0"/>
          </a:p>
          <a:p>
            <a:pPr lvl="0" indent="-4572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Font typeface="Wingdings" charset="2"/>
              <a:buChar char="§"/>
            </a:pPr>
            <a:endParaRPr sz="3200"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Terminate/dismiss proceedings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Put the case on the status docket/continue proceedings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Order removal if no other relief is presented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Other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Depends on the IJ</a:t>
            </a:r>
            <a:endParaRPr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US"/>
              <a:t>If Relief is Denied</a:t>
            </a:r>
            <a:endParaRPr/>
          </a:p>
        </p:txBody>
      </p:sp>
      <p:sp>
        <p:nvSpPr>
          <p:cNvPr id="349" name="Google Shape;349;p4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31</a:t>
            </a:fld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Voluntary Departure</a:t>
            </a:r>
            <a:endParaRPr/>
          </a:p>
        </p:txBody>
      </p:sp>
      <p:sp>
        <p:nvSpPr>
          <p:cNvPr id="355" name="Google Shape;355;p4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32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356" name="Google Shape;356;p4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Pro: avoids removal order and resulting grounds of inadmissibility if actually removed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Can be advantageous if client has family immigration option with I-601a waiver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Con: civil penalty if fail to depart timely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Bar to AOS for 10 years if applicant fails to depart timely after granted VD!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Exception for VAWA self-petitioners if abuse “at least one central reason” for failure to depart</a:t>
            </a:r>
            <a:endParaRPr dirty="0"/>
          </a:p>
          <a:p>
            <a:pPr marL="32004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Appeals</a:t>
            </a:r>
            <a:endParaRPr/>
          </a:p>
        </p:txBody>
      </p:sp>
      <p:sp>
        <p:nvSpPr>
          <p:cNvPr id="362" name="Google Shape;362;p4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33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363" name="Google Shape;363;p4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Notice of Appeal must be filed with BIA within 30 days</a:t>
            </a:r>
            <a:endParaRPr dirty="0"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Order of Removal not final until BIA reviews – keeps case alive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Must assert error by IJ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Did IJ conduct proper Sanchez-Sosa analysis? 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Did IJ ignore evidence of extreme cruelty, extreme hardship?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Did IJ properly weigh discretionary factors?  </a:t>
            </a:r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8"/>
          <p:cNvSpPr txBox="1">
            <a:spLocks noGrp="1"/>
          </p:cNvSpPr>
          <p:nvPr>
            <p:ph type="title"/>
          </p:nvPr>
        </p:nvSpPr>
        <p:spPr>
          <a:xfrm>
            <a:off x="584571" y="328026"/>
            <a:ext cx="7921943" cy="839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wentieth Century"/>
              <a:buNone/>
            </a:pPr>
            <a:r>
              <a:rPr lang="en-US" sz="4000">
                <a:solidFill>
                  <a:schemeClr val="dk1"/>
                </a:solidFill>
              </a:rPr>
              <a:t>Motions to Reopen</a:t>
            </a:r>
            <a:endParaRPr sz="4000"/>
          </a:p>
        </p:txBody>
      </p:sp>
      <p:sp>
        <p:nvSpPr>
          <p:cNvPr id="370" name="Google Shape;370;p48"/>
          <p:cNvSpPr txBox="1">
            <a:spLocks noGrp="1"/>
          </p:cNvSpPr>
          <p:nvPr>
            <p:ph type="body" idx="1"/>
          </p:nvPr>
        </p:nvSpPr>
        <p:spPr>
          <a:xfrm>
            <a:off x="584571" y="1682996"/>
            <a:ext cx="7921944" cy="49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/>
              <a:t>New Facts &amp; Evidence Not Previously Available &amp; Within 90 days (or exception) </a:t>
            </a:r>
            <a:br>
              <a:rPr lang="en-US" sz="2800" dirty="0"/>
            </a:b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/>
              <a:t>Options/Benefits While Relief Pending?</a:t>
            </a:r>
            <a:br>
              <a:rPr lang="en-US" sz="2800" dirty="0"/>
            </a:b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/>
              <a:t>In Absentia Orders</a:t>
            </a:r>
            <a:endParaRPr dirty="0"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Consider Service and Notice (especially with kids)</a:t>
            </a:r>
            <a:endParaRPr dirty="0"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Exceptional circumstances </a:t>
            </a: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en-US" sz="2400" dirty="0"/>
              <a:t> domestic violence? </a:t>
            </a:r>
            <a:endParaRPr dirty="0"/>
          </a:p>
          <a:p>
            <a:pPr marL="685800" lvl="1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/>
              <a:t>If basis is lack of notice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</a:t>
            </a:r>
            <a:r>
              <a:rPr lang="en-US" sz="2400" dirty="0"/>
              <a:t>automatic stay</a:t>
            </a:r>
            <a:endParaRPr dirty="0"/>
          </a:p>
          <a:p>
            <a:pPr marL="457200" lvl="1" indent="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22860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/>
              <a:t>Remedy for Voluntary Departure Bar</a:t>
            </a:r>
            <a:endParaRPr dirty="0"/>
          </a:p>
        </p:txBody>
      </p:sp>
      <p:sp>
        <p:nvSpPr>
          <p:cNvPr id="371" name="Google Shape;371;p48"/>
          <p:cNvSpPr txBox="1">
            <a:spLocks noGrp="1"/>
          </p:cNvSpPr>
          <p:nvPr>
            <p:ph type="sldNum" idx="12"/>
          </p:nvPr>
        </p:nvSpPr>
        <p:spPr>
          <a:xfrm>
            <a:off x="1143000" y="1272222"/>
            <a:ext cx="40005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34</a:t>
            </a:fld>
            <a:endParaRPr sz="119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9"/>
          <p:cNvSpPr txBox="1">
            <a:spLocks noGrp="1"/>
          </p:cNvSpPr>
          <p:nvPr>
            <p:ph type="title"/>
          </p:nvPr>
        </p:nvSpPr>
        <p:spPr>
          <a:xfrm>
            <a:off x="584571" y="292502"/>
            <a:ext cx="7962259" cy="839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wentieth Century"/>
              <a:buNone/>
            </a:pPr>
            <a:r>
              <a:rPr lang="en-US">
                <a:solidFill>
                  <a:schemeClr val="dk1"/>
                </a:solidFill>
              </a:rPr>
              <a:t>VAWA Motions to Reopen</a:t>
            </a:r>
            <a:endParaRPr/>
          </a:p>
        </p:txBody>
      </p:sp>
      <p:sp>
        <p:nvSpPr>
          <p:cNvPr id="378" name="Google Shape;378;p49"/>
          <p:cNvSpPr txBox="1">
            <a:spLocks noGrp="1"/>
          </p:cNvSpPr>
          <p:nvPr>
            <p:ph type="body" idx="1"/>
          </p:nvPr>
        </p:nvSpPr>
        <p:spPr>
          <a:xfrm>
            <a:off x="584571" y="1557747"/>
            <a:ext cx="7962260" cy="5199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80"/>
              <a:buNone/>
            </a:pPr>
            <a:r>
              <a:rPr lang="en-US" sz="2200"/>
              <a:t>Normal restrictions on motions do not apply if:</a:t>
            </a:r>
            <a:endParaRPr sz="220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6600"/>
              </a:buClr>
              <a:buSzPts val="2380"/>
              <a:buFont typeface="Courier New"/>
              <a:buChar char="o"/>
            </a:pPr>
            <a:r>
              <a:rPr lang="en-US" sz="2200"/>
              <a:t>Supply self-petition or VAWA cancellation application</a:t>
            </a:r>
            <a:endParaRPr/>
          </a:p>
          <a:p>
            <a:pPr marL="241300" lvl="1" indent="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FF6600"/>
              </a:buClr>
              <a:buSzPts val="2040"/>
              <a:buNone/>
            </a:pPr>
            <a:endParaRPr sz="220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6600"/>
              </a:buClr>
              <a:buSzPts val="2380"/>
              <a:buFont typeface="Courier New"/>
              <a:buChar char="o"/>
            </a:pPr>
            <a:r>
              <a:rPr lang="en-US" sz="2200"/>
              <a:t>Physically present in US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6600"/>
              </a:buClr>
              <a:buSzPts val="2380"/>
              <a:buNone/>
            </a:pPr>
            <a:endParaRPr sz="220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6600"/>
              </a:buClr>
              <a:buSzPts val="2380"/>
              <a:buFont typeface="Courier New"/>
              <a:buChar char="o"/>
            </a:pPr>
            <a:r>
              <a:rPr lang="en-US" sz="2200"/>
              <a:t>One year from final order EXCEPT</a:t>
            </a:r>
            <a:endParaRPr sz="2200"/>
          </a:p>
          <a:p>
            <a:pPr marL="584200" lvl="1" indent="-3429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FF6600"/>
              </a:buClr>
              <a:buSzPts val="2040"/>
              <a:buFont typeface="Noto Sans Symbols"/>
              <a:buChar char="▪"/>
            </a:pPr>
            <a:r>
              <a:rPr lang="en-US" sz="2200"/>
              <a:t>Extraordinary circumstances or harm to child</a:t>
            </a:r>
            <a:endParaRPr sz="2200"/>
          </a:p>
          <a:p>
            <a:pPr marL="10414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1700"/>
              <a:buFont typeface="Arial"/>
              <a:buChar char="•"/>
            </a:pPr>
            <a:r>
              <a:rPr lang="en-US" sz="2200"/>
              <a:t>Legislative history on extra circs </a:t>
            </a:r>
            <a:endParaRPr sz="2200"/>
          </a:p>
          <a:p>
            <a:pPr marL="10414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1700"/>
              <a:buFont typeface="Arial"/>
              <a:buChar char="•"/>
            </a:pPr>
            <a:r>
              <a:rPr lang="en-US" sz="2200"/>
              <a:t>Context of DV and/or</a:t>
            </a:r>
            <a:endParaRPr sz="2200"/>
          </a:p>
          <a:p>
            <a:pPr marL="10414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6600"/>
              </a:buClr>
              <a:buSzPts val="1700"/>
              <a:buFont typeface="Arial"/>
              <a:buChar char="•"/>
            </a:pPr>
            <a:r>
              <a:rPr lang="en-US" sz="2200"/>
              <a:t>Thwarts justice/contrary to humanitarian purpose</a:t>
            </a:r>
            <a:endParaRPr/>
          </a:p>
          <a:p>
            <a:pPr marL="241300" lvl="1" indent="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FF6600"/>
              </a:buClr>
              <a:buSzPts val="1700"/>
              <a:buNone/>
            </a:pPr>
            <a:endParaRPr sz="250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6600"/>
              </a:buClr>
              <a:buSzPts val="2380"/>
              <a:buFont typeface="Courier New"/>
              <a:buChar char="o"/>
            </a:pPr>
            <a:r>
              <a:rPr lang="en-US" sz="2200"/>
              <a:t>Automatic stay if meet qualified alien definition for benefits</a:t>
            </a:r>
            <a:endParaRPr sz="2200"/>
          </a:p>
        </p:txBody>
      </p:sp>
      <p:sp>
        <p:nvSpPr>
          <p:cNvPr id="379" name="Google Shape;379;p49"/>
          <p:cNvSpPr txBox="1">
            <a:spLocks noGrp="1"/>
          </p:cNvSpPr>
          <p:nvPr>
            <p:ph type="sldNum" idx="12"/>
          </p:nvPr>
        </p:nvSpPr>
        <p:spPr>
          <a:xfrm>
            <a:off x="1143000" y="1272222"/>
            <a:ext cx="40005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35</a:t>
            </a:fld>
            <a:endParaRPr sz="119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5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What Would You Do? </a:t>
            </a:r>
            <a:endParaRPr/>
          </a:p>
        </p:txBody>
      </p:sp>
      <p:sp>
        <p:nvSpPr>
          <p:cNvPr id="386" name="Google Shape;386;p5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36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387" name="Google Shape;387;p5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Patricia believes she was ordered removed in-absentia in 2010, but she’s not sure. You are representing her for a U visa based on domestic violence. She is concerned that she could be removed. What would you do? </a:t>
            </a:r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1"/>
          <p:cNvSpPr txBox="1"/>
          <p:nvPr/>
        </p:nvSpPr>
        <p:spPr>
          <a:xfrm>
            <a:off x="612647" y="1632769"/>
            <a:ext cx="7934183" cy="4949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Benefits: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It’s working at the moment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Gives client ability to try to move beyond removal case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have to wait for AOS or jump hoops from OCC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Concerns: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appeal of </a:t>
            </a:r>
            <a:r>
              <a:rPr lang="en-US"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sua sponte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denial in most circumstances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1143000" marR="0" lvl="2" indent="-2286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Either abuse or no appeal at all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IJs prefer to have a basis to reopen an old case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Departure Bar issues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4572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Unclear if these will continue to be granted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marL="914400" marR="0" lvl="1" indent="-3048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5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wentieth Century"/>
              <a:buNone/>
            </a:pPr>
            <a:r>
              <a:rPr lang="en-US" i="1">
                <a:solidFill>
                  <a:srgbClr val="000000"/>
                </a:solidFill>
              </a:rPr>
              <a:t>Sua Sponte</a:t>
            </a:r>
            <a:r>
              <a:rPr lang="en-US">
                <a:solidFill>
                  <a:srgbClr val="000000"/>
                </a:solidFill>
              </a:rPr>
              <a:t> Motions to Reopen</a:t>
            </a:r>
            <a:endParaRPr i="1">
              <a:solidFill>
                <a:srgbClr val="000000"/>
              </a:solidFill>
            </a:endParaRPr>
          </a:p>
        </p:txBody>
      </p:sp>
      <p:sp>
        <p:nvSpPr>
          <p:cNvPr id="394" name="Google Shape;394;p51"/>
          <p:cNvSpPr txBox="1">
            <a:spLocks noGrp="1"/>
          </p:cNvSpPr>
          <p:nvPr>
            <p:ph type="sldNum" idx="12"/>
          </p:nvPr>
        </p:nvSpPr>
        <p:spPr>
          <a:xfrm>
            <a:off x="1143000" y="1272222"/>
            <a:ext cx="40005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37</a:t>
            </a:fld>
            <a:endParaRPr sz="119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2"/>
          <p:cNvSpPr txBox="1"/>
          <p:nvPr/>
        </p:nvSpPr>
        <p:spPr>
          <a:xfrm>
            <a:off x="612647" y="1619473"/>
            <a:ext cx="7934183" cy="503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 is to get old removal case reopened, and then terminated based on client’s U Nonimmigrant Status (valid status overcomes (a)(6)(A) and (a)(7)(A))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 OCC to join before filing or not?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arguments of specific public and national interest of U Nonimmigrant Status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potential hardship if client is accidentally deported due to outstanding order</a:t>
            </a:r>
            <a:endParaRPr sz="1800" b="0" i="0" u="none" strike="noStrike" cap="non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0" name="Google Shape;400;p5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wentieth Century"/>
              <a:buNone/>
            </a:pPr>
            <a:r>
              <a:rPr lang="en-US">
                <a:solidFill>
                  <a:srgbClr val="000000"/>
                </a:solidFill>
              </a:rPr>
              <a:t>Drafting </a:t>
            </a:r>
            <a:r>
              <a:rPr lang="en-US" i="1">
                <a:solidFill>
                  <a:srgbClr val="000000"/>
                </a:solidFill>
              </a:rPr>
              <a:t>sua sponte</a:t>
            </a:r>
            <a:r>
              <a:rPr lang="en-US">
                <a:solidFill>
                  <a:srgbClr val="000000"/>
                </a:solidFill>
              </a:rPr>
              <a:t> MTR</a:t>
            </a:r>
            <a:endParaRPr/>
          </a:p>
        </p:txBody>
      </p:sp>
      <p:sp>
        <p:nvSpPr>
          <p:cNvPr id="401" name="Google Shape;401;p52"/>
          <p:cNvSpPr txBox="1">
            <a:spLocks noGrp="1"/>
          </p:cNvSpPr>
          <p:nvPr>
            <p:ph type="sldNum" idx="12"/>
          </p:nvPr>
        </p:nvSpPr>
        <p:spPr>
          <a:xfrm>
            <a:off x="1143000" y="1272222"/>
            <a:ext cx="40005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38</a:t>
            </a:fld>
            <a:endParaRPr sz="119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5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Stay of Removal</a:t>
            </a:r>
            <a:endParaRPr/>
          </a:p>
        </p:txBody>
      </p:sp>
      <p:sp>
        <p:nvSpPr>
          <p:cNvPr id="407" name="Google Shape;407;p5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39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408" name="Google Shape;408;p5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Applies to clients with unexecuted final order of removal</a:t>
            </a: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Filed with ICE Enforcement and Removal Operations (ERO)</a:t>
            </a: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Use 2009 ICE Memorandum if pending U visa</a:t>
            </a: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Discretionary, so provide evidence of positive equities, hardship, etc</a:t>
            </a: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Form I-246, $155 filing fee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4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147" name="Google Shape;147;p1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I have represented clients in removal proceedings before: </a:t>
            </a:r>
            <a:endParaRPr dirty="0"/>
          </a:p>
          <a:p>
            <a:pPr marL="32004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Yes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No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5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Takeaways</a:t>
            </a:r>
            <a:endParaRPr/>
          </a:p>
        </p:txBody>
      </p:sp>
      <p:sp>
        <p:nvSpPr>
          <p:cNvPr id="414" name="Google Shape;414;p5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40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415" name="Google Shape;415;p5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Plead carefully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Remember VAWA cancellation as an option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Sanchez-Sosa is still good law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File FOIAs for all clients who have ever been in proceedings</a:t>
            </a:r>
            <a:endParaRPr/>
          </a:p>
          <a:p>
            <a:pPr marL="320040" lvl="0" indent="-32004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Prepare stays for those with outstanding order of removal</a:t>
            </a:r>
            <a:endParaRPr/>
          </a:p>
          <a:p>
            <a:pPr marL="32004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/>
              <a:t>QUESTIONS?</a:t>
            </a:r>
            <a:endParaRPr/>
          </a:p>
          <a:p>
            <a:pPr marL="32004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5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Thank you!</a:t>
            </a:r>
            <a:endParaRPr/>
          </a:p>
        </p:txBody>
      </p:sp>
      <p:sp>
        <p:nvSpPr>
          <p:cNvPr id="421" name="Google Shape;421;p5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sz="2400" dirty="0"/>
              <a:t>Amy Cheung: </a:t>
            </a:r>
            <a:r>
              <a:rPr lang="en-US" sz="2400" u="sng" dirty="0">
                <a:solidFill>
                  <a:schemeClr val="hlink"/>
                </a:solidFill>
                <a:hlinkClick r:id="rId3"/>
              </a:rPr>
              <a:t>amy@asistahelp.org</a:t>
            </a:r>
            <a:endParaRPr sz="2400"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sz="2400" dirty="0"/>
              <a:t>Laura Flores Bachman: </a:t>
            </a:r>
            <a:r>
              <a:rPr lang="en-US" sz="2400" u="sng" dirty="0">
                <a:solidFill>
                  <a:schemeClr val="hlink"/>
                </a:solidFill>
                <a:hlinkClick r:id="rId4"/>
              </a:rPr>
              <a:t>laura@</a:t>
            </a:r>
            <a:r>
              <a:rPr lang="en-US" sz="2400" u="sng" dirty="0" smtClean="0">
                <a:solidFill>
                  <a:schemeClr val="hlink"/>
                </a:solidFill>
                <a:hlinkClick r:id="rId4"/>
              </a:rPr>
              <a:t>asistahelp.org</a:t>
            </a:r>
            <a:endParaRPr lang="en-US" sz="2400" u="sng" dirty="0" smtClean="0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sz="2400" dirty="0"/>
              <a:t>For individual technical assistance: </a:t>
            </a:r>
            <a:endParaRPr sz="2400" dirty="0"/>
          </a:p>
          <a:p>
            <a:pPr marL="365760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r>
              <a:rPr lang="en-US" sz="2400" u="sng" dirty="0">
                <a:solidFill>
                  <a:schemeClr val="hlink"/>
                </a:solidFill>
                <a:hlinkClick r:id="rId5"/>
              </a:rPr>
              <a:t>http://www.asistahelp.org/en/technical_assistance/</a:t>
            </a:r>
            <a:endParaRPr sz="2400" dirty="0"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sz="2400" dirty="0"/>
              <a:t>To get on our list serves (VAWA Experts/VAWA Updates), email </a:t>
            </a:r>
            <a:r>
              <a:rPr lang="en-US" sz="2400" dirty="0" err="1"/>
              <a:t>questions@asistahelp.org</a:t>
            </a:r>
            <a:endParaRPr sz="2400" dirty="0"/>
          </a:p>
          <a:p>
            <a:pPr marL="365760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dirty="0"/>
          </a:p>
        </p:txBody>
      </p:sp>
      <p:pic>
        <p:nvPicPr>
          <p:cNvPr id="422" name="Google Shape;422;p5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560619" y="4772025"/>
            <a:ext cx="1828800" cy="185420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5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41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Twentieth Century"/>
              <a:buNone/>
            </a:pPr>
            <a:r>
              <a:rPr lang="en-US" sz="3959"/>
              <a:t>Initiation and Termination of Removal Proceedings</a:t>
            </a:r>
            <a:endParaRPr sz="3959"/>
          </a:p>
        </p:txBody>
      </p:sp>
      <p:sp>
        <p:nvSpPr>
          <p:cNvPr id="153" name="Google Shape;153;p19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5</a:t>
            </a:fld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Termination of Proceedings</a:t>
            </a:r>
            <a:endParaRPr/>
          </a:p>
        </p:txBody>
      </p:sp>
      <p:sp>
        <p:nvSpPr>
          <p:cNvPr id="159" name="Google Shape;159;p2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6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160" name="Google Shape;160;p2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Is the NTA deficient? Does it comply with statutory requirements?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Was NTA served properly?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Are allegations and charge correct? Can DHS meet its burden?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Does NTA comply with INA 239?</a:t>
            </a:r>
            <a:endParaRPr/>
          </a:p>
        </p:txBody>
      </p:sp>
      <p:sp>
        <p:nvSpPr>
          <p:cNvPr id="167" name="Google Shape;167;p2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dirty="0"/>
              <a:t>Service of process of NTA: 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Personal service on respondent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Service on attorney of record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What about service on minors?</a:t>
            </a:r>
            <a:endParaRPr dirty="0"/>
          </a:p>
          <a:p>
            <a:pPr marL="365760" lvl="1" indent="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dirty="0">
              <a:solidFill>
                <a:srgbClr val="000000"/>
              </a:solidFill>
            </a:endParaRPr>
          </a:p>
          <a:p>
            <a:pPr lvl="0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Must NTA contain time and date of hearing for jurisdiction to vest?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BIA says no</a:t>
            </a: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>
                <a:solidFill>
                  <a:srgbClr val="000000"/>
                </a:solidFill>
              </a:rPr>
              <a:t>Conflict with Pereira v. Sessions, 138 S. Ct. 2105 (2018)?</a:t>
            </a:r>
            <a:endParaRPr dirty="0"/>
          </a:p>
        </p:txBody>
      </p:sp>
      <p:sp>
        <p:nvSpPr>
          <p:cNvPr id="168" name="Google Shape;168;p2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7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lang="en-US" sz="3959"/>
              <a:t>Does NTA comply with 8 USC 1367?</a:t>
            </a:r>
            <a:endParaRPr sz="3959"/>
          </a:p>
        </p:txBody>
      </p:sp>
      <p:sp>
        <p:nvSpPr>
          <p:cNvPr id="175" name="Google Shape;175;p2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dirty="0"/>
              <a:t>8 USC 1367 requires: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Determination of inadmissibility or deportability may not be based solely on info provided by abuser/abuser’s family</a:t>
            </a:r>
            <a:endParaRPr dirty="0"/>
          </a:p>
          <a:p>
            <a:pPr marL="10287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725"/>
              <a:buFont typeface="Wingdings" charset="2"/>
              <a:buChar char="§"/>
            </a:pPr>
            <a:r>
              <a:rPr lang="en-US" dirty="0"/>
              <a:t>What are allegations of inadmissibility/deportability? What is basis for allegations?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822960" lvl="1" indent="-4572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ICE must certify compliance with 8 USC 1367 if enforcement action took place at prohibited location. INA 239(e)</a:t>
            </a:r>
            <a:endParaRPr dirty="0"/>
          </a:p>
        </p:txBody>
      </p:sp>
      <p:sp>
        <p:nvSpPr>
          <p:cNvPr id="176" name="Google Shape;176;p2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8</a:t>
            </a:fld>
            <a:endParaRPr sz="119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82" name="Google Shape;182;p2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90"/>
              <a:buNone/>
            </a:pPr>
            <a:fld id="{00000000-1234-1234-1234-123412341234}" type="slidenum">
              <a:rPr lang="en-US" sz="1190"/>
              <a:t>9</a:t>
            </a:fld>
            <a:endParaRPr sz="1190">
              <a:solidFill>
                <a:srgbClr val="FFFFFF"/>
              </a:solidFill>
            </a:endParaRPr>
          </a:p>
        </p:txBody>
      </p:sp>
      <p:sp>
        <p:nvSpPr>
          <p:cNvPr id="183" name="Google Shape;183;p2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None/>
            </a:pPr>
            <a:r>
              <a:rPr lang="en-US" dirty="0"/>
              <a:t>When representing a respondent in proceedings, I have denied the allegations in the NTA before: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Yes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No</a:t>
            </a:r>
            <a:endParaRPr dirty="0"/>
          </a:p>
          <a:p>
            <a:pPr marL="822960" lvl="1" indent="-4572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Wingdings" charset="2"/>
              <a:buChar char="§"/>
            </a:pPr>
            <a:r>
              <a:rPr lang="en-US" dirty="0"/>
              <a:t>I have never represented anyone in proceedings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dian">
  <a:themeElements>
    <a:clrScheme name="Elemental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Elemental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2217</Words>
  <Application>Microsoft Macintosh PowerPoint</Application>
  <PresentationFormat>On-screen Show (4:3)</PresentationFormat>
  <Paragraphs>390</Paragraphs>
  <Slides>41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Median</vt:lpstr>
      <vt:lpstr>Median</vt:lpstr>
      <vt:lpstr>REMOVAL PROCEEDINGS: PURSUING LEGAL RELIEF FOR IMMIGRANT SURVIVORS OF DOMESTIC VIOLENCE AND SEXUAL ASSAULT</vt:lpstr>
      <vt:lpstr>Objectives</vt:lpstr>
      <vt:lpstr>POLL</vt:lpstr>
      <vt:lpstr>POLL</vt:lpstr>
      <vt:lpstr>Initiation and Termination of Removal Proceedings</vt:lpstr>
      <vt:lpstr>Termination of Proceedings</vt:lpstr>
      <vt:lpstr>Does NTA comply with INA 239?</vt:lpstr>
      <vt:lpstr>Does NTA comply with 8 USC 1367?</vt:lpstr>
      <vt:lpstr>POLL</vt:lpstr>
      <vt:lpstr>Pleading to NTA</vt:lpstr>
      <vt:lpstr>Special VAWA Challenge</vt:lpstr>
      <vt:lpstr>Obtaining Relief in Removal</vt:lpstr>
      <vt:lpstr>Obtaining Relief in Removal Proceedings</vt:lpstr>
      <vt:lpstr>Adjustment of Status</vt:lpstr>
      <vt:lpstr>INA 212(d)(3) nonimmigrant waiver</vt:lpstr>
      <vt:lpstr>VAWA Cancellation of Removal</vt:lpstr>
      <vt:lpstr>PowerPoint Presentation</vt:lpstr>
      <vt:lpstr>VAWA Extreme Hardship Factors</vt:lpstr>
      <vt:lpstr>Discussion</vt:lpstr>
      <vt:lpstr>Other considerations for cancellation</vt:lpstr>
      <vt:lpstr>When No Relief is Available</vt:lpstr>
      <vt:lpstr>POLL</vt:lpstr>
      <vt:lpstr>What if no relief available?</vt:lpstr>
      <vt:lpstr>Continuance for Pending U Visa: The “Protective Web”</vt:lpstr>
      <vt:lpstr>Sanchez-Sosa is still good law</vt:lpstr>
      <vt:lpstr>Sanchez-Sosa good cause considerations</vt:lpstr>
      <vt:lpstr>Proffering Prima Facie Factors</vt:lpstr>
      <vt:lpstr>Other option: Expedite U visa?</vt:lpstr>
      <vt:lpstr>POLL</vt:lpstr>
      <vt:lpstr>POLL</vt:lpstr>
      <vt:lpstr>If Relief is Denied</vt:lpstr>
      <vt:lpstr>Voluntary Departure</vt:lpstr>
      <vt:lpstr>Appeals</vt:lpstr>
      <vt:lpstr>Motions to Reopen</vt:lpstr>
      <vt:lpstr>VAWA Motions to Reopen</vt:lpstr>
      <vt:lpstr>What Would You Do? </vt:lpstr>
      <vt:lpstr>Sua Sponte Motions to Reopen</vt:lpstr>
      <vt:lpstr>Drafting sua sponte MTR</vt:lpstr>
      <vt:lpstr>Stay of Removal</vt:lpstr>
      <vt:lpstr>Takeaways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REMOVAL PROCEEDINGS: PURSUING LEGAL RELIEF FOR IMMIGRANT SURVIVORS OF DOMESTIC VIOLENCE AND SEXUAL ASSAULT</dc:title>
  <cp:lastModifiedBy>Maria Lazzarino</cp:lastModifiedBy>
  <cp:revision>6</cp:revision>
  <dcterms:modified xsi:type="dcterms:W3CDTF">2019-07-26T20:09:45Z</dcterms:modified>
</cp:coreProperties>
</file>