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99" d="100"/>
          <a:sy n="99" d="100"/>
        </p:scale>
        <p:origin x="-19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616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3" name="Google Shape;9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57" name="Google Shape;15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67" name="Google Shape;16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83" name="Google Shape;18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8" name="Google Shape;28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03" name="Google Shape;10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0" name="Google Shape;38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0" name="Google Shape;1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97" name="Google Shape;49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0" name="Google Shape;51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8" name="Google Shape;51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24" name="Google Shape;52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30" name="Google Shape;53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37" name="Google Shape;53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6" name="Google Shape;11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3" name="Google Shape;54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9" name="Google Shape;54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56" name="Google Shape;556;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1" name="Google Shape;56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7" name="Google Shape;56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3" name="Google Shape;57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9" name="Google Shape;57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85" name="Google Shape;58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91" name="Google Shape;591;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23" name="Google Shape;12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02" name="Google Shape;60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08" name="Google Shape;60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14" name="Google Shape;61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620" name="Google Shape;620;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629" name="Google Shape;629;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639" name="Google Shape;63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5" name="Google Shape;645;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646" name="Google Shape;646;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0" name="Google Shape;69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6" name="Google Shape;69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35" name="Google Shape;13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400"/>
              <a:buFont typeface="Arial"/>
              <a:buNone/>
            </a:pPr>
            <a:endParaRPr sz="900" b="0" i="0" u="none" strike="noStrike" cap="none" dirty="0">
              <a:solidFill>
                <a:schemeClr val="dk1"/>
              </a:solidFill>
              <a:latin typeface="Calibri"/>
              <a:ea typeface="Calibri"/>
              <a:cs typeface="Calibri"/>
              <a:sym typeface="Calibri"/>
            </a:endParaRPr>
          </a:p>
        </p:txBody>
      </p:sp>
      <p:sp>
        <p:nvSpPr>
          <p:cNvPr id="142" name="Google Shape;14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0" name="Google Shape;1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ctr"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34" name="Google Shape;34;p5"/>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35" name="Google Shape;35;p5"/>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36" name="Google Shape;36;p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7"/>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9" name="Google Shape;49;p7"/>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7" name="Google Shape;67;p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779C7"/>
            </a:gs>
            <a:gs pos="100000">
              <a:srgbClr val="002763"/>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05Z95q1bkG4" TargetMode="External"/><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youtube.com/watch?v=n7tqnJCmpIc&amp;list=PLTifzqDcaHT3XFuM9XxjEOmGSFh3wZtI6&amp;index=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eeoc.go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eeoc.go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liderescampesinas.org/english/index.php" TargetMode="External"/><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www.nsvrc.org/sites/default/files/publications_nsvrc_resource-list_sexual-violence-workplace.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register.gotowebinar.com/register/865069289334724326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youtu.be/GZqFsw8XW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25400" y="342900"/>
            <a:ext cx="9055100" cy="18384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Trebuchet MS"/>
              <a:buNone/>
            </a:pPr>
            <a:r>
              <a:rPr lang="en-US" sz="3959" b="0" i="0" u="none" strike="noStrike" cap="none">
                <a:solidFill>
                  <a:schemeClr val="dk1"/>
                </a:solidFill>
                <a:latin typeface="Trebuchet MS"/>
                <a:ea typeface="Trebuchet MS"/>
                <a:cs typeface="Trebuchet MS"/>
                <a:sym typeface="Trebuchet MS"/>
              </a:rPr>
              <a:t/>
            </a:r>
            <a:br>
              <a:rPr lang="en-US" sz="3959" b="0" i="0" u="none" strike="noStrike" cap="none">
                <a:solidFill>
                  <a:schemeClr val="dk1"/>
                </a:solidFill>
                <a:latin typeface="Trebuchet MS"/>
                <a:ea typeface="Trebuchet MS"/>
                <a:cs typeface="Trebuchet MS"/>
                <a:sym typeface="Trebuchet MS"/>
              </a:rPr>
            </a:br>
            <a:r>
              <a:rPr lang="en-US" sz="3959" b="0" i="0" u="none" strike="noStrike" cap="none">
                <a:solidFill>
                  <a:schemeClr val="dk1"/>
                </a:solidFill>
                <a:latin typeface="Trebuchet MS"/>
                <a:ea typeface="Trebuchet MS"/>
                <a:cs typeface="Trebuchet MS"/>
                <a:sym typeface="Trebuchet MS"/>
              </a:rPr>
              <a:t/>
            </a:r>
            <a:br>
              <a:rPr lang="en-US" sz="3959" b="0" i="0" u="none" strike="noStrike" cap="none">
                <a:solidFill>
                  <a:schemeClr val="dk1"/>
                </a:solidFill>
                <a:latin typeface="Trebuchet MS"/>
                <a:ea typeface="Trebuchet MS"/>
                <a:cs typeface="Trebuchet MS"/>
                <a:sym typeface="Trebuchet MS"/>
              </a:rPr>
            </a:br>
            <a:r>
              <a:rPr lang="en-US" sz="3600" b="1" i="0" u="none" strike="noStrike" cap="none">
                <a:solidFill>
                  <a:schemeClr val="dk1"/>
                </a:solidFill>
                <a:latin typeface="Calibri"/>
                <a:ea typeface="Calibri"/>
                <a:cs typeface="Calibri"/>
                <a:sym typeface="Calibri"/>
              </a:rPr>
              <a:t>Working with immigrant survivors of sexual violence in the workplace: Holistic responses</a:t>
            </a:r>
            <a:r>
              <a:rPr lang="en-US" sz="3500" b="1" i="0" u="none" strike="noStrike" cap="none">
                <a:solidFill>
                  <a:schemeClr val="dk1"/>
                </a:solidFill>
                <a:latin typeface="Calibri"/>
                <a:ea typeface="Calibri"/>
                <a:cs typeface="Calibri"/>
                <a:sym typeface="Calibri"/>
              </a:rPr>
              <a:t/>
            </a:r>
            <a:br>
              <a:rPr lang="en-US" sz="3500" b="1" i="0" u="none" strike="noStrike" cap="none">
                <a:solidFill>
                  <a:schemeClr val="dk1"/>
                </a:solidFill>
                <a:latin typeface="Calibri"/>
                <a:ea typeface="Calibri"/>
                <a:cs typeface="Calibri"/>
                <a:sym typeface="Calibri"/>
              </a:rPr>
            </a:br>
            <a:r>
              <a:rPr lang="en-US" sz="2600" b="0" i="0" u="none" strike="noStrike" cap="none">
                <a:solidFill>
                  <a:schemeClr val="dk1"/>
                </a:solidFill>
                <a:latin typeface="Calibri"/>
                <a:ea typeface="Calibri"/>
                <a:cs typeface="Calibri"/>
                <a:sym typeface="Calibri"/>
              </a:rPr>
              <a:t>National Webinar, Part II</a:t>
            </a:r>
            <a:br>
              <a:rPr lang="en-US" sz="2600" b="0" i="0" u="none" strike="noStrike" cap="none">
                <a:solidFill>
                  <a:schemeClr val="dk1"/>
                </a:solidFill>
                <a:latin typeface="Calibri"/>
                <a:ea typeface="Calibri"/>
                <a:cs typeface="Calibri"/>
                <a:sym typeface="Calibri"/>
              </a:rPr>
            </a:br>
            <a:r>
              <a:rPr lang="en-US" sz="2600" b="0" i="0" u="none" strike="noStrike" cap="none">
                <a:solidFill>
                  <a:schemeClr val="dk1"/>
                </a:solidFill>
                <a:latin typeface="Calibri"/>
                <a:ea typeface="Calibri"/>
                <a:cs typeface="Calibri"/>
                <a:sym typeface="Calibri"/>
              </a:rPr>
              <a:t/>
            </a:r>
            <a:br>
              <a:rPr lang="en-US" sz="2600"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Trebuchet MS"/>
                <a:ea typeface="Trebuchet MS"/>
                <a:cs typeface="Trebuchet MS"/>
                <a:sym typeface="Trebuchet MS"/>
              </a:rPr>
              <a:t/>
            </a:r>
            <a:br>
              <a:rPr lang="en-US" sz="3959" b="0" i="0" u="none" strike="noStrike" cap="none">
                <a:solidFill>
                  <a:schemeClr val="dk1"/>
                </a:solidFill>
                <a:latin typeface="Trebuchet MS"/>
                <a:ea typeface="Trebuchet MS"/>
                <a:cs typeface="Trebuchet MS"/>
                <a:sym typeface="Trebuchet MS"/>
              </a:rPr>
            </a:br>
            <a:endParaRPr sz="3240" b="0" i="0" u="none" strike="noStrike" cap="none">
              <a:solidFill>
                <a:schemeClr val="dk1"/>
              </a:solidFill>
              <a:latin typeface="Trebuchet MS"/>
              <a:ea typeface="Trebuchet MS"/>
              <a:cs typeface="Trebuchet MS"/>
              <a:sym typeface="Trebuchet MS"/>
            </a:endParaRPr>
          </a:p>
        </p:txBody>
      </p:sp>
      <p:sp>
        <p:nvSpPr>
          <p:cNvPr id="96" name="Google Shape;96;p14"/>
          <p:cNvSpPr txBox="1">
            <a:spLocks noGrp="1"/>
          </p:cNvSpPr>
          <p:nvPr>
            <p:ph type="subTitle" idx="1"/>
          </p:nvPr>
        </p:nvSpPr>
        <p:spPr>
          <a:xfrm>
            <a:off x="1371600" y="5141421"/>
            <a:ext cx="6212232" cy="1043906"/>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6"/>
              </a:buClr>
              <a:buSzPts val="2520"/>
              <a:buFont typeface="Arial"/>
              <a:buNone/>
            </a:pPr>
            <a:r>
              <a:rPr lang="en-US" sz="2200" b="1" i="0" u="none" strike="noStrike" cap="none">
                <a:solidFill>
                  <a:srgbClr val="FF0000"/>
                </a:solidFill>
                <a:latin typeface="Calibri"/>
                <a:ea typeface="Calibri"/>
                <a:cs typeface="Calibri"/>
                <a:sym typeface="Calibri"/>
              </a:rPr>
              <a:t>Presented by:  </a:t>
            </a:r>
            <a:r>
              <a:rPr lang="en-US" sz="2200" b="0" i="0" u="none" strike="noStrike" cap="none">
                <a:solidFill>
                  <a:srgbClr val="FF0000"/>
                </a:solidFill>
                <a:latin typeface="Calibri"/>
                <a:ea typeface="Calibri"/>
                <a:cs typeface="Calibri"/>
                <a:sym typeface="Calibri"/>
              </a:rPr>
              <a:t>Lauren Bonds, Jennifer Cooley</a:t>
            </a:r>
            <a:r>
              <a:rPr lang="en-US" sz="2200" b="1" i="0" u="none" strike="noStrike" cap="none">
                <a:solidFill>
                  <a:srgbClr val="FF0000"/>
                </a:solidFill>
                <a:latin typeface="Calibri"/>
                <a:ea typeface="Calibri"/>
                <a:cs typeface="Calibri"/>
                <a:sym typeface="Calibri"/>
              </a:rPr>
              <a:t>, </a:t>
            </a:r>
            <a:r>
              <a:rPr lang="en-US" sz="2200" b="0" i="0" u="none" strike="noStrike" cap="none">
                <a:solidFill>
                  <a:srgbClr val="FF0000"/>
                </a:solidFill>
                <a:latin typeface="Calibri"/>
                <a:ea typeface="Calibri"/>
                <a:cs typeface="Calibri"/>
                <a:sym typeface="Calibri"/>
              </a:rPr>
              <a:t>Giselle Hass,  Sonia Parras Konrad &amp; Debbie Smith. </a:t>
            </a:r>
            <a:endParaRPr sz="2200" b="0" i="0" u="none" strike="noStrike" cap="none">
              <a:solidFill>
                <a:srgbClr val="FF0000"/>
              </a:solidFill>
              <a:latin typeface="Calibri"/>
              <a:ea typeface="Calibri"/>
              <a:cs typeface="Calibri"/>
              <a:sym typeface="Calibri"/>
            </a:endParaRPr>
          </a:p>
        </p:txBody>
      </p:sp>
      <p:pic>
        <p:nvPicPr>
          <p:cNvPr id="97" name="Google Shape;97;p14"/>
          <p:cNvPicPr preferRelativeResize="0"/>
          <p:nvPr/>
        </p:nvPicPr>
        <p:blipFill rotWithShape="1">
          <a:blip r:embed="rId3">
            <a:alphaModFix/>
          </a:blip>
          <a:srcRect/>
          <a:stretch/>
        </p:blipFill>
        <p:spPr>
          <a:xfrm>
            <a:off x="7308850" y="6305550"/>
            <a:ext cx="1587500" cy="381000"/>
          </a:xfrm>
          <a:prstGeom prst="rect">
            <a:avLst/>
          </a:prstGeom>
          <a:noFill/>
          <a:ln>
            <a:noFill/>
          </a:ln>
        </p:spPr>
      </p:pic>
      <p:sp>
        <p:nvSpPr>
          <p:cNvPr id="98" name="Google Shape;98;p14"/>
          <p:cNvSpPr txBox="1"/>
          <p:nvPr/>
        </p:nvSpPr>
        <p:spPr>
          <a:xfrm>
            <a:off x="520700" y="5882108"/>
            <a:ext cx="8242300"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This document was supported by a grant from Raliance, a collaborative initiative to end sexual violence in one generation, made possible through a commitment from the National Football League (NFL). Its contents are solely the responsibility of the authors and do not necessarily represent the official views of the NFL.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pic>
        <p:nvPicPr>
          <p:cNvPr id="99" name="Google Shape;99;p14" descr="Screen Shot 2016-01-23 at 9.57.56 AM.png"/>
          <p:cNvPicPr preferRelativeResize="0"/>
          <p:nvPr/>
        </p:nvPicPr>
        <p:blipFill rotWithShape="1">
          <a:blip r:embed="rId4">
            <a:alphaModFix/>
          </a:blip>
          <a:srcRect/>
          <a:stretch/>
        </p:blipFill>
        <p:spPr>
          <a:xfrm>
            <a:off x="2112543" y="2056395"/>
            <a:ext cx="4420515" cy="301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228600" y="46038"/>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4200" b="1" i="0" u="none" strike="noStrike" cap="none">
                <a:solidFill>
                  <a:schemeClr val="dk1"/>
                </a:solidFill>
                <a:latin typeface="Calibri"/>
                <a:ea typeface="Calibri"/>
                <a:cs typeface="Calibri"/>
                <a:sym typeface="Calibri"/>
              </a:rPr>
              <a:t>Strengthening</a:t>
            </a:r>
            <a:r>
              <a:rPr lang="en-US" sz="3959" b="1" i="0" u="none" strike="noStrike" cap="none">
                <a:solidFill>
                  <a:schemeClr val="dk1"/>
                </a:solidFill>
                <a:latin typeface="Calibri"/>
                <a:ea typeface="Calibri"/>
                <a:cs typeface="Calibri"/>
                <a:sym typeface="Calibri"/>
              </a:rPr>
              <a:t> your interviewing skills</a:t>
            </a:r>
            <a:endParaRPr sz="4400" b="1" i="0" u="none" strike="noStrike" cap="none">
              <a:solidFill>
                <a:schemeClr val="lt1"/>
              </a:solidFill>
              <a:latin typeface="Calibri"/>
              <a:ea typeface="Calibri"/>
              <a:cs typeface="Calibri"/>
              <a:sym typeface="Calibri"/>
            </a:endParaRPr>
          </a:p>
        </p:txBody>
      </p:sp>
      <p:sp>
        <p:nvSpPr>
          <p:cNvPr id="160" name="Google Shape;160;p23"/>
          <p:cNvSpPr txBox="1">
            <a:spLocks noGrp="1"/>
          </p:cNvSpPr>
          <p:nvPr>
            <p:ph type="body" idx="1"/>
          </p:nvPr>
        </p:nvSpPr>
        <p:spPr>
          <a:xfrm>
            <a:off x="457200" y="1090613"/>
            <a:ext cx="2870200"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A step removed</a:t>
            </a:r>
            <a:endParaRPr sz="2400" b="1" i="0" u="none" strike="noStrike" cap="none">
              <a:solidFill>
                <a:schemeClr val="dk1"/>
              </a:solidFill>
              <a:latin typeface="Calibri"/>
              <a:ea typeface="Calibri"/>
              <a:cs typeface="Calibri"/>
              <a:sym typeface="Calibri"/>
            </a:endParaRPr>
          </a:p>
        </p:txBody>
      </p:sp>
      <p:sp>
        <p:nvSpPr>
          <p:cNvPr id="161" name="Google Shape;161;p23"/>
          <p:cNvSpPr txBox="1">
            <a:spLocks noGrp="1"/>
          </p:cNvSpPr>
          <p:nvPr>
            <p:ph type="body" idx="2"/>
          </p:nvPr>
        </p:nvSpPr>
        <p:spPr>
          <a:xfrm>
            <a:off x="622300" y="5853113"/>
            <a:ext cx="3492500" cy="57149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On sexual violence</a:t>
            </a:r>
            <a:endParaRPr sz="2400" b="1" i="0" u="none" strike="noStrike" cap="none">
              <a:solidFill>
                <a:schemeClr val="dk1"/>
              </a:solidFill>
              <a:latin typeface="Calibri"/>
              <a:ea typeface="Calibri"/>
              <a:cs typeface="Calibri"/>
              <a:sym typeface="Calibri"/>
            </a:endParaRPr>
          </a:p>
        </p:txBody>
      </p:sp>
      <p:sp>
        <p:nvSpPr>
          <p:cNvPr id="162" name="Google Shape;162;p23"/>
          <p:cNvSpPr txBox="1">
            <a:spLocks noGrp="1"/>
          </p:cNvSpPr>
          <p:nvPr>
            <p:ph type="body" idx="3"/>
          </p:nvPr>
        </p:nvSpPr>
        <p:spPr>
          <a:xfrm>
            <a:off x="4724400" y="1227138"/>
            <a:ext cx="3987800" cy="51720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70000"/>
              </a:lnSpc>
              <a:spcBef>
                <a:spcPts val="0"/>
              </a:spcBef>
              <a:spcAft>
                <a:spcPts val="0"/>
              </a:spcAft>
              <a:buClr>
                <a:schemeClr val="dk1"/>
              </a:buClr>
              <a:buSzPts val="1750"/>
              <a:buFont typeface="Arial"/>
              <a:buChar char="•"/>
            </a:pPr>
            <a:r>
              <a:rPr lang="en-US" sz="1800" b="1" i="0" u="none" strike="noStrike" cap="none">
                <a:solidFill>
                  <a:schemeClr val="dk1"/>
                </a:solidFill>
                <a:latin typeface="Calibri"/>
                <a:ea typeface="Calibri"/>
                <a:cs typeface="Calibri"/>
                <a:sym typeface="Calibri"/>
              </a:rPr>
              <a:t>Money</a:t>
            </a:r>
            <a:endParaRPr sz="1800" b="1" i="0" u="none" strike="noStrike" cap="none">
              <a:solidFill>
                <a:schemeClr val="dk1"/>
              </a:solidFill>
              <a:latin typeface="Calibri"/>
              <a:ea typeface="Calibri"/>
              <a:cs typeface="Calibri"/>
              <a:sym typeface="Calibri"/>
            </a:endParaRPr>
          </a:p>
          <a:p>
            <a:pPr marL="742950" marR="0" lvl="1" indent="-285750" algn="l" rtl="0">
              <a:lnSpc>
                <a:spcPct val="70000"/>
              </a:lnSpc>
              <a:spcBef>
                <a:spcPts val="300"/>
              </a:spcBef>
              <a:spcAft>
                <a:spcPts val="0"/>
              </a:spcAft>
              <a:buClr>
                <a:schemeClr val="dk1"/>
              </a:buClr>
              <a:buSzPts val="1500"/>
              <a:buFont typeface="Arial"/>
              <a:buChar char="•"/>
            </a:pPr>
            <a:r>
              <a:rPr lang="en-US" sz="1800" b="0" i="0" u="none" strike="noStrike" cap="none">
                <a:solidFill>
                  <a:schemeClr val="dk1"/>
                </a:solidFill>
                <a:latin typeface="Calibri"/>
                <a:ea typeface="Calibri"/>
                <a:cs typeface="Calibri"/>
                <a:sym typeface="Calibri"/>
              </a:rPr>
              <a:t>Are they paying you all your hours, overtime? </a:t>
            </a:r>
            <a:endParaRPr sz="1800" b="0" i="0" u="none" strike="noStrike" cap="none">
              <a:solidFill>
                <a:schemeClr val="dk1"/>
              </a:solidFill>
              <a:latin typeface="Calibri"/>
              <a:ea typeface="Calibri"/>
              <a:cs typeface="Calibri"/>
              <a:sym typeface="Calibri"/>
            </a:endParaRPr>
          </a:p>
          <a:p>
            <a:pPr marL="742950" marR="0" lvl="1" indent="-285750" algn="l" rtl="0">
              <a:lnSpc>
                <a:spcPct val="70000"/>
              </a:lnSpc>
              <a:spcBef>
                <a:spcPts val="300"/>
              </a:spcBef>
              <a:spcAft>
                <a:spcPts val="0"/>
              </a:spcAft>
              <a:buClr>
                <a:schemeClr val="dk1"/>
              </a:buClr>
              <a:buSzPts val="1500"/>
              <a:buFont typeface="Arial"/>
              <a:buChar char="•"/>
            </a:pPr>
            <a:r>
              <a:rPr lang="en-US" sz="1800" b="0" i="0" u="none" strike="noStrike" cap="none">
                <a:solidFill>
                  <a:schemeClr val="dk1"/>
                </a:solidFill>
                <a:latin typeface="Calibri"/>
                <a:ea typeface="Calibri"/>
                <a:cs typeface="Calibri"/>
                <a:sym typeface="Calibri"/>
              </a:rPr>
              <a:t>How are they treating your co-workers? Any complaints? </a:t>
            </a:r>
            <a:endParaRPr sz="1800" b="1" i="0" u="none" strike="noStrike" cap="none">
              <a:solidFill>
                <a:schemeClr val="dk1"/>
              </a:solidFill>
              <a:latin typeface="Calibri"/>
              <a:ea typeface="Calibri"/>
              <a:cs typeface="Calibri"/>
              <a:sym typeface="Calibri"/>
            </a:endParaRPr>
          </a:p>
          <a:p>
            <a:pPr marL="742950" marR="0" lvl="1" indent="-285750" algn="l" rtl="0">
              <a:lnSpc>
                <a:spcPct val="70000"/>
              </a:lnSpc>
              <a:spcBef>
                <a:spcPts val="300"/>
              </a:spcBef>
              <a:spcAft>
                <a:spcPts val="0"/>
              </a:spcAft>
              <a:buClr>
                <a:schemeClr val="dk1"/>
              </a:buClr>
              <a:buSzPts val="1500"/>
              <a:buFont typeface="Arial"/>
              <a:buChar char="•"/>
            </a:pPr>
            <a:r>
              <a:rPr lang="en-US" sz="1800" b="0" i="0" u="none" strike="noStrike" cap="none">
                <a:solidFill>
                  <a:schemeClr val="dk1"/>
                </a:solidFill>
                <a:latin typeface="Calibri"/>
                <a:ea typeface="Calibri"/>
                <a:cs typeface="Calibri"/>
                <a:sym typeface="Calibri"/>
              </a:rPr>
              <a:t>What do you see?</a:t>
            </a:r>
            <a:endParaRPr/>
          </a:p>
          <a:p>
            <a:pPr marL="742950" marR="0" lvl="1" indent="-190500" algn="l" rtl="0">
              <a:lnSpc>
                <a:spcPct val="70000"/>
              </a:lnSpc>
              <a:spcBef>
                <a:spcPts val="300"/>
              </a:spcBef>
              <a:spcAft>
                <a:spcPts val="0"/>
              </a:spcAft>
              <a:buClr>
                <a:schemeClr val="dk1"/>
              </a:buClr>
              <a:buSzPts val="1500"/>
              <a:buFont typeface="Arial"/>
              <a:buNone/>
            </a:pPr>
            <a:endParaRPr sz="1800" b="1" i="0" u="none" strike="noStrike" cap="none">
              <a:solidFill>
                <a:schemeClr val="dk1"/>
              </a:solidFill>
              <a:latin typeface="Calibri"/>
              <a:ea typeface="Calibri"/>
              <a:cs typeface="Calibri"/>
              <a:sym typeface="Calibri"/>
            </a:endParaRPr>
          </a:p>
          <a:p>
            <a:pPr marL="342900" marR="0" lvl="0" indent="-342900" algn="l" rtl="0">
              <a:lnSpc>
                <a:spcPct val="70000"/>
              </a:lnSpc>
              <a:spcBef>
                <a:spcPts val="350"/>
              </a:spcBef>
              <a:spcAft>
                <a:spcPts val="0"/>
              </a:spcAft>
              <a:buClr>
                <a:schemeClr val="dk1"/>
              </a:buClr>
              <a:buSzPts val="1750"/>
              <a:buFont typeface="Arial"/>
              <a:buChar char="•"/>
            </a:pPr>
            <a:r>
              <a:rPr lang="en-US" sz="1800" b="1" i="0" u="none" strike="noStrike" cap="none">
                <a:solidFill>
                  <a:schemeClr val="dk1"/>
                </a:solidFill>
                <a:latin typeface="Calibri"/>
                <a:ea typeface="Calibri"/>
                <a:cs typeface="Calibri"/>
                <a:sym typeface="Calibri"/>
              </a:rPr>
              <a:t>Supervisors or anyone with perceived power</a:t>
            </a:r>
            <a:endParaRPr sz="1800" b="1" i="0" u="none" strike="noStrike" cap="none">
              <a:solidFill>
                <a:schemeClr val="dk1"/>
              </a:solidFill>
              <a:latin typeface="Calibri"/>
              <a:ea typeface="Calibri"/>
              <a:cs typeface="Calibri"/>
              <a:sym typeface="Calibri"/>
            </a:endParaRPr>
          </a:p>
          <a:p>
            <a:pPr marL="742950" marR="0" lvl="1" indent="-285750" algn="l" rtl="0">
              <a:lnSpc>
                <a:spcPct val="70000"/>
              </a:lnSpc>
              <a:spcBef>
                <a:spcPts val="300"/>
              </a:spcBef>
              <a:spcAft>
                <a:spcPts val="0"/>
              </a:spcAft>
              <a:buClr>
                <a:schemeClr val="dk1"/>
              </a:buClr>
              <a:buSzPts val="1500"/>
              <a:buFont typeface="Arial"/>
              <a:buChar char="•"/>
            </a:pPr>
            <a:r>
              <a:rPr lang="en-US" sz="1800" b="0" i="0" u="none" strike="noStrike" cap="none">
                <a:solidFill>
                  <a:schemeClr val="dk1"/>
                </a:solidFill>
                <a:latin typeface="Calibri"/>
                <a:ea typeface="Calibri"/>
                <a:cs typeface="Calibri"/>
                <a:sym typeface="Calibri"/>
              </a:rPr>
              <a:t>How does your supervisor/co-workers treat you?</a:t>
            </a:r>
            <a:endParaRPr sz="1800" b="1" i="0" u="none" strike="noStrike" cap="none">
              <a:solidFill>
                <a:schemeClr val="dk1"/>
              </a:solidFill>
              <a:latin typeface="Calibri"/>
              <a:ea typeface="Calibri"/>
              <a:cs typeface="Calibri"/>
              <a:sym typeface="Calibri"/>
            </a:endParaRPr>
          </a:p>
          <a:p>
            <a:pPr marL="742950" marR="0" lvl="1" indent="-285750" algn="l" rtl="0">
              <a:lnSpc>
                <a:spcPct val="70000"/>
              </a:lnSpc>
              <a:spcBef>
                <a:spcPts val="300"/>
              </a:spcBef>
              <a:spcAft>
                <a:spcPts val="0"/>
              </a:spcAft>
              <a:buClr>
                <a:schemeClr val="dk1"/>
              </a:buClr>
              <a:buSzPts val="1500"/>
              <a:buFont typeface="Arial"/>
              <a:buChar char="•"/>
            </a:pPr>
            <a:r>
              <a:rPr lang="en-US" sz="1800" b="0" i="0" u="none" strike="noStrike" cap="none">
                <a:solidFill>
                  <a:schemeClr val="dk1"/>
                </a:solidFill>
                <a:latin typeface="Calibri"/>
                <a:ea typeface="Calibri"/>
                <a:cs typeface="Calibri"/>
                <a:sym typeface="Calibri"/>
              </a:rPr>
              <a:t>Has anyone mistreated or disrespected your peers? How?</a:t>
            </a:r>
            <a:endParaRPr sz="1800" b="1" i="0" u="none" strike="noStrike" cap="none">
              <a:solidFill>
                <a:schemeClr val="dk1"/>
              </a:solidFill>
              <a:latin typeface="Calibri"/>
              <a:ea typeface="Calibri"/>
              <a:cs typeface="Calibri"/>
              <a:sym typeface="Calibri"/>
            </a:endParaRPr>
          </a:p>
          <a:p>
            <a:pPr marL="742950" marR="0" lvl="1" indent="-285750" algn="l" rtl="0">
              <a:lnSpc>
                <a:spcPct val="70000"/>
              </a:lnSpc>
              <a:spcBef>
                <a:spcPts val="300"/>
              </a:spcBef>
              <a:spcAft>
                <a:spcPts val="0"/>
              </a:spcAft>
              <a:buClr>
                <a:schemeClr val="dk1"/>
              </a:buClr>
              <a:buSzPts val="1500"/>
              <a:buFont typeface="Arial"/>
              <a:buChar char="•"/>
            </a:pPr>
            <a:r>
              <a:rPr lang="en-US" sz="1800" b="0" i="0" u="none" strike="noStrike" cap="none">
                <a:solidFill>
                  <a:schemeClr val="dk1"/>
                </a:solidFill>
                <a:latin typeface="Calibri"/>
                <a:ea typeface="Calibri"/>
                <a:cs typeface="Calibri"/>
                <a:sym typeface="Calibri"/>
              </a:rPr>
              <a:t>Did any of it ever happen to you?</a:t>
            </a:r>
            <a:endParaRPr sz="1800" b="1" i="0" u="none" strike="noStrike" cap="none">
              <a:solidFill>
                <a:schemeClr val="dk1"/>
              </a:solidFill>
              <a:latin typeface="Calibri"/>
              <a:ea typeface="Calibri"/>
              <a:cs typeface="Calibri"/>
              <a:sym typeface="Calibri"/>
            </a:endParaRPr>
          </a:p>
          <a:p>
            <a:pPr marL="742950" marR="0" lvl="1" indent="-285750" algn="l" rtl="0">
              <a:lnSpc>
                <a:spcPct val="70000"/>
              </a:lnSpc>
              <a:spcBef>
                <a:spcPts val="300"/>
              </a:spcBef>
              <a:spcAft>
                <a:spcPts val="0"/>
              </a:spcAft>
              <a:buClr>
                <a:schemeClr val="dk1"/>
              </a:buClr>
              <a:buSzPts val="1500"/>
              <a:buFont typeface="Arial"/>
              <a:buChar char="•"/>
            </a:pPr>
            <a:r>
              <a:rPr lang="en-US" sz="1800" b="0" i="0" u="none" strike="noStrike" cap="none">
                <a:solidFill>
                  <a:schemeClr val="dk1"/>
                </a:solidFill>
                <a:latin typeface="Calibri"/>
                <a:ea typeface="Calibri"/>
                <a:cs typeface="Calibri"/>
                <a:sym typeface="Calibri"/>
              </a:rPr>
              <a:t>Has your supervisor/Co-worker ever made you feel uncomfortable? If so, how?</a:t>
            </a:r>
            <a:endParaRPr/>
          </a:p>
          <a:p>
            <a:pPr marL="457200" marR="0" lvl="1" indent="0" algn="l" rtl="0">
              <a:lnSpc>
                <a:spcPct val="70000"/>
              </a:lnSpc>
              <a:spcBef>
                <a:spcPts val="300"/>
              </a:spcBef>
              <a:spcAft>
                <a:spcPts val="0"/>
              </a:spcAft>
              <a:buClr>
                <a:schemeClr val="dk1"/>
              </a:buClr>
              <a:buSzPts val="1500"/>
              <a:buFont typeface="Arial"/>
              <a:buNone/>
            </a:pPr>
            <a:endParaRPr sz="1800" b="1" i="0" u="none" strike="noStrike" cap="none">
              <a:solidFill>
                <a:schemeClr val="dk1"/>
              </a:solidFill>
              <a:latin typeface="Calibri"/>
              <a:ea typeface="Calibri"/>
              <a:cs typeface="Calibri"/>
              <a:sym typeface="Calibri"/>
            </a:endParaRPr>
          </a:p>
          <a:p>
            <a:pPr marL="342900" marR="0" lvl="0" indent="-342900" algn="l" rtl="0">
              <a:lnSpc>
                <a:spcPct val="70000"/>
              </a:lnSpc>
              <a:spcBef>
                <a:spcPts val="350"/>
              </a:spcBef>
              <a:spcAft>
                <a:spcPts val="0"/>
              </a:spcAft>
              <a:buClr>
                <a:schemeClr val="dk1"/>
              </a:buClr>
              <a:buSzPts val="1750"/>
              <a:buFont typeface="Arial"/>
              <a:buChar char="•"/>
            </a:pPr>
            <a:r>
              <a:rPr lang="en-US" sz="1800" b="1" i="0" u="none" strike="noStrike" cap="none">
                <a:solidFill>
                  <a:schemeClr val="dk1"/>
                </a:solidFill>
                <a:latin typeface="Calibri"/>
                <a:ea typeface="Calibri"/>
                <a:cs typeface="Calibri"/>
                <a:sym typeface="Calibri"/>
              </a:rPr>
              <a:t>Did you complain about it or talked about it to </a:t>
            </a:r>
            <a:endParaRPr sz="1800" b="1" i="0" u="none" strike="noStrike" cap="none">
              <a:solidFill>
                <a:schemeClr val="dk1"/>
              </a:solidFill>
              <a:latin typeface="Calibri"/>
              <a:ea typeface="Calibri"/>
              <a:cs typeface="Calibri"/>
              <a:sym typeface="Calibri"/>
            </a:endParaRPr>
          </a:p>
          <a:p>
            <a:pPr marL="742950" marR="0" lvl="1" indent="-285750" algn="l" rtl="0">
              <a:lnSpc>
                <a:spcPct val="70000"/>
              </a:lnSpc>
              <a:spcBef>
                <a:spcPts val="300"/>
              </a:spcBef>
              <a:spcAft>
                <a:spcPts val="0"/>
              </a:spcAft>
              <a:buClr>
                <a:schemeClr val="dk1"/>
              </a:buClr>
              <a:buSzPts val="1500"/>
              <a:buFont typeface="Arial"/>
              <a:buChar char="•"/>
            </a:pPr>
            <a:r>
              <a:rPr lang="en-US" sz="1800" b="0" i="0" u="none" strike="noStrike" cap="none">
                <a:solidFill>
                  <a:schemeClr val="dk1"/>
                </a:solidFill>
                <a:latin typeface="Calibri"/>
                <a:ea typeface="Calibri"/>
                <a:cs typeface="Calibri"/>
                <a:sym typeface="Calibri"/>
              </a:rPr>
              <a:t>a trusted person in the office/company or a peer? Human resources representative? Union leader? Nurse? Anyone else?</a:t>
            </a:r>
            <a:endParaRPr sz="1800" b="1" i="0" u="none" strike="noStrike" cap="none">
              <a:solidFill>
                <a:schemeClr val="dk1"/>
              </a:solidFill>
              <a:latin typeface="Calibri"/>
              <a:ea typeface="Calibri"/>
              <a:cs typeface="Calibri"/>
              <a:sym typeface="Calibri"/>
            </a:endParaRPr>
          </a:p>
          <a:p>
            <a:pPr marL="342900" marR="0" lvl="0" indent="-247650" algn="l" rtl="0">
              <a:lnSpc>
                <a:spcPct val="80000"/>
              </a:lnSpc>
              <a:spcBef>
                <a:spcPts val="30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sp>
        <p:nvSpPr>
          <p:cNvPr id="163" name="Google Shape;163;p23"/>
          <p:cNvSpPr txBox="1">
            <a:spLocks noGrp="1"/>
          </p:cNvSpPr>
          <p:nvPr>
            <p:ph type="body" idx="4"/>
          </p:nvPr>
        </p:nvSpPr>
        <p:spPr>
          <a:xfrm>
            <a:off x="292100" y="1800223"/>
            <a:ext cx="3937000" cy="3435352"/>
          </a:xfrm>
          <a:prstGeom prst="rect">
            <a:avLst/>
          </a:prstGeom>
          <a:noFill/>
          <a:ln>
            <a:noFill/>
          </a:ln>
        </p:spPr>
        <p:txBody>
          <a:bodyPr spcFirstLastPara="1" wrap="square" lIns="91425" tIns="45700" rIns="91425" bIns="45700" anchor="t" anchorCtr="0">
            <a:noAutofit/>
          </a:bodyPr>
          <a:lstStyle/>
          <a:p>
            <a:pPr marL="342900" marR="0" lvl="0" indent="-342900" algn="l" rtl="0">
              <a:lnSpc>
                <a:spcPct val="70000"/>
              </a:lnSpc>
              <a:spcBef>
                <a:spcPts val="0"/>
              </a:spcBef>
              <a:spcAft>
                <a:spcPts val="0"/>
              </a:spcAft>
              <a:buClr>
                <a:schemeClr val="dk1"/>
              </a:buClr>
              <a:buSzPts val="2220"/>
              <a:buFont typeface="Arial"/>
              <a:buChar char="•"/>
            </a:pPr>
            <a:r>
              <a:rPr lang="en-US" sz="1800" b="0" i="0" u="none" strike="noStrike" cap="none">
                <a:solidFill>
                  <a:schemeClr val="dk1"/>
                </a:solidFill>
                <a:latin typeface="Calibri"/>
                <a:ea typeface="Calibri"/>
                <a:cs typeface="Calibri"/>
                <a:sym typeface="Calibri"/>
              </a:rPr>
              <a:t>Did any of your supervisors/co-workers ever ask you out or offer you to go to lunch, call you outside of work, invite you to give you a ride home before or after work?</a:t>
            </a:r>
            <a:endParaRPr sz="1800" b="0" i="0" u="none" strike="noStrike" cap="none">
              <a:solidFill>
                <a:schemeClr val="lt1"/>
              </a:solidFill>
              <a:latin typeface="Calibri"/>
              <a:ea typeface="Calibri"/>
              <a:cs typeface="Calibri"/>
              <a:sym typeface="Calibri"/>
            </a:endParaRPr>
          </a:p>
          <a:p>
            <a:pPr marL="0" marR="0" lvl="0" indent="0" algn="l" rtl="0">
              <a:lnSpc>
                <a:spcPct val="70000"/>
              </a:lnSpc>
              <a:spcBef>
                <a:spcPts val="444"/>
              </a:spcBef>
              <a:spcAft>
                <a:spcPts val="0"/>
              </a:spcAft>
              <a:buClr>
                <a:schemeClr val="dk1"/>
              </a:buClr>
              <a:buSzPts val="2220"/>
              <a:buFont typeface="Arial"/>
              <a:buNone/>
            </a:pPr>
            <a:endParaRPr sz="1800" b="0" i="0" u="none" strike="noStrike" cap="none">
              <a:solidFill>
                <a:schemeClr val="dk1"/>
              </a:solidFill>
              <a:latin typeface="Calibri"/>
              <a:ea typeface="Calibri"/>
              <a:cs typeface="Calibri"/>
              <a:sym typeface="Calibri"/>
            </a:endParaRPr>
          </a:p>
          <a:p>
            <a:pPr marL="742950" marR="0" lvl="1" indent="-285750" algn="l" rtl="0">
              <a:lnSpc>
                <a:spcPct val="70000"/>
              </a:lnSpc>
              <a:spcBef>
                <a:spcPts val="370"/>
              </a:spcBef>
              <a:spcAft>
                <a:spcPts val="0"/>
              </a:spcAft>
              <a:buClr>
                <a:schemeClr val="dk1"/>
              </a:buClr>
              <a:buSzPts val="1850"/>
              <a:buFont typeface="Arial"/>
              <a:buChar char="•"/>
            </a:pPr>
            <a:r>
              <a:rPr lang="en-US" sz="1800" b="0" i="0" u="none" strike="noStrike" cap="none">
                <a:solidFill>
                  <a:schemeClr val="dk1"/>
                </a:solidFill>
                <a:latin typeface="Calibri"/>
                <a:ea typeface="Calibri"/>
                <a:cs typeface="Calibri"/>
                <a:sym typeface="Calibri"/>
              </a:rPr>
              <a:t>What happened if you said no? (potential punishment/retaliation)</a:t>
            </a:r>
            <a:endParaRPr sz="1800" b="0" i="0" u="none" strike="noStrike" cap="none">
              <a:solidFill>
                <a:schemeClr val="lt1"/>
              </a:solidFill>
              <a:latin typeface="Calibri"/>
              <a:ea typeface="Calibri"/>
              <a:cs typeface="Calibri"/>
              <a:sym typeface="Calibri"/>
            </a:endParaRPr>
          </a:p>
          <a:p>
            <a:pPr marL="742950" marR="0" lvl="1" indent="-285750" algn="l" rtl="0">
              <a:lnSpc>
                <a:spcPct val="70000"/>
              </a:lnSpc>
              <a:spcBef>
                <a:spcPts val="370"/>
              </a:spcBef>
              <a:spcAft>
                <a:spcPts val="0"/>
              </a:spcAft>
              <a:buClr>
                <a:schemeClr val="dk1"/>
              </a:buClr>
              <a:buSzPts val="1850"/>
              <a:buFont typeface="Arial"/>
              <a:buChar char="•"/>
            </a:pPr>
            <a:r>
              <a:rPr lang="en-US" sz="1800" b="0" i="0" u="none" strike="noStrike" cap="none">
                <a:solidFill>
                  <a:schemeClr val="dk1"/>
                </a:solidFill>
                <a:latin typeface="Calibri"/>
                <a:ea typeface="Calibri"/>
                <a:cs typeface="Calibri"/>
                <a:sym typeface="Calibri"/>
              </a:rPr>
              <a:t>Did your supervisor/co-worker ever touch you in an offensive way or in any manner?</a:t>
            </a:r>
            <a:endParaRPr sz="1800" b="0" i="0" u="none" strike="noStrike" cap="none">
              <a:solidFill>
                <a:schemeClr val="lt1"/>
              </a:solidFill>
              <a:latin typeface="Calibri"/>
              <a:ea typeface="Calibri"/>
              <a:cs typeface="Calibri"/>
              <a:sym typeface="Calibri"/>
            </a:endParaRPr>
          </a:p>
          <a:p>
            <a:pPr marL="1143000" marR="0" lvl="2" indent="-228600" algn="l" rtl="0">
              <a:lnSpc>
                <a:spcPct val="70000"/>
              </a:lnSpc>
              <a:spcBef>
                <a:spcPts val="370"/>
              </a:spcBef>
              <a:spcAft>
                <a:spcPts val="0"/>
              </a:spcAft>
              <a:buClr>
                <a:schemeClr val="dk1"/>
              </a:buClr>
              <a:buSzPts val="1850"/>
              <a:buFont typeface="Arial"/>
              <a:buChar char="•"/>
            </a:pPr>
            <a:r>
              <a:rPr lang="en-US" sz="1800" b="0" i="0" u="none" strike="noStrike" cap="none">
                <a:solidFill>
                  <a:schemeClr val="dk1"/>
                </a:solidFill>
                <a:latin typeface="Calibri"/>
                <a:ea typeface="Calibri"/>
                <a:cs typeface="Calibri"/>
                <a:sym typeface="Calibri"/>
              </a:rPr>
              <a:t>How many times did it happen? Did anyone see it?</a:t>
            </a:r>
            <a:endParaRPr sz="1800" b="0" i="0" u="none" strike="noStrike" cap="none">
              <a:solidFill>
                <a:schemeClr val="lt1"/>
              </a:solidFill>
              <a:latin typeface="Calibri"/>
              <a:ea typeface="Calibri"/>
              <a:cs typeface="Calibri"/>
              <a:sym typeface="Calibri"/>
            </a:endParaRPr>
          </a:p>
          <a:p>
            <a:pPr marL="1143000" marR="0" lvl="2" indent="-228600" algn="l" rtl="0">
              <a:lnSpc>
                <a:spcPct val="70000"/>
              </a:lnSpc>
              <a:spcBef>
                <a:spcPts val="370"/>
              </a:spcBef>
              <a:spcAft>
                <a:spcPts val="0"/>
              </a:spcAft>
              <a:buClr>
                <a:schemeClr val="dk1"/>
              </a:buClr>
              <a:buSzPts val="1850"/>
              <a:buFont typeface="Arial"/>
              <a:buChar char="•"/>
            </a:pPr>
            <a:r>
              <a:rPr lang="en-US" sz="1800" b="0" i="0" u="none" strike="noStrike" cap="none">
                <a:solidFill>
                  <a:schemeClr val="dk1"/>
                </a:solidFill>
                <a:latin typeface="Calibri"/>
                <a:ea typeface="Calibri"/>
                <a:cs typeface="Calibri"/>
                <a:sym typeface="Calibri"/>
              </a:rPr>
              <a:t>Did this happen to you ever?</a:t>
            </a:r>
            <a:endParaRPr/>
          </a:p>
          <a:p>
            <a:pPr marL="1143000" marR="0" lvl="2" indent="-228600" algn="l" rtl="0">
              <a:lnSpc>
                <a:spcPct val="70000"/>
              </a:lnSpc>
              <a:spcBef>
                <a:spcPts val="370"/>
              </a:spcBef>
              <a:spcAft>
                <a:spcPts val="0"/>
              </a:spcAft>
              <a:buClr>
                <a:schemeClr val="dk1"/>
              </a:buClr>
              <a:buSzPts val="1850"/>
              <a:buFont typeface="Arial"/>
              <a:buChar char="•"/>
            </a:pPr>
            <a:r>
              <a:rPr lang="en-US" sz="1800" b="0" i="0" u="none" strike="noStrike" cap="none">
                <a:solidFill>
                  <a:schemeClr val="dk1"/>
                </a:solidFill>
                <a:latin typeface="Calibri"/>
                <a:ea typeface="Calibri"/>
                <a:cs typeface="Calibri"/>
                <a:sym typeface="Calibri"/>
              </a:rPr>
              <a:t>Did you tell anyone about it?</a:t>
            </a:r>
            <a:endParaRPr/>
          </a:p>
          <a:p>
            <a:pPr marL="1143000" marR="0" lvl="2" indent="-228600" algn="l" rtl="0">
              <a:lnSpc>
                <a:spcPct val="70000"/>
              </a:lnSpc>
              <a:spcBef>
                <a:spcPts val="370"/>
              </a:spcBef>
              <a:spcAft>
                <a:spcPts val="0"/>
              </a:spcAft>
              <a:buClr>
                <a:schemeClr val="dk1"/>
              </a:buClr>
              <a:buSzPts val="1850"/>
              <a:buFont typeface="Arial"/>
              <a:buChar char="•"/>
            </a:pPr>
            <a:r>
              <a:rPr lang="en-US" sz="1800" b="0" i="0" u="none" strike="noStrike" cap="none">
                <a:solidFill>
                  <a:schemeClr val="dk1"/>
                </a:solidFill>
                <a:latin typeface="Calibri"/>
                <a:ea typeface="Calibri"/>
                <a:cs typeface="Calibri"/>
                <a:sym typeface="Calibri"/>
              </a:rPr>
              <a:t>Did anyone see it?</a:t>
            </a:r>
            <a:endParaRPr sz="1800" b="0" i="0" u="none" strike="noStrike" cap="none">
              <a:solidFill>
                <a:schemeClr val="lt1"/>
              </a:solidFill>
              <a:latin typeface="Calibri"/>
              <a:ea typeface="Calibri"/>
              <a:cs typeface="Calibri"/>
              <a:sym typeface="Calibri"/>
            </a:endParaRPr>
          </a:p>
          <a:p>
            <a:pPr marL="342900" marR="0" lvl="0" indent="-201930" algn="l" rtl="0">
              <a:lnSpc>
                <a:spcPct val="80000"/>
              </a:lnSpc>
              <a:spcBef>
                <a:spcPts val="444"/>
              </a:spcBef>
              <a:spcAft>
                <a:spcPts val="0"/>
              </a:spcAft>
              <a:buClr>
                <a:schemeClr val="dk1"/>
              </a:buClr>
              <a:buSzPts val="2220"/>
              <a:buFont typeface="Arial"/>
              <a:buNone/>
            </a:pPr>
            <a:endParaRPr sz="222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343079" y="304800"/>
            <a:ext cx="8229600" cy="487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4400" b="1" i="0" u="none" strike="noStrike" cap="none">
                <a:solidFill>
                  <a:schemeClr val="dk1"/>
                </a:solidFill>
                <a:latin typeface="Calibri"/>
                <a:ea typeface="Calibri"/>
                <a:cs typeface="Calibri"/>
                <a:sym typeface="Calibri"/>
              </a:rPr>
              <a:t>What does safety look like?</a:t>
            </a:r>
            <a:endParaRPr sz="4400" b="1" i="0" u="none" strike="noStrike" cap="none">
              <a:solidFill>
                <a:schemeClr val="dk1"/>
              </a:solidFill>
              <a:latin typeface="Calibri"/>
              <a:ea typeface="Calibri"/>
              <a:cs typeface="Calibri"/>
              <a:sym typeface="Calibri"/>
            </a:endParaRPr>
          </a:p>
        </p:txBody>
      </p:sp>
      <p:sp>
        <p:nvSpPr>
          <p:cNvPr id="170" name="Google Shape;170;p24"/>
          <p:cNvSpPr txBox="1">
            <a:spLocks noGrp="1"/>
          </p:cNvSpPr>
          <p:nvPr>
            <p:ph type="body" idx="1"/>
          </p:nvPr>
        </p:nvSpPr>
        <p:spPr>
          <a:xfrm>
            <a:off x="88900" y="1752601"/>
            <a:ext cx="1600201" cy="3429000"/>
          </a:xfrm>
          <a:prstGeom prst="rect">
            <a:avLst/>
          </a:prstGeom>
          <a:noFill/>
          <a:ln>
            <a:noFill/>
          </a:ln>
        </p:spPr>
        <p:txBody>
          <a:bodyPr spcFirstLastPara="1" wrap="square" lIns="91425" tIns="45700" rIns="91425" bIns="45700" anchor="t" anchorCtr="0">
            <a:noAutofit/>
          </a:bodyPr>
          <a:lstStyle/>
          <a:p>
            <a:pPr marL="63500" marR="0" lvl="0" indent="0" algn="l" rtl="0">
              <a:spcBef>
                <a:spcPts val="0"/>
              </a:spcBef>
              <a:spcAft>
                <a:spcPts val="0"/>
              </a:spcAft>
              <a:buClr>
                <a:schemeClr val="dk1"/>
              </a:buClr>
              <a:buSzPts val="2000"/>
              <a:buFont typeface="Noto Sans Symbols"/>
              <a:buNone/>
            </a:pPr>
            <a:r>
              <a:rPr lang="en-US" sz="2200" b="0" i="0" u="none" strike="noStrike" cap="none">
                <a:solidFill>
                  <a:schemeClr val="dk1"/>
                </a:solidFill>
                <a:latin typeface="Calibri"/>
                <a:ea typeface="Calibri"/>
                <a:cs typeface="Calibri"/>
                <a:sym typeface="Calibri"/>
              </a:rPr>
              <a:t>Perceived </a:t>
            </a:r>
            <a:endParaRPr sz="2200" b="0" i="0" u="none" strike="noStrike" cap="none">
              <a:solidFill>
                <a:schemeClr val="lt1"/>
              </a:solidFill>
              <a:latin typeface="Calibri"/>
              <a:ea typeface="Calibri"/>
              <a:cs typeface="Calibri"/>
              <a:sym typeface="Calibri"/>
            </a:endParaRPr>
          </a:p>
          <a:p>
            <a:pPr marL="63500" marR="0" lvl="0" indent="0" algn="l" rtl="0">
              <a:spcBef>
                <a:spcPts val="400"/>
              </a:spcBef>
              <a:spcAft>
                <a:spcPts val="0"/>
              </a:spcAft>
              <a:buClr>
                <a:schemeClr val="dk1"/>
              </a:buClr>
              <a:buSzPts val="2000"/>
              <a:buFont typeface="Noto Sans Symbols"/>
              <a:buNone/>
            </a:pPr>
            <a:r>
              <a:rPr lang="en-US" sz="2200" b="0" i="0" u="none" strike="noStrike" cap="none">
                <a:solidFill>
                  <a:schemeClr val="dk1"/>
                </a:solidFill>
                <a:latin typeface="Calibri"/>
                <a:ea typeface="Calibri"/>
                <a:cs typeface="Calibri"/>
                <a:sym typeface="Calibri"/>
              </a:rPr>
              <a:t>threats </a:t>
            </a:r>
            <a:endParaRPr sz="2200" b="0" i="0" u="none" strike="noStrike" cap="none">
              <a:solidFill>
                <a:schemeClr val="lt1"/>
              </a:solidFill>
              <a:latin typeface="Calibri"/>
              <a:ea typeface="Calibri"/>
              <a:cs typeface="Calibri"/>
              <a:sym typeface="Calibri"/>
            </a:endParaRPr>
          </a:p>
          <a:p>
            <a:pPr marL="63500" marR="0" lvl="0" indent="0" algn="l" rtl="0">
              <a:spcBef>
                <a:spcPts val="400"/>
              </a:spcBef>
              <a:spcAft>
                <a:spcPts val="0"/>
              </a:spcAft>
              <a:buClr>
                <a:schemeClr val="dk1"/>
              </a:buClr>
              <a:buSzPts val="2000"/>
              <a:buFont typeface="Noto Sans Symbols"/>
              <a:buNone/>
            </a:pPr>
            <a:endParaRPr sz="2200" b="0" i="0" u="none" strike="noStrike" cap="none">
              <a:solidFill>
                <a:schemeClr val="dk1"/>
              </a:solidFill>
              <a:latin typeface="Calibri"/>
              <a:ea typeface="Calibri"/>
              <a:cs typeface="Calibri"/>
              <a:sym typeface="Calibri"/>
            </a:endParaRPr>
          </a:p>
          <a:p>
            <a:pPr marL="63500" marR="0" lvl="0" indent="0" algn="l" rtl="0">
              <a:spcBef>
                <a:spcPts val="400"/>
              </a:spcBef>
              <a:spcAft>
                <a:spcPts val="0"/>
              </a:spcAft>
              <a:buClr>
                <a:schemeClr val="dk1"/>
              </a:buClr>
              <a:buSzPts val="2000"/>
              <a:buFont typeface="Noto Sans Symbols"/>
              <a:buNone/>
            </a:pPr>
            <a:r>
              <a:rPr lang="en-US" sz="2200" b="0" i="0" u="none" strike="noStrike" cap="none">
                <a:solidFill>
                  <a:schemeClr val="dk1"/>
                </a:solidFill>
                <a:latin typeface="Calibri"/>
                <a:ea typeface="Calibri"/>
                <a:cs typeface="Calibri"/>
                <a:sym typeface="Calibri"/>
              </a:rPr>
              <a:t>vs. </a:t>
            </a:r>
            <a:endParaRPr sz="2200" b="0" i="0" u="none" strike="noStrike" cap="none">
              <a:solidFill>
                <a:schemeClr val="lt1"/>
              </a:solidFill>
              <a:latin typeface="Calibri"/>
              <a:ea typeface="Calibri"/>
              <a:cs typeface="Calibri"/>
              <a:sym typeface="Calibri"/>
            </a:endParaRPr>
          </a:p>
          <a:p>
            <a:pPr marL="63500" marR="0" lvl="0" indent="0" algn="l" rtl="0">
              <a:spcBef>
                <a:spcPts val="400"/>
              </a:spcBef>
              <a:spcAft>
                <a:spcPts val="0"/>
              </a:spcAft>
              <a:buClr>
                <a:schemeClr val="dk1"/>
              </a:buClr>
              <a:buSzPts val="2000"/>
              <a:buFont typeface="Noto Sans Symbols"/>
              <a:buNone/>
            </a:pPr>
            <a:endParaRPr sz="2200" b="0" i="0" u="none" strike="noStrike" cap="none">
              <a:solidFill>
                <a:schemeClr val="dk1"/>
              </a:solidFill>
              <a:latin typeface="Calibri"/>
              <a:ea typeface="Calibri"/>
              <a:cs typeface="Calibri"/>
              <a:sym typeface="Calibri"/>
            </a:endParaRPr>
          </a:p>
          <a:p>
            <a:pPr marL="63500" marR="0" lvl="0" indent="0" algn="l" rtl="0">
              <a:spcBef>
                <a:spcPts val="400"/>
              </a:spcBef>
              <a:spcAft>
                <a:spcPts val="0"/>
              </a:spcAft>
              <a:buClr>
                <a:schemeClr val="dk1"/>
              </a:buClr>
              <a:buSzPts val="2000"/>
              <a:buFont typeface="Noto Sans Symbols"/>
              <a:buNone/>
            </a:pPr>
            <a:r>
              <a:rPr lang="en-US" sz="2200" b="0" i="0" u="none" strike="noStrike" cap="none">
                <a:solidFill>
                  <a:schemeClr val="dk1"/>
                </a:solidFill>
                <a:latin typeface="Calibri"/>
                <a:ea typeface="Calibri"/>
                <a:cs typeface="Calibri"/>
                <a:sym typeface="Calibri"/>
              </a:rPr>
              <a:t>Completed threats</a:t>
            </a:r>
            <a:endParaRPr sz="2200" b="0" i="0" u="none" strike="noStrike" cap="none">
              <a:solidFill>
                <a:schemeClr val="lt1"/>
              </a:solidFill>
              <a:latin typeface="Calibri"/>
              <a:ea typeface="Calibri"/>
              <a:cs typeface="Calibri"/>
              <a:sym typeface="Calibri"/>
            </a:endParaRPr>
          </a:p>
        </p:txBody>
      </p:sp>
      <p:pic>
        <p:nvPicPr>
          <p:cNvPr id="171" name="Google Shape;171;p24"/>
          <p:cNvPicPr preferRelativeResize="0"/>
          <p:nvPr/>
        </p:nvPicPr>
        <p:blipFill rotWithShape="1">
          <a:blip r:embed="rId3">
            <a:alphaModFix/>
          </a:blip>
          <a:srcRect/>
          <a:stretch/>
        </p:blipFill>
        <p:spPr>
          <a:xfrm>
            <a:off x="1600200" y="824811"/>
            <a:ext cx="7543800" cy="6033190"/>
          </a:xfrm>
          <a:prstGeom prst="rect">
            <a:avLst/>
          </a:prstGeom>
          <a:noFill/>
          <a:ln>
            <a:noFill/>
          </a:ln>
        </p:spPr>
      </p:pic>
      <p:sp>
        <p:nvSpPr>
          <p:cNvPr id="172" name="Google Shape;172;p24"/>
          <p:cNvSpPr/>
          <p:nvPr/>
        </p:nvSpPr>
        <p:spPr>
          <a:xfrm>
            <a:off x="4114800" y="2895600"/>
            <a:ext cx="990600" cy="609600"/>
          </a:xfrm>
          <a:prstGeom prst="wedgeEllipseCallout">
            <a:avLst>
              <a:gd name="adj1" fmla="val -20833"/>
              <a:gd name="adj2" fmla="val 62500"/>
            </a:avLst>
          </a:prstGeom>
          <a:gradFill>
            <a:gsLst>
              <a:gs pos="0">
                <a:srgbClr val="8763B7"/>
              </a:gs>
              <a:gs pos="30000">
                <a:srgbClr val="694694"/>
              </a:gs>
              <a:gs pos="50000">
                <a:srgbClr val="563480"/>
              </a:gs>
              <a:gs pos="100000">
                <a:srgbClr val="311A4D"/>
              </a:gs>
            </a:gsLst>
            <a:lin ang="5400000" scaled="0"/>
          </a:gradFill>
          <a:ln w="9525" cap="flat" cmpd="sng">
            <a:solidFill>
              <a:srgbClr val="8064A2"/>
            </a:solidFill>
            <a:prstDash val="solid"/>
            <a:miter lim="800000"/>
            <a:headEnd type="none" w="sm" len="sm"/>
            <a:tailEnd type="none" w="sm" len="sm"/>
          </a:ln>
          <a:effectLst>
            <a:outerShdw dist="38100" dir="5400000" rotWithShape="0">
              <a:srgbClr val="80808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Religious leaders</a:t>
            </a:r>
            <a:endParaRPr sz="1400" b="0" i="0" u="none" strike="noStrike" cap="none">
              <a:solidFill>
                <a:srgbClr val="000000"/>
              </a:solidFill>
              <a:latin typeface="Arial"/>
              <a:ea typeface="Arial"/>
              <a:cs typeface="Arial"/>
              <a:sym typeface="Arial"/>
            </a:endParaRPr>
          </a:p>
        </p:txBody>
      </p:sp>
      <p:sp>
        <p:nvSpPr>
          <p:cNvPr id="173" name="Google Shape;173;p24"/>
          <p:cNvSpPr/>
          <p:nvPr/>
        </p:nvSpPr>
        <p:spPr>
          <a:xfrm>
            <a:off x="4114800" y="2057400"/>
            <a:ext cx="1752600" cy="685800"/>
          </a:xfrm>
          <a:prstGeom prst="cloudCallout">
            <a:avLst>
              <a:gd name="adj1" fmla="val -20833"/>
              <a:gd name="adj2" fmla="val 62500"/>
            </a:avLst>
          </a:prstGeom>
          <a:gradFill>
            <a:gsLst>
              <a:gs pos="0">
                <a:srgbClr val="FFD806"/>
              </a:gs>
              <a:gs pos="30000">
                <a:srgbClr val="FFB700"/>
              </a:gs>
              <a:gs pos="50000">
                <a:srgbClr val="F1A500"/>
              </a:gs>
              <a:gs pos="100000">
                <a:srgbClr val="976400"/>
              </a:gs>
            </a:gsLst>
            <a:lin ang="5400000" scaled="0"/>
          </a:gradFill>
          <a:ln w="9525" cap="flat" cmpd="sng">
            <a:solidFill>
              <a:schemeClr val="accent1"/>
            </a:solidFill>
            <a:prstDash val="solid"/>
            <a:round/>
            <a:headEnd type="none" w="sm" len="sm"/>
            <a:tailEnd type="none" w="sm" len="sm"/>
          </a:ln>
          <a:effectLst>
            <a:outerShdw dist="38100" dir="5400000" rotWithShape="0">
              <a:srgbClr val="80808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Lawyer &amp; advocate &amp;SANE</a:t>
            </a:r>
            <a:endParaRPr sz="1400" b="0" i="0" u="none" strike="noStrike" cap="none">
              <a:solidFill>
                <a:srgbClr val="000000"/>
              </a:solidFill>
              <a:latin typeface="Arial"/>
              <a:ea typeface="Arial"/>
              <a:cs typeface="Arial"/>
              <a:sym typeface="Arial"/>
            </a:endParaRPr>
          </a:p>
        </p:txBody>
      </p:sp>
      <p:sp>
        <p:nvSpPr>
          <p:cNvPr id="174" name="Google Shape;174;p24"/>
          <p:cNvSpPr/>
          <p:nvPr/>
        </p:nvSpPr>
        <p:spPr>
          <a:xfrm rot="-1231629">
            <a:off x="3323547" y="2835904"/>
            <a:ext cx="1046163" cy="4572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999" y="0"/>
                </a:moveTo>
                <a:close/>
              </a:path>
              <a:path w="120000" h="120000" fill="none" extrusionOk="0">
                <a:moveTo>
                  <a:pt x="-9999" y="22500"/>
                </a:moveTo>
                <a:lnTo>
                  <a:pt x="-34683" y="-64688"/>
                </a:lnTo>
              </a:path>
            </a:pathLst>
          </a:custGeom>
          <a:gradFill>
            <a:gsLst>
              <a:gs pos="0">
                <a:srgbClr val="D7F5FF"/>
              </a:gs>
              <a:gs pos="35001">
                <a:srgbClr val="CBEFFE"/>
              </a:gs>
              <a:gs pos="100000">
                <a:srgbClr val="9BD9F1"/>
              </a:gs>
            </a:gsLst>
            <a:lin ang="5400000" scaled="0"/>
          </a:gradFill>
          <a:ln w="9525" cap="flat" cmpd="sng">
            <a:solidFill>
              <a:srgbClr val="4BACC6"/>
            </a:solidFill>
            <a:prstDash val="solid"/>
            <a:miter lim="800000"/>
            <a:headEnd type="none" w="sm" len="sm"/>
            <a:tailEnd type="none" w="sm" len="sm"/>
          </a:ln>
          <a:effectLst>
            <a:outerShdw dist="38100" dir="5400000" rotWithShape="0">
              <a:srgbClr val="80808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Police?</a:t>
            </a:r>
            <a:endParaRPr sz="1400" b="0" i="0" u="none" strike="noStrike" cap="none">
              <a:solidFill>
                <a:srgbClr val="000000"/>
              </a:solidFill>
              <a:latin typeface="Arial"/>
              <a:ea typeface="Arial"/>
              <a:cs typeface="Arial"/>
              <a:sym typeface="Arial"/>
            </a:endParaRPr>
          </a:p>
        </p:txBody>
      </p:sp>
      <p:sp>
        <p:nvSpPr>
          <p:cNvPr id="175" name="Google Shape;175;p24"/>
          <p:cNvSpPr/>
          <p:nvPr/>
        </p:nvSpPr>
        <p:spPr>
          <a:xfrm rot="-1231629">
            <a:off x="2928233" y="4057950"/>
            <a:ext cx="1497012" cy="4572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999" y="0"/>
                </a:moveTo>
                <a:close/>
              </a:path>
              <a:path w="120000" h="120000" fill="none" extrusionOk="0">
                <a:moveTo>
                  <a:pt x="-9999" y="22500"/>
                </a:moveTo>
                <a:lnTo>
                  <a:pt x="12222" y="-202449"/>
                </a:lnTo>
              </a:path>
            </a:pathLst>
          </a:custGeom>
          <a:gradFill>
            <a:gsLst>
              <a:gs pos="0">
                <a:srgbClr val="D7F5FF"/>
              </a:gs>
              <a:gs pos="35001">
                <a:srgbClr val="CBEFFE"/>
              </a:gs>
              <a:gs pos="100000">
                <a:srgbClr val="9BD9F1"/>
              </a:gs>
            </a:gsLst>
            <a:lin ang="5400000" scaled="0"/>
          </a:gradFill>
          <a:ln w="9525" cap="flat" cmpd="sng">
            <a:solidFill>
              <a:srgbClr val="4BACC6"/>
            </a:solidFill>
            <a:prstDash val="solid"/>
            <a:miter lim="800000"/>
            <a:headEnd type="none" w="sm" len="sm"/>
            <a:tailEnd type="none" w="sm" len="sm"/>
          </a:ln>
          <a:effectLst>
            <a:outerShdw dist="38100" dir="5400000" rotWithShape="0">
              <a:srgbClr val="80808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Co-worker?</a:t>
            </a:r>
            <a:endParaRPr sz="1400" b="0" i="0" u="none" strike="noStrike" cap="none">
              <a:solidFill>
                <a:srgbClr val="000000"/>
              </a:solidFill>
              <a:latin typeface="Arial"/>
              <a:ea typeface="Arial"/>
              <a:cs typeface="Arial"/>
              <a:sym typeface="Arial"/>
            </a:endParaRPr>
          </a:p>
        </p:txBody>
      </p:sp>
      <p:sp>
        <p:nvSpPr>
          <p:cNvPr id="176" name="Google Shape;176;p24"/>
          <p:cNvSpPr txBox="1"/>
          <p:nvPr/>
        </p:nvSpPr>
        <p:spPr>
          <a:xfrm>
            <a:off x="3962400" y="990600"/>
            <a:ext cx="990600" cy="1200150"/>
          </a:xfrm>
          <a:prstGeom prst="rect">
            <a:avLst/>
          </a:prstGeom>
          <a:gradFill>
            <a:gsLst>
              <a:gs pos="0">
                <a:srgbClr val="FFD9D9"/>
              </a:gs>
              <a:gs pos="35001">
                <a:srgbClr val="FBCDCC"/>
              </a:gs>
              <a:gs pos="100000">
                <a:srgbClr val="EC9E9D"/>
              </a:gs>
            </a:gsLst>
            <a:lin ang="5400000" scaled="0"/>
          </a:gradFill>
          <a:ln w="9525" cap="flat" cmpd="sng">
            <a:solidFill>
              <a:schemeClr val="accent2"/>
            </a:solidFill>
            <a:prstDash val="solid"/>
            <a:miter lim="800000"/>
            <a:headEnd type="none" w="sm" len="sm"/>
            <a:tailEnd type="none" w="sm" len="sm"/>
          </a:ln>
          <a:effectLst>
            <a:outerShdw dist="38100" dir="5400000" rotWithShape="0">
              <a:srgbClr val="80808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EEOC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OSHA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77" name="Google Shape;177;p24"/>
          <p:cNvSpPr/>
          <p:nvPr/>
        </p:nvSpPr>
        <p:spPr>
          <a:xfrm>
            <a:off x="2895600" y="4838700"/>
            <a:ext cx="2133600" cy="622300"/>
          </a:xfrm>
          <a:prstGeom prst="wedgeEllipseCallout">
            <a:avLst>
              <a:gd name="adj1" fmla="val -20833"/>
              <a:gd name="adj2" fmla="val 62500"/>
            </a:avLst>
          </a:prstGeom>
          <a:gradFill>
            <a:gsLst>
              <a:gs pos="0">
                <a:srgbClr val="DF4844"/>
              </a:gs>
              <a:gs pos="30000">
                <a:srgbClr val="B82C28"/>
              </a:gs>
              <a:gs pos="50000">
                <a:srgbClr val="A31A16"/>
              </a:gs>
              <a:gs pos="100000">
                <a:srgbClr val="640906"/>
              </a:gs>
            </a:gsLst>
            <a:lin ang="5400000" scaled="0"/>
          </a:gradFill>
          <a:ln w="9525" cap="flat" cmpd="sng">
            <a:solidFill>
              <a:schemeClr val="accent2"/>
            </a:solidFill>
            <a:prstDash val="solid"/>
            <a:miter lim="800000"/>
            <a:headEnd type="none" w="sm" len="sm"/>
            <a:tailEnd type="none" w="sm" len="sm"/>
          </a:ln>
          <a:effectLst>
            <a:outerShdw dist="38100" dir="5400000" rotWithShape="0">
              <a:srgbClr val="80808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Union/promotorass</a:t>
            </a:r>
            <a:endParaRPr sz="1800" b="0" i="0" u="none" strike="noStrike" cap="none">
              <a:solidFill>
                <a:schemeClr val="lt1"/>
              </a:solidFill>
              <a:latin typeface="Calibri"/>
              <a:ea typeface="Calibri"/>
              <a:cs typeface="Calibri"/>
              <a:sym typeface="Calibri"/>
            </a:endParaRPr>
          </a:p>
        </p:txBody>
      </p:sp>
      <p:sp>
        <p:nvSpPr>
          <p:cNvPr id="178" name="Google Shape;178;p24"/>
          <p:cNvSpPr txBox="1"/>
          <p:nvPr/>
        </p:nvSpPr>
        <p:spPr>
          <a:xfrm>
            <a:off x="2362200" y="3581400"/>
            <a:ext cx="1143000" cy="369332"/>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Lawyers</a:t>
            </a:r>
            <a:endParaRPr sz="1800" b="0" i="0" u="none" strike="noStrike" cap="none">
              <a:solidFill>
                <a:schemeClr val="dk1"/>
              </a:solidFill>
              <a:latin typeface="Calibri"/>
              <a:ea typeface="Calibri"/>
              <a:cs typeface="Calibri"/>
              <a:sym typeface="Calibri"/>
            </a:endParaRPr>
          </a:p>
        </p:txBody>
      </p:sp>
      <p:sp>
        <p:nvSpPr>
          <p:cNvPr id="179" name="Google Shape;179;p24"/>
          <p:cNvSpPr txBox="1"/>
          <p:nvPr/>
        </p:nvSpPr>
        <p:spPr>
          <a:xfrm>
            <a:off x="3810000" y="5867400"/>
            <a:ext cx="1066800" cy="3810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Family</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0" y="489012"/>
            <a:ext cx="9144000" cy="11492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240"/>
              <a:buFont typeface="Calibri"/>
              <a:buNone/>
            </a:pPr>
            <a:r>
              <a:rPr lang="en-US" sz="3800" b="1" i="0" u="none" strike="noStrike" cap="none">
                <a:solidFill>
                  <a:schemeClr val="dk1"/>
                </a:solidFill>
                <a:latin typeface="Calibri"/>
                <a:ea typeface="Calibri"/>
                <a:cs typeface="Calibri"/>
                <a:sym typeface="Calibri"/>
              </a:rPr>
              <a:t>Strategies for creating safer environments </a:t>
            </a:r>
            <a:br>
              <a:rPr lang="en-US" sz="3800" b="1" i="0" u="none" strike="noStrike" cap="none">
                <a:solidFill>
                  <a:schemeClr val="dk1"/>
                </a:solidFill>
                <a:latin typeface="Calibri"/>
                <a:ea typeface="Calibri"/>
                <a:cs typeface="Calibri"/>
                <a:sym typeface="Calibri"/>
              </a:rPr>
            </a:br>
            <a:r>
              <a:rPr lang="en-US" sz="3800" b="1" i="0" u="none" strike="noStrike" cap="none">
                <a:solidFill>
                  <a:schemeClr val="dk1"/>
                </a:solidFill>
                <a:latin typeface="Calibri"/>
                <a:ea typeface="Calibri"/>
                <a:cs typeface="Calibri"/>
                <a:sym typeface="Calibri"/>
              </a:rPr>
              <a:t>with labor organizers &amp; union leadership</a:t>
            </a:r>
            <a:r>
              <a:rPr lang="en-US" sz="3600" b="1" i="0" u="none" strike="noStrike" cap="none">
                <a:solidFill>
                  <a:schemeClr val="dk1"/>
                </a:solidFill>
                <a:latin typeface="Calibri"/>
                <a:ea typeface="Calibri"/>
                <a:cs typeface="Calibri"/>
                <a:sym typeface="Calibri"/>
              </a:rPr>
              <a:t/>
            </a:r>
            <a:br>
              <a:rPr lang="en-US" sz="3600" b="1" i="0" u="none" strike="noStrike" cap="none">
                <a:solidFill>
                  <a:schemeClr val="dk1"/>
                </a:solidFill>
                <a:latin typeface="Calibri"/>
                <a:ea typeface="Calibri"/>
                <a:cs typeface="Calibri"/>
                <a:sym typeface="Calibri"/>
              </a:rPr>
            </a:br>
            <a:endParaRPr sz="3600" b="0" i="0" u="none" strike="noStrike" cap="none">
              <a:solidFill>
                <a:schemeClr val="dk1"/>
              </a:solidFill>
              <a:latin typeface="Calibri"/>
              <a:ea typeface="Calibri"/>
              <a:cs typeface="Calibri"/>
              <a:sym typeface="Calibri"/>
            </a:endParaRPr>
          </a:p>
        </p:txBody>
      </p:sp>
      <p:grpSp>
        <p:nvGrpSpPr>
          <p:cNvPr id="186" name="Google Shape;186;p25"/>
          <p:cNvGrpSpPr/>
          <p:nvPr/>
        </p:nvGrpSpPr>
        <p:grpSpPr>
          <a:xfrm>
            <a:off x="458897" y="1600200"/>
            <a:ext cx="8226204" cy="4525963"/>
            <a:chOff x="1697" y="0"/>
            <a:chExt cx="8226204" cy="4525963"/>
          </a:xfrm>
        </p:grpSpPr>
        <p:sp>
          <p:nvSpPr>
            <p:cNvPr id="187" name="Google Shape;187;p25"/>
            <p:cNvSpPr/>
            <p:nvPr/>
          </p:nvSpPr>
          <p:spPr>
            <a:xfrm>
              <a:off x="617219" y="0"/>
              <a:ext cx="6995160" cy="4525963"/>
            </a:xfrm>
            <a:prstGeom prst="rightArrow">
              <a:avLst>
                <a:gd name="adj1" fmla="val 50000"/>
                <a:gd name="adj2" fmla="val 50000"/>
              </a:avLst>
            </a:prstGeom>
            <a:solidFill>
              <a:srgbClr val="CFD7E7"/>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5"/>
            <p:cNvSpPr/>
            <p:nvPr/>
          </p:nvSpPr>
          <p:spPr>
            <a:xfrm>
              <a:off x="1697" y="1357788"/>
              <a:ext cx="1902999" cy="1810385"/>
            </a:xfrm>
            <a:prstGeom prst="roundRect">
              <a:avLst>
                <a:gd name="adj" fmla="val 16667"/>
              </a:avLst>
            </a:prstGeom>
            <a:gradFill>
              <a:gsLst>
                <a:gs pos="0">
                  <a:srgbClr val="3E7FCD"/>
                </a:gs>
                <a:gs pos="100000">
                  <a:srgbClr val="96C0FF"/>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5"/>
            <p:cNvSpPr txBox="1"/>
            <p:nvPr/>
          </p:nvSpPr>
          <p:spPr>
            <a:xfrm>
              <a:off x="90073" y="1446164"/>
              <a:ext cx="1726247" cy="163363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Educate</a:t>
              </a:r>
              <a:endParaRPr sz="3000" b="0" i="0" u="none" strike="noStrike" cap="none">
                <a:solidFill>
                  <a:schemeClr val="dk1"/>
                </a:solidFill>
                <a:latin typeface="Calibri"/>
                <a:ea typeface="Calibri"/>
                <a:cs typeface="Calibri"/>
                <a:sym typeface="Calibri"/>
              </a:endParaRPr>
            </a:p>
          </p:txBody>
        </p:sp>
        <p:sp>
          <p:nvSpPr>
            <p:cNvPr id="190" name="Google Shape;190;p25"/>
            <p:cNvSpPr/>
            <p:nvPr/>
          </p:nvSpPr>
          <p:spPr>
            <a:xfrm>
              <a:off x="2109432" y="1357788"/>
              <a:ext cx="1902999" cy="1810385"/>
            </a:xfrm>
            <a:prstGeom prst="roundRect">
              <a:avLst>
                <a:gd name="adj" fmla="val 16667"/>
              </a:avLst>
            </a:prstGeom>
            <a:gradFill>
              <a:gsLst>
                <a:gs pos="0">
                  <a:srgbClr val="3E7FCD"/>
                </a:gs>
                <a:gs pos="100000">
                  <a:srgbClr val="96C0FF"/>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5"/>
            <p:cNvSpPr txBox="1"/>
            <p:nvPr/>
          </p:nvSpPr>
          <p:spPr>
            <a:xfrm>
              <a:off x="2197808" y="1446164"/>
              <a:ext cx="1726247" cy="163363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Advocate</a:t>
              </a:r>
              <a:endParaRPr sz="3000" b="0" i="0" u="none" strike="noStrike" cap="none">
                <a:solidFill>
                  <a:srgbClr val="000000"/>
                </a:solidFill>
                <a:latin typeface="Calibri"/>
                <a:ea typeface="Calibri"/>
                <a:cs typeface="Calibri"/>
                <a:sym typeface="Calibri"/>
              </a:endParaRPr>
            </a:p>
          </p:txBody>
        </p:sp>
        <p:sp>
          <p:nvSpPr>
            <p:cNvPr id="192" name="Google Shape;192;p25"/>
            <p:cNvSpPr/>
            <p:nvPr/>
          </p:nvSpPr>
          <p:spPr>
            <a:xfrm>
              <a:off x="4217167" y="1357788"/>
              <a:ext cx="1902999" cy="1810385"/>
            </a:xfrm>
            <a:prstGeom prst="roundRect">
              <a:avLst>
                <a:gd name="adj" fmla="val 16667"/>
              </a:avLst>
            </a:prstGeom>
            <a:gradFill>
              <a:gsLst>
                <a:gs pos="0">
                  <a:srgbClr val="3E7FCD"/>
                </a:gs>
                <a:gs pos="100000">
                  <a:srgbClr val="96C0FF"/>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5"/>
            <p:cNvSpPr txBox="1"/>
            <p:nvPr/>
          </p:nvSpPr>
          <p:spPr>
            <a:xfrm>
              <a:off x="4305543" y="1446164"/>
              <a:ext cx="1726247" cy="163363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Refer</a:t>
              </a:r>
              <a:endParaRPr sz="3000" b="0" i="0" u="none" strike="noStrike" cap="none">
                <a:solidFill>
                  <a:srgbClr val="000000"/>
                </a:solidFill>
                <a:latin typeface="Calibri"/>
                <a:ea typeface="Calibri"/>
                <a:cs typeface="Calibri"/>
                <a:sym typeface="Calibri"/>
              </a:endParaRPr>
            </a:p>
          </p:txBody>
        </p:sp>
        <p:sp>
          <p:nvSpPr>
            <p:cNvPr id="194" name="Google Shape;194;p25"/>
            <p:cNvSpPr/>
            <p:nvPr/>
          </p:nvSpPr>
          <p:spPr>
            <a:xfrm>
              <a:off x="6324902" y="1357788"/>
              <a:ext cx="1902999" cy="1810385"/>
            </a:xfrm>
            <a:prstGeom prst="roundRect">
              <a:avLst>
                <a:gd name="adj" fmla="val 16667"/>
              </a:avLst>
            </a:prstGeom>
            <a:gradFill>
              <a:gsLst>
                <a:gs pos="0">
                  <a:srgbClr val="3E7FCD"/>
                </a:gs>
                <a:gs pos="100000">
                  <a:srgbClr val="96C0FF"/>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5"/>
            <p:cNvSpPr txBox="1"/>
            <p:nvPr/>
          </p:nvSpPr>
          <p:spPr>
            <a:xfrm>
              <a:off x="6413278" y="1446164"/>
              <a:ext cx="1726247" cy="163363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Secure</a:t>
              </a:r>
              <a:endParaRPr sz="30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3211513" y="3471862"/>
            <a:ext cx="3303587" cy="1463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000"/>
              <a:buFont typeface="Calibri"/>
              <a:buNone/>
            </a:pPr>
            <a:r>
              <a:rPr lang="en-US" sz="4400" b="1" i="0" u="none" strike="noStrike" cap="none">
                <a:solidFill>
                  <a:schemeClr val="dk1"/>
                </a:solidFill>
                <a:latin typeface="Calibri"/>
                <a:ea typeface="Calibri"/>
                <a:cs typeface="Calibri"/>
                <a:sym typeface="Calibri"/>
              </a:rPr>
              <a:t>Safety First</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
            </a:r>
            <a:br>
              <a:rPr lang="en-US" sz="4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    </a:t>
            </a:r>
            <a:r>
              <a:rPr lang="en-US" sz="3000" b="0" i="0" u="none" strike="noStrike" cap="none">
                <a:solidFill>
                  <a:srgbClr val="FF0000"/>
                </a:solidFill>
                <a:latin typeface="Calibri"/>
                <a:ea typeface="Calibri"/>
                <a:cs typeface="Calibri"/>
                <a:sym typeface="Calibri"/>
              </a:rPr>
              <a:t>Giselle Hass</a:t>
            </a:r>
            <a:endParaRPr sz="3000" b="0" i="0" u="none" strike="noStrike" cap="none">
              <a:solidFill>
                <a:srgbClr val="FF0000"/>
              </a:solidFill>
              <a:latin typeface="Calibri"/>
              <a:ea typeface="Calibri"/>
              <a:cs typeface="Calibri"/>
              <a:sym typeface="Calibri"/>
            </a:endParaRPr>
          </a:p>
        </p:txBody>
      </p:sp>
      <p:sp>
        <p:nvSpPr>
          <p:cNvPr id="201" name="Google Shape;201;p26"/>
          <p:cNvSpPr txBox="1"/>
          <p:nvPr/>
        </p:nvSpPr>
        <p:spPr>
          <a:xfrm>
            <a:off x="1326707" y="1238549"/>
            <a:ext cx="6501499" cy="16312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000" b="1" i="0" u="none" strike="noStrike" cap="none">
                <a:solidFill>
                  <a:srgbClr val="000000"/>
                </a:solidFill>
                <a:latin typeface="Calibri"/>
                <a:ea typeface="Calibri"/>
                <a:cs typeface="Calibri"/>
                <a:sym typeface="Calibri"/>
              </a:rPr>
              <a:t>Consideration for union</a:t>
            </a:r>
            <a:endParaRPr/>
          </a:p>
          <a:p>
            <a:pPr marL="0" marR="0" lvl="0" indent="0" algn="ctr" rtl="0">
              <a:lnSpc>
                <a:spcPct val="100000"/>
              </a:lnSpc>
              <a:spcBef>
                <a:spcPts val="0"/>
              </a:spcBef>
              <a:spcAft>
                <a:spcPts val="0"/>
              </a:spcAft>
              <a:buNone/>
            </a:pPr>
            <a:r>
              <a:rPr lang="en-US" sz="5000" b="1" i="0" u="none" strike="noStrike" cap="none">
                <a:solidFill>
                  <a:srgbClr val="000000"/>
                </a:solidFill>
                <a:latin typeface="Calibri"/>
                <a:ea typeface="Calibri"/>
                <a:cs typeface="Calibri"/>
                <a:sym typeface="Calibri"/>
              </a:rPr>
              <a:t> leaders</a:t>
            </a:r>
            <a:endParaRPr sz="5000" b="1"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205"/>
        <p:cNvGrpSpPr/>
        <p:nvPr/>
      </p:nvGrpSpPr>
      <p:grpSpPr>
        <a:xfrm>
          <a:off x="0" y="0"/>
          <a:ext cx="0" cy="0"/>
          <a:chOff x="0" y="0"/>
          <a:chExt cx="0" cy="0"/>
        </a:xfrm>
      </p:grpSpPr>
      <p:sp>
        <p:nvSpPr>
          <p:cNvPr id="206" name="Google Shape;206;p27"/>
          <p:cNvSpPr/>
          <p:nvPr/>
        </p:nvSpPr>
        <p:spPr>
          <a:xfrm>
            <a:off x="0" y="0"/>
            <a:ext cx="34770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p27"/>
          <p:cNvSpPr txBox="1">
            <a:spLocks noGrp="1"/>
          </p:cNvSpPr>
          <p:nvPr>
            <p:ph type="title"/>
          </p:nvPr>
        </p:nvSpPr>
        <p:spPr>
          <a:xfrm>
            <a:off x="203200" y="642939"/>
            <a:ext cx="3032507" cy="55715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Interviewing techniques: Remember that the interview  </a:t>
            </a:r>
            <a:endParaRPr/>
          </a:p>
        </p:txBody>
      </p:sp>
      <p:grpSp>
        <p:nvGrpSpPr>
          <p:cNvPr id="208" name="Google Shape;208;p27"/>
          <p:cNvGrpSpPr/>
          <p:nvPr/>
        </p:nvGrpSpPr>
        <p:grpSpPr>
          <a:xfrm>
            <a:off x="3740207" y="819010"/>
            <a:ext cx="5260182" cy="5260182"/>
            <a:chOff x="57207" y="137971"/>
            <a:chExt cx="5260182" cy="5260182"/>
          </a:xfrm>
        </p:grpSpPr>
        <p:sp>
          <p:nvSpPr>
            <p:cNvPr id="209" name="Google Shape;209;p27"/>
            <p:cNvSpPr/>
            <p:nvPr/>
          </p:nvSpPr>
          <p:spPr>
            <a:xfrm>
              <a:off x="491137" y="419322"/>
              <a:ext cx="4544901" cy="4544901"/>
            </a:xfrm>
            <a:prstGeom prst="pie">
              <a:avLst>
                <a:gd name="adj1" fmla="val 16200000"/>
                <a:gd name="adj2" fmla="val 0"/>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txBox="1"/>
            <p:nvPr/>
          </p:nvSpPr>
          <p:spPr>
            <a:xfrm>
              <a:off x="2903722" y="1361307"/>
              <a:ext cx="1677285" cy="124443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Can have consequences for the traumatized survivor</a:t>
              </a:r>
              <a:endParaRPr/>
            </a:p>
          </p:txBody>
        </p:sp>
        <p:sp>
          <p:nvSpPr>
            <p:cNvPr id="211" name="Google Shape;211;p27"/>
            <p:cNvSpPr/>
            <p:nvPr/>
          </p:nvSpPr>
          <p:spPr>
            <a:xfrm>
              <a:off x="491137" y="571901"/>
              <a:ext cx="4544901" cy="4544901"/>
            </a:xfrm>
            <a:prstGeom prst="pie">
              <a:avLst>
                <a:gd name="adj1" fmla="val 0"/>
                <a:gd name="adj2" fmla="val 5400000"/>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txBox="1"/>
            <p:nvPr/>
          </p:nvSpPr>
          <p:spPr>
            <a:xfrm>
              <a:off x="2903722" y="2930380"/>
              <a:ext cx="1677285" cy="124443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Can cause her to re-live the trauma</a:t>
              </a:r>
              <a:endParaRPr/>
            </a:p>
          </p:txBody>
        </p:sp>
        <p:sp>
          <p:nvSpPr>
            <p:cNvPr id="213" name="Google Shape;213;p27"/>
            <p:cNvSpPr/>
            <p:nvPr/>
          </p:nvSpPr>
          <p:spPr>
            <a:xfrm>
              <a:off x="338558" y="571901"/>
              <a:ext cx="4544901" cy="4544901"/>
            </a:xfrm>
            <a:prstGeom prst="pie">
              <a:avLst>
                <a:gd name="adj1" fmla="val 5400000"/>
                <a:gd name="adj2" fmla="val 10800000"/>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p:nvPr/>
          </p:nvSpPr>
          <p:spPr>
            <a:xfrm>
              <a:off x="793589" y="2930380"/>
              <a:ext cx="1677285" cy="124443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Can have consequences for the interviewer</a:t>
              </a:r>
              <a:endParaRPr/>
            </a:p>
          </p:txBody>
        </p:sp>
        <p:sp>
          <p:nvSpPr>
            <p:cNvPr id="215" name="Google Shape;215;p27"/>
            <p:cNvSpPr/>
            <p:nvPr/>
          </p:nvSpPr>
          <p:spPr>
            <a:xfrm>
              <a:off x="338558" y="419322"/>
              <a:ext cx="4544901" cy="4544901"/>
            </a:xfrm>
            <a:prstGeom prst="pie">
              <a:avLst>
                <a:gd name="adj1" fmla="val 10800000"/>
                <a:gd name="adj2" fmla="val 16200000"/>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txBox="1"/>
            <p:nvPr/>
          </p:nvSpPr>
          <p:spPr>
            <a:xfrm>
              <a:off x="793589" y="1361307"/>
              <a:ext cx="1677285" cy="124443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Can be immense, unforgettable, inspiring</a:t>
              </a:r>
              <a:endParaRPr/>
            </a:p>
          </p:txBody>
        </p:sp>
        <p:sp>
          <p:nvSpPr>
            <p:cNvPr id="217" name="Google Shape;217;p27"/>
            <p:cNvSpPr/>
            <p:nvPr/>
          </p:nvSpPr>
          <p:spPr>
            <a:xfrm>
              <a:off x="209786" y="137971"/>
              <a:ext cx="5107603" cy="5107603"/>
            </a:xfrm>
            <a:custGeom>
              <a:avLst/>
              <a:gdLst/>
              <a:ahLst/>
              <a:cxnLst/>
              <a:rect l="l" t="t" r="r" b="b"/>
              <a:pathLst>
                <a:path w="120000" h="120000" extrusionOk="0">
                  <a:moveTo>
                    <a:pt x="60000" y="4067"/>
                  </a:moveTo>
                  <a:lnTo>
                    <a:pt x="60000" y="4067"/>
                  </a:lnTo>
                  <a:cubicBezTo>
                    <a:pt x="88941" y="4067"/>
                    <a:pt x="113103" y="26145"/>
                    <a:pt x="115706" y="54969"/>
                  </a:cubicBezTo>
                  <a:lnTo>
                    <a:pt x="119760" y="54969"/>
                  </a:lnTo>
                  <a:lnTo>
                    <a:pt x="112882" y="60000"/>
                  </a:lnTo>
                  <a:lnTo>
                    <a:pt x="105523" y="54969"/>
                  </a:lnTo>
                  <a:lnTo>
                    <a:pt x="109576" y="54969"/>
                  </a:lnTo>
                  <a:lnTo>
                    <a:pt x="109576" y="54969"/>
                  </a:lnTo>
                  <a:cubicBezTo>
                    <a:pt x="106994" y="29527"/>
                    <a:pt x="85573" y="10169"/>
                    <a:pt x="60000" y="10169"/>
                  </a:cubicBezTo>
                  <a:close/>
                </a:path>
              </a:pathLst>
            </a:cu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209786" y="290550"/>
              <a:ext cx="5107603" cy="5107603"/>
            </a:xfrm>
            <a:custGeom>
              <a:avLst/>
              <a:gdLst/>
              <a:ahLst/>
              <a:cxnLst/>
              <a:rect l="l" t="t" r="r" b="b"/>
              <a:pathLst>
                <a:path w="120000" h="120000" extrusionOk="0">
                  <a:moveTo>
                    <a:pt x="115933" y="60000"/>
                  </a:moveTo>
                  <a:lnTo>
                    <a:pt x="115933" y="60000"/>
                  </a:lnTo>
                  <a:cubicBezTo>
                    <a:pt x="115933" y="88941"/>
                    <a:pt x="93855" y="113103"/>
                    <a:pt x="65031" y="115706"/>
                  </a:cubicBezTo>
                  <a:lnTo>
                    <a:pt x="65031" y="119760"/>
                  </a:lnTo>
                  <a:lnTo>
                    <a:pt x="60000" y="112882"/>
                  </a:lnTo>
                  <a:lnTo>
                    <a:pt x="65031" y="105523"/>
                  </a:lnTo>
                  <a:lnTo>
                    <a:pt x="65031" y="109576"/>
                  </a:lnTo>
                  <a:cubicBezTo>
                    <a:pt x="90473" y="106994"/>
                    <a:pt x="109831" y="85573"/>
                    <a:pt x="109831" y="60000"/>
                  </a:cubicBezTo>
                  <a:close/>
                </a:path>
              </a:pathLst>
            </a:cu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57207" y="290550"/>
              <a:ext cx="5107603" cy="5107603"/>
            </a:xfrm>
            <a:custGeom>
              <a:avLst/>
              <a:gdLst/>
              <a:ahLst/>
              <a:cxnLst/>
              <a:rect l="l" t="t" r="r" b="b"/>
              <a:pathLst>
                <a:path w="120000" h="120000" extrusionOk="0">
                  <a:moveTo>
                    <a:pt x="60000" y="115933"/>
                  </a:moveTo>
                  <a:cubicBezTo>
                    <a:pt x="31059" y="115933"/>
                    <a:pt x="6897" y="93855"/>
                    <a:pt x="4294" y="65031"/>
                  </a:cubicBezTo>
                  <a:lnTo>
                    <a:pt x="240" y="65031"/>
                  </a:lnTo>
                  <a:lnTo>
                    <a:pt x="7118" y="60000"/>
                  </a:lnTo>
                  <a:lnTo>
                    <a:pt x="14477" y="65031"/>
                  </a:lnTo>
                  <a:lnTo>
                    <a:pt x="10424" y="65031"/>
                  </a:lnTo>
                  <a:lnTo>
                    <a:pt x="10424" y="65031"/>
                  </a:lnTo>
                  <a:cubicBezTo>
                    <a:pt x="13006" y="90473"/>
                    <a:pt x="34427" y="109831"/>
                    <a:pt x="60000" y="109831"/>
                  </a:cubicBezTo>
                  <a:close/>
                </a:path>
              </a:pathLst>
            </a:cu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57207" y="137971"/>
              <a:ext cx="5107603" cy="5107603"/>
            </a:xfrm>
            <a:custGeom>
              <a:avLst/>
              <a:gdLst/>
              <a:ahLst/>
              <a:cxnLst/>
              <a:rect l="l" t="t" r="r" b="b"/>
              <a:pathLst>
                <a:path w="120000" h="120000" extrusionOk="0">
                  <a:moveTo>
                    <a:pt x="4067" y="60000"/>
                  </a:moveTo>
                  <a:lnTo>
                    <a:pt x="4067" y="60000"/>
                  </a:lnTo>
                  <a:cubicBezTo>
                    <a:pt x="4067" y="31059"/>
                    <a:pt x="26145" y="6897"/>
                    <a:pt x="54969" y="4294"/>
                  </a:cubicBezTo>
                  <a:lnTo>
                    <a:pt x="54969" y="240"/>
                  </a:lnTo>
                  <a:lnTo>
                    <a:pt x="60000" y="7118"/>
                  </a:lnTo>
                  <a:lnTo>
                    <a:pt x="54969" y="14477"/>
                  </a:lnTo>
                  <a:lnTo>
                    <a:pt x="54969" y="10424"/>
                  </a:lnTo>
                  <a:lnTo>
                    <a:pt x="54969" y="10424"/>
                  </a:lnTo>
                  <a:cubicBezTo>
                    <a:pt x="29527" y="13006"/>
                    <a:pt x="10169" y="34427"/>
                    <a:pt x="10169" y="60000"/>
                  </a:cubicBezTo>
                  <a:close/>
                </a:path>
              </a:pathLst>
            </a:custGeom>
            <a:gradFill>
              <a:gsLst>
                <a:gs pos="0">
                  <a:srgbClr val="ABBEDC"/>
                </a:gs>
                <a:gs pos="100000">
                  <a:srgbClr val="C7D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224"/>
        <p:cNvGrpSpPr/>
        <p:nvPr/>
      </p:nvGrpSpPr>
      <p:grpSpPr>
        <a:xfrm>
          <a:off x="0" y="0"/>
          <a:ext cx="0" cy="0"/>
          <a:chOff x="0" y="0"/>
          <a:chExt cx="0" cy="0"/>
        </a:xfrm>
      </p:grpSpPr>
      <p:sp>
        <p:nvSpPr>
          <p:cNvPr id="225" name="Google Shape;225;p28"/>
          <p:cNvSpPr/>
          <p:nvPr/>
        </p:nvSpPr>
        <p:spPr>
          <a:xfrm>
            <a:off x="4601008" y="303592"/>
            <a:ext cx="4301693" cy="5896743"/>
          </a:xfrm>
          <a:prstGeom prst="rect">
            <a:avLst/>
          </a:prstGeom>
          <a:solidFill>
            <a:schemeClr val="lt1">
              <a:alpha val="14901"/>
            </a:schemeClr>
          </a:solidFill>
          <a:ln w="127000" cap="sq" cmpd="thinThick">
            <a:solidFill>
              <a:schemeClr val="lt1">
                <a:alpha val="980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6" name="Google Shape;226;p28"/>
          <p:cNvPicPr preferRelativeResize="0"/>
          <p:nvPr/>
        </p:nvPicPr>
        <p:blipFill rotWithShape="1">
          <a:blip r:embed="rId3">
            <a:alphaModFix/>
          </a:blip>
          <a:srcRect/>
          <a:stretch/>
        </p:blipFill>
        <p:spPr>
          <a:xfrm>
            <a:off x="363474" y="787907"/>
            <a:ext cx="3845052" cy="5126736"/>
          </a:xfrm>
          <a:prstGeom prst="rect">
            <a:avLst/>
          </a:prstGeom>
          <a:noFill/>
          <a:ln>
            <a:noFill/>
          </a:ln>
        </p:spPr>
      </p:pic>
      <p:sp>
        <p:nvSpPr>
          <p:cNvPr id="227" name="Google Shape;227;p28"/>
          <p:cNvSpPr txBox="1">
            <a:spLocks noGrp="1"/>
          </p:cNvSpPr>
          <p:nvPr>
            <p:ph type="title"/>
          </p:nvPr>
        </p:nvSpPr>
        <p:spPr>
          <a:xfrm>
            <a:off x="4794448" y="640264"/>
            <a:ext cx="3915950" cy="13449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3600"/>
              <a:buFont typeface="Calibri"/>
              <a:buNone/>
            </a:pPr>
            <a:r>
              <a:rPr lang="en-US" sz="3600" b="1" i="0" u="none" strike="noStrike" cap="none">
                <a:solidFill>
                  <a:srgbClr val="000000"/>
                </a:solidFill>
                <a:latin typeface="Calibri"/>
                <a:ea typeface="Calibri"/>
                <a:cs typeface="Calibri"/>
                <a:sym typeface="Calibri"/>
              </a:rPr>
              <a:t>Invite the survivor to write/tell her story</a:t>
            </a:r>
            <a:endParaRPr sz="3600" b="1" i="0" u="none" strike="noStrike" cap="none">
              <a:solidFill>
                <a:srgbClr val="000000"/>
              </a:solidFill>
              <a:latin typeface="Calibri"/>
              <a:ea typeface="Calibri"/>
              <a:cs typeface="Calibri"/>
              <a:sym typeface="Calibri"/>
            </a:endParaRPr>
          </a:p>
        </p:txBody>
      </p:sp>
      <p:sp>
        <p:nvSpPr>
          <p:cNvPr id="228" name="Google Shape;228;p28"/>
          <p:cNvSpPr txBox="1">
            <a:spLocks noGrp="1"/>
          </p:cNvSpPr>
          <p:nvPr>
            <p:ph type="body" idx="1"/>
          </p:nvPr>
        </p:nvSpPr>
        <p:spPr>
          <a:xfrm>
            <a:off x="4793927" y="2578100"/>
            <a:ext cx="4108774" cy="351790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chemeClr val="lt1"/>
              </a:buClr>
              <a:buSzPts val="2000"/>
              <a:buFont typeface="Arial"/>
              <a:buNone/>
            </a:pPr>
            <a:endParaRPr sz="2000" b="0" i="0" u="none" strike="noStrike" cap="none">
              <a:solidFill>
                <a:schemeClr val="lt1"/>
              </a:solidFill>
              <a:latin typeface="Calibri"/>
              <a:ea typeface="Calibri"/>
              <a:cs typeface="Calibri"/>
              <a:sym typeface="Calibri"/>
            </a:endParaRPr>
          </a:p>
          <a:p>
            <a:pPr marL="342900" marR="0" lvl="0" indent="-342900" algn="l" rtl="0">
              <a:spcBef>
                <a:spcPts val="44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You have to provide a safe environment, without judgment</a:t>
            </a:r>
            <a:endParaRPr/>
          </a:p>
          <a:p>
            <a:pPr marL="342900" marR="0" lvl="0" indent="-342900" algn="l" rtl="0">
              <a:spcBef>
                <a:spcPts val="44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Bear witness to her experiences</a:t>
            </a:r>
            <a:endParaRPr/>
          </a:p>
          <a:p>
            <a:pPr marL="342900" marR="0" lvl="0" indent="-342900" algn="l" rtl="0">
              <a:spcBef>
                <a:spcPts val="44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Provide support and validation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232"/>
        <p:cNvGrpSpPr/>
        <p:nvPr/>
      </p:nvGrpSpPr>
      <p:grpSpPr>
        <a:xfrm>
          <a:off x="0" y="0"/>
          <a:ext cx="0" cy="0"/>
          <a:chOff x="0" y="0"/>
          <a:chExt cx="0" cy="0"/>
        </a:xfrm>
      </p:grpSpPr>
      <p:sp>
        <p:nvSpPr>
          <p:cNvPr id="233" name="Google Shape;233;p29"/>
          <p:cNvSpPr/>
          <p:nvPr/>
        </p:nvSpPr>
        <p:spPr>
          <a:xfrm>
            <a:off x="5666994" y="0"/>
            <a:ext cx="3477006" cy="6858000"/>
          </a:xfrm>
          <a:prstGeom prst="rect">
            <a:avLst/>
          </a:prstGeom>
          <a:solidFill>
            <a:srgbClr val="0F24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 name="Google Shape;234;p29"/>
          <p:cNvSpPr txBox="1">
            <a:spLocks noGrp="1"/>
          </p:cNvSpPr>
          <p:nvPr>
            <p:ph type="title"/>
          </p:nvPr>
        </p:nvSpPr>
        <p:spPr>
          <a:xfrm>
            <a:off x="5867400" y="642938"/>
            <a:ext cx="3035300" cy="550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libri"/>
              <a:buNone/>
            </a:pPr>
            <a:r>
              <a:rPr lang="en-US" sz="4400" b="1" i="0" u="none" strike="noStrike" cap="none">
                <a:solidFill>
                  <a:srgbClr val="FFFFFF"/>
                </a:solidFill>
                <a:latin typeface="Calibri"/>
                <a:ea typeface="Calibri"/>
                <a:cs typeface="Calibri"/>
                <a:sym typeface="Calibri"/>
              </a:rPr>
              <a:t>Eliciting the trauma story</a:t>
            </a:r>
            <a:endParaRPr/>
          </a:p>
        </p:txBody>
      </p:sp>
      <p:grpSp>
        <p:nvGrpSpPr>
          <p:cNvPr id="235" name="Google Shape;235;p29"/>
          <p:cNvGrpSpPr/>
          <p:nvPr/>
        </p:nvGrpSpPr>
        <p:grpSpPr>
          <a:xfrm>
            <a:off x="78960" y="1855817"/>
            <a:ext cx="5483673" cy="3146369"/>
            <a:chOff x="2760" y="1212878"/>
            <a:chExt cx="5483673" cy="3146369"/>
          </a:xfrm>
        </p:grpSpPr>
        <p:sp>
          <p:nvSpPr>
            <p:cNvPr id="236" name="Google Shape;236;p29"/>
            <p:cNvSpPr/>
            <p:nvPr/>
          </p:nvSpPr>
          <p:spPr>
            <a:xfrm rot="5400000">
              <a:off x="-249610" y="1929470"/>
              <a:ext cx="1113877" cy="134844"/>
            </a:xfrm>
            <a:prstGeom prst="rect">
              <a:avLst/>
            </a:prstGeom>
            <a:gradFill>
              <a:gsLst>
                <a:gs pos="0">
                  <a:srgbClr val="A0C2FB"/>
                </a:gs>
                <a:gs pos="35000">
                  <a:srgbClr val="BDD2FB"/>
                </a:gs>
                <a:gs pos="100000">
                  <a:srgbClr val="E5EFF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2760" y="1212878"/>
              <a:ext cx="1498271" cy="898962"/>
            </a:xfrm>
            <a:prstGeom prst="roundRect">
              <a:avLst>
                <a:gd name="adj" fmla="val 10000"/>
              </a:avLst>
            </a:prstGeom>
            <a:gradFill>
              <a:gsLst>
                <a:gs pos="0">
                  <a:srgbClr val="A4BFF5"/>
                </a:gs>
                <a:gs pos="35000">
                  <a:srgbClr val="C0D2F5"/>
                </a:gs>
                <a:gs pos="100000">
                  <a:srgbClr val="E6EDF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txBox="1"/>
            <p:nvPr/>
          </p:nvSpPr>
          <p:spPr>
            <a:xfrm>
              <a:off x="29090" y="1239208"/>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Allow adequate time and breaks</a:t>
              </a:r>
              <a:endParaRPr/>
            </a:p>
          </p:txBody>
        </p:sp>
        <p:sp>
          <p:nvSpPr>
            <p:cNvPr id="239" name="Google Shape;239;p29"/>
            <p:cNvSpPr/>
            <p:nvPr/>
          </p:nvSpPr>
          <p:spPr>
            <a:xfrm rot="5400000">
              <a:off x="-249610" y="3053173"/>
              <a:ext cx="1113877" cy="134844"/>
            </a:xfrm>
            <a:prstGeom prst="rect">
              <a:avLst/>
            </a:prstGeom>
            <a:gradFill>
              <a:gsLst>
                <a:gs pos="0">
                  <a:srgbClr val="A3C4FC"/>
                </a:gs>
                <a:gs pos="35000">
                  <a:srgbClr val="C0D2FB"/>
                </a:gs>
                <a:gs pos="100000">
                  <a:srgbClr val="E6ED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2760" y="2336581"/>
              <a:ext cx="1498271" cy="898962"/>
            </a:xfrm>
            <a:prstGeom prst="roundRect">
              <a:avLst>
                <a:gd name="adj" fmla="val 10000"/>
              </a:avLst>
            </a:prstGeom>
            <a:gradFill>
              <a:gsLst>
                <a:gs pos="0">
                  <a:srgbClr val="A3C1FA"/>
                </a:gs>
                <a:gs pos="35000">
                  <a:srgbClr val="BDD2FB"/>
                </a:gs>
                <a:gs pos="100000">
                  <a:srgbClr val="E5ECF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txBox="1"/>
            <p:nvPr/>
          </p:nvSpPr>
          <p:spPr>
            <a:xfrm>
              <a:off x="29090" y="2362911"/>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Your attitude will be CRITICAL</a:t>
              </a:r>
              <a:endParaRPr/>
            </a:p>
          </p:txBody>
        </p:sp>
        <p:sp>
          <p:nvSpPr>
            <p:cNvPr id="242" name="Google Shape;242;p29"/>
            <p:cNvSpPr/>
            <p:nvPr/>
          </p:nvSpPr>
          <p:spPr>
            <a:xfrm>
              <a:off x="312241" y="3615025"/>
              <a:ext cx="1982874" cy="134844"/>
            </a:xfrm>
            <a:prstGeom prst="rect">
              <a:avLst/>
            </a:prstGeom>
            <a:gradFill>
              <a:gsLst>
                <a:gs pos="0">
                  <a:srgbClr val="A7C5FE"/>
                </a:gs>
                <a:gs pos="35000">
                  <a:srgbClr val="C1D6FD"/>
                </a:gs>
                <a:gs pos="100000">
                  <a:srgbClr val="E6F0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2760" y="3460285"/>
              <a:ext cx="1498271" cy="898962"/>
            </a:xfrm>
            <a:prstGeom prst="roundRect">
              <a:avLst>
                <a:gd name="adj" fmla="val 10000"/>
              </a:avLst>
            </a:prstGeom>
            <a:gradFill>
              <a:gsLst>
                <a:gs pos="0">
                  <a:srgbClr val="A5C3FB"/>
                </a:gs>
                <a:gs pos="35000">
                  <a:srgbClr val="C0D5FB"/>
                </a:gs>
                <a:gs pos="100000">
                  <a:srgbClr val="E6ED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txBox="1"/>
            <p:nvPr/>
          </p:nvSpPr>
          <p:spPr>
            <a:xfrm>
              <a:off x="29090" y="3486615"/>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The more understanding you show, the better the results</a:t>
              </a:r>
              <a:endParaRPr/>
            </a:p>
          </p:txBody>
        </p:sp>
        <p:sp>
          <p:nvSpPr>
            <p:cNvPr id="245" name="Google Shape;245;p29"/>
            <p:cNvSpPr/>
            <p:nvPr/>
          </p:nvSpPr>
          <p:spPr>
            <a:xfrm rot="-5400000">
              <a:off x="1743090" y="3053173"/>
              <a:ext cx="1113877" cy="134844"/>
            </a:xfrm>
            <a:prstGeom prst="rect">
              <a:avLst/>
            </a:prstGeom>
            <a:gradFill>
              <a:gsLst>
                <a:gs pos="0">
                  <a:srgbClr val="ACCAFD"/>
                </a:gs>
                <a:gs pos="35000">
                  <a:srgbClr val="C4D9FD"/>
                </a:gs>
                <a:gs pos="100000">
                  <a:srgbClr val="E7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1995461" y="3460285"/>
              <a:ext cx="1498271" cy="898962"/>
            </a:xfrm>
            <a:prstGeom prst="roundRect">
              <a:avLst>
                <a:gd name="adj" fmla="val 10000"/>
              </a:avLst>
            </a:prstGeom>
            <a:gradFill>
              <a:gsLst>
                <a:gs pos="0">
                  <a:srgbClr val="A7C5FE"/>
                </a:gs>
                <a:gs pos="35000">
                  <a:srgbClr val="C1D6FD"/>
                </a:gs>
                <a:gs pos="100000">
                  <a:srgbClr val="E6F0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txBox="1"/>
            <p:nvPr/>
          </p:nvSpPr>
          <p:spPr>
            <a:xfrm>
              <a:off x="2021791" y="3486615"/>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Use open-ended questions if possible</a:t>
              </a:r>
              <a:endParaRPr/>
            </a:p>
          </p:txBody>
        </p:sp>
        <p:sp>
          <p:nvSpPr>
            <p:cNvPr id="248" name="Google Shape;248;p29"/>
            <p:cNvSpPr/>
            <p:nvPr/>
          </p:nvSpPr>
          <p:spPr>
            <a:xfrm rot="-5400000">
              <a:off x="1743090" y="1929470"/>
              <a:ext cx="1113877" cy="134844"/>
            </a:xfrm>
            <a:prstGeom prst="rect">
              <a:avLst/>
            </a:prstGeom>
            <a:gradFill>
              <a:gsLst>
                <a:gs pos="0">
                  <a:srgbClr val="B0CBFD"/>
                </a:gs>
                <a:gs pos="35000">
                  <a:srgbClr val="C6DBFF"/>
                </a:gs>
                <a:gs pos="100000">
                  <a:srgbClr val="E9F0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1995461" y="2336581"/>
              <a:ext cx="1498271" cy="898962"/>
            </a:xfrm>
            <a:prstGeom prst="roundRect">
              <a:avLst>
                <a:gd name="adj" fmla="val 10000"/>
              </a:avLst>
            </a:prstGeom>
            <a:gradFill>
              <a:gsLst>
                <a:gs pos="0">
                  <a:srgbClr val="ABC9FF"/>
                </a:gs>
                <a:gs pos="35000">
                  <a:srgbClr val="C4D9FD"/>
                </a:gs>
                <a:gs pos="100000">
                  <a:srgbClr val="E7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txBox="1"/>
            <p:nvPr/>
          </p:nvSpPr>
          <p:spPr>
            <a:xfrm>
              <a:off x="2021791" y="2362911"/>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Follow survivor’s lead</a:t>
              </a:r>
              <a:endParaRPr/>
            </a:p>
          </p:txBody>
        </p:sp>
        <p:sp>
          <p:nvSpPr>
            <p:cNvPr id="251" name="Google Shape;251;p29"/>
            <p:cNvSpPr/>
            <p:nvPr/>
          </p:nvSpPr>
          <p:spPr>
            <a:xfrm>
              <a:off x="2304941" y="1367618"/>
              <a:ext cx="1982874" cy="134844"/>
            </a:xfrm>
            <a:prstGeom prst="rect">
              <a:avLst/>
            </a:prstGeom>
            <a:gradFill>
              <a:gsLst>
                <a:gs pos="0">
                  <a:srgbClr val="B3CFFF"/>
                </a:gs>
                <a:gs pos="35000">
                  <a:srgbClr val="CBDAFE"/>
                </a:gs>
                <a:gs pos="100000">
                  <a:srgbClr val="E8F2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1995461" y="1212878"/>
              <a:ext cx="1498271" cy="898962"/>
            </a:xfrm>
            <a:prstGeom prst="roundRect">
              <a:avLst>
                <a:gd name="adj" fmla="val 10000"/>
              </a:avLst>
            </a:prstGeom>
            <a:gradFill>
              <a:gsLst>
                <a:gs pos="0">
                  <a:srgbClr val="B0CBFD"/>
                </a:gs>
                <a:gs pos="35000">
                  <a:srgbClr val="C6DBFF"/>
                </a:gs>
                <a:gs pos="100000">
                  <a:srgbClr val="E9F0F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txBox="1"/>
            <p:nvPr/>
          </p:nvSpPr>
          <p:spPr>
            <a:xfrm>
              <a:off x="2021791" y="1239208"/>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Watch for SUBTLE CLUES reflecting internal experiences</a:t>
              </a:r>
              <a:endParaRPr/>
            </a:p>
          </p:txBody>
        </p:sp>
        <p:sp>
          <p:nvSpPr>
            <p:cNvPr id="254" name="Google Shape;254;p29"/>
            <p:cNvSpPr/>
            <p:nvPr/>
          </p:nvSpPr>
          <p:spPr>
            <a:xfrm rot="5400000">
              <a:off x="3735790" y="1929470"/>
              <a:ext cx="1113877" cy="134844"/>
            </a:xfrm>
            <a:prstGeom prst="rect">
              <a:avLst/>
            </a:prstGeom>
            <a:gradFill>
              <a:gsLst>
                <a:gs pos="0">
                  <a:srgbClr val="BAD2FE"/>
                </a:gs>
                <a:gs pos="35000">
                  <a:srgbClr val="CDE0FE"/>
                </a:gs>
                <a:gs pos="100000">
                  <a:srgbClr val="EAF1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3988162" y="1212878"/>
              <a:ext cx="1498271" cy="898962"/>
            </a:xfrm>
            <a:prstGeom prst="roundRect">
              <a:avLst>
                <a:gd name="adj" fmla="val 10000"/>
              </a:avLst>
            </a:prstGeom>
            <a:gradFill>
              <a:gsLst>
                <a:gs pos="0">
                  <a:srgbClr val="B3CFFF"/>
                </a:gs>
                <a:gs pos="35000">
                  <a:srgbClr val="CBDAFE"/>
                </a:gs>
                <a:gs pos="100000">
                  <a:srgbClr val="E8F2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txBox="1"/>
            <p:nvPr/>
          </p:nvSpPr>
          <p:spPr>
            <a:xfrm>
              <a:off x="4014492" y="1239208"/>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Facial expressions, eye movements, body language</a:t>
              </a:r>
              <a:endParaRPr/>
            </a:p>
          </p:txBody>
        </p:sp>
        <p:sp>
          <p:nvSpPr>
            <p:cNvPr id="257" name="Google Shape;257;p29"/>
            <p:cNvSpPr/>
            <p:nvPr/>
          </p:nvSpPr>
          <p:spPr>
            <a:xfrm rot="5400000">
              <a:off x="3735790" y="3053173"/>
              <a:ext cx="1113877" cy="134844"/>
            </a:xfrm>
            <a:prstGeom prst="rect">
              <a:avLst/>
            </a:prstGeom>
            <a:gradFill>
              <a:gsLst>
                <a:gs pos="0">
                  <a:srgbClr val="BFD7FF"/>
                </a:gs>
                <a:gs pos="35000">
                  <a:srgbClr val="D2E1FE"/>
                </a:gs>
                <a:gs pos="100000">
                  <a:srgbClr val="EBF2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3988162" y="2336581"/>
              <a:ext cx="1498271" cy="898962"/>
            </a:xfrm>
            <a:prstGeom prst="roundRect">
              <a:avLst>
                <a:gd name="adj" fmla="val 10000"/>
              </a:avLst>
            </a:prstGeom>
            <a:gradFill>
              <a:gsLst>
                <a:gs pos="0">
                  <a:srgbClr val="BAD2FE"/>
                </a:gs>
                <a:gs pos="35000">
                  <a:srgbClr val="CDE0FE"/>
                </a:gs>
                <a:gs pos="100000">
                  <a:srgbClr val="EAF1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txBox="1"/>
            <p:nvPr/>
          </p:nvSpPr>
          <p:spPr>
            <a:xfrm>
              <a:off x="4014492" y="2362911"/>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Watch for flashbacks</a:t>
              </a:r>
              <a:endParaRPr/>
            </a:p>
          </p:txBody>
        </p:sp>
        <p:sp>
          <p:nvSpPr>
            <p:cNvPr id="260" name="Google Shape;260;p29"/>
            <p:cNvSpPr/>
            <p:nvPr/>
          </p:nvSpPr>
          <p:spPr>
            <a:xfrm>
              <a:off x="3988162" y="3460285"/>
              <a:ext cx="1498271" cy="898962"/>
            </a:xfrm>
            <a:prstGeom prst="roundRect">
              <a:avLst>
                <a:gd name="adj" fmla="val 10000"/>
              </a:avLst>
            </a:prstGeom>
            <a:gradFill>
              <a:gsLst>
                <a:gs pos="0">
                  <a:srgbClr val="BFD7FF"/>
                </a:gs>
                <a:gs pos="35000">
                  <a:srgbClr val="D2E1FE"/>
                </a:gs>
                <a:gs pos="100000">
                  <a:srgbClr val="EBF2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txBox="1"/>
            <p:nvPr/>
          </p:nvSpPr>
          <p:spPr>
            <a:xfrm>
              <a:off x="4014492" y="3486615"/>
              <a:ext cx="1445611" cy="846302"/>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1300" b="0" i="0" u="none" strike="noStrike" cap="none">
                  <a:solidFill>
                    <a:schemeClr val="dk1"/>
                  </a:solidFill>
                  <a:latin typeface="Arial"/>
                  <a:ea typeface="Arial"/>
                  <a:cs typeface="Arial"/>
                  <a:sym typeface="Arial"/>
                </a:rPr>
                <a:t>Watch for dissociation</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265"/>
        <p:cNvGrpSpPr/>
        <p:nvPr/>
      </p:nvGrpSpPr>
      <p:grpSpPr>
        <a:xfrm>
          <a:off x="0" y="0"/>
          <a:ext cx="0" cy="0"/>
          <a:chOff x="0" y="0"/>
          <a:chExt cx="0" cy="0"/>
        </a:xfrm>
      </p:grpSpPr>
      <p:sp>
        <p:nvSpPr>
          <p:cNvPr id="266" name="Google Shape;266;p30"/>
          <p:cNvSpPr/>
          <p:nvPr/>
        </p:nvSpPr>
        <p:spPr>
          <a:xfrm>
            <a:off x="0" y="0"/>
            <a:ext cx="34770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30"/>
          <p:cNvSpPr txBox="1">
            <a:spLocks noGrp="1"/>
          </p:cNvSpPr>
          <p:nvPr>
            <p:ph type="title"/>
          </p:nvPr>
        </p:nvSpPr>
        <p:spPr>
          <a:xfrm>
            <a:off x="101600" y="712269"/>
            <a:ext cx="3134107" cy="550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Interviewing techniques</a:t>
            </a:r>
            <a:endParaRPr sz="4400" b="1" i="0" u="none" strike="noStrike" cap="none">
              <a:solidFill>
                <a:srgbClr val="000000"/>
              </a:solidFill>
              <a:latin typeface="Calibri"/>
              <a:ea typeface="Calibri"/>
              <a:cs typeface="Calibri"/>
              <a:sym typeface="Calibri"/>
            </a:endParaRPr>
          </a:p>
        </p:txBody>
      </p:sp>
      <p:grpSp>
        <p:nvGrpSpPr>
          <p:cNvPr id="268" name="Google Shape;268;p30"/>
          <p:cNvGrpSpPr/>
          <p:nvPr/>
        </p:nvGrpSpPr>
        <p:grpSpPr>
          <a:xfrm>
            <a:off x="3565684" y="2155537"/>
            <a:ext cx="5398354" cy="2805691"/>
            <a:chOff x="2160" y="1647536"/>
            <a:chExt cx="5398354" cy="2805691"/>
          </a:xfrm>
        </p:grpSpPr>
        <p:sp>
          <p:nvSpPr>
            <p:cNvPr id="269" name="Google Shape;269;p30"/>
            <p:cNvSpPr/>
            <p:nvPr/>
          </p:nvSpPr>
          <p:spPr>
            <a:xfrm>
              <a:off x="2160" y="1647536"/>
              <a:ext cx="1511588" cy="604635"/>
            </a:xfrm>
            <a:prstGeom prst="chevron">
              <a:avLst>
                <a:gd name="adj" fmla="val 5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txBox="1"/>
            <p:nvPr/>
          </p:nvSpPr>
          <p:spPr>
            <a:xfrm>
              <a:off x="304478" y="1647536"/>
              <a:ext cx="906953" cy="604635"/>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None/>
              </a:pPr>
              <a:r>
                <a:rPr lang="en-US" sz="1900" b="0" i="0" u="none" strike="noStrike" cap="none">
                  <a:solidFill>
                    <a:srgbClr val="000000"/>
                  </a:solidFill>
                  <a:latin typeface="Arial"/>
                  <a:ea typeface="Arial"/>
                  <a:cs typeface="Arial"/>
                  <a:sym typeface="Arial"/>
                </a:rPr>
                <a:t>Give</a:t>
              </a:r>
              <a:endParaRPr/>
            </a:p>
          </p:txBody>
        </p:sp>
        <p:sp>
          <p:nvSpPr>
            <p:cNvPr id="271" name="Google Shape;271;p30"/>
            <p:cNvSpPr/>
            <p:nvPr/>
          </p:nvSpPr>
          <p:spPr>
            <a:xfrm>
              <a:off x="2160" y="2327751"/>
              <a:ext cx="1209270" cy="21254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txBox="1"/>
            <p:nvPr/>
          </p:nvSpPr>
          <p:spPr>
            <a:xfrm>
              <a:off x="2160" y="2327751"/>
              <a:ext cx="1209270" cy="2125476"/>
            </a:xfrm>
            <a:prstGeom prst="rect">
              <a:avLst/>
            </a:prstGeom>
            <a:noFill/>
            <a:ln>
              <a:noFill/>
            </a:ln>
          </p:spPr>
          <p:txBody>
            <a:bodyPr spcFirstLastPara="1" wrap="square" lIns="0" tIns="0" rIns="0" bIns="0"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Give survivor as much CONTROL as possible</a:t>
              </a:r>
              <a:endParaRPr/>
            </a:p>
          </p:txBody>
        </p:sp>
        <p:sp>
          <p:nvSpPr>
            <p:cNvPr id="273" name="Google Shape;273;p30"/>
            <p:cNvSpPr/>
            <p:nvPr/>
          </p:nvSpPr>
          <p:spPr>
            <a:xfrm>
              <a:off x="1297749" y="1647536"/>
              <a:ext cx="1511588" cy="604635"/>
            </a:xfrm>
            <a:prstGeom prst="chevron">
              <a:avLst>
                <a:gd name="adj" fmla="val 5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txBox="1"/>
            <p:nvPr/>
          </p:nvSpPr>
          <p:spPr>
            <a:xfrm>
              <a:off x="1600067" y="1647536"/>
              <a:ext cx="906953" cy="604635"/>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None/>
              </a:pPr>
              <a:r>
                <a:rPr lang="en-US" sz="1900" b="0" i="0" u="none" strike="noStrike" cap="none">
                  <a:solidFill>
                    <a:srgbClr val="000000"/>
                  </a:solidFill>
                  <a:latin typeface="Arial"/>
                  <a:ea typeface="Arial"/>
                  <a:cs typeface="Arial"/>
                  <a:sym typeface="Arial"/>
                </a:rPr>
                <a:t>Offer</a:t>
              </a:r>
              <a:endParaRPr/>
            </a:p>
          </p:txBody>
        </p:sp>
        <p:sp>
          <p:nvSpPr>
            <p:cNvPr id="275" name="Google Shape;275;p30"/>
            <p:cNvSpPr/>
            <p:nvPr/>
          </p:nvSpPr>
          <p:spPr>
            <a:xfrm>
              <a:off x="1297749" y="2327751"/>
              <a:ext cx="1209270" cy="21254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txBox="1"/>
            <p:nvPr/>
          </p:nvSpPr>
          <p:spPr>
            <a:xfrm>
              <a:off x="1297749" y="2327751"/>
              <a:ext cx="1209270" cy="2125476"/>
            </a:xfrm>
            <a:prstGeom prst="rect">
              <a:avLst/>
            </a:prstGeom>
            <a:noFill/>
            <a:ln>
              <a:noFill/>
            </a:ln>
          </p:spPr>
          <p:txBody>
            <a:bodyPr spcFirstLastPara="1" wrap="square" lIns="0" tIns="0" rIns="0" bIns="0"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Offer to change anything in setting that triggers bad memories</a:t>
              </a:r>
              <a:endParaRPr/>
            </a:p>
          </p:txBody>
        </p:sp>
        <p:sp>
          <p:nvSpPr>
            <p:cNvPr id="277" name="Google Shape;277;p30"/>
            <p:cNvSpPr/>
            <p:nvPr/>
          </p:nvSpPr>
          <p:spPr>
            <a:xfrm>
              <a:off x="2593307" y="1647536"/>
              <a:ext cx="1511588" cy="604635"/>
            </a:xfrm>
            <a:prstGeom prst="chevron">
              <a:avLst>
                <a:gd name="adj" fmla="val 5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txBox="1"/>
            <p:nvPr/>
          </p:nvSpPr>
          <p:spPr>
            <a:xfrm>
              <a:off x="2895625" y="1647536"/>
              <a:ext cx="906953" cy="604635"/>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None/>
              </a:pPr>
              <a:r>
                <a:rPr lang="en-US" sz="1900" b="0" i="0" u="none" strike="noStrike" cap="none">
                  <a:solidFill>
                    <a:srgbClr val="000000"/>
                  </a:solidFill>
                  <a:latin typeface="Arial"/>
                  <a:ea typeface="Arial"/>
                  <a:cs typeface="Arial"/>
                  <a:sym typeface="Arial"/>
                </a:rPr>
                <a:t>Let</a:t>
              </a:r>
              <a:endParaRPr/>
            </a:p>
          </p:txBody>
        </p:sp>
        <p:sp>
          <p:nvSpPr>
            <p:cNvPr id="279" name="Google Shape;279;p30"/>
            <p:cNvSpPr/>
            <p:nvPr/>
          </p:nvSpPr>
          <p:spPr>
            <a:xfrm>
              <a:off x="2593338" y="2327751"/>
              <a:ext cx="1209270" cy="21254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txBox="1"/>
            <p:nvPr/>
          </p:nvSpPr>
          <p:spPr>
            <a:xfrm>
              <a:off x="2593338" y="2327751"/>
              <a:ext cx="1209270" cy="2125476"/>
            </a:xfrm>
            <a:prstGeom prst="rect">
              <a:avLst/>
            </a:prstGeom>
            <a:noFill/>
            <a:ln>
              <a:noFill/>
            </a:ln>
          </p:spPr>
          <p:txBody>
            <a:bodyPr spcFirstLastPara="1" wrap="square" lIns="0" tIns="0" rIns="0" bIns="0"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Let survivor tell story at OWN pace as much as possible</a:t>
              </a:r>
              <a:endParaRPr/>
            </a:p>
          </p:txBody>
        </p:sp>
        <p:sp>
          <p:nvSpPr>
            <p:cNvPr id="281" name="Google Shape;281;p30"/>
            <p:cNvSpPr/>
            <p:nvPr/>
          </p:nvSpPr>
          <p:spPr>
            <a:xfrm>
              <a:off x="3888926" y="1647536"/>
              <a:ext cx="1511588" cy="604635"/>
            </a:xfrm>
            <a:prstGeom prst="chevron">
              <a:avLst>
                <a:gd name="adj" fmla="val 5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txBox="1"/>
            <p:nvPr/>
          </p:nvSpPr>
          <p:spPr>
            <a:xfrm>
              <a:off x="4191244" y="1647536"/>
              <a:ext cx="906953" cy="604635"/>
            </a:xfrm>
            <a:prstGeom prst="rect">
              <a:avLst/>
            </a:prstGeom>
            <a:noFill/>
            <a:ln>
              <a:noFill/>
            </a:ln>
          </p:spPr>
          <p:txBody>
            <a:bodyPr spcFirstLastPara="1" wrap="square" lIns="76000" tIns="25325" rIns="25325" bIns="25325" anchor="ctr" anchorCtr="0">
              <a:noAutofit/>
            </a:bodyPr>
            <a:lstStyle/>
            <a:p>
              <a:pPr marL="0" marR="0" lvl="0" indent="0" algn="ctr" rtl="0">
                <a:lnSpc>
                  <a:spcPct val="90000"/>
                </a:lnSpc>
                <a:spcBef>
                  <a:spcPts val="0"/>
                </a:spcBef>
                <a:spcAft>
                  <a:spcPts val="0"/>
                </a:spcAft>
                <a:buNone/>
              </a:pPr>
              <a:r>
                <a:rPr lang="en-US" sz="1900" b="0" i="0" u="none" strike="noStrike" cap="none">
                  <a:solidFill>
                    <a:srgbClr val="000000"/>
                  </a:solidFill>
                  <a:latin typeface="Arial"/>
                  <a:ea typeface="Arial"/>
                  <a:cs typeface="Arial"/>
                  <a:sym typeface="Arial"/>
                </a:rPr>
                <a:t>Allow</a:t>
              </a:r>
              <a:endParaRPr/>
            </a:p>
          </p:txBody>
        </p:sp>
        <p:sp>
          <p:nvSpPr>
            <p:cNvPr id="283" name="Google Shape;283;p30"/>
            <p:cNvSpPr/>
            <p:nvPr/>
          </p:nvSpPr>
          <p:spPr>
            <a:xfrm>
              <a:off x="3888926" y="2327751"/>
              <a:ext cx="1209270" cy="21254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txBox="1"/>
            <p:nvPr/>
          </p:nvSpPr>
          <p:spPr>
            <a:xfrm>
              <a:off x="3888926" y="2327751"/>
              <a:ext cx="1209270" cy="2125476"/>
            </a:xfrm>
            <a:prstGeom prst="rect">
              <a:avLst/>
            </a:prstGeom>
            <a:noFill/>
            <a:ln>
              <a:noFill/>
            </a:ln>
          </p:spPr>
          <p:txBody>
            <a:bodyPr spcFirstLastPara="1" wrap="square" lIns="0" tIns="0" rIns="0" bIns="0"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none" strike="noStrike" cap="none">
                  <a:solidFill>
                    <a:srgbClr val="000000"/>
                  </a:solidFill>
                  <a:latin typeface="Arial"/>
                  <a:ea typeface="Arial"/>
                  <a:cs typeface="Arial"/>
                  <a:sym typeface="Arial"/>
                </a:rPr>
                <a:t>Allow survivor to STOP talking about trauma</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289"/>
        <p:cNvGrpSpPr/>
        <p:nvPr/>
      </p:nvGrpSpPr>
      <p:grpSpPr>
        <a:xfrm>
          <a:off x="0" y="0"/>
          <a:ext cx="0" cy="0"/>
          <a:chOff x="0" y="0"/>
          <a:chExt cx="0" cy="0"/>
        </a:xfrm>
      </p:grpSpPr>
      <p:sp>
        <p:nvSpPr>
          <p:cNvPr id="290" name="Google Shape;290;p31"/>
          <p:cNvSpPr/>
          <p:nvPr/>
        </p:nvSpPr>
        <p:spPr>
          <a:xfrm>
            <a:off x="0" y="0"/>
            <a:ext cx="34770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1" name="Google Shape;291;p31"/>
          <p:cNvSpPr txBox="1">
            <a:spLocks noGrp="1"/>
          </p:cNvSpPr>
          <p:nvPr>
            <p:ph type="title"/>
          </p:nvPr>
        </p:nvSpPr>
        <p:spPr>
          <a:xfrm>
            <a:off x="101600" y="712269"/>
            <a:ext cx="3134107" cy="550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Interviewing techniques</a:t>
            </a:r>
            <a:endParaRPr/>
          </a:p>
        </p:txBody>
      </p:sp>
      <p:grpSp>
        <p:nvGrpSpPr>
          <p:cNvPr id="292" name="Google Shape;292;p31"/>
          <p:cNvGrpSpPr/>
          <p:nvPr/>
        </p:nvGrpSpPr>
        <p:grpSpPr>
          <a:xfrm>
            <a:off x="4921695" y="523695"/>
            <a:ext cx="2790726" cy="6128108"/>
            <a:chOff x="1317277" y="2995"/>
            <a:chExt cx="2790726" cy="6128108"/>
          </a:xfrm>
        </p:grpSpPr>
        <p:sp>
          <p:nvSpPr>
            <p:cNvPr id="293" name="Google Shape;293;p31"/>
            <p:cNvSpPr/>
            <p:nvPr/>
          </p:nvSpPr>
          <p:spPr>
            <a:xfrm>
              <a:off x="1317277" y="2995"/>
              <a:ext cx="2790726" cy="1114201"/>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txBox="1"/>
            <p:nvPr/>
          </p:nvSpPr>
          <p:spPr>
            <a:xfrm>
              <a:off x="1349911" y="35629"/>
              <a:ext cx="2725458" cy="10489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Use general explorative questions to help survivor expand the story</a:t>
              </a:r>
              <a:endParaRPr/>
            </a:p>
          </p:txBody>
        </p:sp>
        <p:sp>
          <p:nvSpPr>
            <p:cNvPr id="295" name="Google Shape;295;p31"/>
            <p:cNvSpPr/>
            <p:nvPr/>
          </p:nvSpPr>
          <p:spPr>
            <a:xfrm rot="5400000">
              <a:off x="2503728" y="1145051"/>
              <a:ext cx="417825" cy="501390"/>
            </a:xfrm>
            <a:prstGeom prst="rightArrow">
              <a:avLst>
                <a:gd name="adj1" fmla="val 60000"/>
                <a:gd name="adj2" fmla="val 50000"/>
              </a:avLst>
            </a:prstGeom>
            <a:gradFill>
              <a:gsLst>
                <a:gs pos="0">
                  <a:srgbClr val="A3ADC1"/>
                </a:gs>
                <a:gs pos="100000">
                  <a:srgbClr val="CCD7E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txBox="1"/>
            <p:nvPr/>
          </p:nvSpPr>
          <p:spPr>
            <a:xfrm>
              <a:off x="2562224" y="1186834"/>
              <a:ext cx="300834" cy="2924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31"/>
            <p:cNvSpPr/>
            <p:nvPr/>
          </p:nvSpPr>
          <p:spPr>
            <a:xfrm>
              <a:off x="1317277" y="1674297"/>
              <a:ext cx="2790726" cy="1114201"/>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txBox="1"/>
            <p:nvPr/>
          </p:nvSpPr>
          <p:spPr>
            <a:xfrm>
              <a:off x="1349911" y="1706931"/>
              <a:ext cx="2725458" cy="10489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Use gentle questions</a:t>
              </a:r>
              <a:endParaRPr/>
            </a:p>
          </p:txBody>
        </p:sp>
        <p:sp>
          <p:nvSpPr>
            <p:cNvPr id="299" name="Google Shape;299;p31"/>
            <p:cNvSpPr/>
            <p:nvPr/>
          </p:nvSpPr>
          <p:spPr>
            <a:xfrm rot="5400000">
              <a:off x="2503728" y="2816354"/>
              <a:ext cx="417825" cy="501390"/>
            </a:xfrm>
            <a:prstGeom prst="rightArrow">
              <a:avLst>
                <a:gd name="adj1" fmla="val 60000"/>
                <a:gd name="adj2" fmla="val 50000"/>
              </a:avLst>
            </a:prstGeom>
            <a:gradFill>
              <a:gsLst>
                <a:gs pos="0">
                  <a:srgbClr val="A3ADC1"/>
                </a:gs>
                <a:gs pos="100000">
                  <a:srgbClr val="CCD7E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txBox="1"/>
            <p:nvPr/>
          </p:nvSpPr>
          <p:spPr>
            <a:xfrm>
              <a:off x="2562224" y="2858137"/>
              <a:ext cx="300834" cy="2924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31"/>
            <p:cNvSpPr/>
            <p:nvPr/>
          </p:nvSpPr>
          <p:spPr>
            <a:xfrm>
              <a:off x="1317277" y="3345599"/>
              <a:ext cx="2790726" cy="1114201"/>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txBox="1"/>
            <p:nvPr/>
          </p:nvSpPr>
          <p:spPr>
            <a:xfrm>
              <a:off x="1349911" y="3378233"/>
              <a:ext cx="2725458" cy="10489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“I wonder if you could tell me ….”</a:t>
              </a:r>
              <a:endParaRPr/>
            </a:p>
          </p:txBody>
        </p:sp>
        <p:sp>
          <p:nvSpPr>
            <p:cNvPr id="303" name="Google Shape;303;p31"/>
            <p:cNvSpPr/>
            <p:nvPr/>
          </p:nvSpPr>
          <p:spPr>
            <a:xfrm rot="5400000">
              <a:off x="2503728" y="4487656"/>
              <a:ext cx="417825" cy="501390"/>
            </a:xfrm>
            <a:prstGeom prst="rightArrow">
              <a:avLst>
                <a:gd name="adj1" fmla="val 60000"/>
                <a:gd name="adj2" fmla="val 50000"/>
              </a:avLst>
            </a:prstGeom>
            <a:gradFill>
              <a:gsLst>
                <a:gs pos="0">
                  <a:srgbClr val="A3ADC1"/>
                </a:gs>
                <a:gs pos="100000">
                  <a:srgbClr val="CCD7E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txBox="1"/>
            <p:nvPr/>
          </p:nvSpPr>
          <p:spPr>
            <a:xfrm>
              <a:off x="2562224" y="4529439"/>
              <a:ext cx="300834" cy="2924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31"/>
            <p:cNvSpPr/>
            <p:nvPr/>
          </p:nvSpPr>
          <p:spPr>
            <a:xfrm>
              <a:off x="1317277" y="5016902"/>
              <a:ext cx="2790726" cy="1114201"/>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txBox="1"/>
            <p:nvPr/>
          </p:nvSpPr>
          <p:spPr>
            <a:xfrm>
              <a:off x="1349911" y="5049536"/>
              <a:ext cx="2725458" cy="104893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“Would you be comfortable telling me what happened to you during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310"/>
        <p:cNvGrpSpPr/>
        <p:nvPr/>
      </p:nvGrpSpPr>
      <p:grpSpPr>
        <a:xfrm>
          <a:off x="0" y="0"/>
          <a:ext cx="0" cy="0"/>
          <a:chOff x="0" y="0"/>
          <a:chExt cx="0" cy="0"/>
        </a:xfrm>
      </p:grpSpPr>
      <p:sp>
        <p:nvSpPr>
          <p:cNvPr id="311" name="Google Shape;311;p32"/>
          <p:cNvSpPr/>
          <p:nvPr/>
        </p:nvSpPr>
        <p:spPr>
          <a:xfrm>
            <a:off x="0" y="0"/>
            <a:ext cx="9144000" cy="6858000"/>
          </a:xfrm>
          <a:prstGeom prst="rect">
            <a:avLst/>
          </a:prstGeom>
          <a:gradFill>
            <a:gsLst>
              <a:gs pos="0">
                <a:srgbClr val="93B3D7"/>
              </a:gs>
              <a:gs pos="99000">
                <a:srgbClr val="93B3D7"/>
              </a:gs>
              <a:gs pos="100000">
                <a:srgbClr val="002763"/>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2" name="Google Shape;312;p32"/>
          <p:cNvSpPr/>
          <p:nvPr/>
        </p:nvSpPr>
        <p:spPr>
          <a:xfrm>
            <a:off x="6549673" y="5004582"/>
            <a:ext cx="721796" cy="96239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3" name="Google Shape;313;p32"/>
          <p:cNvSpPr/>
          <p:nvPr/>
        </p:nvSpPr>
        <p:spPr>
          <a:xfrm>
            <a:off x="7847794" y="4865966"/>
            <a:ext cx="220271" cy="29369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4" name="Google Shape;314;p32"/>
          <p:cNvSpPr/>
          <p:nvPr/>
        </p:nvSpPr>
        <p:spPr>
          <a:xfrm>
            <a:off x="4869085" y="0"/>
            <a:ext cx="4274915" cy="4059244"/>
          </a:xfrm>
          <a:custGeom>
            <a:avLst/>
            <a:gdLst/>
            <a:ahLst/>
            <a:cxnLst/>
            <a:rect l="l" t="t" r="r" b="b"/>
            <a:pathLst>
              <a:path w="5699887" h="4059244" extrusionOk="0">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5" name="Google Shape;315;p32"/>
          <p:cNvSpPr txBox="1">
            <a:spLocks noGrp="1"/>
          </p:cNvSpPr>
          <p:nvPr>
            <p:ph type="title"/>
          </p:nvPr>
        </p:nvSpPr>
        <p:spPr>
          <a:xfrm>
            <a:off x="480060" y="4526280"/>
            <a:ext cx="5558011" cy="17373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800"/>
              <a:buFont typeface="Calibri"/>
              <a:buNone/>
            </a:pPr>
            <a:r>
              <a:rPr lang="en-US" sz="4800" b="1" i="0" u="none" strike="noStrike" cap="none">
                <a:solidFill>
                  <a:srgbClr val="000000"/>
                </a:solidFill>
                <a:latin typeface="Calibri"/>
                <a:ea typeface="Calibri"/>
                <a:cs typeface="Calibri"/>
                <a:sym typeface="Calibri"/>
              </a:rPr>
              <a:t>Interviewing techniques</a:t>
            </a:r>
            <a:endParaRPr/>
          </a:p>
        </p:txBody>
      </p:sp>
      <p:sp>
        <p:nvSpPr>
          <p:cNvPr id="316" name="Google Shape;316;p32"/>
          <p:cNvSpPr txBox="1">
            <a:spLocks noGrp="1"/>
          </p:cNvSpPr>
          <p:nvPr>
            <p:ph type="body" idx="1"/>
          </p:nvPr>
        </p:nvSpPr>
        <p:spPr>
          <a:xfrm>
            <a:off x="114299" y="571500"/>
            <a:ext cx="5809471" cy="418338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rgbClr val="000000"/>
                </a:solidFill>
                <a:latin typeface="Calibri"/>
                <a:ea typeface="Calibri"/>
                <a:cs typeface="Calibri"/>
                <a:sym typeface="Calibri"/>
              </a:rPr>
              <a:t>   </a:t>
            </a:r>
            <a:r>
              <a:rPr lang="en-US" sz="2200" b="1" i="0" u="none" strike="noStrike" cap="none">
                <a:solidFill>
                  <a:srgbClr val="000000"/>
                </a:solidFill>
                <a:latin typeface="Calibri"/>
                <a:ea typeface="Calibri"/>
                <a:cs typeface="Calibri"/>
                <a:sym typeface="Calibri"/>
              </a:rPr>
              <a:t> Symptoms that affect the interview:</a:t>
            </a:r>
            <a:endParaRPr sz="2200" b="1" i="0" u="none" strike="noStrike" cap="none">
              <a:solidFill>
                <a:srgbClr val="000000"/>
              </a:solidFill>
              <a:latin typeface="Calibri"/>
              <a:ea typeface="Calibri"/>
              <a:cs typeface="Calibri"/>
              <a:sym typeface="Calibri"/>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Reliving the trauma</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Having intense distress at reminders </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Avoiding trauma memories at all costs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Feel too ashamed to speak of what was done to them</a:t>
            </a:r>
            <a:endParaRPr sz="2000" b="0" i="0" u="none" strike="noStrike" cap="none">
              <a:solidFill>
                <a:srgbClr val="000000"/>
              </a:solidFill>
              <a:latin typeface="Calibri"/>
              <a:ea typeface="Calibri"/>
              <a:cs typeface="Calibri"/>
              <a:sym typeface="Calibri"/>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Have sleep or eating disturbances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Being depressed but not showing emotions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Having difficulty concentrating </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Having memory problems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rgbClr val="000000"/>
                </a:solidFill>
                <a:latin typeface="Calibri"/>
                <a:ea typeface="Calibri"/>
                <a:cs typeface="Calibri"/>
                <a:sym typeface="Calibri"/>
              </a:rPr>
              <a:t>Being afraid of reprisals or revenge</a:t>
            </a:r>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Overall project goal</a:t>
            </a:r>
            <a:endParaRPr sz="4400" b="1" i="0" u="none" strike="noStrike" cap="none">
              <a:solidFill>
                <a:schemeClr val="dk1"/>
              </a:solidFill>
              <a:latin typeface="Calibri"/>
              <a:ea typeface="Calibri"/>
              <a:cs typeface="Calibri"/>
              <a:sym typeface="Calibri"/>
            </a:endParaRPr>
          </a:p>
        </p:txBody>
      </p:sp>
      <p:sp>
        <p:nvSpPr>
          <p:cNvPr id="106" name="Google Shape;106;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72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72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Forge partnerships between labor and anti-violence advocates that create models to challenge and eradicate workplace sexual violence against immigrant women.</a:t>
            </a:r>
            <a:endParaRPr sz="3600" b="0" i="0" u="none" strike="noStrike" cap="none">
              <a:solidFill>
                <a:schemeClr val="dk1"/>
              </a:solidFill>
              <a:latin typeface="Calibri"/>
              <a:ea typeface="Calibri"/>
              <a:cs typeface="Calibri"/>
              <a:sym typeface="Calibri"/>
            </a:endParaRPr>
          </a:p>
        </p:txBody>
      </p:sp>
      <p:sp>
        <p:nvSpPr>
          <p:cNvPr id="107" name="Google Shape;107;p15"/>
          <p:cNvSpPr txBox="1"/>
          <p:nvPr/>
        </p:nvSpPr>
        <p:spPr>
          <a:xfrm>
            <a:off x="3492401" y="5602943"/>
            <a:ext cx="2696903" cy="6309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500" b="0" i="0" u="none" strike="noStrike" cap="none">
                <a:solidFill>
                  <a:srgbClr val="FF0000"/>
                </a:solidFill>
                <a:latin typeface="Calibri"/>
                <a:ea typeface="Calibri"/>
                <a:cs typeface="Calibri"/>
                <a:sym typeface="Calibri"/>
              </a:rPr>
              <a:t>Debbie Smith</a:t>
            </a:r>
            <a:endParaRPr sz="35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320"/>
        <p:cNvGrpSpPr/>
        <p:nvPr/>
      </p:nvGrpSpPr>
      <p:grpSpPr>
        <a:xfrm>
          <a:off x="0" y="0"/>
          <a:ext cx="0" cy="0"/>
          <a:chOff x="0" y="0"/>
          <a:chExt cx="0" cy="0"/>
        </a:xfrm>
      </p:grpSpPr>
      <p:sp>
        <p:nvSpPr>
          <p:cNvPr id="321" name="Google Shape;321;p33"/>
          <p:cNvSpPr/>
          <p:nvPr/>
        </p:nvSpPr>
        <p:spPr>
          <a:xfrm>
            <a:off x="0" y="0"/>
            <a:ext cx="34770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2" name="Google Shape;322;p33"/>
          <p:cNvSpPr txBox="1">
            <a:spLocks noGrp="1"/>
          </p:cNvSpPr>
          <p:nvPr>
            <p:ph type="title"/>
          </p:nvPr>
        </p:nvSpPr>
        <p:spPr>
          <a:xfrm>
            <a:off x="431800" y="712269"/>
            <a:ext cx="2803907" cy="550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Address openly survivor’s fears to speak about it</a:t>
            </a:r>
            <a:endParaRPr/>
          </a:p>
        </p:txBody>
      </p:sp>
      <p:grpSp>
        <p:nvGrpSpPr>
          <p:cNvPr id="323" name="Google Shape;323;p33"/>
          <p:cNvGrpSpPr/>
          <p:nvPr/>
        </p:nvGrpSpPr>
        <p:grpSpPr>
          <a:xfrm>
            <a:off x="3960018" y="643619"/>
            <a:ext cx="4701779" cy="5570763"/>
            <a:chOff x="0" y="680"/>
            <a:chExt cx="4701779" cy="5570763"/>
          </a:xfrm>
        </p:grpSpPr>
        <p:cxnSp>
          <p:nvCxnSpPr>
            <p:cNvPr id="324" name="Google Shape;324;p33"/>
            <p:cNvCxnSpPr/>
            <p:nvPr/>
          </p:nvCxnSpPr>
          <p:spPr>
            <a:xfrm>
              <a:off x="0" y="680"/>
              <a:ext cx="4701779" cy="0"/>
            </a:xfrm>
            <a:prstGeom prst="straightConnector1">
              <a:avLst/>
            </a:prstGeom>
            <a:solidFill>
              <a:schemeClr val="lt1"/>
            </a:solidFill>
            <a:ln w="25400" cap="flat" cmpd="sng">
              <a:solidFill>
                <a:srgbClr val="4674AA"/>
              </a:solidFill>
              <a:prstDash val="solid"/>
              <a:round/>
              <a:headEnd type="none" w="sm" len="sm"/>
              <a:tailEnd type="none" w="sm" len="sm"/>
            </a:ln>
          </p:spPr>
        </p:cxnSp>
        <p:sp>
          <p:nvSpPr>
            <p:cNvPr id="325" name="Google Shape;325;p33"/>
            <p:cNvSpPr/>
            <p:nvPr/>
          </p:nvSpPr>
          <p:spPr>
            <a:xfrm>
              <a:off x="0" y="680"/>
              <a:ext cx="4701779" cy="11141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txBox="1"/>
            <p:nvPr/>
          </p:nvSpPr>
          <p:spPr>
            <a:xfrm>
              <a:off x="0" y="680"/>
              <a:ext cx="4701779" cy="111415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US" sz="2200" b="0" i="0" u="none" strike="noStrike" cap="none">
                  <a:solidFill>
                    <a:srgbClr val="000000"/>
                  </a:solidFill>
                  <a:latin typeface="Arial"/>
                  <a:ea typeface="Arial"/>
                  <a:cs typeface="Arial"/>
                  <a:sym typeface="Arial"/>
                </a:rPr>
                <a:t>May be quite realistic </a:t>
              </a:r>
              <a:endParaRPr/>
            </a:p>
          </p:txBody>
        </p:sp>
        <p:cxnSp>
          <p:nvCxnSpPr>
            <p:cNvPr id="327" name="Google Shape;327;p33"/>
            <p:cNvCxnSpPr/>
            <p:nvPr/>
          </p:nvCxnSpPr>
          <p:spPr>
            <a:xfrm>
              <a:off x="0" y="1114833"/>
              <a:ext cx="4701779" cy="0"/>
            </a:xfrm>
            <a:prstGeom prst="straightConnector1">
              <a:avLst/>
            </a:prstGeom>
            <a:solidFill>
              <a:schemeClr val="lt1"/>
            </a:solidFill>
            <a:ln w="25400" cap="flat" cmpd="sng">
              <a:solidFill>
                <a:srgbClr val="4674AA"/>
              </a:solidFill>
              <a:prstDash val="solid"/>
              <a:round/>
              <a:headEnd type="none" w="sm" len="sm"/>
              <a:tailEnd type="none" w="sm" len="sm"/>
            </a:ln>
          </p:spPr>
        </p:cxnSp>
        <p:sp>
          <p:nvSpPr>
            <p:cNvPr id="328" name="Google Shape;328;p33"/>
            <p:cNvSpPr/>
            <p:nvPr/>
          </p:nvSpPr>
          <p:spPr>
            <a:xfrm>
              <a:off x="0" y="1114833"/>
              <a:ext cx="4701779" cy="11141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txBox="1"/>
            <p:nvPr/>
          </p:nvSpPr>
          <p:spPr>
            <a:xfrm>
              <a:off x="0" y="1114833"/>
              <a:ext cx="4701779" cy="111415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US" sz="2200" b="0" i="0" u="none" strike="noStrike" cap="none">
                  <a:solidFill>
                    <a:srgbClr val="000000"/>
                  </a:solidFill>
                  <a:latin typeface="Arial"/>
                  <a:ea typeface="Arial"/>
                  <a:cs typeface="Arial"/>
                  <a:sym typeface="Arial"/>
                </a:rPr>
                <a:t>Ask survivor for his/her suggestions for getting the info you need</a:t>
              </a:r>
              <a:endParaRPr/>
            </a:p>
          </p:txBody>
        </p:sp>
        <p:cxnSp>
          <p:nvCxnSpPr>
            <p:cNvPr id="330" name="Google Shape;330;p33"/>
            <p:cNvCxnSpPr/>
            <p:nvPr/>
          </p:nvCxnSpPr>
          <p:spPr>
            <a:xfrm>
              <a:off x="0" y="2228986"/>
              <a:ext cx="4701779" cy="0"/>
            </a:xfrm>
            <a:prstGeom prst="straightConnector1">
              <a:avLst/>
            </a:prstGeom>
            <a:solidFill>
              <a:schemeClr val="lt1"/>
            </a:solidFill>
            <a:ln w="25400" cap="flat" cmpd="sng">
              <a:solidFill>
                <a:srgbClr val="4674AA"/>
              </a:solidFill>
              <a:prstDash val="solid"/>
              <a:round/>
              <a:headEnd type="none" w="sm" len="sm"/>
              <a:tailEnd type="none" w="sm" len="sm"/>
            </a:ln>
          </p:spPr>
        </p:cxnSp>
        <p:sp>
          <p:nvSpPr>
            <p:cNvPr id="331" name="Google Shape;331;p33"/>
            <p:cNvSpPr/>
            <p:nvPr/>
          </p:nvSpPr>
          <p:spPr>
            <a:xfrm>
              <a:off x="0" y="2228986"/>
              <a:ext cx="4701779" cy="11141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txBox="1"/>
            <p:nvPr/>
          </p:nvSpPr>
          <p:spPr>
            <a:xfrm>
              <a:off x="0" y="2228986"/>
              <a:ext cx="4701779" cy="111415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US" sz="2200" b="0" i="0" u="none" strike="noStrike" cap="none">
                  <a:solidFill>
                    <a:srgbClr val="000000"/>
                  </a:solidFill>
                  <a:latin typeface="Arial"/>
                  <a:ea typeface="Arial"/>
                  <a:cs typeface="Arial"/>
                  <a:sym typeface="Arial"/>
                </a:rPr>
                <a:t>Find alternative ways to get the affidavit in way that the survivor feels is safer</a:t>
              </a:r>
              <a:endParaRPr/>
            </a:p>
          </p:txBody>
        </p:sp>
        <p:cxnSp>
          <p:nvCxnSpPr>
            <p:cNvPr id="333" name="Google Shape;333;p33"/>
            <p:cNvCxnSpPr/>
            <p:nvPr/>
          </p:nvCxnSpPr>
          <p:spPr>
            <a:xfrm>
              <a:off x="0" y="3343138"/>
              <a:ext cx="4701779" cy="0"/>
            </a:xfrm>
            <a:prstGeom prst="straightConnector1">
              <a:avLst/>
            </a:prstGeom>
            <a:solidFill>
              <a:schemeClr val="lt1"/>
            </a:solidFill>
            <a:ln w="25400" cap="flat" cmpd="sng">
              <a:solidFill>
                <a:srgbClr val="4674AA"/>
              </a:solidFill>
              <a:prstDash val="solid"/>
              <a:round/>
              <a:headEnd type="none" w="sm" len="sm"/>
              <a:tailEnd type="none" w="sm" len="sm"/>
            </a:ln>
          </p:spPr>
        </p:cxnSp>
        <p:sp>
          <p:nvSpPr>
            <p:cNvPr id="334" name="Google Shape;334;p33"/>
            <p:cNvSpPr/>
            <p:nvPr/>
          </p:nvSpPr>
          <p:spPr>
            <a:xfrm>
              <a:off x="0" y="3343138"/>
              <a:ext cx="4701779" cy="11141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txBox="1"/>
            <p:nvPr/>
          </p:nvSpPr>
          <p:spPr>
            <a:xfrm>
              <a:off x="0" y="3343138"/>
              <a:ext cx="4701779" cy="111415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US" sz="2200" b="0" i="0" u="none" strike="noStrike" cap="none">
                  <a:solidFill>
                    <a:srgbClr val="000000"/>
                  </a:solidFill>
                  <a:latin typeface="Arial"/>
                  <a:ea typeface="Arial"/>
                  <a:cs typeface="Arial"/>
                  <a:sym typeface="Arial"/>
                </a:rPr>
                <a:t>Find an alternative source of info</a:t>
              </a:r>
              <a:endParaRPr/>
            </a:p>
          </p:txBody>
        </p:sp>
        <p:cxnSp>
          <p:nvCxnSpPr>
            <p:cNvPr id="336" name="Google Shape;336;p33"/>
            <p:cNvCxnSpPr/>
            <p:nvPr/>
          </p:nvCxnSpPr>
          <p:spPr>
            <a:xfrm>
              <a:off x="0" y="4457291"/>
              <a:ext cx="4701779" cy="0"/>
            </a:xfrm>
            <a:prstGeom prst="straightConnector1">
              <a:avLst/>
            </a:prstGeom>
            <a:solidFill>
              <a:schemeClr val="lt1"/>
            </a:solidFill>
            <a:ln w="25400" cap="flat" cmpd="sng">
              <a:solidFill>
                <a:srgbClr val="4674AA"/>
              </a:solidFill>
              <a:prstDash val="solid"/>
              <a:round/>
              <a:headEnd type="none" w="sm" len="sm"/>
              <a:tailEnd type="none" w="sm" len="sm"/>
            </a:ln>
          </p:spPr>
        </p:cxnSp>
        <p:sp>
          <p:nvSpPr>
            <p:cNvPr id="337" name="Google Shape;337;p33"/>
            <p:cNvSpPr/>
            <p:nvPr/>
          </p:nvSpPr>
          <p:spPr>
            <a:xfrm>
              <a:off x="0" y="4457291"/>
              <a:ext cx="4701779" cy="11141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txBox="1"/>
            <p:nvPr/>
          </p:nvSpPr>
          <p:spPr>
            <a:xfrm>
              <a:off x="0" y="4457291"/>
              <a:ext cx="4701779" cy="111415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US" sz="2200" b="0" i="0" u="none" strike="noStrike" cap="none">
                  <a:solidFill>
                    <a:srgbClr val="000000"/>
                  </a:solidFill>
                  <a:latin typeface="Arial"/>
                  <a:ea typeface="Arial"/>
                  <a:cs typeface="Arial"/>
                  <a:sym typeface="Arial"/>
                </a:rPr>
                <a:t>Find solutions to their fear or threat to themselves and their family</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342"/>
        <p:cNvGrpSpPr/>
        <p:nvPr/>
      </p:nvGrpSpPr>
      <p:grpSpPr>
        <a:xfrm>
          <a:off x="0" y="0"/>
          <a:ext cx="0" cy="0"/>
          <a:chOff x="0" y="0"/>
          <a:chExt cx="0" cy="0"/>
        </a:xfrm>
      </p:grpSpPr>
      <p:sp>
        <p:nvSpPr>
          <p:cNvPr id="343" name="Google Shape;343;p34"/>
          <p:cNvSpPr/>
          <p:nvPr/>
        </p:nvSpPr>
        <p:spPr>
          <a:xfrm>
            <a:off x="5666994" y="0"/>
            <a:ext cx="3477006" cy="6858000"/>
          </a:xfrm>
          <a:prstGeom prst="rect">
            <a:avLst/>
          </a:prstGeom>
          <a:solidFill>
            <a:srgbClr val="0F24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34"/>
          <p:cNvSpPr txBox="1">
            <a:spLocks noGrp="1"/>
          </p:cNvSpPr>
          <p:nvPr>
            <p:ph type="title"/>
          </p:nvPr>
        </p:nvSpPr>
        <p:spPr>
          <a:xfrm>
            <a:off x="5854700" y="642938"/>
            <a:ext cx="3289300" cy="550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libri"/>
              <a:buNone/>
            </a:pPr>
            <a:r>
              <a:rPr lang="en-US" sz="4400" b="1" i="0" u="none" strike="noStrike" cap="none">
                <a:solidFill>
                  <a:srgbClr val="FFFFFF"/>
                </a:solidFill>
                <a:latin typeface="Calibri"/>
                <a:ea typeface="Calibri"/>
                <a:cs typeface="Calibri"/>
                <a:sym typeface="Calibri"/>
              </a:rPr>
              <a:t>Most of all: Avoid replicating the traumatic situation</a:t>
            </a:r>
            <a:endParaRPr/>
          </a:p>
        </p:txBody>
      </p:sp>
      <p:grpSp>
        <p:nvGrpSpPr>
          <p:cNvPr id="345" name="Google Shape;345;p34"/>
          <p:cNvGrpSpPr/>
          <p:nvPr/>
        </p:nvGrpSpPr>
        <p:grpSpPr>
          <a:xfrm>
            <a:off x="368946" y="926305"/>
            <a:ext cx="4964010" cy="5030791"/>
            <a:chOff x="1042" y="270666"/>
            <a:chExt cx="4964010" cy="5030791"/>
          </a:xfrm>
        </p:grpSpPr>
        <p:sp>
          <p:nvSpPr>
            <p:cNvPr id="346" name="Google Shape;346;p34"/>
            <p:cNvSpPr/>
            <p:nvPr/>
          </p:nvSpPr>
          <p:spPr>
            <a:xfrm>
              <a:off x="2225256" y="892751"/>
              <a:ext cx="481383" cy="91440"/>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txBox="1"/>
            <p:nvPr/>
          </p:nvSpPr>
          <p:spPr>
            <a:xfrm>
              <a:off x="2453148" y="935911"/>
              <a:ext cx="25599" cy="51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348" name="Google Shape;348;p34"/>
            <p:cNvSpPr/>
            <p:nvPr/>
          </p:nvSpPr>
          <p:spPr>
            <a:xfrm>
              <a:off x="1042" y="270666"/>
              <a:ext cx="2226013" cy="1335608"/>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txBox="1"/>
            <p:nvPr/>
          </p:nvSpPr>
          <p:spPr>
            <a:xfrm>
              <a:off x="1042" y="270666"/>
              <a:ext cx="2226013" cy="1335608"/>
            </a:xfrm>
            <a:prstGeom prst="rect">
              <a:avLst/>
            </a:prstGeom>
            <a:noFill/>
            <a:ln>
              <a:noFill/>
            </a:ln>
          </p:spPr>
          <p:txBody>
            <a:bodyPr spcFirstLastPara="1" wrap="square" lIns="109075" tIns="114475" rIns="109075" bIns="114475" anchor="ctr" anchorCtr="0">
              <a:noAutofit/>
            </a:bodyPr>
            <a:lstStyle/>
            <a:p>
              <a:pPr marL="0" marR="0" lvl="0" indent="0" algn="ctr" rtl="0">
                <a:lnSpc>
                  <a:spcPct val="90000"/>
                </a:lnSpc>
                <a:spcBef>
                  <a:spcPts val="0"/>
                </a:spcBef>
                <a:spcAft>
                  <a:spcPts val="0"/>
                </a:spcAft>
                <a:buNone/>
              </a:pPr>
              <a:r>
                <a:rPr lang="en-US" sz="2000" b="0" i="0" u="none" strike="noStrike" cap="none">
                  <a:solidFill>
                    <a:schemeClr val="dk1"/>
                  </a:solidFill>
                  <a:latin typeface="Arial"/>
                  <a:ea typeface="Arial"/>
                  <a:cs typeface="Arial"/>
                  <a:sym typeface="Arial"/>
                </a:rPr>
                <a:t>Acknowledge how difficult it might be to discuss the trauma</a:t>
              </a:r>
              <a:endParaRPr/>
            </a:p>
          </p:txBody>
        </p:sp>
        <p:sp>
          <p:nvSpPr>
            <p:cNvPr id="350" name="Google Shape;350;p34"/>
            <p:cNvSpPr/>
            <p:nvPr/>
          </p:nvSpPr>
          <p:spPr>
            <a:xfrm>
              <a:off x="1114049" y="1604475"/>
              <a:ext cx="2737996" cy="481383"/>
            </a:xfrm>
            <a:custGeom>
              <a:avLst/>
              <a:gdLst/>
              <a:ahLst/>
              <a:cxnLst/>
              <a:rect l="l" t="t" r="r" b="b"/>
              <a:pathLst>
                <a:path w="120000" h="120000" extrusionOk="0">
                  <a:moveTo>
                    <a:pt x="120000" y="0"/>
                  </a:moveTo>
                  <a:lnTo>
                    <a:pt x="120000" y="64263"/>
                  </a:lnTo>
                  <a:lnTo>
                    <a:pt x="0" y="64263"/>
                  </a:lnTo>
                  <a:lnTo>
                    <a:pt x="0" y="12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txBox="1"/>
            <p:nvPr/>
          </p:nvSpPr>
          <p:spPr>
            <a:xfrm>
              <a:off x="2413411" y="1842606"/>
              <a:ext cx="139272" cy="51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352" name="Google Shape;352;p34"/>
            <p:cNvSpPr/>
            <p:nvPr/>
          </p:nvSpPr>
          <p:spPr>
            <a:xfrm>
              <a:off x="2739039" y="270666"/>
              <a:ext cx="2226013" cy="1335608"/>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txBox="1"/>
            <p:nvPr/>
          </p:nvSpPr>
          <p:spPr>
            <a:xfrm>
              <a:off x="2739039" y="270666"/>
              <a:ext cx="2226013" cy="1335608"/>
            </a:xfrm>
            <a:prstGeom prst="rect">
              <a:avLst/>
            </a:prstGeom>
            <a:noFill/>
            <a:ln>
              <a:noFill/>
            </a:ln>
          </p:spPr>
          <p:txBody>
            <a:bodyPr spcFirstLastPara="1" wrap="square" lIns="109075" tIns="114475" rIns="109075" bIns="114475" anchor="ctr" anchorCtr="0">
              <a:noAutofit/>
            </a:bodyPr>
            <a:lstStyle/>
            <a:p>
              <a:pPr marL="0" marR="0" lvl="0" indent="0" algn="ctr" rtl="0">
                <a:lnSpc>
                  <a:spcPct val="90000"/>
                </a:lnSpc>
                <a:spcBef>
                  <a:spcPts val="0"/>
                </a:spcBef>
                <a:spcAft>
                  <a:spcPts val="0"/>
                </a:spcAft>
                <a:buNone/>
              </a:pPr>
              <a:r>
                <a:rPr lang="en-US" sz="2000" b="0" i="0" u="none" strike="noStrike" cap="none">
                  <a:solidFill>
                    <a:schemeClr val="dk1"/>
                  </a:solidFill>
                  <a:latin typeface="Arial"/>
                  <a:ea typeface="Arial"/>
                  <a:cs typeface="Arial"/>
                  <a:sym typeface="Arial"/>
                </a:rPr>
                <a:t>Image of “shattered glass.” Be careful not to crush any pieces</a:t>
              </a:r>
              <a:endParaRPr/>
            </a:p>
          </p:txBody>
        </p:sp>
        <p:sp>
          <p:nvSpPr>
            <p:cNvPr id="354" name="Google Shape;354;p34"/>
            <p:cNvSpPr/>
            <p:nvPr/>
          </p:nvSpPr>
          <p:spPr>
            <a:xfrm>
              <a:off x="2225256" y="2740342"/>
              <a:ext cx="481383" cy="91440"/>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txBox="1"/>
            <p:nvPr/>
          </p:nvSpPr>
          <p:spPr>
            <a:xfrm>
              <a:off x="2453148" y="2783502"/>
              <a:ext cx="25599" cy="51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356" name="Google Shape;356;p34"/>
            <p:cNvSpPr/>
            <p:nvPr/>
          </p:nvSpPr>
          <p:spPr>
            <a:xfrm>
              <a:off x="1042" y="2118258"/>
              <a:ext cx="2226013" cy="1335608"/>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txBox="1"/>
            <p:nvPr/>
          </p:nvSpPr>
          <p:spPr>
            <a:xfrm>
              <a:off x="1042" y="2118258"/>
              <a:ext cx="2226013" cy="1335608"/>
            </a:xfrm>
            <a:prstGeom prst="rect">
              <a:avLst/>
            </a:prstGeom>
            <a:noFill/>
            <a:ln>
              <a:noFill/>
            </a:ln>
          </p:spPr>
          <p:txBody>
            <a:bodyPr spcFirstLastPara="1" wrap="square" lIns="109075" tIns="114475" rIns="109075" bIns="114475" anchor="ctr" anchorCtr="0">
              <a:noAutofit/>
            </a:bodyPr>
            <a:lstStyle/>
            <a:p>
              <a:pPr marL="0" marR="0" lvl="0" indent="0" algn="ctr" rtl="0">
                <a:lnSpc>
                  <a:spcPct val="90000"/>
                </a:lnSpc>
                <a:spcBef>
                  <a:spcPts val="0"/>
                </a:spcBef>
                <a:spcAft>
                  <a:spcPts val="0"/>
                </a:spcAft>
                <a:buNone/>
              </a:pPr>
              <a:r>
                <a:rPr lang="en-US" sz="2000" b="0" i="0" u="none" strike="noStrike" cap="none">
                  <a:solidFill>
                    <a:schemeClr val="dk1"/>
                  </a:solidFill>
                  <a:latin typeface="Arial"/>
                  <a:ea typeface="Arial"/>
                  <a:cs typeface="Arial"/>
                  <a:sym typeface="Arial"/>
                </a:rPr>
                <a:t>Be respectful, compassionate</a:t>
              </a:r>
              <a:endParaRPr/>
            </a:p>
          </p:txBody>
        </p:sp>
        <p:sp>
          <p:nvSpPr>
            <p:cNvPr id="358" name="Google Shape;358;p34"/>
            <p:cNvSpPr/>
            <p:nvPr/>
          </p:nvSpPr>
          <p:spPr>
            <a:xfrm>
              <a:off x="1114049" y="3452066"/>
              <a:ext cx="2737996" cy="481383"/>
            </a:xfrm>
            <a:custGeom>
              <a:avLst/>
              <a:gdLst/>
              <a:ahLst/>
              <a:cxnLst/>
              <a:rect l="l" t="t" r="r" b="b"/>
              <a:pathLst>
                <a:path w="120000" h="120000" extrusionOk="0">
                  <a:moveTo>
                    <a:pt x="120000" y="0"/>
                  </a:moveTo>
                  <a:lnTo>
                    <a:pt x="120000" y="64263"/>
                  </a:lnTo>
                  <a:lnTo>
                    <a:pt x="0" y="64263"/>
                  </a:lnTo>
                  <a:lnTo>
                    <a:pt x="0" y="12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4"/>
            <p:cNvSpPr txBox="1"/>
            <p:nvPr/>
          </p:nvSpPr>
          <p:spPr>
            <a:xfrm>
              <a:off x="2413411" y="3690198"/>
              <a:ext cx="139272" cy="51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360" name="Google Shape;360;p34"/>
            <p:cNvSpPr/>
            <p:nvPr/>
          </p:nvSpPr>
          <p:spPr>
            <a:xfrm>
              <a:off x="2739039" y="2118258"/>
              <a:ext cx="2226013" cy="1335608"/>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txBox="1"/>
            <p:nvPr/>
          </p:nvSpPr>
          <p:spPr>
            <a:xfrm>
              <a:off x="2739039" y="2118258"/>
              <a:ext cx="2226013" cy="1335608"/>
            </a:xfrm>
            <a:prstGeom prst="rect">
              <a:avLst/>
            </a:prstGeom>
            <a:noFill/>
            <a:ln>
              <a:noFill/>
            </a:ln>
          </p:spPr>
          <p:txBody>
            <a:bodyPr spcFirstLastPara="1" wrap="square" lIns="109075" tIns="114475" rIns="109075" bIns="114475" anchor="ctr" anchorCtr="0">
              <a:noAutofit/>
            </a:bodyPr>
            <a:lstStyle/>
            <a:p>
              <a:pPr marL="0" marR="0" lvl="0" indent="0" algn="ctr" rtl="0">
                <a:lnSpc>
                  <a:spcPct val="90000"/>
                </a:lnSpc>
                <a:spcBef>
                  <a:spcPts val="0"/>
                </a:spcBef>
                <a:spcAft>
                  <a:spcPts val="0"/>
                </a:spcAft>
                <a:buNone/>
              </a:pPr>
              <a:r>
                <a:rPr lang="en-US" sz="2000" b="0" i="0" u="none" strike="noStrike" cap="none">
                  <a:solidFill>
                    <a:schemeClr val="dk1"/>
                  </a:solidFill>
                  <a:latin typeface="Arial"/>
                  <a:ea typeface="Arial"/>
                  <a:cs typeface="Arial"/>
                  <a:sym typeface="Arial"/>
                </a:rPr>
                <a:t>Show it in your eyes, facial expressions, body language</a:t>
              </a:r>
              <a:endParaRPr/>
            </a:p>
          </p:txBody>
        </p:sp>
        <p:sp>
          <p:nvSpPr>
            <p:cNvPr id="362" name="Google Shape;362;p34"/>
            <p:cNvSpPr/>
            <p:nvPr/>
          </p:nvSpPr>
          <p:spPr>
            <a:xfrm>
              <a:off x="2225256" y="4587933"/>
              <a:ext cx="481383" cy="91440"/>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txBox="1"/>
            <p:nvPr/>
          </p:nvSpPr>
          <p:spPr>
            <a:xfrm>
              <a:off x="2453148" y="4631093"/>
              <a:ext cx="25599" cy="51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364" name="Google Shape;364;p34"/>
            <p:cNvSpPr/>
            <p:nvPr/>
          </p:nvSpPr>
          <p:spPr>
            <a:xfrm>
              <a:off x="1042" y="3965849"/>
              <a:ext cx="2226013" cy="1335608"/>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txBox="1"/>
            <p:nvPr/>
          </p:nvSpPr>
          <p:spPr>
            <a:xfrm>
              <a:off x="1042" y="3965849"/>
              <a:ext cx="2226013" cy="1335608"/>
            </a:xfrm>
            <a:prstGeom prst="rect">
              <a:avLst/>
            </a:prstGeom>
            <a:noFill/>
            <a:ln>
              <a:noFill/>
            </a:ln>
          </p:spPr>
          <p:txBody>
            <a:bodyPr spcFirstLastPara="1" wrap="square" lIns="109075" tIns="114475" rIns="109075" bIns="114475" anchor="ctr" anchorCtr="0">
              <a:noAutofit/>
            </a:bodyPr>
            <a:lstStyle/>
            <a:p>
              <a:pPr marL="0" marR="0" lvl="0" indent="0" algn="ctr" rtl="0">
                <a:lnSpc>
                  <a:spcPct val="90000"/>
                </a:lnSpc>
                <a:spcBef>
                  <a:spcPts val="0"/>
                </a:spcBef>
                <a:spcAft>
                  <a:spcPts val="0"/>
                </a:spcAft>
                <a:buNone/>
              </a:pPr>
              <a:r>
                <a:rPr lang="en-US" sz="2000" b="0" i="0" u="none" strike="noStrike" cap="none">
                  <a:solidFill>
                    <a:schemeClr val="dk1"/>
                  </a:solidFill>
                  <a:latin typeface="Arial"/>
                  <a:ea typeface="Arial"/>
                  <a:cs typeface="Arial"/>
                  <a:sym typeface="Arial"/>
                </a:rPr>
                <a:t>Exercise caring &amp; nonjudgmental listening</a:t>
              </a:r>
              <a:endParaRPr/>
            </a:p>
          </p:txBody>
        </p:sp>
        <p:sp>
          <p:nvSpPr>
            <p:cNvPr id="366" name="Google Shape;366;p34"/>
            <p:cNvSpPr/>
            <p:nvPr/>
          </p:nvSpPr>
          <p:spPr>
            <a:xfrm>
              <a:off x="2739039" y="3965849"/>
              <a:ext cx="2226013" cy="1335608"/>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4"/>
            <p:cNvSpPr txBox="1"/>
            <p:nvPr/>
          </p:nvSpPr>
          <p:spPr>
            <a:xfrm>
              <a:off x="2739039" y="3965849"/>
              <a:ext cx="2226013" cy="1335608"/>
            </a:xfrm>
            <a:prstGeom prst="rect">
              <a:avLst/>
            </a:prstGeom>
            <a:noFill/>
            <a:ln>
              <a:noFill/>
            </a:ln>
          </p:spPr>
          <p:txBody>
            <a:bodyPr spcFirstLastPara="1" wrap="square" lIns="109075" tIns="114475" rIns="109075" bIns="114475" anchor="ctr" anchorCtr="0">
              <a:noAutofit/>
            </a:bodyPr>
            <a:lstStyle/>
            <a:p>
              <a:pPr marL="0" marR="0" lvl="0" indent="0" algn="ctr" rtl="0">
                <a:lnSpc>
                  <a:spcPct val="90000"/>
                </a:lnSpc>
                <a:spcBef>
                  <a:spcPts val="0"/>
                </a:spcBef>
                <a:spcAft>
                  <a:spcPts val="0"/>
                </a:spcAft>
                <a:buNone/>
              </a:pPr>
              <a:r>
                <a:rPr lang="en-US" sz="2000" b="0" i="0" u="none" strike="noStrike" cap="none">
                  <a:solidFill>
                    <a:schemeClr val="dk1"/>
                  </a:solidFill>
                  <a:latin typeface="Arial"/>
                  <a:ea typeface="Arial"/>
                  <a:cs typeface="Arial"/>
                  <a:sym typeface="Arial"/>
                </a:rPr>
                <a:t>Social amenities can help (i.e., coffee)</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371"/>
        <p:cNvGrpSpPr/>
        <p:nvPr/>
      </p:nvGrpSpPr>
      <p:grpSpPr>
        <a:xfrm>
          <a:off x="0" y="0"/>
          <a:ext cx="0" cy="0"/>
          <a:chOff x="0" y="0"/>
          <a:chExt cx="0" cy="0"/>
        </a:xfrm>
      </p:grpSpPr>
      <p:sp>
        <p:nvSpPr>
          <p:cNvPr id="372" name="Google Shape;372;p35"/>
          <p:cNvSpPr/>
          <p:nvPr/>
        </p:nvSpPr>
        <p:spPr>
          <a:xfrm>
            <a:off x="624289" y="0"/>
            <a:ext cx="2414186" cy="6858000"/>
          </a:xfrm>
          <a:prstGeom prst="rect">
            <a:avLst/>
          </a:prstGeom>
          <a:solidFill>
            <a:srgbClr val="31859B">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3" name="Google Shape;373;p35"/>
          <p:cNvSpPr/>
          <p:nvPr/>
        </p:nvSpPr>
        <p:spPr>
          <a:xfrm>
            <a:off x="0" y="0"/>
            <a:ext cx="624289" cy="6858000"/>
          </a:xfrm>
          <a:prstGeom prst="rect">
            <a:avLst/>
          </a:prstGeom>
          <a:solidFill>
            <a:schemeClr val="accent5">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2"/>
              </a:solidFill>
              <a:latin typeface="Arial"/>
              <a:ea typeface="Arial"/>
              <a:cs typeface="Arial"/>
              <a:sym typeface="Arial"/>
            </a:endParaRPr>
          </a:p>
        </p:txBody>
      </p:sp>
      <p:sp>
        <p:nvSpPr>
          <p:cNvPr id="374" name="Google Shape;374;p35"/>
          <p:cNvSpPr txBox="1">
            <a:spLocks noGrp="1"/>
          </p:cNvSpPr>
          <p:nvPr>
            <p:ph type="title"/>
          </p:nvPr>
        </p:nvSpPr>
        <p:spPr>
          <a:xfrm>
            <a:off x="548089" y="1866900"/>
            <a:ext cx="2414186" cy="426829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Interviewing Techniques</a:t>
            </a:r>
            <a:endParaRPr/>
          </a:p>
        </p:txBody>
      </p:sp>
      <p:sp>
        <p:nvSpPr>
          <p:cNvPr id="375" name="Google Shape;375;p35"/>
          <p:cNvSpPr txBox="1">
            <a:spLocks noGrp="1"/>
          </p:cNvSpPr>
          <p:nvPr>
            <p:ph type="body" idx="1"/>
          </p:nvPr>
        </p:nvSpPr>
        <p:spPr>
          <a:xfrm>
            <a:off x="3245673" y="960968"/>
            <a:ext cx="2566469" cy="45011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Calibri"/>
                <a:ea typeface="Calibri"/>
                <a:cs typeface="Calibri"/>
                <a:sym typeface="Calibri"/>
              </a:rPr>
              <a:t>When directly asked about abuse, a survivor may show:</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Extreme stress, </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Anxiety, </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Fear</a:t>
            </a:r>
            <a:endParaRPr/>
          </a:p>
          <a:p>
            <a:pPr marL="342900" marR="0" lvl="0" indent="-342900" algn="l" rtl="0">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Anger</a:t>
            </a:r>
            <a:endParaRPr/>
          </a:p>
        </p:txBody>
      </p:sp>
      <p:sp>
        <p:nvSpPr>
          <p:cNvPr id="376" name="Google Shape;376;p35"/>
          <p:cNvSpPr txBox="1">
            <a:spLocks noGrp="1"/>
          </p:cNvSpPr>
          <p:nvPr>
            <p:ph type="body" idx="2"/>
          </p:nvPr>
        </p:nvSpPr>
        <p:spPr>
          <a:xfrm>
            <a:off x="6217272" y="846668"/>
            <a:ext cx="2566468" cy="45011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Engaging:</a:t>
            </a:r>
            <a:endParaRPr sz="2000" b="0" i="0" u="none" strike="noStrike" cap="none">
              <a:solidFill>
                <a:srgbClr val="000000"/>
              </a:solidFill>
              <a:latin typeface="Calibri"/>
              <a:ea typeface="Calibri"/>
              <a:cs typeface="Calibri"/>
              <a:sym typeface="Calibri"/>
            </a:endParaRPr>
          </a:p>
          <a:p>
            <a:pPr marL="285750" marR="0" lvl="0" indent="-285750" algn="l" rtl="0">
              <a:spcBef>
                <a:spcPts val="4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What can trigger you or make you feel upset?</a:t>
            </a:r>
            <a:endParaRPr/>
          </a:p>
          <a:p>
            <a:pPr marL="285750" marR="0" lvl="0" indent="-285750" algn="l" rtl="0">
              <a:spcBef>
                <a:spcPts val="4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 What are some ways I would know if something were making you upset?</a:t>
            </a:r>
            <a:endParaRPr/>
          </a:p>
          <a:p>
            <a:pPr marL="285750" marR="0" lvl="0" indent="-285750" algn="l" rtl="0">
              <a:spcBef>
                <a:spcPts val="4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What helps when you start to feel upset? How can I help you calm down and feel better?</a:t>
            </a:r>
            <a:endParaRPr/>
          </a:p>
          <a:p>
            <a:pPr marL="285750" marR="0" lvl="0" indent="-285750" algn="l" rtl="0">
              <a:spcBef>
                <a:spcPts val="4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What does not help you when you are upset?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1500"/>
              <a:buFont typeface="Arial"/>
              <a:buNone/>
            </a:pPr>
            <a:r>
              <a:rPr lang="en-US" sz="11500" b="1" i="0" u="none" strike="noStrike" cap="none">
                <a:solidFill>
                  <a:schemeClr val="lt1"/>
                </a:solidFill>
                <a:latin typeface="Calibri"/>
                <a:ea typeface="Calibri"/>
                <a:cs typeface="Calibri"/>
                <a:sym typeface="Calibri"/>
              </a:rPr>
              <a:t>POLL</a:t>
            </a:r>
            <a:endParaRPr/>
          </a:p>
          <a:p>
            <a:pPr marL="0" marR="0" lvl="0" indent="0" algn="ctr" rtl="0">
              <a:spcBef>
                <a:spcPts val="1200"/>
              </a:spcBef>
              <a:spcAft>
                <a:spcPts val="0"/>
              </a:spcAft>
              <a:buClr>
                <a:schemeClr val="lt1"/>
              </a:buClr>
              <a:buSzPts val="6000"/>
              <a:buFont typeface="Arial"/>
              <a:buNone/>
            </a:pPr>
            <a:r>
              <a:rPr lang="en-US" sz="6000" b="1" i="0" u="none" strike="noStrike" cap="none">
                <a:solidFill>
                  <a:schemeClr val="lt1"/>
                </a:solidFill>
                <a:latin typeface="Calibri"/>
                <a:ea typeface="Calibri"/>
                <a:cs typeface="Calibri"/>
                <a:sym typeface="Calibri"/>
              </a:rPr>
              <a:t>What is “wrong” with her!</a:t>
            </a:r>
            <a:endParaRPr/>
          </a:p>
          <a:p>
            <a:pPr marL="0" marR="0" lvl="0" indent="0" algn="ctr" rtl="0">
              <a:spcBef>
                <a:spcPts val="1200"/>
              </a:spcBef>
              <a:spcAft>
                <a:spcPts val="0"/>
              </a:spcAft>
              <a:buClr>
                <a:schemeClr val="lt1"/>
              </a:buClr>
              <a:buSzPts val="6000"/>
              <a:buFont typeface="Arial"/>
              <a:buNone/>
            </a:pPr>
            <a:endParaRPr sz="6000" b="1"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386"/>
        <p:cNvGrpSpPr/>
        <p:nvPr/>
      </p:nvGrpSpPr>
      <p:grpSpPr>
        <a:xfrm>
          <a:off x="0" y="0"/>
          <a:ext cx="0" cy="0"/>
          <a:chOff x="0" y="0"/>
          <a:chExt cx="0" cy="0"/>
        </a:xfrm>
      </p:grpSpPr>
      <p:sp>
        <p:nvSpPr>
          <p:cNvPr id="387" name="Google Shape;387;p37"/>
          <p:cNvSpPr txBox="1">
            <a:spLocks noGrp="1"/>
          </p:cNvSpPr>
          <p:nvPr>
            <p:ph type="title"/>
          </p:nvPr>
        </p:nvSpPr>
        <p:spPr>
          <a:xfrm>
            <a:off x="457200" y="333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Identifying trauma</a:t>
            </a:r>
            <a:endParaRPr/>
          </a:p>
        </p:txBody>
      </p:sp>
      <p:sp>
        <p:nvSpPr>
          <p:cNvPr id="388" name="Google Shape;388;p37"/>
          <p:cNvSpPr txBox="1">
            <a:spLocks noGrp="1"/>
          </p:cNvSpPr>
          <p:nvPr>
            <p:ph type="body" idx="1"/>
          </p:nvPr>
        </p:nvSpPr>
        <p:spPr>
          <a:xfrm>
            <a:off x="114300" y="1181101"/>
            <a:ext cx="5207000" cy="76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The impact of trauma varies</a:t>
            </a:r>
            <a:endParaRPr sz="3200" b="0" i="0" u="none" strike="noStrike" cap="none">
              <a:solidFill>
                <a:srgbClr val="000000"/>
              </a:solidFill>
              <a:latin typeface="Calibri"/>
              <a:ea typeface="Calibri"/>
              <a:cs typeface="Calibri"/>
              <a:sym typeface="Calibri"/>
            </a:endParaRPr>
          </a:p>
          <a:p>
            <a:pPr marL="342900" marR="0" lvl="0" indent="-139700" algn="l" rtl="0">
              <a:spcBef>
                <a:spcPts val="640"/>
              </a:spcBef>
              <a:spcAft>
                <a:spcPts val="0"/>
              </a:spcAft>
              <a:buClr>
                <a:schemeClr val="lt1"/>
              </a:buClr>
              <a:buSzPts val="3200"/>
              <a:buFont typeface="Arial"/>
              <a:buNone/>
            </a:pPr>
            <a:endParaRPr sz="3200" b="0" i="0" u="none" strike="noStrike" cap="none">
              <a:solidFill>
                <a:srgbClr val="000000"/>
              </a:solidFill>
              <a:latin typeface="Calibri"/>
              <a:ea typeface="Calibri"/>
              <a:cs typeface="Calibri"/>
              <a:sym typeface="Calibri"/>
            </a:endParaRPr>
          </a:p>
        </p:txBody>
      </p:sp>
      <p:grpSp>
        <p:nvGrpSpPr>
          <p:cNvPr id="389" name="Google Shape;389;p37"/>
          <p:cNvGrpSpPr/>
          <p:nvPr/>
        </p:nvGrpSpPr>
        <p:grpSpPr>
          <a:xfrm>
            <a:off x="1004623" y="2078593"/>
            <a:ext cx="4715103" cy="4981214"/>
            <a:chOff x="898260" y="-188358"/>
            <a:chExt cx="4715103" cy="4981214"/>
          </a:xfrm>
        </p:grpSpPr>
        <p:sp>
          <p:nvSpPr>
            <p:cNvPr id="390" name="Google Shape;390;p37"/>
            <p:cNvSpPr/>
            <p:nvPr/>
          </p:nvSpPr>
          <p:spPr>
            <a:xfrm>
              <a:off x="2647949" y="2014537"/>
              <a:ext cx="2462212" cy="2462212"/>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txBox="1"/>
            <p:nvPr/>
          </p:nvSpPr>
          <p:spPr>
            <a:xfrm>
              <a:off x="3142963" y="2591298"/>
              <a:ext cx="1472184" cy="126562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Physiological problems</a:t>
              </a:r>
              <a:endParaRPr/>
            </a:p>
          </p:txBody>
        </p:sp>
        <p:sp>
          <p:nvSpPr>
            <p:cNvPr id="392" name="Google Shape;392;p37"/>
            <p:cNvSpPr/>
            <p:nvPr/>
          </p:nvSpPr>
          <p:spPr>
            <a:xfrm>
              <a:off x="1215389" y="1432560"/>
              <a:ext cx="1790700" cy="1790700"/>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txBox="1"/>
            <p:nvPr/>
          </p:nvSpPr>
          <p:spPr>
            <a:xfrm>
              <a:off x="1666203" y="1886099"/>
              <a:ext cx="889072" cy="88362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Post Traumatic Stress Disorder</a:t>
              </a:r>
              <a:endParaRPr/>
            </a:p>
          </p:txBody>
        </p:sp>
        <p:sp>
          <p:nvSpPr>
            <p:cNvPr id="394" name="Google Shape;394;p37"/>
            <p:cNvSpPr/>
            <p:nvPr/>
          </p:nvSpPr>
          <p:spPr>
            <a:xfrm rot="-900000">
              <a:off x="2218364" y="197159"/>
              <a:ext cx="1754520" cy="1754520"/>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txBox="1"/>
            <p:nvPr/>
          </p:nvSpPr>
          <p:spPr>
            <a:xfrm>
              <a:off x="2603182" y="581977"/>
              <a:ext cx="984885" cy="98488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Re-experiencing symptoms</a:t>
              </a:r>
              <a:endParaRPr/>
            </a:p>
          </p:txBody>
        </p:sp>
        <p:sp>
          <p:nvSpPr>
            <p:cNvPr id="396" name="Google Shape;396;p37"/>
            <p:cNvSpPr/>
            <p:nvPr/>
          </p:nvSpPr>
          <p:spPr>
            <a:xfrm>
              <a:off x="2461731" y="1641224"/>
              <a:ext cx="3151632" cy="3151632"/>
            </a:xfrm>
            <a:custGeom>
              <a:avLst/>
              <a:gdLst/>
              <a:ahLst/>
              <a:cxnLst/>
              <a:rect l="l" t="t" r="r" b="b"/>
              <a:pathLst>
                <a:path w="120000" h="120000" extrusionOk="0">
                  <a:moveTo>
                    <a:pt x="54244" y="4046"/>
                  </a:moveTo>
                  <a:lnTo>
                    <a:pt x="54244" y="4046"/>
                  </a:lnTo>
                  <a:cubicBezTo>
                    <a:pt x="77439" y="1660"/>
                    <a:pt x="99702" y="13832"/>
                    <a:pt x="110212" y="34647"/>
                  </a:cubicBezTo>
                  <a:cubicBezTo>
                    <a:pt x="120722" y="55461"/>
                    <a:pt x="117300" y="80602"/>
                    <a:pt x="101609" y="97851"/>
                  </a:cubicBezTo>
                  <a:lnTo>
                    <a:pt x="104159" y="100588"/>
                  </a:lnTo>
                  <a:lnTo>
                    <a:pt x="96426" y="99098"/>
                  </a:lnTo>
                  <a:lnTo>
                    <a:pt x="95211" y="90984"/>
                  </a:lnTo>
                  <a:lnTo>
                    <a:pt x="97760" y="93720"/>
                  </a:lnTo>
                  <a:lnTo>
                    <a:pt x="97760" y="93720"/>
                  </a:lnTo>
                  <a:cubicBezTo>
                    <a:pt x="111682" y="78130"/>
                    <a:pt x="114592" y="55588"/>
                    <a:pt x="105085" y="36974"/>
                  </a:cubicBezTo>
                  <a:cubicBezTo>
                    <a:pt x="95579" y="18360"/>
                    <a:pt x="75611" y="7502"/>
                    <a:pt x="54820" y="9641"/>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898260" y="1035133"/>
              <a:ext cx="2289857" cy="2289857"/>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a:off x="1812526" y="-188358"/>
              <a:ext cx="2468927" cy="2468927"/>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37"/>
          <p:cNvGrpSpPr/>
          <p:nvPr/>
        </p:nvGrpSpPr>
        <p:grpSpPr>
          <a:xfrm>
            <a:off x="3956552" y="990796"/>
            <a:ext cx="5071392" cy="5353271"/>
            <a:chOff x="284664" y="-190304"/>
            <a:chExt cx="5071392" cy="5353271"/>
          </a:xfrm>
        </p:grpSpPr>
        <p:sp>
          <p:nvSpPr>
            <p:cNvPr id="400" name="Google Shape;400;p37"/>
            <p:cNvSpPr/>
            <p:nvPr/>
          </p:nvSpPr>
          <p:spPr>
            <a:xfrm>
              <a:off x="2112500" y="2178764"/>
              <a:ext cx="2646441" cy="2646441"/>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7"/>
            <p:cNvSpPr txBox="1"/>
            <p:nvPr/>
          </p:nvSpPr>
          <p:spPr>
            <a:xfrm>
              <a:off x="2644552" y="2798680"/>
              <a:ext cx="1582337" cy="1360325"/>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en-US" sz="1300" b="0" i="0" u="none" strike="noStrike" cap="none">
                  <a:solidFill>
                    <a:srgbClr val="000000"/>
                  </a:solidFill>
                  <a:latin typeface="Arial"/>
                  <a:ea typeface="Arial"/>
                  <a:cs typeface="Arial"/>
                  <a:sym typeface="Arial"/>
                </a:rPr>
                <a:t>Avoidance symptoms</a:t>
              </a:r>
              <a:endParaRPr/>
            </a:p>
          </p:txBody>
        </p:sp>
        <p:sp>
          <p:nvSpPr>
            <p:cNvPr id="402" name="Google Shape;402;p37"/>
            <p:cNvSpPr/>
            <p:nvPr/>
          </p:nvSpPr>
          <p:spPr>
            <a:xfrm>
              <a:off x="625522" y="1553241"/>
              <a:ext cx="1924684" cy="1924684"/>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txBox="1"/>
            <p:nvPr/>
          </p:nvSpPr>
          <p:spPr>
            <a:xfrm>
              <a:off x="1110067" y="2040715"/>
              <a:ext cx="955594" cy="949736"/>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en-US" sz="1300" b="0" i="0" u="none" strike="noStrike" cap="none">
                  <a:solidFill>
                    <a:srgbClr val="000000"/>
                  </a:solidFill>
                  <a:latin typeface="Arial"/>
                  <a:ea typeface="Arial"/>
                  <a:cs typeface="Arial"/>
                  <a:sym typeface="Arial"/>
                </a:rPr>
                <a:t>Anxiety and Hyperarousal symptoms</a:t>
              </a:r>
              <a:endParaRPr/>
            </a:p>
          </p:txBody>
        </p:sp>
        <p:sp>
          <p:nvSpPr>
            <p:cNvPr id="404" name="Google Shape;404;p37"/>
            <p:cNvSpPr/>
            <p:nvPr/>
          </p:nvSpPr>
          <p:spPr>
            <a:xfrm rot="-900000">
              <a:off x="1703542" y="225405"/>
              <a:ext cx="1885798" cy="1885798"/>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7"/>
            <p:cNvSpPr txBox="1"/>
            <p:nvPr/>
          </p:nvSpPr>
          <p:spPr>
            <a:xfrm>
              <a:off x="2117153" y="639016"/>
              <a:ext cx="1058576" cy="1058576"/>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None/>
              </a:pPr>
              <a:r>
                <a:rPr lang="en-US" sz="1300" b="0" i="0" u="none" strike="noStrike" cap="none">
                  <a:solidFill>
                    <a:srgbClr val="000000"/>
                  </a:solidFill>
                  <a:latin typeface="Arial"/>
                  <a:ea typeface="Arial"/>
                  <a:cs typeface="Arial"/>
                  <a:sym typeface="Arial"/>
                </a:rPr>
                <a:t>Depression and memory disturbances</a:t>
              </a:r>
              <a:endParaRPr/>
            </a:p>
          </p:txBody>
        </p:sp>
        <p:sp>
          <p:nvSpPr>
            <p:cNvPr id="406" name="Google Shape;406;p37"/>
            <p:cNvSpPr/>
            <p:nvPr/>
          </p:nvSpPr>
          <p:spPr>
            <a:xfrm>
              <a:off x="1968611" y="1775522"/>
              <a:ext cx="3387445" cy="3387445"/>
            </a:xfrm>
            <a:custGeom>
              <a:avLst/>
              <a:gdLst/>
              <a:ahLst/>
              <a:cxnLst/>
              <a:rect l="l" t="t" r="r" b="b"/>
              <a:pathLst>
                <a:path w="120000" h="120000" extrusionOk="0">
                  <a:moveTo>
                    <a:pt x="54015" y="4069"/>
                  </a:moveTo>
                  <a:lnTo>
                    <a:pt x="54015" y="4069"/>
                  </a:lnTo>
                  <a:cubicBezTo>
                    <a:pt x="77262" y="1582"/>
                    <a:pt x="99624" y="13733"/>
                    <a:pt x="110185" y="34592"/>
                  </a:cubicBezTo>
                  <a:cubicBezTo>
                    <a:pt x="120745" y="55451"/>
                    <a:pt x="117302" y="80667"/>
                    <a:pt x="101536" y="97931"/>
                  </a:cubicBezTo>
                  <a:lnTo>
                    <a:pt x="104080" y="100673"/>
                  </a:lnTo>
                  <a:lnTo>
                    <a:pt x="96351" y="99168"/>
                  </a:lnTo>
                  <a:lnTo>
                    <a:pt x="95152" y="91052"/>
                  </a:lnTo>
                  <a:lnTo>
                    <a:pt x="97695" y="93792"/>
                  </a:lnTo>
                  <a:lnTo>
                    <a:pt x="97695" y="93792"/>
                  </a:lnTo>
                  <a:cubicBezTo>
                    <a:pt x="111683" y="78188"/>
                    <a:pt x="114612" y="55578"/>
                    <a:pt x="105060" y="36926"/>
                  </a:cubicBezTo>
                  <a:cubicBezTo>
                    <a:pt x="95508" y="18273"/>
                    <a:pt x="75451" y="7433"/>
                    <a:pt x="54614" y="9663"/>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a:off x="284664" y="1124732"/>
              <a:ext cx="2461190" cy="2461190"/>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7"/>
            <p:cNvSpPr/>
            <p:nvPr/>
          </p:nvSpPr>
          <p:spPr>
            <a:xfrm>
              <a:off x="1267337" y="-190304"/>
              <a:ext cx="2653659" cy="2653659"/>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12"/>
        <p:cNvGrpSpPr/>
        <p:nvPr/>
      </p:nvGrpSpPr>
      <p:grpSpPr>
        <a:xfrm>
          <a:off x="0" y="0"/>
          <a:ext cx="0" cy="0"/>
          <a:chOff x="0" y="0"/>
          <a:chExt cx="0" cy="0"/>
        </a:xfrm>
      </p:grpSpPr>
      <p:sp>
        <p:nvSpPr>
          <p:cNvPr id="413" name="Google Shape;413;p38"/>
          <p:cNvSpPr/>
          <p:nvPr/>
        </p:nvSpPr>
        <p:spPr>
          <a:xfrm>
            <a:off x="5483564" y="450221"/>
            <a:ext cx="3316246" cy="594885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4" name="Google Shape;414;p38"/>
          <p:cNvSpPr/>
          <p:nvPr/>
        </p:nvSpPr>
        <p:spPr>
          <a:xfrm>
            <a:off x="346544" y="450222"/>
            <a:ext cx="3301783" cy="3918123"/>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15" name="Google Shape;415;p38"/>
          <p:cNvSpPr/>
          <p:nvPr/>
        </p:nvSpPr>
        <p:spPr>
          <a:xfrm>
            <a:off x="344191" y="4521270"/>
            <a:ext cx="5023144" cy="18778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416" name="Google Shape;416;p38"/>
          <p:cNvPicPr preferRelativeResize="0"/>
          <p:nvPr/>
        </p:nvPicPr>
        <p:blipFill rotWithShape="1">
          <a:blip r:embed="rId3">
            <a:alphaModFix/>
          </a:blip>
          <a:srcRect/>
          <a:stretch/>
        </p:blipFill>
        <p:spPr>
          <a:xfrm>
            <a:off x="3932309" y="2576514"/>
            <a:ext cx="1279386" cy="1705848"/>
          </a:xfrm>
          <a:prstGeom prst="rect">
            <a:avLst/>
          </a:prstGeom>
          <a:noFill/>
          <a:ln>
            <a:noFill/>
          </a:ln>
        </p:spPr>
      </p:pic>
      <p:sp>
        <p:nvSpPr>
          <p:cNvPr id="417" name="Google Shape;417;p38"/>
          <p:cNvSpPr/>
          <p:nvPr/>
        </p:nvSpPr>
        <p:spPr>
          <a:xfrm>
            <a:off x="3786712" y="450222"/>
            <a:ext cx="1586591" cy="189890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18" name="Google Shape;418;p38"/>
          <p:cNvSpPr txBox="1">
            <a:spLocks noGrp="1"/>
          </p:cNvSpPr>
          <p:nvPr>
            <p:ph type="title"/>
          </p:nvPr>
        </p:nvSpPr>
        <p:spPr>
          <a:xfrm>
            <a:off x="581025" y="762000"/>
            <a:ext cx="2819400" cy="334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200"/>
              <a:buFont typeface="Calibri"/>
              <a:buNone/>
            </a:pPr>
            <a:r>
              <a:rPr lang="en-US" sz="4200" b="1" i="0" u="none" strike="noStrike" cap="none">
                <a:solidFill>
                  <a:schemeClr val="lt1"/>
                </a:solidFill>
                <a:latin typeface="Calibri"/>
                <a:ea typeface="Calibri"/>
                <a:cs typeface="Calibri"/>
                <a:sym typeface="Calibri"/>
              </a:rPr>
              <a:t>Do not forget to assess coercion</a:t>
            </a:r>
            <a:endParaRPr/>
          </a:p>
        </p:txBody>
      </p:sp>
      <p:sp>
        <p:nvSpPr>
          <p:cNvPr id="419" name="Google Shape;419;p38"/>
          <p:cNvSpPr txBox="1">
            <a:spLocks noGrp="1"/>
          </p:cNvSpPr>
          <p:nvPr>
            <p:ph type="body" idx="1"/>
          </p:nvPr>
        </p:nvSpPr>
        <p:spPr>
          <a:xfrm>
            <a:off x="5743577" y="795549"/>
            <a:ext cx="2819399" cy="527560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200"/>
              <a:buFont typeface="Arial"/>
              <a:buNone/>
            </a:pPr>
            <a:r>
              <a:rPr lang="en-US" sz="2200" b="0" i="0" u="none" strike="noStrike" cap="none">
                <a:solidFill>
                  <a:schemeClr val="lt1"/>
                </a:solidFill>
                <a:latin typeface="Calibri"/>
                <a:ea typeface="Calibri"/>
                <a:cs typeface="Calibri"/>
                <a:sym typeface="Calibri"/>
              </a:rPr>
              <a:t>Perpetrators of coercion intimidate victims by creating fears, credible to the victim, of disastrous consequences if they do not obey or acquiesce to the abuse. This creates a great deal of anxiety and fear. </a:t>
            </a:r>
            <a:endParaRPr/>
          </a:p>
          <a:p>
            <a:pPr marL="342900" marR="0" lvl="0" indent="-215900" algn="l" rtl="0">
              <a:spcBef>
                <a:spcPts val="400"/>
              </a:spcBef>
              <a:spcAft>
                <a:spcPts val="0"/>
              </a:spcAft>
              <a:buClr>
                <a:schemeClr val="lt1"/>
              </a:buClr>
              <a:buSzPts val="20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23"/>
        <p:cNvGrpSpPr/>
        <p:nvPr/>
      </p:nvGrpSpPr>
      <p:grpSpPr>
        <a:xfrm>
          <a:off x="0" y="0"/>
          <a:ext cx="0" cy="0"/>
          <a:chOff x="0" y="0"/>
          <a:chExt cx="0" cy="0"/>
        </a:xfrm>
      </p:grpSpPr>
      <p:sp>
        <p:nvSpPr>
          <p:cNvPr id="424" name="Google Shape;424;p39"/>
          <p:cNvSpPr/>
          <p:nvPr/>
        </p:nvSpPr>
        <p:spPr>
          <a:xfrm>
            <a:off x="241173" y="320040"/>
            <a:ext cx="8661654" cy="6217920"/>
          </a:xfrm>
          <a:prstGeom prst="rect">
            <a:avLst/>
          </a:prstGeom>
          <a:solidFill>
            <a:schemeClr val="lt1">
              <a:alpha val="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5" name="Google Shape;425;p39"/>
          <p:cNvSpPr txBox="1">
            <a:spLocks noGrp="1"/>
          </p:cNvSpPr>
          <p:nvPr>
            <p:ph type="title"/>
          </p:nvPr>
        </p:nvSpPr>
        <p:spPr>
          <a:xfrm>
            <a:off x="507999" y="1831340"/>
            <a:ext cx="3733801" cy="228345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Documenting trauma</a:t>
            </a:r>
            <a:endParaRPr sz="4400" b="1" i="0" u="none" strike="noStrike" cap="none">
              <a:solidFill>
                <a:srgbClr val="000000"/>
              </a:solidFill>
              <a:latin typeface="Calibri"/>
              <a:ea typeface="Calibri"/>
              <a:cs typeface="Calibri"/>
              <a:sym typeface="Calibri"/>
            </a:endParaRPr>
          </a:p>
        </p:txBody>
      </p:sp>
      <p:sp>
        <p:nvSpPr>
          <p:cNvPr id="426" name="Google Shape;426;p39"/>
          <p:cNvSpPr txBox="1">
            <a:spLocks noGrp="1"/>
          </p:cNvSpPr>
          <p:nvPr>
            <p:ph type="body" idx="1"/>
          </p:nvPr>
        </p:nvSpPr>
        <p:spPr>
          <a:xfrm>
            <a:off x="4762500" y="749300"/>
            <a:ext cx="3810000" cy="57886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775"/>
              <a:buFont typeface="Arial"/>
              <a:buNone/>
            </a:pPr>
            <a:r>
              <a:rPr lang="en-US" sz="2775" b="1" i="0" u="none" strike="noStrike" cap="none">
                <a:solidFill>
                  <a:srgbClr val="000000"/>
                </a:solidFill>
                <a:latin typeface="Calibri"/>
                <a:ea typeface="Calibri"/>
                <a:cs typeface="Calibri"/>
                <a:sym typeface="Calibri"/>
              </a:rPr>
              <a:t>It is normal for a survivor of severe trauma to: </a:t>
            </a:r>
            <a:endParaRPr/>
          </a:p>
          <a:p>
            <a:pPr marL="457200" marR="0" lvl="1" indent="0" algn="l" rtl="0">
              <a:lnSpc>
                <a:spcPct val="90000"/>
              </a:lnSpc>
              <a:spcBef>
                <a:spcPts val="407"/>
              </a:spcBef>
              <a:spcAft>
                <a:spcPts val="0"/>
              </a:spcAft>
              <a:buClr>
                <a:schemeClr val="dk1"/>
              </a:buClr>
              <a:buSzPts val="2035"/>
              <a:buFont typeface="Arial"/>
              <a:buNone/>
            </a:pPr>
            <a:endParaRPr sz="2035" b="0" i="0" u="none" strike="noStrike" cap="none">
              <a:solidFill>
                <a:schemeClr val="dk1"/>
              </a:solidFill>
              <a:latin typeface="Calibri"/>
              <a:ea typeface="Calibri"/>
              <a:cs typeface="Calibri"/>
              <a:sym typeface="Calibri"/>
            </a:endParaRPr>
          </a:p>
          <a:p>
            <a:pPr marL="742950" marR="0" lvl="1" indent="-285750" algn="l" rtl="0">
              <a:lnSpc>
                <a:spcPct val="90000"/>
              </a:lnSpc>
              <a:spcBef>
                <a:spcPts val="462"/>
              </a:spcBef>
              <a:spcAft>
                <a:spcPts val="0"/>
              </a:spcAft>
              <a:buClr>
                <a:schemeClr val="dk1"/>
              </a:buClr>
              <a:buSzPts val="2312"/>
              <a:buFont typeface="Arial"/>
              <a:buChar char="•"/>
            </a:pPr>
            <a:r>
              <a:rPr lang="en-US" sz="2312" b="0" i="0" u="none" strike="noStrike" cap="none">
                <a:solidFill>
                  <a:schemeClr val="dk1"/>
                </a:solidFill>
                <a:latin typeface="Calibri"/>
                <a:ea typeface="Calibri"/>
                <a:cs typeface="Calibri"/>
                <a:sym typeface="Calibri"/>
              </a:rPr>
              <a:t>Be unable to provide linear account</a:t>
            </a:r>
            <a:endParaRPr/>
          </a:p>
          <a:p>
            <a:pPr marL="742950" marR="0" lvl="1" indent="-285750" algn="l" rtl="0">
              <a:lnSpc>
                <a:spcPct val="90000"/>
              </a:lnSpc>
              <a:spcBef>
                <a:spcPts val="462"/>
              </a:spcBef>
              <a:spcAft>
                <a:spcPts val="0"/>
              </a:spcAft>
              <a:buClr>
                <a:schemeClr val="dk1"/>
              </a:buClr>
              <a:buSzPts val="2312"/>
              <a:buFont typeface="Arial"/>
              <a:buChar char="•"/>
            </a:pPr>
            <a:r>
              <a:rPr lang="en-US" sz="2312" b="0" i="0" u="none" strike="noStrike" cap="none">
                <a:solidFill>
                  <a:schemeClr val="dk1"/>
                </a:solidFill>
                <a:latin typeface="Calibri"/>
                <a:ea typeface="Calibri"/>
                <a:cs typeface="Calibri"/>
                <a:sym typeface="Calibri"/>
              </a:rPr>
              <a:t>Avoid memories</a:t>
            </a:r>
            <a:endParaRPr/>
          </a:p>
          <a:p>
            <a:pPr marL="742950" marR="0" lvl="1" indent="-285750" algn="l" rtl="0">
              <a:lnSpc>
                <a:spcPct val="90000"/>
              </a:lnSpc>
              <a:spcBef>
                <a:spcPts val="462"/>
              </a:spcBef>
              <a:spcAft>
                <a:spcPts val="0"/>
              </a:spcAft>
              <a:buClr>
                <a:schemeClr val="dk1"/>
              </a:buClr>
              <a:buSzPts val="2312"/>
              <a:buFont typeface="Arial"/>
              <a:buChar char="•"/>
            </a:pPr>
            <a:r>
              <a:rPr lang="en-US" sz="2312" b="0" i="0" u="none" strike="noStrike" cap="none">
                <a:solidFill>
                  <a:schemeClr val="dk1"/>
                </a:solidFill>
                <a:latin typeface="Calibri"/>
                <a:ea typeface="Calibri"/>
                <a:cs typeface="Calibri"/>
                <a:sym typeface="Calibri"/>
              </a:rPr>
              <a:t>Have difficulty remembering dates, details</a:t>
            </a:r>
            <a:endParaRPr/>
          </a:p>
          <a:p>
            <a:pPr marL="742950" marR="0" lvl="1" indent="-285750" algn="l" rtl="0">
              <a:lnSpc>
                <a:spcPct val="90000"/>
              </a:lnSpc>
              <a:spcBef>
                <a:spcPts val="462"/>
              </a:spcBef>
              <a:spcAft>
                <a:spcPts val="0"/>
              </a:spcAft>
              <a:buClr>
                <a:schemeClr val="dk1"/>
              </a:buClr>
              <a:buSzPts val="2312"/>
              <a:buFont typeface="Arial"/>
              <a:buChar char="•"/>
            </a:pPr>
            <a:r>
              <a:rPr lang="en-US" sz="2312" b="0" i="0" u="none" strike="noStrike" cap="none">
                <a:solidFill>
                  <a:schemeClr val="dk1"/>
                </a:solidFill>
                <a:latin typeface="Calibri"/>
                <a:ea typeface="Calibri"/>
                <a:cs typeface="Calibri"/>
                <a:sym typeface="Calibri"/>
              </a:rPr>
              <a:t>Changing the trauma account </a:t>
            </a:r>
            <a:endParaRPr/>
          </a:p>
          <a:p>
            <a:pPr marL="742950" marR="0" lvl="1" indent="-285750" algn="l" rtl="0">
              <a:lnSpc>
                <a:spcPct val="90000"/>
              </a:lnSpc>
              <a:spcBef>
                <a:spcPts val="462"/>
              </a:spcBef>
              <a:spcAft>
                <a:spcPts val="0"/>
              </a:spcAft>
              <a:buClr>
                <a:schemeClr val="dk1"/>
              </a:buClr>
              <a:buSzPts val="2312"/>
              <a:buFont typeface="Arial"/>
              <a:buChar char="•"/>
            </a:pPr>
            <a:r>
              <a:rPr lang="en-US" sz="2312" b="0" i="0" u="none" strike="noStrike" cap="none">
                <a:solidFill>
                  <a:schemeClr val="dk1"/>
                </a:solidFill>
                <a:latin typeface="Calibri"/>
                <a:ea typeface="Calibri"/>
                <a:cs typeface="Calibri"/>
                <a:sym typeface="Calibri"/>
              </a:rPr>
              <a:t>Increase level of details with trust, good questions, increased stabilization</a:t>
            </a:r>
            <a:endParaRPr/>
          </a:p>
          <a:p>
            <a:pPr marL="342900" marR="0" lvl="0" indent="-201930" algn="l" rtl="0">
              <a:lnSpc>
                <a:spcPct val="90000"/>
              </a:lnSpc>
              <a:spcBef>
                <a:spcPts val="444"/>
              </a:spcBef>
              <a:spcAft>
                <a:spcPts val="0"/>
              </a:spcAft>
              <a:buClr>
                <a:schemeClr val="lt1"/>
              </a:buClr>
              <a:buSzPts val="2220"/>
              <a:buFont typeface="Arial"/>
              <a:buNone/>
            </a:pPr>
            <a:endParaRPr sz="2220" b="0" i="0" u="none" strike="noStrike" cap="none">
              <a:solidFill>
                <a:schemeClr val="lt1"/>
              </a:solidFill>
              <a:latin typeface="Calibri"/>
              <a:ea typeface="Calibri"/>
              <a:cs typeface="Calibri"/>
              <a:sym typeface="Calibri"/>
            </a:endParaRPr>
          </a:p>
          <a:p>
            <a:pPr marL="342900" marR="0" lvl="0" indent="-201930" algn="l" rtl="0">
              <a:lnSpc>
                <a:spcPct val="90000"/>
              </a:lnSpc>
              <a:spcBef>
                <a:spcPts val="444"/>
              </a:spcBef>
              <a:spcAft>
                <a:spcPts val="0"/>
              </a:spcAft>
              <a:buClr>
                <a:schemeClr val="lt1"/>
              </a:buClr>
              <a:buSzPts val="2220"/>
              <a:buFont typeface="Arial"/>
              <a:buNone/>
            </a:pPr>
            <a:endParaRPr sz="222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30"/>
        <p:cNvGrpSpPr/>
        <p:nvPr/>
      </p:nvGrpSpPr>
      <p:grpSpPr>
        <a:xfrm>
          <a:off x="0" y="0"/>
          <a:ext cx="0" cy="0"/>
          <a:chOff x="0" y="0"/>
          <a:chExt cx="0" cy="0"/>
        </a:xfrm>
      </p:grpSpPr>
      <p:sp>
        <p:nvSpPr>
          <p:cNvPr id="431" name="Google Shape;431;p40"/>
          <p:cNvSpPr/>
          <p:nvPr/>
        </p:nvSpPr>
        <p:spPr>
          <a:xfrm>
            <a:off x="5666994" y="0"/>
            <a:ext cx="3477006" cy="6858000"/>
          </a:xfrm>
          <a:prstGeom prst="rect">
            <a:avLst/>
          </a:prstGeom>
          <a:solidFill>
            <a:srgbClr val="0F24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2" name="Google Shape;432;p40"/>
          <p:cNvSpPr txBox="1">
            <a:spLocks noGrp="1"/>
          </p:cNvSpPr>
          <p:nvPr>
            <p:ph type="title"/>
          </p:nvPr>
        </p:nvSpPr>
        <p:spPr>
          <a:xfrm>
            <a:off x="6149594" y="642938"/>
            <a:ext cx="2753106" cy="5502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Calibri"/>
              <a:buNone/>
            </a:pPr>
            <a:r>
              <a:rPr lang="en-US" sz="4000" b="1" i="0" u="none" strike="noStrike" cap="none">
                <a:solidFill>
                  <a:schemeClr val="lt1"/>
                </a:solidFill>
                <a:latin typeface="Calibri"/>
                <a:ea typeface="Calibri"/>
                <a:cs typeface="Calibri"/>
                <a:sym typeface="Calibri"/>
              </a:rPr>
              <a:t>Sometimes symptoms are not reported but show up in their behavior</a:t>
            </a:r>
            <a:endParaRPr/>
          </a:p>
        </p:txBody>
      </p:sp>
      <p:grpSp>
        <p:nvGrpSpPr>
          <p:cNvPr id="433" name="Google Shape;433;p40"/>
          <p:cNvGrpSpPr/>
          <p:nvPr/>
        </p:nvGrpSpPr>
        <p:grpSpPr>
          <a:xfrm>
            <a:off x="228204" y="918191"/>
            <a:ext cx="5270895" cy="5407380"/>
            <a:chOff x="0" y="29191"/>
            <a:chExt cx="5270895" cy="5407380"/>
          </a:xfrm>
        </p:grpSpPr>
        <p:sp>
          <p:nvSpPr>
            <p:cNvPr id="434" name="Google Shape;434;p40"/>
            <p:cNvSpPr/>
            <p:nvPr/>
          </p:nvSpPr>
          <p:spPr>
            <a:xfrm>
              <a:off x="0" y="29191"/>
              <a:ext cx="5270895" cy="635602"/>
            </a:xfrm>
            <a:prstGeom prst="roundRect">
              <a:avLst>
                <a:gd name="adj" fmla="val 16667"/>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txBox="1"/>
            <p:nvPr/>
          </p:nvSpPr>
          <p:spPr>
            <a:xfrm>
              <a:off x="31028" y="60219"/>
              <a:ext cx="5208839"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Client does not answer telephone</a:t>
              </a:r>
              <a:endParaRPr/>
            </a:p>
          </p:txBody>
        </p:sp>
        <p:sp>
          <p:nvSpPr>
            <p:cNvPr id="436" name="Google Shape;436;p40"/>
            <p:cNvSpPr/>
            <p:nvPr/>
          </p:nvSpPr>
          <p:spPr>
            <a:xfrm>
              <a:off x="0" y="710874"/>
              <a:ext cx="5270895" cy="635602"/>
            </a:xfrm>
            <a:prstGeom prst="roundRect">
              <a:avLst>
                <a:gd name="adj" fmla="val 16667"/>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txBox="1"/>
            <p:nvPr/>
          </p:nvSpPr>
          <p:spPr>
            <a:xfrm>
              <a:off x="31028" y="741902"/>
              <a:ext cx="5208839"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Afraid of talking about past; no energy for social conversations</a:t>
              </a:r>
              <a:endParaRPr/>
            </a:p>
          </p:txBody>
        </p:sp>
        <p:sp>
          <p:nvSpPr>
            <p:cNvPr id="438" name="Google Shape;438;p40"/>
            <p:cNvSpPr/>
            <p:nvPr/>
          </p:nvSpPr>
          <p:spPr>
            <a:xfrm>
              <a:off x="0" y="1392556"/>
              <a:ext cx="5270895" cy="635602"/>
            </a:xfrm>
            <a:prstGeom prst="roundRect">
              <a:avLst>
                <a:gd name="adj" fmla="val 16667"/>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txBox="1"/>
            <p:nvPr/>
          </p:nvSpPr>
          <p:spPr>
            <a:xfrm>
              <a:off x="31028" y="1423584"/>
              <a:ext cx="5208839"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Client does not show up on time</a:t>
              </a:r>
              <a:endParaRPr/>
            </a:p>
          </p:txBody>
        </p:sp>
        <p:sp>
          <p:nvSpPr>
            <p:cNvPr id="440" name="Google Shape;440;p40"/>
            <p:cNvSpPr/>
            <p:nvPr/>
          </p:nvSpPr>
          <p:spPr>
            <a:xfrm>
              <a:off x="0" y="2074239"/>
              <a:ext cx="5270895" cy="635602"/>
            </a:xfrm>
            <a:prstGeom prst="roundRect">
              <a:avLst>
                <a:gd name="adj" fmla="val 16667"/>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txBox="1"/>
            <p:nvPr/>
          </p:nvSpPr>
          <p:spPr>
            <a:xfrm>
              <a:off x="31028" y="2105267"/>
              <a:ext cx="5208839"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Afraid of interview; depleted emotional &amp; physical energy</a:t>
              </a:r>
              <a:endParaRPr/>
            </a:p>
          </p:txBody>
        </p:sp>
        <p:sp>
          <p:nvSpPr>
            <p:cNvPr id="442" name="Google Shape;442;p40"/>
            <p:cNvSpPr/>
            <p:nvPr/>
          </p:nvSpPr>
          <p:spPr>
            <a:xfrm>
              <a:off x="0" y="2755922"/>
              <a:ext cx="5270895" cy="635602"/>
            </a:xfrm>
            <a:prstGeom prst="roundRect">
              <a:avLst>
                <a:gd name="adj" fmla="val 16667"/>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txBox="1"/>
            <p:nvPr/>
          </p:nvSpPr>
          <p:spPr>
            <a:xfrm>
              <a:off x="31028" y="2786950"/>
              <a:ext cx="5208839"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Client does not show up at all!</a:t>
              </a:r>
              <a:endParaRPr/>
            </a:p>
          </p:txBody>
        </p:sp>
        <p:sp>
          <p:nvSpPr>
            <p:cNvPr id="444" name="Google Shape;444;p40"/>
            <p:cNvSpPr/>
            <p:nvPr/>
          </p:nvSpPr>
          <p:spPr>
            <a:xfrm>
              <a:off x="0" y="3437604"/>
              <a:ext cx="5270895" cy="635602"/>
            </a:xfrm>
            <a:prstGeom prst="roundRect">
              <a:avLst>
                <a:gd name="adj" fmla="val 16667"/>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txBox="1"/>
            <p:nvPr/>
          </p:nvSpPr>
          <p:spPr>
            <a:xfrm>
              <a:off x="31028" y="3468632"/>
              <a:ext cx="5208839"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Forgetful because of trauma; can’t face interview</a:t>
              </a:r>
              <a:endParaRPr/>
            </a:p>
          </p:txBody>
        </p:sp>
        <p:sp>
          <p:nvSpPr>
            <p:cNvPr id="446" name="Google Shape;446;p40"/>
            <p:cNvSpPr/>
            <p:nvPr/>
          </p:nvSpPr>
          <p:spPr>
            <a:xfrm>
              <a:off x="0" y="4119287"/>
              <a:ext cx="5270895" cy="635602"/>
            </a:xfrm>
            <a:prstGeom prst="roundRect">
              <a:avLst>
                <a:gd name="adj" fmla="val 16667"/>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txBox="1"/>
            <p:nvPr/>
          </p:nvSpPr>
          <p:spPr>
            <a:xfrm>
              <a:off x="31028" y="4150315"/>
              <a:ext cx="5208839"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Client reluctant to reveal info</a:t>
              </a:r>
              <a:endParaRPr/>
            </a:p>
          </p:txBody>
        </p:sp>
        <p:sp>
          <p:nvSpPr>
            <p:cNvPr id="448" name="Google Shape;448;p40"/>
            <p:cNvSpPr/>
            <p:nvPr/>
          </p:nvSpPr>
          <p:spPr>
            <a:xfrm>
              <a:off x="0" y="4800969"/>
              <a:ext cx="5270895" cy="635602"/>
            </a:xfrm>
            <a:prstGeom prst="roundRect">
              <a:avLst>
                <a:gd name="adj" fmla="val 16667"/>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txBox="1"/>
            <p:nvPr/>
          </p:nvSpPr>
          <p:spPr>
            <a:xfrm>
              <a:off x="31028" y="4831997"/>
              <a:ext cx="5208839" cy="5735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Talking means re-living it for days; difficulty trusting</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53"/>
        <p:cNvGrpSpPr/>
        <p:nvPr/>
      </p:nvGrpSpPr>
      <p:grpSpPr>
        <a:xfrm>
          <a:off x="0" y="0"/>
          <a:ext cx="0" cy="0"/>
          <a:chOff x="0" y="0"/>
          <a:chExt cx="0" cy="0"/>
        </a:xfrm>
      </p:grpSpPr>
      <p:sp>
        <p:nvSpPr>
          <p:cNvPr id="454" name="Google Shape;454;p41"/>
          <p:cNvSpPr txBox="1">
            <a:spLocks noGrp="1"/>
          </p:cNvSpPr>
          <p:nvPr>
            <p:ph type="title"/>
          </p:nvPr>
        </p:nvSpPr>
        <p:spPr>
          <a:xfrm>
            <a:off x="774700" y="292101"/>
            <a:ext cx="7835900" cy="1557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Ask about functioning before and after the traumatic experience</a:t>
            </a:r>
            <a:endParaRPr/>
          </a:p>
        </p:txBody>
      </p:sp>
      <p:pic>
        <p:nvPicPr>
          <p:cNvPr id="455" name="Google Shape;455;p41"/>
          <p:cNvPicPr preferRelativeResize="0">
            <a:picLocks noGrp="1"/>
          </p:cNvPicPr>
          <p:nvPr>
            <p:ph type="body" idx="1"/>
          </p:nvPr>
        </p:nvPicPr>
        <p:blipFill rotWithShape="1">
          <a:blip r:embed="rId3">
            <a:alphaModFix/>
          </a:blip>
          <a:srcRect/>
          <a:stretch/>
        </p:blipFill>
        <p:spPr>
          <a:xfrm rot="6387479">
            <a:off x="1085486" y="2660200"/>
            <a:ext cx="3710559" cy="2679197"/>
          </a:xfrm>
          <a:prstGeom prst="rect">
            <a:avLst/>
          </a:prstGeom>
          <a:noFill/>
          <a:ln>
            <a:noFill/>
          </a:ln>
        </p:spPr>
      </p:pic>
      <p:pic>
        <p:nvPicPr>
          <p:cNvPr id="456" name="Google Shape;456;p41"/>
          <p:cNvPicPr preferRelativeResize="0"/>
          <p:nvPr/>
        </p:nvPicPr>
        <p:blipFill rotWithShape="1">
          <a:blip r:embed="rId4">
            <a:alphaModFix/>
          </a:blip>
          <a:srcRect/>
          <a:stretch/>
        </p:blipFill>
        <p:spPr>
          <a:xfrm>
            <a:off x="5390996" y="1862229"/>
            <a:ext cx="2006203" cy="43513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60"/>
        <p:cNvGrpSpPr/>
        <p:nvPr/>
      </p:nvGrpSpPr>
      <p:grpSpPr>
        <a:xfrm>
          <a:off x="0" y="0"/>
          <a:ext cx="0" cy="0"/>
          <a:chOff x="0" y="0"/>
          <a:chExt cx="0" cy="0"/>
        </a:xfrm>
      </p:grpSpPr>
      <p:sp>
        <p:nvSpPr>
          <p:cNvPr id="461" name="Google Shape;461;p42"/>
          <p:cNvSpPr/>
          <p:nvPr/>
        </p:nvSpPr>
        <p:spPr>
          <a:xfrm>
            <a:off x="6572278" y="5367909"/>
            <a:ext cx="2571722" cy="1490093"/>
          </a:xfrm>
          <a:custGeom>
            <a:avLst/>
            <a:gdLst/>
            <a:ahLst/>
            <a:cxnLst/>
            <a:rect l="l" t="t" r="r" b="b"/>
            <a:pathLst>
              <a:path w="3428963" h="1490093" extrusionOk="0">
                <a:moveTo>
                  <a:pt x="690108" y="0"/>
                </a:moveTo>
                <a:lnTo>
                  <a:pt x="3428963" y="0"/>
                </a:lnTo>
                <a:lnTo>
                  <a:pt x="3428963" y="1490093"/>
                </a:lnTo>
                <a:lnTo>
                  <a:pt x="0" y="1490093"/>
                </a:lnTo>
                <a:close/>
              </a:path>
            </a:pathLst>
          </a:cu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2" name="Google Shape;462;p42"/>
          <p:cNvSpPr/>
          <p:nvPr/>
        </p:nvSpPr>
        <p:spPr>
          <a:xfrm>
            <a:off x="0" y="5367909"/>
            <a:ext cx="6870772" cy="1490093"/>
          </a:xfrm>
          <a:custGeom>
            <a:avLst/>
            <a:gdLst/>
            <a:ahLst/>
            <a:cxnLst/>
            <a:rect l="l" t="t" r="r" b="b"/>
            <a:pathLst>
              <a:path w="9161029" h="1490093" extrusionOk="0">
                <a:moveTo>
                  <a:pt x="0" y="0"/>
                </a:moveTo>
                <a:lnTo>
                  <a:pt x="2046494" y="0"/>
                </a:lnTo>
                <a:lnTo>
                  <a:pt x="2496613" y="0"/>
                </a:lnTo>
                <a:lnTo>
                  <a:pt x="3235839" y="0"/>
                </a:lnTo>
                <a:lnTo>
                  <a:pt x="9161029" y="0"/>
                </a:lnTo>
                <a:lnTo>
                  <a:pt x="8470921" y="1490093"/>
                </a:lnTo>
                <a:lnTo>
                  <a:pt x="0" y="149009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3" name="Google Shape;463;p42"/>
          <p:cNvSpPr txBox="1">
            <a:spLocks noGrp="1"/>
          </p:cNvSpPr>
          <p:nvPr>
            <p:ph type="title"/>
          </p:nvPr>
        </p:nvSpPr>
        <p:spPr>
          <a:xfrm>
            <a:off x="628650" y="5529885"/>
            <a:ext cx="5789536" cy="109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Ending the interview</a:t>
            </a:r>
            <a:endParaRPr/>
          </a:p>
        </p:txBody>
      </p:sp>
      <p:grpSp>
        <p:nvGrpSpPr>
          <p:cNvPr id="464" name="Google Shape;464;p42"/>
          <p:cNvGrpSpPr/>
          <p:nvPr/>
        </p:nvGrpSpPr>
        <p:grpSpPr>
          <a:xfrm>
            <a:off x="177800" y="644773"/>
            <a:ext cx="8674100" cy="4179918"/>
            <a:chOff x="0" y="1307"/>
            <a:chExt cx="8674100" cy="4179918"/>
          </a:xfrm>
        </p:grpSpPr>
        <p:sp>
          <p:nvSpPr>
            <p:cNvPr id="465" name="Google Shape;465;p42"/>
            <p:cNvSpPr/>
            <p:nvPr/>
          </p:nvSpPr>
          <p:spPr>
            <a:xfrm>
              <a:off x="1734819" y="1307"/>
              <a:ext cx="6939280" cy="1339717"/>
            </a:xfrm>
            <a:prstGeom prst="rect">
              <a:avLst/>
            </a:prstGeom>
            <a:solidFill>
              <a:srgbClr val="D7D1DF">
                <a:alpha val="89803"/>
              </a:srgbClr>
            </a:solidFill>
            <a:ln w="25400" cap="flat" cmpd="sng">
              <a:solidFill>
                <a:srgbClr val="D7D1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txBox="1"/>
            <p:nvPr/>
          </p:nvSpPr>
          <p:spPr>
            <a:xfrm>
              <a:off x="1734819" y="1307"/>
              <a:ext cx="6939280" cy="1339717"/>
            </a:xfrm>
            <a:prstGeom prst="rect">
              <a:avLst/>
            </a:prstGeom>
            <a:noFill/>
            <a:ln>
              <a:noFill/>
            </a:ln>
          </p:spPr>
          <p:txBody>
            <a:bodyPr spcFirstLastPara="1" wrap="square" lIns="134625" tIns="340275" rIns="134625" bIns="340275" anchor="ctr" anchorCtr="0">
              <a:noAutofit/>
            </a:bodyPr>
            <a:lstStyle/>
            <a:p>
              <a:pPr marL="0" marR="0" lvl="0" indent="0" algn="l" rtl="0">
                <a:lnSpc>
                  <a:spcPct val="90000"/>
                </a:lnSpc>
                <a:spcBef>
                  <a:spcPts val="0"/>
                </a:spcBef>
                <a:spcAft>
                  <a:spcPts val="0"/>
                </a:spcAft>
                <a:buNone/>
              </a:pPr>
              <a:r>
                <a:rPr lang="en-US" sz="1800" b="0" i="0" u="none" strike="noStrike" cap="none">
                  <a:solidFill>
                    <a:srgbClr val="000000"/>
                  </a:solidFill>
                  <a:latin typeface="Calibri"/>
                  <a:ea typeface="Calibri"/>
                  <a:cs typeface="Calibri"/>
                  <a:sym typeface="Calibri"/>
                </a:rPr>
                <a:t>Acknowledge person’s courage</a:t>
              </a:r>
              <a:endParaRPr/>
            </a:p>
          </p:txBody>
        </p:sp>
        <p:sp>
          <p:nvSpPr>
            <p:cNvPr id="467" name="Google Shape;467;p42"/>
            <p:cNvSpPr/>
            <p:nvPr/>
          </p:nvSpPr>
          <p:spPr>
            <a:xfrm>
              <a:off x="0" y="1307"/>
              <a:ext cx="1734820" cy="1339717"/>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2"/>
            <p:cNvSpPr txBox="1"/>
            <p:nvPr/>
          </p:nvSpPr>
          <p:spPr>
            <a:xfrm>
              <a:off x="0" y="1307"/>
              <a:ext cx="1734820" cy="1339717"/>
            </a:xfrm>
            <a:prstGeom prst="rect">
              <a:avLst/>
            </a:prstGeom>
            <a:noFill/>
            <a:ln>
              <a:noFill/>
            </a:ln>
          </p:spPr>
          <p:txBody>
            <a:bodyPr spcFirstLastPara="1" wrap="square" lIns="91800" tIns="132325" rIns="91800" bIns="132325" anchor="ctr" anchorCtr="0">
              <a:noAutofit/>
            </a:bodyPr>
            <a:lstStyle/>
            <a:p>
              <a:pPr marL="0" marR="0" lvl="0" indent="0" algn="ctr" rtl="0">
                <a:lnSpc>
                  <a:spcPct val="90000"/>
                </a:lnSpc>
                <a:spcBef>
                  <a:spcPts val="0"/>
                </a:spcBef>
                <a:spcAft>
                  <a:spcPts val="0"/>
                </a:spcAft>
                <a:buNone/>
              </a:pPr>
              <a:r>
                <a:rPr lang="en-US" sz="2200" b="0" i="0" u="none" strike="noStrike" cap="none">
                  <a:solidFill>
                    <a:srgbClr val="000000"/>
                  </a:solidFill>
                  <a:latin typeface="Arial"/>
                  <a:ea typeface="Arial"/>
                  <a:cs typeface="Arial"/>
                  <a:sym typeface="Arial"/>
                </a:rPr>
                <a:t>Acknowledge</a:t>
              </a:r>
              <a:endParaRPr/>
            </a:p>
          </p:txBody>
        </p:sp>
        <p:sp>
          <p:nvSpPr>
            <p:cNvPr id="469" name="Google Shape;469;p42"/>
            <p:cNvSpPr/>
            <p:nvPr/>
          </p:nvSpPr>
          <p:spPr>
            <a:xfrm>
              <a:off x="1734820" y="1421407"/>
              <a:ext cx="6939280" cy="1339717"/>
            </a:xfrm>
            <a:prstGeom prst="rect">
              <a:avLst/>
            </a:prstGeom>
            <a:solidFill>
              <a:srgbClr val="CED3E4">
                <a:alpha val="89803"/>
              </a:srgbClr>
            </a:solidFill>
            <a:ln w="25400" cap="flat" cmpd="sng">
              <a:solidFill>
                <a:srgbClr val="CED3E4">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p:cNvSpPr txBox="1"/>
            <p:nvPr/>
          </p:nvSpPr>
          <p:spPr>
            <a:xfrm>
              <a:off x="1734820" y="1421407"/>
              <a:ext cx="6939280" cy="1339717"/>
            </a:xfrm>
            <a:prstGeom prst="rect">
              <a:avLst/>
            </a:prstGeom>
            <a:noFill/>
            <a:ln>
              <a:noFill/>
            </a:ln>
          </p:spPr>
          <p:txBody>
            <a:bodyPr spcFirstLastPara="1" wrap="square" lIns="134625" tIns="340275" rIns="134625" bIns="340275" anchor="ctr" anchorCtr="0">
              <a:noAutofit/>
            </a:bodyPr>
            <a:lstStyle/>
            <a:p>
              <a:pPr marL="0" marR="0" lvl="0" indent="0" algn="l"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If possible, help person identify ways s/he can feel safe after the interview</a:t>
              </a:r>
              <a:endParaRPr/>
            </a:p>
          </p:txBody>
        </p:sp>
        <p:sp>
          <p:nvSpPr>
            <p:cNvPr id="471" name="Google Shape;471;p42"/>
            <p:cNvSpPr/>
            <p:nvPr/>
          </p:nvSpPr>
          <p:spPr>
            <a:xfrm>
              <a:off x="0" y="1421407"/>
              <a:ext cx="1734820" cy="1339717"/>
            </a:xfrm>
            <a:prstGeom prst="rect">
              <a:avLst/>
            </a:prstGeom>
            <a:solidFill>
              <a:srgbClr val="5665B3"/>
            </a:solidFill>
            <a:ln w="25400" cap="flat" cmpd="sng">
              <a:solidFill>
                <a:srgbClr val="5665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txBox="1"/>
            <p:nvPr/>
          </p:nvSpPr>
          <p:spPr>
            <a:xfrm>
              <a:off x="0" y="1421407"/>
              <a:ext cx="1734820" cy="1339717"/>
            </a:xfrm>
            <a:prstGeom prst="rect">
              <a:avLst/>
            </a:prstGeom>
            <a:noFill/>
            <a:ln>
              <a:noFill/>
            </a:ln>
          </p:spPr>
          <p:txBody>
            <a:bodyPr spcFirstLastPara="1" wrap="square" lIns="91800" tIns="132325" rIns="91800" bIns="132325" anchor="ctr" anchorCtr="0">
              <a:noAutofit/>
            </a:bodyPr>
            <a:lstStyle/>
            <a:p>
              <a:pPr marL="0" marR="0" lvl="0" indent="0" algn="ctr" rtl="0">
                <a:lnSpc>
                  <a:spcPct val="90000"/>
                </a:lnSpc>
                <a:spcBef>
                  <a:spcPts val="0"/>
                </a:spcBef>
                <a:spcAft>
                  <a:spcPts val="0"/>
                </a:spcAft>
                <a:buNone/>
              </a:pPr>
              <a:r>
                <a:rPr lang="en-US" sz="2200" b="0" i="0" u="none" strike="noStrike" cap="none">
                  <a:solidFill>
                    <a:srgbClr val="000000"/>
                  </a:solidFill>
                  <a:latin typeface="Arial"/>
                  <a:ea typeface="Arial"/>
                  <a:cs typeface="Arial"/>
                  <a:sym typeface="Arial"/>
                </a:rPr>
                <a:t>Help</a:t>
              </a:r>
              <a:endParaRPr/>
            </a:p>
          </p:txBody>
        </p:sp>
        <p:sp>
          <p:nvSpPr>
            <p:cNvPr id="473" name="Google Shape;473;p42"/>
            <p:cNvSpPr/>
            <p:nvPr/>
          </p:nvSpPr>
          <p:spPr>
            <a:xfrm>
              <a:off x="1734820" y="2841508"/>
              <a:ext cx="6939280" cy="1339717"/>
            </a:xfrm>
            <a:prstGeom prst="rect">
              <a:avLst/>
            </a:prstGeom>
            <a:solidFill>
              <a:srgbClr val="CCE0E9">
                <a:alpha val="89803"/>
              </a:srgbClr>
            </a:solidFill>
            <a:ln w="25400" cap="flat" cmpd="sng">
              <a:solidFill>
                <a:srgbClr val="CCE0E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txBox="1"/>
            <p:nvPr/>
          </p:nvSpPr>
          <p:spPr>
            <a:xfrm>
              <a:off x="1734820" y="2841508"/>
              <a:ext cx="6939280" cy="1339717"/>
            </a:xfrm>
            <a:prstGeom prst="rect">
              <a:avLst/>
            </a:prstGeom>
            <a:noFill/>
            <a:ln>
              <a:noFill/>
            </a:ln>
          </p:spPr>
          <p:txBody>
            <a:bodyPr spcFirstLastPara="1" wrap="square" lIns="134625" tIns="340275" rIns="134625" bIns="340275" anchor="ctr" anchorCtr="0">
              <a:noAutofit/>
            </a:bodyPr>
            <a:lstStyle/>
            <a:p>
              <a:pPr marL="0" marR="0" lvl="0" indent="0" algn="l" rtl="0">
                <a:lnSpc>
                  <a:spcPct val="90000"/>
                </a:lnSpc>
                <a:spcBef>
                  <a:spcPts val="0"/>
                </a:spcBef>
                <a:spcAft>
                  <a:spcPts val="0"/>
                </a:spcAft>
                <a:buNone/>
              </a:pPr>
              <a:r>
                <a:rPr lang="en-US" sz="1800" b="0" i="0" u="none" strike="noStrike" cap="none">
                  <a:solidFill>
                    <a:srgbClr val="000000"/>
                  </a:solidFill>
                  <a:latin typeface="Arial"/>
                  <a:ea typeface="Arial"/>
                  <a:cs typeface="Arial"/>
                  <a:sym typeface="Arial"/>
                </a:rPr>
                <a:t>Observe how you feel after hearing about the trauma and what do you need. </a:t>
              </a:r>
              <a:endParaRPr/>
            </a:p>
          </p:txBody>
        </p:sp>
        <p:sp>
          <p:nvSpPr>
            <p:cNvPr id="475" name="Google Shape;475;p42"/>
            <p:cNvSpPr/>
            <p:nvPr/>
          </p:nvSpPr>
          <p:spPr>
            <a:xfrm>
              <a:off x="0" y="2841508"/>
              <a:ext cx="1734820" cy="1339717"/>
            </a:xfrm>
            <a:prstGeom prst="rect">
              <a:avLst/>
            </a:prstGeom>
            <a:solidFill>
              <a:srgbClr val="4AA9C5"/>
            </a:solidFill>
            <a:ln w="25400" cap="flat" cmpd="sng">
              <a:solidFill>
                <a:srgbClr val="4AA9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txBox="1"/>
            <p:nvPr/>
          </p:nvSpPr>
          <p:spPr>
            <a:xfrm>
              <a:off x="0" y="2841508"/>
              <a:ext cx="1734820" cy="1339717"/>
            </a:xfrm>
            <a:prstGeom prst="rect">
              <a:avLst/>
            </a:prstGeom>
            <a:noFill/>
            <a:ln>
              <a:noFill/>
            </a:ln>
          </p:spPr>
          <p:txBody>
            <a:bodyPr spcFirstLastPara="1" wrap="square" lIns="91800" tIns="132325" rIns="91800" bIns="132325" anchor="ctr" anchorCtr="0">
              <a:noAutofit/>
            </a:bodyPr>
            <a:lstStyle/>
            <a:p>
              <a:pPr marL="0" marR="0" lvl="0" indent="0" algn="ctr" rtl="0">
                <a:lnSpc>
                  <a:spcPct val="90000"/>
                </a:lnSpc>
                <a:spcBef>
                  <a:spcPts val="0"/>
                </a:spcBef>
                <a:spcAft>
                  <a:spcPts val="0"/>
                </a:spcAft>
                <a:buNone/>
              </a:pPr>
              <a:r>
                <a:rPr lang="en-US" sz="2200" b="0" i="0" u="none" strike="noStrike" cap="none">
                  <a:solidFill>
                    <a:srgbClr val="000000"/>
                  </a:solidFill>
                  <a:latin typeface="Arial"/>
                  <a:ea typeface="Arial"/>
                  <a:cs typeface="Arial"/>
                  <a:sym typeface="Arial"/>
                </a:rPr>
                <a:t>Observe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Introduction to basic interviewing techniques</a:t>
            </a:r>
            <a:endParaRPr/>
          </a:p>
          <a:p>
            <a:pPr marL="0" marR="0" lvl="0" indent="0" algn="l" rtl="0">
              <a:spcBef>
                <a:spcPts val="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514350" marR="0" lvl="0" indent="-514350" algn="l" rtl="0">
              <a:spcBef>
                <a:spcPts val="64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Safety considerations when working with survivors impacted by trauma</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514350" marR="0" lvl="0" indent="-514350" algn="l" rtl="0">
              <a:spcBef>
                <a:spcPts val="64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Documenting your case (EEOC)</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514350" marR="0" lvl="0" indent="-514350" algn="l" rtl="0">
              <a:spcBef>
                <a:spcPts val="64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Building strong models</a:t>
            </a:r>
            <a:endParaRPr sz="3200" b="0" i="0" u="none" strike="noStrike" cap="none">
              <a:solidFill>
                <a:schemeClr val="dk1"/>
              </a:solidFill>
              <a:latin typeface="Calibri"/>
              <a:ea typeface="Calibri"/>
              <a:cs typeface="Calibri"/>
              <a:sym typeface="Calibri"/>
            </a:endParaRPr>
          </a:p>
        </p:txBody>
      </p:sp>
      <p:sp>
        <p:nvSpPr>
          <p:cNvPr id="113" name="Google Shape;113;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Today</a:t>
            </a:r>
            <a:endParaRPr sz="4400" b="1"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80"/>
        <p:cNvGrpSpPr/>
        <p:nvPr/>
      </p:nvGrpSpPr>
      <p:grpSpPr>
        <a:xfrm>
          <a:off x="0" y="0"/>
          <a:ext cx="0" cy="0"/>
          <a:chOff x="0" y="0"/>
          <a:chExt cx="0" cy="0"/>
        </a:xfrm>
      </p:grpSpPr>
      <p:sp>
        <p:nvSpPr>
          <p:cNvPr id="481" name="Google Shape;481;p43"/>
          <p:cNvSpPr txBox="1">
            <a:spLocks noGrp="1"/>
          </p:cNvSpPr>
          <p:nvPr>
            <p:ph type="title"/>
          </p:nvPr>
        </p:nvSpPr>
        <p:spPr>
          <a:xfrm>
            <a:off x="558800" y="365127"/>
            <a:ext cx="7747000" cy="29114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Resources</a:t>
            </a:r>
            <a:br>
              <a:rPr lang="en-US" sz="4400" b="1" i="0" u="none" strike="noStrike" cap="none">
                <a:solidFill>
                  <a:schemeClr val="dk1"/>
                </a:solidFill>
                <a:latin typeface="Calibri"/>
                <a:ea typeface="Calibri"/>
                <a:cs typeface="Calibri"/>
                <a:sym typeface="Calibri"/>
              </a:rPr>
            </a:br>
            <a:r>
              <a:rPr lang="en-US" sz="3600" b="1" i="0" u="none" strike="noStrike" cap="none">
                <a:solidFill>
                  <a:schemeClr val="lt1"/>
                </a:solidFill>
                <a:latin typeface="Calibri"/>
                <a:ea typeface="Calibri"/>
                <a:cs typeface="Calibri"/>
                <a:sym typeface="Calibri"/>
              </a:rPr>
              <a:t/>
            </a:r>
            <a:br>
              <a:rPr lang="en-US" sz="3600" b="1" i="0" u="none" strike="noStrike" cap="none">
                <a:solidFill>
                  <a:schemeClr val="lt1"/>
                </a:solidFill>
                <a:latin typeface="Calibri"/>
                <a:ea typeface="Calibri"/>
                <a:cs typeface="Calibri"/>
                <a:sym typeface="Calibri"/>
              </a:rPr>
            </a:br>
            <a:r>
              <a:rPr lang="en-US" sz="3300" b="1" i="0" u="sng" strike="noStrike" cap="none">
                <a:solidFill>
                  <a:schemeClr val="hlink"/>
                </a:solidFill>
                <a:latin typeface="Calibri"/>
                <a:ea typeface="Calibri"/>
                <a:cs typeface="Calibri"/>
                <a:sym typeface="Calibri"/>
                <a:hlinkClick r:id="rId3"/>
              </a:rPr>
              <a:t>https://www.youtube.com/watch?v=05Z95q1bkG4</a:t>
            </a:r>
            <a:r>
              <a:rPr lang="en-US" sz="3300" b="1" i="0" u="none" strike="noStrike" cap="none">
                <a:solidFill>
                  <a:srgbClr val="000000"/>
                </a:solidFill>
                <a:latin typeface="Calibri"/>
                <a:ea typeface="Calibri"/>
                <a:cs typeface="Calibri"/>
                <a:sym typeface="Calibri"/>
              </a:rPr>
              <a:t> </a:t>
            </a:r>
            <a:endParaRPr/>
          </a:p>
        </p:txBody>
      </p:sp>
      <p:pic>
        <p:nvPicPr>
          <p:cNvPr id="482" name="Google Shape;482;p43"/>
          <p:cNvPicPr preferRelativeResize="0">
            <a:picLocks noGrp="1"/>
          </p:cNvPicPr>
          <p:nvPr>
            <p:ph type="body" idx="1"/>
          </p:nvPr>
        </p:nvPicPr>
        <p:blipFill rotWithShape="1">
          <a:blip r:embed="rId4">
            <a:alphaModFix/>
          </a:blip>
          <a:srcRect/>
          <a:stretch/>
        </p:blipFill>
        <p:spPr>
          <a:xfrm>
            <a:off x="3225800" y="3657600"/>
            <a:ext cx="2933700" cy="2755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86"/>
        <p:cNvGrpSpPr/>
        <p:nvPr/>
      </p:nvGrpSpPr>
      <p:grpSpPr>
        <a:xfrm>
          <a:off x="0" y="0"/>
          <a:ext cx="0" cy="0"/>
          <a:chOff x="0" y="0"/>
          <a:chExt cx="0" cy="0"/>
        </a:xfrm>
      </p:grpSpPr>
      <p:sp>
        <p:nvSpPr>
          <p:cNvPr id="487" name="Google Shape;48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Pre-viewing questions </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488" name="Google Shape;488;p44"/>
          <p:cNvSpPr txBox="1">
            <a:spLocks noGrp="1"/>
          </p:cNvSpPr>
          <p:nvPr>
            <p:ph type="body" idx="1"/>
          </p:nvPr>
        </p:nvSpPr>
        <p:spPr>
          <a:xfrm>
            <a:off x="457200" y="1181100"/>
            <a:ext cx="8229600" cy="5397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00000"/>
              </a:buClr>
              <a:buSzPts val="2240"/>
              <a:buFont typeface="Arial"/>
              <a:buChar char="•"/>
            </a:pPr>
            <a:r>
              <a:rPr lang="en-US" sz="2240" b="0" i="0" u="none" strike="noStrike" cap="none">
                <a:solidFill>
                  <a:srgbClr val="000000"/>
                </a:solidFill>
                <a:latin typeface="Calibri"/>
                <a:ea typeface="Calibri"/>
                <a:cs typeface="Calibri"/>
                <a:sym typeface="Calibri"/>
              </a:rPr>
              <a:t>What red flags would lead you to suspect workplace violence, gender violence, sexual violence. (This scene will help you understand how there can be a synergy of destabilizing factors in play at the workplace.) </a:t>
            </a:r>
            <a:endParaRPr sz="2240" b="0" i="0" u="none" strike="noStrike" cap="none">
              <a:solidFill>
                <a:srgbClr val="000000"/>
              </a:solidFill>
              <a:latin typeface="Calibri"/>
              <a:ea typeface="Calibri"/>
              <a:cs typeface="Calibri"/>
              <a:sym typeface="Calibri"/>
            </a:endParaRPr>
          </a:p>
          <a:p>
            <a:pPr marL="0" marR="0" lvl="0" indent="0" algn="l" rtl="0">
              <a:lnSpc>
                <a:spcPct val="80000"/>
              </a:lnSpc>
              <a:spcBef>
                <a:spcPts val="448"/>
              </a:spcBef>
              <a:spcAft>
                <a:spcPts val="0"/>
              </a:spcAft>
              <a:buClr>
                <a:schemeClr val="lt1"/>
              </a:buClr>
              <a:buSzPts val="2240"/>
              <a:buFont typeface="Arial"/>
              <a:buNone/>
            </a:pPr>
            <a:endParaRPr sz="2240"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448"/>
              </a:spcBef>
              <a:spcAft>
                <a:spcPts val="0"/>
              </a:spcAft>
              <a:buClr>
                <a:srgbClr val="000000"/>
              </a:buClr>
              <a:buSzPts val="2240"/>
              <a:buFont typeface="Arial"/>
              <a:buChar char="•"/>
            </a:pPr>
            <a:r>
              <a:rPr lang="en-US" sz="2240" b="0" i="0" u="none" strike="noStrike" cap="none">
                <a:solidFill>
                  <a:srgbClr val="000000"/>
                </a:solidFill>
                <a:latin typeface="Calibri"/>
                <a:ea typeface="Calibri"/>
                <a:cs typeface="Calibri"/>
                <a:sym typeface="Calibri"/>
              </a:rPr>
              <a:t>What are some of the potential challenges a worker in housekeeping or janitorial professions might face? Are there risks specific to female workers in janitorial/housekeeping positions?</a:t>
            </a:r>
            <a:endParaRPr/>
          </a:p>
          <a:p>
            <a:pPr marL="0" marR="0" lvl="0" indent="0" algn="l" rtl="0">
              <a:lnSpc>
                <a:spcPct val="80000"/>
              </a:lnSpc>
              <a:spcBef>
                <a:spcPts val="448"/>
              </a:spcBef>
              <a:spcAft>
                <a:spcPts val="0"/>
              </a:spcAft>
              <a:buClr>
                <a:schemeClr val="lt1"/>
              </a:buClr>
              <a:buSzPts val="2240"/>
              <a:buFont typeface="Arial"/>
              <a:buNone/>
            </a:pPr>
            <a:endParaRPr sz="2240"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448"/>
              </a:spcBef>
              <a:spcAft>
                <a:spcPts val="0"/>
              </a:spcAft>
              <a:buClr>
                <a:srgbClr val="000000"/>
              </a:buClr>
              <a:buSzPts val="2240"/>
              <a:buFont typeface="Arial"/>
              <a:buChar char="•"/>
            </a:pPr>
            <a:r>
              <a:rPr lang="en-US" sz="2240" b="0" i="0" u="none" strike="noStrike" cap="none">
                <a:solidFill>
                  <a:srgbClr val="000000"/>
                </a:solidFill>
                <a:latin typeface="Calibri"/>
                <a:ea typeface="Calibri"/>
                <a:cs typeface="Calibri"/>
                <a:sym typeface="Calibri"/>
              </a:rPr>
              <a:t>What potential workplace problems can arise if partners (such as husband and wife) work for the same employer? </a:t>
            </a:r>
            <a:endParaRPr sz="2240" b="0" i="0" u="none" strike="noStrike" cap="none">
              <a:solidFill>
                <a:srgbClr val="000000"/>
              </a:solidFill>
              <a:latin typeface="Calibri"/>
              <a:ea typeface="Calibri"/>
              <a:cs typeface="Calibri"/>
              <a:sym typeface="Calibri"/>
            </a:endParaRPr>
          </a:p>
          <a:p>
            <a:pPr marL="0" marR="0" lvl="0" indent="0" algn="l" rtl="0">
              <a:lnSpc>
                <a:spcPct val="80000"/>
              </a:lnSpc>
              <a:spcBef>
                <a:spcPts val="448"/>
              </a:spcBef>
              <a:spcAft>
                <a:spcPts val="0"/>
              </a:spcAft>
              <a:buClr>
                <a:schemeClr val="lt1"/>
              </a:buClr>
              <a:buSzPts val="2240"/>
              <a:buFont typeface="Arial"/>
              <a:buNone/>
            </a:pPr>
            <a:endParaRPr sz="2240"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448"/>
              </a:spcBef>
              <a:spcAft>
                <a:spcPts val="0"/>
              </a:spcAft>
              <a:buClr>
                <a:srgbClr val="000000"/>
              </a:buClr>
              <a:buSzPts val="2240"/>
              <a:buFont typeface="Arial"/>
              <a:buChar char="•"/>
            </a:pPr>
            <a:r>
              <a:rPr lang="en-US" sz="2240" b="0" i="0" u="none" strike="noStrike" cap="none">
                <a:solidFill>
                  <a:srgbClr val="000000"/>
                </a:solidFill>
                <a:latin typeface="Calibri"/>
                <a:ea typeface="Calibri"/>
                <a:cs typeface="Calibri"/>
                <a:sym typeface="Calibri"/>
              </a:rPr>
              <a:t>Do workers with children face special challenges? What issues might a worker with small children think about during her workday?</a:t>
            </a:r>
            <a:endParaRPr/>
          </a:p>
          <a:p>
            <a:pPr marL="342900" marR="0" lvl="0" indent="-200660" algn="l" rtl="0">
              <a:lnSpc>
                <a:spcPct val="80000"/>
              </a:lnSpc>
              <a:spcBef>
                <a:spcPts val="448"/>
              </a:spcBef>
              <a:spcAft>
                <a:spcPts val="0"/>
              </a:spcAft>
              <a:buClr>
                <a:schemeClr val="lt1"/>
              </a:buClr>
              <a:buSzPts val="2240"/>
              <a:buFont typeface="Arial"/>
              <a:buNone/>
            </a:pPr>
            <a:endParaRPr sz="224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92"/>
        <p:cNvGrpSpPr/>
        <p:nvPr/>
      </p:nvGrpSpPr>
      <p:grpSpPr>
        <a:xfrm>
          <a:off x="0" y="0"/>
          <a:ext cx="0" cy="0"/>
          <a:chOff x="0" y="0"/>
          <a:chExt cx="0" cy="0"/>
        </a:xfrm>
      </p:grpSpPr>
      <p:sp>
        <p:nvSpPr>
          <p:cNvPr id="493" name="Google Shape;493;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3959"/>
              <a:buFont typeface="Calibri"/>
              <a:buNone/>
            </a:pPr>
            <a:r>
              <a:rPr lang="en-US" sz="3959" b="1" i="0" u="none" strike="noStrike" cap="none">
                <a:solidFill>
                  <a:srgbClr val="000000"/>
                </a:solidFill>
                <a:latin typeface="Calibri"/>
                <a:ea typeface="Calibri"/>
                <a:cs typeface="Calibri"/>
                <a:sym typeface="Calibri"/>
              </a:rPr>
              <a:t>Follow-up questions</a:t>
            </a:r>
            <a:r>
              <a:rPr lang="en-US" sz="3959" b="1" i="0" u="none" strike="noStrike" cap="none">
                <a:solidFill>
                  <a:schemeClr val="lt1"/>
                </a:solidFill>
                <a:latin typeface="Calibri"/>
                <a:ea typeface="Calibri"/>
                <a:cs typeface="Calibri"/>
                <a:sym typeface="Calibri"/>
              </a:rPr>
              <a:t> </a:t>
            </a:r>
            <a:r>
              <a:rPr lang="en-US" sz="3959" b="0" i="0" u="none" strike="noStrike" cap="none">
                <a:solidFill>
                  <a:schemeClr val="lt1"/>
                </a:solidFill>
                <a:latin typeface="Calibri"/>
                <a:ea typeface="Calibri"/>
                <a:cs typeface="Calibri"/>
                <a:sym typeface="Calibri"/>
              </a:rPr>
              <a:t/>
            </a:r>
            <a:br>
              <a:rPr lang="en-US" sz="3959" b="0" i="0" u="none" strike="noStrike" cap="none">
                <a:solidFill>
                  <a:schemeClr val="lt1"/>
                </a:solidFill>
                <a:latin typeface="Calibri"/>
                <a:ea typeface="Calibri"/>
                <a:cs typeface="Calibri"/>
                <a:sym typeface="Calibri"/>
              </a:rPr>
            </a:br>
            <a:endParaRPr sz="3959" b="0" i="0" u="none" strike="noStrike" cap="none">
              <a:solidFill>
                <a:schemeClr val="lt1"/>
              </a:solidFill>
              <a:latin typeface="Calibri"/>
              <a:ea typeface="Calibri"/>
              <a:cs typeface="Calibri"/>
              <a:sym typeface="Calibri"/>
            </a:endParaRPr>
          </a:p>
        </p:txBody>
      </p:sp>
      <p:sp>
        <p:nvSpPr>
          <p:cNvPr id="494" name="Google Shape;494;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3200"/>
              <a:buFont typeface="Arial"/>
              <a:buChar char="•"/>
            </a:pPr>
            <a:r>
              <a:rPr lang="en-US" sz="3200" b="0" i="1" u="none" strike="noStrike" cap="none">
                <a:solidFill>
                  <a:srgbClr val="000000"/>
                </a:solidFill>
                <a:latin typeface="Calibri"/>
                <a:ea typeface="Calibri"/>
                <a:cs typeface="Calibri"/>
                <a:sym typeface="Calibri"/>
              </a:rPr>
              <a:t>Signs of violence</a:t>
            </a:r>
            <a:endParaRPr/>
          </a:p>
          <a:p>
            <a:pPr marL="342900" marR="0" lvl="0" indent="-342900" algn="l" rtl="0">
              <a:spcBef>
                <a:spcPts val="640"/>
              </a:spcBef>
              <a:spcAft>
                <a:spcPts val="0"/>
              </a:spcAft>
              <a:buClr>
                <a:srgbClr val="000000"/>
              </a:buClr>
              <a:buSzPts val="3200"/>
              <a:buFont typeface="Arial"/>
              <a:buChar char="•"/>
            </a:pPr>
            <a:r>
              <a:rPr lang="en-US" sz="3200" b="0" i="1" u="none" strike="noStrike" cap="none">
                <a:solidFill>
                  <a:srgbClr val="000000"/>
                </a:solidFill>
                <a:latin typeface="Calibri"/>
                <a:ea typeface="Calibri"/>
                <a:cs typeface="Calibri"/>
                <a:sym typeface="Calibri"/>
              </a:rPr>
              <a:t>Dynamics </a:t>
            </a:r>
            <a:endParaRPr sz="3200" b="0" i="0" u="none" strike="noStrike" cap="none">
              <a:solidFill>
                <a:srgbClr val="000000"/>
              </a:solidFill>
              <a:latin typeface="Calibri"/>
              <a:ea typeface="Calibri"/>
              <a:cs typeface="Calibri"/>
              <a:sym typeface="Calibri"/>
            </a:endParaRPr>
          </a:p>
          <a:p>
            <a:pPr marL="342900" marR="0" lvl="0" indent="-342900" algn="l" rtl="0">
              <a:spcBef>
                <a:spcPts val="640"/>
              </a:spcBef>
              <a:spcAft>
                <a:spcPts val="0"/>
              </a:spcAft>
              <a:buClr>
                <a:srgbClr val="000000"/>
              </a:buClr>
              <a:buSzPts val="3200"/>
              <a:buFont typeface="Arial"/>
              <a:buChar char="•"/>
            </a:pPr>
            <a:r>
              <a:rPr lang="en-US" sz="3200" b="0" i="1" u="none" strike="noStrike" cap="none">
                <a:solidFill>
                  <a:srgbClr val="000000"/>
                </a:solidFill>
                <a:latin typeface="Calibri"/>
                <a:ea typeface="Calibri"/>
                <a:cs typeface="Calibri"/>
                <a:sym typeface="Calibri"/>
              </a:rPr>
              <a:t> Special Vulnerabilities </a:t>
            </a:r>
            <a:endParaRPr sz="3200" b="0" i="0" u="none" strike="noStrike" cap="none">
              <a:solidFill>
                <a:srgbClr val="000000"/>
              </a:solidFill>
              <a:latin typeface="Calibri"/>
              <a:ea typeface="Calibri"/>
              <a:cs typeface="Calibri"/>
              <a:sym typeface="Calibri"/>
            </a:endParaRPr>
          </a:p>
          <a:p>
            <a:pPr marL="342900" marR="0" lvl="0" indent="-139700" algn="l" rtl="0">
              <a:spcBef>
                <a:spcPts val="64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498"/>
        <p:cNvGrpSpPr/>
        <p:nvPr/>
      </p:nvGrpSpPr>
      <p:grpSpPr>
        <a:xfrm>
          <a:off x="0" y="0"/>
          <a:ext cx="0" cy="0"/>
          <a:chOff x="0" y="0"/>
          <a:chExt cx="0" cy="0"/>
        </a:xfrm>
      </p:grpSpPr>
      <p:sp>
        <p:nvSpPr>
          <p:cNvPr id="499" name="Google Shape;499;p46"/>
          <p:cNvSpPr/>
          <p:nvPr/>
        </p:nvSpPr>
        <p:spPr>
          <a:xfrm>
            <a:off x="1663700" y="3835400"/>
            <a:ext cx="5994400" cy="17292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hlink"/>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endParaRPr sz="2500" b="1" i="0" u="sng"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3500" b="0" i="0" u="none" strike="noStrike" cap="none">
                <a:solidFill>
                  <a:srgbClr val="FF0000"/>
                </a:solidFill>
                <a:latin typeface="Calibri"/>
                <a:ea typeface="Calibri"/>
                <a:cs typeface="Calibri"/>
                <a:sym typeface="Calibri"/>
              </a:rPr>
              <a:t>Jennifer Cooley</a:t>
            </a:r>
            <a:endParaRPr sz="35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46"/>
          <p:cNvSpPr txBox="1"/>
          <p:nvPr/>
        </p:nvSpPr>
        <p:spPr>
          <a:xfrm>
            <a:off x="2247900" y="1397000"/>
            <a:ext cx="4737100" cy="153888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4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r>
              <a:rPr lang="en-US" sz="5000" b="1" i="0" u="none" strike="noStrike" cap="none">
                <a:solidFill>
                  <a:srgbClr val="000000"/>
                </a:solidFill>
                <a:latin typeface="Calibri"/>
                <a:ea typeface="Calibri"/>
                <a:cs typeface="Calibri"/>
                <a:sym typeface="Calibri"/>
              </a:rPr>
              <a:t>“Beatriz”</a:t>
            </a:r>
            <a:endParaRPr sz="5000" b="1" i="0" u="none" strike="noStrike" cap="none">
              <a:solidFill>
                <a:srgbClr val="000000"/>
              </a:solidFill>
              <a:latin typeface="Calibri"/>
              <a:ea typeface="Calibri"/>
              <a:cs typeface="Calibri"/>
              <a:sym typeface="Calibri"/>
            </a:endParaRPr>
          </a:p>
        </p:txBody>
      </p:sp>
      <p:sp>
        <p:nvSpPr>
          <p:cNvPr id="501" name="Google Shape;501;p46"/>
          <p:cNvSpPr txBox="1"/>
          <p:nvPr/>
        </p:nvSpPr>
        <p:spPr>
          <a:xfrm>
            <a:off x="1358900" y="3045480"/>
            <a:ext cx="64135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0" i="0" u="sng" strike="noStrike" cap="none">
                <a:solidFill>
                  <a:schemeClr val="hlink"/>
                </a:solidFill>
                <a:latin typeface="Calibri"/>
                <a:ea typeface="Calibri"/>
                <a:cs typeface="Calibri"/>
                <a:sym typeface="Calibri"/>
                <a:hlinkClick r:id="rId3"/>
              </a:rPr>
              <a:t>https://www.youtube.com/watch?v=n7tqnJCmpIc&amp;list=PLTifzqDcaHT3XFuM9XxjEOmGSFh3wZtI6&amp;index=3</a:t>
            </a:r>
            <a:r>
              <a:rPr lang="en-US" sz="1800" b="0" i="0" u="sng"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05"/>
        <p:cNvGrpSpPr/>
        <p:nvPr/>
      </p:nvGrpSpPr>
      <p:grpSpPr>
        <a:xfrm>
          <a:off x="0" y="0"/>
          <a:ext cx="0" cy="0"/>
          <a:chOff x="0" y="0"/>
          <a:chExt cx="0" cy="0"/>
        </a:xfrm>
      </p:grpSpPr>
      <p:sp>
        <p:nvSpPr>
          <p:cNvPr id="506" name="Google Shape;506;p47"/>
          <p:cNvSpPr txBox="1"/>
          <p:nvPr/>
        </p:nvSpPr>
        <p:spPr>
          <a:xfrm>
            <a:off x="2408296" y="3644900"/>
            <a:ext cx="4144904"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3200" b="1" i="0" u="none" strike="noStrike" cap="none">
              <a:solidFill>
                <a:srgbClr val="FCFCF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500" b="0" i="0" u="none" strike="noStrike" cap="none">
                <a:solidFill>
                  <a:srgbClr val="FF0000"/>
                </a:solidFill>
                <a:latin typeface="Calibri"/>
                <a:ea typeface="Calibri"/>
                <a:cs typeface="Calibri"/>
                <a:sym typeface="Calibri"/>
              </a:rPr>
              <a:t>Lauren Bonds</a:t>
            </a:r>
            <a:endParaRPr sz="3500" b="0" i="0" u="none" strike="noStrike" cap="none">
              <a:solidFill>
                <a:srgbClr val="FF0000"/>
              </a:solidFill>
              <a:latin typeface="Calibri"/>
              <a:ea typeface="Calibri"/>
              <a:cs typeface="Calibri"/>
              <a:sym typeface="Calibri"/>
            </a:endParaRPr>
          </a:p>
        </p:txBody>
      </p:sp>
      <p:sp>
        <p:nvSpPr>
          <p:cNvPr id="507" name="Google Shape;507;p47"/>
          <p:cNvSpPr txBox="1"/>
          <p:nvPr/>
        </p:nvSpPr>
        <p:spPr>
          <a:xfrm>
            <a:off x="2209800" y="2623641"/>
            <a:ext cx="5842000" cy="861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0" b="1" i="0" u="none" strike="noStrike" cap="none">
                <a:solidFill>
                  <a:srgbClr val="000000"/>
                </a:solidFill>
                <a:latin typeface="Calibri"/>
                <a:ea typeface="Calibri"/>
                <a:cs typeface="Calibri"/>
                <a:sym typeface="Calibri"/>
              </a:rPr>
              <a:t>Documenting cases</a:t>
            </a:r>
            <a:endParaRPr sz="5000" b="1" i="0" u="none"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11"/>
        <p:cNvGrpSpPr/>
        <p:nvPr/>
      </p:nvGrpSpPr>
      <p:grpSpPr>
        <a:xfrm>
          <a:off x="0" y="0"/>
          <a:ext cx="0" cy="0"/>
          <a:chOff x="0" y="0"/>
          <a:chExt cx="0" cy="0"/>
        </a:xfrm>
      </p:grpSpPr>
      <p:sp>
        <p:nvSpPr>
          <p:cNvPr id="512" name="Google Shape;512;p48"/>
          <p:cNvSpPr txBox="1"/>
          <p:nvPr/>
        </p:nvSpPr>
        <p:spPr>
          <a:xfrm>
            <a:off x="1878117" y="2391265"/>
            <a:ext cx="5796493"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dk1"/>
              </a:solidFill>
              <a:latin typeface="Calibri"/>
              <a:ea typeface="Calibri"/>
              <a:cs typeface="Calibri"/>
              <a:sym typeface="Calibri"/>
            </a:endParaRPr>
          </a:p>
        </p:txBody>
      </p:sp>
      <p:sp>
        <p:nvSpPr>
          <p:cNvPr id="513" name="Google Shape;513;p4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Documenting cases of sexual violence</a:t>
            </a:r>
            <a:endParaRPr sz="4400" b="1" i="0" u="none" strike="noStrike" cap="none">
              <a:solidFill>
                <a:srgbClr val="000000"/>
              </a:solidFill>
              <a:latin typeface="Calibri"/>
              <a:ea typeface="Calibri"/>
              <a:cs typeface="Calibri"/>
              <a:sym typeface="Calibri"/>
            </a:endParaRPr>
          </a:p>
        </p:txBody>
      </p:sp>
      <p:sp>
        <p:nvSpPr>
          <p:cNvPr id="514" name="Google Shape;514;p48"/>
          <p:cNvSpPr txBox="1">
            <a:spLocks noGrp="1"/>
          </p:cNvSpPr>
          <p:nvPr>
            <p:ph type="body" idx="1"/>
          </p:nvPr>
        </p:nvSpPr>
        <p:spPr>
          <a:xfrm>
            <a:off x="228600" y="1943100"/>
            <a:ext cx="8432800" cy="4525963"/>
          </a:xfrm>
          <a:prstGeom prst="rect">
            <a:avLst/>
          </a:prstGeom>
          <a:noFill/>
          <a:ln>
            <a:noFill/>
          </a:ln>
        </p:spPr>
        <p:txBody>
          <a:bodyPr spcFirstLastPara="1" wrap="square" lIns="91425" tIns="91425" rIns="91425" bIns="91425" anchor="t" anchorCtr="0">
            <a:noAutofit/>
          </a:bodyPr>
          <a:lstStyle/>
          <a:p>
            <a:pPr marL="482600" marR="0" lvl="0" indent="-457200" algn="l" rtl="0">
              <a:spcBef>
                <a:spcPts val="64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Strength of the Legal Claim Depends on Strength of the Evidence </a:t>
            </a:r>
            <a:endParaRPr sz="2800" b="0" i="0" u="none" strike="noStrike" cap="none">
              <a:solidFill>
                <a:schemeClr val="dk1"/>
              </a:solidFill>
              <a:latin typeface="Calibri"/>
              <a:ea typeface="Calibri"/>
              <a:cs typeface="Calibri"/>
              <a:sym typeface="Calibri"/>
            </a:endParaRPr>
          </a:p>
          <a:p>
            <a:pPr marL="482600" marR="0" lvl="0" indent="-457200" algn="l" rtl="0">
              <a:spcBef>
                <a:spcPts val="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When assisting workers w/ potential claims, think about what they need to show to make out a case:</a:t>
            </a:r>
            <a:endParaRPr/>
          </a:p>
          <a:p>
            <a:pPr marL="482600" marR="0" lvl="0" indent="-254000" algn="l" rtl="0">
              <a:spcBef>
                <a:spcPts val="0"/>
              </a:spcBef>
              <a:spcAft>
                <a:spcPts val="0"/>
              </a:spcAft>
              <a:buClr>
                <a:schemeClr val="dk1"/>
              </a:buClr>
              <a:buSzPts val="3200"/>
              <a:buFont typeface="Arial"/>
              <a:buNone/>
            </a:pPr>
            <a:endParaRPr sz="2800" b="0" i="0" u="none" strike="noStrike" cap="none">
              <a:solidFill>
                <a:schemeClr val="dk1"/>
              </a:solidFill>
              <a:latin typeface="Calibri"/>
              <a:ea typeface="Calibri"/>
              <a:cs typeface="Calibri"/>
              <a:sym typeface="Calibri"/>
            </a:endParaRPr>
          </a:p>
          <a:p>
            <a:pPr marL="914400" marR="0" lvl="1" indent="-4064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Severe or Pervasive: </a:t>
            </a:r>
            <a:endParaRPr sz="2800" b="0" i="0" u="none" strike="noStrike" cap="none">
              <a:solidFill>
                <a:schemeClr val="dk1"/>
              </a:solidFill>
              <a:latin typeface="Calibri"/>
              <a:ea typeface="Calibri"/>
              <a:cs typeface="Calibri"/>
              <a:sym typeface="Calibri"/>
            </a:endParaRPr>
          </a:p>
          <a:p>
            <a:pPr marL="133350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Severe: Documents from hospital visit? </a:t>
            </a:r>
            <a:endParaRPr sz="2400" b="0" i="0" u="none" strike="noStrike" cap="none">
              <a:solidFill>
                <a:schemeClr val="dk1"/>
              </a:solidFill>
              <a:latin typeface="Calibri"/>
              <a:ea typeface="Calibri"/>
              <a:cs typeface="Calibri"/>
              <a:sym typeface="Calibri"/>
            </a:endParaRPr>
          </a:p>
          <a:p>
            <a:pPr marL="133350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Pervasive: Notebook to write down every comment, or tell the worker to text you every time they are touched, are told an offensive statement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19"/>
        <p:cNvGrpSpPr/>
        <p:nvPr/>
      </p:nvGrpSpPr>
      <p:grpSpPr>
        <a:xfrm>
          <a:off x="0" y="0"/>
          <a:ext cx="0" cy="0"/>
          <a:chOff x="0" y="0"/>
          <a:chExt cx="0" cy="0"/>
        </a:xfrm>
      </p:grpSpPr>
      <p:sp>
        <p:nvSpPr>
          <p:cNvPr id="520" name="Google Shape;520;p49"/>
          <p:cNvSpPr txBox="1">
            <a:spLocks noGrp="1"/>
          </p:cNvSpPr>
          <p:nvPr>
            <p:ph type="title"/>
          </p:nvPr>
        </p:nvSpPr>
        <p:spPr>
          <a:xfrm>
            <a:off x="127000" y="274638"/>
            <a:ext cx="8826500" cy="1143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4400"/>
              <a:buFont typeface="Calibri"/>
              <a:buNone/>
            </a:pPr>
            <a:endParaRPr sz="4400" b="0" i="0" u="none" strike="noStrike" cap="none">
              <a:solidFill>
                <a:srgbClr val="00FFFF"/>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r>
              <a:rPr lang="en-US" sz="4400" b="1" i="0" u="none" strike="noStrike" cap="none">
                <a:solidFill>
                  <a:schemeClr val="dk1"/>
                </a:solidFill>
                <a:latin typeface="Calibri"/>
                <a:ea typeface="Calibri"/>
                <a:cs typeface="Calibri"/>
                <a:sym typeface="Calibri"/>
              </a:rPr>
              <a:t>Documenting cases of sexual violence (Contd.) </a:t>
            </a:r>
            <a:endParaRPr sz="44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lt1"/>
              </a:buClr>
              <a:buSzPts val="4400"/>
              <a:buFont typeface="Calibri"/>
              <a:buNone/>
            </a:pPr>
            <a:endParaRPr sz="4400" b="0" i="0" u="none" strike="noStrike" cap="none">
              <a:solidFill>
                <a:schemeClr val="lt1"/>
              </a:solidFill>
              <a:latin typeface="Calibri"/>
              <a:ea typeface="Calibri"/>
              <a:cs typeface="Calibri"/>
              <a:sym typeface="Calibri"/>
            </a:endParaRPr>
          </a:p>
        </p:txBody>
      </p:sp>
      <p:sp>
        <p:nvSpPr>
          <p:cNvPr id="521" name="Google Shape;521;p49"/>
          <p:cNvSpPr txBox="1">
            <a:spLocks noGrp="1"/>
          </p:cNvSpPr>
          <p:nvPr>
            <p:ph type="body" idx="1"/>
          </p:nvPr>
        </p:nvSpPr>
        <p:spPr>
          <a:xfrm>
            <a:off x="279400" y="2108200"/>
            <a:ext cx="8432800" cy="4051450"/>
          </a:xfrm>
          <a:prstGeom prst="rect">
            <a:avLst/>
          </a:prstGeom>
          <a:noFill/>
          <a:ln>
            <a:noFill/>
          </a:ln>
        </p:spPr>
        <p:txBody>
          <a:bodyPr spcFirstLastPara="1" wrap="square" lIns="91425" tIns="91425" rIns="91425" bIns="91425" anchor="t" anchorCtr="0">
            <a:noAutofit/>
          </a:bodyPr>
          <a:lstStyle/>
          <a:p>
            <a:pPr marL="825500" marR="0" lvl="0" indent="-342900" algn="l" rtl="0">
              <a:spcBef>
                <a:spcPts val="640"/>
              </a:spcBef>
              <a:spcAft>
                <a:spcPts val="0"/>
              </a:spcAft>
              <a:buClr>
                <a:srgbClr val="000000"/>
              </a:buClr>
              <a:buSzPts val="3200"/>
              <a:buFont typeface="Arial"/>
              <a:buChar char="•"/>
            </a:pPr>
            <a:r>
              <a:rPr lang="en-US" sz="2600" b="0" i="0" u="none" strike="noStrike" cap="none">
                <a:solidFill>
                  <a:srgbClr val="000000"/>
                </a:solidFill>
                <a:latin typeface="Calibri"/>
                <a:ea typeface="Calibri"/>
                <a:cs typeface="Calibri"/>
                <a:sym typeface="Calibri"/>
              </a:rPr>
              <a:t>Employer Knew or Should Have Known:</a:t>
            </a:r>
            <a:endParaRPr sz="2600" b="0" i="0" u="none" strike="noStrike" cap="none">
              <a:solidFill>
                <a:srgbClr val="000000"/>
              </a:solidFill>
              <a:latin typeface="Calibri"/>
              <a:ea typeface="Calibri"/>
              <a:cs typeface="Calibri"/>
              <a:sym typeface="Calibri"/>
            </a:endParaRPr>
          </a:p>
          <a:p>
            <a:pPr marL="1308100" marR="0" lvl="1" indent="-342900" algn="l" rtl="0">
              <a:spcBef>
                <a:spcPts val="0"/>
              </a:spcBef>
              <a:spcAft>
                <a:spcPts val="0"/>
              </a:spcAft>
              <a:buClr>
                <a:srgbClr val="000000"/>
              </a:buClr>
              <a:buSzPts val="2800"/>
              <a:buFont typeface="Arial"/>
              <a:buChar char="–"/>
            </a:pPr>
            <a:r>
              <a:rPr lang="en-US" sz="2600" b="0" i="0" u="none" strike="noStrike" cap="none">
                <a:solidFill>
                  <a:srgbClr val="000000"/>
                </a:solidFill>
                <a:latin typeface="Calibri"/>
                <a:ea typeface="Calibri"/>
                <a:cs typeface="Calibri"/>
                <a:sym typeface="Calibri"/>
              </a:rPr>
              <a:t>Record meetings w/ supervisor where complaints are made (if allowed in your state), take pictures of documents/complaints you file with HR</a:t>
            </a:r>
            <a:endParaRPr/>
          </a:p>
          <a:p>
            <a:pPr marL="965200" marR="0" lvl="1" indent="0" algn="l" rtl="0">
              <a:spcBef>
                <a:spcPts val="0"/>
              </a:spcBef>
              <a:spcAft>
                <a:spcPts val="0"/>
              </a:spcAft>
              <a:buClr>
                <a:schemeClr val="lt1"/>
              </a:buClr>
              <a:buSzPts val="2800"/>
              <a:buFont typeface="Arial"/>
              <a:buNone/>
            </a:pPr>
            <a:endParaRPr sz="2600" b="0" i="0" u="none" strike="noStrike" cap="none">
              <a:solidFill>
                <a:srgbClr val="000000"/>
              </a:solidFill>
              <a:latin typeface="Calibri"/>
              <a:ea typeface="Calibri"/>
              <a:cs typeface="Calibri"/>
              <a:sym typeface="Calibri"/>
            </a:endParaRPr>
          </a:p>
          <a:p>
            <a:pPr marL="825500" marR="0" lvl="0" indent="-342900" algn="l" rtl="0">
              <a:spcBef>
                <a:spcPts val="0"/>
              </a:spcBef>
              <a:spcAft>
                <a:spcPts val="0"/>
              </a:spcAft>
              <a:buClr>
                <a:srgbClr val="000000"/>
              </a:buClr>
              <a:buSzPts val="3200"/>
              <a:buFont typeface="Arial"/>
              <a:buChar char="•"/>
            </a:pPr>
            <a:r>
              <a:rPr lang="en-US" sz="2600" b="0" i="0" u="none" strike="noStrike" cap="none">
                <a:solidFill>
                  <a:srgbClr val="000000"/>
                </a:solidFill>
                <a:latin typeface="Calibri"/>
                <a:ea typeface="Calibri"/>
                <a:cs typeface="Calibri"/>
                <a:sym typeface="Calibri"/>
              </a:rPr>
              <a:t>Help collect anything that Supports Your Case:</a:t>
            </a:r>
            <a:endParaRPr sz="2600" b="0" i="0" u="none" strike="noStrike" cap="none">
              <a:solidFill>
                <a:srgbClr val="000000"/>
              </a:solidFill>
              <a:latin typeface="Calibri"/>
              <a:ea typeface="Calibri"/>
              <a:cs typeface="Calibri"/>
              <a:sym typeface="Calibri"/>
            </a:endParaRPr>
          </a:p>
          <a:p>
            <a:pPr marL="1308100" marR="0" lvl="1" indent="-342900" algn="l" rtl="0">
              <a:spcBef>
                <a:spcPts val="0"/>
              </a:spcBef>
              <a:spcAft>
                <a:spcPts val="0"/>
              </a:spcAft>
              <a:buClr>
                <a:srgbClr val="000000"/>
              </a:buClr>
              <a:buSzPts val="2800"/>
              <a:buFont typeface="Arial"/>
              <a:buChar char="–"/>
            </a:pPr>
            <a:r>
              <a:rPr lang="en-US" sz="2600" b="0" i="0" u="none" strike="noStrike" cap="none">
                <a:solidFill>
                  <a:srgbClr val="000000"/>
                </a:solidFill>
                <a:latin typeface="Calibri"/>
                <a:ea typeface="Calibri"/>
                <a:cs typeface="Calibri"/>
                <a:sym typeface="Calibri"/>
              </a:rPr>
              <a:t>Witnesses?</a:t>
            </a:r>
            <a:endParaRPr sz="2600" b="0" i="0" u="none" strike="noStrike" cap="none">
              <a:solidFill>
                <a:srgbClr val="000000"/>
              </a:solidFill>
              <a:latin typeface="Calibri"/>
              <a:ea typeface="Calibri"/>
              <a:cs typeface="Calibri"/>
              <a:sym typeface="Calibri"/>
            </a:endParaRPr>
          </a:p>
          <a:p>
            <a:pPr marL="1308100" marR="0" lvl="1" indent="-342900" algn="l" rtl="0">
              <a:spcBef>
                <a:spcPts val="0"/>
              </a:spcBef>
              <a:spcAft>
                <a:spcPts val="0"/>
              </a:spcAft>
              <a:buClr>
                <a:srgbClr val="000000"/>
              </a:buClr>
              <a:buSzPts val="2800"/>
              <a:buFont typeface="Arial"/>
              <a:buChar char="–"/>
            </a:pPr>
            <a:r>
              <a:rPr lang="en-US" sz="2600" b="0" i="0" u="none" strike="noStrike" cap="none">
                <a:solidFill>
                  <a:srgbClr val="000000"/>
                </a:solidFill>
                <a:latin typeface="Calibri"/>
                <a:ea typeface="Calibri"/>
                <a:cs typeface="Calibri"/>
                <a:sym typeface="Calibri"/>
              </a:rPr>
              <a:t>Cameras at the worksite that could have captured incident?</a:t>
            </a:r>
            <a:endParaRPr sz="2600" b="0" i="0" u="none" strike="noStrike" cap="none">
              <a:solidFill>
                <a:srgbClr val="000000"/>
              </a:solidFill>
              <a:latin typeface="Calibri"/>
              <a:ea typeface="Calibri"/>
              <a:cs typeface="Calibri"/>
              <a:sym typeface="Calibri"/>
            </a:endParaRPr>
          </a:p>
          <a:p>
            <a:pPr marL="1308100" marR="0" lvl="1" indent="-342900" algn="l" rtl="0">
              <a:spcBef>
                <a:spcPts val="0"/>
              </a:spcBef>
              <a:spcAft>
                <a:spcPts val="0"/>
              </a:spcAft>
              <a:buClr>
                <a:srgbClr val="000000"/>
              </a:buClr>
              <a:buSzPts val="2800"/>
              <a:buFont typeface="Arial"/>
              <a:buChar char="–"/>
            </a:pPr>
            <a:r>
              <a:rPr lang="en-US" sz="2600" b="0" i="0" u="none" strike="noStrike" cap="none">
                <a:solidFill>
                  <a:srgbClr val="000000"/>
                </a:solidFill>
                <a:latin typeface="Calibri"/>
                <a:ea typeface="Calibri"/>
                <a:cs typeface="Calibri"/>
                <a:sym typeface="Calibri"/>
              </a:rPr>
              <a:t>Inappropriate text messages?</a:t>
            </a:r>
            <a:endParaRPr sz="2600" b="0" i="0" u="none" strike="noStrike" cap="non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25"/>
        <p:cNvGrpSpPr/>
        <p:nvPr/>
      </p:nvGrpSpPr>
      <p:grpSpPr>
        <a:xfrm>
          <a:off x="0" y="0"/>
          <a:ext cx="0" cy="0"/>
          <a:chOff x="0" y="0"/>
          <a:chExt cx="0" cy="0"/>
        </a:xfrm>
      </p:grpSpPr>
      <p:sp>
        <p:nvSpPr>
          <p:cNvPr id="526" name="Google Shape;526;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VIOLENCE IS VIOLENCE</a:t>
            </a:r>
            <a:endParaRPr sz="4400" b="1" i="0" u="none" strike="noStrike" cap="none">
              <a:solidFill>
                <a:srgbClr val="000000"/>
              </a:solidFill>
              <a:latin typeface="Calibri"/>
              <a:ea typeface="Calibri"/>
              <a:cs typeface="Calibri"/>
              <a:sym typeface="Calibri"/>
            </a:endParaRPr>
          </a:p>
        </p:txBody>
      </p:sp>
      <p:sp>
        <p:nvSpPr>
          <p:cNvPr id="527" name="Google Shape;527;p50"/>
          <p:cNvSpPr txBox="1">
            <a:spLocks noGrp="1"/>
          </p:cNvSpPr>
          <p:nvPr>
            <p:ph type="body" idx="1"/>
          </p:nvPr>
        </p:nvSpPr>
        <p:spPr>
          <a:xfrm>
            <a:off x="457200" y="1549400"/>
            <a:ext cx="8229600" cy="5041900"/>
          </a:xfrm>
          <a:prstGeom prst="rect">
            <a:avLst/>
          </a:prstGeom>
          <a:noFill/>
          <a:ln>
            <a:noFill/>
          </a:ln>
        </p:spPr>
        <p:txBody>
          <a:bodyPr spcFirstLastPara="1" wrap="square" lIns="91425" tIns="45700" rIns="91425" bIns="45700" anchor="t" anchorCtr="0">
            <a:noAutofit/>
          </a:bodyPr>
          <a:lstStyle/>
          <a:p>
            <a:pPr marL="452628" marR="0" lvl="0" indent="-342900" algn="l" rtl="0">
              <a:lnSpc>
                <a:spcPct val="80000"/>
              </a:lnSpc>
              <a:spcBef>
                <a:spcPts val="0"/>
              </a:spcBef>
              <a:spcAft>
                <a:spcPts val="0"/>
              </a:spcAft>
              <a:buClr>
                <a:schemeClr val="dk1"/>
              </a:buClr>
              <a:buSzPts val="2960"/>
              <a:buFont typeface="Arial"/>
              <a:buChar char="•"/>
            </a:pPr>
            <a:r>
              <a:rPr lang="en-US" sz="2700" b="0" i="0" u="none" strike="noStrike" cap="none">
                <a:solidFill>
                  <a:schemeClr val="dk1"/>
                </a:solidFill>
                <a:latin typeface="Calibri"/>
                <a:ea typeface="Calibri"/>
                <a:cs typeface="Calibri"/>
                <a:sym typeface="Calibri"/>
              </a:rPr>
              <a:t>Sexual violence and assault in the workplace </a:t>
            </a:r>
            <a:r>
              <a:rPr lang="en-US" sz="2700" b="1" i="1" u="none" strike="noStrike" cap="none">
                <a:solidFill>
                  <a:schemeClr val="dk1"/>
                </a:solidFill>
                <a:latin typeface="Calibri"/>
                <a:ea typeface="Calibri"/>
                <a:cs typeface="Calibri"/>
                <a:sym typeface="Calibri"/>
              </a:rPr>
              <a:t>is a form of sexual harassment</a:t>
            </a:r>
            <a:endParaRPr/>
          </a:p>
          <a:p>
            <a:pPr marL="109728" marR="0" lvl="0" indent="0" algn="l" rtl="0">
              <a:lnSpc>
                <a:spcPct val="80000"/>
              </a:lnSpc>
              <a:spcBef>
                <a:spcPts val="0"/>
              </a:spcBef>
              <a:spcAft>
                <a:spcPts val="0"/>
              </a:spcAft>
              <a:buClr>
                <a:schemeClr val="dk1"/>
              </a:buClr>
              <a:buSzPts val="2960"/>
              <a:buFont typeface="Arial"/>
              <a:buNone/>
            </a:pPr>
            <a:endParaRPr sz="2700" b="0" i="0" u="none" strike="noStrike" cap="none">
              <a:solidFill>
                <a:schemeClr val="lt1"/>
              </a:solidFill>
              <a:latin typeface="Calibri"/>
              <a:ea typeface="Calibri"/>
              <a:cs typeface="Calibri"/>
              <a:sym typeface="Calibri"/>
            </a:endParaRPr>
          </a:p>
          <a:p>
            <a:pPr marL="452628" marR="0" lvl="0" indent="-342900" algn="l" rtl="0">
              <a:lnSpc>
                <a:spcPct val="80000"/>
              </a:lnSpc>
              <a:spcBef>
                <a:spcPts val="592"/>
              </a:spcBef>
              <a:spcAft>
                <a:spcPts val="0"/>
              </a:spcAft>
              <a:buClr>
                <a:schemeClr val="dk1"/>
              </a:buClr>
              <a:buSzPts val="2960"/>
              <a:buFont typeface="Arial"/>
              <a:buChar char="•"/>
            </a:pPr>
            <a:r>
              <a:rPr lang="en-US" sz="2700" b="0" i="0" u="none" strike="noStrike" cap="none">
                <a:solidFill>
                  <a:schemeClr val="dk1"/>
                </a:solidFill>
                <a:latin typeface="Calibri"/>
                <a:ea typeface="Calibri"/>
                <a:cs typeface="Calibri"/>
                <a:sym typeface="Calibri"/>
              </a:rPr>
              <a:t>Title VII of the Civil Rights Act of 1964 prohibits race, color, sex, national origin and religion discrimination;  </a:t>
            </a:r>
            <a:r>
              <a:rPr lang="en-US" sz="2700" b="1" i="0" u="none" strike="noStrike" cap="none">
                <a:solidFill>
                  <a:schemeClr val="dk1"/>
                </a:solidFill>
                <a:latin typeface="Calibri"/>
                <a:ea typeface="Calibri"/>
                <a:cs typeface="Calibri"/>
                <a:sym typeface="Calibri"/>
              </a:rPr>
              <a:t>Equal Employment Opportunity Commission</a:t>
            </a:r>
            <a:r>
              <a:rPr lang="en-US" sz="2700" b="0" i="0" u="none" strike="noStrike" cap="none">
                <a:solidFill>
                  <a:schemeClr val="dk1"/>
                </a:solidFill>
                <a:latin typeface="Calibri"/>
                <a:ea typeface="Calibri"/>
                <a:cs typeface="Calibri"/>
                <a:sym typeface="Calibri"/>
              </a:rPr>
              <a:t> investigates and litigates</a:t>
            </a:r>
            <a:endParaRPr/>
          </a:p>
          <a:p>
            <a:pPr marL="109728" marR="0" lvl="0" indent="0" algn="l" rtl="0">
              <a:lnSpc>
                <a:spcPct val="80000"/>
              </a:lnSpc>
              <a:spcBef>
                <a:spcPts val="592"/>
              </a:spcBef>
              <a:spcAft>
                <a:spcPts val="0"/>
              </a:spcAft>
              <a:buClr>
                <a:schemeClr val="dk1"/>
              </a:buClr>
              <a:buSzPts val="2960"/>
              <a:buFont typeface="Arial"/>
              <a:buNone/>
            </a:pPr>
            <a:endParaRPr sz="2700" b="0" i="0" u="none" strike="noStrike" cap="none">
              <a:solidFill>
                <a:schemeClr val="lt1"/>
              </a:solidFill>
              <a:latin typeface="Calibri"/>
              <a:ea typeface="Calibri"/>
              <a:cs typeface="Calibri"/>
              <a:sym typeface="Calibri"/>
            </a:endParaRPr>
          </a:p>
          <a:p>
            <a:pPr marL="452628" marR="0" lvl="0" indent="-342900" algn="l" rtl="0">
              <a:lnSpc>
                <a:spcPct val="80000"/>
              </a:lnSpc>
              <a:spcBef>
                <a:spcPts val="592"/>
              </a:spcBef>
              <a:spcAft>
                <a:spcPts val="0"/>
              </a:spcAft>
              <a:buClr>
                <a:schemeClr val="dk1"/>
              </a:buClr>
              <a:buSzPts val="2960"/>
              <a:buFont typeface="Arial"/>
              <a:buChar char="•"/>
            </a:pPr>
            <a:r>
              <a:rPr lang="en-US" sz="2700" b="0" i="0" u="none" strike="noStrike" cap="none">
                <a:solidFill>
                  <a:schemeClr val="dk1"/>
                </a:solidFill>
                <a:latin typeface="Calibri"/>
                <a:ea typeface="Calibri"/>
                <a:cs typeface="Calibri"/>
                <a:sym typeface="Calibri"/>
              </a:rPr>
              <a:t>Sexual Assault criminal action: target abusers, criminal justice </a:t>
            </a:r>
            <a:endParaRPr sz="2700" b="0" i="0" u="none" strike="noStrike" cap="none">
              <a:solidFill>
                <a:schemeClr val="dk1"/>
              </a:solidFill>
              <a:latin typeface="Calibri"/>
              <a:ea typeface="Calibri"/>
              <a:cs typeface="Calibri"/>
              <a:sym typeface="Calibri"/>
            </a:endParaRPr>
          </a:p>
          <a:p>
            <a:pPr marL="109728" marR="0" lvl="0" indent="0" algn="l" rtl="0">
              <a:lnSpc>
                <a:spcPct val="80000"/>
              </a:lnSpc>
              <a:spcBef>
                <a:spcPts val="592"/>
              </a:spcBef>
              <a:spcAft>
                <a:spcPts val="0"/>
              </a:spcAft>
              <a:buClr>
                <a:schemeClr val="dk1"/>
              </a:buClr>
              <a:buSzPts val="2960"/>
              <a:buFont typeface="Arial"/>
              <a:buNone/>
            </a:pPr>
            <a:endParaRPr sz="2700" b="0" i="0" u="none" strike="noStrike" cap="none">
              <a:solidFill>
                <a:schemeClr val="lt1"/>
              </a:solidFill>
              <a:latin typeface="Calibri"/>
              <a:ea typeface="Calibri"/>
              <a:cs typeface="Calibri"/>
              <a:sym typeface="Calibri"/>
            </a:endParaRPr>
          </a:p>
          <a:p>
            <a:pPr marL="452628" marR="0" lvl="0" indent="-342900" algn="l" rtl="0">
              <a:lnSpc>
                <a:spcPct val="80000"/>
              </a:lnSpc>
              <a:spcBef>
                <a:spcPts val="592"/>
              </a:spcBef>
              <a:spcAft>
                <a:spcPts val="0"/>
              </a:spcAft>
              <a:buClr>
                <a:schemeClr val="dk1"/>
              </a:buClr>
              <a:buSzPts val="2960"/>
              <a:buFont typeface="Arial"/>
              <a:buChar char="•"/>
            </a:pPr>
            <a:r>
              <a:rPr lang="en-US" sz="2700" b="0" i="0" u="none" strike="noStrike" cap="none">
                <a:solidFill>
                  <a:schemeClr val="dk1"/>
                </a:solidFill>
                <a:latin typeface="Calibri"/>
                <a:ea typeface="Calibri"/>
                <a:cs typeface="Calibri"/>
                <a:sym typeface="Calibri"/>
              </a:rPr>
              <a:t>Sexual Harassment civil lawsuit:  </a:t>
            </a:r>
            <a:r>
              <a:rPr lang="en-US" sz="2700" b="1" i="0" u="none" strike="noStrike" cap="none">
                <a:solidFill>
                  <a:schemeClr val="dk1"/>
                </a:solidFill>
                <a:latin typeface="Calibri"/>
                <a:ea typeface="Calibri"/>
                <a:cs typeface="Calibri"/>
                <a:sym typeface="Calibri"/>
              </a:rPr>
              <a:t>target is company for $$ and changes in company practices</a:t>
            </a:r>
            <a:endParaRPr sz="2700" b="0" i="0" u="none" strike="noStrike" cap="none">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31"/>
        <p:cNvGrpSpPr/>
        <p:nvPr/>
      </p:nvGrpSpPr>
      <p:grpSpPr>
        <a:xfrm>
          <a:off x="0" y="0"/>
          <a:ext cx="0" cy="0"/>
          <a:chOff x="0" y="0"/>
          <a:chExt cx="0" cy="0"/>
        </a:xfrm>
      </p:grpSpPr>
      <p:sp>
        <p:nvSpPr>
          <p:cNvPr id="532" name="Google Shape;532;p51"/>
          <p:cNvSpPr txBox="1">
            <a:spLocks noGrp="1"/>
          </p:cNvSpPr>
          <p:nvPr>
            <p:ph type="title"/>
          </p:nvPr>
        </p:nvSpPr>
        <p:spPr>
          <a:xfrm>
            <a:off x="254000" y="71438"/>
            <a:ext cx="8534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4100" b="1" i="0" u="none" strike="noStrike" cap="none">
                <a:solidFill>
                  <a:srgbClr val="000000"/>
                </a:solidFill>
                <a:latin typeface="Calibri"/>
                <a:ea typeface="Calibri"/>
                <a:cs typeface="Calibri"/>
                <a:sym typeface="Calibri"/>
              </a:rPr>
              <a:t>Vulnerable workers: Priority for EEOC</a:t>
            </a:r>
            <a:endParaRPr sz="4100" b="1" i="0" u="none" strike="noStrike" cap="none">
              <a:solidFill>
                <a:srgbClr val="000000"/>
              </a:solidFill>
              <a:latin typeface="Calibri"/>
              <a:ea typeface="Calibri"/>
              <a:cs typeface="Calibri"/>
              <a:sym typeface="Calibri"/>
            </a:endParaRPr>
          </a:p>
        </p:txBody>
      </p:sp>
      <p:sp>
        <p:nvSpPr>
          <p:cNvPr id="533" name="Google Shape;533;p51"/>
          <p:cNvSpPr txBox="1">
            <a:spLocks noGrp="1"/>
          </p:cNvSpPr>
          <p:nvPr>
            <p:ph type="body" idx="1"/>
          </p:nvPr>
        </p:nvSpPr>
        <p:spPr>
          <a:xfrm>
            <a:off x="464525" y="1422400"/>
            <a:ext cx="8069875" cy="4102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800" b="0" i="0" u="none" strike="noStrike" cap="none">
                <a:solidFill>
                  <a:srgbClr val="000000"/>
                </a:solidFill>
                <a:latin typeface="Calibri"/>
                <a:ea typeface="Calibri"/>
                <a:cs typeface="Calibri"/>
                <a:sym typeface="Calibri"/>
              </a:rPr>
              <a:t>Immigrant, Migrant, and Vulnerable Workers priority under the National Strategic Enforcement Plan-since 2012 </a:t>
            </a:r>
            <a:endParaRPr sz="2800" b="0" i="0" u="none" strike="noStrike" cap="none">
              <a:solidFill>
                <a:srgbClr val="000000"/>
              </a:solidFill>
              <a:latin typeface="Calibri"/>
              <a:ea typeface="Calibri"/>
              <a:cs typeface="Calibri"/>
              <a:sym typeface="Calibri"/>
            </a:endParaRPr>
          </a:p>
          <a:p>
            <a:pPr marL="342900" marR="0" lvl="0" indent="-342900" algn="l" rtl="0">
              <a:lnSpc>
                <a:spcPct val="90000"/>
              </a:lnSpc>
              <a:spcBef>
                <a:spcPts val="0"/>
              </a:spcBef>
              <a:spcAft>
                <a:spcPts val="0"/>
              </a:spcAft>
              <a:buClr>
                <a:schemeClr val="dk1"/>
              </a:buClr>
              <a:buSzPts val="2960"/>
              <a:buFont typeface="Arial"/>
              <a:buChar char="•"/>
            </a:pPr>
            <a:r>
              <a:rPr lang="en-US" sz="2800" b="0" i="0" u="none" strike="noStrike" cap="none">
                <a:solidFill>
                  <a:srgbClr val="000000"/>
                </a:solidFill>
                <a:latin typeface="Calibri"/>
                <a:ea typeface="Calibri"/>
                <a:cs typeface="Calibri"/>
                <a:sym typeface="Calibri"/>
              </a:rPr>
              <a:t>Agriculture, service industry, restaurant, janitors</a:t>
            </a:r>
            <a:endParaRPr sz="2800" b="0" i="0" u="none" strike="noStrike" cap="none">
              <a:solidFill>
                <a:srgbClr val="000000"/>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800" b="0" i="0" u="none" strike="noStrike" cap="none">
                <a:solidFill>
                  <a:srgbClr val="000000"/>
                </a:solidFill>
                <a:latin typeface="Calibri"/>
                <a:ea typeface="Calibri"/>
                <a:cs typeface="Calibri"/>
                <a:sym typeface="Calibri"/>
              </a:rPr>
              <a:t>Need to collaborate with public interest groups, advocates; </a:t>
            </a:r>
            <a:r>
              <a:rPr lang="en-US" sz="2800" b="1" i="1" u="none" strike="noStrike" cap="none">
                <a:solidFill>
                  <a:srgbClr val="000000"/>
                </a:solidFill>
                <a:latin typeface="Calibri"/>
                <a:ea typeface="Calibri"/>
                <a:cs typeface="Calibri"/>
                <a:sym typeface="Calibri"/>
              </a:rPr>
              <a:t>sexual assault program staff may be the “first line” to identify harassment</a:t>
            </a:r>
            <a:endParaRPr sz="2800" b="1" i="1" u="none" strike="noStrike" cap="none">
              <a:solidFill>
                <a:srgbClr val="000000"/>
              </a:solidFill>
              <a:latin typeface="Calibri"/>
              <a:ea typeface="Calibri"/>
              <a:cs typeface="Calibri"/>
              <a:sym typeface="Calibri"/>
            </a:endParaRPr>
          </a:p>
        </p:txBody>
      </p:sp>
      <p:pic>
        <p:nvPicPr>
          <p:cNvPr id="534" name="Google Shape;534;p51"/>
          <p:cNvPicPr preferRelativeResize="0"/>
          <p:nvPr/>
        </p:nvPicPr>
        <p:blipFill rotWithShape="1">
          <a:blip r:embed="rId3">
            <a:alphaModFix/>
          </a:blip>
          <a:srcRect/>
          <a:stretch/>
        </p:blipFill>
        <p:spPr>
          <a:xfrm>
            <a:off x="6019800" y="4089400"/>
            <a:ext cx="2768600" cy="2705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38"/>
        <p:cNvGrpSpPr/>
        <p:nvPr/>
      </p:nvGrpSpPr>
      <p:grpSpPr>
        <a:xfrm>
          <a:off x="0" y="0"/>
          <a:ext cx="0" cy="0"/>
          <a:chOff x="0" y="0"/>
          <a:chExt cx="0" cy="0"/>
        </a:xfrm>
      </p:grpSpPr>
      <p:sp>
        <p:nvSpPr>
          <p:cNvPr id="539" name="Google Shape;539;p52"/>
          <p:cNvSpPr txBox="1">
            <a:spLocks noGrp="1"/>
          </p:cNvSpPr>
          <p:nvPr>
            <p:ph type="title"/>
          </p:nvPr>
        </p:nvSpPr>
        <p:spPr>
          <a:xfrm>
            <a:off x="508875" y="6798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Remedies</a:t>
            </a:r>
            <a:endParaRPr sz="4400" b="1" i="0" u="none" strike="noStrike" cap="none">
              <a:solidFill>
                <a:srgbClr val="000000"/>
              </a:solidFill>
              <a:latin typeface="Calibri"/>
              <a:ea typeface="Calibri"/>
              <a:cs typeface="Calibri"/>
              <a:sym typeface="Calibri"/>
            </a:endParaRPr>
          </a:p>
        </p:txBody>
      </p:sp>
      <p:sp>
        <p:nvSpPr>
          <p:cNvPr id="540" name="Google Shape;540;p52"/>
          <p:cNvSpPr txBox="1">
            <a:spLocks noGrp="1"/>
          </p:cNvSpPr>
          <p:nvPr>
            <p:ph type="body" idx="1"/>
          </p:nvPr>
        </p:nvSpPr>
        <p:spPr>
          <a:xfrm>
            <a:off x="457200" y="116595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1" i="0" u="none" strike="noStrike" cap="none">
                <a:solidFill>
                  <a:srgbClr val="000000"/>
                </a:solidFill>
                <a:latin typeface="Calibri"/>
                <a:ea typeface="Calibri"/>
                <a:cs typeface="Calibri"/>
                <a:sym typeface="Calibri"/>
              </a:rPr>
              <a:t>Monetary ($) </a:t>
            </a:r>
            <a:endParaRPr sz="2800" b="1" i="0" u="none" strike="noStrike" cap="none">
              <a:solidFill>
                <a:srgbClr val="000000"/>
              </a:solidFill>
              <a:latin typeface="Calibri"/>
              <a:ea typeface="Calibri"/>
              <a:cs typeface="Calibri"/>
              <a:sym typeface="Calibri"/>
            </a:endParaRPr>
          </a:p>
          <a:p>
            <a:pPr marL="742950" marR="0" lvl="1" indent="-28575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Remedy is $ for victims of harassment (backpay, reinstatement, compensatory damages (</a:t>
            </a:r>
            <a:r>
              <a:rPr lang="en-US" sz="2800" b="1" i="1" u="none" strike="noStrike" cap="none">
                <a:solidFill>
                  <a:schemeClr val="dk1"/>
                </a:solidFill>
                <a:latin typeface="Calibri"/>
                <a:ea typeface="Calibri"/>
                <a:cs typeface="Calibri"/>
                <a:sym typeface="Calibri"/>
              </a:rPr>
              <a:t>emotional distress, pain and suffering), punitive damages, $300k CAP</a:t>
            </a:r>
            <a:r>
              <a:rPr lang="en-US" sz="2800" b="0" i="0" u="none" strike="noStrike" cap="none">
                <a:solidFill>
                  <a:schemeClr val="dk1"/>
                </a:solidFill>
                <a:latin typeface="Calibri"/>
                <a:ea typeface="Calibri"/>
                <a:cs typeface="Calibri"/>
                <a:sym typeface="Calibri"/>
              </a:rPr>
              <a:t>)</a:t>
            </a:r>
            <a:endParaRPr sz="2800" b="0" i="0" u="none" strike="noStrike" cap="none">
              <a:solidFill>
                <a:schemeClr val="lt1"/>
              </a:solidFill>
              <a:latin typeface="Calibri"/>
              <a:ea typeface="Calibri"/>
              <a:cs typeface="Calibri"/>
              <a:sym typeface="Calibri"/>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Remedy may also include $ for those who were retaliated against as witnesses</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SzPts val="2800"/>
              <a:buFont typeface="Arial"/>
              <a:buChar char="•"/>
            </a:pPr>
            <a:r>
              <a:rPr lang="en-US" sz="2800" b="1" i="0" u="none" strike="noStrike" cap="none">
                <a:solidFill>
                  <a:srgbClr val="000000"/>
                </a:solidFill>
                <a:latin typeface="Calibri"/>
                <a:ea typeface="Calibri"/>
                <a:cs typeface="Calibri"/>
                <a:sym typeface="Calibri"/>
              </a:rPr>
              <a:t>Non-monetary</a:t>
            </a:r>
            <a:endParaRPr sz="2800" b="1" i="0" u="none" strike="noStrike" cap="none">
              <a:solidFill>
                <a:srgbClr val="000000"/>
              </a:solidFill>
              <a:latin typeface="Calibri"/>
              <a:ea typeface="Calibri"/>
              <a:cs typeface="Calibri"/>
              <a:sym typeface="Calibri"/>
            </a:endParaRPr>
          </a:p>
          <a:p>
            <a:pPr marL="457200" marR="0" lvl="1" indent="0" algn="l" rtl="0">
              <a:lnSpc>
                <a:spcPct val="90000"/>
              </a:lnSpc>
              <a:spcBef>
                <a:spcPts val="560"/>
              </a:spcBef>
              <a:spcAft>
                <a:spcPts val="0"/>
              </a:spcAft>
              <a:buClr>
                <a:schemeClr val="dk1"/>
              </a:buClr>
              <a:buSzPts val="2800"/>
              <a:buFont typeface="Arial"/>
              <a:buNone/>
            </a:pPr>
            <a:r>
              <a:rPr lang="en-US" sz="2800" b="0" i="0" u="none" strike="noStrike" cap="none">
                <a:solidFill>
                  <a:srgbClr val="000000"/>
                </a:solidFill>
                <a:latin typeface="Calibri"/>
                <a:ea typeface="Calibri"/>
                <a:cs typeface="Calibri"/>
                <a:sym typeface="Calibri"/>
              </a:rPr>
              <a:t>EG. New company policies to encourage complaints without fear of retaliation (as part of court order); bar rehiring of harasser; discipline, termination of harasser</a:t>
            </a:r>
            <a:endParaRPr sz="2800" b="0" i="0" u="none" strike="noStrike" cap="none">
              <a:solidFill>
                <a:srgbClr val="000000"/>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Rambla"/>
              <a:ea typeface="Rambla"/>
              <a:cs typeface="Rambla"/>
              <a:sym typeface="Rambl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17"/>
        <p:cNvGrpSpPr/>
        <p:nvPr/>
      </p:nvGrpSpPr>
      <p:grpSpPr>
        <a:xfrm>
          <a:off x="0" y="0"/>
          <a:ext cx="0" cy="0"/>
          <a:chOff x="0" y="0"/>
          <a:chExt cx="0" cy="0"/>
        </a:xfrm>
      </p:grpSpPr>
      <p:sp>
        <p:nvSpPr>
          <p:cNvPr id="118" name="Google Shape;118;p17"/>
          <p:cNvSpPr txBox="1"/>
          <p:nvPr/>
        </p:nvSpPr>
        <p:spPr>
          <a:xfrm>
            <a:off x="977900" y="2603871"/>
            <a:ext cx="7442199" cy="861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0" b="1" i="0" u="none" strike="noStrike" cap="none">
                <a:solidFill>
                  <a:srgbClr val="000000"/>
                </a:solidFill>
                <a:latin typeface="Calibri"/>
                <a:ea typeface="Calibri"/>
                <a:cs typeface="Calibri"/>
                <a:sym typeface="Calibri"/>
              </a:rPr>
              <a:t>Effective interviewing skills</a:t>
            </a:r>
            <a:endParaRPr sz="5000" b="1" i="0" u="none" strike="noStrike" cap="none">
              <a:solidFill>
                <a:srgbClr val="000000"/>
              </a:solidFill>
              <a:latin typeface="Calibri"/>
              <a:ea typeface="Calibri"/>
              <a:cs typeface="Calibri"/>
              <a:sym typeface="Calibri"/>
            </a:endParaRPr>
          </a:p>
        </p:txBody>
      </p:sp>
      <p:sp>
        <p:nvSpPr>
          <p:cNvPr id="119" name="Google Shape;119;p17"/>
          <p:cNvSpPr txBox="1"/>
          <p:nvPr/>
        </p:nvSpPr>
        <p:spPr>
          <a:xfrm>
            <a:off x="3298510" y="4988452"/>
            <a:ext cx="2492427" cy="6309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500" b="0" i="0" u="none" strike="noStrike" cap="none">
                <a:solidFill>
                  <a:srgbClr val="FF0000"/>
                </a:solidFill>
                <a:latin typeface="Calibri"/>
                <a:ea typeface="Calibri"/>
                <a:cs typeface="Calibri"/>
                <a:sym typeface="Calibri"/>
              </a:rPr>
              <a:t>Sonia Parras</a:t>
            </a:r>
            <a:endParaRPr sz="3500" b="0" i="0" u="none" strike="noStrike" cap="none">
              <a:solidFill>
                <a:srgbClr val="FF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44"/>
        <p:cNvGrpSpPr/>
        <p:nvPr/>
      </p:nvGrpSpPr>
      <p:grpSpPr>
        <a:xfrm>
          <a:off x="0" y="0"/>
          <a:ext cx="0" cy="0"/>
          <a:chOff x="0" y="0"/>
          <a:chExt cx="0" cy="0"/>
        </a:xfrm>
      </p:grpSpPr>
      <p:sp>
        <p:nvSpPr>
          <p:cNvPr id="545" name="Google Shape;545;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Selected cases</a:t>
            </a:r>
            <a:endParaRPr sz="4400" b="1" i="0" u="none" strike="noStrike" cap="none">
              <a:solidFill>
                <a:srgbClr val="000000"/>
              </a:solidFill>
              <a:latin typeface="Calibri"/>
              <a:ea typeface="Calibri"/>
              <a:cs typeface="Calibri"/>
              <a:sym typeface="Calibri"/>
            </a:endParaRPr>
          </a:p>
        </p:txBody>
      </p:sp>
      <p:sp>
        <p:nvSpPr>
          <p:cNvPr id="546" name="Google Shape;546;p53"/>
          <p:cNvSpPr txBox="1">
            <a:spLocks noGrp="1"/>
          </p:cNvSpPr>
          <p:nvPr>
            <p:ph type="body" idx="1"/>
          </p:nvPr>
        </p:nvSpPr>
        <p:spPr>
          <a:xfrm>
            <a:off x="457200" y="1600200"/>
            <a:ext cx="8001000" cy="4813300"/>
          </a:xfrm>
          <a:prstGeom prst="rect">
            <a:avLst/>
          </a:prstGeom>
          <a:noFill/>
          <a:ln>
            <a:noFill/>
          </a:ln>
        </p:spPr>
        <p:txBody>
          <a:bodyPr spcFirstLastPara="1" wrap="square" lIns="91425" tIns="45700" rIns="91425" bIns="45700" anchor="t" anchorCtr="0">
            <a:noAutofit/>
          </a:bodyPr>
          <a:lstStyle/>
          <a:p>
            <a:pPr marL="566928" marR="0" lvl="0" indent="-457200" algn="l" rtl="0">
              <a:lnSpc>
                <a:spcPct val="90000"/>
              </a:lnSpc>
              <a:spcBef>
                <a:spcPts val="0"/>
              </a:spcBef>
              <a:spcAft>
                <a:spcPts val="0"/>
              </a:spcAft>
              <a:buClr>
                <a:schemeClr val="dk1"/>
              </a:buClr>
              <a:buSzPts val="2960"/>
              <a:buFont typeface="Arial"/>
              <a:buChar char="•"/>
            </a:pPr>
            <a:r>
              <a:rPr lang="en-US" sz="2800" b="1" i="1" u="none" strike="noStrike" cap="none">
                <a:solidFill>
                  <a:schemeClr val="dk1"/>
                </a:solidFill>
                <a:latin typeface="Calibri"/>
                <a:ea typeface="Calibri"/>
                <a:cs typeface="Calibri"/>
                <a:sym typeface="Calibri"/>
              </a:rPr>
              <a:t>EEOC v. Tanimura &amp; Antle</a:t>
            </a:r>
            <a:r>
              <a:rPr lang="en-US" sz="2800" b="0" i="0" u="none" strike="noStrike" cap="none">
                <a:solidFill>
                  <a:schemeClr val="dk1"/>
                </a:solidFill>
                <a:latin typeface="Calibri"/>
                <a:ea typeface="Calibri"/>
                <a:cs typeface="Calibri"/>
                <a:sym typeface="Calibri"/>
              </a:rPr>
              <a:t>:  rapes, $1.855 million settlement (California Rural Legal Assistance)</a:t>
            </a:r>
            <a:endParaRPr sz="2800" b="0" i="0" u="none" strike="noStrike" cap="none">
              <a:solidFill>
                <a:schemeClr val="lt1"/>
              </a:solidFill>
              <a:latin typeface="Calibri"/>
              <a:ea typeface="Calibri"/>
              <a:cs typeface="Calibri"/>
              <a:sym typeface="Calibri"/>
            </a:endParaRPr>
          </a:p>
          <a:p>
            <a:pPr marL="566928" marR="0" lvl="0" indent="-457200" algn="l" rtl="0">
              <a:lnSpc>
                <a:spcPct val="90000"/>
              </a:lnSpc>
              <a:spcBef>
                <a:spcPts val="592"/>
              </a:spcBef>
              <a:spcAft>
                <a:spcPts val="0"/>
              </a:spcAft>
              <a:buClr>
                <a:schemeClr val="dk1"/>
              </a:buClr>
              <a:buSzPts val="2960"/>
              <a:buFont typeface="Arial"/>
              <a:buChar char="•"/>
            </a:pPr>
            <a:r>
              <a:rPr lang="en-US" sz="2800" b="1" i="1" u="none" strike="noStrike" cap="none">
                <a:solidFill>
                  <a:schemeClr val="dk1"/>
                </a:solidFill>
                <a:latin typeface="Calibri"/>
                <a:ea typeface="Calibri"/>
                <a:cs typeface="Calibri"/>
                <a:sym typeface="Calibri"/>
              </a:rPr>
              <a:t>EEOC v. DeCoster Farms</a:t>
            </a:r>
            <a:r>
              <a:rPr lang="en-US" sz="2800" b="0" i="0" u="none" strike="noStrike" cap="none">
                <a:solidFill>
                  <a:schemeClr val="dk1"/>
                </a:solidFill>
                <a:latin typeface="Calibri"/>
                <a:ea typeface="Calibri"/>
                <a:cs typeface="Calibri"/>
                <a:sym typeface="Calibri"/>
              </a:rPr>
              <a:t>, rapes, retaliation, $1.525 million (Iowa Coalition Against Domestic Violence)</a:t>
            </a:r>
            <a:endParaRPr sz="2800" b="0" i="0" u="none" strike="noStrike" cap="none">
              <a:solidFill>
                <a:schemeClr val="lt1"/>
              </a:solidFill>
              <a:latin typeface="Calibri"/>
              <a:ea typeface="Calibri"/>
              <a:cs typeface="Calibri"/>
              <a:sym typeface="Calibri"/>
            </a:endParaRPr>
          </a:p>
          <a:p>
            <a:pPr marL="566928" marR="0" lvl="0" indent="-457200" algn="l" rtl="0">
              <a:lnSpc>
                <a:spcPct val="90000"/>
              </a:lnSpc>
              <a:spcBef>
                <a:spcPts val="592"/>
              </a:spcBef>
              <a:spcAft>
                <a:spcPts val="0"/>
              </a:spcAft>
              <a:buClr>
                <a:schemeClr val="dk1"/>
              </a:buClr>
              <a:buSzPts val="2960"/>
              <a:buFont typeface="Arial"/>
              <a:buChar char="•"/>
            </a:pPr>
            <a:r>
              <a:rPr lang="en-US" sz="2800" b="1" i="1" u="none" strike="noStrike" cap="none">
                <a:solidFill>
                  <a:schemeClr val="dk1"/>
                </a:solidFill>
                <a:latin typeface="Calibri"/>
                <a:ea typeface="Calibri"/>
                <a:cs typeface="Calibri"/>
                <a:sym typeface="Calibri"/>
              </a:rPr>
              <a:t>EEOC v. Rivera Farms</a:t>
            </a:r>
            <a:r>
              <a:rPr lang="en-US" sz="2800" b="0" i="0" u="none" strike="noStrike" cap="none">
                <a:solidFill>
                  <a:schemeClr val="dk1"/>
                </a:solidFill>
                <a:latin typeface="Calibri"/>
                <a:ea typeface="Calibri"/>
                <a:cs typeface="Calibri"/>
                <a:sym typeface="Calibri"/>
              </a:rPr>
              <a:t>, harassment of 20 women and one rape $1.0 million</a:t>
            </a:r>
            <a:endParaRPr sz="2800" b="0" i="0" u="none" strike="noStrike" cap="none">
              <a:solidFill>
                <a:schemeClr val="lt1"/>
              </a:solidFill>
              <a:latin typeface="Calibri"/>
              <a:ea typeface="Calibri"/>
              <a:cs typeface="Calibri"/>
              <a:sym typeface="Calibri"/>
            </a:endParaRPr>
          </a:p>
          <a:p>
            <a:pPr marL="566928" marR="0" lvl="0" indent="-457200" algn="l" rtl="0">
              <a:lnSpc>
                <a:spcPct val="90000"/>
              </a:lnSpc>
              <a:spcBef>
                <a:spcPts val="592"/>
              </a:spcBef>
              <a:spcAft>
                <a:spcPts val="0"/>
              </a:spcAft>
              <a:buClr>
                <a:schemeClr val="dk1"/>
              </a:buClr>
              <a:buSzPts val="2960"/>
              <a:buFont typeface="Arial"/>
              <a:buChar char="•"/>
            </a:pPr>
            <a:r>
              <a:rPr lang="en-US" sz="2800" b="1" i="1" u="none" strike="noStrike" cap="none">
                <a:solidFill>
                  <a:schemeClr val="dk1"/>
                </a:solidFill>
                <a:latin typeface="Calibri"/>
                <a:ea typeface="Calibri"/>
                <a:cs typeface="Calibri"/>
                <a:sym typeface="Calibri"/>
              </a:rPr>
              <a:t>EEOC v. Harris Farms</a:t>
            </a:r>
            <a:r>
              <a:rPr lang="en-US" sz="2800" b="0" i="0" u="none" strike="noStrike" cap="none">
                <a:solidFill>
                  <a:schemeClr val="dk1"/>
                </a:solidFill>
                <a:latin typeface="Calibri"/>
                <a:ea typeface="Calibri"/>
                <a:cs typeface="Calibri"/>
                <a:sym typeface="Calibri"/>
              </a:rPr>
              <a:t>, multiple rapes of farm workers, nearly $1.0 million verdict (Lideres Campesinas, rape crisis center)</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50"/>
        <p:cNvGrpSpPr/>
        <p:nvPr/>
      </p:nvGrpSpPr>
      <p:grpSpPr>
        <a:xfrm>
          <a:off x="0" y="0"/>
          <a:ext cx="0" cy="0"/>
          <a:chOff x="0" y="0"/>
          <a:chExt cx="0" cy="0"/>
        </a:xfrm>
      </p:grpSpPr>
      <p:sp>
        <p:nvSpPr>
          <p:cNvPr id="551" name="Google Shape;551;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Selected cases</a:t>
            </a:r>
            <a:endParaRPr sz="4400" b="1" i="0" u="none" strike="noStrike" cap="none">
              <a:solidFill>
                <a:srgbClr val="000000"/>
              </a:solidFill>
              <a:latin typeface="Calibri"/>
              <a:ea typeface="Calibri"/>
              <a:cs typeface="Calibri"/>
              <a:sym typeface="Calibri"/>
            </a:endParaRPr>
          </a:p>
        </p:txBody>
      </p:sp>
      <p:sp>
        <p:nvSpPr>
          <p:cNvPr id="552" name="Google Shape;552;p54"/>
          <p:cNvSpPr txBox="1">
            <a:spLocks noGrp="1"/>
          </p:cNvSpPr>
          <p:nvPr>
            <p:ph type="body" idx="1"/>
          </p:nvPr>
        </p:nvSpPr>
        <p:spPr>
          <a:xfrm>
            <a:off x="787400" y="1676400"/>
            <a:ext cx="78994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800" b="1" i="1" u="none" strike="noStrike" cap="none">
                <a:solidFill>
                  <a:schemeClr val="dk1"/>
                </a:solidFill>
                <a:latin typeface="Calibri"/>
                <a:ea typeface="Calibri"/>
                <a:cs typeface="Calibri"/>
                <a:sym typeface="Calibri"/>
              </a:rPr>
              <a:t>EEOC v. ABM, </a:t>
            </a:r>
            <a:r>
              <a:rPr lang="en-US" sz="2800" b="0" i="0" u="none" strike="noStrike" cap="none">
                <a:solidFill>
                  <a:schemeClr val="dk1"/>
                </a:solidFill>
                <a:latin typeface="Calibri"/>
                <a:ea typeface="Calibri"/>
                <a:cs typeface="Calibri"/>
                <a:sym typeface="Calibri"/>
              </a:rPr>
              <a:t>sexual harassment of 20 female janitors, one raped,  $5.8 million settlement</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800" b="1" i="1" u="none" strike="noStrike" cap="none">
                <a:solidFill>
                  <a:schemeClr val="dk1"/>
                </a:solidFill>
                <a:latin typeface="Calibri"/>
                <a:ea typeface="Calibri"/>
                <a:cs typeface="Calibri"/>
                <a:sym typeface="Calibri"/>
              </a:rPr>
              <a:t>EEOC v. National Food Corp</a:t>
            </a:r>
            <a:r>
              <a:rPr lang="en-US" sz="2800" b="0" i="0" u="none" strike="noStrike" cap="none">
                <a:solidFill>
                  <a:schemeClr val="dk1"/>
                </a:solidFill>
                <a:latin typeface="Calibri"/>
                <a:ea typeface="Calibri"/>
                <a:cs typeface="Calibri"/>
                <a:sym typeface="Calibri"/>
              </a:rPr>
              <a:t>., forced oral sex of poultry worker, $650,000 (Columbia Legal Services)</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800" b="1" i="1" u="none" strike="noStrike" cap="none">
                <a:solidFill>
                  <a:schemeClr val="dk1"/>
                </a:solidFill>
                <a:latin typeface="Calibri"/>
                <a:ea typeface="Calibri"/>
                <a:cs typeface="Calibri"/>
                <a:sym typeface="Calibri"/>
              </a:rPr>
              <a:t>EEOC v. Monterey Gourmet Foods</a:t>
            </a:r>
            <a:r>
              <a:rPr lang="en-US" sz="2800" b="0" i="0" u="none" strike="noStrike" cap="none">
                <a:solidFill>
                  <a:schemeClr val="dk1"/>
                </a:solidFill>
                <a:latin typeface="Calibri"/>
                <a:ea typeface="Calibri"/>
                <a:cs typeface="Calibri"/>
                <a:sym typeface="Calibri"/>
              </a:rPr>
              <a:t>, same-sex harassment, retaliation  $535,000 (California Rural Legal Assistance)</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800" b="0" i="0" u="sng" strike="noStrike" cap="none">
                <a:solidFill>
                  <a:schemeClr val="hlink"/>
                </a:solidFill>
                <a:latin typeface="Calibri"/>
                <a:ea typeface="Calibri"/>
                <a:cs typeface="Calibri"/>
                <a:sym typeface="Calibri"/>
                <a:hlinkClick r:id="rId3"/>
              </a:rPr>
              <a:t>www.eeoc.gov</a:t>
            </a:r>
            <a:r>
              <a:rPr lang="en-US" sz="2800" b="0" i="0" u="none" strike="noStrike" cap="none">
                <a:solidFill>
                  <a:schemeClr val="dk1"/>
                </a:solidFill>
                <a:latin typeface="Calibri"/>
                <a:ea typeface="Calibri"/>
                <a:cs typeface="Calibri"/>
                <a:sym typeface="Calibri"/>
              </a:rPr>
              <a:t>  for more cases</a:t>
            </a:r>
            <a:endParaRPr sz="2800" b="0" i="0" u="none" strike="noStrike" cap="none">
              <a:solidFill>
                <a:schemeClr val="lt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Rambla"/>
              <a:ea typeface="Rambla"/>
              <a:cs typeface="Rambla"/>
              <a:sym typeface="Rambl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1500"/>
              <a:buFont typeface="Arial"/>
              <a:buNone/>
            </a:pPr>
            <a:r>
              <a:rPr lang="en-US" sz="11500" b="1" i="0" u="none" strike="noStrike" cap="none">
                <a:solidFill>
                  <a:schemeClr val="lt1"/>
                </a:solidFill>
                <a:latin typeface="Calibri"/>
                <a:ea typeface="Calibri"/>
                <a:cs typeface="Calibri"/>
                <a:sym typeface="Calibri"/>
              </a:rPr>
              <a:t>POLL</a:t>
            </a:r>
            <a:endParaRPr/>
          </a:p>
          <a:p>
            <a:pPr marL="0" marR="0" lvl="0" indent="0" algn="ctr" rtl="0">
              <a:spcBef>
                <a:spcPts val="1200"/>
              </a:spcBef>
              <a:spcAft>
                <a:spcPts val="0"/>
              </a:spcAft>
              <a:buClr>
                <a:schemeClr val="lt1"/>
              </a:buClr>
              <a:buSzPts val="6000"/>
              <a:buFont typeface="Arial"/>
              <a:buNone/>
            </a:pPr>
            <a:r>
              <a:rPr lang="en-US" sz="6000" b="1" i="0" u="none" strike="noStrike" cap="none">
                <a:solidFill>
                  <a:schemeClr val="lt1"/>
                </a:solidFill>
                <a:latin typeface="Calibri"/>
                <a:ea typeface="Calibri"/>
                <a:cs typeface="Calibri"/>
                <a:sym typeface="Calibri"/>
              </a:rPr>
              <a:t>Filing charges</a:t>
            </a:r>
            <a:endParaRPr sz="6000" b="1" i="0" u="none" strike="noStrike" cap="none">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62"/>
        <p:cNvGrpSpPr/>
        <p:nvPr/>
      </p:nvGrpSpPr>
      <p:grpSpPr>
        <a:xfrm>
          <a:off x="0" y="0"/>
          <a:ext cx="0" cy="0"/>
          <a:chOff x="0" y="0"/>
          <a:chExt cx="0" cy="0"/>
        </a:xfrm>
      </p:grpSpPr>
      <p:sp>
        <p:nvSpPr>
          <p:cNvPr id="563" name="Google Shape;563;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Filing the charge</a:t>
            </a:r>
            <a:endParaRPr sz="4400" b="1" i="0" u="none" strike="noStrike" cap="none">
              <a:solidFill>
                <a:srgbClr val="000000"/>
              </a:solidFill>
              <a:latin typeface="Calibri"/>
              <a:ea typeface="Calibri"/>
              <a:cs typeface="Calibri"/>
              <a:sym typeface="Calibri"/>
            </a:endParaRPr>
          </a:p>
        </p:txBody>
      </p:sp>
      <p:sp>
        <p:nvSpPr>
          <p:cNvPr id="564" name="Google Shape;564;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500"/>
              <a:buFont typeface="Arial"/>
              <a:buChar char="•"/>
            </a:pPr>
            <a:r>
              <a:rPr lang="en-US" sz="2800" b="0" i="0" u="none" strike="noStrike" cap="none">
                <a:solidFill>
                  <a:schemeClr val="dk1"/>
                </a:solidFill>
                <a:latin typeface="Calibri"/>
                <a:ea typeface="Calibri"/>
                <a:cs typeface="Calibri"/>
                <a:sym typeface="Calibri"/>
              </a:rPr>
              <a:t>Charge notifies EEOC to investigate; </a:t>
            </a:r>
            <a:r>
              <a:rPr lang="en-US" sz="2800" b="0" i="0" u="sng" strike="noStrike" cap="none">
                <a:solidFill>
                  <a:schemeClr val="hlink"/>
                </a:solidFill>
                <a:latin typeface="Calibri"/>
                <a:ea typeface="Calibri"/>
                <a:cs typeface="Calibri"/>
                <a:sym typeface="Calibri"/>
                <a:hlinkClick r:id="rId3"/>
              </a:rPr>
              <a:t>www.eeoc.gov</a:t>
            </a:r>
            <a:r>
              <a:rPr lang="en-US" sz="2800" b="0" i="0" u="none" strike="noStrike" cap="none">
                <a:solidFill>
                  <a:schemeClr val="dk1"/>
                </a:solidFill>
                <a:latin typeface="Calibri"/>
                <a:ea typeface="Calibri"/>
                <a:cs typeface="Calibri"/>
                <a:sym typeface="Calibri"/>
              </a:rPr>
              <a:t>;  mail, walk-in, letter from advocacy group</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00"/>
              </a:spcBef>
              <a:spcAft>
                <a:spcPts val="0"/>
              </a:spcAft>
              <a:buClr>
                <a:schemeClr val="dk1"/>
              </a:buClr>
              <a:buSzPts val="2500"/>
              <a:buFont typeface="Arial"/>
              <a:buChar char="•"/>
            </a:pPr>
            <a:r>
              <a:rPr lang="en-US" sz="2800" b="1" i="1" u="none" strike="noStrike" cap="none">
                <a:solidFill>
                  <a:schemeClr val="dk1"/>
                </a:solidFill>
                <a:latin typeface="Calibri"/>
                <a:ea typeface="Calibri"/>
                <a:cs typeface="Calibri"/>
                <a:sym typeface="Calibri"/>
              </a:rPr>
              <a:t>Third Party Charge </a:t>
            </a:r>
            <a:r>
              <a:rPr lang="en-US" sz="2800" b="0" i="0" u="none" strike="noStrike" cap="none">
                <a:solidFill>
                  <a:schemeClr val="dk1"/>
                </a:solidFill>
                <a:latin typeface="Calibri"/>
                <a:ea typeface="Calibri"/>
                <a:cs typeface="Calibri"/>
                <a:sym typeface="Calibri"/>
              </a:rPr>
              <a:t>(advocacy group, church, union, etc.)</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00"/>
              </a:spcBef>
              <a:spcAft>
                <a:spcPts val="0"/>
              </a:spcAft>
              <a:buClr>
                <a:schemeClr val="dk1"/>
              </a:buClr>
              <a:buSzPts val="2500"/>
              <a:buFont typeface="Arial"/>
              <a:buChar char="•"/>
            </a:pPr>
            <a:r>
              <a:rPr lang="en-US" sz="2800" b="0" i="0" u="none" strike="noStrike" cap="none">
                <a:solidFill>
                  <a:schemeClr val="dk1"/>
                </a:solidFill>
                <a:latin typeface="Calibri"/>
                <a:ea typeface="Calibri"/>
                <a:cs typeface="Calibri"/>
                <a:sym typeface="Calibri"/>
              </a:rPr>
              <a:t>Commissioner’s charge</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00"/>
              </a:spcBef>
              <a:spcAft>
                <a:spcPts val="0"/>
              </a:spcAft>
              <a:buClr>
                <a:schemeClr val="dk1"/>
              </a:buClr>
              <a:buSzPts val="2500"/>
              <a:buFont typeface="Arial"/>
              <a:buChar char="•"/>
            </a:pPr>
            <a:r>
              <a:rPr lang="en-US" sz="2800" b="1" i="0" u="none" strike="noStrike" cap="none">
                <a:solidFill>
                  <a:schemeClr val="dk1"/>
                </a:solidFill>
                <a:latin typeface="Calibri"/>
                <a:ea typeface="Calibri"/>
                <a:cs typeface="Calibri"/>
                <a:sym typeface="Calibri"/>
              </a:rPr>
              <a:t>Class members</a:t>
            </a:r>
            <a:r>
              <a:rPr lang="en-US" sz="2800" b="0" i="0" u="none" strike="noStrike" cap="none">
                <a:solidFill>
                  <a:schemeClr val="dk1"/>
                </a:solidFill>
                <a:latin typeface="Calibri"/>
                <a:ea typeface="Calibri"/>
                <a:cs typeface="Calibri"/>
                <a:sym typeface="Calibri"/>
              </a:rPr>
              <a:t>:  EEOC can gather information regarding named and unidentified class members if CP alleges that there’s a class of workers similarly situated</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00"/>
              </a:spcBef>
              <a:spcAft>
                <a:spcPts val="0"/>
              </a:spcAft>
              <a:buClr>
                <a:schemeClr val="dk1"/>
              </a:buClr>
              <a:buSzPts val="2500"/>
              <a:buFont typeface="Arial"/>
              <a:buChar char="•"/>
            </a:pPr>
            <a:r>
              <a:rPr lang="en-US" sz="2800" b="0" i="0" u="none" strike="noStrike" cap="none">
                <a:solidFill>
                  <a:schemeClr val="dk1"/>
                </a:solidFill>
                <a:latin typeface="Calibri"/>
                <a:ea typeface="Calibri"/>
                <a:cs typeface="Calibri"/>
                <a:sym typeface="Calibri"/>
              </a:rPr>
              <a:t>Charge must be filed within 180/300 days of last act of harassment</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68"/>
        <p:cNvGrpSpPr/>
        <p:nvPr/>
      </p:nvGrpSpPr>
      <p:grpSpPr>
        <a:xfrm>
          <a:off x="0" y="0"/>
          <a:ext cx="0" cy="0"/>
          <a:chOff x="0" y="0"/>
          <a:chExt cx="0" cy="0"/>
        </a:xfrm>
      </p:grpSpPr>
      <p:sp>
        <p:nvSpPr>
          <p:cNvPr id="569" name="Google Shape;569;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Filing the charge, investigation</a:t>
            </a:r>
            <a:endParaRPr sz="4400" b="1" i="0" u="none" strike="noStrike" cap="none">
              <a:solidFill>
                <a:srgbClr val="000000"/>
              </a:solidFill>
              <a:latin typeface="Calibri"/>
              <a:ea typeface="Calibri"/>
              <a:cs typeface="Calibri"/>
              <a:sym typeface="Calibri"/>
            </a:endParaRPr>
          </a:p>
        </p:txBody>
      </p:sp>
      <p:sp>
        <p:nvSpPr>
          <p:cNvPr id="570" name="Google Shape;570;p57"/>
          <p:cNvSpPr txBox="1">
            <a:spLocks noGrp="1"/>
          </p:cNvSpPr>
          <p:nvPr>
            <p:ph type="body" idx="1"/>
          </p:nvPr>
        </p:nvSpPr>
        <p:spPr>
          <a:xfrm>
            <a:off x="660400" y="1727200"/>
            <a:ext cx="7708900" cy="4432300"/>
          </a:xfrm>
          <a:prstGeom prst="rect">
            <a:avLst/>
          </a:prstGeom>
          <a:noFill/>
          <a:ln>
            <a:noFill/>
          </a:ln>
        </p:spPr>
        <p:txBody>
          <a:bodyPr spcFirstLastPara="1" wrap="square" lIns="91425" tIns="45700" rIns="91425" bIns="45700" anchor="t" anchorCtr="0">
            <a:noAutofit/>
          </a:bodyPr>
          <a:lstStyle/>
          <a:p>
            <a:pPr marL="566928" marR="0" lvl="0" indent="-457200" algn="l" rtl="0">
              <a:lnSpc>
                <a:spcPct val="80000"/>
              </a:lnSpc>
              <a:spcBef>
                <a:spcPts val="0"/>
              </a:spcBef>
              <a:spcAft>
                <a:spcPts val="0"/>
              </a:spcAft>
              <a:buClr>
                <a:schemeClr val="dk1"/>
              </a:buClr>
              <a:buSzPts val="2960"/>
              <a:buFont typeface="Arial"/>
              <a:buChar char="•"/>
            </a:pPr>
            <a:r>
              <a:rPr lang="en-US" sz="2800" b="0" i="0" u="none" strike="noStrike" cap="none">
                <a:solidFill>
                  <a:schemeClr val="dk1"/>
                </a:solidFill>
                <a:latin typeface="Calibri"/>
                <a:ea typeface="Calibri"/>
                <a:cs typeface="Calibri"/>
                <a:sym typeface="Calibri"/>
              </a:rPr>
              <a:t>Information from claimant (and her counsel) to investigator is </a:t>
            </a:r>
            <a:r>
              <a:rPr lang="en-US" sz="2800" b="1" i="0" u="none" strike="noStrike" cap="none">
                <a:solidFill>
                  <a:schemeClr val="dk1"/>
                </a:solidFill>
                <a:latin typeface="Calibri"/>
                <a:ea typeface="Calibri"/>
                <a:cs typeface="Calibri"/>
                <a:sym typeface="Calibri"/>
              </a:rPr>
              <a:t>not covered </a:t>
            </a:r>
            <a:r>
              <a:rPr lang="en-US" sz="2800" b="0" i="0" u="none" strike="noStrike" cap="none">
                <a:solidFill>
                  <a:schemeClr val="dk1"/>
                </a:solidFill>
                <a:latin typeface="Calibri"/>
                <a:ea typeface="Calibri"/>
                <a:cs typeface="Calibri"/>
                <a:sym typeface="Calibri"/>
              </a:rPr>
              <a:t>by confidentiality privilege</a:t>
            </a:r>
            <a:endParaRPr sz="2800" b="0" i="0" u="none" strike="noStrike" cap="none">
              <a:solidFill>
                <a:schemeClr val="lt1"/>
              </a:solidFill>
              <a:latin typeface="Calibri"/>
              <a:ea typeface="Calibri"/>
              <a:cs typeface="Calibri"/>
              <a:sym typeface="Calibri"/>
            </a:endParaRPr>
          </a:p>
          <a:p>
            <a:pPr marL="566928" marR="0" lvl="0" indent="-457200" algn="l" rtl="0">
              <a:lnSpc>
                <a:spcPct val="80000"/>
              </a:lnSpc>
              <a:spcBef>
                <a:spcPts val="0"/>
              </a:spcBef>
              <a:spcAft>
                <a:spcPts val="0"/>
              </a:spcAft>
              <a:buClr>
                <a:schemeClr val="dk1"/>
              </a:buClr>
              <a:buSzPts val="2960"/>
              <a:buFont typeface="Arial"/>
              <a:buChar char="•"/>
            </a:pPr>
            <a:r>
              <a:rPr lang="en-US" sz="2800" b="1" i="1" u="none" strike="noStrike" cap="none">
                <a:solidFill>
                  <a:schemeClr val="dk1"/>
                </a:solidFill>
                <a:latin typeface="Calibri"/>
                <a:ea typeface="Calibri"/>
                <a:cs typeface="Calibri"/>
                <a:sym typeface="Calibri"/>
              </a:rPr>
              <a:t>Lawyer for Employer shares no privilege with EEOC investigator</a:t>
            </a:r>
            <a:endParaRPr sz="2800" b="0" i="0" u="none" strike="noStrike" cap="none">
              <a:solidFill>
                <a:schemeClr val="lt1"/>
              </a:solidFill>
              <a:latin typeface="Calibri"/>
              <a:ea typeface="Calibri"/>
              <a:cs typeface="Calibri"/>
              <a:sym typeface="Calibri"/>
            </a:endParaRPr>
          </a:p>
          <a:p>
            <a:pPr marL="566928" marR="0" lvl="0" indent="-457200" algn="l" rtl="0">
              <a:lnSpc>
                <a:spcPct val="80000"/>
              </a:lnSpc>
              <a:spcBef>
                <a:spcPts val="592"/>
              </a:spcBef>
              <a:spcAft>
                <a:spcPts val="0"/>
              </a:spcAft>
              <a:buClr>
                <a:schemeClr val="dk1"/>
              </a:buClr>
              <a:buSzPts val="2960"/>
              <a:buFont typeface="Arial"/>
              <a:buChar char="•"/>
            </a:pPr>
            <a:r>
              <a:rPr lang="en-US" sz="2800" b="0" i="0" u="none" strike="noStrike" cap="none">
                <a:solidFill>
                  <a:schemeClr val="dk1"/>
                </a:solidFill>
                <a:latin typeface="Calibri"/>
                <a:ea typeface="Calibri"/>
                <a:cs typeface="Calibri"/>
                <a:sym typeface="Calibri"/>
              </a:rPr>
              <a:t>All </a:t>
            </a:r>
            <a:r>
              <a:rPr lang="en-US" sz="2800" b="1" i="0" u="none" strike="noStrike" cap="none">
                <a:solidFill>
                  <a:schemeClr val="dk1"/>
                </a:solidFill>
                <a:latin typeface="Calibri"/>
                <a:ea typeface="Calibri"/>
                <a:cs typeface="Calibri"/>
                <a:sym typeface="Calibri"/>
              </a:rPr>
              <a:t>factual information </a:t>
            </a:r>
            <a:r>
              <a:rPr lang="en-US" sz="2800" b="0" i="0" u="none" strike="noStrike" cap="none">
                <a:solidFill>
                  <a:schemeClr val="dk1"/>
                </a:solidFill>
                <a:latin typeface="Calibri"/>
                <a:ea typeface="Calibri"/>
                <a:cs typeface="Calibri"/>
                <a:sym typeface="Calibri"/>
              </a:rPr>
              <a:t>given to EEOC during investigation can be discovered in litigation</a:t>
            </a:r>
            <a:endParaRPr sz="2800" b="0" i="0" u="none" strike="noStrike" cap="none">
              <a:solidFill>
                <a:schemeClr val="lt1"/>
              </a:solidFill>
              <a:latin typeface="Calibri"/>
              <a:ea typeface="Calibri"/>
              <a:cs typeface="Calibri"/>
              <a:sym typeface="Calibri"/>
            </a:endParaRPr>
          </a:p>
          <a:p>
            <a:pPr marL="566928" marR="0" lvl="0" indent="-457200" algn="l" rtl="0">
              <a:lnSpc>
                <a:spcPct val="80000"/>
              </a:lnSpc>
              <a:spcBef>
                <a:spcPts val="592"/>
              </a:spcBef>
              <a:spcAft>
                <a:spcPts val="0"/>
              </a:spcAft>
              <a:buClr>
                <a:schemeClr val="dk1"/>
              </a:buClr>
              <a:buSzPts val="2960"/>
              <a:buFont typeface="Arial"/>
              <a:buChar char="•"/>
            </a:pPr>
            <a:r>
              <a:rPr lang="en-US" sz="2800" b="0" i="0" u="none" strike="noStrike" cap="none">
                <a:solidFill>
                  <a:schemeClr val="dk1"/>
                </a:solidFill>
                <a:latin typeface="Calibri"/>
                <a:ea typeface="Calibri"/>
                <a:cs typeface="Calibri"/>
                <a:sym typeface="Calibri"/>
              </a:rPr>
              <a:t>(BUT in EEOC </a:t>
            </a:r>
            <a:r>
              <a:rPr lang="en-US" sz="2800" b="1" i="1" u="none" strike="noStrike" cap="none">
                <a:solidFill>
                  <a:schemeClr val="dk1"/>
                </a:solidFill>
                <a:latin typeface="Calibri"/>
                <a:ea typeface="Calibri"/>
                <a:cs typeface="Calibri"/>
                <a:sym typeface="Calibri"/>
              </a:rPr>
              <a:t>lawsuit</a:t>
            </a:r>
            <a:r>
              <a:rPr lang="en-US" sz="2800" b="0" i="0" u="none" strike="noStrike" cap="none">
                <a:solidFill>
                  <a:schemeClr val="dk1"/>
                </a:solidFill>
                <a:latin typeface="Calibri"/>
                <a:ea typeface="Calibri"/>
                <a:cs typeface="Calibri"/>
                <a:sym typeface="Calibri"/>
              </a:rPr>
              <a:t>, Trial Attorneys share </a:t>
            </a:r>
            <a:r>
              <a:rPr lang="en-US" sz="2800" b="1" i="1" u="none" strike="noStrike" cap="none">
                <a:solidFill>
                  <a:schemeClr val="dk1"/>
                </a:solidFill>
                <a:latin typeface="Calibri"/>
                <a:ea typeface="Calibri"/>
                <a:cs typeface="Calibri"/>
                <a:sym typeface="Calibri"/>
              </a:rPr>
              <a:t>quasi-attorney-client privilege</a:t>
            </a:r>
            <a:r>
              <a:rPr lang="en-US" sz="2800" b="0" i="0" u="none" strike="noStrike" cap="none">
                <a:solidFill>
                  <a:schemeClr val="dk1"/>
                </a:solidFill>
                <a:latin typeface="Calibri"/>
                <a:ea typeface="Calibri"/>
                <a:cs typeface="Calibri"/>
                <a:sym typeface="Calibri"/>
              </a:rPr>
              <a:t> with Charging Party)</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74"/>
        <p:cNvGrpSpPr/>
        <p:nvPr/>
      </p:nvGrpSpPr>
      <p:grpSpPr>
        <a:xfrm>
          <a:off x="0" y="0"/>
          <a:ext cx="0" cy="0"/>
          <a:chOff x="0" y="0"/>
          <a:chExt cx="0" cy="0"/>
        </a:xfrm>
      </p:grpSpPr>
      <p:sp>
        <p:nvSpPr>
          <p:cNvPr id="575" name="Google Shape;575;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alibri"/>
              <a:buNone/>
            </a:pPr>
            <a:r>
              <a:rPr lang="en-US" sz="4400" b="1" i="0" u="none" strike="noStrike" cap="none">
                <a:solidFill>
                  <a:srgbClr val="000000"/>
                </a:solidFill>
                <a:latin typeface="Calibri"/>
                <a:ea typeface="Calibri"/>
                <a:cs typeface="Calibri"/>
                <a:sym typeface="Calibri"/>
              </a:rPr>
              <a:t>Key issues in EEOC investigation</a:t>
            </a:r>
            <a:endParaRPr sz="4400" b="1" i="0" u="none" strike="noStrike" cap="none">
              <a:solidFill>
                <a:srgbClr val="000000"/>
              </a:solidFill>
              <a:latin typeface="Calibri"/>
              <a:ea typeface="Calibri"/>
              <a:cs typeface="Calibri"/>
              <a:sym typeface="Calibri"/>
            </a:endParaRPr>
          </a:p>
        </p:txBody>
      </p:sp>
      <p:sp>
        <p:nvSpPr>
          <p:cNvPr id="576" name="Google Shape;576;p58"/>
          <p:cNvSpPr txBox="1">
            <a:spLocks noGrp="1"/>
          </p:cNvSpPr>
          <p:nvPr>
            <p:ph type="body" idx="1"/>
          </p:nvPr>
        </p:nvSpPr>
        <p:spPr>
          <a:xfrm>
            <a:off x="711200" y="1625600"/>
            <a:ext cx="76200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000" b="1" i="0" u="none" strike="noStrike" cap="none">
                <a:solidFill>
                  <a:schemeClr val="dk1"/>
                </a:solidFill>
                <a:latin typeface="Calibri"/>
                <a:ea typeface="Calibri"/>
                <a:cs typeface="Calibri"/>
                <a:sym typeface="Calibri"/>
              </a:rPr>
              <a:t>Did harassment occur?</a:t>
            </a:r>
            <a:endParaRPr sz="3000" b="1"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000" b="1" i="0" u="none" strike="noStrike" cap="none">
                <a:solidFill>
                  <a:schemeClr val="dk1"/>
                </a:solidFill>
                <a:latin typeface="Calibri"/>
                <a:ea typeface="Calibri"/>
                <a:cs typeface="Calibri"/>
                <a:sym typeface="Calibri"/>
              </a:rPr>
              <a:t>Did Charging Party (CP) complain to a supervisor? HR?</a:t>
            </a:r>
            <a:endParaRPr sz="30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000" b="1" i="0" u="none" strike="noStrike" cap="none">
                <a:solidFill>
                  <a:schemeClr val="dk1"/>
                </a:solidFill>
                <a:latin typeface="Calibri"/>
                <a:ea typeface="Calibri"/>
                <a:cs typeface="Calibri"/>
                <a:sym typeface="Calibri"/>
              </a:rPr>
              <a:t>Did the employer fail to protect the employee from harassment?   Why?</a:t>
            </a:r>
            <a:endParaRPr sz="30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000" b="0" i="0" u="none" strike="noStrike" cap="none">
                <a:solidFill>
                  <a:schemeClr val="dk1"/>
                </a:solidFill>
                <a:latin typeface="Calibri"/>
                <a:ea typeface="Calibri"/>
                <a:cs typeface="Calibri"/>
                <a:sym typeface="Calibri"/>
              </a:rPr>
              <a:t>Is harasser the top official?   Nowhere for CP to go?</a:t>
            </a:r>
            <a:endParaRPr sz="30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3000" b="0" i="0" u="none" strike="noStrike" cap="none">
                <a:solidFill>
                  <a:schemeClr val="dk1"/>
                </a:solidFill>
                <a:latin typeface="Calibri"/>
                <a:ea typeface="Calibri"/>
                <a:cs typeface="Calibri"/>
                <a:sym typeface="Calibri"/>
              </a:rPr>
              <a:t>Did employer or its agents threaten CP if and/or after she complained???</a:t>
            </a:r>
            <a:endParaRPr sz="3000" b="0" i="0" u="none" strike="noStrike" cap="none">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80"/>
        <p:cNvGrpSpPr/>
        <p:nvPr/>
      </p:nvGrpSpPr>
      <p:grpSpPr>
        <a:xfrm>
          <a:off x="0" y="0"/>
          <a:ext cx="0" cy="0"/>
          <a:chOff x="0" y="0"/>
          <a:chExt cx="0" cy="0"/>
        </a:xfrm>
      </p:grpSpPr>
      <p:sp>
        <p:nvSpPr>
          <p:cNvPr id="581" name="Google Shape;581;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Proving harassment</a:t>
            </a:r>
            <a:endParaRPr sz="4400" b="1" i="0" u="none" strike="noStrike" cap="none">
              <a:solidFill>
                <a:srgbClr val="000000"/>
              </a:solidFill>
              <a:latin typeface="Calibri"/>
              <a:ea typeface="Calibri"/>
              <a:cs typeface="Calibri"/>
              <a:sym typeface="Calibri"/>
            </a:endParaRPr>
          </a:p>
        </p:txBody>
      </p:sp>
      <p:sp>
        <p:nvSpPr>
          <p:cNvPr id="582" name="Google Shape;582;p59"/>
          <p:cNvSpPr txBox="1">
            <a:spLocks noGrp="1"/>
          </p:cNvSpPr>
          <p:nvPr>
            <p:ph type="body" idx="1"/>
          </p:nvPr>
        </p:nvSpPr>
        <p:spPr>
          <a:xfrm>
            <a:off x="647700" y="1612900"/>
            <a:ext cx="76073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2800" b="1" i="0" u="none" strike="noStrike" cap="none">
                <a:solidFill>
                  <a:schemeClr val="dk1"/>
                </a:solidFill>
                <a:latin typeface="Calibri"/>
                <a:ea typeface="Calibri"/>
                <a:cs typeface="Calibri"/>
                <a:sym typeface="Calibri"/>
              </a:rPr>
              <a:t>Charging Party</a:t>
            </a:r>
            <a:r>
              <a:rPr lang="en-US" sz="2800" b="0" i="0"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is she credible</a:t>
            </a:r>
            <a:r>
              <a:rPr lang="en-US" sz="2800" b="0" i="0" u="none" strike="noStrike" cap="none">
                <a:solidFill>
                  <a:schemeClr val="dk1"/>
                </a:solidFill>
                <a:latin typeface="Calibri"/>
                <a:ea typeface="Calibri"/>
                <a:cs typeface="Calibri"/>
                <a:sym typeface="Calibri"/>
              </a:rPr>
              <a:t>? (Do not assume that CP is lying.) </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Emotionally upset?  Crying?  (Caveat:  no one way for rape victims to react)</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Describes details?  Physical touching, grabbing?  Frequency?  </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Verbal harassment?   What was said?</a:t>
            </a: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r>
              <a:rPr lang="en-US" sz="2800" b="0" i="0" u="none" strike="noStrike" cap="none">
                <a:solidFill>
                  <a:schemeClr val="dk1"/>
                </a:solidFill>
                <a:latin typeface="Calibri"/>
                <a:ea typeface="Calibri"/>
                <a:cs typeface="Calibri"/>
                <a:sym typeface="Calibri"/>
              </a:rPr>
              <a:t>Any threats by harasser?  Manager?  Co-workers?  Human Resources? Discouraged from complaining?</a:t>
            </a:r>
            <a:endParaRPr sz="2800" b="0" i="0" u="none" strike="noStrike" cap="none">
              <a:solidFill>
                <a:schemeClr val="lt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Rambla"/>
              <a:ea typeface="Rambla"/>
              <a:cs typeface="Rambla"/>
              <a:sym typeface="Rambla"/>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Rambla"/>
              <a:ea typeface="Rambla"/>
              <a:cs typeface="Rambla"/>
              <a:sym typeface="Rambl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86"/>
        <p:cNvGrpSpPr/>
        <p:nvPr/>
      </p:nvGrpSpPr>
      <p:grpSpPr>
        <a:xfrm>
          <a:off x="0" y="0"/>
          <a:ext cx="0" cy="0"/>
          <a:chOff x="0" y="0"/>
          <a:chExt cx="0" cy="0"/>
        </a:xfrm>
      </p:grpSpPr>
      <p:sp>
        <p:nvSpPr>
          <p:cNvPr id="587" name="Google Shape;587;p60"/>
          <p:cNvSpPr txBox="1">
            <a:spLocks noGrp="1"/>
          </p:cNvSpPr>
          <p:nvPr>
            <p:ph type="title"/>
          </p:nvPr>
        </p:nvSpPr>
        <p:spPr>
          <a:xfrm>
            <a:off x="457200" y="938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Proving harassment</a:t>
            </a:r>
            <a:endParaRPr sz="4400" b="1" i="0" u="none" strike="noStrike" cap="none">
              <a:solidFill>
                <a:srgbClr val="000000"/>
              </a:solidFill>
              <a:latin typeface="Calibri"/>
              <a:ea typeface="Calibri"/>
              <a:cs typeface="Calibri"/>
              <a:sym typeface="Calibri"/>
            </a:endParaRPr>
          </a:p>
        </p:txBody>
      </p:sp>
      <p:sp>
        <p:nvSpPr>
          <p:cNvPr id="588" name="Google Shape;588;p60"/>
          <p:cNvSpPr txBox="1">
            <a:spLocks noGrp="1"/>
          </p:cNvSpPr>
          <p:nvPr>
            <p:ph type="body" idx="1"/>
          </p:nvPr>
        </p:nvSpPr>
        <p:spPr>
          <a:xfrm>
            <a:off x="457200" y="1539925"/>
            <a:ext cx="8229600" cy="4526100"/>
          </a:xfrm>
          <a:prstGeom prst="rect">
            <a:avLst/>
          </a:prstGeom>
          <a:noFill/>
          <a:ln>
            <a:noFill/>
          </a:ln>
        </p:spPr>
        <p:txBody>
          <a:bodyPr spcFirstLastPara="1" wrap="square" lIns="91425" tIns="45700" rIns="91425" bIns="45700" anchor="t" anchorCtr="0">
            <a:noAutofit/>
          </a:bodyPr>
          <a:lstStyle/>
          <a:p>
            <a:pPr marL="566928" marR="0" lvl="0" indent="-457200" algn="l" rtl="0">
              <a:lnSpc>
                <a:spcPct val="80000"/>
              </a:lnSpc>
              <a:spcBef>
                <a:spcPts val="0"/>
              </a:spcBef>
              <a:spcAft>
                <a:spcPts val="0"/>
              </a:spcAft>
              <a:buClr>
                <a:schemeClr val="dk1"/>
              </a:buClr>
              <a:buSzPts val="2590"/>
              <a:buFont typeface="Arial"/>
              <a:buChar char="•"/>
            </a:pPr>
            <a:r>
              <a:rPr lang="en-US" sz="2600" b="0" i="0" u="none" strike="noStrike" cap="none">
                <a:solidFill>
                  <a:schemeClr val="dk1"/>
                </a:solidFill>
                <a:latin typeface="Calibri"/>
                <a:ea typeface="Calibri"/>
                <a:cs typeface="Calibri"/>
                <a:sym typeface="Calibri"/>
              </a:rPr>
              <a:t>Post-Traumatic Stress??  </a:t>
            </a:r>
            <a:endParaRPr sz="2600" b="0" i="0" u="none" strike="noStrike" cap="none">
              <a:solidFill>
                <a:schemeClr val="lt1"/>
              </a:solidFill>
              <a:latin typeface="Calibri"/>
              <a:ea typeface="Calibri"/>
              <a:cs typeface="Calibri"/>
              <a:sym typeface="Calibri"/>
            </a:endParaRPr>
          </a:p>
          <a:p>
            <a:pPr marL="566928" marR="0" lvl="0" indent="-457200" algn="l" rtl="0">
              <a:lnSpc>
                <a:spcPct val="80000"/>
              </a:lnSpc>
              <a:spcBef>
                <a:spcPts val="518"/>
              </a:spcBef>
              <a:spcAft>
                <a:spcPts val="0"/>
              </a:spcAft>
              <a:buClr>
                <a:schemeClr val="dk1"/>
              </a:buClr>
              <a:buSzPts val="2590"/>
              <a:buFont typeface="Arial"/>
              <a:buChar char="•"/>
            </a:pPr>
            <a:r>
              <a:rPr lang="en-US" sz="2600" b="0" i="0" u="none" strike="noStrike" cap="none">
                <a:solidFill>
                  <a:schemeClr val="dk1"/>
                </a:solidFill>
                <a:latin typeface="Calibri"/>
                <a:ea typeface="Calibri"/>
                <a:cs typeface="Calibri"/>
                <a:sym typeface="Calibri"/>
              </a:rPr>
              <a:t>Any physical injuries?  What? Medical treatment?</a:t>
            </a:r>
            <a:endParaRPr sz="2600" b="0" i="0" u="none" strike="noStrike" cap="none">
              <a:solidFill>
                <a:schemeClr val="lt1"/>
              </a:solidFill>
              <a:latin typeface="Calibri"/>
              <a:ea typeface="Calibri"/>
              <a:cs typeface="Calibri"/>
              <a:sym typeface="Calibri"/>
            </a:endParaRPr>
          </a:p>
          <a:p>
            <a:pPr marL="566928" marR="0" lvl="0" indent="-457200" algn="l" rtl="0">
              <a:lnSpc>
                <a:spcPct val="80000"/>
              </a:lnSpc>
              <a:spcBef>
                <a:spcPts val="518"/>
              </a:spcBef>
              <a:spcAft>
                <a:spcPts val="0"/>
              </a:spcAft>
              <a:buClr>
                <a:schemeClr val="dk1"/>
              </a:buClr>
              <a:buSzPts val="2590"/>
              <a:buFont typeface="Arial"/>
              <a:buChar char="•"/>
            </a:pPr>
            <a:r>
              <a:rPr lang="en-US" sz="2600" b="0" i="0" u="none" strike="noStrike" cap="none">
                <a:solidFill>
                  <a:schemeClr val="dk1"/>
                </a:solidFill>
                <a:latin typeface="Calibri"/>
                <a:ea typeface="Calibri"/>
                <a:cs typeface="Calibri"/>
                <a:sym typeface="Calibri"/>
              </a:rPr>
              <a:t>Need ongoing medical or psychological treatment?? </a:t>
            </a:r>
            <a:endParaRPr sz="2600" b="0" i="0" u="none" strike="noStrike" cap="none">
              <a:solidFill>
                <a:schemeClr val="lt1"/>
              </a:solidFill>
              <a:latin typeface="Calibri"/>
              <a:ea typeface="Calibri"/>
              <a:cs typeface="Calibri"/>
              <a:sym typeface="Calibri"/>
            </a:endParaRPr>
          </a:p>
          <a:p>
            <a:pPr marL="566928" marR="0" lvl="0" indent="-457200" algn="l" rtl="0">
              <a:lnSpc>
                <a:spcPct val="80000"/>
              </a:lnSpc>
              <a:spcBef>
                <a:spcPts val="518"/>
              </a:spcBef>
              <a:spcAft>
                <a:spcPts val="0"/>
              </a:spcAft>
              <a:buClr>
                <a:schemeClr val="dk1"/>
              </a:buClr>
              <a:buSzPts val="2590"/>
              <a:buFont typeface="Arial"/>
              <a:buChar char="•"/>
            </a:pPr>
            <a:r>
              <a:rPr lang="en-US" sz="2600" b="0" i="0" u="none" strike="noStrike" cap="none">
                <a:solidFill>
                  <a:schemeClr val="dk1"/>
                </a:solidFill>
                <a:latin typeface="Calibri"/>
                <a:ea typeface="Calibri"/>
                <a:cs typeface="Calibri"/>
                <a:sym typeface="Calibri"/>
              </a:rPr>
              <a:t>Evidence</a:t>
            </a:r>
            <a:r>
              <a:rPr lang="en-US" sz="2600" b="0" i="0" u="none" strike="noStrike" cap="none">
                <a:solidFill>
                  <a:schemeClr val="lt1"/>
                </a:solidFill>
                <a:latin typeface="Calibri"/>
                <a:ea typeface="Calibri"/>
                <a:cs typeface="Calibri"/>
                <a:sym typeface="Calibri"/>
              </a:rPr>
              <a:t> </a:t>
            </a:r>
            <a:r>
              <a:rPr lang="en-US" sz="2600" b="0" i="0" u="none" strike="noStrike" cap="none">
                <a:solidFill>
                  <a:srgbClr val="000000"/>
                </a:solidFill>
                <a:latin typeface="Calibri"/>
                <a:ea typeface="Calibri"/>
                <a:cs typeface="Calibri"/>
                <a:sym typeface="Calibri"/>
              </a:rPr>
              <a:t>bolsters</a:t>
            </a:r>
            <a:r>
              <a:rPr lang="en-US" sz="2600" b="0" i="0" u="none" strike="noStrike" cap="none">
                <a:solidFill>
                  <a:schemeClr val="lt1"/>
                </a:solidFill>
                <a:latin typeface="Calibri"/>
                <a:ea typeface="Calibri"/>
                <a:cs typeface="Calibri"/>
                <a:sym typeface="Calibri"/>
              </a:rPr>
              <a:t> </a:t>
            </a:r>
            <a:r>
              <a:rPr lang="en-US" sz="2600" b="0" i="0" u="none" strike="noStrike" cap="none">
                <a:solidFill>
                  <a:schemeClr val="dk1"/>
                </a:solidFill>
                <a:latin typeface="Calibri"/>
                <a:ea typeface="Calibri"/>
                <a:cs typeface="Calibri"/>
                <a:sym typeface="Calibri"/>
              </a:rPr>
              <a:t>credibility to establish liability and damages</a:t>
            </a:r>
            <a:endParaRPr sz="2600" b="0" i="0" u="none" strike="noStrike" cap="none">
              <a:solidFill>
                <a:schemeClr val="lt1"/>
              </a:solidFill>
              <a:latin typeface="Calibri"/>
              <a:ea typeface="Calibri"/>
              <a:cs typeface="Calibri"/>
              <a:sym typeface="Calibri"/>
            </a:endParaRPr>
          </a:p>
          <a:p>
            <a:pPr marL="566928" marR="0" lvl="0" indent="-457200" algn="l" rtl="0">
              <a:lnSpc>
                <a:spcPct val="80000"/>
              </a:lnSpc>
              <a:spcBef>
                <a:spcPts val="518"/>
              </a:spcBef>
              <a:spcAft>
                <a:spcPts val="0"/>
              </a:spcAft>
              <a:buClr>
                <a:schemeClr val="dk1"/>
              </a:buClr>
              <a:buSzPts val="2590"/>
              <a:buFont typeface="Arial"/>
              <a:buChar char="•"/>
            </a:pPr>
            <a:r>
              <a:rPr lang="en-US" sz="2600" b="0" i="0" u="none" strike="noStrike" cap="none">
                <a:solidFill>
                  <a:schemeClr val="dk1"/>
                </a:solidFill>
                <a:latin typeface="Calibri"/>
                <a:ea typeface="Calibri"/>
                <a:cs typeface="Calibri"/>
                <a:sym typeface="Calibri"/>
              </a:rPr>
              <a:t>This evidence could also support claim for </a:t>
            </a:r>
            <a:r>
              <a:rPr lang="en-US" sz="2600" b="1" i="1" u="none" strike="noStrike" cap="none">
                <a:solidFill>
                  <a:schemeClr val="dk1"/>
                </a:solidFill>
                <a:latin typeface="Calibri"/>
                <a:ea typeface="Calibri"/>
                <a:cs typeface="Calibri"/>
                <a:sym typeface="Calibri"/>
              </a:rPr>
              <a:t>compensatory damages </a:t>
            </a:r>
            <a:r>
              <a:rPr lang="en-US" sz="2600" b="0" i="0" u="none" strike="noStrike" cap="none">
                <a:solidFill>
                  <a:schemeClr val="dk1"/>
                </a:solidFill>
                <a:latin typeface="Calibri"/>
                <a:ea typeface="Calibri"/>
                <a:cs typeface="Calibri"/>
                <a:sym typeface="Calibri"/>
              </a:rPr>
              <a:t>(emotional distress, pain and suffering) (</a:t>
            </a:r>
            <a:r>
              <a:rPr lang="en-US" sz="2600" b="1" i="1" u="none" strike="noStrike" cap="none">
                <a:solidFill>
                  <a:schemeClr val="dk1"/>
                </a:solidFill>
                <a:latin typeface="Calibri"/>
                <a:ea typeface="Calibri"/>
                <a:cs typeface="Calibri"/>
                <a:sym typeface="Calibri"/>
              </a:rPr>
              <a:t>sexual assault program staff could be key witnesses</a:t>
            </a:r>
            <a:r>
              <a:rPr lang="en-US" sz="2600" b="0" i="0" u="none" strike="noStrike" cap="none">
                <a:solidFill>
                  <a:schemeClr val="dk1"/>
                </a:solidFill>
                <a:latin typeface="Calibri"/>
                <a:ea typeface="Calibri"/>
                <a:cs typeface="Calibri"/>
                <a:sym typeface="Calibri"/>
              </a:rPr>
              <a:t>) </a:t>
            </a:r>
            <a:endParaRPr sz="2600" b="0" i="0" u="none" strike="noStrike" cap="none">
              <a:solidFill>
                <a:schemeClr val="lt1"/>
              </a:solidFill>
              <a:latin typeface="Calibri"/>
              <a:ea typeface="Calibri"/>
              <a:cs typeface="Calibri"/>
              <a:sym typeface="Calibri"/>
            </a:endParaRPr>
          </a:p>
          <a:p>
            <a:pPr marL="566928" marR="0" lvl="0" indent="-457200" algn="l" rtl="0">
              <a:lnSpc>
                <a:spcPct val="80000"/>
              </a:lnSpc>
              <a:spcBef>
                <a:spcPts val="518"/>
              </a:spcBef>
              <a:spcAft>
                <a:spcPts val="0"/>
              </a:spcAft>
              <a:buClr>
                <a:schemeClr val="dk1"/>
              </a:buClr>
              <a:buSzPts val="2590"/>
              <a:buFont typeface="Arial"/>
              <a:buChar char="•"/>
            </a:pPr>
            <a:r>
              <a:rPr lang="en-US" sz="2600" b="1" i="0" u="none" strike="noStrike" cap="none">
                <a:solidFill>
                  <a:schemeClr val="dk1"/>
                </a:solidFill>
                <a:latin typeface="Calibri"/>
                <a:ea typeface="Calibri"/>
                <a:cs typeface="Calibri"/>
                <a:sym typeface="Calibri"/>
              </a:rPr>
              <a:t>See </a:t>
            </a:r>
            <a:r>
              <a:rPr lang="en-US" sz="2600" b="1" i="1" u="none" strike="noStrike" cap="none">
                <a:solidFill>
                  <a:schemeClr val="dk1"/>
                </a:solidFill>
                <a:latin typeface="Calibri"/>
                <a:ea typeface="Calibri"/>
                <a:cs typeface="Calibri"/>
                <a:sym typeface="Calibri"/>
              </a:rPr>
              <a:t>EEOC v. Willamette Tree Wholesale</a:t>
            </a:r>
            <a:r>
              <a:rPr lang="en-US" sz="2600" b="1" i="0" u="none" strike="noStrike" cap="none">
                <a:solidFill>
                  <a:schemeClr val="dk1"/>
                </a:solidFill>
                <a:latin typeface="Calibri"/>
                <a:ea typeface="Calibri"/>
                <a:cs typeface="Calibri"/>
                <a:sym typeface="Calibri"/>
              </a:rPr>
              <a:t>;  examination by and testimony of psychologist Dr. Fabiana Wallis and therapist documented trauma caused by multiple rapes and threats to kill farm worker and her family</a:t>
            </a:r>
            <a:endParaRPr sz="2600" b="0" i="0" u="none" strike="noStrike" cap="none">
              <a:solidFill>
                <a:schemeClr val="dk1"/>
              </a:solidFill>
              <a:latin typeface="Calibri"/>
              <a:ea typeface="Calibri"/>
              <a:cs typeface="Calibri"/>
              <a:sym typeface="Calibri"/>
            </a:endParaRPr>
          </a:p>
          <a:p>
            <a:pPr marL="365760" marR="0" lvl="0" indent="-91565" algn="l" rtl="0">
              <a:lnSpc>
                <a:spcPct val="80000"/>
              </a:lnSpc>
              <a:spcBef>
                <a:spcPts val="518"/>
              </a:spcBef>
              <a:spcAft>
                <a:spcPts val="0"/>
              </a:spcAft>
              <a:buClr>
                <a:schemeClr val="dk1"/>
              </a:buClr>
              <a:buSzPts val="2590"/>
              <a:buFont typeface="Noto Sans Symbols"/>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592"/>
        <p:cNvGrpSpPr/>
        <p:nvPr/>
      </p:nvGrpSpPr>
      <p:grpSpPr>
        <a:xfrm>
          <a:off x="0" y="0"/>
          <a:ext cx="0" cy="0"/>
          <a:chOff x="0" y="0"/>
          <a:chExt cx="0" cy="0"/>
        </a:xfrm>
      </p:grpSpPr>
      <p:sp>
        <p:nvSpPr>
          <p:cNvPr id="593" name="Google Shape;593;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Proving harassment</a:t>
            </a:r>
            <a:endParaRPr sz="4400" b="1" i="0" u="none" strike="noStrike" cap="none">
              <a:solidFill>
                <a:schemeClr val="dk1"/>
              </a:solidFill>
              <a:latin typeface="Calibri"/>
              <a:ea typeface="Calibri"/>
              <a:cs typeface="Calibri"/>
              <a:sym typeface="Calibri"/>
            </a:endParaRPr>
          </a:p>
        </p:txBody>
      </p:sp>
      <p:sp>
        <p:nvSpPr>
          <p:cNvPr id="594" name="Google Shape;594;p61"/>
          <p:cNvSpPr txBox="1">
            <a:spLocks noGrp="1"/>
          </p:cNvSpPr>
          <p:nvPr>
            <p:ph type="body" idx="1"/>
          </p:nvPr>
        </p:nvSpPr>
        <p:spPr>
          <a:xfrm>
            <a:off x="457200" y="1600200"/>
            <a:ext cx="79248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900" b="1" i="0" u="none" strike="noStrike" cap="none">
                <a:solidFill>
                  <a:schemeClr val="dk1"/>
                </a:solidFill>
                <a:latin typeface="Calibri"/>
                <a:ea typeface="Calibri"/>
                <a:cs typeface="Calibri"/>
                <a:sym typeface="Calibri"/>
              </a:rPr>
              <a:t>Harasser</a:t>
            </a:r>
            <a:r>
              <a:rPr lang="en-US" sz="2900" b="0" i="0" u="none" strike="noStrike" cap="none">
                <a:solidFill>
                  <a:schemeClr val="dk1"/>
                </a:solidFill>
                <a:latin typeface="Calibri"/>
                <a:ea typeface="Calibri"/>
                <a:cs typeface="Calibri"/>
                <a:sym typeface="Calibri"/>
              </a:rPr>
              <a:t>:  is he credible?  Who supports his story?  Any prior complaints of harassment?</a:t>
            </a:r>
            <a:endParaRPr sz="29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ts val="2720"/>
              <a:buFont typeface="Arial"/>
              <a:buChar char="•"/>
            </a:pPr>
            <a:r>
              <a:rPr lang="en-US" sz="2900" b="1" i="0" u="none" strike="noStrike" cap="none">
                <a:solidFill>
                  <a:schemeClr val="dk1"/>
                </a:solidFill>
                <a:latin typeface="Calibri"/>
                <a:ea typeface="Calibri"/>
                <a:cs typeface="Calibri"/>
                <a:sym typeface="Calibri"/>
              </a:rPr>
              <a:t>What did company do??</a:t>
            </a:r>
            <a:r>
              <a:rPr lang="en-US" sz="2900" b="0" i="0" u="none" strike="noStrike" cap="none">
                <a:solidFill>
                  <a:schemeClr val="dk1"/>
                </a:solidFill>
                <a:latin typeface="Calibri"/>
                <a:ea typeface="Calibri"/>
                <a:cs typeface="Calibri"/>
                <a:sym typeface="Calibri"/>
              </a:rPr>
              <a:t>  Was harasser previously disciplined or not?  Position in company – supervisor, manager, co-worker, owner?  Company officials ill-trained to handle issue?  Did they retaliate? </a:t>
            </a:r>
            <a:endParaRPr sz="29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ts val="2720"/>
              <a:buFont typeface="Arial"/>
              <a:buChar char="•"/>
            </a:pPr>
            <a:r>
              <a:rPr lang="en-US" sz="2900" b="0" i="0" u="none" strike="noStrike" cap="none">
                <a:solidFill>
                  <a:schemeClr val="dk1"/>
                </a:solidFill>
                <a:latin typeface="Calibri"/>
                <a:ea typeface="Calibri"/>
                <a:cs typeface="Calibri"/>
                <a:sym typeface="Calibri"/>
              </a:rPr>
              <a:t>Note:  during EEOC investigation agency will obtain personnel file and records of previous complaints</a:t>
            </a: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1500"/>
              <a:buFont typeface="Arial"/>
              <a:buNone/>
            </a:pPr>
            <a:r>
              <a:rPr lang="en-US" sz="11500" b="1" i="0" u="none" strike="noStrike" cap="none">
                <a:solidFill>
                  <a:schemeClr val="lt1"/>
                </a:solidFill>
                <a:latin typeface="Calibri"/>
                <a:ea typeface="Calibri"/>
                <a:cs typeface="Calibri"/>
                <a:sym typeface="Calibri"/>
              </a:rPr>
              <a:t>POLL</a:t>
            </a:r>
            <a:endParaRPr/>
          </a:p>
          <a:p>
            <a:pPr marL="0" marR="0" lvl="0" indent="0" algn="ctr" rtl="0">
              <a:spcBef>
                <a:spcPts val="1200"/>
              </a:spcBef>
              <a:spcAft>
                <a:spcPts val="0"/>
              </a:spcAft>
              <a:buClr>
                <a:schemeClr val="lt1"/>
              </a:buClr>
              <a:buSzPts val="6000"/>
              <a:buFont typeface="Arial"/>
              <a:buNone/>
            </a:pPr>
            <a:r>
              <a:rPr lang="en-US" sz="6000" b="1" i="0" u="none" strike="noStrike" cap="none">
                <a:solidFill>
                  <a:schemeClr val="lt1"/>
                </a:solidFill>
                <a:latin typeface="Calibri"/>
                <a:ea typeface="Calibri"/>
                <a:cs typeface="Calibri"/>
                <a:sym typeface="Calibri"/>
              </a:rPr>
              <a:t>Documenting the case</a:t>
            </a:r>
            <a:endParaRPr sz="6000" b="1"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24"/>
        <p:cNvGrpSpPr/>
        <p:nvPr/>
      </p:nvGrpSpPr>
      <p:grpSpPr>
        <a:xfrm>
          <a:off x="0" y="0"/>
          <a:ext cx="0" cy="0"/>
          <a:chOff x="0" y="0"/>
          <a:chExt cx="0" cy="0"/>
        </a:xfrm>
      </p:grpSpPr>
      <p:pic>
        <p:nvPicPr>
          <p:cNvPr id="125" name="Google Shape;125;p18" descr="Screen Shot 2014-08-20 at 10.04.55 AM.png"/>
          <p:cNvPicPr preferRelativeResize="0"/>
          <p:nvPr/>
        </p:nvPicPr>
        <p:blipFill rotWithShape="1">
          <a:blip r:embed="rId3">
            <a:alphaModFix/>
          </a:blip>
          <a:srcRect/>
          <a:stretch/>
        </p:blipFill>
        <p:spPr>
          <a:xfrm>
            <a:off x="0" y="0"/>
            <a:ext cx="9144000" cy="6845300"/>
          </a:xfrm>
          <a:prstGeom prst="rect">
            <a:avLst/>
          </a:prstGeom>
          <a:noFill/>
          <a:ln>
            <a:noFill/>
          </a:ln>
        </p:spPr>
      </p:pic>
      <p:sp>
        <p:nvSpPr>
          <p:cNvPr id="126" name="Google Shape;126;p18"/>
          <p:cNvSpPr txBox="1"/>
          <p:nvPr/>
        </p:nvSpPr>
        <p:spPr>
          <a:xfrm>
            <a:off x="5867400" y="6362700"/>
            <a:ext cx="3276600" cy="33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Asian Pacific islander Institute</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603"/>
        <p:cNvGrpSpPr/>
        <p:nvPr/>
      </p:nvGrpSpPr>
      <p:grpSpPr>
        <a:xfrm>
          <a:off x="0" y="0"/>
          <a:ext cx="0" cy="0"/>
          <a:chOff x="0" y="0"/>
          <a:chExt cx="0" cy="0"/>
        </a:xfrm>
      </p:grpSpPr>
      <p:sp>
        <p:nvSpPr>
          <p:cNvPr id="604" name="Google Shape;604;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Proving harassment</a:t>
            </a:r>
            <a:endParaRPr sz="4400" b="1" i="0" u="none" strike="noStrike" cap="none">
              <a:solidFill>
                <a:srgbClr val="000000"/>
              </a:solidFill>
              <a:latin typeface="Calibri"/>
              <a:ea typeface="Calibri"/>
              <a:cs typeface="Calibri"/>
              <a:sym typeface="Calibri"/>
            </a:endParaRPr>
          </a:p>
        </p:txBody>
      </p:sp>
      <p:sp>
        <p:nvSpPr>
          <p:cNvPr id="605" name="Google Shape;605;p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800"/>
              <a:buFont typeface="Arial"/>
              <a:buChar char="•"/>
            </a:pPr>
            <a:r>
              <a:rPr lang="en-US" sz="2900" b="1" i="0" u="none" strike="noStrike" cap="none">
                <a:solidFill>
                  <a:schemeClr val="dk1"/>
                </a:solidFill>
                <a:latin typeface="Calibri"/>
                <a:ea typeface="Calibri"/>
                <a:cs typeface="Calibri"/>
                <a:sym typeface="Calibri"/>
              </a:rPr>
              <a:t>Corroboration through Witnesses</a:t>
            </a:r>
            <a:r>
              <a:rPr lang="en-US" sz="2900" b="0" i="0" u="none" strike="noStrike" cap="none">
                <a:solidFill>
                  <a:schemeClr val="dk1"/>
                </a:solidFill>
                <a:latin typeface="Calibri"/>
                <a:ea typeface="Calibri"/>
                <a:cs typeface="Calibri"/>
                <a:sym typeface="Calibri"/>
              </a:rPr>
              <a:t>:  co-workers, supervisors, actual eyewitnesses?  Note:  Most egregious harassment happens “behind closed doors”.</a:t>
            </a:r>
            <a:endParaRPr sz="290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ts val="2800"/>
              <a:buFont typeface="Arial"/>
              <a:buChar char="•"/>
            </a:pPr>
            <a:r>
              <a:rPr lang="en-US" sz="2900" b="1" i="0" u="none" strike="noStrike" cap="none">
                <a:solidFill>
                  <a:schemeClr val="dk1"/>
                </a:solidFill>
                <a:latin typeface="Calibri"/>
                <a:ea typeface="Calibri"/>
                <a:cs typeface="Calibri"/>
                <a:sym typeface="Calibri"/>
              </a:rPr>
              <a:t>Counselors</a:t>
            </a:r>
            <a:r>
              <a:rPr lang="en-US" sz="2900" b="0" i="0" u="none" strike="noStrike" cap="none">
                <a:solidFill>
                  <a:schemeClr val="dk1"/>
                </a:solidFill>
                <a:latin typeface="Calibri"/>
                <a:ea typeface="Calibri"/>
                <a:cs typeface="Calibri"/>
                <a:sym typeface="Calibri"/>
              </a:rPr>
              <a:t>, </a:t>
            </a:r>
            <a:r>
              <a:rPr lang="en-US" sz="2900" b="1" i="0" u="none" strike="noStrike" cap="none">
                <a:solidFill>
                  <a:schemeClr val="dk1"/>
                </a:solidFill>
                <a:latin typeface="Calibri"/>
                <a:ea typeface="Calibri"/>
                <a:cs typeface="Calibri"/>
                <a:sym typeface="Calibri"/>
              </a:rPr>
              <a:t>doctors:  what was observed?  What did claimant say?  Injuries? Treatment?</a:t>
            </a:r>
            <a:endParaRPr sz="290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ts val="2800"/>
              <a:buFont typeface="Arial"/>
              <a:buChar char="•"/>
            </a:pPr>
            <a:r>
              <a:rPr lang="en-US" sz="2900" b="0" i="0" u="none" strike="noStrike" cap="none">
                <a:solidFill>
                  <a:schemeClr val="dk1"/>
                </a:solidFill>
                <a:latin typeface="Calibri"/>
                <a:ea typeface="Calibri"/>
                <a:cs typeface="Calibri"/>
                <a:sym typeface="Calibri"/>
              </a:rPr>
              <a:t>Parents, spouse, other relatives, </a:t>
            </a:r>
            <a:endParaRPr sz="290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ts val="2800"/>
              <a:buFont typeface="Arial"/>
              <a:buChar char="•"/>
            </a:pPr>
            <a:r>
              <a:rPr lang="en-US" sz="2900" b="0" i="0" u="none" strike="noStrike" cap="none">
                <a:solidFill>
                  <a:schemeClr val="dk1"/>
                </a:solidFill>
                <a:latin typeface="Calibri"/>
                <a:ea typeface="Calibri"/>
                <a:cs typeface="Calibri"/>
                <a:sym typeface="Calibri"/>
              </a:rPr>
              <a:t>Other harassed individuals?  Did CP complain to anyone about the harassment?  What was said? Evidence could support victim’s credibility.</a:t>
            </a:r>
            <a:endParaRPr sz="290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609"/>
        <p:cNvGrpSpPr/>
        <p:nvPr/>
      </p:nvGrpSpPr>
      <p:grpSpPr>
        <a:xfrm>
          <a:off x="0" y="0"/>
          <a:ext cx="0" cy="0"/>
          <a:chOff x="0" y="0"/>
          <a:chExt cx="0" cy="0"/>
        </a:xfrm>
      </p:grpSpPr>
      <p:sp>
        <p:nvSpPr>
          <p:cNvPr id="610" name="Google Shape;6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rgbClr val="000000"/>
                </a:solidFill>
                <a:latin typeface="Calibri"/>
                <a:ea typeface="Calibri"/>
                <a:cs typeface="Calibri"/>
                <a:sym typeface="Calibri"/>
              </a:rPr>
              <a:t>Proving harassment</a:t>
            </a:r>
            <a:endParaRPr sz="4400" b="1" i="0" u="none" strike="noStrike" cap="none">
              <a:solidFill>
                <a:srgbClr val="000000"/>
              </a:solidFill>
              <a:latin typeface="Calibri"/>
              <a:ea typeface="Calibri"/>
              <a:cs typeface="Calibri"/>
              <a:sym typeface="Calibri"/>
            </a:endParaRPr>
          </a:p>
        </p:txBody>
      </p:sp>
      <p:sp>
        <p:nvSpPr>
          <p:cNvPr id="611" name="Google Shape;611;p64"/>
          <p:cNvSpPr txBox="1">
            <a:spLocks noGrp="1"/>
          </p:cNvSpPr>
          <p:nvPr>
            <p:ph type="body" idx="1"/>
          </p:nvPr>
        </p:nvSpPr>
        <p:spPr>
          <a:xfrm>
            <a:off x="457200" y="1600200"/>
            <a:ext cx="8051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Cops:</a:t>
            </a:r>
            <a:r>
              <a:rPr lang="en-US" sz="2800" b="0" i="0" u="none" strike="noStrike" cap="none">
                <a:solidFill>
                  <a:schemeClr val="dk1"/>
                </a:solidFill>
                <a:latin typeface="Calibri"/>
                <a:ea typeface="Calibri"/>
                <a:cs typeface="Calibri"/>
                <a:sym typeface="Calibri"/>
              </a:rPr>
              <a:t>  Was police report filed?  (non-conclusive);  Note:  less than 10% of sexual assault crimes are reported</a:t>
            </a:r>
            <a:endParaRPr sz="2800" b="0" i="0" u="none" strike="noStrike" cap="none">
              <a:solidFill>
                <a:schemeClr val="lt1"/>
              </a:solidFill>
              <a:latin typeface="Calibri"/>
              <a:ea typeface="Calibri"/>
              <a:cs typeface="Calibri"/>
              <a:sym typeface="Calibri"/>
            </a:endParaRPr>
          </a:p>
          <a:p>
            <a:pPr marL="342900" marR="0" lvl="0" indent="-342900" algn="l" rtl="0">
              <a:spcBef>
                <a:spcPts val="56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Compare</a:t>
            </a:r>
            <a:r>
              <a:rPr lang="en-US" sz="2800" b="0" i="0" u="none" strike="noStrike" cap="none">
                <a:solidFill>
                  <a:schemeClr val="dk1"/>
                </a:solidFill>
                <a:latin typeface="Calibri"/>
                <a:ea typeface="Calibri"/>
                <a:cs typeface="Calibri"/>
                <a:sym typeface="Calibri"/>
              </a:rPr>
              <a:t>:  “beyond a reasonable doubt” v. “by a preponderance of the evidence, i.e. 51%”</a:t>
            </a: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ts val="2800"/>
              <a:buFont typeface="Arial"/>
              <a:buChar char="•"/>
            </a:pPr>
            <a:r>
              <a:rPr lang="en-US" sz="2800" b="1" i="1" u="none" strike="noStrike" cap="none">
                <a:solidFill>
                  <a:schemeClr val="dk1"/>
                </a:solidFill>
                <a:latin typeface="Calibri"/>
                <a:ea typeface="Calibri"/>
                <a:cs typeface="Calibri"/>
                <a:sym typeface="Calibri"/>
              </a:rPr>
              <a:t>EEOC v. Harris Farms</a:t>
            </a:r>
            <a:r>
              <a:rPr lang="en-US" sz="2800" b="0" i="0" u="none" strike="noStrike" cap="none">
                <a:solidFill>
                  <a:schemeClr val="dk1"/>
                </a:solidFill>
                <a:latin typeface="Calibri"/>
                <a:ea typeface="Calibri"/>
                <a:cs typeface="Calibri"/>
                <a:sym typeface="Calibri"/>
              </a:rPr>
              <a:t>:  3 Rapes by supervisor; Deputy sheriff:  “victim is lying”;  Jury:  “we believe her and here’s $1 million”</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615"/>
        <p:cNvGrpSpPr/>
        <p:nvPr/>
      </p:nvGrpSpPr>
      <p:grpSpPr>
        <a:xfrm>
          <a:off x="0" y="0"/>
          <a:ext cx="0" cy="0"/>
          <a:chOff x="0" y="0"/>
          <a:chExt cx="0" cy="0"/>
        </a:xfrm>
      </p:grpSpPr>
      <p:sp>
        <p:nvSpPr>
          <p:cNvPr id="616" name="Google Shape;616;p65"/>
          <p:cNvSpPr txBox="1"/>
          <p:nvPr/>
        </p:nvSpPr>
        <p:spPr>
          <a:xfrm>
            <a:off x="1651000" y="2743200"/>
            <a:ext cx="5969000" cy="861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000" b="1" i="0" u="none" strike="noStrike" cap="none">
                <a:solidFill>
                  <a:srgbClr val="000000"/>
                </a:solidFill>
                <a:latin typeface="Calibri"/>
                <a:ea typeface="Calibri"/>
                <a:cs typeface="Calibri"/>
                <a:sym typeface="Calibri"/>
              </a:rPr>
              <a:t>Building partnerships</a:t>
            </a:r>
            <a:endParaRPr sz="5000" b="1"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621"/>
        <p:cNvGrpSpPr/>
        <p:nvPr/>
      </p:nvGrpSpPr>
      <p:grpSpPr>
        <a:xfrm>
          <a:off x="0" y="0"/>
          <a:ext cx="0" cy="0"/>
          <a:chOff x="0" y="0"/>
          <a:chExt cx="0" cy="0"/>
        </a:xfrm>
      </p:grpSpPr>
      <p:pic>
        <p:nvPicPr>
          <p:cNvPr id="622" name="Google Shape;622;p66" descr="C:\Users\dgreco\AppData\Local\Microsoft\Windows\Temporary Internet Files\Content.IE5\SWH60BXM\87493632.jpg"/>
          <p:cNvPicPr preferRelativeResize="0"/>
          <p:nvPr/>
        </p:nvPicPr>
        <p:blipFill rotWithShape="1">
          <a:blip r:embed="rId3">
            <a:alphaModFix/>
          </a:blip>
          <a:srcRect/>
          <a:stretch/>
        </p:blipFill>
        <p:spPr>
          <a:xfrm>
            <a:off x="0" y="33948"/>
            <a:ext cx="10215888" cy="6824052"/>
          </a:xfrm>
          <a:prstGeom prst="rect">
            <a:avLst/>
          </a:prstGeom>
          <a:noFill/>
          <a:ln>
            <a:noFill/>
          </a:ln>
        </p:spPr>
      </p:pic>
      <p:sp>
        <p:nvSpPr>
          <p:cNvPr id="623" name="Google Shape;623;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Lideres Campesinas’ approach</a:t>
            </a:r>
            <a:endParaRPr sz="4400" b="1" i="0" u="none" strike="noStrike" cap="none">
              <a:solidFill>
                <a:srgbClr val="000000"/>
              </a:solidFill>
              <a:latin typeface="Calibri"/>
              <a:ea typeface="Calibri"/>
              <a:cs typeface="Calibri"/>
              <a:sym typeface="Calibri"/>
            </a:endParaRPr>
          </a:p>
        </p:txBody>
      </p:sp>
      <p:pic>
        <p:nvPicPr>
          <p:cNvPr id="624" name="Google Shape;624;p66" descr="Lideres Campesinas Organizacion En California">
            <a:hlinkClick r:id="rId4"/>
          </p:cNvPr>
          <p:cNvPicPr preferRelativeResize="0"/>
          <p:nvPr/>
        </p:nvPicPr>
        <p:blipFill rotWithShape="1">
          <a:blip r:embed="rId5">
            <a:alphaModFix/>
          </a:blip>
          <a:srcRect/>
          <a:stretch/>
        </p:blipFill>
        <p:spPr>
          <a:xfrm>
            <a:off x="155575" y="-525463"/>
            <a:ext cx="3429000" cy="1095376"/>
          </a:xfrm>
          <a:prstGeom prst="rect">
            <a:avLst/>
          </a:prstGeom>
          <a:noFill/>
          <a:ln>
            <a:noFill/>
          </a:ln>
        </p:spPr>
      </p:pic>
      <p:pic>
        <p:nvPicPr>
          <p:cNvPr id="625" name="Google Shape;625;p66" descr="Lideres Campesinas Organizacion En California">
            <a:hlinkClick r:id="rId4"/>
          </p:cNvPr>
          <p:cNvPicPr preferRelativeResize="0"/>
          <p:nvPr/>
        </p:nvPicPr>
        <p:blipFill rotWithShape="1">
          <a:blip r:embed="rId5">
            <a:alphaModFix/>
          </a:blip>
          <a:srcRect/>
          <a:stretch/>
        </p:blipFill>
        <p:spPr>
          <a:xfrm>
            <a:off x="307975" y="-373063"/>
            <a:ext cx="3429000" cy="10953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630"/>
        <p:cNvGrpSpPr/>
        <p:nvPr/>
      </p:nvGrpSpPr>
      <p:grpSpPr>
        <a:xfrm>
          <a:off x="0" y="0"/>
          <a:ext cx="0" cy="0"/>
          <a:chOff x="0" y="0"/>
          <a:chExt cx="0" cy="0"/>
        </a:xfrm>
      </p:grpSpPr>
      <p:sp>
        <p:nvSpPr>
          <p:cNvPr id="631" name="Google Shape;631;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endParaRPr sz="4400" b="0" i="0" u="none" strike="noStrike" cap="none">
              <a:solidFill>
                <a:schemeClr val="lt1"/>
              </a:solidFill>
              <a:latin typeface="Calibri"/>
              <a:ea typeface="Calibri"/>
              <a:cs typeface="Calibri"/>
              <a:sym typeface="Calibri"/>
            </a:endParaRPr>
          </a:p>
        </p:txBody>
      </p:sp>
      <p:pic>
        <p:nvPicPr>
          <p:cNvPr id="632" name="Google Shape;632;p67" descr="NY The Commission on the Status of Women Conf 2006 2 014"/>
          <p:cNvPicPr preferRelativeResize="0">
            <a:picLocks noGrp="1"/>
          </p:cNvPicPr>
          <p:nvPr>
            <p:ph type="body" idx="1"/>
          </p:nvPr>
        </p:nvPicPr>
        <p:blipFill rotWithShape="1">
          <a:blip r:embed="rId3">
            <a:alphaModFix/>
          </a:blip>
          <a:srcRect/>
          <a:stretch/>
        </p:blipFill>
        <p:spPr>
          <a:xfrm>
            <a:off x="0" y="-26582"/>
            <a:ext cx="4649972" cy="3487479"/>
          </a:xfrm>
          <a:prstGeom prst="rect">
            <a:avLst/>
          </a:prstGeom>
          <a:noFill/>
          <a:ln>
            <a:noFill/>
          </a:ln>
        </p:spPr>
      </p:pic>
      <p:pic>
        <p:nvPicPr>
          <p:cNvPr id="633" name="Google Shape;633;p67" descr="Entrenamiento VD 1"/>
          <p:cNvPicPr preferRelativeResize="0"/>
          <p:nvPr/>
        </p:nvPicPr>
        <p:blipFill rotWithShape="1">
          <a:blip r:embed="rId4">
            <a:alphaModFix/>
          </a:blip>
          <a:srcRect/>
          <a:stretch/>
        </p:blipFill>
        <p:spPr>
          <a:xfrm>
            <a:off x="0" y="3460898"/>
            <a:ext cx="4724400" cy="3505200"/>
          </a:xfrm>
          <a:prstGeom prst="rect">
            <a:avLst/>
          </a:prstGeom>
          <a:noFill/>
          <a:ln>
            <a:noFill/>
          </a:ln>
        </p:spPr>
      </p:pic>
      <p:pic>
        <p:nvPicPr>
          <p:cNvPr id="634" name="Google Shape;634;p67" descr="DSC00419"/>
          <p:cNvPicPr preferRelativeResize="0"/>
          <p:nvPr/>
        </p:nvPicPr>
        <p:blipFill rotWithShape="1">
          <a:blip r:embed="rId5">
            <a:alphaModFix/>
          </a:blip>
          <a:srcRect/>
          <a:stretch/>
        </p:blipFill>
        <p:spPr>
          <a:xfrm>
            <a:off x="4495800" y="-25252"/>
            <a:ext cx="4648200" cy="3486150"/>
          </a:xfrm>
          <a:prstGeom prst="rect">
            <a:avLst/>
          </a:prstGeom>
          <a:noFill/>
          <a:ln>
            <a:noFill/>
          </a:ln>
        </p:spPr>
      </p:pic>
      <p:pic>
        <p:nvPicPr>
          <p:cNvPr id="635" name="Google Shape;635;p67" descr="R"/>
          <p:cNvPicPr preferRelativeResize="0"/>
          <p:nvPr/>
        </p:nvPicPr>
        <p:blipFill rotWithShape="1">
          <a:blip r:embed="rId6">
            <a:alphaModFix/>
          </a:blip>
          <a:srcRect/>
          <a:stretch/>
        </p:blipFill>
        <p:spPr>
          <a:xfrm>
            <a:off x="4495800" y="3466214"/>
            <a:ext cx="4648200" cy="35052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640"/>
        <p:cNvGrpSpPr/>
        <p:nvPr/>
      </p:nvGrpSpPr>
      <p:grpSpPr>
        <a:xfrm>
          <a:off x="0" y="0"/>
          <a:ext cx="0" cy="0"/>
          <a:chOff x="0" y="0"/>
          <a:chExt cx="0" cy="0"/>
        </a:xfrm>
      </p:grpSpPr>
      <p:sp>
        <p:nvSpPr>
          <p:cNvPr id="641" name="Google Shape;641;p68"/>
          <p:cNvSpPr txBox="1">
            <a:spLocks noGrp="1"/>
          </p:cNvSpPr>
          <p:nvPr>
            <p:ph type="title"/>
          </p:nvPr>
        </p:nvSpPr>
        <p:spPr>
          <a:xfrm>
            <a:off x="266700" y="287338"/>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3800"/>
              <a:buFont typeface="Calibri"/>
              <a:buNone/>
            </a:pPr>
            <a:r>
              <a:rPr lang="en-US" sz="3800" b="1" i="0" u="none" strike="noStrike" cap="none">
                <a:solidFill>
                  <a:srgbClr val="000000"/>
                </a:solidFill>
                <a:latin typeface="Calibri"/>
                <a:ea typeface="Calibri"/>
                <a:cs typeface="Calibri"/>
                <a:sym typeface="Calibri"/>
              </a:rPr>
              <a:t>Key questions to consider in outreach and prevention with immigrant communities</a:t>
            </a:r>
            <a:endParaRPr sz="3800" b="1" i="0" u="none" strike="noStrike" cap="none">
              <a:solidFill>
                <a:srgbClr val="000000"/>
              </a:solidFill>
              <a:latin typeface="Calibri"/>
              <a:ea typeface="Calibri"/>
              <a:cs typeface="Calibri"/>
              <a:sym typeface="Calibri"/>
            </a:endParaRPr>
          </a:p>
        </p:txBody>
      </p:sp>
      <p:sp>
        <p:nvSpPr>
          <p:cNvPr id="642" name="Google Shape;642;p68"/>
          <p:cNvSpPr txBox="1">
            <a:spLocks noGrp="1"/>
          </p:cNvSpPr>
          <p:nvPr>
            <p:ph type="body" idx="1"/>
          </p:nvPr>
        </p:nvSpPr>
        <p:spPr>
          <a:xfrm>
            <a:off x="431800" y="1892300"/>
            <a:ext cx="8229600" cy="46402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500"/>
              <a:buFont typeface="Arial"/>
              <a:buChar char="•"/>
            </a:pPr>
            <a:r>
              <a:rPr lang="en-US" sz="2500" b="0" i="0" u="none" strike="noStrike" cap="none">
                <a:solidFill>
                  <a:srgbClr val="000000"/>
                </a:solidFill>
                <a:latin typeface="Calibri"/>
                <a:ea typeface="Calibri"/>
                <a:cs typeface="Calibri"/>
                <a:sym typeface="Calibri"/>
              </a:rPr>
              <a:t>What are the priorities in the community? What can you do to support the community in addressing these priorities?</a:t>
            </a:r>
            <a:endParaRPr/>
          </a:p>
          <a:p>
            <a:pPr marL="342900" marR="0" lvl="0" indent="-342900" algn="l" rtl="0">
              <a:spcBef>
                <a:spcPts val="500"/>
              </a:spcBef>
              <a:spcAft>
                <a:spcPts val="0"/>
              </a:spcAft>
              <a:buClr>
                <a:srgbClr val="000000"/>
              </a:buClr>
              <a:buSzPts val="2500"/>
              <a:buFont typeface="Arial"/>
              <a:buChar char="•"/>
            </a:pPr>
            <a:r>
              <a:rPr lang="en-US" sz="2500" b="0" i="0" u="none" strike="noStrike" cap="none">
                <a:solidFill>
                  <a:srgbClr val="000000"/>
                </a:solidFill>
                <a:latin typeface="Calibri"/>
                <a:ea typeface="Calibri"/>
                <a:cs typeface="Calibri"/>
                <a:sym typeface="Calibri"/>
              </a:rPr>
              <a:t>Who are the natural leaders in the community? </a:t>
            </a:r>
            <a:endParaRPr/>
          </a:p>
          <a:p>
            <a:pPr marL="342900" marR="0" lvl="0" indent="-342900" algn="l" rtl="0">
              <a:spcBef>
                <a:spcPts val="500"/>
              </a:spcBef>
              <a:spcAft>
                <a:spcPts val="0"/>
              </a:spcAft>
              <a:buClr>
                <a:srgbClr val="000000"/>
              </a:buClr>
              <a:buSzPts val="2500"/>
              <a:buFont typeface="Arial"/>
              <a:buChar char="•"/>
            </a:pPr>
            <a:r>
              <a:rPr lang="en-US" sz="2500" b="0" i="0" u="none" strike="noStrike" cap="none">
                <a:solidFill>
                  <a:srgbClr val="000000"/>
                </a:solidFill>
                <a:latin typeface="Calibri"/>
                <a:ea typeface="Calibri"/>
                <a:cs typeface="Calibri"/>
                <a:sym typeface="Calibri"/>
              </a:rPr>
              <a:t>How can you partner with these leaders to support their efforts? Who in your community is currently engaging immigrant survivors?</a:t>
            </a:r>
            <a:endParaRPr/>
          </a:p>
          <a:p>
            <a:pPr marL="342900" marR="0" lvl="0" indent="-342900" algn="l" rtl="0">
              <a:spcBef>
                <a:spcPts val="500"/>
              </a:spcBef>
              <a:spcAft>
                <a:spcPts val="0"/>
              </a:spcAft>
              <a:buClr>
                <a:srgbClr val="000000"/>
              </a:buClr>
              <a:buSzPts val="2500"/>
              <a:buFont typeface="Arial"/>
              <a:buChar char="•"/>
            </a:pPr>
            <a:r>
              <a:rPr lang="en-US" sz="2500" b="0" i="0" u="none" strike="noStrike" cap="none">
                <a:solidFill>
                  <a:srgbClr val="000000"/>
                </a:solidFill>
                <a:latin typeface="Calibri"/>
                <a:ea typeface="Calibri"/>
                <a:cs typeface="Calibri"/>
                <a:sym typeface="Calibri"/>
              </a:rPr>
              <a:t>What do your outreach efforts currently look like? Who are you reaching? Who are you missing? How can you strengthen your current efforts to reach communities that may be under-served?</a:t>
            </a:r>
            <a:endParaRPr/>
          </a:p>
          <a:p>
            <a:pPr marL="342900" marR="0" lvl="0" indent="-184150" algn="l" rtl="0">
              <a:spcBef>
                <a:spcPts val="500"/>
              </a:spcBef>
              <a:spcAft>
                <a:spcPts val="0"/>
              </a:spcAft>
              <a:buClr>
                <a:schemeClr val="lt1"/>
              </a:buClr>
              <a:buSzPts val="2500"/>
              <a:buFont typeface="Arial"/>
              <a:buNone/>
            </a:pPr>
            <a:endParaRPr sz="2500" b="0" i="0" u="none" strike="noStrike" cap="none">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647"/>
        <p:cNvGrpSpPr/>
        <p:nvPr/>
      </p:nvGrpSpPr>
      <p:grpSpPr>
        <a:xfrm>
          <a:off x="0" y="0"/>
          <a:ext cx="0" cy="0"/>
          <a:chOff x="0" y="0"/>
          <a:chExt cx="0" cy="0"/>
        </a:xfrm>
      </p:grpSpPr>
      <p:grpSp>
        <p:nvGrpSpPr>
          <p:cNvPr id="648" name="Google Shape;648;p69"/>
          <p:cNvGrpSpPr/>
          <p:nvPr/>
        </p:nvGrpSpPr>
        <p:grpSpPr>
          <a:xfrm>
            <a:off x="1659623" y="809128"/>
            <a:ext cx="5443752" cy="6027143"/>
            <a:chOff x="3510194" y="21728"/>
            <a:chExt cx="5443752" cy="6027143"/>
          </a:xfrm>
        </p:grpSpPr>
        <p:sp>
          <p:nvSpPr>
            <p:cNvPr id="649" name="Google Shape;649;p69"/>
            <p:cNvSpPr/>
            <p:nvPr/>
          </p:nvSpPr>
          <p:spPr>
            <a:xfrm>
              <a:off x="5395744" y="2198973"/>
              <a:ext cx="1672653" cy="1672653"/>
            </a:xfrm>
            <a:prstGeom prst="ellipse">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9"/>
            <p:cNvSpPr txBox="1"/>
            <p:nvPr/>
          </p:nvSpPr>
          <p:spPr>
            <a:xfrm>
              <a:off x="5640698" y="2443927"/>
              <a:ext cx="1182745" cy="11827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b="1" i="0" u="none" strike="noStrike" cap="none">
                  <a:solidFill>
                    <a:srgbClr val="000000"/>
                  </a:solidFill>
                  <a:latin typeface="Arial"/>
                  <a:ea typeface="Arial"/>
                  <a:cs typeface="Arial"/>
                  <a:sym typeface="Arial"/>
                </a:rPr>
                <a:t>SURVIVORS</a:t>
              </a:r>
              <a:endParaRPr sz="1800" b="1" i="0" u="none" strike="noStrike" cap="none">
                <a:solidFill>
                  <a:srgbClr val="000000"/>
                </a:solidFill>
                <a:latin typeface="Arial"/>
                <a:ea typeface="Arial"/>
                <a:cs typeface="Arial"/>
                <a:sym typeface="Arial"/>
              </a:endParaRPr>
            </a:p>
          </p:txBody>
        </p:sp>
        <p:sp>
          <p:nvSpPr>
            <p:cNvPr id="651" name="Google Shape;651;p69"/>
            <p:cNvSpPr/>
            <p:nvPr/>
          </p:nvSpPr>
          <p:spPr>
            <a:xfrm rot="-5400000">
              <a:off x="5979775" y="1934599"/>
              <a:ext cx="504591" cy="24155"/>
            </a:xfrm>
            <a:custGeom>
              <a:avLst/>
              <a:gdLst/>
              <a:ahLst/>
              <a:cxnLst/>
              <a:rect l="l" t="t" r="r" b="b"/>
              <a:pathLst>
                <a:path w="120000" h="120000" extrusionOk="0">
                  <a:moveTo>
                    <a:pt x="0" y="59998"/>
                  </a:moveTo>
                  <a:lnTo>
                    <a:pt x="120000" y="59998"/>
                  </a:lnTo>
                </a:path>
              </a:pathLst>
            </a:custGeom>
            <a:noFill/>
            <a:ln w="9525"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9"/>
            <p:cNvSpPr txBox="1"/>
            <p:nvPr/>
          </p:nvSpPr>
          <p:spPr>
            <a:xfrm rot="-5400000">
              <a:off x="6219456" y="1934062"/>
              <a:ext cx="25229" cy="252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653" name="Google Shape;653;p69"/>
            <p:cNvSpPr/>
            <p:nvPr/>
          </p:nvSpPr>
          <p:spPr>
            <a:xfrm>
              <a:off x="5395744" y="21728"/>
              <a:ext cx="1672653" cy="1672653"/>
            </a:xfrm>
            <a:prstGeom prst="ellipse">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9"/>
            <p:cNvSpPr txBox="1"/>
            <p:nvPr/>
          </p:nvSpPr>
          <p:spPr>
            <a:xfrm>
              <a:off x="5640698" y="266682"/>
              <a:ext cx="1182745" cy="118274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200" b="1" i="0" u="none" strike="noStrike" cap="none">
                  <a:solidFill>
                    <a:srgbClr val="000000"/>
                  </a:solidFill>
                  <a:latin typeface="Arial"/>
                  <a:ea typeface="Arial"/>
                  <a:cs typeface="Arial"/>
                  <a:sym typeface="Arial"/>
                </a:rPr>
                <a:t>CHURCHES/FAITH BASED ORGANIZATIONS</a:t>
              </a:r>
              <a:endParaRPr sz="1200" b="1" i="0" u="none" strike="noStrike" cap="none">
                <a:solidFill>
                  <a:srgbClr val="000000"/>
                </a:solidFill>
                <a:latin typeface="Arial"/>
                <a:ea typeface="Arial"/>
                <a:cs typeface="Arial"/>
                <a:sym typeface="Arial"/>
              </a:endParaRPr>
            </a:p>
          </p:txBody>
        </p:sp>
        <p:sp>
          <p:nvSpPr>
            <p:cNvPr id="655" name="Google Shape;655;p69"/>
            <p:cNvSpPr/>
            <p:nvPr/>
          </p:nvSpPr>
          <p:spPr>
            <a:xfrm rot="-1800000">
              <a:off x="6922549" y="2478910"/>
              <a:ext cx="504591" cy="24155"/>
            </a:xfrm>
            <a:custGeom>
              <a:avLst/>
              <a:gdLst/>
              <a:ahLst/>
              <a:cxnLst/>
              <a:rect l="l" t="t" r="r" b="b"/>
              <a:pathLst>
                <a:path w="120000" h="120000" extrusionOk="0">
                  <a:moveTo>
                    <a:pt x="0" y="59998"/>
                  </a:moveTo>
                  <a:lnTo>
                    <a:pt x="120000" y="59998"/>
                  </a:lnTo>
                </a:path>
              </a:pathLst>
            </a:custGeom>
            <a:noFill/>
            <a:ln w="9525"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9"/>
            <p:cNvSpPr txBox="1"/>
            <p:nvPr/>
          </p:nvSpPr>
          <p:spPr>
            <a:xfrm rot="-1800000">
              <a:off x="7162230" y="2478373"/>
              <a:ext cx="25229" cy="252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657" name="Google Shape;657;p69"/>
            <p:cNvSpPr/>
            <p:nvPr/>
          </p:nvSpPr>
          <p:spPr>
            <a:xfrm>
              <a:off x="7281293" y="1110350"/>
              <a:ext cx="1672653" cy="1672653"/>
            </a:xfrm>
            <a:prstGeom prst="ellipse">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9"/>
            <p:cNvSpPr txBox="1"/>
            <p:nvPr/>
          </p:nvSpPr>
          <p:spPr>
            <a:xfrm>
              <a:off x="7526247" y="1355304"/>
              <a:ext cx="1182745" cy="118274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200" b="1" i="0" u="none" strike="noStrike" cap="none">
                  <a:solidFill>
                    <a:srgbClr val="000000"/>
                  </a:solidFill>
                  <a:latin typeface="Arial"/>
                  <a:ea typeface="Arial"/>
                  <a:cs typeface="Arial"/>
                  <a:sym typeface="Arial"/>
                </a:rPr>
                <a:t>DV/SA ADVOCATES &amp; IMMIGRATION &amp; LABOR RIGHTS ORGANIZATIONS</a:t>
              </a:r>
              <a:endParaRPr sz="1200" b="1" i="0" u="none" strike="noStrike" cap="none">
                <a:solidFill>
                  <a:srgbClr val="000000"/>
                </a:solidFill>
                <a:latin typeface="Arial"/>
                <a:ea typeface="Arial"/>
                <a:cs typeface="Arial"/>
                <a:sym typeface="Arial"/>
              </a:endParaRPr>
            </a:p>
          </p:txBody>
        </p:sp>
        <p:sp>
          <p:nvSpPr>
            <p:cNvPr id="659" name="Google Shape;659;p69"/>
            <p:cNvSpPr/>
            <p:nvPr/>
          </p:nvSpPr>
          <p:spPr>
            <a:xfrm rot="1800000">
              <a:off x="6922549" y="3567533"/>
              <a:ext cx="504591" cy="24155"/>
            </a:xfrm>
            <a:custGeom>
              <a:avLst/>
              <a:gdLst/>
              <a:ahLst/>
              <a:cxnLst/>
              <a:rect l="l" t="t" r="r" b="b"/>
              <a:pathLst>
                <a:path w="120000" h="120000" extrusionOk="0">
                  <a:moveTo>
                    <a:pt x="0" y="59998"/>
                  </a:moveTo>
                  <a:lnTo>
                    <a:pt x="120000" y="59998"/>
                  </a:lnTo>
                </a:path>
              </a:pathLst>
            </a:custGeom>
            <a:noFill/>
            <a:ln w="9525"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9"/>
            <p:cNvSpPr txBox="1"/>
            <p:nvPr/>
          </p:nvSpPr>
          <p:spPr>
            <a:xfrm rot="1800000">
              <a:off x="7162230" y="3566996"/>
              <a:ext cx="25229" cy="252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661" name="Google Shape;661;p69"/>
            <p:cNvSpPr/>
            <p:nvPr/>
          </p:nvSpPr>
          <p:spPr>
            <a:xfrm>
              <a:off x="7281293" y="3287595"/>
              <a:ext cx="1672653" cy="1672653"/>
            </a:xfrm>
            <a:prstGeom prst="ellipse">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9"/>
            <p:cNvSpPr txBox="1"/>
            <p:nvPr/>
          </p:nvSpPr>
          <p:spPr>
            <a:xfrm>
              <a:off x="7526247" y="3532549"/>
              <a:ext cx="1182745" cy="118274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200" b="1" i="0" u="none" strike="noStrike" cap="none">
                  <a:solidFill>
                    <a:srgbClr val="000000"/>
                  </a:solidFill>
                  <a:latin typeface="Arial"/>
                  <a:ea typeface="Arial"/>
                  <a:cs typeface="Arial"/>
                  <a:sym typeface="Arial"/>
                </a:rPr>
                <a:t>PSYCHOLOGISTS/THERAPISTS/COUNSELORS</a:t>
              </a:r>
              <a:endParaRPr sz="1200" b="1" i="0" u="none" strike="noStrike" cap="none">
                <a:solidFill>
                  <a:srgbClr val="000000"/>
                </a:solidFill>
                <a:latin typeface="Arial"/>
                <a:ea typeface="Arial"/>
                <a:cs typeface="Arial"/>
                <a:sym typeface="Arial"/>
              </a:endParaRPr>
            </a:p>
          </p:txBody>
        </p:sp>
        <p:sp>
          <p:nvSpPr>
            <p:cNvPr id="663" name="Google Shape;663;p69"/>
            <p:cNvSpPr/>
            <p:nvPr/>
          </p:nvSpPr>
          <p:spPr>
            <a:xfrm rot="5400000">
              <a:off x="5979775" y="4111844"/>
              <a:ext cx="504591" cy="24155"/>
            </a:xfrm>
            <a:custGeom>
              <a:avLst/>
              <a:gdLst/>
              <a:ahLst/>
              <a:cxnLst/>
              <a:rect l="l" t="t" r="r" b="b"/>
              <a:pathLst>
                <a:path w="120000" h="120000" extrusionOk="0">
                  <a:moveTo>
                    <a:pt x="0" y="59998"/>
                  </a:moveTo>
                  <a:lnTo>
                    <a:pt x="120000" y="59998"/>
                  </a:lnTo>
                </a:path>
              </a:pathLst>
            </a:custGeom>
            <a:noFill/>
            <a:ln w="9525"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9"/>
            <p:cNvSpPr txBox="1"/>
            <p:nvPr/>
          </p:nvSpPr>
          <p:spPr>
            <a:xfrm rot="5400000">
              <a:off x="6219456" y="4111307"/>
              <a:ext cx="25229" cy="252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665" name="Google Shape;665;p69"/>
            <p:cNvSpPr/>
            <p:nvPr/>
          </p:nvSpPr>
          <p:spPr>
            <a:xfrm>
              <a:off x="5395744" y="4376218"/>
              <a:ext cx="1672653" cy="1672653"/>
            </a:xfrm>
            <a:prstGeom prst="ellipse">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9"/>
            <p:cNvSpPr txBox="1"/>
            <p:nvPr/>
          </p:nvSpPr>
          <p:spPr>
            <a:xfrm>
              <a:off x="5640698" y="4621172"/>
              <a:ext cx="1182745" cy="118274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200" b="1" i="0" u="none" strike="noStrike" cap="none">
                  <a:solidFill>
                    <a:srgbClr val="000000"/>
                  </a:solidFill>
                  <a:latin typeface="Arial"/>
                  <a:ea typeface="Arial"/>
                  <a:cs typeface="Arial"/>
                  <a:sym typeface="Arial"/>
                </a:rPr>
                <a:t>LAWYERS/ NATIONAL LAW FIRMS</a:t>
              </a:r>
              <a:endParaRPr sz="1200" b="1" i="0" u="none" strike="noStrike" cap="none">
                <a:solidFill>
                  <a:srgbClr val="000000"/>
                </a:solidFill>
                <a:latin typeface="Arial"/>
                <a:ea typeface="Arial"/>
                <a:cs typeface="Arial"/>
                <a:sym typeface="Arial"/>
              </a:endParaRPr>
            </a:p>
          </p:txBody>
        </p:sp>
        <p:sp>
          <p:nvSpPr>
            <p:cNvPr id="667" name="Google Shape;667;p69"/>
            <p:cNvSpPr/>
            <p:nvPr/>
          </p:nvSpPr>
          <p:spPr>
            <a:xfrm rot="9000000">
              <a:off x="5037000" y="3567533"/>
              <a:ext cx="504591" cy="24155"/>
            </a:xfrm>
            <a:custGeom>
              <a:avLst/>
              <a:gdLst/>
              <a:ahLst/>
              <a:cxnLst/>
              <a:rect l="l" t="t" r="r" b="b"/>
              <a:pathLst>
                <a:path w="120000" h="120000" extrusionOk="0">
                  <a:moveTo>
                    <a:pt x="0" y="59998"/>
                  </a:moveTo>
                  <a:lnTo>
                    <a:pt x="120000" y="59998"/>
                  </a:lnTo>
                </a:path>
              </a:pathLst>
            </a:custGeom>
            <a:noFill/>
            <a:ln w="9525"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9"/>
            <p:cNvSpPr txBox="1"/>
            <p:nvPr/>
          </p:nvSpPr>
          <p:spPr>
            <a:xfrm rot="-1800000">
              <a:off x="5276681" y="3566996"/>
              <a:ext cx="25229" cy="252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669" name="Google Shape;669;p69"/>
            <p:cNvSpPr/>
            <p:nvPr/>
          </p:nvSpPr>
          <p:spPr>
            <a:xfrm>
              <a:off x="3510194" y="3287595"/>
              <a:ext cx="1672653" cy="1672653"/>
            </a:xfrm>
            <a:prstGeom prst="ellipse">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9"/>
            <p:cNvSpPr txBox="1"/>
            <p:nvPr/>
          </p:nvSpPr>
          <p:spPr>
            <a:xfrm>
              <a:off x="3755148" y="3532549"/>
              <a:ext cx="1182745" cy="118274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200" b="1" i="0" u="none" strike="noStrike" cap="none">
                  <a:solidFill>
                    <a:srgbClr val="000000"/>
                  </a:solidFill>
                  <a:latin typeface="Arial"/>
                  <a:ea typeface="Arial"/>
                  <a:cs typeface="Arial"/>
                  <a:sym typeface="Arial"/>
                </a:rPr>
                <a:t>WORKFORCE DEVELOPMENT/DOL/EEOC/ CIVIL RIGHTS</a:t>
              </a:r>
              <a:endParaRPr sz="1200" b="1" i="0" u="none" strike="noStrike" cap="none">
                <a:solidFill>
                  <a:srgbClr val="000000"/>
                </a:solidFill>
                <a:latin typeface="Arial"/>
                <a:ea typeface="Arial"/>
                <a:cs typeface="Arial"/>
                <a:sym typeface="Arial"/>
              </a:endParaRPr>
            </a:p>
          </p:txBody>
        </p:sp>
        <p:sp>
          <p:nvSpPr>
            <p:cNvPr id="671" name="Google Shape;671;p69"/>
            <p:cNvSpPr/>
            <p:nvPr/>
          </p:nvSpPr>
          <p:spPr>
            <a:xfrm rot="-9000000">
              <a:off x="5037000" y="2478910"/>
              <a:ext cx="504591" cy="24155"/>
            </a:xfrm>
            <a:custGeom>
              <a:avLst/>
              <a:gdLst/>
              <a:ahLst/>
              <a:cxnLst/>
              <a:rect l="l" t="t" r="r" b="b"/>
              <a:pathLst>
                <a:path w="120000" h="120000" extrusionOk="0">
                  <a:moveTo>
                    <a:pt x="0" y="59998"/>
                  </a:moveTo>
                  <a:lnTo>
                    <a:pt x="120000" y="59998"/>
                  </a:lnTo>
                </a:path>
              </a:pathLst>
            </a:custGeom>
            <a:noFill/>
            <a:ln w="9525"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9"/>
            <p:cNvSpPr txBox="1"/>
            <p:nvPr/>
          </p:nvSpPr>
          <p:spPr>
            <a:xfrm rot="1800000">
              <a:off x="5276681" y="2478373"/>
              <a:ext cx="25229" cy="252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673" name="Google Shape;673;p69"/>
            <p:cNvSpPr/>
            <p:nvPr/>
          </p:nvSpPr>
          <p:spPr>
            <a:xfrm>
              <a:off x="3510194" y="1110350"/>
              <a:ext cx="1672653" cy="1672653"/>
            </a:xfrm>
            <a:prstGeom prst="ellipse">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9"/>
            <p:cNvSpPr txBox="1"/>
            <p:nvPr/>
          </p:nvSpPr>
          <p:spPr>
            <a:xfrm>
              <a:off x="3755148" y="1355304"/>
              <a:ext cx="1182745" cy="118274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200" b="1" i="0" u="none" strike="noStrike" cap="none">
                  <a:solidFill>
                    <a:srgbClr val="000000"/>
                  </a:solidFill>
                  <a:latin typeface="Arial"/>
                  <a:ea typeface="Arial"/>
                  <a:cs typeface="Arial"/>
                  <a:sym typeface="Arial"/>
                </a:rPr>
                <a:t>CRIMINAL DIVISION INVESTIGATIONS &amp; AG’S OFFICE</a:t>
              </a:r>
              <a:endParaRPr sz="1200" b="1" i="0" u="none" strike="noStrike" cap="none">
                <a:solidFill>
                  <a:srgbClr val="000000"/>
                </a:solidFill>
                <a:latin typeface="Arial"/>
                <a:ea typeface="Arial"/>
                <a:cs typeface="Arial"/>
                <a:sym typeface="Arial"/>
              </a:endParaRPr>
            </a:p>
          </p:txBody>
        </p:sp>
      </p:grpSp>
      <p:sp>
        <p:nvSpPr>
          <p:cNvPr id="675" name="Google Shape;675;p69"/>
          <p:cNvSpPr txBox="1"/>
          <p:nvPr/>
        </p:nvSpPr>
        <p:spPr>
          <a:xfrm>
            <a:off x="1244600" y="101602"/>
            <a:ext cx="6896100"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1" i="0" u="none" strike="noStrike" cap="none">
                <a:solidFill>
                  <a:srgbClr val="000000"/>
                </a:solidFill>
                <a:latin typeface="Calibri"/>
                <a:ea typeface="Calibri"/>
                <a:cs typeface="Calibri"/>
                <a:sym typeface="Calibri"/>
              </a:rPr>
              <a:t>An unusual team</a:t>
            </a:r>
            <a:endParaRPr sz="4000" b="1" i="0" u="none" strike="noStrike" cap="non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679"/>
        <p:cNvGrpSpPr/>
        <p:nvPr/>
      </p:nvGrpSpPr>
      <p:grpSpPr>
        <a:xfrm>
          <a:off x="0" y="0"/>
          <a:ext cx="0" cy="0"/>
          <a:chOff x="0" y="0"/>
          <a:chExt cx="0" cy="0"/>
        </a:xfrm>
      </p:grpSpPr>
      <p:sp>
        <p:nvSpPr>
          <p:cNvPr id="680" name="Google Shape;68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Changing workplace culture</a:t>
            </a:r>
            <a:endParaRPr sz="4400" b="1" i="0" u="none" strike="noStrike" cap="none">
              <a:solidFill>
                <a:srgbClr val="000000"/>
              </a:solidFill>
              <a:latin typeface="Calibri"/>
              <a:ea typeface="Calibri"/>
              <a:cs typeface="Calibri"/>
              <a:sym typeface="Calibri"/>
            </a:endParaRPr>
          </a:p>
        </p:txBody>
      </p:sp>
      <p:sp>
        <p:nvSpPr>
          <p:cNvPr id="681" name="Google Shape;681;p70"/>
          <p:cNvSpPr txBox="1">
            <a:spLocks noGrp="1"/>
          </p:cNvSpPr>
          <p:nvPr>
            <p:ph type="body" idx="1"/>
          </p:nvPr>
        </p:nvSpPr>
        <p:spPr>
          <a:xfrm>
            <a:off x="457200" y="1765300"/>
            <a:ext cx="8229600" cy="43608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Information is the best tool</a:t>
            </a:r>
            <a:endParaRPr/>
          </a:p>
          <a:p>
            <a:pPr marL="342900" marR="0" lvl="0" indent="-342900" algn="l" rtl="0">
              <a:spcBef>
                <a:spcPts val="56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Support/assistance for victims</a:t>
            </a:r>
            <a:endParaRPr/>
          </a:p>
          <a:p>
            <a:pPr marL="342900" marR="0" lvl="0" indent="-342900" algn="l" rtl="0">
              <a:spcBef>
                <a:spcPts val="56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Accountability/consequences for perpetrators</a:t>
            </a:r>
            <a:endParaRPr/>
          </a:p>
          <a:p>
            <a:pPr marL="342900" marR="0" lvl="0" indent="-342900" algn="l" rtl="0">
              <a:spcBef>
                <a:spcPts val="56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Role of co-workers as “upstanders”</a:t>
            </a:r>
            <a:endParaRPr sz="2800" b="0" i="0" u="none" strike="noStrike" cap="none">
              <a:solidFill>
                <a:srgbClr val="000000"/>
              </a:solidFill>
              <a:latin typeface="Calibri"/>
              <a:ea typeface="Calibri"/>
              <a:cs typeface="Calibri"/>
              <a:sym typeface="Calibri"/>
            </a:endParaRPr>
          </a:p>
          <a:p>
            <a:pPr marL="342900" marR="0" lvl="0" indent="-139700" algn="l" rtl="0">
              <a:spcBef>
                <a:spcPts val="640"/>
              </a:spcBef>
              <a:spcAft>
                <a:spcPts val="0"/>
              </a:spcAft>
              <a:buClr>
                <a:schemeClr val="lt1"/>
              </a:buClr>
              <a:buSzPts val="3200"/>
              <a:buFont typeface="Arial"/>
              <a:buNone/>
            </a:pPr>
            <a:endParaRPr sz="32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8CB3E3"/>
            </a:gs>
            <a:gs pos="99000">
              <a:srgbClr val="8CB3E3"/>
            </a:gs>
            <a:gs pos="100000">
              <a:srgbClr val="002763"/>
            </a:gs>
          </a:gsLst>
          <a:path path="circle">
            <a:fillToRect l="50000" t="50000" r="50000" b="50000"/>
          </a:path>
          <a:tileRect/>
        </a:gradFill>
        <a:effectLst/>
      </p:bgPr>
    </p:bg>
    <p:spTree>
      <p:nvGrpSpPr>
        <p:cNvPr id="1" name="Shape 685"/>
        <p:cNvGrpSpPr/>
        <p:nvPr/>
      </p:nvGrpSpPr>
      <p:grpSpPr>
        <a:xfrm>
          <a:off x="0" y="0"/>
          <a:ext cx="0" cy="0"/>
          <a:chOff x="0" y="0"/>
          <a:chExt cx="0" cy="0"/>
        </a:xfrm>
      </p:grpSpPr>
      <p:sp>
        <p:nvSpPr>
          <p:cNvPr id="686" name="Google Shape;68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Resource List </a:t>
            </a:r>
            <a:br>
              <a:rPr lang="en-US" sz="4400" b="1" i="0" u="none" strike="noStrike" cap="none">
                <a:solidFill>
                  <a:srgbClr val="000000"/>
                </a:solidFill>
                <a:latin typeface="Calibri"/>
                <a:ea typeface="Calibri"/>
                <a:cs typeface="Calibri"/>
                <a:sym typeface="Calibri"/>
              </a:rPr>
            </a:br>
            <a:endParaRPr sz="4400" b="1" i="0" u="none" strike="noStrike" cap="none">
              <a:solidFill>
                <a:srgbClr val="000000"/>
              </a:solidFill>
              <a:latin typeface="Calibri"/>
              <a:ea typeface="Calibri"/>
              <a:cs typeface="Calibri"/>
              <a:sym typeface="Calibri"/>
            </a:endParaRPr>
          </a:p>
        </p:txBody>
      </p:sp>
      <p:sp>
        <p:nvSpPr>
          <p:cNvPr id="687" name="Google Shape;687;p71"/>
          <p:cNvSpPr txBox="1">
            <a:spLocks noGrp="1"/>
          </p:cNvSpPr>
          <p:nvPr>
            <p:ph type="body" idx="1"/>
          </p:nvPr>
        </p:nvSpPr>
        <p:spPr>
          <a:xfrm>
            <a:off x="558800" y="1066800"/>
            <a:ext cx="79883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92"/>
              <a:buFont typeface="Arial"/>
              <a:buNone/>
            </a:pPr>
            <a:r>
              <a:rPr lang="en-US" sz="1592" b="0" i="0" u="none" strike="noStrike" cap="none">
                <a:solidFill>
                  <a:srgbClr val="000000"/>
                </a:solidFill>
                <a:latin typeface="Calibri"/>
                <a:ea typeface="Calibri"/>
                <a:cs typeface="Calibri"/>
                <a:sym typeface="Calibri"/>
              </a:rPr>
              <a:t>Advocates can use the following resources when working with employers to improve workplace prevention and response to sexual violence. Many of the resources listed are tailored to the response and prevention of domestic violence. However, they include aspects of sexual violence and can be adapted and applied to sexual violence prevention and advocacy within the workplace. Advocates can share many of these resources with employers to help inform their policies and violence prevention plans</a:t>
            </a:r>
            <a:r>
              <a:rPr lang="en-US" sz="1592" b="0" i="1" u="none" strike="noStrike" cap="none">
                <a:solidFill>
                  <a:srgbClr val="000000"/>
                </a:solidFill>
                <a:latin typeface="Calibri"/>
                <a:ea typeface="Calibri"/>
                <a:cs typeface="Calibri"/>
                <a:sym typeface="Calibri"/>
              </a:rPr>
              <a:t>. </a:t>
            </a:r>
            <a:endParaRPr sz="1592" b="0" i="0" u="none" strike="noStrike" cap="none">
              <a:solidFill>
                <a:srgbClr val="000000"/>
              </a:solidFill>
              <a:latin typeface="Calibri"/>
              <a:ea typeface="Calibri"/>
              <a:cs typeface="Calibri"/>
              <a:sym typeface="Calibri"/>
            </a:endParaRPr>
          </a:p>
          <a:p>
            <a:pPr marL="0" marR="0" lvl="0" indent="0" algn="l" rtl="0">
              <a:lnSpc>
                <a:spcPct val="80000"/>
              </a:lnSpc>
              <a:spcBef>
                <a:spcPts val="208"/>
              </a:spcBef>
              <a:spcAft>
                <a:spcPts val="0"/>
              </a:spcAft>
              <a:buClr>
                <a:schemeClr val="lt1"/>
              </a:buClr>
              <a:buSzPts val="1040"/>
              <a:buFont typeface="Arial"/>
              <a:buNone/>
            </a:pPr>
            <a:endParaRPr sz="1040" b="0" i="0" u="none" strike="noStrike" cap="none">
              <a:solidFill>
                <a:srgbClr val="000000"/>
              </a:solidFill>
              <a:latin typeface="Calibri"/>
              <a:ea typeface="Calibri"/>
              <a:cs typeface="Calibri"/>
              <a:sym typeface="Calibri"/>
            </a:endParaRPr>
          </a:p>
          <a:p>
            <a:pPr marL="0" marR="0" lvl="0" indent="0" algn="l" rtl="0">
              <a:lnSpc>
                <a:spcPct val="80000"/>
              </a:lnSpc>
              <a:spcBef>
                <a:spcPts val="357"/>
              </a:spcBef>
              <a:spcAft>
                <a:spcPts val="0"/>
              </a:spcAft>
              <a:buClr>
                <a:srgbClr val="000000"/>
              </a:buClr>
              <a:buSzPts val="1787"/>
              <a:buFont typeface="Arial"/>
              <a:buNone/>
            </a:pPr>
            <a:r>
              <a:rPr lang="en-US" sz="1787" b="1" i="0" u="none" strike="noStrike" cap="none">
                <a:solidFill>
                  <a:srgbClr val="000000"/>
                </a:solidFill>
                <a:latin typeface="Calibri"/>
                <a:ea typeface="Calibri"/>
                <a:cs typeface="Calibri"/>
                <a:sym typeface="Calibri"/>
              </a:rPr>
              <a:t>Websites</a:t>
            </a:r>
            <a:endParaRPr/>
          </a:p>
          <a:p>
            <a:pPr marL="0" marR="0" lvl="0" indent="0" algn="l" rtl="0">
              <a:lnSpc>
                <a:spcPct val="80000"/>
              </a:lnSpc>
              <a:spcBef>
                <a:spcPts val="318"/>
              </a:spcBef>
              <a:spcAft>
                <a:spcPts val="0"/>
              </a:spcAft>
              <a:buClr>
                <a:srgbClr val="000000"/>
              </a:buClr>
              <a:buSzPts val="1592"/>
              <a:buFont typeface="Arial"/>
              <a:buNone/>
            </a:pPr>
            <a:r>
              <a:rPr lang="en-US" sz="1592" b="0" i="0" u="sng" strike="noStrike" cap="none">
                <a:solidFill>
                  <a:schemeClr val="hlink"/>
                </a:solidFill>
                <a:latin typeface="Calibri"/>
                <a:ea typeface="Calibri"/>
                <a:cs typeface="Calibri"/>
                <a:sym typeface="Calibri"/>
                <a:hlinkClick r:id="rId3"/>
              </a:rPr>
              <a:t>https://www.nsvrc.org/sites/default/files/publications_nsvrc_resource-list_sexual-violence-workplace.pdf</a:t>
            </a:r>
            <a:endParaRPr sz="1592" b="0" i="0" u="none" strike="noStrike" cap="none">
              <a:solidFill>
                <a:srgbClr val="000000"/>
              </a:solidFill>
              <a:latin typeface="Calibri"/>
              <a:ea typeface="Calibri"/>
              <a:cs typeface="Calibri"/>
              <a:sym typeface="Calibri"/>
            </a:endParaRPr>
          </a:p>
          <a:p>
            <a:pPr marL="0" marR="0" lvl="0" indent="0" algn="l" rtl="0">
              <a:lnSpc>
                <a:spcPct val="80000"/>
              </a:lnSpc>
              <a:spcBef>
                <a:spcPts val="208"/>
              </a:spcBef>
              <a:spcAft>
                <a:spcPts val="0"/>
              </a:spcAft>
              <a:buClr>
                <a:srgbClr val="000000"/>
              </a:buClr>
              <a:buSzPts val="1040"/>
              <a:buFont typeface="Arial"/>
              <a:buNone/>
            </a:pPr>
            <a:r>
              <a:rPr lang="en-US" sz="1040" b="0" i="0" u="none" strike="noStrike" cap="none">
                <a:solidFill>
                  <a:srgbClr val="000000"/>
                </a:solidFill>
                <a:latin typeface="Calibri"/>
                <a:ea typeface="Calibri"/>
                <a:cs typeface="Calibri"/>
                <a:sym typeface="Calibri"/>
              </a:rPr>
              <a:t> </a:t>
            </a:r>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American Bar Association Commission on Domestic and Sexual Violence  </a:t>
            </a:r>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ASISTA </a:t>
            </a:r>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California Rural Legal Assistance, Inc., Farmworker Sexual Violence Technical Assistance Project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Centers for Disease Control and Prevention (CDC)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Corporate Alliance to End Partner Violence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Domestic Violence and Sexual Assault Project SURVIVE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Centers for Disease Control and Prevention, Injury Prevention &amp; Control: Data &amp; Statistics (WISQARSTM)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Futures Without Violence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Legal Momentum-The Women’s Legal Defense and Education Fund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Lideres Campesinas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Centers for Disease Control and Prevention, National Institute for Occupational Safety and Health (NIOSH) </a:t>
            </a:r>
            <a:endParaRPr sz="1397" b="0" i="0" u="none" strike="noStrike" cap="none">
              <a:solidFill>
                <a:srgbClr val="000000"/>
              </a:solidFill>
              <a:latin typeface="Calibri"/>
              <a:ea typeface="Calibri"/>
              <a:cs typeface="Calibri"/>
              <a:sym typeface="Calibri"/>
            </a:endParaRPr>
          </a:p>
          <a:p>
            <a:pPr marL="342900" marR="0" lvl="0" indent="-342900" algn="l" rtl="0">
              <a:lnSpc>
                <a:spcPct val="80000"/>
              </a:lnSpc>
              <a:spcBef>
                <a:spcPts val="279"/>
              </a:spcBef>
              <a:spcAft>
                <a:spcPts val="0"/>
              </a:spcAft>
              <a:buClr>
                <a:srgbClr val="000000"/>
              </a:buClr>
              <a:buSzPts val="1397"/>
              <a:buFont typeface="Arial"/>
              <a:buChar char="•"/>
            </a:pPr>
            <a:r>
              <a:rPr lang="en-US" sz="1397" b="0" i="0" u="none" strike="noStrike" cap="none">
                <a:solidFill>
                  <a:srgbClr val="000000"/>
                </a:solidFill>
                <a:latin typeface="Calibri"/>
                <a:ea typeface="Calibri"/>
                <a:cs typeface="Calibri"/>
                <a:sym typeface="Calibri"/>
              </a:rPr>
              <a:t>National Sexual Violence Resource Center (NSVRC) </a:t>
            </a:r>
            <a:endParaRPr sz="1397" b="0" i="0" u="none" strike="noStrike" cap="none">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8CB3E3"/>
            </a:gs>
            <a:gs pos="99000">
              <a:srgbClr val="8CB3E3"/>
            </a:gs>
            <a:gs pos="100000">
              <a:srgbClr val="002763"/>
            </a:gs>
          </a:gsLst>
          <a:path path="circle">
            <a:fillToRect l="50000" t="50000" r="50000" b="50000"/>
          </a:path>
          <a:tileRect/>
        </a:gradFill>
        <a:effectLst/>
      </p:bgPr>
    </p:bg>
    <p:spTree>
      <p:nvGrpSpPr>
        <p:cNvPr id="1" name="Shape 691"/>
        <p:cNvGrpSpPr/>
        <p:nvPr/>
      </p:nvGrpSpPr>
      <p:grpSpPr>
        <a:xfrm>
          <a:off x="0" y="0"/>
          <a:ext cx="0" cy="0"/>
          <a:chOff x="0" y="0"/>
          <a:chExt cx="0" cy="0"/>
        </a:xfrm>
      </p:grpSpPr>
      <p:sp>
        <p:nvSpPr>
          <p:cNvPr id="692" name="Google Shape;692;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What is ahead?</a:t>
            </a:r>
            <a:endParaRPr sz="4400" b="1" i="0" u="none" strike="noStrike" cap="none">
              <a:solidFill>
                <a:schemeClr val="dk1"/>
              </a:solidFill>
              <a:latin typeface="Calibri"/>
              <a:ea typeface="Calibri"/>
              <a:cs typeface="Calibri"/>
              <a:sym typeface="Calibri"/>
            </a:endParaRPr>
          </a:p>
        </p:txBody>
      </p:sp>
      <p:sp>
        <p:nvSpPr>
          <p:cNvPr id="693" name="Google Shape;693;p72"/>
          <p:cNvSpPr txBox="1">
            <a:spLocks noGrp="1"/>
          </p:cNvSpPr>
          <p:nvPr>
            <p:ph type="body" idx="1"/>
          </p:nvPr>
        </p:nvSpPr>
        <p:spPr>
          <a:xfrm>
            <a:off x="457200" y="1612900"/>
            <a:ext cx="8229600" cy="47878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80"/>
              </a:spcBef>
              <a:spcAft>
                <a:spcPts val="0"/>
              </a:spcAft>
              <a:buClr>
                <a:schemeClr val="dk1"/>
              </a:buClr>
              <a:buSzPts val="2400"/>
              <a:buFont typeface="Arial"/>
              <a:buChar char="•"/>
            </a:pPr>
            <a:r>
              <a:rPr lang="en-US" sz="2400" b="1" i="0" u="none" strike="noStrike" cap="none">
                <a:solidFill>
                  <a:srgbClr val="000000"/>
                </a:solidFill>
                <a:latin typeface="Calibri"/>
                <a:ea typeface="Calibri"/>
                <a:cs typeface="Calibri"/>
                <a:sym typeface="Calibri"/>
              </a:rPr>
              <a:t>Thursday, March 8, 2018 - 1:00pm - 2:30pm </a:t>
            </a:r>
            <a:r>
              <a:rPr lang="en-US" sz="2400" b="0" i="0" u="none" strike="noStrike" cap="none">
                <a:solidFill>
                  <a:srgbClr val="000000"/>
                </a:solidFill>
                <a:latin typeface="Calibri"/>
                <a:ea typeface="Calibri"/>
                <a:cs typeface="Calibri"/>
                <a:sym typeface="Calibri"/>
              </a:rPr>
              <a:t>EDT:</a:t>
            </a:r>
            <a:r>
              <a:rPr lang="en-US" sz="2400" b="1" i="0" u="none" strike="noStrike" cap="none">
                <a:solidFill>
                  <a:srgbClr val="000000"/>
                </a:solidFill>
                <a:latin typeface="Calibri"/>
                <a:ea typeface="Calibri"/>
                <a:cs typeface="Calibri"/>
                <a:sym typeface="Calibri"/>
              </a:rPr>
              <a:t> </a:t>
            </a:r>
            <a:r>
              <a:rPr lang="en-US" sz="2400" b="1" i="0" u="none" strike="noStrike" cap="none">
                <a:solidFill>
                  <a:srgbClr val="0000FF"/>
                </a:solidFill>
                <a:latin typeface="Calibri"/>
                <a:ea typeface="Calibri"/>
                <a:cs typeface="Calibri"/>
                <a:sym typeface="Calibri"/>
              </a:rPr>
              <a:t>“Assessing possible legal remedies for immigrant survivors” </a:t>
            </a:r>
            <a:endParaRPr sz="2400" b="1" i="0" u="none" strike="noStrike" cap="none">
              <a:solidFill>
                <a:srgbClr val="0000FF"/>
              </a:solidFill>
              <a:latin typeface="Calibri"/>
              <a:ea typeface="Calibri"/>
              <a:cs typeface="Calibri"/>
              <a:sym typeface="Calibri"/>
            </a:endParaRPr>
          </a:p>
          <a:p>
            <a:pPr marL="342900" marR="0" lvl="0" indent="-342900" algn="l" rtl="0">
              <a:spcBef>
                <a:spcPts val="46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In this webinar, speakers with discuss the array of possible legal options for immigrant survivors of sexual violence in the workplace, including challenging labor violations, gaining immigration status, and other civil and criminal system options. We will look at options in the context of a union organizing campaign and in a workplace covered by a bargaining agreement. </a:t>
            </a:r>
            <a:endParaRPr/>
          </a:p>
          <a:p>
            <a:pPr marL="342900" marR="0" lvl="0" indent="-342900" algn="l" rtl="0">
              <a:spcBef>
                <a:spcPts val="460"/>
              </a:spcBef>
              <a:spcAft>
                <a:spcPts val="0"/>
              </a:spcAft>
              <a:buClr>
                <a:srgbClr val="000000"/>
              </a:buClr>
              <a:buSzPts val="2300"/>
              <a:buFont typeface="Arial"/>
              <a:buChar char="•"/>
            </a:pPr>
            <a:r>
              <a:rPr lang="en-US" sz="2300" b="1" i="0" u="none" strike="noStrike" cap="none">
                <a:solidFill>
                  <a:srgbClr val="000000"/>
                </a:solidFill>
                <a:latin typeface="Calibri"/>
                <a:ea typeface="Calibri"/>
                <a:cs typeface="Calibri"/>
                <a:sym typeface="Calibri"/>
              </a:rPr>
              <a:t>Registration link: </a:t>
            </a:r>
            <a:r>
              <a:rPr lang="en-US" sz="2300" b="0" i="0" u="sng" strike="noStrike" cap="none">
                <a:solidFill>
                  <a:schemeClr val="hlink"/>
                </a:solidFill>
                <a:latin typeface="Calibri"/>
                <a:ea typeface="Calibri"/>
                <a:cs typeface="Calibri"/>
                <a:sym typeface="Calibri"/>
                <a:hlinkClick r:id="rId3"/>
              </a:rPr>
              <a:t>https://register.gotowebinar.com/register/8650692893347243267</a:t>
            </a:r>
            <a:endParaRPr sz="2300" b="0" i="0" u="none" strike="noStrike" cap="none">
              <a:solidFill>
                <a:schemeClr val="lt1"/>
              </a:solidFill>
              <a:latin typeface="Calibri"/>
              <a:ea typeface="Calibri"/>
              <a:cs typeface="Calibri"/>
              <a:sym typeface="Calibri"/>
            </a:endParaRPr>
          </a:p>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1500"/>
              <a:buFont typeface="Arial"/>
              <a:buNone/>
            </a:pPr>
            <a:r>
              <a:rPr lang="en-US" sz="11500" b="1" i="0" u="none" strike="noStrike" cap="none">
                <a:solidFill>
                  <a:schemeClr val="lt1"/>
                </a:solidFill>
                <a:latin typeface="Calibri"/>
                <a:ea typeface="Calibri"/>
                <a:cs typeface="Calibri"/>
                <a:sym typeface="Calibri"/>
              </a:rPr>
              <a:t>POLL</a:t>
            </a:r>
            <a:endParaRPr/>
          </a:p>
          <a:p>
            <a:pPr marL="0" marR="0" lvl="0" indent="0" algn="ctr" rtl="0">
              <a:spcBef>
                <a:spcPts val="1200"/>
              </a:spcBef>
              <a:spcAft>
                <a:spcPts val="0"/>
              </a:spcAft>
              <a:buClr>
                <a:schemeClr val="lt1"/>
              </a:buClr>
              <a:buSzPts val="6000"/>
              <a:buFont typeface="Arial"/>
              <a:buNone/>
            </a:pPr>
            <a:r>
              <a:rPr lang="en-US" sz="6000" b="1" i="0" u="none" strike="noStrike" cap="none">
                <a:solidFill>
                  <a:schemeClr val="lt1"/>
                </a:solidFill>
                <a:latin typeface="Calibri"/>
                <a:ea typeface="Calibri"/>
                <a:cs typeface="Calibri"/>
                <a:sym typeface="Calibri"/>
              </a:rPr>
              <a:t>Did she consent?</a:t>
            </a:r>
            <a:endParaRPr sz="6000" b="1"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8CB3E3"/>
            </a:gs>
            <a:gs pos="99000">
              <a:srgbClr val="8CB3E3"/>
            </a:gs>
            <a:gs pos="100000">
              <a:srgbClr val="002763"/>
            </a:gs>
          </a:gsLst>
          <a:path path="circle">
            <a:fillToRect l="50000" t="50000" r="50000" b="50000"/>
          </a:path>
          <a:tileRect/>
        </a:gradFill>
        <a:effectLst/>
      </p:bgPr>
    </p:bg>
    <p:spTree>
      <p:nvGrpSpPr>
        <p:cNvPr id="1" name="Shape 697"/>
        <p:cNvGrpSpPr/>
        <p:nvPr/>
      </p:nvGrpSpPr>
      <p:grpSpPr>
        <a:xfrm>
          <a:off x="0" y="0"/>
          <a:ext cx="0" cy="0"/>
          <a:chOff x="0" y="0"/>
          <a:chExt cx="0" cy="0"/>
        </a:xfrm>
      </p:grpSpPr>
      <p:sp>
        <p:nvSpPr>
          <p:cNvPr id="698" name="Google Shape;698;p73"/>
          <p:cNvSpPr txBox="1">
            <a:spLocks noGrp="1"/>
          </p:cNvSpPr>
          <p:nvPr>
            <p:ph type="title"/>
          </p:nvPr>
        </p:nvSpPr>
        <p:spPr>
          <a:xfrm>
            <a:off x="457200" y="884238"/>
            <a:ext cx="8229600" cy="23796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6000" b="1" i="0" u="none" strike="noStrike" cap="none">
                <a:solidFill>
                  <a:schemeClr val="dk1"/>
                </a:solidFill>
                <a:latin typeface="Calibri"/>
                <a:ea typeface="Calibri"/>
                <a:cs typeface="Calibri"/>
                <a:sym typeface="Calibri"/>
              </a:rPr>
              <a:t>Thank you for your participation!</a:t>
            </a:r>
            <a:endParaRPr sz="6000" b="1" i="0" u="none" strike="noStrike" cap="none">
              <a:solidFill>
                <a:schemeClr val="dk1"/>
              </a:solidFill>
              <a:latin typeface="Calibri"/>
              <a:ea typeface="Calibri"/>
              <a:cs typeface="Calibri"/>
              <a:sym typeface="Calibri"/>
            </a:endParaRPr>
          </a:p>
        </p:txBody>
      </p:sp>
      <p:sp>
        <p:nvSpPr>
          <p:cNvPr id="699" name="Google Shape;699;p73"/>
          <p:cNvSpPr txBox="1">
            <a:spLocks noGrp="1"/>
          </p:cNvSpPr>
          <p:nvPr>
            <p:ph type="body" idx="1"/>
          </p:nvPr>
        </p:nvSpPr>
        <p:spPr>
          <a:xfrm>
            <a:off x="1524000" y="4305301"/>
            <a:ext cx="6350000" cy="2133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Link to ASISTA national webinars: </a:t>
            </a:r>
            <a:r>
              <a:rPr lang="en-US" sz="3200" b="0" i="0" u="sng" strike="noStrike" cap="none">
                <a:solidFill>
                  <a:schemeClr val="hlink"/>
                </a:solidFill>
                <a:latin typeface="Calibri"/>
                <a:ea typeface="Calibri"/>
                <a:cs typeface="Calibri"/>
                <a:sym typeface="Calibri"/>
                <a:hlinkClick r:id="rId3"/>
              </a:rPr>
              <a:t>https://youtu.be/GZqFsw8XWTs</a:t>
            </a:r>
            <a:endParaRPr sz="3200" b="0" i="0" u="none" strike="noStrike" cap="none">
              <a:solidFill>
                <a:schemeClr val="lt1"/>
              </a:solidFill>
              <a:latin typeface="Calibri"/>
              <a:ea typeface="Calibri"/>
              <a:cs typeface="Calibri"/>
              <a:sym typeface="Calibri"/>
            </a:endParaRPr>
          </a:p>
          <a:p>
            <a:pPr marL="342900" marR="0" lvl="0" indent="-139700" algn="l" rtl="0">
              <a:spcBef>
                <a:spcPts val="640"/>
              </a:spcBef>
              <a:spcAft>
                <a:spcPts val="0"/>
              </a:spcAft>
              <a:buClr>
                <a:schemeClr val="lt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She “consented”…?</a:t>
            </a:r>
            <a:endParaRPr sz="4400" b="1" i="0" u="none" strike="noStrike" cap="none">
              <a:solidFill>
                <a:schemeClr val="dk1"/>
              </a:solidFill>
              <a:latin typeface="Calibri"/>
              <a:ea typeface="Calibri"/>
              <a:cs typeface="Calibri"/>
              <a:sym typeface="Calibri"/>
            </a:endParaRPr>
          </a:p>
        </p:txBody>
      </p:sp>
      <p:sp>
        <p:nvSpPr>
          <p:cNvPr id="138" name="Google Shape;138;p20"/>
          <p:cNvSpPr txBox="1">
            <a:spLocks noGrp="1"/>
          </p:cNvSpPr>
          <p:nvPr>
            <p:ph type="body" idx="1"/>
          </p:nvPr>
        </p:nvSpPr>
        <p:spPr>
          <a:xfrm>
            <a:off x="457200" y="1481138"/>
            <a:ext cx="8229600" cy="5376862"/>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Control </a:t>
            </a:r>
            <a:r>
              <a:rPr lang="en-US" sz="2400" b="0" i="0" u="none" strike="noStrike" cap="none">
                <a:solidFill>
                  <a:schemeClr val="dk1"/>
                </a:solidFill>
                <a:latin typeface="Calibri"/>
                <a:ea typeface="Calibri"/>
                <a:cs typeface="Calibri"/>
                <a:sym typeface="Calibri"/>
              </a:rPr>
              <a:t>is influencing someone to do something they would not otherwise do. </a:t>
            </a:r>
            <a:endParaRPr sz="2800" b="0" i="0" u="none" strike="noStrike" cap="none">
              <a:solidFill>
                <a:schemeClr val="lt1"/>
              </a:solidFill>
              <a:latin typeface="Calibri"/>
              <a:ea typeface="Calibri"/>
              <a:cs typeface="Calibri"/>
              <a:sym typeface="Calibri"/>
            </a:endParaRPr>
          </a:p>
          <a:p>
            <a:pPr marL="952500" marR="0" lvl="1" indent="-190500" algn="l" rtl="0">
              <a:spcBef>
                <a:spcPts val="480"/>
              </a:spcBef>
              <a:spcAft>
                <a:spcPts val="0"/>
              </a:spcAft>
              <a:buClr>
                <a:schemeClr val="lt1"/>
              </a:buClr>
              <a:buSzPts val="2400"/>
              <a:buFont typeface="Arial"/>
              <a:buNone/>
            </a:pPr>
            <a:endParaRPr sz="2400" b="0" i="0" u="none" strike="noStrike" cap="none">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Coercion</a:t>
            </a:r>
            <a:r>
              <a:rPr lang="en-US" sz="2400" b="0" i="0" u="none" strike="noStrike" cap="none">
                <a:solidFill>
                  <a:schemeClr val="dk1"/>
                </a:solidFill>
                <a:latin typeface="Calibri"/>
                <a:ea typeface="Calibri"/>
                <a:cs typeface="Calibri"/>
                <a:sym typeface="Calibri"/>
              </a:rPr>
              <a:t> is the act of getting someone to act or think in a particular way by using or threatening with negative consequences for noncompliance. </a:t>
            </a:r>
            <a:endParaRPr sz="2800" b="0" i="0" u="none" strike="noStrike" cap="none">
              <a:solidFill>
                <a:schemeClr val="lt1"/>
              </a:solidFill>
              <a:latin typeface="Calibri"/>
              <a:ea typeface="Calibri"/>
              <a:cs typeface="Calibri"/>
              <a:sym typeface="Calibri"/>
            </a:endParaRPr>
          </a:p>
          <a:p>
            <a:pPr marL="1828800" marR="0" lvl="4" indent="0" algn="l" rtl="0">
              <a:spcBef>
                <a:spcPts val="400"/>
              </a:spcBef>
              <a:spcAft>
                <a:spcPts val="0"/>
              </a:spcAft>
              <a:buClr>
                <a:srgbClr val="FEFEFE"/>
              </a:buClr>
              <a:buSzPts val="2000"/>
              <a:buFont typeface="Arial"/>
              <a:buNone/>
            </a:pPr>
            <a:r>
              <a:rPr lang="en-US" sz="2000" b="0" i="0" u="none" strike="noStrike" cap="none">
                <a:solidFill>
                  <a:schemeClr val="dk1"/>
                </a:solidFill>
                <a:latin typeface="Calibri"/>
                <a:ea typeface="Calibri"/>
                <a:cs typeface="Calibri"/>
                <a:sym typeface="Calibri"/>
              </a:rPr>
              <a:t>* Better pay-raise</a:t>
            </a:r>
            <a:endParaRPr sz="2000" b="0" i="0" u="none" strike="noStrike" cap="none">
              <a:solidFill>
                <a:schemeClr val="lt1"/>
              </a:solidFill>
              <a:latin typeface="Calibri"/>
              <a:ea typeface="Calibri"/>
              <a:cs typeface="Calibri"/>
              <a:sym typeface="Calibri"/>
            </a:endParaRPr>
          </a:p>
          <a:p>
            <a:pPr marL="1828800" marR="0" lvl="4" indent="0" algn="l" rtl="0">
              <a:spcBef>
                <a:spcPts val="400"/>
              </a:spcBef>
              <a:spcAft>
                <a:spcPts val="0"/>
              </a:spcAft>
              <a:buClr>
                <a:srgbClr val="FEFEFE"/>
              </a:buClr>
              <a:buSzPts val="2000"/>
              <a:buFont typeface="Arial"/>
              <a:buNone/>
            </a:pPr>
            <a:r>
              <a:rPr lang="en-US" sz="2000" b="0" i="0" u="none" strike="noStrike" cap="none">
                <a:solidFill>
                  <a:schemeClr val="dk1"/>
                </a:solidFill>
                <a:latin typeface="Calibri"/>
                <a:ea typeface="Calibri"/>
                <a:cs typeface="Calibri"/>
                <a:sym typeface="Calibri"/>
              </a:rPr>
              <a:t>* Improve working conditions</a:t>
            </a:r>
            <a:endParaRPr sz="2000" b="0" i="0" u="none" strike="noStrike" cap="none">
              <a:solidFill>
                <a:schemeClr val="lt1"/>
              </a:solidFill>
              <a:latin typeface="Calibri"/>
              <a:ea typeface="Calibri"/>
              <a:cs typeface="Calibri"/>
              <a:sym typeface="Calibri"/>
            </a:endParaRPr>
          </a:p>
          <a:p>
            <a:pPr marL="1828800" marR="0" lvl="4" indent="0" algn="l" rtl="0">
              <a:spcBef>
                <a:spcPts val="400"/>
              </a:spcBef>
              <a:spcAft>
                <a:spcPts val="0"/>
              </a:spcAft>
              <a:buClr>
                <a:srgbClr val="FEFEFE"/>
              </a:buClr>
              <a:buSzPts val="2000"/>
              <a:buFont typeface="Arial"/>
              <a:buNone/>
            </a:pPr>
            <a:r>
              <a:rPr lang="en-US" sz="2000" b="0" i="0" u="none" strike="noStrike" cap="none">
                <a:solidFill>
                  <a:schemeClr val="dk1"/>
                </a:solidFill>
                <a:latin typeface="Calibri"/>
                <a:ea typeface="Calibri"/>
                <a:cs typeface="Calibri"/>
                <a:sym typeface="Calibri"/>
              </a:rPr>
              <a:t>* Scheduling</a:t>
            </a:r>
            <a:endParaRPr sz="2000" b="0" i="0" u="none" strike="noStrike" cap="none">
              <a:solidFill>
                <a:schemeClr val="lt1"/>
              </a:solidFill>
              <a:latin typeface="Calibri"/>
              <a:ea typeface="Calibri"/>
              <a:cs typeface="Calibri"/>
              <a:sym typeface="Calibri"/>
            </a:endParaRPr>
          </a:p>
          <a:p>
            <a:pPr marL="1828800" marR="0" lvl="4" indent="0" algn="l" rtl="0">
              <a:spcBef>
                <a:spcPts val="400"/>
              </a:spcBef>
              <a:spcAft>
                <a:spcPts val="0"/>
              </a:spcAft>
              <a:buClr>
                <a:srgbClr val="FEFEFE"/>
              </a:buClr>
              <a:buSzPts val="2000"/>
              <a:buFont typeface="Arial"/>
              <a:buNone/>
            </a:pPr>
            <a:r>
              <a:rPr lang="en-US" sz="2000" b="0" i="0" u="none" strike="noStrike" cap="none">
                <a:solidFill>
                  <a:schemeClr val="dk1"/>
                </a:solidFill>
                <a:latin typeface="Calibri"/>
                <a:ea typeface="Calibri"/>
                <a:cs typeface="Calibri"/>
                <a:sym typeface="Calibri"/>
              </a:rPr>
              <a:t>* Getting/keeping a job for a family member</a:t>
            </a:r>
            <a:endParaRPr sz="2000" b="0" i="0" u="none" strike="noStrike" cap="none">
              <a:solidFill>
                <a:schemeClr val="lt1"/>
              </a:solidFill>
              <a:latin typeface="Calibri"/>
              <a:ea typeface="Calibri"/>
              <a:cs typeface="Calibri"/>
              <a:sym typeface="Calibri"/>
            </a:endParaRPr>
          </a:p>
          <a:p>
            <a:pPr marL="1828800" marR="0" lvl="4" indent="0" algn="l" rtl="0">
              <a:spcBef>
                <a:spcPts val="400"/>
              </a:spcBef>
              <a:spcAft>
                <a:spcPts val="0"/>
              </a:spcAft>
              <a:buClr>
                <a:srgbClr val="FEFEFE"/>
              </a:buClr>
              <a:buSzPts val="2000"/>
              <a:buFont typeface="Arial"/>
              <a:buNone/>
            </a:pPr>
            <a:r>
              <a:rPr lang="en-US" sz="2000" b="0" i="0" u="none" strike="noStrike" cap="none">
                <a:solidFill>
                  <a:schemeClr val="dk1"/>
                </a:solidFill>
                <a:latin typeface="Calibri"/>
                <a:ea typeface="Calibri"/>
                <a:cs typeface="Calibri"/>
                <a:sym typeface="Calibri"/>
              </a:rPr>
              <a:t>* Not getting “punished”</a:t>
            </a:r>
            <a:endParaRPr sz="2000" b="0" i="0" u="none" strike="noStrike" cap="none">
              <a:solidFill>
                <a:schemeClr val="lt1"/>
              </a:solidFill>
              <a:latin typeface="Calibri"/>
              <a:ea typeface="Calibri"/>
              <a:cs typeface="Calibri"/>
              <a:sym typeface="Calibri"/>
            </a:endParaRPr>
          </a:p>
          <a:p>
            <a:pPr marL="1828800" marR="0" lvl="4" indent="0" algn="l" rtl="0">
              <a:spcBef>
                <a:spcPts val="400"/>
              </a:spcBef>
              <a:spcAft>
                <a:spcPts val="0"/>
              </a:spcAft>
              <a:buClr>
                <a:srgbClr val="FEFEFE"/>
              </a:buClr>
              <a:buSzPts val="2000"/>
              <a:buFont typeface="Arial"/>
              <a:buNone/>
            </a:pPr>
            <a:r>
              <a:rPr lang="en-US" sz="2000" b="0" i="0" u="none" strike="noStrike" cap="none">
                <a:solidFill>
                  <a:schemeClr val="dk1"/>
                </a:solidFill>
                <a:latin typeface="Calibri"/>
                <a:ea typeface="Calibri"/>
                <a:cs typeface="Calibri"/>
                <a:sym typeface="Calibri"/>
              </a:rPr>
              <a:t>* Chisme</a:t>
            </a:r>
            <a:endParaRPr sz="2000" b="0" i="0" u="none" strike="noStrike" cap="none">
              <a:solidFill>
                <a:schemeClr val="dk1"/>
              </a:solidFill>
              <a:latin typeface="Calibri"/>
              <a:ea typeface="Calibri"/>
              <a:cs typeface="Calibri"/>
              <a:sym typeface="Calibri"/>
            </a:endParaRPr>
          </a:p>
          <a:p>
            <a:pPr marL="1828800" marR="0" lvl="4" indent="0" algn="l" rtl="0">
              <a:spcBef>
                <a:spcPts val="400"/>
              </a:spcBef>
              <a:spcAft>
                <a:spcPts val="0"/>
              </a:spcAft>
              <a:buClr>
                <a:srgbClr val="FEFEFE"/>
              </a:buClr>
              <a:buSzPts val="2000"/>
              <a:buFont typeface="Arial"/>
              <a:buNone/>
            </a:pPr>
            <a:r>
              <a:rPr lang="en-US" sz="2000" b="0" i="0" u="none" strike="noStrike" cap="none">
                <a:solidFill>
                  <a:schemeClr val="dk1"/>
                </a:solidFill>
                <a:latin typeface="Calibri"/>
                <a:ea typeface="Calibri"/>
                <a:cs typeface="Calibri"/>
                <a:sym typeface="Calibri"/>
              </a:rPr>
              <a:t>* Avoid physical harm to self or others</a:t>
            </a:r>
            <a:endParaRPr sz="2000" b="0" i="0" u="none" strike="noStrike" cap="none">
              <a:solidFill>
                <a:schemeClr val="lt1"/>
              </a:solidFill>
              <a:latin typeface="Calibri"/>
              <a:ea typeface="Calibri"/>
              <a:cs typeface="Calibri"/>
              <a:sym typeface="Calibri"/>
            </a:endParaRPr>
          </a:p>
          <a:p>
            <a:pPr marL="392113" marR="0" lvl="1" indent="0" algn="l" rtl="0">
              <a:spcBef>
                <a:spcPts val="480"/>
              </a:spcBef>
              <a:spcAft>
                <a:spcPts val="0"/>
              </a:spcAft>
              <a:buClr>
                <a:srgbClr val="FEFEFE"/>
              </a:buClr>
              <a:buSzPts val="2400"/>
              <a:buFont typeface="Verdana"/>
              <a:buNone/>
            </a:pPr>
            <a:endParaRPr sz="2400" b="0" i="0" u="none" strike="noStrike" cap="none">
              <a:solidFill>
                <a:schemeClr val="dk1"/>
              </a:solidFill>
              <a:latin typeface="Trebuchet MS"/>
              <a:ea typeface="Trebuchet MS"/>
              <a:cs typeface="Trebuchet MS"/>
              <a:sym typeface="Trebuchet MS"/>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57200" y="1984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Dynamics</a:t>
            </a:r>
            <a:endParaRPr sz="4400" b="1" i="0" u="none" strike="noStrike" cap="none">
              <a:solidFill>
                <a:schemeClr val="dk1"/>
              </a:solidFill>
              <a:latin typeface="Calibri"/>
              <a:ea typeface="Calibri"/>
              <a:cs typeface="Calibri"/>
              <a:sym typeface="Calibri"/>
            </a:endParaRPr>
          </a:p>
        </p:txBody>
      </p:sp>
      <p:pic>
        <p:nvPicPr>
          <p:cNvPr id="145" name="Google Shape;145;p21" descr="Illustration 1.png"/>
          <p:cNvPicPr preferRelativeResize="0">
            <a:picLocks noGrp="1"/>
          </p:cNvPicPr>
          <p:nvPr>
            <p:ph type="body" idx="1"/>
          </p:nvPr>
        </p:nvPicPr>
        <p:blipFill rotWithShape="1">
          <a:blip r:embed="rId3">
            <a:alphaModFix/>
          </a:blip>
          <a:srcRect t="12329" b="12329"/>
          <a:stretch/>
        </p:blipFill>
        <p:spPr>
          <a:xfrm>
            <a:off x="228600" y="1295400"/>
            <a:ext cx="4800600" cy="2667000"/>
          </a:xfrm>
          <a:prstGeom prst="rect">
            <a:avLst/>
          </a:prstGeom>
          <a:noFill/>
          <a:ln>
            <a:noFill/>
          </a:ln>
        </p:spPr>
      </p:pic>
      <p:pic>
        <p:nvPicPr>
          <p:cNvPr id="146" name="Google Shape;146;p21" descr="Illustration 2.png"/>
          <p:cNvPicPr preferRelativeResize="0"/>
          <p:nvPr/>
        </p:nvPicPr>
        <p:blipFill rotWithShape="1">
          <a:blip r:embed="rId4">
            <a:alphaModFix/>
          </a:blip>
          <a:srcRect/>
          <a:stretch/>
        </p:blipFill>
        <p:spPr>
          <a:xfrm>
            <a:off x="5029200" y="4038600"/>
            <a:ext cx="4114800" cy="2819400"/>
          </a:xfrm>
          <a:prstGeom prst="rect">
            <a:avLst/>
          </a:prstGeom>
          <a:noFill/>
          <a:ln>
            <a:noFill/>
          </a:ln>
        </p:spPr>
      </p:pic>
      <p:sp>
        <p:nvSpPr>
          <p:cNvPr id="147" name="Google Shape;147;p21"/>
          <p:cNvSpPr/>
          <p:nvPr/>
        </p:nvSpPr>
        <p:spPr>
          <a:xfrm rot="-1532185">
            <a:off x="790575" y="2844800"/>
            <a:ext cx="8272463" cy="2514600"/>
          </a:xfrm>
          <a:prstGeom prst="wave">
            <a:avLst>
              <a:gd name="adj1" fmla="val 12500"/>
              <a:gd name="adj2" fmla="val 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Consent-giving in-consent-continuum of violence-consent-coercion-consent-force-consent-intimidation-consent-threats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3B3D7"/>
            </a:gs>
            <a:gs pos="99000">
              <a:srgbClr val="93B3D7"/>
            </a:gs>
            <a:gs pos="100000">
              <a:srgbClr val="002763"/>
            </a:gs>
          </a:gsLst>
          <a:path path="circle">
            <a:fillToRect l="50000" t="50000" r="50000" b="50000"/>
          </a:path>
          <a:tileRect/>
        </a:gradFill>
        <a:effectLst/>
      </p:bgPr>
    </p:bg>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330200" y="211138"/>
            <a:ext cx="8597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4200" b="1" i="0" u="none" strike="noStrike" cap="none">
                <a:solidFill>
                  <a:schemeClr val="dk1"/>
                </a:solidFill>
                <a:latin typeface="Calibri"/>
                <a:ea typeface="Calibri"/>
                <a:cs typeface="Calibri"/>
                <a:sym typeface="Calibri"/>
              </a:rPr>
              <a:t>Strengthening your interviewing skills</a:t>
            </a:r>
            <a:endParaRPr sz="4200" b="1" i="0" u="none" strike="noStrike" cap="none">
              <a:solidFill>
                <a:schemeClr val="lt1"/>
              </a:solidFill>
              <a:latin typeface="Calibri"/>
              <a:ea typeface="Calibri"/>
              <a:cs typeface="Calibri"/>
              <a:sym typeface="Calibri"/>
            </a:endParaRPr>
          </a:p>
        </p:txBody>
      </p:sp>
      <p:sp>
        <p:nvSpPr>
          <p:cNvPr id="153" name="Google Shape;153;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What</a:t>
            </a:r>
            <a:endParaRPr sz="32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When</a:t>
            </a:r>
            <a:endParaRPr sz="32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How</a:t>
            </a:r>
            <a:endParaRPr sz="3200" b="0" i="0" u="none" strike="noStrike" cap="none">
              <a:solidFill>
                <a:schemeClr val="lt1"/>
              </a:solidFill>
              <a:latin typeface="Calibri"/>
              <a:ea typeface="Calibri"/>
              <a:cs typeface="Calibri"/>
              <a:sym typeface="Calibri"/>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Repeat</a:t>
            </a:r>
            <a:endParaRPr sz="2800" b="0" i="0" u="none" strike="noStrike" cap="none">
              <a:solidFill>
                <a:schemeClr val="lt1"/>
              </a:solidFill>
              <a:latin typeface="Calibri"/>
              <a:ea typeface="Calibri"/>
              <a:cs typeface="Calibri"/>
              <a:sym typeface="Calibri"/>
            </a:endParaRPr>
          </a:p>
          <a:p>
            <a:pPr marL="742950" marR="0" lvl="1" indent="-121284" algn="l" rtl="0">
              <a:lnSpc>
                <a:spcPct val="90000"/>
              </a:lnSpc>
              <a:spcBef>
                <a:spcPts val="518"/>
              </a:spcBef>
              <a:spcAft>
                <a:spcPts val="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Conversation starters</a:t>
            </a:r>
            <a:endParaRPr sz="2800" b="0" i="0" u="none" strike="noStrike" cap="none">
              <a:solidFill>
                <a:schemeClr val="lt1"/>
              </a:solidFill>
              <a:latin typeface="Calibri"/>
              <a:ea typeface="Calibri"/>
              <a:cs typeface="Calibri"/>
              <a:sym typeface="Calibri"/>
            </a:endParaRPr>
          </a:p>
          <a:p>
            <a:pPr marL="1143000" marR="0" lvl="2" indent="-22860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How are things at work?</a:t>
            </a:r>
            <a:endParaRPr sz="2400" b="0" i="0" u="none" strike="noStrike" cap="none">
              <a:solidFill>
                <a:schemeClr val="lt1"/>
              </a:solidFill>
              <a:latin typeface="Calibri"/>
              <a:ea typeface="Calibri"/>
              <a:cs typeface="Calibri"/>
              <a:sym typeface="Calibri"/>
            </a:endParaRPr>
          </a:p>
          <a:p>
            <a:pPr marL="1143000" marR="0" lvl="2" indent="-22860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Do you like your job?</a:t>
            </a:r>
            <a:endParaRPr sz="2400" b="0" i="0" u="none" strike="noStrike" cap="none">
              <a:solidFill>
                <a:schemeClr val="lt1"/>
              </a:solidFill>
              <a:latin typeface="Calibri"/>
              <a:ea typeface="Calibri"/>
              <a:cs typeface="Calibri"/>
              <a:sym typeface="Calibri"/>
            </a:endParaRPr>
          </a:p>
          <a:p>
            <a:pPr marL="1143000" marR="0" lvl="2" indent="-22860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What do you do there?</a:t>
            </a:r>
            <a:endParaRPr sz="2400" b="0" i="0" u="none" strike="noStrike" cap="none">
              <a:solidFill>
                <a:schemeClr val="lt1"/>
              </a:solidFill>
              <a:latin typeface="Calibri"/>
              <a:ea typeface="Calibri"/>
              <a:cs typeface="Calibri"/>
              <a:sym typeface="Calibri"/>
            </a:endParaRPr>
          </a:p>
          <a:p>
            <a:pPr marL="1143000" marR="0" lvl="2" indent="-22860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How many hours do you work?</a:t>
            </a:r>
            <a:endParaRPr sz="222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2964</Words>
  <Application>Microsoft Macintosh PowerPoint</Application>
  <PresentationFormat>On-screen Show (4:3)</PresentationFormat>
  <Paragraphs>379</Paragraphs>
  <Slides>60</Slides>
  <Notes>60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Source Sans Pro</vt:lpstr>
      <vt:lpstr>Rambla</vt:lpstr>
      <vt:lpstr>Office Theme</vt:lpstr>
      <vt:lpstr>  Working with immigrant survivors of sexual violence in the workplace: Holistic responses National Webinar, Part II   </vt:lpstr>
      <vt:lpstr>Overall project goal</vt:lpstr>
      <vt:lpstr>Today</vt:lpstr>
      <vt:lpstr>PowerPoint Presentation</vt:lpstr>
      <vt:lpstr>PowerPoint Presentation</vt:lpstr>
      <vt:lpstr>PowerPoint Presentation</vt:lpstr>
      <vt:lpstr>She “consented”…?</vt:lpstr>
      <vt:lpstr>Dynamics</vt:lpstr>
      <vt:lpstr>Strengthening your interviewing skills</vt:lpstr>
      <vt:lpstr>Strengthening your interviewing skills</vt:lpstr>
      <vt:lpstr>What does safety look like?</vt:lpstr>
      <vt:lpstr>Strategies for creating safer environments  with labor organizers &amp; union leadership </vt:lpstr>
      <vt:lpstr>Safety First      Giselle Hass</vt:lpstr>
      <vt:lpstr>Interviewing techniques: Remember that the interview  </vt:lpstr>
      <vt:lpstr>Invite the survivor to write/tell her story</vt:lpstr>
      <vt:lpstr>Eliciting the trauma story</vt:lpstr>
      <vt:lpstr>Interviewing techniques</vt:lpstr>
      <vt:lpstr>Interviewing techniques</vt:lpstr>
      <vt:lpstr>Interviewing techniques</vt:lpstr>
      <vt:lpstr>Address openly survivor’s fears to speak about it</vt:lpstr>
      <vt:lpstr>Most of all: Avoid replicating the traumatic situation</vt:lpstr>
      <vt:lpstr>Interviewing Techniques</vt:lpstr>
      <vt:lpstr>PowerPoint Presentation</vt:lpstr>
      <vt:lpstr>Identifying trauma</vt:lpstr>
      <vt:lpstr>Do not forget to assess coercion</vt:lpstr>
      <vt:lpstr>Documenting trauma</vt:lpstr>
      <vt:lpstr>Sometimes symptoms are not reported but show up in their behavior</vt:lpstr>
      <vt:lpstr>Ask about functioning before and after the traumatic experience</vt:lpstr>
      <vt:lpstr>Ending the interview</vt:lpstr>
      <vt:lpstr>Resources  https://www.youtube.com/watch?v=05Z95q1bkG4 </vt:lpstr>
      <vt:lpstr>Pre-viewing questions  </vt:lpstr>
      <vt:lpstr>Follow-up questions  </vt:lpstr>
      <vt:lpstr>PowerPoint Presentation</vt:lpstr>
      <vt:lpstr>PowerPoint Presentation</vt:lpstr>
      <vt:lpstr>Documenting cases of sexual violence</vt:lpstr>
      <vt:lpstr> Documenting cases of sexual violence (Contd.)  </vt:lpstr>
      <vt:lpstr>VIOLENCE IS VIOLENCE</vt:lpstr>
      <vt:lpstr>Vulnerable workers: Priority for EEOC</vt:lpstr>
      <vt:lpstr>Remedies</vt:lpstr>
      <vt:lpstr>Selected cases</vt:lpstr>
      <vt:lpstr>Selected cases</vt:lpstr>
      <vt:lpstr>PowerPoint Presentation</vt:lpstr>
      <vt:lpstr>Filing the charge</vt:lpstr>
      <vt:lpstr>Filing the charge, investigation</vt:lpstr>
      <vt:lpstr>Key issues in EEOC investigation</vt:lpstr>
      <vt:lpstr>Proving harassment</vt:lpstr>
      <vt:lpstr>Proving harassment</vt:lpstr>
      <vt:lpstr>Proving harassment</vt:lpstr>
      <vt:lpstr>PowerPoint Presentation</vt:lpstr>
      <vt:lpstr>Proving harassment</vt:lpstr>
      <vt:lpstr>Proving harassment</vt:lpstr>
      <vt:lpstr>PowerPoint Presentation</vt:lpstr>
      <vt:lpstr>Lideres Campesinas’ approach</vt:lpstr>
      <vt:lpstr>PowerPoint Presentation</vt:lpstr>
      <vt:lpstr>Key questions to consider in outreach and prevention with immigrant communities</vt:lpstr>
      <vt:lpstr>PowerPoint Presentation</vt:lpstr>
      <vt:lpstr>Changing workplace culture</vt:lpstr>
      <vt:lpstr>Resource List  </vt:lpstr>
      <vt:lpstr>What is ahead?</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Working with immigrant survivors of sexual violence in the workplace: Holistic responses National Webinar, Part II   </dc:title>
  <cp:lastModifiedBy>Maria Lazzarino</cp:lastModifiedBy>
  <cp:revision>1</cp:revision>
  <dcterms:modified xsi:type="dcterms:W3CDTF">2018-12-18T15:27:41Z</dcterms:modified>
</cp:coreProperties>
</file>