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3" autoAdjust="0"/>
  </p:normalViewPr>
  <p:slideViewPr>
    <p:cSldViewPr snapToGrid="0" snapToObjects="1">
      <p:cViewPr>
        <p:scale>
          <a:sx n="100" d="100"/>
          <a:sy n="100" d="100"/>
        </p:scale>
        <p:origin x="-188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154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" name="Google Shape;2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3" name="Google Shape;2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" name="Google Shape;34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4" name="Google Shape;36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" name="Google Shape;37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9" name="Google Shape;37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9" name="Google Shape;41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251190" y="959965"/>
            <a:ext cx="851181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rebuchet MS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Challenging Sexual Violence 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Workplace</a:t>
            </a:r>
            <a: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 I</a:t>
            </a:r>
            <a:br>
              <a:rPr lang="en-US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600200" y="4864100"/>
            <a:ext cx="6762750" cy="85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20"/>
              <a:buFont typeface="Arial"/>
              <a:buNone/>
            </a:pPr>
            <a:r>
              <a:rPr lang="en-US" sz="252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Presented by:  </a:t>
            </a:r>
            <a:r>
              <a:rPr lang="en-US" sz="252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Lauren Bonds, Jennifer Cooley</a:t>
            </a:r>
            <a:r>
              <a:rPr lang="en-US" sz="252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2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Giselle Hass,  Sonia Parras Konrad &amp; Debbie Smith</a:t>
            </a:r>
            <a:r>
              <a:rPr lang="en-US" sz="252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2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4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6305550"/>
            <a:ext cx="15875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20700" y="5854700"/>
            <a:ext cx="82423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document was supported by a grant from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Raliance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collaborative initiative to end sexual violence in one generation, made possible through a commitment from the National Football League (NFL). Its contents are solely the responsibility of the authors and do not necessarily represent the official views of the NFL.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ASISTA@2017 All </a:t>
            </a: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-US" sz="1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ights Reserved</a:t>
            </a:r>
            <a:endParaRPr sz="1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14" descr="Screen Shot 2016-01-23 at 9.57.56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6305" y="2043215"/>
            <a:ext cx="3836021" cy="282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Quid Pro Quo harassment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supervisors 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Offering of a benefit in exchange for a sexual favor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Withholding a benefit for rejecting his advances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Hostile work environment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come from a supervisor, co-worker, or a customer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show: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Unwelcome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OR Pervasive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co-workers and customers: Management knew or should have known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less severe the conduct, the more times it needs to happen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Groping, assault by a manager only needs to happen one time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for a date or sexual rumor generally need to happen on multiple occasions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Hypothetical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or 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Really Gross?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harassment 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employer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179834" y="1839507"/>
            <a:ext cx="6739754" cy="476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4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Faragher/Ellerth </a:t>
            </a:r>
            <a:r>
              <a:rPr lang="en-US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Defense--Employer is not liable if: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took reasonable steps to prevent and correct sexual harassment in the workplace (i.e. have a system for reporting and investigating)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employee unreasonably failed to take advantage of employer’s system for reporting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should report harassment when possible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do not need to report harassment when: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lacks a anti-harassment policy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 can only report the harassment to their harasser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should report in method prescribed by policy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Eg. Policy says submit form to HR, worker should submit form to HR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732" y="5119453"/>
            <a:ext cx="1485002" cy="15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Retaliation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independent violation of Title VII, can have a claim for retaliation even if you don’t have one for sexual harassment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for an employer to retaliate against workers that report harassment in an attempt to silence them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Beware: Retaliation can be camouflaged as a remedy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of hours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to a less desirable shift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Closer scrutiny of work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Rumors, accusations, or interrogations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457200" y="118082"/>
            <a:ext cx="8229600" cy="354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the dynamics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SVWP</a:t>
            </a: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604" b="11603"/>
          <a:stretch/>
        </p:blipFill>
        <p:spPr>
          <a:xfrm>
            <a:off x="2620977" y="2030148"/>
            <a:ext cx="4245774" cy="301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/>
          <p:nvPr/>
        </p:nvSpPr>
        <p:spPr>
          <a:xfrm>
            <a:off x="2620977" y="5574504"/>
            <a:ext cx="38852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Sonia Parras Konrad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rebuchet MS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to the dynamics of SVWP</a:t>
            </a:r>
            <a:r>
              <a:rPr lang="en-US" sz="32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2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228600" y="1374065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survivors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Risks of “talking”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Dynamics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Next webinar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working </a:t>
            </a:r>
            <a:endParaRPr/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	 with survivors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Selfcare 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Collaboration</a:t>
            </a: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531" y="3225801"/>
            <a:ext cx="3910169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preceding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sexual assault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DeCoster, Swift and Postville all women endured sexual harassment in silence for weeks and months before they were sexually assaulted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few that complained suffered retaliation and punishment through harder jobs, less hours of paid work, public humiliation etc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is a red flag for further victimization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we talking about?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is a form of sexual violence and gender violence</a:t>
            </a:r>
            <a:endParaRPr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must be addressed immediately and seriously because it is often a precursor to sexual violence in the form of rape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survivors report that supervisors or co-workers perpetrators had harassed and abused them multiple times before completing a rape during a period of time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body" idx="1"/>
          </p:nvPr>
        </p:nvSpPr>
        <p:spPr>
          <a:xfrm>
            <a:off x="3200400" y="315913"/>
            <a:ext cx="5403850" cy="640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in the workplace is fostered by an imbalance of power between employers, supervisors and their low wage immigrant workers. (See Human Rights Watch “Cultivating Fear.”)</a:t>
            </a:r>
            <a:endParaRPr/>
          </a:p>
          <a:p>
            <a:pPr marL="457200" marR="0" lvl="1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Power: to hire or fire, retaliate and/or confer certain “benefits”</a:t>
            </a:r>
            <a:endParaRPr/>
          </a:p>
          <a:p>
            <a:pPr marL="457200" marR="0" lvl="1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women are extremely vulnerable</a:t>
            </a:r>
            <a:endParaRPr/>
          </a:p>
          <a:p>
            <a:pPr marL="457200" marR="0" lvl="1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women often face systemic barriers exacerbated by their status as blue collar workers, often  unauthorized to work will NOT report these abuses nor bring perpetrators to justice</a:t>
            </a:r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38" y="315913"/>
            <a:ext cx="2341562" cy="43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1500" y="3449638"/>
            <a:ext cx="1092200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38" y="4635500"/>
            <a:ext cx="1249362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project goal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Forge partnerships between labor and anti-violence advocates that create models to challenge and eradicate workplace sexual violence against immigrant women.</a:t>
            </a:r>
            <a:endParaRPr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Debbie Smith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Parties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Perpetrator may be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or woman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same sex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supervisor, agent of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employer, co-worker, third party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Victim can be affected by the hostile work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Manifestations of SV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workplace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457200" y="2032000"/>
            <a:ext cx="8229600" cy="40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 told me that…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in the context of gender violence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5" descr="Screen Shot 2017-08-22 at 7.04.5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00" y="1505303"/>
            <a:ext cx="7631800" cy="520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32" y="384175"/>
            <a:ext cx="8212667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1750876" y="354085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1388533" y="3910186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your Knowledge…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67" y="287867"/>
            <a:ext cx="8127999" cy="636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“consented”…?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537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influencing someone to do something they would not otherwise do. 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Coercion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act of getting someone to act or think in a particular way by using or threatening with negative consequences for noncompliance. 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Better pay-raise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Improve working conditions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Scheduling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Getting/keeping a job for a family member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Not getting “punished”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Chisme</a:t>
            </a:r>
            <a:endParaRPr sz="20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Avoid physical harm to self or others</a:t>
            </a:r>
            <a:endParaRPr/>
          </a:p>
          <a:p>
            <a:pPr marL="392113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549275" y="495300"/>
            <a:ext cx="8042275" cy="94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abuse/exploitation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9"/>
          <p:cNvSpPr txBox="1">
            <a:spLocks noGrp="1"/>
          </p:cNvSpPr>
          <p:nvPr>
            <p:ph type="body" idx="1"/>
          </p:nvPr>
        </p:nvSpPr>
        <p:spPr>
          <a:xfrm>
            <a:off x="549275" y="893763"/>
            <a:ext cx="3840163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2"/>
          </p:nvPr>
        </p:nvSpPr>
        <p:spPr>
          <a:xfrm>
            <a:off x="215900" y="1765300"/>
            <a:ext cx="4173538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Rape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assault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Harassment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Retaliation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 Trafficking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Stalking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Domestic Violence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Pregnancies/ Ownership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Pornography</a:t>
            </a:r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3"/>
          </p:nvPr>
        </p:nvSpPr>
        <p:spPr>
          <a:xfrm>
            <a:off x="4751388" y="901700"/>
            <a:ext cx="3840162" cy="75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body" idx="4"/>
          </p:nvPr>
        </p:nvSpPr>
        <p:spPr>
          <a:xfrm>
            <a:off x="4389438" y="1765300"/>
            <a:ext cx="4202112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Threats with physical harm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Voyeurism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Hostility</a:t>
            </a:r>
            <a:endParaRPr sz="228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Intimidation, Verbal abuse</a:t>
            </a:r>
            <a:endParaRPr sz="228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Black listing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Members as targets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Recruitment under false pretenses-Fraud Recruitment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Heterosexual, Homosexual sex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 trauma by other workers who are not target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legal systems to control</a:t>
            </a:r>
            <a:r>
              <a:rPr lang="en-US" sz="11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1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7051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140"/>
              <a:buFont typeface="Arial"/>
              <a:buNone/>
            </a:pPr>
            <a:endParaRPr sz="11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513760" y="1113283"/>
            <a:ext cx="8229600" cy="161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risks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40" descr="womenFarmwor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0" y="358140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risks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5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these particular industries and looking at the next table identify what kind of risks immigrant women may be more prompt to experience in that particular industry.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a. Housekeeping</a:t>
            </a:r>
            <a:endParaRPr/>
          </a:p>
          <a:p>
            <a:pPr marL="400050" marR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b. Food processing</a:t>
            </a:r>
            <a:endParaRPr/>
          </a:p>
          <a:p>
            <a:pPr marL="400050" marR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c. Farm work</a:t>
            </a:r>
            <a:endParaRPr/>
          </a:p>
          <a:p>
            <a:pPr marL="400050" marR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d. Restaurant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7" name="Google Shape;287;p42" descr="Screen Shot 2016-01-25 at 11.17.07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0" y="101600"/>
            <a:ext cx="5245100" cy="67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4300" y="2616200"/>
            <a:ext cx="2109788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/>
        </p:nvSpPr>
        <p:spPr>
          <a:xfrm>
            <a:off x="6314905" y="1443789"/>
            <a:ext cx="21026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first!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project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96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Char char="•"/>
            </a:pPr>
            <a:r>
              <a:rPr lang="en-US" sz="27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of partners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collaborative effort among advocates and labor organizers provides a trauma-centered approach to empowering survivors.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this partnership, advocates and organizers can work together in advocating for better workplace policies.</a:t>
            </a: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road ahead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as Gender Violence Against Immigrant Women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immigrant survivors of sexual violence in the workplace; holistic responses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possible legal remedies for immigrant survivors</a:t>
            </a:r>
            <a:endParaRPr sz="18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79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Risks of reporting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3" descr="C:\Users\SAJP366\AppData\Local\Microsoft\Windows\Temporary Internet Files\Content.IE5\FTN4K6MQ\MP900404926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267200"/>
            <a:ext cx="2362200" cy="168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 descr="C:\Users\SAJP366\AppData\Local\Microsoft\Windows\Temporary Internet Files\Content.IE5\D9HX28UI\MC900434395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0" y="3161894"/>
            <a:ext cx="1892300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 descr="C:\Users\SAJP366\AppData\Local\Microsoft\Windows\Temporary Internet Files\Content.IE5\D9HX28UI\MP900201333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4800600"/>
            <a:ext cx="2045277" cy="134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 descr="C:\Users\SAJP366\AppData\Local\Microsoft\Windows\Temporary Internet Files\Content.IE5\2K6TFEOA\MP900402864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9733" y="1417638"/>
            <a:ext cx="2777067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3" descr="C:\Users\SAJP366\AppData\Local\Microsoft\Windows\Temporary Internet Files\Content.IE5\D9HX28UI\MC900292840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1612900"/>
            <a:ext cx="1806854" cy="157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 descr="AA02625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6324" y="4871521"/>
            <a:ext cx="2030476" cy="127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 descr="j0178844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0144" y="1417638"/>
            <a:ext cx="2001112" cy="132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INTERVIEWING TECHNIQUES”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6563" y="3429000"/>
            <a:ext cx="2108200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613" y="273301"/>
            <a:ext cx="35179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313" y="1740402"/>
            <a:ext cx="2460268" cy="168859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4"/>
          <p:cNvSpPr txBox="1"/>
          <p:nvPr/>
        </p:nvSpPr>
        <p:spPr>
          <a:xfrm>
            <a:off x="722313" y="4406899"/>
            <a:ext cx="472277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about it!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>
            <a:spLocks noGrp="1"/>
          </p:cNvSpPr>
          <p:nvPr>
            <p:ph type="title"/>
          </p:nvPr>
        </p:nvSpPr>
        <p:spPr>
          <a:xfrm>
            <a:off x="549275" y="88900"/>
            <a:ext cx="8042275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Dealing with workplace challenges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45"/>
          <p:cNvSpPr txBox="1">
            <a:spLocks noGrp="1"/>
          </p:cNvSpPr>
          <p:nvPr>
            <p:ph type="body" idx="1"/>
          </p:nvPr>
        </p:nvSpPr>
        <p:spPr>
          <a:xfrm>
            <a:off x="549275" y="1638006"/>
            <a:ext cx="7347607" cy="440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the survivor want to disclose?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the survivor need/want?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relevant laws/policies that can help?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in the workplace will be an ally? An obstacle?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possible within the context of the particular workplace?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ctrTitle"/>
          </p:nvPr>
        </p:nvSpPr>
        <p:spPr>
          <a:xfrm>
            <a:off x="1120788" y="2302473"/>
            <a:ext cx="7899744" cy="17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Trebuchet MS"/>
              <a:buNone/>
            </a:pP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beginning of 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“talking about it,” 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I need to know?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Giselle Hass</a:t>
            </a:r>
            <a:br>
              <a:rPr lang="en-US" sz="441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2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3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46"/>
          <p:cNvSpPr txBox="1">
            <a:spLocks noGrp="1"/>
          </p:cNvSpPr>
          <p:nvPr>
            <p:ph type="subTitle" idx="1"/>
          </p:nvPr>
        </p:nvSpPr>
        <p:spPr>
          <a:xfrm>
            <a:off x="365326" y="1495975"/>
            <a:ext cx="7776206" cy="287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the survivor to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write/tell her story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7"/>
          <p:cNvSpPr txBox="1">
            <a:spLocks noGrp="1"/>
          </p:cNvSpPr>
          <p:nvPr>
            <p:ph type="body" idx="1"/>
          </p:nvPr>
        </p:nvSpPr>
        <p:spPr>
          <a:xfrm>
            <a:off x="774700" y="2108200"/>
            <a:ext cx="7912100" cy="401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to provide a safe environment, without judgment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Bear witness to her experiences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support and validation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Coercion</a:t>
            </a:r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body" idx="1"/>
          </p:nvPr>
        </p:nvSpPr>
        <p:spPr>
          <a:xfrm>
            <a:off x="457200" y="1879600"/>
            <a:ext cx="7912100" cy="424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Perpetrators of coercion intimidate victims by creating fears --credible to the victim-- of disastrous consequences if they do not obey or acquiesce to the abuse. This creates a great deal of anxiety and fear.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principles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9"/>
          <p:cNvSpPr txBox="1">
            <a:spLocks noGrp="1"/>
          </p:cNvSpPr>
          <p:nvPr>
            <p:ph type="body" idx="1"/>
          </p:nvPr>
        </p:nvSpPr>
        <p:spPr>
          <a:xfrm>
            <a:off x="635000" y="1830387"/>
            <a:ext cx="76581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victimized or exposed to victimization is stressful for everyone.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Undergoing a stressful situation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leaves consequences: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positive and/or negative.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5" name="Google Shape;34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3733800"/>
            <a:ext cx="205740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Distress from abuse accumulates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50"/>
          <p:cNvGrpSpPr/>
          <p:nvPr/>
        </p:nvGrpSpPr>
        <p:grpSpPr>
          <a:xfrm>
            <a:off x="951229" y="1600200"/>
            <a:ext cx="7241540" cy="4525963"/>
            <a:chOff x="494029" y="0"/>
            <a:chExt cx="7241540" cy="4525963"/>
          </a:xfrm>
        </p:grpSpPr>
        <p:sp>
          <p:nvSpPr>
            <p:cNvPr id="352" name="Google Shape;352;p50"/>
            <p:cNvSpPr/>
            <p:nvPr/>
          </p:nvSpPr>
          <p:spPr>
            <a:xfrm>
              <a:off x="494029" y="0"/>
              <a:ext cx="7241540" cy="45259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0"/>
            <p:cNvSpPr/>
            <p:nvPr/>
          </p:nvSpPr>
          <p:spPr>
            <a:xfrm>
              <a:off x="1413705" y="3123819"/>
              <a:ext cx="188280" cy="1882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0"/>
            <p:cNvSpPr/>
            <p:nvPr/>
          </p:nvSpPr>
          <p:spPr>
            <a:xfrm>
              <a:off x="1507845" y="3217959"/>
              <a:ext cx="1687279" cy="130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0"/>
            <p:cNvSpPr txBox="1"/>
            <p:nvPr/>
          </p:nvSpPr>
          <p:spPr>
            <a:xfrm>
              <a:off x="1507845" y="3217959"/>
              <a:ext cx="1687279" cy="130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7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Nature</a:t>
              </a:r>
              <a:endParaRPr/>
            </a:p>
          </p:txBody>
        </p:sp>
        <p:sp>
          <p:nvSpPr>
            <p:cNvPr id="356" name="Google Shape;356;p50"/>
            <p:cNvSpPr/>
            <p:nvPr/>
          </p:nvSpPr>
          <p:spPr>
            <a:xfrm>
              <a:off x="3075638" y="1893662"/>
              <a:ext cx="340352" cy="34035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0"/>
            <p:cNvSpPr/>
            <p:nvPr/>
          </p:nvSpPr>
          <p:spPr>
            <a:xfrm>
              <a:off x="3245815" y="2063839"/>
              <a:ext cx="1737969" cy="246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0"/>
            <p:cNvSpPr txBox="1"/>
            <p:nvPr/>
          </p:nvSpPr>
          <p:spPr>
            <a:xfrm>
              <a:off x="3245815" y="2063839"/>
              <a:ext cx="1737969" cy="246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3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Intensity</a:t>
              </a:r>
              <a:endParaRPr/>
            </a:p>
          </p:txBody>
        </p:sp>
        <p:sp>
          <p:nvSpPr>
            <p:cNvPr id="359" name="Google Shape;359;p50"/>
            <p:cNvSpPr/>
            <p:nvPr/>
          </p:nvSpPr>
          <p:spPr>
            <a:xfrm>
              <a:off x="5074304" y="1145068"/>
              <a:ext cx="470700" cy="4707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0"/>
            <p:cNvSpPr/>
            <p:nvPr/>
          </p:nvSpPr>
          <p:spPr>
            <a:xfrm>
              <a:off x="5309654" y="1380418"/>
              <a:ext cx="1737969" cy="3145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0"/>
            <p:cNvSpPr txBox="1"/>
            <p:nvPr/>
          </p:nvSpPr>
          <p:spPr>
            <a:xfrm>
              <a:off x="5309654" y="1380418"/>
              <a:ext cx="1737969" cy="3145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4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Frequency</a:t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body" idx="1"/>
          </p:nvPr>
        </p:nvSpPr>
        <p:spPr>
          <a:xfrm>
            <a:off x="584200" y="1066800"/>
            <a:ext cx="6832600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Pre-trauma vulnerability: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previous trauma, 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mental health,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personality traits,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age,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gender,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culture,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health and impairments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8" name="Google Shape;368;p51" descr="stones-balance-Mark-Ev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0490" y="1828801"/>
            <a:ext cx="2897109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>
            <a:spLocks noGrp="1"/>
          </p:cNvSpPr>
          <p:nvPr>
            <p:ph type="body" idx="1"/>
          </p:nvPr>
        </p:nvSpPr>
        <p:spPr>
          <a:xfrm>
            <a:off x="584200" y="1219200"/>
            <a:ext cx="657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Preparedness for the event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Sequential stressors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Quality of the immediate and short term  responses: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social support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response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Post-event recovery factors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5" name="Google Shape;375;p52" descr="stones-balance-Mark-Ev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00" y="1143000"/>
            <a:ext cx="30480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basic protections against sexual violence in the workplace in general</a:t>
            </a:r>
            <a:endParaRPr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how sexual violence manifests itself in the lives of immigrant women</a:t>
            </a:r>
            <a:endParaRPr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considerations when working with survivors of traumatic experiences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250825" y="439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trauma?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3"/>
          <p:cNvSpPr txBox="1">
            <a:spLocks noGrp="1"/>
          </p:cNvSpPr>
          <p:nvPr>
            <p:ph type="body" idx="1"/>
          </p:nvPr>
        </p:nvSpPr>
        <p:spPr>
          <a:xfrm>
            <a:off x="250825" y="1346200"/>
            <a:ext cx="864235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that reflect a person’s inability to come to terms with real experiences that have overwhelmed their capacity to cope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of extreme proportions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critical element that makes an event traumatic is the subjective assessment by the victim” (of how threatened and helpless they felt).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3" name="Google Shape;383;p53" descr="balan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0634" y="5008562"/>
            <a:ext cx="3420366" cy="179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consequences</a:t>
            </a:r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1"/>
          </p:nvPr>
        </p:nvSpPr>
        <p:spPr>
          <a:xfrm>
            <a:off x="342900" y="1417638"/>
            <a:ext cx="83439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Anxiety symptoms: panic, dissociation, fragmentation of bodily experience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Flashbacks, memories, acting as if threat was still occurring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Hypervigilance and heightened arousal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risk of alcohol/drug use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impulse control-problems with irritability or anger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 likely to follow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consequences  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self-esteem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Impaired self-perception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Tendency for somatization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with decision-making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to manage emotions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Irrational thoughts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to trust others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problems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6" name="Google Shape;396;p55" descr="domestic-violence-against-wom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675" y="2209800"/>
            <a:ext cx="298132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1061181" y="-17395"/>
            <a:ext cx="6767213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Complications that may impact  the traumatic response for immigrant women</a:t>
            </a:r>
            <a:endParaRPr/>
          </a:p>
        </p:txBody>
      </p:sp>
      <p:grpSp>
        <p:nvGrpSpPr>
          <p:cNvPr id="402" name="Google Shape;402;p56"/>
          <p:cNvGrpSpPr/>
          <p:nvPr/>
        </p:nvGrpSpPr>
        <p:grpSpPr>
          <a:xfrm>
            <a:off x="1904999" y="1295400"/>
            <a:ext cx="5562600" cy="5562600"/>
            <a:chOff x="533399" y="0"/>
            <a:chExt cx="5562600" cy="5562600"/>
          </a:xfrm>
        </p:grpSpPr>
        <p:sp>
          <p:nvSpPr>
            <p:cNvPr id="403" name="Google Shape;403;p56"/>
            <p:cNvSpPr/>
            <p:nvPr/>
          </p:nvSpPr>
          <p:spPr>
            <a:xfrm>
              <a:off x="533399" y="0"/>
              <a:ext cx="5562600" cy="556260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6"/>
            <p:cNvSpPr txBox="1"/>
            <p:nvPr/>
          </p:nvSpPr>
          <p:spPr>
            <a:xfrm>
              <a:off x="2271712" y="278130"/>
              <a:ext cx="2085975" cy="556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Low economic status or extreme financial demands</a:t>
              </a:r>
              <a:endParaRPr/>
            </a:p>
          </p:txBody>
        </p:sp>
        <p:sp>
          <p:nvSpPr>
            <p:cNvPr id="405" name="Google Shape;405;p56"/>
            <p:cNvSpPr/>
            <p:nvPr/>
          </p:nvSpPr>
          <p:spPr>
            <a:xfrm>
              <a:off x="950594" y="834389"/>
              <a:ext cx="4728210" cy="472821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6"/>
            <p:cNvSpPr txBox="1"/>
            <p:nvPr/>
          </p:nvSpPr>
          <p:spPr>
            <a:xfrm>
              <a:off x="2295179" y="1106262"/>
              <a:ext cx="2039040" cy="543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Language</a:t>
              </a:r>
              <a:endParaRPr/>
            </a:p>
          </p:txBody>
        </p:sp>
        <p:sp>
          <p:nvSpPr>
            <p:cNvPr id="407" name="Google Shape;407;p56"/>
            <p:cNvSpPr/>
            <p:nvPr/>
          </p:nvSpPr>
          <p:spPr>
            <a:xfrm>
              <a:off x="1367789" y="1668779"/>
              <a:ext cx="3893820" cy="389382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6"/>
            <p:cNvSpPr txBox="1"/>
            <p:nvPr/>
          </p:nvSpPr>
          <p:spPr>
            <a:xfrm>
              <a:off x="2307174" y="1937453"/>
              <a:ext cx="2015051" cy="537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Immigration Status</a:t>
              </a:r>
              <a:endParaRPr/>
            </a:p>
          </p:txBody>
        </p:sp>
        <p:sp>
          <p:nvSpPr>
            <p:cNvPr id="409" name="Google Shape;409;p56"/>
            <p:cNvSpPr/>
            <p:nvPr/>
          </p:nvSpPr>
          <p:spPr>
            <a:xfrm>
              <a:off x="1784985" y="2503170"/>
              <a:ext cx="3059430" cy="3059430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6"/>
            <p:cNvSpPr txBox="1"/>
            <p:nvPr/>
          </p:nvSpPr>
          <p:spPr>
            <a:xfrm>
              <a:off x="2488653" y="2778518"/>
              <a:ext cx="1652092" cy="55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Cultural values and norms</a:t>
              </a:r>
              <a:endParaRPr/>
            </a:p>
          </p:txBody>
        </p:sp>
        <p:sp>
          <p:nvSpPr>
            <p:cNvPr id="411" name="Google Shape;411;p56"/>
            <p:cNvSpPr/>
            <p:nvPr/>
          </p:nvSpPr>
          <p:spPr>
            <a:xfrm>
              <a:off x="2202180" y="3337560"/>
              <a:ext cx="2225040" cy="2225040"/>
            </a:xfrm>
            <a:prstGeom prst="ellipse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6"/>
            <p:cNvSpPr txBox="1"/>
            <p:nvPr/>
          </p:nvSpPr>
          <p:spPr>
            <a:xfrm>
              <a:off x="2591561" y="3615690"/>
              <a:ext cx="1446276" cy="556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Lack of information</a:t>
              </a:r>
              <a:endParaRPr/>
            </a:p>
          </p:txBody>
        </p:sp>
        <p:sp>
          <p:nvSpPr>
            <p:cNvPr id="413" name="Google Shape;413;p56"/>
            <p:cNvSpPr/>
            <p:nvPr/>
          </p:nvSpPr>
          <p:spPr>
            <a:xfrm>
              <a:off x="2619375" y="4171950"/>
              <a:ext cx="1390650" cy="139065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6"/>
            <p:cNvSpPr txBox="1"/>
            <p:nvPr/>
          </p:nvSpPr>
          <p:spPr>
            <a:xfrm>
              <a:off x="2841879" y="4379852"/>
              <a:ext cx="945642" cy="335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Isolation</a:t>
              </a:r>
              <a:endParaRPr/>
            </a:p>
          </p:txBody>
        </p:sp>
        <p:sp>
          <p:nvSpPr>
            <p:cNvPr id="415" name="Google Shape;415;p56"/>
            <p:cNvSpPr/>
            <p:nvPr/>
          </p:nvSpPr>
          <p:spPr>
            <a:xfrm>
              <a:off x="2897505" y="4728210"/>
              <a:ext cx="834390" cy="83439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6"/>
            <p:cNvSpPr txBox="1"/>
            <p:nvPr/>
          </p:nvSpPr>
          <p:spPr>
            <a:xfrm>
              <a:off x="3019698" y="4936807"/>
              <a:ext cx="590002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Trauma</a:t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 txBox="1">
            <a:spLocks noGrp="1"/>
          </p:cNvSpPr>
          <p:nvPr>
            <p:ph type="title"/>
          </p:nvPr>
        </p:nvSpPr>
        <p:spPr>
          <a:xfrm>
            <a:off x="1554958" y="107952"/>
            <a:ext cx="6031706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cope with interpersonal violence by using:</a:t>
            </a:r>
            <a:endParaRPr/>
          </a:p>
        </p:txBody>
      </p:sp>
      <p:sp>
        <p:nvSpPr>
          <p:cNvPr id="423" name="Google Shape;423;p57"/>
          <p:cNvSpPr txBox="1">
            <a:spLocks noGrp="1"/>
          </p:cNvSpPr>
          <p:nvPr>
            <p:ph type="body" idx="2"/>
          </p:nvPr>
        </p:nvSpPr>
        <p:spPr>
          <a:xfrm>
            <a:off x="1485900" y="1676402"/>
            <a:ext cx="3030141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Denial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Avoidance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Ambivalence</a:t>
            </a:r>
            <a:endParaRPr/>
          </a:p>
        </p:txBody>
      </p:sp>
      <p:sp>
        <p:nvSpPr>
          <p:cNvPr id="424" name="Google Shape;424;p57"/>
          <p:cNvSpPr txBox="1">
            <a:spLocks noGrp="1"/>
          </p:cNvSpPr>
          <p:nvPr>
            <p:ph type="body" idx="4"/>
          </p:nvPr>
        </p:nvSpPr>
        <p:spPr>
          <a:xfrm>
            <a:off x="4626770" y="1651002"/>
            <a:ext cx="3031331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Embarrassment/ Shame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Dependence/ Attachment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Self-defense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Substance Abuse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57" descr="sad-latina-wom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901" y="4114800"/>
            <a:ext cx="3175397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>
            <a:spLocks noGrp="1"/>
          </p:cNvSpPr>
          <p:nvPr>
            <p:ph type="title"/>
          </p:nvPr>
        </p:nvSpPr>
        <p:spPr>
          <a:xfrm>
            <a:off x="1554958" y="107952"/>
            <a:ext cx="6031706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and indirect ways of coping with the abuse</a:t>
            </a:r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body" idx="1"/>
          </p:nvPr>
        </p:nvSpPr>
        <p:spPr>
          <a:xfrm>
            <a:off x="800236" y="1452565"/>
            <a:ext cx="3634844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</a:t>
            </a:r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body" idx="2"/>
          </p:nvPr>
        </p:nvSpPr>
        <p:spPr>
          <a:xfrm>
            <a:off x="800236" y="2347915"/>
            <a:ext cx="3634844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someone in authority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 the job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a report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Refused to do what employer asked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Confronted the abuser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Fought back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a transfer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Sought help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the police</a:t>
            </a:r>
            <a:endParaRPr/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Google Shape;433;p58"/>
          <p:cNvSpPr txBox="1">
            <a:spLocks noGrp="1"/>
          </p:cNvSpPr>
          <p:nvPr>
            <p:ph type="body" idx="3"/>
          </p:nvPr>
        </p:nvSpPr>
        <p:spPr>
          <a:xfrm>
            <a:off x="4706541" y="1452565"/>
            <a:ext cx="288012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</a:t>
            </a:r>
            <a:endParaRPr/>
          </a:p>
        </p:txBody>
      </p:sp>
      <p:sp>
        <p:nvSpPr>
          <p:cNvPr id="434" name="Google Shape;434;p58"/>
          <p:cNvSpPr txBox="1">
            <a:spLocks noGrp="1"/>
          </p:cNvSpPr>
          <p:nvPr>
            <p:ph type="body" idx="4"/>
          </p:nvPr>
        </p:nvSpPr>
        <p:spPr>
          <a:xfrm>
            <a:off x="4706540" y="2347915"/>
            <a:ext cx="3400197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in sick to avoid going to work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Dress dowdy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 boyfriend or flirt with someone in the place of employment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along up to certain point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someone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distract supervisor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make the  work environment safer</a:t>
            </a:r>
            <a:endParaRPr/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next?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9"/>
          <p:cNvSpPr txBox="1">
            <a:spLocks noGrp="1"/>
          </p:cNvSpPr>
          <p:nvPr>
            <p:ph type="body" idx="1"/>
          </p:nvPr>
        </p:nvSpPr>
        <p:spPr>
          <a:xfrm>
            <a:off x="-82076" y="1287234"/>
            <a:ext cx="8229600" cy="517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 II</a:t>
            </a:r>
            <a:endParaRPr/>
          </a:p>
          <a:p>
            <a:pPr marL="1600200" marR="0" lvl="3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–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FEB. 12, 2018. 1:00- 2:30 EASTERN TIME</a:t>
            </a:r>
            <a:endParaRPr/>
          </a:p>
          <a:p>
            <a:pPr marL="2057400" marR="0" lvl="4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»"/>
            </a:pPr>
            <a:r>
              <a:rPr lang="en-US" sz="296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immigrant survivors of sexual violence in the workplace: holistic responses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 III</a:t>
            </a:r>
            <a:endParaRPr/>
          </a:p>
          <a:p>
            <a:pPr marL="1600200" marR="0" lvl="3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–"/>
            </a:pPr>
            <a:r>
              <a:rPr lang="en-US" sz="296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8, 2018. 1:00- 2:30 Eastern time</a:t>
            </a:r>
            <a:endParaRPr/>
          </a:p>
          <a:p>
            <a:pPr marL="2057400" marR="0" lvl="4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»"/>
            </a:pPr>
            <a:r>
              <a:rPr lang="en-US" sz="296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possible legal remedies for immigrant survivors</a:t>
            </a:r>
            <a:endParaRPr/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101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Lauren Bonds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ACLU, Kansas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sexual harassment? 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Unwelcome sexual advances and requests for sexual favors that interfere with a worker’s performance or create an intimidating, hostile, or offensive work environment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basics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 you bring against company, not an individual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Prohibited by federal law “Title VII”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Physical, verbal, or visual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can harass men, women can harass women, women can harass men, etc.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orientation &amp; gender identity discrimination 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74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ongoing pattern of comments and rumors about sexual orientation constitutes sexual harassment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Harassment has also been found when the employer intentionally and persistently misgenders or deadnames a transgender worker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EEOC will pursue cases, federal courts is still split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states have passed laws protecting LGBTQI workers </a:t>
            </a:r>
            <a:endParaRPr sz="28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136" y="4801465"/>
            <a:ext cx="7327900" cy="2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15" b="1115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1665</Words>
  <Application>Microsoft Macintosh PowerPoint</Application>
  <PresentationFormat>On-screen Show (4:3)</PresentationFormat>
  <Paragraphs>308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 Challenging Sexual Violence  in the Workplace Webinar I   </vt:lpstr>
      <vt:lpstr>Overall project goal:</vt:lpstr>
      <vt:lpstr>About the project</vt:lpstr>
      <vt:lpstr>Today</vt:lpstr>
      <vt:lpstr>Sexual Harassment  Legal 101</vt:lpstr>
      <vt:lpstr>What is sexual harassment? </vt:lpstr>
      <vt:lpstr>Sexual harassment basics</vt:lpstr>
      <vt:lpstr>Sexual orientation &amp; gender identity discrimination </vt:lpstr>
      <vt:lpstr>PowerPoint Presentation</vt:lpstr>
      <vt:lpstr>Quid Pro Quo harassment</vt:lpstr>
      <vt:lpstr>Hostile work environment</vt:lpstr>
      <vt:lpstr>Hypothetical</vt:lpstr>
      <vt:lpstr>Reporting harassment  to the employer</vt:lpstr>
      <vt:lpstr>Retaliation</vt:lpstr>
      <vt:lpstr>Introduction to the dynamics  of SVWP  </vt:lpstr>
      <vt:lpstr>Introduction to the dynamics of SVWP </vt:lpstr>
      <vt:lpstr>Sexual harassment preceding  sexual assault</vt:lpstr>
      <vt:lpstr>What are we talking about? </vt:lpstr>
      <vt:lpstr>PowerPoint Presentation</vt:lpstr>
      <vt:lpstr>Parties </vt:lpstr>
      <vt:lpstr>Manifestations of SV  in the workplace</vt:lpstr>
      <vt:lpstr>Sexual violence in the context of gender violence</vt:lpstr>
      <vt:lpstr>PowerPoint Presentation</vt:lpstr>
      <vt:lpstr>PowerPoint Presentation</vt:lpstr>
      <vt:lpstr>She “consented”…?</vt:lpstr>
      <vt:lpstr>Type of abuse/exploitation: </vt:lpstr>
      <vt:lpstr>PowerPoint Presentation</vt:lpstr>
      <vt:lpstr> Exercise Identifying the risks</vt:lpstr>
      <vt:lpstr>PowerPoint Presentation</vt:lpstr>
      <vt:lpstr>Risks of reporting</vt:lpstr>
      <vt:lpstr>PowerPoint Presentation</vt:lpstr>
      <vt:lpstr>Dealing with workplace challenges</vt:lpstr>
      <vt:lpstr>     The beginning of  “talking about it,”  What do I need to know?  Giselle Hass   </vt:lpstr>
      <vt:lpstr>Invite the survivor to  write/tell her story</vt:lpstr>
      <vt:lpstr>Coercion</vt:lpstr>
      <vt:lpstr>Key principles</vt:lpstr>
      <vt:lpstr>Distress from abuse accumulates</vt:lpstr>
      <vt:lpstr>PowerPoint Presentation</vt:lpstr>
      <vt:lpstr>PowerPoint Presentation</vt:lpstr>
      <vt:lpstr>What is trauma? </vt:lpstr>
      <vt:lpstr>Emotional consequences</vt:lpstr>
      <vt:lpstr>Long-term consequences   </vt:lpstr>
      <vt:lpstr>Complications that may impact  the traumatic response for immigrant women</vt:lpstr>
      <vt:lpstr>Women cope with interpersonal violence by using:</vt:lpstr>
      <vt:lpstr>Direct and indirect ways of coping with the abuse</vt:lpstr>
      <vt:lpstr>What is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Challenging Sexual Violence  in the Workplace Webinar I   </dc:title>
  <cp:lastModifiedBy>Maria Lazzarino</cp:lastModifiedBy>
  <cp:revision>2</cp:revision>
  <dcterms:modified xsi:type="dcterms:W3CDTF">2018-12-18T15:19:39Z</dcterms:modified>
</cp:coreProperties>
</file>