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D4CB8A6-DF6D-44A5-B2DE-38EB5A538A1D}">
  <a:tblStyle styleId="{1D4CB8A6-DF6D-44A5-B2DE-38EB5A538A1D}" styleName="Table_0">
    <a:wholeTbl>
      <a:tcTxStyle b="off" i="off">
        <a:font>
          <a:latin typeface="Calibri"/>
          <a:ea typeface="Calibri"/>
          <a:cs typeface="Calibri"/>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40000"/>
            </a:schemeClr>
          </a:solidFill>
        </a:fill>
      </a:tcStyle>
    </a:band1H>
    <a:band2H>
      <a:tcTxStyle/>
      <a:tcStyle>
        <a:tcBdr/>
      </a:tcStyle>
    </a:band2H>
    <a:band1V>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a:tcStyle>
        <a:tcBdr/>
      </a:tcStyle>
    </a:neCell>
    <a:nwCell>
      <a:tcTxStyle/>
      <a:tcStyle>
        <a:tcBdr/>
      </a:tcStyle>
    </a:nwCell>
  </a:tblStyle>
  <a:tblStyle styleId="{EA3B9DBE-28E6-49AE-8DF4-E9755A8F7766}"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99" d="100"/>
          <a:sy n="99" d="100"/>
        </p:scale>
        <p:origin x="-1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44944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57" name="Google Shape;15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8" name="Google Shape;17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7" name="Google Shape;19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5" name="Google Shape;20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2" name="Google Shape;21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6" name="Google Shape;22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8" name="Google Shape;24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74" name="Google Shape;27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72" name="Google Shape;37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96" name="Google Shape;396;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1" name="Google Shape;411;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19" name="Google Shape;419;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8" name="Google Shape;11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76" name="Google Shape;476;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58</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484" name="Google Shape;484;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59</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91" name="Google Shape;491;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60</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ctr"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30" name="Google Shape;30;p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55" name="Google Shape;55;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56" name="Google Shape;56;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251190" y="524928"/>
            <a:ext cx="8511810" cy="12107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Trebuchet MS"/>
              <a:buNone/>
            </a:pPr>
            <a:r>
              <a:rPr lang="en-US" sz="3959" b="0" i="0" u="none" strike="noStrike" cap="none">
                <a:solidFill>
                  <a:schemeClr val="lt1"/>
                </a:solidFill>
                <a:latin typeface="Trebuchet MS"/>
                <a:ea typeface="Trebuchet MS"/>
                <a:cs typeface="Trebuchet MS"/>
                <a:sym typeface="Trebuchet MS"/>
              </a:rPr>
              <a:t/>
            </a:r>
            <a:br>
              <a:rPr lang="en-US" sz="3959" b="0" i="0" u="none" strike="noStrike" cap="none">
                <a:solidFill>
                  <a:schemeClr val="lt1"/>
                </a:solidFill>
                <a:latin typeface="Trebuchet MS"/>
                <a:ea typeface="Trebuchet MS"/>
                <a:cs typeface="Trebuchet MS"/>
                <a:sym typeface="Trebuchet MS"/>
              </a:rPr>
            </a:br>
            <a:r>
              <a:rPr lang="en-US" sz="3959" b="0" i="0" u="none" strike="noStrike" cap="none">
                <a:solidFill>
                  <a:schemeClr val="lt1"/>
                </a:solidFill>
                <a:latin typeface="Trebuchet MS"/>
                <a:ea typeface="Trebuchet MS"/>
                <a:cs typeface="Trebuchet MS"/>
                <a:sym typeface="Trebuchet MS"/>
              </a:rPr>
              <a:t/>
            </a:r>
            <a:br>
              <a:rPr lang="en-US" sz="3959" b="0" i="0" u="none" strike="noStrike" cap="none">
                <a:solidFill>
                  <a:schemeClr val="lt1"/>
                </a:solidFill>
                <a:latin typeface="Trebuchet MS"/>
                <a:ea typeface="Trebuchet MS"/>
                <a:cs typeface="Trebuchet MS"/>
                <a:sym typeface="Trebuchet MS"/>
              </a:rPr>
            </a:br>
            <a:r>
              <a:rPr lang="en-US" sz="4410" b="0" i="0" u="none" strike="noStrike" cap="none">
                <a:solidFill>
                  <a:schemeClr val="lt1"/>
                </a:solidFill>
                <a:latin typeface="Calibri"/>
                <a:ea typeface="Calibri"/>
                <a:cs typeface="Calibri"/>
                <a:sym typeface="Calibri"/>
              </a:rPr>
              <a:t>Expanding Your Bag of Tricks</a:t>
            </a:r>
            <a:br>
              <a:rPr lang="en-US" sz="4410" b="0" i="0" u="none" strike="noStrike" cap="none">
                <a:solidFill>
                  <a:schemeClr val="lt1"/>
                </a:solidFill>
                <a:latin typeface="Calibri"/>
                <a:ea typeface="Calibri"/>
                <a:cs typeface="Calibri"/>
                <a:sym typeface="Calibri"/>
              </a:rPr>
            </a:br>
            <a:r>
              <a:rPr lang="en-US" sz="4410" b="0" i="0" u="none" strike="noStrike" cap="none">
                <a:solidFill>
                  <a:schemeClr val="lt1"/>
                </a:solidFill>
                <a:latin typeface="Calibri"/>
                <a:ea typeface="Calibri"/>
                <a:cs typeface="Calibri"/>
                <a:sym typeface="Calibri"/>
              </a:rPr>
              <a:t>III Webinar Series</a:t>
            </a:r>
            <a:br>
              <a:rPr lang="en-US" sz="4410" b="0" i="0" u="none" strike="noStrike" cap="none">
                <a:solidFill>
                  <a:schemeClr val="lt1"/>
                </a:solidFill>
                <a:latin typeface="Calibri"/>
                <a:ea typeface="Calibri"/>
                <a:cs typeface="Calibri"/>
                <a:sym typeface="Calibri"/>
              </a:rPr>
            </a:br>
            <a:r>
              <a:rPr lang="en-US" sz="4410" b="0" i="0" u="none" strike="noStrike" cap="none">
                <a:solidFill>
                  <a:schemeClr val="lt1"/>
                </a:solidFill>
                <a:latin typeface="Calibri"/>
                <a:ea typeface="Calibri"/>
                <a:cs typeface="Calibri"/>
                <a:sym typeface="Calibri"/>
              </a:rPr>
              <a:t/>
            </a:r>
            <a:br>
              <a:rPr lang="en-US" sz="4410"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Trebuchet MS"/>
                <a:ea typeface="Trebuchet MS"/>
                <a:cs typeface="Trebuchet MS"/>
                <a:sym typeface="Trebuchet MS"/>
              </a:rPr>
              <a:t/>
            </a:r>
            <a:br>
              <a:rPr lang="en-US" sz="3959" b="0" i="0" u="none" strike="noStrike" cap="none">
                <a:solidFill>
                  <a:schemeClr val="lt1"/>
                </a:solidFill>
                <a:latin typeface="Trebuchet MS"/>
                <a:ea typeface="Trebuchet MS"/>
                <a:cs typeface="Trebuchet MS"/>
                <a:sym typeface="Trebuchet MS"/>
              </a:rPr>
            </a:br>
            <a:endParaRPr sz="3240" b="0" i="0" u="none" strike="noStrike" cap="none">
              <a:solidFill>
                <a:schemeClr val="lt1"/>
              </a:solidFill>
              <a:latin typeface="Trebuchet MS"/>
              <a:ea typeface="Trebuchet MS"/>
              <a:cs typeface="Trebuchet MS"/>
              <a:sym typeface="Trebuchet MS"/>
            </a:endParaRPr>
          </a:p>
        </p:txBody>
      </p:sp>
      <p:sp>
        <p:nvSpPr>
          <p:cNvPr id="89" name="Google Shape;89;p13"/>
          <p:cNvSpPr txBox="1">
            <a:spLocks noGrp="1"/>
          </p:cNvSpPr>
          <p:nvPr>
            <p:ph type="subTitle" idx="1"/>
          </p:nvPr>
        </p:nvSpPr>
        <p:spPr>
          <a:xfrm>
            <a:off x="1600200" y="4864100"/>
            <a:ext cx="6762750" cy="8556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720"/>
              <a:buFont typeface="Arial"/>
              <a:buNone/>
            </a:pPr>
            <a:r>
              <a:rPr lang="en-US" sz="2720" b="1" i="0" u="none" strike="noStrike" cap="none">
                <a:solidFill>
                  <a:schemeClr val="lt1"/>
                </a:solidFill>
                <a:latin typeface="Calibri"/>
                <a:ea typeface="Calibri"/>
                <a:cs typeface="Calibri"/>
                <a:sym typeface="Calibri"/>
              </a:rPr>
              <a:t>Presented by:  </a:t>
            </a:r>
            <a:r>
              <a:rPr lang="en-US" sz="2720" b="0" i="0" u="none" strike="noStrike" cap="none">
                <a:solidFill>
                  <a:schemeClr val="lt1"/>
                </a:solidFill>
                <a:latin typeface="Calibri"/>
                <a:ea typeface="Calibri"/>
                <a:cs typeface="Calibri"/>
                <a:sym typeface="Calibri"/>
              </a:rPr>
              <a:t>Carly Beusch, Jennifer Cooley, Abbie Kretz &amp; Sonia Parras Konrad. </a:t>
            </a:r>
            <a:endParaRPr/>
          </a:p>
        </p:txBody>
      </p:sp>
      <p:pic>
        <p:nvPicPr>
          <p:cNvPr id="90" name="Google Shape;90;p1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308850" y="6305550"/>
            <a:ext cx="1587500" cy="381000"/>
          </a:xfrm>
          <a:prstGeom prst="rect">
            <a:avLst/>
          </a:prstGeom>
          <a:noFill/>
          <a:ln>
            <a:noFill/>
          </a:ln>
        </p:spPr>
      </p:pic>
      <p:sp>
        <p:nvSpPr>
          <p:cNvPr id="91" name="Google Shape;91;p13"/>
          <p:cNvSpPr txBox="1"/>
          <p:nvPr/>
        </p:nvSpPr>
        <p:spPr>
          <a:xfrm>
            <a:off x="520700" y="5854700"/>
            <a:ext cx="82423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lt1"/>
                </a:solidFill>
                <a:latin typeface="Verdana"/>
                <a:ea typeface="Verdana"/>
                <a:cs typeface="Verdana"/>
                <a:sym typeface="Verdana"/>
              </a:rPr>
              <a:t>This document was supported by a grant from Raliance, a collaborative initiative to end sexual violence in one generation, made possible through a commitment from the National Football League (NFL). Its contents are solely the responsibility of the authors and do not necessarily represent the official views of the NFL.</a:t>
            </a:r>
            <a:endParaRPr/>
          </a:p>
          <a:p>
            <a:pPr marL="0" marR="0" lvl="0" indent="0" algn="l" rtl="0">
              <a:spcBef>
                <a:spcPts val="0"/>
              </a:spcBef>
              <a:spcAft>
                <a:spcPts val="0"/>
              </a:spcAft>
              <a:buNone/>
            </a:pPr>
            <a:endParaRPr sz="2400" b="0" i="0" u="none" strike="noStrike" cap="none">
              <a:solidFill>
                <a:schemeClr val="lt1"/>
              </a:solidFill>
              <a:latin typeface="Verdana"/>
              <a:ea typeface="Verdana"/>
              <a:cs typeface="Verdana"/>
              <a:sym typeface="Verdana"/>
            </a:endParaRPr>
          </a:p>
        </p:txBody>
      </p:sp>
      <p:pic>
        <p:nvPicPr>
          <p:cNvPr id="92" name="Google Shape;92;p13" descr="Screen Shot 2016-01-23 at 9.57.56 AM.png"/>
          <p:cNvPicPr preferRelativeResize="0"/>
          <p:nvPr/>
        </p:nvPicPr>
        <p:blipFill rotWithShape="1">
          <a:blip r:embed="rId4">
            <a:alphaModFix/>
          </a:blip>
          <a:srcRect/>
          <a:stretch/>
        </p:blipFill>
        <p:spPr>
          <a:xfrm>
            <a:off x="2501900" y="1623154"/>
            <a:ext cx="4064000" cy="29885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600746" y="33270"/>
            <a:ext cx="7886700" cy="184467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Civil Remedies:</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Wage and Hour Violations</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(Continued)</a:t>
            </a:r>
            <a:endParaRPr sz="3959" b="0" i="0" u="none" strike="noStrike" cap="none">
              <a:solidFill>
                <a:schemeClr val="lt1"/>
              </a:solidFill>
              <a:latin typeface="Calibri"/>
              <a:ea typeface="Calibri"/>
              <a:cs typeface="Calibri"/>
              <a:sym typeface="Calibri"/>
            </a:endParaRPr>
          </a:p>
        </p:txBody>
      </p:sp>
      <p:sp>
        <p:nvSpPr>
          <p:cNvPr id="153" name="Google Shape;153;p22"/>
          <p:cNvSpPr txBox="1">
            <a:spLocks noGrp="1"/>
          </p:cNvSpPr>
          <p:nvPr>
            <p:ph type="body" idx="1"/>
          </p:nvPr>
        </p:nvSpPr>
        <p:spPr>
          <a:xfrm>
            <a:off x="631870" y="1828800"/>
            <a:ext cx="78867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Violations can include:</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Failing to pay minimum wage and/or overtime</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Lack of meal and/or rest breaks</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Failure to maintain accurate records</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Unlawful deductions from wages</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Child labor</a:t>
            </a:r>
            <a:endParaRPr/>
          </a:p>
          <a:p>
            <a:pPr marL="342900" marR="0" lvl="0" indent="-342900" algn="l" rtl="0">
              <a:lnSpc>
                <a:spcPct val="9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Agencies include:</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U.S. Department of Labor</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State or local Departments of Labor</a:t>
            </a:r>
            <a:endParaRPr/>
          </a:p>
          <a:p>
            <a:pPr marL="742950" marR="0" lvl="1" indent="-285750" algn="l" rtl="0">
              <a:lnSpc>
                <a:spcPct val="90000"/>
              </a:lnSpc>
              <a:spcBef>
                <a:spcPts val="407"/>
              </a:spcBef>
              <a:spcAft>
                <a:spcPts val="0"/>
              </a:spcAft>
              <a:buClr>
                <a:schemeClr val="lt1"/>
              </a:buClr>
              <a:buSzPts val="2035"/>
              <a:buFont typeface="Arial"/>
              <a:buChar char="–"/>
            </a:pPr>
            <a:r>
              <a:rPr lang="en-US" sz="2035" b="0" i="0" u="none" strike="noStrike" cap="none">
                <a:solidFill>
                  <a:schemeClr val="lt1"/>
                </a:solidFill>
                <a:latin typeface="Calibri"/>
                <a:ea typeface="Calibri"/>
                <a:cs typeface="Calibri"/>
                <a:sym typeface="Calibri"/>
              </a:rPr>
              <a:t>Federal courts</a:t>
            </a:r>
            <a:endParaRPr/>
          </a:p>
          <a:p>
            <a:pPr marL="342900" marR="0" lvl="0" indent="-342900" algn="l" rtl="0">
              <a:lnSpc>
                <a:spcPct val="9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Claims must be brought within 2 years for most violations, or in the case of willful violations, within 3 years.</a:t>
            </a:r>
            <a:endParaRPr sz="259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Elisabeth</a:t>
            </a:r>
            <a:endParaRPr sz="4400" b="0" i="0" u="none" strike="noStrike" cap="none">
              <a:solidFill>
                <a:schemeClr val="lt1"/>
              </a:solidFill>
              <a:latin typeface="Calibri"/>
              <a:ea typeface="Calibri"/>
              <a:cs typeface="Calibri"/>
              <a:sym typeface="Calibri"/>
            </a:endParaRPr>
          </a:p>
        </p:txBody>
      </p:sp>
      <p:sp>
        <p:nvSpPr>
          <p:cNvPr id="160" name="Google Shape;160;p23"/>
          <p:cNvSpPr txBox="1">
            <a:spLocks noGrp="1"/>
          </p:cNvSpPr>
          <p:nvPr>
            <p:ph type="body" idx="1"/>
          </p:nvPr>
        </p:nvSpPr>
        <p:spPr>
          <a:xfrm>
            <a:off x="3129902" y="1600200"/>
            <a:ext cx="5556898"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Her main complaint- not getting paid</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How can you help Elisabeth?</a:t>
            </a:r>
            <a:endParaRPr sz="2800" b="0" i="0" u="none" strike="noStrike" cap="none">
              <a:solidFill>
                <a:schemeClr val="lt1"/>
              </a:solidFill>
              <a:latin typeface="Calibri"/>
              <a:ea typeface="Calibri"/>
              <a:cs typeface="Calibri"/>
              <a:sym typeface="Calibri"/>
            </a:endParaRPr>
          </a:p>
        </p:txBody>
      </p:sp>
      <p:pic>
        <p:nvPicPr>
          <p:cNvPr id="161" name="Google Shape;161;p23"/>
          <p:cNvPicPr preferRelativeResize="0"/>
          <p:nvPr/>
        </p:nvPicPr>
        <p:blipFill rotWithShape="1">
          <a:blip r:embed="rId3">
            <a:alphaModFix/>
          </a:blip>
          <a:srcRect/>
          <a:stretch/>
        </p:blipFill>
        <p:spPr>
          <a:xfrm>
            <a:off x="0" y="120946"/>
            <a:ext cx="1841500" cy="65764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W&amp;H division- How can you help?</a:t>
            </a:r>
            <a:endParaRPr sz="4400" b="0" i="0" u="none" strike="noStrike" cap="none">
              <a:solidFill>
                <a:schemeClr val="lt1"/>
              </a:solidFill>
              <a:latin typeface="Calibri"/>
              <a:ea typeface="Calibri"/>
              <a:cs typeface="Calibri"/>
              <a:sym typeface="Calibri"/>
            </a:endParaRPr>
          </a:p>
        </p:txBody>
      </p:sp>
      <p:sp>
        <p:nvSpPr>
          <p:cNvPr id="167" name="Google Shape;167;p24"/>
          <p:cNvSpPr txBox="1">
            <a:spLocks noGrp="1"/>
          </p:cNvSpPr>
          <p:nvPr>
            <p:ph type="body" idx="1"/>
          </p:nvPr>
        </p:nvSpPr>
        <p:spPr>
          <a:xfrm>
            <a:off x="457200" y="1549401"/>
            <a:ext cx="8229600" cy="49504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2480"/>
              <a:buFont typeface="Arial"/>
              <a:buChar char="•"/>
            </a:pPr>
            <a:r>
              <a:rPr lang="en-US" sz="2480" b="0" i="0" u="none" strike="noStrike" cap="none">
                <a:solidFill>
                  <a:schemeClr val="lt1"/>
                </a:solidFill>
                <a:latin typeface="Calibri"/>
                <a:ea typeface="Calibri"/>
                <a:cs typeface="Calibri"/>
                <a:sym typeface="Calibri"/>
              </a:rPr>
              <a:t>To file a complaint,</a:t>
            </a:r>
            <a:endParaRPr/>
          </a:p>
          <a:p>
            <a:pPr marL="742950" marR="0" lvl="1" indent="-285750" algn="l" rtl="0">
              <a:lnSpc>
                <a:spcPct val="80000"/>
              </a:lnSpc>
              <a:spcBef>
                <a:spcPts val="434"/>
              </a:spcBef>
              <a:spcAft>
                <a:spcPts val="0"/>
              </a:spcAft>
              <a:buClr>
                <a:schemeClr val="lt1"/>
              </a:buClr>
              <a:buSzPts val="2170"/>
              <a:buFont typeface="Arial"/>
              <a:buChar char="–"/>
            </a:pPr>
            <a:r>
              <a:rPr lang="en-US" sz="2170" b="0" i="0" u="none" strike="noStrike" cap="none">
                <a:solidFill>
                  <a:schemeClr val="lt1"/>
                </a:solidFill>
                <a:latin typeface="Calibri"/>
                <a:ea typeface="Calibri"/>
                <a:cs typeface="Calibri"/>
                <a:sym typeface="Calibri"/>
              </a:rPr>
              <a:t>You may either contact your local Wage &amp; Hour Division office or  call (866)487-9243 to be directed to the nearest office.</a:t>
            </a:r>
            <a:endParaRPr/>
          </a:p>
          <a:p>
            <a:pPr marL="742950" marR="0" lvl="1" indent="-285750" algn="l" rtl="0">
              <a:lnSpc>
                <a:spcPct val="80000"/>
              </a:lnSpc>
              <a:spcBef>
                <a:spcPts val="434"/>
              </a:spcBef>
              <a:spcAft>
                <a:spcPts val="0"/>
              </a:spcAft>
              <a:buClr>
                <a:schemeClr val="lt1"/>
              </a:buClr>
              <a:buSzPts val="2170"/>
              <a:buFont typeface="Arial"/>
              <a:buChar char="–"/>
            </a:pPr>
            <a:r>
              <a:rPr lang="en-US" sz="2170" b="0" i="0" u="none" strike="noStrike" cap="none">
                <a:solidFill>
                  <a:schemeClr val="lt1"/>
                </a:solidFill>
                <a:latin typeface="Calibri"/>
                <a:ea typeface="Calibri"/>
                <a:cs typeface="Calibri"/>
                <a:sym typeface="Calibri"/>
              </a:rPr>
              <a:t> When contacting the Division:</a:t>
            </a:r>
            <a:endParaRPr/>
          </a:p>
          <a:p>
            <a:pPr marL="1143000" marR="0" lvl="2" indent="-228600" algn="l" rtl="0">
              <a:lnSpc>
                <a:spcPct val="80000"/>
              </a:lnSpc>
              <a:spcBef>
                <a:spcPts val="372"/>
              </a:spcBef>
              <a:spcAft>
                <a:spcPts val="0"/>
              </a:spcAft>
              <a:buClr>
                <a:schemeClr val="lt1"/>
              </a:buClr>
              <a:buSzPts val="1860"/>
              <a:buFont typeface="Arial"/>
              <a:buChar char="•"/>
            </a:pPr>
            <a:r>
              <a:rPr lang="en-US" sz="1860" b="0" i="0" u="none" strike="noStrike" cap="none">
                <a:solidFill>
                  <a:schemeClr val="lt1"/>
                </a:solidFill>
                <a:latin typeface="Calibri"/>
                <a:ea typeface="Calibri"/>
                <a:cs typeface="Calibri"/>
                <a:sym typeface="Calibri"/>
              </a:rPr>
              <a:t>Be prepared to provide the following information:</a:t>
            </a:r>
            <a:endParaRPr sz="1860" b="0" i="0" u="none" strike="noStrike" cap="none">
              <a:solidFill>
                <a:schemeClr val="lt1"/>
              </a:solidFill>
              <a:latin typeface="Calibri"/>
              <a:ea typeface="Calibri"/>
              <a:cs typeface="Calibri"/>
              <a:sym typeface="Calibri"/>
            </a:endParaRPr>
          </a:p>
          <a:p>
            <a:pPr marL="1714500" marR="0" lvl="4" indent="0" algn="l" rtl="0">
              <a:lnSpc>
                <a:spcPct val="80000"/>
              </a:lnSpc>
              <a:spcBef>
                <a:spcPts val="310"/>
              </a:spcBef>
              <a:spcAft>
                <a:spcPts val="0"/>
              </a:spcAft>
              <a:buClr>
                <a:schemeClr val="lt1"/>
              </a:buClr>
              <a:buSzPts val="1550"/>
              <a:buFont typeface="Arial"/>
              <a:buNone/>
            </a:pPr>
            <a:r>
              <a:rPr lang="en-US" sz="1550" b="0" i="0" u="none" strike="noStrike" cap="none">
                <a:solidFill>
                  <a:schemeClr val="lt1"/>
                </a:solidFill>
                <a:latin typeface="Calibri"/>
                <a:ea typeface="Calibri"/>
                <a:cs typeface="Calibri"/>
                <a:sym typeface="Calibri"/>
              </a:rPr>
              <a:t>• Name, address, and phone number of complaining worker</a:t>
            </a:r>
            <a:endParaRPr/>
          </a:p>
          <a:p>
            <a:pPr marL="1714500" marR="0" lvl="4" indent="0" algn="l" rtl="0">
              <a:lnSpc>
                <a:spcPct val="80000"/>
              </a:lnSpc>
              <a:spcBef>
                <a:spcPts val="310"/>
              </a:spcBef>
              <a:spcAft>
                <a:spcPts val="0"/>
              </a:spcAft>
              <a:buClr>
                <a:schemeClr val="lt1"/>
              </a:buClr>
              <a:buSzPts val="1550"/>
              <a:buFont typeface="Arial"/>
              <a:buNone/>
            </a:pPr>
            <a:r>
              <a:rPr lang="en-US" sz="1550" b="0" i="0" u="none" strike="noStrike" cap="none">
                <a:solidFill>
                  <a:schemeClr val="lt1"/>
                </a:solidFill>
                <a:latin typeface="Calibri"/>
                <a:ea typeface="Calibri"/>
                <a:cs typeface="Calibri"/>
                <a:sym typeface="Calibri"/>
              </a:rPr>
              <a:t>• Name, address, and phone number of the company</a:t>
            </a:r>
            <a:endParaRPr/>
          </a:p>
          <a:p>
            <a:pPr marL="1714500" marR="0" lvl="4" indent="0" algn="l" rtl="0">
              <a:lnSpc>
                <a:spcPct val="80000"/>
              </a:lnSpc>
              <a:spcBef>
                <a:spcPts val="310"/>
              </a:spcBef>
              <a:spcAft>
                <a:spcPts val="0"/>
              </a:spcAft>
              <a:buClr>
                <a:schemeClr val="lt1"/>
              </a:buClr>
              <a:buSzPts val="1550"/>
              <a:buFont typeface="Arial"/>
              <a:buNone/>
            </a:pPr>
            <a:r>
              <a:rPr lang="en-US" sz="1550" b="0" i="0" u="none" strike="noStrike" cap="none">
                <a:solidFill>
                  <a:schemeClr val="lt1"/>
                </a:solidFill>
                <a:latin typeface="Calibri"/>
                <a:ea typeface="Calibri"/>
                <a:cs typeface="Calibri"/>
                <a:sym typeface="Calibri"/>
              </a:rPr>
              <a:t>• Name of the owner and manager</a:t>
            </a:r>
            <a:endParaRPr/>
          </a:p>
          <a:p>
            <a:pPr marL="1714500" marR="0" lvl="4" indent="0" algn="l" rtl="0">
              <a:lnSpc>
                <a:spcPct val="80000"/>
              </a:lnSpc>
              <a:spcBef>
                <a:spcPts val="310"/>
              </a:spcBef>
              <a:spcAft>
                <a:spcPts val="0"/>
              </a:spcAft>
              <a:buClr>
                <a:schemeClr val="lt1"/>
              </a:buClr>
              <a:buSzPts val="1550"/>
              <a:buFont typeface="Arial"/>
              <a:buNone/>
            </a:pPr>
            <a:r>
              <a:rPr lang="en-US" sz="1550" b="0" i="0" u="none" strike="noStrike" cap="none">
                <a:solidFill>
                  <a:schemeClr val="lt1"/>
                </a:solidFill>
                <a:latin typeface="Calibri"/>
                <a:ea typeface="Calibri"/>
                <a:cs typeface="Calibri"/>
                <a:sym typeface="Calibri"/>
              </a:rPr>
              <a:t>• Small description of the type of work done</a:t>
            </a:r>
            <a:endParaRPr/>
          </a:p>
          <a:p>
            <a:pPr marL="1714500" marR="0" lvl="4" indent="0" algn="l" rtl="0">
              <a:lnSpc>
                <a:spcPct val="80000"/>
              </a:lnSpc>
              <a:spcBef>
                <a:spcPts val="310"/>
              </a:spcBef>
              <a:spcAft>
                <a:spcPts val="0"/>
              </a:spcAft>
              <a:buClr>
                <a:schemeClr val="lt1"/>
              </a:buClr>
              <a:buSzPts val="1550"/>
              <a:buFont typeface="Arial"/>
              <a:buNone/>
            </a:pPr>
            <a:r>
              <a:rPr lang="en-US" sz="1550" b="0" i="0" u="none" strike="noStrike" cap="none">
                <a:solidFill>
                  <a:schemeClr val="lt1"/>
                </a:solidFill>
                <a:latin typeface="Calibri"/>
                <a:ea typeface="Calibri"/>
                <a:cs typeface="Calibri"/>
                <a:sym typeface="Calibri"/>
              </a:rPr>
              <a:t>• Description of how and when one was paid (i.e. cash or check, weekly)</a:t>
            </a:r>
            <a:endParaRPr/>
          </a:p>
          <a:p>
            <a:pPr marL="342900" marR="0" lvl="0" indent="-342900" algn="l" rtl="0">
              <a:lnSpc>
                <a:spcPct val="80000"/>
              </a:lnSpc>
              <a:spcBef>
                <a:spcPts val="496"/>
              </a:spcBef>
              <a:spcAft>
                <a:spcPts val="0"/>
              </a:spcAft>
              <a:buClr>
                <a:schemeClr val="lt1"/>
              </a:buClr>
              <a:buSzPts val="2480"/>
              <a:buFont typeface="Arial"/>
              <a:buChar char="•"/>
            </a:pPr>
            <a:r>
              <a:rPr lang="en-US" sz="2480" b="0" i="0" u="none" strike="noStrike" cap="none">
                <a:solidFill>
                  <a:schemeClr val="lt1"/>
                </a:solidFill>
                <a:latin typeface="Calibri"/>
                <a:ea typeface="Calibri"/>
                <a:cs typeface="Calibri"/>
                <a:sym typeface="Calibri"/>
              </a:rPr>
              <a:t>Evidence a worker should provide includes copies of pay stubs or checks, individually</a:t>
            </a:r>
            <a:endParaRPr/>
          </a:p>
          <a:p>
            <a:pPr marL="342900" marR="0" lvl="0" indent="-342900" algn="l" rtl="0">
              <a:lnSpc>
                <a:spcPct val="80000"/>
              </a:lnSpc>
              <a:spcBef>
                <a:spcPts val="496"/>
              </a:spcBef>
              <a:spcAft>
                <a:spcPts val="0"/>
              </a:spcAft>
              <a:buClr>
                <a:schemeClr val="lt1"/>
              </a:buClr>
              <a:buSzPts val="2480"/>
              <a:buFont typeface="Arial"/>
              <a:buChar char="•"/>
            </a:pPr>
            <a:r>
              <a:rPr lang="en-US" sz="2480" b="0" i="0" u="none" strike="noStrike" cap="none">
                <a:solidFill>
                  <a:schemeClr val="lt1"/>
                </a:solidFill>
                <a:latin typeface="Calibri"/>
                <a:ea typeface="Calibri"/>
                <a:cs typeface="Calibri"/>
                <a:sym typeface="Calibri"/>
              </a:rPr>
              <a:t>Advise your client to kept records such as a journal or calendar with hours worked, photographs, and written testimony from co-workers if safe from the moment she contacts you.</a:t>
            </a:r>
            <a:endParaRPr sz="248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200"/>
              <a:buFont typeface="Calibri"/>
              <a:buNone/>
            </a:pPr>
            <a:r>
              <a:rPr lang="en-US" sz="4200" b="0" i="0" u="none" strike="noStrike" cap="none">
                <a:solidFill>
                  <a:schemeClr val="lt1"/>
                </a:solidFill>
                <a:latin typeface="Calibri"/>
                <a:ea typeface="Calibri"/>
                <a:cs typeface="Calibri"/>
                <a:sym typeface="Calibri"/>
              </a:rPr>
              <a:t>Federal Agencies</a:t>
            </a:r>
            <a:br>
              <a:rPr lang="en-US" sz="4200" b="0" i="0" u="none" strike="noStrike" cap="none">
                <a:solidFill>
                  <a:schemeClr val="lt1"/>
                </a:solidFill>
                <a:latin typeface="Calibri"/>
                <a:ea typeface="Calibri"/>
                <a:cs typeface="Calibri"/>
                <a:sym typeface="Calibri"/>
              </a:rPr>
            </a:br>
            <a:r>
              <a:rPr lang="en-US" sz="4200" b="0" i="0" u="none" strike="noStrike" cap="none">
                <a:solidFill>
                  <a:schemeClr val="lt1"/>
                </a:solidFill>
                <a:latin typeface="Calibri"/>
                <a:ea typeface="Calibri"/>
                <a:cs typeface="Calibri"/>
                <a:sym typeface="Calibri"/>
              </a:rPr>
              <a:t>Department of Labor (DOL)</a:t>
            </a:r>
            <a:endParaRPr sz="4200" b="0" i="0" u="none" strike="noStrike" cap="none">
              <a:solidFill>
                <a:schemeClr val="lt1"/>
              </a:solidFill>
              <a:latin typeface="Calibri"/>
              <a:ea typeface="Calibri"/>
              <a:cs typeface="Calibri"/>
              <a:sym typeface="Calibri"/>
            </a:endParaRPr>
          </a:p>
        </p:txBody>
      </p:sp>
      <p:sp>
        <p:nvSpPr>
          <p:cNvPr id="173" name="Google Shape;173;p25"/>
          <p:cNvSpPr txBox="1">
            <a:spLocks noGrp="1"/>
          </p:cNvSpPr>
          <p:nvPr>
            <p:ph type="body" idx="1"/>
          </p:nvPr>
        </p:nvSpPr>
        <p:spPr>
          <a:xfrm>
            <a:off x="389468" y="1566334"/>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Equal Employment Opportunity Commission (EEOC)</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Protect workers to be free from discrimination in the workplace</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Age							- Race/Color</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Disability						- Religion</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Equal Pay/Compensation 		- Retaliation</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Genetic Information			- Sex</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Harassment					- Sexual Harassment</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National Origin</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Pregnancy</a:t>
            </a:r>
            <a:endParaRPr/>
          </a:p>
          <a:p>
            <a:pPr marL="1600200" marR="0" lvl="3" indent="-101600" algn="l" rtl="0">
              <a:spcBef>
                <a:spcPts val="400"/>
              </a:spcBef>
              <a:spcAft>
                <a:spcPts val="0"/>
              </a:spcAft>
              <a:buClr>
                <a:schemeClr val="lt1"/>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174" name="Google Shape;174;p25"/>
          <p:cNvPicPr preferRelativeResize="0"/>
          <p:nvPr/>
        </p:nvPicPr>
        <p:blipFill rotWithShape="1">
          <a:blip r:embed="rId3">
            <a:alphaModFix/>
          </a:blip>
          <a:srcRect/>
          <a:stretch/>
        </p:blipFill>
        <p:spPr>
          <a:xfrm>
            <a:off x="6750716" y="5232063"/>
            <a:ext cx="1546617" cy="15202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000"/>
              <a:buFont typeface="Calibri"/>
              <a:buNone/>
            </a:pPr>
            <a:endParaRPr sz="2000" b="1" i="0" u="none" strike="noStrike" cap="none">
              <a:solidFill>
                <a:schemeClr val="lt1"/>
              </a:solidFill>
              <a:latin typeface="Calibri"/>
              <a:ea typeface="Calibri"/>
              <a:cs typeface="Calibri"/>
              <a:sym typeface="Calibri"/>
            </a:endParaRPr>
          </a:p>
        </p:txBody>
      </p:sp>
      <p:pic>
        <p:nvPicPr>
          <p:cNvPr id="181" name="Google Shape;181;p26" descr="Screen Shot 2017-10-29 at 7.30.19 PM.png"/>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l="6478" r="6477"/>
          <a:stretch/>
        </p:blipFill>
        <p:spPr>
          <a:xfrm>
            <a:off x="392449" y="346073"/>
            <a:ext cx="8328216" cy="62461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Anti-Discrimination Violations</a:t>
            </a:r>
            <a:endParaRPr sz="4400" b="0" i="0" u="none" strike="noStrike" cap="none">
              <a:solidFill>
                <a:schemeClr val="lt1"/>
              </a:solidFill>
              <a:latin typeface="Calibri"/>
              <a:ea typeface="Calibri"/>
              <a:cs typeface="Calibri"/>
              <a:sym typeface="Calibri"/>
            </a:endParaRPr>
          </a:p>
        </p:txBody>
      </p:sp>
      <p:sp>
        <p:nvSpPr>
          <p:cNvPr id="187" name="Google Shape;187;p27"/>
          <p:cNvSpPr txBox="1">
            <a:spLocks noGrp="1"/>
          </p:cNvSpPr>
          <p:nvPr>
            <p:ph type="body" idx="1"/>
          </p:nvPr>
        </p:nvSpPr>
        <p:spPr>
          <a:xfrm>
            <a:off x="628650" y="1295401"/>
            <a:ext cx="7886700" cy="512659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Federal law defines sexual harassment as a form of sex discrimination under Title VII.</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State law may provide additional protections.</a:t>
            </a:r>
            <a:endParaRPr/>
          </a:p>
          <a:p>
            <a:pPr marL="342900" marR="0" lvl="1" indent="0" algn="l" rtl="0">
              <a:lnSpc>
                <a:spcPct val="90000"/>
              </a:lnSpc>
              <a:spcBef>
                <a:spcPts val="400"/>
              </a:spcBef>
              <a:spcAft>
                <a:spcPts val="0"/>
              </a:spcAft>
              <a:buClr>
                <a:schemeClr val="lt1"/>
              </a:buClr>
              <a:buSzPts val="2000"/>
              <a:buFont typeface="Arial"/>
              <a:buNone/>
            </a:pPr>
            <a:endParaRPr sz="20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Title VII protects:</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Employees who have been subjected to hostile or intimidating behavior that created an abusive work environment</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Employees who have refused a supervisor’s request for sexual favors</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Employees who have to tolerate a sexually charged work environment and are retaliated against by the employer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Calibri"/>
              <a:buNone/>
            </a:pPr>
            <a:r>
              <a:rPr lang="en-US" sz="4000" b="0" i="0" u="none" strike="noStrike" cap="none">
                <a:solidFill>
                  <a:schemeClr val="lt1"/>
                </a:solidFill>
                <a:latin typeface="Calibri"/>
                <a:ea typeface="Calibri"/>
                <a:cs typeface="Calibri"/>
                <a:sym typeface="Calibri"/>
              </a:rPr>
              <a:t>Anti-Discrimination Violations</a:t>
            </a:r>
            <a:br>
              <a:rPr lang="en-US" sz="4000" b="0" i="0" u="none" strike="noStrike" cap="none">
                <a:solidFill>
                  <a:schemeClr val="lt1"/>
                </a:solidFill>
                <a:latin typeface="Calibri"/>
                <a:ea typeface="Calibri"/>
                <a:cs typeface="Calibri"/>
                <a:sym typeface="Calibri"/>
              </a:rPr>
            </a:br>
            <a:r>
              <a:rPr lang="en-US" sz="4000" b="0" i="0" u="none" strike="noStrike" cap="none">
                <a:solidFill>
                  <a:schemeClr val="lt1"/>
                </a:solidFill>
                <a:latin typeface="Calibri"/>
                <a:ea typeface="Calibri"/>
                <a:cs typeface="Calibri"/>
                <a:sym typeface="Calibri"/>
              </a:rPr>
              <a:t>(Continued)</a:t>
            </a:r>
            <a:endParaRPr sz="4000" b="0" i="0" u="none" strike="noStrike" cap="none">
              <a:solidFill>
                <a:schemeClr val="lt1"/>
              </a:solidFill>
              <a:latin typeface="Calibri"/>
              <a:ea typeface="Calibri"/>
              <a:cs typeface="Calibri"/>
              <a:sym typeface="Calibri"/>
            </a:endParaRPr>
          </a:p>
        </p:txBody>
      </p:sp>
      <p:sp>
        <p:nvSpPr>
          <p:cNvPr id="193" name="Google Shape;193;p28"/>
          <p:cNvSpPr txBox="1">
            <a:spLocks noGrp="1"/>
          </p:cNvSpPr>
          <p:nvPr>
            <p:ph type="body" idx="1"/>
          </p:nvPr>
        </p:nvSpPr>
        <p:spPr>
          <a:xfrm>
            <a:off x="457200" y="168486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2775"/>
              <a:buFont typeface="Arial"/>
              <a:buChar char="•"/>
            </a:pPr>
            <a:r>
              <a:rPr lang="en-US" sz="2775" b="0" i="0" u="none" strike="noStrike" cap="none">
                <a:solidFill>
                  <a:schemeClr val="lt1"/>
                </a:solidFill>
                <a:latin typeface="Calibri"/>
                <a:ea typeface="Calibri"/>
                <a:cs typeface="Calibri"/>
                <a:sym typeface="Calibri"/>
              </a:rPr>
              <a:t>Agencies involved:</a:t>
            </a:r>
            <a:endParaRPr/>
          </a:p>
          <a:p>
            <a:pPr marL="742950" marR="0" lvl="1" indent="-285750" algn="l" rtl="0">
              <a:lnSpc>
                <a:spcPct val="80000"/>
              </a:lnSpc>
              <a:spcBef>
                <a:spcPts val="481"/>
              </a:spcBef>
              <a:spcAft>
                <a:spcPts val="0"/>
              </a:spcAft>
              <a:buClr>
                <a:schemeClr val="lt1"/>
              </a:buClr>
              <a:buSzPts val="2405"/>
              <a:buFont typeface="Arial"/>
              <a:buChar char="–"/>
            </a:pPr>
            <a:r>
              <a:rPr lang="en-US" sz="2405" b="0" i="0" u="none" strike="noStrike" cap="none">
                <a:solidFill>
                  <a:schemeClr val="lt1"/>
                </a:solidFill>
                <a:latin typeface="Calibri"/>
                <a:ea typeface="Calibri"/>
                <a:cs typeface="Calibri"/>
                <a:sym typeface="Calibri"/>
              </a:rPr>
              <a:t>Equal Employment Opportunity Commission</a:t>
            </a:r>
            <a:endParaRPr/>
          </a:p>
          <a:p>
            <a:pPr marL="742950" marR="0" lvl="1" indent="-285750" algn="l" rtl="0">
              <a:lnSpc>
                <a:spcPct val="80000"/>
              </a:lnSpc>
              <a:spcBef>
                <a:spcPts val="481"/>
              </a:spcBef>
              <a:spcAft>
                <a:spcPts val="0"/>
              </a:spcAft>
              <a:buClr>
                <a:schemeClr val="lt1"/>
              </a:buClr>
              <a:buSzPts val="2405"/>
              <a:buFont typeface="Arial"/>
              <a:buChar char="–"/>
            </a:pPr>
            <a:r>
              <a:rPr lang="en-US" sz="2405" b="0" i="0" u="none" strike="noStrike" cap="none">
                <a:solidFill>
                  <a:schemeClr val="lt1"/>
                </a:solidFill>
                <a:latin typeface="Calibri"/>
                <a:ea typeface="Calibri"/>
                <a:cs typeface="Calibri"/>
                <a:sym typeface="Calibri"/>
              </a:rPr>
              <a:t>State or local agencies which enforce state or local anti-discrimination laws</a:t>
            </a:r>
            <a:endParaRPr/>
          </a:p>
          <a:p>
            <a:pPr marL="742950" marR="0" lvl="1" indent="-285750" algn="l" rtl="0">
              <a:lnSpc>
                <a:spcPct val="80000"/>
              </a:lnSpc>
              <a:spcBef>
                <a:spcPts val="481"/>
              </a:spcBef>
              <a:spcAft>
                <a:spcPts val="0"/>
              </a:spcAft>
              <a:buClr>
                <a:schemeClr val="lt1"/>
              </a:buClr>
              <a:buSzPts val="2405"/>
              <a:buFont typeface="Arial"/>
              <a:buChar char="–"/>
            </a:pPr>
            <a:r>
              <a:rPr lang="en-US" sz="2405" b="0" i="0" u="none" strike="noStrike" cap="none">
                <a:solidFill>
                  <a:schemeClr val="lt1"/>
                </a:solidFill>
                <a:latin typeface="Calibri"/>
                <a:ea typeface="Calibri"/>
                <a:cs typeface="Calibri"/>
                <a:sym typeface="Calibri"/>
              </a:rPr>
              <a:t>Possibly state or federal courts</a:t>
            </a:r>
            <a:endParaRPr/>
          </a:p>
          <a:p>
            <a:pPr marL="342900" marR="0" lvl="0" indent="-154940" algn="l" rtl="0">
              <a:lnSpc>
                <a:spcPct val="80000"/>
              </a:lnSpc>
              <a:spcBef>
                <a:spcPts val="592"/>
              </a:spcBef>
              <a:spcAft>
                <a:spcPts val="0"/>
              </a:spcAft>
              <a:buClr>
                <a:schemeClr val="lt1"/>
              </a:buClr>
              <a:buSzPts val="2960"/>
              <a:buFont typeface="Arial"/>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Anti-discrimination claims with the EEOC must be brought within 300 days of the violation(s).</a:t>
            </a:r>
            <a:endParaRPr/>
          </a:p>
          <a:p>
            <a:pPr marL="342900" marR="0" lvl="0" indent="-178435" algn="l" rtl="0">
              <a:lnSpc>
                <a:spcPct val="80000"/>
              </a:lnSpc>
              <a:spcBef>
                <a:spcPts val="518"/>
              </a:spcBef>
              <a:spcAft>
                <a:spcPts val="0"/>
              </a:spcAft>
              <a:buClr>
                <a:schemeClr val="lt1"/>
              </a:buClr>
              <a:buSzPts val="2590"/>
              <a:buFont typeface="Arial"/>
              <a:buNone/>
            </a:pPr>
            <a:endParaRPr sz="259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Claims in state or federal courts must be made within a certain amount of time after the violation(s).</a:t>
            </a:r>
            <a:endParaRPr sz="259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Teresa</a:t>
            </a:r>
            <a:endParaRPr sz="4400" b="0" i="0" u="none" strike="noStrike" cap="none">
              <a:solidFill>
                <a:schemeClr val="lt1"/>
              </a:solidFill>
              <a:latin typeface="Calibri"/>
              <a:ea typeface="Calibri"/>
              <a:cs typeface="Calibri"/>
              <a:sym typeface="Calibri"/>
            </a:endParaRPr>
          </a:p>
        </p:txBody>
      </p:sp>
      <p:sp>
        <p:nvSpPr>
          <p:cNvPr id="200" name="Google Shape;200;p29"/>
          <p:cNvSpPr txBox="1">
            <a:spLocks noGrp="1"/>
          </p:cNvSpPr>
          <p:nvPr>
            <p:ph type="body" idx="1"/>
          </p:nvPr>
        </p:nvSpPr>
        <p:spPr>
          <a:xfrm>
            <a:off x="2499544" y="1600200"/>
            <a:ext cx="6187255"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Her main complaint- paying her bills</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 Her victimization</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 How can you help?</a:t>
            </a:r>
            <a:endParaRPr sz="3200" b="0" i="0" u="none" strike="noStrike" cap="none">
              <a:solidFill>
                <a:schemeClr val="lt1"/>
              </a:solidFill>
              <a:latin typeface="Calibri"/>
              <a:ea typeface="Calibri"/>
              <a:cs typeface="Calibri"/>
              <a:sym typeface="Calibri"/>
            </a:endParaRPr>
          </a:p>
        </p:txBody>
      </p:sp>
      <p:pic>
        <p:nvPicPr>
          <p:cNvPr id="201" name="Google Shape;201;p29"/>
          <p:cNvPicPr preferRelativeResize="0"/>
          <p:nvPr/>
        </p:nvPicPr>
        <p:blipFill rotWithShape="1">
          <a:blip r:embed="rId3">
            <a:alphaModFix/>
          </a:blip>
          <a:srcRect/>
          <a:stretch/>
        </p:blipFill>
        <p:spPr>
          <a:xfrm>
            <a:off x="0" y="120946"/>
            <a:ext cx="1841500" cy="65764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How can you help?</a:t>
            </a:r>
            <a:endParaRPr sz="4400" b="0" i="0" u="none" strike="noStrike" cap="none">
              <a:solidFill>
                <a:schemeClr val="lt1"/>
              </a:solidFill>
              <a:latin typeface="Calibri"/>
              <a:ea typeface="Calibri"/>
              <a:cs typeface="Calibri"/>
              <a:sym typeface="Calibri"/>
            </a:endParaRPr>
          </a:p>
        </p:txBody>
      </p:sp>
      <p:sp>
        <p:nvSpPr>
          <p:cNvPr id="208" name="Google Shape;208;p30"/>
          <p:cNvSpPr txBox="1">
            <a:spLocks noGrp="1"/>
          </p:cNvSpPr>
          <p:nvPr>
            <p:ph type="body" idx="1"/>
          </p:nvPr>
        </p:nvSpPr>
        <p:spPr>
          <a:xfrm>
            <a:off x="241891" y="1249658"/>
            <a:ext cx="8667777" cy="54219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To file a complaint, you may either contact your local EEOC office or call the National Contact Center at (800) 669-4000.</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 When contacting the EEOC, be prepared to provide the following information:</a:t>
            </a:r>
            <a:endParaRPr/>
          </a:p>
          <a:p>
            <a:pPr marL="800100" marR="0" lvl="2"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-The name, address, and telephone number of the person filing the charge</a:t>
            </a:r>
            <a:endParaRPr/>
          </a:p>
          <a:p>
            <a:pPr marL="800100" marR="0" lvl="2"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-The name, address, and telephone number of the company and number of employees</a:t>
            </a:r>
            <a:endParaRPr sz="1700" b="0" i="0" u="none" strike="noStrike" cap="none">
              <a:solidFill>
                <a:schemeClr val="lt1"/>
              </a:solidFill>
              <a:latin typeface="Calibri"/>
              <a:ea typeface="Calibri"/>
              <a:cs typeface="Calibri"/>
              <a:sym typeface="Calibri"/>
            </a:endParaRPr>
          </a:p>
          <a:p>
            <a:pPr marL="800100" marR="0" lvl="2"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-A short description of the event with any supporting documents</a:t>
            </a:r>
            <a:endParaRPr/>
          </a:p>
          <a:p>
            <a:pPr marL="800100" marR="0" lvl="2"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-The dates the event took place</a:t>
            </a:r>
            <a:endParaRPr/>
          </a:p>
          <a:p>
            <a:pPr marL="0" marR="0" lvl="0"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                - The names, addresses, and telephone numbers of any witnesses</a:t>
            </a:r>
            <a:endParaRPr/>
          </a:p>
          <a:p>
            <a:pPr marL="0" marR="0" lvl="0"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                - Information on whether a state or local charge was also filed</a:t>
            </a:r>
            <a:endParaRPr/>
          </a:p>
          <a:p>
            <a:pPr marL="0" marR="0" lvl="0"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               - The name, address, and telephone number of a person who can contact the person</a:t>
            </a:r>
            <a:endParaRPr sz="1700" b="0" i="0" u="none" strike="noStrike" cap="none">
              <a:solidFill>
                <a:schemeClr val="lt1"/>
              </a:solidFill>
              <a:latin typeface="Calibri"/>
              <a:ea typeface="Calibri"/>
              <a:cs typeface="Calibri"/>
              <a:sym typeface="Calibri"/>
            </a:endParaRPr>
          </a:p>
          <a:p>
            <a:pPr marL="0" marR="0" lvl="0" indent="0" algn="l" rtl="0">
              <a:spcBef>
                <a:spcPts val="340"/>
              </a:spcBef>
              <a:spcAft>
                <a:spcPts val="0"/>
              </a:spcAft>
              <a:buClr>
                <a:schemeClr val="lt1"/>
              </a:buClr>
              <a:buSzPts val="1700"/>
              <a:buFont typeface="Arial"/>
              <a:buNone/>
            </a:pPr>
            <a:r>
              <a:rPr lang="en-US" sz="1700" b="0" i="0" u="none" strike="noStrike" cap="none">
                <a:solidFill>
                  <a:schemeClr val="lt1"/>
                </a:solidFill>
                <a:latin typeface="Calibri"/>
                <a:ea typeface="Calibri"/>
                <a:cs typeface="Calibri"/>
                <a:sym typeface="Calibri"/>
              </a:rPr>
              <a:t>                  filing the charges</a:t>
            </a:r>
            <a:endParaRPr/>
          </a:p>
          <a:p>
            <a:pPr marL="800100" marR="0" lvl="2" indent="0" algn="l" rtl="0">
              <a:spcBef>
                <a:spcPts val="480"/>
              </a:spcBef>
              <a:spcAft>
                <a:spcPts val="0"/>
              </a:spcAft>
              <a:buClr>
                <a:schemeClr val="lt1"/>
              </a:buClr>
              <a:buSzPts val="24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She must be ready!</a:t>
            </a:r>
            <a:endParaRPr sz="4400" b="0" i="0" u="none" strike="noStrike" cap="none">
              <a:solidFill>
                <a:schemeClr val="lt1"/>
              </a:solidFill>
              <a:latin typeface="Calibri"/>
              <a:ea typeface="Calibri"/>
              <a:cs typeface="Calibri"/>
              <a:sym typeface="Calibri"/>
            </a:endParaRPr>
          </a:p>
        </p:txBody>
      </p:sp>
      <p:sp>
        <p:nvSpPr>
          <p:cNvPr id="215" name="Google Shape;215;p31"/>
          <p:cNvSpPr txBox="1">
            <a:spLocks noGrp="1"/>
          </p:cNvSpPr>
          <p:nvPr>
            <p:ph type="body" idx="1"/>
          </p:nvPr>
        </p:nvSpPr>
        <p:spPr>
          <a:xfrm>
            <a:off x="457200" y="1600200"/>
            <a:ext cx="8229600" cy="501089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Credibility is the key many of these cases since the case relies primarily on the testimony of the survivor. </a:t>
            </a:r>
            <a:endParaRPr sz="272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44"/>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As a result, it will be important to provide any evidence to support the survivor’s charges and testimony. </a:t>
            </a:r>
            <a:endParaRPr sz="272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44"/>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Evidence may include a diary or log of events, photographs, letters from witnesses, or records of previously filed complaints.</a:t>
            </a:r>
            <a:endParaRPr/>
          </a:p>
          <a:p>
            <a:pPr marL="0" marR="0" lvl="0" indent="0" algn="l" rtl="0">
              <a:lnSpc>
                <a:spcPct val="90000"/>
              </a:lnSpc>
              <a:spcBef>
                <a:spcPts val="544"/>
              </a:spcBef>
              <a:spcAft>
                <a:spcPts val="0"/>
              </a:spcAft>
              <a:buClr>
                <a:schemeClr val="lt1"/>
              </a:buClr>
              <a:buSzPts val="2720"/>
              <a:buFont typeface="Arial"/>
              <a:buNone/>
            </a:pPr>
            <a:endParaRPr sz="2720" b="0" i="0" u="none" strike="noStrike" cap="none">
              <a:solidFill>
                <a:schemeClr val="lt1"/>
              </a:solidFill>
              <a:latin typeface="Calibri"/>
              <a:ea typeface="Calibri"/>
              <a:cs typeface="Calibri"/>
              <a:sym typeface="Calibri"/>
            </a:endParaRPr>
          </a:p>
          <a:p>
            <a:pPr marL="0" marR="0" lvl="0" indent="0" algn="ctr" rtl="0">
              <a:lnSpc>
                <a:spcPct val="90000"/>
              </a:lnSpc>
              <a:spcBef>
                <a:spcPts val="544"/>
              </a:spcBef>
              <a:spcAft>
                <a:spcPts val="0"/>
              </a:spcAft>
              <a:buClr>
                <a:schemeClr val="lt1"/>
              </a:buClr>
              <a:buSzPts val="2720"/>
              <a:buFont typeface="Arial"/>
              <a:buNone/>
            </a:pPr>
            <a:r>
              <a:rPr lang="en-US" sz="2720" b="1" i="0" u="none" strike="noStrike" cap="none">
                <a:solidFill>
                  <a:schemeClr val="lt1"/>
                </a:solidFill>
                <a:latin typeface="Calibri"/>
                <a:ea typeface="Calibri"/>
                <a:cs typeface="Calibri"/>
                <a:sym typeface="Calibri"/>
              </a:rPr>
              <a:t>You are not alone! </a:t>
            </a:r>
            <a:endParaRPr/>
          </a:p>
          <a:p>
            <a:pPr marL="342900" marR="0" lvl="0" indent="-342900" algn="l" rtl="0">
              <a:lnSpc>
                <a:spcPct val="90000"/>
              </a:lnSpc>
              <a:spcBef>
                <a:spcPts val="544"/>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Work with your partners and allies to strengthen her credibility and the journey ahead</a:t>
            </a:r>
            <a:endParaRPr sz="2720" b="0" i="0" u="none" strike="noStrike" cap="none">
              <a:solidFill>
                <a:schemeClr val="lt1"/>
              </a:solidFill>
              <a:latin typeface="Calibri"/>
              <a:ea typeface="Calibri"/>
              <a:cs typeface="Calibri"/>
              <a:sym typeface="Calibri"/>
            </a:endParaRPr>
          </a:p>
          <a:p>
            <a:pPr marL="342900" marR="0" lvl="0" indent="-170180" algn="l" rtl="0">
              <a:lnSpc>
                <a:spcPct val="90000"/>
              </a:lnSpc>
              <a:spcBef>
                <a:spcPts val="544"/>
              </a:spcBef>
              <a:spcAft>
                <a:spcPts val="0"/>
              </a:spcAft>
              <a:buClr>
                <a:schemeClr val="lt1"/>
              </a:buClr>
              <a:buSzPts val="2720"/>
              <a:buFont typeface="Arial"/>
              <a:buNone/>
            </a:pPr>
            <a:endParaRPr sz="272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GOAL</a:t>
            </a:r>
            <a:endParaRPr/>
          </a:p>
        </p:txBody>
      </p:sp>
      <p:sp>
        <p:nvSpPr>
          <p:cNvPr id="98" name="Google Shape;98;p14"/>
          <p:cNvSpPr txBox="1">
            <a:spLocks noGrp="1"/>
          </p:cNvSpPr>
          <p:nvPr>
            <p:ph type="body" idx="1"/>
          </p:nvPr>
        </p:nvSpPr>
        <p:spPr>
          <a:xfrm>
            <a:off x="228600" y="1279460"/>
            <a:ext cx="8458200" cy="484670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To identify  legal protections for survivors of sexual violence in the workplace and responses through collaboration </a:t>
            </a:r>
            <a:endParaRPr/>
          </a:p>
          <a:p>
            <a:pPr marL="0" marR="0" lvl="0" indent="0" algn="l" rtl="0">
              <a:spcBef>
                <a:spcPts val="640"/>
              </a:spcBef>
              <a:spcAft>
                <a:spcPts val="0"/>
              </a:spcAft>
              <a:buClr>
                <a:schemeClr val="lt1"/>
              </a:buClr>
              <a:buSzPts val="3200"/>
              <a:buFont typeface="Noto Sans Symbols"/>
              <a:buNone/>
            </a:pPr>
            <a:endParaRPr sz="3200" b="0" i="0" u="none" strike="noStrike" cap="none">
              <a:solidFill>
                <a:schemeClr val="lt1"/>
              </a:solidFill>
              <a:latin typeface="Calibri"/>
              <a:ea typeface="Calibri"/>
              <a:cs typeface="Calibri"/>
              <a:sym typeface="Calibri"/>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Labor</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Civil/Criminal</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Immigration</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Reaching out to survivors </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Strategies for collaborating </a:t>
            </a:r>
            <a:endParaRPr/>
          </a:p>
        </p:txBody>
      </p:sp>
      <p:sp>
        <p:nvSpPr>
          <p:cNvPr id="99" name="Google Shape;9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2"/>
                </a:solidFill>
                <a:latin typeface="Verdana"/>
                <a:ea typeface="Verdana"/>
                <a:cs typeface="Verdana"/>
                <a:sym typeface="Verdana"/>
              </a:rPr>
              <a:t>2</a:t>
            </a:fld>
            <a:endParaRPr sz="1200" b="0" i="0" u="none" strike="noStrike" cap="none">
              <a:solidFill>
                <a:schemeClr val="lt2"/>
              </a:solidFill>
              <a:latin typeface="Verdana"/>
              <a:ea typeface="Verdana"/>
              <a:cs typeface="Verdana"/>
              <a:sym typeface="Verdana"/>
            </a:endParaRPr>
          </a:p>
        </p:txBody>
      </p:sp>
      <p:pic>
        <p:nvPicPr>
          <p:cNvPr id="100" name="Google Shape;100;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492986" y="3313228"/>
            <a:ext cx="3409714" cy="28129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Federal Agencies</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Department of Labor (DOL)</a:t>
            </a:r>
            <a:endParaRPr sz="3959" b="0" i="0" u="none" strike="noStrike" cap="none">
              <a:solidFill>
                <a:schemeClr val="lt1"/>
              </a:solidFill>
              <a:latin typeface="Calibri"/>
              <a:ea typeface="Calibri"/>
              <a:cs typeface="Calibri"/>
              <a:sym typeface="Calibri"/>
            </a:endParaRPr>
          </a:p>
        </p:txBody>
      </p:sp>
      <p:sp>
        <p:nvSpPr>
          <p:cNvPr id="221" name="Google Shape;22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National Labor Relations Board (NLRB)</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Protect workers’ right to organize</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With a union</a:t>
            </a:r>
            <a:endParaRPr/>
          </a:p>
          <a:p>
            <a:pPr marL="1600200" marR="0" lvl="3" indent="-228600" algn="l" rtl="0">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Without a union</a:t>
            </a:r>
            <a:endParaRPr/>
          </a:p>
        </p:txBody>
      </p:sp>
      <p:pic>
        <p:nvPicPr>
          <p:cNvPr id="222" name="Google Shape;222;p32"/>
          <p:cNvPicPr preferRelativeResize="0"/>
          <p:nvPr/>
        </p:nvPicPr>
        <p:blipFill rotWithShape="1">
          <a:blip r:embed="rId3">
            <a:alphaModFix/>
          </a:blip>
          <a:srcRect/>
          <a:stretch/>
        </p:blipFill>
        <p:spPr>
          <a:xfrm>
            <a:off x="6722317" y="4614691"/>
            <a:ext cx="1804825" cy="17909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State Agencies in Nebraska</a:t>
            </a:r>
            <a:endParaRPr sz="4400" b="0" i="0" u="none" strike="noStrike" cap="none">
              <a:solidFill>
                <a:schemeClr val="lt1"/>
              </a:solidFill>
              <a:latin typeface="Calibri"/>
              <a:ea typeface="Calibri"/>
              <a:cs typeface="Calibri"/>
              <a:sym typeface="Calibri"/>
            </a:endParaRPr>
          </a:p>
        </p:txBody>
      </p:sp>
      <p:sp>
        <p:nvSpPr>
          <p:cNvPr id="229" name="Google Shape;229;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Nebraska Department of Labor (NEDOL)</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Wage Payment and Collection Act</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Minimum Wage</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Contractor Registration Act</a:t>
            </a:r>
            <a:endParaRPr sz="2800" b="0" i="0" u="none" strike="noStrike" cap="none">
              <a:solidFill>
                <a:schemeClr val="lt1"/>
              </a:solidFill>
              <a:latin typeface="Calibri"/>
              <a:ea typeface="Calibri"/>
              <a:cs typeface="Calibri"/>
              <a:sym typeface="Calibri"/>
            </a:endParaRPr>
          </a:p>
          <a:p>
            <a:pPr marL="742950" marR="0" lvl="1" indent="-107950" algn="l" rtl="0">
              <a:spcBef>
                <a:spcPts val="56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230" name="Google Shape;230;p33"/>
          <p:cNvPicPr preferRelativeResize="0"/>
          <p:nvPr/>
        </p:nvPicPr>
        <p:blipFill rotWithShape="1">
          <a:blip r:embed="rId3">
            <a:alphaModFix/>
          </a:blip>
          <a:srcRect/>
          <a:stretch/>
        </p:blipFill>
        <p:spPr>
          <a:xfrm>
            <a:off x="6722317" y="4614691"/>
            <a:ext cx="1804825" cy="17909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State Agencies in Nebraska</a:t>
            </a:r>
            <a:endParaRPr sz="4400" b="0" i="0" u="none" strike="noStrike" cap="none">
              <a:solidFill>
                <a:schemeClr val="lt1"/>
              </a:solidFill>
              <a:latin typeface="Calibri"/>
              <a:ea typeface="Calibri"/>
              <a:cs typeface="Calibri"/>
              <a:sym typeface="Calibri"/>
            </a:endParaRPr>
          </a:p>
        </p:txBody>
      </p:sp>
      <p:sp>
        <p:nvSpPr>
          <p:cNvPr id="236" name="Google Shape;236;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Nebraska Equal Opportunity Commission (NEOC)</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Be free of discrimination in:</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Workplace</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Housing </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Public Services</a:t>
            </a:r>
            <a:endParaRPr/>
          </a:p>
          <a:p>
            <a:pPr marL="1143000" marR="0" lvl="2" indent="-76200" algn="l" rtl="0">
              <a:spcBef>
                <a:spcPts val="480"/>
              </a:spcBef>
              <a:spcAft>
                <a:spcPts val="0"/>
              </a:spcAft>
              <a:buClr>
                <a:schemeClr val="lt1"/>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237" name="Google Shape;237;p34"/>
          <p:cNvPicPr preferRelativeResize="0"/>
          <p:nvPr/>
        </p:nvPicPr>
        <p:blipFill rotWithShape="1">
          <a:blip r:embed="rId3">
            <a:alphaModFix/>
          </a:blip>
          <a:srcRect/>
          <a:stretch/>
        </p:blipFill>
        <p:spPr>
          <a:xfrm>
            <a:off x="6722317" y="4614691"/>
            <a:ext cx="1804825" cy="17909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Local Agencies in Nebraska</a:t>
            </a:r>
            <a:endParaRPr sz="4400" b="0" i="0" u="none" strike="noStrike" cap="none">
              <a:solidFill>
                <a:schemeClr val="lt1"/>
              </a:solidFill>
              <a:latin typeface="Calibri"/>
              <a:ea typeface="Calibri"/>
              <a:cs typeface="Calibri"/>
              <a:sym typeface="Calibri"/>
            </a:endParaRPr>
          </a:p>
        </p:txBody>
      </p:sp>
      <p:sp>
        <p:nvSpPr>
          <p:cNvPr id="243" name="Google Shape;243;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Omaha Human Rights and Relations</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Investigate, eliminate, and prevent all types of socioeconomic disparities and prohibited discrimination:</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Housing</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Employment</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Public Accommodations</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Contracting</a:t>
            </a:r>
            <a:endParaRPr/>
          </a:p>
        </p:txBody>
      </p:sp>
      <p:pic>
        <p:nvPicPr>
          <p:cNvPr id="244" name="Google Shape;244;p35"/>
          <p:cNvPicPr preferRelativeResize="0"/>
          <p:nvPr/>
        </p:nvPicPr>
        <p:blipFill rotWithShape="1">
          <a:blip r:embed="rId3">
            <a:alphaModFix/>
          </a:blip>
          <a:srcRect/>
          <a:stretch/>
        </p:blipFill>
        <p:spPr>
          <a:xfrm>
            <a:off x="6722317" y="4614691"/>
            <a:ext cx="1804825" cy="17909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body" idx="1"/>
          </p:nvPr>
        </p:nvSpPr>
        <p:spPr>
          <a:xfrm>
            <a:off x="3200400" y="1079500"/>
            <a:ext cx="5403850" cy="487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000"/>
              <a:buFont typeface="Arial"/>
              <a:buNone/>
            </a:pPr>
            <a:endParaRPr sz="4000" b="1" i="0" u="none" strike="noStrike" cap="none">
              <a:solidFill>
                <a:schemeClr val="lt1"/>
              </a:solidFill>
              <a:latin typeface="Source Sans Pro"/>
              <a:ea typeface="Source Sans Pro"/>
              <a:cs typeface="Source Sans Pro"/>
              <a:sym typeface="Source Sans Pro"/>
            </a:endParaRPr>
          </a:p>
          <a:p>
            <a:pPr marL="0" marR="0" lvl="0" indent="0" algn="ctr" rtl="0">
              <a:spcBef>
                <a:spcPts val="880"/>
              </a:spcBef>
              <a:spcAft>
                <a:spcPts val="0"/>
              </a:spcAft>
              <a:buClr>
                <a:schemeClr val="lt1"/>
              </a:buClr>
              <a:buSzPts val="4400"/>
              <a:buFont typeface="Arial"/>
              <a:buNone/>
            </a:pPr>
            <a:r>
              <a:rPr lang="en-US" sz="4400" b="0" i="0" u="none" strike="noStrike" cap="none">
                <a:solidFill>
                  <a:schemeClr val="lt1"/>
                </a:solidFill>
                <a:latin typeface="Calibri"/>
                <a:ea typeface="Calibri"/>
                <a:cs typeface="Calibri"/>
                <a:sym typeface="Calibri"/>
              </a:rPr>
              <a:t>An introduction to civil, criminal and immigration main protections for immigrant survivors</a:t>
            </a:r>
            <a:endParaRPr sz="4400" b="0" i="0" u="none" strike="noStrike" cap="none">
              <a:solidFill>
                <a:schemeClr val="lt1"/>
              </a:solidFill>
              <a:latin typeface="Calibri"/>
              <a:ea typeface="Calibri"/>
              <a:cs typeface="Calibri"/>
              <a:sym typeface="Calibri"/>
            </a:endParaRPr>
          </a:p>
        </p:txBody>
      </p:sp>
      <p:pic>
        <p:nvPicPr>
          <p:cNvPr id="251" name="Google Shape;251;p36"/>
          <p:cNvPicPr preferRelativeResize="0"/>
          <p:nvPr/>
        </p:nvPicPr>
        <p:blipFill rotWithShape="1">
          <a:blip r:embed="rId3">
            <a:alphaModFix/>
          </a:blip>
          <a:srcRect/>
          <a:stretch/>
        </p:blipFill>
        <p:spPr>
          <a:xfrm>
            <a:off x="0" y="120946"/>
            <a:ext cx="1841500" cy="65764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subTitle" idx="1"/>
          </p:nvPr>
        </p:nvSpPr>
        <p:spPr>
          <a:xfrm>
            <a:off x="495300" y="541867"/>
            <a:ext cx="8153400" cy="55577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3200"/>
              <a:buFont typeface="Arial"/>
              <a:buNone/>
            </a:pPr>
            <a:r>
              <a:rPr lang="en-US" sz="3200" b="0" i="0" u="none" strike="noStrike" cap="none">
                <a:solidFill>
                  <a:srgbClr val="FFFFFF"/>
                </a:solidFill>
                <a:latin typeface="Calibri"/>
                <a:ea typeface="Calibri"/>
                <a:cs typeface="Calibri"/>
                <a:sym typeface="Calibri"/>
              </a:rPr>
              <a:t>www.nebraskacoalition.org</a:t>
            </a:r>
            <a:endParaRPr sz="3200" b="0" i="0" u="none" strike="noStrike" cap="none">
              <a:solidFill>
                <a:srgbClr val="FFFFFF"/>
              </a:solidFill>
              <a:latin typeface="Calibri"/>
              <a:ea typeface="Calibri"/>
              <a:cs typeface="Calibri"/>
              <a:sym typeface="Calibri"/>
            </a:endParaRPr>
          </a:p>
        </p:txBody>
      </p:sp>
      <p:pic>
        <p:nvPicPr>
          <p:cNvPr id="257" name="Google Shape;257;p37" descr="Screen Clipping"/>
          <p:cNvPicPr preferRelativeResize="0"/>
          <p:nvPr/>
        </p:nvPicPr>
        <p:blipFill rotWithShape="1">
          <a:blip r:embed="rId3">
            <a:alphaModFix/>
          </a:blip>
          <a:srcRect/>
          <a:stretch/>
        </p:blipFill>
        <p:spPr>
          <a:xfrm>
            <a:off x="359835" y="1219200"/>
            <a:ext cx="8496549" cy="4907213"/>
          </a:xfrm>
          <a:prstGeom prst="rect">
            <a:avLst/>
          </a:prstGeom>
          <a:noFill/>
          <a:ln>
            <a:noFill/>
          </a:ln>
        </p:spPr>
      </p:pic>
      <p:sp>
        <p:nvSpPr>
          <p:cNvPr id="258" name="Google Shape;258;p37"/>
          <p:cNvSpPr txBox="1"/>
          <p:nvPr/>
        </p:nvSpPr>
        <p:spPr>
          <a:xfrm>
            <a:off x="495300" y="6126413"/>
            <a:ext cx="8153400"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0" i="0" u="none" strike="noStrike" cap="none">
                <a:solidFill>
                  <a:schemeClr val="lt1"/>
                </a:solidFill>
                <a:latin typeface="Calibri"/>
                <a:ea typeface="Calibri"/>
                <a:cs typeface="Calibri"/>
                <a:sym typeface="Calibri"/>
              </a:rPr>
              <a:t>Nebraska Spanish Crisis Line </a:t>
            </a:r>
            <a:r>
              <a:rPr lang="en-US" sz="2200" b="1" i="0" u="none" strike="noStrike" cap="none">
                <a:solidFill>
                  <a:srgbClr val="FF0000"/>
                </a:solidFill>
                <a:latin typeface="Calibri"/>
                <a:ea typeface="Calibri"/>
                <a:cs typeface="Calibri"/>
                <a:sym typeface="Calibri"/>
              </a:rPr>
              <a:t>1-877-215-0167</a:t>
            </a:r>
            <a:endParaRPr/>
          </a:p>
          <a:p>
            <a:pPr marL="0" marR="0" lvl="0" indent="0" algn="l" rtl="0">
              <a:spcBef>
                <a:spcPts val="0"/>
              </a:spcBef>
              <a:spcAft>
                <a:spcPts val="0"/>
              </a:spcAft>
              <a:buNone/>
            </a:pPr>
            <a:r>
              <a:rPr lang="en-US" sz="2200" b="0" i="0" u="none" strike="noStrike" cap="none">
                <a:solidFill>
                  <a:schemeClr val="lt1"/>
                </a:solidFill>
                <a:latin typeface="Calibri"/>
                <a:ea typeface="Calibri"/>
                <a:cs typeface="Calibri"/>
                <a:sym typeface="Calibri"/>
              </a:rPr>
              <a:t> </a:t>
            </a:r>
            <a:endParaRPr sz="22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666750" y="152400"/>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Calibri"/>
              <a:buNone/>
            </a:pPr>
            <a:r>
              <a:rPr lang="en-US" sz="4000" b="0" i="0" u="none" strike="noStrike" cap="none">
                <a:solidFill>
                  <a:schemeClr val="lt1"/>
                </a:solidFill>
                <a:latin typeface="Calibri"/>
                <a:ea typeface="Calibri"/>
                <a:cs typeface="Calibri"/>
                <a:sym typeface="Calibri"/>
              </a:rPr>
              <a:t>The Role of Advocates </a:t>
            </a:r>
            <a:br>
              <a:rPr lang="en-US" sz="4000" b="0" i="0" u="none" strike="noStrike" cap="none">
                <a:solidFill>
                  <a:schemeClr val="lt1"/>
                </a:solidFill>
                <a:latin typeface="Calibri"/>
                <a:ea typeface="Calibri"/>
                <a:cs typeface="Calibri"/>
                <a:sym typeface="Calibri"/>
              </a:rPr>
            </a:br>
            <a:r>
              <a:rPr lang="en-US" sz="4000" b="0" i="0" u="none" strike="noStrike" cap="none">
                <a:solidFill>
                  <a:schemeClr val="lt1"/>
                </a:solidFill>
                <a:latin typeface="Calibri"/>
                <a:ea typeface="Calibri"/>
                <a:cs typeface="Calibri"/>
                <a:sym typeface="Calibri"/>
              </a:rPr>
              <a:t>with Sexual Violence Survivors</a:t>
            </a:r>
            <a:endParaRPr sz="4000" b="0" i="0" u="none" strike="noStrike" cap="none">
              <a:solidFill>
                <a:schemeClr val="lt1"/>
              </a:solidFill>
              <a:latin typeface="Calibri"/>
              <a:ea typeface="Calibri"/>
              <a:cs typeface="Calibri"/>
              <a:sym typeface="Calibri"/>
            </a:endParaRPr>
          </a:p>
        </p:txBody>
      </p:sp>
      <p:sp>
        <p:nvSpPr>
          <p:cNvPr id="264" name="Google Shape;264;p38"/>
          <p:cNvSpPr txBox="1">
            <a:spLocks noGrp="1"/>
          </p:cNvSpPr>
          <p:nvPr>
            <p:ph type="body" idx="1"/>
          </p:nvPr>
        </p:nvSpPr>
        <p:spPr>
          <a:xfrm>
            <a:off x="381000" y="1676400"/>
            <a:ext cx="8458200" cy="472757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Providing information regarding options (and referrals if needed)</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Criminal justice process</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Civil legal matters (such as protection orders, divorce, custody, etc.)</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Medical</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Accessibility to public benefits and/or other community support services</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Shelter</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Transportation</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Safety planning</a:t>
            </a:r>
            <a:endParaRPr/>
          </a:p>
          <a:p>
            <a:pPr marL="742950" marR="0" lvl="1" indent="-28575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Many more</a:t>
            </a:r>
            <a:endParaRPr/>
          </a:p>
          <a:p>
            <a:pPr marL="342900" marR="0" lvl="0" indent="-342900" algn="l" rtl="0">
              <a:spcBef>
                <a:spcPts val="44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Empower survivors through supporting their own decision making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title"/>
          </p:nvPr>
        </p:nvSpPr>
        <p:spPr>
          <a:xfrm>
            <a:off x="321735" y="139174"/>
            <a:ext cx="8568267" cy="18589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Different Types of Sexual Assault Advocates…</a:t>
            </a:r>
            <a:br>
              <a:rPr lang="en-US" sz="3600" b="0" i="0" u="none" strike="noStrike" cap="none">
                <a:solidFill>
                  <a:schemeClr val="lt1"/>
                </a:solidFill>
                <a:latin typeface="Calibri"/>
                <a:ea typeface="Calibri"/>
                <a:cs typeface="Calibri"/>
                <a:sym typeface="Calibri"/>
              </a:rPr>
            </a:br>
            <a:r>
              <a:rPr lang="en-US" sz="3600" b="0" i="0" u="none" strike="noStrike" cap="none">
                <a:solidFill>
                  <a:schemeClr val="lt1"/>
                </a:solidFill>
                <a:latin typeface="Calibri"/>
                <a:ea typeface="Calibri"/>
                <a:cs typeface="Calibri"/>
                <a:sym typeface="Calibri"/>
              </a:rPr>
              <a:t>and Why it Matters</a:t>
            </a:r>
            <a:endParaRPr sz="3600" b="0" i="0" u="none" strike="noStrike" cap="none">
              <a:solidFill>
                <a:schemeClr val="lt1"/>
              </a:solidFill>
              <a:latin typeface="Calibri"/>
              <a:ea typeface="Calibri"/>
              <a:cs typeface="Calibri"/>
              <a:sym typeface="Calibri"/>
            </a:endParaRPr>
          </a:p>
        </p:txBody>
      </p:sp>
      <p:sp>
        <p:nvSpPr>
          <p:cNvPr id="270" name="Google Shape;270;p39"/>
          <p:cNvSpPr txBox="1">
            <a:spLocks noGrp="1"/>
          </p:cNvSpPr>
          <p:nvPr>
            <p:ph type="body" idx="1"/>
          </p:nvPr>
        </p:nvSpPr>
        <p:spPr>
          <a:xfrm>
            <a:off x="628650" y="2133600"/>
            <a:ext cx="7886700" cy="43433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 Advocates can work in a variety of places:</a:t>
            </a:r>
            <a:endParaRPr/>
          </a:p>
          <a:p>
            <a:pPr marL="742950" marR="0" lvl="1" indent="-285750" algn="l" rtl="0">
              <a:lnSpc>
                <a:spcPct val="90000"/>
              </a:lnSpc>
              <a:spcBef>
                <a:spcPts val="544"/>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 Law enforcement agency **</a:t>
            </a:r>
            <a:endParaRPr/>
          </a:p>
          <a:p>
            <a:pPr marL="742950" marR="0" lvl="1" indent="-285750" algn="l" rtl="0">
              <a:lnSpc>
                <a:spcPct val="90000"/>
              </a:lnSpc>
              <a:spcBef>
                <a:spcPts val="544"/>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 Prosecutor’s office **</a:t>
            </a:r>
            <a:endParaRPr/>
          </a:p>
          <a:p>
            <a:pPr marL="742950" marR="0" lvl="1" indent="-285750" algn="l" rtl="0">
              <a:lnSpc>
                <a:spcPct val="90000"/>
              </a:lnSpc>
              <a:spcBef>
                <a:spcPts val="544"/>
              </a:spcBef>
              <a:spcAft>
                <a:spcPts val="0"/>
              </a:spcAft>
              <a:buClr>
                <a:schemeClr val="lt1"/>
              </a:buClr>
              <a:buSzPts val="2720"/>
              <a:buFont typeface="Arial"/>
              <a:buChar char="–"/>
            </a:pPr>
            <a:r>
              <a:rPr lang="en-US" sz="2720" b="0" i="0" u="none" strike="noStrike" cap="none">
                <a:solidFill>
                  <a:schemeClr val="lt1"/>
                </a:solidFill>
                <a:latin typeface="Calibri"/>
                <a:ea typeface="Calibri"/>
                <a:cs typeface="Calibri"/>
                <a:sym typeface="Calibri"/>
              </a:rPr>
              <a:t> Domestic violence/sexual assault crisis  </a:t>
            </a:r>
            <a:endParaRPr/>
          </a:p>
          <a:p>
            <a:pPr marL="342900" marR="0" lvl="1" indent="0" algn="l" rtl="0">
              <a:lnSpc>
                <a:spcPct val="90000"/>
              </a:lnSpc>
              <a:spcBef>
                <a:spcPts val="544"/>
              </a:spcBef>
              <a:spcAft>
                <a:spcPts val="0"/>
              </a:spcAft>
              <a:buClr>
                <a:schemeClr val="lt1"/>
              </a:buClr>
              <a:buSzPts val="2720"/>
              <a:buFont typeface="Arial"/>
              <a:buNone/>
            </a:pPr>
            <a:r>
              <a:rPr lang="en-US" sz="2720" b="0" i="0" u="none" strike="noStrike" cap="none">
                <a:solidFill>
                  <a:schemeClr val="lt1"/>
                </a:solidFill>
                <a:latin typeface="Calibri"/>
                <a:ea typeface="Calibri"/>
                <a:cs typeface="Calibri"/>
                <a:sym typeface="Calibri"/>
              </a:rPr>
              <a:t>   center</a:t>
            </a:r>
            <a:endParaRPr/>
          </a:p>
          <a:p>
            <a:pPr marL="342900" marR="0" lvl="1" indent="0" algn="l" rtl="0">
              <a:lnSpc>
                <a:spcPct val="90000"/>
              </a:lnSpc>
              <a:spcBef>
                <a:spcPts val="544"/>
              </a:spcBef>
              <a:spcAft>
                <a:spcPts val="0"/>
              </a:spcAft>
              <a:buClr>
                <a:schemeClr val="lt1"/>
              </a:buClr>
              <a:buSzPts val="2720"/>
              <a:buFont typeface="Arial"/>
              <a:buNone/>
            </a:pPr>
            <a:endParaRPr sz="2720" b="0" i="0" u="none" strike="noStrike" cap="none">
              <a:solidFill>
                <a:schemeClr val="lt1"/>
              </a:solidFill>
              <a:latin typeface="Calibri"/>
              <a:ea typeface="Calibri"/>
              <a:cs typeface="Calibri"/>
              <a:sym typeface="Calibri"/>
            </a:endParaRPr>
          </a:p>
          <a:p>
            <a:pPr marL="342900" marR="0" lvl="1" indent="0" algn="l" rtl="0">
              <a:lnSpc>
                <a:spcPct val="90000"/>
              </a:lnSpc>
              <a:spcBef>
                <a:spcPts val="544"/>
              </a:spcBef>
              <a:spcAft>
                <a:spcPts val="0"/>
              </a:spcAft>
              <a:buClr>
                <a:schemeClr val="lt1"/>
              </a:buClr>
              <a:buSzPts val="2720"/>
              <a:buFont typeface="Arial"/>
              <a:buNone/>
            </a:pPr>
            <a:endParaRPr sz="2720" b="0" i="0" u="none" strike="noStrike" cap="none">
              <a:solidFill>
                <a:schemeClr val="lt1"/>
              </a:solidFill>
              <a:latin typeface="Calibri"/>
              <a:ea typeface="Calibri"/>
              <a:cs typeface="Calibri"/>
              <a:sym typeface="Calibri"/>
            </a:endParaRPr>
          </a:p>
          <a:p>
            <a:pPr marL="342900" marR="0" lvl="1" indent="0" algn="l" rtl="0">
              <a:lnSpc>
                <a:spcPct val="90000"/>
              </a:lnSpc>
              <a:spcBef>
                <a:spcPts val="544"/>
              </a:spcBef>
              <a:spcAft>
                <a:spcPts val="0"/>
              </a:spcAft>
              <a:buClr>
                <a:schemeClr val="lt1"/>
              </a:buClr>
              <a:buSzPts val="2720"/>
              <a:buFont typeface="Arial"/>
              <a:buNone/>
            </a:pPr>
            <a:r>
              <a:rPr lang="en-US" sz="2720" b="0" i="0" u="none" strike="noStrike" cap="none">
                <a:solidFill>
                  <a:schemeClr val="lt1"/>
                </a:solidFill>
                <a:latin typeface="Calibri"/>
                <a:ea typeface="Calibri"/>
                <a:cs typeface="Calibri"/>
                <a:sym typeface="Calibri"/>
              </a:rPr>
              <a:t>** Advocates do </a:t>
            </a:r>
            <a:r>
              <a:rPr lang="en-US" sz="2720" b="0" i="0" u="sng" strike="noStrike" cap="none">
                <a:solidFill>
                  <a:schemeClr val="lt1"/>
                </a:solidFill>
                <a:latin typeface="Calibri"/>
                <a:ea typeface="Calibri"/>
                <a:cs typeface="Calibri"/>
                <a:sym typeface="Calibri"/>
              </a:rPr>
              <a:t>not </a:t>
            </a:r>
            <a:r>
              <a:rPr lang="en-US" sz="2720" b="0" i="0" u="none" strike="noStrike" cap="none">
                <a:solidFill>
                  <a:schemeClr val="lt1"/>
                </a:solidFill>
                <a:latin typeface="Calibri"/>
                <a:ea typeface="Calibri"/>
                <a:cs typeface="Calibri"/>
                <a:sym typeface="Calibri"/>
              </a:rPr>
              <a:t>have advocate/client privilege and the survivor’s information is not confidential.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Other remedies</a:t>
            </a:r>
            <a:endParaRPr sz="4400" b="0" i="0" u="none" strike="noStrike" cap="none">
              <a:solidFill>
                <a:schemeClr val="lt1"/>
              </a:solidFill>
              <a:latin typeface="Calibri"/>
              <a:ea typeface="Calibri"/>
              <a:cs typeface="Calibri"/>
              <a:sym typeface="Calibri"/>
            </a:endParaRPr>
          </a:p>
        </p:txBody>
      </p:sp>
      <p:grpSp>
        <p:nvGrpSpPr>
          <p:cNvPr id="277" name="Google Shape;277;p40"/>
          <p:cNvGrpSpPr/>
          <p:nvPr/>
        </p:nvGrpSpPr>
        <p:grpSpPr>
          <a:xfrm>
            <a:off x="457200" y="1481585"/>
            <a:ext cx="8229599" cy="4525066"/>
            <a:chOff x="0" y="447"/>
            <a:chExt cx="8229599" cy="4525066"/>
          </a:xfrm>
        </p:grpSpPr>
        <p:sp>
          <p:nvSpPr>
            <p:cNvPr id="278" name="Google Shape;278;p40"/>
            <p:cNvSpPr/>
            <p:nvPr/>
          </p:nvSpPr>
          <p:spPr>
            <a:xfrm rot="5400000">
              <a:off x="-245635" y="246082"/>
              <a:ext cx="1637567" cy="1146297"/>
            </a:xfrm>
            <a:prstGeom prst="chevron">
              <a:avLst>
                <a:gd name="adj" fmla="val 50000"/>
              </a:avLst>
            </a:prstGeom>
            <a:gradFill>
              <a:gsLst>
                <a:gs pos="0">
                  <a:srgbClr val="3E7FCD"/>
                </a:gs>
                <a:gs pos="100000">
                  <a:srgbClr val="96C0FF"/>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txBox="1"/>
            <p:nvPr/>
          </p:nvSpPr>
          <p:spPr>
            <a:xfrm>
              <a:off x="1" y="573596"/>
              <a:ext cx="1146297" cy="49127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None/>
              </a:pPr>
              <a:r>
                <a:rPr lang="en-US" sz="1100">
                  <a:solidFill>
                    <a:schemeClr val="lt1"/>
                  </a:solidFill>
                  <a:latin typeface="Calibri"/>
                  <a:ea typeface="Calibri"/>
                  <a:cs typeface="Calibri"/>
                  <a:sym typeface="Calibri"/>
                </a:rPr>
                <a:t>Criminal</a:t>
              </a:r>
              <a:endParaRPr sz="1100">
                <a:solidFill>
                  <a:schemeClr val="lt1"/>
                </a:solidFill>
                <a:latin typeface="Calibri"/>
                <a:ea typeface="Calibri"/>
                <a:cs typeface="Calibri"/>
                <a:sym typeface="Calibri"/>
              </a:endParaRPr>
            </a:p>
          </p:txBody>
        </p:sp>
        <p:sp>
          <p:nvSpPr>
            <p:cNvPr id="280" name="Google Shape;280;p40"/>
            <p:cNvSpPr/>
            <p:nvPr/>
          </p:nvSpPr>
          <p:spPr>
            <a:xfrm rot="5400000">
              <a:off x="4155739" y="-3008994"/>
              <a:ext cx="1064418" cy="708330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txBox="1"/>
            <p:nvPr/>
          </p:nvSpPr>
          <p:spPr>
            <a:xfrm>
              <a:off x="1146298" y="52408"/>
              <a:ext cx="7031341" cy="960496"/>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Survivors can seek to have criminal action taken against the perpetrator for his/her actions.</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Immigrant survivors often fear involvement with law enforcement.</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It is important to talk to victim advocates within the law enforcement offices to better understand the process that the survivor will navigate should he/she choose to take action under the criminal legal system.</a:t>
              </a:r>
              <a:endParaRPr sz="1200" b="0" i="0" u="none" strike="noStrike" cap="none">
                <a:solidFill>
                  <a:schemeClr val="lt1"/>
                </a:solidFill>
                <a:latin typeface="Calibri"/>
                <a:ea typeface="Calibri"/>
                <a:cs typeface="Calibri"/>
                <a:sym typeface="Calibri"/>
              </a:endParaRPr>
            </a:p>
          </p:txBody>
        </p:sp>
        <p:sp>
          <p:nvSpPr>
            <p:cNvPr id="282" name="Google Shape;282;p40"/>
            <p:cNvSpPr/>
            <p:nvPr/>
          </p:nvSpPr>
          <p:spPr>
            <a:xfrm rot="5400000">
              <a:off x="-245635" y="1689832"/>
              <a:ext cx="1637567" cy="1146297"/>
            </a:xfrm>
            <a:prstGeom prst="chevron">
              <a:avLst>
                <a:gd name="adj" fmla="val 50000"/>
              </a:avLst>
            </a:prstGeom>
            <a:gradFill>
              <a:gsLst>
                <a:gs pos="0">
                  <a:srgbClr val="3E7FCD"/>
                </a:gs>
                <a:gs pos="100000">
                  <a:srgbClr val="96C0FF"/>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txBox="1"/>
            <p:nvPr/>
          </p:nvSpPr>
          <p:spPr>
            <a:xfrm>
              <a:off x="1" y="2017346"/>
              <a:ext cx="1146297" cy="49127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None/>
              </a:pPr>
              <a:r>
                <a:rPr lang="en-US" sz="1100">
                  <a:solidFill>
                    <a:schemeClr val="lt1"/>
                  </a:solidFill>
                  <a:latin typeface="Calibri"/>
                  <a:ea typeface="Calibri"/>
                  <a:cs typeface="Calibri"/>
                  <a:sym typeface="Calibri"/>
                </a:rPr>
                <a:t>Civil action against the perpetrator</a:t>
              </a:r>
              <a:endParaRPr sz="1100">
                <a:solidFill>
                  <a:schemeClr val="lt1"/>
                </a:solidFill>
                <a:latin typeface="Calibri"/>
                <a:ea typeface="Calibri"/>
                <a:cs typeface="Calibri"/>
                <a:sym typeface="Calibri"/>
              </a:endParaRPr>
            </a:p>
          </p:txBody>
        </p:sp>
        <p:sp>
          <p:nvSpPr>
            <p:cNvPr id="284" name="Google Shape;284;p40"/>
            <p:cNvSpPr/>
            <p:nvPr/>
          </p:nvSpPr>
          <p:spPr>
            <a:xfrm rot="5400000">
              <a:off x="4155739" y="-1565244"/>
              <a:ext cx="1064418" cy="708330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txBox="1"/>
            <p:nvPr/>
          </p:nvSpPr>
          <p:spPr>
            <a:xfrm>
              <a:off x="1146298" y="1496158"/>
              <a:ext cx="7031341" cy="960496"/>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Certain state laws might allow the survivors to sue the perpetrator for damages or other relief</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Survivors should consult with lawyers in their state about the available protections and filing deadlines</a:t>
              </a:r>
              <a:endParaRPr sz="1200" b="0" i="0" u="none" strike="noStrike" cap="none">
                <a:solidFill>
                  <a:schemeClr val="lt1"/>
                </a:solidFill>
                <a:latin typeface="Calibri"/>
                <a:ea typeface="Calibri"/>
                <a:cs typeface="Calibri"/>
                <a:sym typeface="Calibri"/>
              </a:endParaRPr>
            </a:p>
          </p:txBody>
        </p:sp>
        <p:sp>
          <p:nvSpPr>
            <p:cNvPr id="286" name="Google Shape;286;p40"/>
            <p:cNvSpPr/>
            <p:nvPr/>
          </p:nvSpPr>
          <p:spPr>
            <a:xfrm rot="5400000">
              <a:off x="-245635" y="3133581"/>
              <a:ext cx="1637567" cy="1146297"/>
            </a:xfrm>
            <a:prstGeom prst="chevron">
              <a:avLst>
                <a:gd name="adj" fmla="val 50000"/>
              </a:avLst>
            </a:prstGeom>
            <a:gradFill>
              <a:gsLst>
                <a:gs pos="0">
                  <a:srgbClr val="3E7FCD"/>
                </a:gs>
                <a:gs pos="100000">
                  <a:srgbClr val="96C0FF"/>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txBox="1"/>
            <p:nvPr/>
          </p:nvSpPr>
          <p:spPr>
            <a:xfrm>
              <a:off x="1" y="3461095"/>
              <a:ext cx="1146297" cy="49127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None/>
              </a:pPr>
              <a:r>
                <a:rPr lang="en-US" sz="1100">
                  <a:solidFill>
                    <a:schemeClr val="lt1"/>
                  </a:solidFill>
                  <a:latin typeface="Calibri"/>
                  <a:ea typeface="Calibri"/>
                  <a:cs typeface="Calibri"/>
                  <a:sym typeface="Calibri"/>
                </a:rPr>
                <a:t>Civil action against the company</a:t>
              </a:r>
              <a:endParaRPr sz="1100">
                <a:solidFill>
                  <a:schemeClr val="lt1"/>
                </a:solidFill>
                <a:latin typeface="Calibri"/>
                <a:ea typeface="Calibri"/>
                <a:cs typeface="Calibri"/>
                <a:sym typeface="Calibri"/>
              </a:endParaRPr>
            </a:p>
          </p:txBody>
        </p:sp>
        <p:sp>
          <p:nvSpPr>
            <p:cNvPr id="288" name="Google Shape;288;p40"/>
            <p:cNvSpPr/>
            <p:nvPr/>
          </p:nvSpPr>
          <p:spPr>
            <a:xfrm rot="5400000">
              <a:off x="4155739" y="-121495"/>
              <a:ext cx="1064418" cy="708330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txBox="1"/>
            <p:nvPr/>
          </p:nvSpPr>
          <p:spPr>
            <a:xfrm>
              <a:off x="1146298" y="2939907"/>
              <a:ext cx="7031341" cy="960496"/>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In addition to Title VII, other laws might also allow survivors to pursue a legal action against the employer. </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These might be based on state anti-discrimination laws or other laws that protect individuals.</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Survivors should consult with lawyers in their state about available protections and filing deadlines</a:t>
              </a:r>
              <a:endParaRPr sz="1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Civil Remedies: </a:t>
            </a:r>
            <a:br>
              <a:rPr lang="en-US" sz="4400" b="0" i="0" u="none" strike="noStrike" cap="none">
                <a:solidFill>
                  <a:schemeClr val="lt1"/>
                </a:solidFill>
                <a:latin typeface="Calibri"/>
                <a:ea typeface="Calibri"/>
                <a:cs typeface="Calibri"/>
                <a:sym typeface="Calibri"/>
              </a:rPr>
            </a:br>
            <a:r>
              <a:rPr lang="en-US" sz="4400" b="0" i="0" u="none" strike="noStrike" cap="none">
                <a:solidFill>
                  <a:schemeClr val="lt1"/>
                </a:solidFill>
                <a:latin typeface="Calibri"/>
                <a:ea typeface="Calibri"/>
                <a:cs typeface="Calibri"/>
                <a:sym typeface="Calibri"/>
              </a:rPr>
              <a:t>Protection Orders</a:t>
            </a:r>
            <a:endParaRPr sz="4400" b="0" i="0" u="none" strike="noStrike" cap="none">
              <a:solidFill>
                <a:schemeClr val="lt1"/>
              </a:solidFill>
              <a:latin typeface="Calibri"/>
              <a:ea typeface="Calibri"/>
              <a:cs typeface="Calibri"/>
              <a:sym typeface="Calibri"/>
            </a:endParaRPr>
          </a:p>
        </p:txBody>
      </p:sp>
      <p:sp>
        <p:nvSpPr>
          <p:cNvPr id="295" name="Google Shape;295;p41"/>
          <p:cNvSpPr txBox="1">
            <a:spLocks noGrp="1"/>
          </p:cNvSpPr>
          <p:nvPr>
            <p:ph type="body" idx="1"/>
          </p:nvPr>
        </p:nvSpPr>
        <p:spPr>
          <a:xfrm>
            <a:off x="628650" y="1724026"/>
            <a:ext cx="7886700" cy="47275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This is a type of court order which can be issued to help protect a victim of various types of crimes, including sexual violence</a:t>
            </a:r>
            <a:endParaRPr/>
          </a:p>
          <a:p>
            <a:pPr marL="342900" marR="0" lvl="0" indent="-34290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Different types in Nebraska:</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Domestic Abuse Protection Order</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Sexual Assault Protection Order</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Harassment Protection Order</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Restraining order (only issued when there is a pre-existing case filed, as it is not a stand alone order)</a:t>
            </a:r>
            <a:endParaRPr/>
          </a:p>
          <a:p>
            <a:pPr marL="342900" marR="0" lvl="0" indent="-34290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Agencies involved:</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County or District Court judge</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County or District Court staff</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Sheriff (for service of order on respondent)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457200" y="274638"/>
            <a:ext cx="8229600" cy="98017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Estela</a:t>
            </a:r>
            <a:endParaRPr sz="4400" b="0" i="0" u="none" strike="noStrike" cap="none">
              <a:solidFill>
                <a:schemeClr val="lt1"/>
              </a:solidFill>
              <a:latin typeface="Calibri"/>
              <a:ea typeface="Calibri"/>
              <a:cs typeface="Calibri"/>
              <a:sym typeface="Calibri"/>
            </a:endParaRPr>
          </a:p>
        </p:txBody>
      </p:sp>
      <p:sp>
        <p:nvSpPr>
          <p:cNvPr id="107" name="Google Shape;107;p15"/>
          <p:cNvSpPr txBox="1">
            <a:spLocks noGrp="1"/>
          </p:cNvSpPr>
          <p:nvPr>
            <p:ph type="body" idx="1"/>
          </p:nvPr>
        </p:nvSpPr>
        <p:spPr>
          <a:xfrm>
            <a:off x="181444" y="1600200"/>
            <a:ext cx="8769772" cy="5082051"/>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lt1"/>
              </a:buClr>
              <a:buSzPts val="2000"/>
              <a:buFont typeface="Arial"/>
              <a:buNone/>
            </a:pPr>
            <a:r>
              <a:rPr lang="en-US" sz="2000" b="0" i="0" u="none" strike="noStrike" cap="none">
                <a:solidFill>
                  <a:schemeClr val="lt1"/>
                </a:solidFill>
                <a:latin typeface="Calibri"/>
                <a:ea typeface="Calibri"/>
                <a:cs typeface="Calibri"/>
                <a:sym typeface="Calibri"/>
              </a:rPr>
              <a:t>Estela works at the poultry processing plant of “Niceruraltown” from 6am to 8pm Monday through Friday and then at the local Mexican restaurant cooking during the weekend. She got her jobs from a nice supervisor who invited her to come from her village in Guatemala. </a:t>
            </a:r>
            <a:endParaRPr/>
          </a:p>
          <a:p>
            <a:pPr marL="0" marR="0" lvl="0" indent="0" algn="just" rtl="0">
              <a:lnSpc>
                <a:spcPct val="80000"/>
              </a:lnSpc>
              <a:spcBef>
                <a:spcPts val="400"/>
              </a:spcBef>
              <a:spcAft>
                <a:spcPts val="0"/>
              </a:spcAft>
              <a:buClr>
                <a:schemeClr val="lt1"/>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just" rtl="0">
              <a:lnSpc>
                <a:spcPct val="80000"/>
              </a:lnSpc>
              <a:spcBef>
                <a:spcPts val="400"/>
              </a:spcBef>
              <a:spcAft>
                <a:spcPts val="0"/>
              </a:spcAft>
              <a:buClr>
                <a:schemeClr val="lt1"/>
              </a:buClr>
              <a:buSzPts val="2000"/>
              <a:buFont typeface="Arial"/>
              <a:buNone/>
            </a:pPr>
            <a:r>
              <a:rPr lang="en-US" sz="2000" b="0" i="0" u="none" strike="noStrike" cap="none">
                <a:solidFill>
                  <a:schemeClr val="lt1"/>
                </a:solidFill>
                <a:latin typeface="Calibri"/>
                <a:ea typeface="Calibri"/>
                <a:cs typeface="Calibri"/>
                <a:sym typeface="Calibri"/>
              </a:rPr>
              <a:t>Her partner assaulted her during the weekend and the neighbors called the police. Estela tells you that she deserves what she got because her partner found out about the sex at the plant.</a:t>
            </a:r>
            <a:endParaRPr/>
          </a:p>
          <a:p>
            <a:pPr marL="0" marR="0" lvl="0" indent="0" algn="just" rtl="0">
              <a:lnSpc>
                <a:spcPct val="80000"/>
              </a:lnSpc>
              <a:spcBef>
                <a:spcPts val="400"/>
              </a:spcBef>
              <a:spcAft>
                <a:spcPts val="0"/>
              </a:spcAft>
              <a:buClr>
                <a:schemeClr val="lt1"/>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just" rtl="0">
              <a:lnSpc>
                <a:spcPct val="80000"/>
              </a:lnSpc>
              <a:spcBef>
                <a:spcPts val="400"/>
              </a:spcBef>
              <a:spcAft>
                <a:spcPts val="0"/>
              </a:spcAft>
              <a:buClr>
                <a:schemeClr val="lt1"/>
              </a:buClr>
              <a:buSzPts val="2000"/>
              <a:buFont typeface="Arial"/>
              <a:buNone/>
            </a:pPr>
            <a:r>
              <a:rPr lang="en-US" sz="2000" b="0" i="0" u="none" strike="noStrike" cap="none">
                <a:solidFill>
                  <a:schemeClr val="lt1"/>
                </a:solidFill>
                <a:latin typeface="Calibri"/>
                <a:ea typeface="Calibri"/>
                <a:cs typeface="Calibri"/>
                <a:sym typeface="Calibri"/>
              </a:rPr>
              <a:t>When you ask her about whether she is being mistreated at work, she tells you that she has become increasingly uncomfortable because the owner of the restaurant often makes crude jokes about her and other employees.  He has also started following her around the restaurant and has started making unwanted sexual advances at her.  When she complaint just once, the owner threatened with firing her and did not pay her hours that night. She is scared and confused.</a:t>
            </a:r>
            <a:endParaRPr/>
          </a:p>
          <a:p>
            <a:pPr marL="0" marR="0" lvl="0" indent="0" algn="just" rtl="0">
              <a:lnSpc>
                <a:spcPct val="80000"/>
              </a:lnSpc>
              <a:spcBef>
                <a:spcPts val="400"/>
              </a:spcBef>
              <a:spcAft>
                <a:spcPts val="0"/>
              </a:spcAft>
              <a:buClr>
                <a:schemeClr val="lt1"/>
              </a:buClr>
              <a:buSzPts val="2000"/>
              <a:buFont typeface="Arial"/>
              <a:buNone/>
            </a:pPr>
            <a:r>
              <a:rPr lang="en-US" sz="2000" b="0" i="0" u="none" strike="noStrike" cap="none">
                <a:solidFill>
                  <a:schemeClr val="lt1"/>
                </a:solidFill>
                <a:latin typeface="Calibri"/>
                <a:ea typeface="Calibri"/>
                <a:cs typeface="Calibri"/>
                <a:sym typeface="Calibri"/>
              </a:rPr>
              <a:t> </a:t>
            </a:r>
            <a:endParaRPr/>
          </a:p>
          <a:p>
            <a:pPr marL="0" marR="0" lvl="0" indent="0" algn="just" rtl="0">
              <a:lnSpc>
                <a:spcPct val="80000"/>
              </a:lnSpc>
              <a:spcBef>
                <a:spcPts val="400"/>
              </a:spcBef>
              <a:spcAft>
                <a:spcPts val="0"/>
              </a:spcAft>
              <a:buClr>
                <a:schemeClr val="lt1"/>
              </a:buClr>
              <a:buSzPts val="2000"/>
              <a:buFont typeface="Arial"/>
              <a:buNone/>
            </a:pPr>
            <a:r>
              <a:rPr lang="en-US" sz="2000" b="0" i="0" u="none" strike="noStrike" cap="none">
                <a:solidFill>
                  <a:schemeClr val="lt1"/>
                </a:solidFill>
                <a:latin typeface="Calibri"/>
                <a:ea typeface="Calibri"/>
                <a:cs typeface="Calibri"/>
                <a:sym typeface="Calibri"/>
              </a:rPr>
              <a:t>She comes to your agency because she really needs the money to pay the supervisor that invited her to come.</a:t>
            </a:r>
            <a:endParaRPr/>
          </a:p>
          <a:p>
            <a:pPr marL="342900" marR="0" lvl="0" indent="-215900" algn="l" rtl="0">
              <a:lnSpc>
                <a:spcPct val="80000"/>
              </a:lnSpc>
              <a:spcBef>
                <a:spcPts val="400"/>
              </a:spcBef>
              <a:spcAft>
                <a:spcPts val="0"/>
              </a:spcAft>
              <a:buClr>
                <a:schemeClr val="lt1"/>
              </a:buClr>
              <a:buSzPts val="2000"/>
              <a:buFont typeface="Arial"/>
              <a:buNone/>
            </a:pP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Advocate’s Role:</a:t>
            </a:r>
            <a:br>
              <a:rPr lang="en-US" sz="3600" b="0" i="0" u="none" strike="noStrike" cap="none">
                <a:solidFill>
                  <a:schemeClr val="lt1"/>
                </a:solidFill>
                <a:latin typeface="Calibri"/>
                <a:ea typeface="Calibri"/>
                <a:cs typeface="Calibri"/>
                <a:sym typeface="Calibri"/>
              </a:rPr>
            </a:br>
            <a:r>
              <a:rPr lang="en-US" sz="3600" b="0" i="0" u="none" strike="noStrike" cap="none">
                <a:solidFill>
                  <a:schemeClr val="lt1"/>
                </a:solidFill>
                <a:latin typeface="Calibri"/>
                <a:ea typeface="Calibri"/>
                <a:cs typeface="Calibri"/>
                <a:sym typeface="Calibri"/>
              </a:rPr>
              <a:t>Assisting in the Filing of Protection Orders</a:t>
            </a:r>
            <a:endParaRPr sz="3600" b="0" i="0" u="none" strike="noStrike" cap="none">
              <a:solidFill>
                <a:schemeClr val="lt1"/>
              </a:solidFill>
              <a:latin typeface="Calibri"/>
              <a:ea typeface="Calibri"/>
              <a:cs typeface="Calibri"/>
              <a:sym typeface="Calibri"/>
            </a:endParaRPr>
          </a:p>
        </p:txBody>
      </p:sp>
      <p:sp>
        <p:nvSpPr>
          <p:cNvPr id="301" name="Google Shape;301;p42"/>
          <p:cNvSpPr txBox="1">
            <a:spLocks noGrp="1"/>
          </p:cNvSpPr>
          <p:nvPr>
            <p:ph type="body" idx="1"/>
          </p:nvPr>
        </p:nvSpPr>
        <p:spPr>
          <a:xfrm>
            <a:off x="457200" y="1752597"/>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Typically, advocates cannot directly assist with legal matters because they are not attorneys</a:t>
            </a:r>
            <a:endParaRPr/>
          </a:p>
          <a:p>
            <a:pPr marL="0" marR="0" lvl="0" indent="0" algn="l" rtl="0">
              <a:spcBef>
                <a:spcPts val="56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Nebraska allows domestic violence/sexual assault advocates to help survivors:</a:t>
            </a:r>
            <a:endParaRPr/>
          </a:p>
          <a:p>
            <a:pPr marL="742950" marR="0" lvl="1" indent="-28575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Select the type of protection order which is best for them</a:t>
            </a:r>
            <a:endParaRPr/>
          </a:p>
          <a:p>
            <a:pPr marL="742950" marR="0" lvl="1" indent="-28575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Assist the completion of the protection order affidavit</a:t>
            </a:r>
            <a:endParaRPr/>
          </a:p>
          <a:p>
            <a:pPr marL="742950" marR="0" lvl="1" indent="-28575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Accompany the survivor to court </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614698" y="0"/>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Tort Claims</a:t>
            </a:r>
            <a:endParaRPr sz="4400" b="0" i="0" u="none" strike="noStrike" cap="none">
              <a:solidFill>
                <a:schemeClr val="lt1"/>
              </a:solidFill>
              <a:latin typeface="Calibri"/>
              <a:ea typeface="Calibri"/>
              <a:cs typeface="Calibri"/>
              <a:sym typeface="Calibri"/>
            </a:endParaRPr>
          </a:p>
        </p:txBody>
      </p:sp>
      <p:sp>
        <p:nvSpPr>
          <p:cNvPr id="307" name="Google Shape;307;p43"/>
          <p:cNvSpPr txBox="1">
            <a:spLocks noGrp="1"/>
          </p:cNvSpPr>
          <p:nvPr>
            <p:ph type="body" idx="1"/>
          </p:nvPr>
        </p:nvSpPr>
        <p:spPr>
          <a:xfrm>
            <a:off x="614698" y="1219200"/>
            <a:ext cx="78867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 “tort” is a wrongful act or the infringement of a right that allows the wronged person to sue the bad actor for damages.  They can include:</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Intentional or negligent infliction of emotional distress</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False imprisonment</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Assault</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Battery</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Negligence</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Violation of contract terms</a:t>
            </a:r>
            <a:endParaRPr/>
          </a:p>
          <a:p>
            <a:pPr marL="342900" marR="0" lvl="0" indent="-342900" algn="l" rtl="0">
              <a:lnSpc>
                <a:spcPct val="90000"/>
              </a:lnSpc>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Agencies involved:</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State Courts</a:t>
            </a:r>
            <a:endParaRPr/>
          </a:p>
          <a:p>
            <a:pPr marL="342900" marR="0" lvl="0" indent="-342900" algn="l" rtl="0">
              <a:lnSpc>
                <a:spcPct val="90000"/>
              </a:lnSpc>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The injured person must file their lawsuit within a certain amount of time.</a:t>
            </a:r>
            <a:endParaRPr/>
          </a:p>
          <a:p>
            <a:pPr marL="742950" marR="0" lvl="1" indent="-285750" algn="l" rtl="0">
              <a:lnSpc>
                <a:spcPct val="90000"/>
              </a:lnSpc>
              <a:spcBef>
                <a:spcPts val="4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This amount of time varies by state.</a:t>
            </a:r>
            <a:endParaRPr/>
          </a:p>
          <a:p>
            <a:pPr marL="342900" marR="0" lvl="0" indent="-165100" algn="l" rtl="0">
              <a:lnSpc>
                <a:spcPct val="90000"/>
              </a:lnSpc>
              <a:spcBef>
                <a:spcPts val="56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a:spLocks noGrp="1"/>
          </p:cNvSpPr>
          <p:nvPr>
            <p:ph type="title"/>
          </p:nvPr>
        </p:nvSpPr>
        <p:spPr>
          <a:xfrm>
            <a:off x="628650" y="365126"/>
            <a:ext cx="7886700" cy="18446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The Advocate’s Role:</a:t>
            </a:r>
            <a:br>
              <a:rPr lang="en-US" sz="4400" b="0" i="0" u="none" strike="noStrike" cap="none">
                <a:solidFill>
                  <a:schemeClr val="lt1"/>
                </a:solidFill>
                <a:latin typeface="Calibri"/>
                <a:ea typeface="Calibri"/>
                <a:cs typeface="Calibri"/>
                <a:sym typeface="Calibri"/>
              </a:rPr>
            </a:br>
            <a:r>
              <a:rPr lang="en-US" sz="4400" b="0" i="0" u="none" strike="noStrike" cap="none">
                <a:solidFill>
                  <a:schemeClr val="lt1"/>
                </a:solidFill>
                <a:latin typeface="Calibri"/>
                <a:ea typeface="Calibri"/>
                <a:cs typeface="Calibri"/>
                <a:sym typeface="Calibri"/>
              </a:rPr>
              <a:t>Labor Violations, Discrimination, </a:t>
            </a:r>
            <a:br>
              <a:rPr lang="en-US" sz="4400" b="0" i="0" u="none" strike="noStrike" cap="none">
                <a:solidFill>
                  <a:schemeClr val="lt1"/>
                </a:solidFill>
                <a:latin typeface="Calibri"/>
                <a:ea typeface="Calibri"/>
                <a:cs typeface="Calibri"/>
                <a:sym typeface="Calibri"/>
              </a:rPr>
            </a:br>
            <a:r>
              <a:rPr lang="en-US" sz="4400" b="0" i="0" u="none" strike="noStrike" cap="none">
                <a:solidFill>
                  <a:schemeClr val="lt1"/>
                </a:solidFill>
                <a:latin typeface="Calibri"/>
                <a:ea typeface="Calibri"/>
                <a:cs typeface="Calibri"/>
                <a:sym typeface="Calibri"/>
              </a:rPr>
              <a:t>or Tort Claims</a:t>
            </a:r>
            <a:endParaRPr sz="4400" b="0" i="0" u="none" strike="noStrike" cap="none">
              <a:solidFill>
                <a:schemeClr val="lt1"/>
              </a:solidFill>
              <a:latin typeface="Calibri"/>
              <a:ea typeface="Calibri"/>
              <a:cs typeface="Calibri"/>
              <a:sym typeface="Calibri"/>
            </a:endParaRPr>
          </a:p>
        </p:txBody>
      </p:sp>
      <p:sp>
        <p:nvSpPr>
          <p:cNvPr id="313" name="Google Shape;313;p44"/>
          <p:cNvSpPr txBox="1">
            <a:spLocks noGrp="1"/>
          </p:cNvSpPr>
          <p:nvPr>
            <p:ph type="body" idx="1"/>
          </p:nvPr>
        </p:nvSpPr>
        <p:spPr>
          <a:xfrm>
            <a:off x="628650" y="2667000"/>
            <a:ext cx="7886700" cy="39671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An advocate does not need to know details of each type of remedy</a:t>
            </a:r>
            <a:endParaRPr/>
          </a:p>
          <a:p>
            <a:pPr marL="0" marR="0" lvl="0" indent="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An advocate’s role in these situations is to potentially “issue spot” and provide referrals to other agencies</a:t>
            </a:r>
            <a:endParaRPr/>
          </a:p>
          <a:p>
            <a:pPr marL="0" marR="0" lvl="0" indent="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Immigration Remedies</a:t>
            </a:r>
            <a:endParaRPr sz="4400" b="0" i="0" u="none" strike="noStrike" cap="none">
              <a:solidFill>
                <a:schemeClr val="lt1"/>
              </a:solidFill>
              <a:latin typeface="Calibri"/>
              <a:ea typeface="Calibri"/>
              <a:cs typeface="Calibri"/>
              <a:sym typeface="Calibri"/>
            </a:endParaRPr>
          </a:p>
        </p:txBody>
      </p:sp>
      <p:sp>
        <p:nvSpPr>
          <p:cNvPr id="319" name="Google Shape;319;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There are several different types of remedies which may be options for survivors.  The most common affirmative remedies include:</a:t>
            </a:r>
            <a:endParaRPr/>
          </a:p>
          <a:p>
            <a:pPr marL="742950" marR="0" lvl="1" indent="-28575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U Visas</a:t>
            </a:r>
            <a:endParaRPr/>
          </a:p>
          <a:p>
            <a:pPr marL="742950" marR="0" lvl="1" indent="-28575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T Visas</a:t>
            </a:r>
            <a:endParaRPr/>
          </a:p>
          <a:p>
            <a:pPr marL="742950" marR="0" lvl="1" indent="-28575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VAWA Self-Petitions</a:t>
            </a:r>
            <a:endParaRPr/>
          </a:p>
          <a:p>
            <a:pPr marL="0" marR="0" lvl="0" indent="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Primary Agency Involved:</a:t>
            </a:r>
            <a:endParaRPr/>
          </a:p>
          <a:p>
            <a:pPr marL="742950" marR="0" lvl="1" indent="-28575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United States Citizenship and Immigration Services (USCIS)</a:t>
            </a:r>
            <a:endParaRPr/>
          </a:p>
          <a:p>
            <a:pPr marL="342900" marR="0" lvl="1" indent="0" algn="l" rtl="0">
              <a:spcBef>
                <a:spcPts val="56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U Visa Eligibility</a:t>
            </a:r>
            <a:endParaRPr sz="4400" b="0" i="0" u="none" strike="noStrike" cap="none">
              <a:solidFill>
                <a:schemeClr val="lt1"/>
              </a:solidFill>
              <a:latin typeface="Calibri"/>
              <a:ea typeface="Calibri"/>
              <a:cs typeface="Calibri"/>
              <a:sym typeface="Calibri"/>
            </a:endParaRPr>
          </a:p>
        </p:txBody>
      </p:sp>
      <p:sp>
        <p:nvSpPr>
          <p:cNvPr id="325" name="Google Shape;325;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Must be a victim of a qualifying criminal activity</a:t>
            </a:r>
            <a:endParaRPr/>
          </a:p>
          <a:p>
            <a:pPr marL="342900" marR="0" lvl="0" indent="-342900" algn="l" rtl="0">
              <a:lnSpc>
                <a:spcPct val="9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Suffered substantial physical or mental abuse as a result of the crime</a:t>
            </a:r>
            <a:endParaRPr/>
          </a:p>
          <a:p>
            <a:pPr marL="342900" marR="0" lvl="0" indent="-342900" algn="l" rtl="0">
              <a:lnSpc>
                <a:spcPct val="9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Possess information about the crime</a:t>
            </a:r>
            <a:endParaRPr/>
          </a:p>
          <a:p>
            <a:pPr marL="342900" marR="0" lvl="0" indent="-342900" algn="l" rtl="0">
              <a:lnSpc>
                <a:spcPct val="9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Has been, is being, or is likely to be helpful to the investigation and/or prosecution of the crime</a:t>
            </a:r>
            <a:endParaRPr/>
          </a:p>
          <a:p>
            <a:pPr marL="342900" marR="0" lvl="0" indent="-342900" algn="l" rtl="0">
              <a:lnSpc>
                <a:spcPct val="9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Crime must have occurred in the U.S. or violated a U.S. law</a:t>
            </a:r>
            <a:endParaRPr/>
          </a:p>
          <a:p>
            <a:pPr marL="0" marR="0" lvl="0" indent="0" algn="l" rtl="0">
              <a:lnSpc>
                <a:spcPct val="90000"/>
              </a:lnSpc>
              <a:spcBef>
                <a:spcPts val="518"/>
              </a:spcBef>
              <a:spcAft>
                <a:spcPts val="0"/>
              </a:spcAft>
              <a:buClr>
                <a:schemeClr val="lt1"/>
              </a:buClr>
              <a:buSzPts val="2590"/>
              <a:buFont typeface="Arial"/>
              <a:buNone/>
            </a:pPr>
            <a:endParaRPr sz="2590" b="0" i="0" u="none" strike="noStrike" cap="none">
              <a:solidFill>
                <a:schemeClr val="lt1"/>
              </a:solidFill>
              <a:latin typeface="Calibri"/>
              <a:ea typeface="Calibri"/>
              <a:cs typeface="Calibri"/>
              <a:sym typeface="Calibri"/>
            </a:endParaRPr>
          </a:p>
          <a:p>
            <a:pPr marL="0" marR="0" lvl="0" indent="0" algn="ctr" rtl="0">
              <a:lnSpc>
                <a:spcPct val="90000"/>
              </a:lnSpc>
              <a:spcBef>
                <a:spcPts val="518"/>
              </a:spcBef>
              <a:spcAft>
                <a:spcPts val="0"/>
              </a:spcAft>
              <a:buClr>
                <a:srgbClr val="FF0000"/>
              </a:buClr>
              <a:buSzPts val="2590"/>
              <a:buFont typeface="Arial"/>
              <a:buNone/>
            </a:pPr>
            <a:r>
              <a:rPr lang="en-US" sz="2590" b="0" i="0" u="none" strike="noStrike" cap="none">
                <a:solidFill>
                  <a:srgbClr val="FF0000"/>
                </a:solidFill>
                <a:latin typeface="Calibri"/>
                <a:ea typeface="Calibri"/>
                <a:cs typeface="Calibri"/>
                <a:sym typeface="Calibri"/>
              </a:rPr>
              <a:t>**Must have a signed certification from law enforcement, prosecutor, or judge.**</a:t>
            </a:r>
            <a:endParaRPr sz="2590" b="0" i="0" u="none" strike="noStrike" cap="none">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457200" y="3810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U Visa Crimes</a:t>
            </a:r>
            <a:endParaRPr sz="4400" b="0" i="0" u="none" strike="noStrike" cap="none">
              <a:solidFill>
                <a:schemeClr val="lt1"/>
              </a:solidFill>
              <a:latin typeface="Calibri"/>
              <a:ea typeface="Calibri"/>
              <a:cs typeface="Calibri"/>
              <a:sym typeface="Calibri"/>
            </a:endParaRPr>
          </a:p>
        </p:txBody>
      </p:sp>
      <p:sp>
        <p:nvSpPr>
          <p:cNvPr id="331" name="Google Shape;331;p47"/>
          <p:cNvSpPr txBox="1">
            <a:spLocks noGrp="1"/>
          </p:cNvSpPr>
          <p:nvPr>
            <p:ph type="body" idx="1"/>
          </p:nvPr>
        </p:nvSpPr>
        <p:spPr>
          <a:xfrm>
            <a:off x="457200" y="1524000"/>
            <a:ext cx="4038600" cy="48309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FF0000"/>
              </a:buClr>
              <a:buSzPts val="1960"/>
              <a:buFont typeface="Arial"/>
              <a:buChar char="•"/>
            </a:pPr>
            <a:r>
              <a:rPr lang="en-US" sz="1960" b="0" i="0" u="none" strike="noStrike" cap="none">
                <a:solidFill>
                  <a:srgbClr val="FF0000"/>
                </a:solidFill>
                <a:latin typeface="Calibri"/>
                <a:ea typeface="Calibri"/>
                <a:cs typeface="Calibri"/>
                <a:sym typeface="Calibri"/>
              </a:rPr>
              <a:t>Rape</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Torture</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Trafficking</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Incest</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Domestic violence</a:t>
            </a:r>
            <a:endParaRPr/>
          </a:p>
          <a:p>
            <a:pPr marL="342900" marR="0" lvl="0" indent="-342900" algn="l" rtl="0">
              <a:lnSpc>
                <a:spcPct val="80000"/>
              </a:lnSpc>
              <a:spcBef>
                <a:spcPts val="392"/>
              </a:spcBef>
              <a:spcAft>
                <a:spcPts val="0"/>
              </a:spcAft>
              <a:buClr>
                <a:srgbClr val="FF0000"/>
              </a:buClr>
              <a:buSzPts val="1960"/>
              <a:buFont typeface="Arial"/>
              <a:buChar char="•"/>
            </a:pPr>
            <a:r>
              <a:rPr lang="en-US" sz="1960" b="0" i="0" u="none" strike="noStrike" cap="none">
                <a:solidFill>
                  <a:srgbClr val="FF0000"/>
                </a:solidFill>
                <a:latin typeface="Calibri"/>
                <a:ea typeface="Calibri"/>
                <a:cs typeface="Calibri"/>
                <a:sym typeface="Calibri"/>
              </a:rPr>
              <a:t>Sexual assault</a:t>
            </a:r>
            <a:endParaRPr/>
          </a:p>
          <a:p>
            <a:pPr marL="342900" marR="0" lvl="0" indent="-342900" algn="l" rtl="0">
              <a:lnSpc>
                <a:spcPct val="80000"/>
              </a:lnSpc>
              <a:spcBef>
                <a:spcPts val="392"/>
              </a:spcBef>
              <a:spcAft>
                <a:spcPts val="0"/>
              </a:spcAft>
              <a:buClr>
                <a:srgbClr val="FF0000"/>
              </a:buClr>
              <a:buSzPts val="1960"/>
              <a:buFont typeface="Arial"/>
              <a:buChar char="•"/>
            </a:pPr>
            <a:r>
              <a:rPr lang="en-US" sz="1960" b="0" i="0" u="none" strike="noStrike" cap="none">
                <a:solidFill>
                  <a:srgbClr val="FF0000"/>
                </a:solidFill>
                <a:latin typeface="Calibri"/>
                <a:ea typeface="Calibri"/>
                <a:cs typeface="Calibri"/>
                <a:sym typeface="Calibri"/>
              </a:rPr>
              <a:t>Abusive sexual contact</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Prostitution</a:t>
            </a:r>
            <a:endParaRPr/>
          </a:p>
          <a:p>
            <a:pPr marL="342900" marR="0" lvl="0" indent="-342900" algn="l" rtl="0">
              <a:lnSpc>
                <a:spcPct val="80000"/>
              </a:lnSpc>
              <a:spcBef>
                <a:spcPts val="392"/>
              </a:spcBef>
              <a:spcAft>
                <a:spcPts val="0"/>
              </a:spcAft>
              <a:buClr>
                <a:srgbClr val="FF0000"/>
              </a:buClr>
              <a:buSzPts val="1960"/>
              <a:buFont typeface="Arial"/>
              <a:buChar char="•"/>
            </a:pPr>
            <a:r>
              <a:rPr lang="en-US" sz="1960" b="0" i="0" u="none" strike="noStrike" cap="none">
                <a:solidFill>
                  <a:srgbClr val="FF0000"/>
                </a:solidFill>
                <a:latin typeface="Calibri"/>
                <a:ea typeface="Calibri"/>
                <a:cs typeface="Calibri"/>
                <a:sym typeface="Calibri"/>
              </a:rPr>
              <a:t>Sexual exploitation</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FGM</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Being held hostage</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Peonage</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Involuntary servitude</a:t>
            </a:r>
            <a:endParaRPr/>
          </a:p>
          <a:p>
            <a:pPr marL="342900" marR="0" lvl="0" indent="-342900" algn="l" rtl="0">
              <a:lnSpc>
                <a:spcPct val="80000"/>
              </a:lnSpc>
              <a:spcBef>
                <a:spcPts val="392"/>
              </a:spcBef>
              <a:spcAft>
                <a:spcPts val="0"/>
              </a:spcAft>
              <a:buClr>
                <a:srgbClr val="FF0000"/>
              </a:buClr>
              <a:buSzPts val="1960"/>
              <a:buFont typeface="Arial"/>
              <a:buChar char="•"/>
            </a:pPr>
            <a:r>
              <a:rPr lang="en-US" sz="1960" b="0" i="0" u="none" strike="noStrike" cap="none">
                <a:solidFill>
                  <a:srgbClr val="FF0000"/>
                </a:solidFill>
                <a:latin typeface="Calibri"/>
                <a:ea typeface="Calibri"/>
                <a:cs typeface="Calibri"/>
                <a:sym typeface="Calibri"/>
              </a:rPr>
              <a:t>Fraud in foreign labor contracting</a:t>
            </a:r>
            <a:endParaRPr sz="1960" b="0" i="0" u="none" strike="noStrike" cap="none">
              <a:solidFill>
                <a:srgbClr val="FF0000"/>
              </a:solidFill>
              <a:latin typeface="Calibri"/>
              <a:ea typeface="Calibri"/>
              <a:cs typeface="Calibri"/>
              <a:sym typeface="Calibri"/>
            </a:endParaRPr>
          </a:p>
        </p:txBody>
      </p:sp>
      <p:sp>
        <p:nvSpPr>
          <p:cNvPr id="332" name="Google Shape;332;p47"/>
          <p:cNvSpPr txBox="1">
            <a:spLocks noGrp="1"/>
          </p:cNvSpPr>
          <p:nvPr>
            <p:ph type="body" idx="2"/>
          </p:nvPr>
        </p:nvSpPr>
        <p:spPr>
          <a:xfrm>
            <a:off x="4648200" y="1447800"/>
            <a:ext cx="4038600" cy="49071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Slave trade</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Kidnapping</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Abduction</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Unlawful criminal restraint</a:t>
            </a:r>
            <a:endParaRPr/>
          </a:p>
          <a:p>
            <a:pPr marL="342900" marR="0" lvl="0" indent="-342900" algn="l" rtl="0">
              <a:lnSpc>
                <a:spcPct val="80000"/>
              </a:lnSpc>
              <a:spcBef>
                <a:spcPts val="392"/>
              </a:spcBef>
              <a:spcAft>
                <a:spcPts val="0"/>
              </a:spcAft>
              <a:buClr>
                <a:srgbClr val="FF0000"/>
              </a:buClr>
              <a:buSzPts val="1960"/>
              <a:buFont typeface="Arial"/>
              <a:buChar char="•"/>
            </a:pPr>
            <a:r>
              <a:rPr lang="en-US" sz="1960" b="0" i="0" u="none" strike="noStrike" cap="none">
                <a:solidFill>
                  <a:srgbClr val="FF0000"/>
                </a:solidFill>
                <a:latin typeface="Calibri"/>
                <a:ea typeface="Calibri"/>
                <a:cs typeface="Calibri"/>
                <a:sym typeface="Calibri"/>
              </a:rPr>
              <a:t>False imprisonment</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Blackmail</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Extortion</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Manslaughter</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Murder</a:t>
            </a:r>
            <a:endParaRPr/>
          </a:p>
          <a:p>
            <a:pPr marL="342900" marR="0" lvl="0" indent="-342900" algn="l" rtl="0">
              <a:lnSpc>
                <a:spcPct val="80000"/>
              </a:lnSpc>
              <a:spcBef>
                <a:spcPts val="392"/>
              </a:spcBef>
              <a:spcAft>
                <a:spcPts val="0"/>
              </a:spcAft>
              <a:buClr>
                <a:srgbClr val="FF0000"/>
              </a:buClr>
              <a:buSzPts val="1960"/>
              <a:buFont typeface="Arial"/>
              <a:buChar char="•"/>
            </a:pPr>
            <a:r>
              <a:rPr lang="en-US" sz="1960" b="0" i="0" u="none" strike="noStrike" cap="none">
                <a:solidFill>
                  <a:srgbClr val="FF0000"/>
                </a:solidFill>
                <a:latin typeface="Calibri"/>
                <a:ea typeface="Calibri"/>
                <a:cs typeface="Calibri"/>
                <a:sym typeface="Calibri"/>
              </a:rPr>
              <a:t>Felonious assault</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Witness tampering</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Obstruction of justice</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Perjury </a:t>
            </a:r>
            <a:endParaRPr/>
          </a:p>
          <a:p>
            <a:pPr marL="342900" marR="0" lvl="0" indent="-342900" algn="l" rtl="0">
              <a:lnSpc>
                <a:spcPct val="80000"/>
              </a:lnSpc>
              <a:spcBef>
                <a:spcPts val="392"/>
              </a:spcBef>
              <a:spcAft>
                <a:spcPts val="0"/>
              </a:spcAft>
              <a:buClr>
                <a:schemeClr val="lt1"/>
              </a:buClr>
              <a:buSzPts val="1960"/>
              <a:buFont typeface="Arial"/>
              <a:buChar char="•"/>
            </a:pPr>
            <a:r>
              <a:rPr lang="en-US" sz="1960" b="0" i="0" u="none" strike="noStrike" cap="none">
                <a:solidFill>
                  <a:schemeClr val="lt1"/>
                </a:solidFill>
                <a:latin typeface="Calibri"/>
                <a:ea typeface="Calibri"/>
                <a:cs typeface="Calibri"/>
                <a:sym typeface="Calibri"/>
              </a:rPr>
              <a:t>Stalking</a:t>
            </a:r>
            <a:endParaRPr/>
          </a:p>
          <a:p>
            <a:pPr marL="342900" marR="0" lvl="0" indent="-218440" algn="l" rtl="0">
              <a:lnSpc>
                <a:spcPct val="80000"/>
              </a:lnSpc>
              <a:spcBef>
                <a:spcPts val="392"/>
              </a:spcBef>
              <a:spcAft>
                <a:spcPts val="0"/>
              </a:spcAft>
              <a:buClr>
                <a:schemeClr val="lt1"/>
              </a:buClr>
              <a:buSzPts val="1960"/>
              <a:buFont typeface="Arial"/>
              <a:buNone/>
            </a:pPr>
            <a:endParaRPr sz="196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a:xfrm>
            <a:off x="628650" y="365127"/>
            <a:ext cx="7886700" cy="93027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U Visa Certification</a:t>
            </a:r>
            <a:endParaRPr sz="4400" b="0" i="0" u="none" strike="noStrike" cap="none">
              <a:solidFill>
                <a:schemeClr val="lt1"/>
              </a:solidFill>
              <a:latin typeface="Calibri"/>
              <a:ea typeface="Calibri"/>
              <a:cs typeface="Calibri"/>
              <a:sym typeface="Calibri"/>
            </a:endParaRPr>
          </a:p>
        </p:txBody>
      </p:sp>
      <p:sp>
        <p:nvSpPr>
          <p:cNvPr id="338" name="Google Shape;338;p48"/>
          <p:cNvSpPr txBox="1">
            <a:spLocks noGrp="1"/>
          </p:cNvSpPr>
          <p:nvPr>
            <p:ph type="body" idx="1"/>
          </p:nvPr>
        </p:nvSpPr>
        <p:spPr>
          <a:xfrm>
            <a:off x="628650" y="1447800"/>
            <a:ext cx="7886700" cy="47291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Agencies which can sign U Visa Certifications include:</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Law enforcement</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Prosecutors</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Judges</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Federal Bureau of Investigation (FBI)</a:t>
            </a:r>
            <a:endParaRPr/>
          </a:p>
          <a:p>
            <a:pPr marL="742950" marR="0" lvl="1" indent="-285750" algn="l" rtl="0">
              <a:lnSpc>
                <a:spcPct val="90000"/>
              </a:lnSpc>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Department of Homeland Security (DHS)</a:t>
            </a:r>
            <a:endParaRPr/>
          </a:p>
          <a:p>
            <a:pPr marL="742950" marR="0" lvl="1" indent="-285750" algn="l" rtl="0">
              <a:lnSpc>
                <a:spcPct val="9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U.S. Department of Labor</a:t>
            </a:r>
            <a:endParaRPr/>
          </a:p>
          <a:p>
            <a:pPr marL="742950" marR="0" lvl="1" indent="-285750" algn="l" rtl="0">
              <a:lnSpc>
                <a:spcPct val="9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Some state Departments of Labor</a:t>
            </a:r>
            <a:endParaRPr/>
          </a:p>
          <a:p>
            <a:pPr marL="742950" marR="0" lvl="1" indent="-285750" algn="l" rtl="0">
              <a:lnSpc>
                <a:spcPct val="9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Equal Employment Opportunity Commission (EEOC)</a:t>
            </a:r>
            <a:endParaRPr/>
          </a:p>
          <a:p>
            <a:pPr marL="742950" marR="0" lvl="1" indent="-285750" algn="l" rtl="0">
              <a:lnSpc>
                <a:spcPct val="90000"/>
              </a:lnSpc>
              <a:spcBef>
                <a:spcPts val="48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National Labor Relations Board (NLRB)</a:t>
            </a:r>
            <a:endParaRPr sz="2400" b="1" i="0" u="none" strike="noStrike" cap="none">
              <a:solidFill>
                <a:srgbClr val="FF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U Visa Benefits</a:t>
            </a:r>
            <a:endParaRPr sz="4400" b="0" i="0" u="none" strike="noStrike" cap="none">
              <a:solidFill>
                <a:schemeClr val="lt1"/>
              </a:solidFill>
              <a:latin typeface="Calibri"/>
              <a:ea typeface="Calibri"/>
              <a:cs typeface="Calibri"/>
              <a:sym typeface="Calibri"/>
            </a:endParaRPr>
          </a:p>
        </p:txBody>
      </p:sp>
      <p:sp>
        <p:nvSpPr>
          <p:cNvPr id="344" name="Google Shape;344;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Do not need a sponsor to apply</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Broad waivers of inadmissibility</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Can apply for certain family members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Eligible to work in the U.S.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4 year duration of status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Can adjust status to that of lawful permanent resident after 3 years</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Immigration Status and U Visa</a:t>
            </a:r>
            <a:endParaRPr sz="4400" b="0" i="0" u="none" strike="noStrike" cap="none">
              <a:solidFill>
                <a:schemeClr val="lt1"/>
              </a:solidFill>
              <a:latin typeface="Calibri"/>
              <a:ea typeface="Calibri"/>
              <a:cs typeface="Calibri"/>
              <a:sym typeface="Calibri"/>
            </a:endParaRPr>
          </a:p>
        </p:txBody>
      </p:sp>
      <p:sp>
        <p:nvSpPr>
          <p:cNvPr id="350" name="Google Shape;350;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Investigator will not ask about immigration status;  don’t volunteer it</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Discovery:  EEOC will seek protective order in litigation</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U-Visa:  EEOC can certify if “serious criminal activity” is involved, e.g. rapes, threats to harm, extortion, slave-like conditions</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Calibri"/>
                <a:ea typeface="Calibri"/>
                <a:cs typeface="Calibri"/>
                <a:sym typeface="Calibri"/>
              </a:rPr>
              <a:t>U-Visa:  contact Regional Attorney (may share attorney-client privilege)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 Visa Eligibility</a:t>
            </a:r>
            <a:endParaRPr sz="4400" b="0" i="0" u="none" strike="noStrike" cap="none">
              <a:solidFill>
                <a:schemeClr val="lt1"/>
              </a:solidFill>
              <a:latin typeface="Calibri"/>
              <a:ea typeface="Calibri"/>
              <a:cs typeface="Calibri"/>
              <a:sym typeface="Calibri"/>
            </a:endParaRPr>
          </a:p>
        </p:txBody>
      </p:sp>
      <p:sp>
        <p:nvSpPr>
          <p:cNvPr id="356" name="Google Shape;356;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Be a victim of a severe form of trafficking in persons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Be physically present in the U.S. as a result of the trafficking</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Comply with any reasonable requests for assistance in the investigation and/or prosecution of the human trafficker</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Suffer extreme hardship involving unusual and severe harm upon removal from the U.S.</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57200" y="7144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Questions</a:t>
            </a:r>
            <a:endParaRPr sz="4400" b="0" i="0" u="none" strike="noStrike" cap="none">
              <a:solidFill>
                <a:schemeClr val="lt1"/>
              </a:solidFill>
              <a:latin typeface="Calibri"/>
              <a:ea typeface="Calibri"/>
              <a:cs typeface="Calibri"/>
              <a:sym typeface="Calibri"/>
            </a:endParaRPr>
          </a:p>
        </p:txBody>
      </p:sp>
      <p:sp>
        <p:nvSpPr>
          <p:cNvPr id="113" name="Google Shape;113;p16"/>
          <p:cNvSpPr txBox="1">
            <a:spLocks noGrp="1"/>
          </p:cNvSpPr>
          <p:nvPr>
            <p:ph type="body" idx="1"/>
          </p:nvPr>
        </p:nvSpPr>
        <p:spPr>
          <a:xfrm>
            <a:off x="2777068" y="1202267"/>
            <a:ext cx="5909732" cy="544974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do you think is going on with Estela in general?</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“red flags”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violations of labor rights</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non-legal responses</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can you do/offer?</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Who do you need?</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Do you want to know anything else?</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labor rights responses</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Who do you need to contact if she consents?</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can they do for her?</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immigration/civil relief</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Does she qualify for anything?</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can you do for her?</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Who else do you need?</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342900" marR="0" lvl="0" indent="-139700" algn="l" rtl="0">
              <a:lnSpc>
                <a:spcPct val="90000"/>
              </a:lnSpc>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139700" algn="l" rtl="0">
              <a:lnSpc>
                <a:spcPct val="90000"/>
              </a:lnSpc>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p:txBody>
      </p:sp>
      <p:pic>
        <p:nvPicPr>
          <p:cNvPr id="114" name="Google Shape;114;p16"/>
          <p:cNvPicPr preferRelativeResize="0"/>
          <p:nvPr/>
        </p:nvPicPr>
        <p:blipFill rotWithShape="1">
          <a:blip r:embed="rId3">
            <a:alphaModFix/>
          </a:blip>
          <a:srcRect/>
          <a:stretch/>
        </p:blipFill>
        <p:spPr>
          <a:xfrm>
            <a:off x="0" y="120946"/>
            <a:ext cx="1841500" cy="657642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2"/>
          <p:cNvSpPr txBox="1">
            <a:spLocks noGrp="1"/>
          </p:cNvSpPr>
          <p:nvPr>
            <p:ph type="title"/>
          </p:nvPr>
        </p:nvSpPr>
        <p:spPr>
          <a:xfrm>
            <a:off x="457200" y="5334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 Visa Benefits</a:t>
            </a:r>
            <a:endParaRPr sz="4400" b="0" i="0" u="none" strike="noStrike" cap="none">
              <a:solidFill>
                <a:schemeClr val="lt1"/>
              </a:solidFill>
              <a:latin typeface="Calibri"/>
              <a:ea typeface="Calibri"/>
              <a:cs typeface="Calibri"/>
              <a:sym typeface="Calibri"/>
            </a:endParaRPr>
          </a:p>
        </p:txBody>
      </p:sp>
      <p:sp>
        <p:nvSpPr>
          <p:cNvPr id="362" name="Google Shape;362;p52"/>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Applicant does not need a sponsor</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Applicant does not need a law enforcement certification</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Can apply for certain qualifying family members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Eligibility to work in the U.S.</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4 year status duration</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Potential ability to adjust status to that of lawful permanent resident</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May be eligible for federal refugee benefits</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VAWA Self-Petition</a:t>
            </a:r>
            <a:endParaRPr sz="4400" b="0" i="0" u="none" strike="noStrike" cap="none">
              <a:solidFill>
                <a:schemeClr val="lt1"/>
              </a:solidFill>
              <a:latin typeface="Calibri"/>
              <a:ea typeface="Calibri"/>
              <a:cs typeface="Calibri"/>
              <a:sym typeface="Calibri"/>
            </a:endParaRPr>
          </a:p>
        </p:txBody>
      </p:sp>
      <p:sp>
        <p:nvSpPr>
          <p:cNvPr id="368" name="Google Shape;368;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Provides immigration relief to victims of domestic violence or extreme cruelty</a:t>
            </a:r>
            <a:endParaRPr/>
          </a:p>
          <a:p>
            <a:pPr marL="0" marR="0" lvl="0" indent="0" algn="l" rtl="0">
              <a:spcBef>
                <a:spcPts val="56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Many victims of domestic violence remain in an abusive marriage or relationship because immigration status is often tied to their abuser</a:t>
            </a:r>
            <a:endParaRPr/>
          </a:p>
          <a:p>
            <a:pPr marL="0" marR="0" lvl="0" indent="0" algn="l" rtl="0">
              <a:spcBef>
                <a:spcPts val="56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Allows victim to petition without the requirement of a sponsor (as in family based immigration) </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457200" y="42703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VAWA Self-Petition</a:t>
            </a:r>
            <a:br>
              <a:rPr lang="en-US" sz="4400" b="0" i="0" u="none" strike="noStrike" cap="none">
                <a:solidFill>
                  <a:schemeClr val="lt1"/>
                </a:solidFill>
                <a:latin typeface="Calibri"/>
                <a:ea typeface="Calibri"/>
                <a:cs typeface="Calibri"/>
                <a:sym typeface="Calibri"/>
              </a:rPr>
            </a:br>
            <a:r>
              <a:rPr lang="en-US" sz="4400" b="0" i="0" u="none" strike="noStrike" cap="none">
                <a:solidFill>
                  <a:schemeClr val="lt1"/>
                </a:solidFill>
                <a:latin typeface="Calibri"/>
                <a:ea typeface="Calibri"/>
                <a:cs typeface="Calibri"/>
                <a:sym typeface="Calibri"/>
              </a:rPr>
              <a:t>Relationship Requirements</a:t>
            </a:r>
            <a:endParaRPr sz="4400" b="0" i="0" u="none" strike="noStrike" cap="none">
              <a:solidFill>
                <a:schemeClr val="lt1"/>
              </a:solidFill>
              <a:latin typeface="Calibri"/>
              <a:ea typeface="Calibri"/>
              <a:cs typeface="Calibri"/>
              <a:sym typeface="Calibri"/>
            </a:endParaRPr>
          </a:p>
        </p:txBody>
      </p:sp>
      <p:sp>
        <p:nvSpPr>
          <p:cNvPr id="375" name="Google Shape;375;p54"/>
          <p:cNvSpPr txBox="1">
            <a:spLocks noGrp="1"/>
          </p:cNvSpPr>
          <p:nvPr>
            <p:ph type="body" idx="1"/>
          </p:nvPr>
        </p:nvSpPr>
        <p:spPr>
          <a:xfrm>
            <a:off x="628650" y="2133601"/>
            <a:ext cx="7886700" cy="40433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Requires specific relationship between perpetrator and victim</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Spouse or child of USC or LPR</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Non-abused parent of a child abused by USC or LPR</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Abuse child of a USC or LPR</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Abused parent battered or subjected to extreme cruelty by an adult USC child</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txBox="1">
            <a:spLocks noGrp="1"/>
          </p:cNvSpPr>
          <p:nvPr>
            <p:ph type="title"/>
          </p:nvPr>
        </p:nvSpPr>
        <p:spPr>
          <a:xfrm>
            <a:off x="628650" y="76201"/>
            <a:ext cx="78867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40"/>
              <a:buFont typeface="Calibri"/>
              <a:buNone/>
            </a:pPr>
            <a:r>
              <a:rPr lang="en-US" sz="3240" b="0" i="0" u="none" strike="noStrike" cap="none">
                <a:solidFill>
                  <a:schemeClr val="lt1"/>
                </a:solidFill>
                <a:latin typeface="Calibri"/>
                <a:ea typeface="Calibri"/>
                <a:cs typeface="Calibri"/>
                <a:sym typeface="Calibri"/>
              </a:rPr>
              <a:t>A Flowchart for Advocates</a:t>
            </a:r>
            <a:endParaRPr sz="3240" b="0" i="0" u="none" strike="noStrike" cap="none">
              <a:solidFill>
                <a:schemeClr val="lt1"/>
              </a:solidFill>
              <a:latin typeface="Calibri"/>
              <a:ea typeface="Calibri"/>
              <a:cs typeface="Calibri"/>
              <a:sym typeface="Calibri"/>
            </a:endParaRPr>
          </a:p>
        </p:txBody>
      </p:sp>
      <p:pic>
        <p:nvPicPr>
          <p:cNvPr id="381" name="Google Shape;381;p55"/>
          <p:cNvPicPr preferRelativeResize="0">
            <a:picLocks noGrp="1"/>
          </p:cNvPicPr>
          <p:nvPr>
            <p:ph type="body" idx="1"/>
          </p:nvPr>
        </p:nvPicPr>
        <p:blipFill rotWithShape="1">
          <a:blip r:embed="rId3">
            <a:alphaModFix/>
          </a:blip>
          <a:srcRect/>
          <a:stretch/>
        </p:blipFill>
        <p:spPr>
          <a:xfrm>
            <a:off x="304800" y="685800"/>
            <a:ext cx="8534400" cy="6019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Advocate’s Role:</a:t>
            </a:r>
            <a:br>
              <a:rPr lang="en-US" sz="4400" b="0" i="0" u="none" strike="noStrike" cap="none">
                <a:solidFill>
                  <a:schemeClr val="lt1"/>
                </a:solidFill>
                <a:latin typeface="Calibri"/>
                <a:ea typeface="Calibri"/>
                <a:cs typeface="Calibri"/>
                <a:sym typeface="Calibri"/>
              </a:rPr>
            </a:br>
            <a:r>
              <a:rPr lang="en-US" sz="4400" b="0" i="0" u="none" strike="noStrike" cap="none">
                <a:solidFill>
                  <a:schemeClr val="lt1"/>
                </a:solidFill>
                <a:latin typeface="Calibri"/>
                <a:ea typeface="Calibri"/>
                <a:cs typeface="Calibri"/>
                <a:sym typeface="Calibri"/>
              </a:rPr>
              <a:t>Immigration</a:t>
            </a:r>
            <a:endParaRPr sz="4400" b="0" i="0" u="none" strike="noStrike" cap="none">
              <a:solidFill>
                <a:schemeClr val="lt1"/>
              </a:solidFill>
              <a:latin typeface="Calibri"/>
              <a:ea typeface="Calibri"/>
              <a:cs typeface="Calibri"/>
              <a:sym typeface="Calibri"/>
            </a:endParaRPr>
          </a:p>
        </p:txBody>
      </p:sp>
      <p:sp>
        <p:nvSpPr>
          <p:cNvPr id="387" name="Google Shape;387;p56"/>
          <p:cNvSpPr txBox="1">
            <a:spLocks noGrp="1"/>
          </p:cNvSpPr>
          <p:nvPr>
            <p:ph type="body" idx="1"/>
          </p:nvPr>
        </p:nvSpPr>
        <p:spPr>
          <a:xfrm>
            <a:off x="628650" y="2252136"/>
            <a:ext cx="7886700" cy="3738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Again, an advocate do not need to know details of each type of remedy</a:t>
            </a:r>
            <a:endParaRPr/>
          </a:p>
          <a:p>
            <a:pPr marL="0" marR="0" lvl="0" indent="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An advocate’s role in these situations is to potentially “issue spot” and provide referrals to other agencies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7"/>
          <p:cNvSpPr txBox="1">
            <a:spLocks noGrp="1"/>
          </p:cNvSpPr>
          <p:nvPr>
            <p:ph type="title"/>
          </p:nvPr>
        </p:nvSpPr>
        <p:spPr>
          <a:xfrm>
            <a:off x="457200" y="274638"/>
            <a:ext cx="8229600" cy="522839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7200"/>
              <a:buFont typeface="Calibri"/>
              <a:buNone/>
            </a:pPr>
            <a:r>
              <a:rPr lang="en-US" sz="7200" b="0" i="0" u="none" strike="noStrike" cap="none">
                <a:solidFill>
                  <a:schemeClr val="lt1"/>
                </a:solidFill>
                <a:latin typeface="Calibri"/>
                <a:ea typeface="Calibri"/>
                <a:cs typeface="Calibri"/>
                <a:sym typeface="Calibri"/>
              </a:rPr>
              <a:t>Remember Estela?</a:t>
            </a:r>
            <a:endParaRPr sz="7200" b="0" i="0" u="none" strike="noStrike" cap="none">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a:spLocks noGrp="1"/>
          </p:cNvSpPr>
          <p:nvPr>
            <p:ph type="title"/>
          </p:nvPr>
        </p:nvSpPr>
        <p:spPr>
          <a:xfrm>
            <a:off x="457200" y="274638"/>
            <a:ext cx="8229600" cy="4640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Estela</a:t>
            </a:r>
            <a:endParaRPr sz="3959" b="0" i="0" u="none" strike="noStrike" cap="none">
              <a:solidFill>
                <a:schemeClr val="lt1"/>
              </a:solidFill>
              <a:latin typeface="Calibri"/>
              <a:ea typeface="Calibri"/>
              <a:cs typeface="Calibri"/>
              <a:sym typeface="Calibri"/>
            </a:endParaRPr>
          </a:p>
        </p:txBody>
      </p:sp>
      <p:sp>
        <p:nvSpPr>
          <p:cNvPr id="399" name="Google Shape;399;p58"/>
          <p:cNvSpPr txBox="1">
            <a:spLocks noGrp="1"/>
          </p:cNvSpPr>
          <p:nvPr>
            <p:ph type="body" idx="1"/>
          </p:nvPr>
        </p:nvSpPr>
        <p:spPr>
          <a:xfrm>
            <a:off x="181444" y="1600200"/>
            <a:ext cx="8769772" cy="50820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p:txBody>
      </p:sp>
      <p:graphicFrame>
        <p:nvGraphicFramePr>
          <p:cNvPr id="400" name="Google Shape;400;p58"/>
          <p:cNvGraphicFramePr/>
          <p:nvPr/>
        </p:nvGraphicFramePr>
        <p:xfrm>
          <a:off x="287286" y="887628"/>
          <a:ext cx="8558100" cy="5675265"/>
        </p:xfrm>
        <a:graphic>
          <a:graphicData uri="http://schemas.openxmlformats.org/drawingml/2006/table">
            <a:tbl>
              <a:tblPr firstRow="1" bandRow="1">
                <a:gradFill>
                  <a:gsLst>
                    <a:gs pos="0">
                      <a:srgbClr val="9BE9FF"/>
                    </a:gs>
                    <a:gs pos="35000">
                      <a:srgbClr val="B8F1FF"/>
                    </a:gs>
                    <a:gs pos="100000">
                      <a:srgbClr val="E2FBFF"/>
                    </a:gs>
                  </a:gsLst>
                  <a:lin ang="16200000" scaled="0"/>
                </a:gradFill>
                <a:tableStyleId>{1D4CB8A6-DF6D-44A5-B2DE-38EB5A538A1D}</a:tableStyleId>
              </a:tblPr>
              <a:tblGrid>
                <a:gridCol w="4279050"/>
                <a:gridCol w="4279050"/>
              </a:tblGrid>
              <a:tr h="1062700">
                <a:tc>
                  <a:txBody>
                    <a:bodyPr/>
                    <a:lstStyle/>
                    <a:p>
                      <a:pPr marL="0" marR="0" lvl="0" indent="0" algn="l" rtl="0">
                        <a:spcBef>
                          <a:spcPts val="0"/>
                        </a:spcBef>
                        <a:spcAft>
                          <a:spcPts val="0"/>
                        </a:spcAft>
                        <a:buNone/>
                      </a:pPr>
                      <a:endParaRPr sz="1200" u="none" strike="noStrike" cap="none">
                        <a:solidFill>
                          <a:srgbClr val="10253F"/>
                        </a:solidFill>
                      </a:endParaRPr>
                    </a:p>
                    <a:p>
                      <a:pPr marL="0" marR="0" lvl="0" indent="0" algn="ctr" rtl="0">
                        <a:spcBef>
                          <a:spcPts val="0"/>
                        </a:spcBef>
                        <a:spcAft>
                          <a:spcPts val="0"/>
                        </a:spcAft>
                        <a:buNone/>
                      </a:pPr>
                      <a:r>
                        <a:rPr lang="en-US" sz="1800" u="none" strike="noStrike" cap="none">
                          <a:solidFill>
                            <a:srgbClr val="10253F"/>
                          </a:solidFill>
                        </a:rPr>
                        <a:t>What do you think is going on with </a:t>
                      </a:r>
                      <a:endParaRPr/>
                    </a:p>
                    <a:p>
                      <a:pPr marL="0" marR="0" lvl="0" indent="0" algn="ctr" rtl="0">
                        <a:spcBef>
                          <a:spcPts val="0"/>
                        </a:spcBef>
                        <a:spcAft>
                          <a:spcPts val="0"/>
                        </a:spcAft>
                        <a:buNone/>
                      </a:pPr>
                      <a:r>
                        <a:rPr lang="en-US" sz="1800" u="none" strike="noStrike" cap="none">
                          <a:solidFill>
                            <a:srgbClr val="10253F"/>
                          </a:solidFill>
                        </a:rPr>
                        <a:t>Estela in general?</a:t>
                      </a:r>
                      <a:endParaRPr/>
                    </a:p>
                  </a:txBody>
                  <a:tcPr marL="91450" marR="91450" marT="45725" marB="45725"/>
                </a:tc>
                <a:tc>
                  <a:txBody>
                    <a:bodyPr/>
                    <a:lstStyle/>
                    <a:p>
                      <a:pPr marL="0" marR="0" lvl="1" indent="0" algn="ctr" rtl="0">
                        <a:lnSpc>
                          <a:spcPct val="100000"/>
                        </a:lnSpc>
                        <a:spcBef>
                          <a:spcPts val="0"/>
                        </a:spcBef>
                        <a:spcAft>
                          <a:spcPts val="0"/>
                        </a:spcAft>
                        <a:buClr>
                          <a:schemeClr val="lt1"/>
                        </a:buClr>
                        <a:buSzPts val="2400"/>
                        <a:buFont typeface="Calibri"/>
                        <a:buNone/>
                      </a:pPr>
                      <a:endParaRPr sz="2400" u="none" strike="noStrike" cap="none">
                        <a:solidFill>
                          <a:srgbClr val="10253F"/>
                        </a:solidFill>
                      </a:endParaRPr>
                    </a:p>
                    <a:p>
                      <a:pPr marL="0" marR="0" lvl="1" indent="0" algn="ctr" rtl="0">
                        <a:lnSpc>
                          <a:spcPct val="100000"/>
                        </a:lnSpc>
                        <a:spcBef>
                          <a:spcPts val="0"/>
                        </a:spcBef>
                        <a:spcAft>
                          <a:spcPts val="0"/>
                        </a:spcAft>
                        <a:buClr>
                          <a:srgbClr val="10253F"/>
                        </a:buClr>
                        <a:buSzPts val="2400"/>
                        <a:buFont typeface="Calibri"/>
                        <a:buNone/>
                      </a:pPr>
                      <a:r>
                        <a:rPr lang="en-US" sz="2400" u="none" strike="noStrike" cap="none">
                          <a:solidFill>
                            <a:srgbClr val="10253F"/>
                          </a:solidFill>
                        </a:rPr>
                        <a:t>Identify “red flags</a:t>
                      </a:r>
                      <a:endParaRPr sz="3600" u="none" strike="noStrike" cap="none">
                        <a:solidFill>
                          <a:srgbClr val="10253F"/>
                        </a:solidFill>
                      </a:endParaRPr>
                    </a:p>
                    <a:p>
                      <a:pPr marL="0" marR="0" lvl="0" indent="0" algn="l" rtl="0">
                        <a:spcBef>
                          <a:spcPts val="0"/>
                        </a:spcBef>
                        <a:spcAft>
                          <a:spcPts val="0"/>
                        </a:spcAft>
                        <a:buNone/>
                      </a:pPr>
                      <a:endParaRPr sz="1800">
                        <a:solidFill>
                          <a:srgbClr val="10253F"/>
                        </a:solidFill>
                      </a:endParaRPr>
                    </a:p>
                  </a:txBody>
                  <a:tcPr marL="91450" marR="91450" marT="45725" marB="45725"/>
                </a:tc>
              </a:tr>
              <a:tr h="4577975">
                <a:tc>
                  <a:txBody>
                    <a:bodyPr/>
                    <a:lstStyle/>
                    <a:p>
                      <a:pPr marL="0" marR="0" lvl="0" indent="0" algn="l" rtl="0">
                        <a:spcBef>
                          <a:spcPts val="0"/>
                        </a:spcBef>
                        <a:spcAft>
                          <a:spcPts val="0"/>
                        </a:spcAft>
                        <a:buNone/>
                      </a:pPr>
                      <a:endParaRPr sz="1200"/>
                    </a:p>
                    <a:p>
                      <a:pPr marL="0" marR="0" lvl="0" indent="0" algn="l" rtl="0">
                        <a:spcBef>
                          <a:spcPts val="0"/>
                        </a:spcBef>
                        <a:spcAft>
                          <a:spcPts val="0"/>
                        </a:spcAft>
                        <a:buNone/>
                      </a:pPr>
                      <a:r>
                        <a:rPr lang="en-US" sz="1200"/>
                        <a:t> </a:t>
                      </a:r>
                      <a:endParaRPr/>
                    </a:p>
                    <a:p>
                      <a:pPr marL="0" marR="0" lvl="0" indent="0" algn="l" rtl="0">
                        <a:spcBef>
                          <a:spcPts val="0"/>
                        </a:spcBef>
                        <a:spcAft>
                          <a:spcPts val="0"/>
                        </a:spcAft>
                        <a:buNone/>
                      </a:pPr>
                      <a:r>
                        <a:rPr lang="en-US" sz="1600"/>
                        <a:t>Identify potential violations of labor rights</a:t>
                      </a:r>
                      <a:endParaRPr/>
                    </a:p>
                    <a:p>
                      <a:pPr marL="0" marR="0" lvl="0" indent="0" algn="l" rtl="0">
                        <a:spcBef>
                          <a:spcPts val="0"/>
                        </a:spcBef>
                        <a:spcAft>
                          <a:spcPts val="0"/>
                        </a:spcAft>
                        <a:buNone/>
                      </a:pPr>
                      <a:endParaRPr sz="1600"/>
                    </a:p>
                    <a:p>
                      <a:pPr marL="0" marR="0" lvl="0" indent="0" algn="l" rtl="0">
                        <a:spcBef>
                          <a:spcPts val="0"/>
                        </a:spcBef>
                        <a:spcAft>
                          <a:spcPts val="0"/>
                        </a:spcAft>
                        <a:buNone/>
                      </a:pPr>
                      <a:endParaRPr sz="1600"/>
                    </a:p>
                    <a:p>
                      <a:pPr marL="0" marR="0" lvl="0" indent="0" algn="l" rtl="0">
                        <a:spcBef>
                          <a:spcPts val="0"/>
                        </a:spcBef>
                        <a:spcAft>
                          <a:spcPts val="0"/>
                        </a:spcAft>
                        <a:buNone/>
                      </a:pPr>
                      <a:endParaRPr sz="1600"/>
                    </a:p>
                    <a:p>
                      <a:pPr marL="0" marR="0" lvl="0" indent="0" algn="l" rtl="0">
                        <a:spcBef>
                          <a:spcPts val="0"/>
                        </a:spcBef>
                        <a:spcAft>
                          <a:spcPts val="0"/>
                        </a:spcAft>
                        <a:buNone/>
                      </a:pPr>
                      <a:endParaRPr sz="1600"/>
                    </a:p>
                    <a:p>
                      <a:pPr marL="0" marR="0" lvl="0" indent="0" algn="l" rtl="0">
                        <a:spcBef>
                          <a:spcPts val="0"/>
                        </a:spcBef>
                        <a:spcAft>
                          <a:spcPts val="0"/>
                        </a:spcAft>
                        <a:buNone/>
                      </a:pP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solidFill>
                            <a:srgbClr val="10253F"/>
                          </a:solidFill>
                          <a:latin typeface="Calibri"/>
                          <a:ea typeface="Calibri"/>
                          <a:cs typeface="Calibri"/>
                          <a:sym typeface="Calibri"/>
                        </a:rPr>
                        <a:t>Identify potential immigration/civil relief</a:t>
                      </a:r>
                      <a:endParaRPr/>
                    </a:p>
                    <a:p>
                      <a:pPr marL="0" marR="0" lvl="0" indent="0" algn="l" rtl="0">
                        <a:spcBef>
                          <a:spcPts val="0"/>
                        </a:spcBef>
                        <a:spcAft>
                          <a:spcPts val="0"/>
                        </a:spcAft>
                        <a:buNone/>
                      </a:pPr>
                      <a:endParaRPr sz="1600">
                        <a:solidFill>
                          <a:srgbClr val="10253F"/>
                        </a:solidFill>
                        <a:latin typeface="Calibri"/>
                        <a:ea typeface="Calibri"/>
                        <a:cs typeface="Calibri"/>
                        <a:sym typeface="Calibri"/>
                      </a:endParaRPr>
                    </a:p>
                    <a:p>
                      <a:pPr marL="742950" marR="0" lvl="1" indent="-285750" algn="l" rtl="0">
                        <a:spcBef>
                          <a:spcPts val="0"/>
                        </a:spcBef>
                        <a:spcAft>
                          <a:spcPts val="0"/>
                        </a:spcAft>
                        <a:buClr>
                          <a:srgbClr val="10253F"/>
                        </a:buClr>
                        <a:buSzPts val="1600"/>
                        <a:buFont typeface="Arial"/>
                        <a:buChar char="•"/>
                      </a:pPr>
                      <a:r>
                        <a:rPr lang="en-US" sz="1600" b="1" u="none" strike="noStrike" cap="none">
                          <a:solidFill>
                            <a:srgbClr val="10253F"/>
                          </a:solidFill>
                          <a:latin typeface="Calibri"/>
                          <a:ea typeface="Calibri"/>
                          <a:cs typeface="Calibri"/>
                          <a:sym typeface="Calibri"/>
                        </a:rPr>
                        <a:t>Does she qualify for anything?</a:t>
                      </a:r>
                      <a:endParaRPr/>
                    </a:p>
                    <a:p>
                      <a:pPr marL="742950" marR="0" lvl="1" indent="-285750" algn="l" rtl="0">
                        <a:spcBef>
                          <a:spcPts val="0"/>
                        </a:spcBef>
                        <a:spcAft>
                          <a:spcPts val="0"/>
                        </a:spcAft>
                        <a:buClr>
                          <a:srgbClr val="10253F"/>
                        </a:buClr>
                        <a:buSzPts val="1600"/>
                        <a:buFont typeface="Arial"/>
                        <a:buChar char="•"/>
                      </a:pPr>
                      <a:r>
                        <a:rPr lang="en-US" sz="1600" b="1" u="none" strike="noStrike" cap="none">
                          <a:solidFill>
                            <a:srgbClr val="10253F"/>
                          </a:solidFill>
                          <a:latin typeface="Calibri"/>
                          <a:ea typeface="Calibri"/>
                          <a:cs typeface="Calibri"/>
                          <a:sym typeface="Calibri"/>
                        </a:rPr>
                        <a:t>What can you do for her?</a:t>
                      </a:r>
                      <a:endParaRPr/>
                    </a:p>
                    <a:p>
                      <a:pPr marL="742950" marR="0" lvl="1" indent="-285750" algn="l" rtl="0">
                        <a:spcBef>
                          <a:spcPts val="0"/>
                        </a:spcBef>
                        <a:spcAft>
                          <a:spcPts val="0"/>
                        </a:spcAft>
                        <a:buClr>
                          <a:srgbClr val="10253F"/>
                        </a:buClr>
                        <a:buSzPts val="1600"/>
                        <a:buFont typeface="Arial"/>
                        <a:buChar char="•"/>
                      </a:pPr>
                      <a:r>
                        <a:rPr lang="en-US" sz="1600" b="1" u="none" strike="noStrike" cap="none">
                          <a:solidFill>
                            <a:srgbClr val="10253F"/>
                          </a:solidFill>
                          <a:latin typeface="Calibri"/>
                          <a:ea typeface="Calibri"/>
                          <a:cs typeface="Calibri"/>
                          <a:sym typeface="Calibri"/>
                        </a:rPr>
                        <a:t>Who else do you need?</a:t>
                      </a:r>
                      <a:endParaRPr sz="1200" u="none" strike="noStrike" cap="none">
                        <a:solidFill>
                          <a:srgbClr val="10253F"/>
                        </a:solidFill>
                      </a:endParaRPr>
                    </a:p>
                  </a:txBody>
                  <a:tcPr marL="91450" marR="91450" marT="45725" marB="45725"/>
                </a:tc>
                <a:tc>
                  <a:txBody>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a:p>
                      <a:pPr marL="0" marR="0" lvl="0" indent="0" algn="l" rtl="0">
                        <a:spcBef>
                          <a:spcPts val="0"/>
                        </a:spcBef>
                        <a:spcAft>
                          <a:spcPts val="0"/>
                        </a:spcAft>
                        <a:buNone/>
                      </a:pPr>
                      <a:endParaRPr sz="1200">
                        <a:solidFill>
                          <a:schemeClr val="lt1"/>
                        </a:solidFill>
                        <a:latin typeface="Calibri"/>
                        <a:ea typeface="Calibri"/>
                        <a:cs typeface="Calibri"/>
                        <a:sym typeface="Calibri"/>
                      </a:endParaRPr>
                    </a:p>
                    <a:p>
                      <a:pPr marL="0" marR="0" lvl="0" indent="0" algn="l" rtl="0">
                        <a:spcBef>
                          <a:spcPts val="0"/>
                        </a:spcBef>
                        <a:spcAft>
                          <a:spcPts val="0"/>
                        </a:spcAft>
                        <a:buNone/>
                      </a:pPr>
                      <a:r>
                        <a:rPr lang="en-US" sz="1600">
                          <a:solidFill>
                            <a:srgbClr val="0F243E"/>
                          </a:solidFill>
                          <a:latin typeface="Calibri"/>
                          <a:ea typeface="Calibri"/>
                          <a:cs typeface="Calibri"/>
                          <a:sym typeface="Calibri"/>
                        </a:rPr>
                        <a:t>Identify potential labor rights responses</a:t>
                      </a:r>
                      <a:endParaRPr/>
                    </a:p>
                    <a:p>
                      <a:pPr marL="457200" marR="0" lvl="1" indent="0" algn="l" rtl="0">
                        <a:spcBef>
                          <a:spcPts val="0"/>
                        </a:spcBef>
                        <a:spcAft>
                          <a:spcPts val="0"/>
                        </a:spcAft>
                        <a:buNone/>
                      </a:pPr>
                      <a:endParaRPr sz="1600" u="none" strike="noStrike" cap="none">
                        <a:solidFill>
                          <a:srgbClr val="0F243E"/>
                        </a:solidFill>
                        <a:latin typeface="Calibri"/>
                        <a:ea typeface="Calibri"/>
                        <a:cs typeface="Calibri"/>
                        <a:sym typeface="Calibri"/>
                      </a:endParaRPr>
                    </a:p>
                    <a:p>
                      <a:pPr marL="742950" marR="0" lvl="1" indent="-285750" algn="l" rtl="0">
                        <a:spcBef>
                          <a:spcPts val="0"/>
                        </a:spcBef>
                        <a:spcAft>
                          <a:spcPts val="0"/>
                        </a:spcAft>
                        <a:buClr>
                          <a:srgbClr val="0F243E"/>
                        </a:buClr>
                        <a:buSzPts val="1600"/>
                        <a:buFont typeface="Arial"/>
                        <a:buChar char="•"/>
                      </a:pPr>
                      <a:r>
                        <a:rPr lang="en-US" sz="1600" u="none" strike="noStrike" cap="none">
                          <a:solidFill>
                            <a:srgbClr val="0F243E"/>
                          </a:solidFill>
                          <a:latin typeface="Calibri"/>
                          <a:ea typeface="Calibri"/>
                          <a:cs typeface="Calibri"/>
                          <a:sym typeface="Calibri"/>
                        </a:rPr>
                        <a:t>Who do you need to contact if she consents?</a:t>
                      </a:r>
                      <a:endParaRPr/>
                    </a:p>
                    <a:p>
                      <a:pPr marL="742950" marR="0" lvl="1" indent="-285750" algn="l" rtl="0">
                        <a:spcBef>
                          <a:spcPts val="0"/>
                        </a:spcBef>
                        <a:spcAft>
                          <a:spcPts val="0"/>
                        </a:spcAft>
                        <a:buClr>
                          <a:srgbClr val="0F243E"/>
                        </a:buClr>
                        <a:buSzPts val="1600"/>
                        <a:buFont typeface="Arial"/>
                        <a:buChar char="•"/>
                      </a:pPr>
                      <a:r>
                        <a:rPr lang="en-US" sz="1600" u="none" strike="noStrike" cap="none">
                          <a:solidFill>
                            <a:srgbClr val="0F243E"/>
                          </a:solidFill>
                          <a:latin typeface="Calibri"/>
                          <a:ea typeface="Calibri"/>
                          <a:cs typeface="Calibri"/>
                          <a:sym typeface="Calibri"/>
                        </a:rPr>
                        <a:t>What can they do for her?</a:t>
                      </a:r>
                      <a:endParaRPr/>
                    </a:p>
                    <a:p>
                      <a:pPr marL="0" marR="0" lvl="0" indent="0" algn="l" rtl="0">
                        <a:spcBef>
                          <a:spcPts val="0"/>
                        </a:spcBef>
                        <a:spcAft>
                          <a:spcPts val="0"/>
                        </a:spcAft>
                        <a:buNone/>
                      </a:pPr>
                      <a:r>
                        <a:rPr lang="en-US" sz="1600">
                          <a:solidFill>
                            <a:schemeClr val="lt1"/>
                          </a:solidFill>
                          <a:latin typeface="Calibri"/>
                          <a:ea typeface="Calibri"/>
                          <a:cs typeface="Calibri"/>
                          <a:sym typeface="Calibri"/>
                        </a:rPr>
                        <a:t> </a:t>
                      </a:r>
                      <a:endParaRPr/>
                    </a:p>
                    <a:p>
                      <a:pPr marL="457200" marR="0" lvl="1" indent="0" algn="l" rtl="0">
                        <a:spcBef>
                          <a:spcPts val="0"/>
                        </a:spcBef>
                        <a:spcAft>
                          <a:spcPts val="0"/>
                        </a:spcAft>
                        <a:buNone/>
                      </a:pPr>
                      <a:endParaRPr sz="160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r>
                        <a:rPr lang="en-US" sz="1600"/>
                        <a:t>Identify potential non-legal responses</a:t>
                      </a:r>
                      <a:endParaRPr/>
                    </a:p>
                    <a:p>
                      <a:pPr marL="0" marR="0" lvl="0" indent="0" algn="l" rtl="0">
                        <a:spcBef>
                          <a:spcPts val="0"/>
                        </a:spcBef>
                        <a:spcAft>
                          <a:spcPts val="0"/>
                        </a:spcAft>
                        <a:buNone/>
                      </a:pPr>
                      <a:endParaRPr sz="1600"/>
                    </a:p>
                    <a:p>
                      <a:pPr marL="742950" marR="0" lvl="1" indent="-285750" algn="l" rtl="0">
                        <a:spcBef>
                          <a:spcPts val="0"/>
                        </a:spcBef>
                        <a:spcAft>
                          <a:spcPts val="0"/>
                        </a:spcAft>
                        <a:buClr>
                          <a:schemeClr val="lt1"/>
                        </a:buClr>
                        <a:buSzPts val="1600"/>
                        <a:buFont typeface="Arial"/>
                        <a:buChar char="•"/>
                      </a:pPr>
                      <a:r>
                        <a:rPr lang="en-US" sz="1600" b="1" u="none" strike="noStrike" cap="none"/>
                        <a:t>What can you do/offer?</a:t>
                      </a:r>
                      <a:endParaRPr/>
                    </a:p>
                    <a:p>
                      <a:pPr marL="742950" marR="0" lvl="1" indent="-285750" algn="l" rtl="0">
                        <a:spcBef>
                          <a:spcPts val="0"/>
                        </a:spcBef>
                        <a:spcAft>
                          <a:spcPts val="0"/>
                        </a:spcAft>
                        <a:buClr>
                          <a:schemeClr val="lt1"/>
                        </a:buClr>
                        <a:buSzPts val="1600"/>
                        <a:buFont typeface="Arial"/>
                        <a:buChar char="•"/>
                      </a:pPr>
                      <a:r>
                        <a:rPr lang="en-US" sz="1600" b="1" u="none" strike="noStrike" cap="none"/>
                        <a:t>Who do you need?</a:t>
                      </a:r>
                      <a:endParaRPr/>
                    </a:p>
                    <a:p>
                      <a:pPr marL="742950" marR="0" lvl="1" indent="-285750" algn="l" rtl="0">
                        <a:spcBef>
                          <a:spcPts val="0"/>
                        </a:spcBef>
                        <a:spcAft>
                          <a:spcPts val="0"/>
                        </a:spcAft>
                        <a:buClr>
                          <a:schemeClr val="lt1"/>
                        </a:buClr>
                        <a:buSzPts val="1600"/>
                        <a:buFont typeface="Arial"/>
                        <a:buChar char="•"/>
                      </a:pPr>
                      <a:r>
                        <a:rPr lang="en-US" sz="1600" b="1" u="none" strike="noStrike" cap="none"/>
                        <a:t>Do you want to know anything else?  </a:t>
                      </a:r>
                      <a:endParaRPr/>
                    </a:p>
                    <a:p>
                      <a:pPr marL="457200" marR="0" lvl="1" indent="0" algn="l" rtl="0">
                        <a:spcBef>
                          <a:spcPts val="0"/>
                        </a:spcBef>
                        <a:spcAft>
                          <a:spcPts val="0"/>
                        </a:spcAft>
                        <a:buNone/>
                      </a:pPr>
                      <a:endParaRPr sz="120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endParaRPr sz="1800"/>
                    </a:p>
                  </a:txBody>
                  <a:tcPr marL="91450" marR="91450" marT="45725" marB="45725"/>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Questions</a:t>
            </a:r>
            <a:endParaRPr sz="4400" b="0" i="0" u="none" strike="noStrike" cap="none">
              <a:solidFill>
                <a:schemeClr val="lt1"/>
              </a:solidFill>
              <a:latin typeface="Calibri"/>
              <a:ea typeface="Calibri"/>
              <a:cs typeface="Calibri"/>
              <a:sym typeface="Calibri"/>
            </a:endParaRPr>
          </a:p>
        </p:txBody>
      </p:sp>
      <p:sp>
        <p:nvSpPr>
          <p:cNvPr id="406" name="Google Shape;406;p59"/>
          <p:cNvSpPr txBox="1">
            <a:spLocks noGrp="1"/>
          </p:cNvSpPr>
          <p:nvPr>
            <p:ph type="body" idx="1"/>
          </p:nvPr>
        </p:nvSpPr>
        <p:spPr>
          <a:xfrm>
            <a:off x="2794000" y="1270000"/>
            <a:ext cx="5892800" cy="53820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do you think is going on with Estela in general?</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“red flags”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violations of labor rights</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non-legal responses</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can you do/offer?</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Who do you need?</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Do you want to know anything else?</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labor rights responses</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Who do you need to contact if she consents?</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can they do for her?</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Identify potential immigration/civil relief</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Does she qualify for anything?</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What can you do for her?</a:t>
            </a:r>
            <a:endParaRPr/>
          </a:p>
          <a:p>
            <a:pPr marL="457200" marR="0" lvl="1"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Who else do you need?</a:t>
            </a:r>
            <a:endParaRPr/>
          </a:p>
          <a:p>
            <a:pPr marL="0" marR="0" lvl="0" indent="0" algn="l" rtl="0">
              <a:lnSpc>
                <a:spcPct val="90000"/>
              </a:lnSpc>
              <a:spcBef>
                <a:spcPts val="320"/>
              </a:spcBef>
              <a:spcAft>
                <a:spcPts val="0"/>
              </a:spcAft>
              <a:buClr>
                <a:schemeClr val="lt1"/>
              </a:buClr>
              <a:buSzPts val="1600"/>
              <a:buFont typeface="Arial"/>
              <a:buNone/>
            </a:pPr>
            <a:r>
              <a:rPr lang="en-US" sz="1600" b="0" i="0" u="none" strike="noStrike" cap="none">
                <a:solidFill>
                  <a:schemeClr val="lt1"/>
                </a:solidFill>
                <a:latin typeface="Calibri"/>
                <a:ea typeface="Calibri"/>
                <a:cs typeface="Calibri"/>
                <a:sym typeface="Calibri"/>
              </a:rPr>
              <a:t> </a:t>
            </a:r>
            <a:endParaRPr/>
          </a:p>
          <a:p>
            <a:pPr marL="342900" marR="0" lvl="0" indent="-139700" algn="l" rtl="0">
              <a:lnSpc>
                <a:spcPct val="90000"/>
              </a:lnSpc>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139700" algn="l" rtl="0">
              <a:lnSpc>
                <a:spcPct val="90000"/>
              </a:lnSpc>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p:txBody>
      </p:sp>
      <p:pic>
        <p:nvPicPr>
          <p:cNvPr id="407" name="Google Shape;407;p59"/>
          <p:cNvPicPr preferRelativeResize="0"/>
          <p:nvPr/>
        </p:nvPicPr>
        <p:blipFill rotWithShape="1">
          <a:blip r:embed="rId3">
            <a:alphaModFix/>
          </a:blip>
          <a:srcRect/>
          <a:stretch/>
        </p:blipFill>
        <p:spPr>
          <a:xfrm>
            <a:off x="0" y="120946"/>
            <a:ext cx="1841500" cy="657642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0"/>
          <p:cNvSpPr txBox="1">
            <a:spLocks noGrp="1"/>
          </p:cNvSpPr>
          <p:nvPr>
            <p:ph type="body" idx="1"/>
          </p:nvPr>
        </p:nvSpPr>
        <p:spPr>
          <a:xfrm>
            <a:off x="3008939" y="165101"/>
            <a:ext cx="5220660" cy="363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8000"/>
              <a:buFont typeface="Arial"/>
              <a:buNone/>
            </a:pPr>
            <a:r>
              <a:rPr lang="en-US" sz="8000" b="0" i="0" u="none" strike="noStrike" cap="none">
                <a:solidFill>
                  <a:schemeClr val="lt1"/>
                </a:solidFill>
                <a:latin typeface="Calibri"/>
                <a:ea typeface="Calibri"/>
                <a:cs typeface="Calibri"/>
                <a:sym typeface="Calibri"/>
              </a:rPr>
              <a:t>We must join efforts!</a:t>
            </a:r>
            <a:endParaRPr sz="8000" b="0" i="0" u="none" strike="noStrike" cap="none">
              <a:solidFill>
                <a:schemeClr val="lt1"/>
              </a:solidFill>
              <a:latin typeface="Calibri"/>
              <a:ea typeface="Calibri"/>
              <a:cs typeface="Calibri"/>
              <a:sym typeface="Calibri"/>
            </a:endParaRPr>
          </a:p>
        </p:txBody>
      </p:sp>
      <p:pic>
        <p:nvPicPr>
          <p:cNvPr id="414" name="Google Shape;414;p60" descr="womenFarmworkers"/>
          <p:cNvPicPr preferRelativeResize="0"/>
          <p:nvPr/>
        </p:nvPicPr>
        <p:blipFill rotWithShape="1">
          <a:blip r:embed="rId3">
            <a:alphaModFix/>
          </a:blip>
          <a:srcRect/>
          <a:stretch/>
        </p:blipFill>
        <p:spPr>
          <a:xfrm>
            <a:off x="4889500" y="3581400"/>
            <a:ext cx="3810000" cy="2540000"/>
          </a:xfrm>
          <a:prstGeom prst="rect">
            <a:avLst/>
          </a:prstGeom>
          <a:noFill/>
          <a:ln>
            <a:noFill/>
          </a:ln>
        </p:spPr>
      </p:pic>
      <p:pic>
        <p:nvPicPr>
          <p:cNvPr id="415" name="Google Shape;415;p60"/>
          <p:cNvPicPr preferRelativeResize="0"/>
          <p:nvPr/>
        </p:nvPicPr>
        <p:blipFill rotWithShape="1">
          <a:blip r:embed="rId4">
            <a:alphaModFix/>
          </a:blip>
          <a:srcRect/>
          <a:stretch/>
        </p:blipFill>
        <p:spPr>
          <a:xfrm>
            <a:off x="0" y="120946"/>
            <a:ext cx="1841500" cy="657642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Strategies for </a:t>
            </a:r>
            <a:r>
              <a:rPr lang="en-US" sz="4410" b="0" i="0" u="none" strike="noStrike" cap="none">
                <a:solidFill>
                  <a:schemeClr val="lt1"/>
                </a:solidFill>
                <a:latin typeface="Calibri"/>
                <a:ea typeface="Calibri"/>
                <a:cs typeface="Calibri"/>
                <a:sym typeface="Calibri"/>
              </a:rPr>
              <a:t>Working</a:t>
            </a:r>
            <a:r>
              <a:rPr lang="en-US" sz="3959" b="0" i="0" u="none" strike="noStrike" cap="none">
                <a:solidFill>
                  <a:schemeClr val="lt1"/>
                </a:solidFill>
                <a:latin typeface="Calibri"/>
                <a:ea typeface="Calibri"/>
                <a:cs typeface="Calibri"/>
                <a:sym typeface="Calibri"/>
              </a:rPr>
              <a:t> with Survivors</a:t>
            </a:r>
            <a:endParaRPr sz="3959" b="0" i="0" u="none" strike="noStrike" cap="none">
              <a:solidFill>
                <a:schemeClr val="lt1"/>
              </a:solidFill>
              <a:latin typeface="Calibri"/>
              <a:ea typeface="Calibri"/>
              <a:cs typeface="Calibri"/>
              <a:sym typeface="Calibri"/>
            </a:endParaRPr>
          </a:p>
        </p:txBody>
      </p:sp>
      <p:pic>
        <p:nvPicPr>
          <p:cNvPr id="422" name="Google Shape;422;p61"/>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a:ext>
            </a:extLst>
          </a:blip>
          <a:srcRect t="1828" b="1828"/>
          <a:stretch/>
        </p:blipFill>
        <p:spPr>
          <a:xfrm>
            <a:off x="118531" y="1544636"/>
            <a:ext cx="8229600" cy="4525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body" idx="1"/>
          </p:nvPr>
        </p:nvSpPr>
        <p:spPr>
          <a:xfrm>
            <a:off x="2827874" y="1079500"/>
            <a:ext cx="5403850" cy="487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000"/>
              <a:buFont typeface="Arial"/>
              <a:buNone/>
            </a:pPr>
            <a:endParaRPr sz="4000" b="1" i="0" u="none" strike="noStrike" cap="none">
              <a:solidFill>
                <a:schemeClr val="lt1"/>
              </a:solidFill>
              <a:latin typeface="Source Sans Pro"/>
              <a:ea typeface="Source Sans Pro"/>
              <a:cs typeface="Source Sans Pro"/>
              <a:sym typeface="Source Sans Pro"/>
            </a:endParaRPr>
          </a:p>
          <a:p>
            <a:pPr marL="0" marR="0" lvl="0" indent="0" algn="ctr" rtl="0">
              <a:spcBef>
                <a:spcPts val="880"/>
              </a:spcBef>
              <a:spcAft>
                <a:spcPts val="0"/>
              </a:spcAft>
              <a:buClr>
                <a:schemeClr val="lt1"/>
              </a:buClr>
              <a:buSzPts val="4400"/>
              <a:buFont typeface="Arial"/>
              <a:buNone/>
            </a:pPr>
            <a:r>
              <a:rPr lang="en-US" sz="4400" b="0" i="0" u="none" strike="noStrike" cap="none">
                <a:solidFill>
                  <a:schemeClr val="lt1"/>
                </a:solidFill>
                <a:latin typeface="Calibri"/>
                <a:ea typeface="Calibri"/>
                <a:cs typeface="Calibri"/>
                <a:sym typeface="Calibri"/>
              </a:rPr>
              <a:t>An introduction to the labor agencies and protections for immigrant survivors</a:t>
            </a:r>
            <a:endParaRPr sz="4400" b="0" i="0" u="none" strike="noStrike" cap="none">
              <a:solidFill>
                <a:schemeClr val="lt1"/>
              </a:solidFill>
              <a:latin typeface="Calibri"/>
              <a:ea typeface="Calibri"/>
              <a:cs typeface="Calibri"/>
              <a:sym typeface="Calibri"/>
            </a:endParaRPr>
          </a:p>
        </p:txBody>
      </p:sp>
      <p:pic>
        <p:nvPicPr>
          <p:cNvPr id="121" name="Google Shape;121;p17"/>
          <p:cNvPicPr preferRelativeResize="0"/>
          <p:nvPr/>
        </p:nvPicPr>
        <p:blipFill rotWithShape="1">
          <a:blip r:embed="rId3">
            <a:alphaModFix/>
          </a:blip>
          <a:srcRect/>
          <a:stretch/>
        </p:blipFill>
        <p:spPr>
          <a:xfrm>
            <a:off x="0" y="120946"/>
            <a:ext cx="1841500" cy="657642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2"/>
          <p:cNvSpPr txBox="1">
            <a:spLocks noGrp="1"/>
          </p:cNvSpPr>
          <p:nvPr>
            <p:ph type="title"/>
          </p:nvPr>
        </p:nvSpPr>
        <p:spPr>
          <a:xfrm>
            <a:off x="457200" y="682364"/>
            <a:ext cx="8229600" cy="1829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Finding Common Ground;</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Advocacy at </a:t>
            </a:r>
            <a:r>
              <a:rPr lang="en-US" sz="4410" b="0" i="0" u="none" strike="noStrike" cap="none">
                <a:solidFill>
                  <a:schemeClr val="lt1"/>
                </a:solidFill>
                <a:latin typeface="Calibri"/>
                <a:ea typeface="Calibri"/>
                <a:cs typeface="Calibri"/>
                <a:sym typeface="Calibri"/>
              </a:rPr>
              <a:t>the</a:t>
            </a:r>
            <a:r>
              <a:rPr lang="en-US" sz="3959" b="0" i="0" u="none" strike="noStrike" cap="none">
                <a:solidFill>
                  <a:schemeClr val="lt1"/>
                </a:solidFill>
                <a:latin typeface="Calibri"/>
                <a:ea typeface="Calibri"/>
                <a:cs typeface="Calibri"/>
                <a:sym typeface="Calibri"/>
              </a:rPr>
              <a:t> Crossroads</a:t>
            </a:r>
            <a:br>
              <a:rPr lang="en-US" sz="3959" b="0" i="0" u="none" strike="noStrike" cap="none">
                <a:solidFill>
                  <a:schemeClr val="lt1"/>
                </a:solidFill>
                <a:latin typeface="Calibri"/>
                <a:ea typeface="Calibri"/>
                <a:cs typeface="Calibri"/>
                <a:sym typeface="Calibri"/>
              </a:rPr>
            </a:br>
            <a:endParaRPr sz="3959" b="1" i="0" u="none" strike="noStrike" cap="none">
              <a:solidFill>
                <a:schemeClr val="lt1"/>
              </a:solidFill>
              <a:latin typeface="Trebuchet MS"/>
              <a:ea typeface="Trebuchet MS"/>
              <a:cs typeface="Trebuchet MS"/>
              <a:sym typeface="Trebuchet MS"/>
            </a:endParaRPr>
          </a:p>
        </p:txBody>
      </p:sp>
      <p:sp>
        <p:nvSpPr>
          <p:cNvPr id="428" name="Google Shape;428;p62"/>
          <p:cNvSpPr txBox="1">
            <a:spLocks noGrp="1"/>
          </p:cNvSpPr>
          <p:nvPr>
            <p:ph type="body" idx="1"/>
          </p:nvPr>
        </p:nvSpPr>
        <p:spPr>
          <a:xfrm>
            <a:off x="457200" y="1866900"/>
            <a:ext cx="8229600" cy="4259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7200"/>
              <a:buFont typeface="Noto Sans Symbols"/>
              <a:buNone/>
            </a:pPr>
            <a:r>
              <a:rPr lang="en-US" sz="7200" b="0" i="0" u="none" strike="noStrike" cap="none">
                <a:solidFill>
                  <a:schemeClr val="lt1"/>
                </a:solidFill>
                <a:latin typeface="Trebuchet MS"/>
                <a:ea typeface="Trebuchet MS"/>
                <a:cs typeface="Trebuchet MS"/>
                <a:sym typeface="Trebuchet MS"/>
              </a:rPr>
              <a:t> </a:t>
            </a:r>
            <a:endParaRPr sz="7200" b="0" i="0" u="none" strike="noStrike" cap="none">
              <a:solidFill>
                <a:schemeClr val="lt1"/>
              </a:solidFill>
              <a:latin typeface="Trebuchet MS"/>
              <a:ea typeface="Trebuchet MS"/>
              <a:cs typeface="Trebuchet MS"/>
              <a:sym typeface="Trebuchet MS"/>
            </a:endParaRPr>
          </a:p>
        </p:txBody>
      </p:sp>
      <p:sp>
        <p:nvSpPr>
          <p:cNvPr id="429" name="Google Shape;429;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2"/>
                </a:solidFill>
                <a:latin typeface="Verdana"/>
                <a:ea typeface="Verdana"/>
                <a:cs typeface="Verdana"/>
                <a:sym typeface="Verdana"/>
              </a:rPr>
              <a:t>50</a:t>
            </a:fld>
            <a:endParaRPr sz="1200">
              <a:solidFill>
                <a:schemeClr val="lt2"/>
              </a:solidFill>
              <a:latin typeface="Verdana"/>
              <a:ea typeface="Verdana"/>
              <a:cs typeface="Verdana"/>
              <a:sym typeface="Verdana"/>
            </a:endParaRPr>
          </a:p>
        </p:txBody>
      </p:sp>
      <p:pic>
        <p:nvPicPr>
          <p:cNvPr id="430" name="Google Shape;430;p62"/>
          <p:cNvPicPr preferRelativeResize="0"/>
          <p:nvPr/>
        </p:nvPicPr>
        <p:blipFill rotWithShape="1">
          <a:blip r:embed="rId3">
            <a:alphaModFix/>
          </a:blip>
          <a:srcRect/>
          <a:stretch/>
        </p:blipFill>
        <p:spPr>
          <a:xfrm>
            <a:off x="3530600" y="3086745"/>
            <a:ext cx="4889500" cy="326960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Working at the crossroads… </a:t>
            </a:r>
            <a:endParaRPr/>
          </a:p>
        </p:txBody>
      </p:sp>
      <p:graphicFrame>
        <p:nvGraphicFramePr>
          <p:cNvPr id="436" name="Google Shape;436;p63"/>
          <p:cNvGraphicFramePr/>
          <p:nvPr/>
        </p:nvGraphicFramePr>
        <p:xfrm>
          <a:off x="457200" y="1876503"/>
          <a:ext cx="8229600" cy="4588425"/>
        </p:xfrm>
        <a:graphic>
          <a:graphicData uri="http://schemas.openxmlformats.org/drawingml/2006/table">
            <a:tbl>
              <a:tblPr firstRow="1" bandRow="1">
                <a:gradFill>
                  <a:gsLst>
                    <a:gs pos="0">
                      <a:srgbClr val="9FC3FF"/>
                    </a:gs>
                    <a:gs pos="35000">
                      <a:srgbClr val="BDD5FF"/>
                    </a:gs>
                    <a:gs pos="100000">
                      <a:srgbClr val="E4EEFF"/>
                    </a:gs>
                  </a:gsLst>
                  <a:lin ang="16200000" scaled="0"/>
                </a:gradFill>
                <a:tableStyleId>{EA3B9DBE-28E6-49AE-8DF4-E9755A8F7766}</a:tableStyleId>
              </a:tblPr>
              <a:tblGrid>
                <a:gridCol w="2743200"/>
                <a:gridCol w="2743200"/>
                <a:gridCol w="2743200"/>
              </a:tblGrid>
              <a:tr h="4419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419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04625">
                <a:tc>
                  <a:txBody>
                    <a:bodyPr/>
                    <a:lstStyle/>
                    <a:p>
                      <a:pPr marL="0" marR="0" lvl="0" indent="0" algn="l" rtl="0">
                        <a:spcBef>
                          <a:spcPts val="0"/>
                        </a:spcBef>
                        <a:spcAft>
                          <a:spcPts val="0"/>
                        </a:spcAft>
                        <a:buNone/>
                      </a:pPr>
                      <a:r>
                        <a:rPr lang="en-US" sz="1800"/>
                        <a:t>Race</a:t>
                      </a:r>
                      <a:endParaRPr/>
                    </a:p>
                    <a:p>
                      <a:pPr marL="0" marR="0" lvl="0" indent="0" algn="l" rtl="0">
                        <a:spcBef>
                          <a:spcPts val="0"/>
                        </a:spcBef>
                        <a:spcAft>
                          <a:spcPts val="0"/>
                        </a:spcAft>
                        <a:buNone/>
                      </a:pPr>
                      <a:r>
                        <a:rPr lang="en-US" sz="1800"/>
                        <a:t>class </a:t>
                      </a:r>
                      <a:endParaRPr/>
                    </a:p>
                    <a:p>
                      <a:pPr marL="0" marR="0" lvl="0" indent="0" algn="l" rtl="0">
                        <a:spcBef>
                          <a:spcPts val="0"/>
                        </a:spcBef>
                        <a:spcAft>
                          <a:spcPts val="0"/>
                        </a:spcAft>
                        <a:buNone/>
                      </a:pPr>
                      <a:r>
                        <a:rPr lang="en-US" sz="1800"/>
                        <a:t>gender </a:t>
                      </a:r>
                      <a:endParaRPr/>
                    </a:p>
                    <a:p>
                      <a:pPr marL="0" marR="0" lvl="0" indent="0" algn="l" rtl="0">
                        <a:spcBef>
                          <a:spcPts val="0"/>
                        </a:spcBef>
                        <a:spcAft>
                          <a:spcPts val="0"/>
                        </a:spcAft>
                        <a:buNone/>
                      </a:pPr>
                      <a:r>
                        <a:rPr lang="en-US" sz="1800"/>
                        <a:t>age </a:t>
                      </a:r>
                      <a:endParaRPr/>
                    </a:p>
                    <a:p>
                      <a:pPr marL="0" marR="0" lvl="0" indent="0" algn="l" rtl="0">
                        <a:spcBef>
                          <a:spcPts val="0"/>
                        </a:spcBef>
                        <a:spcAft>
                          <a:spcPts val="0"/>
                        </a:spcAft>
                        <a:buNone/>
                      </a:pPr>
                      <a:r>
                        <a:rPr lang="en-US" sz="1800"/>
                        <a:t>ethnicity </a:t>
                      </a:r>
                      <a:endParaRPr/>
                    </a:p>
                    <a:p>
                      <a:pPr marL="0" marR="0" lvl="0" indent="0" algn="l" rtl="0">
                        <a:spcBef>
                          <a:spcPts val="0"/>
                        </a:spcBef>
                        <a:spcAft>
                          <a:spcPts val="0"/>
                        </a:spcAft>
                        <a:buNone/>
                      </a:pPr>
                      <a:r>
                        <a:rPr lang="en-US" sz="1800"/>
                        <a:t>language </a:t>
                      </a:r>
                      <a:endParaRPr/>
                    </a:p>
                    <a:p>
                      <a:pPr marL="0" marR="0" lvl="0" indent="0" algn="l" rtl="0">
                        <a:spcBef>
                          <a:spcPts val="0"/>
                        </a:spcBef>
                        <a:spcAft>
                          <a:spcPts val="0"/>
                        </a:spcAft>
                        <a:buNone/>
                      </a:pPr>
                      <a:r>
                        <a:rPr lang="en-US" sz="1800"/>
                        <a:t>country of origin </a:t>
                      </a:r>
                      <a:endParaRPr/>
                    </a:p>
                    <a:p>
                      <a:pPr marL="0" marR="0" lvl="0" indent="0" algn="l" rtl="0">
                        <a:spcBef>
                          <a:spcPts val="0"/>
                        </a:spcBef>
                        <a:spcAft>
                          <a:spcPts val="0"/>
                        </a:spcAft>
                        <a:buNone/>
                      </a:pPr>
                      <a:r>
                        <a:rPr lang="en-US" sz="1800"/>
                        <a:t>immigration status </a:t>
                      </a:r>
                      <a:endParaRPr/>
                    </a:p>
                    <a:p>
                      <a:pPr marL="0" marR="0" lvl="0" indent="0" algn="l" rtl="0">
                        <a:spcBef>
                          <a:spcPts val="0"/>
                        </a:spcBef>
                        <a:spcAft>
                          <a:spcPts val="0"/>
                        </a:spcAft>
                        <a:buNone/>
                      </a:pPr>
                      <a:r>
                        <a:rPr lang="en-US" sz="1800"/>
                        <a:t>level of education </a:t>
                      </a:r>
                      <a:endParaRPr/>
                    </a:p>
                    <a:p>
                      <a:pPr marL="0" marR="0" lvl="0" indent="0" algn="l" rtl="0">
                        <a:spcBef>
                          <a:spcPts val="0"/>
                        </a:spcBef>
                        <a:spcAft>
                          <a:spcPts val="0"/>
                        </a:spcAft>
                        <a:buNone/>
                      </a:pPr>
                      <a:r>
                        <a:rPr lang="en-US" sz="1800"/>
                        <a:t>religion </a:t>
                      </a:r>
                      <a:endParaRPr/>
                    </a:p>
                    <a:p>
                      <a:pPr marL="0" marR="0" lvl="0" indent="0" algn="l" rtl="0">
                        <a:spcBef>
                          <a:spcPts val="0"/>
                        </a:spcBef>
                        <a:spcAft>
                          <a:spcPts val="0"/>
                        </a:spcAft>
                        <a:buNone/>
                      </a:pPr>
                      <a:r>
                        <a:rPr lang="en-US" sz="1800"/>
                        <a:t>health status</a:t>
                      </a:r>
                      <a:endParaRPr sz="180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pPr>
                      <a:r>
                        <a:rPr lang="en-US" sz="1800"/>
                        <a:t>Employers</a:t>
                      </a:r>
                      <a:endParaRPr/>
                    </a:p>
                    <a:p>
                      <a:pPr marL="0" marR="0" lvl="0" indent="0" algn="l" rtl="0">
                        <a:lnSpc>
                          <a:spcPct val="100000"/>
                        </a:lnSpc>
                        <a:spcBef>
                          <a:spcPts val="0"/>
                        </a:spcBef>
                        <a:spcAft>
                          <a:spcPts val="0"/>
                        </a:spcAft>
                        <a:buClr>
                          <a:schemeClr val="lt1"/>
                        </a:buClr>
                        <a:buSzPts val="1800"/>
                        <a:buFont typeface="Calibri"/>
                        <a:buNone/>
                      </a:pPr>
                      <a:r>
                        <a:rPr lang="en-US" sz="1800"/>
                        <a:t>unions</a:t>
                      </a:r>
                      <a:endParaRPr/>
                    </a:p>
                    <a:p>
                      <a:pPr marL="0" marR="0" lvl="0" indent="0" algn="l" rtl="0">
                        <a:lnSpc>
                          <a:spcPct val="100000"/>
                        </a:lnSpc>
                        <a:spcBef>
                          <a:spcPts val="0"/>
                        </a:spcBef>
                        <a:spcAft>
                          <a:spcPts val="0"/>
                        </a:spcAft>
                        <a:buClr>
                          <a:schemeClr val="lt1"/>
                        </a:buClr>
                        <a:buSzPts val="1800"/>
                        <a:buFont typeface="Calibri"/>
                        <a:buNone/>
                      </a:pPr>
                      <a:r>
                        <a:rPr lang="en-US" sz="1800"/>
                        <a:t>immigration advocates consumers</a:t>
                      </a:r>
                      <a:endParaRPr/>
                    </a:p>
                    <a:p>
                      <a:pPr marL="0" marR="0" lvl="0" indent="0" algn="l" rtl="0">
                        <a:lnSpc>
                          <a:spcPct val="100000"/>
                        </a:lnSpc>
                        <a:spcBef>
                          <a:spcPts val="0"/>
                        </a:spcBef>
                        <a:spcAft>
                          <a:spcPts val="0"/>
                        </a:spcAft>
                        <a:buClr>
                          <a:schemeClr val="lt1"/>
                        </a:buClr>
                        <a:buSzPts val="1800"/>
                        <a:buFont typeface="Calibri"/>
                        <a:buNone/>
                      </a:pPr>
                      <a:r>
                        <a:rPr lang="en-US" sz="1800"/>
                        <a:t>law enforcement</a:t>
                      </a:r>
                      <a:endParaRPr/>
                    </a:p>
                    <a:p>
                      <a:pPr marL="0" marR="0" lvl="0" indent="0" algn="l" rtl="0">
                        <a:lnSpc>
                          <a:spcPct val="100000"/>
                        </a:lnSpc>
                        <a:spcBef>
                          <a:spcPts val="0"/>
                        </a:spcBef>
                        <a:spcAft>
                          <a:spcPts val="0"/>
                        </a:spcAft>
                        <a:buClr>
                          <a:schemeClr val="lt1"/>
                        </a:buClr>
                        <a:buSzPts val="1800"/>
                        <a:buFont typeface="Calibri"/>
                        <a:buNone/>
                      </a:pPr>
                      <a:r>
                        <a:rPr lang="en-US" sz="1800"/>
                        <a:t>hospitals </a:t>
                      </a:r>
                      <a:endParaRPr/>
                    </a:p>
                    <a:p>
                      <a:pPr marL="0" marR="0" lvl="0" indent="0" algn="l" rtl="0">
                        <a:lnSpc>
                          <a:spcPct val="100000"/>
                        </a:lnSpc>
                        <a:spcBef>
                          <a:spcPts val="0"/>
                        </a:spcBef>
                        <a:spcAft>
                          <a:spcPts val="0"/>
                        </a:spcAft>
                        <a:buClr>
                          <a:schemeClr val="lt1"/>
                        </a:buClr>
                        <a:buSzPts val="1800"/>
                        <a:buFont typeface="Calibri"/>
                        <a:buNone/>
                      </a:pPr>
                      <a:r>
                        <a:rPr lang="en-US" sz="1800"/>
                        <a:t>clinics </a:t>
                      </a:r>
                      <a:endParaRPr/>
                    </a:p>
                    <a:p>
                      <a:pPr marL="0" marR="0" lvl="0" indent="0" algn="l" rtl="0">
                        <a:lnSpc>
                          <a:spcPct val="100000"/>
                        </a:lnSpc>
                        <a:spcBef>
                          <a:spcPts val="0"/>
                        </a:spcBef>
                        <a:spcAft>
                          <a:spcPts val="0"/>
                        </a:spcAft>
                        <a:buClr>
                          <a:schemeClr val="lt1"/>
                        </a:buClr>
                        <a:buSzPts val="1800"/>
                        <a:buFont typeface="Calibri"/>
                        <a:buNone/>
                      </a:pPr>
                      <a:r>
                        <a:rPr lang="en-US" sz="1800"/>
                        <a:t>schools</a:t>
                      </a:r>
                      <a:endParaRPr/>
                    </a:p>
                    <a:p>
                      <a:pPr marL="0" marR="0" lvl="0" indent="0" algn="l" rtl="0">
                        <a:lnSpc>
                          <a:spcPct val="100000"/>
                        </a:lnSpc>
                        <a:spcBef>
                          <a:spcPts val="0"/>
                        </a:spcBef>
                        <a:spcAft>
                          <a:spcPts val="0"/>
                        </a:spcAft>
                        <a:buClr>
                          <a:schemeClr val="lt1"/>
                        </a:buClr>
                        <a:buSzPts val="1800"/>
                        <a:buFont typeface="Calibri"/>
                        <a:buNone/>
                      </a:pPr>
                      <a:r>
                        <a:rPr lang="en-US" sz="1800"/>
                        <a:t>churches</a:t>
                      </a:r>
                      <a:endParaRPr/>
                    </a:p>
                    <a:p>
                      <a:pPr marL="0" marR="0" lvl="0" indent="0" algn="l" rtl="0">
                        <a:lnSpc>
                          <a:spcPct val="100000"/>
                        </a:lnSpc>
                        <a:spcBef>
                          <a:spcPts val="0"/>
                        </a:spcBef>
                        <a:spcAft>
                          <a:spcPts val="0"/>
                        </a:spcAft>
                        <a:buClr>
                          <a:schemeClr val="lt1"/>
                        </a:buClr>
                        <a:buSzPts val="1800"/>
                        <a:buFont typeface="Calibri"/>
                        <a:buNone/>
                      </a:pPr>
                      <a:r>
                        <a:rPr lang="en-US" sz="1800"/>
                        <a:t>counseling agencies </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Neighbors</a:t>
                      </a:r>
                      <a:endParaRPr/>
                    </a:p>
                    <a:p>
                      <a:pPr marL="0" marR="0" lvl="0" indent="0" algn="l" rtl="0">
                        <a:spcBef>
                          <a:spcPts val="0"/>
                        </a:spcBef>
                        <a:spcAft>
                          <a:spcPts val="0"/>
                        </a:spcAft>
                        <a:buNone/>
                      </a:pPr>
                      <a:r>
                        <a:rPr lang="en-US" sz="1800"/>
                        <a:t>pastors</a:t>
                      </a:r>
                      <a:endParaRPr/>
                    </a:p>
                    <a:p>
                      <a:pPr marL="0" marR="0" lvl="0" indent="0" algn="l" rtl="0">
                        <a:spcBef>
                          <a:spcPts val="0"/>
                        </a:spcBef>
                        <a:spcAft>
                          <a:spcPts val="0"/>
                        </a:spcAft>
                        <a:buNone/>
                      </a:pPr>
                      <a:r>
                        <a:rPr lang="en-US" sz="1800"/>
                        <a:t>priests </a:t>
                      </a:r>
                      <a:endParaRPr/>
                    </a:p>
                    <a:p>
                      <a:pPr marL="0" marR="0" lvl="0" indent="0" algn="l" rtl="0">
                        <a:spcBef>
                          <a:spcPts val="0"/>
                        </a:spcBef>
                        <a:spcAft>
                          <a:spcPts val="0"/>
                        </a:spcAft>
                        <a:buNone/>
                      </a:pPr>
                      <a:r>
                        <a:rPr lang="en-US" sz="1800"/>
                        <a:t>friends </a:t>
                      </a:r>
                      <a:endParaRPr/>
                    </a:p>
                    <a:p>
                      <a:pPr marL="0" marR="0" lvl="0" indent="0" algn="l" rtl="0">
                        <a:spcBef>
                          <a:spcPts val="0"/>
                        </a:spcBef>
                        <a:spcAft>
                          <a:spcPts val="0"/>
                        </a:spcAft>
                        <a:buNone/>
                      </a:pPr>
                      <a:r>
                        <a:rPr lang="en-US" sz="1800"/>
                        <a:t>attorneys </a:t>
                      </a:r>
                      <a:endParaRPr/>
                    </a:p>
                    <a:p>
                      <a:pPr marL="0" marR="0" lvl="0" indent="0" algn="l" rtl="0">
                        <a:spcBef>
                          <a:spcPts val="0"/>
                        </a:spcBef>
                        <a:spcAft>
                          <a:spcPts val="0"/>
                        </a:spcAft>
                        <a:buNone/>
                      </a:pPr>
                      <a:r>
                        <a:rPr lang="en-US" sz="1800"/>
                        <a:t>politicians </a:t>
                      </a:r>
                      <a:endParaRPr/>
                    </a:p>
                    <a:p>
                      <a:pPr marL="0" marR="0" lvl="0" indent="0" algn="l" rtl="0">
                        <a:spcBef>
                          <a:spcPts val="0"/>
                        </a:spcBef>
                        <a:spcAft>
                          <a:spcPts val="0"/>
                        </a:spcAft>
                        <a:buNone/>
                      </a:pPr>
                      <a:r>
                        <a:rPr lang="en-US" sz="1800"/>
                        <a:t>teachers </a:t>
                      </a:r>
                      <a:endParaRPr/>
                    </a:p>
                    <a:p>
                      <a:pPr marL="0" marR="0" lvl="0" indent="0" algn="l" rtl="0">
                        <a:spcBef>
                          <a:spcPts val="0"/>
                        </a:spcBef>
                        <a:spcAft>
                          <a:spcPts val="0"/>
                        </a:spcAft>
                        <a:buNone/>
                      </a:pPr>
                      <a:r>
                        <a:rPr lang="en-US" sz="1800"/>
                        <a:t>co-workers </a:t>
                      </a:r>
                      <a:endParaRPr/>
                    </a:p>
                    <a:p>
                      <a:pPr marL="0" marR="0" lvl="0" indent="0" algn="l" rtl="0">
                        <a:spcBef>
                          <a:spcPts val="0"/>
                        </a:spcBef>
                        <a:spcAft>
                          <a:spcPts val="0"/>
                        </a:spcAft>
                        <a:buNone/>
                      </a:pPr>
                      <a:r>
                        <a:rPr lang="en-US" sz="1800"/>
                        <a:t>partners </a:t>
                      </a:r>
                      <a:endParaRPr/>
                    </a:p>
                    <a:p>
                      <a:pPr marL="0" marR="0" lvl="0" indent="0" algn="l" rtl="0">
                        <a:spcBef>
                          <a:spcPts val="0"/>
                        </a:spcBef>
                        <a:spcAft>
                          <a:spcPts val="0"/>
                        </a:spcAft>
                        <a:buNone/>
                      </a:pPr>
                      <a:r>
                        <a:rPr lang="en-US" sz="1800"/>
                        <a:t>children</a:t>
                      </a:r>
                      <a:endParaRPr sz="1800"/>
                    </a:p>
                  </a:txBody>
                  <a:tcPr marL="91450" marR="91450" marT="45725" marB="45725"/>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4"/>
          <p:cNvSpPr txBox="1">
            <a:spLocks noGrp="1"/>
          </p:cNvSpPr>
          <p:nvPr>
            <p:ph type="title"/>
          </p:nvPr>
        </p:nvSpPr>
        <p:spPr>
          <a:xfrm>
            <a:off x="304800" y="365125"/>
            <a:ext cx="3040792" cy="62121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40"/>
              <a:buFont typeface="Calibri"/>
              <a:buNone/>
            </a:pPr>
            <a:r>
              <a:rPr lang="en-US" sz="3240" b="0" i="0" u="none" strike="noStrike" cap="none">
                <a:solidFill>
                  <a:schemeClr val="lt1"/>
                </a:solidFill>
                <a:latin typeface="Calibri"/>
                <a:ea typeface="Calibri"/>
                <a:cs typeface="Calibri"/>
                <a:sym typeface="Calibri"/>
              </a:rPr>
              <a:t>Advocacy at the crossroads:</a:t>
            </a:r>
            <a:br>
              <a:rPr lang="en-US" sz="3240" b="0" i="0" u="none" strike="noStrike" cap="none">
                <a:solidFill>
                  <a:schemeClr val="lt1"/>
                </a:solidFill>
                <a:latin typeface="Calibri"/>
                <a:ea typeface="Calibri"/>
                <a:cs typeface="Calibri"/>
                <a:sym typeface="Calibri"/>
              </a:rPr>
            </a:br>
            <a:r>
              <a:rPr lang="en-US" sz="3240" b="0" i="0" u="none" strike="noStrike" cap="none">
                <a:solidFill>
                  <a:schemeClr val="lt1"/>
                </a:solidFill>
                <a:latin typeface="Calibri"/>
                <a:ea typeface="Calibri"/>
                <a:cs typeface="Calibri"/>
                <a:sym typeface="Calibri"/>
              </a:rPr>
              <a:t/>
            </a:r>
            <a:br>
              <a:rPr lang="en-US" sz="3240" b="0" i="0" u="none" strike="noStrike" cap="none">
                <a:solidFill>
                  <a:schemeClr val="lt1"/>
                </a:solidFill>
                <a:latin typeface="Calibri"/>
                <a:ea typeface="Calibri"/>
                <a:cs typeface="Calibri"/>
                <a:sym typeface="Calibri"/>
              </a:rPr>
            </a:br>
            <a:r>
              <a:rPr lang="en-US" sz="3240" b="0" i="0" u="none" strike="noStrike" cap="none">
                <a:solidFill>
                  <a:schemeClr val="lt1"/>
                </a:solidFill>
                <a:latin typeface="Calibri"/>
                <a:ea typeface="Calibri"/>
                <a:cs typeface="Calibri"/>
                <a:sym typeface="Calibri"/>
              </a:rPr>
              <a:t>Integration or </a:t>
            </a:r>
            <a:br>
              <a:rPr lang="en-US" sz="3240" b="0" i="0" u="none" strike="noStrike" cap="none">
                <a:solidFill>
                  <a:schemeClr val="lt1"/>
                </a:solidFill>
                <a:latin typeface="Calibri"/>
                <a:ea typeface="Calibri"/>
                <a:cs typeface="Calibri"/>
                <a:sym typeface="Calibri"/>
              </a:rPr>
            </a:br>
            <a:r>
              <a:rPr lang="en-US" sz="3240" b="0" i="0" u="none" strike="noStrike" cap="none">
                <a:solidFill>
                  <a:schemeClr val="lt1"/>
                </a:solidFill>
                <a:latin typeface="Calibri"/>
                <a:ea typeface="Calibri"/>
                <a:cs typeface="Calibri"/>
                <a:sym typeface="Calibri"/>
              </a:rPr>
              <a:t>confusion?</a:t>
            </a:r>
            <a:br>
              <a:rPr lang="en-US" sz="3240" b="0" i="0" u="none" strike="noStrike" cap="none">
                <a:solidFill>
                  <a:schemeClr val="lt1"/>
                </a:solidFill>
                <a:latin typeface="Calibri"/>
                <a:ea typeface="Calibri"/>
                <a:cs typeface="Calibri"/>
                <a:sym typeface="Calibri"/>
              </a:rPr>
            </a:br>
            <a:r>
              <a:rPr lang="en-US" sz="3240" b="0" i="0" u="none" strike="noStrike" cap="none">
                <a:solidFill>
                  <a:schemeClr val="lt1"/>
                </a:solidFill>
                <a:latin typeface="Calibri"/>
                <a:ea typeface="Calibri"/>
                <a:cs typeface="Calibri"/>
                <a:sym typeface="Calibri"/>
              </a:rPr>
              <a:t/>
            </a:r>
            <a:br>
              <a:rPr lang="en-US" sz="3240" b="0" i="0" u="none" strike="noStrike" cap="none">
                <a:solidFill>
                  <a:schemeClr val="lt1"/>
                </a:solidFill>
                <a:latin typeface="Calibri"/>
                <a:ea typeface="Calibri"/>
                <a:cs typeface="Calibri"/>
                <a:sym typeface="Calibri"/>
              </a:rPr>
            </a:br>
            <a:r>
              <a:rPr lang="en-US" sz="3240" b="0" i="0" u="none" strike="noStrike" cap="none">
                <a:solidFill>
                  <a:schemeClr val="lt1"/>
                </a:solidFill>
                <a:latin typeface="Calibri"/>
                <a:ea typeface="Calibri"/>
                <a:cs typeface="Calibri"/>
                <a:sym typeface="Calibri"/>
              </a:rPr>
              <a:t>Cohesion or gaps in service? </a:t>
            </a:r>
            <a:br>
              <a:rPr lang="en-US" sz="3240" b="0" i="0" u="none" strike="noStrike" cap="none">
                <a:solidFill>
                  <a:schemeClr val="lt1"/>
                </a:solidFill>
                <a:latin typeface="Calibri"/>
                <a:ea typeface="Calibri"/>
                <a:cs typeface="Calibri"/>
                <a:sym typeface="Calibri"/>
              </a:rPr>
            </a:br>
            <a:r>
              <a:rPr lang="en-US" sz="3240" b="0" i="0" u="none" strike="noStrike" cap="none">
                <a:solidFill>
                  <a:schemeClr val="lt1"/>
                </a:solidFill>
                <a:latin typeface="Calibri"/>
                <a:ea typeface="Calibri"/>
                <a:cs typeface="Calibri"/>
                <a:sym typeface="Calibri"/>
              </a:rPr>
              <a:t/>
            </a:r>
            <a:br>
              <a:rPr lang="en-US" sz="3240" b="0" i="0" u="none" strike="noStrike" cap="none">
                <a:solidFill>
                  <a:schemeClr val="lt1"/>
                </a:solidFill>
                <a:latin typeface="Calibri"/>
                <a:ea typeface="Calibri"/>
                <a:cs typeface="Calibri"/>
                <a:sym typeface="Calibri"/>
              </a:rPr>
            </a:br>
            <a:r>
              <a:rPr lang="en-US" sz="3240" b="0" i="0" u="none" strike="noStrike" cap="none">
                <a:solidFill>
                  <a:schemeClr val="lt1"/>
                </a:solidFill>
                <a:latin typeface="Calibri"/>
                <a:ea typeface="Calibri"/>
                <a:cs typeface="Calibri"/>
                <a:sym typeface="Calibri"/>
              </a:rPr>
              <a:t>Complimentary or contradictory?  </a:t>
            </a:r>
            <a:endParaRPr sz="3240" b="0" i="0" u="none" strike="noStrike" cap="none">
              <a:solidFill>
                <a:schemeClr val="lt1"/>
              </a:solidFill>
              <a:latin typeface="Calibri"/>
              <a:ea typeface="Calibri"/>
              <a:cs typeface="Calibri"/>
              <a:sym typeface="Calibri"/>
            </a:endParaRPr>
          </a:p>
        </p:txBody>
      </p:sp>
      <p:pic>
        <p:nvPicPr>
          <p:cNvPr id="442" name="Google Shape;442;p64"/>
          <p:cNvPicPr preferRelativeResize="0">
            <a:picLocks noGrp="1"/>
          </p:cNvPicPr>
          <p:nvPr>
            <p:ph type="body" idx="1"/>
          </p:nvPr>
        </p:nvPicPr>
        <p:blipFill rotWithShape="1">
          <a:blip r:embed="rId3">
            <a:alphaModFix/>
          </a:blip>
          <a:srcRect/>
          <a:stretch/>
        </p:blipFill>
        <p:spPr>
          <a:xfrm>
            <a:off x="3568013" y="409354"/>
            <a:ext cx="4865474" cy="624611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5"/>
          <p:cNvSpPr txBox="1">
            <a:spLocks noGrp="1"/>
          </p:cNvSpPr>
          <p:nvPr>
            <p:ph type="title"/>
          </p:nvPr>
        </p:nvSpPr>
        <p:spPr>
          <a:xfrm>
            <a:off x="628650" y="324029"/>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Step 1: Your own agency, its mission and role</a:t>
            </a:r>
            <a:endParaRPr sz="4400" b="0" i="0" u="none" strike="noStrike" cap="none">
              <a:solidFill>
                <a:schemeClr val="lt1"/>
              </a:solidFill>
              <a:latin typeface="Calibri"/>
              <a:ea typeface="Calibri"/>
              <a:cs typeface="Calibri"/>
              <a:sym typeface="Calibri"/>
            </a:endParaRPr>
          </a:p>
        </p:txBody>
      </p:sp>
      <p:sp>
        <p:nvSpPr>
          <p:cNvPr id="448" name="Google Shape;448;p65"/>
          <p:cNvSpPr txBox="1">
            <a:spLocks noGrp="1"/>
          </p:cNvSpPr>
          <p:nvPr>
            <p:ph type="body" idx="1"/>
          </p:nvPr>
        </p:nvSpPr>
        <p:spPr>
          <a:xfrm>
            <a:off x="406401" y="1972726"/>
            <a:ext cx="8229600" cy="4525963"/>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Take a moment to consult with members of your agency (or to think individually) about the core mission and roles your agency plays as an advocate for workers and/or survivors.</a:t>
            </a:r>
            <a:endParaRPr/>
          </a:p>
          <a:p>
            <a:pPr marL="0" marR="0" lvl="0" indent="0" algn="just"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a:t>
            </a:r>
            <a:endParaRPr/>
          </a:p>
          <a:p>
            <a:pPr marL="342900" marR="0" lvl="0" indent="-342900" algn="just"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List the name of your agency and a few of these roles in the discussion box.</a:t>
            </a: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Step 2: Estela’s case: My role</a:t>
            </a:r>
            <a:endParaRPr sz="4400" b="0" i="0" u="none" strike="noStrike" cap="none">
              <a:solidFill>
                <a:schemeClr val="lt1"/>
              </a:solidFill>
              <a:latin typeface="Calibri"/>
              <a:ea typeface="Calibri"/>
              <a:cs typeface="Calibri"/>
              <a:sym typeface="Calibri"/>
            </a:endParaRPr>
          </a:p>
        </p:txBody>
      </p:sp>
      <p:sp>
        <p:nvSpPr>
          <p:cNvPr id="454" name="Google Shape;454;p66"/>
          <p:cNvSpPr txBox="1">
            <a:spLocks noGrp="1"/>
          </p:cNvSpPr>
          <p:nvPr>
            <p:ph type="body" idx="1"/>
          </p:nvPr>
        </p:nvSpPr>
        <p:spPr>
          <a:xfrm>
            <a:off x="457200" y="1811863"/>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Thinking now about the specifics of Estela’s situation, what services or assistance could your agency provide? </a:t>
            </a:r>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State these services to people around you or list them in the dialogue box. </a:t>
            </a: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7"/>
          <p:cNvSpPr txBox="1">
            <a:spLocks noGrp="1"/>
          </p:cNvSpPr>
          <p:nvPr>
            <p:ph type="title"/>
          </p:nvPr>
        </p:nvSpPr>
        <p:spPr>
          <a:xfrm>
            <a:off x="457200" y="274638"/>
            <a:ext cx="8229600" cy="1300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Step 3: The commonalities of our capabilities</a:t>
            </a:r>
            <a:endParaRPr sz="4400" b="0" i="0" u="none" strike="noStrike" cap="none">
              <a:solidFill>
                <a:schemeClr val="lt1"/>
              </a:solidFill>
              <a:latin typeface="Calibri"/>
              <a:ea typeface="Calibri"/>
              <a:cs typeface="Calibri"/>
              <a:sym typeface="Calibri"/>
            </a:endParaRPr>
          </a:p>
        </p:txBody>
      </p:sp>
      <p:sp>
        <p:nvSpPr>
          <p:cNvPr id="460" name="Google Shape;460;p67"/>
          <p:cNvSpPr txBox="1">
            <a:spLocks noGrp="1"/>
          </p:cNvSpPr>
          <p:nvPr>
            <p:ph type="body" idx="1"/>
          </p:nvPr>
        </p:nvSpPr>
        <p:spPr>
          <a:xfrm>
            <a:off x="457200" y="2023525"/>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As you look at the ways individual agencies can contribute, where is there overlap in services? (Note these in the dialogue box.) </a:t>
            </a:r>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Is this overlap beneficial to survivors? Can it create confusion?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Step 4: Facing our limits</a:t>
            </a:r>
            <a:endParaRPr sz="4400" b="0" i="0" u="none" strike="noStrike" cap="none">
              <a:solidFill>
                <a:schemeClr val="lt1"/>
              </a:solidFill>
              <a:latin typeface="Calibri"/>
              <a:ea typeface="Calibri"/>
              <a:cs typeface="Calibri"/>
              <a:sym typeface="Calibri"/>
            </a:endParaRPr>
          </a:p>
        </p:txBody>
      </p:sp>
      <p:sp>
        <p:nvSpPr>
          <p:cNvPr id="466" name="Google Shape;466;p68"/>
          <p:cNvSpPr txBox="1">
            <a:spLocks noGrp="1"/>
          </p:cNvSpPr>
          <p:nvPr>
            <p:ph type="body" idx="1"/>
          </p:nvPr>
        </p:nvSpPr>
        <p:spPr>
          <a:xfrm>
            <a:off x="423334" y="1752597"/>
            <a:ext cx="8229600" cy="4525963"/>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Where can we identify gaps in the services we provide? Are there issues that we cannot address? Note these verbally with those around you or in the dialogue box.</a:t>
            </a:r>
            <a:endParaRPr/>
          </a:p>
          <a:p>
            <a:pPr marL="342900" marR="0" lvl="0" indent="-139700" algn="just"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just"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Thinking of survivor’s needs (those of their families, significant others, etc.), who do we, as an agency, need to work with? Note these. </a:t>
            </a: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9"/>
          <p:cNvSpPr txBox="1">
            <a:spLocks noGrp="1"/>
          </p:cNvSpPr>
          <p:nvPr>
            <p:ph type="title"/>
          </p:nvPr>
        </p:nvSpPr>
        <p:spPr>
          <a:xfrm>
            <a:off x="457200" y="274638"/>
            <a:ext cx="8229600" cy="1300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Debriefing: What have I added to my toolbox? </a:t>
            </a:r>
            <a:endParaRPr sz="4400" b="0" i="0" u="none" strike="noStrike" cap="none">
              <a:solidFill>
                <a:schemeClr val="lt1"/>
              </a:solidFill>
              <a:latin typeface="Calibri"/>
              <a:ea typeface="Calibri"/>
              <a:cs typeface="Calibri"/>
              <a:sym typeface="Calibri"/>
            </a:endParaRPr>
          </a:p>
        </p:txBody>
      </p:sp>
      <p:sp>
        <p:nvSpPr>
          <p:cNvPr id="472" name="Google Shape;472;p69"/>
          <p:cNvSpPr txBox="1">
            <a:spLocks noGrp="1"/>
          </p:cNvSpPr>
          <p:nvPr>
            <p:ph type="body" idx="1"/>
          </p:nvPr>
        </p:nvSpPr>
        <p:spPr>
          <a:xfrm>
            <a:off x="457200" y="1972726"/>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Thinking about how our work overlaps, intersects and where there are potential gaps in the services we can provide, what do I know now that I didn’t know before today? </a:t>
            </a:r>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What would I still like to learn more about as I look toward the future?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2"/>
                </a:solidFill>
                <a:latin typeface="Verdana"/>
                <a:ea typeface="Verdana"/>
                <a:cs typeface="Verdana"/>
                <a:sym typeface="Verdana"/>
              </a:rPr>
              <a:t>58</a:t>
            </a:fld>
            <a:endParaRPr sz="1200">
              <a:solidFill>
                <a:schemeClr val="lt2"/>
              </a:solidFill>
              <a:latin typeface="Verdana"/>
              <a:ea typeface="Verdana"/>
              <a:cs typeface="Verdana"/>
              <a:sym typeface="Verdana"/>
            </a:endParaRPr>
          </a:p>
        </p:txBody>
      </p:sp>
      <p:pic>
        <p:nvPicPr>
          <p:cNvPr id="479" name="Google Shape;479;p70"/>
          <p:cNvPicPr preferRelativeResize="0"/>
          <p:nvPr/>
        </p:nvPicPr>
        <p:blipFill rotWithShape="1">
          <a:blip r:embed="rId3">
            <a:alphaModFix/>
          </a:blip>
          <a:srcRect/>
          <a:stretch/>
        </p:blipFill>
        <p:spPr>
          <a:xfrm>
            <a:off x="6464300" y="2616200"/>
            <a:ext cx="2109788" cy="4013200"/>
          </a:xfrm>
          <a:prstGeom prst="rect">
            <a:avLst/>
          </a:prstGeom>
          <a:noFill/>
          <a:ln>
            <a:noFill/>
          </a:ln>
        </p:spPr>
      </p:pic>
      <p:sp>
        <p:nvSpPr>
          <p:cNvPr id="480" name="Google Shape;480;p70"/>
          <p:cNvSpPr txBox="1"/>
          <p:nvPr/>
        </p:nvSpPr>
        <p:spPr>
          <a:xfrm>
            <a:off x="592668" y="643467"/>
            <a:ext cx="7662760"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lt1"/>
                </a:solidFill>
                <a:latin typeface="Calibri"/>
                <a:ea typeface="Calibri"/>
                <a:cs typeface="Calibri"/>
                <a:sym typeface="Calibri"/>
              </a:rPr>
              <a:t>Preparing for an ICE encounter;</a:t>
            </a:r>
            <a:br>
              <a:rPr lang="en-US" sz="4400">
                <a:solidFill>
                  <a:schemeClr val="lt1"/>
                </a:solidFill>
                <a:latin typeface="Calibri"/>
                <a:ea typeface="Calibri"/>
                <a:cs typeface="Calibri"/>
                <a:sym typeface="Calibri"/>
              </a:rPr>
            </a:br>
            <a:r>
              <a:rPr lang="en-US" sz="4400">
                <a:solidFill>
                  <a:schemeClr val="lt1"/>
                </a:solidFill>
                <a:latin typeface="Calibri"/>
                <a:ea typeface="Calibri"/>
                <a:cs typeface="Calibri"/>
                <a:sym typeface="Calibri"/>
              </a:rPr>
              <a:t>Things to know</a:t>
            </a:r>
            <a:endParaRPr sz="44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What do I need to Know?</a:t>
            </a:r>
            <a:endParaRPr sz="4400" b="0" i="0" u="none" strike="noStrike" cap="none">
              <a:solidFill>
                <a:schemeClr val="lt1"/>
              </a:solidFill>
              <a:latin typeface="Calibri"/>
              <a:ea typeface="Calibri"/>
              <a:cs typeface="Calibri"/>
              <a:sym typeface="Calibri"/>
            </a:endParaRPr>
          </a:p>
        </p:txBody>
      </p:sp>
      <p:sp>
        <p:nvSpPr>
          <p:cNvPr id="487" name="Google Shape;487;p71"/>
          <p:cNvSpPr txBox="1">
            <a:spLocks noGrp="1"/>
          </p:cNvSpPr>
          <p:nvPr>
            <p:ph type="body" idx="1"/>
          </p:nvPr>
        </p:nvSpPr>
        <p:spPr>
          <a:xfrm>
            <a:off x="406400" y="1532468"/>
            <a:ext cx="8452217" cy="5081286"/>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2720"/>
              <a:buFont typeface="Noto Sans Symbols"/>
              <a:buChar char="●"/>
            </a:pPr>
            <a:r>
              <a:rPr lang="en-US" sz="2720" b="0" i="0" u="none" strike="noStrike" cap="none">
                <a:solidFill>
                  <a:schemeClr val="lt1"/>
                </a:solidFill>
                <a:latin typeface="Calibri"/>
                <a:ea typeface="Calibri"/>
                <a:cs typeface="Calibri"/>
                <a:sym typeface="Calibri"/>
              </a:rPr>
              <a:t>Prior encounters with ICE</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Prior orders of removal</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Severe prior immigration violations</a:t>
            </a:r>
            <a:endParaRPr/>
          </a:p>
          <a:p>
            <a:pPr marL="342900" marR="0" lvl="0" indent="-342900" algn="l" rtl="0">
              <a:lnSpc>
                <a:spcPct val="80000"/>
              </a:lnSpc>
              <a:spcBef>
                <a:spcPts val="544"/>
              </a:spcBef>
              <a:spcAft>
                <a:spcPts val="0"/>
              </a:spcAft>
              <a:buClr>
                <a:schemeClr val="lt1"/>
              </a:buClr>
              <a:buSzPts val="2720"/>
              <a:buFont typeface="Noto Sans Symbols"/>
              <a:buChar char="●"/>
            </a:pPr>
            <a:r>
              <a:rPr lang="en-US" sz="2720" b="0" i="0" u="none" strike="noStrike" cap="none">
                <a:solidFill>
                  <a:schemeClr val="lt1"/>
                </a:solidFill>
                <a:latin typeface="Calibri"/>
                <a:ea typeface="Calibri"/>
                <a:cs typeface="Calibri"/>
                <a:sym typeface="Calibri"/>
              </a:rPr>
              <a:t>Encounters with the criminal system</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Arrests</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Charges</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Convictions of certain crimes (aggravated felonies)</a:t>
            </a:r>
            <a:endParaRPr/>
          </a:p>
          <a:p>
            <a:pPr marL="342900" marR="0" lvl="0" indent="-342900" algn="l" rtl="0">
              <a:lnSpc>
                <a:spcPct val="80000"/>
              </a:lnSpc>
              <a:spcBef>
                <a:spcPts val="544"/>
              </a:spcBef>
              <a:spcAft>
                <a:spcPts val="0"/>
              </a:spcAft>
              <a:buClr>
                <a:schemeClr val="lt1"/>
              </a:buClr>
              <a:buSzPts val="2720"/>
              <a:buFont typeface="Noto Sans Symbols"/>
              <a:buChar char="●"/>
            </a:pPr>
            <a:r>
              <a:rPr lang="en-US" sz="2720" b="0" i="0" u="none" strike="noStrike" cap="none">
                <a:solidFill>
                  <a:schemeClr val="lt1"/>
                </a:solidFill>
                <a:latin typeface="Calibri"/>
                <a:ea typeface="Calibri"/>
                <a:cs typeface="Calibri"/>
                <a:sym typeface="Calibri"/>
              </a:rPr>
              <a:t>Encounters with DOT or Gov’ Agencies</a:t>
            </a:r>
            <a:endParaRPr sz="2720" b="0" i="0" u="none" strike="noStrike" cap="none">
              <a:solidFill>
                <a:schemeClr val="lt1"/>
              </a:solidFill>
              <a:latin typeface="Calibri"/>
              <a:ea typeface="Calibri"/>
              <a:cs typeface="Calibri"/>
              <a:sym typeface="Calibri"/>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Using false papers to obtain license</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Attempting to use false papers to obtain drivers license</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Renewing license with REAL identity after obtaining immigration relief</a:t>
            </a:r>
            <a:endParaRPr/>
          </a:p>
          <a:p>
            <a:pPr marL="742950" marR="0" lvl="1" indent="-285750" algn="l" rtl="0">
              <a:lnSpc>
                <a:spcPct val="80000"/>
              </a:lnSpc>
              <a:spcBef>
                <a:spcPts val="476"/>
              </a:spcBef>
              <a:spcAft>
                <a:spcPts val="0"/>
              </a:spcAft>
              <a:buClr>
                <a:schemeClr val="lt1"/>
              </a:buClr>
              <a:buSzPts val="2380"/>
              <a:buFont typeface="Noto Sans Symbols"/>
              <a:buChar char="●"/>
            </a:pPr>
            <a:r>
              <a:rPr lang="en-US" sz="2380" b="0" i="0" u="none" strike="noStrike" cap="none">
                <a:solidFill>
                  <a:schemeClr val="lt1"/>
                </a:solidFill>
                <a:latin typeface="Calibri"/>
                <a:ea typeface="Calibri"/>
                <a:cs typeface="Calibri"/>
                <a:sym typeface="Calibri"/>
              </a:rPr>
              <a:t>I-9!!!!! Employer verification</a:t>
            </a:r>
            <a:endParaRPr sz="2380" b="0" i="0" u="none" strike="noStrike" cap="none">
              <a:solidFill>
                <a:schemeClr val="lt1"/>
              </a:solidFill>
              <a:latin typeface="Calibri"/>
              <a:ea typeface="Calibri"/>
              <a:cs typeface="Calibri"/>
              <a:sym typeface="Calibri"/>
            </a:endParaRPr>
          </a:p>
          <a:p>
            <a:pPr marL="342900" marR="0" lvl="0" indent="-170180" algn="l" rtl="0">
              <a:lnSpc>
                <a:spcPct val="80000"/>
              </a:lnSpc>
              <a:spcBef>
                <a:spcPts val="544"/>
              </a:spcBef>
              <a:spcAft>
                <a:spcPts val="0"/>
              </a:spcAft>
              <a:buClr>
                <a:schemeClr val="lt1"/>
              </a:buClr>
              <a:buSzPts val="2720"/>
              <a:buFont typeface="Arial"/>
              <a:buNone/>
            </a:pPr>
            <a:endParaRPr sz="272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Federal Agencies</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Department of Labor (DOL)</a:t>
            </a:r>
            <a:endParaRPr sz="3959" b="0" i="0" u="none" strike="noStrike" cap="none">
              <a:solidFill>
                <a:schemeClr val="lt1"/>
              </a:solidFill>
              <a:latin typeface="Calibri"/>
              <a:ea typeface="Calibri"/>
              <a:cs typeface="Calibri"/>
              <a:sym typeface="Calibri"/>
            </a:endParaRPr>
          </a:p>
        </p:txBody>
      </p:sp>
      <p:sp>
        <p:nvSpPr>
          <p:cNvPr id="127" name="Google Shape;12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Occupational Safety and Health Administration</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Save Lives</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Prevent injuries</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Protect the health of America’s workers</a:t>
            </a:r>
            <a:endParaRPr sz="2800" b="0" i="0" u="none" strike="noStrike" cap="none">
              <a:solidFill>
                <a:schemeClr val="lt1"/>
              </a:solidFill>
              <a:latin typeface="Calibri"/>
              <a:ea typeface="Calibri"/>
              <a:cs typeface="Calibri"/>
              <a:sym typeface="Calibri"/>
            </a:endParaRPr>
          </a:p>
        </p:txBody>
      </p:sp>
      <p:sp>
        <p:nvSpPr>
          <p:cNvPr id="128" name="Google Shape;128;p18"/>
          <p:cNvSpPr/>
          <p:nvPr/>
        </p:nvSpPr>
        <p:spPr>
          <a:xfrm>
            <a:off x="2670227" y="4455035"/>
            <a:ext cx="3711326" cy="1836523"/>
          </a:xfrm>
          <a:prstGeom prst="rect">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grpSp>
        <p:nvGrpSpPr>
          <p:cNvPr id="493" name="Google Shape;493;p72"/>
          <p:cNvGrpSpPr/>
          <p:nvPr/>
        </p:nvGrpSpPr>
        <p:grpSpPr>
          <a:xfrm>
            <a:off x="1095162" y="1329260"/>
            <a:ext cx="6853114" cy="5257800"/>
            <a:chOff x="316229" y="0"/>
            <a:chExt cx="6853114" cy="5257800"/>
          </a:xfrm>
        </p:grpSpPr>
        <p:sp>
          <p:nvSpPr>
            <p:cNvPr id="494" name="Google Shape;494;p72"/>
            <p:cNvSpPr/>
            <p:nvPr/>
          </p:nvSpPr>
          <p:spPr>
            <a:xfrm>
              <a:off x="4571990" y="3575304"/>
              <a:ext cx="2597353" cy="1682496"/>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2"/>
            <p:cNvSpPr txBox="1"/>
            <p:nvPr/>
          </p:nvSpPr>
          <p:spPr>
            <a:xfrm>
              <a:off x="5388155" y="4032887"/>
              <a:ext cx="1744229" cy="1187954"/>
            </a:xfrm>
            <a:prstGeom prst="rect">
              <a:avLst/>
            </a:prstGeom>
            <a:noFill/>
            <a:ln>
              <a:noFill/>
            </a:ln>
          </p:spPr>
          <p:txBody>
            <a:bodyPr spcFirstLastPara="1" wrap="square" lIns="87625" tIns="87625" rIns="87625" bIns="87625" anchor="t" anchorCtr="0">
              <a:noAutofit/>
            </a:bodyPr>
            <a:lstStyle/>
            <a:p>
              <a:pPr marL="171450" marR="0" lvl="1" indent="-171450" algn="l" rtl="0">
                <a:lnSpc>
                  <a:spcPct val="90000"/>
                </a:lnSpc>
                <a:spcBef>
                  <a:spcPts val="0"/>
                </a:spcBef>
                <a:spcAft>
                  <a:spcPts val="0"/>
                </a:spcAft>
                <a:buClr>
                  <a:schemeClr val="lt1"/>
                </a:buClr>
                <a:buSzPts val="1800"/>
                <a:buFont typeface="Garamond"/>
                <a:buChar char="•"/>
              </a:pPr>
              <a:r>
                <a:rPr lang="en-US" sz="1800" b="0" i="0" u="none" strike="noStrike" cap="none">
                  <a:solidFill>
                    <a:schemeClr val="lt1"/>
                  </a:solidFill>
                  <a:latin typeface="Garamond"/>
                  <a:ea typeface="Garamond"/>
                  <a:cs typeface="Garamond"/>
                  <a:sym typeface="Garamond"/>
                </a:rPr>
                <a:t>LEGAL RESPONSE</a:t>
              </a:r>
              <a:endParaRPr sz="1800" b="0" i="0" u="none" strike="noStrike" cap="none">
                <a:solidFill>
                  <a:schemeClr val="lt1"/>
                </a:solidFill>
                <a:latin typeface="Garamond"/>
                <a:ea typeface="Garamond"/>
                <a:cs typeface="Garamond"/>
                <a:sym typeface="Garamond"/>
              </a:endParaRPr>
            </a:p>
          </p:txBody>
        </p:sp>
        <p:sp>
          <p:nvSpPr>
            <p:cNvPr id="496" name="Google Shape;496;p72"/>
            <p:cNvSpPr/>
            <p:nvPr/>
          </p:nvSpPr>
          <p:spPr>
            <a:xfrm>
              <a:off x="316229" y="3575304"/>
              <a:ext cx="2597353" cy="1682496"/>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2"/>
            <p:cNvSpPr txBox="1"/>
            <p:nvPr/>
          </p:nvSpPr>
          <p:spPr>
            <a:xfrm>
              <a:off x="353188" y="4032887"/>
              <a:ext cx="1744229" cy="1187954"/>
            </a:xfrm>
            <a:prstGeom prst="rect">
              <a:avLst/>
            </a:prstGeom>
            <a:noFill/>
            <a:ln>
              <a:noFill/>
            </a:ln>
          </p:spPr>
          <p:txBody>
            <a:bodyPr spcFirstLastPara="1" wrap="square" lIns="87625" tIns="87625" rIns="87625" bIns="87625" anchor="t" anchorCtr="0">
              <a:noAutofit/>
            </a:bodyPr>
            <a:lstStyle/>
            <a:p>
              <a:pPr marL="171450" marR="0" lvl="1" indent="-171450" algn="l" rtl="0">
                <a:lnSpc>
                  <a:spcPct val="90000"/>
                </a:lnSpc>
                <a:spcBef>
                  <a:spcPts val="0"/>
                </a:spcBef>
                <a:spcAft>
                  <a:spcPts val="0"/>
                </a:spcAft>
                <a:buClr>
                  <a:schemeClr val="lt1"/>
                </a:buClr>
                <a:buSzPts val="1800"/>
                <a:buFont typeface="Garamond"/>
                <a:buChar char="•"/>
              </a:pPr>
              <a:r>
                <a:rPr lang="en-US" sz="1800" b="0" i="0" u="none" strike="noStrike" cap="none">
                  <a:solidFill>
                    <a:schemeClr val="lt1"/>
                  </a:solidFill>
                  <a:latin typeface="Garamond"/>
                  <a:ea typeface="Garamond"/>
                  <a:cs typeface="Garamond"/>
                  <a:sym typeface="Garamond"/>
                </a:rPr>
                <a:t>SYSTEMIC RESPONSE</a:t>
              </a:r>
              <a:endParaRPr sz="1800" b="0" i="0" u="none" strike="noStrike" cap="none">
                <a:solidFill>
                  <a:schemeClr val="lt1"/>
                </a:solidFill>
                <a:latin typeface="Garamond"/>
                <a:ea typeface="Garamond"/>
                <a:cs typeface="Garamond"/>
                <a:sym typeface="Garamond"/>
              </a:endParaRPr>
            </a:p>
          </p:txBody>
        </p:sp>
        <p:sp>
          <p:nvSpPr>
            <p:cNvPr id="498" name="Google Shape;498;p72"/>
            <p:cNvSpPr/>
            <p:nvPr/>
          </p:nvSpPr>
          <p:spPr>
            <a:xfrm>
              <a:off x="4554016" y="0"/>
              <a:ext cx="2597353" cy="1682496"/>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2"/>
            <p:cNvSpPr txBox="1"/>
            <p:nvPr/>
          </p:nvSpPr>
          <p:spPr>
            <a:xfrm>
              <a:off x="5370181" y="36959"/>
              <a:ext cx="1744229" cy="1187954"/>
            </a:xfrm>
            <a:prstGeom prst="rect">
              <a:avLst/>
            </a:prstGeom>
            <a:noFill/>
            <a:ln>
              <a:noFill/>
            </a:ln>
          </p:spPr>
          <p:txBody>
            <a:bodyPr spcFirstLastPara="1" wrap="square" lIns="87625" tIns="87625" rIns="87625" bIns="87625" anchor="t" anchorCtr="0">
              <a:noAutofit/>
            </a:bodyPr>
            <a:lstStyle/>
            <a:p>
              <a:pPr marL="171450" marR="0" lvl="1" indent="-171450" algn="l" rtl="0">
                <a:lnSpc>
                  <a:spcPct val="90000"/>
                </a:lnSpc>
                <a:spcBef>
                  <a:spcPts val="0"/>
                </a:spcBef>
                <a:spcAft>
                  <a:spcPts val="0"/>
                </a:spcAft>
                <a:buClr>
                  <a:schemeClr val="lt1"/>
                </a:buClr>
                <a:buSzPts val="1800"/>
                <a:buFont typeface="Garamond"/>
                <a:buChar char="•"/>
              </a:pPr>
              <a:r>
                <a:rPr lang="en-US" sz="1800" b="0" i="0" u="none" strike="noStrike" cap="none">
                  <a:solidFill>
                    <a:schemeClr val="lt1"/>
                  </a:solidFill>
                  <a:latin typeface="Garamond"/>
                  <a:ea typeface="Garamond"/>
                  <a:cs typeface="Garamond"/>
                  <a:sym typeface="Garamond"/>
                </a:rPr>
                <a:t>EMPLOYERS</a:t>
              </a:r>
              <a:endParaRPr sz="1800" b="0" i="0" u="none" strike="noStrike" cap="none">
                <a:solidFill>
                  <a:schemeClr val="lt1"/>
                </a:solidFill>
                <a:latin typeface="Garamond"/>
                <a:ea typeface="Garamond"/>
                <a:cs typeface="Garamond"/>
                <a:sym typeface="Garamond"/>
              </a:endParaRPr>
            </a:p>
            <a:p>
              <a:pPr marL="171450" marR="0" lvl="1" indent="-171450" algn="l" rtl="0">
                <a:lnSpc>
                  <a:spcPct val="90000"/>
                </a:lnSpc>
                <a:spcBef>
                  <a:spcPts val="270"/>
                </a:spcBef>
                <a:spcAft>
                  <a:spcPts val="0"/>
                </a:spcAft>
                <a:buClr>
                  <a:schemeClr val="lt1"/>
                </a:buClr>
                <a:buSzPts val="1800"/>
                <a:buFont typeface="Garamond"/>
                <a:buChar char="•"/>
              </a:pPr>
              <a:r>
                <a:rPr lang="en-US" sz="1800" b="0" i="0" u="none" strike="noStrike" cap="none">
                  <a:solidFill>
                    <a:schemeClr val="lt1"/>
                  </a:solidFill>
                  <a:latin typeface="Garamond"/>
                  <a:ea typeface="Garamond"/>
                  <a:cs typeface="Garamond"/>
                  <a:sym typeface="Garamond"/>
                </a:rPr>
                <a:t>UNIONS</a:t>
              </a:r>
              <a:endParaRPr sz="1800" b="0" i="0" u="none" strike="noStrike" cap="none">
                <a:solidFill>
                  <a:schemeClr val="lt1"/>
                </a:solidFill>
                <a:latin typeface="Garamond"/>
                <a:ea typeface="Garamond"/>
                <a:cs typeface="Garamond"/>
                <a:sym typeface="Garamond"/>
              </a:endParaRPr>
            </a:p>
          </p:txBody>
        </p:sp>
        <p:sp>
          <p:nvSpPr>
            <p:cNvPr id="500" name="Google Shape;500;p72"/>
            <p:cNvSpPr/>
            <p:nvPr/>
          </p:nvSpPr>
          <p:spPr>
            <a:xfrm>
              <a:off x="316229" y="0"/>
              <a:ext cx="2597353" cy="1682496"/>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2"/>
            <p:cNvSpPr txBox="1"/>
            <p:nvPr/>
          </p:nvSpPr>
          <p:spPr>
            <a:xfrm>
              <a:off x="353188" y="36959"/>
              <a:ext cx="1744229" cy="1187954"/>
            </a:xfrm>
            <a:prstGeom prst="rect">
              <a:avLst/>
            </a:prstGeom>
            <a:noFill/>
            <a:ln>
              <a:noFill/>
            </a:ln>
          </p:spPr>
          <p:txBody>
            <a:bodyPr spcFirstLastPara="1" wrap="square" lIns="87625" tIns="87625" rIns="87625" bIns="87625" anchor="t" anchorCtr="0">
              <a:noAutofit/>
            </a:bodyPr>
            <a:lstStyle/>
            <a:p>
              <a:pPr marL="171450" marR="0" lvl="1" indent="-171450" algn="l" rtl="0">
                <a:lnSpc>
                  <a:spcPct val="90000"/>
                </a:lnSpc>
                <a:spcBef>
                  <a:spcPts val="0"/>
                </a:spcBef>
                <a:spcAft>
                  <a:spcPts val="0"/>
                </a:spcAft>
                <a:buClr>
                  <a:schemeClr val="lt1"/>
                </a:buClr>
                <a:buSzPts val="1800"/>
                <a:buFont typeface="Garamond"/>
                <a:buChar char="•"/>
              </a:pPr>
              <a:r>
                <a:rPr lang="en-US" sz="1800" b="0" i="0" u="none" strike="noStrike" cap="none">
                  <a:solidFill>
                    <a:schemeClr val="lt1"/>
                  </a:solidFill>
                  <a:latin typeface="Garamond"/>
                  <a:ea typeface="Garamond"/>
                  <a:cs typeface="Garamond"/>
                  <a:sym typeface="Garamond"/>
                </a:rPr>
                <a:t>SA ADVOCATES</a:t>
              </a:r>
              <a:endParaRPr sz="1800" b="0" i="0" u="none" strike="noStrike" cap="none">
                <a:solidFill>
                  <a:schemeClr val="lt1"/>
                </a:solidFill>
                <a:latin typeface="Garamond"/>
                <a:ea typeface="Garamond"/>
                <a:cs typeface="Garamond"/>
                <a:sym typeface="Garamond"/>
              </a:endParaRPr>
            </a:p>
          </p:txBody>
        </p:sp>
        <p:sp>
          <p:nvSpPr>
            <p:cNvPr id="502" name="Google Shape;502;p72"/>
            <p:cNvSpPr/>
            <p:nvPr/>
          </p:nvSpPr>
          <p:spPr>
            <a:xfrm>
              <a:off x="1404594" y="299694"/>
              <a:ext cx="2276627" cy="227662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2"/>
            <p:cNvSpPr txBox="1"/>
            <p:nvPr/>
          </p:nvSpPr>
          <p:spPr>
            <a:xfrm>
              <a:off x="2071403" y="966503"/>
              <a:ext cx="1609818" cy="160981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DIRECT SERVICES, COUNSELING, ADVOCACY </a:t>
              </a:r>
              <a:endParaRPr sz="1600">
                <a:solidFill>
                  <a:schemeClr val="lt1"/>
                </a:solidFill>
                <a:latin typeface="Calibri"/>
                <a:ea typeface="Calibri"/>
                <a:cs typeface="Calibri"/>
                <a:sym typeface="Calibri"/>
              </a:endParaRPr>
            </a:p>
          </p:txBody>
        </p:sp>
        <p:sp>
          <p:nvSpPr>
            <p:cNvPr id="504" name="Google Shape;504;p72"/>
            <p:cNvSpPr/>
            <p:nvPr/>
          </p:nvSpPr>
          <p:spPr>
            <a:xfrm rot="5400000">
              <a:off x="3786378" y="299694"/>
              <a:ext cx="2276627" cy="227662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2"/>
            <p:cNvSpPr txBox="1"/>
            <p:nvPr/>
          </p:nvSpPr>
          <p:spPr>
            <a:xfrm>
              <a:off x="3786378" y="966503"/>
              <a:ext cx="1609818" cy="160981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CAN PREVENT, MODIFY CONDITIONS, REMOVE –FIRE HARASSER ETC</a:t>
              </a:r>
              <a:endParaRPr sz="1600">
                <a:solidFill>
                  <a:schemeClr val="lt1"/>
                </a:solidFill>
                <a:latin typeface="Calibri"/>
                <a:ea typeface="Calibri"/>
                <a:cs typeface="Calibri"/>
                <a:sym typeface="Calibri"/>
              </a:endParaRPr>
            </a:p>
          </p:txBody>
        </p:sp>
        <p:sp>
          <p:nvSpPr>
            <p:cNvPr id="506" name="Google Shape;506;p72"/>
            <p:cNvSpPr/>
            <p:nvPr/>
          </p:nvSpPr>
          <p:spPr>
            <a:xfrm rot="10800000">
              <a:off x="3786378" y="2681478"/>
              <a:ext cx="2276627" cy="227662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2"/>
            <p:cNvSpPr txBox="1"/>
            <p:nvPr/>
          </p:nvSpPr>
          <p:spPr>
            <a:xfrm>
              <a:off x="3786378" y="2681478"/>
              <a:ext cx="1609818" cy="160981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EEOC, EMPLOYMENT LAWYERS, IMMIGRATION CRIMINAL OR CIVIL REMDIES</a:t>
              </a:r>
              <a:endParaRPr sz="1600">
                <a:solidFill>
                  <a:schemeClr val="lt1"/>
                </a:solidFill>
                <a:latin typeface="Calibri"/>
                <a:ea typeface="Calibri"/>
                <a:cs typeface="Calibri"/>
                <a:sym typeface="Calibri"/>
              </a:endParaRPr>
            </a:p>
          </p:txBody>
        </p:sp>
        <p:sp>
          <p:nvSpPr>
            <p:cNvPr id="508" name="Google Shape;508;p72"/>
            <p:cNvSpPr/>
            <p:nvPr/>
          </p:nvSpPr>
          <p:spPr>
            <a:xfrm rot="-5400000">
              <a:off x="1404594" y="2681478"/>
              <a:ext cx="2276627" cy="2276627"/>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2"/>
            <p:cNvSpPr txBox="1"/>
            <p:nvPr/>
          </p:nvSpPr>
          <p:spPr>
            <a:xfrm>
              <a:off x="2071403" y="2681478"/>
              <a:ext cx="1609818" cy="160981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LAW ENFORCEMENT, HOSPITALS, </a:t>
              </a:r>
              <a:endParaRPr sz="1600">
                <a:solidFill>
                  <a:schemeClr val="lt1"/>
                </a:solidFill>
                <a:latin typeface="Calibri"/>
                <a:ea typeface="Calibri"/>
                <a:cs typeface="Calibri"/>
                <a:sym typeface="Calibri"/>
              </a:endParaRPr>
            </a:p>
          </p:txBody>
        </p:sp>
        <p:sp>
          <p:nvSpPr>
            <p:cNvPr id="510" name="Google Shape;510;p72"/>
            <p:cNvSpPr/>
            <p:nvPr/>
          </p:nvSpPr>
          <p:spPr>
            <a:xfrm>
              <a:off x="3340779" y="2155698"/>
              <a:ext cx="786041" cy="683514"/>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2"/>
            <p:cNvSpPr/>
            <p:nvPr/>
          </p:nvSpPr>
          <p:spPr>
            <a:xfrm rot="10800000">
              <a:off x="3340779" y="2418588"/>
              <a:ext cx="786041" cy="683514"/>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72"/>
          <p:cNvSpPr txBox="1"/>
          <p:nvPr/>
        </p:nvSpPr>
        <p:spPr>
          <a:xfrm>
            <a:off x="287867" y="84665"/>
            <a:ext cx="819573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INFORMAL HELP SEEKING BEHAVIOR</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MUST INVOLVE THE COMMUNITY</a:t>
            </a:r>
            <a:endParaRPr sz="240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3"/>
          <p:cNvSpPr txBox="1">
            <a:spLocks noGrp="1"/>
          </p:cNvSpPr>
          <p:nvPr>
            <p:ph type="title"/>
          </p:nvPr>
        </p:nvSpPr>
        <p:spPr>
          <a:xfrm>
            <a:off x="779463" y="1600200"/>
            <a:ext cx="7583487" cy="415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8000"/>
              <a:buFont typeface="Calibri"/>
              <a:buNone/>
            </a:pPr>
            <a:r>
              <a:rPr lang="en-US" sz="8000" b="0" i="0" u="none" strike="noStrike" cap="none">
                <a:solidFill>
                  <a:schemeClr val="lt1"/>
                </a:solidFill>
                <a:latin typeface="Calibri"/>
                <a:ea typeface="Calibri"/>
                <a:cs typeface="Calibri"/>
                <a:sym typeface="Calibri"/>
              </a:rPr>
              <a:t>QUESTIONS?</a:t>
            </a:r>
            <a:r>
              <a:rPr lang="en-US" sz="8000" b="0" i="0" u="none" strike="noStrike" cap="none">
                <a:solidFill>
                  <a:schemeClr val="lt1"/>
                </a:solidFill>
                <a:latin typeface="Trebuchet MS"/>
                <a:ea typeface="Trebuchet MS"/>
                <a:cs typeface="Trebuchet MS"/>
                <a:sym typeface="Trebuchet MS"/>
              </a:rPr>
              <a:t/>
            </a:r>
            <a:br>
              <a:rPr lang="en-US" sz="8000" b="0" i="0" u="none" strike="noStrike" cap="none">
                <a:solidFill>
                  <a:schemeClr val="lt1"/>
                </a:solidFill>
                <a:latin typeface="Trebuchet MS"/>
                <a:ea typeface="Trebuchet MS"/>
                <a:cs typeface="Trebuchet MS"/>
                <a:sym typeface="Trebuchet MS"/>
              </a:rPr>
            </a:br>
            <a:r>
              <a:rPr lang="en-US" sz="8000" b="0" i="0" u="none" strike="noStrike" cap="none">
                <a:solidFill>
                  <a:schemeClr val="lt1"/>
                </a:solidFill>
                <a:latin typeface="Trebuchet MS"/>
                <a:ea typeface="Trebuchet MS"/>
                <a:cs typeface="Trebuchet MS"/>
                <a:sym typeface="Trebuchet MS"/>
              </a:rPr>
              <a:t/>
            </a:r>
            <a:br>
              <a:rPr lang="en-US" sz="8000" b="0" i="0" u="none" strike="noStrike" cap="none">
                <a:solidFill>
                  <a:schemeClr val="lt1"/>
                </a:solidFill>
                <a:latin typeface="Trebuchet MS"/>
                <a:ea typeface="Trebuchet MS"/>
                <a:cs typeface="Trebuchet MS"/>
                <a:sym typeface="Trebuchet MS"/>
              </a:rPr>
            </a:br>
            <a:endParaRPr sz="8000" b="0" i="0" u="none" strike="noStrike" cap="none">
              <a:solidFill>
                <a:schemeClr val="lt1"/>
              </a:solidFill>
              <a:latin typeface="Trebuchet MS"/>
              <a:ea typeface="Trebuchet MS"/>
              <a:cs typeface="Trebuchet MS"/>
              <a:sym typeface="Trebuchet MS"/>
            </a:endParaRPr>
          </a:p>
        </p:txBody>
      </p:sp>
      <p:sp>
        <p:nvSpPr>
          <p:cNvPr id="518" name="Google Shape;518;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2"/>
                </a:solidFill>
                <a:latin typeface="Verdana"/>
                <a:ea typeface="Verdana"/>
                <a:cs typeface="Verdana"/>
                <a:sym typeface="Verdana"/>
              </a:rPr>
              <a:t>61</a:t>
            </a:fld>
            <a:endParaRPr sz="1200">
              <a:solidFill>
                <a:schemeClr val="lt2"/>
              </a:solidFill>
              <a:latin typeface="Verdana"/>
              <a:ea typeface="Verdana"/>
              <a:cs typeface="Verdana"/>
              <a:sym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4"/>
          <p:cNvSpPr txBox="1">
            <a:spLocks noGrp="1"/>
          </p:cNvSpPr>
          <p:nvPr>
            <p:ph type="body" idx="1"/>
          </p:nvPr>
        </p:nvSpPr>
        <p:spPr>
          <a:xfrm>
            <a:off x="457200" y="571500"/>
            <a:ext cx="8229600" cy="5554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8000"/>
              <a:buFont typeface="Arial"/>
              <a:buNone/>
            </a:pPr>
            <a:endParaRPr sz="8000" b="0" i="0" u="none" strike="noStrike" cap="none">
              <a:solidFill>
                <a:schemeClr val="lt1"/>
              </a:solidFill>
              <a:latin typeface="Calibri"/>
              <a:ea typeface="Calibri"/>
              <a:cs typeface="Calibri"/>
              <a:sym typeface="Calibri"/>
            </a:endParaRPr>
          </a:p>
          <a:p>
            <a:pPr marL="0" marR="0" lvl="0" indent="0" algn="ctr" rtl="0">
              <a:spcBef>
                <a:spcPts val="1600"/>
              </a:spcBef>
              <a:spcAft>
                <a:spcPts val="0"/>
              </a:spcAft>
              <a:buClr>
                <a:schemeClr val="lt1"/>
              </a:buClr>
              <a:buSzPts val="8000"/>
              <a:buFont typeface="Arial"/>
              <a:buNone/>
            </a:pPr>
            <a:r>
              <a:rPr lang="en-US" sz="8000" b="0" i="0" u="none" strike="noStrike" cap="none">
                <a:solidFill>
                  <a:schemeClr val="lt1"/>
                </a:solidFill>
                <a:latin typeface="Calibri"/>
                <a:ea typeface="Calibri"/>
                <a:cs typeface="Calibri"/>
                <a:sym typeface="Calibri"/>
              </a:rPr>
              <a:t>    Coming up!</a:t>
            </a:r>
            <a:endParaRPr/>
          </a:p>
        </p:txBody>
      </p:sp>
      <p:pic>
        <p:nvPicPr>
          <p:cNvPr id="524" name="Google Shape;524;p74"/>
          <p:cNvPicPr preferRelativeResize="0"/>
          <p:nvPr/>
        </p:nvPicPr>
        <p:blipFill rotWithShape="1">
          <a:blip r:embed="rId3">
            <a:alphaModFix/>
          </a:blip>
          <a:srcRect/>
          <a:stretch/>
        </p:blipFill>
        <p:spPr>
          <a:xfrm>
            <a:off x="0" y="120946"/>
            <a:ext cx="1841500" cy="657642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ROUND TABLE</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IN PERSON MEETING</a:t>
            </a:r>
            <a:endParaRPr sz="3959" b="0" i="0" u="none" strike="noStrike" cap="none">
              <a:solidFill>
                <a:schemeClr val="lt1"/>
              </a:solidFill>
              <a:latin typeface="Calibri"/>
              <a:ea typeface="Calibri"/>
              <a:cs typeface="Calibri"/>
              <a:sym typeface="Calibri"/>
            </a:endParaRPr>
          </a:p>
        </p:txBody>
      </p:sp>
      <p:pic>
        <p:nvPicPr>
          <p:cNvPr id="530" name="Google Shape;530;p75"/>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a:ext>
            </a:extLst>
          </a:blip>
          <a:srcRect/>
          <a:stretch/>
        </p:blipFill>
        <p:spPr>
          <a:xfrm>
            <a:off x="457200" y="1600200"/>
            <a:ext cx="8229600" cy="452596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6"/>
          <p:cNvSpPr txBox="1"/>
          <p:nvPr/>
        </p:nvSpPr>
        <p:spPr>
          <a:xfrm>
            <a:off x="457200" y="1300166"/>
            <a:ext cx="8229600" cy="5351848"/>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2960"/>
              <a:buFont typeface="Arial"/>
              <a:buChar char="•"/>
            </a:pPr>
            <a:r>
              <a:rPr lang="en-US" sz="2960">
                <a:solidFill>
                  <a:schemeClr val="lt1"/>
                </a:solidFill>
                <a:latin typeface="Calibri"/>
                <a:ea typeface="Calibri"/>
                <a:cs typeface="Calibri"/>
                <a:sym typeface="Calibri"/>
              </a:rPr>
              <a:t>Selection Process by </a:t>
            </a:r>
            <a:endParaRPr/>
          </a:p>
          <a:p>
            <a:pPr marL="742950" marR="0" lvl="1" indent="-28575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Region </a:t>
            </a:r>
            <a:endParaRPr/>
          </a:p>
          <a:p>
            <a:pPr marL="742950" marR="0" lvl="1" indent="-28575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Discipline</a:t>
            </a:r>
            <a:endParaRPr/>
          </a:p>
          <a:p>
            <a:pPr marL="742950" marR="0" lvl="1" indent="-28575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Deadline November 7th</a:t>
            </a:r>
            <a:endParaRPr/>
          </a:p>
          <a:p>
            <a:pPr marL="342900" marR="0" lvl="0" indent="-342900" algn="l" rtl="0">
              <a:lnSpc>
                <a:spcPct val="80000"/>
              </a:lnSpc>
              <a:spcBef>
                <a:spcPts val="592"/>
              </a:spcBef>
              <a:spcAft>
                <a:spcPts val="0"/>
              </a:spcAft>
              <a:buClr>
                <a:schemeClr val="lt1"/>
              </a:buClr>
              <a:buSzPts val="2960"/>
              <a:buFont typeface="Arial"/>
              <a:buChar char="•"/>
            </a:pPr>
            <a:r>
              <a:rPr lang="en-US" sz="2960">
                <a:solidFill>
                  <a:schemeClr val="lt1"/>
                </a:solidFill>
                <a:latin typeface="Calibri"/>
                <a:ea typeface="Calibri"/>
                <a:cs typeface="Calibri"/>
                <a:sym typeface="Calibri"/>
              </a:rPr>
              <a:t>Commitment</a:t>
            </a:r>
            <a:endParaRPr/>
          </a:p>
          <a:p>
            <a:pPr marL="742950" marR="0" lvl="1" indent="-28575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Pre-meeting work</a:t>
            </a:r>
            <a:endParaRPr/>
          </a:p>
          <a:p>
            <a:pPr marL="1143000" marR="0" lvl="2" indent="-228600" algn="l" rtl="0">
              <a:lnSpc>
                <a:spcPct val="80000"/>
              </a:lnSpc>
              <a:spcBef>
                <a:spcPts val="444"/>
              </a:spcBef>
              <a:spcAft>
                <a:spcPts val="0"/>
              </a:spcAft>
              <a:buClr>
                <a:schemeClr val="lt1"/>
              </a:buClr>
              <a:buSzPts val="2220"/>
              <a:buFont typeface="Arial"/>
              <a:buChar char="•"/>
            </a:pPr>
            <a:r>
              <a:rPr lang="en-US" sz="2220" b="0" i="0" u="none" strike="noStrike" cap="none">
                <a:solidFill>
                  <a:schemeClr val="lt1"/>
                </a:solidFill>
                <a:latin typeface="Calibri"/>
                <a:ea typeface="Calibri"/>
                <a:cs typeface="Calibri"/>
                <a:sym typeface="Calibri"/>
              </a:rPr>
              <a:t>Meet partners (phone, skype, in person)</a:t>
            </a:r>
            <a:endParaRPr/>
          </a:p>
          <a:p>
            <a:pPr marL="1143000" marR="0" lvl="2" indent="-228600" algn="l" rtl="0">
              <a:lnSpc>
                <a:spcPct val="80000"/>
              </a:lnSpc>
              <a:spcBef>
                <a:spcPts val="444"/>
              </a:spcBef>
              <a:spcAft>
                <a:spcPts val="0"/>
              </a:spcAft>
              <a:buClr>
                <a:schemeClr val="lt1"/>
              </a:buClr>
              <a:buSzPts val="2220"/>
              <a:buFont typeface="Arial"/>
              <a:buChar char="•"/>
            </a:pPr>
            <a:r>
              <a:rPr lang="en-US" sz="2220" b="0" i="0" u="none" strike="noStrike" cap="none">
                <a:solidFill>
                  <a:schemeClr val="lt1"/>
                </a:solidFill>
                <a:latin typeface="Calibri"/>
                <a:ea typeface="Calibri"/>
                <a:cs typeface="Calibri"/>
                <a:sym typeface="Calibri"/>
              </a:rPr>
              <a:t>Environmental scanning of your region</a:t>
            </a:r>
            <a:endParaRPr/>
          </a:p>
          <a:p>
            <a:pPr marL="1143000" marR="0" lvl="2" indent="-228600" algn="l" rtl="0">
              <a:lnSpc>
                <a:spcPct val="80000"/>
              </a:lnSpc>
              <a:spcBef>
                <a:spcPts val="444"/>
              </a:spcBef>
              <a:spcAft>
                <a:spcPts val="0"/>
              </a:spcAft>
              <a:buClr>
                <a:schemeClr val="lt1"/>
              </a:buClr>
              <a:buSzPts val="2220"/>
              <a:buFont typeface="Arial"/>
              <a:buChar char="•"/>
            </a:pPr>
            <a:r>
              <a:rPr lang="en-US" sz="2220" b="0" i="0" u="none" strike="noStrike" cap="none">
                <a:solidFill>
                  <a:schemeClr val="lt1"/>
                </a:solidFill>
                <a:latin typeface="Calibri"/>
                <a:ea typeface="Calibri"/>
                <a:cs typeface="Calibri"/>
                <a:sym typeface="Calibri"/>
              </a:rPr>
              <a:t> Identify gaps, needs</a:t>
            </a:r>
            <a:endParaRPr/>
          </a:p>
          <a:p>
            <a:pPr marL="1143000" marR="0" lvl="2" indent="-228600" algn="l" rtl="0">
              <a:lnSpc>
                <a:spcPct val="80000"/>
              </a:lnSpc>
              <a:spcBef>
                <a:spcPts val="444"/>
              </a:spcBef>
              <a:spcAft>
                <a:spcPts val="0"/>
              </a:spcAft>
              <a:buClr>
                <a:schemeClr val="lt1"/>
              </a:buClr>
              <a:buSzPts val="2220"/>
              <a:buFont typeface="Arial"/>
              <a:buChar char="•"/>
            </a:pPr>
            <a:r>
              <a:rPr lang="en-US" sz="2220" b="0" i="0" u="none" strike="noStrike" cap="none">
                <a:solidFill>
                  <a:schemeClr val="lt1"/>
                </a:solidFill>
                <a:latin typeface="Calibri"/>
                <a:ea typeface="Calibri"/>
                <a:cs typeface="Calibri"/>
                <a:sym typeface="Calibri"/>
              </a:rPr>
              <a:t>Bullet point steps to respond to gaps &amp; needs</a:t>
            </a:r>
            <a:endParaRPr/>
          </a:p>
          <a:p>
            <a:pPr marL="742950" marR="0" lvl="1" indent="-28575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One day meeting</a:t>
            </a:r>
            <a:endParaRPr/>
          </a:p>
          <a:p>
            <a:pPr marL="1143000" marR="0" lvl="2" indent="-228600" algn="l" rtl="0">
              <a:lnSpc>
                <a:spcPct val="80000"/>
              </a:lnSpc>
              <a:spcBef>
                <a:spcPts val="444"/>
              </a:spcBef>
              <a:spcAft>
                <a:spcPts val="0"/>
              </a:spcAft>
              <a:buClr>
                <a:schemeClr val="lt1"/>
              </a:buClr>
              <a:buSzPts val="2220"/>
              <a:buFont typeface="Arial"/>
              <a:buChar char="•"/>
            </a:pPr>
            <a:r>
              <a:rPr lang="en-US" sz="2220" b="0" i="0" u="none" strike="noStrike" cap="none">
                <a:solidFill>
                  <a:schemeClr val="lt1"/>
                </a:solidFill>
                <a:latin typeface="Calibri"/>
                <a:ea typeface="Calibri"/>
                <a:cs typeface="Calibri"/>
                <a:sym typeface="Calibri"/>
              </a:rPr>
              <a:t>December 1, 2017</a:t>
            </a:r>
            <a:endParaRPr/>
          </a:p>
          <a:p>
            <a:pPr marL="1143000" marR="0" lvl="2" indent="-228600" algn="l" rtl="0">
              <a:lnSpc>
                <a:spcPct val="80000"/>
              </a:lnSpc>
              <a:spcBef>
                <a:spcPts val="444"/>
              </a:spcBef>
              <a:spcAft>
                <a:spcPts val="0"/>
              </a:spcAft>
              <a:buClr>
                <a:schemeClr val="lt1"/>
              </a:buClr>
              <a:buSzPts val="2220"/>
              <a:buFont typeface="Arial"/>
              <a:buChar char="•"/>
            </a:pPr>
            <a:r>
              <a:rPr lang="en-US" sz="2220" b="0" i="0" u="none" strike="noStrike" cap="none">
                <a:solidFill>
                  <a:schemeClr val="lt1"/>
                </a:solidFill>
                <a:latin typeface="Calibri"/>
                <a:ea typeface="Calibri"/>
                <a:cs typeface="Calibri"/>
                <a:sym typeface="Calibri"/>
              </a:rPr>
              <a:t>8:30-4:30</a:t>
            </a:r>
            <a:endParaRPr/>
          </a:p>
          <a:p>
            <a:pPr marL="742950" marR="0" lvl="1" indent="-285750" algn="l" rtl="0">
              <a:lnSpc>
                <a:spcPct val="80000"/>
              </a:lnSpc>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Progress Report back February 28th</a:t>
            </a:r>
            <a:endParaRPr/>
          </a:p>
        </p:txBody>
      </p:sp>
      <p:sp>
        <p:nvSpPr>
          <p:cNvPr id="536" name="Google Shape;536;p76"/>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NEXT STEPS</a:t>
            </a:r>
            <a:endParaRPr sz="4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Federal Agencies</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Department of Labor (DOL)</a:t>
            </a:r>
            <a:endParaRPr sz="3959" b="0" i="0" u="none" strike="noStrike" cap="none">
              <a:solidFill>
                <a:schemeClr val="lt1"/>
              </a:solidFill>
              <a:latin typeface="Calibri"/>
              <a:ea typeface="Calibri"/>
              <a:cs typeface="Calibri"/>
              <a:sym typeface="Calibri"/>
            </a:endParaRPr>
          </a:p>
        </p:txBody>
      </p:sp>
      <p:sp>
        <p:nvSpPr>
          <p:cNvPr id="134" name="Google Shape;134;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Wage and Hour Division (WHD)</a:t>
            </a:r>
            <a:endParaRPr/>
          </a:p>
          <a:p>
            <a:pPr marL="742950" marR="0" lvl="1" indent="-285750" algn="l" rtl="0">
              <a:spcBef>
                <a:spcPts val="56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Enforce the Fair Labor Standards Act (FLSA)</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Minimum Wage</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Overtime Pay</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Child Labor</a:t>
            </a:r>
            <a:endParaRPr/>
          </a:p>
          <a:p>
            <a:pPr marL="1143000" marR="0" lvl="2" indent="-2286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Recordkeeping</a:t>
            </a:r>
            <a:endParaRPr/>
          </a:p>
          <a:p>
            <a:pPr marL="1143000" marR="0" lvl="2" indent="-76200" algn="l" rtl="0">
              <a:spcBef>
                <a:spcPts val="480"/>
              </a:spcBef>
              <a:spcAft>
                <a:spcPts val="0"/>
              </a:spcAft>
              <a:buClr>
                <a:schemeClr val="lt1"/>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35" name="Google Shape;135;p19" descr="images-1.jpeg"/>
          <p:cNvPicPr preferRelativeResize="0"/>
          <p:nvPr/>
        </p:nvPicPr>
        <p:blipFill rotWithShape="1">
          <a:blip r:embed="rId3">
            <a:alphaModFix/>
          </a:blip>
          <a:srcRect/>
          <a:stretch/>
        </p:blipFill>
        <p:spPr>
          <a:xfrm>
            <a:off x="5283201" y="4392801"/>
            <a:ext cx="2510296" cy="1498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948257" y="635316"/>
            <a:ext cx="6874940" cy="165068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959"/>
              <a:buFont typeface="Calibri"/>
              <a:buNone/>
            </a:pPr>
            <a:r>
              <a:rPr lang="en-US" sz="3959" b="0" i="0" u="none" strike="noStrike" cap="none">
                <a:solidFill>
                  <a:schemeClr val="lt1"/>
                </a:solidFill>
                <a:latin typeface="Calibri"/>
                <a:ea typeface="Calibri"/>
                <a:cs typeface="Calibri"/>
                <a:sym typeface="Calibri"/>
              </a:rPr>
              <a:t>Where are they Located?</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IOWA </a:t>
            </a:r>
            <a:br>
              <a:rPr lang="en-US" sz="3959" b="0" i="0" u="none" strike="noStrike" cap="none">
                <a:solidFill>
                  <a:schemeClr val="lt1"/>
                </a:solidFill>
                <a:latin typeface="Calibri"/>
                <a:ea typeface="Calibri"/>
                <a:cs typeface="Calibri"/>
                <a:sym typeface="Calibri"/>
              </a:rPr>
            </a:br>
            <a:r>
              <a:rPr lang="en-US" sz="2430" b="0" i="0" u="none" strike="noStrike" cap="none">
                <a:solidFill>
                  <a:schemeClr val="lt1"/>
                </a:solidFill>
                <a:latin typeface="Calibri"/>
                <a:ea typeface="Calibri"/>
                <a:cs typeface="Calibri"/>
                <a:sym typeface="Calibri"/>
              </a:rPr>
              <a:t>Des Moines, IA 50309 210 </a:t>
            </a:r>
            <a:br>
              <a:rPr lang="en-US" sz="2430" b="0" i="0" u="none" strike="noStrike" cap="none">
                <a:solidFill>
                  <a:schemeClr val="lt1"/>
                </a:solidFill>
                <a:latin typeface="Calibri"/>
                <a:ea typeface="Calibri"/>
                <a:cs typeface="Calibri"/>
                <a:sym typeface="Calibri"/>
              </a:rPr>
            </a:br>
            <a:r>
              <a:rPr lang="en-US" sz="2430" b="0" i="0" u="none" strike="noStrike" cap="none">
                <a:solidFill>
                  <a:schemeClr val="lt1"/>
                </a:solidFill>
                <a:latin typeface="Calibri"/>
                <a:ea typeface="Calibri"/>
                <a:cs typeface="Calibri"/>
                <a:sym typeface="Calibri"/>
              </a:rPr>
              <a:t>Walnut Street Room 643-TEL: (515) 284-4625 </a:t>
            </a:r>
            <a:r>
              <a:rPr lang="en-US" sz="3959" b="0" i="0" u="none" strike="noStrike" cap="none">
                <a:solidFill>
                  <a:schemeClr val="lt1"/>
                </a:solidFill>
                <a:latin typeface="Calibri"/>
                <a:ea typeface="Calibri"/>
                <a:cs typeface="Calibri"/>
                <a:sym typeface="Calibri"/>
              </a:rPr>
              <a:t/>
            </a:r>
            <a:br>
              <a:rPr lang="en-US" sz="3959" b="0" i="0" u="none" strike="noStrike" cap="none">
                <a:solidFill>
                  <a:schemeClr val="lt1"/>
                </a:solidFill>
                <a:latin typeface="Calibri"/>
                <a:ea typeface="Calibri"/>
                <a:cs typeface="Calibri"/>
                <a:sym typeface="Calibri"/>
              </a:rPr>
            </a:br>
            <a:endParaRPr sz="3959" b="0" i="0" u="none" strike="noStrike" cap="none">
              <a:solidFill>
                <a:schemeClr val="lt1"/>
              </a:solidFill>
              <a:latin typeface="Calibri"/>
              <a:ea typeface="Calibri"/>
              <a:cs typeface="Calibri"/>
              <a:sym typeface="Calibri"/>
            </a:endParaRPr>
          </a:p>
        </p:txBody>
      </p:sp>
      <p:pic>
        <p:nvPicPr>
          <p:cNvPr id="141" name="Google Shape;141;p20"/>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a:ext>
            </a:extLst>
          </a:blip>
          <a:srcRect t="14441" b="14441"/>
          <a:stretch/>
        </p:blipFill>
        <p:spPr>
          <a:xfrm>
            <a:off x="457200" y="2209788"/>
            <a:ext cx="8229600" cy="4525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28650" y="76318"/>
            <a:ext cx="7886700" cy="16678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Civil Remedies:</a:t>
            </a:r>
            <a:br>
              <a:rPr lang="en-US" sz="4400" b="0" i="0" u="none" strike="noStrike" cap="none">
                <a:solidFill>
                  <a:schemeClr val="lt1"/>
                </a:solidFill>
                <a:latin typeface="Calibri"/>
                <a:ea typeface="Calibri"/>
                <a:cs typeface="Calibri"/>
                <a:sym typeface="Calibri"/>
              </a:rPr>
            </a:br>
            <a:r>
              <a:rPr lang="en-US" sz="4400" b="0" i="0" u="none" strike="noStrike" cap="none">
                <a:solidFill>
                  <a:schemeClr val="lt1"/>
                </a:solidFill>
                <a:latin typeface="Calibri"/>
                <a:ea typeface="Calibri"/>
                <a:cs typeface="Calibri"/>
                <a:sym typeface="Calibri"/>
              </a:rPr>
              <a:t>Wage and Hour Violations</a:t>
            </a:r>
            <a:endParaRPr sz="4400" b="0" i="0" u="none" strike="noStrike" cap="none">
              <a:solidFill>
                <a:schemeClr val="lt1"/>
              </a:solidFill>
              <a:latin typeface="Calibri"/>
              <a:ea typeface="Calibri"/>
              <a:cs typeface="Calibri"/>
              <a:sym typeface="Calibri"/>
            </a:endParaRPr>
          </a:p>
        </p:txBody>
      </p:sp>
      <p:sp>
        <p:nvSpPr>
          <p:cNvPr id="147" name="Google Shape;147;p21"/>
          <p:cNvSpPr txBox="1">
            <a:spLocks noGrp="1"/>
          </p:cNvSpPr>
          <p:nvPr>
            <p:ph type="body" idx="1"/>
          </p:nvPr>
        </p:nvSpPr>
        <p:spPr>
          <a:xfrm>
            <a:off x="628650" y="1905000"/>
            <a:ext cx="7886700" cy="4648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Federal law provides standards which all employers must obey in order to protect employees under the Fair Labor Standards Act (FLSA)</a:t>
            </a:r>
            <a:endParaRPr/>
          </a:p>
          <a:p>
            <a:pPr marL="742950" marR="0" lvl="1" indent="-285750" algn="l" rtl="0">
              <a:spcBef>
                <a:spcPts val="370"/>
              </a:spcBef>
              <a:spcAft>
                <a:spcPts val="0"/>
              </a:spcAft>
              <a:buClr>
                <a:schemeClr val="lt1"/>
              </a:buClr>
              <a:buSzPts val="1850"/>
              <a:buFont typeface="Arial"/>
              <a:buChar char="–"/>
            </a:pPr>
            <a:r>
              <a:rPr lang="en-US" sz="1850" b="0" i="0" u="none" strike="noStrike" cap="none">
                <a:solidFill>
                  <a:schemeClr val="lt1"/>
                </a:solidFill>
                <a:latin typeface="Calibri"/>
                <a:ea typeface="Calibri"/>
                <a:cs typeface="Calibri"/>
                <a:sym typeface="Calibri"/>
              </a:rPr>
              <a:t>Undocumented immigrant workers are also protected</a:t>
            </a:r>
            <a:endParaRPr/>
          </a:p>
          <a:p>
            <a:pPr marL="742950" marR="0" lvl="1" indent="-285750" algn="l" rtl="0">
              <a:spcBef>
                <a:spcPts val="370"/>
              </a:spcBef>
              <a:spcAft>
                <a:spcPts val="0"/>
              </a:spcAft>
              <a:buClr>
                <a:schemeClr val="lt1"/>
              </a:buClr>
              <a:buSzPts val="1850"/>
              <a:buFont typeface="Arial"/>
              <a:buChar char="–"/>
            </a:pPr>
            <a:r>
              <a:rPr lang="en-US" sz="1850" b="0" i="0" u="none" strike="noStrike" cap="none">
                <a:solidFill>
                  <a:schemeClr val="lt1"/>
                </a:solidFill>
                <a:latin typeface="Calibri"/>
                <a:ea typeface="Calibri"/>
                <a:cs typeface="Calibri"/>
                <a:sym typeface="Calibri"/>
              </a:rPr>
              <a:t>FLSA does not equally apply to domestic or agricultural workers</a:t>
            </a:r>
            <a:endParaRPr/>
          </a:p>
          <a:p>
            <a:pPr marL="742950" marR="0" lvl="1" indent="-168275" algn="l" rtl="0">
              <a:spcBef>
                <a:spcPts val="370"/>
              </a:spcBef>
              <a:spcAft>
                <a:spcPts val="0"/>
              </a:spcAft>
              <a:buClr>
                <a:schemeClr val="lt1"/>
              </a:buClr>
              <a:buSzPts val="1850"/>
              <a:buFont typeface="Arial"/>
              <a:buNone/>
            </a:pPr>
            <a:endParaRPr sz="1850" b="0" i="0" u="none" strike="noStrike" cap="none">
              <a:solidFill>
                <a:schemeClr val="lt1"/>
              </a:solidFill>
              <a:latin typeface="Calibri"/>
              <a:ea typeface="Calibri"/>
              <a:cs typeface="Calibri"/>
              <a:sym typeface="Calibri"/>
            </a:endParaRPr>
          </a:p>
          <a:p>
            <a:pPr marL="342900" marR="0" lvl="0" indent="-342900" algn="l" rtl="0">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Some states have laws which provide additional protections to works.</a:t>
            </a:r>
            <a:endParaRPr/>
          </a:p>
          <a:p>
            <a:pPr marL="342900" marR="0" lvl="0" indent="-178435" algn="l" rtl="0">
              <a:spcBef>
                <a:spcPts val="518"/>
              </a:spcBef>
              <a:spcAft>
                <a:spcPts val="0"/>
              </a:spcAft>
              <a:buClr>
                <a:schemeClr val="lt1"/>
              </a:buClr>
              <a:buSzPts val="2590"/>
              <a:buFont typeface="Arial"/>
              <a:buNone/>
            </a:pPr>
            <a:endParaRPr sz="2590" b="0" i="0" u="none" strike="noStrike" cap="none">
              <a:solidFill>
                <a:schemeClr val="lt1"/>
              </a:solidFill>
              <a:latin typeface="Calibri"/>
              <a:ea typeface="Calibri"/>
              <a:cs typeface="Calibri"/>
              <a:sym typeface="Calibri"/>
            </a:endParaRPr>
          </a:p>
          <a:p>
            <a:pPr marL="342900" marR="0" lvl="0" indent="-342900" algn="l" rtl="0">
              <a:spcBef>
                <a:spcPts val="518"/>
              </a:spcBef>
              <a:spcAft>
                <a:spcPts val="0"/>
              </a:spcAft>
              <a:buClr>
                <a:schemeClr val="lt1"/>
              </a:buClr>
              <a:buSzPts val="2590"/>
              <a:buFont typeface="Arial"/>
              <a:buChar char="•"/>
            </a:pPr>
            <a:r>
              <a:rPr lang="en-US" sz="2590" b="0" i="0" u="none" strike="noStrike" cap="none">
                <a:solidFill>
                  <a:schemeClr val="lt1"/>
                </a:solidFill>
                <a:latin typeface="Calibri"/>
                <a:ea typeface="Calibri"/>
                <a:cs typeface="Calibri"/>
                <a:sym typeface="Calibri"/>
              </a:rPr>
              <a:t>All wage and hour claims must be brought within certain time periods of the violation(s).</a:t>
            </a:r>
            <a:endParaRPr/>
          </a:p>
          <a:p>
            <a:pPr marL="342900" marR="0" lvl="0" indent="-178435" algn="l" rtl="0">
              <a:spcBef>
                <a:spcPts val="518"/>
              </a:spcBef>
              <a:spcAft>
                <a:spcPts val="0"/>
              </a:spcAft>
              <a:buClr>
                <a:schemeClr val="lt1"/>
              </a:buClr>
              <a:buSzPts val="2590"/>
              <a:buFont typeface="Arial"/>
              <a:buNone/>
            </a:pPr>
            <a:endParaRPr sz="2590" b="0" i="0" u="none" strike="noStrike" cap="none">
              <a:solidFill>
                <a:schemeClr val="lt1"/>
              </a:solidFill>
              <a:latin typeface="Calibri"/>
              <a:ea typeface="Calibri"/>
              <a:cs typeface="Calibri"/>
              <a:sym typeface="Calibri"/>
            </a:endParaRPr>
          </a:p>
          <a:p>
            <a:pPr marL="0" marR="0" lvl="0" indent="0" algn="l" rtl="0">
              <a:spcBef>
                <a:spcPts val="592"/>
              </a:spcBef>
              <a:spcAft>
                <a:spcPts val="0"/>
              </a:spcAft>
              <a:buClr>
                <a:schemeClr val="lt1"/>
              </a:buClr>
              <a:buSzPts val="2960"/>
              <a:buFont typeface="Arial"/>
              <a:buNone/>
            </a:pPr>
            <a:endParaRPr sz="296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FF"/>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D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2947</Words>
  <Application>Microsoft Macintosh PowerPoint</Application>
  <PresentationFormat>On-screen Show (4:3)</PresentationFormat>
  <Paragraphs>507</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  Expanding Your Bag of Tricks III Webinar Series   </vt:lpstr>
      <vt:lpstr>GOAL</vt:lpstr>
      <vt:lpstr>Estela</vt:lpstr>
      <vt:lpstr>Questions</vt:lpstr>
      <vt:lpstr>PowerPoint Presentation</vt:lpstr>
      <vt:lpstr>Federal Agencies Department of Labor (DOL)</vt:lpstr>
      <vt:lpstr>Federal Agencies Department of Labor (DOL)</vt:lpstr>
      <vt:lpstr>Where are they Located? IOWA  Des Moines, IA 50309 210  Walnut Street Room 643-TEL: (515) 284-4625  </vt:lpstr>
      <vt:lpstr>Civil Remedies: Wage and Hour Violations</vt:lpstr>
      <vt:lpstr>Civil Remedies: Wage and Hour Violations (Continued)</vt:lpstr>
      <vt:lpstr>Elisabeth</vt:lpstr>
      <vt:lpstr>W&amp;H division- How can you help?</vt:lpstr>
      <vt:lpstr>Federal Agencies Department of Labor (DOL)</vt:lpstr>
      <vt:lpstr>PowerPoint Presentation</vt:lpstr>
      <vt:lpstr>Anti-Discrimination Violations</vt:lpstr>
      <vt:lpstr>Anti-Discrimination Violations (Continued)</vt:lpstr>
      <vt:lpstr>Teresa</vt:lpstr>
      <vt:lpstr>How can you help?</vt:lpstr>
      <vt:lpstr>She must be ready!</vt:lpstr>
      <vt:lpstr>Federal Agencies Department of Labor (DOL)</vt:lpstr>
      <vt:lpstr>State Agencies in Nebraska</vt:lpstr>
      <vt:lpstr>State Agencies in Nebraska</vt:lpstr>
      <vt:lpstr>Local Agencies in Nebraska</vt:lpstr>
      <vt:lpstr>PowerPoint Presentation</vt:lpstr>
      <vt:lpstr>PowerPoint Presentation</vt:lpstr>
      <vt:lpstr>The Role of Advocates  with Sexual Violence Survivors</vt:lpstr>
      <vt:lpstr>Different Types of Sexual Assault Advocates… and Why it Matters</vt:lpstr>
      <vt:lpstr>Other remedies</vt:lpstr>
      <vt:lpstr>Civil Remedies:  Protection Orders</vt:lpstr>
      <vt:lpstr>Advocate’s Role: Assisting in the Filing of Protection Orders</vt:lpstr>
      <vt:lpstr>Tort Claims</vt:lpstr>
      <vt:lpstr>The Advocate’s Role: Labor Violations, Discrimination,  or Tort Claims</vt:lpstr>
      <vt:lpstr>Immigration Remedies</vt:lpstr>
      <vt:lpstr>U Visa Eligibility</vt:lpstr>
      <vt:lpstr>U Visa Crimes</vt:lpstr>
      <vt:lpstr>U Visa Certification</vt:lpstr>
      <vt:lpstr>U Visa Benefits</vt:lpstr>
      <vt:lpstr>Immigration Status and U Visa</vt:lpstr>
      <vt:lpstr>T Visa Eligibility</vt:lpstr>
      <vt:lpstr>T Visa Benefits</vt:lpstr>
      <vt:lpstr>VAWA Self-Petition</vt:lpstr>
      <vt:lpstr>VAWA Self-Petition Relationship Requirements</vt:lpstr>
      <vt:lpstr>A Flowchart for Advocates</vt:lpstr>
      <vt:lpstr>Advocate’s Role: Immigration</vt:lpstr>
      <vt:lpstr>Remember Estela?</vt:lpstr>
      <vt:lpstr>Estela</vt:lpstr>
      <vt:lpstr>Questions</vt:lpstr>
      <vt:lpstr>PowerPoint Presentation</vt:lpstr>
      <vt:lpstr>Strategies for Working with Survivors</vt:lpstr>
      <vt:lpstr>Finding Common Ground; Advocacy at the Crossroads </vt:lpstr>
      <vt:lpstr>Working at the crossroads… </vt:lpstr>
      <vt:lpstr>Advocacy at the crossroads:  Integration or  confusion?  Cohesion or gaps in service?   Complimentary or contradictory?  </vt:lpstr>
      <vt:lpstr>Step 1: Your own agency, its mission and role</vt:lpstr>
      <vt:lpstr>Step 2: Estela’s case: My role</vt:lpstr>
      <vt:lpstr>Step 3: The commonalities of our capabilities</vt:lpstr>
      <vt:lpstr>Step 4: Facing our limits</vt:lpstr>
      <vt:lpstr>Debriefing: What have I added to my toolbox? </vt:lpstr>
      <vt:lpstr>PowerPoint Presentation</vt:lpstr>
      <vt:lpstr>What do I need to Know?</vt:lpstr>
      <vt:lpstr>PowerPoint Presentation</vt:lpstr>
      <vt:lpstr>QUESTIONS?  </vt:lpstr>
      <vt:lpstr>PowerPoint Presentation</vt:lpstr>
      <vt:lpstr>ROUND TABLE IN PERSON MEETING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Expanding Your Bag of Tricks III Webinar Series   </dc:title>
  <cp:lastModifiedBy>Maria Lazzarino</cp:lastModifiedBy>
  <cp:revision>2</cp:revision>
  <dcterms:modified xsi:type="dcterms:W3CDTF">2018-12-18T15:17:46Z</dcterms:modified>
</cp:coreProperties>
</file>