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293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7" name="Google Shape;33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" name="Google Shape;3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" name="Google Shape;3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4" name="Google Shape;40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43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mojfJVd-lAQ&amp;list=PLTifzqDcaHT3XFuM9XxjEOmGSFh3wZtI6&amp;index=4%23Survivor-actor%20same%20sex%20perpetrato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tahelp.org" TargetMode="External"/><Relationship Id="rId4" Type="http://schemas.openxmlformats.org/officeDocument/2006/relationships/hyperlink" Target="mailto:questions@asistahelp.org" TargetMode="External"/><Relationship Id="rId5" Type="http://schemas.openxmlformats.org/officeDocument/2006/relationships/hyperlink" Target="mailto:sonia@asistahelp.org" TargetMode="External"/><Relationship Id="rId6" Type="http://schemas.openxmlformats.org/officeDocument/2006/relationships/hyperlink" Target="mailto:manager@asistahelp.org" TargetMode="External"/><Relationship Id="rId7" Type="http://schemas.openxmlformats.org/officeDocument/2006/relationships/hyperlink" Target="mailto:abbie@heartlandworkerscenter.org" TargetMode="External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86017" y="1782357"/>
            <a:ext cx="8740715" cy="26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Calibri"/>
              <a:buNone/>
            </a:pPr>
            <a:r>
              <a:rPr lang="en-US" sz="477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Forging Futures Without Violence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sexual violence against immigrant women in the workplace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 descr="ASISTALOGONEW.jpe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464" y="285666"/>
            <a:ext cx="1566193" cy="166164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469367" y="5434491"/>
            <a:ext cx="820473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was supported by a grant from Raliance, a collaborative initiative to end sexual violence in one generation, made possible through a commitment from the National Football League (NFL). Its contents are solely the responsibility of the authors and do not necessarily represent the official views of the NFL.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11121" y="4343807"/>
            <a:ext cx="7551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 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Carly Beusch, Jennifer Cooley, Giselle Hass, Abbie Kretz &amp; Sonia Parras Konrad.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03" y="299647"/>
            <a:ext cx="8491112" cy="626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500985" y="0"/>
            <a:ext cx="7975857" cy="12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Nebraska DV/SA Program Services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1606640" y="2479988"/>
            <a:ext cx="573174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marR="0" lvl="0" indent="-1285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27914" y="1632958"/>
            <a:ext cx="7577782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hour crisis line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Legal referrals and assistance with Protection Orders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Emergency shelter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 support and information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 and prevention programs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Medical advocacy and referrals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Additional services may be available depending on size of program</a:t>
            </a:r>
            <a:endParaRPr sz="2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Consulado de Mexico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Ventanilla de la Mujer</a:t>
            </a:r>
            <a:endParaRPr sz="6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Workplace S</a:t>
            </a: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exual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</a:t>
            </a: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iolence!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63" name="Google Shape;163;p25" descr="Screen Shot 2016-01-31 at 6.43.00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138"/>
          <a:stretch/>
        </p:blipFill>
        <p:spPr>
          <a:xfrm>
            <a:off x="267014" y="1828799"/>
            <a:ext cx="8644047" cy="3821693"/>
          </a:xfrm>
          <a:prstGeom prst="rect">
            <a:avLst/>
          </a:prstGeom>
          <a:solidFill>
            <a:srgbClr val="FF391D"/>
          </a:solidFill>
          <a:ln>
            <a:noFill/>
          </a:ln>
        </p:spPr>
      </p:pic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4711539" y="1985759"/>
            <a:ext cx="389255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guide for advocates, organizers and leaders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advance immigrant women’s gender equality rights in the workplace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1" name="Google Shape;171;p26" descr="Screen Shot 2016-01-25 at 11.00.5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3" y="219075"/>
            <a:ext cx="4160837" cy="65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 descr="Screen Shot 2016-01-25 at 11.04.5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0"/>
            <a:ext cx="46228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128436" y="988900"/>
            <a:ext cx="3482069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Method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27" descr="Screen Shot 2016-01-25 at 11.09.32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504" y="202386"/>
            <a:ext cx="5439833" cy="268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 descr="Screen Shot 2016-01-25 at 11.12.05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254870"/>
            <a:ext cx="4625681" cy="25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 descr="Screen Shot 2016-01-25 at 11.13.08 AM.png"/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>
            <a:off x="4546598" y="2901951"/>
            <a:ext cx="4287838" cy="396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57200" y="6175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the labor movement and building new collaborations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1130300" y="2794001"/>
            <a:ext cx="7226300" cy="2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Noto Sans Symbols"/>
              <a:buNone/>
            </a:pPr>
            <a:r>
              <a:rPr lang="en-US" sz="1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304800" y="3327400"/>
            <a:ext cx="8610600" cy="2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728663" y="4452938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604000" y="4357688"/>
            <a:ext cx="23114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508000" y="1955800"/>
            <a:ext cx="8280400" cy="3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`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508000" y="787400"/>
            <a:ext cx="7505700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new and different about these tools?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they better?</a:t>
            </a:r>
            <a:endParaRPr/>
          </a:p>
        </p:txBody>
      </p:sp>
      <p:pic>
        <p:nvPicPr>
          <p:cNvPr id="198" name="Google Shape;198;p29" descr="Screen Shot 2016-01-25 at 10.18.0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2902" y="1651000"/>
            <a:ext cx="3877256" cy="493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WE CAN PLAY VIDEO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VIDEO CLIP HERE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3" y="414413"/>
            <a:ext cx="8759825" cy="565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779463" y="406400"/>
            <a:ext cx="7583487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“Theatre of the Oppressed” model (Augusto Boal)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368301" y="2147887"/>
            <a:ext cx="799465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responses to short performances based on real-life stories.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designed by Brazilian director and activist, Augusto Boal.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Theater is an ideal way express how oppression impacts us and to seek creative, collaborative solutions to social injustices.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GOAL OF THE PROJECT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forge a partnerships between labor and anti-violence advocates that create models to challenge and eradicate sexual violence in the workplace against immigrant women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 Theatre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specific methods reflect Boal’s “Forum Theatre” practices.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down the barrier between actors and spectators, engage as “spect-actors” in initiating responses to oppression.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and solutions, means to advocate and collaborate emerge through group interaction. 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82931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for SV Training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Education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584199" y="1879600"/>
            <a:ext cx="7874001" cy="4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None/>
            </a:pPr>
            <a:r>
              <a:rPr lang="en-US" sz="26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Factual content, yet low-impact on survivors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None/>
            </a:pPr>
            <a:endParaRPr sz="26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en-US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performances are based on ethnographic research conducted with migrant women who faced sexual violence in the workplace.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None/>
            </a:pPr>
            <a:endParaRPr sz="26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0"/>
              <a:buFont typeface="Arial"/>
              <a:buChar char="•"/>
            </a:pPr>
            <a:r>
              <a:rPr lang="en-US" sz="26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reenacting these scenes with actors and offering them in a digital format, no survivor is forced to recount her experiences multiple times. </a:t>
            </a:r>
            <a:r>
              <a:rPr lang="en-US" sz="161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https://www.youtube.com/watch?v=mojfJVd-lAQ&amp;list=PLTifzqDcaHT3XFuM9XxjEOmGSFh3wZtI6&amp;index=4 - Survivor-actor same sex perpetrator</a:t>
            </a:r>
            <a:endParaRPr sz="161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2944501" y="2298367"/>
            <a:ext cx="5463200" cy="246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as Gender Violence Against Immigrant Women 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4" descr="Screen Shot 2017-08-22 at 6.48.20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74638"/>
            <a:ext cx="1747838" cy="6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Violence Against Women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work focuses on restoring agency to women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 contextual nature of violence against women during her life cycle is crucial to resolving trauma and restoring agency.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Violence against women is a 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wide phenomenon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occurring in all communities and groups. 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sldNum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0" y="58738"/>
            <a:ext cx="9228138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 Pacific Islander Institute 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Spiral of Violence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247" name="Google Shape;247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5" b="7414"/>
          <a:stretch/>
        </p:blipFill>
        <p:spPr>
          <a:xfrm>
            <a:off x="-331788" y="973667"/>
            <a:ext cx="9559926" cy="588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Context of Gender Violence</a:t>
            </a:r>
            <a:endParaRPr/>
          </a:p>
        </p:txBody>
      </p:sp>
      <p:pic>
        <p:nvPicPr>
          <p:cNvPr id="253" name="Google Shape;253;p37" descr="Screen Shot 2017-08-22 at 6.58.18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63" b="-1556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EXERCISE: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MEAN BY CONSENT?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in the Context of Gender Violence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9" descr="Screen Shot 2017-08-22 at 7.0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00" y="1505303"/>
            <a:ext cx="7631800" cy="520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Immigrants Face Vulnerabilities in all Phases of immigration</a:t>
            </a:r>
            <a:endParaRPr sz="4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1"/>
          </p:nvPr>
        </p:nvSpPr>
        <p:spPr>
          <a:xfrm>
            <a:off x="762000" y="3276600"/>
            <a:ext cx="8001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home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being recruited for migrant work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in transit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home by partners or family members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once in the destination country – at work</a:t>
            </a:r>
            <a:endParaRPr/>
          </a:p>
        </p:txBody>
      </p:sp>
      <p:sp>
        <p:nvSpPr>
          <p:cNvPr id="274" name="Google Shape;274;p40"/>
          <p:cNvSpPr txBox="1"/>
          <p:nvPr/>
        </p:nvSpPr>
        <p:spPr>
          <a:xfrm>
            <a:off x="533400" y="20828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Immigrants, especially women, are vulnerable to violence during all phases of migration: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Diana’s Vulnerabilities</a:t>
            </a:r>
            <a:endParaRPr/>
          </a:p>
        </p:txBody>
      </p:sp>
      <p:pic>
        <p:nvPicPr>
          <p:cNvPr id="280" name="Google Shape;280;p41" descr="Screen Shot 2017-08-22 at 7.08.14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65" b="-16795"/>
          <a:stretch/>
        </p:blipFill>
        <p:spPr>
          <a:xfrm>
            <a:off x="457200" y="1600200"/>
            <a:ext cx="8202498" cy="482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how sexual violence manifests in the lives of immigrant women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survivor’s history of victimization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on considerations when working with survivors of traumatic experiences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431800" y="228600"/>
            <a:ext cx="80772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Factors and Victimization</a:t>
            </a:r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Chiara Sabina1 &amp; Carlos A. Cuevas2</a:t>
            </a:r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76400"/>
            <a:ext cx="4572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5029200" y="4038600"/>
            <a:ext cx="12223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Acculturation</a:t>
            </a:r>
            <a:endParaRPr/>
          </a:p>
        </p:txBody>
      </p:sp>
      <p:sp>
        <p:nvSpPr>
          <p:cNvPr id="290" name="Google Shape;290;p42"/>
          <p:cNvSpPr/>
          <p:nvPr/>
        </p:nvSpPr>
        <p:spPr>
          <a:xfrm rot="-535530">
            <a:off x="6172200" y="3886200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/>
          <p:nvPr/>
        </p:nvSpPr>
        <p:spPr>
          <a:xfrm rot="676987">
            <a:off x="6184900" y="4286250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/>
          <p:nvPr/>
        </p:nvSpPr>
        <p:spPr>
          <a:xfrm rot="-1723222">
            <a:off x="6013450" y="3271838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2"/>
          <p:cNvSpPr/>
          <p:nvPr/>
        </p:nvSpPr>
        <p:spPr>
          <a:xfrm rot="-1267637">
            <a:off x="6103938" y="3600450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2"/>
          <p:cNvSpPr/>
          <p:nvPr/>
        </p:nvSpPr>
        <p:spPr>
          <a:xfrm rot="1491021">
            <a:off x="6097588" y="4616450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2"/>
          <p:cNvSpPr/>
          <p:nvPr/>
        </p:nvSpPr>
        <p:spPr>
          <a:xfrm rot="2193944">
            <a:off x="5989638" y="4921250"/>
            <a:ext cx="990600" cy="228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6400800" y="32004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6477000" y="35814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6477000" y="38862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6477000" y="42672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6400800" y="45720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6324600" y="4953000"/>
            <a:ext cx="228600" cy="228600"/>
          </a:xfrm>
          <a:prstGeom prst="mathPlus">
            <a:avLst>
              <a:gd name="adj1" fmla="val 2352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6934200" y="2895600"/>
            <a:ext cx="83978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Vict</a:t>
            </a:r>
            <a:endParaRPr/>
          </a:p>
        </p:txBody>
      </p:sp>
      <p:sp>
        <p:nvSpPr>
          <p:cNvPr id="303" name="Google Shape;303;p42"/>
          <p:cNvSpPr txBox="1"/>
          <p:nvPr/>
        </p:nvSpPr>
        <p:spPr>
          <a:xfrm>
            <a:off x="7086600" y="3352800"/>
            <a:ext cx="85248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/>
          </a:p>
        </p:txBody>
      </p:sp>
      <p:sp>
        <p:nvSpPr>
          <p:cNvPr id="304" name="Google Shape;304;p42"/>
          <p:cNvSpPr txBox="1"/>
          <p:nvPr/>
        </p:nvSpPr>
        <p:spPr>
          <a:xfrm>
            <a:off x="7162800" y="3733800"/>
            <a:ext cx="7334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7162800" y="4343400"/>
            <a:ext cx="595313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Stalk</a:t>
            </a:r>
            <a:endParaRPr/>
          </a:p>
        </p:txBody>
      </p:sp>
      <p:sp>
        <p:nvSpPr>
          <p:cNvPr id="306" name="Google Shape;306;p42"/>
          <p:cNvSpPr txBox="1"/>
          <p:nvPr/>
        </p:nvSpPr>
        <p:spPr>
          <a:xfrm>
            <a:off x="7010400" y="4800600"/>
            <a:ext cx="711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</a:t>
            </a:r>
            <a:endParaRPr/>
          </a:p>
        </p:txBody>
      </p:sp>
      <p:sp>
        <p:nvSpPr>
          <p:cNvPr id="307" name="Google Shape;307;p42"/>
          <p:cNvSpPr txBox="1"/>
          <p:nvPr/>
        </p:nvSpPr>
        <p:spPr>
          <a:xfrm>
            <a:off x="6858000" y="5257800"/>
            <a:ext cx="823913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Witness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Seeking</a:t>
            </a:r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Chiara Sabina1 &amp; Carlos A. Cuevas2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77% of victimized women sought some type of help, either formal or informal, or both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Common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help-seeking more common than formal help-seeking.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ctrTitle"/>
          </p:nvPr>
        </p:nvSpPr>
        <p:spPr>
          <a:xfrm>
            <a:off x="1322388" y="2302473"/>
            <a:ext cx="6499225" cy="17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rebuchet MS"/>
              <a:buNone/>
            </a:pP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Sexual Crime in the Lives of Immigrant Women </a:t>
            </a:r>
            <a:b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32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44"/>
          <p:cNvSpPr txBox="1">
            <a:spLocks noGrp="1"/>
          </p:cNvSpPr>
          <p:nvPr>
            <p:ph type="subTitle" idx="1"/>
          </p:nvPr>
        </p:nvSpPr>
        <p:spPr>
          <a:xfrm>
            <a:off x="1322388" y="2302473"/>
            <a:ext cx="6499225" cy="322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the Survivor to Write/Tell Her Story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774700" y="2108200"/>
            <a:ext cx="7912100" cy="401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provide a safe environment, without judgment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 witness to her experiences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and validation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Coercion</a:t>
            </a:r>
            <a:endParaRPr/>
          </a:p>
        </p:txBody>
      </p:sp>
      <p:sp>
        <p:nvSpPr>
          <p:cNvPr id="334" name="Google Shape;334;p46"/>
          <p:cNvSpPr txBox="1">
            <a:spLocks noGrp="1"/>
          </p:cNvSpPr>
          <p:nvPr>
            <p:ph type="body" idx="1"/>
          </p:nvPr>
        </p:nvSpPr>
        <p:spPr>
          <a:xfrm>
            <a:off x="457200" y="1879600"/>
            <a:ext cx="7912100" cy="424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Perpetrators of coercion intimidate victims by creating fears, credible to the victim, of disastrous consequences if they do not obey or acquiesce to the abuse. This creates a great deal of anxiety and fear.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Principles</a:t>
            </a:r>
            <a:endParaRPr/>
          </a:p>
        </p:txBody>
      </p:sp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635000" y="1830387"/>
            <a:ext cx="76581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victimized or exposed to victimization is stressful for everyone.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Undergoing a stressful situation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leaves consequences: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positive and/or negative.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47"/>
          <p:cNvSpPr txBox="1">
            <a:spLocks noGrp="1"/>
          </p:cNvSpPr>
          <p:nvPr>
            <p:ph type="sldNum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4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3733800"/>
            <a:ext cx="205740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Distress from Abuse Accumulates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48"/>
          <p:cNvGrpSpPr/>
          <p:nvPr/>
        </p:nvGrpSpPr>
        <p:grpSpPr>
          <a:xfrm>
            <a:off x="951229" y="1600200"/>
            <a:ext cx="7241540" cy="4525963"/>
            <a:chOff x="494029" y="0"/>
            <a:chExt cx="7241540" cy="4525963"/>
          </a:xfrm>
        </p:grpSpPr>
        <p:sp>
          <p:nvSpPr>
            <p:cNvPr id="350" name="Google Shape;350;p48"/>
            <p:cNvSpPr/>
            <p:nvPr/>
          </p:nvSpPr>
          <p:spPr>
            <a:xfrm>
              <a:off x="494029" y="0"/>
              <a:ext cx="7241540" cy="45259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8"/>
            <p:cNvSpPr/>
            <p:nvPr/>
          </p:nvSpPr>
          <p:spPr>
            <a:xfrm>
              <a:off x="1413705" y="3123819"/>
              <a:ext cx="188280" cy="1882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8"/>
            <p:cNvSpPr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8"/>
            <p:cNvSpPr txBox="1"/>
            <p:nvPr/>
          </p:nvSpPr>
          <p:spPr>
            <a:xfrm>
              <a:off x="1507845" y="3217959"/>
              <a:ext cx="1687279" cy="1308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Nature</a:t>
              </a:r>
              <a:endParaRPr/>
            </a:p>
          </p:txBody>
        </p:sp>
        <p:sp>
          <p:nvSpPr>
            <p:cNvPr id="354" name="Google Shape;354;p48"/>
            <p:cNvSpPr/>
            <p:nvPr/>
          </p:nvSpPr>
          <p:spPr>
            <a:xfrm>
              <a:off x="3075638" y="1893662"/>
              <a:ext cx="340352" cy="3403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8"/>
            <p:cNvSpPr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8"/>
            <p:cNvSpPr txBox="1"/>
            <p:nvPr/>
          </p:nvSpPr>
          <p:spPr>
            <a:xfrm>
              <a:off x="3245815" y="2063839"/>
              <a:ext cx="1737969" cy="2462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Intensity</a:t>
              </a:r>
              <a:endParaRPr/>
            </a:p>
          </p:txBody>
        </p:sp>
        <p:sp>
          <p:nvSpPr>
            <p:cNvPr id="357" name="Google Shape;357;p48"/>
            <p:cNvSpPr/>
            <p:nvPr/>
          </p:nvSpPr>
          <p:spPr>
            <a:xfrm>
              <a:off x="5074304" y="1145068"/>
              <a:ext cx="470700" cy="4707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8"/>
            <p:cNvSpPr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8"/>
            <p:cNvSpPr txBox="1"/>
            <p:nvPr/>
          </p:nvSpPr>
          <p:spPr>
            <a:xfrm>
              <a:off x="5309654" y="1380418"/>
              <a:ext cx="1737969" cy="3145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</a:t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584200" y="1066800"/>
            <a:ext cx="6832600" cy="5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Pre-trauma vulnerability: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previous trauma, 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mental health,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personality traits,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age,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gender, 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culture,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health and impairments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6" name="Google Shape;366;p49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490" y="1828801"/>
            <a:ext cx="2897109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>
            <a:spLocks noGrp="1"/>
          </p:cNvSpPr>
          <p:nvPr>
            <p:ph type="body" idx="1"/>
          </p:nvPr>
        </p:nvSpPr>
        <p:spPr>
          <a:xfrm>
            <a:off x="584200" y="1219200"/>
            <a:ext cx="657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Preparedness for the event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Sequential stressors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Quality of the immediate and short term  responses: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social support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response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 event recovery factors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3" name="Google Shape;373;p50" descr="stones-balance-Mark-Ev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00" y="1143000"/>
            <a:ext cx="30480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/>
          <p:cNvSpPr txBox="1">
            <a:spLocks noGrp="1"/>
          </p:cNvSpPr>
          <p:nvPr>
            <p:ph type="title"/>
          </p:nvPr>
        </p:nvSpPr>
        <p:spPr>
          <a:xfrm>
            <a:off x="250825" y="439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Trauma?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1"/>
          <p:cNvSpPr txBox="1">
            <a:spLocks noGrp="1"/>
          </p:cNvSpPr>
          <p:nvPr>
            <p:ph type="body" idx="1"/>
          </p:nvPr>
        </p:nvSpPr>
        <p:spPr>
          <a:xfrm>
            <a:off x="250825" y="1346200"/>
            <a:ext cx="864235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that reflect a person’s inability to come to terms with real experiences that have overwhelmed their capacity to cope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of extreme proportions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critical element that makes an event traumatic is the subjective assessment by the victim” (of how threatened and helpless they felt).”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51"/>
          <p:cNvSpPr txBox="1">
            <a:spLocks noGrp="1"/>
          </p:cNvSpPr>
          <p:nvPr>
            <p:ph type="sldNum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51" descr="balan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0634" y="5008562"/>
            <a:ext cx="3420366" cy="179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PROJECT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of partners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road ahead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 Violence as Gender Violence Against Immigrant Women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consequences</a:t>
            </a:r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1"/>
          </p:nvPr>
        </p:nvSpPr>
        <p:spPr>
          <a:xfrm>
            <a:off x="342900" y="1417638"/>
            <a:ext cx="83439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Anxiety symptoms: panic, dissociation, fragmentation of bodily experience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Flashbacks, memories, acting as if threat was still occurring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Hypervigilance and heightened arousal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risk of alcohol/drug use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impulse control-problems with irritability or anger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likely to follow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Consequences  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self-esteem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Impaired self-perception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for somatization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with decision-making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manage emotions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Irrational thoughts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to trust others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problems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5" name="Google Shape;395;p53" descr="domestic-violence-against-wo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675" y="2209800"/>
            <a:ext cx="29813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Diana’s Challenges</a:t>
            </a:r>
            <a:endParaRPr/>
          </a:p>
        </p:txBody>
      </p:sp>
      <p:pic>
        <p:nvPicPr>
          <p:cNvPr id="401" name="Google Shape;401;p54" descr="Screen Shot 2017-08-22 at 7.19.53 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7" b="-3876"/>
          <a:stretch/>
        </p:blipFill>
        <p:spPr>
          <a:xfrm>
            <a:off x="457200" y="1610783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TECHNICAL ASSISTANCE?</a:t>
            </a:r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927100" y="1651000"/>
            <a:ext cx="7226300" cy="361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www.asistahelp.org</a:t>
            </a:r>
            <a:endParaRPr sz="2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questions@asistahelp.org</a:t>
            </a:r>
            <a:endParaRPr sz="2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sonia@asistahelp.org</a:t>
            </a:r>
            <a:endParaRPr sz="2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manager@asistahelp.org</a:t>
            </a:r>
            <a:endParaRPr sz="20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Resources:</a:t>
            </a:r>
            <a:endParaRPr/>
          </a:p>
          <a:p>
            <a:pPr marL="5715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Heartland Worker’s Center: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abbie@heartlandworkerscenter.org</a:t>
            </a:r>
            <a:endParaRPr sz="18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Nebraska Coalition to End Sexual and Domestic Violence: </a:t>
            </a:r>
            <a:r>
              <a:rPr lang="en-US" sz="1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carlyb@nebraskacoalition.org</a:t>
            </a:r>
            <a:endParaRPr sz="18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endParaRPr sz="20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endParaRPr sz="2000" b="0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-942975" y="6424612"/>
            <a:ext cx="58229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Copyright © 2015 ASISTA – All Rights Reserved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0" name="Google Shape;410;p55" descr="asist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6839" y="4978399"/>
            <a:ext cx="3687762" cy="130810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5"/>
          <p:cNvSpPr txBox="1"/>
          <p:nvPr/>
        </p:nvSpPr>
        <p:spPr>
          <a:xfrm>
            <a:off x="3009899" y="6292058"/>
            <a:ext cx="35941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ASISTA@2017.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Heartland Workers Center 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0" y="1133232"/>
            <a:ext cx="4564185" cy="499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the quality of life of Latino/a immigrant workers.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build a community that works for all.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 descr="HwC Logo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369" y="1559990"/>
            <a:ext cx="3553968" cy="2776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57200" y="1133232"/>
            <a:ext cx="4564185" cy="499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Organizing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Civic Engagement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Rights</a:t>
            </a:r>
            <a:endParaRPr/>
          </a:p>
        </p:txBody>
      </p:sp>
      <p:pic>
        <p:nvPicPr>
          <p:cNvPr id="127" name="Google Shape;127;p19" descr="HwC Logo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369" y="1559990"/>
            <a:ext cx="3553968" cy="2776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556559" y="1739651"/>
            <a:ext cx="8277051" cy="472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1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Nebraska Coalition to End Sexual and Domestic Violence</a:t>
            </a: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 statewide advocacy organization committed to the prevention and elimination of sexual and domestic violence. </a:t>
            </a:r>
            <a:endParaRPr/>
          </a:p>
          <a:p>
            <a:pPr marL="0" marR="0" lvl="0" indent="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work to enhance safety and justice for victims of domestic violence and sexual assault by supporting and building upon the services provided by our network of local programs.</a:t>
            </a:r>
            <a:endParaRPr/>
          </a:p>
        </p:txBody>
      </p:sp>
      <p:pic>
        <p:nvPicPr>
          <p:cNvPr id="133" name="Google Shape;133;p2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8480" y="264685"/>
            <a:ext cx="4912540" cy="126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the Nebraska Coalition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152530" cy="51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Nebraska Coalition was established in 1976 to support the Network of Programs in Nebraska through: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Assistance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legal services to survivors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through funding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Legislation and policy</a:t>
            </a:r>
            <a:endParaRPr/>
          </a:p>
          <a:p>
            <a:pPr marL="1143000" marR="0" lvl="2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Establishment of program standards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1100</Words>
  <Application>Microsoft Macintosh PowerPoint</Application>
  <PresentationFormat>On-screen Show (4:3)</PresentationFormat>
  <Paragraphs>214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Forging Futures Without Violence Challenging sexual violence against immigrant women in the workplace</vt:lpstr>
      <vt:lpstr>OVERALL GOAL OF THE PROJECT</vt:lpstr>
      <vt:lpstr>TODAY</vt:lpstr>
      <vt:lpstr>ABOUT THE PROJECT</vt:lpstr>
      <vt:lpstr>Heartland Workers Center  </vt:lpstr>
      <vt:lpstr>PowerPoint Presentation</vt:lpstr>
      <vt:lpstr>PowerPoint Presentation</vt:lpstr>
      <vt:lpstr>PowerPoint Presentation</vt:lpstr>
      <vt:lpstr>The Role of the Nebraska Coalition</vt:lpstr>
      <vt:lpstr>PowerPoint Presentation</vt:lpstr>
      <vt:lpstr> Nebraska DV/SA Program Services</vt:lpstr>
      <vt:lpstr>Consulado de Mexico</vt:lpstr>
      <vt:lpstr>Stop Workplace Sexual Violence! </vt:lpstr>
      <vt:lpstr>PowerPoint Presentation</vt:lpstr>
      <vt:lpstr>The Method</vt:lpstr>
      <vt:lpstr>Integrating the labor movement and building new collaborations</vt:lpstr>
      <vt:lpstr>PowerPoint Presentation</vt:lpstr>
      <vt:lpstr>IF WE CAN PLAY VIDEO</vt:lpstr>
      <vt:lpstr>The “Theatre of the Oppressed” model (Augusto Boal)</vt:lpstr>
      <vt:lpstr>Forum Theatre</vt:lpstr>
      <vt:lpstr>Applications for SV Training  &amp; Education</vt:lpstr>
      <vt:lpstr>Sexual Violence as Gender Violence Against Immigrant Women  </vt:lpstr>
      <vt:lpstr>Violence Against Women</vt:lpstr>
      <vt:lpstr>Asian Pacific Islander Institute  “The Spiral of Violence”</vt:lpstr>
      <vt:lpstr>Sexual Violence in the Context of Gender Violence</vt:lpstr>
      <vt:lpstr>Consent</vt:lpstr>
      <vt:lpstr>Sexual Violence in the Context of Gender Violence</vt:lpstr>
      <vt:lpstr>Immigrants Face Vulnerabilities in all Phases of immigration</vt:lpstr>
      <vt:lpstr>Diana’s Vulnerabilities</vt:lpstr>
      <vt:lpstr>Cultural Factors and Victimization</vt:lpstr>
      <vt:lpstr>Help Seeking</vt:lpstr>
      <vt:lpstr>     Impact of Sexual Crime in the Lives of Immigrant Women     </vt:lpstr>
      <vt:lpstr>Invite the Survivor to Write/Tell Her Story</vt:lpstr>
      <vt:lpstr>Coercion</vt:lpstr>
      <vt:lpstr>Key Principles</vt:lpstr>
      <vt:lpstr>Distress from Abuse Accumulates</vt:lpstr>
      <vt:lpstr>PowerPoint Presentation</vt:lpstr>
      <vt:lpstr>PowerPoint Presentation</vt:lpstr>
      <vt:lpstr>What is Trauma? </vt:lpstr>
      <vt:lpstr>Emotional consequences</vt:lpstr>
      <vt:lpstr>Long Term Consequences   </vt:lpstr>
      <vt:lpstr>Diana’s Challenges</vt:lpstr>
      <vt:lpstr>NEED TECHNICAL ASSISTANCE?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Forging Futures Without Violence Challenging sexual violence against immigrant women in the workplace</dc:title>
  <cp:lastModifiedBy>Maria Lazzarino</cp:lastModifiedBy>
  <cp:revision>10</cp:revision>
  <dcterms:modified xsi:type="dcterms:W3CDTF">2018-12-18T15:31:18Z</dcterms:modified>
</cp:coreProperties>
</file>