
<file path=[Content_Types].xml><?xml version="1.0" encoding="utf-8"?>
<Types xmlns="http://schemas.openxmlformats.org/package/2006/content-types">
  <Default Extension="xml" ContentType="application/xml"/>
  <Default Extension="bin" ContentType="application/vnd.openxmlformats-officedocument.presentationml.printerSettings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60" r:id="rId1"/>
    <p:sldMasterId id="2147483661" r:id="rId2"/>
  </p:sldMasterIdLst>
  <p:notesMasterIdLst>
    <p:notesMasterId r:id="rId42"/>
  </p:notes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</p:sldIdLst>
  <p:sldSz cx="9144000" cy="6858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 showComments="0">
  <p:normalViewPr>
    <p:restoredLeft sz="15620"/>
    <p:restoredTop sz="99187" autoAdjust="0"/>
  </p:normalViewPr>
  <p:slideViewPr>
    <p:cSldViewPr snapToGrid="0">
      <p:cViewPr varScale="1">
        <p:scale>
          <a:sx n="108" d="100"/>
          <a:sy n="108" d="100"/>
        </p:scale>
        <p:origin x="-1648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46" Type="http://schemas.openxmlformats.org/officeDocument/2006/relationships/theme" Target="theme/theme1.xml"/><Relationship Id="rId47" Type="http://schemas.openxmlformats.org/officeDocument/2006/relationships/tableStyles" Target="tableStyles.xml"/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slide" Target="slides/slide20.xml"/><Relationship Id="rId23" Type="http://schemas.openxmlformats.org/officeDocument/2006/relationships/slide" Target="slides/slide21.xml"/><Relationship Id="rId24" Type="http://schemas.openxmlformats.org/officeDocument/2006/relationships/slide" Target="slides/slide22.xml"/><Relationship Id="rId25" Type="http://schemas.openxmlformats.org/officeDocument/2006/relationships/slide" Target="slides/slide23.xml"/><Relationship Id="rId26" Type="http://schemas.openxmlformats.org/officeDocument/2006/relationships/slide" Target="slides/slide24.xml"/><Relationship Id="rId27" Type="http://schemas.openxmlformats.org/officeDocument/2006/relationships/slide" Target="slides/slide25.xml"/><Relationship Id="rId28" Type="http://schemas.openxmlformats.org/officeDocument/2006/relationships/slide" Target="slides/slide26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30" Type="http://schemas.openxmlformats.org/officeDocument/2006/relationships/slide" Target="slides/slide28.xml"/><Relationship Id="rId31" Type="http://schemas.openxmlformats.org/officeDocument/2006/relationships/slide" Target="slides/slide29.xml"/><Relationship Id="rId32" Type="http://schemas.openxmlformats.org/officeDocument/2006/relationships/slide" Target="slides/slide30.xml"/><Relationship Id="rId9" Type="http://schemas.openxmlformats.org/officeDocument/2006/relationships/slide" Target="slides/slide7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33" Type="http://schemas.openxmlformats.org/officeDocument/2006/relationships/slide" Target="slides/slide31.xml"/><Relationship Id="rId34" Type="http://schemas.openxmlformats.org/officeDocument/2006/relationships/slide" Target="slides/slide32.xml"/><Relationship Id="rId35" Type="http://schemas.openxmlformats.org/officeDocument/2006/relationships/slide" Target="slides/slide33.xml"/><Relationship Id="rId36" Type="http://schemas.openxmlformats.org/officeDocument/2006/relationships/slide" Target="slides/slide34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37" Type="http://schemas.openxmlformats.org/officeDocument/2006/relationships/slide" Target="slides/slide35.xml"/><Relationship Id="rId38" Type="http://schemas.openxmlformats.org/officeDocument/2006/relationships/slide" Target="slides/slide36.xml"/><Relationship Id="rId39" Type="http://schemas.openxmlformats.org/officeDocument/2006/relationships/slide" Target="slides/slide37.xml"/><Relationship Id="rId40" Type="http://schemas.openxmlformats.org/officeDocument/2006/relationships/slide" Target="slides/slide38.xml"/><Relationship Id="rId41" Type="http://schemas.openxmlformats.org/officeDocument/2006/relationships/slide" Target="slides/slide39.xml"/><Relationship Id="rId42" Type="http://schemas.openxmlformats.org/officeDocument/2006/relationships/notesMaster" Target="notesMasters/notesMaster1.xml"/><Relationship Id="rId43" Type="http://schemas.openxmlformats.org/officeDocument/2006/relationships/printerSettings" Target="printerSettings/printerSettings1.bin"/><Relationship Id="rId44" Type="http://schemas.openxmlformats.org/officeDocument/2006/relationships/presProps" Target="presProps.xml"/><Relationship Id="rId45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22593165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1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1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2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1.xml"/></Relationships>
</file>

<file path=ppt/notesSlides/_rels/notesSlide2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2.xml"/></Relationships>
</file>

<file path=ppt/notesSlides/_rels/notesSlide2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3.xml"/></Relationships>
</file>

<file path=ppt/notesSlides/_rels/notesSlide2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4.xml"/></Relationships>
</file>

<file path=ppt/notesSlides/_rels/notesSlide2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5.xml"/></Relationships>
</file>

<file path=ppt/notesSlides/_rels/notesSlide2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6.xml"/></Relationships>
</file>

<file path=ppt/notesSlides/_rels/notesSlide2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7.xml"/></Relationships>
</file>

<file path=ppt/notesSlides/_rels/notesSlide2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8.xml"/></Relationships>
</file>

<file path=ppt/notesSlides/_rels/notesSlide2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9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3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0.xml"/></Relationships>
</file>

<file path=ppt/notesSlides/_rels/notesSlide3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1.xml"/></Relationships>
</file>

<file path=ppt/notesSlides/_rels/notesSlide3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2.xml"/></Relationships>
</file>

<file path=ppt/notesSlides/_rels/notesSlide3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3.xml"/></Relationships>
</file>

<file path=ppt/notesSlides/_rels/notesSlide3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4.xml"/></Relationships>
</file>

<file path=ppt/notesSlides/_rels/notesSlide3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5.xml"/></Relationships>
</file>

<file path=ppt/notesSlides/_rels/notesSlide3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6.xml"/></Relationships>
</file>

<file path=ppt/notesSlides/_rels/notesSlide3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7.xml"/></Relationships>
</file>

<file path=ppt/notesSlides/_rels/notesSlide3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8.xml"/></Relationships>
</file>

<file path=ppt/notesSlides/_rels/notesSlide3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9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20" name="Google Shape;120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1" name="Google Shape;121;p1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1</a:t>
            </a:fld>
            <a:endParaRPr sz="12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Google Shape;193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94" name="Google Shape;194;p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rPr lang="en-US" sz="1200" b="0" i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sz="12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Google Shape;200;p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01" name="Google Shape;201;p1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dirty="0" smtClean="0"/>
              <a:t> </a:t>
            </a:r>
            <a:endParaRPr dirty="0"/>
          </a:p>
        </p:txBody>
      </p:sp>
      <p:sp>
        <p:nvSpPr>
          <p:cNvPr id="202" name="Google Shape;202;p11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11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" name="Google Shape;208;p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09" name="Google Shape;209;p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dirty="0" smtClean="0"/>
              <a:t> </a:t>
            </a:r>
            <a:endParaRPr dirty="0"/>
          </a:p>
        </p:txBody>
      </p:sp>
      <p:sp>
        <p:nvSpPr>
          <p:cNvPr id="210" name="Google Shape;210;p12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12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Google Shape;216;p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17" name="Google Shape;217;p1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dirty="0"/>
          </a:p>
        </p:txBody>
      </p:sp>
      <p:sp>
        <p:nvSpPr>
          <p:cNvPr id="218" name="Google Shape;218;p13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13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" name="Google Shape;224;p1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5" name="Google Shape;225;p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" name="Google Shape;231;p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32" name="Google Shape;232;p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dirty="0" smtClean="0"/>
              <a:t> </a:t>
            </a:r>
            <a:endParaRPr dirty="0"/>
          </a:p>
        </p:txBody>
      </p:sp>
      <p:sp>
        <p:nvSpPr>
          <p:cNvPr id="233" name="Google Shape;233;p15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15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" name="Google Shape;239;p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40" name="Google Shape;240;p1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dirty="0"/>
          </a:p>
        </p:txBody>
      </p:sp>
      <p:sp>
        <p:nvSpPr>
          <p:cNvPr id="241" name="Google Shape;241;p16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16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" name="Google Shape;247;p1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8" name="Google Shape;248;p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4" name="Google Shape;254;p1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5" name="Google Shape;255;p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" name="Google Shape;261;p1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2" name="Google Shape;262;p1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31" name="Google Shape;131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dirty="0"/>
          </a:p>
        </p:txBody>
      </p:sp>
      <p:sp>
        <p:nvSpPr>
          <p:cNvPr id="132" name="Google Shape;132;p2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8" name="Google Shape;268;p2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9" name="Google Shape;269;p2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5" name="Google Shape;275;p2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6" name="Google Shape;276;p2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2" name="Google Shape;282;p2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83" name="Google Shape;283;p2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284" name="Google Shape;284;p22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22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0" name="Google Shape;290;p2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91" name="Google Shape;291;p2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dirty="0" smtClean="0"/>
              <a:t> </a:t>
            </a:r>
            <a:endParaRPr dirty="0"/>
          </a:p>
        </p:txBody>
      </p:sp>
      <p:sp>
        <p:nvSpPr>
          <p:cNvPr id="292" name="Google Shape;292;p23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23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Google Shape;298;p2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9" name="Google Shape;299;p2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5" name="Google Shape;305;p2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06" name="Google Shape;306;p2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2" name="Google Shape;312;p2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313" name="Google Shape;313;p2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dirty="0" smtClean="0"/>
              <a:t> </a:t>
            </a:r>
            <a:endParaRPr dirty="0"/>
          </a:p>
        </p:txBody>
      </p:sp>
      <p:sp>
        <p:nvSpPr>
          <p:cNvPr id="314" name="Google Shape;314;p26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26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0" name="Google Shape;320;p2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1" name="Google Shape;321;p2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" name="Google Shape;327;p2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328" name="Google Shape;328;p2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dirty="0" smtClean="0"/>
              <a:t> </a:t>
            </a:r>
            <a:endParaRPr dirty="0"/>
          </a:p>
        </p:txBody>
      </p:sp>
      <p:sp>
        <p:nvSpPr>
          <p:cNvPr id="329" name="Google Shape;329;p28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28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5" name="Google Shape;335;p2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dirty="0" smtClean="0"/>
              <a:t> </a:t>
            </a:r>
            <a:endParaRPr dirty="0"/>
          </a:p>
        </p:txBody>
      </p:sp>
      <p:sp>
        <p:nvSpPr>
          <p:cNvPr id="336" name="Google Shape;336;p2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39" name="Google Shape;139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0" name="Google Shape;140;p3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</a:t>
            </a:fld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2" name="Google Shape;342;p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343" name="Google Shape;343;p3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dirty="0" smtClean="0"/>
              <a:t> </a:t>
            </a:r>
            <a:endParaRPr dirty="0"/>
          </a:p>
        </p:txBody>
      </p:sp>
      <p:sp>
        <p:nvSpPr>
          <p:cNvPr id="344" name="Google Shape;344;p30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30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0" name="Google Shape;350;p3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351" name="Google Shape;351;p3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dirty="0" smtClean="0"/>
              <a:t> </a:t>
            </a:r>
            <a:endParaRPr dirty="0"/>
          </a:p>
        </p:txBody>
      </p:sp>
      <p:sp>
        <p:nvSpPr>
          <p:cNvPr id="352" name="Google Shape;352;p31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31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" name="Google Shape;358;p3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59" name="Google Shape;359;p3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5" name="Google Shape;365;p3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366" name="Google Shape;366;p3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dirty="0" smtClean="0"/>
              <a:t> </a:t>
            </a:r>
            <a:endParaRPr dirty="0"/>
          </a:p>
        </p:txBody>
      </p:sp>
      <p:sp>
        <p:nvSpPr>
          <p:cNvPr id="367" name="Google Shape;367;p33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33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3" name="Google Shape;373;p3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374" name="Google Shape;374;p3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dirty="0" smtClean="0"/>
              <a:t> </a:t>
            </a:r>
            <a:endParaRPr dirty="0"/>
          </a:p>
        </p:txBody>
      </p:sp>
      <p:sp>
        <p:nvSpPr>
          <p:cNvPr id="375" name="Google Shape;375;p34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34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1" name="Google Shape;381;p3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382" name="Google Shape;382;p3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dirty="0" smtClean="0"/>
              <a:t> </a:t>
            </a:r>
            <a:endParaRPr dirty="0"/>
          </a:p>
        </p:txBody>
      </p:sp>
      <p:sp>
        <p:nvSpPr>
          <p:cNvPr id="383" name="Google Shape;383;p35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35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" name="Google Shape;389;p3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390" name="Google Shape;390;p3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dirty="0" smtClean="0"/>
              <a:t> </a:t>
            </a:r>
            <a:endParaRPr dirty="0"/>
          </a:p>
        </p:txBody>
      </p:sp>
      <p:sp>
        <p:nvSpPr>
          <p:cNvPr id="391" name="Google Shape;391;p36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36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7" name="Google Shape;397;p3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398" name="Google Shape;398;p3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dirty="0" smtClean="0"/>
              <a:t> </a:t>
            </a:r>
            <a:endParaRPr dirty="0"/>
          </a:p>
        </p:txBody>
      </p:sp>
      <p:sp>
        <p:nvSpPr>
          <p:cNvPr id="399" name="Google Shape;399;p37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37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5" name="Google Shape;405;p3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406" name="Google Shape;406;p3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2" name="Google Shape;412;p3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13" name="Google Shape;413;p3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dirty="0"/>
          </a:p>
        </p:txBody>
      </p:sp>
      <p:sp>
        <p:nvSpPr>
          <p:cNvPr id="147" name="Google Shape;147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54" name="Google Shape;154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dirty="0"/>
          </a:p>
        </p:txBody>
      </p:sp>
      <p:sp>
        <p:nvSpPr>
          <p:cNvPr id="155" name="Google Shape;155;p5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5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62" name="Google Shape;162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dirty="0" smtClean="0"/>
              <a:t> </a:t>
            </a:r>
            <a:endParaRPr dirty="0"/>
          </a:p>
        </p:txBody>
      </p:sp>
      <p:sp>
        <p:nvSpPr>
          <p:cNvPr id="163" name="Google Shape;163;p6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6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Google Shape;169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70" name="Google Shape;170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dirty="0" smtClean="0"/>
              <a:t> </a:t>
            </a:r>
            <a:endParaRPr dirty="0"/>
          </a:p>
        </p:txBody>
      </p:sp>
      <p:sp>
        <p:nvSpPr>
          <p:cNvPr id="171" name="Google Shape;171;p7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7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Google Shape;177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78" name="Google Shape;178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dirty="0"/>
          </a:p>
        </p:txBody>
      </p:sp>
      <p:sp>
        <p:nvSpPr>
          <p:cNvPr id="179" name="Google Shape;179;p8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8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Google Shape;185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86" name="Google Shape;186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dirty="0"/>
          </a:p>
        </p:txBody>
      </p:sp>
      <p:sp>
        <p:nvSpPr>
          <p:cNvPr id="187" name="Google Shape;187;p9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9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1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2.png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Title Slide" type="title">
  <p:cSld name="TITLE">
    <p:bg>
      <p:bgPr>
        <a:solidFill>
          <a:schemeClr val="dk2"/>
        </a:solidFill>
        <a:effectLst/>
      </p:bgPr>
    </p:bg>
    <p:spTree>
      <p:nvGrpSpPr>
        <p:cNvPr id="1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2"/>
          <p:cNvSpPr/>
          <p:nvPr/>
        </p:nvSpPr>
        <p:spPr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20" name="Google Shape;20;p2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21" name="Google Shape;21;p2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22" name="Google Shape;22;p2"/>
          <p:cNvSpPr txBox="1"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400"/>
              <a:buFont typeface="Questrial"/>
              <a:buNone/>
              <a:defRPr sz="4400" b="0" i="0" u="none" strike="noStrike" cap="none">
                <a:solidFill>
                  <a:schemeClr val="lt2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23" name="Google Shape;23;p2"/>
          <p:cNvSpPr txBox="1"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ts val="1560"/>
              <a:buFont typeface="Noto Sans Symbols"/>
              <a:buNone/>
              <a:defRPr sz="2600" b="0" i="0" u="none" strike="noStrike" cap="none">
                <a:solidFill>
                  <a:srgbClr val="FFFFFF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marR="0" lvl="1" algn="ctr">
              <a:lnSpc>
                <a:spcPct val="100000"/>
              </a:lnSpc>
              <a:spcBef>
                <a:spcPts val="550"/>
              </a:spcBef>
              <a:spcAft>
                <a:spcPts val="0"/>
              </a:spcAft>
              <a:buClr>
                <a:schemeClr val="accent1"/>
              </a:buClr>
              <a:buSzPts val="1820"/>
              <a:buFont typeface="Noto Sans Symbols"/>
              <a:buNone/>
              <a:defRPr sz="2600" b="0" i="0" u="none" strike="noStrike" cap="non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marR="0" lvl="2" algn="ctr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accent2"/>
              </a:buClr>
              <a:buSzPts val="1725"/>
              <a:buFont typeface="Noto Sans Symbols"/>
              <a:buNone/>
              <a:defRPr sz="2300" b="0" i="0" u="none" strike="noStrike" cap="non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marR="0" lvl="3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3"/>
              </a:buClr>
              <a:buSzPts val="1500"/>
              <a:buFont typeface="Noto Sans Symbols"/>
              <a:buNone/>
              <a:defRPr sz="2000" b="0" i="0" u="none" strike="noStrike" cap="non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marR="0" lvl="4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Pts val="1300"/>
              <a:buFont typeface="Noto Sans Symbols"/>
              <a:buNone/>
              <a:defRPr sz="2000" b="0" i="0" u="none" strike="noStrike" cap="non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marR="0" lvl="5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None/>
              <a:defRPr sz="1800" b="0" i="0" u="none" strike="noStrike" cap="non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marR="0" lvl="6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Noto Sans Symbols"/>
              <a:buNone/>
              <a:defRPr sz="1800" b="0" i="0" u="none" strike="noStrike" cap="non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marR="0" lvl="7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Noto Sans Symbols"/>
              <a:buNone/>
              <a:defRPr sz="1800" b="0" i="0" u="none" strike="noStrike" cap="non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marR="0" lvl="8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4"/>
              </a:buClr>
              <a:buSzPts val="1800"/>
              <a:buFont typeface="Noto Sans Symbols"/>
              <a:buNone/>
              <a:defRPr sz="1800" b="0" i="0" u="none" strike="noStrike" cap="non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>
            <a:endParaRPr/>
          </a:p>
        </p:txBody>
      </p:sp>
      <p:sp>
        <p:nvSpPr>
          <p:cNvPr id="24" name="Google Shape;24;p2"/>
          <p:cNvSpPr txBox="1">
            <a:spLocks noGrp="1"/>
          </p:cNvSpPr>
          <p:nvPr>
            <p:ph type="dt" idx="10"/>
          </p:nvPr>
        </p:nvSpPr>
        <p:spPr>
          <a:xfrm>
            <a:off x="76200" y="6068699"/>
            <a:ext cx="2057400" cy="68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0" i="0" u="none" strike="noStrike" cap="none">
                <a:solidFill>
                  <a:srgbClr val="FFFFFF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>
            <a:endParaRPr/>
          </a:p>
        </p:txBody>
      </p:sp>
      <p:sp>
        <p:nvSpPr>
          <p:cNvPr id="25" name="Google Shape;25;p2"/>
          <p:cNvSpPr txBox="1">
            <a:spLocks noGrp="1"/>
          </p:cNvSpPr>
          <p:nvPr>
            <p:ph type="ftr" idx="11"/>
          </p:nvPr>
        </p:nvSpPr>
        <p:spPr>
          <a:xfrm>
            <a:off x="2085393" y="236538"/>
            <a:ext cx="586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chemeClr val="lt2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>
            <a:endParaRPr/>
          </a:p>
        </p:txBody>
      </p:sp>
      <p:sp>
        <p:nvSpPr>
          <p:cNvPr id="26" name="Google Shape;26;p2"/>
          <p:cNvSpPr txBox="1">
            <a:spLocks noGrp="1"/>
          </p:cNvSpPr>
          <p:nvPr>
            <p:ph type="sldNum" idx="12"/>
          </p:nvPr>
        </p:nvSpPr>
        <p:spPr>
          <a:xfrm>
            <a:off x="8001000" y="228600"/>
            <a:ext cx="838200" cy="38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chemeClr val="lt2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marL="0" marR="0" lvl="1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chemeClr val="lt2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marL="0" marR="0" lvl="2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chemeClr val="lt2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marL="0" marR="0" lvl="3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chemeClr val="lt2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marL="0" marR="0" lvl="4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chemeClr val="lt2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marL="0" marR="0" lvl="5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chemeClr val="lt2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marL="0" marR="0" lvl="6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chemeClr val="lt2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marL="0" marR="0" lvl="7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chemeClr val="lt2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marL="0" marR="0" lvl="8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chemeClr val="lt2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2"/>
          <p:cNvSpPr txBox="1"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Questrial"/>
              <a:buNone/>
              <a:defRPr sz="4400" b="0" i="0" u="none" strike="noStrike" cap="none">
                <a:solidFill>
                  <a:schemeClr val="dk2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98" name="Google Shape;98;p12"/>
          <p:cNvSpPr txBox="1">
            <a:spLocks noGrp="1"/>
          </p:cNvSpPr>
          <p:nvPr>
            <p:ph type="dt" idx="10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2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>
            <a:endParaRPr/>
          </a:p>
        </p:txBody>
      </p:sp>
      <p:sp>
        <p:nvSpPr>
          <p:cNvPr id="99" name="Google Shape;99;p12"/>
          <p:cNvSpPr txBox="1">
            <a:spLocks noGrp="1"/>
          </p:cNvSpPr>
          <p:nvPr>
            <p:ph type="ftr" idx="11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2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>
            <a:endParaRPr/>
          </a:p>
        </p:txBody>
      </p:sp>
      <p:sp>
        <p:nvSpPr>
          <p:cNvPr id="100" name="Google Shape;100;p12"/>
          <p:cNvSpPr txBox="1">
            <a:spLocks noGrp="1"/>
          </p:cNvSpPr>
          <p:nvPr>
            <p:ph type="sldNum" idx="12"/>
          </p:nvPr>
        </p:nvSpPr>
        <p:spPr>
          <a:xfrm>
            <a:off x="0" y="1272222"/>
            <a:ext cx="533400" cy="2444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rgbClr val="FFFFFF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marL="0" marR="0" lvl="1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rgbClr val="FFFFFF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marL="0" marR="0" lvl="2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rgbClr val="FFFFFF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marL="0" marR="0" lvl="3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rgbClr val="FFFFFF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marL="0" marR="0" lvl="4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rgbClr val="FFFFFF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marL="0" marR="0" lvl="5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rgbClr val="FFFFFF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marL="0" marR="0" lvl="6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rgbClr val="FFFFFF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marL="0" marR="0" lvl="7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rgbClr val="FFFFFF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marL="0" marR="0" lvl="8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rgbClr val="FFFFFF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01" name="Google Shape;101;p12"/>
          <p:cNvSpPr txBox="1">
            <a:spLocks noGrp="1"/>
          </p:cNvSpPr>
          <p:nvPr>
            <p:ph type="body" idx="1"/>
          </p:nvPr>
        </p:nvSpPr>
        <p:spPr>
          <a:xfrm>
            <a:off x="609600" y="1752600"/>
            <a:ext cx="1600200" cy="4343400"/>
          </a:xfrm>
          <a:prstGeom prst="rect">
            <a:avLst/>
          </a:prstGeom>
          <a:solidFill>
            <a:schemeClr val="accent2"/>
          </a:solidFill>
          <a:ln w="50800" cap="sq" cmpd="dbl">
            <a:solidFill>
              <a:schemeClr val="accent2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137150" tIns="182875" rIns="137150" bIns="91425" anchor="t" anchorCtr="0">
            <a:noAutofit/>
          </a:bodyPr>
          <a:lstStyle>
            <a:lvl1pPr marL="457200" marR="0" lvl="0" indent="-22860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ts val="1080"/>
              <a:buFont typeface="Noto Sans Symbols"/>
              <a:buNone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marL="914400" marR="0" lvl="1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840"/>
              <a:buFont typeface="Noto Sans Symbols"/>
              <a:buNone/>
              <a:defRPr sz="12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marL="1371600" marR="0" lvl="2" indent="-228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accent2"/>
              </a:buClr>
              <a:buSzPts val="750"/>
              <a:buFont typeface="Noto Sans Symbols"/>
              <a:buNone/>
              <a:defRPr sz="10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marL="1828800" marR="0" lvl="3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3"/>
              </a:buClr>
              <a:buSzPts val="675"/>
              <a:buFont typeface="Noto Sans Symbols"/>
              <a:buNone/>
              <a:defRPr sz="9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marL="2286000" marR="0" lvl="4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Pts val="585"/>
              <a:buFont typeface="Noto Sans Symbols"/>
              <a:buNone/>
              <a:defRPr sz="9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marL="2743200" marR="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marL="3200400" marR="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marL="3657600" marR="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marL="4114800" marR="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4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>
            <a:endParaRPr/>
          </a:p>
        </p:txBody>
      </p:sp>
      <p:sp>
        <p:nvSpPr>
          <p:cNvPr id="102" name="Google Shape;102;p12"/>
          <p:cNvSpPr txBox="1">
            <a:spLocks noGrp="1"/>
          </p:cNvSpPr>
          <p:nvPr>
            <p:ph type="body" idx="2"/>
          </p:nvPr>
        </p:nvSpPr>
        <p:spPr>
          <a:xfrm>
            <a:off x="2362200" y="1752600"/>
            <a:ext cx="6400800" cy="441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33909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ts val="1740"/>
              <a:buFont typeface="Noto Sans Symbols"/>
              <a:buChar char="◻"/>
              <a:defRPr sz="29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marL="914400" marR="0" lvl="1" indent="-344169" algn="l">
              <a:lnSpc>
                <a:spcPct val="100000"/>
              </a:lnSpc>
              <a:spcBef>
                <a:spcPts val="550"/>
              </a:spcBef>
              <a:spcAft>
                <a:spcPts val="0"/>
              </a:spcAft>
              <a:buClr>
                <a:schemeClr val="accent1"/>
              </a:buClr>
              <a:buSzPts val="1820"/>
              <a:buFont typeface="Noto Sans Symbols"/>
              <a:buChar char="⬜"/>
              <a:defRPr sz="26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marL="1371600" marR="0" lvl="2" indent="-338137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accent2"/>
              </a:buClr>
              <a:buSzPts val="1725"/>
              <a:buFont typeface="Noto Sans Symbols"/>
              <a:buChar char="■"/>
              <a:defRPr sz="23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marL="1828800" marR="0" lvl="3" indent="-32385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3"/>
              </a:buClr>
              <a:buSzPts val="1500"/>
              <a:buFont typeface="Noto Sans Symbols"/>
              <a:buChar char="■"/>
              <a:defRPr sz="20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marL="2286000" marR="0" lvl="4" indent="-31115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Pts val="1300"/>
              <a:buFont typeface="Noto Sans Symbols"/>
              <a:buChar char="■"/>
              <a:defRPr sz="20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marL="2743200" marR="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marL="3200400" marR="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marL="3657600" marR="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marL="4114800" marR="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4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13"/>
          <p:cNvSpPr txBox="1"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Questrial"/>
              <a:buNone/>
              <a:defRPr sz="4400" b="0" i="0" u="none" strike="noStrike" cap="none">
                <a:solidFill>
                  <a:schemeClr val="dk2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05" name="Google Shape;105;p13"/>
          <p:cNvSpPr txBox="1">
            <a:spLocks noGrp="1"/>
          </p:cNvSpPr>
          <p:nvPr>
            <p:ph type="body" idx="1"/>
          </p:nvPr>
        </p:nvSpPr>
        <p:spPr>
          <a:xfrm rot="5400000">
            <a:off x="2426208" y="-213360"/>
            <a:ext cx="4526280" cy="815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33909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ts val="1740"/>
              <a:buFont typeface="Noto Sans Symbols"/>
              <a:buChar char="◻"/>
              <a:defRPr sz="29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marL="914400" marR="0" lvl="1" indent="-344169" algn="l">
              <a:lnSpc>
                <a:spcPct val="100000"/>
              </a:lnSpc>
              <a:spcBef>
                <a:spcPts val="550"/>
              </a:spcBef>
              <a:spcAft>
                <a:spcPts val="0"/>
              </a:spcAft>
              <a:buClr>
                <a:schemeClr val="accent1"/>
              </a:buClr>
              <a:buSzPts val="1820"/>
              <a:buFont typeface="Noto Sans Symbols"/>
              <a:buChar char="⬜"/>
              <a:defRPr sz="26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marL="1371600" marR="0" lvl="2" indent="-338137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accent2"/>
              </a:buClr>
              <a:buSzPts val="1725"/>
              <a:buFont typeface="Noto Sans Symbols"/>
              <a:buChar char="■"/>
              <a:defRPr sz="23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marL="1828800" marR="0" lvl="3" indent="-32385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3"/>
              </a:buClr>
              <a:buSzPts val="1500"/>
              <a:buFont typeface="Noto Sans Symbols"/>
              <a:buChar char="■"/>
              <a:defRPr sz="20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marL="2286000" marR="0" lvl="4" indent="-31115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Pts val="1300"/>
              <a:buFont typeface="Noto Sans Symbols"/>
              <a:buChar char="■"/>
              <a:defRPr sz="20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marL="2743200" marR="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marL="3200400" marR="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marL="3657600" marR="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marL="4114800" marR="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4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>
            <a:endParaRPr/>
          </a:p>
        </p:txBody>
      </p:sp>
      <p:sp>
        <p:nvSpPr>
          <p:cNvPr id="106" name="Google Shape;106;p13"/>
          <p:cNvSpPr txBox="1">
            <a:spLocks noGrp="1"/>
          </p:cNvSpPr>
          <p:nvPr>
            <p:ph type="dt" idx="10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2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>
            <a:endParaRPr/>
          </a:p>
        </p:txBody>
      </p:sp>
      <p:sp>
        <p:nvSpPr>
          <p:cNvPr id="107" name="Google Shape;107;p13"/>
          <p:cNvSpPr txBox="1">
            <a:spLocks noGrp="1"/>
          </p:cNvSpPr>
          <p:nvPr>
            <p:ph type="ftr" idx="11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2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>
            <a:endParaRPr/>
          </a:p>
        </p:txBody>
      </p:sp>
      <p:sp>
        <p:nvSpPr>
          <p:cNvPr id="108" name="Google Shape;108;p13"/>
          <p:cNvSpPr txBox="1">
            <a:spLocks noGrp="1"/>
          </p:cNvSpPr>
          <p:nvPr>
            <p:ph type="sldNum" idx="12"/>
          </p:nvPr>
        </p:nvSpPr>
        <p:spPr>
          <a:xfrm>
            <a:off x="0" y="1272222"/>
            <a:ext cx="533400" cy="2444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rgbClr val="FFFFFF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marL="0" marR="0" lvl="1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rgbClr val="FFFFFF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marL="0" marR="0" lvl="2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rgbClr val="FFFFFF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marL="0" marR="0" lvl="3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rgbClr val="FFFFFF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marL="0" marR="0" lvl="4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rgbClr val="FFFFFF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marL="0" marR="0" lvl="5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rgbClr val="FFFFFF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marL="0" marR="0" lvl="6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rgbClr val="FFFFFF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marL="0" marR="0" lvl="7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rgbClr val="FFFFFF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marL="0" marR="0" lvl="8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rgbClr val="FFFFFF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Vertical Title and Text" type="vertTitleAndTx">
  <p:cSld name="VERTICAL_TITLE_AND_VERTICAL_TEXT">
    <p:bg>
      <p:bgPr>
        <a:solidFill>
          <a:schemeClr val="lt1"/>
        </a:solidFill>
        <a:effectLst/>
      </p:bgPr>
    </p:bg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14"/>
          <p:cNvSpPr txBox="1">
            <a:spLocks noGrp="1"/>
          </p:cNvSpPr>
          <p:nvPr>
            <p:ph type="title"/>
          </p:nvPr>
        </p:nvSpPr>
        <p:spPr>
          <a:xfrm rot="5400000">
            <a:off x="4823619" y="2339181"/>
            <a:ext cx="5516563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Questrial"/>
              <a:buNone/>
              <a:defRPr sz="4400" b="0" i="0" u="none" strike="noStrike" cap="none">
                <a:solidFill>
                  <a:schemeClr val="dk2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1" name="Google Shape;111;p14"/>
          <p:cNvSpPr txBox="1">
            <a:spLocks noGrp="1"/>
          </p:cNvSpPr>
          <p:nvPr>
            <p:ph type="body" idx="1"/>
          </p:nvPr>
        </p:nvSpPr>
        <p:spPr>
          <a:xfrm rot="5400000">
            <a:off x="480218" y="586582"/>
            <a:ext cx="5516564" cy="556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33909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ts val="1740"/>
              <a:buFont typeface="Noto Sans Symbols"/>
              <a:buChar char="◻"/>
              <a:defRPr sz="29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marL="914400" marR="0" lvl="1" indent="-344169" algn="l">
              <a:lnSpc>
                <a:spcPct val="100000"/>
              </a:lnSpc>
              <a:spcBef>
                <a:spcPts val="550"/>
              </a:spcBef>
              <a:spcAft>
                <a:spcPts val="0"/>
              </a:spcAft>
              <a:buClr>
                <a:schemeClr val="accent1"/>
              </a:buClr>
              <a:buSzPts val="1820"/>
              <a:buFont typeface="Noto Sans Symbols"/>
              <a:buChar char="⬜"/>
              <a:defRPr sz="26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marL="1371600" marR="0" lvl="2" indent="-338137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accent2"/>
              </a:buClr>
              <a:buSzPts val="1725"/>
              <a:buFont typeface="Noto Sans Symbols"/>
              <a:buChar char="■"/>
              <a:defRPr sz="23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marL="1828800" marR="0" lvl="3" indent="-32385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3"/>
              </a:buClr>
              <a:buSzPts val="1500"/>
              <a:buFont typeface="Noto Sans Symbols"/>
              <a:buChar char="■"/>
              <a:defRPr sz="20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marL="2286000" marR="0" lvl="4" indent="-31115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Pts val="1300"/>
              <a:buFont typeface="Noto Sans Symbols"/>
              <a:buChar char="■"/>
              <a:defRPr sz="20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marL="2743200" marR="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marL="3200400" marR="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marL="3657600" marR="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marL="4114800" marR="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4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>
            <a:endParaRPr/>
          </a:p>
        </p:txBody>
      </p:sp>
      <p:sp>
        <p:nvSpPr>
          <p:cNvPr id="112" name="Google Shape;112;p14"/>
          <p:cNvSpPr txBox="1">
            <a:spLocks noGrp="1"/>
          </p:cNvSpPr>
          <p:nvPr>
            <p:ph type="dt" idx="10"/>
          </p:nvPr>
        </p:nvSpPr>
        <p:spPr>
          <a:xfrm>
            <a:off x="6553200" y="6248402"/>
            <a:ext cx="2209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2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>
            <a:endParaRPr/>
          </a:p>
        </p:txBody>
      </p:sp>
      <p:sp>
        <p:nvSpPr>
          <p:cNvPr id="113" name="Google Shape;113;p14"/>
          <p:cNvSpPr txBox="1">
            <a:spLocks noGrp="1"/>
          </p:cNvSpPr>
          <p:nvPr>
            <p:ph type="ftr" idx="11"/>
          </p:nvPr>
        </p:nvSpPr>
        <p:spPr>
          <a:xfrm>
            <a:off x="457201" y="6248207"/>
            <a:ext cx="5573483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2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>
            <a:endParaRPr/>
          </a:p>
        </p:txBody>
      </p:sp>
      <p:sp>
        <p:nvSpPr>
          <p:cNvPr id="114" name="Google Shape;114;p14"/>
          <p:cNvSpPr/>
          <p:nvPr/>
        </p:nvSpPr>
        <p:spPr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15" name="Google Shape;115;p14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16" name="Google Shape;116;p14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17" name="Google Shape;117;p14"/>
          <p:cNvSpPr txBox="1">
            <a:spLocks noGrp="1"/>
          </p:cNvSpPr>
          <p:nvPr>
            <p:ph type="sldNum" idx="12"/>
          </p:nvPr>
        </p:nvSpPr>
        <p:spPr>
          <a:xfrm rot="5400000">
            <a:off x="5989638" y="144462"/>
            <a:ext cx="533400" cy="2444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rgbClr val="FFFFFF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marL="0" marR="0" lvl="1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rgbClr val="FFFFFF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marL="0" marR="0" lvl="2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rgbClr val="FFFFFF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marL="0" marR="0" lvl="3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rgbClr val="FFFFFF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marL="0" marR="0" lvl="4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rgbClr val="FFFFFF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marL="0" marR="0" lvl="5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rgbClr val="FFFFFF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marL="0" marR="0" lvl="6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rgbClr val="FFFFFF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marL="0" marR="0" lvl="7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rgbClr val="FFFFFF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marL="0" marR="0" lvl="8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rgbClr val="FFFFFF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4"/>
          <p:cNvSpPr txBox="1"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Questrial"/>
              <a:buNone/>
              <a:defRPr sz="4400" b="0" i="0" u="none" strike="noStrike" cap="none">
                <a:solidFill>
                  <a:schemeClr val="dk2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38" name="Google Shape;38;p4"/>
          <p:cNvSpPr txBox="1">
            <a:spLocks noGrp="1"/>
          </p:cNvSpPr>
          <p:nvPr>
            <p:ph type="dt" idx="10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2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>
            <a:endParaRPr/>
          </a:p>
        </p:txBody>
      </p:sp>
      <p:sp>
        <p:nvSpPr>
          <p:cNvPr id="39" name="Google Shape;39;p4"/>
          <p:cNvSpPr txBox="1">
            <a:spLocks noGrp="1"/>
          </p:cNvSpPr>
          <p:nvPr>
            <p:ph type="ftr" idx="11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2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>
            <a:endParaRPr/>
          </a:p>
        </p:txBody>
      </p:sp>
      <p:sp>
        <p:nvSpPr>
          <p:cNvPr id="40" name="Google Shape;40;p4"/>
          <p:cNvSpPr txBox="1">
            <a:spLocks noGrp="1"/>
          </p:cNvSpPr>
          <p:nvPr>
            <p:ph type="sldNum" idx="12"/>
          </p:nvPr>
        </p:nvSpPr>
        <p:spPr>
          <a:xfrm>
            <a:off x="0" y="1272222"/>
            <a:ext cx="533400" cy="2444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rgbClr val="FFFFFF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marL="0" marR="0" lvl="1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rgbClr val="FFFFFF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marL="0" marR="0" lvl="2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rgbClr val="FFFFFF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marL="0" marR="0" lvl="3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rgbClr val="FFFFFF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marL="0" marR="0" lvl="4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rgbClr val="FFFFFF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marL="0" marR="0" lvl="5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rgbClr val="FFFFFF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marL="0" marR="0" lvl="6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rgbClr val="FFFFFF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marL="0" marR="0" lvl="7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rgbClr val="FFFFFF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marL="0" marR="0" lvl="8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rgbClr val="FFFFFF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41" name="Google Shape;41;p4"/>
          <p:cNvSpPr txBox="1">
            <a:spLocks noGrp="1"/>
          </p:cNvSpPr>
          <p:nvPr>
            <p:ph type="body" idx="1"/>
          </p:nvPr>
        </p:nvSpPr>
        <p:spPr>
          <a:xfrm>
            <a:off x="612648" y="1600200"/>
            <a:ext cx="8153400" cy="449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33909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ts val="1740"/>
              <a:buFont typeface="Noto Sans Symbols"/>
              <a:buChar char="◻"/>
              <a:defRPr sz="29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marL="914400" marR="0" lvl="1" indent="-344169" algn="l">
              <a:lnSpc>
                <a:spcPct val="100000"/>
              </a:lnSpc>
              <a:spcBef>
                <a:spcPts val="550"/>
              </a:spcBef>
              <a:spcAft>
                <a:spcPts val="0"/>
              </a:spcAft>
              <a:buClr>
                <a:schemeClr val="accent1"/>
              </a:buClr>
              <a:buSzPts val="1820"/>
              <a:buFont typeface="Noto Sans Symbols"/>
              <a:buChar char="⬜"/>
              <a:defRPr sz="26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marL="1371600" marR="0" lvl="2" indent="-338137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accent2"/>
              </a:buClr>
              <a:buSzPts val="1725"/>
              <a:buFont typeface="Noto Sans Symbols"/>
              <a:buChar char="■"/>
              <a:defRPr sz="23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marL="1828800" marR="0" lvl="3" indent="-32385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3"/>
              </a:buClr>
              <a:buSzPts val="1500"/>
              <a:buFont typeface="Noto Sans Symbols"/>
              <a:buChar char="■"/>
              <a:defRPr sz="20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marL="2286000" marR="0" lvl="4" indent="-31115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Pts val="1300"/>
              <a:buFont typeface="Noto Sans Symbols"/>
              <a:buChar char="■"/>
              <a:defRPr sz="20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marL="2743200" marR="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marL="3200400" marR="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marL="3657600" marR="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marL="4114800" marR="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4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Section Header" type="secHead">
  <p:cSld name="SECTION_HEADER">
    <p:bg>
      <p:bgPr>
        <a:blipFill rotWithShape="1">
          <a:blip r:embed="rId2">
            <a:alphaModFix/>
          </a:blip>
          <a:tile tx="0" ty="0" sx="100000" sy="100000" flip="none" algn="tl"/>
        </a:blipFill>
        <a:effectLst/>
      </p:bgPr>
    </p:bg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5"/>
          <p:cNvSpPr txBox="1"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ts val="1680"/>
              <a:buFont typeface="Noto Sans Symbols"/>
              <a:buNone/>
              <a:defRPr sz="2800" b="0" i="0" u="none" strike="noStrike" cap="none">
                <a:solidFill>
                  <a:schemeClr val="dk2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marL="914400" marR="0" lvl="1" indent="-228600" algn="l">
              <a:lnSpc>
                <a:spcPct val="100000"/>
              </a:lnSpc>
              <a:spcBef>
                <a:spcPts val="550"/>
              </a:spcBef>
              <a:spcAft>
                <a:spcPts val="0"/>
              </a:spcAft>
              <a:buClr>
                <a:schemeClr val="accent1"/>
              </a:buClr>
              <a:buSzPts val="1260"/>
              <a:buFont typeface="Noto Sans Symbols"/>
              <a:buNone/>
              <a:defRPr sz="1800" b="0" i="0" u="none" strike="noStrike" cap="none">
                <a:solidFill>
                  <a:srgbClr val="888888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marL="1371600" marR="0" lvl="2" indent="-228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accent2"/>
              </a:buClr>
              <a:buSzPts val="1200"/>
              <a:buFont typeface="Noto Sans Symbols"/>
              <a:buNone/>
              <a:defRPr sz="1600" b="0" i="0" u="none" strike="noStrike" cap="none">
                <a:solidFill>
                  <a:srgbClr val="888888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marL="1828800" marR="0" lvl="3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3"/>
              </a:buClr>
              <a:buSzPts val="1050"/>
              <a:buFont typeface="Noto Sans Symbols"/>
              <a:buNone/>
              <a:defRPr sz="1400" b="0" i="0" u="none" strike="noStrike" cap="none">
                <a:solidFill>
                  <a:srgbClr val="888888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marL="2286000" marR="0" lvl="4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Pts val="910"/>
              <a:buFont typeface="Noto Sans Symbols"/>
              <a:buNone/>
              <a:defRPr sz="1400" b="0" i="0" u="none" strike="noStrike" cap="none">
                <a:solidFill>
                  <a:srgbClr val="888888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marL="2743200" marR="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marL="3200400" marR="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marL="3657600" marR="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marL="4114800" marR="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4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>
            <a:endParaRPr/>
          </a:p>
        </p:txBody>
      </p:sp>
      <p:sp>
        <p:nvSpPr>
          <p:cNvPr id="44" name="Google Shape;44;p5"/>
          <p:cNvSpPr/>
          <p:nvPr/>
        </p:nvSpPr>
        <p:spPr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45" name="Google Shape;45;p5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46" name="Google Shape;46;p5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47" name="Google Shape;47;p5"/>
          <p:cNvSpPr txBox="1"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400"/>
              <a:buFont typeface="Questrial"/>
              <a:buNone/>
              <a:defRPr sz="4400" b="0" i="0" u="none" strike="noStrike" cap="none">
                <a:solidFill>
                  <a:srgbClr val="FFFFFF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48" name="Google Shape;48;p5"/>
          <p:cNvSpPr txBox="1">
            <a:spLocks noGrp="1"/>
          </p:cNvSpPr>
          <p:nvPr>
            <p:ph type="dt" idx="10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2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>
            <a:endParaRPr/>
          </a:p>
        </p:txBody>
      </p:sp>
      <p:sp>
        <p:nvSpPr>
          <p:cNvPr id="49" name="Google Shape;49;p5"/>
          <p:cNvSpPr txBox="1">
            <a:spLocks noGrp="1"/>
          </p:cNvSpPr>
          <p:nvPr>
            <p:ph type="sldNum" idx="12"/>
          </p:nvPr>
        </p:nvSpPr>
        <p:spPr>
          <a:xfrm>
            <a:off x="0" y="1752600"/>
            <a:ext cx="1295400" cy="7016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1" i="0" u="none" strike="noStrike" cap="none">
                <a:solidFill>
                  <a:srgbClr val="FFFFFF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marL="0" marR="0" lvl="1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1" i="0" u="none" strike="noStrike" cap="none">
                <a:solidFill>
                  <a:srgbClr val="FFFFFF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marL="0" marR="0" lvl="2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1" i="0" u="none" strike="noStrike" cap="none">
                <a:solidFill>
                  <a:srgbClr val="FFFFFF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marL="0" marR="0" lvl="3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1" i="0" u="none" strike="noStrike" cap="none">
                <a:solidFill>
                  <a:srgbClr val="FFFFFF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marL="0" marR="0" lvl="4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1" i="0" u="none" strike="noStrike" cap="none">
                <a:solidFill>
                  <a:srgbClr val="FFFFFF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marL="0" marR="0" lvl="5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1" i="0" u="none" strike="noStrike" cap="none">
                <a:solidFill>
                  <a:srgbClr val="FFFFFF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marL="0" marR="0" lvl="6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1" i="0" u="none" strike="noStrike" cap="none">
                <a:solidFill>
                  <a:srgbClr val="FFFFFF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marL="0" marR="0" lvl="7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1" i="0" u="none" strike="noStrike" cap="none">
                <a:solidFill>
                  <a:srgbClr val="FFFFFF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marL="0" marR="0" lvl="8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1" i="0" u="none" strike="noStrike" cap="none">
                <a:solidFill>
                  <a:srgbClr val="FFFFFF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50" name="Google Shape;50;p5"/>
          <p:cNvSpPr txBox="1">
            <a:spLocks noGrp="1"/>
          </p:cNvSpPr>
          <p:nvPr>
            <p:ph type="ftr" idx="11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2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6"/>
          <p:cNvSpPr txBox="1"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Questrial"/>
              <a:buNone/>
              <a:defRPr sz="4400" b="0" i="0" u="none" strike="noStrike" cap="none">
                <a:solidFill>
                  <a:schemeClr val="dk2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53" name="Google Shape;53;p6"/>
          <p:cNvSpPr txBox="1">
            <a:spLocks noGrp="1"/>
          </p:cNvSpPr>
          <p:nvPr>
            <p:ph type="dt" idx="10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2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>
            <a:endParaRPr/>
          </a:p>
        </p:txBody>
      </p:sp>
      <p:sp>
        <p:nvSpPr>
          <p:cNvPr id="54" name="Google Shape;54;p6"/>
          <p:cNvSpPr txBox="1">
            <a:spLocks noGrp="1"/>
          </p:cNvSpPr>
          <p:nvPr>
            <p:ph type="ftr" idx="11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2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>
            <a:endParaRPr/>
          </a:p>
        </p:txBody>
      </p:sp>
      <p:sp>
        <p:nvSpPr>
          <p:cNvPr id="55" name="Google Shape;55;p6"/>
          <p:cNvSpPr txBox="1">
            <a:spLocks noGrp="1"/>
          </p:cNvSpPr>
          <p:nvPr>
            <p:ph type="sldNum" idx="12"/>
          </p:nvPr>
        </p:nvSpPr>
        <p:spPr>
          <a:xfrm>
            <a:off x="0" y="1272222"/>
            <a:ext cx="533400" cy="2444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rgbClr val="FFFFFF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marL="0" marR="0" lvl="1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rgbClr val="FFFFFF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marL="0" marR="0" lvl="2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rgbClr val="FFFFFF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marL="0" marR="0" lvl="3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rgbClr val="FFFFFF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marL="0" marR="0" lvl="4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rgbClr val="FFFFFF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marL="0" marR="0" lvl="5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rgbClr val="FFFFFF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marL="0" marR="0" lvl="6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rgbClr val="FFFFFF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marL="0" marR="0" lvl="7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rgbClr val="FFFFFF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marL="0" marR="0" lvl="8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rgbClr val="FFFFFF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Picture with Caption" type="picTx">
  <p:cSld name="PICTURE_WITH_CAPTION_TEXT">
    <p:bg>
      <p:bgPr>
        <a:blipFill rotWithShape="1">
          <a:blip r:embed="rId2">
            <a:alphaModFix/>
          </a:blip>
          <a:tile tx="0" ty="0" sx="100000" sy="100000" flip="none" algn="tl"/>
        </a:blipFill>
        <a:effectLst/>
      </p:bgPr>
    </p:bg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7"/>
          <p:cNvSpPr txBox="1">
            <a:spLocks noGrp="1"/>
          </p:cNvSpPr>
          <p:nvPr>
            <p:ph type="body" idx="1"/>
          </p:nvPr>
        </p:nvSpPr>
        <p:spPr>
          <a:xfrm>
            <a:off x="1600200" y="5486400"/>
            <a:ext cx="7315200" cy="68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ts val="1020"/>
              <a:buFont typeface="Noto Sans Symbols"/>
              <a:buNone/>
              <a:defRPr sz="17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marL="914400" marR="0" lvl="1" indent="-228600" algn="l">
              <a:lnSpc>
                <a:spcPct val="100000"/>
              </a:lnSpc>
              <a:spcBef>
                <a:spcPts val="550"/>
              </a:spcBef>
              <a:spcAft>
                <a:spcPts val="0"/>
              </a:spcAft>
              <a:buClr>
                <a:schemeClr val="accent1"/>
              </a:buClr>
              <a:buSzPts val="840"/>
              <a:buFont typeface="Noto Sans Symbols"/>
              <a:buNone/>
              <a:defRPr sz="12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marL="1371600" marR="0" lvl="2" indent="-228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accent2"/>
              </a:buClr>
              <a:buSzPts val="750"/>
              <a:buFont typeface="Noto Sans Symbols"/>
              <a:buNone/>
              <a:defRPr sz="10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marL="1828800" marR="0" lvl="3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3"/>
              </a:buClr>
              <a:buSzPts val="675"/>
              <a:buFont typeface="Noto Sans Symbols"/>
              <a:buNone/>
              <a:defRPr sz="9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marL="2286000" marR="0" lvl="4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Pts val="585"/>
              <a:buFont typeface="Noto Sans Symbols"/>
              <a:buNone/>
              <a:defRPr sz="9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marL="2743200" marR="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marL="3200400" marR="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marL="3657600" marR="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marL="4114800" marR="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4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>
            <a:endParaRPr/>
          </a:p>
        </p:txBody>
      </p:sp>
      <p:sp>
        <p:nvSpPr>
          <p:cNvPr id="58" name="Google Shape;58;p7"/>
          <p:cNvSpPr/>
          <p:nvPr/>
        </p:nvSpPr>
        <p:spPr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59" name="Google Shape;59;p7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60" name="Google Shape;60;p7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61" name="Google Shape;61;p7"/>
          <p:cNvSpPr txBox="1"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Questrial"/>
              <a:buNone/>
              <a:defRPr sz="2800" b="0" i="0" u="none" strike="noStrike" cap="none">
                <a:solidFill>
                  <a:srgbClr val="FFFFFF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62" name="Google Shape;62;p7"/>
          <p:cNvSpPr/>
          <p:nvPr/>
        </p:nvSpPr>
        <p:spPr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63" name="Google Shape;63;p7"/>
          <p:cNvSpPr txBox="1">
            <a:spLocks noGrp="1"/>
          </p:cNvSpPr>
          <p:nvPr>
            <p:ph type="dt" idx="10"/>
          </p:nvPr>
        </p:nvSpPr>
        <p:spPr>
          <a:xfrm>
            <a:off x="6248400" y="6248400"/>
            <a:ext cx="26670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2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>
            <a:endParaRPr/>
          </a:p>
        </p:txBody>
      </p:sp>
      <p:sp>
        <p:nvSpPr>
          <p:cNvPr id="64" name="Google Shape;64;p7"/>
          <p:cNvSpPr txBox="1">
            <a:spLocks noGrp="1"/>
          </p:cNvSpPr>
          <p:nvPr>
            <p:ph type="sldNum" idx="12"/>
          </p:nvPr>
        </p:nvSpPr>
        <p:spPr>
          <a:xfrm>
            <a:off x="0" y="4667249"/>
            <a:ext cx="1447800" cy="6635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sz="2800" b="1" i="0" u="none" strike="noStrike" cap="none">
                <a:solidFill>
                  <a:srgbClr val="FFFFFF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marL="0" marR="0" lvl="1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sz="2800" b="1" i="0" u="none" strike="noStrike" cap="none">
                <a:solidFill>
                  <a:srgbClr val="FFFFFF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marL="0" marR="0" lvl="2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sz="2800" b="1" i="0" u="none" strike="noStrike" cap="none">
                <a:solidFill>
                  <a:srgbClr val="FFFFFF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marL="0" marR="0" lvl="3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sz="2800" b="1" i="0" u="none" strike="noStrike" cap="none">
                <a:solidFill>
                  <a:srgbClr val="FFFFFF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marL="0" marR="0" lvl="4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sz="2800" b="1" i="0" u="none" strike="noStrike" cap="none">
                <a:solidFill>
                  <a:srgbClr val="FFFFFF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marL="0" marR="0" lvl="5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sz="2800" b="1" i="0" u="none" strike="noStrike" cap="none">
                <a:solidFill>
                  <a:srgbClr val="FFFFFF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marL="0" marR="0" lvl="6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sz="2800" b="1" i="0" u="none" strike="noStrike" cap="none">
                <a:solidFill>
                  <a:srgbClr val="FFFFFF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marL="0" marR="0" lvl="7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sz="2800" b="1" i="0" u="none" strike="noStrike" cap="none">
                <a:solidFill>
                  <a:srgbClr val="FFFFFF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marL="0" marR="0" lvl="8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  <a:defRPr sz="2800" b="1" i="0" u="none" strike="noStrike" cap="none">
                <a:solidFill>
                  <a:srgbClr val="FFFFFF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65" name="Google Shape;65;p7"/>
          <p:cNvSpPr txBox="1">
            <a:spLocks noGrp="1"/>
          </p:cNvSpPr>
          <p:nvPr>
            <p:ph type="ftr" idx="11"/>
          </p:nvPr>
        </p:nvSpPr>
        <p:spPr>
          <a:xfrm>
            <a:off x="1600200" y="6248206"/>
            <a:ext cx="45720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2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>
            <a:endParaRPr/>
          </a:p>
        </p:txBody>
      </p:sp>
      <p:sp>
        <p:nvSpPr>
          <p:cNvPr id="66" name="Google Shape;66;p7"/>
          <p:cNvSpPr>
            <a:spLocks noGrp="1"/>
          </p:cNvSpPr>
          <p:nvPr>
            <p:ph type="pic" idx="2"/>
          </p:nvPr>
        </p:nvSpPr>
        <p:spPr>
          <a:xfrm>
            <a:off x="1560576" y="0"/>
            <a:ext cx="7583424" cy="4568952"/>
          </a:xfrm>
          <a:prstGeom prst="rect">
            <a:avLst/>
          </a:prstGeom>
          <a:solidFill>
            <a:srgbClr val="D7E5CA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ts val="1920"/>
              <a:buFont typeface="Noto Sans Symbols"/>
              <a:buNone/>
              <a:defRPr sz="32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marR="0" lvl="1" algn="l" rtl="0">
              <a:lnSpc>
                <a:spcPct val="100000"/>
              </a:lnSpc>
              <a:spcBef>
                <a:spcPts val="550"/>
              </a:spcBef>
              <a:spcAft>
                <a:spcPts val="0"/>
              </a:spcAft>
              <a:buClr>
                <a:schemeClr val="accent1"/>
              </a:buClr>
              <a:buSzPts val="1820"/>
              <a:buFont typeface="Noto Sans Symbols"/>
              <a:buChar char="⬜"/>
              <a:defRPr sz="26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marR="0" lvl="2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accent2"/>
              </a:buClr>
              <a:buSzPts val="1725"/>
              <a:buFont typeface="Noto Sans Symbols"/>
              <a:buChar char="■"/>
              <a:defRPr sz="23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marR="0" lvl="3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3"/>
              </a:buClr>
              <a:buSzPts val="1500"/>
              <a:buFont typeface="Noto Sans Symbols"/>
              <a:buChar char="■"/>
              <a:defRPr sz="20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marR="0" lvl="4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Pts val="1300"/>
              <a:buFont typeface="Noto Sans Symbols"/>
              <a:buChar char="■"/>
              <a:defRPr sz="20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marR="0" lvl="5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marR="0" lvl="6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marR="0" lvl="7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marR="0" lvl="8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4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Title Slide" type="title">
  <p:cSld name="TITLE">
    <p:bg>
      <p:bgPr>
        <a:solidFill>
          <a:schemeClr val="dk2"/>
        </a:solidFill>
        <a:effectLst/>
      </p:bgPr>
    </p:bg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8"/>
          <p:cNvSpPr/>
          <p:nvPr/>
        </p:nvSpPr>
        <p:spPr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69" name="Google Shape;69;p8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70" name="Google Shape;70;p8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71" name="Google Shape;71;p8"/>
          <p:cNvSpPr txBox="1"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400"/>
              <a:buFont typeface="Questrial"/>
              <a:buNone/>
              <a:defRPr sz="4400" b="0" i="0" u="none" strike="noStrike" cap="none">
                <a:solidFill>
                  <a:schemeClr val="lt2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2" name="Google Shape;72;p8"/>
          <p:cNvSpPr txBox="1"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ts val="1560"/>
              <a:buFont typeface="Noto Sans Symbols"/>
              <a:buNone/>
              <a:defRPr sz="2600" b="0" i="0" u="none" strike="noStrike" cap="none">
                <a:solidFill>
                  <a:srgbClr val="FFFFFF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marR="0" lvl="1" algn="ctr">
              <a:lnSpc>
                <a:spcPct val="100000"/>
              </a:lnSpc>
              <a:spcBef>
                <a:spcPts val="550"/>
              </a:spcBef>
              <a:spcAft>
                <a:spcPts val="0"/>
              </a:spcAft>
              <a:buClr>
                <a:schemeClr val="accent1"/>
              </a:buClr>
              <a:buSzPts val="1820"/>
              <a:buFont typeface="Noto Sans Symbols"/>
              <a:buNone/>
              <a:defRPr sz="2600" b="0" i="0" u="none" strike="noStrike" cap="non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marR="0" lvl="2" algn="ctr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accent2"/>
              </a:buClr>
              <a:buSzPts val="1725"/>
              <a:buFont typeface="Noto Sans Symbols"/>
              <a:buNone/>
              <a:defRPr sz="2300" b="0" i="0" u="none" strike="noStrike" cap="non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marR="0" lvl="3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3"/>
              </a:buClr>
              <a:buSzPts val="1500"/>
              <a:buFont typeface="Noto Sans Symbols"/>
              <a:buNone/>
              <a:defRPr sz="2000" b="0" i="0" u="none" strike="noStrike" cap="non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marR="0" lvl="4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Pts val="1300"/>
              <a:buFont typeface="Noto Sans Symbols"/>
              <a:buNone/>
              <a:defRPr sz="2000" b="0" i="0" u="none" strike="noStrike" cap="non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marR="0" lvl="5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None/>
              <a:defRPr sz="1800" b="0" i="0" u="none" strike="noStrike" cap="non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marR="0" lvl="6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Noto Sans Symbols"/>
              <a:buNone/>
              <a:defRPr sz="1800" b="0" i="0" u="none" strike="noStrike" cap="non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marR="0" lvl="7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Noto Sans Symbols"/>
              <a:buNone/>
              <a:defRPr sz="1800" b="0" i="0" u="none" strike="noStrike" cap="non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marR="0" lvl="8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4"/>
              </a:buClr>
              <a:buSzPts val="1800"/>
              <a:buFont typeface="Noto Sans Symbols"/>
              <a:buNone/>
              <a:defRPr sz="1800" b="0" i="0" u="none" strike="noStrike" cap="non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>
            <a:endParaRPr/>
          </a:p>
        </p:txBody>
      </p:sp>
      <p:sp>
        <p:nvSpPr>
          <p:cNvPr id="73" name="Google Shape;73;p8"/>
          <p:cNvSpPr txBox="1">
            <a:spLocks noGrp="1"/>
          </p:cNvSpPr>
          <p:nvPr>
            <p:ph type="dt" idx="10"/>
          </p:nvPr>
        </p:nvSpPr>
        <p:spPr>
          <a:xfrm>
            <a:off x="76200" y="6068699"/>
            <a:ext cx="2057400" cy="68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>
                <a:solidFill>
                  <a:srgbClr val="FFFFFF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>
            <a:endParaRPr/>
          </a:p>
        </p:txBody>
      </p:sp>
      <p:sp>
        <p:nvSpPr>
          <p:cNvPr id="74" name="Google Shape;74;p8"/>
          <p:cNvSpPr txBox="1">
            <a:spLocks noGrp="1"/>
          </p:cNvSpPr>
          <p:nvPr>
            <p:ph type="ftr" idx="11"/>
          </p:nvPr>
        </p:nvSpPr>
        <p:spPr>
          <a:xfrm>
            <a:off x="2085393" y="236538"/>
            <a:ext cx="586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lt2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>
            <a:endParaRPr/>
          </a:p>
        </p:txBody>
      </p:sp>
      <p:sp>
        <p:nvSpPr>
          <p:cNvPr id="75" name="Google Shape;75;p8"/>
          <p:cNvSpPr txBox="1">
            <a:spLocks noGrp="1"/>
          </p:cNvSpPr>
          <p:nvPr>
            <p:ph type="sldNum" idx="12"/>
          </p:nvPr>
        </p:nvSpPr>
        <p:spPr>
          <a:xfrm>
            <a:off x="8001000" y="228600"/>
            <a:ext cx="838200" cy="38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chemeClr val="lt2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marL="0" marR="0" lvl="1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chemeClr val="lt2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marL="0" marR="0" lvl="2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chemeClr val="lt2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marL="0" marR="0" lvl="3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chemeClr val="lt2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marL="0" marR="0" lvl="4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chemeClr val="lt2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marL="0" marR="0" lvl="5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chemeClr val="lt2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marL="0" marR="0" lvl="6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chemeClr val="lt2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marL="0" marR="0" lvl="7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chemeClr val="lt2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marL="0" marR="0" lvl="8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chemeClr val="lt2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9"/>
          <p:cNvSpPr txBox="1"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Questrial"/>
              <a:buNone/>
              <a:defRPr sz="4400" b="0" i="0" u="none" strike="noStrike" cap="none">
                <a:solidFill>
                  <a:schemeClr val="dk2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8" name="Google Shape;78;p9"/>
          <p:cNvSpPr txBox="1">
            <a:spLocks noGrp="1"/>
          </p:cNvSpPr>
          <p:nvPr>
            <p:ph type="body" idx="1"/>
          </p:nvPr>
        </p:nvSpPr>
        <p:spPr>
          <a:xfrm>
            <a:off x="609600" y="1589567"/>
            <a:ext cx="3886200" cy="457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33909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ts val="1740"/>
              <a:buFont typeface="Noto Sans Symbols"/>
              <a:buChar char="◻"/>
              <a:defRPr sz="29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marL="914400" marR="0" lvl="1" indent="-344169" algn="l">
              <a:lnSpc>
                <a:spcPct val="100000"/>
              </a:lnSpc>
              <a:spcBef>
                <a:spcPts val="550"/>
              </a:spcBef>
              <a:spcAft>
                <a:spcPts val="0"/>
              </a:spcAft>
              <a:buClr>
                <a:schemeClr val="accent1"/>
              </a:buClr>
              <a:buSzPts val="1820"/>
              <a:buFont typeface="Noto Sans Symbols"/>
              <a:buChar char="⬜"/>
              <a:defRPr sz="26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marL="1371600" marR="0" lvl="2" indent="-338137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accent2"/>
              </a:buClr>
              <a:buSzPts val="1725"/>
              <a:buFont typeface="Noto Sans Symbols"/>
              <a:buChar char="■"/>
              <a:defRPr sz="23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marL="1828800" marR="0" lvl="3" indent="-32385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3"/>
              </a:buClr>
              <a:buSzPts val="1500"/>
              <a:buFont typeface="Noto Sans Symbols"/>
              <a:buChar char="■"/>
              <a:defRPr sz="20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marL="2286000" marR="0" lvl="4" indent="-31115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Pts val="1300"/>
              <a:buFont typeface="Noto Sans Symbols"/>
              <a:buChar char="■"/>
              <a:defRPr sz="20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marL="2743200" marR="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marL="3200400" marR="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marL="3657600" marR="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marL="4114800" marR="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4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>
            <a:endParaRPr/>
          </a:p>
        </p:txBody>
      </p:sp>
      <p:sp>
        <p:nvSpPr>
          <p:cNvPr id="79" name="Google Shape;79;p9"/>
          <p:cNvSpPr txBox="1">
            <a:spLocks noGrp="1"/>
          </p:cNvSpPr>
          <p:nvPr>
            <p:ph type="body" idx="2"/>
          </p:nvPr>
        </p:nvSpPr>
        <p:spPr>
          <a:xfrm>
            <a:off x="4844901" y="1589567"/>
            <a:ext cx="3886200" cy="457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33909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ts val="1740"/>
              <a:buFont typeface="Noto Sans Symbols"/>
              <a:buChar char="◻"/>
              <a:defRPr sz="29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marL="914400" marR="0" lvl="1" indent="-344169" algn="l">
              <a:lnSpc>
                <a:spcPct val="100000"/>
              </a:lnSpc>
              <a:spcBef>
                <a:spcPts val="550"/>
              </a:spcBef>
              <a:spcAft>
                <a:spcPts val="0"/>
              </a:spcAft>
              <a:buClr>
                <a:schemeClr val="accent1"/>
              </a:buClr>
              <a:buSzPts val="1820"/>
              <a:buFont typeface="Noto Sans Symbols"/>
              <a:buChar char="⬜"/>
              <a:defRPr sz="26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marL="1371600" marR="0" lvl="2" indent="-338137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accent2"/>
              </a:buClr>
              <a:buSzPts val="1725"/>
              <a:buFont typeface="Noto Sans Symbols"/>
              <a:buChar char="■"/>
              <a:defRPr sz="23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marL="1828800" marR="0" lvl="3" indent="-32385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3"/>
              </a:buClr>
              <a:buSzPts val="1500"/>
              <a:buFont typeface="Noto Sans Symbols"/>
              <a:buChar char="■"/>
              <a:defRPr sz="20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marL="2286000" marR="0" lvl="4" indent="-31115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Pts val="1300"/>
              <a:buFont typeface="Noto Sans Symbols"/>
              <a:buChar char="■"/>
              <a:defRPr sz="20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marL="2743200" marR="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marL="3200400" marR="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marL="3657600" marR="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marL="4114800" marR="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4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>
            <a:endParaRPr/>
          </a:p>
        </p:txBody>
      </p:sp>
      <p:sp>
        <p:nvSpPr>
          <p:cNvPr id="80" name="Google Shape;80;p9"/>
          <p:cNvSpPr txBox="1">
            <a:spLocks noGrp="1"/>
          </p:cNvSpPr>
          <p:nvPr>
            <p:ph type="dt" idx="10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2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>
            <a:endParaRPr/>
          </a:p>
        </p:txBody>
      </p:sp>
      <p:sp>
        <p:nvSpPr>
          <p:cNvPr id="81" name="Google Shape;81;p9"/>
          <p:cNvSpPr txBox="1">
            <a:spLocks noGrp="1"/>
          </p:cNvSpPr>
          <p:nvPr>
            <p:ph type="sldNum" idx="12"/>
          </p:nvPr>
        </p:nvSpPr>
        <p:spPr>
          <a:xfrm>
            <a:off x="0" y="1272222"/>
            <a:ext cx="533400" cy="2444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rgbClr val="FFFFFF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marL="0" marR="0" lvl="1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rgbClr val="FFFFFF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marL="0" marR="0" lvl="2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rgbClr val="FFFFFF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marL="0" marR="0" lvl="3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rgbClr val="FFFFFF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marL="0" marR="0" lvl="4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rgbClr val="FFFFFF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marL="0" marR="0" lvl="5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rgbClr val="FFFFFF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marL="0" marR="0" lvl="6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rgbClr val="FFFFFF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marL="0" marR="0" lvl="7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rgbClr val="FFFFFF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marL="0" marR="0" lvl="8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rgbClr val="FFFFFF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82" name="Google Shape;82;p9"/>
          <p:cNvSpPr txBox="1">
            <a:spLocks noGrp="1"/>
          </p:cNvSpPr>
          <p:nvPr>
            <p:ph type="ftr" idx="11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2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0"/>
          <p:cNvSpPr txBox="1"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Questrial"/>
              <a:buNone/>
              <a:defRPr sz="4400" b="0" i="0" u="none" strike="noStrike" cap="none">
                <a:solidFill>
                  <a:schemeClr val="dk2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85" name="Google Shape;85;p10"/>
          <p:cNvSpPr txBox="1">
            <a:spLocks noGrp="1"/>
          </p:cNvSpPr>
          <p:nvPr>
            <p:ph type="body" idx="1"/>
          </p:nvPr>
        </p:nvSpPr>
        <p:spPr>
          <a:xfrm>
            <a:off x="609600" y="2438400"/>
            <a:ext cx="3886200" cy="3581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33909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ts val="1740"/>
              <a:buFont typeface="Noto Sans Symbols"/>
              <a:buChar char="◻"/>
              <a:defRPr sz="29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marL="914400" marR="0" lvl="1" indent="-344169" algn="l">
              <a:lnSpc>
                <a:spcPct val="100000"/>
              </a:lnSpc>
              <a:spcBef>
                <a:spcPts val="550"/>
              </a:spcBef>
              <a:spcAft>
                <a:spcPts val="0"/>
              </a:spcAft>
              <a:buClr>
                <a:schemeClr val="accent1"/>
              </a:buClr>
              <a:buSzPts val="1820"/>
              <a:buFont typeface="Noto Sans Symbols"/>
              <a:buChar char="⬜"/>
              <a:defRPr sz="26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marL="1371600" marR="0" lvl="2" indent="-338137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accent2"/>
              </a:buClr>
              <a:buSzPts val="1725"/>
              <a:buFont typeface="Noto Sans Symbols"/>
              <a:buChar char="■"/>
              <a:defRPr sz="23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marL="1828800" marR="0" lvl="3" indent="-32385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3"/>
              </a:buClr>
              <a:buSzPts val="1500"/>
              <a:buFont typeface="Noto Sans Symbols"/>
              <a:buChar char="■"/>
              <a:defRPr sz="20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marL="2286000" marR="0" lvl="4" indent="-31115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Pts val="1300"/>
              <a:buFont typeface="Noto Sans Symbols"/>
              <a:buChar char="■"/>
              <a:defRPr sz="20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marL="2743200" marR="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marL="3200400" marR="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marL="3657600" marR="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marL="4114800" marR="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4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>
            <a:endParaRPr/>
          </a:p>
        </p:txBody>
      </p:sp>
      <p:sp>
        <p:nvSpPr>
          <p:cNvPr id="86" name="Google Shape;86;p10"/>
          <p:cNvSpPr txBox="1">
            <a:spLocks noGrp="1"/>
          </p:cNvSpPr>
          <p:nvPr>
            <p:ph type="body" idx="2"/>
          </p:nvPr>
        </p:nvSpPr>
        <p:spPr>
          <a:xfrm>
            <a:off x="4800600" y="2438400"/>
            <a:ext cx="3886200" cy="3581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33909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ts val="1740"/>
              <a:buFont typeface="Noto Sans Symbols"/>
              <a:buChar char="◻"/>
              <a:defRPr sz="29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marL="914400" marR="0" lvl="1" indent="-344169" algn="l">
              <a:lnSpc>
                <a:spcPct val="100000"/>
              </a:lnSpc>
              <a:spcBef>
                <a:spcPts val="550"/>
              </a:spcBef>
              <a:spcAft>
                <a:spcPts val="0"/>
              </a:spcAft>
              <a:buClr>
                <a:schemeClr val="accent1"/>
              </a:buClr>
              <a:buSzPts val="1820"/>
              <a:buFont typeface="Noto Sans Symbols"/>
              <a:buChar char="⬜"/>
              <a:defRPr sz="26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marL="1371600" marR="0" lvl="2" indent="-338137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accent2"/>
              </a:buClr>
              <a:buSzPts val="1725"/>
              <a:buFont typeface="Noto Sans Symbols"/>
              <a:buChar char="■"/>
              <a:defRPr sz="23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marL="1828800" marR="0" lvl="3" indent="-32385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3"/>
              </a:buClr>
              <a:buSzPts val="1500"/>
              <a:buFont typeface="Noto Sans Symbols"/>
              <a:buChar char="■"/>
              <a:defRPr sz="20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marL="2286000" marR="0" lvl="4" indent="-31115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Pts val="1300"/>
              <a:buFont typeface="Noto Sans Symbols"/>
              <a:buChar char="■"/>
              <a:defRPr sz="20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marL="2743200" marR="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marL="3200400" marR="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marL="3657600" marR="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marL="4114800" marR="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4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>
            <a:endParaRPr/>
          </a:p>
        </p:txBody>
      </p:sp>
      <p:sp>
        <p:nvSpPr>
          <p:cNvPr id="87" name="Google Shape;87;p10"/>
          <p:cNvSpPr txBox="1">
            <a:spLocks noGrp="1"/>
          </p:cNvSpPr>
          <p:nvPr>
            <p:ph type="dt" idx="10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2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>
            <a:endParaRPr/>
          </a:p>
        </p:txBody>
      </p:sp>
      <p:sp>
        <p:nvSpPr>
          <p:cNvPr id="88" name="Google Shape;88;p10"/>
          <p:cNvSpPr txBox="1">
            <a:spLocks noGrp="1"/>
          </p:cNvSpPr>
          <p:nvPr>
            <p:ph type="sldNum" idx="12"/>
          </p:nvPr>
        </p:nvSpPr>
        <p:spPr>
          <a:xfrm>
            <a:off x="0" y="1272222"/>
            <a:ext cx="533400" cy="2444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rgbClr val="FFFFFF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marL="0" marR="0" lvl="1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rgbClr val="FFFFFF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marL="0" marR="0" lvl="2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rgbClr val="FFFFFF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marL="0" marR="0" lvl="3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rgbClr val="FFFFFF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marL="0" marR="0" lvl="4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rgbClr val="FFFFFF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marL="0" marR="0" lvl="5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rgbClr val="FFFFFF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marL="0" marR="0" lvl="6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rgbClr val="FFFFFF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marL="0" marR="0" lvl="7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rgbClr val="FFFFFF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marL="0" marR="0" lvl="8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rgbClr val="FFFFFF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89" name="Google Shape;89;p10"/>
          <p:cNvSpPr txBox="1">
            <a:spLocks noGrp="1"/>
          </p:cNvSpPr>
          <p:nvPr>
            <p:ph type="ftr" idx="11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2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>
            <a:endParaRPr/>
          </a:p>
        </p:txBody>
      </p:sp>
      <p:sp>
        <p:nvSpPr>
          <p:cNvPr id="90" name="Google Shape;90;p10"/>
          <p:cNvSpPr txBox="1">
            <a:spLocks noGrp="1"/>
          </p:cNvSpPr>
          <p:nvPr>
            <p:ph type="body" idx="3"/>
          </p:nvPr>
        </p:nvSpPr>
        <p:spPr>
          <a:xfrm>
            <a:off x="609600" y="1752600"/>
            <a:ext cx="3886200" cy="64008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457200" marR="0" lvl="0" indent="-22860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ts val="1200"/>
              <a:buFont typeface="Noto Sans Symbols"/>
              <a:buNone/>
              <a:defRPr sz="2000" b="1" i="0" u="none" strike="noStrike" cap="none">
                <a:solidFill>
                  <a:srgbClr val="FFFFFF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marL="914400" marR="0" lvl="1" indent="-344169" algn="l">
              <a:lnSpc>
                <a:spcPct val="100000"/>
              </a:lnSpc>
              <a:spcBef>
                <a:spcPts val="550"/>
              </a:spcBef>
              <a:spcAft>
                <a:spcPts val="0"/>
              </a:spcAft>
              <a:buClr>
                <a:schemeClr val="accent1"/>
              </a:buClr>
              <a:buSzPts val="1820"/>
              <a:buFont typeface="Noto Sans Symbols"/>
              <a:buChar char="⬜"/>
              <a:defRPr sz="26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marL="1371600" marR="0" lvl="2" indent="-338137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accent2"/>
              </a:buClr>
              <a:buSzPts val="1725"/>
              <a:buFont typeface="Noto Sans Symbols"/>
              <a:buChar char="■"/>
              <a:defRPr sz="23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marL="1828800" marR="0" lvl="3" indent="-32385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3"/>
              </a:buClr>
              <a:buSzPts val="1500"/>
              <a:buFont typeface="Noto Sans Symbols"/>
              <a:buChar char="■"/>
              <a:defRPr sz="20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marL="2286000" marR="0" lvl="4" indent="-31115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Pts val="1300"/>
              <a:buFont typeface="Noto Sans Symbols"/>
              <a:buChar char="■"/>
              <a:defRPr sz="20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marL="2743200" marR="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marL="3200400" marR="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marL="3657600" marR="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marL="4114800" marR="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4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>
            <a:endParaRPr/>
          </a:p>
        </p:txBody>
      </p:sp>
      <p:sp>
        <p:nvSpPr>
          <p:cNvPr id="91" name="Google Shape;91;p10"/>
          <p:cNvSpPr txBox="1">
            <a:spLocks noGrp="1"/>
          </p:cNvSpPr>
          <p:nvPr>
            <p:ph type="body" idx="4"/>
          </p:nvPr>
        </p:nvSpPr>
        <p:spPr>
          <a:xfrm>
            <a:off x="4800600" y="1752600"/>
            <a:ext cx="3886200" cy="64008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457200" marR="0" lvl="0" indent="-22860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ts val="1200"/>
              <a:buFont typeface="Noto Sans Symbols"/>
              <a:buNone/>
              <a:defRPr sz="2000" b="1" i="0" u="none" strike="noStrike" cap="none">
                <a:solidFill>
                  <a:srgbClr val="FFFFFF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marL="914400" marR="0" lvl="1" indent="-344169" algn="l">
              <a:lnSpc>
                <a:spcPct val="100000"/>
              </a:lnSpc>
              <a:spcBef>
                <a:spcPts val="550"/>
              </a:spcBef>
              <a:spcAft>
                <a:spcPts val="0"/>
              </a:spcAft>
              <a:buClr>
                <a:schemeClr val="accent1"/>
              </a:buClr>
              <a:buSzPts val="1820"/>
              <a:buFont typeface="Noto Sans Symbols"/>
              <a:buChar char="⬜"/>
              <a:defRPr sz="26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marL="1371600" marR="0" lvl="2" indent="-338137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accent2"/>
              </a:buClr>
              <a:buSzPts val="1725"/>
              <a:buFont typeface="Noto Sans Symbols"/>
              <a:buChar char="■"/>
              <a:defRPr sz="23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marL="1828800" marR="0" lvl="3" indent="-32385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3"/>
              </a:buClr>
              <a:buSzPts val="1500"/>
              <a:buFont typeface="Noto Sans Symbols"/>
              <a:buChar char="■"/>
              <a:defRPr sz="20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marL="2286000" marR="0" lvl="4" indent="-31115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Pts val="1300"/>
              <a:buFont typeface="Noto Sans Symbols"/>
              <a:buChar char="■"/>
              <a:defRPr sz="20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marL="2743200" marR="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marL="3200400" marR="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marL="3657600" marR="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marL="4114800" marR="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4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Blank" type="blank">
  <p:cSld name="BLANK"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11"/>
          <p:cNvSpPr txBox="1">
            <a:spLocks noGrp="1"/>
          </p:cNvSpPr>
          <p:nvPr>
            <p:ph type="dt" idx="10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2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>
            <a:endParaRPr/>
          </a:p>
        </p:txBody>
      </p:sp>
      <p:sp>
        <p:nvSpPr>
          <p:cNvPr id="94" name="Google Shape;94;p11"/>
          <p:cNvSpPr txBox="1">
            <a:spLocks noGrp="1"/>
          </p:cNvSpPr>
          <p:nvPr>
            <p:ph type="ftr" idx="11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2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>
            <a:endParaRPr/>
          </a:p>
        </p:txBody>
      </p:sp>
      <p:sp>
        <p:nvSpPr>
          <p:cNvPr id="95" name="Google Shape;95;p11"/>
          <p:cNvSpPr txBox="1">
            <a:spLocks noGrp="1"/>
          </p:cNvSpPr>
          <p:nvPr>
            <p:ph type="sldNum" idx="12"/>
          </p:nvPr>
        </p:nvSpPr>
        <p:spPr>
          <a:xfrm>
            <a:off x="0" y="6248400"/>
            <a:ext cx="533400" cy="38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chemeClr val="dk2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marL="0" marR="0" lvl="1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chemeClr val="dk2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marL="0" marR="0" lvl="2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chemeClr val="dk2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marL="0" marR="0" lvl="3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chemeClr val="dk2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marL="0" marR="0" lvl="4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chemeClr val="dk2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marL="0" marR="0" lvl="5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chemeClr val="dk2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marL="0" marR="0" lvl="6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chemeClr val="dk2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marL="0" marR="0" lvl="7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chemeClr val="dk2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marL="0" marR="0" lvl="8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chemeClr val="dk2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2.xml"/><Relationship Id="rId12" Type="http://schemas.openxmlformats.org/officeDocument/2006/relationships/theme" Target="../theme/theme2.xml"/><Relationship Id="rId1" Type="http://schemas.openxmlformats.org/officeDocument/2006/relationships/slideLayout" Target="../slideLayouts/slideLayout2.xml"/><Relationship Id="rId2" Type="http://schemas.openxmlformats.org/officeDocument/2006/relationships/slideLayout" Target="../slideLayouts/slideLayout3.xml"/><Relationship Id="rId3" Type="http://schemas.openxmlformats.org/officeDocument/2006/relationships/slideLayout" Target="../slideLayouts/slideLayout4.xml"/><Relationship Id="rId4" Type="http://schemas.openxmlformats.org/officeDocument/2006/relationships/slideLayout" Target="../slideLayouts/slideLayout5.xml"/><Relationship Id="rId5" Type="http://schemas.openxmlformats.org/officeDocument/2006/relationships/slideLayout" Target="../slideLayouts/slideLayout6.xml"/><Relationship Id="rId6" Type="http://schemas.openxmlformats.org/officeDocument/2006/relationships/slideLayout" Target="../slideLayouts/slideLayout7.xml"/><Relationship Id="rId7" Type="http://schemas.openxmlformats.org/officeDocument/2006/relationships/slideLayout" Target="../slideLayouts/slideLayout8.xml"/><Relationship Id="rId8" Type="http://schemas.openxmlformats.org/officeDocument/2006/relationships/slideLayout" Target="../slideLayouts/slideLayout9.xml"/><Relationship Id="rId9" Type="http://schemas.openxmlformats.org/officeDocument/2006/relationships/slideLayout" Target="../slideLayouts/slideLayout10.xml"/><Relationship Id="rId10" Type="http://schemas.openxmlformats.org/officeDocument/2006/relationships/slideLayout" Target="../slideLayouts/slideLayout1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dk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400"/>
              <a:buFont typeface="Questrial"/>
              <a:buNone/>
              <a:defRPr sz="4400" b="0" i="0" u="none" strike="noStrike" cap="none">
                <a:solidFill>
                  <a:schemeClr val="lt2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" name="Google Shape;11;p1"/>
          <p:cNvSpPr txBox="1"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339090" algn="l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ts val="1740"/>
              <a:buFont typeface="Noto Sans Symbols"/>
              <a:buChar char="◻"/>
              <a:defRPr sz="2900" b="0" i="0" u="none" strike="noStrike" cap="non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marL="914400" marR="0" lvl="1" indent="-344169" algn="l" rtl="0">
              <a:lnSpc>
                <a:spcPct val="100000"/>
              </a:lnSpc>
              <a:spcBef>
                <a:spcPts val="550"/>
              </a:spcBef>
              <a:spcAft>
                <a:spcPts val="0"/>
              </a:spcAft>
              <a:buClr>
                <a:schemeClr val="accent1"/>
              </a:buClr>
              <a:buSzPts val="1820"/>
              <a:buFont typeface="Noto Sans Symbols"/>
              <a:buChar char="⬜"/>
              <a:defRPr sz="2600" b="0" i="0" u="none" strike="noStrike" cap="non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marL="1371600" marR="0" lvl="2" indent="-338137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accent2"/>
              </a:buClr>
              <a:buSzPts val="1725"/>
              <a:buFont typeface="Noto Sans Symbols"/>
              <a:buChar char="■"/>
              <a:defRPr sz="2300" b="0" i="0" u="none" strike="noStrike" cap="non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marL="1828800" marR="0" lvl="3" indent="-32385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3"/>
              </a:buClr>
              <a:buSzPts val="1500"/>
              <a:buFont typeface="Noto Sans Symbols"/>
              <a:buChar char="■"/>
              <a:defRPr sz="2000" b="0" i="0" u="none" strike="noStrike" cap="non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marL="2286000" marR="0" lvl="4" indent="-31115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Pts val="1300"/>
              <a:buFont typeface="Noto Sans Symbols"/>
              <a:buChar char="■"/>
              <a:defRPr sz="2000" b="0" i="0" u="none" strike="noStrike" cap="non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marL="2743200" marR="0" lvl="5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marL="3200400" marR="0" lvl="6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marL="3657600" marR="0" lvl="7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marL="4114800" marR="0" lvl="8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4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>
            <a:endParaRPr/>
          </a:p>
        </p:txBody>
      </p:sp>
      <p:sp>
        <p:nvSpPr>
          <p:cNvPr id="12" name="Google Shape;12;p1"/>
          <p:cNvSpPr txBox="1">
            <a:spLocks noGrp="1"/>
          </p:cNvSpPr>
          <p:nvPr>
            <p:ph type="dt" idx="10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lt2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>
            <a:endParaRPr/>
          </a:p>
        </p:txBody>
      </p:sp>
      <p:sp>
        <p:nvSpPr>
          <p:cNvPr id="13" name="Google Shape;13;p1"/>
          <p:cNvSpPr txBox="1">
            <a:spLocks noGrp="1"/>
          </p:cNvSpPr>
          <p:nvPr>
            <p:ph type="ftr" idx="11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lt2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>
            <a:endParaRPr/>
          </a:p>
        </p:txBody>
      </p:sp>
      <p:sp>
        <p:nvSpPr>
          <p:cNvPr id="14" name="Google Shape;14;p1"/>
          <p:cNvSpPr/>
          <p:nvPr/>
        </p:nvSpPr>
        <p:spPr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5" name="Google Shape;15;p1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6" name="Google Shape;16;p1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7" name="Google Shape;17;p1"/>
          <p:cNvSpPr txBox="1">
            <a:spLocks noGrp="1"/>
          </p:cNvSpPr>
          <p:nvPr>
            <p:ph type="sldNum" idx="12"/>
          </p:nvPr>
        </p:nvSpPr>
        <p:spPr>
          <a:xfrm>
            <a:off x="0" y="1272222"/>
            <a:ext cx="533400" cy="2444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rgbClr val="FFFFFF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marL="0" marR="0" lvl="1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rgbClr val="FFFFFF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marL="0" marR="0" lvl="2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rgbClr val="FFFFFF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marL="0" marR="0" lvl="3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rgbClr val="FFFFFF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marL="0" marR="0" lvl="4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rgbClr val="FFFFFF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marL="0" marR="0" lvl="5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rgbClr val="FFFFFF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marL="0" marR="0" lvl="6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rgbClr val="FFFFFF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marL="0" marR="0" lvl="7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rgbClr val="FFFFFF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marL="0" marR="0" lvl="8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rgbClr val="FFFFFF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3"/>
          <p:cNvSpPr txBox="1"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Questrial"/>
              <a:buNone/>
              <a:defRPr sz="4400" b="0" i="0" u="none" strike="noStrike" cap="none">
                <a:solidFill>
                  <a:schemeClr val="dk2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9" name="Google Shape;29;p3"/>
          <p:cNvSpPr txBox="1"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339090" algn="l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ts val="1740"/>
              <a:buFont typeface="Noto Sans Symbols"/>
              <a:buChar char="◻"/>
              <a:defRPr sz="29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marL="914400" marR="0" lvl="1" indent="-344169" algn="l" rtl="0">
              <a:lnSpc>
                <a:spcPct val="100000"/>
              </a:lnSpc>
              <a:spcBef>
                <a:spcPts val="550"/>
              </a:spcBef>
              <a:spcAft>
                <a:spcPts val="0"/>
              </a:spcAft>
              <a:buClr>
                <a:schemeClr val="accent1"/>
              </a:buClr>
              <a:buSzPts val="1820"/>
              <a:buFont typeface="Noto Sans Symbols"/>
              <a:buChar char="⬜"/>
              <a:defRPr sz="26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marL="1371600" marR="0" lvl="2" indent="-338137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accent2"/>
              </a:buClr>
              <a:buSzPts val="1725"/>
              <a:buFont typeface="Noto Sans Symbols"/>
              <a:buChar char="■"/>
              <a:defRPr sz="23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marL="1828800" marR="0" lvl="3" indent="-32385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3"/>
              </a:buClr>
              <a:buSzPts val="1500"/>
              <a:buFont typeface="Noto Sans Symbols"/>
              <a:buChar char="■"/>
              <a:defRPr sz="20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marL="2286000" marR="0" lvl="4" indent="-31115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Pts val="1300"/>
              <a:buFont typeface="Noto Sans Symbols"/>
              <a:buChar char="■"/>
              <a:defRPr sz="20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marL="2743200" marR="0" lvl="5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marL="3200400" marR="0" lvl="6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marL="3657600" marR="0" lvl="7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marL="4114800" marR="0" lvl="8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4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>
            <a:endParaRPr/>
          </a:p>
        </p:txBody>
      </p:sp>
      <p:sp>
        <p:nvSpPr>
          <p:cNvPr id="30" name="Google Shape;30;p3"/>
          <p:cNvSpPr txBox="1">
            <a:spLocks noGrp="1"/>
          </p:cNvSpPr>
          <p:nvPr>
            <p:ph type="dt" idx="10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2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>
            <a:endParaRPr/>
          </a:p>
        </p:txBody>
      </p:sp>
      <p:sp>
        <p:nvSpPr>
          <p:cNvPr id="31" name="Google Shape;31;p3"/>
          <p:cNvSpPr txBox="1">
            <a:spLocks noGrp="1"/>
          </p:cNvSpPr>
          <p:nvPr>
            <p:ph type="ftr" idx="11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2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>
            <a:endParaRPr/>
          </a:p>
        </p:txBody>
      </p:sp>
      <p:sp>
        <p:nvSpPr>
          <p:cNvPr id="32" name="Google Shape;32;p3"/>
          <p:cNvSpPr/>
          <p:nvPr/>
        </p:nvSpPr>
        <p:spPr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33" name="Google Shape;33;p3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34" name="Google Shape;34;p3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35" name="Google Shape;35;p3"/>
          <p:cNvSpPr txBox="1">
            <a:spLocks noGrp="1"/>
          </p:cNvSpPr>
          <p:nvPr>
            <p:ph type="sldNum" idx="12"/>
          </p:nvPr>
        </p:nvSpPr>
        <p:spPr>
          <a:xfrm>
            <a:off x="0" y="1272222"/>
            <a:ext cx="533400" cy="2444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rgbClr val="FFFFFF"/>
                </a:solidFill>
                <a:latin typeface="Questrial"/>
                <a:ea typeface="Questrial"/>
                <a:cs typeface="Questrial"/>
                <a:sym typeface="Questrial"/>
              </a:defRPr>
            </a:lvl1pPr>
            <a:lvl2pPr marL="0" marR="0" lvl="1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rgbClr val="FFFFFF"/>
                </a:solidFill>
                <a:latin typeface="Questrial"/>
                <a:ea typeface="Questrial"/>
                <a:cs typeface="Questrial"/>
                <a:sym typeface="Questrial"/>
              </a:defRPr>
            </a:lvl2pPr>
            <a:lvl3pPr marL="0" marR="0" lvl="2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rgbClr val="FFFFFF"/>
                </a:solidFill>
                <a:latin typeface="Questrial"/>
                <a:ea typeface="Questrial"/>
                <a:cs typeface="Questrial"/>
                <a:sym typeface="Questrial"/>
              </a:defRPr>
            </a:lvl3pPr>
            <a:lvl4pPr marL="0" marR="0" lvl="3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rgbClr val="FFFFFF"/>
                </a:solidFill>
                <a:latin typeface="Questrial"/>
                <a:ea typeface="Questrial"/>
                <a:cs typeface="Questrial"/>
                <a:sym typeface="Questrial"/>
              </a:defRPr>
            </a:lvl4pPr>
            <a:lvl5pPr marL="0" marR="0" lvl="4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rgbClr val="FFFFFF"/>
                </a:solidFill>
                <a:latin typeface="Questrial"/>
                <a:ea typeface="Questrial"/>
                <a:cs typeface="Questrial"/>
                <a:sym typeface="Questrial"/>
              </a:defRPr>
            </a:lvl5pPr>
            <a:lvl6pPr marL="0" marR="0" lvl="5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rgbClr val="FFFFFF"/>
                </a:solidFill>
                <a:latin typeface="Questrial"/>
                <a:ea typeface="Questrial"/>
                <a:cs typeface="Questrial"/>
                <a:sym typeface="Questrial"/>
              </a:defRPr>
            </a:lvl6pPr>
            <a:lvl7pPr marL="0" marR="0" lvl="6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rgbClr val="FFFFFF"/>
                </a:solidFill>
                <a:latin typeface="Questrial"/>
                <a:ea typeface="Questrial"/>
                <a:cs typeface="Questrial"/>
                <a:sym typeface="Questrial"/>
              </a:defRPr>
            </a:lvl7pPr>
            <a:lvl8pPr marL="0" marR="0" lvl="7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rgbClr val="FFFFFF"/>
                </a:solidFill>
                <a:latin typeface="Questrial"/>
                <a:ea typeface="Questrial"/>
                <a:cs typeface="Questrial"/>
                <a:sym typeface="Questrial"/>
              </a:defRPr>
            </a:lvl8pPr>
            <a:lvl9pPr marL="0" marR="0" lvl="8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1" i="0" u="none" strike="noStrike" cap="none">
                <a:solidFill>
                  <a:srgbClr val="FFFFFF"/>
                </a:solidFill>
                <a:latin typeface="Questrial"/>
                <a:ea typeface="Questrial"/>
                <a:cs typeface="Questrial"/>
                <a:sym typeface="Questrial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3.jp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5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8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0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3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4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5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6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7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hyperlink" Target="https://asistahelp.org/ovw-grantees/" TargetMode="External"/><Relationship Id="rId4" Type="http://schemas.openxmlformats.org/officeDocument/2006/relationships/hyperlink" Target="https://asistahelp.org/inspire_events_categories/webinars/" TargetMode="External"/><Relationship Id="rId5" Type="http://schemas.openxmlformats.org/officeDocument/2006/relationships/hyperlink" Target="https://asistahelp.org/" TargetMode="External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8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hyperlink" Target="mailto:amy@asistahelp.org" TargetMode="External"/><Relationship Id="rId4" Type="http://schemas.openxmlformats.org/officeDocument/2006/relationships/hyperlink" Target="mailto:questions@asistahelp.org" TargetMode="External"/><Relationship Id="rId5" Type="http://schemas.openxmlformats.org/officeDocument/2006/relationships/image" Target="../media/image4.jpg"/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3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15"/>
          <p:cNvSpPr txBox="1">
            <a:spLocks noGrp="1"/>
          </p:cNvSpPr>
          <p:nvPr>
            <p:ph type="ctrTitle"/>
          </p:nvPr>
        </p:nvSpPr>
        <p:spPr>
          <a:xfrm>
            <a:off x="544310" y="1077807"/>
            <a:ext cx="8296500" cy="2339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500"/>
              <a:buFont typeface="Questrial"/>
              <a:buNone/>
            </a:pPr>
            <a:r>
              <a:rPr lang="en-US" sz="3500" b="0" i="0" u="none" strike="noStrike" cap="none">
                <a:solidFill>
                  <a:schemeClr val="lt2"/>
                </a:solidFill>
                <a:latin typeface="Questrial"/>
                <a:ea typeface="Questrial"/>
                <a:cs typeface="Questrial"/>
                <a:sym typeface="Questrial"/>
              </a:rPr>
              <a:t>HOT TOPICS IN U AND VAWA CASES</a:t>
            </a:r>
            <a:endParaRPr sz="3500" b="0" i="0" u="none" strike="noStrike" cap="none">
              <a:solidFill>
                <a:schemeClr val="lt2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24" name="Google Shape;124;p15"/>
          <p:cNvSpPr txBox="1">
            <a:spLocks noGrp="1"/>
          </p:cNvSpPr>
          <p:nvPr>
            <p:ph type="subTitle" idx="1"/>
          </p:nvPr>
        </p:nvSpPr>
        <p:spPr>
          <a:xfrm>
            <a:off x="708378" y="3197711"/>
            <a:ext cx="7192368" cy="193282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500"/>
              <a:buFont typeface="Noto Sans Symbols"/>
              <a:buNone/>
            </a:pPr>
            <a:endParaRPr sz="2500" b="0" i="0" u="none" strike="noStrike" cap="none">
              <a:solidFill>
                <a:schemeClr val="lt1"/>
              </a:solidFill>
              <a:latin typeface="Questrial"/>
              <a:ea typeface="Questrial"/>
              <a:cs typeface="Questrial"/>
              <a:sym typeface="Questrial"/>
            </a:endParaRPr>
          </a:p>
          <a:p>
            <a:pPr marL="0" marR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500"/>
              <a:buFont typeface="Noto Sans Symbols"/>
              <a:buNone/>
            </a:pPr>
            <a:r>
              <a:rPr lang="en-US" sz="2500" b="0" i="0" u="none" strike="noStrike" cap="non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rPr>
              <a:t>Presenters:</a:t>
            </a:r>
            <a:endParaRPr/>
          </a:p>
          <a:p>
            <a:pPr marL="0" marR="0" lvl="0" indent="0" algn="l" rtl="0">
              <a:lnSpc>
                <a:spcPct val="8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ts val="1500"/>
              <a:buFont typeface="Noto Sans Symbols"/>
              <a:buNone/>
            </a:pPr>
            <a:r>
              <a:rPr lang="en-US" sz="2500">
                <a:solidFill>
                  <a:schemeClr val="lt1"/>
                </a:solidFill>
              </a:rPr>
              <a:t>Amy Cheung, ASISTA</a:t>
            </a:r>
            <a:endParaRPr/>
          </a:p>
          <a:p>
            <a:pPr marL="0" lvl="0" indent="0" algn="l" rtl="0">
              <a:lnSpc>
                <a:spcPct val="80000"/>
              </a:lnSpc>
              <a:spcBef>
                <a:spcPts val="700"/>
              </a:spcBef>
              <a:spcAft>
                <a:spcPts val="0"/>
              </a:spcAft>
              <a:buSzPts val="1500"/>
              <a:buNone/>
            </a:pPr>
            <a:r>
              <a:rPr lang="en-US" sz="2400">
                <a:solidFill>
                  <a:schemeClr val="lt1"/>
                </a:solidFill>
              </a:rPr>
              <a:t>Laura Flores Bachman, ASISTA</a:t>
            </a:r>
            <a:endParaRPr/>
          </a:p>
          <a:p>
            <a:pPr marL="0" marR="0" lvl="0" indent="0" algn="l" rtl="0">
              <a:lnSpc>
                <a:spcPct val="8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ts val="1500"/>
              <a:buFont typeface="Noto Sans Symbols"/>
              <a:buNone/>
            </a:pPr>
            <a:endParaRPr/>
          </a:p>
        </p:txBody>
      </p:sp>
      <p:pic>
        <p:nvPicPr>
          <p:cNvPr id="125" name="Google Shape;125;p15" descr="ASISTALOGONEW (1).jpe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596059" y="168453"/>
            <a:ext cx="1828800" cy="1854200"/>
          </a:xfrm>
          <a:prstGeom prst="rect">
            <a:avLst/>
          </a:prstGeom>
          <a:noFill/>
          <a:ln>
            <a:noFill/>
          </a:ln>
        </p:spPr>
      </p:pic>
      <p:sp>
        <p:nvSpPr>
          <p:cNvPr id="126" name="Google Shape;126;p15"/>
          <p:cNvSpPr txBox="1"/>
          <p:nvPr/>
        </p:nvSpPr>
        <p:spPr>
          <a:xfrm>
            <a:off x="2375173" y="6086837"/>
            <a:ext cx="6616090" cy="8863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0" i="0" u="none" strike="noStrike" cap="none">
                <a:solidFill>
                  <a:schemeClr val="lt1"/>
                </a:solidFill>
                <a:latin typeface="Questrial"/>
                <a:ea typeface="Questrial"/>
                <a:cs typeface="Questrial"/>
                <a:sym typeface="Questrial"/>
              </a:rPr>
              <a:t>Copyright © 2019 by ASISTA Immigration Assistance. All rights reserved. This product or any portion thereof may not be reproduced or used without express written permission from ASISTA Immigration Assistance.  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27" name="Google Shape;127;p15"/>
          <p:cNvSpPr/>
          <p:nvPr/>
        </p:nvSpPr>
        <p:spPr>
          <a:xfrm>
            <a:off x="638277" y="4962687"/>
            <a:ext cx="8080919" cy="9541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This project was supported by Grant No. 2017-TA-AX-K061 awarded by the Office on Violence Against Women, U.S. Department of Justice. The opinions, findings, conclusions, and recommendations expressed in this publication/program/exhibition are those of the author(s) and do not necessarily reflect the views of the Department of Justice, Office on Violence </a:t>
            </a:r>
            <a:endParaRPr/>
          </a:p>
        </p:txBody>
      </p:sp>
      <p:sp>
        <p:nvSpPr>
          <p:cNvPr id="128" name="Google Shape;128;p15"/>
          <p:cNvSpPr txBox="1">
            <a:spLocks noGrp="1"/>
          </p:cNvSpPr>
          <p:nvPr>
            <p:ph type="sldNum" idx="12"/>
          </p:nvPr>
        </p:nvSpPr>
        <p:spPr>
          <a:xfrm>
            <a:off x="8001000" y="228600"/>
            <a:ext cx="838200" cy="38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1</a:t>
            </a:fld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Google Shape;196;p24"/>
          <p:cNvSpPr txBox="1"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Questrial"/>
              <a:buNone/>
            </a:pPr>
            <a:r>
              <a:rPr lang="en-US" sz="4400" b="0" i="0" u="none" strike="noStrike" cap="none">
                <a:solidFill>
                  <a:schemeClr val="dk2"/>
                </a:solidFill>
                <a:latin typeface="Questrial"/>
                <a:ea typeface="Questrial"/>
                <a:cs typeface="Questrial"/>
                <a:sym typeface="Questrial"/>
              </a:rPr>
              <a:t>Following up on denials</a:t>
            </a:r>
            <a:endParaRPr sz="4400" b="0" i="0" u="none" strike="noStrike" cap="none">
              <a:solidFill>
                <a:schemeClr val="dk2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97" name="Google Shape;197;p24"/>
          <p:cNvSpPr txBox="1">
            <a:spLocks noGrp="1"/>
          </p:cNvSpPr>
          <p:nvPr>
            <p:ph type="body" idx="1"/>
          </p:nvPr>
        </p:nvSpPr>
        <p:spPr>
          <a:xfrm>
            <a:off x="612648" y="1571385"/>
            <a:ext cx="8153400" cy="449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ts val="1740"/>
              <a:buFont typeface="Noto Sans Symbols"/>
              <a:buNone/>
            </a:pPr>
            <a:r>
              <a:rPr lang="en-US" sz="2900" b="0" i="0" u="none" strike="noStrike" cap="none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rPr>
              <a:t>After re-filing case/filing I-290B, advocate:</a:t>
            </a:r>
            <a:endParaRPr sz="2900" b="0" i="0" u="none" strike="noStrike" cap="none">
              <a:solidFill>
                <a:schemeClr val="dk1"/>
              </a:solidFill>
              <a:latin typeface="Questrial"/>
              <a:ea typeface="Questrial"/>
              <a:cs typeface="Questrial"/>
              <a:sym typeface="Questrial"/>
            </a:endParaRPr>
          </a:p>
          <a:p>
            <a:pPr marL="457200" marR="0" lvl="0" indent="-339090" algn="l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ts val="1740"/>
              <a:buFont typeface="Noto Sans Symbols"/>
              <a:buChar char="●"/>
            </a:pPr>
            <a:r>
              <a:rPr lang="en-US" sz="2400" b="0" i="0" u="none" strike="noStrike" cap="none">
                <a:solidFill>
                  <a:schemeClr val="dk1"/>
                </a:solidFill>
              </a:rPr>
              <a:t>VSC Hotline –ask for supervisory review</a:t>
            </a:r>
            <a:endParaRPr/>
          </a:p>
          <a:p>
            <a:pPr marL="118110" marR="0" lvl="0" indent="0" algn="l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ts val="1740"/>
              <a:buNone/>
            </a:pPr>
            <a:endParaRPr sz="2400" b="0" i="0" u="none" strike="noStrike" cap="none">
              <a:solidFill>
                <a:schemeClr val="dk1"/>
              </a:solidFill>
            </a:endParaRPr>
          </a:p>
          <a:p>
            <a:pPr marL="457200" lvl="0" indent="-339090" algn="l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SzPts val="1740"/>
              <a:buFont typeface="Noto Sans Symbols"/>
              <a:buChar char="●"/>
            </a:pPr>
            <a:r>
              <a:rPr lang="en-US" sz="2400"/>
              <a:t>USCIS Ombudsman - Online Case Assistance Form</a:t>
            </a:r>
            <a:endParaRPr/>
          </a:p>
          <a:p>
            <a:pPr marL="118110" lvl="0" indent="0" algn="l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SzPts val="1740"/>
              <a:buNone/>
            </a:pPr>
            <a:endParaRPr sz="2400"/>
          </a:p>
          <a:p>
            <a:pPr marL="457200" marR="0" lvl="0" indent="-339090" algn="l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ts val="1740"/>
              <a:buFont typeface="Noto Sans Symbols"/>
              <a:buChar char="●"/>
            </a:pPr>
            <a:r>
              <a:rPr lang="en-US" sz="2400" b="0" i="0" u="none" strike="noStrike" cap="none">
                <a:solidFill>
                  <a:schemeClr val="dk1"/>
                </a:solidFill>
              </a:rPr>
              <a:t>ASISTA intervention request</a:t>
            </a:r>
            <a:endParaRPr/>
          </a:p>
          <a:p>
            <a:pPr marL="118110" marR="0" lvl="0" indent="0" algn="l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ts val="1740"/>
              <a:buNone/>
            </a:pPr>
            <a:endParaRPr sz="2400" b="0" i="0" u="none" strike="noStrike" cap="none">
              <a:solidFill>
                <a:schemeClr val="dk1"/>
              </a:solidFill>
            </a:endParaRPr>
          </a:p>
          <a:p>
            <a:pPr marL="457200" marR="0" lvl="0" indent="-339090" algn="l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ts val="1740"/>
              <a:buFont typeface="Noto Sans Symbols"/>
              <a:buChar char="●"/>
            </a:pPr>
            <a:r>
              <a:rPr lang="en-US" sz="2400"/>
              <a:t>Congressional assistance</a:t>
            </a:r>
            <a:endParaRPr sz="2400" b="0" i="0" u="none" strike="noStrike" cap="none">
              <a:solidFill>
                <a:schemeClr val="dk1"/>
              </a:solidFill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ts val="1740"/>
              <a:buFont typeface="Noto Sans Symbols"/>
              <a:buNone/>
            </a:pPr>
            <a:endParaRPr sz="2900" b="0" i="0" u="none" strike="noStrike" cap="none">
              <a:solidFill>
                <a:schemeClr val="dk1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98" name="Google Shape;198;p24"/>
          <p:cNvSpPr txBox="1">
            <a:spLocks noGrp="1"/>
          </p:cNvSpPr>
          <p:nvPr>
            <p:ph type="sldNum" idx="12"/>
          </p:nvPr>
        </p:nvSpPr>
        <p:spPr>
          <a:xfrm>
            <a:off x="0" y="1272222"/>
            <a:ext cx="533400" cy="2444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10</a:t>
            </a:fld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Google Shape;205;p25"/>
          <p:cNvSpPr txBox="1"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400"/>
              <a:buFont typeface="Questrial"/>
              <a:buNone/>
            </a:pPr>
            <a:r>
              <a:rPr lang="en-US" sz="4000"/>
              <a:t>Validity period of U nonimmigrant status</a:t>
            </a:r>
            <a:endParaRPr/>
          </a:p>
        </p:txBody>
      </p:sp>
      <p:sp>
        <p:nvSpPr>
          <p:cNvPr id="206" name="Google Shape;206;p25"/>
          <p:cNvSpPr txBox="1">
            <a:spLocks noGrp="1"/>
          </p:cNvSpPr>
          <p:nvPr>
            <p:ph type="sldNum" idx="12"/>
          </p:nvPr>
        </p:nvSpPr>
        <p:spPr>
          <a:xfrm>
            <a:off x="0" y="1752600"/>
            <a:ext cx="1295400" cy="7016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fld id="{00000000-1234-1234-1234-123412341234}" type="slidenum">
              <a:rPr lang="en-US"/>
              <a:t>11</a:t>
            </a:fld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Google Shape;212;p26"/>
          <p:cNvSpPr txBox="1"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Questrial"/>
              <a:buNone/>
            </a:pPr>
            <a:r>
              <a:rPr lang="en-US"/>
              <a:t>The Problem: I-94 and I-797 conflict</a:t>
            </a:r>
            <a:endParaRPr/>
          </a:p>
        </p:txBody>
      </p:sp>
      <p:sp>
        <p:nvSpPr>
          <p:cNvPr id="213" name="Google Shape;213;p26"/>
          <p:cNvSpPr txBox="1">
            <a:spLocks noGrp="1"/>
          </p:cNvSpPr>
          <p:nvPr>
            <p:ph type="sldNum" idx="12"/>
          </p:nvPr>
        </p:nvSpPr>
        <p:spPr>
          <a:xfrm>
            <a:off x="0" y="1272222"/>
            <a:ext cx="533400" cy="2444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12</a:t>
            </a:fld>
            <a:endParaRPr/>
          </a:p>
        </p:txBody>
      </p:sp>
      <p:sp>
        <p:nvSpPr>
          <p:cNvPr id="214" name="Google Shape;214;p26"/>
          <p:cNvSpPr txBox="1">
            <a:spLocks noGrp="1"/>
          </p:cNvSpPr>
          <p:nvPr>
            <p:ph type="body" idx="1"/>
          </p:nvPr>
        </p:nvSpPr>
        <p:spPr>
          <a:xfrm>
            <a:off x="612648" y="1600200"/>
            <a:ext cx="8153400" cy="449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marR="0" lvl="0" indent="-339090" algn="l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ts val="1740"/>
              <a:buFont typeface="Noto Sans Symbols"/>
              <a:buChar char="◻"/>
            </a:pPr>
            <a:r>
              <a:rPr lang="en-US"/>
              <a:t>Prior practice: </a:t>
            </a:r>
            <a:endParaRPr/>
          </a:p>
          <a:p>
            <a:pPr marL="914400" lvl="1" indent="-343534" algn="l" rtl="0">
              <a:lnSpc>
                <a:spcPct val="100000"/>
              </a:lnSpc>
              <a:spcBef>
                <a:spcPts val="550"/>
              </a:spcBef>
              <a:spcAft>
                <a:spcPts val="0"/>
              </a:spcAft>
              <a:buSzPts val="1820"/>
              <a:buChar char="⬜"/>
            </a:pPr>
            <a:r>
              <a:rPr lang="en-US"/>
              <a:t>VSC previously used I-918/I-918A approval notice validity dates to calculate period of valid U status, continuous physical presence</a:t>
            </a:r>
            <a:endParaRPr/>
          </a:p>
          <a:p>
            <a:pPr marL="457200" marR="0" lvl="0" indent="-339090" algn="l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ts val="1740"/>
              <a:buFont typeface="Noto Sans Symbols"/>
              <a:buChar char="◻"/>
            </a:pPr>
            <a:r>
              <a:rPr lang="en-US"/>
              <a:t>Current practice: </a:t>
            </a:r>
            <a:endParaRPr/>
          </a:p>
          <a:p>
            <a:pPr marL="914400" lvl="1" indent="-344169" algn="l" rtl="0">
              <a:lnSpc>
                <a:spcPct val="100000"/>
              </a:lnSpc>
              <a:spcBef>
                <a:spcPts val="550"/>
              </a:spcBef>
              <a:spcAft>
                <a:spcPts val="0"/>
              </a:spcAft>
              <a:buSzPts val="1820"/>
              <a:buChar char="⬜"/>
            </a:pPr>
            <a:r>
              <a:rPr lang="en-US"/>
              <a:t>VSC uses expiration date of most recent I-94 to determine period of valid U nonimmigrant status</a:t>
            </a:r>
            <a:endParaRPr/>
          </a:p>
          <a:p>
            <a:pPr marL="457200" marR="0" lvl="0" indent="-339090" algn="l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ts val="1740"/>
              <a:buFont typeface="Noto Sans Symbols"/>
              <a:buChar char="◻"/>
            </a:pPr>
            <a:r>
              <a:rPr lang="en-US"/>
              <a:t>Result: </a:t>
            </a:r>
            <a:endParaRPr/>
          </a:p>
          <a:p>
            <a:pPr marL="914400" lvl="1" indent="-344169" algn="l" rtl="0">
              <a:lnSpc>
                <a:spcPct val="100000"/>
              </a:lnSpc>
              <a:spcBef>
                <a:spcPts val="550"/>
              </a:spcBef>
              <a:spcAft>
                <a:spcPts val="0"/>
              </a:spcAft>
              <a:buSzPts val="1820"/>
              <a:buChar char="⬜"/>
            </a:pPr>
            <a:r>
              <a:rPr lang="en-US"/>
              <a:t>U AOS denials where I-485 filed after expiration of I-94</a:t>
            </a:r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" name="Google Shape;220;p27"/>
          <p:cNvSpPr txBox="1"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Questrial"/>
              <a:buNone/>
            </a:pPr>
            <a:r>
              <a:rPr lang="en-US"/>
              <a:t>Regulations</a:t>
            </a:r>
            <a:endParaRPr/>
          </a:p>
        </p:txBody>
      </p:sp>
      <p:sp>
        <p:nvSpPr>
          <p:cNvPr id="221" name="Google Shape;221;p27"/>
          <p:cNvSpPr txBox="1">
            <a:spLocks noGrp="1"/>
          </p:cNvSpPr>
          <p:nvPr>
            <p:ph type="body" idx="1"/>
          </p:nvPr>
        </p:nvSpPr>
        <p:spPr>
          <a:xfrm>
            <a:off x="612648" y="1781629"/>
            <a:ext cx="8153400" cy="474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1811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740"/>
              <a:buNone/>
            </a:pPr>
            <a:r>
              <a:rPr lang="en-US"/>
              <a:t>Current USCIS interpretation: I-94 controls</a:t>
            </a:r>
            <a:endParaRPr/>
          </a:p>
          <a:p>
            <a:pPr marL="45720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740"/>
              <a:buNone/>
            </a:pPr>
            <a:endParaRPr/>
          </a:p>
          <a:p>
            <a:pPr marL="457200" lvl="0" indent="-33909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740"/>
              <a:buChar char="◻"/>
            </a:pPr>
            <a:r>
              <a:rPr lang="en-US"/>
              <a:t>8 CFR 235.1(h): CBP controls period of admission</a:t>
            </a:r>
            <a:br>
              <a:rPr lang="en-US"/>
            </a:br>
            <a:endParaRPr/>
          </a:p>
          <a:p>
            <a:pPr marL="457200" lvl="0" indent="-33909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740"/>
              <a:buChar char="◻"/>
            </a:pPr>
            <a:r>
              <a:rPr lang="en-US"/>
              <a:t>8 CFR 214.14(g)(1): period of admission of U derivative not to exceed that of U principal</a:t>
            </a:r>
            <a:br>
              <a:rPr lang="en-US"/>
            </a:br>
            <a:endParaRPr/>
          </a:p>
          <a:p>
            <a:pPr marL="457200" lvl="0" indent="-33909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740"/>
              <a:buChar char="◻"/>
            </a:pPr>
            <a:r>
              <a:rPr lang="en-US"/>
              <a:t>INA 212(a)(7)(B)(i)(I): passport must be valid for 6 months beyond period of admission</a:t>
            </a:r>
            <a:endParaRPr/>
          </a:p>
        </p:txBody>
      </p:sp>
      <p:sp>
        <p:nvSpPr>
          <p:cNvPr id="222" name="Google Shape;222;p27"/>
          <p:cNvSpPr txBox="1">
            <a:spLocks noGrp="1"/>
          </p:cNvSpPr>
          <p:nvPr>
            <p:ph type="sldNum" idx="12"/>
          </p:nvPr>
        </p:nvSpPr>
        <p:spPr>
          <a:xfrm>
            <a:off x="0" y="1272222"/>
            <a:ext cx="533400" cy="2444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13</a:t>
            </a:fld>
            <a:endParaRPr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" name="Google Shape;227;p28"/>
          <p:cNvSpPr txBox="1"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Questrial"/>
              <a:buNone/>
            </a:pPr>
            <a:r>
              <a:rPr lang="en-US"/>
              <a:t>When does this matter?</a:t>
            </a:r>
            <a:endParaRPr/>
          </a:p>
        </p:txBody>
      </p:sp>
      <p:sp>
        <p:nvSpPr>
          <p:cNvPr id="228" name="Google Shape;228;p28"/>
          <p:cNvSpPr txBox="1">
            <a:spLocks noGrp="1"/>
          </p:cNvSpPr>
          <p:nvPr>
            <p:ph type="sldNum" idx="12"/>
          </p:nvPr>
        </p:nvSpPr>
        <p:spPr>
          <a:xfrm>
            <a:off x="0" y="1272222"/>
            <a:ext cx="533400" cy="2444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14</a:t>
            </a:fld>
            <a:endParaRPr/>
          </a:p>
        </p:txBody>
      </p:sp>
      <p:sp>
        <p:nvSpPr>
          <p:cNvPr id="229" name="Google Shape;229;p28"/>
          <p:cNvSpPr txBox="1">
            <a:spLocks noGrp="1"/>
          </p:cNvSpPr>
          <p:nvPr>
            <p:ph type="body" idx="1"/>
          </p:nvPr>
        </p:nvSpPr>
        <p:spPr>
          <a:xfrm>
            <a:off x="612648" y="1600200"/>
            <a:ext cx="8153400" cy="50158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18110" lvl="0" indent="0" algn="l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SzPts val="1740"/>
              <a:buNone/>
            </a:pPr>
            <a:r>
              <a:rPr lang="en-US"/>
              <a:t>Anyone who consular processed is affected</a:t>
            </a:r>
            <a:endParaRPr/>
          </a:p>
          <a:p>
            <a:pPr marL="914400" lvl="1" indent="-343534" algn="l" rtl="0">
              <a:lnSpc>
                <a:spcPct val="100000"/>
              </a:lnSpc>
              <a:spcBef>
                <a:spcPts val="550"/>
              </a:spcBef>
              <a:spcAft>
                <a:spcPts val="0"/>
              </a:spcAft>
              <a:buSzPts val="1820"/>
              <a:buChar char="⬜"/>
            </a:pPr>
            <a:r>
              <a:rPr lang="en-US"/>
              <a:t>Principals and Derivatives who consular processed to obtain U visa to enter US</a:t>
            </a:r>
            <a:br>
              <a:rPr lang="en-US"/>
            </a:br>
            <a:endParaRPr/>
          </a:p>
          <a:p>
            <a:pPr marL="914400" lvl="1" indent="-343534" algn="l" rtl="0">
              <a:lnSpc>
                <a:spcPct val="100000"/>
              </a:lnSpc>
              <a:spcBef>
                <a:spcPts val="550"/>
              </a:spcBef>
              <a:spcAft>
                <a:spcPts val="0"/>
              </a:spcAft>
              <a:buSzPts val="1820"/>
              <a:buChar char="⬜"/>
            </a:pPr>
            <a:r>
              <a:rPr lang="en-US"/>
              <a:t>Principals and Derivatives who were in the US at time of grant, but who later travel and consular processed prior to return</a:t>
            </a:r>
            <a:br>
              <a:rPr lang="en-US"/>
            </a:br>
            <a:endParaRPr/>
          </a:p>
          <a:p>
            <a:pPr marL="914400" lvl="1" indent="-344169" algn="l" rtl="0">
              <a:lnSpc>
                <a:spcPct val="100000"/>
              </a:lnSpc>
              <a:spcBef>
                <a:spcPts val="550"/>
              </a:spcBef>
              <a:spcAft>
                <a:spcPts val="0"/>
              </a:spcAft>
              <a:buSzPts val="1820"/>
              <a:buChar char="⬜"/>
            </a:pPr>
            <a:r>
              <a:rPr lang="en-US"/>
              <a:t>Principals and Derivatives who have traveled more than once on U visa</a:t>
            </a:r>
            <a:endParaRPr/>
          </a:p>
          <a:p>
            <a:pPr marL="914400" lvl="1" indent="-228599" algn="l" rtl="0">
              <a:lnSpc>
                <a:spcPct val="100000"/>
              </a:lnSpc>
              <a:spcBef>
                <a:spcPts val="550"/>
              </a:spcBef>
              <a:spcAft>
                <a:spcPts val="0"/>
              </a:spcAft>
              <a:buSzPts val="1820"/>
              <a:buNone/>
            </a:pPr>
            <a:endParaRPr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" name="Google Shape;235;p29"/>
          <p:cNvSpPr txBox="1"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Questrial"/>
              <a:buNone/>
            </a:pPr>
            <a:r>
              <a:rPr lang="en-US"/>
              <a:t>What should you do? </a:t>
            </a:r>
            <a:endParaRPr/>
          </a:p>
        </p:txBody>
      </p:sp>
      <p:sp>
        <p:nvSpPr>
          <p:cNvPr id="236" name="Google Shape;236;p29"/>
          <p:cNvSpPr txBox="1">
            <a:spLocks noGrp="1"/>
          </p:cNvSpPr>
          <p:nvPr>
            <p:ph type="sldNum" idx="12"/>
          </p:nvPr>
        </p:nvSpPr>
        <p:spPr>
          <a:xfrm>
            <a:off x="0" y="1272222"/>
            <a:ext cx="533400" cy="2444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15</a:t>
            </a:fld>
            <a:endParaRPr/>
          </a:p>
        </p:txBody>
      </p:sp>
      <p:sp>
        <p:nvSpPr>
          <p:cNvPr id="237" name="Google Shape;237;p29"/>
          <p:cNvSpPr txBox="1">
            <a:spLocks noGrp="1"/>
          </p:cNvSpPr>
          <p:nvPr>
            <p:ph type="body" idx="1"/>
          </p:nvPr>
        </p:nvSpPr>
        <p:spPr>
          <a:xfrm>
            <a:off x="322362" y="1600200"/>
            <a:ext cx="8528351" cy="51852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18110" lvl="0" indent="0" algn="l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SzPts val="1740"/>
              <a:buNone/>
            </a:pPr>
            <a:r>
              <a:rPr lang="en-US"/>
              <a:t>Check I-94 expiration date. </a:t>
            </a:r>
            <a:endParaRPr/>
          </a:p>
          <a:p>
            <a:pPr marL="457200" marR="0" lvl="0" indent="-339090" algn="l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ts val="1740"/>
              <a:buFont typeface="Noto Sans Symbols"/>
              <a:buChar char="◻"/>
            </a:pPr>
            <a:r>
              <a:rPr lang="en-US"/>
              <a:t>If client will accrue 3 years of continuous physical presence (CPP) before expiration, file I-485 before I-94 expiration date.</a:t>
            </a:r>
            <a:endParaRPr/>
          </a:p>
          <a:p>
            <a:pPr marL="570865" lvl="1" indent="0" algn="l" rtl="0">
              <a:lnSpc>
                <a:spcPct val="100000"/>
              </a:lnSpc>
              <a:spcBef>
                <a:spcPts val="550"/>
              </a:spcBef>
              <a:spcAft>
                <a:spcPts val="0"/>
              </a:spcAft>
              <a:buSzPts val="1820"/>
              <a:buNone/>
            </a:pPr>
            <a:endParaRPr/>
          </a:p>
          <a:p>
            <a:pPr marL="457200" marR="0" lvl="0" indent="-339090" algn="l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ts val="1740"/>
              <a:buFont typeface="Noto Sans Symbols"/>
              <a:buChar char="◻"/>
            </a:pPr>
            <a:r>
              <a:rPr lang="en-US"/>
              <a:t>If client will NOT accrue 3 years of CPP before expiration, file I-539 before I-94 expiration date.</a:t>
            </a:r>
            <a:endParaRPr/>
          </a:p>
          <a:p>
            <a:pPr marL="1371600" lvl="2" indent="-337819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725"/>
              <a:buChar char="■"/>
            </a:pPr>
            <a:r>
              <a:rPr lang="en-US" sz="2400"/>
              <a:t>If client must request total of more than 4 years from nunc pro tunc to filing of U AOS,  also show exceptional circumstance.</a:t>
            </a:r>
            <a:endParaRPr/>
          </a:p>
          <a:p>
            <a:pPr marL="457200" marR="0" lvl="0" indent="-228600" algn="l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ts val="1740"/>
              <a:buFont typeface="Noto Sans Symbols"/>
              <a:buNone/>
            </a:pPr>
            <a:endParaRPr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" name="Google Shape;243;p30"/>
          <p:cNvSpPr txBox="1"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Questrial"/>
              <a:buNone/>
            </a:pPr>
            <a:r>
              <a:rPr lang="en-US"/>
              <a:t>What if the I-94 has already expired?</a:t>
            </a:r>
            <a:endParaRPr/>
          </a:p>
        </p:txBody>
      </p:sp>
      <p:sp>
        <p:nvSpPr>
          <p:cNvPr id="244" name="Google Shape;244;p30"/>
          <p:cNvSpPr txBox="1">
            <a:spLocks noGrp="1"/>
          </p:cNvSpPr>
          <p:nvPr>
            <p:ph type="sldNum" idx="12"/>
          </p:nvPr>
        </p:nvSpPr>
        <p:spPr>
          <a:xfrm>
            <a:off x="0" y="1272222"/>
            <a:ext cx="533400" cy="2444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16</a:t>
            </a:fld>
            <a:endParaRPr/>
          </a:p>
        </p:txBody>
      </p:sp>
      <p:sp>
        <p:nvSpPr>
          <p:cNvPr id="245" name="Google Shape;245;p30"/>
          <p:cNvSpPr txBox="1">
            <a:spLocks noGrp="1"/>
          </p:cNvSpPr>
          <p:nvPr>
            <p:ph type="body" idx="1"/>
          </p:nvPr>
        </p:nvSpPr>
        <p:spPr>
          <a:xfrm>
            <a:off x="80458" y="1902581"/>
            <a:ext cx="8951685" cy="48102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marR="0" lvl="0" indent="-339090" algn="l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ts val="1740"/>
              <a:buFont typeface="Noto Sans Symbols"/>
              <a:buChar char="◻"/>
            </a:pPr>
            <a:r>
              <a:rPr lang="en-US" sz="2800"/>
              <a:t>If would have accrued 3 years CPP but for expiration of I-94, file nunc pro tunc I-539 and concurrent I-485</a:t>
            </a:r>
            <a:endParaRPr/>
          </a:p>
          <a:p>
            <a:pPr marL="118110" lvl="0" indent="0" algn="l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E29F1D"/>
              </a:buClr>
              <a:buSzPts val="1740"/>
              <a:buNone/>
            </a:pPr>
            <a:endParaRPr sz="2800"/>
          </a:p>
          <a:p>
            <a:pPr marL="457200" lvl="0" indent="-339090" algn="l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E29F1D"/>
              </a:buClr>
              <a:buSzPts val="1740"/>
              <a:buChar char="◻"/>
            </a:pPr>
            <a:r>
              <a:rPr lang="en-US" sz="2800"/>
              <a:t>If would still be short of 3 years CPP even with valid I-94, file nunc pro tunc I-539</a:t>
            </a:r>
            <a:br>
              <a:rPr lang="en-US" sz="2800"/>
            </a:br>
            <a:endParaRPr sz="2800"/>
          </a:p>
          <a:p>
            <a:pPr marL="457200" lvl="0" indent="-339090" algn="l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E29F1D"/>
              </a:buClr>
              <a:buSzPts val="1740"/>
              <a:buChar char="◻"/>
            </a:pPr>
            <a:r>
              <a:rPr lang="en-US" sz="2800"/>
              <a:t>If client must request more than 4 years from nunc pro tunc to filing of U AOS, also show exceptional circumstance.</a:t>
            </a:r>
            <a:endParaRPr/>
          </a:p>
          <a:p>
            <a:pPr marL="457200" marR="0" lvl="0" indent="-228600" algn="l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ts val="1740"/>
              <a:buFont typeface="Noto Sans Symbols"/>
              <a:buNone/>
            </a:pPr>
            <a:endParaRPr sz="2800"/>
          </a:p>
          <a:p>
            <a:pPr marL="118110" lvl="0" indent="0" algn="l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SzPts val="1740"/>
              <a:buNone/>
            </a:pPr>
            <a:endParaRPr sz="2800"/>
          </a:p>
          <a:p>
            <a:pPr marL="118110" lvl="0" indent="0" algn="l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SzPts val="1740"/>
              <a:buNone/>
            </a:pPr>
            <a:endParaRPr sz="240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" name="Google Shape;250;p31"/>
          <p:cNvSpPr txBox="1"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Questrial"/>
              <a:buNone/>
            </a:pPr>
            <a:r>
              <a:rPr lang="en-US"/>
              <a:t>What would you do?</a:t>
            </a:r>
            <a:endParaRPr/>
          </a:p>
        </p:txBody>
      </p:sp>
      <p:sp>
        <p:nvSpPr>
          <p:cNvPr id="251" name="Google Shape;251;p31"/>
          <p:cNvSpPr txBox="1">
            <a:spLocks noGrp="1"/>
          </p:cNvSpPr>
          <p:nvPr>
            <p:ph type="sldNum" idx="12"/>
          </p:nvPr>
        </p:nvSpPr>
        <p:spPr>
          <a:xfrm>
            <a:off x="0" y="1272222"/>
            <a:ext cx="533400" cy="2444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17</a:t>
            </a:fld>
            <a:endParaRPr/>
          </a:p>
        </p:txBody>
      </p:sp>
      <p:sp>
        <p:nvSpPr>
          <p:cNvPr id="252" name="Google Shape;252;p31"/>
          <p:cNvSpPr txBox="1">
            <a:spLocks noGrp="1"/>
          </p:cNvSpPr>
          <p:nvPr>
            <p:ph type="body" idx="1"/>
          </p:nvPr>
        </p:nvSpPr>
        <p:spPr>
          <a:xfrm>
            <a:off x="612648" y="1600200"/>
            <a:ext cx="8153400" cy="449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marR="0" lvl="0" indent="-339090" algn="l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ts val="1740"/>
              <a:buFont typeface="Noto Sans Symbols"/>
              <a:buChar char="◻"/>
            </a:pPr>
            <a:r>
              <a:rPr lang="en-US" sz="2400"/>
              <a:t>Jose is U-3 derivative of mother, a DV survivor. Jose consular processed and was admitted to the US on 05/31/2018.</a:t>
            </a:r>
            <a:endParaRPr/>
          </a:p>
          <a:p>
            <a:pPr marL="914400" lvl="1" indent="-344169" algn="l" rtl="0">
              <a:lnSpc>
                <a:spcPct val="100000"/>
              </a:lnSpc>
              <a:spcBef>
                <a:spcPts val="550"/>
              </a:spcBef>
              <a:spcAft>
                <a:spcPts val="0"/>
              </a:spcAft>
              <a:buSzPts val="1820"/>
              <a:buChar char="⬜"/>
            </a:pPr>
            <a:r>
              <a:rPr lang="en-US" sz="2100"/>
              <a:t>I-918A approval notice validity period: 01/01/2017-12/31/2021</a:t>
            </a:r>
            <a:endParaRPr/>
          </a:p>
          <a:p>
            <a:pPr marL="914400" lvl="1" indent="-344169" algn="l" rtl="0">
              <a:lnSpc>
                <a:spcPct val="100000"/>
              </a:lnSpc>
              <a:spcBef>
                <a:spcPts val="550"/>
              </a:spcBef>
              <a:spcAft>
                <a:spcPts val="0"/>
              </a:spcAft>
              <a:buSzPts val="1820"/>
              <a:buChar char="⬜"/>
            </a:pPr>
            <a:r>
              <a:rPr lang="en-US" sz="2100"/>
              <a:t>U-3 visa validity period: 04/23/2018-01/01/2020</a:t>
            </a:r>
            <a:endParaRPr/>
          </a:p>
          <a:p>
            <a:pPr marL="914400" lvl="1" indent="-344169" algn="l" rtl="0">
              <a:lnSpc>
                <a:spcPct val="100000"/>
              </a:lnSpc>
              <a:spcBef>
                <a:spcPts val="550"/>
              </a:spcBef>
              <a:spcAft>
                <a:spcPts val="0"/>
              </a:spcAft>
              <a:buSzPts val="1820"/>
              <a:buChar char="⬜"/>
            </a:pPr>
            <a:r>
              <a:rPr lang="en-US" sz="2100"/>
              <a:t>I-94 expiration date: 11/19/2019</a:t>
            </a:r>
            <a:endParaRPr/>
          </a:p>
          <a:p>
            <a:pPr marL="570231" lvl="1" indent="0" algn="l" rtl="0">
              <a:lnSpc>
                <a:spcPct val="100000"/>
              </a:lnSpc>
              <a:spcBef>
                <a:spcPts val="550"/>
              </a:spcBef>
              <a:spcAft>
                <a:spcPts val="0"/>
              </a:spcAft>
              <a:buSzPts val="1820"/>
              <a:buNone/>
            </a:pPr>
            <a:endParaRPr sz="2100"/>
          </a:p>
          <a:p>
            <a:pPr marL="457200" marR="0" lvl="0" indent="-339090" algn="l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ts val="1740"/>
              <a:buFont typeface="Noto Sans Symbols"/>
              <a:buChar char="◻"/>
            </a:pPr>
            <a:r>
              <a:rPr lang="en-US" sz="2400"/>
              <a:t>What does Jose need to file and when, in order to preserve his AOS eligibility? </a:t>
            </a:r>
            <a:endParaRPr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7" name="Google Shape;257;p32"/>
          <p:cNvSpPr txBox="1"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Questrial"/>
              <a:buNone/>
            </a:pPr>
            <a:r>
              <a:rPr lang="en-US"/>
              <a:t>What if…</a:t>
            </a:r>
            <a:endParaRPr/>
          </a:p>
        </p:txBody>
      </p:sp>
      <p:sp>
        <p:nvSpPr>
          <p:cNvPr id="258" name="Google Shape;258;p32"/>
          <p:cNvSpPr txBox="1">
            <a:spLocks noGrp="1"/>
          </p:cNvSpPr>
          <p:nvPr>
            <p:ph type="sldNum" idx="12"/>
          </p:nvPr>
        </p:nvSpPr>
        <p:spPr>
          <a:xfrm>
            <a:off x="0" y="1272222"/>
            <a:ext cx="533400" cy="2444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18</a:t>
            </a:fld>
            <a:endParaRPr/>
          </a:p>
        </p:txBody>
      </p:sp>
      <p:sp>
        <p:nvSpPr>
          <p:cNvPr id="259" name="Google Shape;259;p32"/>
          <p:cNvSpPr txBox="1">
            <a:spLocks noGrp="1"/>
          </p:cNvSpPr>
          <p:nvPr>
            <p:ph type="body" idx="1"/>
          </p:nvPr>
        </p:nvSpPr>
        <p:spPr>
          <a:xfrm>
            <a:off x="612648" y="1600200"/>
            <a:ext cx="8153400" cy="449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marR="0" lvl="0" indent="-339090" algn="l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ts val="1740"/>
              <a:buFont typeface="Noto Sans Symbols"/>
              <a:buChar char="◻"/>
            </a:pPr>
            <a:r>
              <a:rPr lang="en-US" sz="2400"/>
              <a:t>Jose’s sister, Dalia, also consular processed and entered the US on 05/18/2018.</a:t>
            </a:r>
            <a:endParaRPr/>
          </a:p>
          <a:p>
            <a:pPr marL="914400" lvl="1" indent="-344169" algn="l" rtl="0">
              <a:lnSpc>
                <a:spcPct val="100000"/>
              </a:lnSpc>
              <a:spcBef>
                <a:spcPts val="550"/>
              </a:spcBef>
              <a:spcAft>
                <a:spcPts val="0"/>
              </a:spcAft>
              <a:buSzPts val="1820"/>
              <a:buChar char="⬜"/>
            </a:pPr>
            <a:r>
              <a:rPr lang="en-US" sz="2400"/>
              <a:t>I-918A approval notice validity period: 01/01/2016-12/31/2020</a:t>
            </a:r>
            <a:endParaRPr/>
          </a:p>
          <a:p>
            <a:pPr marL="914400" lvl="1" indent="-344169" algn="l" rtl="0">
              <a:lnSpc>
                <a:spcPct val="100000"/>
              </a:lnSpc>
              <a:spcBef>
                <a:spcPts val="550"/>
              </a:spcBef>
              <a:spcAft>
                <a:spcPts val="0"/>
              </a:spcAft>
              <a:buSzPts val="1820"/>
              <a:buChar char="⬜"/>
            </a:pPr>
            <a:r>
              <a:rPr lang="en-US" sz="2400"/>
              <a:t>U-3 visa validity period: 01/01/2017-12/31/2020</a:t>
            </a:r>
            <a:endParaRPr/>
          </a:p>
          <a:p>
            <a:pPr marL="914400" lvl="1" indent="-344169" algn="l" rtl="0">
              <a:lnSpc>
                <a:spcPct val="100000"/>
              </a:lnSpc>
              <a:spcBef>
                <a:spcPts val="550"/>
              </a:spcBef>
              <a:spcAft>
                <a:spcPts val="0"/>
              </a:spcAft>
              <a:buSzPts val="1820"/>
              <a:buChar char="⬜"/>
            </a:pPr>
            <a:r>
              <a:rPr lang="en-US" sz="2400"/>
              <a:t>I-94 expiration date: 1/19/2019</a:t>
            </a:r>
            <a:endParaRPr/>
          </a:p>
          <a:p>
            <a:pPr marL="570231" lvl="1" indent="0" algn="l" rtl="0">
              <a:lnSpc>
                <a:spcPct val="100000"/>
              </a:lnSpc>
              <a:spcBef>
                <a:spcPts val="550"/>
              </a:spcBef>
              <a:spcAft>
                <a:spcPts val="0"/>
              </a:spcAft>
              <a:buSzPts val="1820"/>
              <a:buNone/>
            </a:pPr>
            <a:endParaRPr sz="2400"/>
          </a:p>
          <a:p>
            <a:pPr marL="457200" marR="0" lvl="0" indent="-339090" algn="l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ts val="1740"/>
              <a:buFont typeface="Noto Sans Symbols"/>
              <a:buChar char="◻"/>
            </a:pPr>
            <a:r>
              <a:rPr lang="en-US" sz="2400"/>
              <a:t>What does Dalia need to file in order to be able to adjust?</a:t>
            </a:r>
            <a:endParaRPr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4" name="Google Shape;264;p33"/>
          <p:cNvSpPr txBox="1"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Questrial"/>
              <a:buNone/>
            </a:pPr>
            <a:r>
              <a:rPr lang="en-US"/>
              <a:t>Nunc pro tunc I-539s</a:t>
            </a:r>
            <a:endParaRPr/>
          </a:p>
        </p:txBody>
      </p:sp>
      <p:sp>
        <p:nvSpPr>
          <p:cNvPr id="265" name="Google Shape;265;p33"/>
          <p:cNvSpPr txBox="1">
            <a:spLocks noGrp="1"/>
          </p:cNvSpPr>
          <p:nvPr>
            <p:ph type="sldNum" idx="12"/>
          </p:nvPr>
        </p:nvSpPr>
        <p:spPr>
          <a:xfrm>
            <a:off x="0" y="1272222"/>
            <a:ext cx="533400" cy="2444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19</a:t>
            </a:fld>
            <a:endParaRPr/>
          </a:p>
        </p:txBody>
      </p:sp>
      <p:sp>
        <p:nvSpPr>
          <p:cNvPr id="266" name="Google Shape;266;p33"/>
          <p:cNvSpPr txBox="1">
            <a:spLocks noGrp="1"/>
          </p:cNvSpPr>
          <p:nvPr>
            <p:ph type="body" idx="1"/>
          </p:nvPr>
        </p:nvSpPr>
        <p:spPr>
          <a:xfrm>
            <a:off x="-4209" y="1551819"/>
            <a:ext cx="8987971" cy="51489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marR="0" lvl="0" indent="-339090" algn="l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ts val="1740"/>
              <a:buFont typeface="Noto Sans Symbols"/>
              <a:buChar char="◻"/>
            </a:pPr>
            <a:r>
              <a:rPr lang="en-US" sz="2200"/>
              <a:t> 8 CFR 214.1(c)(4):</a:t>
            </a:r>
            <a:endParaRPr/>
          </a:p>
          <a:p>
            <a:pPr marL="914400" lvl="1" indent="-343534" algn="l" rtl="0">
              <a:lnSpc>
                <a:spcPct val="100000"/>
              </a:lnSpc>
              <a:spcBef>
                <a:spcPts val="550"/>
              </a:spcBef>
              <a:spcAft>
                <a:spcPts val="0"/>
              </a:spcAft>
              <a:buSzPts val="1820"/>
              <a:buChar char="⬜"/>
            </a:pPr>
            <a:r>
              <a:rPr lang="en-US" sz="2200"/>
              <a:t>Must show delay due to “extraordinary circumstances beyond the control of the applicant” and was “commensurate with circumstances”</a:t>
            </a:r>
            <a:br>
              <a:rPr lang="en-US" sz="2200"/>
            </a:br>
            <a:endParaRPr sz="2200"/>
          </a:p>
          <a:p>
            <a:pPr marL="457200" marR="0" lvl="0" indent="-339090" algn="l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ts val="1740"/>
              <a:buFont typeface="Noto Sans Symbols"/>
              <a:buChar char="◻"/>
            </a:pPr>
            <a:r>
              <a:rPr lang="en-US" sz="2200"/>
              <a:t>June 22, 2010 USCIS Policy Memo on U extensions (PM 602-0001)</a:t>
            </a:r>
            <a:endParaRPr/>
          </a:p>
          <a:p>
            <a:pPr marL="914400" lvl="1" indent="-343534" algn="l" rtl="0">
              <a:lnSpc>
                <a:spcPct val="100000"/>
              </a:lnSpc>
              <a:spcBef>
                <a:spcPts val="550"/>
              </a:spcBef>
              <a:spcAft>
                <a:spcPts val="0"/>
              </a:spcAft>
              <a:buSzPts val="1820"/>
              <a:buChar char="⬜"/>
            </a:pPr>
            <a:r>
              <a:rPr lang="en-US" sz="2200"/>
              <a:t>Justifies extensions to allow U derivatives to accrue 3 years CPP</a:t>
            </a:r>
            <a:br>
              <a:rPr lang="en-US" sz="2200"/>
            </a:br>
            <a:endParaRPr sz="2200"/>
          </a:p>
          <a:p>
            <a:pPr marL="457200" marR="0" lvl="0" indent="-339090" algn="l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ts val="1740"/>
              <a:buFont typeface="Noto Sans Symbols"/>
              <a:buChar char="◻"/>
            </a:pPr>
            <a:r>
              <a:rPr lang="en-US" sz="2200"/>
              <a:t>October 4, 2016 USCIS Policy Memo on U &amp; T extensions (PM 602-0032.2)</a:t>
            </a:r>
            <a:endParaRPr/>
          </a:p>
          <a:p>
            <a:pPr marL="914400" lvl="1" indent="-343535" algn="l" rtl="0">
              <a:lnSpc>
                <a:spcPct val="100000"/>
              </a:lnSpc>
              <a:spcBef>
                <a:spcPts val="550"/>
              </a:spcBef>
              <a:spcAft>
                <a:spcPts val="0"/>
              </a:spcAft>
              <a:buClr>
                <a:srgbClr val="80B606"/>
              </a:buClr>
              <a:buSzPts val="1740"/>
              <a:buChar char="⬜"/>
            </a:pPr>
            <a:r>
              <a:rPr lang="en-US" sz="2200"/>
              <a:t>Discretion to approve late-filed I-539 with written statement from applicant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16"/>
          <p:cNvSpPr txBox="1"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Questrial"/>
              <a:buNone/>
            </a:pPr>
            <a:r>
              <a:rPr lang="en-US"/>
              <a:t>Agenda</a:t>
            </a:r>
            <a:endParaRPr/>
          </a:p>
        </p:txBody>
      </p:sp>
      <p:sp>
        <p:nvSpPr>
          <p:cNvPr id="135" name="Google Shape;135;p16"/>
          <p:cNvSpPr txBox="1">
            <a:spLocks noGrp="1"/>
          </p:cNvSpPr>
          <p:nvPr>
            <p:ph type="sldNum" idx="12"/>
          </p:nvPr>
        </p:nvSpPr>
        <p:spPr>
          <a:xfrm>
            <a:off x="0" y="1272222"/>
            <a:ext cx="533400" cy="2444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2</a:t>
            </a:fld>
            <a:endParaRPr/>
          </a:p>
        </p:txBody>
      </p:sp>
      <p:sp>
        <p:nvSpPr>
          <p:cNvPr id="136" name="Google Shape;136;p16"/>
          <p:cNvSpPr txBox="1">
            <a:spLocks noGrp="1"/>
          </p:cNvSpPr>
          <p:nvPr>
            <p:ph type="body" idx="1"/>
          </p:nvPr>
        </p:nvSpPr>
        <p:spPr>
          <a:xfrm>
            <a:off x="612648" y="1600200"/>
            <a:ext cx="8153400" cy="449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marR="0" lvl="0" indent="-339090" algn="l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ts val="1740"/>
              <a:buFont typeface="Noto Sans Symbols"/>
              <a:buChar char="◻"/>
            </a:pPr>
            <a:r>
              <a:rPr lang="en-US" sz="2400"/>
              <a:t>Strategies for responding to fee waiver denials</a:t>
            </a:r>
            <a:endParaRPr/>
          </a:p>
          <a:p>
            <a:pPr marL="118110" lvl="0" indent="0" algn="l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SzPts val="1740"/>
              <a:buNone/>
            </a:pPr>
            <a:endParaRPr sz="2400"/>
          </a:p>
          <a:p>
            <a:pPr marL="457200" marR="0" lvl="0" indent="-339090" algn="l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ts val="1740"/>
              <a:buFont typeface="Noto Sans Symbols"/>
              <a:buChar char="◻"/>
            </a:pPr>
            <a:r>
              <a:rPr lang="en-US" sz="2400"/>
              <a:t>Determining validity period of U nonimmigrant status when I-94 and I-797 conflict</a:t>
            </a:r>
            <a:endParaRPr/>
          </a:p>
          <a:p>
            <a:pPr marL="118110" lvl="0" indent="0" algn="l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SzPts val="1740"/>
              <a:buNone/>
            </a:pPr>
            <a:endParaRPr sz="2400"/>
          </a:p>
          <a:p>
            <a:pPr marL="457200" marR="0" lvl="0" indent="-339090" algn="l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ts val="1740"/>
              <a:buFont typeface="Noto Sans Symbols"/>
              <a:buChar char="◻"/>
            </a:pPr>
            <a:r>
              <a:rPr lang="en-US" sz="2400"/>
              <a:t>Responding to requests for police reports</a:t>
            </a:r>
            <a:endParaRPr/>
          </a:p>
          <a:p>
            <a:pPr marL="118110" lvl="0" indent="0" algn="l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SzPts val="1740"/>
              <a:buNone/>
            </a:pPr>
            <a:endParaRPr sz="2400"/>
          </a:p>
          <a:p>
            <a:pPr marL="457200" marR="0" lvl="0" indent="-339090" algn="l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ts val="1740"/>
              <a:buFont typeface="Noto Sans Symbols"/>
              <a:buChar char="◻"/>
            </a:pPr>
            <a:r>
              <a:rPr lang="en-US" sz="2400"/>
              <a:t>Troubleshooting administrative issues with USCIS</a:t>
            </a:r>
            <a:endParaRPr/>
          </a:p>
          <a:p>
            <a:pPr marL="457200" marR="0" lvl="0" indent="-228600" algn="l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ts val="1740"/>
              <a:buFont typeface="Noto Sans Symbols"/>
              <a:buNone/>
            </a:pPr>
            <a:endParaRPr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1" name="Google Shape;271;p34"/>
          <p:cNvSpPr txBox="1"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marR="0" lvl="0" indent="-228600" algn="l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ts val="1680"/>
              <a:buFont typeface="Noto Sans Symbols"/>
              <a:buNone/>
            </a:pPr>
            <a:r>
              <a:rPr lang="en-US"/>
              <a:t>To submit or not to submit? </a:t>
            </a:r>
            <a:endParaRPr/>
          </a:p>
        </p:txBody>
      </p:sp>
      <p:sp>
        <p:nvSpPr>
          <p:cNvPr id="272" name="Google Shape;272;p34"/>
          <p:cNvSpPr txBox="1"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400"/>
              <a:buFont typeface="Questrial"/>
              <a:buNone/>
            </a:pPr>
            <a:r>
              <a:rPr lang="en-US"/>
              <a:t>Police Reports</a:t>
            </a:r>
            <a:endParaRPr/>
          </a:p>
        </p:txBody>
      </p:sp>
      <p:sp>
        <p:nvSpPr>
          <p:cNvPr id="273" name="Google Shape;273;p34"/>
          <p:cNvSpPr txBox="1">
            <a:spLocks noGrp="1"/>
          </p:cNvSpPr>
          <p:nvPr>
            <p:ph type="sldNum" idx="12"/>
          </p:nvPr>
        </p:nvSpPr>
        <p:spPr>
          <a:xfrm>
            <a:off x="0" y="1752600"/>
            <a:ext cx="1295400" cy="7016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fld id="{00000000-1234-1234-1234-123412341234}" type="slidenum">
              <a:rPr lang="en-US"/>
              <a:t>20</a:t>
            </a:fld>
            <a:endParaRPr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8" name="Google Shape;278;p35"/>
          <p:cNvSpPr txBox="1"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Questrial"/>
              <a:buNone/>
            </a:pPr>
            <a:r>
              <a:rPr lang="en-US"/>
              <a:t>POLL</a:t>
            </a:r>
            <a:endParaRPr/>
          </a:p>
        </p:txBody>
      </p:sp>
      <p:sp>
        <p:nvSpPr>
          <p:cNvPr id="279" name="Google Shape;279;p35"/>
          <p:cNvSpPr txBox="1">
            <a:spLocks noGrp="1"/>
          </p:cNvSpPr>
          <p:nvPr>
            <p:ph type="sldNum" idx="12"/>
          </p:nvPr>
        </p:nvSpPr>
        <p:spPr>
          <a:xfrm>
            <a:off x="0" y="1272222"/>
            <a:ext cx="533400" cy="2444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21</a:t>
            </a:fld>
            <a:endParaRPr/>
          </a:p>
        </p:txBody>
      </p:sp>
      <p:sp>
        <p:nvSpPr>
          <p:cNvPr id="280" name="Google Shape;280;p35"/>
          <p:cNvSpPr txBox="1">
            <a:spLocks noGrp="1"/>
          </p:cNvSpPr>
          <p:nvPr>
            <p:ph type="body" idx="1"/>
          </p:nvPr>
        </p:nvSpPr>
        <p:spPr>
          <a:xfrm>
            <a:off x="612648" y="1600200"/>
            <a:ext cx="8153400" cy="449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marR="0" lvl="0" indent="-339090" algn="l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ts val="1740"/>
              <a:buFont typeface="Noto Sans Symbols"/>
              <a:buChar char="◻"/>
            </a:pPr>
            <a:r>
              <a:rPr lang="en-US"/>
              <a:t>When USCIS requests a police report for my client, I: </a:t>
            </a:r>
            <a:endParaRPr/>
          </a:p>
          <a:p>
            <a:pPr marL="914400" lvl="1" indent="-344169" algn="l" rtl="0">
              <a:lnSpc>
                <a:spcPct val="100000"/>
              </a:lnSpc>
              <a:spcBef>
                <a:spcPts val="550"/>
              </a:spcBef>
              <a:spcAft>
                <a:spcPts val="0"/>
              </a:spcAft>
              <a:buSzPts val="1820"/>
              <a:buChar char="⬜"/>
            </a:pPr>
            <a:r>
              <a:rPr lang="en-US"/>
              <a:t>Submit it</a:t>
            </a:r>
            <a:endParaRPr/>
          </a:p>
          <a:p>
            <a:pPr marL="914400" lvl="1" indent="-344169" algn="l" rtl="0">
              <a:lnSpc>
                <a:spcPct val="100000"/>
              </a:lnSpc>
              <a:spcBef>
                <a:spcPts val="550"/>
              </a:spcBef>
              <a:spcAft>
                <a:spcPts val="0"/>
              </a:spcAft>
              <a:buSzPts val="1820"/>
              <a:buChar char="⬜"/>
            </a:pPr>
            <a:r>
              <a:rPr lang="en-US"/>
              <a:t>Withhold it</a:t>
            </a:r>
            <a:endParaRPr/>
          </a:p>
          <a:p>
            <a:pPr marL="914400" lvl="1" indent="-344169" algn="l" rtl="0">
              <a:lnSpc>
                <a:spcPct val="100000"/>
              </a:lnSpc>
              <a:spcBef>
                <a:spcPts val="550"/>
              </a:spcBef>
              <a:spcAft>
                <a:spcPts val="0"/>
              </a:spcAft>
              <a:buSzPts val="1820"/>
              <a:buChar char="⬜"/>
            </a:pPr>
            <a:r>
              <a:rPr lang="en-US"/>
              <a:t>Depends</a:t>
            </a:r>
            <a:endParaRPr/>
          </a:p>
          <a:p>
            <a:pPr marL="914400" lvl="1" indent="-344169" algn="l" rtl="0">
              <a:lnSpc>
                <a:spcPct val="100000"/>
              </a:lnSpc>
              <a:spcBef>
                <a:spcPts val="550"/>
              </a:spcBef>
              <a:spcAft>
                <a:spcPts val="0"/>
              </a:spcAft>
              <a:buSzPts val="1820"/>
              <a:buChar char="⬜"/>
            </a:pPr>
            <a:r>
              <a:rPr lang="en-US"/>
              <a:t>USCIS has not asked for a police report</a:t>
            </a:r>
            <a:endParaRPr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" name="Google Shape;286;p36"/>
          <p:cNvSpPr txBox="1"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Questrial"/>
              <a:buNone/>
            </a:pPr>
            <a:r>
              <a:rPr lang="en-US"/>
              <a:t>The Problem</a:t>
            </a:r>
            <a:endParaRPr/>
          </a:p>
        </p:txBody>
      </p:sp>
      <p:sp>
        <p:nvSpPr>
          <p:cNvPr id="287" name="Google Shape;287;p36"/>
          <p:cNvSpPr txBox="1">
            <a:spLocks noGrp="1"/>
          </p:cNvSpPr>
          <p:nvPr>
            <p:ph type="sldNum" idx="12"/>
          </p:nvPr>
        </p:nvSpPr>
        <p:spPr>
          <a:xfrm>
            <a:off x="0" y="1272222"/>
            <a:ext cx="533400" cy="2444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22</a:t>
            </a:fld>
            <a:endParaRPr/>
          </a:p>
        </p:txBody>
      </p:sp>
      <p:sp>
        <p:nvSpPr>
          <p:cNvPr id="288" name="Google Shape;288;p36"/>
          <p:cNvSpPr txBox="1">
            <a:spLocks noGrp="1"/>
          </p:cNvSpPr>
          <p:nvPr>
            <p:ph type="body" idx="1"/>
          </p:nvPr>
        </p:nvSpPr>
        <p:spPr>
          <a:xfrm>
            <a:off x="612648" y="1600200"/>
            <a:ext cx="8153400" cy="449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marR="0" lvl="0" indent="-339090" algn="l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ts val="1740"/>
              <a:buFont typeface="Noto Sans Symbols"/>
              <a:buChar char="◻"/>
            </a:pPr>
            <a:r>
              <a:rPr lang="en-US"/>
              <a:t>USCIS is requesting police reports if client was ever arrested or charged with crime, regardless of whether convicted</a:t>
            </a:r>
            <a:endParaRPr/>
          </a:p>
          <a:p>
            <a:pPr marL="118110" lvl="0" indent="0" algn="l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SzPts val="1740"/>
              <a:buNone/>
            </a:pPr>
            <a:endParaRPr/>
          </a:p>
          <a:p>
            <a:pPr marL="457200" marR="0" lvl="0" indent="-339090" algn="l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ts val="1740"/>
              <a:buFont typeface="Noto Sans Symbols"/>
              <a:buChar char="◻"/>
            </a:pPr>
            <a:r>
              <a:rPr lang="en-US"/>
              <a:t>Purpose: affects discretionary analysis</a:t>
            </a:r>
            <a:endParaRPr/>
          </a:p>
          <a:p>
            <a:pPr marL="118110" lvl="0" indent="0" algn="l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SzPts val="1740"/>
              <a:buNone/>
            </a:pPr>
            <a:endParaRPr/>
          </a:p>
          <a:p>
            <a:pPr marL="457200" marR="0" lvl="0" indent="-339090" algn="l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ts val="1740"/>
              <a:buFont typeface="Noto Sans Symbols"/>
              <a:buChar char="◻"/>
            </a:pPr>
            <a:r>
              <a:rPr lang="en-US"/>
              <a:t>Darned if you do, darned if you don’t</a:t>
            </a:r>
            <a:endParaRPr/>
          </a:p>
          <a:p>
            <a:pPr marL="914400" lvl="1" indent="-228599" algn="l" rtl="0">
              <a:lnSpc>
                <a:spcPct val="100000"/>
              </a:lnSpc>
              <a:spcBef>
                <a:spcPts val="550"/>
              </a:spcBef>
              <a:spcAft>
                <a:spcPts val="0"/>
              </a:spcAft>
              <a:buSzPts val="1820"/>
              <a:buNone/>
            </a:pPr>
            <a:endParaRPr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4" name="Google Shape;294;p37"/>
          <p:cNvSpPr txBox="1"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Questrial"/>
              <a:buNone/>
            </a:pPr>
            <a:r>
              <a:rPr lang="en-US"/>
              <a:t>Arguments for Withholding </a:t>
            </a:r>
            <a:endParaRPr/>
          </a:p>
        </p:txBody>
      </p:sp>
      <p:sp>
        <p:nvSpPr>
          <p:cNvPr id="295" name="Google Shape;295;p37"/>
          <p:cNvSpPr txBox="1">
            <a:spLocks noGrp="1"/>
          </p:cNvSpPr>
          <p:nvPr>
            <p:ph type="sldNum" idx="12"/>
          </p:nvPr>
        </p:nvSpPr>
        <p:spPr>
          <a:xfrm>
            <a:off x="0" y="1272222"/>
            <a:ext cx="533400" cy="2444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23</a:t>
            </a:fld>
            <a:endParaRPr/>
          </a:p>
        </p:txBody>
      </p:sp>
      <p:sp>
        <p:nvSpPr>
          <p:cNvPr id="296" name="Google Shape;296;p37"/>
          <p:cNvSpPr txBox="1">
            <a:spLocks noGrp="1"/>
          </p:cNvSpPr>
          <p:nvPr>
            <p:ph type="body" idx="1"/>
          </p:nvPr>
        </p:nvSpPr>
        <p:spPr>
          <a:xfrm>
            <a:off x="612648" y="1600200"/>
            <a:ext cx="8153400" cy="5003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marR="0" lvl="0" indent="-339090" algn="l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ts val="1740"/>
              <a:buFont typeface="Noto Sans Symbols"/>
              <a:buChar char="◻"/>
            </a:pPr>
            <a:r>
              <a:rPr lang="en-US"/>
              <a:t>Uncorroborated police reports inherently unreliable</a:t>
            </a:r>
            <a:endParaRPr/>
          </a:p>
          <a:p>
            <a:pPr marL="914400" lvl="1" indent="-343534" algn="l" rtl="0">
              <a:lnSpc>
                <a:spcPct val="100000"/>
              </a:lnSpc>
              <a:spcBef>
                <a:spcPts val="550"/>
              </a:spcBef>
              <a:spcAft>
                <a:spcPts val="0"/>
              </a:spcAft>
              <a:buSzPts val="1820"/>
              <a:buChar char="⬜"/>
            </a:pPr>
            <a:r>
              <a:rPr lang="en-US"/>
              <a:t>If withholding, don’t provide corroboration</a:t>
            </a:r>
            <a:br>
              <a:rPr lang="en-US"/>
            </a:br>
            <a:endParaRPr/>
          </a:p>
          <a:p>
            <a:pPr marL="457200" marR="0" lvl="0" indent="-339090" algn="l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ts val="1740"/>
              <a:buFont typeface="Noto Sans Symbols"/>
              <a:buChar char="◻"/>
            </a:pPr>
            <a:r>
              <a:rPr lang="en-US"/>
              <a:t>Outside Record of Conviction</a:t>
            </a:r>
            <a:br>
              <a:rPr lang="en-US"/>
            </a:br>
            <a:endParaRPr/>
          </a:p>
          <a:p>
            <a:pPr marL="457200" marR="0" lvl="0" indent="-339090" algn="l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ts val="1740"/>
              <a:buFont typeface="Noto Sans Symbols"/>
              <a:buChar char="◻"/>
            </a:pPr>
            <a:r>
              <a:rPr lang="en-US"/>
              <a:t>Can be very prejudicial</a:t>
            </a:r>
            <a:br>
              <a:rPr lang="en-US"/>
            </a:br>
            <a:endParaRPr/>
          </a:p>
          <a:p>
            <a:pPr marL="457200" marR="0" lvl="0" indent="-339090" algn="l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ts val="1740"/>
              <a:buFont typeface="Noto Sans Symbols"/>
              <a:buChar char="◻"/>
            </a:pPr>
            <a:r>
              <a:rPr lang="en-US"/>
              <a:t>But, USCIS may consider withholding of police report as negative discretionary factor</a:t>
            </a:r>
            <a:endParaRPr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1" name="Google Shape;301;p38"/>
          <p:cNvSpPr txBox="1"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Questrial"/>
              <a:buNone/>
            </a:pPr>
            <a:r>
              <a:rPr lang="en-US"/>
              <a:t>Arguments for Submitting</a:t>
            </a:r>
            <a:endParaRPr/>
          </a:p>
        </p:txBody>
      </p:sp>
      <p:sp>
        <p:nvSpPr>
          <p:cNvPr id="302" name="Google Shape;302;p38"/>
          <p:cNvSpPr txBox="1">
            <a:spLocks noGrp="1"/>
          </p:cNvSpPr>
          <p:nvPr>
            <p:ph type="sldNum" idx="12"/>
          </p:nvPr>
        </p:nvSpPr>
        <p:spPr>
          <a:xfrm>
            <a:off x="0" y="1272222"/>
            <a:ext cx="533400" cy="2444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24</a:t>
            </a:fld>
            <a:endParaRPr/>
          </a:p>
        </p:txBody>
      </p:sp>
      <p:sp>
        <p:nvSpPr>
          <p:cNvPr id="303" name="Google Shape;303;p38"/>
          <p:cNvSpPr txBox="1">
            <a:spLocks noGrp="1"/>
          </p:cNvSpPr>
          <p:nvPr>
            <p:ph type="body" idx="1"/>
          </p:nvPr>
        </p:nvSpPr>
        <p:spPr>
          <a:xfrm>
            <a:off x="612648" y="1600200"/>
            <a:ext cx="8153400" cy="449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marR="0" lvl="0" indent="-339090" algn="l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ts val="1740"/>
              <a:buFont typeface="Noto Sans Symbols"/>
              <a:buChar char="◻"/>
            </a:pPr>
            <a:r>
              <a:rPr lang="en-US"/>
              <a:t>Some police reports not that bad, may be consistent with your client’s version of events</a:t>
            </a:r>
            <a:endParaRPr/>
          </a:p>
          <a:p>
            <a:pPr marL="457200" marR="0" lvl="0" indent="-228600" algn="l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ts val="1740"/>
              <a:buFont typeface="Noto Sans Symbols"/>
              <a:buNone/>
            </a:pPr>
            <a:endParaRPr/>
          </a:p>
          <a:p>
            <a:pPr marL="457200" marR="0" lvl="0" indent="-339090" algn="l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ts val="1740"/>
              <a:buFont typeface="Noto Sans Symbols"/>
              <a:buChar char="◻"/>
            </a:pPr>
            <a:r>
              <a:rPr lang="en-US"/>
              <a:t>Stronger argument for exercise of discretion</a:t>
            </a:r>
            <a:endParaRPr/>
          </a:p>
          <a:p>
            <a:pPr marL="914400" lvl="1" indent="-344169" algn="l" rtl="0">
              <a:lnSpc>
                <a:spcPct val="100000"/>
              </a:lnSpc>
              <a:spcBef>
                <a:spcPts val="550"/>
              </a:spcBef>
              <a:spcAft>
                <a:spcPts val="0"/>
              </a:spcAft>
              <a:buSzPts val="1820"/>
              <a:buChar char="⬜"/>
            </a:pPr>
            <a:r>
              <a:rPr lang="en-US"/>
              <a:t>Client can show 3 Rs: Responsibility, Remorse, Rehabilitation</a:t>
            </a:r>
            <a:endParaRPr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9" name="Google Shape;309;p39"/>
          <p:cNvSpPr txBox="1"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400"/>
              <a:buFont typeface="Questrial"/>
              <a:buNone/>
            </a:pPr>
            <a:r>
              <a:rPr lang="en-US" sz="4000"/>
              <a:t>Discretionary Issues at Adjustment</a:t>
            </a:r>
            <a:endParaRPr/>
          </a:p>
        </p:txBody>
      </p:sp>
      <p:sp>
        <p:nvSpPr>
          <p:cNvPr id="310" name="Google Shape;310;p39"/>
          <p:cNvSpPr txBox="1">
            <a:spLocks noGrp="1"/>
          </p:cNvSpPr>
          <p:nvPr>
            <p:ph type="sldNum" idx="12"/>
          </p:nvPr>
        </p:nvSpPr>
        <p:spPr>
          <a:xfrm>
            <a:off x="0" y="1752600"/>
            <a:ext cx="1295400" cy="7016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fld id="{00000000-1234-1234-1234-123412341234}" type="slidenum">
              <a:rPr lang="en-US"/>
              <a:t>25</a:t>
            </a:fld>
            <a:endParaRPr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6" name="Google Shape;316;p40"/>
          <p:cNvSpPr txBox="1"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Questrial"/>
              <a:buNone/>
            </a:pPr>
            <a:r>
              <a:rPr lang="en-US"/>
              <a:t>POLL</a:t>
            </a:r>
            <a:endParaRPr/>
          </a:p>
        </p:txBody>
      </p:sp>
      <p:sp>
        <p:nvSpPr>
          <p:cNvPr id="317" name="Google Shape;317;p40"/>
          <p:cNvSpPr txBox="1">
            <a:spLocks noGrp="1"/>
          </p:cNvSpPr>
          <p:nvPr>
            <p:ph type="sldNum" idx="12"/>
          </p:nvPr>
        </p:nvSpPr>
        <p:spPr>
          <a:xfrm>
            <a:off x="0" y="1272222"/>
            <a:ext cx="533400" cy="2444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26</a:t>
            </a:fld>
            <a:endParaRPr/>
          </a:p>
        </p:txBody>
      </p:sp>
      <p:sp>
        <p:nvSpPr>
          <p:cNvPr id="318" name="Google Shape;318;p40"/>
          <p:cNvSpPr txBox="1">
            <a:spLocks noGrp="1"/>
          </p:cNvSpPr>
          <p:nvPr>
            <p:ph type="body" idx="1"/>
          </p:nvPr>
        </p:nvSpPr>
        <p:spPr>
          <a:xfrm>
            <a:off x="612648" y="1600200"/>
            <a:ext cx="8153400" cy="449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18110" lvl="0" indent="0" algn="l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SzPts val="1740"/>
              <a:buNone/>
            </a:pPr>
            <a:r>
              <a:rPr lang="en-US"/>
              <a:t>In the last year, VSC has RFE’d a U visa adjustment on discretion where all negative discretionary factors were disclosed and addressed prior to the U visa grant.</a:t>
            </a:r>
            <a:endParaRPr/>
          </a:p>
          <a:p>
            <a:pPr marL="118110" lvl="0" indent="0" algn="l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SzPts val="1740"/>
              <a:buNone/>
            </a:pPr>
            <a:endParaRPr/>
          </a:p>
          <a:p>
            <a:pPr marL="457200" marR="0" lvl="0" indent="-339090" algn="l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ts val="1740"/>
              <a:buFont typeface="Noto Sans Symbols"/>
              <a:buChar char="◻"/>
            </a:pPr>
            <a:r>
              <a:rPr lang="en-US"/>
              <a:t>Yes</a:t>
            </a:r>
            <a:endParaRPr/>
          </a:p>
          <a:p>
            <a:pPr marL="457200" marR="0" lvl="0" indent="-339090" algn="l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ts val="1740"/>
              <a:buFont typeface="Noto Sans Symbols"/>
              <a:buChar char="◻"/>
            </a:pPr>
            <a:r>
              <a:rPr lang="en-US"/>
              <a:t>No</a:t>
            </a:r>
            <a:endParaRPr/>
          </a:p>
          <a:p>
            <a:pPr marL="118110" lvl="0" indent="0" algn="l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SzPts val="1740"/>
              <a:buNone/>
            </a:pPr>
            <a:endParaRPr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3" name="Google Shape;323;p41"/>
          <p:cNvSpPr txBox="1"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Questrial"/>
              <a:buNone/>
            </a:pPr>
            <a:r>
              <a:rPr lang="en-US"/>
              <a:t>The Problem</a:t>
            </a:r>
            <a:endParaRPr/>
          </a:p>
        </p:txBody>
      </p:sp>
      <p:sp>
        <p:nvSpPr>
          <p:cNvPr id="324" name="Google Shape;324;p41"/>
          <p:cNvSpPr txBox="1">
            <a:spLocks noGrp="1"/>
          </p:cNvSpPr>
          <p:nvPr>
            <p:ph type="sldNum" idx="12"/>
          </p:nvPr>
        </p:nvSpPr>
        <p:spPr>
          <a:xfrm>
            <a:off x="0" y="1272222"/>
            <a:ext cx="533400" cy="2444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27</a:t>
            </a:fld>
            <a:endParaRPr/>
          </a:p>
        </p:txBody>
      </p:sp>
      <p:sp>
        <p:nvSpPr>
          <p:cNvPr id="325" name="Google Shape;325;p41"/>
          <p:cNvSpPr txBox="1">
            <a:spLocks noGrp="1"/>
          </p:cNvSpPr>
          <p:nvPr>
            <p:ph type="body" idx="1"/>
          </p:nvPr>
        </p:nvSpPr>
        <p:spPr>
          <a:xfrm>
            <a:off x="612648" y="1600200"/>
            <a:ext cx="8153400" cy="449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marR="0" lvl="0" indent="-339090" algn="l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ts val="1740"/>
              <a:buFont typeface="Noto Sans Symbols"/>
              <a:buChar char="◻"/>
            </a:pPr>
            <a:r>
              <a:rPr lang="en-US"/>
              <a:t>VSC issuing RFEs for criminal history docs and positive equities at U AOS even where prior arrest/conviction previously disclosed, addressed, and waived on I-192</a:t>
            </a:r>
            <a:endParaRPr/>
          </a:p>
          <a:p>
            <a:pPr marL="118110" lvl="0" indent="0" algn="l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SzPts val="1740"/>
              <a:buNone/>
            </a:pPr>
            <a:endParaRPr/>
          </a:p>
          <a:p>
            <a:pPr marL="457200" marR="0" lvl="0" indent="-339090" algn="l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ts val="1740"/>
              <a:buFont typeface="Noto Sans Symbols"/>
              <a:buChar char="◻"/>
            </a:pPr>
            <a:r>
              <a:rPr lang="en-US"/>
              <a:t>U AOS is discretionary</a:t>
            </a:r>
            <a:endParaRPr/>
          </a:p>
          <a:p>
            <a:pPr marL="914400" lvl="1" indent="-343534" algn="l" rtl="0">
              <a:lnSpc>
                <a:spcPct val="100000"/>
              </a:lnSpc>
              <a:spcBef>
                <a:spcPts val="550"/>
              </a:spcBef>
              <a:spcAft>
                <a:spcPts val="0"/>
              </a:spcAft>
              <a:buSzPts val="1820"/>
              <a:buFont typeface="Arial"/>
              <a:buChar char="•"/>
            </a:pPr>
            <a:r>
              <a:rPr lang="en-US"/>
              <a:t>“justified on humanitarian grounds, to ensure family unity, or is otherwise in the public interest” INA 245(m)(1)(B)</a:t>
            </a:r>
            <a:endParaRPr/>
          </a:p>
          <a:p>
            <a:pPr marL="457200" marR="0" lvl="0" indent="-228600" algn="l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ts val="1740"/>
              <a:buFont typeface="Noto Sans Symbols"/>
              <a:buNone/>
            </a:pPr>
            <a:endParaRPr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1" name="Google Shape;331;p42"/>
          <p:cNvSpPr txBox="1"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Questrial"/>
              <a:buNone/>
            </a:pPr>
            <a:r>
              <a:rPr lang="en-US"/>
              <a:t>Best Practices</a:t>
            </a:r>
            <a:endParaRPr/>
          </a:p>
        </p:txBody>
      </p:sp>
      <p:sp>
        <p:nvSpPr>
          <p:cNvPr id="332" name="Google Shape;332;p42"/>
          <p:cNvSpPr txBox="1">
            <a:spLocks noGrp="1"/>
          </p:cNvSpPr>
          <p:nvPr>
            <p:ph type="sldNum" idx="12"/>
          </p:nvPr>
        </p:nvSpPr>
        <p:spPr>
          <a:xfrm>
            <a:off x="0" y="1272222"/>
            <a:ext cx="533400" cy="2444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28</a:t>
            </a:fld>
            <a:endParaRPr/>
          </a:p>
        </p:txBody>
      </p:sp>
      <p:sp>
        <p:nvSpPr>
          <p:cNvPr id="333" name="Google Shape;333;p42"/>
          <p:cNvSpPr txBox="1">
            <a:spLocks noGrp="1"/>
          </p:cNvSpPr>
          <p:nvPr>
            <p:ph type="body" idx="1"/>
          </p:nvPr>
        </p:nvSpPr>
        <p:spPr>
          <a:xfrm>
            <a:off x="128839" y="1600200"/>
            <a:ext cx="8637209" cy="51489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marR="0" lvl="0" indent="-339090" algn="l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ts val="1740"/>
              <a:buFont typeface="Noto Sans Symbols"/>
              <a:buChar char="◻"/>
            </a:pPr>
            <a:r>
              <a:rPr lang="en-US" sz="2400"/>
              <a:t>Argue waiver standard for 212(d)(14) (“public or national interest”) is stricter than 245(m)(1)(B) standard</a:t>
            </a:r>
            <a:endParaRPr/>
          </a:p>
          <a:p>
            <a:pPr marL="914400" lvl="1" indent="-343534" algn="l" rtl="0">
              <a:lnSpc>
                <a:spcPct val="100000"/>
              </a:lnSpc>
              <a:spcBef>
                <a:spcPts val="550"/>
              </a:spcBef>
              <a:spcAft>
                <a:spcPts val="0"/>
              </a:spcAft>
              <a:buSzPts val="1820"/>
              <a:buFont typeface="Arial"/>
              <a:buChar char="•"/>
            </a:pPr>
            <a:r>
              <a:rPr lang="en-US" sz="2400"/>
              <a:t>Arbitrary and capricious to grant discretionary waiver under stricter standard and then deny under more generous standard</a:t>
            </a:r>
            <a:endParaRPr/>
          </a:p>
          <a:p>
            <a:pPr marL="457200" marR="0" lvl="0" indent="-339090" algn="l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ts val="1740"/>
              <a:buFont typeface="Noto Sans Symbols"/>
              <a:buChar char="◻"/>
            </a:pPr>
            <a:r>
              <a:rPr lang="en-US" sz="2400"/>
              <a:t>Congressional purpose behind U visa was to provide safety and security to cooperating victims</a:t>
            </a:r>
            <a:endParaRPr/>
          </a:p>
          <a:p>
            <a:pPr marL="118110" lvl="0" indent="0" algn="l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SzPts val="1740"/>
              <a:buNone/>
            </a:pPr>
            <a:endParaRPr sz="2400"/>
          </a:p>
          <a:p>
            <a:pPr marL="457200" marR="0" lvl="0" indent="-339090" algn="l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ts val="1740"/>
              <a:buFont typeface="Noto Sans Symbols"/>
              <a:buChar char="◻"/>
            </a:pPr>
            <a:r>
              <a:rPr lang="en-US" sz="2400"/>
              <a:t>Provide evidence of rehabilitation, positive contributions to community</a:t>
            </a:r>
            <a:endParaRPr/>
          </a:p>
          <a:p>
            <a:pPr marL="914400" lvl="1" indent="-343534" algn="l" rtl="0">
              <a:lnSpc>
                <a:spcPct val="100000"/>
              </a:lnSpc>
              <a:spcBef>
                <a:spcPts val="550"/>
              </a:spcBef>
              <a:spcAft>
                <a:spcPts val="0"/>
              </a:spcAft>
              <a:buSzPts val="1820"/>
              <a:buFont typeface="Arial"/>
              <a:buChar char="•"/>
            </a:pPr>
            <a:r>
              <a:rPr lang="en-US" sz="2400"/>
              <a:t>Long term employment, helpfulness to neighbors, civic engagement</a:t>
            </a:r>
            <a:endParaRPr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9" name="Google Shape;339;p43"/>
          <p:cNvSpPr txBox="1"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400"/>
              <a:buFont typeface="Questrial"/>
              <a:buNone/>
            </a:pPr>
            <a:r>
              <a:rPr lang="en-US" sz="4000"/>
              <a:t>Troubleshooting Administrative Issues</a:t>
            </a:r>
            <a:endParaRPr sz="4000" b="0" i="0" u="none" strike="noStrike" cap="none">
              <a:solidFill>
                <a:srgbClr val="FFFFFF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340" name="Google Shape;340;p43"/>
          <p:cNvSpPr txBox="1">
            <a:spLocks noGrp="1"/>
          </p:cNvSpPr>
          <p:nvPr>
            <p:ph type="sldNum" idx="12"/>
          </p:nvPr>
        </p:nvSpPr>
        <p:spPr>
          <a:xfrm>
            <a:off x="0" y="1752600"/>
            <a:ext cx="1295400" cy="7016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fld id="{00000000-1234-1234-1234-123412341234}" type="slidenum">
              <a:rPr lang="en-US"/>
              <a:t>29</a:t>
            </a:fld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p17"/>
          <p:cNvSpPr txBox="1"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Questrial"/>
              <a:buNone/>
            </a:pPr>
            <a:r>
              <a:rPr lang="en-US" sz="4400" b="0" i="0" u="none" strike="noStrike" cap="none">
                <a:solidFill>
                  <a:schemeClr val="dk2"/>
                </a:solidFill>
                <a:latin typeface="Questrial"/>
                <a:ea typeface="Questrial"/>
                <a:cs typeface="Questrial"/>
                <a:sym typeface="Questrial"/>
              </a:rPr>
              <a:t>Goals	</a:t>
            </a:r>
            <a:endParaRPr sz="4400" b="0" i="0" u="none" strike="noStrike" cap="none">
              <a:solidFill>
                <a:schemeClr val="dk2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43" name="Google Shape;143;p17"/>
          <p:cNvSpPr txBox="1">
            <a:spLocks noGrp="1"/>
          </p:cNvSpPr>
          <p:nvPr>
            <p:ph type="body" idx="1"/>
          </p:nvPr>
        </p:nvSpPr>
        <p:spPr>
          <a:xfrm>
            <a:off x="612648" y="1600199"/>
            <a:ext cx="7568500" cy="50990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740"/>
              <a:buFont typeface="Noto Sans Symbols"/>
              <a:buNone/>
            </a:pPr>
            <a:r>
              <a:rPr lang="en-US" sz="2900" b="0" i="0" u="none" strike="noStrike" cap="none">
                <a:solidFill>
                  <a:srgbClr val="000000"/>
                </a:solidFill>
                <a:latin typeface="Questrial"/>
                <a:ea typeface="Questrial"/>
                <a:cs typeface="Questrial"/>
                <a:sym typeface="Questrial"/>
              </a:rPr>
              <a:t>By participating in this session, you will be better able to:</a:t>
            </a:r>
            <a:endParaRPr sz="2900" b="0" i="0" u="none" strike="noStrike" cap="none">
              <a:solidFill>
                <a:srgbClr val="000000"/>
              </a:solidFill>
              <a:latin typeface="Questrial"/>
              <a:ea typeface="Questrial"/>
              <a:cs typeface="Questrial"/>
              <a:sym typeface="Quest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ts val="1740"/>
              <a:buFont typeface="Noto Sans Symbols"/>
              <a:buNone/>
            </a:pPr>
            <a:endParaRPr sz="2900" b="0" i="0" u="none" strike="noStrike" cap="none">
              <a:solidFill>
                <a:srgbClr val="000000"/>
              </a:solidFill>
              <a:latin typeface="Questrial"/>
              <a:ea typeface="Questrial"/>
              <a:cs typeface="Questrial"/>
              <a:sym typeface="Questrial"/>
            </a:endParaRPr>
          </a:p>
          <a:p>
            <a:pPr marL="320040" marR="0" lvl="0" indent="-320040" algn="l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ts val="1740"/>
              <a:buFont typeface="Noto Sans Symbols"/>
              <a:buChar char="◻"/>
            </a:pPr>
            <a:r>
              <a:rPr lang="en-US" sz="2400" b="0" i="0" u="none" strike="noStrike" cap="none">
                <a:solidFill>
                  <a:srgbClr val="000000"/>
                </a:solidFill>
              </a:rPr>
              <a:t>Identify current challenges in presenting and preserving VAWA and U visa applications</a:t>
            </a:r>
            <a:endParaRPr sz="2400"/>
          </a:p>
          <a:p>
            <a:pPr marL="0" marR="0" lvl="0" indent="0" algn="l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ts val="1740"/>
              <a:buFont typeface="Noto Sans Symbols"/>
              <a:buNone/>
            </a:pPr>
            <a:endParaRPr sz="2400" b="0" i="0" u="none" strike="noStrike" cap="none">
              <a:solidFill>
                <a:srgbClr val="000000"/>
              </a:solidFill>
            </a:endParaRPr>
          </a:p>
          <a:p>
            <a:pPr marL="320040" marR="0" lvl="0" indent="-320040" algn="l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ts val="1740"/>
              <a:buFont typeface="Noto Sans Symbols"/>
              <a:buChar char="◻"/>
            </a:pPr>
            <a:r>
              <a:rPr lang="en-US" sz="2400" b="0" i="0" u="none" strike="noStrike" cap="none">
                <a:solidFill>
                  <a:srgbClr val="000000"/>
                </a:solidFill>
              </a:rPr>
              <a:t>Fashion strategies for meeting those challenges</a:t>
            </a:r>
            <a:endParaRPr/>
          </a:p>
          <a:p>
            <a:pPr marL="320040" marR="0" lvl="0" indent="-209550" algn="l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ts val="1740"/>
              <a:buFont typeface="Noto Sans Symbols"/>
              <a:buNone/>
            </a:pPr>
            <a:endParaRPr sz="2400" b="0" i="0" u="none" strike="noStrike" cap="none">
              <a:solidFill>
                <a:srgbClr val="000000"/>
              </a:solidFill>
            </a:endParaRPr>
          </a:p>
          <a:p>
            <a:pPr marL="320040" marR="0" lvl="0" indent="-320040" algn="l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ts val="1740"/>
              <a:buFont typeface="Noto Sans Symbols"/>
              <a:buChar char="◻"/>
            </a:pPr>
            <a:r>
              <a:rPr lang="en-US" sz="2400" b="0" i="0" u="none" strike="noStrike" cap="none">
                <a:solidFill>
                  <a:srgbClr val="000000"/>
                </a:solidFill>
              </a:rPr>
              <a:t>Explore best practices </a:t>
            </a:r>
            <a:endParaRPr sz="2400"/>
          </a:p>
          <a:p>
            <a:pPr marL="0" marR="0" lvl="0" indent="0" algn="l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ts val="1740"/>
              <a:buFont typeface="Noto Sans Symbols"/>
              <a:buNone/>
            </a:pPr>
            <a:endParaRPr sz="2900" b="0" i="0" u="none" strike="noStrike" cap="none">
              <a:solidFill>
                <a:schemeClr val="dk1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44" name="Google Shape;144;p17"/>
          <p:cNvSpPr txBox="1">
            <a:spLocks noGrp="1"/>
          </p:cNvSpPr>
          <p:nvPr>
            <p:ph type="sldNum" idx="12"/>
          </p:nvPr>
        </p:nvSpPr>
        <p:spPr>
          <a:xfrm>
            <a:off x="0" y="1272222"/>
            <a:ext cx="533400" cy="2444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3</a:t>
            </a:fld>
            <a:endParaRPr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6" name="Google Shape;346;p44"/>
          <p:cNvSpPr txBox="1"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Questrial"/>
              <a:buNone/>
            </a:pPr>
            <a:r>
              <a:rPr lang="en-US"/>
              <a:t>POLL</a:t>
            </a:r>
            <a:endParaRPr/>
          </a:p>
        </p:txBody>
      </p:sp>
      <p:sp>
        <p:nvSpPr>
          <p:cNvPr id="347" name="Google Shape;347;p44"/>
          <p:cNvSpPr txBox="1">
            <a:spLocks noGrp="1"/>
          </p:cNvSpPr>
          <p:nvPr>
            <p:ph type="sldNum" idx="12"/>
          </p:nvPr>
        </p:nvSpPr>
        <p:spPr>
          <a:xfrm>
            <a:off x="0" y="1272222"/>
            <a:ext cx="533400" cy="2444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30</a:t>
            </a:fld>
            <a:endParaRPr/>
          </a:p>
        </p:txBody>
      </p:sp>
      <p:sp>
        <p:nvSpPr>
          <p:cNvPr id="348" name="Google Shape;348;p44"/>
          <p:cNvSpPr txBox="1">
            <a:spLocks noGrp="1"/>
          </p:cNvSpPr>
          <p:nvPr>
            <p:ph type="body" idx="1"/>
          </p:nvPr>
        </p:nvSpPr>
        <p:spPr>
          <a:xfrm>
            <a:off x="612648" y="1600200"/>
            <a:ext cx="8153400" cy="449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marR="0" lvl="0" indent="-339090" algn="l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ts val="1740"/>
              <a:buFont typeface="Noto Sans Symbols"/>
              <a:buChar char="◻"/>
            </a:pPr>
            <a:r>
              <a:rPr lang="en-US"/>
              <a:t>In the last year, my clients have experienced:</a:t>
            </a:r>
            <a:endParaRPr/>
          </a:p>
          <a:p>
            <a:pPr marL="914400" lvl="1" indent="-344169" algn="l" rtl="0">
              <a:lnSpc>
                <a:spcPct val="100000"/>
              </a:lnSpc>
              <a:spcBef>
                <a:spcPts val="550"/>
              </a:spcBef>
              <a:spcAft>
                <a:spcPts val="0"/>
              </a:spcAft>
              <a:buSzPts val="1820"/>
              <a:buChar char="⬜"/>
            </a:pPr>
            <a:r>
              <a:rPr lang="en-US" sz="2400"/>
              <a:t>USCIS failed to send an RFE or NOID</a:t>
            </a:r>
            <a:endParaRPr/>
          </a:p>
          <a:p>
            <a:pPr marL="914400" lvl="1" indent="-344169" algn="l" rtl="0">
              <a:lnSpc>
                <a:spcPct val="100000"/>
              </a:lnSpc>
              <a:spcBef>
                <a:spcPts val="550"/>
              </a:spcBef>
              <a:spcAft>
                <a:spcPts val="0"/>
              </a:spcAft>
              <a:buSzPts val="1820"/>
              <a:buChar char="⬜"/>
            </a:pPr>
            <a:r>
              <a:rPr lang="en-US" sz="2400"/>
              <a:t>USCIS failed to send a receipt, approval, or denial notice</a:t>
            </a:r>
            <a:endParaRPr/>
          </a:p>
          <a:p>
            <a:pPr marL="914400" lvl="1" indent="-344169" algn="l" rtl="0">
              <a:lnSpc>
                <a:spcPct val="100000"/>
              </a:lnSpc>
              <a:spcBef>
                <a:spcPts val="550"/>
              </a:spcBef>
              <a:spcAft>
                <a:spcPts val="0"/>
              </a:spcAft>
              <a:buSzPts val="1820"/>
              <a:buChar char="⬜"/>
            </a:pPr>
            <a:r>
              <a:rPr lang="en-US" sz="2400"/>
              <a:t>USCIS failed to send an EAD or green card</a:t>
            </a:r>
            <a:endParaRPr/>
          </a:p>
          <a:p>
            <a:pPr marL="914400" lvl="1" indent="-344169" algn="l" rtl="0">
              <a:lnSpc>
                <a:spcPct val="100000"/>
              </a:lnSpc>
              <a:spcBef>
                <a:spcPts val="550"/>
              </a:spcBef>
              <a:spcAft>
                <a:spcPts val="0"/>
              </a:spcAft>
              <a:buSzPts val="1820"/>
              <a:buChar char="⬜"/>
            </a:pPr>
            <a:r>
              <a:rPr lang="en-US" sz="2400"/>
              <a:t>USCIS lost a document that my client submitted</a:t>
            </a:r>
            <a:endParaRPr/>
          </a:p>
          <a:p>
            <a:pPr marL="914400" lvl="1" indent="-344169" algn="l" rtl="0">
              <a:lnSpc>
                <a:spcPct val="100000"/>
              </a:lnSpc>
              <a:spcBef>
                <a:spcPts val="550"/>
              </a:spcBef>
              <a:spcAft>
                <a:spcPts val="0"/>
              </a:spcAft>
              <a:buSzPts val="1820"/>
              <a:buChar char="⬜"/>
            </a:pPr>
            <a:r>
              <a:rPr lang="en-US" sz="2400"/>
              <a:t>Other USCIS administrative problems</a:t>
            </a:r>
            <a:endParaRPr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4" name="Google Shape;354;p45"/>
          <p:cNvSpPr txBox="1"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Questrial"/>
              <a:buNone/>
            </a:pPr>
            <a:r>
              <a:rPr lang="en-US"/>
              <a:t>Discussion: Solutions?</a:t>
            </a:r>
            <a:endParaRPr/>
          </a:p>
        </p:txBody>
      </p:sp>
      <p:sp>
        <p:nvSpPr>
          <p:cNvPr id="355" name="Google Shape;355;p45"/>
          <p:cNvSpPr txBox="1">
            <a:spLocks noGrp="1"/>
          </p:cNvSpPr>
          <p:nvPr>
            <p:ph type="sldNum" idx="12"/>
          </p:nvPr>
        </p:nvSpPr>
        <p:spPr>
          <a:xfrm>
            <a:off x="0" y="1272222"/>
            <a:ext cx="533400" cy="2444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31</a:t>
            </a:fld>
            <a:endParaRPr/>
          </a:p>
        </p:txBody>
      </p:sp>
      <p:sp>
        <p:nvSpPr>
          <p:cNvPr id="356" name="Google Shape;356;p45"/>
          <p:cNvSpPr txBox="1">
            <a:spLocks noGrp="1"/>
          </p:cNvSpPr>
          <p:nvPr>
            <p:ph type="body" idx="1"/>
          </p:nvPr>
        </p:nvSpPr>
        <p:spPr>
          <a:xfrm>
            <a:off x="612648" y="1600200"/>
            <a:ext cx="8153400" cy="449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marR="0" lvl="0" indent="-339090" algn="l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ts val="1740"/>
              <a:buFont typeface="Noto Sans Symbols"/>
              <a:buChar char="◻"/>
            </a:pPr>
            <a:r>
              <a:rPr lang="en-US"/>
              <a:t>What have you done when faced with administrative mix-up? </a:t>
            </a:r>
            <a:endParaRPr/>
          </a:p>
          <a:p>
            <a:pPr marL="457200" marR="0" lvl="0" indent="-228600" algn="l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ts val="1740"/>
              <a:buFont typeface="Noto Sans Symbols"/>
              <a:buNone/>
            </a:pPr>
            <a:endParaRPr/>
          </a:p>
          <a:p>
            <a:pPr marL="914400" lvl="1" indent="-344169" algn="l" rtl="0">
              <a:lnSpc>
                <a:spcPct val="100000"/>
              </a:lnSpc>
              <a:spcBef>
                <a:spcPts val="550"/>
              </a:spcBef>
              <a:spcAft>
                <a:spcPts val="0"/>
              </a:spcAft>
              <a:buSzPts val="1820"/>
              <a:buChar char="⬜"/>
            </a:pPr>
            <a:r>
              <a:rPr lang="en-US"/>
              <a:t>If case denied due to missing RFE? </a:t>
            </a:r>
            <a:endParaRPr/>
          </a:p>
          <a:p>
            <a:pPr marL="914400" lvl="1" indent="-228599" algn="l" rtl="0">
              <a:lnSpc>
                <a:spcPct val="100000"/>
              </a:lnSpc>
              <a:spcBef>
                <a:spcPts val="550"/>
              </a:spcBef>
              <a:spcAft>
                <a:spcPts val="0"/>
              </a:spcAft>
              <a:buSzPts val="1820"/>
              <a:buNone/>
            </a:pPr>
            <a:endParaRPr/>
          </a:p>
          <a:p>
            <a:pPr marL="914400" lvl="1" indent="-344169" algn="l" rtl="0">
              <a:lnSpc>
                <a:spcPct val="100000"/>
              </a:lnSpc>
              <a:spcBef>
                <a:spcPts val="550"/>
              </a:spcBef>
              <a:spcAft>
                <a:spcPts val="0"/>
              </a:spcAft>
              <a:buSzPts val="1820"/>
              <a:buChar char="⬜"/>
            </a:pPr>
            <a:r>
              <a:rPr lang="en-US"/>
              <a:t>If USCIS lost document? </a:t>
            </a:r>
            <a:endParaRPr/>
          </a:p>
          <a:p>
            <a:pPr marL="914400" lvl="1" indent="-228599" algn="l" rtl="0">
              <a:lnSpc>
                <a:spcPct val="100000"/>
              </a:lnSpc>
              <a:spcBef>
                <a:spcPts val="550"/>
              </a:spcBef>
              <a:spcAft>
                <a:spcPts val="0"/>
              </a:spcAft>
              <a:buSzPts val="1820"/>
              <a:buNone/>
            </a:pPr>
            <a:endParaRPr/>
          </a:p>
          <a:p>
            <a:pPr marL="914400" lvl="1" indent="-344169" algn="l" rtl="0">
              <a:lnSpc>
                <a:spcPct val="100000"/>
              </a:lnSpc>
              <a:spcBef>
                <a:spcPts val="550"/>
              </a:spcBef>
              <a:spcAft>
                <a:spcPts val="0"/>
              </a:spcAft>
              <a:buSzPts val="1820"/>
              <a:buChar char="⬜"/>
            </a:pPr>
            <a:r>
              <a:rPr lang="en-US"/>
              <a:t>If missing receipt or approval notices?</a:t>
            </a:r>
            <a:endParaRPr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1" name="Google Shape;361;p46"/>
          <p:cNvSpPr txBox="1"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Questrial"/>
              <a:buNone/>
            </a:pPr>
            <a:r>
              <a:rPr lang="en-US"/>
              <a:t>Current Trends</a:t>
            </a:r>
            <a:endParaRPr/>
          </a:p>
        </p:txBody>
      </p:sp>
      <p:sp>
        <p:nvSpPr>
          <p:cNvPr id="362" name="Google Shape;362;p46"/>
          <p:cNvSpPr txBox="1">
            <a:spLocks noGrp="1"/>
          </p:cNvSpPr>
          <p:nvPr>
            <p:ph type="sldNum" idx="12"/>
          </p:nvPr>
        </p:nvSpPr>
        <p:spPr>
          <a:xfrm>
            <a:off x="0" y="1272222"/>
            <a:ext cx="533400" cy="2444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32</a:t>
            </a:fld>
            <a:endParaRPr/>
          </a:p>
        </p:txBody>
      </p:sp>
      <p:sp>
        <p:nvSpPr>
          <p:cNvPr id="363" name="Google Shape;363;p46"/>
          <p:cNvSpPr txBox="1">
            <a:spLocks noGrp="1"/>
          </p:cNvSpPr>
          <p:nvPr>
            <p:ph type="body" idx="1"/>
          </p:nvPr>
        </p:nvSpPr>
        <p:spPr>
          <a:xfrm>
            <a:off x="612648" y="1600200"/>
            <a:ext cx="8153400" cy="449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marR="0" lvl="0" indent="-339090" algn="l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ts val="1740"/>
              <a:buFont typeface="Noto Sans Symbols"/>
              <a:buChar char="◻"/>
            </a:pPr>
            <a:r>
              <a:rPr lang="en-US" sz="2400"/>
              <a:t>Failure to send RFEs</a:t>
            </a:r>
            <a:endParaRPr/>
          </a:p>
          <a:p>
            <a:pPr marL="914400" lvl="1" indent="-344169" algn="l" rtl="0">
              <a:lnSpc>
                <a:spcPct val="100000"/>
              </a:lnSpc>
              <a:spcBef>
                <a:spcPts val="550"/>
              </a:spcBef>
              <a:spcAft>
                <a:spcPts val="0"/>
              </a:spcAft>
              <a:buSzPts val="1820"/>
              <a:buChar char="⬜"/>
            </a:pPr>
            <a:r>
              <a:rPr lang="en-US" sz="2400"/>
              <a:t>Results in denial for abandonment</a:t>
            </a:r>
            <a:endParaRPr/>
          </a:p>
          <a:p>
            <a:pPr marL="570231" lvl="1" indent="0" algn="l" rtl="0">
              <a:lnSpc>
                <a:spcPct val="100000"/>
              </a:lnSpc>
              <a:spcBef>
                <a:spcPts val="550"/>
              </a:spcBef>
              <a:spcAft>
                <a:spcPts val="0"/>
              </a:spcAft>
              <a:buSzPts val="1820"/>
              <a:buNone/>
            </a:pPr>
            <a:endParaRPr sz="2400"/>
          </a:p>
          <a:p>
            <a:pPr marL="457200" marR="0" lvl="0" indent="-339090" algn="l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ts val="1740"/>
              <a:buFont typeface="Noto Sans Symbols"/>
              <a:buChar char="◻"/>
            </a:pPr>
            <a:r>
              <a:rPr lang="en-US" sz="2400"/>
              <a:t>Failure to send notices, EADs</a:t>
            </a:r>
            <a:endParaRPr/>
          </a:p>
          <a:p>
            <a:pPr marL="914400" lvl="1" indent="-344169" algn="l" rtl="0">
              <a:lnSpc>
                <a:spcPct val="100000"/>
              </a:lnSpc>
              <a:spcBef>
                <a:spcPts val="550"/>
              </a:spcBef>
              <a:spcAft>
                <a:spcPts val="0"/>
              </a:spcAft>
              <a:buSzPts val="1820"/>
              <a:buChar char="⬜"/>
            </a:pPr>
            <a:r>
              <a:rPr lang="en-US" sz="2400"/>
              <a:t>Results in loss of employment for client</a:t>
            </a:r>
            <a:endParaRPr/>
          </a:p>
          <a:p>
            <a:pPr marL="914400" lvl="1" indent="-344169" algn="l" rtl="0">
              <a:lnSpc>
                <a:spcPct val="100000"/>
              </a:lnSpc>
              <a:spcBef>
                <a:spcPts val="550"/>
              </a:spcBef>
              <a:spcAft>
                <a:spcPts val="0"/>
              </a:spcAft>
              <a:buSzPts val="1820"/>
              <a:buChar char="⬜"/>
            </a:pPr>
            <a:r>
              <a:rPr lang="en-US" sz="2400"/>
              <a:t>Time-consuming to resolve</a:t>
            </a:r>
            <a:endParaRPr/>
          </a:p>
          <a:p>
            <a:pPr marL="118110" lvl="0" indent="0" algn="l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SzPts val="1740"/>
              <a:buNone/>
            </a:pPr>
            <a:endParaRPr sz="2400"/>
          </a:p>
          <a:p>
            <a:pPr marL="457200" marR="0" lvl="0" indent="-339090" algn="l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ts val="1740"/>
              <a:buFont typeface="Noto Sans Symbols"/>
              <a:buChar char="◻"/>
            </a:pPr>
            <a:r>
              <a:rPr lang="en-US" sz="2400"/>
              <a:t>USCIS losing previously-submitted documents</a:t>
            </a:r>
            <a:endParaRPr/>
          </a:p>
          <a:p>
            <a:pPr marL="914400" lvl="1" indent="-344169" algn="l" rtl="0">
              <a:lnSpc>
                <a:spcPct val="100000"/>
              </a:lnSpc>
              <a:spcBef>
                <a:spcPts val="550"/>
              </a:spcBef>
              <a:spcAft>
                <a:spcPts val="0"/>
              </a:spcAft>
              <a:buSzPts val="1820"/>
              <a:buChar char="⬜"/>
            </a:pPr>
            <a:r>
              <a:rPr lang="en-US" sz="2400"/>
              <a:t>May require additional expense, time for client</a:t>
            </a:r>
            <a:endParaRPr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9" name="Google Shape;369;p47"/>
          <p:cNvSpPr txBox="1"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Questrial"/>
              <a:buNone/>
            </a:pPr>
            <a:r>
              <a:rPr lang="en-US"/>
              <a:t>Missing RFE</a:t>
            </a:r>
            <a:endParaRPr/>
          </a:p>
        </p:txBody>
      </p:sp>
      <p:sp>
        <p:nvSpPr>
          <p:cNvPr id="370" name="Google Shape;370;p47"/>
          <p:cNvSpPr txBox="1">
            <a:spLocks noGrp="1"/>
          </p:cNvSpPr>
          <p:nvPr>
            <p:ph type="sldNum" idx="12"/>
          </p:nvPr>
        </p:nvSpPr>
        <p:spPr>
          <a:xfrm>
            <a:off x="0" y="1272222"/>
            <a:ext cx="533400" cy="2444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33</a:t>
            </a:fld>
            <a:endParaRPr/>
          </a:p>
        </p:txBody>
      </p:sp>
      <p:sp>
        <p:nvSpPr>
          <p:cNvPr id="371" name="Google Shape;371;p47"/>
          <p:cNvSpPr txBox="1">
            <a:spLocks noGrp="1"/>
          </p:cNvSpPr>
          <p:nvPr>
            <p:ph type="body" idx="1"/>
          </p:nvPr>
        </p:nvSpPr>
        <p:spPr>
          <a:xfrm>
            <a:off x="237696" y="1600200"/>
            <a:ext cx="8528352" cy="449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marR="0" lvl="0" indent="-339090" algn="l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ts val="1740"/>
              <a:buFont typeface="Noto Sans Symbols"/>
              <a:buChar char="◻"/>
            </a:pPr>
            <a:r>
              <a:rPr lang="en-US"/>
              <a:t>Sign up for MyCaseStatus or MyUSCIS at uscis.gov</a:t>
            </a:r>
            <a:endParaRPr/>
          </a:p>
          <a:p>
            <a:pPr marL="914400" lvl="1" indent="-344169" algn="l" rtl="0">
              <a:lnSpc>
                <a:spcPct val="100000"/>
              </a:lnSpc>
              <a:spcBef>
                <a:spcPts val="550"/>
              </a:spcBef>
              <a:spcAft>
                <a:spcPts val="0"/>
              </a:spcAft>
              <a:buSzPts val="1820"/>
              <a:buChar char="⬜"/>
            </a:pPr>
            <a:r>
              <a:rPr lang="en-US"/>
              <a:t>Get update when RFE/NOID issued</a:t>
            </a:r>
            <a:endParaRPr/>
          </a:p>
          <a:p>
            <a:pPr marL="914400" lvl="1" indent="-343534" algn="l" rtl="0">
              <a:lnSpc>
                <a:spcPct val="100000"/>
              </a:lnSpc>
              <a:spcBef>
                <a:spcPts val="550"/>
              </a:spcBef>
              <a:spcAft>
                <a:spcPts val="0"/>
              </a:spcAft>
              <a:buSzPts val="1820"/>
              <a:buChar char="⬜"/>
            </a:pPr>
            <a:r>
              <a:rPr lang="en-US"/>
              <a:t>But may not be able to access VAWA/U case info</a:t>
            </a:r>
            <a:br>
              <a:rPr lang="en-US"/>
            </a:br>
            <a:endParaRPr/>
          </a:p>
          <a:p>
            <a:pPr marL="457200" marR="0" lvl="0" indent="-339090" algn="l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ts val="1740"/>
              <a:buFont typeface="Noto Sans Symbols"/>
              <a:buChar char="◻"/>
            </a:pPr>
            <a:r>
              <a:rPr lang="en-US"/>
              <a:t>Keep office address updated and make sure staff are handling mail properly</a:t>
            </a:r>
            <a:br>
              <a:rPr lang="en-US"/>
            </a:br>
            <a:endParaRPr/>
          </a:p>
          <a:p>
            <a:pPr marL="457200" marR="0" lvl="0" indent="-339090" algn="l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ts val="1740"/>
              <a:buFont typeface="Noto Sans Symbols"/>
              <a:buChar char="◻"/>
            </a:pPr>
            <a:r>
              <a:rPr lang="en-US"/>
              <a:t>If client provided their address, remind client to check mailbox and let you know of notices</a:t>
            </a:r>
            <a:endParaRPr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7" name="Google Shape;377;p48"/>
          <p:cNvSpPr txBox="1"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Questrial"/>
              <a:buNone/>
            </a:pPr>
            <a:r>
              <a:rPr lang="en-US"/>
              <a:t>Missing RFE continued</a:t>
            </a:r>
            <a:endParaRPr/>
          </a:p>
        </p:txBody>
      </p:sp>
      <p:sp>
        <p:nvSpPr>
          <p:cNvPr id="378" name="Google Shape;378;p48"/>
          <p:cNvSpPr txBox="1">
            <a:spLocks noGrp="1"/>
          </p:cNvSpPr>
          <p:nvPr>
            <p:ph type="sldNum" idx="12"/>
          </p:nvPr>
        </p:nvSpPr>
        <p:spPr>
          <a:xfrm>
            <a:off x="0" y="1272222"/>
            <a:ext cx="533400" cy="2444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34</a:t>
            </a:fld>
            <a:endParaRPr/>
          </a:p>
        </p:txBody>
      </p:sp>
      <p:sp>
        <p:nvSpPr>
          <p:cNvPr id="379" name="Google Shape;379;p48"/>
          <p:cNvSpPr txBox="1">
            <a:spLocks noGrp="1"/>
          </p:cNvSpPr>
          <p:nvPr>
            <p:ph type="body" idx="1"/>
          </p:nvPr>
        </p:nvSpPr>
        <p:spPr>
          <a:xfrm>
            <a:off x="612648" y="1600200"/>
            <a:ext cx="8153400" cy="50279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marR="0" lvl="0" indent="-339090" algn="l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ts val="1740"/>
              <a:buFont typeface="Noto Sans Symbols"/>
              <a:buChar char="◻"/>
            </a:pPr>
            <a:r>
              <a:rPr lang="en-US" sz="2300"/>
              <a:t>If you discover RFE issued and have not received denial, contact VSC/NSC immediately </a:t>
            </a:r>
            <a:endParaRPr/>
          </a:p>
          <a:p>
            <a:pPr marL="914400" lvl="1" indent="-344169" algn="l" rtl="0">
              <a:lnSpc>
                <a:spcPct val="100000"/>
              </a:lnSpc>
              <a:spcBef>
                <a:spcPts val="550"/>
              </a:spcBef>
              <a:spcAft>
                <a:spcPts val="0"/>
              </a:spcAft>
              <a:buSzPts val="1820"/>
              <a:buChar char="⬜"/>
            </a:pPr>
            <a:r>
              <a:rPr lang="en-US" sz="2300"/>
              <a:t>Request reissuance of RFE with new deadline</a:t>
            </a:r>
            <a:endParaRPr/>
          </a:p>
          <a:p>
            <a:pPr marL="914400" lvl="1" indent="-344169" algn="l" rtl="0">
              <a:lnSpc>
                <a:spcPct val="100000"/>
              </a:lnSpc>
              <a:spcBef>
                <a:spcPts val="550"/>
              </a:spcBef>
              <a:spcAft>
                <a:spcPts val="0"/>
              </a:spcAft>
              <a:buSzPts val="1820"/>
              <a:buChar char="⬜"/>
            </a:pPr>
            <a:r>
              <a:rPr lang="en-US" sz="2300"/>
              <a:t>CIS may reissue but probably with same deadline</a:t>
            </a:r>
            <a:endParaRPr/>
          </a:p>
          <a:p>
            <a:pPr marL="570231" lvl="1" indent="0" algn="l" rtl="0">
              <a:lnSpc>
                <a:spcPct val="100000"/>
              </a:lnSpc>
              <a:spcBef>
                <a:spcPts val="550"/>
              </a:spcBef>
              <a:spcAft>
                <a:spcPts val="0"/>
              </a:spcAft>
              <a:buSzPts val="1820"/>
              <a:buNone/>
            </a:pPr>
            <a:endParaRPr sz="2300"/>
          </a:p>
          <a:p>
            <a:pPr marL="457200" marR="0" lvl="0" indent="-339090" algn="l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ts val="1740"/>
              <a:buFont typeface="Noto Sans Symbols"/>
              <a:buChar char="◻"/>
            </a:pPr>
            <a:r>
              <a:rPr lang="en-US" sz="2300"/>
              <a:t>If you receive denial for abandonment, file I-290B Motion to Reopen timely</a:t>
            </a:r>
            <a:endParaRPr/>
          </a:p>
          <a:p>
            <a:pPr marL="914400" lvl="1" indent="-344169" algn="l" rtl="0">
              <a:lnSpc>
                <a:spcPct val="100000"/>
              </a:lnSpc>
              <a:spcBef>
                <a:spcPts val="550"/>
              </a:spcBef>
              <a:spcAft>
                <a:spcPts val="0"/>
              </a:spcAft>
              <a:buSzPts val="1820"/>
              <a:buChar char="⬜"/>
            </a:pPr>
            <a:r>
              <a:rPr lang="en-US" sz="2300"/>
              <a:t>Include the evidence requested in RFE in the I-290B</a:t>
            </a:r>
            <a:endParaRPr/>
          </a:p>
          <a:p>
            <a:pPr marL="914400" lvl="1" indent="-344169" algn="l" rtl="0">
              <a:lnSpc>
                <a:spcPct val="100000"/>
              </a:lnSpc>
              <a:spcBef>
                <a:spcPts val="550"/>
              </a:spcBef>
              <a:spcAft>
                <a:spcPts val="0"/>
              </a:spcAft>
              <a:buSzPts val="1820"/>
              <a:buChar char="⬜"/>
            </a:pPr>
            <a:r>
              <a:rPr lang="en-US" sz="2300"/>
              <a:t>FOIA your client’s ECHO, CLAIMS, and CRIS records to see if RFE was actually issued and mailed and when</a:t>
            </a:r>
            <a:endParaRPr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5" name="Google Shape;385;p49"/>
          <p:cNvSpPr txBox="1"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Questrial"/>
              <a:buNone/>
            </a:pPr>
            <a:r>
              <a:rPr lang="en-US"/>
              <a:t>Missing Notices and EADs</a:t>
            </a:r>
            <a:endParaRPr/>
          </a:p>
        </p:txBody>
      </p:sp>
      <p:sp>
        <p:nvSpPr>
          <p:cNvPr id="386" name="Google Shape;386;p49"/>
          <p:cNvSpPr txBox="1">
            <a:spLocks noGrp="1"/>
          </p:cNvSpPr>
          <p:nvPr>
            <p:ph type="sldNum" idx="12"/>
          </p:nvPr>
        </p:nvSpPr>
        <p:spPr>
          <a:xfrm>
            <a:off x="0" y="1272222"/>
            <a:ext cx="533400" cy="2444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35</a:t>
            </a:fld>
            <a:endParaRPr/>
          </a:p>
        </p:txBody>
      </p:sp>
      <p:sp>
        <p:nvSpPr>
          <p:cNvPr id="387" name="Google Shape;387;p49"/>
          <p:cNvSpPr txBox="1">
            <a:spLocks noGrp="1"/>
          </p:cNvSpPr>
          <p:nvPr>
            <p:ph type="body" idx="1"/>
          </p:nvPr>
        </p:nvSpPr>
        <p:spPr>
          <a:xfrm>
            <a:off x="612648" y="1600200"/>
            <a:ext cx="8153400" cy="50521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marR="0" lvl="0" indent="-339090" algn="l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ts val="1740"/>
              <a:buFont typeface="Noto Sans Symbols"/>
              <a:buChar char="◻"/>
            </a:pPr>
            <a:r>
              <a:rPr lang="en-US" sz="2400"/>
              <a:t>If EAD will be sent to client, make sure client understands how to check for USPS missed delivery notice</a:t>
            </a:r>
            <a:br>
              <a:rPr lang="en-US" sz="2400"/>
            </a:br>
            <a:endParaRPr sz="2400"/>
          </a:p>
          <a:p>
            <a:pPr marL="457200" marR="0" lvl="0" indent="-339090" algn="l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ts val="1740"/>
              <a:buFont typeface="Noto Sans Symbols"/>
              <a:buChar char="◻"/>
            </a:pPr>
            <a:r>
              <a:rPr lang="en-US" sz="2400"/>
              <a:t>For missing notices, email VSC/NSC hotlines</a:t>
            </a:r>
            <a:br>
              <a:rPr lang="en-US" sz="2400"/>
            </a:br>
            <a:endParaRPr sz="2400"/>
          </a:p>
          <a:p>
            <a:pPr marL="457200" marR="0" lvl="0" indent="-339090" algn="l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ts val="1740"/>
              <a:buFont typeface="Noto Sans Symbols"/>
              <a:buChar char="◻"/>
            </a:pPr>
            <a:r>
              <a:rPr lang="en-US" sz="2400"/>
              <a:t>FOIA client’s CLAIMS, EPMS, CRIS records to check for actual issuance and mailing of notice</a:t>
            </a:r>
            <a:br>
              <a:rPr lang="en-US" sz="2400"/>
            </a:br>
            <a:endParaRPr sz="2400"/>
          </a:p>
          <a:p>
            <a:pPr marL="457200" marR="0" lvl="0" indent="-339090" algn="l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ts val="1740"/>
              <a:buFont typeface="Noto Sans Symbols"/>
              <a:buChar char="◻"/>
            </a:pPr>
            <a:r>
              <a:rPr lang="en-US" sz="2400"/>
              <a:t>Last resort for missing approval notices: I-824</a:t>
            </a:r>
            <a:endParaRPr/>
          </a:p>
          <a:p>
            <a:pPr marL="914400" lvl="1" indent="-344169" algn="l" rtl="0">
              <a:lnSpc>
                <a:spcPct val="100000"/>
              </a:lnSpc>
              <a:spcBef>
                <a:spcPts val="550"/>
              </a:spcBef>
              <a:spcAft>
                <a:spcPts val="0"/>
              </a:spcAft>
              <a:buSzPts val="1820"/>
              <a:buChar char="⬜"/>
            </a:pPr>
            <a:r>
              <a:rPr lang="en-US" sz="2400"/>
              <a:t>$465 fee</a:t>
            </a:r>
            <a:endParaRPr/>
          </a:p>
          <a:p>
            <a:pPr marL="914400" lvl="1" indent="-344169" algn="l" rtl="0">
              <a:lnSpc>
                <a:spcPct val="100000"/>
              </a:lnSpc>
              <a:spcBef>
                <a:spcPts val="550"/>
              </a:spcBef>
              <a:spcAft>
                <a:spcPts val="0"/>
              </a:spcAft>
              <a:buSzPts val="1820"/>
              <a:buChar char="⬜"/>
            </a:pPr>
            <a:r>
              <a:rPr lang="en-US" sz="2400"/>
              <a:t>Time-consuming</a:t>
            </a:r>
            <a:endParaRPr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3" name="Google Shape;393;p50"/>
          <p:cNvSpPr txBox="1"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Questrial"/>
              <a:buNone/>
            </a:pPr>
            <a:r>
              <a:rPr lang="en-US"/>
              <a:t>Document Lost by USCIS</a:t>
            </a:r>
            <a:endParaRPr/>
          </a:p>
        </p:txBody>
      </p:sp>
      <p:sp>
        <p:nvSpPr>
          <p:cNvPr id="394" name="Google Shape;394;p50"/>
          <p:cNvSpPr txBox="1">
            <a:spLocks noGrp="1"/>
          </p:cNvSpPr>
          <p:nvPr>
            <p:ph type="sldNum" idx="12"/>
          </p:nvPr>
        </p:nvSpPr>
        <p:spPr>
          <a:xfrm>
            <a:off x="0" y="1272222"/>
            <a:ext cx="533400" cy="2444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36</a:t>
            </a:fld>
            <a:endParaRPr/>
          </a:p>
        </p:txBody>
      </p:sp>
      <p:sp>
        <p:nvSpPr>
          <p:cNvPr id="395" name="Google Shape;395;p50"/>
          <p:cNvSpPr txBox="1">
            <a:spLocks noGrp="1"/>
          </p:cNvSpPr>
          <p:nvPr>
            <p:ph type="body" idx="1"/>
          </p:nvPr>
        </p:nvSpPr>
        <p:spPr>
          <a:xfrm>
            <a:off x="612648" y="1600200"/>
            <a:ext cx="8153400" cy="449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marR="0" lvl="0" indent="-339090" algn="l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ts val="1740"/>
              <a:buFont typeface="Noto Sans Symbols"/>
              <a:buChar char="◻"/>
            </a:pPr>
            <a:r>
              <a:rPr lang="en-US" sz="2500"/>
              <a:t>Reports of USCIS losing forms, evidence</a:t>
            </a:r>
            <a:br>
              <a:rPr lang="en-US" sz="2500"/>
            </a:br>
            <a:endParaRPr sz="2500"/>
          </a:p>
          <a:p>
            <a:pPr marL="457200" marR="0" lvl="0" indent="-339090" algn="l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ts val="1740"/>
              <a:buFont typeface="Noto Sans Symbols"/>
              <a:buChar char="◻"/>
            </a:pPr>
            <a:r>
              <a:rPr lang="en-US" sz="2500"/>
              <a:t>Probably have to resubmit, so keep copies</a:t>
            </a:r>
            <a:br>
              <a:rPr lang="en-US" sz="2500"/>
            </a:br>
            <a:endParaRPr sz="2500"/>
          </a:p>
          <a:p>
            <a:pPr marL="457200" marR="0" lvl="0" indent="-339090" algn="l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ts val="1740"/>
              <a:buFont typeface="Noto Sans Symbols"/>
              <a:buChar char="◻"/>
            </a:pPr>
            <a:r>
              <a:rPr lang="en-US" sz="2500"/>
              <a:t>Never submit originals unless required</a:t>
            </a:r>
            <a:br>
              <a:rPr lang="en-US" sz="2500"/>
            </a:br>
            <a:endParaRPr sz="2500"/>
          </a:p>
          <a:p>
            <a:pPr marL="457200" marR="0" lvl="0" indent="-339090" algn="l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ts val="1740"/>
              <a:buFont typeface="Noto Sans Symbols"/>
              <a:buChar char="◻"/>
            </a:pPr>
            <a:r>
              <a:rPr lang="en-US" sz="2500"/>
              <a:t>Let ASISTA know – we’re trying to track these</a:t>
            </a:r>
            <a:br>
              <a:rPr lang="en-US" sz="2500"/>
            </a:br>
            <a:endParaRPr sz="2500"/>
          </a:p>
          <a:p>
            <a:pPr marL="457200" marR="0" lvl="0" indent="-339090" algn="l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ts val="1740"/>
              <a:buFont typeface="Noto Sans Symbols"/>
              <a:buChar char="◻"/>
            </a:pPr>
            <a:r>
              <a:rPr lang="en-US" sz="2500"/>
              <a:t>FOIA client’s ELIS records for scanned copy of submissions</a:t>
            </a:r>
            <a:endParaRPr/>
          </a:p>
          <a:p>
            <a:pPr marL="914400" lvl="1" indent="-344169" algn="l" rtl="0">
              <a:lnSpc>
                <a:spcPct val="100000"/>
              </a:lnSpc>
              <a:spcBef>
                <a:spcPts val="550"/>
              </a:spcBef>
              <a:spcAft>
                <a:spcPts val="0"/>
              </a:spcAft>
              <a:buSzPts val="1820"/>
              <a:buChar char="⬜"/>
            </a:pPr>
            <a:r>
              <a:rPr lang="en-US" sz="2500"/>
              <a:t>Doesn’t help if mailroom lost document prior to scanning</a:t>
            </a:r>
            <a:endParaRPr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1" name="Google Shape;401;p51"/>
          <p:cNvSpPr txBox="1"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Questrial"/>
              <a:buNone/>
            </a:pPr>
            <a:r>
              <a:rPr lang="en-US"/>
              <a:t>POLL</a:t>
            </a:r>
            <a:endParaRPr/>
          </a:p>
        </p:txBody>
      </p:sp>
      <p:sp>
        <p:nvSpPr>
          <p:cNvPr id="402" name="Google Shape;402;p51"/>
          <p:cNvSpPr txBox="1">
            <a:spLocks noGrp="1"/>
          </p:cNvSpPr>
          <p:nvPr>
            <p:ph type="sldNum" idx="12"/>
          </p:nvPr>
        </p:nvSpPr>
        <p:spPr>
          <a:xfrm>
            <a:off x="0" y="1272222"/>
            <a:ext cx="533400" cy="2444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37</a:t>
            </a:fld>
            <a:endParaRPr/>
          </a:p>
        </p:txBody>
      </p:sp>
      <p:sp>
        <p:nvSpPr>
          <p:cNvPr id="403" name="Google Shape;403;p51"/>
          <p:cNvSpPr txBox="1">
            <a:spLocks noGrp="1"/>
          </p:cNvSpPr>
          <p:nvPr>
            <p:ph type="body" idx="1"/>
          </p:nvPr>
        </p:nvSpPr>
        <p:spPr>
          <a:xfrm>
            <a:off x="612648" y="1600200"/>
            <a:ext cx="8153400" cy="49312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marR="0" lvl="0" indent="-339090" algn="l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ts val="1740"/>
              <a:buFont typeface="Noto Sans Symbols"/>
              <a:buChar char="◻"/>
            </a:pPr>
            <a:r>
              <a:rPr lang="en-US" sz="2400"/>
              <a:t>In ASISTA’s next OVW-sponsored webinar, I would like to learn about: </a:t>
            </a:r>
            <a:endParaRPr/>
          </a:p>
          <a:p>
            <a:pPr marL="914400" lvl="1" indent="-343534" algn="l" rtl="0">
              <a:lnSpc>
                <a:spcPct val="150000"/>
              </a:lnSpc>
              <a:spcBef>
                <a:spcPts val="550"/>
              </a:spcBef>
              <a:spcAft>
                <a:spcPts val="0"/>
              </a:spcAft>
              <a:buSzPts val="1820"/>
              <a:buChar char="⬜"/>
            </a:pPr>
            <a:r>
              <a:rPr lang="en-US" sz="2400"/>
              <a:t>Analyzing and addressing inadmissibility</a:t>
            </a:r>
            <a:endParaRPr/>
          </a:p>
          <a:p>
            <a:pPr marL="914400" lvl="1" indent="-343534" algn="l" rtl="0">
              <a:lnSpc>
                <a:spcPct val="150000"/>
              </a:lnSpc>
              <a:spcBef>
                <a:spcPts val="550"/>
              </a:spcBef>
              <a:spcAft>
                <a:spcPts val="0"/>
              </a:spcAft>
              <a:buSzPts val="1820"/>
              <a:buChar char="⬜"/>
            </a:pPr>
            <a:r>
              <a:rPr lang="en-US" sz="2400"/>
              <a:t>Obtaining relief for DV survivors in removal proceedings (e.g. MTRs, VAWA Cancellation, etc)</a:t>
            </a:r>
            <a:endParaRPr/>
          </a:p>
          <a:p>
            <a:pPr marL="914400" lvl="1" indent="-343534" algn="l" rtl="0">
              <a:lnSpc>
                <a:spcPct val="150000"/>
              </a:lnSpc>
              <a:spcBef>
                <a:spcPts val="550"/>
              </a:spcBef>
              <a:spcAft>
                <a:spcPts val="0"/>
              </a:spcAft>
              <a:buSzPts val="1820"/>
              <a:buChar char="⬜"/>
            </a:pPr>
            <a:r>
              <a:rPr lang="en-US" sz="2400"/>
              <a:t>Obtaining continuances in removal proceedings for clients with pending U visa</a:t>
            </a:r>
            <a:endParaRPr/>
          </a:p>
          <a:p>
            <a:pPr marL="914400" lvl="1" indent="-343534" algn="l" rtl="0">
              <a:lnSpc>
                <a:spcPct val="150000"/>
              </a:lnSpc>
              <a:spcBef>
                <a:spcPts val="550"/>
              </a:spcBef>
              <a:spcAft>
                <a:spcPts val="0"/>
              </a:spcAft>
              <a:buSzPts val="1820"/>
              <a:buChar char="⬜"/>
            </a:pPr>
            <a:r>
              <a:rPr lang="en-US" sz="2400"/>
              <a:t>Other (please specify in chat box or evaluation form!)</a:t>
            </a:r>
            <a:endParaRPr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8" name="Google Shape;408;p52"/>
          <p:cNvSpPr txBox="1"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Questrial"/>
              <a:buNone/>
            </a:pPr>
            <a:r>
              <a:rPr lang="en-US" sz="4400" b="0" i="0" u="none" strike="noStrike" cap="none">
                <a:solidFill>
                  <a:schemeClr val="dk2"/>
                </a:solidFill>
                <a:latin typeface="Questrial"/>
                <a:ea typeface="Questrial"/>
                <a:cs typeface="Questrial"/>
                <a:sym typeface="Questrial"/>
              </a:rPr>
              <a:t>Working with us</a:t>
            </a:r>
            <a:endParaRPr sz="4400" b="0" i="0" u="none" strike="noStrike" cap="none">
              <a:solidFill>
                <a:schemeClr val="dk2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409" name="Google Shape;409;p52"/>
          <p:cNvSpPr txBox="1">
            <a:spLocks noGrp="1"/>
          </p:cNvSpPr>
          <p:nvPr>
            <p:ph type="body" idx="1"/>
          </p:nvPr>
        </p:nvSpPr>
        <p:spPr>
          <a:xfrm>
            <a:off x="612648" y="1600200"/>
            <a:ext cx="8153400" cy="449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20040" lvl="0" indent="-32004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740"/>
              <a:buChar char="◻"/>
            </a:pPr>
            <a:r>
              <a:rPr lang="en-US" sz="2400" b="0" i="0" u="none" strike="noStrike" cap="none">
                <a:solidFill>
                  <a:schemeClr val="dk1"/>
                </a:solidFill>
              </a:rPr>
              <a:t>Individual </a:t>
            </a:r>
            <a:r>
              <a:rPr lang="en-US" sz="2400"/>
              <a:t>TA until 09/30/2019: </a:t>
            </a:r>
            <a:r>
              <a:rPr lang="en-US" sz="2400" u="sng">
                <a:solidFill>
                  <a:schemeClr val="hlink"/>
                </a:solidFill>
                <a:hlinkClick r:id="rId3"/>
              </a:rPr>
              <a:t>https://asistahelp.org/ovw-grantees/</a:t>
            </a:r>
            <a:endParaRPr sz="2400"/>
          </a:p>
          <a:p>
            <a:pPr marL="320040" lvl="0" indent="-2095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740"/>
              <a:buNone/>
            </a:pPr>
            <a:endParaRPr sz="2400"/>
          </a:p>
          <a:p>
            <a:pPr marL="320040" lvl="0" indent="-32004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740"/>
              <a:buChar char="◻"/>
            </a:pPr>
            <a:r>
              <a:rPr lang="en-US" sz="2400"/>
              <a:t>Private webinars: </a:t>
            </a:r>
            <a:r>
              <a:rPr lang="en-US" sz="2400" u="sng">
                <a:solidFill>
                  <a:schemeClr val="hlink"/>
                </a:solidFill>
                <a:hlinkClick r:id="rId4"/>
              </a:rPr>
              <a:t>https://asistahelp.org/inspire_events_categories/webinars/</a:t>
            </a:r>
            <a:endParaRPr sz="240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740"/>
              <a:buNone/>
            </a:pPr>
            <a:endParaRPr sz="2400" b="0" i="0" u="none" strike="noStrike" cap="none">
              <a:solidFill>
                <a:schemeClr val="dk1"/>
              </a:solidFill>
            </a:endParaRPr>
          </a:p>
          <a:p>
            <a:pPr marL="320040" lvl="0" indent="-320040" algn="l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SzPts val="1740"/>
              <a:buChar char="◻"/>
            </a:pPr>
            <a:r>
              <a:rPr lang="en-US" sz="2400" b="0" i="0" u="none" strike="noStrike" cap="none">
                <a:solidFill>
                  <a:schemeClr val="dk1"/>
                </a:solidFill>
              </a:rPr>
              <a:t>Resources on our website</a:t>
            </a:r>
            <a:r>
              <a:rPr lang="en-US" sz="2400"/>
              <a:t>: </a:t>
            </a:r>
            <a:r>
              <a:rPr lang="en-US" sz="2400" u="sng">
                <a:solidFill>
                  <a:schemeClr val="hlink"/>
                </a:solidFill>
                <a:hlinkClick r:id="rId5"/>
              </a:rPr>
              <a:t>https://asistahelp.org/</a:t>
            </a:r>
            <a:endParaRPr sz="2400"/>
          </a:p>
          <a:p>
            <a:pPr marL="0" lvl="0" indent="0" algn="l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SzPts val="1740"/>
              <a:buNone/>
            </a:pPr>
            <a:endParaRPr sz="2400" b="0" i="0" u="none" strike="noStrike" cap="none">
              <a:solidFill>
                <a:schemeClr val="dk1"/>
              </a:solidFill>
            </a:endParaRPr>
          </a:p>
          <a:p>
            <a:pPr marL="320040" marR="0" lvl="0" indent="-320040" algn="l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ts val="1740"/>
              <a:buFont typeface="Noto Sans Symbols"/>
              <a:buChar char="◻"/>
            </a:pPr>
            <a:r>
              <a:rPr lang="en-US" sz="2400" b="0" i="0" u="none" strike="noStrike" cap="none">
                <a:solidFill>
                  <a:schemeClr val="dk1"/>
                </a:solidFill>
              </a:rPr>
              <a:t>Send us useful arguments, samples, strategies, etc to share with everyone else!</a:t>
            </a:r>
            <a:endParaRPr/>
          </a:p>
        </p:txBody>
      </p:sp>
      <p:sp>
        <p:nvSpPr>
          <p:cNvPr id="410" name="Google Shape;410;p52"/>
          <p:cNvSpPr txBox="1">
            <a:spLocks noGrp="1"/>
          </p:cNvSpPr>
          <p:nvPr>
            <p:ph type="sldNum" idx="12"/>
          </p:nvPr>
        </p:nvSpPr>
        <p:spPr>
          <a:xfrm>
            <a:off x="0" y="1272222"/>
            <a:ext cx="533400" cy="2444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38</a:t>
            </a:fld>
            <a:endParaRPr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5" name="Google Shape;415;p53"/>
          <p:cNvSpPr txBox="1">
            <a:spLocks noGrp="1"/>
          </p:cNvSpPr>
          <p:nvPr>
            <p:ph type="body" idx="1"/>
          </p:nvPr>
        </p:nvSpPr>
        <p:spPr>
          <a:xfrm>
            <a:off x="1600200" y="5486400"/>
            <a:ext cx="7315200" cy="68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SzPts val="1740"/>
              <a:buNone/>
            </a:pPr>
            <a:r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Laura Flores Bachman (laura@asistahelp.org)</a:t>
            </a:r>
            <a:endParaRPr/>
          </a:p>
          <a:p>
            <a:pPr marL="0" lvl="0" indent="0" algn="l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SzPts val="1020"/>
              <a:buNone/>
            </a:pPr>
            <a:r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Amy Cheung (</a:t>
            </a:r>
            <a:r>
              <a:rPr lang="en-US" sz="1800" u="sng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3"/>
              </a:rPr>
              <a:t>amy@asistahelp.org</a:t>
            </a:r>
            <a:r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)</a:t>
            </a:r>
            <a:endParaRPr/>
          </a:p>
          <a:p>
            <a:pPr marL="0" lvl="0" indent="0" algn="l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SzPts val="1020"/>
              <a:buNone/>
            </a:pPr>
            <a:r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Maria Lazzarino (</a:t>
            </a:r>
            <a:r>
              <a:rPr lang="en-US" sz="1800" u="sng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4"/>
              </a:rPr>
              <a:t>questions@asistahelp.org</a:t>
            </a:r>
            <a:r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)</a:t>
            </a:r>
            <a:endParaRPr/>
          </a:p>
          <a:p>
            <a:pPr marL="457200" marR="0" lvl="0" indent="-228600" algn="l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ts val="1020"/>
              <a:buFont typeface="Noto Sans Symbols"/>
              <a:buNone/>
            </a:pPr>
            <a:endParaRPr/>
          </a:p>
        </p:txBody>
      </p:sp>
      <p:sp>
        <p:nvSpPr>
          <p:cNvPr id="416" name="Google Shape;416;p53"/>
          <p:cNvSpPr txBox="1"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Questrial"/>
              <a:buNone/>
            </a:pPr>
            <a:r>
              <a:rPr lang="en-US"/>
              <a:t>Thank you!</a:t>
            </a:r>
            <a:endParaRPr/>
          </a:p>
        </p:txBody>
      </p:sp>
      <p:sp>
        <p:nvSpPr>
          <p:cNvPr id="417" name="Google Shape;417;p53"/>
          <p:cNvSpPr txBox="1">
            <a:spLocks noGrp="1"/>
          </p:cNvSpPr>
          <p:nvPr>
            <p:ph type="sldNum" idx="12"/>
          </p:nvPr>
        </p:nvSpPr>
        <p:spPr>
          <a:xfrm>
            <a:off x="0" y="4667249"/>
            <a:ext cx="1447800" cy="6635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fld id="{00000000-1234-1234-1234-123412341234}" type="slidenum">
              <a:rPr lang="en-US"/>
              <a:t>39</a:t>
            </a:fld>
            <a:endParaRPr/>
          </a:p>
        </p:txBody>
      </p:sp>
      <p:pic>
        <p:nvPicPr>
          <p:cNvPr id="418" name="Google Shape;418;p53" descr="ASISTA Logo.jpg"/>
          <p:cNvPicPr preferRelativeResize="0">
            <a:picLocks noGrp="1"/>
          </p:cNvPicPr>
          <p:nvPr>
            <p:ph type="pic" idx="2"/>
          </p:nvPr>
        </p:nvPicPr>
        <p:blipFill rotWithShape="1">
          <a:blip r:embed="rId5">
            <a:alphaModFix/>
          </a:blip>
          <a:srcRect l="-34144" r="-34144"/>
          <a:stretch/>
        </p:blipFill>
        <p:spPr>
          <a:xfrm>
            <a:off x="1560513" y="0"/>
            <a:ext cx="7583487" cy="4568825"/>
          </a:xfrm>
          <a:prstGeom prst="rect">
            <a:avLst/>
          </a:prstGeom>
          <a:solidFill>
            <a:srgbClr val="D7E5CA"/>
          </a:solidFill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p18"/>
          <p:cNvSpPr txBox="1"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400"/>
              <a:buFont typeface="Questrial"/>
              <a:buNone/>
            </a:pPr>
            <a:r>
              <a:rPr lang="en-US" sz="4400" b="0" i="0" u="none" strike="noStrike" cap="none">
                <a:solidFill>
                  <a:srgbClr val="FFFFFF"/>
                </a:solidFill>
                <a:latin typeface="Questrial"/>
                <a:ea typeface="Questrial"/>
                <a:cs typeface="Questrial"/>
                <a:sym typeface="Questrial"/>
              </a:rPr>
              <a:t>Fee Waiver Denials</a:t>
            </a:r>
            <a:endParaRPr sz="4400" b="0" i="0" u="none" strike="noStrike" cap="none">
              <a:solidFill>
                <a:srgbClr val="FFFFFF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51" name="Google Shape;151;p18"/>
          <p:cNvSpPr txBox="1">
            <a:spLocks noGrp="1"/>
          </p:cNvSpPr>
          <p:nvPr>
            <p:ph type="sldNum" idx="12"/>
          </p:nvPr>
        </p:nvSpPr>
        <p:spPr>
          <a:xfrm>
            <a:off x="0" y="1752600"/>
            <a:ext cx="1295400" cy="7016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fld id="{00000000-1234-1234-1234-123412341234}" type="slidenum">
              <a:rPr lang="en-US"/>
              <a:t>4</a:t>
            </a:fld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Google Shape;157;p19"/>
          <p:cNvSpPr txBox="1"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Questrial"/>
              <a:buNone/>
            </a:pPr>
            <a:r>
              <a:rPr lang="en-US"/>
              <a:t>POLL</a:t>
            </a:r>
            <a:endParaRPr/>
          </a:p>
        </p:txBody>
      </p:sp>
      <p:sp>
        <p:nvSpPr>
          <p:cNvPr id="158" name="Google Shape;158;p19"/>
          <p:cNvSpPr txBox="1">
            <a:spLocks noGrp="1"/>
          </p:cNvSpPr>
          <p:nvPr>
            <p:ph type="sldNum" idx="12"/>
          </p:nvPr>
        </p:nvSpPr>
        <p:spPr>
          <a:xfrm>
            <a:off x="0" y="1272222"/>
            <a:ext cx="533400" cy="2444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5</a:t>
            </a:fld>
            <a:endParaRPr/>
          </a:p>
        </p:txBody>
      </p:sp>
      <p:sp>
        <p:nvSpPr>
          <p:cNvPr id="159" name="Google Shape;159;p19"/>
          <p:cNvSpPr txBox="1">
            <a:spLocks noGrp="1"/>
          </p:cNvSpPr>
          <p:nvPr>
            <p:ph type="body" idx="1"/>
          </p:nvPr>
        </p:nvSpPr>
        <p:spPr>
          <a:xfrm>
            <a:off x="612648" y="1600200"/>
            <a:ext cx="8153400" cy="449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marR="0" lvl="0" indent="-339090" algn="l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ts val="1740"/>
              <a:buFont typeface="Noto Sans Symbols"/>
              <a:buChar char="◻"/>
            </a:pPr>
            <a:r>
              <a:rPr lang="en-US"/>
              <a:t>In the last 3 months, I have noticed _______ in VSC’s fee waiver denials:</a:t>
            </a:r>
            <a:endParaRPr/>
          </a:p>
          <a:p>
            <a:pPr marL="118110" lvl="0" indent="0" algn="l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SzPts val="1740"/>
              <a:buNone/>
            </a:pPr>
            <a:endParaRPr/>
          </a:p>
          <a:p>
            <a:pPr marL="914400" lvl="1" indent="-344169" algn="l" rtl="0">
              <a:lnSpc>
                <a:spcPct val="100000"/>
              </a:lnSpc>
              <a:spcBef>
                <a:spcPts val="550"/>
              </a:spcBef>
              <a:spcAft>
                <a:spcPts val="0"/>
              </a:spcAft>
              <a:buSzPts val="1820"/>
              <a:buChar char="⬜"/>
            </a:pPr>
            <a:r>
              <a:rPr lang="en-US"/>
              <a:t>An increase</a:t>
            </a:r>
            <a:endParaRPr/>
          </a:p>
          <a:p>
            <a:pPr marL="914400" lvl="1" indent="-344169" algn="l" rtl="0">
              <a:lnSpc>
                <a:spcPct val="100000"/>
              </a:lnSpc>
              <a:spcBef>
                <a:spcPts val="550"/>
              </a:spcBef>
              <a:spcAft>
                <a:spcPts val="0"/>
              </a:spcAft>
              <a:buSzPts val="1820"/>
              <a:buChar char="⬜"/>
            </a:pPr>
            <a:r>
              <a:rPr lang="en-US"/>
              <a:t>A decrease</a:t>
            </a:r>
            <a:endParaRPr/>
          </a:p>
          <a:p>
            <a:pPr marL="914400" lvl="1" indent="-344169" algn="l" rtl="0">
              <a:lnSpc>
                <a:spcPct val="100000"/>
              </a:lnSpc>
              <a:spcBef>
                <a:spcPts val="550"/>
              </a:spcBef>
              <a:spcAft>
                <a:spcPts val="0"/>
              </a:spcAft>
              <a:buSzPts val="1820"/>
              <a:buChar char="⬜"/>
            </a:pPr>
            <a:r>
              <a:rPr lang="en-US"/>
              <a:t>No change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p20"/>
          <p:cNvSpPr txBox="1"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Questrial"/>
              <a:buNone/>
            </a:pPr>
            <a:r>
              <a:rPr lang="en-US"/>
              <a:t>POLL</a:t>
            </a:r>
            <a:endParaRPr/>
          </a:p>
        </p:txBody>
      </p:sp>
      <p:sp>
        <p:nvSpPr>
          <p:cNvPr id="166" name="Google Shape;166;p20"/>
          <p:cNvSpPr txBox="1"/>
          <p:nvPr/>
        </p:nvSpPr>
        <p:spPr>
          <a:xfrm>
            <a:off x="571587" y="1699570"/>
            <a:ext cx="7998318" cy="37856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When VSC has denied a client’s fee waiver request, I have (select all that apply):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Char char="•"/>
            </a:pPr>
            <a:r>
              <a:rPr lang="en-US"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Resubmitted the packet as-is</a:t>
            </a:r>
            <a:endParaRPr/>
          </a:p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Char char="•"/>
            </a:pPr>
            <a:r>
              <a:rPr lang="en-US"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Resubmitted the packet with additional evidence and/or briefing</a:t>
            </a:r>
            <a:endParaRPr/>
          </a:p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Char char="•"/>
            </a:pPr>
            <a:r>
              <a:rPr lang="en-US"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Requested supervisory review via email hotline</a:t>
            </a:r>
            <a:endParaRPr/>
          </a:p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Char char="•"/>
            </a:pPr>
            <a:r>
              <a:rPr lang="en-US"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Filed I-290B Motion to Reopen/Reconsider/Appeal on the denial of the fee waiver</a:t>
            </a:r>
            <a:endParaRPr/>
          </a:p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Char char="•"/>
            </a:pPr>
            <a:r>
              <a:rPr lang="en-US"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Other</a:t>
            </a:r>
            <a:endParaRPr/>
          </a:p>
        </p:txBody>
      </p:sp>
      <p:sp>
        <p:nvSpPr>
          <p:cNvPr id="167" name="Google Shape;167;p20"/>
          <p:cNvSpPr txBox="1">
            <a:spLocks noGrp="1"/>
          </p:cNvSpPr>
          <p:nvPr>
            <p:ph type="sldNum" idx="12"/>
          </p:nvPr>
        </p:nvSpPr>
        <p:spPr>
          <a:xfrm>
            <a:off x="0" y="1272222"/>
            <a:ext cx="533400" cy="2444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6</a:t>
            </a:fld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Google Shape;173;p21"/>
          <p:cNvSpPr txBox="1"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Questrial"/>
              <a:buNone/>
            </a:pPr>
            <a:r>
              <a:rPr lang="en-US"/>
              <a:t>Fee Waiver Trends</a:t>
            </a:r>
            <a:endParaRPr/>
          </a:p>
        </p:txBody>
      </p:sp>
      <p:sp>
        <p:nvSpPr>
          <p:cNvPr id="174" name="Google Shape;174;p21"/>
          <p:cNvSpPr txBox="1">
            <a:spLocks noGrp="1"/>
          </p:cNvSpPr>
          <p:nvPr>
            <p:ph type="body" idx="1"/>
          </p:nvPr>
        </p:nvSpPr>
        <p:spPr>
          <a:xfrm>
            <a:off x="612648" y="1600200"/>
            <a:ext cx="8153400" cy="449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marR="0" lvl="0" indent="-339090" algn="l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ts val="1740"/>
              <a:buFont typeface="Noto Sans Symbols"/>
              <a:buChar char="◻"/>
            </a:pPr>
            <a:r>
              <a:rPr lang="en-US"/>
              <a:t>VSC denies fee waiver requests with little or no explanation</a:t>
            </a:r>
            <a:endParaRPr/>
          </a:p>
          <a:p>
            <a:pPr marL="118110" lvl="0" indent="0" algn="l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SzPts val="1740"/>
              <a:buNone/>
            </a:pPr>
            <a:endParaRPr/>
          </a:p>
          <a:p>
            <a:pPr marL="457200" marR="0" lvl="0" indent="-339090" algn="l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ts val="1740"/>
              <a:buFont typeface="Noto Sans Symbols"/>
              <a:buChar char="◻"/>
            </a:pPr>
            <a:r>
              <a:rPr lang="en-US"/>
              <a:t>Random adjudications</a:t>
            </a:r>
            <a:endParaRPr/>
          </a:p>
          <a:p>
            <a:pPr marL="914400" lvl="1" indent="-344169" algn="l" rtl="0">
              <a:lnSpc>
                <a:spcPct val="100000"/>
              </a:lnSpc>
              <a:spcBef>
                <a:spcPts val="550"/>
              </a:spcBef>
              <a:spcAft>
                <a:spcPts val="0"/>
              </a:spcAft>
              <a:buSzPts val="1820"/>
              <a:buChar char="⬜"/>
            </a:pPr>
            <a:r>
              <a:rPr lang="en-US"/>
              <a:t>Identical fee waivers have mixed results</a:t>
            </a:r>
            <a:endParaRPr/>
          </a:p>
          <a:p>
            <a:pPr marL="914400" lvl="1" indent="-344169" algn="l" rtl="0">
              <a:lnSpc>
                <a:spcPct val="100000"/>
              </a:lnSpc>
              <a:spcBef>
                <a:spcPts val="550"/>
              </a:spcBef>
              <a:spcAft>
                <a:spcPts val="0"/>
              </a:spcAft>
              <a:buSzPts val="1820"/>
              <a:buChar char="⬜"/>
            </a:pPr>
            <a:r>
              <a:rPr lang="en-US"/>
              <a:t>Resubmission of same packet can sometimes result in approval</a:t>
            </a:r>
            <a:endParaRPr/>
          </a:p>
          <a:p>
            <a:pPr marL="570231" lvl="1" indent="0" algn="l" rtl="0">
              <a:lnSpc>
                <a:spcPct val="100000"/>
              </a:lnSpc>
              <a:spcBef>
                <a:spcPts val="550"/>
              </a:spcBef>
              <a:spcAft>
                <a:spcPts val="0"/>
              </a:spcAft>
              <a:buSzPts val="1820"/>
              <a:buNone/>
            </a:pPr>
            <a:endParaRPr/>
          </a:p>
          <a:p>
            <a:pPr marL="457200" marR="0" lvl="0" indent="-339090" algn="l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ts val="1740"/>
              <a:buFont typeface="Noto Sans Symbols"/>
              <a:buChar char="◻"/>
            </a:pPr>
            <a:r>
              <a:rPr lang="en-US"/>
              <a:t>Denials may arrive after I-485 or I-290B filing deadline</a:t>
            </a:r>
            <a:endParaRPr/>
          </a:p>
        </p:txBody>
      </p:sp>
      <p:sp>
        <p:nvSpPr>
          <p:cNvPr id="175" name="Google Shape;175;p21"/>
          <p:cNvSpPr txBox="1">
            <a:spLocks noGrp="1"/>
          </p:cNvSpPr>
          <p:nvPr>
            <p:ph type="sldNum" idx="12"/>
          </p:nvPr>
        </p:nvSpPr>
        <p:spPr>
          <a:xfrm>
            <a:off x="0" y="1272222"/>
            <a:ext cx="533400" cy="2444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7</a:t>
            </a:fld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Google Shape;181;p22"/>
          <p:cNvSpPr txBox="1">
            <a:spLocks noGrp="1"/>
          </p:cNvSpPr>
          <p:nvPr>
            <p:ph type="title"/>
          </p:nvPr>
        </p:nvSpPr>
        <p:spPr>
          <a:xfrm>
            <a:off x="344217" y="228600"/>
            <a:ext cx="8712245" cy="99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Questrial"/>
              <a:buNone/>
            </a:pPr>
            <a:r>
              <a:rPr lang="en-US" sz="4200" dirty="0"/>
              <a:t>If denial does not cut off eligibility…</a:t>
            </a:r>
            <a:endParaRPr sz="4200" dirty="0"/>
          </a:p>
        </p:txBody>
      </p:sp>
      <p:sp>
        <p:nvSpPr>
          <p:cNvPr id="182" name="Google Shape;182;p22"/>
          <p:cNvSpPr txBox="1">
            <a:spLocks noGrp="1"/>
          </p:cNvSpPr>
          <p:nvPr>
            <p:ph type="sldNum" idx="12"/>
          </p:nvPr>
        </p:nvSpPr>
        <p:spPr>
          <a:xfrm>
            <a:off x="0" y="1272222"/>
            <a:ext cx="533400" cy="2444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8</a:t>
            </a:fld>
            <a:endParaRPr/>
          </a:p>
        </p:txBody>
      </p:sp>
      <p:sp>
        <p:nvSpPr>
          <p:cNvPr id="183" name="Google Shape;183;p22"/>
          <p:cNvSpPr txBox="1">
            <a:spLocks noGrp="1"/>
          </p:cNvSpPr>
          <p:nvPr>
            <p:ph type="body" idx="1"/>
          </p:nvPr>
        </p:nvSpPr>
        <p:spPr>
          <a:xfrm>
            <a:off x="612648" y="1600200"/>
            <a:ext cx="8153400" cy="449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marR="0" lvl="0" indent="-339090" algn="l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ts val="1740"/>
              <a:buFont typeface="Noto Sans Symbols"/>
              <a:buChar char="◻"/>
            </a:pPr>
            <a:r>
              <a:rPr lang="en-US"/>
              <a:t>Resubmit with cover letter and additional evidence</a:t>
            </a:r>
            <a:endParaRPr/>
          </a:p>
          <a:p>
            <a:pPr marL="914400" lvl="1" indent="-344169" algn="l" rtl="0">
              <a:lnSpc>
                <a:spcPct val="100000"/>
              </a:lnSpc>
              <a:spcBef>
                <a:spcPts val="550"/>
              </a:spcBef>
              <a:spcAft>
                <a:spcPts val="0"/>
              </a:spcAft>
              <a:buSzPts val="1820"/>
              <a:buChar char="⬜"/>
            </a:pPr>
            <a:r>
              <a:rPr lang="en-US"/>
              <a:t>Address evidence submitted and explain why it is sufficient</a:t>
            </a:r>
            <a:endParaRPr/>
          </a:p>
          <a:p>
            <a:pPr marL="914400" lvl="1" indent="-228599" algn="l" rtl="0">
              <a:lnSpc>
                <a:spcPct val="100000"/>
              </a:lnSpc>
              <a:spcBef>
                <a:spcPts val="550"/>
              </a:spcBef>
              <a:spcAft>
                <a:spcPts val="0"/>
              </a:spcAft>
              <a:buSzPts val="1820"/>
              <a:buNone/>
            </a:pPr>
            <a:endParaRPr/>
          </a:p>
          <a:p>
            <a:pPr marL="457200" marR="0" lvl="0" indent="-339090" algn="l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ts val="1740"/>
              <a:buFont typeface="Noto Sans Symbols"/>
              <a:buChar char="◻"/>
            </a:pPr>
            <a:r>
              <a:rPr lang="en-US"/>
              <a:t>May try resubmitting with same evidence if no additional evidence available</a:t>
            </a:r>
            <a:endParaRPr/>
          </a:p>
          <a:p>
            <a:pPr marL="914400" lvl="1" indent="-344169" algn="l" rtl="0">
              <a:lnSpc>
                <a:spcPct val="100000"/>
              </a:lnSpc>
              <a:spcBef>
                <a:spcPts val="550"/>
              </a:spcBef>
              <a:spcAft>
                <a:spcPts val="0"/>
              </a:spcAft>
              <a:buSzPts val="1820"/>
              <a:buChar char="⬜"/>
            </a:pPr>
            <a:r>
              <a:rPr lang="en-US"/>
              <a:t>Be sure to include explanation for why this is the best evidence available</a:t>
            </a:r>
            <a:endParaRPr/>
          </a:p>
          <a:p>
            <a:pPr marL="914400" lvl="1" indent="-228599" algn="l" rtl="0">
              <a:lnSpc>
                <a:spcPct val="100000"/>
              </a:lnSpc>
              <a:spcBef>
                <a:spcPts val="550"/>
              </a:spcBef>
              <a:spcAft>
                <a:spcPts val="0"/>
              </a:spcAft>
              <a:buSzPts val="1820"/>
              <a:buNone/>
            </a:pPr>
            <a:endParaRPr/>
          </a:p>
          <a:p>
            <a:pPr marL="118110" lvl="0" indent="0" algn="l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SzPts val="1740"/>
              <a:buNone/>
            </a:pP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p23"/>
          <p:cNvSpPr txBox="1"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Questrial"/>
              <a:buNone/>
            </a:pPr>
            <a:r>
              <a:rPr lang="en-US"/>
              <a:t>If denial does cut off eligibility…</a:t>
            </a:r>
            <a:endParaRPr/>
          </a:p>
        </p:txBody>
      </p:sp>
      <p:sp>
        <p:nvSpPr>
          <p:cNvPr id="190" name="Google Shape;190;p23"/>
          <p:cNvSpPr txBox="1">
            <a:spLocks noGrp="1"/>
          </p:cNvSpPr>
          <p:nvPr>
            <p:ph type="sldNum" idx="12"/>
          </p:nvPr>
        </p:nvSpPr>
        <p:spPr>
          <a:xfrm>
            <a:off x="0" y="1272222"/>
            <a:ext cx="533400" cy="2444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9</a:t>
            </a:fld>
            <a:endParaRPr/>
          </a:p>
        </p:txBody>
      </p:sp>
      <p:sp>
        <p:nvSpPr>
          <p:cNvPr id="191" name="Google Shape;191;p23"/>
          <p:cNvSpPr txBox="1">
            <a:spLocks noGrp="1"/>
          </p:cNvSpPr>
          <p:nvPr>
            <p:ph type="body" idx="1"/>
          </p:nvPr>
        </p:nvSpPr>
        <p:spPr>
          <a:xfrm>
            <a:off x="612648" y="1600200"/>
            <a:ext cx="8153400" cy="449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marR="0" lvl="0" indent="-339090" algn="l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ts val="1740"/>
              <a:buFont typeface="Noto Sans Symbols"/>
              <a:buChar char="◻"/>
            </a:pPr>
            <a:r>
              <a:rPr lang="en-US" sz="2400"/>
              <a:t>File I-290B as motion to reconsider the fee waiver denial</a:t>
            </a:r>
            <a:endParaRPr/>
          </a:p>
          <a:p>
            <a:pPr marL="914400" lvl="1" indent="-344169" algn="l" rtl="0">
              <a:lnSpc>
                <a:spcPct val="100000"/>
              </a:lnSpc>
              <a:spcBef>
                <a:spcPts val="550"/>
              </a:spcBef>
              <a:spcAft>
                <a:spcPts val="0"/>
              </a:spcAft>
              <a:buSzPts val="1820"/>
              <a:buChar char="⬜"/>
            </a:pPr>
            <a:r>
              <a:rPr lang="en-US" sz="2400"/>
              <a:t>Appeals prohibited under 8 CFR 103.7(c)(2)</a:t>
            </a:r>
            <a:endParaRPr/>
          </a:p>
          <a:p>
            <a:pPr marL="1371600" lvl="2" indent="-338137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725"/>
              <a:buChar char="■"/>
            </a:pPr>
            <a:r>
              <a:rPr lang="en-US" sz="2400"/>
              <a:t>Try arguing legal error</a:t>
            </a:r>
            <a:endParaRPr/>
          </a:p>
          <a:p>
            <a:pPr marL="914400" lvl="1" indent="-344169" algn="l" rtl="0">
              <a:lnSpc>
                <a:spcPct val="100000"/>
              </a:lnSpc>
              <a:spcBef>
                <a:spcPts val="550"/>
              </a:spcBef>
              <a:spcAft>
                <a:spcPts val="0"/>
              </a:spcAft>
              <a:buSzPts val="1820"/>
              <a:buChar char="⬜"/>
            </a:pPr>
            <a:r>
              <a:rPr lang="en-US" sz="2400"/>
              <a:t>No prohibition on motions</a:t>
            </a:r>
            <a:endParaRPr/>
          </a:p>
          <a:p>
            <a:pPr marL="570231" lvl="1" indent="0" algn="l" rtl="0">
              <a:lnSpc>
                <a:spcPct val="100000"/>
              </a:lnSpc>
              <a:spcBef>
                <a:spcPts val="550"/>
              </a:spcBef>
              <a:spcAft>
                <a:spcPts val="0"/>
              </a:spcAft>
              <a:buSzPts val="1820"/>
              <a:buNone/>
            </a:pPr>
            <a:endParaRPr sz="2400"/>
          </a:p>
          <a:p>
            <a:pPr marL="457200" marR="0" lvl="0" indent="-339090" algn="l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ts val="1740"/>
              <a:buFont typeface="Noto Sans Symbols"/>
              <a:buChar char="◻"/>
            </a:pPr>
            <a:r>
              <a:rPr lang="en-US" sz="2400"/>
              <a:t>Preserve original filing date</a:t>
            </a:r>
            <a:endParaRPr/>
          </a:p>
          <a:p>
            <a:pPr marL="914400" lvl="1" indent="-344169" algn="l" rtl="0">
              <a:lnSpc>
                <a:spcPct val="100000"/>
              </a:lnSpc>
              <a:spcBef>
                <a:spcPts val="550"/>
              </a:spcBef>
              <a:spcAft>
                <a:spcPts val="0"/>
              </a:spcAft>
              <a:buSzPts val="1820"/>
              <a:buChar char="⬜"/>
            </a:pPr>
            <a:r>
              <a:rPr lang="en-US" sz="2400"/>
              <a:t>Motion to reconsider provides better equitable argument for preserving original filing date</a:t>
            </a:r>
            <a:endParaRPr/>
          </a:p>
          <a:p>
            <a:pPr marL="570231" lvl="1" indent="0" algn="l" rtl="0">
              <a:lnSpc>
                <a:spcPct val="100000"/>
              </a:lnSpc>
              <a:spcBef>
                <a:spcPts val="550"/>
              </a:spcBef>
              <a:spcAft>
                <a:spcPts val="0"/>
              </a:spcAft>
              <a:buSzPts val="1820"/>
              <a:buNone/>
            </a:pPr>
            <a:endParaRPr sz="2400"/>
          </a:p>
          <a:p>
            <a:pPr marL="457200" marR="0" lvl="0" indent="-339090" algn="l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ts val="1740"/>
              <a:buFont typeface="Noto Sans Symbols"/>
              <a:buChar char="◻"/>
            </a:pPr>
            <a:r>
              <a:rPr lang="en-US" sz="2400"/>
              <a:t>Let us know if you do this!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ASISTA">
  <a:themeElements>
    <a:clrScheme name="Genesis">
      <a:dk1>
        <a:srgbClr val="000000"/>
      </a:dk1>
      <a:lt1>
        <a:srgbClr val="FFFFFF"/>
      </a:lt1>
      <a:dk2>
        <a:srgbClr val="465466"/>
      </a:dk2>
      <a:lt2>
        <a:srgbClr val="BBD7F8"/>
      </a:lt2>
      <a:accent1>
        <a:srgbClr val="80B606"/>
      </a:accent1>
      <a:accent2>
        <a:srgbClr val="E29F1D"/>
      </a:accent2>
      <a:accent3>
        <a:srgbClr val="2397E2"/>
      </a:accent3>
      <a:accent4>
        <a:srgbClr val="35ACA2"/>
      </a:accent4>
      <a:accent5>
        <a:srgbClr val="5430BB"/>
      </a:accent5>
      <a:accent6>
        <a:srgbClr val="8D34E0"/>
      </a:accent6>
      <a:hlink>
        <a:srgbClr val="00B0F0"/>
      </a:hlink>
      <a:folHlink>
        <a:srgbClr val="0070C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ASISTA">
  <a:themeElements>
    <a:clrScheme name="Genesis">
      <a:dk1>
        <a:srgbClr val="000000"/>
      </a:dk1>
      <a:lt1>
        <a:srgbClr val="FFFFFF"/>
      </a:lt1>
      <a:dk2>
        <a:srgbClr val="465466"/>
      </a:dk2>
      <a:lt2>
        <a:srgbClr val="BBD7F8"/>
      </a:lt2>
      <a:accent1>
        <a:srgbClr val="80B606"/>
      </a:accent1>
      <a:accent2>
        <a:srgbClr val="E29F1D"/>
      </a:accent2>
      <a:accent3>
        <a:srgbClr val="2397E2"/>
      </a:accent3>
      <a:accent4>
        <a:srgbClr val="35ACA2"/>
      </a:accent4>
      <a:accent5>
        <a:srgbClr val="5430BB"/>
      </a:accent5>
      <a:accent6>
        <a:srgbClr val="8D34E0"/>
      </a:accent6>
      <a:hlink>
        <a:srgbClr val="00B0F0"/>
      </a:hlink>
      <a:folHlink>
        <a:srgbClr val="0070C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1698</Words>
  <Application>Microsoft Macintosh PowerPoint</Application>
  <PresentationFormat>On-screen Show (4:3)</PresentationFormat>
  <Paragraphs>318</Paragraphs>
  <Slides>39</Slides>
  <Notes>39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39</vt:i4>
      </vt:variant>
    </vt:vector>
  </HeadingPairs>
  <TitlesOfParts>
    <vt:vector size="42" baseType="lpstr">
      <vt:lpstr>Questrial</vt:lpstr>
      <vt:lpstr>ASISTA</vt:lpstr>
      <vt:lpstr>ASISTA</vt:lpstr>
      <vt:lpstr>HOT TOPICS IN U AND VAWA CASES</vt:lpstr>
      <vt:lpstr>Agenda</vt:lpstr>
      <vt:lpstr>Goals </vt:lpstr>
      <vt:lpstr>Fee Waiver Denials</vt:lpstr>
      <vt:lpstr>POLL</vt:lpstr>
      <vt:lpstr>POLL</vt:lpstr>
      <vt:lpstr>Fee Waiver Trends</vt:lpstr>
      <vt:lpstr>If denial does not cut off eligibility…</vt:lpstr>
      <vt:lpstr>If denial does cut off eligibility…</vt:lpstr>
      <vt:lpstr>Following up on denials</vt:lpstr>
      <vt:lpstr>Validity period of U nonimmigrant status</vt:lpstr>
      <vt:lpstr>The Problem: I-94 and I-797 conflict</vt:lpstr>
      <vt:lpstr>Regulations</vt:lpstr>
      <vt:lpstr>When does this matter?</vt:lpstr>
      <vt:lpstr>What should you do? </vt:lpstr>
      <vt:lpstr>What if the I-94 has already expired?</vt:lpstr>
      <vt:lpstr>What would you do?</vt:lpstr>
      <vt:lpstr>What if…</vt:lpstr>
      <vt:lpstr>Nunc pro tunc I-539s</vt:lpstr>
      <vt:lpstr>Police Reports</vt:lpstr>
      <vt:lpstr>POLL</vt:lpstr>
      <vt:lpstr>The Problem</vt:lpstr>
      <vt:lpstr>Arguments for Withholding </vt:lpstr>
      <vt:lpstr>Arguments for Submitting</vt:lpstr>
      <vt:lpstr>Discretionary Issues at Adjustment</vt:lpstr>
      <vt:lpstr>POLL</vt:lpstr>
      <vt:lpstr>The Problem</vt:lpstr>
      <vt:lpstr>Best Practices</vt:lpstr>
      <vt:lpstr>Troubleshooting Administrative Issues</vt:lpstr>
      <vt:lpstr>POLL</vt:lpstr>
      <vt:lpstr>Discussion: Solutions?</vt:lpstr>
      <vt:lpstr>Current Trends</vt:lpstr>
      <vt:lpstr>Missing RFE</vt:lpstr>
      <vt:lpstr>Missing RFE continued</vt:lpstr>
      <vt:lpstr>Missing Notices and EADs</vt:lpstr>
      <vt:lpstr>Document Lost by USCIS</vt:lpstr>
      <vt:lpstr>POLL</vt:lpstr>
      <vt:lpstr>Working with us</vt:lpstr>
      <vt:lpstr>Thank you!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HOT TOPICS IN U AND VAWA CASES</dc:title>
  <cp:lastModifiedBy>Maria Lazzarino</cp:lastModifiedBy>
  <cp:revision>3</cp:revision>
  <dcterms:modified xsi:type="dcterms:W3CDTF">2019-07-26T19:50:40Z</dcterms:modified>
</cp:coreProperties>
</file>