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handoutMasterIdLst>
    <p:handoutMasterId r:id="rId33"/>
  </p:handoutMasterIdLst>
  <p:sldIdLst>
    <p:sldId id="368" r:id="rId5"/>
    <p:sldId id="522" r:id="rId6"/>
    <p:sldId id="545" r:id="rId7"/>
    <p:sldId id="497" r:id="rId8"/>
    <p:sldId id="524" r:id="rId9"/>
    <p:sldId id="499" r:id="rId10"/>
    <p:sldId id="525" r:id="rId11"/>
    <p:sldId id="527" r:id="rId12"/>
    <p:sldId id="528" r:id="rId13"/>
    <p:sldId id="529" r:id="rId14"/>
    <p:sldId id="530" r:id="rId15"/>
    <p:sldId id="531" r:id="rId16"/>
    <p:sldId id="533" r:id="rId17"/>
    <p:sldId id="534" r:id="rId18"/>
    <p:sldId id="535" r:id="rId19"/>
    <p:sldId id="536" r:id="rId20"/>
    <p:sldId id="540" r:id="rId21"/>
    <p:sldId id="494" r:id="rId22"/>
    <p:sldId id="520" r:id="rId23"/>
    <p:sldId id="541" r:id="rId24"/>
    <p:sldId id="542" r:id="rId25"/>
    <p:sldId id="543" r:id="rId26"/>
    <p:sldId id="544" r:id="rId27"/>
    <p:sldId id="538" r:id="rId28"/>
    <p:sldId id="539" r:id="rId29"/>
    <p:sldId id="537" r:id="rId30"/>
    <p:sldId id="492" r:id="rId31"/>
  </p:sldIdLst>
  <p:sldSz cx="10972800" cy="8229600" type="B4JIS"/>
  <p:notesSz cx="6858000" cy="9144000"/>
  <p:defaultTextStyle>
    <a:defPPr>
      <a:defRPr lang="en-US"/>
    </a:defPPr>
    <a:lvl1pPr marL="0" algn="l" defTabSz="731520" rtl="0" eaLnBrk="1" latinLnBrk="0" hangingPunct="1">
      <a:defRPr sz="2880" kern="1200">
        <a:solidFill>
          <a:schemeClr val="tx1"/>
        </a:solidFill>
        <a:latin typeface="+mn-lt"/>
        <a:ea typeface="+mn-ea"/>
        <a:cs typeface="+mn-cs"/>
      </a:defRPr>
    </a:lvl1pPr>
    <a:lvl2pPr marL="731520" algn="l" defTabSz="731520" rtl="0" eaLnBrk="1" latinLnBrk="0" hangingPunct="1">
      <a:defRPr sz="2880" kern="1200">
        <a:solidFill>
          <a:schemeClr val="tx1"/>
        </a:solidFill>
        <a:latin typeface="+mn-lt"/>
        <a:ea typeface="+mn-ea"/>
        <a:cs typeface="+mn-cs"/>
      </a:defRPr>
    </a:lvl2pPr>
    <a:lvl3pPr marL="1463040" algn="l" defTabSz="731520" rtl="0" eaLnBrk="1" latinLnBrk="0" hangingPunct="1">
      <a:defRPr sz="2880" kern="1200">
        <a:solidFill>
          <a:schemeClr val="tx1"/>
        </a:solidFill>
        <a:latin typeface="+mn-lt"/>
        <a:ea typeface="+mn-ea"/>
        <a:cs typeface="+mn-cs"/>
      </a:defRPr>
    </a:lvl3pPr>
    <a:lvl4pPr marL="2194560" algn="l" defTabSz="731520" rtl="0" eaLnBrk="1" latinLnBrk="0" hangingPunct="1">
      <a:defRPr sz="2880" kern="1200">
        <a:solidFill>
          <a:schemeClr val="tx1"/>
        </a:solidFill>
        <a:latin typeface="+mn-lt"/>
        <a:ea typeface="+mn-ea"/>
        <a:cs typeface="+mn-cs"/>
      </a:defRPr>
    </a:lvl4pPr>
    <a:lvl5pPr marL="2926080" algn="l" defTabSz="731520" rtl="0" eaLnBrk="1" latinLnBrk="0" hangingPunct="1">
      <a:defRPr sz="2880" kern="1200">
        <a:solidFill>
          <a:schemeClr val="tx1"/>
        </a:solidFill>
        <a:latin typeface="+mn-lt"/>
        <a:ea typeface="+mn-ea"/>
        <a:cs typeface="+mn-cs"/>
      </a:defRPr>
    </a:lvl5pPr>
    <a:lvl6pPr marL="3657600" algn="l" defTabSz="731520" rtl="0" eaLnBrk="1" latinLnBrk="0" hangingPunct="1">
      <a:defRPr sz="2880" kern="1200">
        <a:solidFill>
          <a:schemeClr val="tx1"/>
        </a:solidFill>
        <a:latin typeface="+mn-lt"/>
        <a:ea typeface="+mn-ea"/>
        <a:cs typeface="+mn-cs"/>
      </a:defRPr>
    </a:lvl6pPr>
    <a:lvl7pPr marL="4389120" algn="l" defTabSz="731520" rtl="0" eaLnBrk="1" latinLnBrk="0" hangingPunct="1">
      <a:defRPr sz="2880" kern="1200">
        <a:solidFill>
          <a:schemeClr val="tx1"/>
        </a:solidFill>
        <a:latin typeface="+mn-lt"/>
        <a:ea typeface="+mn-ea"/>
        <a:cs typeface="+mn-cs"/>
      </a:defRPr>
    </a:lvl7pPr>
    <a:lvl8pPr marL="5120640" algn="l" defTabSz="731520" rtl="0" eaLnBrk="1" latinLnBrk="0" hangingPunct="1">
      <a:defRPr sz="2880" kern="1200">
        <a:solidFill>
          <a:schemeClr val="tx1"/>
        </a:solidFill>
        <a:latin typeface="+mn-lt"/>
        <a:ea typeface="+mn-ea"/>
        <a:cs typeface="+mn-cs"/>
      </a:defRPr>
    </a:lvl8pPr>
    <a:lvl9pPr marL="5852160" algn="l" defTabSz="731520" rtl="0" eaLnBrk="1" latinLnBrk="0" hangingPunct="1">
      <a:defRPr sz="2880" kern="1200">
        <a:solidFill>
          <a:schemeClr val="tx1"/>
        </a:solidFill>
        <a:latin typeface="+mn-lt"/>
        <a:ea typeface="+mn-ea"/>
        <a:cs typeface="+mn-cs"/>
      </a:defRPr>
    </a:lvl9pPr>
  </p:defaultTextStyle>
  <p:extLst>
    <p:ext uri="{EFAFB233-063F-42B5-8137-9DF3F51BA10A}">
      <p15:sldGuideLst xmlns:p15="http://schemas.microsoft.com/office/powerpoint/2012/main">
        <p15:guide id="1" pos="3456" userDrawn="1">
          <p15:clr>
            <a:srgbClr val="A4A3A4"/>
          </p15:clr>
        </p15:guide>
        <p15:guide id="2" orient="horz" pos="25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1C2C"/>
    <a:srgbClr val="FFFFFF"/>
    <a:srgbClr val="1F497D"/>
    <a:srgbClr val="A31527"/>
    <a:srgbClr val="A21727"/>
    <a:srgbClr val="CC0000"/>
    <a:srgbClr val="B01C32"/>
    <a:srgbClr val="CCCDCC"/>
    <a:srgbClr val="EDEEED"/>
    <a:srgbClr val="872C9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02" autoAdjust="0"/>
    <p:restoredTop sz="92286" autoAdjust="0"/>
  </p:normalViewPr>
  <p:slideViewPr>
    <p:cSldViewPr snapToGrid="0" snapToObjects="1" showGuides="1">
      <p:cViewPr varScale="1">
        <p:scale>
          <a:sx n="100" d="100"/>
          <a:sy n="100" d="100"/>
        </p:scale>
        <p:origin x="1216" y="160"/>
      </p:cViewPr>
      <p:guideLst>
        <p:guide pos="3456"/>
        <p:guide orient="horz"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4B8A31-2B9F-A94B-A2CC-00F18DA57334}" type="datetimeFigureOut">
              <a:rPr lang="en-US" smtClean="0"/>
              <a:pPr/>
              <a:t>12/11/25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0F604B-6C0D-8446-A61A-2AA75F371917}" type="slidenum">
              <a:rPr lang="en-US" smtClean="0"/>
              <a:pPr/>
              <a:t>‹#›</a:t>
            </a:fld>
            <a:endParaRPr lang="en-US"/>
          </a:p>
        </p:txBody>
      </p:sp>
    </p:spTree>
    <p:extLst>
      <p:ext uri="{BB962C8B-B14F-4D97-AF65-F5344CB8AC3E}">
        <p14:creationId xmlns:p14="http://schemas.microsoft.com/office/powerpoint/2010/main" val="1320943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EC66E-FACF-7F40-AACA-BA49429FF6B3}" type="datetimeFigureOut">
              <a:rPr lang="en-US" smtClean="0"/>
              <a:pPr/>
              <a:t>12/11/25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BDDD1B-7981-514B-B211-D97C9422D57B}" type="slidenum">
              <a:rPr lang="en-US" smtClean="0"/>
              <a:pPr/>
              <a:t>‹#›</a:t>
            </a:fld>
            <a:endParaRPr lang="en-US"/>
          </a:p>
        </p:txBody>
      </p:sp>
    </p:spTree>
    <p:extLst>
      <p:ext uri="{BB962C8B-B14F-4D97-AF65-F5344CB8AC3E}">
        <p14:creationId xmlns:p14="http://schemas.microsoft.com/office/powerpoint/2010/main" val="1375952119"/>
      </p:ext>
    </p:extLst>
  </p:cSld>
  <p:clrMap bg1="lt1" tx1="dk1" bg2="lt2" tx2="dk2" accent1="accent1" accent2="accent2" accent3="accent3" accent4="accent4" accent5="accent5" accent6="accent6" hlink="hlink" folHlink="folHlink"/>
  <p:notesStyle>
    <a:lvl1pPr marL="0" algn="l" defTabSz="731520" rtl="0" eaLnBrk="1" latinLnBrk="0" hangingPunct="1">
      <a:defRPr sz="1920" kern="1200">
        <a:solidFill>
          <a:schemeClr val="tx1"/>
        </a:solidFill>
        <a:latin typeface="+mn-lt"/>
        <a:ea typeface="+mn-ea"/>
        <a:cs typeface="+mn-cs"/>
      </a:defRPr>
    </a:lvl1pPr>
    <a:lvl2pPr marL="731520" algn="l" defTabSz="731520" rtl="0" eaLnBrk="1" latinLnBrk="0" hangingPunct="1">
      <a:defRPr sz="1920" kern="1200">
        <a:solidFill>
          <a:schemeClr val="tx1"/>
        </a:solidFill>
        <a:latin typeface="+mn-lt"/>
        <a:ea typeface="+mn-ea"/>
        <a:cs typeface="+mn-cs"/>
      </a:defRPr>
    </a:lvl2pPr>
    <a:lvl3pPr marL="1463040" algn="l" defTabSz="731520" rtl="0" eaLnBrk="1" latinLnBrk="0" hangingPunct="1">
      <a:defRPr sz="1920" kern="1200">
        <a:solidFill>
          <a:schemeClr val="tx1"/>
        </a:solidFill>
        <a:latin typeface="+mn-lt"/>
        <a:ea typeface="+mn-ea"/>
        <a:cs typeface="+mn-cs"/>
      </a:defRPr>
    </a:lvl3pPr>
    <a:lvl4pPr marL="2194560" algn="l" defTabSz="731520" rtl="0" eaLnBrk="1" latinLnBrk="0" hangingPunct="1">
      <a:defRPr sz="1920" kern="1200">
        <a:solidFill>
          <a:schemeClr val="tx1"/>
        </a:solidFill>
        <a:latin typeface="+mn-lt"/>
        <a:ea typeface="+mn-ea"/>
        <a:cs typeface="+mn-cs"/>
      </a:defRPr>
    </a:lvl4pPr>
    <a:lvl5pPr marL="2926080" algn="l" defTabSz="731520" rtl="0" eaLnBrk="1" latinLnBrk="0" hangingPunct="1">
      <a:defRPr sz="1920" kern="1200">
        <a:solidFill>
          <a:schemeClr val="tx1"/>
        </a:solidFill>
        <a:latin typeface="+mn-lt"/>
        <a:ea typeface="+mn-ea"/>
        <a:cs typeface="+mn-cs"/>
      </a:defRPr>
    </a:lvl5pPr>
    <a:lvl6pPr marL="3657600" algn="l" defTabSz="731520" rtl="0" eaLnBrk="1" latinLnBrk="0" hangingPunct="1">
      <a:defRPr sz="1920" kern="1200">
        <a:solidFill>
          <a:schemeClr val="tx1"/>
        </a:solidFill>
        <a:latin typeface="+mn-lt"/>
        <a:ea typeface="+mn-ea"/>
        <a:cs typeface="+mn-cs"/>
      </a:defRPr>
    </a:lvl6pPr>
    <a:lvl7pPr marL="4389120" algn="l" defTabSz="731520" rtl="0" eaLnBrk="1" latinLnBrk="0" hangingPunct="1">
      <a:defRPr sz="1920" kern="1200">
        <a:solidFill>
          <a:schemeClr val="tx1"/>
        </a:solidFill>
        <a:latin typeface="+mn-lt"/>
        <a:ea typeface="+mn-ea"/>
        <a:cs typeface="+mn-cs"/>
      </a:defRPr>
    </a:lvl7pPr>
    <a:lvl8pPr marL="5120640" algn="l" defTabSz="731520" rtl="0" eaLnBrk="1" latinLnBrk="0" hangingPunct="1">
      <a:defRPr sz="1920" kern="1200">
        <a:solidFill>
          <a:schemeClr val="tx1"/>
        </a:solidFill>
        <a:latin typeface="+mn-lt"/>
        <a:ea typeface="+mn-ea"/>
        <a:cs typeface="+mn-cs"/>
      </a:defRPr>
    </a:lvl8pPr>
    <a:lvl9pPr marL="5852160" algn="l" defTabSz="731520" rtl="0" eaLnBrk="1" latinLnBrk="0" hangingPunct="1">
      <a:defRPr sz="192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BDDD1B-7981-514B-B211-D97C9422D57B}" type="slidenum">
              <a:rPr lang="en-US" smtClean="0"/>
              <a:pPr/>
              <a:t>1</a:t>
            </a:fld>
            <a:endParaRPr lang="en-US"/>
          </a:p>
        </p:txBody>
      </p:sp>
    </p:spTree>
    <p:extLst>
      <p:ext uri="{BB962C8B-B14F-4D97-AF65-F5344CB8AC3E}">
        <p14:creationId xmlns:p14="http://schemas.microsoft.com/office/powerpoint/2010/main" val="30810826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4" name="Straight Connector 3"/>
          <p:cNvCxnSpPr/>
          <p:nvPr userDrawn="1"/>
        </p:nvCxnSpPr>
        <p:spPr>
          <a:xfrm flipV="1">
            <a:off x="1754388" y="3489325"/>
            <a:ext cx="7464029" cy="6350"/>
          </a:xfrm>
          <a:prstGeom prst="line">
            <a:avLst/>
          </a:prstGeom>
          <a:ln w="3175" cmpd="sng">
            <a:solidFill>
              <a:srgbClr val="B01C32"/>
            </a:soli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7879E20A-94BE-BA40-BF54-E6049A700C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7122" y="2571496"/>
            <a:ext cx="2259596" cy="593144"/>
          </a:xfrm>
          <a:prstGeom prst="rect">
            <a:avLst/>
          </a:prstGeom>
        </p:spPr>
      </p:pic>
      <p:sp>
        <p:nvSpPr>
          <p:cNvPr id="9" name="Title 1">
            <a:extLst>
              <a:ext uri="{FF2B5EF4-FFF2-40B4-BE49-F238E27FC236}">
                <a16:creationId xmlns:a16="http://schemas.microsoft.com/office/drawing/2014/main" id="{45F66D3A-111A-2D44-965C-A6D002B16194}"/>
              </a:ext>
            </a:extLst>
          </p:cNvPr>
          <p:cNvSpPr>
            <a:spLocks noGrp="1"/>
          </p:cNvSpPr>
          <p:nvPr>
            <p:ph type="ctrTitle"/>
          </p:nvPr>
        </p:nvSpPr>
        <p:spPr>
          <a:xfrm>
            <a:off x="822960" y="3597358"/>
            <a:ext cx="9326880" cy="1764030"/>
          </a:xfrm>
          <a:prstGeom prst="rect">
            <a:avLst/>
          </a:prstGeom>
        </p:spPr>
        <p:txBody>
          <a:bodyPr>
            <a:normAutofit/>
          </a:bodyPr>
          <a:lstStyle>
            <a:lvl1pPr algn="ctr">
              <a:defRPr sz="4200" baseline="0">
                <a:solidFill>
                  <a:schemeClr val="tx1">
                    <a:lumMod val="65000"/>
                    <a:lumOff val="35000"/>
                  </a:schemeClr>
                </a:solidFill>
                <a:latin typeface="Century Gothic Bold" charset="0"/>
              </a:defRPr>
            </a:lvl1pPr>
          </a:lstStyle>
          <a:p>
            <a:r>
              <a:rPr lang="en-US" dirty="0"/>
              <a:t>Click to edit Master title style</a:t>
            </a:r>
          </a:p>
        </p:txBody>
      </p:sp>
      <p:sp>
        <p:nvSpPr>
          <p:cNvPr id="10" name="Subtitle 2">
            <a:extLst>
              <a:ext uri="{FF2B5EF4-FFF2-40B4-BE49-F238E27FC236}">
                <a16:creationId xmlns:a16="http://schemas.microsoft.com/office/drawing/2014/main" id="{42422F50-23C8-204E-A4D5-934CB5640DFF}"/>
              </a:ext>
            </a:extLst>
          </p:cNvPr>
          <p:cNvSpPr>
            <a:spLocks noGrp="1"/>
          </p:cNvSpPr>
          <p:nvPr>
            <p:ph type="subTitle" idx="1" hasCustomPrompt="1"/>
          </p:nvPr>
        </p:nvSpPr>
        <p:spPr>
          <a:xfrm>
            <a:off x="1645920" y="4925167"/>
            <a:ext cx="7680960" cy="247410"/>
          </a:xfrm>
          <a:prstGeom prst="rect">
            <a:avLst/>
          </a:prstGeom>
        </p:spPr>
        <p:txBody>
          <a:bodyPr>
            <a:normAutofit/>
          </a:bodyPr>
          <a:lstStyle>
            <a:lvl1pPr marL="0" indent="0" algn="ctr">
              <a:buNone/>
              <a:defRPr sz="1200" cap="all" baseline="0">
                <a:solidFill>
                  <a:srgbClr val="B01C32"/>
                </a:solidFill>
                <a:latin typeface="Century Gothic Bold Italic" charset="0"/>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dirty="0"/>
              <a:t>Click to edit PRESENTER NAME</a:t>
            </a:r>
          </a:p>
        </p:txBody>
      </p:sp>
      <p:sp>
        <p:nvSpPr>
          <p:cNvPr id="19" name="TextBox 18">
            <a:extLst>
              <a:ext uri="{FF2B5EF4-FFF2-40B4-BE49-F238E27FC236}">
                <a16:creationId xmlns:a16="http://schemas.microsoft.com/office/drawing/2014/main" id="{D3EB228E-5D37-DE42-BA31-374665E6906E}"/>
              </a:ext>
            </a:extLst>
          </p:cNvPr>
          <p:cNvSpPr txBox="1"/>
          <p:nvPr userDrawn="1"/>
        </p:nvSpPr>
        <p:spPr>
          <a:xfrm>
            <a:off x="7846017" y="7857642"/>
            <a:ext cx="2807115" cy="230832"/>
          </a:xfrm>
          <a:prstGeom prst="rect">
            <a:avLst/>
          </a:prstGeom>
          <a:noFill/>
        </p:spPr>
        <p:txBody>
          <a:bodyPr wrap="square">
            <a:spAutoFit/>
          </a:bodyPr>
          <a:lstStyle/>
          <a:p>
            <a:pPr algn="r" eaLnBrk="1" hangingPunct="1">
              <a:defRPr/>
            </a:pPr>
            <a:r>
              <a:rPr lang="de-DE" sz="900" b="1" spc="225" baseline="0" dirty="0">
                <a:solidFill>
                  <a:srgbClr val="A21727"/>
                </a:solidFill>
                <a:latin typeface="Century Gothic" charset="0"/>
                <a:ea typeface="Century Gothic" charset="0"/>
                <a:cs typeface="Century Gothic" charset="0"/>
              </a:rPr>
              <a:t>©</a:t>
            </a:r>
            <a:r>
              <a:rPr lang="en-US" sz="900" b="1" spc="225" baseline="0" dirty="0">
                <a:solidFill>
                  <a:srgbClr val="A21727"/>
                </a:solidFill>
                <a:latin typeface="Century Gothic" charset="0"/>
                <a:ea typeface="Century Gothic" charset="0"/>
                <a:cs typeface="Century Gothic" charset="0"/>
              </a:rPr>
              <a:t>UNIVERSITY OF UTAH HEALTH</a:t>
            </a:r>
            <a:endParaRPr lang="en-US" sz="900" b="1" spc="225" dirty="0">
              <a:solidFill>
                <a:srgbClr val="A21727"/>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29901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bg>
      <p:bgPr>
        <a:gradFill>
          <a:gsLst>
            <a:gs pos="60000">
              <a:schemeClr val="tx1">
                <a:lumMod val="80000"/>
                <a:lumOff val="20000"/>
              </a:schemeClr>
            </a:gs>
            <a:gs pos="100000">
              <a:srgbClr val="1E1E1E"/>
            </a:gs>
          </a:gsLst>
          <a:path path="circle">
            <a:fillToRect l="50000" t="50000" r="50000" b="50000"/>
          </a:path>
        </a:gradFill>
        <a:effectLst/>
      </p:bgPr>
    </p:bg>
    <p:spTree>
      <p:nvGrpSpPr>
        <p:cNvPr id="1" name=""/>
        <p:cNvGrpSpPr/>
        <p:nvPr/>
      </p:nvGrpSpPr>
      <p:grpSpPr>
        <a:xfrm>
          <a:off x="0" y="0"/>
          <a:ext cx="0" cy="0"/>
          <a:chOff x="0" y="0"/>
          <a:chExt cx="0" cy="0"/>
        </a:xfrm>
      </p:grpSpPr>
      <p:pic>
        <p:nvPicPr>
          <p:cNvPr id="18" name="Picture 3" descr="U Health_horizontal_white.eps"/>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0375" y="7717057"/>
            <a:ext cx="1335024" cy="34747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0" hasCustomPrompt="1"/>
          </p:nvPr>
        </p:nvSpPr>
        <p:spPr>
          <a:xfrm>
            <a:off x="676547" y="3465512"/>
            <a:ext cx="9629775" cy="1371600"/>
          </a:xfrm>
          <a:prstGeom prst="rect">
            <a:avLst/>
          </a:prstGeom>
        </p:spPr>
        <p:txBody>
          <a:bodyPr/>
          <a:lstStyle>
            <a:lvl1pPr marL="0" indent="0">
              <a:buNone/>
              <a:defRPr>
                <a:solidFill>
                  <a:schemeClr val="bg1"/>
                </a:solidFill>
              </a:defRPr>
            </a:lvl1pPr>
          </a:lstStyle>
          <a:p>
            <a:pPr lvl="0"/>
            <a:r>
              <a:rPr lang="en-US" dirty="0"/>
              <a:t>"Click to edit Master text styles”</a:t>
            </a:r>
          </a:p>
        </p:txBody>
      </p:sp>
      <p:sp>
        <p:nvSpPr>
          <p:cNvPr id="11" name="Text Placeholder 10"/>
          <p:cNvSpPr>
            <a:spLocks noGrp="1"/>
          </p:cNvSpPr>
          <p:nvPr>
            <p:ph type="body" sz="quarter" idx="11" hasCustomPrompt="1"/>
          </p:nvPr>
        </p:nvSpPr>
        <p:spPr>
          <a:xfrm>
            <a:off x="5491162" y="5106988"/>
            <a:ext cx="4814888" cy="366712"/>
          </a:xfrm>
          <a:prstGeom prst="rect">
            <a:avLst/>
          </a:prstGeom>
        </p:spPr>
        <p:txBody>
          <a:bodyPr>
            <a:normAutofit/>
          </a:bodyPr>
          <a:lstStyle>
            <a:lvl1pPr marL="0" indent="0" algn="r">
              <a:buNone/>
              <a:defRPr sz="1800" b="0" i="1">
                <a:solidFill>
                  <a:schemeClr val="bg1"/>
                </a:solidFill>
                <a:latin typeface="Century Gothic" charset="0"/>
                <a:ea typeface="Century Gothic" charset="0"/>
                <a:cs typeface="Century Gothic" charset="0"/>
              </a:defRPr>
            </a:lvl1pPr>
          </a:lstStyle>
          <a:p>
            <a:pPr lvl="0"/>
            <a:r>
              <a:rPr lang="en-US" dirty="0"/>
              <a:t>CLICK TO EDIT MASTER TEXT STYLES</a:t>
            </a:r>
          </a:p>
        </p:txBody>
      </p:sp>
      <p:sp>
        <p:nvSpPr>
          <p:cNvPr id="19" name="Rectangle 18"/>
          <p:cNvSpPr/>
          <p:nvPr userDrawn="1"/>
        </p:nvSpPr>
        <p:spPr>
          <a:xfrm>
            <a:off x="0" y="1"/>
            <a:ext cx="95250" cy="8229600"/>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02" eaLnBrk="1" fontAlgn="auto" hangingPunct="1">
              <a:spcBef>
                <a:spcPts val="0"/>
              </a:spcBef>
              <a:spcAft>
                <a:spcPts val="0"/>
              </a:spcAft>
              <a:defRPr/>
            </a:pPr>
            <a:endParaRPr lang="en-US" sz="4608"/>
          </a:p>
        </p:txBody>
      </p:sp>
      <p:sp>
        <p:nvSpPr>
          <p:cNvPr id="17" name="Text Placeholder 17">
            <a:extLst>
              <a:ext uri="{FF2B5EF4-FFF2-40B4-BE49-F238E27FC236}">
                <a16:creationId xmlns:a16="http://schemas.microsoft.com/office/drawing/2014/main" id="{588279F0-1413-BE44-BB96-CB42EF008AF7}"/>
              </a:ext>
            </a:extLst>
          </p:cNvPr>
          <p:cNvSpPr>
            <a:spLocks noGrp="1"/>
          </p:cNvSpPr>
          <p:nvPr>
            <p:ph type="body" sz="quarter" idx="12" hasCustomPrompt="1"/>
          </p:nvPr>
        </p:nvSpPr>
        <p:spPr>
          <a:xfrm>
            <a:off x="1944573" y="7866925"/>
            <a:ext cx="893365" cy="304800"/>
          </a:xfrm>
          <a:prstGeom prst="rect">
            <a:avLst/>
          </a:prstGeom>
        </p:spPr>
        <p:txBody>
          <a:bodyPr/>
          <a:lstStyle>
            <a:lvl1pPr marL="0" indent="0">
              <a:buNone/>
              <a:defRPr sz="900" b="1" i="0" spc="150" baseline="0">
                <a:solidFill>
                  <a:schemeClr val="bg1"/>
                </a:solidFill>
              </a:defRPr>
            </a:lvl1pPr>
          </a:lstStyle>
          <a:p>
            <a:pPr lvl="0"/>
            <a:r>
              <a:rPr lang="en-US" dirty="0"/>
              <a:t>@HANDLE</a:t>
            </a:r>
          </a:p>
        </p:txBody>
      </p:sp>
      <p:sp>
        <p:nvSpPr>
          <p:cNvPr id="21" name="Text Placeholder 17">
            <a:extLst>
              <a:ext uri="{FF2B5EF4-FFF2-40B4-BE49-F238E27FC236}">
                <a16:creationId xmlns:a16="http://schemas.microsoft.com/office/drawing/2014/main" id="{A6E267FA-96CD-F149-813D-10F702A78854}"/>
              </a:ext>
            </a:extLst>
          </p:cNvPr>
          <p:cNvSpPr>
            <a:spLocks noGrp="1"/>
          </p:cNvSpPr>
          <p:nvPr>
            <p:ph type="body" sz="quarter" idx="13" hasCustomPrompt="1"/>
          </p:nvPr>
        </p:nvSpPr>
        <p:spPr>
          <a:xfrm>
            <a:off x="3107704" y="7866925"/>
            <a:ext cx="893365" cy="304800"/>
          </a:xfrm>
          <a:prstGeom prst="rect">
            <a:avLst/>
          </a:prstGeom>
        </p:spPr>
        <p:txBody>
          <a:bodyPr/>
          <a:lstStyle>
            <a:lvl1pPr marL="0" indent="0">
              <a:buNone/>
              <a:defRPr sz="900" b="1" i="0" spc="150" baseline="0">
                <a:solidFill>
                  <a:schemeClr val="bg1"/>
                </a:solidFill>
              </a:defRPr>
            </a:lvl1pPr>
          </a:lstStyle>
          <a:p>
            <a:pPr lvl="0"/>
            <a:r>
              <a:rPr lang="en-US" dirty="0"/>
              <a:t>HASHTAG</a:t>
            </a:r>
          </a:p>
        </p:txBody>
      </p:sp>
      <p:sp>
        <p:nvSpPr>
          <p:cNvPr id="22" name="Text Placeholder 17">
            <a:extLst>
              <a:ext uri="{FF2B5EF4-FFF2-40B4-BE49-F238E27FC236}">
                <a16:creationId xmlns:a16="http://schemas.microsoft.com/office/drawing/2014/main" id="{4E087E5B-8CE3-D84F-87ED-068C09827F23}"/>
              </a:ext>
            </a:extLst>
          </p:cNvPr>
          <p:cNvSpPr>
            <a:spLocks noGrp="1"/>
          </p:cNvSpPr>
          <p:nvPr>
            <p:ph type="body" sz="quarter" idx="14" hasCustomPrompt="1"/>
          </p:nvPr>
        </p:nvSpPr>
        <p:spPr>
          <a:xfrm>
            <a:off x="4270836" y="7866925"/>
            <a:ext cx="893365" cy="304800"/>
          </a:xfrm>
          <a:prstGeom prst="rect">
            <a:avLst/>
          </a:prstGeom>
        </p:spPr>
        <p:txBody>
          <a:bodyPr/>
          <a:lstStyle>
            <a:lvl1pPr marL="0" indent="0">
              <a:buNone/>
              <a:defRPr sz="900" b="1" i="0" spc="150" baseline="0">
                <a:solidFill>
                  <a:schemeClr val="bg1"/>
                </a:solidFill>
              </a:defRPr>
            </a:lvl1pPr>
          </a:lstStyle>
          <a:p>
            <a:pPr lvl="0"/>
            <a:r>
              <a:rPr lang="en-US" dirty="0"/>
              <a:t>MISC</a:t>
            </a:r>
          </a:p>
        </p:txBody>
      </p:sp>
      <p:cxnSp>
        <p:nvCxnSpPr>
          <p:cNvPr id="23" name="Straight Connector 22">
            <a:extLst>
              <a:ext uri="{FF2B5EF4-FFF2-40B4-BE49-F238E27FC236}">
                <a16:creationId xmlns:a16="http://schemas.microsoft.com/office/drawing/2014/main" id="{37122EAA-0E2E-334C-8FD7-F7152351DF1D}"/>
              </a:ext>
            </a:extLst>
          </p:cNvPr>
          <p:cNvCxnSpPr/>
          <p:nvPr userDrawn="1"/>
        </p:nvCxnSpPr>
        <p:spPr>
          <a:xfrm>
            <a:off x="1932385" y="7856538"/>
            <a:ext cx="9545240"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4" name="Text Placeholder 16">
            <a:extLst>
              <a:ext uri="{FF2B5EF4-FFF2-40B4-BE49-F238E27FC236}">
                <a16:creationId xmlns:a16="http://schemas.microsoft.com/office/drawing/2014/main" id="{C46318F0-0337-6543-A959-E460F34C9A72}"/>
              </a:ext>
            </a:extLst>
          </p:cNvPr>
          <p:cNvSpPr>
            <a:spLocks noGrp="1"/>
          </p:cNvSpPr>
          <p:nvPr>
            <p:ph type="body" sz="quarter" idx="16" hasCustomPrompt="1"/>
          </p:nvPr>
        </p:nvSpPr>
        <p:spPr>
          <a:xfrm>
            <a:off x="5164201" y="7486650"/>
            <a:ext cx="5808600" cy="369888"/>
          </a:xfrm>
          <a:prstGeom prst="rect">
            <a:avLst/>
          </a:prstGeom>
        </p:spPr>
        <p:txBody>
          <a:bodyPr/>
          <a:lstStyle>
            <a:lvl1pPr marL="0" indent="0">
              <a:buNone/>
              <a:defRPr sz="900" baseline="0">
                <a:solidFill>
                  <a:schemeClr val="bg1"/>
                </a:solidFill>
              </a:defRPr>
            </a:lvl1pPr>
          </a:lstStyle>
          <a:p>
            <a:pPr lvl="0"/>
            <a:r>
              <a:rPr lang="en-US" dirty="0"/>
              <a:t>Source:</a:t>
            </a:r>
          </a:p>
        </p:txBody>
      </p:sp>
      <p:sp>
        <p:nvSpPr>
          <p:cNvPr id="25" name="TextBox 24">
            <a:extLst>
              <a:ext uri="{FF2B5EF4-FFF2-40B4-BE49-F238E27FC236}">
                <a16:creationId xmlns:a16="http://schemas.microsoft.com/office/drawing/2014/main" id="{E0594BCC-9AC9-B541-A6EA-15BF0043F44B}"/>
              </a:ext>
            </a:extLst>
          </p:cNvPr>
          <p:cNvSpPr txBox="1"/>
          <p:nvPr userDrawn="1"/>
        </p:nvSpPr>
        <p:spPr>
          <a:xfrm>
            <a:off x="7846017" y="7857642"/>
            <a:ext cx="2807115" cy="230832"/>
          </a:xfrm>
          <a:prstGeom prst="rect">
            <a:avLst/>
          </a:prstGeom>
          <a:noFill/>
        </p:spPr>
        <p:txBody>
          <a:bodyPr wrap="square">
            <a:spAutoFit/>
          </a:bodyPr>
          <a:lstStyle/>
          <a:p>
            <a:pPr algn="r" eaLnBrk="1" hangingPunct="1">
              <a:defRPr/>
            </a:pPr>
            <a:r>
              <a:rPr lang="de-DE" sz="900" b="1" spc="225" baseline="0" dirty="0">
                <a:solidFill>
                  <a:schemeClr val="bg1"/>
                </a:solidFill>
                <a:latin typeface="Century Gothic" charset="0"/>
                <a:ea typeface="Century Gothic" charset="0"/>
                <a:cs typeface="Century Gothic" charset="0"/>
              </a:rPr>
              <a:t>©</a:t>
            </a:r>
            <a:r>
              <a:rPr lang="en-US" sz="900" b="1" spc="225" baseline="0" dirty="0">
                <a:solidFill>
                  <a:schemeClr val="bg1"/>
                </a:solidFill>
                <a:latin typeface="Century Gothic" charset="0"/>
                <a:ea typeface="Century Gothic" charset="0"/>
                <a:cs typeface="Century Gothic" charset="0"/>
              </a:rPr>
              <a:t>UNIVERSITY OF UTAH HEALTH</a:t>
            </a:r>
            <a:endParaRPr lang="en-US" sz="900" b="1" spc="225" dirty="0">
              <a:solidFill>
                <a:schemeClr val="bg1"/>
              </a:solidFill>
              <a:latin typeface="Century Gothic" charset="0"/>
              <a:ea typeface="Century Gothic" charset="0"/>
              <a:cs typeface="Century Gothic"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nsition Slide 1">
    <p:bg>
      <p:bgPr>
        <a:gradFill flip="none" rotWithShape="1">
          <a:gsLst>
            <a:gs pos="0">
              <a:srgbClr val="A21727">
                <a:lumMod val="96000"/>
                <a:lumOff val="4000"/>
              </a:srgbClr>
            </a:gs>
            <a:gs pos="100000">
              <a:srgbClr val="A21727"/>
            </a:gs>
          </a:gsLst>
          <a:path path="circle">
            <a:fillToRect l="50000" t="50000" r="50000" b="50000"/>
          </a:path>
          <a:tileRect/>
        </a:gradFill>
        <a:effectLst/>
      </p:bgPr>
    </p:bg>
    <p:spTree>
      <p:nvGrpSpPr>
        <p:cNvPr id="1" name=""/>
        <p:cNvGrpSpPr/>
        <p:nvPr/>
      </p:nvGrpSpPr>
      <p:grpSpPr>
        <a:xfrm>
          <a:off x="0" y="0"/>
          <a:ext cx="0" cy="0"/>
          <a:chOff x="0" y="0"/>
          <a:chExt cx="0" cy="0"/>
        </a:xfrm>
      </p:grpSpPr>
      <p:cxnSp>
        <p:nvCxnSpPr>
          <p:cNvPr id="4" name="Straight Connector 3"/>
          <p:cNvCxnSpPr/>
          <p:nvPr userDrawn="1"/>
        </p:nvCxnSpPr>
        <p:spPr>
          <a:xfrm flipV="1">
            <a:off x="2725341" y="4733925"/>
            <a:ext cx="5486400" cy="635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1D4EA94B-4972-E642-83B1-ADFA9CC6FCC6}"/>
              </a:ext>
            </a:extLst>
          </p:cNvPr>
          <p:cNvSpPr txBox="1"/>
          <p:nvPr userDrawn="1"/>
        </p:nvSpPr>
        <p:spPr>
          <a:xfrm>
            <a:off x="7846017" y="7857642"/>
            <a:ext cx="2807115" cy="230832"/>
          </a:xfrm>
          <a:prstGeom prst="rect">
            <a:avLst/>
          </a:prstGeom>
          <a:noFill/>
        </p:spPr>
        <p:txBody>
          <a:bodyPr wrap="square">
            <a:spAutoFit/>
          </a:bodyPr>
          <a:lstStyle/>
          <a:p>
            <a:pPr algn="r" eaLnBrk="1" hangingPunct="1">
              <a:defRPr/>
            </a:pPr>
            <a:r>
              <a:rPr lang="de-DE" sz="900" b="1" spc="225" baseline="0" dirty="0">
                <a:solidFill>
                  <a:schemeClr val="bg1"/>
                </a:solidFill>
                <a:latin typeface="Century Gothic" charset="0"/>
                <a:ea typeface="Century Gothic" charset="0"/>
                <a:cs typeface="Century Gothic" charset="0"/>
              </a:rPr>
              <a:t>©</a:t>
            </a:r>
            <a:r>
              <a:rPr lang="en-US" sz="900" b="1" spc="225" baseline="0" dirty="0">
                <a:solidFill>
                  <a:schemeClr val="bg1"/>
                </a:solidFill>
                <a:latin typeface="Century Gothic" charset="0"/>
                <a:ea typeface="Century Gothic" charset="0"/>
                <a:cs typeface="Century Gothic" charset="0"/>
              </a:rPr>
              <a:t>UNIVERSITY OF UTAH HEALTH</a:t>
            </a:r>
            <a:endParaRPr lang="en-US" sz="900" b="1" spc="225" dirty="0">
              <a:solidFill>
                <a:schemeClr val="bg1"/>
              </a:solidFill>
              <a:latin typeface="Century Gothic" charset="0"/>
              <a:ea typeface="Century Gothic" charset="0"/>
              <a:cs typeface="Century Gothic" charset="0"/>
            </a:endParaRPr>
          </a:p>
        </p:txBody>
      </p:sp>
      <p:sp>
        <p:nvSpPr>
          <p:cNvPr id="12" name="Text Placeholder 17">
            <a:extLst>
              <a:ext uri="{FF2B5EF4-FFF2-40B4-BE49-F238E27FC236}">
                <a16:creationId xmlns:a16="http://schemas.microsoft.com/office/drawing/2014/main" id="{35C89BE1-B994-4541-8F5E-6CEF87B48759}"/>
              </a:ext>
            </a:extLst>
          </p:cNvPr>
          <p:cNvSpPr>
            <a:spLocks noGrp="1"/>
          </p:cNvSpPr>
          <p:nvPr>
            <p:ph type="body" sz="quarter" idx="11" hasCustomPrompt="1"/>
          </p:nvPr>
        </p:nvSpPr>
        <p:spPr>
          <a:xfrm>
            <a:off x="2096973" y="7857642"/>
            <a:ext cx="893365" cy="304800"/>
          </a:xfrm>
          <a:prstGeom prst="rect">
            <a:avLst/>
          </a:prstGeom>
        </p:spPr>
        <p:txBody>
          <a:bodyPr/>
          <a:lstStyle>
            <a:lvl1pPr marL="0" indent="0">
              <a:buNone/>
              <a:defRPr sz="900" b="1" i="0" spc="150" baseline="0">
                <a:solidFill>
                  <a:schemeClr val="bg1"/>
                </a:solidFill>
              </a:defRPr>
            </a:lvl1pPr>
          </a:lstStyle>
          <a:p>
            <a:pPr lvl="0"/>
            <a:r>
              <a:rPr lang="en-US" dirty="0"/>
              <a:t>@HANDLE</a:t>
            </a:r>
          </a:p>
        </p:txBody>
      </p:sp>
      <p:sp>
        <p:nvSpPr>
          <p:cNvPr id="13" name="Text Placeholder 17">
            <a:extLst>
              <a:ext uri="{FF2B5EF4-FFF2-40B4-BE49-F238E27FC236}">
                <a16:creationId xmlns:a16="http://schemas.microsoft.com/office/drawing/2014/main" id="{480E471C-2310-9E42-8633-CE85F72294BB}"/>
              </a:ext>
            </a:extLst>
          </p:cNvPr>
          <p:cNvSpPr>
            <a:spLocks noGrp="1"/>
          </p:cNvSpPr>
          <p:nvPr>
            <p:ph type="body" sz="quarter" idx="12" hasCustomPrompt="1"/>
          </p:nvPr>
        </p:nvSpPr>
        <p:spPr>
          <a:xfrm>
            <a:off x="3260104" y="7857642"/>
            <a:ext cx="893365" cy="304800"/>
          </a:xfrm>
          <a:prstGeom prst="rect">
            <a:avLst/>
          </a:prstGeom>
        </p:spPr>
        <p:txBody>
          <a:bodyPr/>
          <a:lstStyle>
            <a:lvl1pPr marL="0" indent="0">
              <a:buNone/>
              <a:defRPr sz="900" b="1" i="0" spc="150" baseline="0">
                <a:solidFill>
                  <a:schemeClr val="bg1"/>
                </a:solidFill>
              </a:defRPr>
            </a:lvl1pPr>
          </a:lstStyle>
          <a:p>
            <a:pPr lvl="0"/>
            <a:r>
              <a:rPr lang="en-US" dirty="0"/>
              <a:t>HASHTAG</a:t>
            </a:r>
          </a:p>
        </p:txBody>
      </p:sp>
      <p:sp>
        <p:nvSpPr>
          <p:cNvPr id="14" name="Text Placeholder 17">
            <a:extLst>
              <a:ext uri="{FF2B5EF4-FFF2-40B4-BE49-F238E27FC236}">
                <a16:creationId xmlns:a16="http://schemas.microsoft.com/office/drawing/2014/main" id="{E0623718-98EE-614F-90B6-3FF4AEE8FB1C}"/>
              </a:ext>
            </a:extLst>
          </p:cNvPr>
          <p:cNvSpPr>
            <a:spLocks noGrp="1"/>
          </p:cNvSpPr>
          <p:nvPr>
            <p:ph type="body" sz="quarter" idx="13" hasCustomPrompt="1"/>
          </p:nvPr>
        </p:nvSpPr>
        <p:spPr>
          <a:xfrm>
            <a:off x="4423236" y="7857642"/>
            <a:ext cx="893365" cy="304800"/>
          </a:xfrm>
          <a:prstGeom prst="rect">
            <a:avLst/>
          </a:prstGeom>
        </p:spPr>
        <p:txBody>
          <a:bodyPr/>
          <a:lstStyle>
            <a:lvl1pPr marL="0" indent="0">
              <a:buNone/>
              <a:defRPr sz="900" b="1" i="0" spc="150" baseline="0">
                <a:solidFill>
                  <a:schemeClr val="bg1"/>
                </a:solidFill>
              </a:defRPr>
            </a:lvl1pPr>
          </a:lstStyle>
          <a:p>
            <a:pPr lvl="0"/>
            <a:r>
              <a:rPr lang="en-US" dirty="0"/>
              <a:t>MISC</a:t>
            </a:r>
          </a:p>
        </p:txBody>
      </p:sp>
      <p:sp>
        <p:nvSpPr>
          <p:cNvPr id="16" name="Text Placeholder 8">
            <a:extLst>
              <a:ext uri="{FF2B5EF4-FFF2-40B4-BE49-F238E27FC236}">
                <a16:creationId xmlns:a16="http://schemas.microsoft.com/office/drawing/2014/main" id="{6869AC21-254E-E140-97CF-6E76614CFF52}"/>
              </a:ext>
            </a:extLst>
          </p:cNvPr>
          <p:cNvSpPr>
            <a:spLocks noGrp="1"/>
          </p:cNvSpPr>
          <p:nvPr>
            <p:ph type="body" sz="quarter" idx="10" hasCustomPrompt="1"/>
          </p:nvPr>
        </p:nvSpPr>
        <p:spPr>
          <a:xfrm>
            <a:off x="1819277" y="3150395"/>
            <a:ext cx="7315200" cy="1477024"/>
          </a:xfrm>
          <a:prstGeom prst="rect">
            <a:avLst/>
          </a:prstGeom>
        </p:spPr>
        <p:txBody>
          <a:bodyPr>
            <a:noAutofit/>
          </a:bodyPr>
          <a:lstStyle>
            <a:lvl1pPr marL="0" indent="0" algn="ctr">
              <a:buNone/>
              <a:defRPr sz="8000" b="0" i="0" spc="200" baseline="0">
                <a:solidFill>
                  <a:schemeClr val="bg1"/>
                </a:solidFill>
                <a:latin typeface="Century Gothic" charset="0"/>
                <a:ea typeface="Century Gothic" charset="0"/>
                <a:cs typeface="Century Gothic" charset="0"/>
              </a:defRPr>
            </a:lvl1pPr>
          </a:lstStyle>
          <a:p>
            <a:pPr lvl="0"/>
            <a:r>
              <a:rPr lang="en-US" dirty="0"/>
              <a:t>TITLE</a:t>
            </a:r>
          </a:p>
        </p:txBody>
      </p:sp>
      <p:pic>
        <p:nvPicPr>
          <p:cNvPr id="17" name="Picture 3" descr="U Health_horizontal_white.eps">
            <a:extLst>
              <a:ext uri="{FF2B5EF4-FFF2-40B4-BE49-F238E27FC236}">
                <a16:creationId xmlns:a16="http://schemas.microsoft.com/office/drawing/2014/main" id="{3A5686FB-A54D-154C-B262-819175A655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33864" y="5008563"/>
            <a:ext cx="2486025"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08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2">
    <p:bg>
      <p:bgPr>
        <a:solidFill>
          <a:schemeClr val="bg1"/>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a:grayscl/>
            <a:alphaModFix amt="30000"/>
            <a:extLst>
              <a:ext uri="{28A0092B-C50C-407E-A947-70E740481C1C}">
                <a14:useLocalDpi xmlns:a14="http://schemas.microsoft.com/office/drawing/2010/main" val="0"/>
              </a:ext>
            </a:extLst>
          </a:blip>
          <a:srcRect t="2729" r="3588" b="762"/>
          <a:stretch/>
        </p:blipFill>
        <p:spPr bwMode="auto">
          <a:xfrm>
            <a:off x="1" y="-8359"/>
            <a:ext cx="10972800" cy="8237960"/>
          </a:xfrm>
          <a:prstGeom prst="rect">
            <a:avLst/>
          </a:prstGeom>
          <a:noFill/>
          <a:ln>
            <a:noFill/>
          </a:ln>
          <a:extLst>
            <a:ext uri="{909E8E84-426E-40DD-AFC4-6F175D3DCCD1}">
              <a14:hiddenFill xmlns:a14="http://schemas.microsoft.com/office/drawing/2010/main">
                <a:solidFill>
                  <a:srgbClr val="FFFFFF">
                    <a:alpha val="3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userDrawn="1"/>
        </p:nvSpPr>
        <p:spPr>
          <a:xfrm>
            <a:off x="0" y="0"/>
            <a:ext cx="95250" cy="8302625"/>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02" eaLnBrk="1" fontAlgn="auto" hangingPunct="1">
              <a:spcBef>
                <a:spcPts val="0"/>
              </a:spcBef>
              <a:spcAft>
                <a:spcPts val="0"/>
              </a:spcAft>
              <a:defRPr/>
            </a:pPr>
            <a:endParaRPr lang="en-US" sz="4608"/>
          </a:p>
        </p:txBody>
      </p:sp>
      <p:cxnSp>
        <p:nvCxnSpPr>
          <p:cNvPr id="20" name="Straight Connector 19"/>
          <p:cNvCxnSpPr/>
          <p:nvPr userDrawn="1"/>
        </p:nvCxnSpPr>
        <p:spPr>
          <a:xfrm flipV="1">
            <a:off x="2725341" y="4733925"/>
            <a:ext cx="5486400" cy="6350"/>
          </a:xfrm>
          <a:prstGeom prst="line">
            <a:avLst/>
          </a:prstGeom>
          <a:ln w="3175" cmpd="sng">
            <a:solidFill>
              <a:srgbClr val="B01C3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7">
            <a:extLst>
              <a:ext uri="{FF2B5EF4-FFF2-40B4-BE49-F238E27FC236}">
                <a16:creationId xmlns:a16="http://schemas.microsoft.com/office/drawing/2014/main" id="{C24DC9AB-D6F9-5A46-ACDB-8BC683F76E9B}"/>
              </a:ext>
            </a:extLst>
          </p:cNvPr>
          <p:cNvSpPr>
            <a:spLocks noGrp="1"/>
          </p:cNvSpPr>
          <p:nvPr>
            <p:ph type="body" sz="quarter" idx="11" hasCustomPrompt="1"/>
          </p:nvPr>
        </p:nvSpPr>
        <p:spPr>
          <a:xfrm>
            <a:off x="1944573" y="7866925"/>
            <a:ext cx="893365" cy="304800"/>
          </a:xfrm>
          <a:prstGeom prst="rect">
            <a:avLst/>
          </a:prstGeom>
        </p:spPr>
        <p:txBody>
          <a:bodyPr/>
          <a:lstStyle>
            <a:lvl1pPr marL="0" indent="0">
              <a:buNone/>
              <a:defRPr sz="900" b="1" i="0" spc="150" baseline="0">
                <a:solidFill>
                  <a:srgbClr val="A21727"/>
                </a:solidFill>
              </a:defRPr>
            </a:lvl1pPr>
          </a:lstStyle>
          <a:p>
            <a:pPr lvl="0"/>
            <a:r>
              <a:rPr lang="en-US" dirty="0"/>
              <a:t>@HANDLE</a:t>
            </a:r>
          </a:p>
        </p:txBody>
      </p:sp>
      <p:sp>
        <p:nvSpPr>
          <p:cNvPr id="14" name="Text Placeholder 17">
            <a:extLst>
              <a:ext uri="{FF2B5EF4-FFF2-40B4-BE49-F238E27FC236}">
                <a16:creationId xmlns:a16="http://schemas.microsoft.com/office/drawing/2014/main" id="{F12EB29B-BDA0-824E-9B8E-103911955B91}"/>
              </a:ext>
            </a:extLst>
          </p:cNvPr>
          <p:cNvSpPr>
            <a:spLocks noGrp="1"/>
          </p:cNvSpPr>
          <p:nvPr>
            <p:ph type="body" sz="quarter" idx="12" hasCustomPrompt="1"/>
          </p:nvPr>
        </p:nvSpPr>
        <p:spPr>
          <a:xfrm>
            <a:off x="3107704" y="7866925"/>
            <a:ext cx="893365" cy="304800"/>
          </a:xfrm>
          <a:prstGeom prst="rect">
            <a:avLst/>
          </a:prstGeom>
        </p:spPr>
        <p:txBody>
          <a:bodyPr/>
          <a:lstStyle>
            <a:lvl1pPr marL="0" indent="0">
              <a:buNone/>
              <a:defRPr sz="900" b="1" i="0" spc="150" baseline="0">
                <a:solidFill>
                  <a:srgbClr val="A21727"/>
                </a:solidFill>
              </a:defRPr>
            </a:lvl1pPr>
          </a:lstStyle>
          <a:p>
            <a:pPr lvl="0"/>
            <a:r>
              <a:rPr lang="en-US" dirty="0"/>
              <a:t>HASHTAG</a:t>
            </a:r>
          </a:p>
        </p:txBody>
      </p:sp>
      <p:sp>
        <p:nvSpPr>
          <p:cNvPr id="15" name="Text Placeholder 17">
            <a:extLst>
              <a:ext uri="{FF2B5EF4-FFF2-40B4-BE49-F238E27FC236}">
                <a16:creationId xmlns:a16="http://schemas.microsoft.com/office/drawing/2014/main" id="{A652469C-D67E-0F43-BFB5-493B84EBC77D}"/>
              </a:ext>
            </a:extLst>
          </p:cNvPr>
          <p:cNvSpPr>
            <a:spLocks noGrp="1"/>
          </p:cNvSpPr>
          <p:nvPr>
            <p:ph type="body" sz="quarter" idx="13" hasCustomPrompt="1"/>
          </p:nvPr>
        </p:nvSpPr>
        <p:spPr>
          <a:xfrm>
            <a:off x="4270836" y="7866925"/>
            <a:ext cx="893365" cy="304800"/>
          </a:xfrm>
          <a:prstGeom prst="rect">
            <a:avLst/>
          </a:prstGeom>
        </p:spPr>
        <p:txBody>
          <a:bodyPr/>
          <a:lstStyle>
            <a:lvl1pPr marL="0" indent="0">
              <a:buNone/>
              <a:defRPr sz="900" b="1" i="0" spc="150" baseline="0">
                <a:solidFill>
                  <a:srgbClr val="A21727"/>
                </a:solidFill>
              </a:defRPr>
            </a:lvl1pPr>
          </a:lstStyle>
          <a:p>
            <a:pPr lvl="0"/>
            <a:r>
              <a:rPr lang="en-US" dirty="0"/>
              <a:t>MISC</a:t>
            </a:r>
          </a:p>
        </p:txBody>
      </p:sp>
      <p:sp>
        <p:nvSpPr>
          <p:cNvPr id="16" name="TextBox 15">
            <a:extLst>
              <a:ext uri="{FF2B5EF4-FFF2-40B4-BE49-F238E27FC236}">
                <a16:creationId xmlns:a16="http://schemas.microsoft.com/office/drawing/2014/main" id="{0504F874-137D-DA4C-9CD2-9896BC66BF5E}"/>
              </a:ext>
            </a:extLst>
          </p:cNvPr>
          <p:cNvSpPr txBox="1"/>
          <p:nvPr userDrawn="1"/>
        </p:nvSpPr>
        <p:spPr>
          <a:xfrm>
            <a:off x="7846017" y="7857642"/>
            <a:ext cx="2807115" cy="230832"/>
          </a:xfrm>
          <a:prstGeom prst="rect">
            <a:avLst/>
          </a:prstGeom>
          <a:noFill/>
        </p:spPr>
        <p:txBody>
          <a:bodyPr wrap="square">
            <a:spAutoFit/>
          </a:bodyPr>
          <a:lstStyle/>
          <a:p>
            <a:pPr algn="r" eaLnBrk="1" hangingPunct="1">
              <a:defRPr/>
            </a:pPr>
            <a:r>
              <a:rPr lang="de-DE" sz="900" b="1" spc="225" baseline="0" dirty="0">
                <a:solidFill>
                  <a:srgbClr val="A21727"/>
                </a:solidFill>
                <a:latin typeface="Century Gothic" charset="0"/>
                <a:ea typeface="Century Gothic" charset="0"/>
                <a:cs typeface="Century Gothic" charset="0"/>
              </a:rPr>
              <a:t>©</a:t>
            </a:r>
            <a:r>
              <a:rPr lang="en-US" sz="900" b="1" spc="225" baseline="0" dirty="0">
                <a:solidFill>
                  <a:srgbClr val="A21727"/>
                </a:solidFill>
                <a:latin typeface="Century Gothic" charset="0"/>
                <a:ea typeface="Century Gothic" charset="0"/>
                <a:cs typeface="Century Gothic" charset="0"/>
              </a:rPr>
              <a:t>UNIVERSITY OF UTAH HEALTH</a:t>
            </a:r>
            <a:endParaRPr lang="en-US" sz="900" b="1" spc="225" dirty="0">
              <a:solidFill>
                <a:srgbClr val="A21727"/>
              </a:solidFill>
              <a:latin typeface="Century Gothic" charset="0"/>
              <a:ea typeface="Century Gothic" charset="0"/>
              <a:cs typeface="Century Gothic" charset="0"/>
            </a:endParaRPr>
          </a:p>
        </p:txBody>
      </p:sp>
      <p:sp>
        <p:nvSpPr>
          <p:cNvPr id="11" name="Text Placeholder 8">
            <a:extLst>
              <a:ext uri="{FF2B5EF4-FFF2-40B4-BE49-F238E27FC236}">
                <a16:creationId xmlns:a16="http://schemas.microsoft.com/office/drawing/2014/main" id="{25D92E16-5DC9-2D47-9DBA-07BC794B05D0}"/>
              </a:ext>
            </a:extLst>
          </p:cNvPr>
          <p:cNvSpPr>
            <a:spLocks noGrp="1"/>
          </p:cNvSpPr>
          <p:nvPr>
            <p:ph type="body" sz="quarter" idx="10" hasCustomPrompt="1"/>
          </p:nvPr>
        </p:nvSpPr>
        <p:spPr>
          <a:xfrm>
            <a:off x="1876425" y="3146516"/>
            <a:ext cx="7315200" cy="1724025"/>
          </a:xfrm>
          <a:prstGeom prst="rect">
            <a:avLst/>
          </a:prstGeom>
        </p:spPr>
        <p:txBody>
          <a:bodyPr>
            <a:noAutofit/>
          </a:bodyPr>
          <a:lstStyle>
            <a:lvl1pPr marL="0" indent="0" algn="ctr">
              <a:buNone/>
              <a:defRPr sz="8000" b="0" i="0" spc="200" baseline="0">
                <a:solidFill>
                  <a:srgbClr val="991C2C"/>
                </a:solidFill>
                <a:latin typeface="Century Gothic" charset="0"/>
                <a:ea typeface="Century Gothic" charset="0"/>
                <a:cs typeface="Century Gothic" charset="0"/>
              </a:defRPr>
            </a:lvl1pPr>
          </a:lstStyle>
          <a:p>
            <a:pPr lvl="0"/>
            <a:r>
              <a:rPr lang="en-US" dirty="0"/>
              <a:t>TITLE</a:t>
            </a:r>
          </a:p>
        </p:txBody>
      </p:sp>
      <p:pic>
        <p:nvPicPr>
          <p:cNvPr id="19" name="Picture 16" descr="U Health_horizontal_cmyk.eps">
            <a:extLst>
              <a:ext uri="{FF2B5EF4-FFF2-40B4-BE49-F238E27FC236}">
                <a16:creationId xmlns:a16="http://schemas.microsoft.com/office/drawing/2014/main" id="{2AE54A6C-F0FE-E64A-88A8-DB9AB7BC976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24350" y="4995863"/>
            <a:ext cx="24669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828677" y="694482"/>
            <a:ext cx="9595485" cy="659444"/>
          </a:xfrm>
          <a:prstGeom prst="rect">
            <a:avLst/>
          </a:prstGeom>
        </p:spPr>
        <p:txBody>
          <a:bodyPr/>
          <a:lstStyle/>
          <a:p>
            <a:r>
              <a:rPr lang="en-US" dirty="0"/>
              <a:t>Click to edit Master title style</a:t>
            </a:r>
          </a:p>
        </p:txBody>
      </p:sp>
      <p:sp>
        <p:nvSpPr>
          <p:cNvPr id="4" name="Rectangle 3"/>
          <p:cNvSpPr/>
          <p:nvPr userDrawn="1"/>
        </p:nvSpPr>
        <p:spPr>
          <a:xfrm>
            <a:off x="0" y="0"/>
            <a:ext cx="95250" cy="8302625"/>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02" eaLnBrk="1" fontAlgn="auto" hangingPunct="1">
              <a:spcBef>
                <a:spcPts val="0"/>
              </a:spcBef>
              <a:spcAft>
                <a:spcPts val="0"/>
              </a:spcAft>
              <a:defRPr/>
            </a:pPr>
            <a:endParaRPr lang="en-US" sz="4608"/>
          </a:p>
        </p:txBody>
      </p:sp>
      <p:sp>
        <p:nvSpPr>
          <p:cNvPr id="5" name="Content Placeholder 2"/>
          <p:cNvSpPr>
            <a:spLocks noGrp="1"/>
          </p:cNvSpPr>
          <p:nvPr>
            <p:ph sz="half" idx="1"/>
          </p:nvPr>
        </p:nvSpPr>
        <p:spPr>
          <a:xfrm>
            <a:off x="828677" y="2114868"/>
            <a:ext cx="9507311" cy="5350804"/>
          </a:xfrm>
          <a:prstGeom prst="rect">
            <a:avLst/>
          </a:prstGeom>
        </p:spPr>
        <p:txBody>
          <a:bodyPr/>
          <a:lstStyle>
            <a:lvl1pPr>
              <a:defRPr sz="4480"/>
            </a:lvl1pPr>
            <a:lvl2pPr>
              <a:defRPr sz="3840"/>
            </a:lvl2pPr>
            <a:lvl3pPr>
              <a:defRPr sz="3200"/>
            </a:lvl3pPr>
            <a:lvl4pPr>
              <a:defRPr sz="2880"/>
            </a:lvl4pPr>
            <a:lvl5pPr>
              <a:defRPr sz="2880"/>
            </a:lvl5pPr>
            <a:lvl6pPr>
              <a:defRPr sz="2880"/>
            </a:lvl6pPr>
            <a:lvl7pPr>
              <a:defRPr sz="2880"/>
            </a:lvl7pPr>
            <a:lvl8pPr>
              <a:defRPr sz="2880"/>
            </a:lvl8pPr>
            <a:lvl9pPr>
              <a:defRPr sz="288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1" name="Straight Connector 20">
            <a:extLst>
              <a:ext uri="{FF2B5EF4-FFF2-40B4-BE49-F238E27FC236}">
                <a16:creationId xmlns:a16="http://schemas.microsoft.com/office/drawing/2014/main" id="{C4769863-E1A1-5948-B595-F73FB9ABEBB5}"/>
              </a:ext>
            </a:extLst>
          </p:cNvPr>
          <p:cNvCxnSpPr/>
          <p:nvPr userDrawn="1"/>
        </p:nvCxnSpPr>
        <p:spPr>
          <a:xfrm>
            <a:off x="1932385" y="7856538"/>
            <a:ext cx="9545240"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pic>
        <p:nvPicPr>
          <p:cNvPr id="24" name="Picture 23">
            <a:extLst>
              <a:ext uri="{FF2B5EF4-FFF2-40B4-BE49-F238E27FC236}">
                <a16:creationId xmlns:a16="http://schemas.microsoft.com/office/drawing/2014/main" id="{8E2AC291-E03D-254B-893B-1467227A90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7717536"/>
            <a:ext cx="1337567" cy="351111"/>
          </a:xfrm>
          <a:prstGeom prst="rect">
            <a:avLst/>
          </a:prstGeom>
        </p:spPr>
      </p:pic>
      <p:sp>
        <p:nvSpPr>
          <p:cNvPr id="32" name="TextBox 31">
            <a:extLst>
              <a:ext uri="{FF2B5EF4-FFF2-40B4-BE49-F238E27FC236}">
                <a16:creationId xmlns:a16="http://schemas.microsoft.com/office/drawing/2014/main" id="{5132AE5D-BE74-2B4E-A98E-089E7E1EA637}"/>
              </a:ext>
            </a:extLst>
          </p:cNvPr>
          <p:cNvSpPr txBox="1"/>
          <p:nvPr userDrawn="1"/>
        </p:nvSpPr>
        <p:spPr>
          <a:xfrm>
            <a:off x="7846017" y="7857642"/>
            <a:ext cx="2807115" cy="230832"/>
          </a:xfrm>
          <a:prstGeom prst="rect">
            <a:avLst/>
          </a:prstGeom>
          <a:noFill/>
        </p:spPr>
        <p:txBody>
          <a:bodyPr wrap="square">
            <a:spAutoFit/>
          </a:bodyPr>
          <a:lstStyle/>
          <a:p>
            <a:pPr algn="r" eaLnBrk="1" hangingPunct="1">
              <a:defRPr/>
            </a:pPr>
            <a:r>
              <a:rPr lang="de-DE" sz="900" b="1" spc="225" baseline="0" dirty="0">
                <a:solidFill>
                  <a:srgbClr val="A21727"/>
                </a:solidFill>
                <a:latin typeface="Century Gothic" charset="0"/>
                <a:ea typeface="Century Gothic" charset="0"/>
                <a:cs typeface="Century Gothic" charset="0"/>
              </a:rPr>
              <a:t>©</a:t>
            </a:r>
            <a:r>
              <a:rPr lang="en-US" sz="900" b="1" spc="225" baseline="0" dirty="0">
                <a:solidFill>
                  <a:srgbClr val="A21727"/>
                </a:solidFill>
                <a:latin typeface="Century Gothic" charset="0"/>
                <a:ea typeface="Century Gothic" charset="0"/>
                <a:cs typeface="Century Gothic" charset="0"/>
              </a:rPr>
              <a:t>UNIVERSITY OF UTAH HEALTH</a:t>
            </a:r>
            <a:endParaRPr lang="en-US" sz="900" b="1" spc="225" dirty="0">
              <a:solidFill>
                <a:srgbClr val="A21727"/>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147630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and Footer">
    <p:spTree>
      <p:nvGrpSpPr>
        <p:cNvPr id="1" name=""/>
        <p:cNvGrpSpPr/>
        <p:nvPr/>
      </p:nvGrpSpPr>
      <p:grpSpPr>
        <a:xfrm>
          <a:off x="0" y="0"/>
          <a:ext cx="0" cy="0"/>
          <a:chOff x="0" y="0"/>
          <a:chExt cx="0" cy="0"/>
        </a:xfrm>
      </p:grpSpPr>
      <p:sp>
        <p:nvSpPr>
          <p:cNvPr id="4" name="Rectangle 3"/>
          <p:cNvSpPr/>
          <p:nvPr userDrawn="1"/>
        </p:nvSpPr>
        <p:spPr>
          <a:xfrm>
            <a:off x="0" y="0"/>
            <a:ext cx="95250" cy="8302625"/>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02" eaLnBrk="1" fontAlgn="auto" hangingPunct="1">
              <a:spcBef>
                <a:spcPts val="0"/>
              </a:spcBef>
              <a:spcAft>
                <a:spcPts val="0"/>
              </a:spcAft>
              <a:defRPr/>
            </a:pPr>
            <a:endParaRPr lang="en-US" sz="4608"/>
          </a:p>
        </p:txBody>
      </p:sp>
      <p:cxnSp>
        <p:nvCxnSpPr>
          <p:cNvPr id="20" name="Straight Connector 19">
            <a:extLst>
              <a:ext uri="{FF2B5EF4-FFF2-40B4-BE49-F238E27FC236}">
                <a16:creationId xmlns:a16="http://schemas.microsoft.com/office/drawing/2014/main" id="{AE9D294B-177B-CA4F-968B-AB8507BE20A2}"/>
              </a:ext>
            </a:extLst>
          </p:cNvPr>
          <p:cNvCxnSpPr/>
          <p:nvPr userDrawn="1"/>
        </p:nvCxnSpPr>
        <p:spPr>
          <a:xfrm>
            <a:off x="1932385" y="7856538"/>
            <a:ext cx="9545240"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EDBA9BD1-EA8F-4D4B-9C32-8916107D447E}"/>
              </a:ext>
            </a:extLst>
          </p:cNvPr>
          <p:cNvSpPr txBox="1"/>
          <p:nvPr userDrawn="1"/>
        </p:nvSpPr>
        <p:spPr>
          <a:xfrm>
            <a:off x="7846017" y="7857642"/>
            <a:ext cx="2807115" cy="230832"/>
          </a:xfrm>
          <a:prstGeom prst="rect">
            <a:avLst/>
          </a:prstGeom>
          <a:noFill/>
        </p:spPr>
        <p:txBody>
          <a:bodyPr wrap="square">
            <a:spAutoFit/>
          </a:bodyPr>
          <a:lstStyle/>
          <a:p>
            <a:pPr algn="r" eaLnBrk="1" hangingPunct="1">
              <a:defRPr/>
            </a:pPr>
            <a:r>
              <a:rPr lang="de-DE" sz="900" b="1" spc="225" baseline="0" dirty="0">
                <a:solidFill>
                  <a:srgbClr val="A21727"/>
                </a:solidFill>
                <a:latin typeface="Century Gothic" charset="0"/>
                <a:ea typeface="Century Gothic" charset="0"/>
                <a:cs typeface="Century Gothic" charset="0"/>
              </a:rPr>
              <a:t>©</a:t>
            </a:r>
            <a:r>
              <a:rPr lang="en-US" sz="900" b="1" spc="225" baseline="0" dirty="0">
                <a:solidFill>
                  <a:srgbClr val="A21727"/>
                </a:solidFill>
                <a:latin typeface="Century Gothic" charset="0"/>
                <a:ea typeface="Century Gothic" charset="0"/>
                <a:cs typeface="Century Gothic" charset="0"/>
              </a:rPr>
              <a:t>UNIVERSITY OF UTAH HEALTH</a:t>
            </a:r>
            <a:endParaRPr lang="en-US" sz="900" b="1" spc="225" dirty="0">
              <a:solidFill>
                <a:srgbClr val="A21727"/>
              </a:solidFill>
              <a:latin typeface="Century Gothic" charset="0"/>
              <a:ea typeface="Century Gothic" charset="0"/>
              <a:cs typeface="Century Gothic" charset="0"/>
            </a:endParaRPr>
          </a:p>
        </p:txBody>
      </p:sp>
      <p:pic>
        <p:nvPicPr>
          <p:cNvPr id="23" name="Picture 22">
            <a:extLst>
              <a:ext uri="{FF2B5EF4-FFF2-40B4-BE49-F238E27FC236}">
                <a16:creationId xmlns:a16="http://schemas.microsoft.com/office/drawing/2014/main" id="{44D34D9A-E924-A148-BD1D-90861F6552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7717536"/>
            <a:ext cx="1337567" cy="3511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and Title">
    <p:spTree>
      <p:nvGrpSpPr>
        <p:cNvPr id="1" name=""/>
        <p:cNvGrpSpPr/>
        <p:nvPr/>
      </p:nvGrpSpPr>
      <p:grpSpPr>
        <a:xfrm>
          <a:off x="0" y="0"/>
          <a:ext cx="0" cy="0"/>
          <a:chOff x="0" y="0"/>
          <a:chExt cx="0" cy="0"/>
        </a:xfrm>
      </p:grpSpPr>
      <p:sp>
        <p:nvSpPr>
          <p:cNvPr id="2" name="Title 1"/>
          <p:cNvSpPr>
            <a:spLocks noGrp="1"/>
          </p:cNvSpPr>
          <p:nvPr>
            <p:ph type="title"/>
          </p:nvPr>
        </p:nvSpPr>
        <p:spPr>
          <a:xfrm>
            <a:off x="828677" y="694482"/>
            <a:ext cx="9595485" cy="659444"/>
          </a:xfrm>
          <a:prstGeom prst="rect">
            <a:avLst/>
          </a:prstGeom>
        </p:spPr>
        <p:txBody>
          <a:bodyPr/>
          <a:lstStyle/>
          <a:p>
            <a:r>
              <a:rPr lang="en-US" dirty="0"/>
              <a:t>Click to edit Master title style</a:t>
            </a:r>
          </a:p>
        </p:txBody>
      </p:sp>
      <p:sp>
        <p:nvSpPr>
          <p:cNvPr id="4" name="Rectangle 3"/>
          <p:cNvSpPr/>
          <p:nvPr userDrawn="1"/>
        </p:nvSpPr>
        <p:spPr>
          <a:xfrm>
            <a:off x="0" y="0"/>
            <a:ext cx="95250" cy="8302625"/>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02" eaLnBrk="1" fontAlgn="auto" hangingPunct="1">
              <a:spcBef>
                <a:spcPts val="0"/>
              </a:spcBef>
              <a:spcAft>
                <a:spcPts val="0"/>
              </a:spcAft>
              <a:defRPr/>
            </a:pPr>
            <a:endParaRPr lang="en-US" sz="4608"/>
          </a:p>
        </p:txBody>
      </p:sp>
      <p:cxnSp>
        <p:nvCxnSpPr>
          <p:cNvPr id="21" name="Straight Connector 20">
            <a:extLst>
              <a:ext uri="{FF2B5EF4-FFF2-40B4-BE49-F238E27FC236}">
                <a16:creationId xmlns:a16="http://schemas.microsoft.com/office/drawing/2014/main" id="{3A8ADC7D-8A64-C141-A7F6-5F1DE4BEDAAA}"/>
              </a:ext>
            </a:extLst>
          </p:cNvPr>
          <p:cNvCxnSpPr/>
          <p:nvPr userDrawn="1"/>
        </p:nvCxnSpPr>
        <p:spPr>
          <a:xfrm>
            <a:off x="1932385" y="7856538"/>
            <a:ext cx="9545240"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74676B95-6F01-084F-BFE3-2C22F2E6B6F0}"/>
              </a:ext>
            </a:extLst>
          </p:cNvPr>
          <p:cNvSpPr txBox="1"/>
          <p:nvPr userDrawn="1"/>
        </p:nvSpPr>
        <p:spPr>
          <a:xfrm>
            <a:off x="7846017" y="7857642"/>
            <a:ext cx="2807115" cy="230832"/>
          </a:xfrm>
          <a:prstGeom prst="rect">
            <a:avLst/>
          </a:prstGeom>
          <a:noFill/>
        </p:spPr>
        <p:txBody>
          <a:bodyPr wrap="square">
            <a:spAutoFit/>
          </a:bodyPr>
          <a:lstStyle/>
          <a:p>
            <a:pPr algn="r" eaLnBrk="1" hangingPunct="1">
              <a:defRPr/>
            </a:pPr>
            <a:r>
              <a:rPr lang="de-DE" sz="900" b="1" spc="225" baseline="0" dirty="0">
                <a:solidFill>
                  <a:srgbClr val="A21727"/>
                </a:solidFill>
                <a:latin typeface="Century Gothic" charset="0"/>
                <a:ea typeface="Century Gothic" charset="0"/>
                <a:cs typeface="Century Gothic" charset="0"/>
              </a:rPr>
              <a:t>©</a:t>
            </a:r>
            <a:r>
              <a:rPr lang="en-US" sz="900" b="1" spc="225" baseline="0" dirty="0">
                <a:solidFill>
                  <a:srgbClr val="A21727"/>
                </a:solidFill>
                <a:latin typeface="Century Gothic" charset="0"/>
                <a:ea typeface="Century Gothic" charset="0"/>
                <a:cs typeface="Century Gothic" charset="0"/>
              </a:rPr>
              <a:t>UNIVERSITY OF UTAH HEALTH</a:t>
            </a:r>
            <a:endParaRPr lang="en-US" sz="900" b="1" spc="225" dirty="0">
              <a:solidFill>
                <a:srgbClr val="A21727"/>
              </a:solidFill>
              <a:latin typeface="Century Gothic" charset="0"/>
              <a:ea typeface="Century Gothic" charset="0"/>
              <a:cs typeface="Century Gothic" charset="0"/>
            </a:endParaRPr>
          </a:p>
        </p:txBody>
      </p:sp>
      <p:pic>
        <p:nvPicPr>
          <p:cNvPr id="24" name="Picture 23">
            <a:extLst>
              <a:ext uri="{FF2B5EF4-FFF2-40B4-BE49-F238E27FC236}">
                <a16:creationId xmlns:a16="http://schemas.microsoft.com/office/drawing/2014/main" id="{6D95E259-0FD0-224B-A315-DF337D52F7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7717536"/>
            <a:ext cx="1337567" cy="3511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lumn Text/Title and One Column with Photo">
    <p:spTree>
      <p:nvGrpSpPr>
        <p:cNvPr id="1" name=""/>
        <p:cNvGrpSpPr/>
        <p:nvPr/>
      </p:nvGrpSpPr>
      <p:grpSpPr>
        <a:xfrm>
          <a:off x="0" y="0"/>
          <a:ext cx="0" cy="0"/>
          <a:chOff x="0" y="0"/>
          <a:chExt cx="0" cy="0"/>
        </a:xfrm>
      </p:grpSpPr>
      <p:sp>
        <p:nvSpPr>
          <p:cNvPr id="2" name="Title 1"/>
          <p:cNvSpPr>
            <a:spLocks noGrp="1"/>
          </p:cNvSpPr>
          <p:nvPr>
            <p:ph type="title"/>
          </p:nvPr>
        </p:nvSpPr>
        <p:spPr>
          <a:xfrm>
            <a:off x="828677" y="694482"/>
            <a:ext cx="9595485" cy="659444"/>
          </a:xfrm>
          <a:prstGeom prst="rect">
            <a:avLst/>
          </a:prstGeom>
        </p:spPr>
        <p:txBody>
          <a:bodyPr/>
          <a:lstStyle/>
          <a:p>
            <a:r>
              <a:rPr lang="en-US" dirty="0"/>
              <a:t>Click to edit Master title style</a:t>
            </a:r>
          </a:p>
        </p:txBody>
      </p:sp>
      <p:sp>
        <p:nvSpPr>
          <p:cNvPr id="4" name="Rectangle 3"/>
          <p:cNvSpPr/>
          <p:nvPr userDrawn="1"/>
        </p:nvSpPr>
        <p:spPr>
          <a:xfrm>
            <a:off x="0" y="0"/>
            <a:ext cx="95250" cy="8302625"/>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02" eaLnBrk="1" fontAlgn="auto" hangingPunct="1">
              <a:spcBef>
                <a:spcPts val="0"/>
              </a:spcBef>
              <a:spcAft>
                <a:spcPts val="0"/>
              </a:spcAft>
              <a:defRPr/>
            </a:pPr>
            <a:endParaRPr lang="en-US" sz="4608"/>
          </a:p>
        </p:txBody>
      </p:sp>
      <p:sp>
        <p:nvSpPr>
          <p:cNvPr id="5" name="Content Placeholder 2"/>
          <p:cNvSpPr>
            <a:spLocks noGrp="1"/>
          </p:cNvSpPr>
          <p:nvPr>
            <p:ph sz="half" idx="1"/>
          </p:nvPr>
        </p:nvSpPr>
        <p:spPr>
          <a:xfrm>
            <a:off x="828675" y="2114868"/>
            <a:ext cx="4544872" cy="5350804"/>
          </a:xfrm>
          <a:prstGeom prst="rect">
            <a:avLst/>
          </a:prstGeom>
        </p:spPr>
        <p:txBody>
          <a:bodyPr/>
          <a:lstStyle>
            <a:lvl1pPr>
              <a:defRPr sz="4480"/>
            </a:lvl1pPr>
            <a:lvl2pPr>
              <a:defRPr sz="3840"/>
            </a:lvl2pPr>
            <a:lvl3pPr>
              <a:defRPr sz="3200"/>
            </a:lvl3pPr>
            <a:lvl4pPr>
              <a:defRPr sz="2880"/>
            </a:lvl4pPr>
            <a:lvl5pPr>
              <a:defRPr sz="2880"/>
            </a:lvl5pPr>
            <a:lvl6pPr>
              <a:defRPr sz="2880"/>
            </a:lvl6pPr>
            <a:lvl7pPr>
              <a:defRPr sz="2880"/>
            </a:lvl7pPr>
            <a:lvl8pPr>
              <a:defRPr sz="2880"/>
            </a:lvl8pPr>
            <a:lvl9pPr>
              <a:defRPr sz="288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sz="half" idx="15"/>
          </p:nvPr>
        </p:nvSpPr>
        <p:spPr>
          <a:xfrm>
            <a:off x="5879289" y="2114868"/>
            <a:ext cx="4544872" cy="5350804"/>
          </a:xfrm>
          <a:prstGeom prst="rect">
            <a:avLst/>
          </a:prstGeom>
        </p:spPr>
        <p:txBody>
          <a:bodyPr/>
          <a:lstStyle>
            <a:lvl1pPr>
              <a:defRPr sz="4480"/>
            </a:lvl1pPr>
            <a:lvl2pPr>
              <a:defRPr sz="3840"/>
            </a:lvl2pPr>
            <a:lvl3pPr>
              <a:defRPr sz="3200"/>
            </a:lvl3pPr>
            <a:lvl4pPr>
              <a:defRPr sz="2880"/>
            </a:lvl4pPr>
            <a:lvl5pPr>
              <a:defRPr sz="2880"/>
            </a:lvl5pPr>
            <a:lvl6pPr>
              <a:defRPr sz="2880"/>
            </a:lvl6pPr>
            <a:lvl7pPr>
              <a:defRPr sz="2880"/>
            </a:lvl7pPr>
            <a:lvl8pPr>
              <a:defRPr sz="2880"/>
            </a:lvl8pPr>
            <a:lvl9pPr>
              <a:defRPr sz="288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17">
            <a:extLst>
              <a:ext uri="{FF2B5EF4-FFF2-40B4-BE49-F238E27FC236}">
                <a16:creationId xmlns:a16="http://schemas.microsoft.com/office/drawing/2014/main" id="{1A44294C-7E80-E249-BEA9-CB3CAEFAC840}"/>
              </a:ext>
            </a:extLst>
          </p:cNvPr>
          <p:cNvSpPr>
            <a:spLocks noGrp="1"/>
          </p:cNvSpPr>
          <p:nvPr>
            <p:ph type="body" sz="quarter" idx="11" hasCustomPrompt="1"/>
          </p:nvPr>
        </p:nvSpPr>
        <p:spPr>
          <a:xfrm>
            <a:off x="1944573" y="7866925"/>
            <a:ext cx="893365" cy="304800"/>
          </a:xfrm>
          <a:prstGeom prst="rect">
            <a:avLst/>
          </a:prstGeom>
        </p:spPr>
        <p:txBody>
          <a:bodyPr/>
          <a:lstStyle>
            <a:lvl1pPr marL="0" indent="0">
              <a:buNone/>
              <a:defRPr sz="900" b="1" i="0" spc="150" baseline="0">
                <a:solidFill>
                  <a:srgbClr val="A21727"/>
                </a:solidFill>
              </a:defRPr>
            </a:lvl1pPr>
          </a:lstStyle>
          <a:p>
            <a:pPr lvl="0"/>
            <a:r>
              <a:rPr lang="en-US" dirty="0"/>
              <a:t>@HANDLE</a:t>
            </a:r>
          </a:p>
        </p:txBody>
      </p:sp>
      <p:sp>
        <p:nvSpPr>
          <p:cNvPr id="27" name="Text Placeholder 17">
            <a:extLst>
              <a:ext uri="{FF2B5EF4-FFF2-40B4-BE49-F238E27FC236}">
                <a16:creationId xmlns:a16="http://schemas.microsoft.com/office/drawing/2014/main" id="{2F82BB2E-FCAE-5541-B0FD-287161E9BFBB}"/>
              </a:ext>
            </a:extLst>
          </p:cNvPr>
          <p:cNvSpPr>
            <a:spLocks noGrp="1"/>
          </p:cNvSpPr>
          <p:nvPr>
            <p:ph type="body" sz="quarter" idx="12" hasCustomPrompt="1"/>
          </p:nvPr>
        </p:nvSpPr>
        <p:spPr>
          <a:xfrm>
            <a:off x="3107704" y="7866925"/>
            <a:ext cx="893365" cy="304800"/>
          </a:xfrm>
          <a:prstGeom prst="rect">
            <a:avLst/>
          </a:prstGeom>
        </p:spPr>
        <p:txBody>
          <a:bodyPr/>
          <a:lstStyle>
            <a:lvl1pPr marL="0" indent="0">
              <a:buNone/>
              <a:defRPr sz="900" b="1" i="0" spc="150" baseline="0">
                <a:solidFill>
                  <a:srgbClr val="A21727"/>
                </a:solidFill>
              </a:defRPr>
            </a:lvl1pPr>
          </a:lstStyle>
          <a:p>
            <a:pPr lvl="0"/>
            <a:r>
              <a:rPr lang="en-US" dirty="0"/>
              <a:t>HASHTAG</a:t>
            </a:r>
          </a:p>
        </p:txBody>
      </p:sp>
      <p:sp>
        <p:nvSpPr>
          <p:cNvPr id="28" name="Text Placeholder 17">
            <a:extLst>
              <a:ext uri="{FF2B5EF4-FFF2-40B4-BE49-F238E27FC236}">
                <a16:creationId xmlns:a16="http://schemas.microsoft.com/office/drawing/2014/main" id="{87409D07-A21A-9E49-B1D4-5A43EBF9FE00}"/>
              </a:ext>
            </a:extLst>
          </p:cNvPr>
          <p:cNvSpPr>
            <a:spLocks noGrp="1"/>
          </p:cNvSpPr>
          <p:nvPr>
            <p:ph type="body" sz="quarter" idx="13" hasCustomPrompt="1"/>
          </p:nvPr>
        </p:nvSpPr>
        <p:spPr>
          <a:xfrm>
            <a:off x="4270836" y="7866925"/>
            <a:ext cx="893365" cy="304800"/>
          </a:xfrm>
          <a:prstGeom prst="rect">
            <a:avLst/>
          </a:prstGeom>
        </p:spPr>
        <p:txBody>
          <a:bodyPr/>
          <a:lstStyle>
            <a:lvl1pPr marL="0" indent="0">
              <a:buNone/>
              <a:defRPr sz="900" b="1" i="0" spc="150" baseline="0">
                <a:solidFill>
                  <a:srgbClr val="A21727"/>
                </a:solidFill>
              </a:defRPr>
            </a:lvl1pPr>
          </a:lstStyle>
          <a:p>
            <a:pPr lvl="0"/>
            <a:r>
              <a:rPr lang="en-US" dirty="0"/>
              <a:t>MISC</a:t>
            </a:r>
          </a:p>
        </p:txBody>
      </p:sp>
      <p:cxnSp>
        <p:nvCxnSpPr>
          <p:cNvPr id="29" name="Straight Connector 28">
            <a:extLst>
              <a:ext uri="{FF2B5EF4-FFF2-40B4-BE49-F238E27FC236}">
                <a16:creationId xmlns:a16="http://schemas.microsoft.com/office/drawing/2014/main" id="{A440B304-394F-444B-8332-FFF7658F5E42}"/>
              </a:ext>
            </a:extLst>
          </p:cNvPr>
          <p:cNvCxnSpPr/>
          <p:nvPr userDrawn="1"/>
        </p:nvCxnSpPr>
        <p:spPr>
          <a:xfrm>
            <a:off x="1932385" y="7856538"/>
            <a:ext cx="9545240"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30" name="Text Placeholder 16">
            <a:extLst>
              <a:ext uri="{FF2B5EF4-FFF2-40B4-BE49-F238E27FC236}">
                <a16:creationId xmlns:a16="http://schemas.microsoft.com/office/drawing/2014/main" id="{CE61ABD1-91E8-0843-B203-B87A75080E06}"/>
              </a:ext>
            </a:extLst>
          </p:cNvPr>
          <p:cNvSpPr>
            <a:spLocks noGrp="1"/>
          </p:cNvSpPr>
          <p:nvPr>
            <p:ph type="body" sz="quarter" idx="16" hasCustomPrompt="1"/>
          </p:nvPr>
        </p:nvSpPr>
        <p:spPr>
          <a:xfrm>
            <a:off x="5164201" y="7486650"/>
            <a:ext cx="5808600" cy="369888"/>
          </a:xfrm>
          <a:prstGeom prst="rect">
            <a:avLst/>
          </a:prstGeom>
        </p:spPr>
        <p:txBody>
          <a:bodyPr/>
          <a:lstStyle>
            <a:lvl1pPr marL="0" indent="0">
              <a:buNone/>
              <a:defRPr sz="900" baseline="0">
                <a:solidFill>
                  <a:srgbClr val="A31527"/>
                </a:solidFill>
              </a:defRPr>
            </a:lvl1pPr>
          </a:lstStyle>
          <a:p>
            <a:pPr lvl="0"/>
            <a:r>
              <a:rPr lang="en-US" dirty="0"/>
              <a:t>Source:</a:t>
            </a:r>
          </a:p>
        </p:txBody>
      </p:sp>
      <p:sp>
        <p:nvSpPr>
          <p:cNvPr id="31" name="TextBox 30">
            <a:extLst>
              <a:ext uri="{FF2B5EF4-FFF2-40B4-BE49-F238E27FC236}">
                <a16:creationId xmlns:a16="http://schemas.microsoft.com/office/drawing/2014/main" id="{4D6E1E4A-FA4E-2943-9D56-20EB93D20976}"/>
              </a:ext>
            </a:extLst>
          </p:cNvPr>
          <p:cNvSpPr txBox="1"/>
          <p:nvPr userDrawn="1"/>
        </p:nvSpPr>
        <p:spPr>
          <a:xfrm>
            <a:off x="7846017" y="7857642"/>
            <a:ext cx="2807115" cy="230832"/>
          </a:xfrm>
          <a:prstGeom prst="rect">
            <a:avLst/>
          </a:prstGeom>
          <a:noFill/>
        </p:spPr>
        <p:txBody>
          <a:bodyPr wrap="square">
            <a:spAutoFit/>
          </a:bodyPr>
          <a:lstStyle/>
          <a:p>
            <a:pPr algn="r" eaLnBrk="1" hangingPunct="1">
              <a:defRPr/>
            </a:pPr>
            <a:r>
              <a:rPr lang="de-DE" sz="900" b="1" spc="225" baseline="0" dirty="0">
                <a:solidFill>
                  <a:srgbClr val="A21727"/>
                </a:solidFill>
                <a:latin typeface="Century Gothic" charset="0"/>
                <a:ea typeface="Century Gothic" charset="0"/>
                <a:cs typeface="Century Gothic" charset="0"/>
              </a:rPr>
              <a:t>©</a:t>
            </a:r>
            <a:r>
              <a:rPr lang="en-US" sz="900" b="1" spc="225" baseline="0" dirty="0">
                <a:solidFill>
                  <a:srgbClr val="A21727"/>
                </a:solidFill>
                <a:latin typeface="Century Gothic" charset="0"/>
                <a:ea typeface="Century Gothic" charset="0"/>
                <a:cs typeface="Century Gothic" charset="0"/>
              </a:rPr>
              <a:t>UNIVERSITY OF UTAH HEALTH</a:t>
            </a:r>
            <a:endParaRPr lang="en-US" sz="900" b="1" spc="225" dirty="0">
              <a:solidFill>
                <a:srgbClr val="A21727"/>
              </a:solidFill>
              <a:latin typeface="Century Gothic" charset="0"/>
              <a:ea typeface="Century Gothic" charset="0"/>
              <a:cs typeface="Century Gothic" charset="0"/>
            </a:endParaRPr>
          </a:p>
        </p:txBody>
      </p:sp>
      <p:pic>
        <p:nvPicPr>
          <p:cNvPr id="32" name="Picture 31">
            <a:extLst>
              <a:ext uri="{FF2B5EF4-FFF2-40B4-BE49-F238E27FC236}">
                <a16:creationId xmlns:a16="http://schemas.microsoft.com/office/drawing/2014/main" id="{42C0050E-DCBD-8842-8D09-F9690E93B6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7717536"/>
            <a:ext cx="1337567" cy="3511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hoto Collage">
    <p:spTree>
      <p:nvGrpSpPr>
        <p:cNvPr id="1" name=""/>
        <p:cNvGrpSpPr/>
        <p:nvPr/>
      </p:nvGrpSpPr>
      <p:grpSpPr>
        <a:xfrm>
          <a:off x="0" y="0"/>
          <a:ext cx="0" cy="0"/>
          <a:chOff x="0" y="0"/>
          <a:chExt cx="0" cy="0"/>
        </a:xfrm>
      </p:grpSpPr>
      <p:sp>
        <p:nvSpPr>
          <p:cNvPr id="2" name="Title 1"/>
          <p:cNvSpPr>
            <a:spLocks noGrp="1"/>
          </p:cNvSpPr>
          <p:nvPr>
            <p:ph type="title"/>
          </p:nvPr>
        </p:nvSpPr>
        <p:spPr>
          <a:xfrm>
            <a:off x="828677" y="694482"/>
            <a:ext cx="9595485" cy="659444"/>
          </a:xfrm>
          <a:prstGeom prst="rect">
            <a:avLst/>
          </a:prstGeom>
        </p:spPr>
        <p:txBody>
          <a:bodyPr/>
          <a:lstStyle/>
          <a:p>
            <a:r>
              <a:rPr lang="en-US" dirty="0"/>
              <a:t>Click to edit Master title style</a:t>
            </a:r>
          </a:p>
        </p:txBody>
      </p:sp>
      <p:sp>
        <p:nvSpPr>
          <p:cNvPr id="4" name="Rectangle 3"/>
          <p:cNvSpPr/>
          <p:nvPr userDrawn="1"/>
        </p:nvSpPr>
        <p:spPr>
          <a:xfrm>
            <a:off x="0" y="0"/>
            <a:ext cx="95250" cy="8302625"/>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02" eaLnBrk="1" fontAlgn="auto" hangingPunct="1">
              <a:spcBef>
                <a:spcPts val="0"/>
              </a:spcBef>
              <a:spcAft>
                <a:spcPts val="0"/>
              </a:spcAft>
              <a:defRPr/>
            </a:pPr>
            <a:endParaRPr lang="en-US" sz="4608"/>
          </a:p>
        </p:txBody>
      </p:sp>
      <p:sp>
        <p:nvSpPr>
          <p:cNvPr id="16" name="Rectangle 15"/>
          <p:cNvSpPr/>
          <p:nvPr userDrawn="1"/>
        </p:nvSpPr>
        <p:spPr>
          <a:xfrm>
            <a:off x="-244388" y="1618670"/>
            <a:ext cx="11496722" cy="5835431"/>
          </a:xfrm>
          <a:prstGeom prst="rect">
            <a:avLst/>
          </a:prstGeom>
          <a:solidFill>
            <a:srgbClr val="A21727"/>
          </a:solidFill>
          <a:ln>
            <a:noFill/>
          </a:ln>
          <a:effectLst>
            <a:glow rad="444500">
              <a:schemeClr val="tx1">
                <a:lumMod val="95000"/>
                <a:lumOff val="5000"/>
                <a:alpha val="3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731502" eaLnBrk="1" fontAlgn="auto" hangingPunct="1">
              <a:spcBef>
                <a:spcPts val="0"/>
              </a:spcBef>
              <a:spcAft>
                <a:spcPts val="0"/>
              </a:spcAft>
              <a:defRPr/>
            </a:pPr>
            <a:endParaRPr lang="en-US" sz="2880"/>
          </a:p>
        </p:txBody>
      </p:sp>
      <p:sp>
        <p:nvSpPr>
          <p:cNvPr id="17" name="Text Placeholder 17">
            <a:extLst>
              <a:ext uri="{FF2B5EF4-FFF2-40B4-BE49-F238E27FC236}">
                <a16:creationId xmlns:a16="http://schemas.microsoft.com/office/drawing/2014/main" id="{A0E3DB2D-5E52-5541-8C4C-8FE6B8378E98}"/>
              </a:ext>
            </a:extLst>
          </p:cNvPr>
          <p:cNvSpPr>
            <a:spLocks noGrp="1"/>
          </p:cNvSpPr>
          <p:nvPr>
            <p:ph type="body" sz="quarter" idx="11" hasCustomPrompt="1"/>
          </p:nvPr>
        </p:nvSpPr>
        <p:spPr>
          <a:xfrm>
            <a:off x="1944573" y="7866925"/>
            <a:ext cx="893365" cy="304800"/>
          </a:xfrm>
          <a:prstGeom prst="rect">
            <a:avLst/>
          </a:prstGeom>
        </p:spPr>
        <p:txBody>
          <a:bodyPr/>
          <a:lstStyle>
            <a:lvl1pPr marL="0" indent="0">
              <a:buNone/>
              <a:defRPr sz="900" b="1" i="0" spc="150" baseline="0">
                <a:solidFill>
                  <a:srgbClr val="A21727"/>
                </a:solidFill>
              </a:defRPr>
            </a:lvl1pPr>
          </a:lstStyle>
          <a:p>
            <a:pPr lvl="0"/>
            <a:r>
              <a:rPr lang="en-US" dirty="0"/>
              <a:t>@HANDLE</a:t>
            </a:r>
          </a:p>
        </p:txBody>
      </p:sp>
      <p:sp>
        <p:nvSpPr>
          <p:cNvPr id="20" name="Text Placeholder 17">
            <a:extLst>
              <a:ext uri="{FF2B5EF4-FFF2-40B4-BE49-F238E27FC236}">
                <a16:creationId xmlns:a16="http://schemas.microsoft.com/office/drawing/2014/main" id="{8A33A00E-DD2F-2540-AD30-DBBFE9EACA20}"/>
              </a:ext>
            </a:extLst>
          </p:cNvPr>
          <p:cNvSpPr>
            <a:spLocks noGrp="1"/>
          </p:cNvSpPr>
          <p:nvPr>
            <p:ph type="body" sz="quarter" idx="12" hasCustomPrompt="1"/>
          </p:nvPr>
        </p:nvSpPr>
        <p:spPr>
          <a:xfrm>
            <a:off x="3107704" y="7866925"/>
            <a:ext cx="893365" cy="304800"/>
          </a:xfrm>
          <a:prstGeom prst="rect">
            <a:avLst/>
          </a:prstGeom>
        </p:spPr>
        <p:txBody>
          <a:bodyPr/>
          <a:lstStyle>
            <a:lvl1pPr marL="0" indent="0">
              <a:buNone/>
              <a:defRPr sz="900" b="1" i="0" spc="150" baseline="0">
                <a:solidFill>
                  <a:srgbClr val="A21727"/>
                </a:solidFill>
              </a:defRPr>
            </a:lvl1pPr>
          </a:lstStyle>
          <a:p>
            <a:pPr lvl="0"/>
            <a:r>
              <a:rPr lang="en-US" dirty="0"/>
              <a:t>HASHTAG</a:t>
            </a:r>
          </a:p>
        </p:txBody>
      </p:sp>
      <p:sp>
        <p:nvSpPr>
          <p:cNvPr id="21" name="Text Placeholder 17">
            <a:extLst>
              <a:ext uri="{FF2B5EF4-FFF2-40B4-BE49-F238E27FC236}">
                <a16:creationId xmlns:a16="http://schemas.microsoft.com/office/drawing/2014/main" id="{90C2FA2A-913C-1A42-A7DE-92B2746DA5D8}"/>
              </a:ext>
            </a:extLst>
          </p:cNvPr>
          <p:cNvSpPr>
            <a:spLocks noGrp="1"/>
          </p:cNvSpPr>
          <p:nvPr>
            <p:ph type="body" sz="quarter" idx="13" hasCustomPrompt="1"/>
          </p:nvPr>
        </p:nvSpPr>
        <p:spPr>
          <a:xfrm>
            <a:off x="4270836" y="7866925"/>
            <a:ext cx="893365" cy="304800"/>
          </a:xfrm>
          <a:prstGeom prst="rect">
            <a:avLst/>
          </a:prstGeom>
        </p:spPr>
        <p:txBody>
          <a:bodyPr/>
          <a:lstStyle>
            <a:lvl1pPr marL="0" indent="0">
              <a:buNone/>
              <a:defRPr sz="900" b="1" i="0" spc="150" baseline="0">
                <a:solidFill>
                  <a:srgbClr val="A21727"/>
                </a:solidFill>
              </a:defRPr>
            </a:lvl1pPr>
          </a:lstStyle>
          <a:p>
            <a:pPr lvl="0"/>
            <a:r>
              <a:rPr lang="en-US" dirty="0"/>
              <a:t>MISC</a:t>
            </a:r>
          </a:p>
        </p:txBody>
      </p:sp>
      <p:cxnSp>
        <p:nvCxnSpPr>
          <p:cNvPr id="22" name="Straight Connector 21">
            <a:extLst>
              <a:ext uri="{FF2B5EF4-FFF2-40B4-BE49-F238E27FC236}">
                <a16:creationId xmlns:a16="http://schemas.microsoft.com/office/drawing/2014/main" id="{ACE62ADA-7AE3-164D-AF7A-8F79E91841F4}"/>
              </a:ext>
            </a:extLst>
          </p:cNvPr>
          <p:cNvCxnSpPr/>
          <p:nvPr userDrawn="1"/>
        </p:nvCxnSpPr>
        <p:spPr>
          <a:xfrm>
            <a:off x="1932385" y="7856538"/>
            <a:ext cx="9545240"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23" name="Text Placeholder 16">
            <a:extLst>
              <a:ext uri="{FF2B5EF4-FFF2-40B4-BE49-F238E27FC236}">
                <a16:creationId xmlns:a16="http://schemas.microsoft.com/office/drawing/2014/main" id="{8E338969-0EA7-E444-AF53-EA164272DC47}"/>
              </a:ext>
            </a:extLst>
          </p:cNvPr>
          <p:cNvSpPr>
            <a:spLocks noGrp="1"/>
          </p:cNvSpPr>
          <p:nvPr>
            <p:ph type="body" sz="quarter" idx="16" hasCustomPrompt="1"/>
          </p:nvPr>
        </p:nvSpPr>
        <p:spPr>
          <a:xfrm>
            <a:off x="5164201" y="7486650"/>
            <a:ext cx="5808600" cy="369888"/>
          </a:xfrm>
          <a:prstGeom prst="rect">
            <a:avLst/>
          </a:prstGeom>
        </p:spPr>
        <p:txBody>
          <a:bodyPr/>
          <a:lstStyle>
            <a:lvl1pPr marL="0" indent="0">
              <a:buNone/>
              <a:defRPr sz="900" baseline="0">
                <a:solidFill>
                  <a:srgbClr val="A31527"/>
                </a:solidFill>
              </a:defRPr>
            </a:lvl1pPr>
          </a:lstStyle>
          <a:p>
            <a:pPr lvl="0"/>
            <a:r>
              <a:rPr lang="en-US" dirty="0"/>
              <a:t>Source:</a:t>
            </a:r>
          </a:p>
        </p:txBody>
      </p:sp>
      <p:sp>
        <p:nvSpPr>
          <p:cNvPr id="24" name="TextBox 23">
            <a:extLst>
              <a:ext uri="{FF2B5EF4-FFF2-40B4-BE49-F238E27FC236}">
                <a16:creationId xmlns:a16="http://schemas.microsoft.com/office/drawing/2014/main" id="{01B8B329-6556-8847-A96A-DA22BB6CC996}"/>
              </a:ext>
            </a:extLst>
          </p:cNvPr>
          <p:cNvSpPr txBox="1"/>
          <p:nvPr userDrawn="1"/>
        </p:nvSpPr>
        <p:spPr>
          <a:xfrm>
            <a:off x="7846017" y="7857642"/>
            <a:ext cx="2807115" cy="230832"/>
          </a:xfrm>
          <a:prstGeom prst="rect">
            <a:avLst/>
          </a:prstGeom>
          <a:noFill/>
        </p:spPr>
        <p:txBody>
          <a:bodyPr wrap="square">
            <a:spAutoFit/>
          </a:bodyPr>
          <a:lstStyle/>
          <a:p>
            <a:pPr algn="r" eaLnBrk="1" hangingPunct="1">
              <a:defRPr/>
            </a:pPr>
            <a:r>
              <a:rPr lang="de-DE" sz="900" b="1" spc="225" baseline="0" dirty="0">
                <a:solidFill>
                  <a:srgbClr val="A21727"/>
                </a:solidFill>
                <a:latin typeface="Century Gothic" charset="0"/>
                <a:ea typeface="Century Gothic" charset="0"/>
                <a:cs typeface="Century Gothic" charset="0"/>
              </a:rPr>
              <a:t>©</a:t>
            </a:r>
            <a:r>
              <a:rPr lang="en-US" sz="900" b="1" spc="225" baseline="0" dirty="0">
                <a:solidFill>
                  <a:srgbClr val="A21727"/>
                </a:solidFill>
                <a:latin typeface="Century Gothic" charset="0"/>
                <a:ea typeface="Century Gothic" charset="0"/>
                <a:cs typeface="Century Gothic" charset="0"/>
              </a:rPr>
              <a:t>UNIVERSITY OF UTAH HEALTH</a:t>
            </a:r>
            <a:endParaRPr lang="en-US" sz="900" b="1" spc="225" dirty="0">
              <a:solidFill>
                <a:srgbClr val="A21727"/>
              </a:solidFill>
              <a:latin typeface="Century Gothic" charset="0"/>
              <a:ea typeface="Century Gothic" charset="0"/>
              <a:cs typeface="Century Gothic" charset="0"/>
            </a:endParaRPr>
          </a:p>
        </p:txBody>
      </p:sp>
      <p:pic>
        <p:nvPicPr>
          <p:cNvPr id="25" name="Picture 24">
            <a:extLst>
              <a:ext uri="{FF2B5EF4-FFF2-40B4-BE49-F238E27FC236}">
                <a16:creationId xmlns:a16="http://schemas.microsoft.com/office/drawing/2014/main" id="{A34396A7-A597-E740-A401-E714C1C3B3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7717536"/>
            <a:ext cx="1337567" cy="3511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
        <p:nvSpPr>
          <p:cNvPr id="3" name="Rectangle 2"/>
          <p:cNvSpPr/>
          <p:nvPr userDrawn="1"/>
        </p:nvSpPr>
        <p:spPr>
          <a:xfrm>
            <a:off x="0" y="1"/>
            <a:ext cx="95250" cy="8229600"/>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31502" eaLnBrk="1" fontAlgn="auto" hangingPunct="1">
              <a:spcBef>
                <a:spcPts val="0"/>
              </a:spcBef>
              <a:spcAft>
                <a:spcPts val="0"/>
              </a:spcAft>
              <a:defRPr/>
            </a:pPr>
            <a:endParaRPr lang="en-US" sz="4608"/>
          </a:p>
        </p:txBody>
      </p:sp>
    </p:spTree>
    <p:extLst>
      <p:ext uri="{BB962C8B-B14F-4D97-AF65-F5344CB8AC3E}">
        <p14:creationId xmlns:p14="http://schemas.microsoft.com/office/powerpoint/2010/main" val="2239567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645124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50" r:id="rId4"/>
    <p:sldLayoutId id="2147483663" r:id="rId5"/>
    <p:sldLayoutId id="2147483664" r:id="rId6"/>
    <p:sldLayoutId id="2147483665" r:id="rId7"/>
    <p:sldLayoutId id="2147483666" r:id="rId8"/>
    <p:sldLayoutId id="2147483655" r:id="rId9"/>
    <p:sldLayoutId id="2147483659"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731502" rtl="0" eaLnBrk="1" latinLnBrk="0" hangingPunct="1">
        <a:spcBef>
          <a:spcPct val="0"/>
        </a:spcBef>
        <a:buNone/>
        <a:defRPr sz="4480" b="0" i="0" kern="1200" cap="all" baseline="0">
          <a:solidFill>
            <a:srgbClr val="B01C32"/>
          </a:solidFill>
          <a:latin typeface="Century Gothic" charset="0"/>
          <a:ea typeface="+mj-ea"/>
          <a:cs typeface="Avenir"/>
        </a:defRPr>
      </a:lvl1pPr>
    </p:titleStyle>
    <p:bodyStyle>
      <a:lvl1pPr marL="548626" indent="-548626" algn="l" defTabSz="731502" rtl="0" eaLnBrk="1" latinLnBrk="0" hangingPunct="1">
        <a:spcBef>
          <a:spcPct val="20000"/>
        </a:spcBef>
        <a:buFont typeface="Arial"/>
        <a:buChar char="•"/>
        <a:defRPr sz="4480" b="0" i="0" kern="1200" baseline="0">
          <a:solidFill>
            <a:schemeClr val="tx1">
              <a:lumMod val="65000"/>
              <a:lumOff val="35000"/>
            </a:schemeClr>
          </a:solidFill>
          <a:latin typeface="Century Gothic" charset="0"/>
          <a:ea typeface="+mn-ea"/>
          <a:cs typeface="Avenir"/>
        </a:defRPr>
      </a:lvl1pPr>
      <a:lvl2pPr marL="1188690" indent="-457189" algn="l" defTabSz="731502" rtl="0" eaLnBrk="1" latinLnBrk="0" hangingPunct="1">
        <a:spcBef>
          <a:spcPct val="20000"/>
        </a:spcBef>
        <a:buFont typeface="Arial"/>
        <a:buChar char="–"/>
        <a:defRPr sz="3840" b="0" i="0" kern="1200" baseline="0">
          <a:solidFill>
            <a:schemeClr val="tx1">
              <a:lumMod val="65000"/>
              <a:lumOff val="35000"/>
            </a:schemeClr>
          </a:solidFill>
          <a:latin typeface="Century Gothic" charset="0"/>
          <a:ea typeface="+mn-ea"/>
          <a:cs typeface="Avenir"/>
        </a:defRPr>
      </a:lvl2pPr>
      <a:lvl3pPr marL="1828754" indent="-365751" algn="l" defTabSz="731502" rtl="0" eaLnBrk="1" latinLnBrk="0" hangingPunct="1">
        <a:spcBef>
          <a:spcPct val="20000"/>
        </a:spcBef>
        <a:buFont typeface="Arial"/>
        <a:buChar char="•"/>
        <a:defRPr sz="3200" b="0" i="0" kern="1200" baseline="0">
          <a:solidFill>
            <a:schemeClr val="tx1">
              <a:lumMod val="65000"/>
              <a:lumOff val="35000"/>
            </a:schemeClr>
          </a:solidFill>
          <a:latin typeface="Century Gothic" charset="0"/>
          <a:ea typeface="Century Gothic" charset="0"/>
          <a:cs typeface="Century Gothic" charset="0"/>
        </a:defRPr>
      </a:lvl3pPr>
      <a:lvl4pPr marL="2560256" indent="-365751" algn="l" defTabSz="731502" rtl="0" eaLnBrk="1" latinLnBrk="0" hangingPunct="1">
        <a:spcBef>
          <a:spcPct val="20000"/>
        </a:spcBef>
        <a:buFont typeface="Arial"/>
        <a:buChar char="–"/>
        <a:defRPr sz="2560" b="0" i="0" kern="1200" baseline="0">
          <a:solidFill>
            <a:schemeClr val="tx1">
              <a:lumMod val="65000"/>
              <a:lumOff val="35000"/>
            </a:schemeClr>
          </a:solidFill>
          <a:latin typeface="Century Gothic" charset="0"/>
          <a:ea typeface="+mn-ea"/>
          <a:cs typeface="Avenir"/>
        </a:defRPr>
      </a:lvl4pPr>
      <a:lvl5pPr marL="3291758" indent="-365751" algn="l" defTabSz="731502" rtl="0" eaLnBrk="1" latinLnBrk="0" hangingPunct="1">
        <a:spcBef>
          <a:spcPct val="20000"/>
        </a:spcBef>
        <a:buFont typeface="Arial"/>
        <a:buChar char="»"/>
        <a:defRPr sz="1920" b="0" i="0" kern="1200" baseline="0">
          <a:solidFill>
            <a:schemeClr val="tx1">
              <a:lumMod val="65000"/>
              <a:lumOff val="35000"/>
            </a:schemeClr>
          </a:solidFill>
          <a:latin typeface="Century Gothic" charset="0"/>
          <a:ea typeface="+mn-ea"/>
          <a:cs typeface="Avenir"/>
        </a:defRPr>
      </a:lvl5pPr>
      <a:lvl6pPr marL="4023259" indent="-365751" algn="l" defTabSz="731502" rtl="0" eaLnBrk="1" latinLnBrk="0" hangingPunct="1">
        <a:spcBef>
          <a:spcPct val="20000"/>
        </a:spcBef>
        <a:buFont typeface="Arial"/>
        <a:buChar char="•"/>
        <a:defRPr sz="3200" kern="1200">
          <a:solidFill>
            <a:schemeClr val="tx1"/>
          </a:solidFill>
          <a:latin typeface="+mn-lt"/>
          <a:ea typeface="+mn-ea"/>
          <a:cs typeface="+mn-cs"/>
        </a:defRPr>
      </a:lvl6pPr>
      <a:lvl7pPr marL="4754761" indent="-365751" algn="l" defTabSz="731502" rtl="0" eaLnBrk="1" latinLnBrk="0" hangingPunct="1">
        <a:spcBef>
          <a:spcPct val="20000"/>
        </a:spcBef>
        <a:buFont typeface="Arial"/>
        <a:buChar char="•"/>
        <a:defRPr sz="3200" kern="1200">
          <a:solidFill>
            <a:schemeClr val="tx1"/>
          </a:solidFill>
          <a:latin typeface="+mn-lt"/>
          <a:ea typeface="+mn-ea"/>
          <a:cs typeface="+mn-cs"/>
        </a:defRPr>
      </a:lvl7pPr>
      <a:lvl8pPr marL="5486263" indent="-365751" algn="l" defTabSz="731502" rtl="0" eaLnBrk="1" latinLnBrk="0" hangingPunct="1">
        <a:spcBef>
          <a:spcPct val="20000"/>
        </a:spcBef>
        <a:buFont typeface="Arial"/>
        <a:buChar char="•"/>
        <a:defRPr sz="3200" kern="1200">
          <a:solidFill>
            <a:schemeClr val="tx1"/>
          </a:solidFill>
          <a:latin typeface="+mn-lt"/>
          <a:ea typeface="+mn-ea"/>
          <a:cs typeface="+mn-cs"/>
        </a:defRPr>
      </a:lvl8pPr>
      <a:lvl9pPr marL="6217765" indent="-365751" algn="l" defTabSz="731502" rtl="0" eaLnBrk="1" latinLnBrk="0" hangingPunct="1">
        <a:spcBef>
          <a:spcPct val="20000"/>
        </a:spcBef>
        <a:buFont typeface="Arial"/>
        <a:buChar char="•"/>
        <a:defRPr sz="3200" kern="1200">
          <a:solidFill>
            <a:schemeClr val="tx1"/>
          </a:solidFill>
          <a:latin typeface="+mn-lt"/>
          <a:ea typeface="+mn-ea"/>
          <a:cs typeface="+mn-cs"/>
        </a:defRPr>
      </a:lvl9pPr>
    </p:bodyStyle>
    <p:otherStyle>
      <a:defPPr>
        <a:defRPr lang="en-US"/>
      </a:defPPr>
      <a:lvl1pPr marL="0" algn="l" defTabSz="731502" rtl="0" eaLnBrk="1" latinLnBrk="0" hangingPunct="1">
        <a:defRPr sz="2880" kern="1200">
          <a:solidFill>
            <a:schemeClr val="tx1"/>
          </a:solidFill>
          <a:latin typeface="+mn-lt"/>
          <a:ea typeface="+mn-ea"/>
          <a:cs typeface="+mn-cs"/>
        </a:defRPr>
      </a:lvl1pPr>
      <a:lvl2pPr marL="731502" algn="l" defTabSz="731502" rtl="0" eaLnBrk="1" latinLnBrk="0" hangingPunct="1">
        <a:defRPr sz="2880" kern="1200">
          <a:solidFill>
            <a:schemeClr val="tx1"/>
          </a:solidFill>
          <a:latin typeface="+mn-lt"/>
          <a:ea typeface="+mn-ea"/>
          <a:cs typeface="+mn-cs"/>
        </a:defRPr>
      </a:lvl2pPr>
      <a:lvl3pPr marL="1463003" algn="l" defTabSz="731502" rtl="0" eaLnBrk="1" latinLnBrk="0" hangingPunct="1">
        <a:defRPr sz="2880" kern="1200">
          <a:solidFill>
            <a:schemeClr val="tx1"/>
          </a:solidFill>
          <a:latin typeface="+mn-lt"/>
          <a:ea typeface="+mn-ea"/>
          <a:cs typeface="+mn-cs"/>
        </a:defRPr>
      </a:lvl3pPr>
      <a:lvl4pPr marL="2194505" algn="l" defTabSz="731502" rtl="0" eaLnBrk="1" latinLnBrk="0" hangingPunct="1">
        <a:defRPr sz="2880" kern="1200">
          <a:solidFill>
            <a:schemeClr val="tx1"/>
          </a:solidFill>
          <a:latin typeface="+mn-lt"/>
          <a:ea typeface="+mn-ea"/>
          <a:cs typeface="+mn-cs"/>
        </a:defRPr>
      </a:lvl4pPr>
      <a:lvl5pPr marL="2926007" algn="l" defTabSz="731502" rtl="0" eaLnBrk="1" latinLnBrk="0" hangingPunct="1">
        <a:defRPr sz="2880" kern="1200">
          <a:solidFill>
            <a:schemeClr val="tx1"/>
          </a:solidFill>
          <a:latin typeface="+mn-lt"/>
          <a:ea typeface="+mn-ea"/>
          <a:cs typeface="+mn-cs"/>
        </a:defRPr>
      </a:lvl5pPr>
      <a:lvl6pPr marL="3657509" algn="l" defTabSz="731502" rtl="0" eaLnBrk="1" latinLnBrk="0" hangingPunct="1">
        <a:defRPr sz="2880" kern="1200">
          <a:solidFill>
            <a:schemeClr val="tx1"/>
          </a:solidFill>
          <a:latin typeface="+mn-lt"/>
          <a:ea typeface="+mn-ea"/>
          <a:cs typeface="+mn-cs"/>
        </a:defRPr>
      </a:lvl6pPr>
      <a:lvl7pPr marL="4389010" algn="l" defTabSz="731502" rtl="0" eaLnBrk="1" latinLnBrk="0" hangingPunct="1">
        <a:defRPr sz="2880" kern="1200">
          <a:solidFill>
            <a:schemeClr val="tx1"/>
          </a:solidFill>
          <a:latin typeface="+mn-lt"/>
          <a:ea typeface="+mn-ea"/>
          <a:cs typeface="+mn-cs"/>
        </a:defRPr>
      </a:lvl7pPr>
      <a:lvl8pPr marL="5120512" algn="l" defTabSz="731502" rtl="0" eaLnBrk="1" latinLnBrk="0" hangingPunct="1">
        <a:defRPr sz="2880" kern="1200">
          <a:solidFill>
            <a:schemeClr val="tx1"/>
          </a:solidFill>
          <a:latin typeface="+mn-lt"/>
          <a:ea typeface="+mn-ea"/>
          <a:cs typeface="+mn-cs"/>
        </a:defRPr>
      </a:lvl8pPr>
      <a:lvl9pPr marL="5852014" algn="l" defTabSz="731502" rtl="0" eaLnBrk="1" latinLnBrk="0" hangingPunct="1">
        <a:defRPr sz="288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2" userDrawn="1">
          <p15:clr>
            <a:srgbClr val="F26B43"/>
          </p15:clr>
        </p15:guide>
        <p15:guide id="2" orient="horz" pos="499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https://doi.org/10.1016/j.pec.2021.01.040"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6592" y="3597358"/>
            <a:ext cx="9278112" cy="1764030"/>
          </a:xfrm>
          <a:prstGeom prst="rect">
            <a:avLst/>
          </a:prstGeom>
        </p:spPr>
        <p:txBody>
          <a:bodyPr>
            <a:noAutofit/>
          </a:bodyPr>
          <a:lstStyle/>
          <a:p>
            <a:r>
              <a:rPr lang="en-US" sz="4400" b="1" dirty="0"/>
              <a:t>WHAT CAN community health workers DO FOR MY ORANIZATION?</a:t>
            </a:r>
            <a:endParaRPr lang="en-US" sz="4000" dirty="0"/>
          </a:p>
        </p:txBody>
      </p:sp>
    </p:spTree>
    <p:extLst>
      <p:ext uri="{BB962C8B-B14F-4D97-AF65-F5344CB8AC3E}">
        <p14:creationId xmlns:p14="http://schemas.microsoft.com/office/powerpoint/2010/main" val="1035067326"/>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87056A-099D-47E6-B53F-EAB0BB4494B8}"/>
              </a:ext>
            </a:extLst>
          </p:cNvPr>
          <p:cNvSpPr>
            <a:spLocks noGrp="1"/>
          </p:cNvSpPr>
          <p:nvPr>
            <p:ph type="title"/>
          </p:nvPr>
        </p:nvSpPr>
        <p:spPr>
          <a:xfrm>
            <a:off x="828677" y="694482"/>
            <a:ext cx="10006963" cy="659444"/>
          </a:xfrm>
        </p:spPr>
        <p:txBody>
          <a:bodyPr/>
          <a:lstStyle/>
          <a:p>
            <a:r>
              <a:rPr lang="en-US" dirty="0"/>
              <a:t>Case study: sustainable change</a:t>
            </a:r>
          </a:p>
        </p:txBody>
      </p:sp>
      <p:sp>
        <p:nvSpPr>
          <p:cNvPr id="7" name="Content Placeholder 6">
            <a:extLst>
              <a:ext uri="{FF2B5EF4-FFF2-40B4-BE49-F238E27FC236}">
                <a16:creationId xmlns:a16="http://schemas.microsoft.com/office/drawing/2014/main" id="{0C35B28C-0D22-48F1-B805-CD1CDEA2D81A}"/>
              </a:ext>
            </a:extLst>
          </p:cNvPr>
          <p:cNvSpPr>
            <a:spLocks noGrp="1"/>
          </p:cNvSpPr>
          <p:nvPr>
            <p:ph sz="half" idx="1"/>
          </p:nvPr>
        </p:nvSpPr>
        <p:spPr>
          <a:xfrm>
            <a:off x="4001068" y="1879244"/>
            <a:ext cx="6457382" cy="4361536"/>
          </a:xfrm>
        </p:spPr>
        <p:txBody>
          <a:bodyPr/>
          <a:lstStyle/>
          <a:p>
            <a:pPr marL="0" indent="0">
              <a:buNone/>
            </a:pPr>
            <a:r>
              <a:rPr lang="en-US" sz="3200" dirty="0">
                <a:latin typeface="Century Gothic" panose="020B0502020202020204" pitchFamily="34" charset="0"/>
                <a:ea typeface="Calibri" panose="020F0502020204030204" pitchFamily="34" charset="0"/>
                <a:cs typeface="Times New Roman" panose="02020603050405020304" pitchFamily="18" charset="0"/>
              </a:rPr>
              <a:t>Andrés and Olivia meet periodically to refine her treatment plan, including . . . </a:t>
            </a:r>
            <a:endParaRPr lang="en-US" sz="3200" dirty="0"/>
          </a:p>
          <a:p>
            <a:r>
              <a:rPr lang="en-US" sz="3200" dirty="0"/>
              <a:t>A medication change that helps reduce nausea </a:t>
            </a:r>
          </a:p>
          <a:p>
            <a:r>
              <a:rPr lang="en-US" sz="3200" dirty="0"/>
              <a:t>An exercise plan that is sustainable and practical for her schedule</a:t>
            </a:r>
          </a:p>
          <a:p>
            <a:pPr marL="0" indent="0">
              <a:buNone/>
            </a:pPr>
            <a:endParaRPr lang="en-US" sz="3200" dirty="0"/>
          </a:p>
        </p:txBody>
      </p:sp>
      <p:sp>
        <p:nvSpPr>
          <p:cNvPr id="8" name="Text Placeholder 7">
            <a:extLst>
              <a:ext uri="{FF2B5EF4-FFF2-40B4-BE49-F238E27FC236}">
                <a16:creationId xmlns:a16="http://schemas.microsoft.com/office/drawing/2014/main" id="{ACE777FF-7CE1-410C-AE6D-FAAB9B08FF97}"/>
              </a:ext>
            </a:extLst>
          </p:cNvPr>
          <p:cNvSpPr>
            <a:spLocks noGrp="1"/>
          </p:cNvSpPr>
          <p:nvPr>
            <p:ph type="body" sz="quarter" idx="11"/>
          </p:nvPr>
        </p:nvSpPr>
        <p:spPr/>
        <p:txBody>
          <a:bodyPr/>
          <a:lstStyle/>
          <a:p>
            <a:endParaRPr lang="en-US"/>
          </a:p>
        </p:txBody>
      </p:sp>
      <p:sp>
        <p:nvSpPr>
          <p:cNvPr id="9" name="Text Placeholder 8">
            <a:extLst>
              <a:ext uri="{FF2B5EF4-FFF2-40B4-BE49-F238E27FC236}">
                <a16:creationId xmlns:a16="http://schemas.microsoft.com/office/drawing/2014/main" id="{9BAC6B57-E87A-4BE3-B35E-7F76B19B5B8E}"/>
              </a:ext>
            </a:extLst>
          </p:cNvPr>
          <p:cNvSpPr>
            <a:spLocks noGrp="1"/>
          </p:cNvSpPr>
          <p:nvPr>
            <p:ph type="body" sz="quarter" idx="12"/>
          </p:nvPr>
        </p:nvSpPr>
        <p:spPr/>
        <p:txBody>
          <a:bodyPr/>
          <a:lstStyle/>
          <a:p>
            <a:endParaRPr lang="en-US"/>
          </a:p>
        </p:txBody>
      </p:sp>
      <p:sp>
        <p:nvSpPr>
          <p:cNvPr id="10" name="Text Placeholder 9">
            <a:extLst>
              <a:ext uri="{FF2B5EF4-FFF2-40B4-BE49-F238E27FC236}">
                <a16:creationId xmlns:a16="http://schemas.microsoft.com/office/drawing/2014/main" id="{CF8DD526-ED34-4969-90FE-078D650135B0}"/>
              </a:ext>
            </a:extLst>
          </p:cNvPr>
          <p:cNvSpPr>
            <a:spLocks noGrp="1"/>
          </p:cNvSpPr>
          <p:nvPr>
            <p:ph type="body" sz="quarter" idx="13"/>
          </p:nvPr>
        </p:nvSpPr>
        <p:spPr/>
        <p:txBody>
          <a:bodyPr/>
          <a:lstStyle/>
          <a:p>
            <a:endParaRPr lang="en-US"/>
          </a:p>
        </p:txBody>
      </p:sp>
      <p:sp>
        <p:nvSpPr>
          <p:cNvPr id="12" name="Text Placeholder 11">
            <a:extLst>
              <a:ext uri="{FF2B5EF4-FFF2-40B4-BE49-F238E27FC236}">
                <a16:creationId xmlns:a16="http://schemas.microsoft.com/office/drawing/2014/main" id="{15FB0673-8651-4444-8B8B-B0679E4E6AA6}"/>
              </a:ext>
            </a:extLst>
          </p:cNvPr>
          <p:cNvSpPr>
            <a:spLocks noGrp="1"/>
          </p:cNvSpPr>
          <p:nvPr>
            <p:ph type="body" sz="quarter" idx="16"/>
          </p:nvPr>
        </p:nvSpPr>
        <p:spPr/>
        <p:txBody>
          <a:bodyPr/>
          <a:lstStyle/>
          <a:p>
            <a:endParaRPr lang="en-US"/>
          </a:p>
        </p:txBody>
      </p:sp>
      <p:pic>
        <p:nvPicPr>
          <p:cNvPr id="3" name="Picture 2">
            <a:extLst>
              <a:ext uri="{FF2B5EF4-FFF2-40B4-BE49-F238E27FC236}">
                <a16:creationId xmlns:a16="http://schemas.microsoft.com/office/drawing/2014/main" id="{EE8BB7F3-00B5-4685-9F34-51AD59743EA9}"/>
              </a:ext>
            </a:extLst>
          </p:cNvPr>
          <p:cNvPicPr>
            <a:picLocks noChangeAspect="1"/>
          </p:cNvPicPr>
          <p:nvPr/>
        </p:nvPicPr>
        <p:blipFill rotWithShape="1">
          <a:blip r:embed="rId2"/>
          <a:srcRect l="25172" t="15041" r="25329" b="15791"/>
          <a:stretch/>
        </p:blipFill>
        <p:spPr>
          <a:xfrm>
            <a:off x="548639" y="1879243"/>
            <a:ext cx="3237463" cy="3792457"/>
          </a:xfrm>
          <a:prstGeom prst="rect">
            <a:avLst/>
          </a:prstGeom>
        </p:spPr>
      </p:pic>
      <p:sp>
        <p:nvSpPr>
          <p:cNvPr id="11" name="Content Placeholder 6">
            <a:extLst>
              <a:ext uri="{FF2B5EF4-FFF2-40B4-BE49-F238E27FC236}">
                <a16:creationId xmlns:a16="http://schemas.microsoft.com/office/drawing/2014/main" id="{B3D458FD-5827-45C3-835D-EAEC65685A5F}"/>
              </a:ext>
            </a:extLst>
          </p:cNvPr>
          <p:cNvSpPr txBox="1">
            <a:spLocks/>
          </p:cNvSpPr>
          <p:nvPr/>
        </p:nvSpPr>
        <p:spPr>
          <a:xfrm>
            <a:off x="668606" y="6197017"/>
            <a:ext cx="10493806" cy="946061"/>
          </a:xfrm>
          <a:prstGeom prst="rect">
            <a:avLst/>
          </a:prstGeom>
        </p:spPr>
        <p:txBody>
          <a:bodyPr/>
          <a:lstStyle>
            <a:lvl1pPr marL="548626" indent="-548626" algn="l" defTabSz="731502" rtl="0" eaLnBrk="1" latinLnBrk="0" hangingPunct="1">
              <a:spcBef>
                <a:spcPct val="20000"/>
              </a:spcBef>
              <a:buFont typeface="Arial"/>
              <a:buChar char="•"/>
              <a:defRPr sz="4480" b="0" i="0" kern="1200" baseline="0">
                <a:solidFill>
                  <a:schemeClr val="tx1">
                    <a:lumMod val="65000"/>
                    <a:lumOff val="35000"/>
                  </a:schemeClr>
                </a:solidFill>
                <a:latin typeface="Century Gothic" charset="0"/>
                <a:ea typeface="+mn-ea"/>
                <a:cs typeface="Avenir"/>
              </a:defRPr>
            </a:lvl1pPr>
            <a:lvl2pPr marL="1188690" indent="-457189" algn="l" defTabSz="731502" rtl="0" eaLnBrk="1" latinLnBrk="0" hangingPunct="1">
              <a:spcBef>
                <a:spcPct val="20000"/>
              </a:spcBef>
              <a:buFont typeface="Arial"/>
              <a:buChar char="–"/>
              <a:defRPr sz="3840" b="0" i="0" kern="1200" baseline="0">
                <a:solidFill>
                  <a:schemeClr val="tx1">
                    <a:lumMod val="65000"/>
                    <a:lumOff val="35000"/>
                  </a:schemeClr>
                </a:solidFill>
                <a:latin typeface="Century Gothic" charset="0"/>
                <a:ea typeface="+mn-ea"/>
                <a:cs typeface="Avenir"/>
              </a:defRPr>
            </a:lvl2pPr>
            <a:lvl3pPr marL="1828754" indent="-365751" algn="l" defTabSz="731502" rtl="0" eaLnBrk="1" latinLnBrk="0" hangingPunct="1">
              <a:spcBef>
                <a:spcPct val="20000"/>
              </a:spcBef>
              <a:buFont typeface="Arial"/>
              <a:buChar char="•"/>
              <a:defRPr sz="3200" b="0" i="0" kern="1200" baseline="0">
                <a:solidFill>
                  <a:schemeClr val="tx1">
                    <a:lumMod val="65000"/>
                    <a:lumOff val="35000"/>
                  </a:schemeClr>
                </a:solidFill>
                <a:latin typeface="Century Gothic" charset="0"/>
                <a:ea typeface="Century Gothic" charset="0"/>
                <a:cs typeface="Century Gothic" charset="0"/>
              </a:defRPr>
            </a:lvl3pPr>
            <a:lvl4pPr marL="2560256" indent="-365751" algn="l" defTabSz="731502" rtl="0" eaLnBrk="1" latinLnBrk="0" hangingPunct="1">
              <a:spcBef>
                <a:spcPct val="20000"/>
              </a:spcBef>
              <a:buFont typeface="Arial"/>
              <a:buChar char="–"/>
              <a:defRPr sz="2880" b="0" i="0" kern="1200" baseline="0">
                <a:solidFill>
                  <a:schemeClr val="tx1">
                    <a:lumMod val="65000"/>
                    <a:lumOff val="35000"/>
                  </a:schemeClr>
                </a:solidFill>
                <a:latin typeface="Century Gothic" charset="0"/>
                <a:ea typeface="+mn-ea"/>
                <a:cs typeface="Avenir"/>
              </a:defRPr>
            </a:lvl4pPr>
            <a:lvl5pPr marL="3291758" indent="-365751" algn="l" defTabSz="731502" rtl="0" eaLnBrk="1" latinLnBrk="0" hangingPunct="1">
              <a:spcBef>
                <a:spcPct val="20000"/>
              </a:spcBef>
              <a:buFont typeface="Arial"/>
              <a:buChar char="»"/>
              <a:defRPr sz="2880" b="0" i="0" kern="1200" baseline="0">
                <a:solidFill>
                  <a:schemeClr val="tx1">
                    <a:lumMod val="65000"/>
                    <a:lumOff val="35000"/>
                  </a:schemeClr>
                </a:solidFill>
                <a:latin typeface="Century Gothic" charset="0"/>
                <a:ea typeface="+mn-ea"/>
                <a:cs typeface="Avenir"/>
              </a:defRPr>
            </a:lvl5pPr>
            <a:lvl6pPr marL="4023259" indent="-365751" algn="l" defTabSz="731502" rtl="0" eaLnBrk="1" latinLnBrk="0" hangingPunct="1">
              <a:spcBef>
                <a:spcPct val="20000"/>
              </a:spcBef>
              <a:buFont typeface="Arial"/>
              <a:buChar char="•"/>
              <a:defRPr sz="2880" kern="1200">
                <a:solidFill>
                  <a:schemeClr val="tx1"/>
                </a:solidFill>
                <a:latin typeface="+mn-lt"/>
                <a:ea typeface="+mn-ea"/>
                <a:cs typeface="+mn-cs"/>
              </a:defRPr>
            </a:lvl6pPr>
            <a:lvl7pPr marL="4754761" indent="-365751" algn="l" defTabSz="731502" rtl="0" eaLnBrk="1" latinLnBrk="0" hangingPunct="1">
              <a:spcBef>
                <a:spcPct val="20000"/>
              </a:spcBef>
              <a:buFont typeface="Arial"/>
              <a:buChar char="•"/>
              <a:defRPr sz="2880" kern="1200">
                <a:solidFill>
                  <a:schemeClr val="tx1"/>
                </a:solidFill>
                <a:latin typeface="+mn-lt"/>
                <a:ea typeface="+mn-ea"/>
                <a:cs typeface="+mn-cs"/>
              </a:defRPr>
            </a:lvl7pPr>
            <a:lvl8pPr marL="5486263" indent="-365751" algn="l" defTabSz="731502" rtl="0" eaLnBrk="1" latinLnBrk="0" hangingPunct="1">
              <a:spcBef>
                <a:spcPct val="20000"/>
              </a:spcBef>
              <a:buFont typeface="Arial"/>
              <a:buChar char="•"/>
              <a:defRPr sz="2880" kern="1200">
                <a:solidFill>
                  <a:schemeClr val="tx1"/>
                </a:solidFill>
                <a:latin typeface="+mn-lt"/>
                <a:ea typeface="+mn-ea"/>
                <a:cs typeface="+mn-cs"/>
              </a:defRPr>
            </a:lvl8pPr>
            <a:lvl9pPr marL="6217765" indent="-365751" algn="l" defTabSz="731502" rtl="0" eaLnBrk="1" latinLnBrk="0" hangingPunct="1">
              <a:spcBef>
                <a:spcPct val="20000"/>
              </a:spcBef>
              <a:buFont typeface="Arial"/>
              <a:buChar char="•"/>
              <a:defRPr sz="2880" kern="1200">
                <a:solidFill>
                  <a:schemeClr val="tx1"/>
                </a:solidFill>
                <a:latin typeface="+mn-lt"/>
                <a:ea typeface="+mn-ea"/>
                <a:cs typeface="+mn-cs"/>
              </a:defRPr>
            </a:lvl9pPr>
          </a:lstStyle>
          <a:p>
            <a:pPr marL="0" indent="0">
              <a:buFont typeface="Arial"/>
              <a:buNone/>
            </a:pPr>
            <a:r>
              <a:rPr lang="en-US" sz="3200" b="1" dirty="0">
                <a:latin typeface="Century Gothic" panose="020B0502020202020204" pitchFamily="34" charset="0"/>
                <a:ea typeface="Calibri" panose="020F0502020204030204" pitchFamily="34" charset="0"/>
                <a:cs typeface="Times New Roman" panose="02020603050405020304" pitchFamily="18" charset="0"/>
              </a:rPr>
              <a:t>After 6 months, Olivia’s HbA1c has dramatically improved and she feels hopeful for the future.</a:t>
            </a:r>
            <a:endParaRPr lang="en-US" sz="3200" b="1" dirty="0">
              <a:latin typeface="Century Gothic" panose="020B0502020202020204" pitchFamily="34" charset="0"/>
            </a:endParaRPr>
          </a:p>
        </p:txBody>
      </p:sp>
    </p:spTree>
    <p:extLst>
      <p:ext uri="{BB962C8B-B14F-4D97-AF65-F5344CB8AC3E}">
        <p14:creationId xmlns:p14="http://schemas.microsoft.com/office/powerpoint/2010/main" val="288467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73C3FEA5-5A27-44DD-9331-6BEAD55D114C}"/>
              </a:ext>
            </a:extLst>
          </p:cNvPr>
          <p:cNvSpPr>
            <a:spLocks noGrp="1"/>
          </p:cNvSpPr>
          <p:nvPr>
            <p:ph type="body" sz="quarter" idx="11"/>
          </p:nvPr>
        </p:nvSpPr>
        <p:spPr/>
        <p:txBody>
          <a:bodyPr/>
          <a:lstStyle/>
          <a:p>
            <a:endParaRPr lang="en-US"/>
          </a:p>
        </p:txBody>
      </p:sp>
      <p:sp>
        <p:nvSpPr>
          <p:cNvPr id="11" name="Text Placeholder 10">
            <a:extLst>
              <a:ext uri="{FF2B5EF4-FFF2-40B4-BE49-F238E27FC236}">
                <a16:creationId xmlns:a16="http://schemas.microsoft.com/office/drawing/2014/main" id="{C6B97EF8-6F16-4788-85B2-CC0EC0CC7DF3}"/>
              </a:ext>
            </a:extLst>
          </p:cNvPr>
          <p:cNvSpPr>
            <a:spLocks noGrp="1"/>
          </p:cNvSpPr>
          <p:nvPr>
            <p:ph type="body" sz="quarter" idx="12"/>
          </p:nvPr>
        </p:nvSpPr>
        <p:spPr/>
        <p:txBody>
          <a:bodyPr/>
          <a:lstStyle/>
          <a:p>
            <a:endParaRPr lang="en-US"/>
          </a:p>
        </p:txBody>
      </p:sp>
      <p:sp>
        <p:nvSpPr>
          <p:cNvPr id="12" name="Text Placeholder 11">
            <a:extLst>
              <a:ext uri="{FF2B5EF4-FFF2-40B4-BE49-F238E27FC236}">
                <a16:creationId xmlns:a16="http://schemas.microsoft.com/office/drawing/2014/main" id="{B4C4E602-3C00-49C3-963F-0EE79D8ED439}"/>
              </a:ext>
            </a:extLst>
          </p:cNvPr>
          <p:cNvSpPr>
            <a:spLocks noGrp="1"/>
          </p:cNvSpPr>
          <p:nvPr>
            <p:ph type="body" sz="quarter" idx="13"/>
          </p:nvPr>
        </p:nvSpPr>
        <p:spPr/>
        <p:txBody>
          <a:bodyPr/>
          <a:lstStyle/>
          <a:p>
            <a:endParaRPr lang="en-US"/>
          </a:p>
        </p:txBody>
      </p:sp>
      <p:sp>
        <p:nvSpPr>
          <p:cNvPr id="9" name="Text Placeholder 8">
            <a:extLst>
              <a:ext uri="{FF2B5EF4-FFF2-40B4-BE49-F238E27FC236}">
                <a16:creationId xmlns:a16="http://schemas.microsoft.com/office/drawing/2014/main" id="{B875CBEE-F7B3-4205-9569-1CCB6CBE0C49}"/>
              </a:ext>
            </a:extLst>
          </p:cNvPr>
          <p:cNvSpPr>
            <a:spLocks noGrp="1"/>
          </p:cNvSpPr>
          <p:nvPr>
            <p:ph type="body" sz="quarter" idx="10"/>
          </p:nvPr>
        </p:nvSpPr>
        <p:spPr>
          <a:xfrm>
            <a:off x="1819277" y="2110265"/>
            <a:ext cx="7315200" cy="1477024"/>
          </a:xfrm>
        </p:spPr>
        <p:txBody>
          <a:bodyPr/>
          <a:lstStyle/>
          <a:p>
            <a:r>
              <a:rPr lang="en-US" dirty="0"/>
              <a:t>How did this happen?</a:t>
            </a:r>
          </a:p>
        </p:txBody>
      </p:sp>
    </p:spTree>
    <p:extLst>
      <p:ext uri="{BB962C8B-B14F-4D97-AF65-F5344CB8AC3E}">
        <p14:creationId xmlns:p14="http://schemas.microsoft.com/office/powerpoint/2010/main" val="1236146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498E73-188A-48C3-B51B-F25C854C9021}"/>
              </a:ext>
            </a:extLst>
          </p:cNvPr>
          <p:cNvSpPr>
            <a:spLocks noGrp="1"/>
          </p:cNvSpPr>
          <p:nvPr>
            <p:ph type="title"/>
          </p:nvPr>
        </p:nvSpPr>
        <p:spPr/>
        <p:txBody>
          <a:bodyPr/>
          <a:lstStyle/>
          <a:p>
            <a:r>
              <a:rPr lang="en-US" dirty="0" err="1"/>
              <a:t>chws</a:t>
            </a:r>
            <a:r>
              <a:rPr lang="en-US" dirty="0"/>
              <a:t> help patients engage</a:t>
            </a:r>
          </a:p>
        </p:txBody>
      </p:sp>
      <p:sp>
        <p:nvSpPr>
          <p:cNvPr id="7" name="Content Placeholder 6">
            <a:extLst>
              <a:ext uri="{FF2B5EF4-FFF2-40B4-BE49-F238E27FC236}">
                <a16:creationId xmlns:a16="http://schemas.microsoft.com/office/drawing/2014/main" id="{DD7E5E77-D55B-465A-B6BC-6C6493782B1C}"/>
              </a:ext>
            </a:extLst>
          </p:cNvPr>
          <p:cNvSpPr>
            <a:spLocks noGrp="1"/>
          </p:cNvSpPr>
          <p:nvPr>
            <p:ph sz="half" idx="1"/>
          </p:nvPr>
        </p:nvSpPr>
        <p:spPr/>
        <p:txBody>
          <a:bodyPr/>
          <a:lstStyle/>
          <a:p>
            <a:r>
              <a:rPr lang="en-US" sz="3800" dirty="0"/>
              <a:t>Patient engagement, or active involvement with their health, is a key part of healthcare delivery. Engaged patients. . .</a:t>
            </a:r>
          </a:p>
          <a:p>
            <a:pPr lvl="1"/>
            <a:r>
              <a:rPr lang="en-US" sz="3600" dirty="0"/>
              <a:t>Communicate changes with their  providers</a:t>
            </a:r>
          </a:p>
          <a:p>
            <a:pPr lvl="1"/>
            <a:r>
              <a:rPr lang="en-US" sz="3600" dirty="0"/>
              <a:t>Understand care plans</a:t>
            </a:r>
          </a:p>
          <a:p>
            <a:pPr lvl="1"/>
            <a:r>
              <a:rPr lang="en-US" sz="3600" dirty="0"/>
              <a:t>Adhere to behavioral changes and medication</a:t>
            </a:r>
          </a:p>
          <a:p>
            <a:pPr lvl="1"/>
            <a:endParaRPr lang="en-US" sz="3600" dirty="0"/>
          </a:p>
        </p:txBody>
      </p:sp>
    </p:spTree>
    <p:extLst>
      <p:ext uri="{BB962C8B-B14F-4D97-AF65-F5344CB8AC3E}">
        <p14:creationId xmlns:p14="http://schemas.microsoft.com/office/powerpoint/2010/main" val="382751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729670-E58D-4FBA-AEC5-16CA5F4C07A2}"/>
              </a:ext>
            </a:extLst>
          </p:cNvPr>
          <p:cNvSpPr>
            <a:spLocks noGrp="1"/>
          </p:cNvSpPr>
          <p:nvPr>
            <p:ph type="title"/>
          </p:nvPr>
        </p:nvSpPr>
        <p:spPr/>
        <p:txBody>
          <a:bodyPr/>
          <a:lstStyle/>
          <a:p>
            <a:r>
              <a:rPr lang="en-US" dirty="0"/>
              <a:t>But many patients have . . .</a:t>
            </a:r>
          </a:p>
        </p:txBody>
      </p:sp>
      <p:sp>
        <p:nvSpPr>
          <p:cNvPr id="7" name="Content Placeholder 6">
            <a:extLst>
              <a:ext uri="{FF2B5EF4-FFF2-40B4-BE49-F238E27FC236}">
                <a16:creationId xmlns:a16="http://schemas.microsoft.com/office/drawing/2014/main" id="{36740AF9-1964-42A9-BDBB-B5BB7A391FBD}"/>
              </a:ext>
            </a:extLst>
          </p:cNvPr>
          <p:cNvSpPr>
            <a:spLocks noGrp="1"/>
          </p:cNvSpPr>
          <p:nvPr>
            <p:ph sz="half" idx="1"/>
          </p:nvPr>
        </p:nvSpPr>
        <p:spPr>
          <a:xfrm>
            <a:off x="828677" y="1923139"/>
            <a:ext cx="9507311" cy="5350804"/>
          </a:xfrm>
        </p:spPr>
        <p:txBody>
          <a:bodyPr/>
          <a:lstStyle/>
          <a:p>
            <a:r>
              <a:rPr lang="en-US" sz="4640" dirty="0"/>
              <a:t>A distrust of systems </a:t>
            </a:r>
          </a:p>
          <a:p>
            <a:r>
              <a:rPr lang="en-US" sz="4640" dirty="0"/>
              <a:t>Limited access to formal education, especially about health</a:t>
            </a:r>
          </a:p>
          <a:p>
            <a:r>
              <a:rPr lang="en-US" sz="4640" dirty="0"/>
              <a:t>Difficulties with health insurance</a:t>
            </a:r>
          </a:p>
        </p:txBody>
      </p:sp>
    </p:spTree>
    <p:extLst>
      <p:ext uri="{BB962C8B-B14F-4D97-AF65-F5344CB8AC3E}">
        <p14:creationId xmlns:p14="http://schemas.microsoft.com/office/powerpoint/2010/main" val="338907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A0714-5112-4EA4-AF7D-1D39CAC7903B}"/>
              </a:ext>
            </a:extLst>
          </p:cNvPr>
          <p:cNvSpPr>
            <a:spLocks noGrp="1"/>
          </p:cNvSpPr>
          <p:nvPr>
            <p:ph type="title"/>
          </p:nvPr>
        </p:nvSpPr>
        <p:spPr>
          <a:xfrm>
            <a:off x="828677" y="694482"/>
            <a:ext cx="9996639" cy="529634"/>
          </a:xfrm>
        </p:spPr>
        <p:txBody>
          <a:bodyPr/>
          <a:lstStyle/>
          <a:p>
            <a:r>
              <a:rPr lang="en-US" dirty="0"/>
              <a:t>And have often experienced . . .</a:t>
            </a:r>
          </a:p>
        </p:txBody>
      </p:sp>
      <p:sp>
        <p:nvSpPr>
          <p:cNvPr id="3" name="Content Placeholder 2">
            <a:extLst>
              <a:ext uri="{FF2B5EF4-FFF2-40B4-BE49-F238E27FC236}">
                <a16:creationId xmlns:a16="http://schemas.microsoft.com/office/drawing/2014/main" id="{AC4FFB50-58DB-442C-B1C5-F5E51F6BA16A}"/>
              </a:ext>
            </a:extLst>
          </p:cNvPr>
          <p:cNvSpPr>
            <a:spLocks noGrp="1"/>
          </p:cNvSpPr>
          <p:nvPr>
            <p:ph sz="half" idx="1"/>
          </p:nvPr>
        </p:nvSpPr>
        <p:spPr>
          <a:xfrm>
            <a:off x="872763" y="1849397"/>
            <a:ext cx="9507311" cy="5350804"/>
          </a:xfrm>
        </p:spPr>
        <p:txBody>
          <a:bodyPr/>
          <a:lstStyle/>
          <a:p>
            <a:r>
              <a:rPr lang="en-US" sz="4000" b="1" dirty="0"/>
              <a:t>Implicit bias </a:t>
            </a:r>
            <a:r>
              <a:rPr lang="en-US" sz="4000" dirty="0"/>
              <a:t>that leads to minimization of pain and concerns or improper treatment</a:t>
            </a:r>
          </a:p>
          <a:p>
            <a:r>
              <a:rPr lang="en-US" sz="4000" b="1" dirty="0"/>
              <a:t>Issues with communication</a:t>
            </a:r>
            <a:r>
              <a:rPr lang="en-US" sz="4000" dirty="0"/>
              <a:t>, leaving them feeling unheard and potentially leading to medical errors or adverse complications that could have been avoided</a:t>
            </a:r>
          </a:p>
        </p:txBody>
      </p:sp>
    </p:spTree>
    <p:extLst>
      <p:ext uri="{BB962C8B-B14F-4D97-AF65-F5344CB8AC3E}">
        <p14:creationId xmlns:p14="http://schemas.microsoft.com/office/powerpoint/2010/main" val="235548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FB3DB-2E33-4374-9F4D-11D93B8757F4}"/>
              </a:ext>
            </a:extLst>
          </p:cNvPr>
          <p:cNvSpPr>
            <a:spLocks noGrp="1"/>
          </p:cNvSpPr>
          <p:nvPr>
            <p:ph type="title"/>
          </p:nvPr>
        </p:nvSpPr>
        <p:spPr>
          <a:xfrm>
            <a:off x="597217" y="845686"/>
            <a:ext cx="9595485" cy="659444"/>
          </a:xfrm>
        </p:spPr>
        <p:txBody>
          <a:bodyPr/>
          <a:lstStyle/>
          <a:p>
            <a:r>
              <a:rPr lang="en-US" dirty="0"/>
              <a:t>Community health workers. . .</a:t>
            </a:r>
          </a:p>
        </p:txBody>
      </p:sp>
      <p:sp>
        <p:nvSpPr>
          <p:cNvPr id="3" name="Content Placeholder 2">
            <a:extLst>
              <a:ext uri="{FF2B5EF4-FFF2-40B4-BE49-F238E27FC236}">
                <a16:creationId xmlns:a16="http://schemas.microsoft.com/office/drawing/2014/main" id="{57259706-B488-4FD9-BC00-7AC2B6926292}"/>
              </a:ext>
            </a:extLst>
          </p:cNvPr>
          <p:cNvSpPr>
            <a:spLocks noGrp="1"/>
          </p:cNvSpPr>
          <p:nvPr>
            <p:ph sz="half" idx="1"/>
          </p:nvPr>
        </p:nvSpPr>
        <p:spPr/>
        <p:txBody>
          <a:bodyPr/>
          <a:lstStyle/>
          <a:p>
            <a:pPr marL="914400" indent="-914400">
              <a:buFont typeface="+mj-lt"/>
              <a:buAutoNum type="arabicPeriod"/>
            </a:pPr>
            <a:r>
              <a:rPr lang="en-US" dirty="0"/>
              <a:t>Spend </a:t>
            </a:r>
            <a:r>
              <a:rPr lang="en-US" b="1" dirty="0"/>
              <a:t>time</a:t>
            </a:r>
            <a:r>
              <a:rPr lang="en-US" dirty="0"/>
              <a:t> to ensure clients understand treatment plans</a:t>
            </a:r>
          </a:p>
          <a:p>
            <a:pPr marL="914400" indent="-914400">
              <a:buFont typeface="+mj-lt"/>
              <a:buAutoNum type="arabicPeriod"/>
            </a:pPr>
            <a:r>
              <a:rPr lang="en-US" b="1" dirty="0"/>
              <a:t>Validate</a:t>
            </a:r>
            <a:r>
              <a:rPr lang="en-US" dirty="0"/>
              <a:t> client experiences, both with their illness/injury and prior care</a:t>
            </a:r>
          </a:p>
          <a:p>
            <a:pPr marL="914400" indent="-914400">
              <a:buFont typeface="+mj-lt"/>
              <a:buAutoNum type="arabicPeriod"/>
            </a:pPr>
            <a:r>
              <a:rPr lang="en-US" b="1" dirty="0"/>
              <a:t>Do not assume </a:t>
            </a:r>
            <a:r>
              <a:rPr lang="en-US" dirty="0"/>
              <a:t>that clients will fail in their treatment plan</a:t>
            </a:r>
          </a:p>
        </p:txBody>
      </p:sp>
    </p:spTree>
    <p:extLst>
      <p:ext uri="{BB962C8B-B14F-4D97-AF65-F5344CB8AC3E}">
        <p14:creationId xmlns:p14="http://schemas.microsoft.com/office/powerpoint/2010/main" val="2772667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2DEC4-7971-4AB4-9D9E-E77BBC6C31FD}"/>
              </a:ext>
            </a:extLst>
          </p:cNvPr>
          <p:cNvSpPr>
            <a:spLocks noGrp="1"/>
          </p:cNvSpPr>
          <p:nvPr>
            <p:ph type="title"/>
          </p:nvPr>
        </p:nvSpPr>
        <p:spPr/>
        <p:txBody>
          <a:bodyPr/>
          <a:lstStyle/>
          <a:p>
            <a:r>
              <a:rPr lang="en-US" dirty="0"/>
              <a:t>Empowering patients</a:t>
            </a:r>
          </a:p>
        </p:txBody>
      </p:sp>
      <p:sp>
        <p:nvSpPr>
          <p:cNvPr id="3" name="Content Placeholder 2">
            <a:extLst>
              <a:ext uri="{FF2B5EF4-FFF2-40B4-BE49-F238E27FC236}">
                <a16:creationId xmlns:a16="http://schemas.microsoft.com/office/drawing/2014/main" id="{385E1C09-D4A7-4E2C-8DA4-CBCE31F998C0}"/>
              </a:ext>
            </a:extLst>
          </p:cNvPr>
          <p:cNvSpPr>
            <a:spLocks noGrp="1"/>
          </p:cNvSpPr>
          <p:nvPr>
            <p:ph sz="half" idx="1"/>
          </p:nvPr>
        </p:nvSpPr>
        <p:spPr/>
        <p:txBody>
          <a:bodyPr/>
          <a:lstStyle/>
          <a:p>
            <a:r>
              <a:rPr lang="en-US" sz="4400" dirty="0"/>
              <a:t>CHWs </a:t>
            </a:r>
            <a:r>
              <a:rPr lang="en-US" sz="4400" b="1" dirty="0"/>
              <a:t>empower clients </a:t>
            </a:r>
            <a:r>
              <a:rPr lang="en-US" sz="4400" dirty="0"/>
              <a:t>using strategies like motivational interviewing</a:t>
            </a:r>
          </a:p>
          <a:p>
            <a:r>
              <a:rPr lang="en-US" sz="4400" dirty="0"/>
              <a:t>Community members </a:t>
            </a:r>
            <a:r>
              <a:rPr lang="en-US" sz="4400" b="1" dirty="0"/>
              <a:t>recognize themselves</a:t>
            </a:r>
            <a:r>
              <a:rPr lang="en-US" sz="4400" dirty="0"/>
              <a:t> in CHWs and feel valued and inspired to take charge of their health</a:t>
            </a:r>
          </a:p>
        </p:txBody>
      </p:sp>
    </p:spTree>
    <p:extLst>
      <p:ext uri="{BB962C8B-B14F-4D97-AF65-F5344CB8AC3E}">
        <p14:creationId xmlns:p14="http://schemas.microsoft.com/office/powerpoint/2010/main" val="872845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5C4A814-C302-4D87-B09A-E98D63AFC28C}"/>
              </a:ext>
            </a:extLst>
          </p:cNvPr>
          <p:cNvSpPr>
            <a:spLocks noGrp="1"/>
          </p:cNvSpPr>
          <p:nvPr>
            <p:ph type="body" sz="quarter" idx="11"/>
          </p:nvPr>
        </p:nvSpPr>
        <p:spPr/>
        <p:txBody>
          <a:bodyPr/>
          <a:lstStyle/>
          <a:p>
            <a:endParaRPr lang="en-US"/>
          </a:p>
        </p:txBody>
      </p:sp>
      <p:sp>
        <p:nvSpPr>
          <p:cNvPr id="6" name="Text Placeholder 5">
            <a:extLst>
              <a:ext uri="{FF2B5EF4-FFF2-40B4-BE49-F238E27FC236}">
                <a16:creationId xmlns:a16="http://schemas.microsoft.com/office/drawing/2014/main" id="{12C37044-1E11-4AD2-8864-F99E6FB63D7F}"/>
              </a:ext>
            </a:extLst>
          </p:cNvPr>
          <p:cNvSpPr>
            <a:spLocks noGrp="1"/>
          </p:cNvSpPr>
          <p:nvPr>
            <p:ph type="body" sz="quarter" idx="12"/>
          </p:nvPr>
        </p:nvSpPr>
        <p:spPr/>
        <p:txBody>
          <a:bodyPr/>
          <a:lstStyle/>
          <a:p>
            <a:endParaRPr lang="en-US"/>
          </a:p>
        </p:txBody>
      </p:sp>
      <p:sp>
        <p:nvSpPr>
          <p:cNvPr id="7" name="Text Placeholder 6">
            <a:extLst>
              <a:ext uri="{FF2B5EF4-FFF2-40B4-BE49-F238E27FC236}">
                <a16:creationId xmlns:a16="http://schemas.microsoft.com/office/drawing/2014/main" id="{6B058249-211D-4222-834A-2B8797CD9298}"/>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81D1FBBB-BD79-4458-AA28-13D9A347EE9A}"/>
              </a:ext>
            </a:extLst>
          </p:cNvPr>
          <p:cNvSpPr>
            <a:spLocks noGrp="1"/>
          </p:cNvSpPr>
          <p:nvPr>
            <p:ph type="body" sz="quarter" idx="10"/>
          </p:nvPr>
        </p:nvSpPr>
        <p:spPr>
          <a:xfrm>
            <a:off x="1532573" y="1973105"/>
            <a:ext cx="7907653" cy="1477024"/>
          </a:xfrm>
        </p:spPr>
        <p:txBody>
          <a:bodyPr/>
          <a:lstStyle/>
          <a:p>
            <a:r>
              <a:rPr lang="en-US" dirty="0"/>
              <a:t>What else can CHWs do?</a:t>
            </a:r>
          </a:p>
        </p:txBody>
      </p:sp>
    </p:spTree>
    <p:extLst>
      <p:ext uri="{BB962C8B-B14F-4D97-AF65-F5344CB8AC3E}">
        <p14:creationId xmlns:p14="http://schemas.microsoft.com/office/powerpoint/2010/main" val="1766053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280A7C8-30D9-4E74-A40C-D3F356F95A9B}"/>
              </a:ext>
            </a:extLst>
          </p:cNvPr>
          <p:cNvGraphicFramePr>
            <a:graphicFrameLocks noGrp="1"/>
          </p:cNvGraphicFramePr>
          <p:nvPr>
            <p:extLst>
              <p:ext uri="{D42A27DB-BD31-4B8C-83A1-F6EECF244321}">
                <p14:modId xmlns:p14="http://schemas.microsoft.com/office/powerpoint/2010/main" val="1838210567"/>
              </p:ext>
            </p:extLst>
          </p:nvPr>
        </p:nvGraphicFramePr>
        <p:xfrm>
          <a:off x="1044589" y="1155518"/>
          <a:ext cx="9163660" cy="6396587"/>
        </p:xfrm>
        <a:graphic>
          <a:graphicData uri="http://schemas.openxmlformats.org/drawingml/2006/table">
            <a:tbl>
              <a:tblPr bandRow="1">
                <a:tableStyleId>{8A107856-5554-42FB-B03E-39F5DBC370BA}</a:tableStyleId>
              </a:tblPr>
              <a:tblGrid>
                <a:gridCol w="9163660">
                  <a:extLst>
                    <a:ext uri="{9D8B030D-6E8A-4147-A177-3AD203B41FA5}">
                      <a16:colId xmlns:a16="http://schemas.microsoft.com/office/drawing/2014/main" val="2693782582"/>
                    </a:ext>
                  </a:extLst>
                </a:gridCol>
              </a:tblGrid>
              <a:tr h="843115">
                <a:tc>
                  <a:txBody>
                    <a:bodyPr/>
                    <a:lstStyle/>
                    <a:p>
                      <a:pPr marL="0" marR="0" algn="ctr">
                        <a:lnSpc>
                          <a:spcPct val="107000"/>
                        </a:lnSpc>
                        <a:spcBef>
                          <a:spcPts val="0"/>
                        </a:spcBef>
                        <a:spcAft>
                          <a:spcPts val="0"/>
                        </a:spcAft>
                      </a:pPr>
                      <a:r>
                        <a:rPr lang="en-US" sz="2800" dirty="0">
                          <a:effectLst/>
                          <a:latin typeface="Century Gothic" panose="020B0502020202020204" pitchFamily="34" charset="0"/>
                        </a:rPr>
                        <a:t>Nonprofits and community-based organizations</a:t>
                      </a:r>
                      <a:endParaRPr lang="en-US" sz="2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36267104"/>
                  </a:ext>
                </a:extLst>
              </a:tr>
              <a:tr h="859743">
                <a:tc>
                  <a:txBody>
                    <a:bodyPr/>
                    <a:lstStyle/>
                    <a:p>
                      <a:pPr marL="0" marR="0" lvl="0" indent="0" algn="ctr">
                        <a:lnSpc>
                          <a:spcPct val="107000"/>
                        </a:lnSpc>
                        <a:spcBef>
                          <a:spcPts val="0"/>
                        </a:spcBef>
                        <a:spcAft>
                          <a:spcPts val="0"/>
                        </a:spcAft>
                        <a:buFont typeface="Wingdings" panose="05000000000000000000" pitchFamily="2" charset="2"/>
                        <a:buNone/>
                      </a:pPr>
                      <a:r>
                        <a:rPr lang="en-US" sz="2800" dirty="0">
                          <a:effectLst/>
                          <a:latin typeface="Century Gothic" panose="020B0502020202020204" pitchFamily="34" charset="0"/>
                          <a:ea typeface="Calibri" panose="020F0502020204030204" pitchFamily="34" charset="0"/>
                          <a:cs typeface="Times New Roman" panose="02020603050405020304" pitchFamily="18" charset="0"/>
                        </a:rPr>
                        <a:t>Local health departments</a:t>
                      </a:r>
                    </a:p>
                  </a:txBody>
                  <a:tcPr marL="68580" marR="68580" marT="0" marB="0" anchor="ctr"/>
                </a:tc>
                <a:extLst>
                  <a:ext uri="{0D108BD9-81ED-4DB2-BD59-A6C34878D82A}">
                    <a16:rowId xmlns:a16="http://schemas.microsoft.com/office/drawing/2014/main" val="1050500737"/>
                  </a:ext>
                </a:extLst>
              </a:tr>
              <a:tr h="731927">
                <a:tc>
                  <a:txBody>
                    <a:bodyPr/>
                    <a:lstStyle/>
                    <a:p>
                      <a:pPr marL="0" marR="0" lvl="0" indent="0" algn="ctr">
                        <a:lnSpc>
                          <a:spcPct val="107000"/>
                        </a:lnSpc>
                        <a:spcBef>
                          <a:spcPts val="0"/>
                        </a:spcBef>
                        <a:spcAft>
                          <a:spcPts val="0"/>
                        </a:spcAft>
                        <a:buFont typeface="Wingdings" panose="05000000000000000000" pitchFamily="2" charset="2"/>
                        <a:buNone/>
                      </a:pPr>
                      <a:r>
                        <a:rPr lang="en-US" sz="2800" dirty="0">
                          <a:effectLst/>
                          <a:latin typeface="Century Gothic" panose="020B0502020202020204" pitchFamily="34" charset="0"/>
                          <a:ea typeface="Calibri" panose="020F0502020204030204" pitchFamily="34" charset="0"/>
                          <a:cs typeface="Times New Roman" panose="02020603050405020304" pitchFamily="18" charset="0"/>
                        </a:rPr>
                        <a:t>Health insurance organizations</a:t>
                      </a:r>
                    </a:p>
                  </a:txBody>
                  <a:tcPr marL="68580" marR="68580" marT="0" marB="0" anchor="ctr"/>
                </a:tc>
                <a:extLst>
                  <a:ext uri="{0D108BD9-81ED-4DB2-BD59-A6C34878D82A}">
                    <a16:rowId xmlns:a16="http://schemas.microsoft.com/office/drawing/2014/main" val="3354577786"/>
                  </a:ext>
                </a:extLst>
              </a:tr>
              <a:tr h="859743">
                <a:tc>
                  <a:txBody>
                    <a:bodyPr/>
                    <a:lstStyle/>
                    <a:p>
                      <a:pPr marL="0" marR="0" lvl="0" indent="0" algn="ctr">
                        <a:lnSpc>
                          <a:spcPct val="107000"/>
                        </a:lnSpc>
                        <a:spcBef>
                          <a:spcPts val="0"/>
                        </a:spcBef>
                        <a:spcAft>
                          <a:spcPts val="0"/>
                        </a:spcAft>
                        <a:buFont typeface="Wingdings" panose="05000000000000000000" pitchFamily="2" charset="2"/>
                        <a:buNone/>
                      </a:pPr>
                      <a:r>
                        <a:rPr lang="en-US" sz="2800" dirty="0">
                          <a:effectLst/>
                          <a:latin typeface="Century Gothic" panose="020B0502020202020204" pitchFamily="34" charset="0"/>
                          <a:ea typeface="Calibri" panose="020F0502020204030204" pitchFamily="34" charset="0"/>
                          <a:cs typeface="Times New Roman" panose="02020603050405020304" pitchFamily="18" charset="0"/>
                        </a:rPr>
                        <a:t>Healthcare centers and clinics</a:t>
                      </a:r>
                    </a:p>
                  </a:txBody>
                  <a:tcPr marL="68580" marR="68580" marT="0" marB="0" anchor="ctr"/>
                </a:tc>
                <a:extLst>
                  <a:ext uri="{0D108BD9-81ED-4DB2-BD59-A6C34878D82A}">
                    <a16:rowId xmlns:a16="http://schemas.microsoft.com/office/drawing/2014/main" val="4274083779"/>
                  </a:ext>
                </a:extLst>
              </a:tr>
              <a:tr h="859743">
                <a:tc>
                  <a:txBody>
                    <a:bodyPr/>
                    <a:lstStyle/>
                    <a:p>
                      <a:pPr marL="0" marR="0" lvl="0" indent="0" algn="ctr">
                        <a:lnSpc>
                          <a:spcPct val="107000"/>
                        </a:lnSpc>
                        <a:spcBef>
                          <a:spcPts val="0"/>
                        </a:spcBef>
                        <a:spcAft>
                          <a:spcPts val="0"/>
                        </a:spcAft>
                        <a:buFont typeface="Wingdings" panose="05000000000000000000" pitchFamily="2" charset="2"/>
                        <a:buNone/>
                      </a:pPr>
                      <a:r>
                        <a:rPr lang="en-US" sz="2800" dirty="0">
                          <a:effectLst/>
                          <a:latin typeface="Century Gothic" panose="020B0502020202020204" pitchFamily="34" charset="0"/>
                          <a:ea typeface="Calibri" panose="020F0502020204030204" pitchFamily="34" charset="0"/>
                          <a:cs typeface="Times New Roman" panose="02020603050405020304" pitchFamily="18" charset="0"/>
                        </a:rPr>
                        <a:t>Hospitals</a:t>
                      </a:r>
                    </a:p>
                  </a:txBody>
                  <a:tcPr marL="68580" marR="68580" marT="0" marB="0" anchor="ctr"/>
                </a:tc>
                <a:extLst>
                  <a:ext uri="{0D108BD9-81ED-4DB2-BD59-A6C34878D82A}">
                    <a16:rowId xmlns:a16="http://schemas.microsoft.com/office/drawing/2014/main" val="1609936654"/>
                  </a:ext>
                </a:extLst>
              </a:tr>
              <a:tr h="859743">
                <a:tc>
                  <a:txBody>
                    <a:bodyPr/>
                    <a:lstStyle/>
                    <a:p>
                      <a:pPr marL="0" marR="0" lvl="0" indent="0" algn="ctr">
                        <a:lnSpc>
                          <a:spcPct val="107000"/>
                        </a:lnSpc>
                        <a:spcBef>
                          <a:spcPts val="0"/>
                        </a:spcBef>
                        <a:spcAft>
                          <a:spcPts val="0"/>
                        </a:spcAft>
                        <a:buFont typeface="Wingdings" panose="05000000000000000000" pitchFamily="2" charset="2"/>
                        <a:buNone/>
                      </a:pPr>
                      <a:r>
                        <a:rPr lang="en-US" sz="2800" dirty="0">
                          <a:effectLst/>
                          <a:latin typeface="Century Gothic" panose="020B0502020202020204" pitchFamily="34" charset="0"/>
                          <a:ea typeface="Calibri" panose="020F0502020204030204" pitchFamily="34" charset="0"/>
                          <a:cs typeface="Times New Roman" panose="02020603050405020304" pitchFamily="18" charset="0"/>
                        </a:rPr>
                        <a:t>Colleges and universities conducting research</a:t>
                      </a:r>
                    </a:p>
                  </a:txBody>
                  <a:tcPr marL="68580" marR="68580" marT="0" marB="0" anchor="ctr"/>
                </a:tc>
                <a:extLst>
                  <a:ext uri="{0D108BD9-81ED-4DB2-BD59-A6C34878D82A}">
                    <a16:rowId xmlns:a16="http://schemas.microsoft.com/office/drawing/2014/main" val="2899149285"/>
                  </a:ext>
                </a:extLst>
              </a:tr>
              <a:tr h="1382573">
                <a:tc>
                  <a:txBody>
                    <a:bodyPr/>
                    <a:lstStyle/>
                    <a:p>
                      <a:pPr marL="0" marR="0" lvl="0" indent="0" algn="ctr">
                        <a:lnSpc>
                          <a:spcPct val="107000"/>
                        </a:lnSpc>
                        <a:spcBef>
                          <a:spcPts val="0"/>
                        </a:spcBef>
                        <a:spcAft>
                          <a:spcPts val="0"/>
                        </a:spcAft>
                        <a:buFont typeface="Wingdings" panose="05000000000000000000" pitchFamily="2" charset="2"/>
                        <a:buNone/>
                      </a:pPr>
                      <a:r>
                        <a:rPr lang="en-US" sz="2800" dirty="0">
                          <a:effectLst/>
                          <a:latin typeface="Century Gothic" panose="020B0502020202020204" pitchFamily="34" charset="0"/>
                          <a:ea typeface="Calibri" panose="020F0502020204030204" pitchFamily="34" charset="0"/>
                          <a:cs typeface="Times New Roman" panose="02020603050405020304" pitchFamily="18" charset="0"/>
                        </a:rPr>
                        <a:t>Government organizations (Department of Family and Child Services, law enforcement, advocacy for victims of crime)</a:t>
                      </a:r>
                    </a:p>
                  </a:txBody>
                  <a:tcPr marL="68580" marR="68580" marT="0" marB="0" anchor="ctr"/>
                </a:tc>
                <a:extLst>
                  <a:ext uri="{0D108BD9-81ED-4DB2-BD59-A6C34878D82A}">
                    <a16:rowId xmlns:a16="http://schemas.microsoft.com/office/drawing/2014/main" val="1159435310"/>
                  </a:ext>
                </a:extLst>
              </a:tr>
            </a:tbl>
          </a:graphicData>
        </a:graphic>
      </p:graphicFrame>
      <p:sp>
        <p:nvSpPr>
          <p:cNvPr id="3" name="Title 1">
            <a:extLst>
              <a:ext uri="{FF2B5EF4-FFF2-40B4-BE49-F238E27FC236}">
                <a16:creationId xmlns:a16="http://schemas.microsoft.com/office/drawing/2014/main" id="{80EF37EB-85F9-449A-906E-90187B9DF434}"/>
              </a:ext>
            </a:extLst>
          </p:cNvPr>
          <p:cNvSpPr>
            <a:spLocks noGrp="1"/>
          </p:cNvSpPr>
          <p:nvPr>
            <p:ph type="title"/>
          </p:nvPr>
        </p:nvSpPr>
        <p:spPr>
          <a:xfrm>
            <a:off x="612764" y="240030"/>
            <a:ext cx="9595485" cy="659444"/>
          </a:xfrm>
        </p:spPr>
        <p:txBody>
          <a:bodyPr/>
          <a:lstStyle/>
          <a:p>
            <a:r>
              <a:rPr lang="en-US" dirty="0" err="1"/>
              <a:t>Chws</a:t>
            </a:r>
            <a:r>
              <a:rPr lang="en-US" dirty="0"/>
              <a:t> can support. . </a:t>
            </a:r>
            <a:r>
              <a:rPr lang="en-US"/>
              <a:t>. </a:t>
            </a:r>
            <a:endParaRPr lang="en-US" dirty="0"/>
          </a:p>
        </p:txBody>
      </p:sp>
    </p:spTree>
    <p:extLst>
      <p:ext uri="{BB962C8B-B14F-4D97-AF65-F5344CB8AC3E}">
        <p14:creationId xmlns:p14="http://schemas.microsoft.com/office/powerpoint/2010/main" val="113793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826FF6-B3D0-4BC9-B498-1ABEC04B3C99}"/>
              </a:ext>
            </a:extLst>
          </p:cNvPr>
          <p:cNvSpPr>
            <a:spLocks noGrp="1"/>
          </p:cNvSpPr>
          <p:nvPr>
            <p:ph type="title"/>
          </p:nvPr>
        </p:nvSpPr>
        <p:spPr/>
        <p:txBody>
          <a:bodyPr/>
          <a:lstStyle/>
          <a:p>
            <a:r>
              <a:rPr lang="en-US" dirty="0"/>
              <a:t>Outreach and screening</a:t>
            </a:r>
          </a:p>
        </p:txBody>
      </p:sp>
      <p:graphicFrame>
        <p:nvGraphicFramePr>
          <p:cNvPr id="8" name="Content Placeholder 4">
            <a:extLst>
              <a:ext uri="{FF2B5EF4-FFF2-40B4-BE49-F238E27FC236}">
                <a16:creationId xmlns:a16="http://schemas.microsoft.com/office/drawing/2014/main" id="{63EB9706-11B3-4008-850E-1F1A73362158}"/>
              </a:ext>
            </a:extLst>
          </p:cNvPr>
          <p:cNvGraphicFramePr>
            <a:graphicFrameLocks noGrp="1"/>
          </p:cNvGraphicFramePr>
          <p:nvPr>
            <p:ph sz="half" idx="1"/>
            <p:extLst>
              <p:ext uri="{D42A27DB-BD31-4B8C-83A1-F6EECF244321}">
                <p14:modId xmlns:p14="http://schemas.microsoft.com/office/powerpoint/2010/main" val="1789229981"/>
              </p:ext>
            </p:extLst>
          </p:nvPr>
        </p:nvGraphicFramePr>
        <p:xfrm>
          <a:off x="828675" y="2011311"/>
          <a:ext cx="9507538" cy="5455920"/>
        </p:xfrm>
        <a:graphic>
          <a:graphicData uri="http://schemas.openxmlformats.org/drawingml/2006/table">
            <a:tbl>
              <a:tblPr bandRow="1">
                <a:solidFill>
                  <a:schemeClr val="accent2">
                    <a:lumMod val="20000"/>
                    <a:lumOff val="80000"/>
                  </a:schemeClr>
                </a:solidFill>
                <a:tableStyleId>{5C22544A-7EE6-4342-B048-85BDC9FD1C3A}</a:tableStyleId>
              </a:tblPr>
              <a:tblGrid>
                <a:gridCol w="9507538">
                  <a:extLst>
                    <a:ext uri="{9D8B030D-6E8A-4147-A177-3AD203B41FA5}">
                      <a16:colId xmlns:a16="http://schemas.microsoft.com/office/drawing/2014/main" val="3445858038"/>
                    </a:ext>
                  </a:extLst>
                </a:gridCol>
              </a:tblGrid>
              <a:tr h="3784806">
                <a:tc>
                  <a:txBody>
                    <a:bodyPr/>
                    <a:lstStyle/>
                    <a:p>
                      <a:pPr marL="457200" lvl="0" indent="-457200">
                        <a:buFont typeface="Wingdings" panose="05000000000000000000" pitchFamily="2" charset="2"/>
                        <a:buChar char="Ø"/>
                      </a:pPr>
                      <a:r>
                        <a:rPr lang="en-US" sz="3200" b="1" kern="1200" dirty="0">
                          <a:solidFill>
                            <a:srgbClr val="991C2C"/>
                          </a:solidFill>
                          <a:effectLst/>
                          <a:latin typeface="Century Gothic" panose="020B0502020202020204" pitchFamily="34" charset="0"/>
                          <a:ea typeface="+mn-ea"/>
                          <a:cs typeface="+mn-cs"/>
                        </a:rPr>
                        <a:t>Outreach</a:t>
                      </a:r>
                    </a:p>
                    <a:p>
                      <a:pPr marL="1188702" lvl="1" indent="-457200">
                        <a:buFont typeface="Wingdings" panose="05000000000000000000" pitchFamily="2" charset="2"/>
                        <a:buChar char="Ø"/>
                      </a:pPr>
                      <a:r>
                        <a:rPr lang="en-US" sz="3200" b="0" kern="1200" dirty="0">
                          <a:solidFill>
                            <a:schemeClr val="tx1">
                              <a:lumMod val="75000"/>
                              <a:lumOff val="25000"/>
                            </a:schemeClr>
                          </a:solidFill>
                          <a:effectLst/>
                          <a:latin typeface="Century Gothic" panose="020B0502020202020204" pitchFamily="34" charset="0"/>
                          <a:ea typeface="+mn-ea"/>
                          <a:cs typeface="+mn-cs"/>
                        </a:rPr>
                        <a:t>Informal: Conduct community engagement via direct client contact, referrals, chance meetings</a:t>
                      </a:r>
                    </a:p>
                    <a:p>
                      <a:pPr marL="1188702" lvl="1" indent="-457200">
                        <a:buFont typeface="Wingdings" panose="05000000000000000000" pitchFamily="2" charset="2"/>
                        <a:buChar char="Ø"/>
                      </a:pPr>
                      <a:r>
                        <a:rPr lang="en-US" sz="3200" b="0" kern="1200" dirty="0">
                          <a:solidFill>
                            <a:schemeClr val="tx1">
                              <a:lumMod val="75000"/>
                              <a:lumOff val="25000"/>
                            </a:schemeClr>
                          </a:solidFill>
                          <a:effectLst/>
                          <a:latin typeface="Century Gothic" panose="020B0502020202020204" pitchFamily="34" charset="0"/>
                          <a:ea typeface="+mn-ea"/>
                          <a:cs typeface="+mn-cs"/>
                        </a:rPr>
                        <a:t>Formal: Attend health fairs and other events to share information about your organization</a:t>
                      </a:r>
                    </a:p>
                    <a:p>
                      <a:pPr marL="1188702" lvl="1" indent="-457200">
                        <a:buFont typeface="Wingdings" panose="05000000000000000000" pitchFamily="2" charset="2"/>
                        <a:buChar char="Ø"/>
                      </a:pPr>
                      <a:endParaRPr lang="en-US" sz="3200" b="0" kern="1200" dirty="0">
                        <a:solidFill>
                          <a:schemeClr val="tx1">
                            <a:lumMod val="75000"/>
                            <a:lumOff val="25000"/>
                          </a:schemeClr>
                        </a:solidFill>
                        <a:effectLst/>
                        <a:latin typeface="Century Gothic" panose="020B0502020202020204" pitchFamily="34" charset="0"/>
                        <a:ea typeface="+mn-ea"/>
                        <a:cs typeface="+mn-cs"/>
                      </a:endParaRPr>
                    </a:p>
                    <a:p>
                      <a:pPr marL="457200" lvl="0" indent="-457200">
                        <a:buFont typeface="Wingdings" panose="05000000000000000000" pitchFamily="2" charset="2"/>
                        <a:buChar char="Ø"/>
                      </a:pPr>
                      <a:r>
                        <a:rPr lang="en-US" sz="3200" b="1" kern="1200" dirty="0">
                          <a:solidFill>
                            <a:srgbClr val="991C2C"/>
                          </a:solidFill>
                          <a:effectLst/>
                          <a:latin typeface="Century Gothic" panose="020B0502020202020204" pitchFamily="34" charset="0"/>
                          <a:ea typeface="+mn-ea"/>
                          <a:cs typeface="+mn-cs"/>
                        </a:rPr>
                        <a:t>Health screening </a:t>
                      </a:r>
                    </a:p>
                    <a:p>
                      <a:pPr marL="1188702" lvl="1" indent="-457200">
                        <a:buFont typeface="Wingdings" panose="05000000000000000000" pitchFamily="2" charset="2"/>
                        <a:buChar char="Ø"/>
                      </a:pPr>
                      <a:r>
                        <a:rPr lang="en-US" sz="3200" b="0" kern="1200" dirty="0">
                          <a:solidFill>
                            <a:schemeClr val="tx1">
                              <a:lumMod val="75000"/>
                              <a:lumOff val="25000"/>
                            </a:schemeClr>
                          </a:solidFill>
                          <a:effectLst/>
                          <a:latin typeface="Century Gothic" panose="020B0502020202020204" pitchFamily="34" charset="0"/>
                          <a:ea typeface="+mn-ea"/>
                          <a:cs typeface="+mn-cs"/>
                        </a:rPr>
                        <a:t>Reach out to populations previously excluded or hard-to-reach communities</a:t>
                      </a:r>
                    </a:p>
                  </a:txBody>
                  <a:tcPr>
                    <a:solidFill>
                      <a:schemeClr val="accent2">
                        <a:lumMod val="20000"/>
                        <a:lumOff val="80000"/>
                      </a:schemeClr>
                    </a:solidFill>
                  </a:tcPr>
                </a:tc>
                <a:extLst>
                  <a:ext uri="{0D108BD9-81ED-4DB2-BD59-A6C34878D82A}">
                    <a16:rowId xmlns:a16="http://schemas.microsoft.com/office/drawing/2014/main" val="3885325127"/>
                  </a:ext>
                </a:extLst>
              </a:tr>
            </a:tbl>
          </a:graphicData>
        </a:graphic>
      </p:graphicFrame>
    </p:spTree>
    <p:extLst>
      <p:ext uri="{BB962C8B-B14F-4D97-AF65-F5344CB8AC3E}">
        <p14:creationId xmlns:p14="http://schemas.microsoft.com/office/powerpoint/2010/main" val="2388409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AB62581-7011-4DDD-BE9A-23D8E15E1B19}"/>
              </a:ext>
            </a:extLst>
          </p:cNvPr>
          <p:cNvPicPr>
            <a:picLocks noChangeAspect="1"/>
          </p:cNvPicPr>
          <p:nvPr/>
        </p:nvPicPr>
        <p:blipFill rotWithShape="1">
          <a:blip r:embed="rId2"/>
          <a:srcRect t="23567" b="17176"/>
          <a:stretch/>
        </p:blipFill>
        <p:spPr>
          <a:xfrm>
            <a:off x="85344" y="0"/>
            <a:ext cx="10887456" cy="8351520"/>
          </a:xfrm>
          <a:prstGeom prst="rect">
            <a:avLst/>
          </a:prstGeom>
        </p:spPr>
      </p:pic>
      <p:sp>
        <p:nvSpPr>
          <p:cNvPr id="13" name="Title 5">
            <a:extLst>
              <a:ext uri="{FF2B5EF4-FFF2-40B4-BE49-F238E27FC236}">
                <a16:creationId xmlns:a16="http://schemas.microsoft.com/office/drawing/2014/main" id="{86FC4B26-0C09-4F83-A2EA-D09BCAB0DE21}"/>
              </a:ext>
            </a:extLst>
          </p:cNvPr>
          <p:cNvSpPr txBox="1">
            <a:spLocks/>
          </p:cNvSpPr>
          <p:nvPr/>
        </p:nvSpPr>
        <p:spPr>
          <a:xfrm>
            <a:off x="6022848" y="248502"/>
            <a:ext cx="4511041" cy="1899084"/>
          </a:xfrm>
          <a:prstGeom prst="rect">
            <a:avLst/>
          </a:prstGeom>
        </p:spPr>
        <p:txBody>
          <a:bodyPr/>
          <a:lstStyle>
            <a:lvl1pPr algn="l" defTabSz="731502" rtl="0" eaLnBrk="1" latinLnBrk="0" hangingPunct="1">
              <a:spcBef>
                <a:spcPct val="0"/>
              </a:spcBef>
              <a:buNone/>
              <a:defRPr sz="4480" b="0" i="0" kern="1200" cap="all" baseline="0">
                <a:solidFill>
                  <a:srgbClr val="B01C32"/>
                </a:solidFill>
                <a:latin typeface="Century Gothic" charset="0"/>
                <a:ea typeface="+mj-ea"/>
                <a:cs typeface="Avenir"/>
              </a:defRPr>
            </a:lvl1pPr>
          </a:lstStyle>
          <a:p>
            <a:pPr algn="ctr"/>
            <a:r>
              <a:rPr lang="en-US" sz="3600" i="1" cap="none" dirty="0"/>
              <a:t>Increase service delivery to hard-to-reach populations</a:t>
            </a:r>
          </a:p>
        </p:txBody>
      </p:sp>
      <p:sp>
        <p:nvSpPr>
          <p:cNvPr id="15" name="Title 5">
            <a:extLst>
              <a:ext uri="{FF2B5EF4-FFF2-40B4-BE49-F238E27FC236}">
                <a16:creationId xmlns:a16="http://schemas.microsoft.com/office/drawing/2014/main" id="{01EF8BDF-64C3-4479-BFC9-3029B39F19E2}"/>
              </a:ext>
            </a:extLst>
          </p:cNvPr>
          <p:cNvSpPr txBox="1">
            <a:spLocks/>
          </p:cNvSpPr>
          <p:nvPr/>
        </p:nvSpPr>
        <p:spPr>
          <a:xfrm>
            <a:off x="7997005" y="2740014"/>
            <a:ext cx="2890451" cy="765228"/>
          </a:xfrm>
          <a:prstGeom prst="rect">
            <a:avLst/>
          </a:prstGeom>
        </p:spPr>
        <p:txBody>
          <a:bodyPr/>
          <a:lstStyle>
            <a:lvl1pPr algn="l" defTabSz="731502" rtl="0" eaLnBrk="1" latinLnBrk="0" hangingPunct="1">
              <a:spcBef>
                <a:spcPct val="0"/>
              </a:spcBef>
              <a:buNone/>
              <a:defRPr sz="4480" b="0" i="0" kern="1200" cap="all" baseline="0">
                <a:solidFill>
                  <a:srgbClr val="B01C32"/>
                </a:solidFill>
                <a:latin typeface="Century Gothic" charset="0"/>
                <a:ea typeface="+mj-ea"/>
                <a:cs typeface="Avenir"/>
              </a:defRPr>
            </a:lvl1pPr>
          </a:lstStyle>
          <a:p>
            <a:pPr algn="r"/>
            <a:r>
              <a:rPr lang="en-US" sz="3600" i="1" cap="none" dirty="0"/>
              <a:t>Improve the health of your client population</a:t>
            </a:r>
          </a:p>
        </p:txBody>
      </p:sp>
      <p:sp>
        <p:nvSpPr>
          <p:cNvPr id="16" name="Title 5">
            <a:extLst>
              <a:ext uri="{FF2B5EF4-FFF2-40B4-BE49-F238E27FC236}">
                <a16:creationId xmlns:a16="http://schemas.microsoft.com/office/drawing/2014/main" id="{20DA2BA2-A87E-4162-BFD8-D43CC6E4052F}"/>
              </a:ext>
            </a:extLst>
          </p:cNvPr>
          <p:cNvSpPr txBox="1">
            <a:spLocks/>
          </p:cNvSpPr>
          <p:nvPr/>
        </p:nvSpPr>
        <p:spPr>
          <a:xfrm>
            <a:off x="206885" y="160467"/>
            <a:ext cx="5730619" cy="1899085"/>
          </a:xfrm>
          <a:prstGeom prst="rect">
            <a:avLst/>
          </a:prstGeom>
        </p:spPr>
        <p:txBody>
          <a:bodyPr/>
          <a:lstStyle>
            <a:lvl1pPr algn="l" defTabSz="731502" rtl="0" eaLnBrk="1" latinLnBrk="0" hangingPunct="1">
              <a:spcBef>
                <a:spcPct val="0"/>
              </a:spcBef>
              <a:buNone/>
              <a:defRPr sz="4480" b="0" i="0" kern="1200" cap="all" baseline="0">
                <a:solidFill>
                  <a:srgbClr val="B01C32"/>
                </a:solidFill>
                <a:latin typeface="Century Gothic" charset="0"/>
                <a:ea typeface="+mj-ea"/>
                <a:cs typeface="Avenir"/>
              </a:defRPr>
            </a:lvl1pPr>
          </a:lstStyle>
          <a:p>
            <a:pPr algn="ctr"/>
            <a:r>
              <a:rPr lang="en-US" sz="3600" i="1" cap="none" dirty="0"/>
              <a:t>Build trust between your organization &amp; a community</a:t>
            </a:r>
          </a:p>
        </p:txBody>
      </p:sp>
      <p:sp>
        <p:nvSpPr>
          <p:cNvPr id="17" name="Title 5">
            <a:extLst>
              <a:ext uri="{FF2B5EF4-FFF2-40B4-BE49-F238E27FC236}">
                <a16:creationId xmlns:a16="http://schemas.microsoft.com/office/drawing/2014/main" id="{88BFA588-BE4A-4103-ADEF-FA0EFA8CFBB9}"/>
              </a:ext>
            </a:extLst>
          </p:cNvPr>
          <p:cNvSpPr txBox="1">
            <a:spLocks/>
          </p:cNvSpPr>
          <p:nvPr/>
        </p:nvSpPr>
        <p:spPr>
          <a:xfrm>
            <a:off x="6693219" y="5760360"/>
            <a:ext cx="4194237" cy="2220738"/>
          </a:xfrm>
          <a:prstGeom prst="rect">
            <a:avLst/>
          </a:prstGeom>
        </p:spPr>
        <p:txBody>
          <a:bodyPr/>
          <a:lstStyle>
            <a:lvl1pPr algn="l" defTabSz="731502" rtl="0" eaLnBrk="1" latinLnBrk="0" hangingPunct="1">
              <a:spcBef>
                <a:spcPct val="0"/>
              </a:spcBef>
              <a:buNone/>
              <a:defRPr sz="4480" b="0" i="0" kern="1200" cap="all" baseline="0">
                <a:solidFill>
                  <a:srgbClr val="B01C32"/>
                </a:solidFill>
                <a:latin typeface="Century Gothic" charset="0"/>
                <a:ea typeface="+mj-ea"/>
                <a:cs typeface="Avenir"/>
              </a:defRPr>
            </a:lvl1pPr>
          </a:lstStyle>
          <a:p>
            <a:pPr algn="r"/>
            <a:r>
              <a:rPr lang="en-US" sz="3600" i="1" cap="none" dirty="0"/>
              <a:t>Help turn temporary aid into sustainable improvement</a:t>
            </a:r>
          </a:p>
        </p:txBody>
      </p:sp>
      <p:sp>
        <p:nvSpPr>
          <p:cNvPr id="19" name="Title 5">
            <a:extLst>
              <a:ext uri="{FF2B5EF4-FFF2-40B4-BE49-F238E27FC236}">
                <a16:creationId xmlns:a16="http://schemas.microsoft.com/office/drawing/2014/main" id="{81DEA2E6-F281-4315-909F-CD7BA8DDA78D}"/>
              </a:ext>
            </a:extLst>
          </p:cNvPr>
          <p:cNvSpPr txBox="1">
            <a:spLocks/>
          </p:cNvSpPr>
          <p:nvPr/>
        </p:nvSpPr>
        <p:spPr>
          <a:xfrm>
            <a:off x="565405" y="7586292"/>
            <a:ext cx="6372606" cy="765228"/>
          </a:xfrm>
          <a:prstGeom prst="rect">
            <a:avLst/>
          </a:prstGeom>
        </p:spPr>
        <p:txBody>
          <a:bodyPr/>
          <a:lstStyle>
            <a:lvl1pPr algn="l" defTabSz="731502" rtl="0" eaLnBrk="1" latinLnBrk="0" hangingPunct="1">
              <a:spcBef>
                <a:spcPct val="0"/>
              </a:spcBef>
              <a:buNone/>
              <a:defRPr sz="4480" b="0" i="0" kern="1200" cap="all" baseline="0">
                <a:solidFill>
                  <a:srgbClr val="B01C32"/>
                </a:solidFill>
                <a:latin typeface="Century Gothic" charset="0"/>
                <a:ea typeface="+mj-ea"/>
                <a:cs typeface="Avenir"/>
              </a:defRPr>
            </a:lvl1pPr>
          </a:lstStyle>
          <a:p>
            <a:r>
              <a:rPr lang="en-US" sz="3600" i="1" cap="none" dirty="0"/>
              <a:t>Generate new knowledge</a:t>
            </a:r>
          </a:p>
        </p:txBody>
      </p:sp>
    </p:spTree>
    <p:extLst>
      <p:ext uri="{BB962C8B-B14F-4D97-AF65-F5344CB8AC3E}">
        <p14:creationId xmlns:p14="http://schemas.microsoft.com/office/powerpoint/2010/main" val="344894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826FF6-B3D0-4BC9-B498-1ABEC04B3C99}"/>
              </a:ext>
            </a:extLst>
          </p:cNvPr>
          <p:cNvSpPr>
            <a:spLocks noGrp="1"/>
          </p:cNvSpPr>
          <p:nvPr>
            <p:ph type="title"/>
          </p:nvPr>
        </p:nvSpPr>
        <p:spPr/>
        <p:txBody>
          <a:bodyPr/>
          <a:lstStyle/>
          <a:p>
            <a:r>
              <a:rPr lang="en-US" dirty="0"/>
              <a:t>Education and mentoring</a:t>
            </a:r>
          </a:p>
        </p:txBody>
      </p:sp>
      <p:graphicFrame>
        <p:nvGraphicFramePr>
          <p:cNvPr id="8" name="Content Placeholder 4">
            <a:extLst>
              <a:ext uri="{FF2B5EF4-FFF2-40B4-BE49-F238E27FC236}">
                <a16:creationId xmlns:a16="http://schemas.microsoft.com/office/drawing/2014/main" id="{63EB9706-11B3-4008-850E-1F1A73362158}"/>
              </a:ext>
            </a:extLst>
          </p:cNvPr>
          <p:cNvGraphicFramePr>
            <a:graphicFrameLocks noGrp="1"/>
          </p:cNvGraphicFramePr>
          <p:nvPr>
            <p:ph sz="half" idx="1"/>
            <p:extLst>
              <p:ext uri="{D42A27DB-BD31-4B8C-83A1-F6EECF244321}">
                <p14:modId xmlns:p14="http://schemas.microsoft.com/office/powerpoint/2010/main" val="4065993942"/>
              </p:ext>
            </p:extLst>
          </p:nvPr>
        </p:nvGraphicFramePr>
        <p:xfrm>
          <a:off x="828675" y="1760588"/>
          <a:ext cx="9507538" cy="5943600"/>
        </p:xfrm>
        <a:graphic>
          <a:graphicData uri="http://schemas.openxmlformats.org/drawingml/2006/table">
            <a:tbl>
              <a:tblPr bandRow="1">
                <a:solidFill>
                  <a:schemeClr val="accent2">
                    <a:lumMod val="20000"/>
                    <a:lumOff val="80000"/>
                  </a:schemeClr>
                </a:solidFill>
                <a:tableStyleId>{5C22544A-7EE6-4342-B048-85BDC9FD1C3A}</a:tableStyleId>
              </a:tblPr>
              <a:tblGrid>
                <a:gridCol w="9507538">
                  <a:extLst>
                    <a:ext uri="{9D8B030D-6E8A-4147-A177-3AD203B41FA5}">
                      <a16:colId xmlns:a16="http://schemas.microsoft.com/office/drawing/2014/main" val="3445858038"/>
                    </a:ext>
                  </a:extLst>
                </a:gridCol>
              </a:tblGrid>
              <a:tr h="4418985">
                <a:tc>
                  <a:txBody>
                    <a:bodyPr/>
                    <a:lstStyle/>
                    <a:p>
                      <a:pPr marL="457200" lvl="0" indent="-457200">
                        <a:buFont typeface="Wingdings" panose="05000000000000000000" pitchFamily="2" charset="2"/>
                        <a:buChar char="Ø"/>
                      </a:pPr>
                      <a:r>
                        <a:rPr lang="en-US" sz="3200" b="1" kern="1200" dirty="0">
                          <a:solidFill>
                            <a:srgbClr val="991C2C"/>
                          </a:solidFill>
                          <a:effectLst/>
                          <a:latin typeface="Century Gothic" panose="020B0502020202020204" pitchFamily="34" charset="0"/>
                          <a:ea typeface="+mn-ea"/>
                          <a:cs typeface="+mn-cs"/>
                        </a:rPr>
                        <a:t>Educating and coaching clients </a:t>
                      </a:r>
                    </a:p>
                    <a:p>
                      <a:pPr marL="1188702" lvl="1" indent="-457200">
                        <a:buFont typeface="Wingdings" panose="05000000000000000000" pitchFamily="2" charset="2"/>
                        <a:buChar char="Ø"/>
                      </a:pPr>
                      <a:r>
                        <a:rPr lang="en-US" sz="3200" b="0" kern="1200" dirty="0">
                          <a:solidFill>
                            <a:schemeClr val="tx1">
                              <a:lumMod val="75000"/>
                              <a:lumOff val="25000"/>
                            </a:schemeClr>
                          </a:solidFill>
                          <a:effectLst/>
                          <a:latin typeface="Century Gothic" panose="020B0502020202020204" pitchFamily="34" charset="0"/>
                          <a:ea typeface="+mn-ea"/>
                          <a:cs typeface="+mn-cs"/>
                        </a:rPr>
                        <a:t>Health education</a:t>
                      </a:r>
                    </a:p>
                    <a:p>
                      <a:pPr marL="1188702" lvl="1" indent="-457200">
                        <a:buFont typeface="Wingdings" panose="05000000000000000000" pitchFamily="2" charset="2"/>
                        <a:buChar char="Ø"/>
                      </a:pPr>
                      <a:r>
                        <a:rPr lang="en-US" sz="3200" b="0" kern="1200" dirty="0">
                          <a:solidFill>
                            <a:schemeClr val="tx1">
                              <a:lumMod val="75000"/>
                              <a:lumOff val="25000"/>
                            </a:schemeClr>
                          </a:solidFill>
                          <a:effectLst/>
                          <a:latin typeface="Century Gothic" panose="020B0502020202020204" pitchFamily="34" charset="0"/>
                          <a:ea typeface="+mn-ea"/>
                          <a:cs typeface="+mn-cs"/>
                        </a:rPr>
                        <a:t>Coaching behavioral change and empowering clients to take control </a:t>
                      </a:r>
                    </a:p>
                    <a:p>
                      <a:pPr marL="731502" lvl="1" indent="0">
                        <a:buFont typeface="Wingdings" panose="05000000000000000000" pitchFamily="2" charset="2"/>
                        <a:buNone/>
                      </a:pPr>
                      <a:endParaRPr lang="en-US" sz="3200" b="0" kern="1200" dirty="0">
                        <a:solidFill>
                          <a:schemeClr val="tx1">
                            <a:lumMod val="75000"/>
                            <a:lumOff val="25000"/>
                          </a:schemeClr>
                        </a:solidFill>
                        <a:effectLst/>
                        <a:latin typeface="Century Gothic" panose="020B0502020202020204" pitchFamily="34" charset="0"/>
                        <a:ea typeface="+mn-ea"/>
                        <a:cs typeface="+mn-cs"/>
                      </a:endParaRPr>
                    </a:p>
                    <a:p>
                      <a:pPr marL="457200" lvl="0" indent="-457200">
                        <a:buFont typeface="Wingdings" panose="05000000000000000000" pitchFamily="2" charset="2"/>
                        <a:buChar char="Ø"/>
                      </a:pPr>
                      <a:r>
                        <a:rPr lang="en-US" sz="3200" b="1" kern="1200" dirty="0">
                          <a:solidFill>
                            <a:srgbClr val="991C2C"/>
                          </a:solidFill>
                          <a:effectLst/>
                          <a:latin typeface="Century Gothic" panose="020B0502020202020204" pitchFamily="34" charset="0"/>
                          <a:ea typeface="+mn-ea"/>
                          <a:cs typeface="+mn-cs"/>
                        </a:rPr>
                        <a:t>Mentoring professionals</a:t>
                      </a:r>
                    </a:p>
                    <a:p>
                      <a:pPr marL="1188702" lvl="1" indent="-457200">
                        <a:buFont typeface="Wingdings" panose="05000000000000000000" pitchFamily="2" charset="2"/>
                        <a:buChar char="Ø"/>
                      </a:pPr>
                      <a:r>
                        <a:rPr lang="en-US" sz="3200" b="0" kern="1200" dirty="0">
                          <a:solidFill>
                            <a:schemeClr val="tx1">
                              <a:lumMod val="75000"/>
                              <a:lumOff val="25000"/>
                            </a:schemeClr>
                          </a:solidFill>
                          <a:effectLst/>
                          <a:latin typeface="Century Gothic" panose="020B0502020202020204" pitchFamily="34" charset="0"/>
                          <a:ea typeface="+mn-ea"/>
                          <a:cs typeface="+mn-cs"/>
                        </a:rPr>
                        <a:t>CHWs can demonstrate the important of housing, food access, and other social determinants of health</a:t>
                      </a:r>
                    </a:p>
                    <a:p>
                      <a:pPr marL="1188702" lvl="1" indent="-457200">
                        <a:buFont typeface="Wingdings" panose="05000000000000000000" pitchFamily="2" charset="2"/>
                        <a:buChar char="Ø"/>
                      </a:pPr>
                      <a:r>
                        <a:rPr lang="en-US" sz="3200" b="0" kern="1200" dirty="0">
                          <a:solidFill>
                            <a:schemeClr val="tx1">
                              <a:lumMod val="75000"/>
                              <a:lumOff val="25000"/>
                            </a:schemeClr>
                          </a:solidFill>
                          <a:effectLst/>
                          <a:latin typeface="Century Gothic" panose="020B0502020202020204" pitchFamily="34" charset="0"/>
                          <a:ea typeface="+mn-ea"/>
                          <a:cs typeface="+mn-cs"/>
                        </a:rPr>
                        <a:t>CHWs can teach professionals how to provide culturally competent, client-centered care</a:t>
                      </a:r>
                    </a:p>
                  </a:txBody>
                  <a:tcPr>
                    <a:solidFill>
                      <a:schemeClr val="accent2">
                        <a:lumMod val="20000"/>
                        <a:lumOff val="80000"/>
                      </a:schemeClr>
                    </a:solidFill>
                  </a:tcPr>
                </a:tc>
                <a:extLst>
                  <a:ext uri="{0D108BD9-81ED-4DB2-BD59-A6C34878D82A}">
                    <a16:rowId xmlns:a16="http://schemas.microsoft.com/office/drawing/2014/main" val="3885325127"/>
                  </a:ext>
                </a:extLst>
              </a:tr>
            </a:tbl>
          </a:graphicData>
        </a:graphic>
      </p:graphicFrame>
    </p:spTree>
    <p:extLst>
      <p:ext uri="{BB962C8B-B14F-4D97-AF65-F5344CB8AC3E}">
        <p14:creationId xmlns:p14="http://schemas.microsoft.com/office/powerpoint/2010/main" val="2431360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826FF6-B3D0-4BC9-B498-1ABEC04B3C99}"/>
              </a:ext>
            </a:extLst>
          </p:cNvPr>
          <p:cNvSpPr>
            <a:spLocks noGrp="1"/>
          </p:cNvSpPr>
          <p:nvPr>
            <p:ph type="title"/>
          </p:nvPr>
        </p:nvSpPr>
        <p:spPr>
          <a:xfrm>
            <a:off x="828677" y="364760"/>
            <a:ext cx="9595485" cy="659444"/>
          </a:xfrm>
        </p:spPr>
        <p:txBody>
          <a:bodyPr/>
          <a:lstStyle/>
          <a:p>
            <a:r>
              <a:rPr lang="en-US" dirty="0"/>
              <a:t>Client intake</a:t>
            </a:r>
          </a:p>
        </p:txBody>
      </p:sp>
      <p:graphicFrame>
        <p:nvGraphicFramePr>
          <p:cNvPr id="8" name="Content Placeholder 4">
            <a:extLst>
              <a:ext uri="{FF2B5EF4-FFF2-40B4-BE49-F238E27FC236}">
                <a16:creationId xmlns:a16="http://schemas.microsoft.com/office/drawing/2014/main" id="{63EB9706-11B3-4008-850E-1F1A73362158}"/>
              </a:ext>
            </a:extLst>
          </p:cNvPr>
          <p:cNvGraphicFramePr>
            <a:graphicFrameLocks noGrp="1"/>
          </p:cNvGraphicFramePr>
          <p:nvPr>
            <p:ph sz="half" idx="1"/>
            <p:extLst>
              <p:ext uri="{D42A27DB-BD31-4B8C-83A1-F6EECF244321}">
                <p14:modId xmlns:p14="http://schemas.microsoft.com/office/powerpoint/2010/main" val="960641252"/>
              </p:ext>
            </p:extLst>
          </p:nvPr>
        </p:nvGraphicFramePr>
        <p:xfrm>
          <a:off x="828677" y="1546166"/>
          <a:ext cx="9507538" cy="5988952"/>
        </p:xfrm>
        <a:graphic>
          <a:graphicData uri="http://schemas.openxmlformats.org/drawingml/2006/table">
            <a:tbl>
              <a:tblPr bandRow="1">
                <a:solidFill>
                  <a:schemeClr val="accent2">
                    <a:lumMod val="20000"/>
                    <a:lumOff val="80000"/>
                  </a:schemeClr>
                </a:solidFill>
                <a:tableStyleId>{5C22544A-7EE6-4342-B048-85BDC9FD1C3A}</a:tableStyleId>
              </a:tblPr>
              <a:tblGrid>
                <a:gridCol w="9507538">
                  <a:extLst>
                    <a:ext uri="{9D8B030D-6E8A-4147-A177-3AD203B41FA5}">
                      <a16:colId xmlns:a16="http://schemas.microsoft.com/office/drawing/2014/main" val="3445858038"/>
                    </a:ext>
                  </a:extLst>
                </a:gridCol>
              </a:tblGrid>
              <a:tr h="5988952">
                <a:tc>
                  <a:txBody>
                    <a:bodyPr/>
                    <a:lstStyle/>
                    <a:p>
                      <a:pPr marL="457200" lvl="0" indent="-457200">
                        <a:buFont typeface="Wingdings" panose="05000000000000000000" pitchFamily="2" charset="2"/>
                        <a:buChar char="Ø"/>
                      </a:pPr>
                      <a:r>
                        <a:rPr lang="en-US" sz="3200" b="1" kern="1200" dirty="0">
                          <a:solidFill>
                            <a:srgbClr val="991C2C"/>
                          </a:solidFill>
                          <a:effectLst/>
                          <a:latin typeface="Century Gothic" panose="020B0502020202020204" pitchFamily="34" charset="0"/>
                          <a:ea typeface="+mn-ea"/>
                          <a:cs typeface="+mn-cs"/>
                        </a:rPr>
                        <a:t>Determine readiness </a:t>
                      </a:r>
                    </a:p>
                    <a:p>
                      <a:pPr marL="1188702" lvl="1" indent="-457200">
                        <a:buFont typeface="Wingdings" panose="05000000000000000000" pitchFamily="2" charset="2"/>
                        <a:buChar char="Ø"/>
                      </a:pPr>
                      <a:r>
                        <a:rPr lang="en-US" sz="3200" b="0" kern="1200" dirty="0">
                          <a:solidFill>
                            <a:schemeClr val="tx1">
                              <a:lumMod val="75000"/>
                              <a:lumOff val="25000"/>
                            </a:schemeClr>
                          </a:solidFill>
                          <a:effectLst/>
                          <a:latin typeface="Century Gothic" panose="020B0502020202020204" pitchFamily="34" charset="0"/>
                          <a:ea typeface="+mn-ea"/>
                          <a:cs typeface="+mn-cs"/>
                        </a:rPr>
                        <a:t>CHWs can assess if client is ready for help and determine if the client may need additional resources </a:t>
                      </a:r>
                    </a:p>
                    <a:p>
                      <a:pPr marL="1188702" lvl="1" indent="-457200">
                        <a:buFont typeface="Wingdings" panose="05000000000000000000" pitchFamily="2" charset="2"/>
                        <a:buChar char="Ø"/>
                      </a:pPr>
                      <a:endParaRPr lang="en-US" sz="3200" b="0" kern="1200" dirty="0">
                        <a:solidFill>
                          <a:schemeClr val="tx1">
                            <a:lumMod val="75000"/>
                            <a:lumOff val="25000"/>
                          </a:schemeClr>
                        </a:solidFill>
                        <a:effectLst/>
                        <a:latin typeface="Century Gothic" panose="020B0502020202020204" pitchFamily="34" charset="0"/>
                        <a:ea typeface="+mn-ea"/>
                        <a:cs typeface="+mn-cs"/>
                      </a:endParaRPr>
                    </a:p>
                    <a:p>
                      <a:pPr marL="457200" lvl="0" indent="-457200">
                        <a:buFont typeface="Wingdings" panose="05000000000000000000" pitchFamily="2" charset="2"/>
                        <a:buChar char="Ø"/>
                      </a:pPr>
                      <a:r>
                        <a:rPr lang="en-US" sz="3200" b="1" kern="1200" dirty="0">
                          <a:solidFill>
                            <a:srgbClr val="991C2C"/>
                          </a:solidFill>
                          <a:effectLst/>
                          <a:latin typeface="Century Gothic" panose="020B0502020202020204" pitchFamily="34" charset="0"/>
                          <a:ea typeface="+mn-ea"/>
                          <a:cs typeface="+mn-cs"/>
                        </a:rPr>
                        <a:t>Documentation</a:t>
                      </a:r>
                    </a:p>
                    <a:p>
                      <a:pPr marL="1188702" lvl="1" indent="-457200">
                        <a:buFont typeface="Wingdings" panose="05000000000000000000" pitchFamily="2" charset="2"/>
                        <a:buChar char="Ø"/>
                      </a:pPr>
                      <a:r>
                        <a:rPr lang="en-US" sz="3200" b="0" kern="1200" dirty="0">
                          <a:solidFill>
                            <a:schemeClr val="tx1">
                              <a:lumMod val="75000"/>
                              <a:lumOff val="25000"/>
                            </a:schemeClr>
                          </a:solidFill>
                          <a:effectLst/>
                          <a:latin typeface="Century Gothic" panose="020B0502020202020204" pitchFamily="34" charset="0"/>
                          <a:ea typeface="+mn-ea"/>
                          <a:cs typeface="+mn-cs"/>
                        </a:rPr>
                        <a:t>CHWs document challenges faced by client, including those related to SDOH</a:t>
                      </a:r>
                    </a:p>
                    <a:p>
                      <a:pPr marL="1188702" lvl="1" indent="-457200">
                        <a:buFont typeface="Wingdings" panose="05000000000000000000" pitchFamily="2" charset="2"/>
                        <a:buChar char="Ø"/>
                      </a:pPr>
                      <a:endParaRPr lang="en-US" sz="3200" b="0" kern="1200" dirty="0">
                        <a:solidFill>
                          <a:schemeClr val="tx1">
                            <a:lumMod val="75000"/>
                            <a:lumOff val="25000"/>
                          </a:schemeClr>
                        </a:solidFill>
                        <a:effectLst/>
                        <a:latin typeface="Century Gothic" panose="020B0502020202020204" pitchFamily="34" charset="0"/>
                        <a:ea typeface="+mn-ea"/>
                        <a:cs typeface="+mn-cs"/>
                      </a:endParaRPr>
                    </a:p>
                    <a:p>
                      <a:pPr marL="457200" lvl="0" indent="-457200">
                        <a:buFont typeface="Wingdings" panose="05000000000000000000" pitchFamily="2" charset="2"/>
                        <a:buChar char="Ø"/>
                      </a:pPr>
                      <a:r>
                        <a:rPr lang="en-US" sz="3200" b="1" kern="1200" dirty="0">
                          <a:solidFill>
                            <a:srgbClr val="991C2C"/>
                          </a:solidFill>
                          <a:effectLst/>
                          <a:latin typeface="Century Gothic" panose="020B0502020202020204" pitchFamily="34" charset="0"/>
                          <a:ea typeface="+mn-ea"/>
                          <a:cs typeface="+mn-cs"/>
                        </a:rPr>
                        <a:t>Intake and collection of client information</a:t>
                      </a:r>
                    </a:p>
                    <a:p>
                      <a:pPr marL="1188702" lvl="1" indent="-457200">
                        <a:buFont typeface="Wingdings" panose="05000000000000000000" pitchFamily="2" charset="2"/>
                        <a:buChar char="Ø"/>
                      </a:pPr>
                      <a:r>
                        <a:rPr lang="en-US" sz="3200" b="0" kern="1200" dirty="0">
                          <a:solidFill>
                            <a:schemeClr val="tx1">
                              <a:lumMod val="75000"/>
                              <a:lumOff val="25000"/>
                            </a:schemeClr>
                          </a:solidFill>
                          <a:effectLst/>
                          <a:latin typeface="Century Gothic" panose="020B0502020202020204" pitchFamily="34" charset="0"/>
                          <a:ea typeface="+mn-ea"/>
                          <a:cs typeface="+mn-cs"/>
                        </a:rPr>
                        <a:t>CHWs can collect client information in a variety of settings, including their homes</a:t>
                      </a:r>
                    </a:p>
                  </a:txBody>
                  <a:tcPr>
                    <a:solidFill>
                      <a:schemeClr val="accent2">
                        <a:lumMod val="20000"/>
                        <a:lumOff val="80000"/>
                      </a:schemeClr>
                    </a:solidFill>
                  </a:tcPr>
                </a:tc>
                <a:extLst>
                  <a:ext uri="{0D108BD9-81ED-4DB2-BD59-A6C34878D82A}">
                    <a16:rowId xmlns:a16="http://schemas.microsoft.com/office/drawing/2014/main" val="3885325127"/>
                  </a:ext>
                </a:extLst>
              </a:tr>
            </a:tbl>
          </a:graphicData>
        </a:graphic>
      </p:graphicFrame>
    </p:spTree>
    <p:extLst>
      <p:ext uri="{BB962C8B-B14F-4D97-AF65-F5344CB8AC3E}">
        <p14:creationId xmlns:p14="http://schemas.microsoft.com/office/powerpoint/2010/main" val="338665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826FF6-B3D0-4BC9-B498-1ABEC04B3C99}"/>
              </a:ext>
            </a:extLst>
          </p:cNvPr>
          <p:cNvSpPr>
            <a:spLocks noGrp="1"/>
          </p:cNvSpPr>
          <p:nvPr>
            <p:ph type="title"/>
          </p:nvPr>
        </p:nvSpPr>
        <p:spPr>
          <a:xfrm>
            <a:off x="784701" y="275824"/>
            <a:ext cx="9595485" cy="659444"/>
          </a:xfrm>
        </p:spPr>
        <p:txBody>
          <a:bodyPr/>
          <a:lstStyle/>
          <a:p>
            <a:r>
              <a:rPr lang="en-US" dirty="0"/>
              <a:t>client support</a:t>
            </a:r>
          </a:p>
        </p:txBody>
      </p:sp>
      <p:graphicFrame>
        <p:nvGraphicFramePr>
          <p:cNvPr id="8" name="Content Placeholder 4">
            <a:extLst>
              <a:ext uri="{FF2B5EF4-FFF2-40B4-BE49-F238E27FC236}">
                <a16:creationId xmlns:a16="http://schemas.microsoft.com/office/drawing/2014/main" id="{63EB9706-11B3-4008-850E-1F1A73362158}"/>
              </a:ext>
            </a:extLst>
          </p:cNvPr>
          <p:cNvGraphicFramePr>
            <a:graphicFrameLocks noGrp="1"/>
          </p:cNvGraphicFramePr>
          <p:nvPr>
            <p:ph sz="half" idx="1"/>
            <p:extLst>
              <p:ext uri="{D42A27DB-BD31-4B8C-83A1-F6EECF244321}">
                <p14:modId xmlns:p14="http://schemas.microsoft.com/office/powerpoint/2010/main" val="3433862444"/>
              </p:ext>
            </p:extLst>
          </p:nvPr>
        </p:nvGraphicFramePr>
        <p:xfrm>
          <a:off x="872648" y="1346527"/>
          <a:ext cx="9507538" cy="6277527"/>
        </p:xfrm>
        <a:graphic>
          <a:graphicData uri="http://schemas.openxmlformats.org/drawingml/2006/table">
            <a:tbl>
              <a:tblPr bandRow="1">
                <a:solidFill>
                  <a:schemeClr val="accent2">
                    <a:lumMod val="20000"/>
                    <a:lumOff val="80000"/>
                  </a:schemeClr>
                </a:solidFill>
                <a:tableStyleId>{5C22544A-7EE6-4342-B048-85BDC9FD1C3A}</a:tableStyleId>
              </a:tblPr>
              <a:tblGrid>
                <a:gridCol w="9507538">
                  <a:extLst>
                    <a:ext uri="{9D8B030D-6E8A-4147-A177-3AD203B41FA5}">
                      <a16:colId xmlns:a16="http://schemas.microsoft.com/office/drawing/2014/main" val="3445858038"/>
                    </a:ext>
                  </a:extLst>
                </a:gridCol>
              </a:tblGrid>
              <a:tr h="6277527">
                <a:tc>
                  <a:txBody>
                    <a:bodyPr/>
                    <a:lstStyle/>
                    <a:p>
                      <a:pPr marL="457200" lvl="0" indent="-457200">
                        <a:buFont typeface="Wingdings" panose="05000000000000000000" pitchFamily="2" charset="2"/>
                        <a:buChar char="Ø"/>
                      </a:pPr>
                      <a:r>
                        <a:rPr lang="en-US" sz="3100" b="1" kern="1200" dirty="0">
                          <a:solidFill>
                            <a:srgbClr val="991C2C"/>
                          </a:solidFill>
                          <a:effectLst/>
                          <a:latin typeface="Century Gothic" panose="020B0502020202020204" pitchFamily="34" charset="0"/>
                          <a:ea typeface="+mn-ea"/>
                          <a:cs typeface="+mn-cs"/>
                        </a:rPr>
                        <a:t>Identification of needs </a:t>
                      </a:r>
                    </a:p>
                    <a:p>
                      <a:pPr marL="1188702" lvl="1" indent="-457200">
                        <a:buFont typeface="Wingdings" panose="05000000000000000000" pitchFamily="2" charset="2"/>
                        <a:buChar char="Ø"/>
                      </a:pPr>
                      <a:r>
                        <a:rPr lang="en-US" sz="3100" b="0" kern="1200" dirty="0">
                          <a:solidFill>
                            <a:schemeClr val="tx1">
                              <a:lumMod val="75000"/>
                              <a:lumOff val="25000"/>
                            </a:schemeClr>
                          </a:solidFill>
                          <a:effectLst/>
                          <a:latin typeface="Century Gothic" panose="020B0502020202020204" pitchFamily="34" charset="0"/>
                          <a:ea typeface="+mn-ea"/>
                          <a:cs typeface="+mn-cs"/>
                        </a:rPr>
                        <a:t>CHWs are trained in motivational interviewing used to determine client needs</a:t>
                      </a:r>
                    </a:p>
                    <a:p>
                      <a:pPr marL="1188702" lvl="1" indent="-457200">
                        <a:buFont typeface="Wingdings" panose="05000000000000000000" pitchFamily="2" charset="2"/>
                        <a:buChar char="Ø"/>
                      </a:pPr>
                      <a:r>
                        <a:rPr lang="en-US" sz="3100" b="0" kern="1200" dirty="0">
                          <a:solidFill>
                            <a:schemeClr val="tx1">
                              <a:lumMod val="75000"/>
                              <a:lumOff val="25000"/>
                            </a:schemeClr>
                          </a:solidFill>
                          <a:effectLst/>
                          <a:latin typeface="Century Gothic" panose="020B0502020202020204" pitchFamily="34" charset="0"/>
                          <a:ea typeface="+mn-ea"/>
                          <a:cs typeface="+mn-cs"/>
                        </a:rPr>
                        <a:t>CHWs can refer clients to other services needed and help them navigate those systems</a:t>
                      </a:r>
                    </a:p>
                    <a:p>
                      <a:pPr marL="0" lvl="0" indent="0">
                        <a:buFont typeface="Wingdings" panose="05000000000000000000" pitchFamily="2" charset="2"/>
                        <a:buNone/>
                      </a:pPr>
                      <a:endParaRPr lang="en-US" sz="3100" b="1" kern="1200" dirty="0">
                        <a:solidFill>
                          <a:srgbClr val="991C2C"/>
                        </a:solidFill>
                        <a:effectLst/>
                        <a:latin typeface="Century Gothic" panose="020B0502020202020204" pitchFamily="34" charset="0"/>
                        <a:ea typeface="+mn-ea"/>
                        <a:cs typeface="+mn-cs"/>
                      </a:endParaRPr>
                    </a:p>
                    <a:p>
                      <a:pPr marL="457200" lvl="0" indent="-457200">
                        <a:buFont typeface="Wingdings" panose="05000000000000000000" pitchFamily="2" charset="2"/>
                        <a:buChar char="Ø"/>
                      </a:pPr>
                      <a:r>
                        <a:rPr lang="en-US" sz="3100" b="1" kern="1200" dirty="0">
                          <a:solidFill>
                            <a:srgbClr val="991C2C"/>
                          </a:solidFill>
                          <a:effectLst/>
                          <a:latin typeface="Century Gothic" panose="020B0502020202020204" pitchFamily="34" charset="0"/>
                          <a:ea typeface="+mn-ea"/>
                          <a:cs typeface="+mn-cs"/>
                        </a:rPr>
                        <a:t>Social and literacy support</a:t>
                      </a:r>
                    </a:p>
                    <a:p>
                      <a:pPr marL="1188702" marR="0" lvl="1" indent="-457200" algn="l" defTabSz="731502"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3100" b="0" kern="1200" dirty="0">
                          <a:solidFill>
                            <a:schemeClr val="tx1">
                              <a:lumMod val="75000"/>
                              <a:lumOff val="25000"/>
                            </a:schemeClr>
                          </a:solidFill>
                          <a:effectLst/>
                          <a:latin typeface="Century Gothic" panose="020B0502020202020204" pitchFamily="34" charset="0"/>
                          <a:ea typeface="+mn-ea"/>
                          <a:cs typeface="+mn-cs"/>
                        </a:rPr>
                        <a:t>CHWs help clients by translating or explaining complicated jargon</a:t>
                      </a:r>
                    </a:p>
                    <a:p>
                      <a:pPr marL="1188702" marR="0" lvl="1" indent="-457200" algn="l" defTabSz="731502"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3100" b="0" kern="1200" dirty="0">
                          <a:solidFill>
                            <a:schemeClr val="tx1">
                              <a:lumMod val="75000"/>
                              <a:lumOff val="25000"/>
                            </a:schemeClr>
                          </a:solidFill>
                          <a:effectLst/>
                          <a:latin typeface="Century Gothic" panose="020B0502020202020204" pitchFamily="34" charset="0"/>
                          <a:ea typeface="+mn-ea"/>
                          <a:cs typeface="+mn-cs"/>
                        </a:rPr>
                        <a:t>CHWs play a key role in increasing client comfort </a:t>
                      </a:r>
                      <a:endParaRPr lang="en-US" sz="3100" b="1" kern="1200" dirty="0">
                        <a:solidFill>
                          <a:srgbClr val="991C2C"/>
                        </a:solidFill>
                        <a:effectLst/>
                        <a:latin typeface="Century Gothic" panose="020B0502020202020204" pitchFamily="34" charset="0"/>
                        <a:ea typeface="+mn-ea"/>
                        <a:cs typeface="+mn-cs"/>
                      </a:endParaRPr>
                    </a:p>
                  </a:txBody>
                  <a:tcPr>
                    <a:solidFill>
                      <a:schemeClr val="accent2">
                        <a:lumMod val="20000"/>
                        <a:lumOff val="80000"/>
                      </a:schemeClr>
                    </a:solidFill>
                  </a:tcPr>
                </a:tc>
                <a:extLst>
                  <a:ext uri="{0D108BD9-81ED-4DB2-BD59-A6C34878D82A}">
                    <a16:rowId xmlns:a16="http://schemas.microsoft.com/office/drawing/2014/main" val="3885325127"/>
                  </a:ext>
                </a:extLst>
              </a:tr>
            </a:tbl>
          </a:graphicData>
        </a:graphic>
      </p:graphicFrame>
    </p:spTree>
    <p:extLst>
      <p:ext uri="{BB962C8B-B14F-4D97-AF65-F5344CB8AC3E}">
        <p14:creationId xmlns:p14="http://schemas.microsoft.com/office/powerpoint/2010/main" val="183204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826FF6-B3D0-4BC9-B498-1ABEC04B3C99}"/>
              </a:ext>
            </a:extLst>
          </p:cNvPr>
          <p:cNvSpPr>
            <a:spLocks noGrp="1"/>
          </p:cNvSpPr>
          <p:nvPr>
            <p:ph type="title"/>
          </p:nvPr>
        </p:nvSpPr>
        <p:spPr/>
        <p:txBody>
          <a:bodyPr/>
          <a:lstStyle/>
          <a:p>
            <a:r>
              <a:rPr lang="en-US" dirty="0"/>
              <a:t>research</a:t>
            </a:r>
          </a:p>
        </p:txBody>
      </p:sp>
      <p:graphicFrame>
        <p:nvGraphicFramePr>
          <p:cNvPr id="8" name="Content Placeholder 4">
            <a:extLst>
              <a:ext uri="{FF2B5EF4-FFF2-40B4-BE49-F238E27FC236}">
                <a16:creationId xmlns:a16="http://schemas.microsoft.com/office/drawing/2014/main" id="{63EB9706-11B3-4008-850E-1F1A73362158}"/>
              </a:ext>
            </a:extLst>
          </p:cNvPr>
          <p:cNvGraphicFramePr>
            <a:graphicFrameLocks noGrp="1"/>
          </p:cNvGraphicFramePr>
          <p:nvPr>
            <p:ph sz="half" idx="1"/>
            <p:extLst>
              <p:ext uri="{D42A27DB-BD31-4B8C-83A1-F6EECF244321}">
                <p14:modId xmlns:p14="http://schemas.microsoft.com/office/powerpoint/2010/main" val="3269898837"/>
              </p:ext>
            </p:extLst>
          </p:nvPr>
        </p:nvGraphicFramePr>
        <p:xfrm>
          <a:off x="828675" y="1760588"/>
          <a:ext cx="9507538" cy="5455920"/>
        </p:xfrm>
        <a:graphic>
          <a:graphicData uri="http://schemas.openxmlformats.org/drawingml/2006/table">
            <a:tbl>
              <a:tblPr bandRow="1">
                <a:solidFill>
                  <a:schemeClr val="accent2">
                    <a:lumMod val="20000"/>
                    <a:lumOff val="80000"/>
                  </a:schemeClr>
                </a:solidFill>
                <a:tableStyleId>{5C22544A-7EE6-4342-B048-85BDC9FD1C3A}</a:tableStyleId>
              </a:tblPr>
              <a:tblGrid>
                <a:gridCol w="9507538">
                  <a:extLst>
                    <a:ext uri="{9D8B030D-6E8A-4147-A177-3AD203B41FA5}">
                      <a16:colId xmlns:a16="http://schemas.microsoft.com/office/drawing/2014/main" val="3445858038"/>
                    </a:ext>
                  </a:extLst>
                </a:gridCol>
              </a:tblGrid>
              <a:tr h="4418985">
                <a:tc>
                  <a:txBody>
                    <a:bodyPr/>
                    <a:lstStyle/>
                    <a:p>
                      <a:pPr marL="457200" lvl="0" indent="-457200">
                        <a:buFont typeface="Wingdings" panose="05000000000000000000" pitchFamily="2" charset="2"/>
                        <a:buChar char="Ø"/>
                      </a:pPr>
                      <a:r>
                        <a:rPr lang="en-US" sz="3200" b="1" kern="1200" dirty="0">
                          <a:solidFill>
                            <a:srgbClr val="991C2C"/>
                          </a:solidFill>
                          <a:effectLst/>
                          <a:latin typeface="Century Gothic" panose="020B0502020202020204" pitchFamily="34" charset="0"/>
                          <a:ea typeface="+mn-ea"/>
                          <a:cs typeface="+mn-cs"/>
                        </a:rPr>
                        <a:t>Recruitment and retention</a:t>
                      </a:r>
                    </a:p>
                    <a:p>
                      <a:pPr marL="1188702" lvl="1" indent="-457200">
                        <a:buFont typeface="Wingdings" panose="05000000000000000000" pitchFamily="2" charset="2"/>
                        <a:buChar char="Ø"/>
                      </a:pPr>
                      <a:r>
                        <a:rPr lang="en-US" sz="3200" b="0" kern="1200" dirty="0">
                          <a:solidFill>
                            <a:schemeClr val="tx1">
                              <a:lumMod val="75000"/>
                              <a:lumOff val="25000"/>
                            </a:schemeClr>
                          </a:solidFill>
                          <a:effectLst/>
                          <a:latin typeface="Century Gothic" panose="020B0502020202020204" pitchFamily="34" charset="0"/>
                          <a:ea typeface="+mn-ea"/>
                          <a:cs typeface="+mn-cs"/>
                        </a:rPr>
                        <a:t>CHWs can help recruit hard-to-reach populations and assist with retention of participants through follow-up visits and communication</a:t>
                      </a:r>
                    </a:p>
                    <a:p>
                      <a:pPr marL="731502" lvl="1" indent="0">
                        <a:buFont typeface="Wingdings" panose="05000000000000000000" pitchFamily="2" charset="2"/>
                        <a:buNone/>
                      </a:pPr>
                      <a:endParaRPr lang="en-US" sz="3200" b="0" kern="1200" dirty="0">
                        <a:solidFill>
                          <a:schemeClr val="tx1">
                            <a:lumMod val="75000"/>
                            <a:lumOff val="25000"/>
                          </a:schemeClr>
                        </a:solidFill>
                        <a:effectLst/>
                        <a:latin typeface="Century Gothic" panose="020B0502020202020204" pitchFamily="34" charset="0"/>
                        <a:ea typeface="+mn-ea"/>
                        <a:cs typeface="+mn-cs"/>
                      </a:endParaRPr>
                    </a:p>
                    <a:p>
                      <a:pPr marL="457200" lvl="0" indent="-457200">
                        <a:buFont typeface="Wingdings" panose="05000000000000000000" pitchFamily="2" charset="2"/>
                        <a:buChar char="Ø"/>
                      </a:pPr>
                      <a:r>
                        <a:rPr lang="en-US" sz="3200" b="1" kern="1200" dirty="0">
                          <a:solidFill>
                            <a:srgbClr val="991C2C"/>
                          </a:solidFill>
                          <a:effectLst/>
                          <a:latin typeface="Century Gothic" panose="020B0502020202020204" pitchFamily="34" charset="0"/>
                          <a:ea typeface="+mn-ea"/>
                          <a:cs typeface="+mn-cs"/>
                        </a:rPr>
                        <a:t>Advise</a:t>
                      </a:r>
                    </a:p>
                    <a:p>
                      <a:pPr marL="1188702" lvl="1" indent="-457200">
                        <a:buFont typeface="Wingdings" panose="05000000000000000000" pitchFamily="2" charset="2"/>
                        <a:buChar char="Ø"/>
                      </a:pPr>
                      <a:r>
                        <a:rPr lang="en-US" sz="3200" b="0" kern="1200" dirty="0">
                          <a:solidFill>
                            <a:schemeClr val="tx1">
                              <a:lumMod val="75000"/>
                              <a:lumOff val="25000"/>
                            </a:schemeClr>
                          </a:solidFill>
                          <a:effectLst/>
                          <a:latin typeface="Century Gothic" panose="020B0502020202020204" pitchFamily="34" charset="0"/>
                          <a:ea typeface="+mn-ea"/>
                          <a:cs typeface="+mn-cs"/>
                        </a:rPr>
                        <a:t>CHWs can play a key role in ensuring that research questions and data collection are culturally competent and do not alienated participants</a:t>
                      </a:r>
                    </a:p>
                  </a:txBody>
                  <a:tcPr>
                    <a:solidFill>
                      <a:schemeClr val="accent2">
                        <a:lumMod val="20000"/>
                        <a:lumOff val="80000"/>
                      </a:schemeClr>
                    </a:solidFill>
                  </a:tcPr>
                </a:tc>
                <a:extLst>
                  <a:ext uri="{0D108BD9-81ED-4DB2-BD59-A6C34878D82A}">
                    <a16:rowId xmlns:a16="http://schemas.microsoft.com/office/drawing/2014/main" val="3885325127"/>
                  </a:ext>
                </a:extLst>
              </a:tr>
            </a:tbl>
          </a:graphicData>
        </a:graphic>
      </p:graphicFrame>
    </p:spTree>
    <p:extLst>
      <p:ext uri="{BB962C8B-B14F-4D97-AF65-F5344CB8AC3E}">
        <p14:creationId xmlns:p14="http://schemas.microsoft.com/office/powerpoint/2010/main" val="3370897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29ACF2D-FE24-456D-A043-CBD28E26F779}"/>
              </a:ext>
            </a:extLst>
          </p:cNvPr>
          <p:cNvSpPr>
            <a:spLocks noGrp="1"/>
          </p:cNvSpPr>
          <p:nvPr>
            <p:ph type="body" sz="quarter" idx="11"/>
          </p:nvPr>
        </p:nvSpPr>
        <p:spPr/>
        <p:txBody>
          <a:bodyPr/>
          <a:lstStyle/>
          <a:p>
            <a:endParaRPr lang="en-US"/>
          </a:p>
        </p:txBody>
      </p:sp>
      <p:sp>
        <p:nvSpPr>
          <p:cNvPr id="6" name="Text Placeholder 5">
            <a:extLst>
              <a:ext uri="{FF2B5EF4-FFF2-40B4-BE49-F238E27FC236}">
                <a16:creationId xmlns:a16="http://schemas.microsoft.com/office/drawing/2014/main" id="{08AE77C4-7646-4739-A6BA-231E5D35A783}"/>
              </a:ext>
            </a:extLst>
          </p:cNvPr>
          <p:cNvSpPr>
            <a:spLocks noGrp="1"/>
          </p:cNvSpPr>
          <p:nvPr>
            <p:ph type="body" sz="quarter" idx="12"/>
          </p:nvPr>
        </p:nvSpPr>
        <p:spPr/>
        <p:txBody>
          <a:bodyPr/>
          <a:lstStyle/>
          <a:p>
            <a:endParaRPr lang="en-US"/>
          </a:p>
        </p:txBody>
      </p:sp>
      <p:sp>
        <p:nvSpPr>
          <p:cNvPr id="7" name="Text Placeholder 6">
            <a:extLst>
              <a:ext uri="{FF2B5EF4-FFF2-40B4-BE49-F238E27FC236}">
                <a16:creationId xmlns:a16="http://schemas.microsoft.com/office/drawing/2014/main" id="{F1D70A2F-4236-49CF-B3F5-91E2C23D2A92}"/>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E31B43C1-1F48-4C89-9C67-EFC386BDF46B}"/>
              </a:ext>
            </a:extLst>
          </p:cNvPr>
          <p:cNvSpPr>
            <a:spLocks noGrp="1"/>
          </p:cNvSpPr>
          <p:nvPr>
            <p:ph type="body" sz="quarter" idx="10"/>
          </p:nvPr>
        </p:nvSpPr>
        <p:spPr>
          <a:xfrm>
            <a:off x="1828800" y="1835945"/>
            <a:ext cx="7315200" cy="1477024"/>
          </a:xfrm>
        </p:spPr>
        <p:txBody>
          <a:bodyPr/>
          <a:lstStyle/>
          <a:p>
            <a:r>
              <a:rPr lang="en-US" sz="6000" dirty="0"/>
              <a:t>I’m convinced. So do I just hire a CHW?</a:t>
            </a:r>
          </a:p>
        </p:txBody>
      </p:sp>
    </p:spTree>
    <p:extLst>
      <p:ext uri="{BB962C8B-B14F-4D97-AF65-F5344CB8AC3E}">
        <p14:creationId xmlns:p14="http://schemas.microsoft.com/office/powerpoint/2010/main" val="218272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F0EAE9-67F0-481B-BA6E-9BA1B4E64CA5}"/>
              </a:ext>
            </a:extLst>
          </p:cNvPr>
          <p:cNvSpPr>
            <a:spLocks noGrp="1"/>
          </p:cNvSpPr>
          <p:nvPr>
            <p:ph type="title"/>
          </p:nvPr>
        </p:nvSpPr>
        <p:spPr/>
        <p:txBody>
          <a:bodyPr/>
          <a:lstStyle/>
          <a:p>
            <a:r>
              <a:rPr lang="en-US" dirty="0"/>
              <a:t>Organizations need to know</a:t>
            </a:r>
          </a:p>
        </p:txBody>
      </p:sp>
      <p:sp>
        <p:nvSpPr>
          <p:cNvPr id="7" name="Content Placeholder 6">
            <a:extLst>
              <a:ext uri="{FF2B5EF4-FFF2-40B4-BE49-F238E27FC236}">
                <a16:creationId xmlns:a16="http://schemas.microsoft.com/office/drawing/2014/main" id="{0BA9C426-142A-4FCA-B15C-85232C5E2FA1}"/>
              </a:ext>
            </a:extLst>
          </p:cNvPr>
          <p:cNvSpPr>
            <a:spLocks noGrp="1"/>
          </p:cNvSpPr>
          <p:nvPr>
            <p:ph sz="half" idx="1"/>
          </p:nvPr>
        </p:nvSpPr>
        <p:spPr>
          <a:xfrm>
            <a:off x="828677" y="1737678"/>
            <a:ext cx="9507311" cy="5350804"/>
          </a:xfrm>
        </p:spPr>
        <p:txBody>
          <a:bodyPr/>
          <a:lstStyle/>
          <a:p>
            <a:r>
              <a:rPr lang="en-US" sz="4000" dirty="0"/>
              <a:t>CHWs are not band-aids for broken systems</a:t>
            </a:r>
          </a:p>
          <a:p>
            <a:r>
              <a:rPr lang="en-US" sz="4000" dirty="0"/>
              <a:t>Organizations can undercut CHW work by not understanding or not supporting it</a:t>
            </a:r>
          </a:p>
          <a:p>
            <a:r>
              <a:rPr lang="en-US" sz="4000" dirty="0"/>
              <a:t>Learn more about how to help CHWs succeed in U-POWER’s toolkit, </a:t>
            </a:r>
            <a:r>
              <a:rPr lang="en-US" sz="4000" i="1" dirty="0"/>
              <a:t>Total Worker Health® </a:t>
            </a:r>
            <a:r>
              <a:rPr lang="en-US" sz="4000" dirty="0"/>
              <a:t>for Community Health Workers</a:t>
            </a:r>
          </a:p>
        </p:txBody>
      </p:sp>
    </p:spTree>
    <p:extLst>
      <p:ext uri="{BB962C8B-B14F-4D97-AF65-F5344CB8AC3E}">
        <p14:creationId xmlns:p14="http://schemas.microsoft.com/office/powerpoint/2010/main" val="1018446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6AB2-19D5-4E7E-B398-C8486DED5319}"/>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CB6B0E38-2258-45EF-B159-42FC2D5D9522}"/>
              </a:ext>
            </a:extLst>
          </p:cNvPr>
          <p:cNvSpPr>
            <a:spLocks noGrp="1"/>
          </p:cNvSpPr>
          <p:nvPr>
            <p:ph sz="half" idx="1"/>
          </p:nvPr>
        </p:nvSpPr>
        <p:spPr>
          <a:xfrm>
            <a:off x="732744" y="1849396"/>
            <a:ext cx="9507311" cy="5350804"/>
          </a:xfrm>
        </p:spPr>
        <p:txBody>
          <a:bodyPr/>
          <a:lstStyle/>
          <a:p>
            <a:r>
              <a:rPr lang="en-US" sz="1200" dirty="0"/>
              <a:t>Webb Hooper M, Mitchell C, Marshall VJ, et al. Understanding Multilevel Factors Related to Urban Community Trust in Healthcare and Research. Int J Environ Res Public Health. Sep 6 2019;16(18)doi:10.3390/ijerph16183280</a:t>
            </a:r>
          </a:p>
          <a:p>
            <a:r>
              <a:rPr lang="en-US" sz="1200" dirty="0"/>
              <a:t>Vanden </a:t>
            </a:r>
            <a:r>
              <a:rPr lang="en-US" sz="1200" dirty="0" err="1"/>
              <a:t>Bossche</a:t>
            </a:r>
            <a:r>
              <a:rPr lang="en-US" sz="1200" dirty="0"/>
              <a:t> D, Willems S, </a:t>
            </a:r>
            <a:r>
              <a:rPr lang="en-US" sz="1200" dirty="0" err="1"/>
              <a:t>Decat</a:t>
            </a:r>
            <a:r>
              <a:rPr lang="en-US" sz="1200" dirty="0"/>
              <a:t> P. Understanding Trustful Relationships between Community Health Workers and Vulnerable Citizens during the COVID-19 Pandemic: A Realist Evaluation. Int J Environ Res Public Health. Feb 22 2022;19(5)doi:10.3390/ijerph19052496</a:t>
            </a:r>
          </a:p>
          <a:p>
            <a:r>
              <a:rPr lang="en-US" sz="1200" dirty="0"/>
              <a:t>Due C, Green E, </a:t>
            </a:r>
            <a:r>
              <a:rPr lang="en-US" sz="1200" dirty="0" err="1"/>
              <a:t>Ziersch</a:t>
            </a:r>
            <a:r>
              <a:rPr lang="en-US" sz="1200" dirty="0"/>
              <a:t> A. Psychological trauma and access to primary healthcare for people from refugee and asylum-seeker backgrounds: a mixed methods systematic review. Int J </a:t>
            </a:r>
            <a:r>
              <a:rPr lang="en-US" sz="1200" dirty="0" err="1"/>
              <a:t>Ment</a:t>
            </a:r>
            <a:r>
              <a:rPr lang="en-US" sz="1200" dirty="0"/>
              <a:t> Health Syst. 2020;14:71. doi:10.1186/s13033-020-00404-4</a:t>
            </a:r>
          </a:p>
          <a:p>
            <a:r>
              <a:rPr lang="en-US" sz="1200" dirty="0" err="1"/>
              <a:t>Subica</a:t>
            </a:r>
            <a:r>
              <a:rPr lang="en-US" sz="1200" dirty="0"/>
              <a:t> AM, Link BG. Cultural trauma as a fundamental cause of health disparities. Social Science &amp; Medicine. 2022/01/01/ 2022;292:114574. </a:t>
            </a:r>
            <a:r>
              <a:rPr lang="en-US" sz="1200" dirty="0" err="1"/>
              <a:t>doi:https</a:t>
            </a:r>
            <a:r>
              <a:rPr lang="en-US" sz="1200" dirty="0"/>
              <a:t>://doi.org/10.1016/j.socscimed.2021.114574</a:t>
            </a:r>
          </a:p>
          <a:p>
            <a:r>
              <a:rPr lang="en-US" sz="1200" dirty="0"/>
              <a:t>Coulter K, Ingram M, McClelland DJ, </a:t>
            </a:r>
            <a:r>
              <a:rPr lang="en-US" sz="1200" dirty="0" err="1"/>
              <a:t>Lohr</a:t>
            </a:r>
            <a:r>
              <a:rPr lang="en-US" sz="1200" dirty="0"/>
              <a:t> A. Positionality of Community Health Workers on Health Intervention Research Teams: A Scoping Review. Systematic Review. Frontiers in Public Health. 2020-June-16 2020;8doi:10.3389/fpubh.2020.00208</a:t>
            </a:r>
          </a:p>
          <a:p>
            <a:r>
              <a:rPr lang="en-US" sz="1200" dirty="0"/>
              <a:t>Murali NS, </a:t>
            </a:r>
            <a:r>
              <a:rPr lang="en-US" sz="1200" dirty="0" err="1"/>
              <a:t>Deao</a:t>
            </a:r>
            <a:r>
              <a:rPr lang="en-US" sz="1200" dirty="0"/>
              <a:t> CE. Patient Engagement. Primary Care: Clinics in Office Practice. 2019/12/01/ 2019;46(4):539-547. </a:t>
            </a:r>
            <a:r>
              <a:rPr lang="en-US" sz="1200" dirty="0" err="1"/>
              <a:t>doi:https</a:t>
            </a:r>
            <a:r>
              <a:rPr lang="en-US" sz="1200" dirty="0"/>
              <a:t>://doi.org/10.1016/j.pop.2019.07.007</a:t>
            </a:r>
          </a:p>
          <a:p>
            <a:r>
              <a:rPr lang="en-US" sz="1200" dirty="0"/>
              <a:t>Lazar M, Davenport L. Barriers to Health Care Access for Low Income Families: A Review of Literature. </a:t>
            </a:r>
            <a:r>
              <a:rPr lang="en-US" sz="1200" i="1" dirty="0"/>
              <a:t>J Community Health </a:t>
            </a:r>
            <a:r>
              <a:rPr lang="en-US" sz="1200" i="1" dirty="0" err="1"/>
              <a:t>Nurs</a:t>
            </a:r>
            <a:r>
              <a:rPr lang="en-US" sz="1200" dirty="0"/>
              <a:t>. Jan-Mar 2018;35(1):28-37. doi:10.1080/07370016.2018.1404832</a:t>
            </a:r>
          </a:p>
          <a:p>
            <a:r>
              <a:rPr lang="en-US" sz="1200" dirty="0" err="1"/>
              <a:t>Canavera</a:t>
            </a:r>
            <a:r>
              <a:rPr lang="en-US" sz="1200" dirty="0"/>
              <a:t> K. Rebuilding trust. </a:t>
            </a:r>
            <a:r>
              <a:rPr lang="en-US" sz="1200" i="1" dirty="0"/>
              <a:t>Patient Education and Counseling</a:t>
            </a:r>
            <a:r>
              <a:rPr lang="en-US" sz="1200" dirty="0"/>
              <a:t>. 2021/05/01/ 2021;104(5):996-997. </a:t>
            </a:r>
            <a:r>
              <a:rPr lang="en-US" sz="1200" dirty="0" err="1"/>
              <a:t>doi:</a:t>
            </a:r>
            <a:r>
              <a:rPr lang="en-US" sz="1200" u="sng" dirty="0" err="1">
                <a:hlinkClick r:id="rId2"/>
              </a:rPr>
              <a:t>https</a:t>
            </a:r>
            <a:r>
              <a:rPr lang="en-US" sz="1200" u="sng" dirty="0">
                <a:hlinkClick r:id="rId2"/>
              </a:rPr>
              <a:t>://doi.org/10.1016/j.pec.2021.01.040</a:t>
            </a:r>
            <a:endParaRPr lang="en-US" sz="1200" dirty="0"/>
          </a:p>
          <a:p>
            <a:r>
              <a:rPr lang="en-US" sz="1200" dirty="0"/>
              <a:t>Lindblad S, </a:t>
            </a:r>
            <a:r>
              <a:rPr lang="en-US" sz="1200" dirty="0" err="1"/>
              <a:t>Ernestam</a:t>
            </a:r>
            <a:r>
              <a:rPr lang="en-US" sz="1200" dirty="0"/>
              <a:t> S, Van </a:t>
            </a:r>
            <a:r>
              <a:rPr lang="en-US" sz="1200" dirty="0" err="1"/>
              <a:t>Citters</a:t>
            </a:r>
            <a:r>
              <a:rPr lang="en-US" sz="1200" dirty="0"/>
              <a:t> AD, Lind C, Morgan TS, Nelson EC. Creating a culture of health: evolving healthcare systems and patient engagement. </a:t>
            </a:r>
            <a:r>
              <a:rPr lang="en-US" sz="1200" i="1" dirty="0"/>
              <a:t>QJM: An International Journal of Medicine</a:t>
            </a:r>
            <a:r>
              <a:rPr lang="en-US" sz="1200" dirty="0"/>
              <a:t>. 2016;110(3):125-129. doi:10.1093/</a:t>
            </a:r>
            <a:r>
              <a:rPr lang="en-US" sz="1200" dirty="0" err="1"/>
              <a:t>qjmed</a:t>
            </a:r>
            <a:r>
              <a:rPr lang="en-US" sz="1200" dirty="0"/>
              <a:t>/hcw188</a:t>
            </a:r>
          </a:p>
          <a:p>
            <a:r>
              <a:rPr lang="en-US" sz="1200" dirty="0" err="1"/>
              <a:t>McManimen</a:t>
            </a:r>
            <a:r>
              <a:rPr lang="en-US" sz="1200" dirty="0"/>
              <a:t> S, McClellan D, </a:t>
            </a:r>
            <a:r>
              <a:rPr lang="en-US" sz="1200" dirty="0" err="1"/>
              <a:t>Stoothoff</a:t>
            </a:r>
            <a:r>
              <a:rPr lang="en-US" sz="1200" dirty="0"/>
              <a:t> J, Gleason K, Jason LA. Dismissing chronic illness: A qualitative analysis of negative health care experiences. </a:t>
            </a:r>
            <a:r>
              <a:rPr lang="en-US" sz="1200" i="1" dirty="0"/>
              <a:t>Health Care Women Int</a:t>
            </a:r>
            <a:r>
              <a:rPr lang="en-US" sz="1200" dirty="0"/>
              <a:t>. Mar 2019;40(3):241-258. doi:10.1080/07399332.2018.1521811</a:t>
            </a:r>
          </a:p>
          <a:p>
            <a:r>
              <a:rPr lang="en-US" sz="1200" dirty="0"/>
              <a:t>Au L, </a:t>
            </a:r>
            <a:r>
              <a:rPr lang="en-US" sz="1200" dirty="0" err="1"/>
              <a:t>Capotescu</a:t>
            </a:r>
            <a:r>
              <a:rPr lang="en-US" sz="1200" dirty="0"/>
              <a:t> C, </a:t>
            </a:r>
            <a:r>
              <a:rPr lang="en-US" sz="1200" dirty="0" err="1"/>
              <a:t>Eyal</a:t>
            </a:r>
            <a:r>
              <a:rPr lang="en-US" sz="1200" dirty="0"/>
              <a:t> G, </a:t>
            </a:r>
            <a:r>
              <a:rPr lang="en-US" sz="1200" dirty="0" err="1"/>
              <a:t>Finestone</a:t>
            </a:r>
            <a:r>
              <a:rPr lang="en-US" sz="1200" dirty="0"/>
              <a:t> G. Long </a:t>
            </a:r>
            <a:r>
              <a:rPr lang="en-US" sz="1200" dirty="0" err="1"/>
              <a:t>covid</a:t>
            </a:r>
            <a:r>
              <a:rPr lang="en-US" sz="1200" dirty="0"/>
              <a:t> and medical gaslighting: Dismissal, delayed diagnosis, and deferred treatment. </a:t>
            </a:r>
            <a:r>
              <a:rPr lang="en-US" sz="1200" i="1" dirty="0"/>
              <a:t>SSM Qual Res Health</a:t>
            </a:r>
            <a:r>
              <a:rPr lang="en-US" sz="1200" dirty="0"/>
              <a:t>. Dec 2022;2:100167. doi:10.1016/j.ssmqr.2022.100167</a:t>
            </a:r>
          </a:p>
          <a:p>
            <a:r>
              <a:rPr lang="en-US" sz="1200" dirty="0"/>
              <a:t>Fielding-Singh P, </a:t>
            </a:r>
            <a:r>
              <a:rPr lang="en-US" sz="1200" dirty="0" err="1"/>
              <a:t>Dmowska</a:t>
            </a:r>
            <a:r>
              <a:rPr lang="en-US" sz="1200" dirty="0"/>
              <a:t> A. Obstetric gaslighting and the denial of mothers' realities. </a:t>
            </a:r>
            <a:r>
              <a:rPr lang="en-US" sz="1200" i="1" dirty="0"/>
              <a:t>Soc Sci Med</a:t>
            </a:r>
            <a:r>
              <a:rPr lang="en-US" sz="1200" dirty="0"/>
              <a:t>. May 2022;301:114938. doi:10.1016/j.socscimed.2022.114938</a:t>
            </a:r>
          </a:p>
          <a:p>
            <a:endParaRPr lang="en-US" sz="1200" dirty="0"/>
          </a:p>
        </p:txBody>
      </p:sp>
    </p:spTree>
    <p:extLst>
      <p:ext uri="{BB962C8B-B14F-4D97-AF65-F5344CB8AC3E}">
        <p14:creationId xmlns:p14="http://schemas.microsoft.com/office/powerpoint/2010/main" val="1882890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B8C0F32-1437-4D98-8F92-089944BC39EB}"/>
              </a:ext>
            </a:extLst>
          </p:cNvPr>
          <p:cNvSpPr>
            <a:spLocks noGrp="1"/>
          </p:cNvSpPr>
          <p:nvPr>
            <p:ph type="body" sz="quarter" idx="11"/>
          </p:nvPr>
        </p:nvSpPr>
        <p:spPr/>
        <p:txBody>
          <a:bodyPr/>
          <a:lstStyle/>
          <a:p>
            <a:endParaRPr lang="en-US"/>
          </a:p>
        </p:txBody>
      </p:sp>
      <p:sp>
        <p:nvSpPr>
          <p:cNvPr id="6" name="Text Placeholder 5">
            <a:extLst>
              <a:ext uri="{FF2B5EF4-FFF2-40B4-BE49-F238E27FC236}">
                <a16:creationId xmlns:a16="http://schemas.microsoft.com/office/drawing/2014/main" id="{75FC8CCE-82BB-4001-BD96-6848F61399A3}"/>
              </a:ext>
            </a:extLst>
          </p:cNvPr>
          <p:cNvSpPr>
            <a:spLocks noGrp="1"/>
          </p:cNvSpPr>
          <p:nvPr>
            <p:ph type="body" sz="quarter" idx="12"/>
          </p:nvPr>
        </p:nvSpPr>
        <p:spPr/>
        <p:txBody>
          <a:bodyPr/>
          <a:lstStyle/>
          <a:p>
            <a:endParaRPr lang="en-US"/>
          </a:p>
        </p:txBody>
      </p:sp>
      <p:sp>
        <p:nvSpPr>
          <p:cNvPr id="7" name="Text Placeholder 6">
            <a:extLst>
              <a:ext uri="{FF2B5EF4-FFF2-40B4-BE49-F238E27FC236}">
                <a16:creationId xmlns:a16="http://schemas.microsoft.com/office/drawing/2014/main" id="{373F94C9-7029-4967-A843-C90A6A9E9E8B}"/>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D5A00708-E927-4339-8CA9-5090938852F0}"/>
              </a:ext>
            </a:extLst>
          </p:cNvPr>
          <p:cNvSpPr>
            <a:spLocks noGrp="1"/>
          </p:cNvSpPr>
          <p:nvPr>
            <p:ph type="body" sz="quarter" idx="10"/>
          </p:nvPr>
        </p:nvSpPr>
        <p:spPr/>
        <p:txBody>
          <a:bodyPr/>
          <a:lstStyle/>
          <a:p>
            <a:r>
              <a:rPr lang="en-US" dirty="0"/>
              <a:t>Questions?</a:t>
            </a:r>
          </a:p>
        </p:txBody>
      </p:sp>
      <p:sp>
        <p:nvSpPr>
          <p:cNvPr id="2" name="Title 1">
            <a:extLst>
              <a:ext uri="{FF2B5EF4-FFF2-40B4-BE49-F238E27FC236}">
                <a16:creationId xmlns:a16="http://schemas.microsoft.com/office/drawing/2014/main" id="{244CF24E-552B-4CB6-8849-A2E23594F37D}"/>
              </a:ext>
            </a:extLst>
          </p:cNvPr>
          <p:cNvSpPr>
            <a:spLocks noGrp="1"/>
          </p:cNvSpPr>
          <p:nvPr>
            <p:ph type="title" idx="4294967295"/>
          </p:nvPr>
        </p:nvSpPr>
        <p:spPr>
          <a:xfrm>
            <a:off x="1377950" y="693738"/>
            <a:ext cx="9594850" cy="660400"/>
          </a:xfrm>
          <a:prstGeom prst="rect">
            <a:avLst/>
          </a:prstGeom>
        </p:spPr>
        <p:txBody>
          <a:bodyPr/>
          <a:lstStyle/>
          <a:p>
            <a:r>
              <a:rPr lang="en-US" dirty="0"/>
              <a:t>Q&amp;A </a:t>
            </a:r>
          </a:p>
        </p:txBody>
      </p:sp>
    </p:spTree>
    <p:extLst>
      <p:ext uri="{BB962C8B-B14F-4D97-AF65-F5344CB8AC3E}">
        <p14:creationId xmlns:p14="http://schemas.microsoft.com/office/powerpoint/2010/main" val="353893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1D65054-76DD-4332-9773-2B6EE8522C13}"/>
              </a:ext>
            </a:extLst>
          </p:cNvPr>
          <p:cNvSpPr>
            <a:spLocks noGrp="1"/>
          </p:cNvSpPr>
          <p:nvPr>
            <p:ph type="body" sz="quarter" idx="11"/>
          </p:nvPr>
        </p:nvSpPr>
        <p:spPr/>
        <p:txBody>
          <a:bodyPr/>
          <a:lstStyle/>
          <a:p>
            <a:endParaRPr lang="en-US"/>
          </a:p>
        </p:txBody>
      </p:sp>
      <p:sp>
        <p:nvSpPr>
          <p:cNvPr id="9" name="Text Placeholder 8">
            <a:extLst>
              <a:ext uri="{FF2B5EF4-FFF2-40B4-BE49-F238E27FC236}">
                <a16:creationId xmlns:a16="http://schemas.microsoft.com/office/drawing/2014/main" id="{6E181A76-8416-471C-8370-36CF21F73C5A}"/>
              </a:ext>
            </a:extLst>
          </p:cNvPr>
          <p:cNvSpPr>
            <a:spLocks noGrp="1"/>
          </p:cNvSpPr>
          <p:nvPr>
            <p:ph type="body" sz="quarter" idx="12"/>
          </p:nvPr>
        </p:nvSpPr>
        <p:spPr/>
        <p:txBody>
          <a:bodyPr/>
          <a:lstStyle/>
          <a:p>
            <a:endParaRPr lang="en-US"/>
          </a:p>
        </p:txBody>
      </p:sp>
      <p:sp>
        <p:nvSpPr>
          <p:cNvPr id="10" name="Text Placeholder 9">
            <a:extLst>
              <a:ext uri="{FF2B5EF4-FFF2-40B4-BE49-F238E27FC236}">
                <a16:creationId xmlns:a16="http://schemas.microsoft.com/office/drawing/2014/main" id="{B1925FCE-C231-4CCA-87D0-46E4A483697F}"/>
              </a:ext>
            </a:extLst>
          </p:cNvPr>
          <p:cNvSpPr>
            <a:spLocks noGrp="1"/>
          </p:cNvSpPr>
          <p:nvPr>
            <p:ph type="body" sz="quarter" idx="13"/>
          </p:nvPr>
        </p:nvSpPr>
        <p:spPr/>
        <p:txBody>
          <a:bodyPr/>
          <a:lstStyle/>
          <a:p>
            <a:endParaRPr lang="en-US"/>
          </a:p>
        </p:txBody>
      </p:sp>
      <p:sp>
        <p:nvSpPr>
          <p:cNvPr id="7" name="Text Placeholder 6">
            <a:extLst>
              <a:ext uri="{FF2B5EF4-FFF2-40B4-BE49-F238E27FC236}">
                <a16:creationId xmlns:a16="http://schemas.microsoft.com/office/drawing/2014/main" id="{D763831C-A98A-4F27-B7DD-293849AA14E7}"/>
              </a:ext>
            </a:extLst>
          </p:cNvPr>
          <p:cNvSpPr>
            <a:spLocks noGrp="1"/>
          </p:cNvSpPr>
          <p:nvPr>
            <p:ph type="body" sz="quarter" idx="10"/>
          </p:nvPr>
        </p:nvSpPr>
        <p:spPr/>
        <p:txBody>
          <a:bodyPr/>
          <a:lstStyle/>
          <a:p>
            <a:r>
              <a:rPr lang="en-US" dirty="0"/>
              <a:t>But how?</a:t>
            </a:r>
          </a:p>
        </p:txBody>
      </p:sp>
    </p:spTree>
    <p:extLst>
      <p:ext uri="{BB962C8B-B14F-4D97-AF65-F5344CB8AC3E}">
        <p14:creationId xmlns:p14="http://schemas.microsoft.com/office/powerpoint/2010/main" val="44591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87056A-099D-47E6-B53F-EAB0BB4494B8}"/>
              </a:ext>
            </a:extLst>
          </p:cNvPr>
          <p:cNvSpPr>
            <a:spLocks noGrp="1"/>
          </p:cNvSpPr>
          <p:nvPr>
            <p:ph type="title"/>
          </p:nvPr>
        </p:nvSpPr>
        <p:spPr/>
        <p:txBody>
          <a:bodyPr/>
          <a:lstStyle/>
          <a:p>
            <a:r>
              <a:rPr lang="en-US" dirty="0"/>
              <a:t>Case study: meet </a:t>
            </a:r>
            <a:r>
              <a:rPr lang="en-US" dirty="0" err="1"/>
              <a:t>olivia</a:t>
            </a:r>
            <a:endParaRPr lang="en-US" dirty="0"/>
          </a:p>
        </p:txBody>
      </p:sp>
      <p:sp>
        <p:nvSpPr>
          <p:cNvPr id="7" name="Content Placeholder 6">
            <a:extLst>
              <a:ext uri="{FF2B5EF4-FFF2-40B4-BE49-F238E27FC236}">
                <a16:creationId xmlns:a16="http://schemas.microsoft.com/office/drawing/2014/main" id="{0C35B28C-0D22-48F1-B805-CD1CDEA2D81A}"/>
              </a:ext>
            </a:extLst>
          </p:cNvPr>
          <p:cNvSpPr>
            <a:spLocks noGrp="1"/>
          </p:cNvSpPr>
          <p:nvPr>
            <p:ph sz="half" idx="1"/>
          </p:nvPr>
        </p:nvSpPr>
        <p:spPr>
          <a:xfrm>
            <a:off x="3851910" y="1576827"/>
            <a:ext cx="6800850" cy="5350804"/>
          </a:xfrm>
        </p:spPr>
        <p:txBody>
          <a:bodyPr/>
          <a:lstStyle/>
          <a:p>
            <a:pPr marL="0" indent="0">
              <a:buNone/>
            </a:pPr>
            <a:r>
              <a:rPr lang="en-US" sz="3200" dirty="0"/>
              <a:t>A local community clinic is concerned about a client, Olivia. Olivia is a 55-year old Mexican-American woman who was diagnosed with Type II Diabetes six months ago. She has health insurance coverage through Medicaid, but has not returned any follow-up calls from the clinic since her diagnosis. However, last week, her son-in-law took her to the ER for chest pain.</a:t>
            </a:r>
            <a:endParaRPr lang="en-US" sz="5400" dirty="0"/>
          </a:p>
        </p:txBody>
      </p:sp>
      <p:pic>
        <p:nvPicPr>
          <p:cNvPr id="14" name="Content Placeholder 13">
            <a:extLst>
              <a:ext uri="{FF2B5EF4-FFF2-40B4-BE49-F238E27FC236}">
                <a16:creationId xmlns:a16="http://schemas.microsoft.com/office/drawing/2014/main" id="{6AB93BF4-6025-411F-8E69-E8431E8C84EC}"/>
              </a:ext>
            </a:extLst>
          </p:cNvPr>
          <p:cNvPicPr>
            <a:picLocks noGrp="1" noChangeAspect="1"/>
          </p:cNvPicPr>
          <p:nvPr>
            <p:ph sz="half" idx="15"/>
          </p:nvPr>
        </p:nvPicPr>
        <p:blipFill rotWithShape="1">
          <a:blip r:embed="rId2"/>
          <a:srcRect l="26274" t="15304" r="29050" b="14524"/>
          <a:stretch/>
        </p:blipFill>
        <p:spPr>
          <a:xfrm>
            <a:off x="468629" y="1990803"/>
            <a:ext cx="3166111" cy="4168821"/>
          </a:xfrm>
        </p:spPr>
      </p:pic>
      <p:sp>
        <p:nvSpPr>
          <p:cNvPr id="8" name="Text Placeholder 7">
            <a:extLst>
              <a:ext uri="{FF2B5EF4-FFF2-40B4-BE49-F238E27FC236}">
                <a16:creationId xmlns:a16="http://schemas.microsoft.com/office/drawing/2014/main" id="{ACE777FF-7CE1-410C-AE6D-FAAB9B08FF97}"/>
              </a:ext>
            </a:extLst>
          </p:cNvPr>
          <p:cNvSpPr>
            <a:spLocks noGrp="1"/>
          </p:cNvSpPr>
          <p:nvPr>
            <p:ph type="body" sz="quarter" idx="11"/>
          </p:nvPr>
        </p:nvSpPr>
        <p:spPr/>
        <p:txBody>
          <a:bodyPr/>
          <a:lstStyle/>
          <a:p>
            <a:endParaRPr lang="en-US"/>
          </a:p>
        </p:txBody>
      </p:sp>
      <p:sp>
        <p:nvSpPr>
          <p:cNvPr id="9" name="Text Placeholder 8">
            <a:extLst>
              <a:ext uri="{FF2B5EF4-FFF2-40B4-BE49-F238E27FC236}">
                <a16:creationId xmlns:a16="http://schemas.microsoft.com/office/drawing/2014/main" id="{9BAC6B57-E87A-4BE3-B35E-7F76B19B5B8E}"/>
              </a:ext>
            </a:extLst>
          </p:cNvPr>
          <p:cNvSpPr>
            <a:spLocks noGrp="1"/>
          </p:cNvSpPr>
          <p:nvPr>
            <p:ph type="body" sz="quarter" idx="12"/>
          </p:nvPr>
        </p:nvSpPr>
        <p:spPr/>
        <p:txBody>
          <a:bodyPr/>
          <a:lstStyle/>
          <a:p>
            <a:endParaRPr lang="en-US"/>
          </a:p>
        </p:txBody>
      </p:sp>
      <p:sp>
        <p:nvSpPr>
          <p:cNvPr id="10" name="Text Placeholder 9">
            <a:extLst>
              <a:ext uri="{FF2B5EF4-FFF2-40B4-BE49-F238E27FC236}">
                <a16:creationId xmlns:a16="http://schemas.microsoft.com/office/drawing/2014/main" id="{CF8DD526-ED34-4969-90FE-078D650135B0}"/>
              </a:ext>
            </a:extLst>
          </p:cNvPr>
          <p:cNvSpPr>
            <a:spLocks noGrp="1"/>
          </p:cNvSpPr>
          <p:nvPr>
            <p:ph type="body" sz="quarter" idx="13"/>
          </p:nvPr>
        </p:nvSpPr>
        <p:spPr/>
        <p:txBody>
          <a:bodyPr/>
          <a:lstStyle/>
          <a:p>
            <a:endParaRPr lang="en-US"/>
          </a:p>
        </p:txBody>
      </p:sp>
      <p:sp>
        <p:nvSpPr>
          <p:cNvPr id="12" name="Text Placeholder 11">
            <a:extLst>
              <a:ext uri="{FF2B5EF4-FFF2-40B4-BE49-F238E27FC236}">
                <a16:creationId xmlns:a16="http://schemas.microsoft.com/office/drawing/2014/main" id="{15FB0673-8651-4444-8B8B-B0679E4E6AA6}"/>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2645467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8D107F2-319C-48E2-864B-A9904835FB25}"/>
              </a:ext>
            </a:extLst>
          </p:cNvPr>
          <p:cNvSpPr>
            <a:spLocks noGrp="1"/>
          </p:cNvSpPr>
          <p:nvPr>
            <p:ph type="title"/>
          </p:nvPr>
        </p:nvSpPr>
        <p:spPr/>
        <p:txBody>
          <a:bodyPr/>
          <a:lstStyle/>
          <a:p>
            <a:r>
              <a:rPr lang="en-US" dirty="0"/>
              <a:t>The danger of assumptions</a:t>
            </a:r>
          </a:p>
        </p:txBody>
      </p:sp>
      <p:sp>
        <p:nvSpPr>
          <p:cNvPr id="10" name="Content Placeholder 9">
            <a:extLst>
              <a:ext uri="{FF2B5EF4-FFF2-40B4-BE49-F238E27FC236}">
                <a16:creationId xmlns:a16="http://schemas.microsoft.com/office/drawing/2014/main" id="{1A42260C-1717-45EE-9EDD-361AE75B5BF9}"/>
              </a:ext>
            </a:extLst>
          </p:cNvPr>
          <p:cNvSpPr>
            <a:spLocks noGrp="1"/>
          </p:cNvSpPr>
          <p:nvPr>
            <p:ph sz="half" idx="1"/>
          </p:nvPr>
        </p:nvSpPr>
        <p:spPr>
          <a:xfrm>
            <a:off x="828677" y="1966278"/>
            <a:ext cx="9801223" cy="5350804"/>
          </a:xfrm>
        </p:spPr>
        <p:txBody>
          <a:bodyPr/>
          <a:lstStyle/>
          <a:p>
            <a:r>
              <a:rPr lang="en-US" sz="4000" i="1" dirty="0"/>
              <a:t>Without more information, employees at the clinic might wrongly assume . . .</a:t>
            </a:r>
          </a:p>
          <a:p>
            <a:pPr lvl="1"/>
            <a:r>
              <a:rPr lang="en-US" sz="3600" dirty="0"/>
              <a:t>Olivia does not believe she really has diabetes</a:t>
            </a:r>
          </a:p>
          <a:p>
            <a:pPr lvl="1"/>
            <a:r>
              <a:rPr lang="en-US" sz="3600" dirty="0"/>
              <a:t>Olivia does not want to change her diet</a:t>
            </a:r>
          </a:p>
          <a:p>
            <a:pPr lvl="1"/>
            <a:r>
              <a:rPr lang="en-US" sz="3600" dirty="0"/>
              <a:t>Olivia is not interested in improving her health</a:t>
            </a:r>
          </a:p>
        </p:txBody>
      </p:sp>
    </p:spTree>
    <p:extLst>
      <p:ext uri="{BB962C8B-B14F-4D97-AF65-F5344CB8AC3E}">
        <p14:creationId xmlns:p14="http://schemas.microsoft.com/office/powerpoint/2010/main" val="52844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87056A-099D-47E6-B53F-EAB0BB4494B8}"/>
              </a:ext>
            </a:extLst>
          </p:cNvPr>
          <p:cNvSpPr>
            <a:spLocks noGrp="1"/>
          </p:cNvSpPr>
          <p:nvPr>
            <p:ph type="title"/>
          </p:nvPr>
        </p:nvSpPr>
        <p:spPr/>
        <p:txBody>
          <a:bodyPr/>
          <a:lstStyle/>
          <a:p>
            <a:r>
              <a:rPr lang="en-US" dirty="0"/>
              <a:t>Case study: enter the </a:t>
            </a:r>
            <a:r>
              <a:rPr lang="en-US" dirty="0" err="1"/>
              <a:t>chw</a:t>
            </a:r>
            <a:endParaRPr lang="en-US" dirty="0"/>
          </a:p>
        </p:txBody>
      </p:sp>
      <p:sp>
        <p:nvSpPr>
          <p:cNvPr id="7" name="Content Placeholder 6">
            <a:extLst>
              <a:ext uri="{FF2B5EF4-FFF2-40B4-BE49-F238E27FC236}">
                <a16:creationId xmlns:a16="http://schemas.microsoft.com/office/drawing/2014/main" id="{0C35B28C-0D22-48F1-B805-CD1CDEA2D81A}"/>
              </a:ext>
            </a:extLst>
          </p:cNvPr>
          <p:cNvSpPr>
            <a:spLocks noGrp="1"/>
          </p:cNvSpPr>
          <p:nvPr>
            <p:ph sz="half" idx="1"/>
          </p:nvPr>
        </p:nvSpPr>
        <p:spPr>
          <a:xfrm>
            <a:off x="4001068" y="1879244"/>
            <a:ext cx="6971732" cy="5350804"/>
          </a:xfrm>
        </p:spPr>
        <p:txBody>
          <a:bodyPr/>
          <a:lstStyle/>
          <a:p>
            <a:pPr marL="0" indent="0">
              <a:buNone/>
            </a:pPr>
            <a:r>
              <a:rPr lang="en-US" sz="3200" dirty="0"/>
              <a:t>But this clinic employs several CHWs. One of them, Andrés, calls Olivia and leaves a message in Spanish. Olivia has always had a hard time understanding healthcare providers in the past, but she feels she can talk to Andrés. She returns his call, and in the course of an hour, Andrés finds out several key pieces of information. </a:t>
            </a:r>
          </a:p>
          <a:p>
            <a:pPr marL="0" indent="0">
              <a:buNone/>
            </a:pPr>
            <a:endParaRPr lang="en-US" sz="2800" dirty="0"/>
          </a:p>
          <a:p>
            <a:pPr marL="0" indent="0">
              <a:buNone/>
            </a:pPr>
            <a:endParaRPr lang="en-US" sz="4800" dirty="0"/>
          </a:p>
        </p:txBody>
      </p:sp>
      <p:sp>
        <p:nvSpPr>
          <p:cNvPr id="8" name="Text Placeholder 7">
            <a:extLst>
              <a:ext uri="{FF2B5EF4-FFF2-40B4-BE49-F238E27FC236}">
                <a16:creationId xmlns:a16="http://schemas.microsoft.com/office/drawing/2014/main" id="{ACE777FF-7CE1-410C-AE6D-FAAB9B08FF97}"/>
              </a:ext>
            </a:extLst>
          </p:cNvPr>
          <p:cNvSpPr>
            <a:spLocks noGrp="1"/>
          </p:cNvSpPr>
          <p:nvPr>
            <p:ph type="body" sz="quarter" idx="11"/>
          </p:nvPr>
        </p:nvSpPr>
        <p:spPr/>
        <p:txBody>
          <a:bodyPr/>
          <a:lstStyle/>
          <a:p>
            <a:endParaRPr lang="en-US"/>
          </a:p>
        </p:txBody>
      </p:sp>
      <p:sp>
        <p:nvSpPr>
          <p:cNvPr id="9" name="Text Placeholder 8">
            <a:extLst>
              <a:ext uri="{FF2B5EF4-FFF2-40B4-BE49-F238E27FC236}">
                <a16:creationId xmlns:a16="http://schemas.microsoft.com/office/drawing/2014/main" id="{9BAC6B57-E87A-4BE3-B35E-7F76B19B5B8E}"/>
              </a:ext>
            </a:extLst>
          </p:cNvPr>
          <p:cNvSpPr>
            <a:spLocks noGrp="1"/>
          </p:cNvSpPr>
          <p:nvPr>
            <p:ph type="body" sz="quarter" idx="12"/>
          </p:nvPr>
        </p:nvSpPr>
        <p:spPr/>
        <p:txBody>
          <a:bodyPr/>
          <a:lstStyle/>
          <a:p>
            <a:endParaRPr lang="en-US"/>
          </a:p>
        </p:txBody>
      </p:sp>
      <p:sp>
        <p:nvSpPr>
          <p:cNvPr id="10" name="Text Placeholder 9">
            <a:extLst>
              <a:ext uri="{FF2B5EF4-FFF2-40B4-BE49-F238E27FC236}">
                <a16:creationId xmlns:a16="http://schemas.microsoft.com/office/drawing/2014/main" id="{CF8DD526-ED34-4969-90FE-078D650135B0}"/>
              </a:ext>
            </a:extLst>
          </p:cNvPr>
          <p:cNvSpPr>
            <a:spLocks noGrp="1"/>
          </p:cNvSpPr>
          <p:nvPr>
            <p:ph type="body" sz="quarter" idx="13"/>
          </p:nvPr>
        </p:nvSpPr>
        <p:spPr/>
        <p:txBody>
          <a:bodyPr/>
          <a:lstStyle/>
          <a:p>
            <a:endParaRPr lang="en-US"/>
          </a:p>
        </p:txBody>
      </p:sp>
      <p:sp>
        <p:nvSpPr>
          <p:cNvPr id="12" name="Text Placeholder 11">
            <a:extLst>
              <a:ext uri="{FF2B5EF4-FFF2-40B4-BE49-F238E27FC236}">
                <a16:creationId xmlns:a16="http://schemas.microsoft.com/office/drawing/2014/main" id="{15FB0673-8651-4444-8B8B-B0679E4E6AA6}"/>
              </a:ext>
            </a:extLst>
          </p:cNvPr>
          <p:cNvSpPr>
            <a:spLocks noGrp="1"/>
          </p:cNvSpPr>
          <p:nvPr>
            <p:ph type="body" sz="quarter" idx="16"/>
          </p:nvPr>
        </p:nvSpPr>
        <p:spPr/>
        <p:txBody>
          <a:bodyPr/>
          <a:lstStyle/>
          <a:p>
            <a:endParaRPr lang="en-US" dirty="0"/>
          </a:p>
        </p:txBody>
      </p:sp>
      <p:pic>
        <p:nvPicPr>
          <p:cNvPr id="3" name="Picture 2">
            <a:extLst>
              <a:ext uri="{FF2B5EF4-FFF2-40B4-BE49-F238E27FC236}">
                <a16:creationId xmlns:a16="http://schemas.microsoft.com/office/drawing/2014/main" id="{EE8BB7F3-00B5-4685-9F34-51AD59743EA9}"/>
              </a:ext>
            </a:extLst>
          </p:cNvPr>
          <p:cNvPicPr>
            <a:picLocks noChangeAspect="1"/>
          </p:cNvPicPr>
          <p:nvPr/>
        </p:nvPicPr>
        <p:blipFill rotWithShape="1">
          <a:blip r:embed="rId2"/>
          <a:srcRect l="25172" t="15041" r="25329" b="15791"/>
          <a:stretch/>
        </p:blipFill>
        <p:spPr>
          <a:xfrm>
            <a:off x="548639" y="1879243"/>
            <a:ext cx="3237463" cy="3792457"/>
          </a:xfrm>
          <a:prstGeom prst="rect">
            <a:avLst/>
          </a:prstGeom>
        </p:spPr>
      </p:pic>
    </p:spTree>
    <p:extLst>
      <p:ext uri="{BB962C8B-B14F-4D97-AF65-F5344CB8AC3E}">
        <p14:creationId xmlns:p14="http://schemas.microsoft.com/office/powerpoint/2010/main" val="286147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322334E-64E0-4C32-A2CC-FA9D0006D169}"/>
              </a:ext>
            </a:extLst>
          </p:cNvPr>
          <p:cNvSpPr>
            <a:spLocks noGrp="1"/>
          </p:cNvSpPr>
          <p:nvPr>
            <p:ph type="title"/>
          </p:nvPr>
        </p:nvSpPr>
        <p:spPr>
          <a:xfrm>
            <a:off x="916851" y="443022"/>
            <a:ext cx="9595485" cy="659444"/>
          </a:xfrm>
        </p:spPr>
        <p:txBody>
          <a:bodyPr/>
          <a:lstStyle/>
          <a:p>
            <a:r>
              <a:rPr lang="en-US" dirty="0"/>
              <a:t>Why has </a:t>
            </a:r>
            <a:r>
              <a:rPr lang="en-US" dirty="0" err="1"/>
              <a:t>olivia</a:t>
            </a:r>
            <a:r>
              <a:rPr lang="en-US" dirty="0"/>
              <a:t> been avoiding treatment?</a:t>
            </a:r>
          </a:p>
        </p:txBody>
      </p:sp>
      <p:sp>
        <p:nvSpPr>
          <p:cNvPr id="10" name="Content Placeholder 9">
            <a:extLst>
              <a:ext uri="{FF2B5EF4-FFF2-40B4-BE49-F238E27FC236}">
                <a16:creationId xmlns:a16="http://schemas.microsoft.com/office/drawing/2014/main" id="{A8F4154F-A3AA-4994-A9F0-DF3CAD3E6064}"/>
              </a:ext>
            </a:extLst>
          </p:cNvPr>
          <p:cNvSpPr>
            <a:spLocks noGrp="1"/>
          </p:cNvSpPr>
          <p:nvPr>
            <p:ph sz="half" idx="1"/>
          </p:nvPr>
        </p:nvSpPr>
        <p:spPr>
          <a:xfrm>
            <a:off x="828677" y="2114868"/>
            <a:ext cx="9507311" cy="5703252"/>
          </a:xfrm>
        </p:spPr>
        <p:txBody>
          <a:bodyPr/>
          <a:lstStyle/>
          <a:p>
            <a:r>
              <a:rPr lang="en-US" sz="3200" b="1" dirty="0"/>
              <a:t>Fear: </a:t>
            </a:r>
            <a:r>
              <a:rPr lang="en-US" sz="3200" dirty="0"/>
              <a:t>Olivia’s previous doctor at the clinic misdiagnosed a painful ear infection as problems related to her weight. </a:t>
            </a:r>
          </a:p>
          <a:p>
            <a:r>
              <a:rPr lang="en-US" sz="3200" b="1" dirty="0"/>
              <a:t>Lack of clear information: </a:t>
            </a:r>
            <a:r>
              <a:rPr lang="en-US" sz="3200" dirty="0"/>
              <a:t>Olivia is uncertain which providers Medicaid covers and fears that medical bills will cause her to lose her home. </a:t>
            </a:r>
          </a:p>
          <a:p>
            <a:r>
              <a:rPr lang="en-US" sz="3200" b="1" dirty="0"/>
              <a:t>Transportation issues: </a:t>
            </a:r>
            <a:r>
              <a:rPr lang="en-US" sz="3200" dirty="0"/>
              <a:t>Olivia’s car has become unreliable. The clinic, which is a 15-minute drive away, will take an hour to reach via bus. </a:t>
            </a:r>
          </a:p>
        </p:txBody>
      </p:sp>
    </p:spTree>
    <p:extLst>
      <p:ext uri="{BB962C8B-B14F-4D97-AF65-F5344CB8AC3E}">
        <p14:creationId xmlns:p14="http://schemas.microsoft.com/office/powerpoint/2010/main" val="290904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87056A-099D-47E6-B53F-EAB0BB4494B8}"/>
              </a:ext>
            </a:extLst>
          </p:cNvPr>
          <p:cNvSpPr>
            <a:spLocks noGrp="1"/>
          </p:cNvSpPr>
          <p:nvPr>
            <p:ph type="title"/>
          </p:nvPr>
        </p:nvSpPr>
        <p:spPr>
          <a:xfrm>
            <a:off x="828677" y="694482"/>
            <a:ext cx="10006963" cy="659444"/>
          </a:xfrm>
        </p:spPr>
        <p:txBody>
          <a:bodyPr/>
          <a:lstStyle/>
          <a:p>
            <a:r>
              <a:rPr lang="en-US" dirty="0"/>
              <a:t>Case study: things can change</a:t>
            </a:r>
          </a:p>
        </p:txBody>
      </p:sp>
      <p:sp>
        <p:nvSpPr>
          <p:cNvPr id="7" name="Content Placeholder 6">
            <a:extLst>
              <a:ext uri="{FF2B5EF4-FFF2-40B4-BE49-F238E27FC236}">
                <a16:creationId xmlns:a16="http://schemas.microsoft.com/office/drawing/2014/main" id="{0C35B28C-0D22-48F1-B805-CD1CDEA2D81A}"/>
              </a:ext>
            </a:extLst>
          </p:cNvPr>
          <p:cNvSpPr>
            <a:spLocks noGrp="1"/>
          </p:cNvSpPr>
          <p:nvPr>
            <p:ph sz="half" idx="1"/>
          </p:nvPr>
        </p:nvSpPr>
        <p:spPr>
          <a:xfrm>
            <a:off x="4001068" y="1879244"/>
            <a:ext cx="6320222" cy="5350804"/>
          </a:xfrm>
        </p:spPr>
        <p:txBody>
          <a:bodyPr/>
          <a:lstStyle/>
          <a:p>
            <a:pPr marL="0" indent="0">
              <a:buNone/>
            </a:pPr>
            <a:r>
              <a:rPr lang="en-US" sz="3200" dirty="0"/>
              <a:t>Andrés helps Olivia by. . . </a:t>
            </a:r>
          </a:p>
          <a:p>
            <a:r>
              <a:rPr lang="en-US" sz="3200" dirty="0"/>
              <a:t>Ensuring her provider accepts Medicaid</a:t>
            </a:r>
          </a:p>
          <a:p>
            <a:r>
              <a:rPr lang="en-US" sz="3200" dirty="0"/>
              <a:t>Arranging a ride-share service to take her to the clinic</a:t>
            </a:r>
          </a:p>
          <a:p>
            <a:r>
              <a:rPr lang="en-US" sz="3200" dirty="0"/>
              <a:t>Meeting her there and explaining her history to the nurse practitioner, including her prior misdiagnosis</a:t>
            </a:r>
          </a:p>
          <a:p>
            <a:endParaRPr lang="en-US" sz="3200" dirty="0"/>
          </a:p>
          <a:p>
            <a:pPr marL="0" indent="0">
              <a:buNone/>
            </a:pPr>
            <a:endParaRPr lang="en-US" sz="5400" dirty="0"/>
          </a:p>
        </p:txBody>
      </p:sp>
      <p:sp>
        <p:nvSpPr>
          <p:cNvPr id="8" name="Text Placeholder 7">
            <a:extLst>
              <a:ext uri="{FF2B5EF4-FFF2-40B4-BE49-F238E27FC236}">
                <a16:creationId xmlns:a16="http://schemas.microsoft.com/office/drawing/2014/main" id="{ACE777FF-7CE1-410C-AE6D-FAAB9B08FF97}"/>
              </a:ext>
            </a:extLst>
          </p:cNvPr>
          <p:cNvSpPr>
            <a:spLocks noGrp="1"/>
          </p:cNvSpPr>
          <p:nvPr>
            <p:ph type="body" sz="quarter" idx="11"/>
          </p:nvPr>
        </p:nvSpPr>
        <p:spPr/>
        <p:txBody>
          <a:bodyPr/>
          <a:lstStyle/>
          <a:p>
            <a:endParaRPr lang="en-US"/>
          </a:p>
        </p:txBody>
      </p:sp>
      <p:sp>
        <p:nvSpPr>
          <p:cNvPr id="9" name="Text Placeholder 8">
            <a:extLst>
              <a:ext uri="{FF2B5EF4-FFF2-40B4-BE49-F238E27FC236}">
                <a16:creationId xmlns:a16="http://schemas.microsoft.com/office/drawing/2014/main" id="{9BAC6B57-E87A-4BE3-B35E-7F76B19B5B8E}"/>
              </a:ext>
            </a:extLst>
          </p:cNvPr>
          <p:cNvSpPr>
            <a:spLocks noGrp="1"/>
          </p:cNvSpPr>
          <p:nvPr>
            <p:ph type="body" sz="quarter" idx="12"/>
          </p:nvPr>
        </p:nvSpPr>
        <p:spPr/>
        <p:txBody>
          <a:bodyPr/>
          <a:lstStyle/>
          <a:p>
            <a:endParaRPr lang="en-US"/>
          </a:p>
        </p:txBody>
      </p:sp>
      <p:sp>
        <p:nvSpPr>
          <p:cNvPr id="10" name="Text Placeholder 9">
            <a:extLst>
              <a:ext uri="{FF2B5EF4-FFF2-40B4-BE49-F238E27FC236}">
                <a16:creationId xmlns:a16="http://schemas.microsoft.com/office/drawing/2014/main" id="{CF8DD526-ED34-4969-90FE-078D650135B0}"/>
              </a:ext>
            </a:extLst>
          </p:cNvPr>
          <p:cNvSpPr>
            <a:spLocks noGrp="1"/>
          </p:cNvSpPr>
          <p:nvPr>
            <p:ph type="body" sz="quarter" idx="13"/>
          </p:nvPr>
        </p:nvSpPr>
        <p:spPr/>
        <p:txBody>
          <a:bodyPr/>
          <a:lstStyle/>
          <a:p>
            <a:endParaRPr lang="en-US"/>
          </a:p>
        </p:txBody>
      </p:sp>
      <p:sp>
        <p:nvSpPr>
          <p:cNvPr id="12" name="Text Placeholder 11">
            <a:extLst>
              <a:ext uri="{FF2B5EF4-FFF2-40B4-BE49-F238E27FC236}">
                <a16:creationId xmlns:a16="http://schemas.microsoft.com/office/drawing/2014/main" id="{15FB0673-8651-4444-8B8B-B0679E4E6AA6}"/>
              </a:ext>
            </a:extLst>
          </p:cNvPr>
          <p:cNvSpPr>
            <a:spLocks noGrp="1"/>
          </p:cNvSpPr>
          <p:nvPr>
            <p:ph type="body" sz="quarter" idx="16"/>
          </p:nvPr>
        </p:nvSpPr>
        <p:spPr/>
        <p:txBody>
          <a:bodyPr/>
          <a:lstStyle/>
          <a:p>
            <a:endParaRPr lang="en-US"/>
          </a:p>
        </p:txBody>
      </p:sp>
      <p:pic>
        <p:nvPicPr>
          <p:cNvPr id="3" name="Picture 2">
            <a:extLst>
              <a:ext uri="{FF2B5EF4-FFF2-40B4-BE49-F238E27FC236}">
                <a16:creationId xmlns:a16="http://schemas.microsoft.com/office/drawing/2014/main" id="{EE8BB7F3-00B5-4685-9F34-51AD59743EA9}"/>
              </a:ext>
            </a:extLst>
          </p:cNvPr>
          <p:cNvPicPr>
            <a:picLocks noChangeAspect="1"/>
          </p:cNvPicPr>
          <p:nvPr/>
        </p:nvPicPr>
        <p:blipFill rotWithShape="1">
          <a:blip r:embed="rId2"/>
          <a:srcRect l="25172" t="15041" r="25329" b="15791"/>
          <a:stretch/>
        </p:blipFill>
        <p:spPr>
          <a:xfrm>
            <a:off x="548639" y="1879243"/>
            <a:ext cx="3237463" cy="3792457"/>
          </a:xfrm>
          <a:prstGeom prst="rect">
            <a:avLst/>
          </a:prstGeom>
        </p:spPr>
      </p:pic>
    </p:spTree>
    <p:extLst>
      <p:ext uri="{BB962C8B-B14F-4D97-AF65-F5344CB8AC3E}">
        <p14:creationId xmlns:p14="http://schemas.microsoft.com/office/powerpoint/2010/main" val="135051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87056A-099D-47E6-B53F-EAB0BB4494B8}"/>
              </a:ext>
            </a:extLst>
          </p:cNvPr>
          <p:cNvSpPr>
            <a:spLocks noGrp="1"/>
          </p:cNvSpPr>
          <p:nvPr>
            <p:ph type="title"/>
          </p:nvPr>
        </p:nvSpPr>
        <p:spPr/>
        <p:txBody>
          <a:bodyPr/>
          <a:lstStyle/>
          <a:p>
            <a:r>
              <a:rPr lang="en-US" dirty="0"/>
              <a:t>Case study: making progress</a:t>
            </a:r>
          </a:p>
        </p:txBody>
      </p:sp>
      <p:sp>
        <p:nvSpPr>
          <p:cNvPr id="7" name="Content Placeholder 6">
            <a:extLst>
              <a:ext uri="{FF2B5EF4-FFF2-40B4-BE49-F238E27FC236}">
                <a16:creationId xmlns:a16="http://schemas.microsoft.com/office/drawing/2014/main" id="{0C35B28C-0D22-48F1-B805-CD1CDEA2D81A}"/>
              </a:ext>
            </a:extLst>
          </p:cNvPr>
          <p:cNvSpPr>
            <a:spLocks noGrp="1"/>
          </p:cNvSpPr>
          <p:nvPr>
            <p:ph sz="half" idx="1"/>
          </p:nvPr>
        </p:nvSpPr>
        <p:spPr>
          <a:xfrm>
            <a:off x="3851910" y="1990802"/>
            <a:ext cx="6652261" cy="5404407"/>
          </a:xfrm>
        </p:spPr>
        <p:txBody>
          <a:bodyPr/>
          <a:lstStyle/>
          <a:p>
            <a:pPr marL="0" indent="0">
              <a:buNone/>
            </a:pPr>
            <a:r>
              <a:rPr lang="en-US" sz="3200" dirty="0">
                <a:latin typeface="Century Gothic" panose="020B0502020202020204" pitchFamily="34" charset="0"/>
                <a:ea typeface="Calibri" panose="020F0502020204030204" pitchFamily="34" charset="0"/>
                <a:cs typeface="Times New Roman" panose="02020603050405020304" pitchFamily="18" charset="0"/>
              </a:rPr>
              <a:t>A week after the appointment, Andrés takes Olivia to coffee and learns that. . . </a:t>
            </a:r>
          </a:p>
          <a:p>
            <a:r>
              <a:rPr lang="en-US" sz="3200" dirty="0">
                <a:latin typeface="Century Gothic" panose="020B0502020202020204" pitchFamily="34" charset="0"/>
                <a:ea typeface="Calibri" panose="020F0502020204030204" pitchFamily="34" charset="0"/>
                <a:cs typeface="Times New Roman" panose="02020603050405020304" pitchFamily="18" charset="0"/>
              </a:rPr>
              <a:t>She is experiencing severe nausea from her medication and has little appetite</a:t>
            </a:r>
          </a:p>
          <a:p>
            <a:r>
              <a:rPr lang="en-US" sz="3200" dirty="0">
                <a:latin typeface="Century Gothic" panose="020B0502020202020204" pitchFamily="34" charset="0"/>
                <a:ea typeface="Calibri" panose="020F0502020204030204" pitchFamily="34" charset="0"/>
                <a:cs typeface="Times New Roman" panose="02020603050405020304" pitchFamily="18" charset="0"/>
              </a:rPr>
              <a:t>She is trying to exercise, but strained her shoulder and had to take an unpaid day off</a:t>
            </a:r>
          </a:p>
        </p:txBody>
      </p:sp>
      <p:pic>
        <p:nvPicPr>
          <p:cNvPr id="14" name="Content Placeholder 13">
            <a:extLst>
              <a:ext uri="{FF2B5EF4-FFF2-40B4-BE49-F238E27FC236}">
                <a16:creationId xmlns:a16="http://schemas.microsoft.com/office/drawing/2014/main" id="{6AB93BF4-6025-411F-8E69-E8431E8C84EC}"/>
              </a:ext>
            </a:extLst>
          </p:cNvPr>
          <p:cNvPicPr>
            <a:picLocks noGrp="1" noChangeAspect="1"/>
          </p:cNvPicPr>
          <p:nvPr>
            <p:ph sz="half" idx="15"/>
          </p:nvPr>
        </p:nvPicPr>
        <p:blipFill rotWithShape="1">
          <a:blip r:embed="rId2"/>
          <a:srcRect l="26274" t="15304" r="29050" b="14524"/>
          <a:stretch/>
        </p:blipFill>
        <p:spPr>
          <a:xfrm>
            <a:off x="468629" y="1990803"/>
            <a:ext cx="3166111" cy="4168821"/>
          </a:xfrm>
        </p:spPr>
      </p:pic>
      <p:sp>
        <p:nvSpPr>
          <p:cNvPr id="8" name="Text Placeholder 7">
            <a:extLst>
              <a:ext uri="{FF2B5EF4-FFF2-40B4-BE49-F238E27FC236}">
                <a16:creationId xmlns:a16="http://schemas.microsoft.com/office/drawing/2014/main" id="{ACE777FF-7CE1-410C-AE6D-FAAB9B08FF97}"/>
              </a:ext>
            </a:extLst>
          </p:cNvPr>
          <p:cNvSpPr>
            <a:spLocks noGrp="1"/>
          </p:cNvSpPr>
          <p:nvPr>
            <p:ph type="body" sz="quarter" idx="11"/>
          </p:nvPr>
        </p:nvSpPr>
        <p:spPr/>
        <p:txBody>
          <a:bodyPr/>
          <a:lstStyle/>
          <a:p>
            <a:endParaRPr lang="en-US"/>
          </a:p>
        </p:txBody>
      </p:sp>
      <p:sp>
        <p:nvSpPr>
          <p:cNvPr id="9" name="Text Placeholder 8">
            <a:extLst>
              <a:ext uri="{FF2B5EF4-FFF2-40B4-BE49-F238E27FC236}">
                <a16:creationId xmlns:a16="http://schemas.microsoft.com/office/drawing/2014/main" id="{9BAC6B57-E87A-4BE3-B35E-7F76B19B5B8E}"/>
              </a:ext>
            </a:extLst>
          </p:cNvPr>
          <p:cNvSpPr>
            <a:spLocks noGrp="1"/>
          </p:cNvSpPr>
          <p:nvPr>
            <p:ph type="body" sz="quarter" idx="12"/>
          </p:nvPr>
        </p:nvSpPr>
        <p:spPr/>
        <p:txBody>
          <a:bodyPr/>
          <a:lstStyle/>
          <a:p>
            <a:endParaRPr lang="en-US"/>
          </a:p>
        </p:txBody>
      </p:sp>
      <p:sp>
        <p:nvSpPr>
          <p:cNvPr id="10" name="Text Placeholder 9">
            <a:extLst>
              <a:ext uri="{FF2B5EF4-FFF2-40B4-BE49-F238E27FC236}">
                <a16:creationId xmlns:a16="http://schemas.microsoft.com/office/drawing/2014/main" id="{CF8DD526-ED34-4969-90FE-078D650135B0}"/>
              </a:ext>
            </a:extLst>
          </p:cNvPr>
          <p:cNvSpPr>
            <a:spLocks noGrp="1"/>
          </p:cNvSpPr>
          <p:nvPr>
            <p:ph type="body" sz="quarter" idx="13"/>
          </p:nvPr>
        </p:nvSpPr>
        <p:spPr/>
        <p:txBody>
          <a:bodyPr/>
          <a:lstStyle/>
          <a:p>
            <a:endParaRPr lang="en-US"/>
          </a:p>
        </p:txBody>
      </p:sp>
      <p:sp>
        <p:nvSpPr>
          <p:cNvPr id="12" name="Text Placeholder 11">
            <a:extLst>
              <a:ext uri="{FF2B5EF4-FFF2-40B4-BE49-F238E27FC236}">
                <a16:creationId xmlns:a16="http://schemas.microsoft.com/office/drawing/2014/main" id="{15FB0673-8651-4444-8B8B-B0679E4E6AA6}"/>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1421417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DB867141DF8E24E8E9B5C268FB3D85E" ma:contentTypeVersion="18" ma:contentTypeDescription="Create a new document." ma:contentTypeScope="" ma:versionID="fdd158c19d23b1f4012b011ea4817059">
  <xsd:schema xmlns:xsd="http://www.w3.org/2001/XMLSchema" xmlns:xs="http://www.w3.org/2001/XMLSchema" xmlns:p="http://schemas.microsoft.com/office/2006/metadata/properties" xmlns:ns3="6d8df19e-360a-47af-bedf-75882e2290ae" xmlns:ns4="eefa76d7-e317-4d8f-8dee-e2f69b80c311" targetNamespace="http://schemas.microsoft.com/office/2006/metadata/properties" ma:root="true" ma:fieldsID="e0e94ae17524df7245f8bf8a941b1a69" ns3:_="" ns4:_="">
    <xsd:import namespace="6d8df19e-360a-47af-bedf-75882e2290ae"/>
    <xsd:import namespace="eefa76d7-e317-4d8f-8dee-e2f69b80c31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8df19e-360a-47af-bedf-75882e2290a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fa76d7-e317-4d8f-8dee-e2f69b80c31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eefa76d7-e317-4d8f-8dee-e2f69b80c311" xsi:nil="true"/>
  </documentManagement>
</p:properties>
</file>

<file path=customXml/itemProps1.xml><?xml version="1.0" encoding="utf-8"?>
<ds:datastoreItem xmlns:ds="http://schemas.openxmlformats.org/officeDocument/2006/customXml" ds:itemID="{CE0C0EAB-78E5-4DEE-A2CC-E0005E0926CC}">
  <ds:schemaRefs>
    <ds:schemaRef ds:uri="http://schemas.microsoft.com/sharepoint/v3/contenttype/forms"/>
  </ds:schemaRefs>
</ds:datastoreItem>
</file>

<file path=customXml/itemProps2.xml><?xml version="1.0" encoding="utf-8"?>
<ds:datastoreItem xmlns:ds="http://schemas.openxmlformats.org/officeDocument/2006/customXml" ds:itemID="{C1163251-7829-4780-8315-DF497D26B4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8df19e-360a-47af-bedf-75882e2290ae"/>
    <ds:schemaRef ds:uri="eefa76d7-e317-4d8f-8dee-e2f69b80c3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84F3E7-A722-454A-B198-D9EF151DD1CC}">
  <ds:schemaRefs>
    <ds:schemaRef ds:uri="http://schemas.microsoft.com/office/2006/documentManagement/types"/>
    <ds:schemaRef ds:uri="http://purl.org/dc/elements/1.1/"/>
    <ds:schemaRef ds:uri="http://schemas.microsoft.com/office/2006/metadata/properties"/>
    <ds:schemaRef ds:uri="eefa76d7-e317-4d8f-8dee-e2f69b80c311"/>
    <ds:schemaRef ds:uri="http://www.w3.org/XML/1998/namespace"/>
    <ds:schemaRef ds:uri="http://purl.org/dc/dcmitype/"/>
    <ds:schemaRef ds:uri="6d8df19e-360a-47af-bedf-75882e2290ae"/>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37467</TotalTime>
  <Words>1480</Words>
  <Application>Microsoft Macintosh PowerPoint</Application>
  <PresentationFormat>Custom</PresentationFormat>
  <Paragraphs>122</Paragraphs>
  <Slides>27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Century Gothic</vt:lpstr>
      <vt:lpstr>Century Gothic Bold</vt:lpstr>
      <vt:lpstr>Century Gothic Bold Italic</vt:lpstr>
      <vt:lpstr>Wingdings</vt:lpstr>
      <vt:lpstr>Office Theme</vt:lpstr>
      <vt:lpstr>WHAT CAN community health workers DO FOR MY ORANIZATION?</vt:lpstr>
      <vt:lpstr>PowerPoint Presentation</vt:lpstr>
      <vt:lpstr>PowerPoint Presentation</vt:lpstr>
      <vt:lpstr>Case study: meet olivia</vt:lpstr>
      <vt:lpstr>The danger of assumptions</vt:lpstr>
      <vt:lpstr>Case study: enter the chw</vt:lpstr>
      <vt:lpstr>Why has olivia been avoiding treatment?</vt:lpstr>
      <vt:lpstr>Case study: things can change</vt:lpstr>
      <vt:lpstr>Case study: making progress</vt:lpstr>
      <vt:lpstr>Case study: sustainable change</vt:lpstr>
      <vt:lpstr>PowerPoint Presentation</vt:lpstr>
      <vt:lpstr>chws help patients engage</vt:lpstr>
      <vt:lpstr>But many patients have . . .</vt:lpstr>
      <vt:lpstr>And have often experienced . . .</vt:lpstr>
      <vt:lpstr>Community health workers. . .</vt:lpstr>
      <vt:lpstr>Empowering patients</vt:lpstr>
      <vt:lpstr>PowerPoint Presentation</vt:lpstr>
      <vt:lpstr>Chws can support. . . </vt:lpstr>
      <vt:lpstr>Outreach and screening</vt:lpstr>
      <vt:lpstr>Education and mentoring</vt:lpstr>
      <vt:lpstr>Client intake</vt:lpstr>
      <vt:lpstr>client support</vt:lpstr>
      <vt:lpstr>research</vt:lpstr>
      <vt:lpstr>PowerPoint Presentation</vt:lpstr>
      <vt:lpstr>Organizations need to know</vt:lpstr>
      <vt:lpstr>references</vt:lpstr>
      <vt:lpstr>Q&amp;A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Lucas Svaren</dc:creator>
  <cp:lastModifiedBy>Joyce Kim</cp:lastModifiedBy>
  <cp:revision>488</cp:revision>
  <cp:lastPrinted>2016-08-31T21:58:28Z</cp:lastPrinted>
  <dcterms:created xsi:type="dcterms:W3CDTF">2016-08-02T16:41:37Z</dcterms:created>
  <dcterms:modified xsi:type="dcterms:W3CDTF">2025-12-11T21:17:52Z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8551c8e8-7156-4bdb-9a8d-e1a67c0c2fd5</vt:lpwstr>
  </property>
  <property fmtid="{D5CDD505-2E9C-101B-9397-08002B2CF9AE}" pid="3" name="ContentTypeId">
    <vt:lpwstr>0x0101002DB867141DF8E24E8E9B5C268FB3D85E</vt:lpwstr>
  </property>
</Properties>
</file>