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368" r:id="rId5"/>
    <p:sldId id="604" r:id="rId6"/>
    <p:sldId id="605" r:id="rId7"/>
    <p:sldId id="606" r:id="rId8"/>
    <p:sldId id="607" r:id="rId9"/>
    <p:sldId id="642" r:id="rId10"/>
    <p:sldId id="643" r:id="rId11"/>
    <p:sldId id="612" r:id="rId12"/>
    <p:sldId id="616" r:id="rId13"/>
    <p:sldId id="617" r:id="rId14"/>
    <p:sldId id="497" r:id="rId15"/>
    <p:sldId id="499" r:id="rId16"/>
    <p:sldId id="618" r:id="rId17"/>
    <p:sldId id="647" r:id="rId18"/>
    <p:sldId id="644" r:id="rId19"/>
    <p:sldId id="621" r:id="rId20"/>
    <p:sldId id="613" r:id="rId21"/>
    <p:sldId id="622" r:id="rId22"/>
    <p:sldId id="645" r:id="rId23"/>
    <p:sldId id="614" r:id="rId24"/>
    <p:sldId id="623" r:id="rId25"/>
    <p:sldId id="624" r:id="rId26"/>
    <p:sldId id="625" r:id="rId27"/>
    <p:sldId id="626" r:id="rId28"/>
    <p:sldId id="627" r:id="rId29"/>
    <p:sldId id="628" r:id="rId30"/>
    <p:sldId id="629" r:id="rId31"/>
    <p:sldId id="630" r:id="rId32"/>
    <p:sldId id="631" r:id="rId33"/>
    <p:sldId id="632" r:id="rId34"/>
    <p:sldId id="646" r:id="rId35"/>
    <p:sldId id="615" r:id="rId36"/>
    <p:sldId id="636" r:id="rId37"/>
    <p:sldId id="635" r:id="rId38"/>
    <p:sldId id="634" r:id="rId39"/>
    <p:sldId id="637" r:id="rId40"/>
    <p:sldId id="638" r:id="rId41"/>
    <p:sldId id="639" r:id="rId42"/>
    <p:sldId id="640" r:id="rId43"/>
    <p:sldId id="641" r:id="rId44"/>
    <p:sldId id="633" r:id="rId45"/>
    <p:sldId id="518" r:id="rId46"/>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2C"/>
    <a:srgbClr val="FFFFFF"/>
    <a:srgbClr val="1F497D"/>
    <a:srgbClr val="A31527"/>
    <a:srgbClr val="A21727"/>
    <a:srgbClr val="CC0000"/>
    <a:srgbClr val="B01C32"/>
    <a:srgbClr val="CCCDCC"/>
    <a:srgbClr val="EDEEED"/>
    <a:srgbClr val="872C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86" autoAdjust="0"/>
  </p:normalViewPr>
  <p:slideViewPr>
    <p:cSldViewPr snapToGrid="0" snapToObjects="1" showGuides="1">
      <p:cViewPr varScale="1">
        <p:scale>
          <a:sx n="56" d="100"/>
          <a:sy n="56" d="100"/>
        </p:scale>
        <p:origin x="556" y="64"/>
      </p:cViewPr>
      <p:guideLst>
        <p:guide pos="3456"/>
        <p:guide orient="horz"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chaefer" userId="7340e158-d6a6-43d4-bc1c-790ba41ebbe1" providerId="ADAL" clId="{81EB5C05-F5B0-459F-B27A-7FD3B9711909}"/>
    <pc:docChg chg="addSld delSld modSld sldOrd">
      <pc:chgData name="Caroline Schaefer" userId="7340e158-d6a6-43d4-bc1c-790ba41ebbe1" providerId="ADAL" clId="{81EB5C05-F5B0-459F-B27A-7FD3B9711909}" dt="2025-01-13T21:24:32.594" v="176"/>
      <pc:docMkLst>
        <pc:docMk/>
      </pc:docMkLst>
      <pc:sldChg chg="add">
        <pc:chgData name="Caroline Schaefer" userId="7340e158-d6a6-43d4-bc1c-790ba41ebbe1" providerId="ADAL" clId="{81EB5C05-F5B0-459F-B27A-7FD3B9711909}" dt="2025-01-13T21:21:00.985" v="155"/>
        <pc:sldMkLst>
          <pc:docMk/>
          <pc:sldMk cId="2645467302" sldId="497"/>
        </pc:sldMkLst>
      </pc:sldChg>
      <pc:sldChg chg="add">
        <pc:chgData name="Caroline Schaefer" userId="7340e158-d6a6-43d4-bc1c-790ba41ebbe1" providerId="ADAL" clId="{81EB5C05-F5B0-459F-B27A-7FD3B9711909}" dt="2025-01-13T21:21:00.985" v="155"/>
        <pc:sldMkLst>
          <pc:docMk/>
          <pc:sldMk cId="2861479797" sldId="499"/>
        </pc:sldMkLst>
      </pc:sldChg>
      <pc:sldChg chg="modSp add">
        <pc:chgData name="Caroline Schaefer" userId="7340e158-d6a6-43d4-bc1c-790ba41ebbe1" providerId="ADAL" clId="{81EB5C05-F5B0-459F-B27A-7FD3B9711909}" dt="2025-01-13T21:24:32.594" v="176"/>
        <pc:sldMkLst>
          <pc:docMk/>
          <pc:sldMk cId="2861574694" sldId="518"/>
        </pc:sldMkLst>
        <pc:spChg chg="mod">
          <ac:chgData name="Caroline Schaefer" userId="7340e158-d6a6-43d4-bc1c-790ba41ebbe1" providerId="ADAL" clId="{81EB5C05-F5B0-459F-B27A-7FD3B9711909}" dt="2025-01-13T21:24:32.594" v="176"/>
          <ac:spMkLst>
            <pc:docMk/>
            <pc:sldMk cId="2861574694" sldId="518"/>
            <ac:spMk id="3" creationId="{CB6B0E38-2258-45EF-B159-42FC2D5D9522}"/>
          </ac:spMkLst>
        </pc:spChg>
      </pc:sldChg>
      <pc:sldChg chg="add">
        <pc:chgData name="Caroline Schaefer" userId="7340e158-d6a6-43d4-bc1c-790ba41ebbe1" providerId="ADAL" clId="{81EB5C05-F5B0-459F-B27A-7FD3B9711909}" dt="2025-01-13T21:19:58.484" v="143"/>
        <pc:sldMkLst>
          <pc:docMk/>
          <pc:sldMk cId="1280745101" sldId="612"/>
        </pc:sldMkLst>
      </pc:sldChg>
      <pc:sldChg chg="add">
        <pc:chgData name="Caroline Schaefer" userId="7340e158-d6a6-43d4-bc1c-790ba41ebbe1" providerId="ADAL" clId="{81EB5C05-F5B0-459F-B27A-7FD3B9711909}" dt="2025-01-13T21:21:57.862" v="156"/>
        <pc:sldMkLst>
          <pc:docMk/>
          <pc:sldMk cId="4068290016" sldId="613"/>
        </pc:sldMkLst>
      </pc:sldChg>
      <pc:sldChg chg="add">
        <pc:chgData name="Caroline Schaefer" userId="7340e158-d6a6-43d4-bc1c-790ba41ebbe1" providerId="ADAL" clId="{81EB5C05-F5B0-459F-B27A-7FD3B9711909}" dt="2025-01-13T21:22:23.415" v="159"/>
        <pc:sldMkLst>
          <pc:docMk/>
          <pc:sldMk cId="3859968522" sldId="614"/>
        </pc:sldMkLst>
      </pc:sldChg>
      <pc:sldChg chg="modSp add">
        <pc:chgData name="Caroline Schaefer" userId="7340e158-d6a6-43d4-bc1c-790ba41ebbe1" providerId="ADAL" clId="{81EB5C05-F5B0-459F-B27A-7FD3B9711909}" dt="2025-01-13T21:23:56.300" v="174" actId="20577"/>
        <pc:sldMkLst>
          <pc:docMk/>
          <pc:sldMk cId="779209263" sldId="615"/>
        </pc:sldMkLst>
        <pc:spChg chg="mod">
          <ac:chgData name="Caroline Schaefer" userId="7340e158-d6a6-43d4-bc1c-790ba41ebbe1" providerId="ADAL" clId="{81EB5C05-F5B0-459F-B27A-7FD3B9711909}" dt="2025-01-13T21:23:56.300" v="174" actId="20577"/>
          <ac:spMkLst>
            <pc:docMk/>
            <pc:sldMk cId="779209263" sldId="615"/>
            <ac:spMk id="7" creationId="{581394A9-F2BF-4405-8A22-8E1B338679BB}"/>
          </ac:spMkLst>
        </pc:spChg>
      </pc:sldChg>
      <pc:sldChg chg="add">
        <pc:chgData name="Caroline Schaefer" userId="7340e158-d6a6-43d4-bc1c-790ba41ebbe1" providerId="ADAL" clId="{81EB5C05-F5B0-459F-B27A-7FD3B9711909}" dt="2025-01-13T21:19:58.484" v="143"/>
        <pc:sldMkLst>
          <pc:docMk/>
          <pc:sldMk cId="4130414567" sldId="616"/>
        </pc:sldMkLst>
      </pc:sldChg>
      <pc:sldChg chg="add">
        <pc:chgData name="Caroline Schaefer" userId="7340e158-d6a6-43d4-bc1c-790ba41ebbe1" providerId="ADAL" clId="{81EB5C05-F5B0-459F-B27A-7FD3B9711909}" dt="2025-01-13T21:19:58.484" v="143"/>
        <pc:sldMkLst>
          <pc:docMk/>
          <pc:sldMk cId="3057723834" sldId="617"/>
        </pc:sldMkLst>
      </pc:sldChg>
      <pc:sldChg chg="add del">
        <pc:chgData name="Caroline Schaefer" userId="7340e158-d6a6-43d4-bc1c-790ba41ebbe1" providerId="ADAL" clId="{81EB5C05-F5B0-459F-B27A-7FD3B9711909}" dt="2025-01-13T21:21:00.985" v="155"/>
        <pc:sldMkLst>
          <pc:docMk/>
          <pc:sldMk cId="322283170" sldId="618"/>
        </pc:sldMkLst>
      </pc:sldChg>
      <pc:sldChg chg="add del setBg">
        <pc:chgData name="Caroline Schaefer" userId="7340e158-d6a6-43d4-bc1c-790ba41ebbe1" providerId="ADAL" clId="{81EB5C05-F5B0-459F-B27A-7FD3B9711909}" dt="2025-01-13T21:20:42.147" v="152" actId="2696"/>
        <pc:sldMkLst>
          <pc:docMk/>
          <pc:sldMk cId="2961277445" sldId="620"/>
        </pc:sldMkLst>
      </pc:sldChg>
      <pc:sldChg chg="add">
        <pc:chgData name="Caroline Schaefer" userId="7340e158-d6a6-43d4-bc1c-790ba41ebbe1" providerId="ADAL" clId="{81EB5C05-F5B0-459F-B27A-7FD3B9711909}" dt="2025-01-13T21:21:57.862" v="156"/>
        <pc:sldMkLst>
          <pc:docMk/>
          <pc:sldMk cId="516155716" sldId="621"/>
        </pc:sldMkLst>
      </pc:sldChg>
      <pc:sldChg chg="add setBg">
        <pc:chgData name="Caroline Schaefer" userId="7340e158-d6a6-43d4-bc1c-790ba41ebbe1" providerId="ADAL" clId="{81EB5C05-F5B0-459F-B27A-7FD3B9711909}" dt="2025-01-13T21:22:06.320" v="158"/>
        <pc:sldMkLst>
          <pc:docMk/>
          <pc:sldMk cId="3705850900" sldId="622"/>
        </pc:sldMkLst>
      </pc:sldChg>
      <pc:sldChg chg="add">
        <pc:chgData name="Caroline Schaefer" userId="7340e158-d6a6-43d4-bc1c-790ba41ebbe1" providerId="ADAL" clId="{81EB5C05-F5B0-459F-B27A-7FD3B9711909}" dt="2025-01-13T21:22:23.415" v="159"/>
        <pc:sldMkLst>
          <pc:docMk/>
          <pc:sldMk cId="1884308655" sldId="623"/>
        </pc:sldMkLst>
      </pc:sldChg>
      <pc:sldChg chg="add">
        <pc:chgData name="Caroline Schaefer" userId="7340e158-d6a6-43d4-bc1c-790ba41ebbe1" providerId="ADAL" clId="{81EB5C05-F5B0-459F-B27A-7FD3B9711909}" dt="2025-01-13T21:22:33.532" v="160"/>
        <pc:sldMkLst>
          <pc:docMk/>
          <pc:sldMk cId="4266939602" sldId="624"/>
        </pc:sldMkLst>
      </pc:sldChg>
      <pc:sldChg chg="add">
        <pc:chgData name="Caroline Schaefer" userId="7340e158-d6a6-43d4-bc1c-790ba41ebbe1" providerId="ADAL" clId="{81EB5C05-F5B0-459F-B27A-7FD3B9711909}" dt="2025-01-13T21:22:33.532" v="160"/>
        <pc:sldMkLst>
          <pc:docMk/>
          <pc:sldMk cId="2486001307" sldId="625"/>
        </pc:sldMkLst>
      </pc:sldChg>
      <pc:sldChg chg="add">
        <pc:chgData name="Caroline Schaefer" userId="7340e158-d6a6-43d4-bc1c-790ba41ebbe1" providerId="ADAL" clId="{81EB5C05-F5B0-459F-B27A-7FD3B9711909}" dt="2025-01-13T21:22:33.532" v="160"/>
        <pc:sldMkLst>
          <pc:docMk/>
          <pc:sldMk cId="3564615869" sldId="626"/>
        </pc:sldMkLst>
      </pc:sldChg>
      <pc:sldChg chg="add">
        <pc:chgData name="Caroline Schaefer" userId="7340e158-d6a6-43d4-bc1c-790ba41ebbe1" providerId="ADAL" clId="{81EB5C05-F5B0-459F-B27A-7FD3B9711909}" dt="2025-01-13T21:22:45.681" v="161"/>
        <pc:sldMkLst>
          <pc:docMk/>
          <pc:sldMk cId="3788170293" sldId="627"/>
        </pc:sldMkLst>
      </pc:sldChg>
      <pc:sldChg chg="add">
        <pc:chgData name="Caroline Schaefer" userId="7340e158-d6a6-43d4-bc1c-790ba41ebbe1" providerId="ADAL" clId="{81EB5C05-F5B0-459F-B27A-7FD3B9711909}" dt="2025-01-13T21:22:45.681" v="161"/>
        <pc:sldMkLst>
          <pc:docMk/>
          <pc:sldMk cId="1208340796" sldId="628"/>
        </pc:sldMkLst>
      </pc:sldChg>
      <pc:sldChg chg="add">
        <pc:chgData name="Caroline Schaefer" userId="7340e158-d6a6-43d4-bc1c-790ba41ebbe1" providerId="ADAL" clId="{81EB5C05-F5B0-459F-B27A-7FD3B9711909}" dt="2025-01-13T21:22:45.681" v="161"/>
        <pc:sldMkLst>
          <pc:docMk/>
          <pc:sldMk cId="3187617220" sldId="629"/>
        </pc:sldMkLst>
      </pc:sldChg>
      <pc:sldChg chg="add">
        <pc:chgData name="Caroline Schaefer" userId="7340e158-d6a6-43d4-bc1c-790ba41ebbe1" providerId="ADAL" clId="{81EB5C05-F5B0-459F-B27A-7FD3B9711909}" dt="2025-01-13T21:23:00.972" v="162"/>
        <pc:sldMkLst>
          <pc:docMk/>
          <pc:sldMk cId="340145735" sldId="630"/>
        </pc:sldMkLst>
      </pc:sldChg>
      <pc:sldChg chg="add">
        <pc:chgData name="Caroline Schaefer" userId="7340e158-d6a6-43d4-bc1c-790ba41ebbe1" providerId="ADAL" clId="{81EB5C05-F5B0-459F-B27A-7FD3B9711909}" dt="2025-01-13T21:23:00.972" v="162"/>
        <pc:sldMkLst>
          <pc:docMk/>
          <pc:sldMk cId="1066733845" sldId="631"/>
        </pc:sldMkLst>
      </pc:sldChg>
      <pc:sldChg chg="add setBg">
        <pc:chgData name="Caroline Schaefer" userId="7340e158-d6a6-43d4-bc1c-790ba41ebbe1" providerId="ADAL" clId="{81EB5C05-F5B0-459F-B27A-7FD3B9711909}" dt="2025-01-13T21:23:24.016" v="164"/>
        <pc:sldMkLst>
          <pc:docMk/>
          <pc:sldMk cId="464655264" sldId="632"/>
        </pc:sldMkLst>
      </pc:sldChg>
      <pc:sldChg chg="add setBg">
        <pc:chgData name="Caroline Schaefer" userId="7340e158-d6a6-43d4-bc1c-790ba41ebbe1" providerId="ADAL" clId="{81EB5C05-F5B0-459F-B27A-7FD3B9711909}" dt="2025-01-13T21:24:16.561" v="175"/>
        <pc:sldMkLst>
          <pc:docMk/>
          <pc:sldMk cId="356226700" sldId="633"/>
        </pc:sldMkLst>
      </pc:sldChg>
      <pc:sldChg chg="add">
        <pc:chgData name="Caroline Schaefer" userId="7340e158-d6a6-43d4-bc1c-790ba41ebbe1" providerId="ADAL" clId="{81EB5C05-F5B0-459F-B27A-7FD3B9711909}" dt="2025-01-13T21:23:47.667" v="165"/>
        <pc:sldMkLst>
          <pc:docMk/>
          <pc:sldMk cId="2829860728" sldId="634"/>
        </pc:sldMkLst>
      </pc:sldChg>
      <pc:sldChg chg="add">
        <pc:chgData name="Caroline Schaefer" userId="7340e158-d6a6-43d4-bc1c-790ba41ebbe1" providerId="ADAL" clId="{81EB5C05-F5B0-459F-B27A-7FD3B9711909}" dt="2025-01-13T21:23:47.667" v="165"/>
        <pc:sldMkLst>
          <pc:docMk/>
          <pc:sldMk cId="3756159867" sldId="635"/>
        </pc:sldMkLst>
      </pc:sldChg>
      <pc:sldChg chg="add">
        <pc:chgData name="Caroline Schaefer" userId="7340e158-d6a6-43d4-bc1c-790ba41ebbe1" providerId="ADAL" clId="{81EB5C05-F5B0-459F-B27A-7FD3B9711909}" dt="2025-01-13T21:23:47.667" v="165"/>
        <pc:sldMkLst>
          <pc:docMk/>
          <pc:sldMk cId="3611960240" sldId="636"/>
        </pc:sldMkLst>
      </pc:sldChg>
      <pc:sldChg chg="add">
        <pc:chgData name="Caroline Schaefer" userId="7340e158-d6a6-43d4-bc1c-790ba41ebbe1" providerId="ADAL" clId="{81EB5C05-F5B0-459F-B27A-7FD3B9711909}" dt="2025-01-13T21:23:47.667" v="165"/>
        <pc:sldMkLst>
          <pc:docMk/>
          <pc:sldMk cId="2989631100" sldId="637"/>
        </pc:sldMkLst>
      </pc:sldChg>
      <pc:sldChg chg="add">
        <pc:chgData name="Caroline Schaefer" userId="7340e158-d6a6-43d4-bc1c-790ba41ebbe1" providerId="ADAL" clId="{81EB5C05-F5B0-459F-B27A-7FD3B9711909}" dt="2025-01-13T21:23:47.667" v="165"/>
        <pc:sldMkLst>
          <pc:docMk/>
          <pc:sldMk cId="1678037780" sldId="638"/>
        </pc:sldMkLst>
      </pc:sldChg>
      <pc:sldChg chg="add">
        <pc:chgData name="Caroline Schaefer" userId="7340e158-d6a6-43d4-bc1c-790ba41ebbe1" providerId="ADAL" clId="{81EB5C05-F5B0-459F-B27A-7FD3B9711909}" dt="2025-01-13T21:23:47.667" v="165"/>
        <pc:sldMkLst>
          <pc:docMk/>
          <pc:sldMk cId="263268175" sldId="639"/>
        </pc:sldMkLst>
      </pc:sldChg>
      <pc:sldChg chg="add">
        <pc:chgData name="Caroline Schaefer" userId="7340e158-d6a6-43d4-bc1c-790ba41ebbe1" providerId="ADAL" clId="{81EB5C05-F5B0-459F-B27A-7FD3B9711909}" dt="2025-01-13T21:23:47.667" v="165"/>
        <pc:sldMkLst>
          <pc:docMk/>
          <pc:sldMk cId="532767213" sldId="640"/>
        </pc:sldMkLst>
      </pc:sldChg>
      <pc:sldChg chg="add">
        <pc:chgData name="Caroline Schaefer" userId="7340e158-d6a6-43d4-bc1c-790ba41ebbe1" providerId="ADAL" clId="{81EB5C05-F5B0-459F-B27A-7FD3B9711909}" dt="2025-01-13T21:23:47.667" v="165"/>
        <pc:sldMkLst>
          <pc:docMk/>
          <pc:sldMk cId="3019085367" sldId="641"/>
        </pc:sldMkLst>
      </pc:sldChg>
      <pc:sldChg chg="modSp">
        <pc:chgData name="Caroline Schaefer" userId="7340e158-d6a6-43d4-bc1c-790ba41ebbe1" providerId="ADAL" clId="{81EB5C05-F5B0-459F-B27A-7FD3B9711909}" dt="2025-01-13T21:18:02.859" v="56" actId="5793"/>
        <pc:sldMkLst>
          <pc:docMk/>
          <pc:sldMk cId="655397166" sldId="642"/>
        </pc:sldMkLst>
        <pc:spChg chg="mod">
          <ac:chgData name="Caroline Schaefer" userId="7340e158-d6a6-43d4-bc1c-790ba41ebbe1" providerId="ADAL" clId="{81EB5C05-F5B0-459F-B27A-7FD3B9711909}" dt="2025-01-13T21:18:02.859" v="56" actId="5793"/>
          <ac:spMkLst>
            <pc:docMk/>
            <pc:sldMk cId="655397166" sldId="642"/>
            <ac:spMk id="3" creationId="{3461253F-EDD8-4A47-8E73-3C8C56A9C689}"/>
          </ac:spMkLst>
        </pc:spChg>
      </pc:sldChg>
      <pc:sldChg chg="addSp delSp modSp add">
        <pc:chgData name="Caroline Schaefer" userId="7340e158-d6a6-43d4-bc1c-790ba41ebbe1" providerId="ADAL" clId="{81EB5C05-F5B0-459F-B27A-7FD3B9711909}" dt="2025-01-13T21:18:42.818" v="130" actId="14100"/>
        <pc:sldMkLst>
          <pc:docMk/>
          <pc:sldMk cId="2297831837" sldId="643"/>
        </pc:sldMkLst>
        <pc:spChg chg="del">
          <ac:chgData name="Caroline Schaefer" userId="7340e158-d6a6-43d4-bc1c-790ba41ebbe1" providerId="ADAL" clId="{81EB5C05-F5B0-459F-B27A-7FD3B9711909}" dt="2025-01-13T21:18:07.263" v="58"/>
          <ac:spMkLst>
            <pc:docMk/>
            <pc:sldMk cId="2297831837" sldId="643"/>
            <ac:spMk id="2" creationId="{806C7810-5EAB-45A7-B59E-C35EE3959FBC}"/>
          </ac:spMkLst>
        </pc:spChg>
        <pc:spChg chg="del">
          <ac:chgData name="Caroline Schaefer" userId="7340e158-d6a6-43d4-bc1c-790ba41ebbe1" providerId="ADAL" clId="{81EB5C05-F5B0-459F-B27A-7FD3B9711909}" dt="2025-01-13T21:18:07.263" v="58"/>
          <ac:spMkLst>
            <pc:docMk/>
            <pc:sldMk cId="2297831837" sldId="643"/>
            <ac:spMk id="3" creationId="{74ED77B3-E7C8-4157-93A2-BF0C93B2649D}"/>
          </ac:spMkLst>
        </pc:spChg>
        <pc:spChg chg="add mod">
          <ac:chgData name="Caroline Schaefer" userId="7340e158-d6a6-43d4-bc1c-790ba41ebbe1" providerId="ADAL" clId="{81EB5C05-F5B0-459F-B27A-7FD3B9711909}" dt="2025-01-13T21:18:42.818" v="130" actId="14100"/>
          <ac:spMkLst>
            <pc:docMk/>
            <pc:sldMk cId="2297831837" sldId="643"/>
            <ac:spMk id="4" creationId="{903BAF22-43A4-46CF-876D-D38F25384F63}"/>
          </ac:spMkLst>
        </pc:spChg>
        <pc:spChg chg="add mod">
          <ac:chgData name="Caroline Schaefer" userId="7340e158-d6a6-43d4-bc1c-790ba41ebbe1" providerId="ADAL" clId="{81EB5C05-F5B0-459F-B27A-7FD3B9711909}" dt="2025-01-13T21:18:07.263" v="58"/>
          <ac:spMkLst>
            <pc:docMk/>
            <pc:sldMk cId="2297831837" sldId="643"/>
            <ac:spMk id="5" creationId="{55DFD381-53C7-4BEC-A2A0-0B6BA84BEEF9}"/>
          </ac:spMkLst>
        </pc:spChg>
        <pc:spChg chg="add mod">
          <ac:chgData name="Caroline Schaefer" userId="7340e158-d6a6-43d4-bc1c-790ba41ebbe1" providerId="ADAL" clId="{81EB5C05-F5B0-459F-B27A-7FD3B9711909}" dt="2025-01-13T21:18:07.263" v="58"/>
          <ac:spMkLst>
            <pc:docMk/>
            <pc:sldMk cId="2297831837" sldId="643"/>
            <ac:spMk id="6" creationId="{2EBBC8D8-269A-4E65-A72D-AB80F8BA72A4}"/>
          </ac:spMkLst>
        </pc:spChg>
        <pc:spChg chg="add mod">
          <ac:chgData name="Caroline Schaefer" userId="7340e158-d6a6-43d4-bc1c-790ba41ebbe1" providerId="ADAL" clId="{81EB5C05-F5B0-459F-B27A-7FD3B9711909}" dt="2025-01-13T21:18:07.263" v="58"/>
          <ac:spMkLst>
            <pc:docMk/>
            <pc:sldMk cId="2297831837" sldId="643"/>
            <ac:spMk id="7" creationId="{156B622D-145C-42F4-A8B8-A5AA1D7B9B1F}"/>
          </ac:spMkLst>
        </pc:spChg>
      </pc:sldChg>
      <pc:sldChg chg="modSp add">
        <pc:chgData name="Caroline Schaefer" userId="7340e158-d6a6-43d4-bc1c-790ba41ebbe1" providerId="ADAL" clId="{81EB5C05-F5B0-459F-B27A-7FD3B9711909}" dt="2025-01-13T21:19:07.954" v="136" actId="14100"/>
        <pc:sldMkLst>
          <pc:docMk/>
          <pc:sldMk cId="1673317421" sldId="644"/>
        </pc:sldMkLst>
        <pc:spChg chg="mod">
          <ac:chgData name="Caroline Schaefer" userId="7340e158-d6a6-43d4-bc1c-790ba41ebbe1" providerId="ADAL" clId="{81EB5C05-F5B0-459F-B27A-7FD3B9711909}" dt="2025-01-13T21:19:07.954" v="136" actId="14100"/>
          <ac:spMkLst>
            <pc:docMk/>
            <pc:sldMk cId="1673317421" sldId="644"/>
            <ac:spMk id="4" creationId="{903BAF22-43A4-46CF-876D-D38F25384F63}"/>
          </ac:spMkLst>
        </pc:spChg>
      </pc:sldChg>
      <pc:sldChg chg="modSp add">
        <pc:chgData name="Caroline Schaefer" userId="7340e158-d6a6-43d4-bc1c-790ba41ebbe1" providerId="ADAL" clId="{81EB5C05-F5B0-459F-B27A-7FD3B9711909}" dt="2025-01-13T21:19:20.464" v="139" actId="1076"/>
        <pc:sldMkLst>
          <pc:docMk/>
          <pc:sldMk cId="1177556772" sldId="645"/>
        </pc:sldMkLst>
        <pc:spChg chg="mod">
          <ac:chgData name="Caroline Schaefer" userId="7340e158-d6a6-43d4-bc1c-790ba41ebbe1" providerId="ADAL" clId="{81EB5C05-F5B0-459F-B27A-7FD3B9711909}" dt="2025-01-13T21:19:20.464" v="139" actId="1076"/>
          <ac:spMkLst>
            <pc:docMk/>
            <pc:sldMk cId="1177556772" sldId="645"/>
            <ac:spMk id="4" creationId="{903BAF22-43A4-46CF-876D-D38F25384F63}"/>
          </ac:spMkLst>
        </pc:spChg>
      </pc:sldChg>
      <pc:sldChg chg="modSp add">
        <pc:chgData name="Caroline Schaefer" userId="7340e158-d6a6-43d4-bc1c-790ba41ebbe1" providerId="ADAL" clId="{81EB5C05-F5B0-459F-B27A-7FD3B9711909}" dt="2025-01-13T21:19:29.920" v="142" actId="1076"/>
        <pc:sldMkLst>
          <pc:docMk/>
          <pc:sldMk cId="295198017" sldId="646"/>
        </pc:sldMkLst>
        <pc:spChg chg="mod">
          <ac:chgData name="Caroline Schaefer" userId="7340e158-d6a6-43d4-bc1c-790ba41ebbe1" providerId="ADAL" clId="{81EB5C05-F5B0-459F-B27A-7FD3B9711909}" dt="2025-01-13T21:19:29.920" v="142" actId="1076"/>
          <ac:spMkLst>
            <pc:docMk/>
            <pc:sldMk cId="295198017" sldId="646"/>
            <ac:spMk id="4" creationId="{903BAF22-43A4-46CF-876D-D38F25384F63}"/>
          </ac:spMkLst>
        </pc:spChg>
      </pc:sldChg>
      <pc:sldChg chg="add del setBg">
        <pc:chgData name="Caroline Schaefer" userId="7340e158-d6a6-43d4-bc1c-790ba41ebbe1" providerId="ADAL" clId="{81EB5C05-F5B0-459F-B27A-7FD3B9711909}" dt="2025-01-13T21:20:09.240" v="146" actId="2696"/>
        <pc:sldMkLst>
          <pc:docMk/>
          <pc:sldMk cId="2290195036" sldId="647"/>
        </pc:sldMkLst>
      </pc:sldChg>
      <pc:sldChg chg="add ord setBg">
        <pc:chgData name="Caroline Schaefer" userId="7340e158-d6a6-43d4-bc1c-790ba41ebbe1" providerId="ADAL" clId="{81EB5C05-F5B0-459F-B27A-7FD3B9711909}" dt="2025-01-13T21:20:45.427" v="153"/>
        <pc:sldMkLst>
          <pc:docMk/>
          <pc:sldMk cId="2861679352" sldId="647"/>
        </pc:sldMkLst>
      </pc:sldChg>
      <pc:sldChg chg="add del setBg">
        <pc:chgData name="Caroline Schaefer" userId="7340e158-d6a6-43d4-bc1c-790ba41ebbe1" providerId="ADAL" clId="{81EB5C05-F5B0-459F-B27A-7FD3B9711909}" dt="2025-01-13T21:20:14.094" v="148"/>
        <pc:sldMkLst>
          <pc:docMk/>
          <pc:sldMk cId="3809399695" sldId="647"/>
        </pc:sldMkLst>
      </pc:sldChg>
      <pc:sldChg chg="add del">
        <pc:chgData name="Caroline Schaefer" userId="7340e158-d6a6-43d4-bc1c-790ba41ebbe1" providerId="ADAL" clId="{81EB5C05-F5B0-459F-B27A-7FD3B9711909}" dt="2025-01-13T21:23:50.296" v="166" actId="2696"/>
        <pc:sldMkLst>
          <pc:docMk/>
          <pc:sldMk cId="3172880269" sldId="648"/>
        </pc:sldMkLst>
      </pc:sldChg>
    </pc:docChg>
  </pc:docChgLst>
  <pc:docChgLst>
    <pc:chgData name="Caroline Amy Schaefer" userId="7340e158-d6a6-43d4-bc1c-790ba41ebbe1" providerId="ADAL" clId="{7A3AEB09-974C-4F9A-99FA-E0E8CE12375E}"/>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1/13/2025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1/13/2025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dirty="0"/>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dirty="0"/>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apare.org/the-prapare-screening-tool/"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ealthleadsusa.org/communications-center/resources/the-health-leads-screening-toolkit/"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afp.org/dam/AAFP/documents/patient_care/everyone_project/hops19-physician-form-sdoh.pdf"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mypcnow.org/fast-fact/professional-patient-boundaries-in-palliative-care/" TargetMode="External"/><Relationship Id="rId2" Type="http://schemas.openxmlformats.org/officeDocument/2006/relationships/hyperlink" Target="https://uwosh.edu/ccdet/wp-content/uploads/sites/150/2018/10/ObsProfBoundariesCgvrs-ParticipantGuide.pdf" TargetMode="External"/><Relationship Id="rId1" Type="http://schemas.openxmlformats.org/officeDocument/2006/relationships/slideLayout" Target="../slideLayouts/slideLayout4.xml"/><Relationship Id="rId4" Type="http://schemas.openxmlformats.org/officeDocument/2006/relationships/hyperlink" Target="https://ciswh.org/chw-curriculum/establishing-and-supporting-professional-boundari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7358"/>
            <a:ext cx="10792326" cy="1764030"/>
          </a:xfrm>
          <a:prstGeom prst="rect">
            <a:avLst/>
          </a:prstGeom>
        </p:spPr>
        <p:txBody>
          <a:bodyPr>
            <a:noAutofit/>
          </a:bodyPr>
          <a:lstStyle/>
          <a:p>
            <a:r>
              <a:rPr lang="en-US" sz="4400" b="1" dirty="0"/>
              <a:t>Organizational norms: how employers can support </a:t>
            </a:r>
            <a:r>
              <a:rPr lang="en-US" sz="4400" b="1" dirty="0" err="1"/>
              <a:t>chws</a:t>
            </a:r>
            <a:r>
              <a:rPr lang="en-US" sz="4400" b="1" dirty="0"/>
              <a:t> in serving their clients</a:t>
            </a:r>
            <a:endParaRPr lang="en-US" sz="4000" dirty="0"/>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5212-ABB5-4706-BB5F-77BF2A4261BF}"/>
              </a:ext>
            </a:extLst>
          </p:cNvPr>
          <p:cNvSpPr>
            <a:spLocks noGrp="1"/>
          </p:cNvSpPr>
          <p:nvPr>
            <p:ph type="title"/>
          </p:nvPr>
        </p:nvSpPr>
        <p:spPr/>
        <p:txBody>
          <a:bodyPr/>
          <a:lstStyle/>
          <a:p>
            <a:r>
              <a:rPr lang="en-US" dirty="0"/>
              <a:t>Covid-19 &amp; </a:t>
            </a:r>
            <a:r>
              <a:rPr lang="en-US" dirty="0" err="1"/>
              <a:t>chws</a:t>
            </a:r>
            <a:endParaRPr lang="en-US" dirty="0"/>
          </a:p>
        </p:txBody>
      </p:sp>
      <p:sp>
        <p:nvSpPr>
          <p:cNvPr id="3" name="Content Placeholder 2">
            <a:extLst>
              <a:ext uri="{FF2B5EF4-FFF2-40B4-BE49-F238E27FC236}">
                <a16:creationId xmlns:a16="http://schemas.microsoft.com/office/drawing/2014/main" id="{7491C85B-A9C3-4111-A4D4-7A2BE7346CB7}"/>
              </a:ext>
            </a:extLst>
          </p:cNvPr>
          <p:cNvSpPr>
            <a:spLocks noGrp="1"/>
          </p:cNvSpPr>
          <p:nvPr>
            <p:ph sz="half" idx="1"/>
          </p:nvPr>
        </p:nvSpPr>
        <p:spPr/>
        <p:txBody>
          <a:bodyPr/>
          <a:lstStyle/>
          <a:p>
            <a:r>
              <a:rPr lang="en-US" sz="3600" dirty="0"/>
              <a:t>In the early days of COVID-19 crisis, CHWs were able to work under loosened scheduling and reporting rules – to great success</a:t>
            </a:r>
          </a:p>
          <a:p>
            <a:endParaRPr lang="en-US" sz="3600" dirty="0"/>
          </a:p>
          <a:p>
            <a:r>
              <a:rPr lang="en-US" sz="3600" dirty="0"/>
              <a:t>Operations had to be modified to align with COVID restrictions, so CHWs were better able to work in a way that made sense for each case</a:t>
            </a:r>
          </a:p>
        </p:txBody>
      </p:sp>
    </p:spTree>
    <p:extLst>
      <p:ext uri="{BB962C8B-B14F-4D97-AF65-F5344CB8AC3E}">
        <p14:creationId xmlns:p14="http://schemas.microsoft.com/office/powerpoint/2010/main" val="305772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423093" cy="5350804"/>
          </a:xfrm>
        </p:spPr>
        <p:txBody>
          <a:bodyPr/>
          <a:lstStyle/>
          <a:p>
            <a:pPr marL="0" indent="0">
              <a:buNone/>
            </a:pPr>
            <a:r>
              <a:rPr lang="en-US" sz="2400" dirty="0"/>
              <a:t>Emma is a CHW who has worked for a community-based organization for the past two years in a grant-funded position. In that position, Emma educated and supported clients in a chronic disease management program. During her time on the grant-funded project, Emma was able to set her own hours, which helped her meet community members at times that worked for them. While grant funding for that position has ended, her success has not gone un-noticed and she is hired in a full-time position to offer resource navigation, health coaching, and health education for community members.</a:t>
            </a:r>
            <a:endParaRPr lang="en-US" dirty="0"/>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spTree>
    <p:extLst>
      <p:ext uri="{BB962C8B-B14F-4D97-AF65-F5344CB8AC3E}">
        <p14:creationId xmlns:p14="http://schemas.microsoft.com/office/powerpoint/2010/main" val="26454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825428" cy="5350804"/>
          </a:xfrm>
        </p:spPr>
        <p:txBody>
          <a:bodyPr/>
          <a:lstStyle/>
          <a:p>
            <a:pPr marL="0" indent="0">
              <a:buNone/>
            </a:pPr>
            <a:r>
              <a:rPr lang="en-US" sz="2400" dirty="0"/>
              <a:t>However, upon her first day of her new job, she is informed that while it’s understood that she won’t always be in the office, she needs to work Monday-Friday 8:00-4:30, and cannot work overtime due to budgetary constraints. After a few weeks, Emma’s supervisor asks her how things are going, and Emma explains that her new schedule is limiting her ability to reach out to some members of her community. They work together to develop a schedule that Emma can flex to best serve her clients. </a:t>
            </a:r>
            <a:endParaRPr lang="en-US" dirty="0"/>
          </a:p>
        </p:txBody>
      </p:sp>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pic>
        <p:nvPicPr>
          <p:cNvPr id="3" name="Picture 2">
            <a:extLst>
              <a:ext uri="{FF2B5EF4-FFF2-40B4-BE49-F238E27FC236}">
                <a16:creationId xmlns:a16="http://schemas.microsoft.com/office/drawing/2014/main" id="{EE8BB7F3-00B5-4685-9F34-51AD59743EA9}"/>
              </a:ext>
            </a:extLst>
          </p:cNvPr>
          <p:cNvPicPr>
            <a:picLocks noChangeAspect="1"/>
          </p:cNvPicPr>
          <p:nvPr/>
        </p:nvPicPr>
        <p:blipFill rotWithShape="1">
          <a:blip r:embed="rId2"/>
          <a:srcRect l="25172" t="15041" r="25329" b="15791"/>
          <a:stretch/>
        </p:blipFill>
        <p:spPr>
          <a:xfrm>
            <a:off x="778877" y="1879244"/>
            <a:ext cx="3007225" cy="3522750"/>
          </a:xfrm>
          <a:prstGeom prst="rect">
            <a:avLst/>
          </a:prstGeom>
        </p:spPr>
      </p:pic>
      <p:pic>
        <p:nvPicPr>
          <p:cNvPr id="11" name="Picture 10">
            <a:extLst>
              <a:ext uri="{FF2B5EF4-FFF2-40B4-BE49-F238E27FC236}">
                <a16:creationId xmlns:a16="http://schemas.microsoft.com/office/drawing/2014/main" id="{5732D15C-4E03-4082-B8C8-A3D6C69B7F2E}"/>
              </a:ext>
            </a:extLst>
          </p:cNvPr>
          <p:cNvPicPr>
            <a:picLocks noChangeAspect="1"/>
          </p:cNvPicPr>
          <p:nvPr/>
        </p:nvPicPr>
        <p:blipFill rotWithShape="1">
          <a:blip r:embed="rId3"/>
          <a:srcRect l="7552" t="7963" r="54487" b="4653"/>
          <a:stretch/>
        </p:blipFill>
        <p:spPr>
          <a:xfrm>
            <a:off x="878738" y="1879244"/>
            <a:ext cx="2807502" cy="3635292"/>
          </a:xfrm>
          <a:prstGeom prst="rect">
            <a:avLst/>
          </a:prstGeom>
        </p:spPr>
      </p:pic>
    </p:spTree>
    <p:extLst>
      <p:ext uri="{BB962C8B-B14F-4D97-AF65-F5344CB8AC3E}">
        <p14:creationId xmlns:p14="http://schemas.microsoft.com/office/powerpoint/2010/main" val="28614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825428" cy="5350804"/>
          </a:xfrm>
        </p:spPr>
        <p:txBody>
          <a:bodyPr/>
          <a:lstStyle/>
          <a:p>
            <a:pPr marL="0" indent="0">
              <a:buNone/>
            </a:pPr>
            <a:r>
              <a:rPr lang="en-US" sz="2400" dirty="0"/>
              <a:t>However, this flexible schedule means that Emma is not aware of several key team meetings for a large upcoming event. Some of Emma’s tasks are re-assigned and Tamara is not notified of this change. When she finds out later, she is distressed to realize that she has duplicated efforts and feels excluded. Emma’s supervisor decides to remedy this by consistently scheduling meetings for the same time and allowing off-site employees to call in. An administrative assistant also takes detailed minutes and emails them after the meeting. </a:t>
            </a:r>
            <a:endParaRPr lang="en-US" dirty="0"/>
          </a:p>
        </p:txBody>
      </p:sp>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pic>
        <p:nvPicPr>
          <p:cNvPr id="11" name="Picture 10">
            <a:extLst>
              <a:ext uri="{FF2B5EF4-FFF2-40B4-BE49-F238E27FC236}">
                <a16:creationId xmlns:a16="http://schemas.microsoft.com/office/drawing/2014/main" id="{00C40B41-5DF5-49F4-87F0-F135AE2CE4EB}"/>
              </a:ext>
            </a:extLst>
          </p:cNvPr>
          <p:cNvPicPr>
            <a:picLocks noChangeAspect="1"/>
          </p:cNvPicPr>
          <p:nvPr/>
        </p:nvPicPr>
        <p:blipFill rotWithShape="1">
          <a:blip r:embed="rId2"/>
          <a:srcRect l="48612" t="11310" r="8940" b="10433"/>
          <a:stretch/>
        </p:blipFill>
        <p:spPr>
          <a:xfrm>
            <a:off x="710982" y="1990803"/>
            <a:ext cx="3075120" cy="3188970"/>
          </a:xfrm>
          <a:prstGeom prst="rect">
            <a:avLst/>
          </a:prstGeom>
        </p:spPr>
      </p:pic>
    </p:spTree>
    <p:extLst>
      <p:ext uri="{BB962C8B-B14F-4D97-AF65-F5344CB8AC3E}">
        <p14:creationId xmlns:p14="http://schemas.microsoft.com/office/powerpoint/2010/main" val="3222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1C2C"/>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90BC293-C94B-49A5-B468-55B1D8422BF8}"/>
              </a:ext>
            </a:extLst>
          </p:cNvPr>
          <p:cNvSpPr txBox="1">
            <a:spLocks/>
          </p:cNvSpPr>
          <p:nvPr/>
        </p:nvSpPr>
        <p:spPr>
          <a:xfrm>
            <a:off x="329183" y="590075"/>
            <a:ext cx="10363201" cy="147702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marL="0" indent="0" algn="ctr">
              <a:buNone/>
            </a:pPr>
            <a:r>
              <a:rPr lang="en-US" sz="4800" dirty="0">
                <a:solidFill>
                  <a:schemeClr val="bg1"/>
                </a:solidFill>
              </a:rPr>
              <a:t>Revised norm #1: CHWs and their employers should collaborate to determine the needs of the community and how to balance organizational needs (meetings, check-in, documentation) with community needs (flexible scheduling, meeting outside traditional work hours). </a:t>
            </a:r>
          </a:p>
        </p:txBody>
      </p:sp>
    </p:spTree>
    <p:extLst>
      <p:ext uri="{BB962C8B-B14F-4D97-AF65-F5344CB8AC3E}">
        <p14:creationId xmlns:p14="http://schemas.microsoft.com/office/powerpoint/2010/main" val="28616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DFD381-53C7-4BEC-A2A0-0B6BA84BEEF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2EBBC8D8-269A-4E65-A72D-AB80F8BA72A4}"/>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156B622D-145C-42F4-A8B8-A5AA1D7B9B1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03BAF22-43A4-46CF-876D-D38F25384F63}"/>
              </a:ext>
            </a:extLst>
          </p:cNvPr>
          <p:cNvSpPr>
            <a:spLocks noGrp="1"/>
          </p:cNvSpPr>
          <p:nvPr>
            <p:ph type="body" sz="quarter" idx="10"/>
          </p:nvPr>
        </p:nvSpPr>
        <p:spPr>
          <a:xfrm>
            <a:off x="926593" y="880110"/>
            <a:ext cx="9009888" cy="3771900"/>
          </a:xfrm>
        </p:spPr>
        <p:txBody>
          <a:bodyPr/>
          <a:lstStyle/>
          <a:p>
            <a:r>
              <a:rPr lang="en-US" baseline="30000" dirty="0"/>
              <a:t>Norm #2: Staff are expected to do their work in the office unless at a work-sanctioned event.</a:t>
            </a:r>
          </a:p>
        </p:txBody>
      </p:sp>
    </p:spTree>
    <p:extLst>
      <p:ext uri="{BB962C8B-B14F-4D97-AF65-F5344CB8AC3E}">
        <p14:creationId xmlns:p14="http://schemas.microsoft.com/office/powerpoint/2010/main" val="167331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509E8A-76F1-449E-9AEE-F00C3D43C7B8}"/>
              </a:ext>
            </a:extLst>
          </p:cNvPr>
          <p:cNvSpPr>
            <a:spLocks noGrp="1"/>
          </p:cNvSpPr>
          <p:nvPr>
            <p:ph type="title"/>
          </p:nvPr>
        </p:nvSpPr>
        <p:spPr/>
        <p:txBody>
          <a:bodyPr/>
          <a:lstStyle/>
          <a:p>
            <a:r>
              <a:rPr lang="en-US" dirty="0"/>
              <a:t>Where do </a:t>
            </a:r>
            <a:r>
              <a:rPr lang="en-US" dirty="0" err="1"/>
              <a:t>chws</a:t>
            </a:r>
            <a:r>
              <a:rPr lang="en-US" dirty="0"/>
              <a:t> work?</a:t>
            </a:r>
          </a:p>
        </p:txBody>
      </p:sp>
      <p:sp>
        <p:nvSpPr>
          <p:cNvPr id="7" name="Content Placeholder 6">
            <a:extLst>
              <a:ext uri="{FF2B5EF4-FFF2-40B4-BE49-F238E27FC236}">
                <a16:creationId xmlns:a16="http://schemas.microsoft.com/office/drawing/2014/main" id="{10C32806-A32C-4759-89C6-3A0F77892BEC}"/>
              </a:ext>
            </a:extLst>
          </p:cNvPr>
          <p:cNvSpPr>
            <a:spLocks noGrp="1"/>
          </p:cNvSpPr>
          <p:nvPr>
            <p:ph sz="half" idx="1"/>
          </p:nvPr>
        </p:nvSpPr>
        <p:spPr/>
        <p:txBody>
          <a:bodyPr/>
          <a:lstStyle/>
          <a:p>
            <a:r>
              <a:rPr lang="en-US" sz="4000" dirty="0"/>
              <a:t>While CHWs often do their work out in the community . . .</a:t>
            </a:r>
          </a:p>
          <a:p>
            <a:pPr marL="0" indent="0">
              <a:buNone/>
            </a:pPr>
            <a:endParaRPr lang="en-US" sz="4000" dirty="0"/>
          </a:p>
          <a:p>
            <a:r>
              <a:rPr lang="en-US" sz="4000" dirty="0"/>
              <a:t>Access to private working spaces is vital</a:t>
            </a:r>
          </a:p>
          <a:p>
            <a:pPr lvl="1"/>
            <a:r>
              <a:rPr lang="en-US" sz="3200" dirty="0"/>
              <a:t>Protects confidential client conversations</a:t>
            </a:r>
          </a:p>
          <a:p>
            <a:pPr lvl="1"/>
            <a:r>
              <a:rPr lang="en-US" sz="3200" dirty="0"/>
              <a:t>Signals the organization’s respect and recognition of CHW work</a:t>
            </a:r>
          </a:p>
        </p:txBody>
      </p:sp>
    </p:spTree>
    <p:extLst>
      <p:ext uri="{BB962C8B-B14F-4D97-AF65-F5344CB8AC3E}">
        <p14:creationId xmlns:p14="http://schemas.microsoft.com/office/powerpoint/2010/main" val="5161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A706F-6274-4F6B-A9D2-D2B0855B383A}"/>
              </a:ext>
            </a:extLst>
          </p:cNvPr>
          <p:cNvSpPr>
            <a:spLocks noGrp="1"/>
          </p:cNvSpPr>
          <p:nvPr>
            <p:ph type="title"/>
          </p:nvPr>
        </p:nvSpPr>
        <p:spPr/>
        <p:txBody>
          <a:bodyPr/>
          <a:lstStyle/>
          <a:p>
            <a:r>
              <a:rPr lang="en-US" dirty="0"/>
              <a:t>Where they meet clients</a:t>
            </a:r>
          </a:p>
        </p:txBody>
      </p:sp>
      <p:sp>
        <p:nvSpPr>
          <p:cNvPr id="7" name="Content Placeholder 6">
            <a:extLst>
              <a:ext uri="{FF2B5EF4-FFF2-40B4-BE49-F238E27FC236}">
                <a16:creationId xmlns:a16="http://schemas.microsoft.com/office/drawing/2014/main" id="{581394A9-F2BF-4405-8A22-8E1B338679BB}"/>
              </a:ext>
            </a:extLst>
          </p:cNvPr>
          <p:cNvSpPr>
            <a:spLocks noGrp="1"/>
          </p:cNvSpPr>
          <p:nvPr>
            <p:ph sz="half" idx="1"/>
          </p:nvPr>
        </p:nvSpPr>
        <p:spPr>
          <a:xfrm>
            <a:off x="828677" y="2114868"/>
            <a:ext cx="9507311" cy="5350804"/>
          </a:xfrm>
        </p:spPr>
        <p:txBody>
          <a:bodyPr/>
          <a:lstStyle/>
          <a:p>
            <a:r>
              <a:rPr lang="en-US" sz="3600" dirty="0"/>
              <a:t>Home visits can be useful to better understand client’s environment </a:t>
            </a:r>
            <a:r>
              <a:rPr lang="en-US" sz="3600" b="1" dirty="0"/>
              <a:t>but</a:t>
            </a:r>
            <a:r>
              <a:rPr lang="en-US" sz="3600" dirty="0"/>
              <a:t> have many safety-related issues*</a:t>
            </a:r>
          </a:p>
          <a:p>
            <a:endParaRPr lang="en-US" sz="3600" dirty="0"/>
          </a:p>
          <a:p>
            <a:r>
              <a:rPr lang="en-US" sz="3600" dirty="0"/>
              <a:t>Many CHWs prefer to meet community members in a coffee shop, park, or library (among other settings) to safely build trust with clients</a:t>
            </a:r>
          </a:p>
        </p:txBody>
      </p:sp>
      <p:sp>
        <p:nvSpPr>
          <p:cNvPr id="4" name="Content Placeholder 6">
            <a:extLst>
              <a:ext uri="{FF2B5EF4-FFF2-40B4-BE49-F238E27FC236}">
                <a16:creationId xmlns:a16="http://schemas.microsoft.com/office/drawing/2014/main" id="{7ED12397-17C2-4741-B9AD-C3797F1862A7}"/>
              </a:ext>
            </a:extLst>
          </p:cNvPr>
          <p:cNvSpPr txBox="1">
            <a:spLocks/>
          </p:cNvSpPr>
          <p:nvPr/>
        </p:nvSpPr>
        <p:spPr>
          <a:xfrm>
            <a:off x="1335407" y="7135950"/>
            <a:ext cx="9507311" cy="65944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Font typeface="Arial"/>
              <a:buNone/>
            </a:pPr>
            <a:r>
              <a:rPr lang="en-US" sz="2800" dirty="0"/>
              <a:t>*See Physical Safety for CHWs for more details</a:t>
            </a:r>
          </a:p>
        </p:txBody>
      </p:sp>
    </p:spTree>
    <p:extLst>
      <p:ext uri="{BB962C8B-B14F-4D97-AF65-F5344CB8AC3E}">
        <p14:creationId xmlns:p14="http://schemas.microsoft.com/office/powerpoint/2010/main" val="406829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1C2C"/>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90BC293-C94B-49A5-B468-55B1D8422BF8}"/>
              </a:ext>
            </a:extLst>
          </p:cNvPr>
          <p:cNvSpPr txBox="1">
            <a:spLocks/>
          </p:cNvSpPr>
          <p:nvPr/>
        </p:nvSpPr>
        <p:spPr>
          <a:xfrm>
            <a:off x="329183" y="590075"/>
            <a:ext cx="10363201" cy="147702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marL="0" indent="0" algn="ctr">
              <a:buNone/>
            </a:pPr>
            <a:r>
              <a:rPr lang="en-US" sz="4000" dirty="0">
                <a:solidFill>
                  <a:schemeClr val="bg1"/>
                </a:solidFill>
              </a:rPr>
              <a:t>Revised norm #2: Access to office space and scheduled office time can be essential for CHW success, particularly for CHWs who are not typically conducting active outreach (e.g. CHWs working in program design and development or consulting). Employers should consider the nature of the work being conducted before requiring in-office hours.  </a:t>
            </a:r>
          </a:p>
        </p:txBody>
      </p:sp>
    </p:spTree>
    <p:extLst>
      <p:ext uri="{BB962C8B-B14F-4D97-AF65-F5344CB8AC3E}">
        <p14:creationId xmlns:p14="http://schemas.microsoft.com/office/powerpoint/2010/main" val="37058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DFD381-53C7-4BEC-A2A0-0B6BA84BEEF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2EBBC8D8-269A-4E65-A72D-AB80F8BA72A4}"/>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156B622D-145C-42F4-A8B8-A5AA1D7B9B1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03BAF22-43A4-46CF-876D-D38F25384F63}"/>
              </a:ext>
            </a:extLst>
          </p:cNvPr>
          <p:cNvSpPr>
            <a:spLocks noGrp="1"/>
          </p:cNvSpPr>
          <p:nvPr>
            <p:ph type="body" sz="quarter" idx="10"/>
          </p:nvPr>
        </p:nvSpPr>
        <p:spPr>
          <a:xfrm>
            <a:off x="817339" y="880110"/>
            <a:ext cx="9338121" cy="3771900"/>
          </a:xfrm>
        </p:spPr>
        <p:txBody>
          <a:bodyPr/>
          <a:lstStyle/>
          <a:p>
            <a:r>
              <a:rPr lang="en-US" baseline="30000" dirty="0"/>
              <a:t>Norm #3: When providing services, employees should aim for sustainable solutions rather than short-term fixes.</a:t>
            </a:r>
          </a:p>
        </p:txBody>
      </p:sp>
    </p:spTree>
    <p:extLst>
      <p:ext uri="{BB962C8B-B14F-4D97-AF65-F5344CB8AC3E}">
        <p14:creationId xmlns:p14="http://schemas.microsoft.com/office/powerpoint/2010/main" val="11775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38AD-AD56-4EBB-AE24-5849A85EFA2E}"/>
              </a:ext>
            </a:extLst>
          </p:cNvPr>
          <p:cNvSpPr>
            <a:spLocks noGrp="1"/>
          </p:cNvSpPr>
          <p:nvPr>
            <p:ph type="title"/>
          </p:nvPr>
        </p:nvSpPr>
        <p:spPr/>
        <p:txBody>
          <a:bodyPr/>
          <a:lstStyle/>
          <a:p>
            <a:r>
              <a:rPr lang="en-US" dirty="0"/>
              <a:t>Meeting community</a:t>
            </a:r>
          </a:p>
        </p:txBody>
      </p:sp>
      <p:sp>
        <p:nvSpPr>
          <p:cNvPr id="3" name="Content Placeholder 2">
            <a:extLst>
              <a:ext uri="{FF2B5EF4-FFF2-40B4-BE49-F238E27FC236}">
                <a16:creationId xmlns:a16="http://schemas.microsoft.com/office/drawing/2014/main" id="{EC8C692C-C39B-4F2C-9113-D32B62EC363B}"/>
              </a:ext>
            </a:extLst>
          </p:cNvPr>
          <p:cNvSpPr>
            <a:spLocks noGrp="1"/>
          </p:cNvSpPr>
          <p:nvPr>
            <p:ph sz="half" idx="1"/>
          </p:nvPr>
        </p:nvSpPr>
        <p:spPr/>
        <p:txBody>
          <a:bodyPr/>
          <a:lstStyle/>
          <a:p>
            <a:r>
              <a:rPr lang="en-US" sz="4000" dirty="0"/>
              <a:t>One truism in community-engaged work is to meet the community where they are, which can look like: </a:t>
            </a:r>
          </a:p>
          <a:p>
            <a:pPr lvl="1"/>
            <a:r>
              <a:rPr lang="en-US" sz="3200" dirty="0"/>
              <a:t>Intentional centering of equity</a:t>
            </a:r>
          </a:p>
          <a:p>
            <a:pPr lvl="1"/>
            <a:r>
              <a:rPr lang="en-US" sz="3200" dirty="0"/>
              <a:t>Timelines that cohere to community priorities</a:t>
            </a:r>
          </a:p>
          <a:p>
            <a:pPr lvl="1"/>
            <a:r>
              <a:rPr lang="en-US" sz="3200" dirty="0"/>
              <a:t>Flexibility in when, where, and how work is performed</a:t>
            </a:r>
          </a:p>
        </p:txBody>
      </p:sp>
    </p:spTree>
    <p:extLst>
      <p:ext uri="{BB962C8B-B14F-4D97-AF65-F5344CB8AC3E}">
        <p14:creationId xmlns:p14="http://schemas.microsoft.com/office/powerpoint/2010/main" val="31674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A706F-6274-4F6B-A9D2-D2B0855B383A}"/>
              </a:ext>
            </a:extLst>
          </p:cNvPr>
          <p:cNvSpPr>
            <a:spLocks noGrp="1"/>
          </p:cNvSpPr>
          <p:nvPr>
            <p:ph type="title"/>
          </p:nvPr>
        </p:nvSpPr>
        <p:spPr/>
        <p:txBody>
          <a:bodyPr/>
          <a:lstStyle/>
          <a:p>
            <a:r>
              <a:rPr lang="en-US" dirty="0"/>
              <a:t>The goal of </a:t>
            </a:r>
            <a:r>
              <a:rPr lang="en-US" dirty="0" err="1"/>
              <a:t>chw</a:t>
            </a:r>
            <a:r>
              <a:rPr lang="en-US" dirty="0"/>
              <a:t> work</a:t>
            </a:r>
          </a:p>
        </p:txBody>
      </p:sp>
      <p:sp>
        <p:nvSpPr>
          <p:cNvPr id="7" name="Content Placeholder 6">
            <a:extLst>
              <a:ext uri="{FF2B5EF4-FFF2-40B4-BE49-F238E27FC236}">
                <a16:creationId xmlns:a16="http://schemas.microsoft.com/office/drawing/2014/main" id="{581394A9-F2BF-4405-8A22-8E1B338679BB}"/>
              </a:ext>
            </a:extLst>
          </p:cNvPr>
          <p:cNvSpPr>
            <a:spLocks noGrp="1"/>
          </p:cNvSpPr>
          <p:nvPr>
            <p:ph sz="half" idx="1"/>
          </p:nvPr>
        </p:nvSpPr>
        <p:spPr/>
        <p:txBody>
          <a:bodyPr/>
          <a:lstStyle/>
          <a:p>
            <a:r>
              <a:rPr lang="en-US" dirty="0"/>
              <a:t>CHWs work towards long-term security for their clients by</a:t>
            </a:r>
          </a:p>
          <a:p>
            <a:pPr lvl="1"/>
            <a:r>
              <a:rPr lang="en-US" dirty="0"/>
              <a:t>Navigating systems to obtain resources</a:t>
            </a:r>
          </a:p>
          <a:p>
            <a:pPr lvl="1"/>
            <a:r>
              <a:rPr lang="en-US" dirty="0"/>
              <a:t>Improving patient self-care through empowerment</a:t>
            </a:r>
          </a:p>
        </p:txBody>
      </p:sp>
    </p:spTree>
    <p:extLst>
      <p:ext uri="{BB962C8B-B14F-4D97-AF65-F5344CB8AC3E}">
        <p14:creationId xmlns:p14="http://schemas.microsoft.com/office/powerpoint/2010/main" val="385996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A706F-6274-4F6B-A9D2-D2B0855B383A}"/>
              </a:ext>
            </a:extLst>
          </p:cNvPr>
          <p:cNvSpPr>
            <a:spLocks noGrp="1"/>
          </p:cNvSpPr>
          <p:nvPr>
            <p:ph type="title"/>
          </p:nvPr>
        </p:nvSpPr>
        <p:spPr/>
        <p:txBody>
          <a:bodyPr/>
          <a:lstStyle/>
          <a:p>
            <a:r>
              <a:rPr lang="en-US" dirty="0"/>
              <a:t>However. . .</a:t>
            </a:r>
          </a:p>
        </p:txBody>
      </p:sp>
      <p:sp>
        <p:nvSpPr>
          <p:cNvPr id="7" name="Content Placeholder 6">
            <a:extLst>
              <a:ext uri="{FF2B5EF4-FFF2-40B4-BE49-F238E27FC236}">
                <a16:creationId xmlns:a16="http://schemas.microsoft.com/office/drawing/2014/main" id="{581394A9-F2BF-4405-8A22-8E1B338679BB}"/>
              </a:ext>
            </a:extLst>
          </p:cNvPr>
          <p:cNvSpPr>
            <a:spLocks noGrp="1"/>
          </p:cNvSpPr>
          <p:nvPr>
            <p:ph sz="half" idx="1"/>
          </p:nvPr>
        </p:nvSpPr>
        <p:spPr/>
        <p:txBody>
          <a:bodyPr/>
          <a:lstStyle/>
          <a:p>
            <a:r>
              <a:rPr lang="en-US" sz="4000" dirty="0"/>
              <a:t>Short-term fixes is an essential part of much of CHW work</a:t>
            </a:r>
          </a:p>
          <a:p>
            <a:endParaRPr lang="en-US" sz="4000" dirty="0"/>
          </a:p>
          <a:p>
            <a:r>
              <a:rPr lang="en-US" sz="4000" dirty="0"/>
              <a:t>People cannot care or advocate for themselves if they are hungry, unsheltered, or without transportation to key services</a:t>
            </a:r>
          </a:p>
        </p:txBody>
      </p:sp>
    </p:spTree>
    <p:extLst>
      <p:ext uri="{BB962C8B-B14F-4D97-AF65-F5344CB8AC3E}">
        <p14:creationId xmlns:p14="http://schemas.microsoft.com/office/powerpoint/2010/main" val="188430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#1</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823142" cy="5350804"/>
          </a:xfrm>
        </p:spPr>
        <p:txBody>
          <a:bodyPr/>
          <a:lstStyle/>
          <a:p>
            <a:pPr marL="0" indent="0">
              <a:buNone/>
            </a:pPr>
            <a:r>
              <a:rPr lang="en-US" sz="2400" dirty="0" err="1"/>
              <a:t>Akoni</a:t>
            </a:r>
            <a:r>
              <a:rPr lang="en-US" sz="2400" dirty="0"/>
              <a:t> is a CHW who works for a health insurance agency and is conducting a home visit with Dennis. Dennis has come to the emergency department three times in the last three months due to complications from diabetes. Each time, Dennis has called an ambulance to bring him there. However, Dennis has not been attending regular clinic appointments. Dennis uses a wheelchair full-time and has low vision that prevents him from driving. During the home visit, </a:t>
            </a:r>
            <a:r>
              <a:rPr lang="en-US" sz="2400" dirty="0" err="1"/>
              <a:t>Akoni</a:t>
            </a:r>
            <a:r>
              <a:rPr lang="en-US" sz="2400" dirty="0"/>
              <a:t> brings with him </a:t>
            </a:r>
            <a:r>
              <a:rPr lang="en-US" sz="2400" u="sng" dirty="0">
                <a:hlinkClick r:id="rId2"/>
              </a:rPr>
              <a:t>PRAPARE</a:t>
            </a:r>
            <a:r>
              <a:rPr lang="en-US" sz="2400" dirty="0"/>
              <a:t>, a screening tool that has been translated in over 25 languages, to help him better understand Dennis’s needs.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3"/>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4"/>
          <a:srcRect l="7552" t="7963" r="54487" b="4653"/>
          <a:stretch/>
        </p:blipFill>
        <p:spPr>
          <a:xfrm>
            <a:off x="770088" y="1879244"/>
            <a:ext cx="2807502" cy="3635292"/>
          </a:xfrm>
          <a:prstGeom prst="rect">
            <a:avLst/>
          </a:prstGeom>
        </p:spPr>
      </p:pic>
      <p:pic>
        <p:nvPicPr>
          <p:cNvPr id="13" name="Picture 12">
            <a:extLst>
              <a:ext uri="{FF2B5EF4-FFF2-40B4-BE49-F238E27FC236}">
                <a16:creationId xmlns:a16="http://schemas.microsoft.com/office/drawing/2014/main" id="{1CA896EB-1F2C-42C8-B2A1-DFACA4B73AEC}"/>
              </a:ext>
            </a:extLst>
          </p:cNvPr>
          <p:cNvPicPr>
            <a:picLocks noChangeAspect="1"/>
          </p:cNvPicPr>
          <p:nvPr/>
        </p:nvPicPr>
        <p:blipFill rotWithShape="1">
          <a:blip r:embed="rId5"/>
          <a:srcRect l="9966" t="5123" r="55347" b="20399"/>
          <a:stretch/>
        </p:blipFill>
        <p:spPr>
          <a:xfrm>
            <a:off x="633234" y="1623060"/>
            <a:ext cx="3222054" cy="3891476"/>
          </a:xfrm>
          <a:prstGeom prst="rect">
            <a:avLst/>
          </a:prstGeom>
        </p:spPr>
      </p:pic>
    </p:spTree>
    <p:extLst>
      <p:ext uri="{BB962C8B-B14F-4D97-AF65-F5344CB8AC3E}">
        <p14:creationId xmlns:p14="http://schemas.microsoft.com/office/powerpoint/2010/main" val="426693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#1</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720272" cy="5350804"/>
          </a:xfrm>
        </p:spPr>
        <p:txBody>
          <a:bodyPr/>
          <a:lstStyle/>
          <a:p>
            <a:pPr marL="0" indent="0">
              <a:buNone/>
            </a:pPr>
            <a:r>
              <a:rPr lang="en-US" sz="2400" dirty="0"/>
              <a:t>During intake, </a:t>
            </a:r>
            <a:r>
              <a:rPr lang="en-US" sz="2400" dirty="0" err="1"/>
              <a:t>Akoni</a:t>
            </a:r>
            <a:r>
              <a:rPr lang="en-US" sz="2400" dirty="0"/>
              <a:t> asks Dennis if lack of transportation has kept him from medical appointments and getting things needed for daily living. Dennis says that his niece usually drops off groceries and prescriptions once a week, but can’t bring him to appointments. He used to be able to use the nearby bus service, but now his vision problems prevent him from safely doing so. </a:t>
            </a:r>
            <a:r>
              <a:rPr lang="en-US" sz="2400" dirty="0" err="1"/>
              <a:t>Akoni</a:t>
            </a:r>
            <a:r>
              <a:rPr lang="en-US" sz="2400" dirty="0"/>
              <a:t> tells Dennis that he can have him be assessed for paratransit service that will pick up at his door, but that process can take up to two months. In the meantime, </a:t>
            </a:r>
            <a:r>
              <a:rPr lang="en-US" sz="2400" dirty="0" err="1"/>
              <a:t>Akoni</a:t>
            </a:r>
            <a:r>
              <a:rPr lang="en-US" sz="2400" dirty="0"/>
              <a:t> will arrange for a wheelchair-accessible taxi to transport Dennis to and from his next appointment.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A8F6EC65-6BAC-4153-B9E8-8F3BE2ADB0BD}"/>
              </a:ext>
            </a:extLst>
          </p:cNvPr>
          <p:cNvPicPr>
            <a:picLocks noChangeAspect="1"/>
          </p:cNvPicPr>
          <p:nvPr/>
        </p:nvPicPr>
        <p:blipFill rotWithShape="1">
          <a:blip r:embed="rId4"/>
          <a:srcRect l="52603" t="7593" r="7553" b="7407"/>
          <a:stretch/>
        </p:blipFill>
        <p:spPr>
          <a:xfrm>
            <a:off x="615550" y="1821929"/>
            <a:ext cx="3140642" cy="3768771"/>
          </a:xfrm>
          <a:prstGeom prst="rect">
            <a:avLst/>
          </a:prstGeom>
        </p:spPr>
      </p:pic>
    </p:spTree>
    <p:extLst>
      <p:ext uri="{BB962C8B-B14F-4D97-AF65-F5344CB8AC3E}">
        <p14:creationId xmlns:p14="http://schemas.microsoft.com/office/powerpoint/2010/main" val="248600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#1</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720272" cy="5350804"/>
          </a:xfrm>
        </p:spPr>
        <p:txBody>
          <a:bodyPr/>
          <a:lstStyle/>
          <a:p>
            <a:pPr marL="0" indent="0">
              <a:buNone/>
            </a:pPr>
            <a:r>
              <a:rPr lang="en-US" sz="2400" dirty="0"/>
              <a:t>However, when </a:t>
            </a:r>
            <a:r>
              <a:rPr lang="en-US" sz="2400" dirty="0" err="1"/>
              <a:t>Akoni</a:t>
            </a:r>
            <a:r>
              <a:rPr lang="en-US" sz="2400" dirty="0"/>
              <a:t> goes back to the office, he encounters a problem. The organization that employs </a:t>
            </a:r>
            <a:r>
              <a:rPr lang="en-US" sz="2400" dirty="0" err="1"/>
              <a:t>Akoni</a:t>
            </a:r>
            <a:r>
              <a:rPr lang="en-US" sz="2400" dirty="0"/>
              <a:t> has received a grant to cover taxi rides, but wheelchair-accessible taxi rides charge a fee that exceeds the permitted amount. </a:t>
            </a:r>
            <a:r>
              <a:rPr lang="en-US" sz="2400" dirty="0" err="1"/>
              <a:t>Akoni</a:t>
            </a:r>
            <a:r>
              <a:rPr lang="en-US" sz="2400" dirty="0"/>
              <a:t> schedules the ride regardless and pays the extra using his personal funds. Two months later, he is reimbursed by his employer.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B36284C6-91E8-495B-BE22-6AC070EAF945}"/>
              </a:ext>
            </a:extLst>
          </p:cNvPr>
          <p:cNvPicPr>
            <a:picLocks noChangeAspect="1"/>
          </p:cNvPicPr>
          <p:nvPr/>
        </p:nvPicPr>
        <p:blipFill rotWithShape="1">
          <a:blip r:embed="rId4"/>
          <a:srcRect l="9966" t="5123" r="55347" b="20399"/>
          <a:stretch/>
        </p:blipFill>
        <p:spPr>
          <a:xfrm>
            <a:off x="633234" y="1623060"/>
            <a:ext cx="3222054" cy="3891476"/>
          </a:xfrm>
          <a:prstGeom prst="rect">
            <a:avLst/>
          </a:prstGeom>
        </p:spPr>
      </p:pic>
    </p:spTree>
    <p:extLst>
      <p:ext uri="{BB962C8B-B14F-4D97-AF65-F5344CB8AC3E}">
        <p14:creationId xmlns:p14="http://schemas.microsoft.com/office/powerpoint/2010/main" val="35646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#2</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720272" cy="5350804"/>
          </a:xfrm>
        </p:spPr>
        <p:txBody>
          <a:bodyPr/>
          <a:lstStyle/>
          <a:p>
            <a:pPr marL="0" indent="0">
              <a:buNone/>
            </a:pPr>
            <a:r>
              <a:rPr lang="en-US" sz="2400" dirty="0"/>
              <a:t>Padmini is a CHW who works for a community-based organization that aims to improve quality of life for cancer survivors. As part of their program, Padmini conducts home visits to clients to better understand the challenges they face, connect them with resources, and provide companionship and care. Padmini is conducting an intake with Mrs. Prakash, an elderly woman who has survived both breast and ovarian cancer. Before their appointment, Padmini notes that Mrs. Prakash receives Meals on Wheels assistance, and makes a note to check to see if this is fulfilling her nutrition needs.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2640B9E2-F54E-453A-BB51-31029318132D}"/>
              </a:ext>
            </a:extLst>
          </p:cNvPr>
          <p:cNvPicPr>
            <a:picLocks noChangeAspect="1"/>
          </p:cNvPicPr>
          <p:nvPr/>
        </p:nvPicPr>
        <p:blipFill rotWithShape="1">
          <a:blip r:embed="rId4"/>
          <a:srcRect l="3611" t="8214" r="56806" b="8766"/>
          <a:stretch/>
        </p:blipFill>
        <p:spPr>
          <a:xfrm>
            <a:off x="634647" y="1688144"/>
            <a:ext cx="3154682" cy="3721742"/>
          </a:xfrm>
          <a:prstGeom prst="rect">
            <a:avLst/>
          </a:prstGeom>
        </p:spPr>
      </p:pic>
    </p:spTree>
    <p:extLst>
      <p:ext uri="{BB962C8B-B14F-4D97-AF65-F5344CB8AC3E}">
        <p14:creationId xmlns:p14="http://schemas.microsoft.com/office/powerpoint/2010/main" val="37881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#2</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720272" cy="5350804"/>
          </a:xfrm>
        </p:spPr>
        <p:txBody>
          <a:bodyPr/>
          <a:lstStyle/>
          <a:p>
            <a:pPr marL="0" indent="0">
              <a:buNone/>
            </a:pPr>
            <a:r>
              <a:rPr lang="en-US" sz="2400" dirty="0"/>
              <a:t>During their meeting, Padmini uses an intake form adapted from the </a:t>
            </a:r>
            <a:r>
              <a:rPr lang="en-US" sz="2400" dirty="0">
                <a:hlinkClick r:id="rId2"/>
              </a:rPr>
              <a:t>Health Leads Social Needs Screening Toolkit</a:t>
            </a:r>
            <a:r>
              <a:rPr lang="en-US" sz="2400" dirty="0"/>
              <a:t>. Mrs. Prakash confirms that she does receive mid-day meals from a Meals on Wheels program, but she also indicates that many of the meals contain beef or pork, neither of which she eats due to religious and health reasons. After some further conversation, Mrs. Prakash confides that she doesn’t want to make trouble and possibly lose that service. Padmini notes that Mrs. Prakash tires easily and is underweight, and that she has very little food in her house.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3"/>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4"/>
          <a:srcRect l="7552" t="7963" r="54487" b="4653"/>
          <a:stretch/>
        </p:blipFill>
        <p:spPr>
          <a:xfrm>
            <a:off x="770088" y="1879244"/>
            <a:ext cx="2807502" cy="3635292"/>
          </a:xfrm>
          <a:prstGeom prst="rect">
            <a:avLst/>
          </a:prstGeom>
        </p:spPr>
      </p:pic>
      <p:pic>
        <p:nvPicPr>
          <p:cNvPr id="15" name="Picture 14">
            <a:extLst>
              <a:ext uri="{FF2B5EF4-FFF2-40B4-BE49-F238E27FC236}">
                <a16:creationId xmlns:a16="http://schemas.microsoft.com/office/drawing/2014/main" id="{60DB1102-3719-4CB6-A0F5-3AE0EA477974}"/>
              </a:ext>
            </a:extLst>
          </p:cNvPr>
          <p:cNvPicPr>
            <a:picLocks noChangeAspect="1"/>
          </p:cNvPicPr>
          <p:nvPr/>
        </p:nvPicPr>
        <p:blipFill rotWithShape="1">
          <a:blip r:embed="rId5"/>
          <a:srcRect l="3611" t="8214" r="56806" b="8766"/>
          <a:stretch/>
        </p:blipFill>
        <p:spPr>
          <a:xfrm>
            <a:off x="634647" y="1688144"/>
            <a:ext cx="3154682" cy="3721742"/>
          </a:xfrm>
          <a:prstGeom prst="rect">
            <a:avLst/>
          </a:prstGeom>
        </p:spPr>
      </p:pic>
    </p:spTree>
    <p:extLst>
      <p:ext uri="{BB962C8B-B14F-4D97-AF65-F5344CB8AC3E}">
        <p14:creationId xmlns:p14="http://schemas.microsoft.com/office/powerpoint/2010/main" val="12083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#2</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720272" cy="5350804"/>
          </a:xfrm>
        </p:spPr>
        <p:txBody>
          <a:bodyPr/>
          <a:lstStyle/>
          <a:p>
            <a:pPr marL="0" indent="0">
              <a:buNone/>
            </a:pPr>
            <a:r>
              <a:rPr lang="en-US" sz="2400" dirty="0"/>
              <a:t>Padmini explains that Meals on Wheels offers different menus for different dietary needs, and that she will interface with them to shift to a vegetarian menu. In the meantime, Padmini goes to the grocery store and stocks Mrs. Prakash’s pantry with appropriate foods that she can easily prepare and eat. Mrs. Prakash is encouraged by this and agrees to work with Padmini on a new dietary plan.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C1E0EFC8-07D9-47A3-9682-D4460C9FF1E1}"/>
              </a:ext>
            </a:extLst>
          </p:cNvPr>
          <p:cNvPicPr>
            <a:picLocks noChangeAspect="1"/>
          </p:cNvPicPr>
          <p:nvPr/>
        </p:nvPicPr>
        <p:blipFill rotWithShape="1">
          <a:blip r:embed="rId4"/>
          <a:srcRect l="50000" t="8365" r="10417" b="7963"/>
          <a:stretch/>
        </p:blipFill>
        <p:spPr>
          <a:xfrm>
            <a:off x="655753" y="1809381"/>
            <a:ext cx="3116147" cy="3705155"/>
          </a:xfrm>
          <a:prstGeom prst="rect">
            <a:avLst/>
          </a:prstGeom>
        </p:spPr>
      </p:pic>
    </p:spTree>
    <p:extLst>
      <p:ext uri="{BB962C8B-B14F-4D97-AF65-F5344CB8AC3E}">
        <p14:creationId xmlns:p14="http://schemas.microsoft.com/office/powerpoint/2010/main" val="31876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79EE0C-F8C2-4313-A524-A0F5C6EEBD0E}"/>
              </a:ext>
            </a:extLst>
          </p:cNvPr>
          <p:cNvSpPr>
            <a:spLocks noGrp="1"/>
          </p:cNvSpPr>
          <p:nvPr>
            <p:ph type="title"/>
          </p:nvPr>
        </p:nvSpPr>
        <p:spPr/>
        <p:txBody>
          <a:bodyPr/>
          <a:lstStyle/>
          <a:p>
            <a:r>
              <a:rPr lang="en-US" dirty="0"/>
              <a:t>question</a:t>
            </a:r>
          </a:p>
        </p:txBody>
      </p:sp>
      <p:sp>
        <p:nvSpPr>
          <p:cNvPr id="10" name="Content Placeholder 9">
            <a:extLst>
              <a:ext uri="{FF2B5EF4-FFF2-40B4-BE49-F238E27FC236}">
                <a16:creationId xmlns:a16="http://schemas.microsoft.com/office/drawing/2014/main" id="{28237DE7-580B-4A50-9159-2AEEFDD250C2}"/>
              </a:ext>
            </a:extLst>
          </p:cNvPr>
          <p:cNvSpPr>
            <a:spLocks noGrp="1"/>
          </p:cNvSpPr>
          <p:nvPr>
            <p:ph sz="half" idx="1"/>
          </p:nvPr>
        </p:nvSpPr>
        <p:spPr/>
        <p:txBody>
          <a:bodyPr/>
          <a:lstStyle/>
          <a:p>
            <a:r>
              <a:rPr lang="en-US" dirty="0"/>
              <a:t>How does the short-term fix in these case studies (e.g. taxi costs, grocery costs) lead to sustainable solutions?</a:t>
            </a:r>
          </a:p>
          <a:p>
            <a:r>
              <a:rPr lang="en-US" dirty="0"/>
              <a:t>How does the short-term fix help build client trust? </a:t>
            </a:r>
          </a:p>
        </p:txBody>
      </p:sp>
    </p:spTree>
    <p:extLst>
      <p:ext uri="{BB962C8B-B14F-4D97-AF65-F5344CB8AC3E}">
        <p14:creationId xmlns:p14="http://schemas.microsoft.com/office/powerpoint/2010/main" val="34014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B719-BE79-4D08-B6E8-128DD4617039}"/>
              </a:ext>
            </a:extLst>
          </p:cNvPr>
          <p:cNvSpPr>
            <a:spLocks noGrp="1"/>
          </p:cNvSpPr>
          <p:nvPr>
            <p:ph type="title"/>
          </p:nvPr>
        </p:nvSpPr>
        <p:spPr/>
        <p:txBody>
          <a:bodyPr/>
          <a:lstStyle/>
          <a:p>
            <a:r>
              <a:rPr lang="en-US" dirty="0"/>
              <a:t>Discretionary funds</a:t>
            </a:r>
          </a:p>
        </p:txBody>
      </p:sp>
      <p:sp>
        <p:nvSpPr>
          <p:cNvPr id="3" name="Content Placeholder 2">
            <a:extLst>
              <a:ext uri="{FF2B5EF4-FFF2-40B4-BE49-F238E27FC236}">
                <a16:creationId xmlns:a16="http://schemas.microsoft.com/office/drawing/2014/main" id="{CC6CF584-737F-449D-AE98-4025D5878BF3}"/>
              </a:ext>
            </a:extLst>
          </p:cNvPr>
          <p:cNvSpPr>
            <a:spLocks noGrp="1"/>
          </p:cNvSpPr>
          <p:nvPr>
            <p:ph sz="half" idx="1"/>
          </p:nvPr>
        </p:nvSpPr>
        <p:spPr/>
        <p:txBody>
          <a:bodyPr/>
          <a:lstStyle/>
          <a:p>
            <a:r>
              <a:rPr lang="en-US" sz="4000" dirty="0"/>
              <a:t>U-POWER urges employers to establish small discretionary funds for CHWs to be used for transportation, food, and shelter</a:t>
            </a:r>
          </a:p>
          <a:p>
            <a:endParaRPr lang="en-US" sz="4000" dirty="0"/>
          </a:p>
          <a:p>
            <a:r>
              <a:rPr lang="en-US" sz="4000" dirty="0"/>
              <a:t>If the project is grant-funded, this cost can be pre-approved by the funder</a:t>
            </a:r>
          </a:p>
        </p:txBody>
      </p:sp>
    </p:spTree>
    <p:extLst>
      <p:ext uri="{BB962C8B-B14F-4D97-AF65-F5344CB8AC3E}">
        <p14:creationId xmlns:p14="http://schemas.microsoft.com/office/powerpoint/2010/main" val="106673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4ECE-B768-466B-8980-B2CA4D16470B}"/>
              </a:ext>
            </a:extLst>
          </p:cNvPr>
          <p:cNvSpPr>
            <a:spLocks noGrp="1"/>
          </p:cNvSpPr>
          <p:nvPr>
            <p:ph type="title"/>
          </p:nvPr>
        </p:nvSpPr>
        <p:spPr/>
        <p:txBody>
          <a:bodyPr/>
          <a:lstStyle/>
          <a:p>
            <a:r>
              <a:rPr lang="en-US" dirty="0"/>
              <a:t>principles in practice</a:t>
            </a:r>
          </a:p>
        </p:txBody>
      </p:sp>
      <p:sp>
        <p:nvSpPr>
          <p:cNvPr id="3" name="Content Placeholder 2">
            <a:extLst>
              <a:ext uri="{FF2B5EF4-FFF2-40B4-BE49-F238E27FC236}">
                <a16:creationId xmlns:a16="http://schemas.microsoft.com/office/drawing/2014/main" id="{EFE820E0-263A-40B8-9148-40B4AD35A39B}"/>
              </a:ext>
            </a:extLst>
          </p:cNvPr>
          <p:cNvSpPr>
            <a:spLocks noGrp="1"/>
          </p:cNvSpPr>
          <p:nvPr>
            <p:ph sz="half" idx="1"/>
          </p:nvPr>
        </p:nvSpPr>
        <p:spPr/>
        <p:txBody>
          <a:bodyPr/>
          <a:lstStyle/>
          <a:p>
            <a:r>
              <a:rPr lang="en-US" sz="4000" dirty="0"/>
              <a:t>Best practices for community-engaged work can conflict with organizational norms</a:t>
            </a:r>
          </a:p>
          <a:p>
            <a:endParaRPr lang="en-US" sz="4000" dirty="0"/>
          </a:p>
          <a:p>
            <a:r>
              <a:rPr lang="en-US" sz="4000" dirty="0"/>
              <a:t>Organizations new to CHW work should explore what their norms are, why they are in place, and if there is any space for change</a:t>
            </a:r>
          </a:p>
        </p:txBody>
      </p:sp>
    </p:spTree>
    <p:extLst>
      <p:ext uri="{BB962C8B-B14F-4D97-AF65-F5344CB8AC3E}">
        <p14:creationId xmlns:p14="http://schemas.microsoft.com/office/powerpoint/2010/main" val="208023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1C2C"/>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90BC293-C94B-49A5-B468-55B1D8422BF8}"/>
              </a:ext>
            </a:extLst>
          </p:cNvPr>
          <p:cNvSpPr txBox="1">
            <a:spLocks/>
          </p:cNvSpPr>
          <p:nvPr/>
        </p:nvSpPr>
        <p:spPr>
          <a:xfrm>
            <a:off x="329183" y="590075"/>
            <a:ext cx="10363201" cy="147702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marL="0" indent="0" algn="ctr">
              <a:buNone/>
            </a:pPr>
            <a:r>
              <a:rPr lang="en-US" sz="3600" dirty="0">
                <a:solidFill>
                  <a:schemeClr val="bg1"/>
                </a:solidFill>
              </a:rPr>
              <a:t>Revised norm #3: CHWs recognize that navigating systems in order to obtain needed resources and services can take time and leave individuals who are vulnerable without access to immediate, urgent needs.</a:t>
            </a:r>
          </a:p>
          <a:p>
            <a:pPr marL="0" indent="0" algn="ctr">
              <a:buNone/>
            </a:pPr>
            <a:r>
              <a:rPr lang="en-US" sz="3600" dirty="0">
                <a:solidFill>
                  <a:schemeClr val="bg1"/>
                </a:solidFill>
              </a:rPr>
              <a:t> </a:t>
            </a:r>
          </a:p>
          <a:p>
            <a:pPr marL="0" indent="0" algn="ctr">
              <a:buNone/>
            </a:pPr>
            <a:r>
              <a:rPr lang="en-US" sz="3600" dirty="0">
                <a:solidFill>
                  <a:schemeClr val="bg1"/>
                </a:solidFill>
              </a:rPr>
              <a:t>Obtaining short-term fixes such as a motel voucher or groceries for the next week is a key part of CHW success, as it sustains clients in the short-term, builds trust, and provides clients with resources to encourage self-care and self-advocacy.   </a:t>
            </a:r>
            <a:r>
              <a:rPr lang="en-US" dirty="0"/>
              <a:t> </a:t>
            </a:r>
          </a:p>
          <a:p>
            <a:pPr algn="ctr"/>
            <a:endParaRPr lang="en-US" dirty="0"/>
          </a:p>
          <a:p>
            <a:pPr marL="0" indent="0" algn="ctr">
              <a:buNone/>
            </a:pPr>
            <a:r>
              <a:rPr lang="en-US" sz="4000" dirty="0">
                <a:solidFill>
                  <a:schemeClr val="bg1"/>
                </a:solidFill>
              </a:rPr>
              <a:t> </a:t>
            </a:r>
          </a:p>
        </p:txBody>
      </p:sp>
    </p:spTree>
    <p:extLst>
      <p:ext uri="{BB962C8B-B14F-4D97-AF65-F5344CB8AC3E}">
        <p14:creationId xmlns:p14="http://schemas.microsoft.com/office/powerpoint/2010/main" val="4646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DFD381-53C7-4BEC-A2A0-0B6BA84BEEF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2EBBC8D8-269A-4E65-A72D-AB80F8BA72A4}"/>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156B622D-145C-42F4-A8B8-A5AA1D7B9B1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03BAF22-43A4-46CF-876D-D38F25384F63}"/>
              </a:ext>
            </a:extLst>
          </p:cNvPr>
          <p:cNvSpPr>
            <a:spLocks noGrp="1"/>
          </p:cNvSpPr>
          <p:nvPr>
            <p:ph type="body" sz="quarter" idx="10"/>
          </p:nvPr>
        </p:nvSpPr>
        <p:spPr>
          <a:xfrm>
            <a:off x="1342071" y="1465326"/>
            <a:ext cx="8288657" cy="3106674"/>
          </a:xfrm>
        </p:spPr>
        <p:txBody>
          <a:bodyPr/>
          <a:lstStyle/>
          <a:p>
            <a:r>
              <a:rPr lang="en-US" baseline="30000" dirty="0"/>
              <a:t>Norm #4: Employees must maintain strict professional boundaries with clients.</a:t>
            </a:r>
          </a:p>
        </p:txBody>
      </p:sp>
    </p:spTree>
    <p:extLst>
      <p:ext uri="{BB962C8B-B14F-4D97-AF65-F5344CB8AC3E}">
        <p14:creationId xmlns:p14="http://schemas.microsoft.com/office/powerpoint/2010/main" val="29519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A706F-6274-4F6B-A9D2-D2B0855B383A}"/>
              </a:ext>
            </a:extLst>
          </p:cNvPr>
          <p:cNvSpPr>
            <a:spLocks noGrp="1"/>
          </p:cNvSpPr>
          <p:nvPr>
            <p:ph type="title"/>
          </p:nvPr>
        </p:nvSpPr>
        <p:spPr/>
        <p:txBody>
          <a:bodyPr/>
          <a:lstStyle/>
          <a:p>
            <a:r>
              <a:rPr lang="en-US" dirty="0"/>
              <a:t>Professional boundaries</a:t>
            </a:r>
          </a:p>
        </p:txBody>
      </p:sp>
      <p:sp>
        <p:nvSpPr>
          <p:cNvPr id="7" name="Content Placeholder 6">
            <a:extLst>
              <a:ext uri="{FF2B5EF4-FFF2-40B4-BE49-F238E27FC236}">
                <a16:creationId xmlns:a16="http://schemas.microsoft.com/office/drawing/2014/main" id="{581394A9-F2BF-4405-8A22-8E1B338679BB}"/>
              </a:ext>
            </a:extLst>
          </p:cNvPr>
          <p:cNvSpPr>
            <a:spLocks noGrp="1"/>
          </p:cNvSpPr>
          <p:nvPr>
            <p:ph sz="half" idx="1"/>
          </p:nvPr>
        </p:nvSpPr>
        <p:spPr/>
        <p:txBody>
          <a:bodyPr/>
          <a:lstStyle/>
          <a:p>
            <a:r>
              <a:rPr lang="en-US" dirty="0"/>
              <a:t>Professional boundaries are seen as key to maintaining therapeutic relationships</a:t>
            </a:r>
          </a:p>
          <a:p>
            <a:endParaRPr lang="en-US" dirty="0"/>
          </a:p>
          <a:p>
            <a:r>
              <a:rPr lang="en-US" dirty="0"/>
              <a:t>CHWs may see professional boundaries differently– and for good reason</a:t>
            </a:r>
          </a:p>
        </p:txBody>
      </p:sp>
    </p:spTree>
    <p:extLst>
      <p:ext uri="{BB962C8B-B14F-4D97-AF65-F5344CB8AC3E}">
        <p14:creationId xmlns:p14="http://schemas.microsoft.com/office/powerpoint/2010/main" val="7792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EF63-1365-4670-8FDA-77927DF043A7}"/>
              </a:ext>
            </a:extLst>
          </p:cNvPr>
          <p:cNvSpPr>
            <a:spLocks noGrp="1"/>
          </p:cNvSpPr>
          <p:nvPr>
            <p:ph type="title"/>
          </p:nvPr>
        </p:nvSpPr>
        <p:spPr/>
        <p:txBody>
          <a:bodyPr/>
          <a:lstStyle/>
          <a:p>
            <a:r>
              <a:rPr lang="en-US" dirty="0"/>
              <a:t>Nature of </a:t>
            </a:r>
            <a:r>
              <a:rPr lang="en-US" dirty="0" err="1"/>
              <a:t>chw</a:t>
            </a:r>
            <a:r>
              <a:rPr lang="en-US" dirty="0"/>
              <a:t> work</a:t>
            </a:r>
          </a:p>
        </p:txBody>
      </p:sp>
      <p:sp>
        <p:nvSpPr>
          <p:cNvPr id="3" name="Content Placeholder 2">
            <a:extLst>
              <a:ext uri="{FF2B5EF4-FFF2-40B4-BE49-F238E27FC236}">
                <a16:creationId xmlns:a16="http://schemas.microsoft.com/office/drawing/2014/main" id="{5E647B04-4BE1-4738-A767-F53CA5CEA326}"/>
              </a:ext>
            </a:extLst>
          </p:cNvPr>
          <p:cNvSpPr>
            <a:spLocks noGrp="1"/>
          </p:cNvSpPr>
          <p:nvPr>
            <p:ph sz="half" idx="1"/>
          </p:nvPr>
        </p:nvSpPr>
        <p:spPr/>
        <p:txBody>
          <a:bodyPr/>
          <a:lstStyle/>
          <a:p>
            <a:r>
              <a:rPr lang="en-US" sz="4000" dirty="0"/>
              <a:t>Clients who have had negative experiences in the past may rely on CHWs to access services</a:t>
            </a:r>
          </a:p>
          <a:p>
            <a:endParaRPr lang="en-US" sz="4000" dirty="0"/>
          </a:p>
          <a:p>
            <a:r>
              <a:rPr lang="en-US" sz="4000" dirty="0"/>
              <a:t>But CHWs need professional boundaries to protect their health</a:t>
            </a:r>
          </a:p>
          <a:p>
            <a:pPr lvl="1"/>
            <a:r>
              <a:rPr lang="en-US" sz="3360" dirty="0"/>
              <a:t>CHWs may feel their work is a calling first and career second </a:t>
            </a:r>
          </a:p>
          <a:p>
            <a:endParaRPr lang="en-US" sz="4000" dirty="0"/>
          </a:p>
        </p:txBody>
      </p:sp>
    </p:spTree>
    <p:extLst>
      <p:ext uri="{BB962C8B-B14F-4D97-AF65-F5344CB8AC3E}">
        <p14:creationId xmlns:p14="http://schemas.microsoft.com/office/powerpoint/2010/main" val="36119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7DC-214E-40C9-AECF-C56047CF59E1}"/>
              </a:ext>
            </a:extLst>
          </p:cNvPr>
          <p:cNvSpPr>
            <a:spLocks noGrp="1"/>
          </p:cNvSpPr>
          <p:nvPr>
            <p:ph type="title"/>
          </p:nvPr>
        </p:nvSpPr>
        <p:spPr/>
        <p:txBody>
          <a:bodyPr/>
          <a:lstStyle/>
          <a:p>
            <a:r>
              <a:rPr lang="en-US" dirty="0"/>
              <a:t>Client-</a:t>
            </a:r>
            <a:r>
              <a:rPr lang="en-US" dirty="0" err="1"/>
              <a:t>chw</a:t>
            </a:r>
            <a:r>
              <a:rPr lang="en-US" dirty="0"/>
              <a:t> relationship</a:t>
            </a:r>
          </a:p>
        </p:txBody>
      </p:sp>
      <p:sp>
        <p:nvSpPr>
          <p:cNvPr id="3" name="Content Placeholder 2">
            <a:extLst>
              <a:ext uri="{FF2B5EF4-FFF2-40B4-BE49-F238E27FC236}">
                <a16:creationId xmlns:a16="http://schemas.microsoft.com/office/drawing/2014/main" id="{97793661-82A6-4DD5-AF76-52639276CB9F}"/>
              </a:ext>
            </a:extLst>
          </p:cNvPr>
          <p:cNvSpPr>
            <a:spLocks noGrp="1"/>
          </p:cNvSpPr>
          <p:nvPr>
            <p:ph sz="half" idx="1"/>
          </p:nvPr>
        </p:nvSpPr>
        <p:spPr/>
        <p:txBody>
          <a:bodyPr/>
          <a:lstStyle/>
          <a:p>
            <a:r>
              <a:rPr lang="en-US" sz="4400" dirty="0"/>
              <a:t>CHW work is often highly intimate</a:t>
            </a:r>
          </a:p>
          <a:p>
            <a:pPr lvl="1"/>
            <a:r>
              <a:rPr lang="en-US" sz="3600" dirty="0"/>
              <a:t>Connection with client rests on shared experiences and identities</a:t>
            </a:r>
          </a:p>
          <a:p>
            <a:pPr lvl="1"/>
            <a:r>
              <a:rPr lang="en-US" sz="3600" dirty="0"/>
              <a:t>Interpersonal bonds between CHWs and clients can be vital</a:t>
            </a:r>
          </a:p>
          <a:p>
            <a:endParaRPr lang="en-US" sz="4400" dirty="0"/>
          </a:p>
        </p:txBody>
      </p:sp>
    </p:spTree>
    <p:extLst>
      <p:ext uri="{BB962C8B-B14F-4D97-AF65-F5344CB8AC3E}">
        <p14:creationId xmlns:p14="http://schemas.microsoft.com/office/powerpoint/2010/main" val="37561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3979240" y="1748015"/>
            <a:ext cx="6720272" cy="5350804"/>
          </a:xfrm>
        </p:spPr>
        <p:txBody>
          <a:bodyPr/>
          <a:lstStyle/>
          <a:p>
            <a:pPr marL="0" indent="0">
              <a:buNone/>
            </a:pPr>
            <a:r>
              <a:rPr lang="en-US" sz="2400" dirty="0"/>
              <a:t>Julia is a CHW who conducts outreach on behalf of a local organization that offers health, social, and legal services to her community. Julia met Gabby, a mother of two, several months ago when Gabby requested help with communicating with her landlord to get the heat repaired. During the screening process, Julia went through the </a:t>
            </a:r>
            <a:r>
              <a:rPr lang="en-US" sz="2400" dirty="0">
                <a:hlinkClick r:id="rId2"/>
              </a:rPr>
              <a:t>Social Needs Screening Tool from the American Academy of Family Physicians</a:t>
            </a:r>
            <a:r>
              <a:rPr lang="en-US" sz="2400" dirty="0"/>
              <a:t> with Gabby to discuss any other problems that she had with her apartment or otherwise.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3"/>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4"/>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C1E0EFC8-07D9-47A3-9682-D4460C9FF1E1}"/>
              </a:ext>
            </a:extLst>
          </p:cNvPr>
          <p:cNvPicPr>
            <a:picLocks noChangeAspect="1"/>
          </p:cNvPicPr>
          <p:nvPr/>
        </p:nvPicPr>
        <p:blipFill rotWithShape="1">
          <a:blip r:embed="rId5"/>
          <a:srcRect l="50000" t="8365" r="10417" b="7963"/>
          <a:stretch/>
        </p:blipFill>
        <p:spPr>
          <a:xfrm>
            <a:off x="655753" y="1809381"/>
            <a:ext cx="3116147" cy="3705155"/>
          </a:xfrm>
          <a:prstGeom prst="rect">
            <a:avLst/>
          </a:prstGeom>
        </p:spPr>
      </p:pic>
      <p:pic>
        <p:nvPicPr>
          <p:cNvPr id="4" name="Picture 3">
            <a:extLst>
              <a:ext uri="{FF2B5EF4-FFF2-40B4-BE49-F238E27FC236}">
                <a16:creationId xmlns:a16="http://schemas.microsoft.com/office/drawing/2014/main" id="{52C8281B-EF1C-4DD1-B161-48FEB5560312}"/>
              </a:ext>
            </a:extLst>
          </p:cNvPr>
          <p:cNvPicPr>
            <a:picLocks noChangeAspect="1"/>
          </p:cNvPicPr>
          <p:nvPr/>
        </p:nvPicPr>
        <p:blipFill rotWithShape="1">
          <a:blip r:embed="rId6"/>
          <a:srcRect l="7552" t="7592" r="51771" b="8417"/>
          <a:stretch/>
        </p:blipFill>
        <p:spPr>
          <a:xfrm>
            <a:off x="562747" y="1639676"/>
            <a:ext cx="3302158" cy="3835294"/>
          </a:xfrm>
          <a:prstGeom prst="rect">
            <a:avLst/>
          </a:prstGeom>
        </p:spPr>
      </p:pic>
    </p:spTree>
    <p:extLst>
      <p:ext uri="{BB962C8B-B14F-4D97-AF65-F5344CB8AC3E}">
        <p14:creationId xmlns:p14="http://schemas.microsoft.com/office/powerpoint/2010/main" val="28298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33758" y="1740982"/>
            <a:ext cx="6720272" cy="5350804"/>
          </a:xfrm>
        </p:spPr>
        <p:txBody>
          <a:bodyPr/>
          <a:lstStyle/>
          <a:p>
            <a:pPr marL="0" indent="0">
              <a:buNone/>
            </a:pPr>
            <a:r>
              <a:rPr lang="en-US" sz="2400" dirty="0"/>
              <a:t>Later on in the meeting, Julia asked additional questions from the screening tool to see if Gabby needed assistance with finances or personal safety. Gabby indicated that someone in her family sometimes insulted and physically hurt her, but declined to go into more detail. </a:t>
            </a:r>
          </a:p>
          <a:p>
            <a:pPr marL="0" indent="0">
              <a:buNone/>
            </a:pPr>
            <a:endParaRPr lang="en-US" sz="2400" dirty="0"/>
          </a:p>
          <a:p>
            <a:pPr marL="0" indent="0">
              <a:buNone/>
            </a:pPr>
            <a:r>
              <a:rPr lang="en-US" sz="2400" dirty="0"/>
              <a:t>Over the course of having Gabby’s apartment repaired, however, Gabby confided that her relationship with her partner sometimes turned verbally and physically abusive.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C1E0EFC8-07D9-47A3-9682-D4460C9FF1E1}"/>
              </a:ext>
            </a:extLst>
          </p:cNvPr>
          <p:cNvPicPr>
            <a:picLocks noChangeAspect="1"/>
          </p:cNvPicPr>
          <p:nvPr/>
        </p:nvPicPr>
        <p:blipFill rotWithShape="1">
          <a:blip r:embed="rId4"/>
          <a:srcRect l="50000" t="8365" r="10417" b="7963"/>
          <a:stretch/>
        </p:blipFill>
        <p:spPr>
          <a:xfrm>
            <a:off x="655753" y="1809381"/>
            <a:ext cx="3116147" cy="3705155"/>
          </a:xfrm>
          <a:prstGeom prst="rect">
            <a:avLst/>
          </a:prstGeom>
        </p:spPr>
      </p:pic>
      <p:pic>
        <p:nvPicPr>
          <p:cNvPr id="4" name="Picture 3">
            <a:extLst>
              <a:ext uri="{FF2B5EF4-FFF2-40B4-BE49-F238E27FC236}">
                <a16:creationId xmlns:a16="http://schemas.microsoft.com/office/drawing/2014/main" id="{52C8281B-EF1C-4DD1-B161-48FEB5560312}"/>
              </a:ext>
            </a:extLst>
          </p:cNvPr>
          <p:cNvPicPr>
            <a:picLocks noChangeAspect="1"/>
          </p:cNvPicPr>
          <p:nvPr/>
        </p:nvPicPr>
        <p:blipFill rotWithShape="1">
          <a:blip r:embed="rId5"/>
          <a:srcRect l="7552" t="7592" r="51771" b="8417"/>
          <a:stretch/>
        </p:blipFill>
        <p:spPr>
          <a:xfrm>
            <a:off x="562747" y="1639676"/>
            <a:ext cx="3302158" cy="3835294"/>
          </a:xfrm>
          <a:prstGeom prst="rect">
            <a:avLst/>
          </a:prstGeom>
        </p:spPr>
      </p:pic>
      <p:pic>
        <p:nvPicPr>
          <p:cNvPr id="13" name="Picture 12">
            <a:extLst>
              <a:ext uri="{FF2B5EF4-FFF2-40B4-BE49-F238E27FC236}">
                <a16:creationId xmlns:a16="http://schemas.microsoft.com/office/drawing/2014/main" id="{4F7940CF-F179-42ED-8091-E0813CC058C5}"/>
              </a:ext>
            </a:extLst>
          </p:cNvPr>
          <p:cNvPicPr>
            <a:picLocks noChangeAspect="1"/>
          </p:cNvPicPr>
          <p:nvPr/>
        </p:nvPicPr>
        <p:blipFill rotWithShape="1">
          <a:blip r:embed="rId5"/>
          <a:srcRect l="51944" t="7430" r="4301" b="8580"/>
          <a:stretch/>
        </p:blipFill>
        <p:spPr>
          <a:xfrm>
            <a:off x="526835" y="1639676"/>
            <a:ext cx="3552040" cy="3835294"/>
          </a:xfrm>
          <a:prstGeom prst="rect">
            <a:avLst/>
          </a:prstGeom>
        </p:spPr>
      </p:pic>
    </p:spTree>
    <p:extLst>
      <p:ext uri="{BB962C8B-B14F-4D97-AF65-F5344CB8AC3E}">
        <p14:creationId xmlns:p14="http://schemas.microsoft.com/office/powerpoint/2010/main" val="298963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3979240" y="1639676"/>
            <a:ext cx="6810680" cy="5350804"/>
          </a:xfrm>
        </p:spPr>
        <p:txBody>
          <a:bodyPr/>
          <a:lstStyle/>
          <a:p>
            <a:pPr marL="0" indent="0">
              <a:buNone/>
            </a:pPr>
            <a:r>
              <a:rPr lang="en-US" sz="2400" dirty="0"/>
              <a:t>Julia begins regularly texting Gabby to check in on her, and Gabby tells her that she is grateful for Julia’s care. This culminates in Gabby calling Julia at two a.m. to tell her that Gabby’s partner brought home a gun and threatened to kill her and the children. When her partner fell asleep, Gabby took the children and fled. Julia comes to pick her up at a convenience store and brings her to a motel where they can stay. She also purchases a few necessities that will help them get through the next few days. Gabby tells Julia that she would not have been able to leave without knowing Julia would support her. </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1026" t="15304" r="23511" b="14524"/>
          <a:stretch/>
        </p:blipFill>
        <p:spPr>
          <a:xfrm>
            <a:off x="393895" y="1843359"/>
            <a:ext cx="3461393" cy="3671177"/>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91B2DB32-C5E9-4CD4-9E14-9F0A26B0E823}"/>
              </a:ext>
            </a:extLst>
          </p:cNvPr>
          <p:cNvPicPr>
            <a:picLocks noChangeAspect="1"/>
          </p:cNvPicPr>
          <p:nvPr/>
        </p:nvPicPr>
        <p:blipFill rotWithShape="1">
          <a:blip r:embed="rId3"/>
          <a:srcRect l="7552" t="7963" r="54487" b="4653"/>
          <a:stretch/>
        </p:blipFill>
        <p:spPr>
          <a:xfrm>
            <a:off x="770088" y="1879244"/>
            <a:ext cx="2807502" cy="3635292"/>
          </a:xfrm>
          <a:prstGeom prst="rect">
            <a:avLst/>
          </a:prstGeom>
        </p:spPr>
      </p:pic>
      <p:pic>
        <p:nvPicPr>
          <p:cNvPr id="11" name="Picture 10">
            <a:extLst>
              <a:ext uri="{FF2B5EF4-FFF2-40B4-BE49-F238E27FC236}">
                <a16:creationId xmlns:a16="http://schemas.microsoft.com/office/drawing/2014/main" id="{C1E0EFC8-07D9-47A3-9682-D4460C9FF1E1}"/>
              </a:ext>
            </a:extLst>
          </p:cNvPr>
          <p:cNvPicPr>
            <a:picLocks noChangeAspect="1"/>
          </p:cNvPicPr>
          <p:nvPr/>
        </p:nvPicPr>
        <p:blipFill rotWithShape="1">
          <a:blip r:embed="rId4"/>
          <a:srcRect l="50000" t="8365" r="10417" b="7963"/>
          <a:stretch/>
        </p:blipFill>
        <p:spPr>
          <a:xfrm>
            <a:off x="655753" y="1809381"/>
            <a:ext cx="3116147" cy="3705155"/>
          </a:xfrm>
          <a:prstGeom prst="rect">
            <a:avLst/>
          </a:prstGeom>
        </p:spPr>
      </p:pic>
      <p:pic>
        <p:nvPicPr>
          <p:cNvPr id="4" name="Picture 3">
            <a:extLst>
              <a:ext uri="{FF2B5EF4-FFF2-40B4-BE49-F238E27FC236}">
                <a16:creationId xmlns:a16="http://schemas.microsoft.com/office/drawing/2014/main" id="{52C8281B-EF1C-4DD1-B161-48FEB5560312}"/>
              </a:ext>
            </a:extLst>
          </p:cNvPr>
          <p:cNvPicPr>
            <a:picLocks noChangeAspect="1"/>
          </p:cNvPicPr>
          <p:nvPr/>
        </p:nvPicPr>
        <p:blipFill rotWithShape="1">
          <a:blip r:embed="rId5"/>
          <a:srcRect l="7552" t="7592" r="51771" b="8417"/>
          <a:stretch/>
        </p:blipFill>
        <p:spPr>
          <a:xfrm>
            <a:off x="562747" y="1639676"/>
            <a:ext cx="3302158" cy="3835294"/>
          </a:xfrm>
          <a:prstGeom prst="rect">
            <a:avLst/>
          </a:prstGeom>
        </p:spPr>
      </p:pic>
    </p:spTree>
    <p:extLst>
      <p:ext uri="{BB962C8B-B14F-4D97-AF65-F5344CB8AC3E}">
        <p14:creationId xmlns:p14="http://schemas.microsoft.com/office/powerpoint/2010/main" val="16780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79EE0C-F8C2-4313-A524-A0F5C6EEBD0E}"/>
              </a:ext>
            </a:extLst>
          </p:cNvPr>
          <p:cNvSpPr>
            <a:spLocks noGrp="1"/>
          </p:cNvSpPr>
          <p:nvPr>
            <p:ph type="title"/>
          </p:nvPr>
        </p:nvSpPr>
        <p:spPr/>
        <p:txBody>
          <a:bodyPr/>
          <a:lstStyle/>
          <a:p>
            <a:r>
              <a:rPr lang="en-US" dirty="0"/>
              <a:t>question</a:t>
            </a:r>
          </a:p>
        </p:txBody>
      </p:sp>
      <p:sp>
        <p:nvSpPr>
          <p:cNvPr id="10" name="Content Placeholder 9">
            <a:extLst>
              <a:ext uri="{FF2B5EF4-FFF2-40B4-BE49-F238E27FC236}">
                <a16:creationId xmlns:a16="http://schemas.microsoft.com/office/drawing/2014/main" id="{28237DE7-580B-4A50-9159-2AEEFDD250C2}"/>
              </a:ext>
            </a:extLst>
          </p:cNvPr>
          <p:cNvSpPr>
            <a:spLocks noGrp="1"/>
          </p:cNvSpPr>
          <p:nvPr>
            <p:ph sz="half" idx="1"/>
          </p:nvPr>
        </p:nvSpPr>
        <p:spPr/>
        <p:txBody>
          <a:bodyPr/>
          <a:lstStyle/>
          <a:p>
            <a:r>
              <a:rPr lang="en-US" sz="4000" dirty="0"/>
              <a:t>How was the relationship between Julia and Gabby critical to getting Gabby and her children to safety?</a:t>
            </a:r>
          </a:p>
          <a:p>
            <a:pPr marL="0" indent="0">
              <a:buNone/>
            </a:pPr>
            <a:r>
              <a:rPr lang="en-US" sz="4000" dirty="0"/>
              <a:t> </a:t>
            </a:r>
          </a:p>
          <a:p>
            <a:r>
              <a:rPr lang="en-US" sz="4000" dirty="0"/>
              <a:t>How could an employer help protect Julia’s work-life balance without harming her connection with clients?</a:t>
            </a:r>
          </a:p>
        </p:txBody>
      </p:sp>
    </p:spTree>
    <p:extLst>
      <p:ext uri="{BB962C8B-B14F-4D97-AF65-F5344CB8AC3E}">
        <p14:creationId xmlns:p14="http://schemas.microsoft.com/office/powerpoint/2010/main" val="2632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87BA-A3A8-44F9-B165-17BC7CE94A54}"/>
              </a:ext>
            </a:extLst>
          </p:cNvPr>
          <p:cNvSpPr>
            <a:spLocks noGrp="1"/>
          </p:cNvSpPr>
          <p:nvPr>
            <p:ph type="title"/>
          </p:nvPr>
        </p:nvSpPr>
        <p:spPr/>
        <p:txBody>
          <a:bodyPr/>
          <a:lstStyle/>
          <a:p>
            <a:r>
              <a:rPr lang="en-US" dirty="0"/>
              <a:t>boundaries</a:t>
            </a:r>
          </a:p>
        </p:txBody>
      </p:sp>
      <p:sp>
        <p:nvSpPr>
          <p:cNvPr id="3" name="Content Placeholder 2">
            <a:extLst>
              <a:ext uri="{FF2B5EF4-FFF2-40B4-BE49-F238E27FC236}">
                <a16:creationId xmlns:a16="http://schemas.microsoft.com/office/drawing/2014/main" id="{004CA555-978F-4A26-B063-CAECDF861F6C}"/>
              </a:ext>
            </a:extLst>
          </p:cNvPr>
          <p:cNvSpPr>
            <a:spLocks noGrp="1"/>
          </p:cNvSpPr>
          <p:nvPr>
            <p:ph sz="half" idx="1"/>
          </p:nvPr>
        </p:nvSpPr>
        <p:spPr/>
        <p:txBody>
          <a:bodyPr/>
          <a:lstStyle/>
          <a:p>
            <a:r>
              <a:rPr lang="en-US" sz="3600" dirty="0"/>
              <a:t>Clients may come to feel personally indebted to CHWs, which can lead to power imbalances</a:t>
            </a:r>
          </a:p>
          <a:p>
            <a:pPr lvl="1"/>
            <a:r>
              <a:rPr lang="en-US" sz="3200" dirty="0"/>
              <a:t>Some sort of boundary is necessary to protect client and CHW</a:t>
            </a:r>
          </a:p>
          <a:p>
            <a:endParaRPr lang="en-US" sz="3600" dirty="0"/>
          </a:p>
          <a:p>
            <a:r>
              <a:rPr lang="en-US" sz="3600" dirty="0"/>
              <a:t>CHWs (especially new CHWs) may need support in identifying and setting boundaries</a:t>
            </a:r>
          </a:p>
        </p:txBody>
      </p:sp>
    </p:spTree>
    <p:extLst>
      <p:ext uri="{BB962C8B-B14F-4D97-AF65-F5344CB8AC3E}">
        <p14:creationId xmlns:p14="http://schemas.microsoft.com/office/powerpoint/2010/main" val="5327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5372-0646-46FC-96A5-60E07C2BE70D}"/>
              </a:ext>
            </a:extLst>
          </p:cNvPr>
          <p:cNvSpPr>
            <a:spLocks noGrp="1"/>
          </p:cNvSpPr>
          <p:nvPr>
            <p:ph type="title"/>
          </p:nvPr>
        </p:nvSpPr>
        <p:spPr/>
        <p:txBody>
          <a:bodyPr/>
          <a:lstStyle/>
          <a:p>
            <a:r>
              <a:rPr lang="en-US" dirty="0"/>
              <a:t>Wait, what are norms?</a:t>
            </a:r>
          </a:p>
        </p:txBody>
      </p:sp>
      <p:sp>
        <p:nvSpPr>
          <p:cNvPr id="3" name="Content Placeholder 2">
            <a:extLst>
              <a:ext uri="{FF2B5EF4-FFF2-40B4-BE49-F238E27FC236}">
                <a16:creationId xmlns:a16="http://schemas.microsoft.com/office/drawing/2014/main" id="{75146C3B-188C-4B25-912B-962B3421156D}"/>
              </a:ext>
            </a:extLst>
          </p:cNvPr>
          <p:cNvSpPr>
            <a:spLocks noGrp="1"/>
          </p:cNvSpPr>
          <p:nvPr>
            <p:ph sz="half" idx="1"/>
          </p:nvPr>
        </p:nvSpPr>
        <p:spPr/>
        <p:txBody>
          <a:bodyPr/>
          <a:lstStyle/>
          <a:p>
            <a:r>
              <a:rPr lang="en-US" dirty="0"/>
              <a:t>Rules and/or guidelines defining acceptable behavior</a:t>
            </a:r>
          </a:p>
          <a:p>
            <a:pPr lvl="1"/>
            <a:r>
              <a:rPr lang="en-US" dirty="0"/>
              <a:t>Sometimes defined in employee handbooks</a:t>
            </a:r>
          </a:p>
          <a:p>
            <a:pPr lvl="1"/>
            <a:r>
              <a:rPr lang="en-US" dirty="0"/>
              <a:t>More often than not, they are </a:t>
            </a:r>
            <a:r>
              <a:rPr lang="en-US" b="1" dirty="0"/>
              <a:t>unspoken </a:t>
            </a:r>
            <a:endParaRPr lang="en-US" dirty="0"/>
          </a:p>
        </p:txBody>
      </p:sp>
    </p:spTree>
    <p:extLst>
      <p:ext uri="{BB962C8B-B14F-4D97-AF65-F5344CB8AC3E}">
        <p14:creationId xmlns:p14="http://schemas.microsoft.com/office/powerpoint/2010/main" val="389890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59D7-D189-446F-BE6A-B2A3647979D5}"/>
              </a:ext>
            </a:extLst>
          </p:cNvPr>
          <p:cNvSpPr>
            <a:spLocks noGrp="1"/>
          </p:cNvSpPr>
          <p:nvPr>
            <p:ph type="title"/>
          </p:nvPr>
        </p:nvSpPr>
        <p:spPr/>
        <p:txBody>
          <a:bodyPr/>
          <a:lstStyle/>
          <a:p>
            <a:r>
              <a:rPr lang="en-US" dirty="0"/>
              <a:t>Available resources</a:t>
            </a:r>
          </a:p>
        </p:txBody>
      </p:sp>
      <p:sp>
        <p:nvSpPr>
          <p:cNvPr id="3" name="Content Placeholder 2">
            <a:extLst>
              <a:ext uri="{FF2B5EF4-FFF2-40B4-BE49-F238E27FC236}">
                <a16:creationId xmlns:a16="http://schemas.microsoft.com/office/drawing/2014/main" id="{C4331185-D4EA-452B-8AD0-787CD53D7200}"/>
              </a:ext>
            </a:extLst>
          </p:cNvPr>
          <p:cNvSpPr>
            <a:spLocks noGrp="1"/>
          </p:cNvSpPr>
          <p:nvPr>
            <p:ph sz="half" idx="1"/>
          </p:nvPr>
        </p:nvSpPr>
        <p:spPr/>
        <p:txBody>
          <a:bodyPr/>
          <a:lstStyle/>
          <a:p>
            <a:r>
              <a:rPr lang="en-US" sz="4000" dirty="0"/>
              <a:t>Other intimate professions (e.g. </a:t>
            </a:r>
            <a:r>
              <a:rPr lang="en-US" sz="4000" dirty="0">
                <a:hlinkClick r:id="rId2"/>
              </a:rPr>
              <a:t>home health care</a:t>
            </a:r>
            <a:r>
              <a:rPr lang="en-US" sz="4000" dirty="0"/>
              <a:t>, </a:t>
            </a:r>
            <a:r>
              <a:rPr lang="en-US" sz="4000" dirty="0">
                <a:hlinkClick r:id="rId3"/>
              </a:rPr>
              <a:t>hospice care</a:t>
            </a:r>
            <a:r>
              <a:rPr lang="en-US" sz="4000" dirty="0"/>
              <a:t>) have dealt with similar issues</a:t>
            </a:r>
          </a:p>
          <a:p>
            <a:r>
              <a:rPr lang="en-US" sz="4000" dirty="0"/>
              <a:t>CHW resources (either online or through associations) also offer help</a:t>
            </a:r>
          </a:p>
          <a:p>
            <a:pPr lvl="1"/>
            <a:r>
              <a:rPr lang="en-US" sz="3200" dirty="0"/>
              <a:t>The </a:t>
            </a:r>
            <a:r>
              <a:rPr lang="en-US" sz="3200" dirty="0">
                <a:hlinkClick r:id="rId4"/>
              </a:rPr>
              <a:t>Community Health Worker in HIV Care </a:t>
            </a:r>
            <a:r>
              <a:rPr lang="en-US" sz="3200" dirty="0"/>
              <a:t>curriculum is one example</a:t>
            </a:r>
          </a:p>
        </p:txBody>
      </p:sp>
    </p:spTree>
    <p:extLst>
      <p:ext uri="{BB962C8B-B14F-4D97-AF65-F5344CB8AC3E}">
        <p14:creationId xmlns:p14="http://schemas.microsoft.com/office/powerpoint/2010/main" val="30190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1C2C"/>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90BC293-C94B-49A5-B468-55B1D8422BF8}"/>
              </a:ext>
            </a:extLst>
          </p:cNvPr>
          <p:cNvSpPr txBox="1">
            <a:spLocks/>
          </p:cNvSpPr>
          <p:nvPr/>
        </p:nvSpPr>
        <p:spPr>
          <a:xfrm>
            <a:off x="329183" y="590075"/>
            <a:ext cx="10363201" cy="147702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marL="0" indent="0" algn="ctr">
              <a:buNone/>
            </a:pPr>
            <a:r>
              <a:rPr lang="en-US" sz="3600" dirty="0">
                <a:solidFill>
                  <a:schemeClr val="bg1"/>
                </a:solidFill>
              </a:rPr>
              <a:t>Revised norm #4: CHWs are uniquely equipped to overcome the barriers to healthcare access, but this ability is contingent upon their ability to build relationships. </a:t>
            </a:r>
            <a:r>
              <a:rPr lang="en-US" sz="3600" u="sng" dirty="0">
                <a:solidFill>
                  <a:schemeClr val="bg1"/>
                </a:solidFill>
              </a:rPr>
              <a:t>These relationships are inherently part of their work.</a:t>
            </a:r>
            <a:r>
              <a:rPr lang="en-US" sz="3600" dirty="0">
                <a:solidFill>
                  <a:schemeClr val="bg1"/>
                </a:solidFill>
              </a:rPr>
              <a:t> Employers should leverage existing resources and work with CHWs to define and enforce professional boundaries. </a:t>
            </a:r>
          </a:p>
          <a:p>
            <a:pPr marL="0" indent="0">
              <a:buNone/>
            </a:pPr>
            <a:r>
              <a:rPr lang="en-US" sz="4000" dirty="0">
                <a:solidFill>
                  <a:schemeClr val="bg1"/>
                </a:solidFill>
              </a:rPr>
              <a:t> </a:t>
            </a:r>
          </a:p>
        </p:txBody>
      </p:sp>
    </p:spTree>
    <p:extLst>
      <p:ext uri="{BB962C8B-B14F-4D97-AF65-F5344CB8AC3E}">
        <p14:creationId xmlns:p14="http://schemas.microsoft.com/office/powerpoint/2010/main" val="3562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6AB2-19D5-4E7E-B398-C8486DED53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6B0E38-2258-45EF-B159-42FC2D5D9522}"/>
              </a:ext>
            </a:extLst>
          </p:cNvPr>
          <p:cNvSpPr>
            <a:spLocks noGrp="1"/>
          </p:cNvSpPr>
          <p:nvPr>
            <p:ph sz="half" idx="1"/>
          </p:nvPr>
        </p:nvSpPr>
        <p:spPr>
          <a:xfrm>
            <a:off x="732744" y="1849396"/>
            <a:ext cx="9507311" cy="5350804"/>
          </a:xfrm>
        </p:spPr>
        <p:txBody>
          <a:bodyPr/>
          <a:lstStyle/>
          <a:p>
            <a:r>
              <a:rPr lang="en-US" sz="2400" dirty="0"/>
              <a:t>Pinto D, Carroll-Scott A, Christmas T, </a:t>
            </a:r>
            <a:r>
              <a:rPr lang="en-US" sz="2400" dirty="0" err="1"/>
              <a:t>Heidig</a:t>
            </a:r>
            <a:r>
              <a:rPr lang="en-US" sz="2400" dirty="0"/>
              <a:t> M, </a:t>
            </a:r>
            <a:r>
              <a:rPr lang="en-US" sz="2400" dirty="0" err="1"/>
              <a:t>Turchi</a:t>
            </a:r>
            <a:r>
              <a:rPr lang="en-US" sz="2400" dirty="0"/>
              <a:t> R. Community health workers: improving population health through integration into healthcare systems. </a:t>
            </a:r>
            <a:r>
              <a:rPr lang="en-US" sz="2400" i="1" dirty="0" err="1"/>
              <a:t>Curr</a:t>
            </a:r>
            <a:r>
              <a:rPr lang="en-US" sz="2400" i="1" dirty="0"/>
              <a:t> </a:t>
            </a:r>
            <a:r>
              <a:rPr lang="en-US" sz="2400" i="1" dirty="0" err="1"/>
              <a:t>Opin</a:t>
            </a:r>
            <a:r>
              <a:rPr lang="en-US" sz="2400" i="1" dirty="0"/>
              <a:t> </a:t>
            </a:r>
            <a:r>
              <a:rPr lang="en-US" sz="2400" i="1" dirty="0" err="1"/>
              <a:t>Pediatr</a:t>
            </a:r>
            <a:r>
              <a:rPr lang="en-US" sz="2400" dirty="0"/>
              <a:t>. Oct 2020;32(5):674-682. doi:10.1097/mop.0000000000000940</a:t>
            </a:r>
            <a:endParaRPr lang="en-US" sz="100" dirty="0"/>
          </a:p>
          <a:p>
            <a:r>
              <a:rPr lang="en-US" sz="2400" dirty="0"/>
              <a:t>Hall K. Professional Boundaries: Building a Trusting Relationship With Patients. </a:t>
            </a:r>
            <a:r>
              <a:rPr lang="en-US" sz="2400" i="1" dirty="0"/>
              <a:t>Home Healthcare Now</a:t>
            </a:r>
            <a:r>
              <a:rPr lang="en-US" sz="2400" dirty="0"/>
              <a:t>. 2011;29(4):210-217. doi:10.1097/NHH.0b013e318211966a</a:t>
            </a:r>
          </a:p>
          <a:p>
            <a:r>
              <a:rPr lang="en-US" sz="2400" dirty="0"/>
              <a:t>Viswanathan M, </a:t>
            </a:r>
            <a:r>
              <a:rPr lang="en-US" sz="2400" dirty="0" err="1"/>
              <a:t>Kraschnewski</a:t>
            </a:r>
            <a:r>
              <a:rPr lang="en-US" sz="2400" dirty="0"/>
              <a:t> J, Nishikawa B, et al. Outcomes of community health worker interventions. </a:t>
            </a:r>
            <a:r>
              <a:rPr lang="en-US" sz="2400" i="1" dirty="0" err="1"/>
              <a:t>Evid</a:t>
            </a:r>
            <a:r>
              <a:rPr lang="en-US" sz="2400" i="1" dirty="0"/>
              <a:t> Rep Technol Assess (Full Rep)</a:t>
            </a:r>
            <a:r>
              <a:rPr lang="en-US" sz="2400" dirty="0"/>
              <a:t>. Jun 2009;(181):1-144, A1-2, B1-14, passim. </a:t>
            </a:r>
          </a:p>
        </p:txBody>
      </p:sp>
    </p:spTree>
    <p:extLst>
      <p:ext uri="{BB962C8B-B14F-4D97-AF65-F5344CB8AC3E}">
        <p14:creationId xmlns:p14="http://schemas.microsoft.com/office/powerpoint/2010/main" val="28615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7A3D-D2D1-4AB7-8ED4-8F97DAE43099}"/>
              </a:ext>
            </a:extLst>
          </p:cNvPr>
          <p:cNvSpPr>
            <a:spLocks noGrp="1"/>
          </p:cNvSpPr>
          <p:nvPr>
            <p:ph type="title"/>
          </p:nvPr>
        </p:nvSpPr>
        <p:spPr/>
        <p:txBody>
          <a:bodyPr/>
          <a:lstStyle/>
          <a:p>
            <a:r>
              <a:rPr lang="en-US" dirty="0"/>
              <a:t>Some common norms</a:t>
            </a:r>
          </a:p>
        </p:txBody>
      </p:sp>
      <p:sp>
        <p:nvSpPr>
          <p:cNvPr id="3" name="Content Placeholder 2">
            <a:extLst>
              <a:ext uri="{FF2B5EF4-FFF2-40B4-BE49-F238E27FC236}">
                <a16:creationId xmlns:a16="http://schemas.microsoft.com/office/drawing/2014/main" id="{2522F807-F13E-4408-A4FE-16420B40869D}"/>
              </a:ext>
            </a:extLst>
          </p:cNvPr>
          <p:cNvSpPr>
            <a:spLocks noGrp="1"/>
          </p:cNvSpPr>
          <p:nvPr>
            <p:ph sz="half" idx="1"/>
          </p:nvPr>
        </p:nvSpPr>
        <p:spPr>
          <a:xfrm>
            <a:off x="828677" y="2156460"/>
            <a:ext cx="9507311" cy="4783432"/>
          </a:xfrm>
        </p:spPr>
        <p:txBody>
          <a:bodyPr/>
          <a:lstStyle/>
          <a:p>
            <a:pPr lvl="0"/>
            <a:r>
              <a:rPr lang="en-US" sz="3200" i="1" dirty="0"/>
              <a:t>Employees should work their set schedules. </a:t>
            </a:r>
            <a:endParaRPr lang="en-US" sz="3200" dirty="0"/>
          </a:p>
          <a:p>
            <a:pPr lvl="0"/>
            <a:r>
              <a:rPr lang="en-US" sz="3200" i="1" dirty="0">
                <a:solidFill>
                  <a:srgbClr val="991C2C"/>
                </a:solidFill>
              </a:rPr>
              <a:t>Staff are expected to do their work in the office unless at a work-sanctioned event.</a:t>
            </a:r>
            <a:endParaRPr lang="en-US" sz="3200" dirty="0">
              <a:solidFill>
                <a:srgbClr val="991C2C"/>
              </a:solidFill>
            </a:endParaRPr>
          </a:p>
          <a:p>
            <a:pPr lvl="0"/>
            <a:r>
              <a:rPr lang="en-US" sz="3200" i="1" dirty="0"/>
              <a:t>When providing services, employees should aim for sustainable solutions rather than short-term fixes. </a:t>
            </a:r>
            <a:endParaRPr lang="en-US" sz="3200" dirty="0"/>
          </a:p>
          <a:p>
            <a:pPr lvl="0"/>
            <a:r>
              <a:rPr lang="en-US" sz="3200" i="1" dirty="0">
                <a:solidFill>
                  <a:srgbClr val="991C2C"/>
                </a:solidFill>
              </a:rPr>
              <a:t>Employees must maintain strict professional boundaries with clients. </a:t>
            </a:r>
            <a:endParaRPr lang="en-US" sz="3200" dirty="0">
              <a:solidFill>
                <a:srgbClr val="991C2C"/>
              </a:solidFill>
            </a:endParaRPr>
          </a:p>
          <a:p>
            <a:endParaRPr lang="en-US" sz="3200" dirty="0"/>
          </a:p>
        </p:txBody>
      </p:sp>
    </p:spTree>
    <p:extLst>
      <p:ext uri="{BB962C8B-B14F-4D97-AF65-F5344CB8AC3E}">
        <p14:creationId xmlns:p14="http://schemas.microsoft.com/office/powerpoint/2010/main" val="37529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E321-08FC-40D4-B5B7-AAD921C2A35B}"/>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3461253F-EDD8-4A47-8E73-3C8C56A9C689}"/>
              </a:ext>
            </a:extLst>
          </p:cNvPr>
          <p:cNvSpPr>
            <a:spLocks noGrp="1"/>
          </p:cNvSpPr>
          <p:nvPr>
            <p:ph sz="half" idx="1"/>
          </p:nvPr>
        </p:nvSpPr>
        <p:spPr/>
        <p:txBody>
          <a:bodyPr/>
          <a:lstStyle/>
          <a:p>
            <a:r>
              <a:rPr lang="en-US" dirty="0"/>
              <a:t>What are norms in your workplace? </a:t>
            </a:r>
          </a:p>
          <a:p>
            <a:r>
              <a:rPr lang="en-US" dirty="0"/>
              <a:t>Do you ever see problems with these norms?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553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DFD381-53C7-4BEC-A2A0-0B6BA84BEEF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2EBBC8D8-269A-4E65-A72D-AB80F8BA72A4}"/>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156B622D-145C-42F4-A8B8-A5AA1D7B9B1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03BAF22-43A4-46CF-876D-D38F25384F63}"/>
              </a:ext>
            </a:extLst>
          </p:cNvPr>
          <p:cNvSpPr>
            <a:spLocks noGrp="1"/>
          </p:cNvSpPr>
          <p:nvPr>
            <p:ph type="body" sz="quarter" idx="10"/>
          </p:nvPr>
        </p:nvSpPr>
        <p:spPr>
          <a:xfrm>
            <a:off x="1342071" y="880110"/>
            <a:ext cx="8288657" cy="3771900"/>
          </a:xfrm>
        </p:spPr>
        <p:txBody>
          <a:bodyPr/>
          <a:lstStyle/>
          <a:p>
            <a:r>
              <a:rPr lang="en-US" sz="6000" dirty="0"/>
              <a:t>Norm #1: Employees should work their set schedules at all times.</a:t>
            </a:r>
          </a:p>
        </p:txBody>
      </p:sp>
    </p:spTree>
    <p:extLst>
      <p:ext uri="{BB962C8B-B14F-4D97-AF65-F5344CB8AC3E}">
        <p14:creationId xmlns:p14="http://schemas.microsoft.com/office/powerpoint/2010/main" val="22978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A706F-6274-4F6B-A9D2-D2B0855B383A}"/>
              </a:ext>
            </a:extLst>
          </p:cNvPr>
          <p:cNvSpPr>
            <a:spLocks noGrp="1"/>
          </p:cNvSpPr>
          <p:nvPr>
            <p:ph type="title"/>
          </p:nvPr>
        </p:nvSpPr>
        <p:spPr/>
        <p:txBody>
          <a:bodyPr/>
          <a:lstStyle/>
          <a:p>
            <a:r>
              <a:rPr lang="en-US" dirty="0"/>
              <a:t>CHW work is 24/7 – not 8-5</a:t>
            </a:r>
          </a:p>
        </p:txBody>
      </p:sp>
      <p:sp>
        <p:nvSpPr>
          <p:cNvPr id="7" name="Content Placeholder 6">
            <a:extLst>
              <a:ext uri="{FF2B5EF4-FFF2-40B4-BE49-F238E27FC236}">
                <a16:creationId xmlns:a16="http://schemas.microsoft.com/office/drawing/2014/main" id="{581394A9-F2BF-4405-8A22-8E1B338679BB}"/>
              </a:ext>
            </a:extLst>
          </p:cNvPr>
          <p:cNvSpPr>
            <a:spLocks noGrp="1"/>
          </p:cNvSpPr>
          <p:nvPr>
            <p:ph sz="half" idx="1"/>
          </p:nvPr>
        </p:nvSpPr>
        <p:spPr/>
        <p:txBody>
          <a:bodyPr/>
          <a:lstStyle/>
          <a:p>
            <a:r>
              <a:rPr lang="en-US" dirty="0"/>
              <a:t>Strict work schedules can conflict with CHW philosophies</a:t>
            </a:r>
          </a:p>
          <a:p>
            <a:endParaRPr lang="en-US" dirty="0"/>
          </a:p>
          <a:p>
            <a:r>
              <a:rPr lang="en-US" dirty="0"/>
              <a:t>CHW work is “really a lifestyle—we’re not a different person at work than we are at home” </a:t>
            </a:r>
          </a:p>
          <a:p>
            <a:endParaRPr lang="en-US" dirty="0"/>
          </a:p>
          <a:p>
            <a:endParaRPr lang="en-US" dirty="0"/>
          </a:p>
        </p:txBody>
      </p:sp>
    </p:spTree>
    <p:extLst>
      <p:ext uri="{BB962C8B-B14F-4D97-AF65-F5344CB8AC3E}">
        <p14:creationId xmlns:p14="http://schemas.microsoft.com/office/powerpoint/2010/main" val="128074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4CF2-E5EB-44D3-914D-09EFB1EC7616}"/>
              </a:ext>
            </a:extLst>
          </p:cNvPr>
          <p:cNvSpPr>
            <a:spLocks noGrp="1"/>
          </p:cNvSpPr>
          <p:nvPr>
            <p:ph type="title"/>
          </p:nvPr>
        </p:nvSpPr>
        <p:spPr/>
        <p:txBody>
          <a:bodyPr/>
          <a:lstStyle/>
          <a:p>
            <a:r>
              <a:rPr lang="en-US" dirty="0"/>
              <a:t>Alternate scheduling</a:t>
            </a:r>
          </a:p>
        </p:txBody>
      </p:sp>
      <p:sp>
        <p:nvSpPr>
          <p:cNvPr id="3" name="Content Placeholder 2">
            <a:extLst>
              <a:ext uri="{FF2B5EF4-FFF2-40B4-BE49-F238E27FC236}">
                <a16:creationId xmlns:a16="http://schemas.microsoft.com/office/drawing/2014/main" id="{A7CACBD2-9778-4FE3-9C97-BDD3B0E203FD}"/>
              </a:ext>
            </a:extLst>
          </p:cNvPr>
          <p:cNvSpPr>
            <a:spLocks noGrp="1"/>
          </p:cNvSpPr>
          <p:nvPr>
            <p:ph sz="half" idx="1"/>
          </p:nvPr>
        </p:nvSpPr>
        <p:spPr/>
        <p:txBody>
          <a:bodyPr/>
          <a:lstStyle/>
          <a:p>
            <a:r>
              <a:rPr lang="en-US" sz="4000" dirty="0"/>
              <a:t>CHWs work with realities that communities face, including alternate work and life schedules</a:t>
            </a:r>
          </a:p>
          <a:p>
            <a:endParaRPr lang="en-US" sz="4000" dirty="0"/>
          </a:p>
          <a:p>
            <a:r>
              <a:rPr lang="en-US" sz="4000" dirty="0"/>
              <a:t>Flexible working schedules collaboratively developed between CHWs and supervisors are best practice</a:t>
            </a:r>
          </a:p>
          <a:p>
            <a:pPr marL="0" indent="0">
              <a:buNone/>
            </a:pPr>
            <a:endParaRPr lang="en-US" sz="4000" dirty="0"/>
          </a:p>
        </p:txBody>
      </p:sp>
    </p:spTree>
    <p:extLst>
      <p:ext uri="{BB962C8B-B14F-4D97-AF65-F5344CB8AC3E}">
        <p14:creationId xmlns:p14="http://schemas.microsoft.com/office/powerpoint/2010/main" val="41304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efa76d7-e317-4d8f-8dee-e2f69b80c3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B867141DF8E24E8E9B5C268FB3D85E" ma:contentTypeVersion="18" ma:contentTypeDescription="Create a new document." ma:contentTypeScope="" ma:versionID="fdd158c19d23b1f4012b011ea4817059">
  <xsd:schema xmlns:xsd="http://www.w3.org/2001/XMLSchema" xmlns:xs="http://www.w3.org/2001/XMLSchema" xmlns:p="http://schemas.microsoft.com/office/2006/metadata/properties" xmlns:ns3="6d8df19e-360a-47af-bedf-75882e2290ae" xmlns:ns4="eefa76d7-e317-4d8f-8dee-e2f69b80c311" targetNamespace="http://schemas.microsoft.com/office/2006/metadata/properties" ma:root="true" ma:fieldsID="e0e94ae17524df7245f8bf8a941b1a69" ns3:_="" ns4:_="">
    <xsd:import namespace="6d8df19e-360a-47af-bedf-75882e2290ae"/>
    <xsd:import namespace="eefa76d7-e317-4d8f-8dee-e2f69b80c3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df19e-360a-47af-bedf-75882e2290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a76d7-e317-4d8f-8dee-e2f69b80c3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2.xml><?xml version="1.0" encoding="utf-8"?>
<ds:datastoreItem xmlns:ds="http://schemas.openxmlformats.org/officeDocument/2006/customXml" ds:itemID="{2B84F3E7-A722-454A-B198-D9EF151DD1CC}">
  <ds:schemaRefs>
    <ds:schemaRef ds:uri="http://purl.org/dc/terms/"/>
    <ds:schemaRef ds:uri="http://www.w3.org/XML/1998/namespace"/>
    <ds:schemaRef ds:uri="http://schemas.microsoft.com/office/2006/documentManagement/types"/>
    <ds:schemaRef ds:uri="6d8df19e-360a-47af-bedf-75882e2290ae"/>
    <ds:schemaRef ds:uri="http://purl.org/dc/dcmitype/"/>
    <ds:schemaRef ds:uri="http://schemas.microsoft.com/office/infopath/2007/PartnerControls"/>
    <ds:schemaRef ds:uri="http://schemas.openxmlformats.org/package/2006/metadata/core-properties"/>
    <ds:schemaRef ds:uri="eefa76d7-e317-4d8f-8dee-e2f69b80c31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1163251-7829-4780-8315-DF497D26B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df19e-360a-47af-bedf-75882e2290ae"/>
    <ds:schemaRef ds:uri="eefa76d7-e317-4d8f-8dee-e2f69b80c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37997</TotalTime>
  <Words>2365</Words>
  <Application>Microsoft Office PowerPoint</Application>
  <PresentationFormat>Custom</PresentationFormat>
  <Paragraphs>131</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Avenir</vt:lpstr>
      <vt:lpstr>Calibri</vt:lpstr>
      <vt:lpstr>Century Gothic</vt:lpstr>
      <vt:lpstr>Century Gothic Bold</vt:lpstr>
      <vt:lpstr>Century Gothic Bold Italic</vt:lpstr>
      <vt:lpstr>Office Theme</vt:lpstr>
      <vt:lpstr>Organizational norms: how employers can support chws in serving their clients</vt:lpstr>
      <vt:lpstr>Meeting community</vt:lpstr>
      <vt:lpstr>principles in practice</vt:lpstr>
      <vt:lpstr>Wait, what are norms?</vt:lpstr>
      <vt:lpstr>Some common norms</vt:lpstr>
      <vt:lpstr>question</vt:lpstr>
      <vt:lpstr>PowerPoint Presentation</vt:lpstr>
      <vt:lpstr>CHW work is 24/7 – not 8-5</vt:lpstr>
      <vt:lpstr>Alternate scheduling</vt:lpstr>
      <vt:lpstr>Covid-19 &amp; chws</vt:lpstr>
      <vt:lpstr>Case study</vt:lpstr>
      <vt:lpstr>Case study</vt:lpstr>
      <vt:lpstr>Case study</vt:lpstr>
      <vt:lpstr>PowerPoint Presentation</vt:lpstr>
      <vt:lpstr>PowerPoint Presentation</vt:lpstr>
      <vt:lpstr>Where do chws work?</vt:lpstr>
      <vt:lpstr>Where they meet clients</vt:lpstr>
      <vt:lpstr>PowerPoint Presentation</vt:lpstr>
      <vt:lpstr>PowerPoint Presentation</vt:lpstr>
      <vt:lpstr>The goal of chw work</vt:lpstr>
      <vt:lpstr>However. . .</vt:lpstr>
      <vt:lpstr>Case study #1</vt:lpstr>
      <vt:lpstr>Case study #1</vt:lpstr>
      <vt:lpstr>Case study #1</vt:lpstr>
      <vt:lpstr>Case study #2</vt:lpstr>
      <vt:lpstr>Case study #2</vt:lpstr>
      <vt:lpstr>Case study #2</vt:lpstr>
      <vt:lpstr>question</vt:lpstr>
      <vt:lpstr>Discretionary funds</vt:lpstr>
      <vt:lpstr>PowerPoint Presentation</vt:lpstr>
      <vt:lpstr>PowerPoint Presentation</vt:lpstr>
      <vt:lpstr>Professional boundaries</vt:lpstr>
      <vt:lpstr>Nature of chw work</vt:lpstr>
      <vt:lpstr>Client-chw relationship</vt:lpstr>
      <vt:lpstr>Case study </vt:lpstr>
      <vt:lpstr>Case study </vt:lpstr>
      <vt:lpstr>Case study </vt:lpstr>
      <vt:lpstr>question</vt:lpstr>
      <vt:lpstr>boundaries</vt:lpstr>
      <vt:lpstr>Available resources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Camie Schaefer</cp:lastModifiedBy>
  <cp:revision>494</cp:revision>
  <cp:lastPrinted>2016-08-31T21:58:28Z</cp:lastPrinted>
  <dcterms:created xsi:type="dcterms:W3CDTF">2016-08-02T16:41:37Z</dcterms:created>
  <dcterms:modified xsi:type="dcterms:W3CDTF">2025-01-13T21:24:49Z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0x0101002DB867141DF8E24E8E9B5C268FB3D85E</vt:lpwstr>
  </property>
</Properties>
</file>