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368" r:id="rId5"/>
    <p:sldId id="601" r:id="rId6"/>
    <p:sldId id="603" r:id="rId7"/>
    <p:sldId id="604" r:id="rId8"/>
    <p:sldId id="628" r:id="rId9"/>
    <p:sldId id="606" r:id="rId10"/>
    <p:sldId id="607" r:id="rId11"/>
    <p:sldId id="605" r:id="rId12"/>
    <p:sldId id="602" r:id="rId13"/>
    <p:sldId id="624" r:id="rId14"/>
    <p:sldId id="625" r:id="rId15"/>
    <p:sldId id="626" r:id="rId16"/>
    <p:sldId id="608" r:id="rId17"/>
    <p:sldId id="629" r:id="rId18"/>
    <p:sldId id="630" r:id="rId19"/>
    <p:sldId id="610" r:id="rId20"/>
    <p:sldId id="631" r:id="rId21"/>
    <p:sldId id="623" r:id="rId22"/>
    <p:sldId id="627" r:id="rId23"/>
    <p:sldId id="632" r:id="rId24"/>
    <p:sldId id="518" r:id="rId25"/>
  </p:sldIdLst>
  <p:sldSz cx="10972800" cy="8229600" type="B4JIS"/>
  <p:notesSz cx="6858000" cy="9144000"/>
  <p:defaultText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pos="3456" userDrawn="1">
          <p15:clr>
            <a:srgbClr val="A4A3A4"/>
          </p15:clr>
        </p15:guide>
        <p15:guide id="2" orient="horz"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C2C"/>
    <a:srgbClr val="FFFFFF"/>
    <a:srgbClr val="1F497D"/>
    <a:srgbClr val="A31527"/>
    <a:srgbClr val="A21727"/>
    <a:srgbClr val="CC0000"/>
    <a:srgbClr val="B01C32"/>
    <a:srgbClr val="CCCDCC"/>
    <a:srgbClr val="EDEEED"/>
    <a:srgbClr val="872C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2286" autoAdjust="0"/>
  </p:normalViewPr>
  <p:slideViewPr>
    <p:cSldViewPr snapToGrid="0" snapToObjects="1" showGuides="1">
      <p:cViewPr varScale="1">
        <p:scale>
          <a:sx n="100" d="100"/>
          <a:sy n="100" d="100"/>
        </p:scale>
        <p:origin x="1328" y="160"/>
      </p:cViewPr>
      <p:guideLst>
        <p:guide pos="3456"/>
        <p:guide orient="horz"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4B8A31-2B9F-A94B-A2CC-00F18DA57334}" type="datetimeFigureOut">
              <a:rPr lang="en-US" smtClean="0"/>
              <a:pPr/>
              <a:t>12/11/25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0F604B-6C0D-8446-A61A-2AA75F371917}" type="slidenum">
              <a:rPr lang="en-US" smtClean="0"/>
              <a:pPr/>
              <a:t>‹#›</a:t>
            </a:fld>
            <a:endParaRPr lang="en-US"/>
          </a:p>
        </p:txBody>
      </p:sp>
    </p:spTree>
    <p:extLst>
      <p:ext uri="{BB962C8B-B14F-4D97-AF65-F5344CB8AC3E}">
        <p14:creationId xmlns:p14="http://schemas.microsoft.com/office/powerpoint/2010/main" val="132094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EC66E-FACF-7F40-AACA-BA49429FF6B3}" type="datetimeFigureOut">
              <a:rPr lang="en-US" smtClean="0"/>
              <a:pPr/>
              <a:t>12/11/25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DDD1B-7981-514B-B211-D97C9422D57B}" type="slidenum">
              <a:rPr lang="en-US" smtClean="0"/>
              <a:pPr/>
              <a:t>‹#›</a:t>
            </a:fld>
            <a:endParaRPr lang="en-US"/>
          </a:p>
        </p:txBody>
      </p:sp>
    </p:spTree>
    <p:extLst>
      <p:ext uri="{BB962C8B-B14F-4D97-AF65-F5344CB8AC3E}">
        <p14:creationId xmlns:p14="http://schemas.microsoft.com/office/powerpoint/2010/main" val="1375952119"/>
      </p:ext>
    </p:extLst>
  </p:cSld>
  <p:clrMap bg1="lt1" tx1="dk1" bg2="lt2" tx2="dk2" accent1="accent1" accent2="accent2" accent3="accent3" accent4="accent4" accent5="accent5" accent6="accent6" hlink="hlink" folHlink="folHlink"/>
  <p:notesStyle>
    <a:lvl1pPr marL="0" algn="l" defTabSz="731520" rtl="0" eaLnBrk="1" latinLnBrk="0" hangingPunct="1">
      <a:defRPr sz="1920" kern="1200">
        <a:solidFill>
          <a:schemeClr val="tx1"/>
        </a:solidFill>
        <a:latin typeface="+mn-lt"/>
        <a:ea typeface="+mn-ea"/>
        <a:cs typeface="+mn-cs"/>
      </a:defRPr>
    </a:lvl1pPr>
    <a:lvl2pPr marL="731520" algn="l" defTabSz="731520" rtl="0" eaLnBrk="1" latinLnBrk="0" hangingPunct="1">
      <a:defRPr sz="1920" kern="1200">
        <a:solidFill>
          <a:schemeClr val="tx1"/>
        </a:solidFill>
        <a:latin typeface="+mn-lt"/>
        <a:ea typeface="+mn-ea"/>
        <a:cs typeface="+mn-cs"/>
      </a:defRPr>
    </a:lvl2pPr>
    <a:lvl3pPr marL="1463040" algn="l" defTabSz="731520" rtl="0" eaLnBrk="1" latinLnBrk="0" hangingPunct="1">
      <a:defRPr sz="1920" kern="1200">
        <a:solidFill>
          <a:schemeClr val="tx1"/>
        </a:solidFill>
        <a:latin typeface="+mn-lt"/>
        <a:ea typeface="+mn-ea"/>
        <a:cs typeface="+mn-cs"/>
      </a:defRPr>
    </a:lvl3pPr>
    <a:lvl4pPr marL="2194560" algn="l" defTabSz="731520" rtl="0" eaLnBrk="1" latinLnBrk="0" hangingPunct="1">
      <a:defRPr sz="1920" kern="1200">
        <a:solidFill>
          <a:schemeClr val="tx1"/>
        </a:solidFill>
        <a:latin typeface="+mn-lt"/>
        <a:ea typeface="+mn-ea"/>
        <a:cs typeface="+mn-cs"/>
      </a:defRPr>
    </a:lvl4pPr>
    <a:lvl5pPr marL="2926080" algn="l" defTabSz="731520" rtl="0" eaLnBrk="1" latinLnBrk="0" hangingPunct="1">
      <a:defRPr sz="1920" kern="1200">
        <a:solidFill>
          <a:schemeClr val="tx1"/>
        </a:solidFill>
        <a:latin typeface="+mn-lt"/>
        <a:ea typeface="+mn-ea"/>
        <a:cs typeface="+mn-cs"/>
      </a:defRPr>
    </a:lvl5pPr>
    <a:lvl6pPr marL="3657600" algn="l" defTabSz="731520" rtl="0" eaLnBrk="1" latinLnBrk="0" hangingPunct="1">
      <a:defRPr sz="1920" kern="1200">
        <a:solidFill>
          <a:schemeClr val="tx1"/>
        </a:solidFill>
        <a:latin typeface="+mn-lt"/>
        <a:ea typeface="+mn-ea"/>
        <a:cs typeface="+mn-cs"/>
      </a:defRPr>
    </a:lvl6pPr>
    <a:lvl7pPr marL="4389120" algn="l" defTabSz="731520" rtl="0" eaLnBrk="1" latinLnBrk="0" hangingPunct="1">
      <a:defRPr sz="1920" kern="1200">
        <a:solidFill>
          <a:schemeClr val="tx1"/>
        </a:solidFill>
        <a:latin typeface="+mn-lt"/>
        <a:ea typeface="+mn-ea"/>
        <a:cs typeface="+mn-cs"/>
      </a:defRPr>
    </a:lvl7pPr>
    <a:lvl8pPr marL="5120640" algn="l" defTabSz="731520" rtl="0" eaLnBrk="1" latinLnBrk="0" hangingPunct="1">
      <a:defRPr sz="1920" kern="1200">
        <a:solidFill>
          <a:schemeClr val="tx1"/>
        </a:solidFill>
        <a:latin typeface="+mn-lt"/>
        <a:ea typeface="+mn-ea"/>
        <a:cs typeface="+mn-cs"/>
      </a:defRPr>
    </a:lvl8pPr>
    <a:lvl9pPr marL="5852160" algn="l" defTabSz="73152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BDDD1B-7981-514B-B211-D97C9422D57B}" type="slidenum">
              <a:rPr lang="en-US" smtClean="0"/>
              <a:pPr/>
              <a:t>1</a:t>
            </a:fld>
            <a:endParaRPr lang="en-US"/>
          </a:p>
        </p:txBody>
      </p:sp>
    </p:spTree>
    <p:extLst>
      <p:ext uri="{BB962C8B-B14F-4D97-AF65-F5344CB8AC3E}">
        <p14:creationId xmlns:p14="http://schemas.microsoft.com/office/powerpoint/2010/main" val="3081082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flipV="1">
            <a:off x="1754388" y="3489325"/>
            <a:ext cx="7464029" cy="6350"/>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7879E20A-94BE-BA40-BF54-E6049A700C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7122" y="2571496"/>
            <a:ext cx="2259596" cy="593144"/>
          </a:xfrm>
          <a:prstGeom prst="rect">
            <a:avLst/>
          </a:prstGeom>
        </p:spPr>
      </p:pic>
      <p:sp>
        <p:nvSpPr>
          <p:cNvPr id="9" name="Title 1">
            <a:extLst>
              <a:ext uri="{FF2B5EF4-FFF2-40B4-BE49-F238E27FC236}">
                <a16:creationId xmlns:a16="http://schemas.microsoft.com/office/drawing/2014/main" id="{45F66D3A-111A-2D44-965C-A6D002B16194}"/>
              </a:ext>
            </a:extLst>
          </p:cNvPr>
          <p:cNvSpPr>
            <a:spLocks noGrp="1"/>
          </p:cNvSpPr>
          <p:nvPr>
            <p:ph type="ctrTitle"/>
          </p:nvPr>
        </p:nvSpPr>
        <p:spPr>
          <a:xfrm>
            <a:off x="822960" y="3597358"/>
            <a:ext cx="9326880" cy="1764030"/>
          </a:xfrm>
          <a:prstGeom prst="rect">
            <a:avLst/>
          </a:prstGeom>
        </p:spPr>
        <p:txBody>
          <a:bodyPr>
            <a:normAutofit/>
          </a:bodyPr>
          <a:lstStyle>
            <a:lvl1pPr algn="ctr">
              <a:defRPr sz="4200" baseline="0">
                <a:solidFill>
                  <a:schemeClr val="tx1">
                    <a:lumMod val="65000"/>
                    <a:lumOff val="35000"/>
                  </a:schemeClr>
                </a:solidFill>
                <a:latin typeface="Century Gothic Bold" charset="0"/>
              </a:defRPr>
            </a:lvl1pPr>
          </a:lstStyle>
          <a:p>
            <a:r>
              <a:rPr lang="en-US" dirty="0"/>
              <a:t>Click to edit Master title style</a:t>
            </a:r>
          </a:p>
        </p:txBody>
      </p:sp>
      <p:sp>
        <p:nvSpPr>
          <p:cNvPr id="10" name="Subtitle 2">
            <a:extLst>
              <a:ext uri="{FF2B5EF4-FFF2-40B4-BE49-F238E27FC236}">
                <a16:creationId xmlns:a16="http://schemas.microsoft.com/office/drawing/2014/main" id="{42422F50-23C8-204E-A4D5-934CB5640DFF}"/>
              </a:ext>
            </a:extLst>
          </p:cNvPr>
          <p:cNvSpPr>
            <a:spLocks noGrp="1"/>
          </p:cNvSpPr>
          <p:nvPr>
            <p:ph type="subTitle" idx="1" hasCustomPrompt="1"/>
          </p:nvPr>
        </p:nvSpPr>
        <p:spPr>
          <a:xfrm>
            <a:off x="1645920" y="4925167"/>
            <a:ext cx="7680960" cy="247410"/>
          </a:xfrm>
          <a:prstGeom prst="rect">
            <a:avLst/>
          </a:prstGeom>
        </p:spPr>
        <p:txBody>
          <a:bodyPr>
            <a:normAutofit/>
          </a:bodyPr>
          <a:lstStyle>
            <a:lvl1pPr marL="0" indent="0" algn="ctr">
              <a:buNone/>
              <a:defRPr sz="1200" cap="all" baseline="0">
                <a:solidFill>
                  <a:srgbClr val="B01C32"/>
                </a:solidFill>
                <a:latin typeface="Century Gothic Bold Italic" charset="0"/>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dirty="0"/>
              <a:t>Click to edit PRESENTER NAME</a:t>
            </a:r>
          </a:p>
        </p:txBody>
      </p:sp>
      <p:sp>
        <p:nvSpPr>
          <p:cNvPr id="19" name="TextBox 18">
            <a:extLst>
              <a:ext uri="{FF2B5EF4-FFF2-40B4-BE49-F238E27FC236}">
                <a16:creationId xmlns:a16="http://schemas.microsoft.com/office/drawing/2014/main" id="{D3EB228E-5D37-DE42-BA31-374665E6906E}"/>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29901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bg>
      <p:bgPr>
        <a:gradFill>
          <a:gsLst>
            <a:gs pos="60000">
              <a:schemeClr val="tx1">
                <a:lumMod val="80000"/>
                <a:lumOff val="20000"/>
              </a:schemeClr>
            </a:gs>
            <a:gs pos="100000">
              <a:srgbClr val="1E1E1E"/>
            </a:gs>
          </a:gsLst>
          <a:path path="circle">
            <a:fillToRect l="50000" t="50000" r="50000" b="50000"/>
          </a:path>
        </a:gradFill>
        <a:effectLst/>
      </p:bgPr>
    </p:bg>
    <p:spTree>
      <p:nvGrpSpPr>
        <p:cNvPr id="1" name=""/>
        <p:cNvGrpSpPr/>
        <p:nvPr/>
      </p:nvGrpSpPr>
      <p:grpSpPr>
        <a:xfrm>
          <a:off x="0" y="0"/>
          <a:ext cx="0" cy="0"/>
          <a:chOff x="0" y="0"/>
          <a:chExt cx="0" cy="0"/>
        </a:xfrm>
      </p:grpSpPr>
      <p:pic>
        <p:nvPicPr>
          <p:cNvPr id="18" name="Picture 3" descr="U Health_horizontal_white.eps"/>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75" y="7717057"/>
            <a:ext cx="1335024" cy="3474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hasCustomPrompt="1"/>
          </p:nvPr>
        </p:nvSpPr>
        <p:spPr>
          <a:xfrm>
            <a:off x="676547" y="3465512"/>
            <a:ext cx="9629775" cy="1371600"/>
          </a:xfrm>
          <a:prstGeom prst="rect">
            <a:avLst/>
          </a:prstGeom>
        </p:spPr>
        <p:txBody>
          <a:bodyPr/>
          <a:lstStyle>
            <a:lvl1pPr marL="0" indent="0">
              <a:buNone/>
              <a:defRPr>
                <a:solidFill>
                  <a:schemeClr val="bg1"/>
                </a:solidFill>
              </a:defRPr>
            </a:lvl1pPr>
          </a:lstStyle>
          <a:p>
            <a:pPr lvl="0"/>
            <a:r>
              <a:rPr lang="en-US" dirty="0"/>
              <a:t>"Click to edit Master text styles”</a:t>
            </a:r>
          </a:p>
        </p:txBody>
      </p:sp>
      <p:sp>
        <p:nvSpPr>
          <p:cNvPr id="11" name="Text Placeholder 10"/>
          <p:cNvSpPr>
            <a:spLocks noGrp="1"/>
          </p:cNvSpPr>
          <p:nvPr>
            <p:ph type="body" sz="quarter" idx="11" hasCustomPrompt="1"/>
          </p:nvPr>
        </p:nvSpPr>
        <p:spPr>
          <a:xfrm>
            <a:off x="5491162" y="5106988"/>
            <a:ext cx="4814888" cy="366712"/>
          </a:xfrm>
          <a:prstGeom prst="rect">
            <a:avLst/>
          </a:prstGeom>
        </p:spPr>
        <p:txBody>
          <a:bodyPr>
            <a:normAutofit/>
          </a:bodyPr>
          <a:lstStyle>
            <a:lvl1pPr marL="0" indent="0" algn="r">
              <a:buNone/>
              <a:defRPr sz="1800" b="0" i="1">
                <a:solidFill>
                  <a:schemeClr val="bg1"/>
                </a:solidFill>
                <a:latin typeface="Century Gothic" charset="0"/>
                <a:ea typeface="Century Gothic" charset="0"/>
                <a:cs typeface="Century Gothic" charset="0"/>
              </a:defRPr>
            </a:lvl1pPr>
          </a:lstStyle>
          <a:p>
            <a:pPr lvl="0"/>
            <a:r>
              <a:rPr lang="en-US" dirty="0"/>
              <a:t>CLICK TO EDIT MASTER TEXT STYLES</a:t>
            </a:r>
          </a:p>
        </p:txBody>
      </p:sp>
      <p:sp>
        <p:nvSpPr>
          <p:cNvPr id="19" name="Rectangle 18"/>
          <p:cNvSpPr/>
          <p:nvPr userDrawn="1"/>
        </p:nvSpPr>
        <p:spPr>
          <a:xfrm>
            <a:off x="0" y="1"/>
            <a:ext cx="95250" cy="82296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17" name="Text Placeholder 17">
            <a:extLst>
              <a:ext uri="{FF2B5EF4-FFF2-40B4-BE49-F238E27FC236}">
                <a16:creationId xmlns:a16="http://schemas.microsoft.com/office/drawing/2014/main" id="{588279F0-1413-BE44-BB96-CB42EF008AF7}"/>
              </a:ext>
            </a:extLst>
          </p:cNvPr>
          <p:cNvSpPr>
            <a:spLocks noGrp="1"/>
          </p:cNvSpPr>
          <p:nvPr>
            <p:ph type="body" sz="quarter" idx="12" hasCustomPrompt="1"/>
          </p:nvPr>
        </p:nvSpPr>
        <p:spPr>
          <a:xfrm>
            <a:off x="1944573" y="7866925"/>
            <a:ext cx="893365" cy="304800"/>
          </a:xfrm>
          <a:prstGeom prst="rect">
            <a:avLst/>
          </a:prstGeom>
        </p:spPr>
        <p:txBody>
          <a:bodyPr/>
          <a:lstStyle>
            <a:lvl1pPr marL="0" indent="0">
              <a:buNone/>
              <a:defRPr sz="900" b="1" i="0" spc="150" baseline="0">
                <a:solidFill>
                  <a:schemeClr val="bg1"/>
                </a:solidFill>
              </a:defRPr>
            </a:lvl1pPr>
          </a:lstStyle>
          <a:p>
            <a:pPr lvl="0"/>
            <a:r>
              <a:rPr lang="en-US" dirty="0"/>
              <a:t>@HANDLE</a:t>
            </a:r>
          </a:p>
        </p:txBody>
      </p:sp>
      <p:sp>
        <p:nvSpPr>
          <p:cNvPr id="21" name="Text Placeholder 17">
            <a:extLst>
              <a:ext uri="{FF2B5EF4-FFF2-40B4-BE49-F238E27FC236}">
                <a16:creationId xmlns:a16="http://schemas.microsoft.com/office/drawing/2014/main" id="{A6E267FA-96CD-F149-813D-10F702A78854}"/>
              </a:ext>
            </a:extLst>
          </p:cNvPr>
          <p:cNvSpPr>
            <a:spLocks noGrp="1"/>
          </p:cNvSpPr>
          <p:nvPr>
            <p:ph type="body" sz="quarter" idx="13" hasCustomPrompt="1"/>
          </p:nvPr>
        </p:nvSpPr>
        <p:spPr>
          <a:xfrm>
            <a:off x="3107704" y="7866925"/>
            <a:ext cx="893365" cy="304800"/>
          </a:xfrm>
          <a:prstGeom prst="rect">
            <a:avLst/>
          </a:prstGeom>
        </p:spPr>
        <p:txBody>
          <a:bodyPr/>
          <a:lstStyle>
            <a:lvl1pPr marL="0" indent="0">
              <a:buNone/>
              <a:defRPr sz="900" b="1" i="0" spc="150" baseline="0">
                <a:solidFill>
                  <a:schemeClr val="bg1"/>
                </a:solidFill>
              </a:defRPr>
            </a:lvl1pPr>
          </a:lstStyle>
          <a:p>
            <a:pPr lvl="0"/>
            <a:r>
              <a:rPr lang="en-US" dirty="0"/>
              <a:t>HASHTAG</a:t>
            </a:r>
          </a:p>
        </p:txBody>
      </p:sp>
      <p:sp>
        <p:nvSpPr>
          <p:cNvPr id="22" name="Text Placeholder 17">
            <a:extLst>
              <a:ext uri="{FF2B5EF4-FFF2-40B4-BE49-F238E27FC236}">
                <a16:creationId xmlns:a16="http://schemas.microsoft.com/office/drawing/2014/main" id="{4E087E5B-8CE3-D84F-87ED-068C09827F23}"/>
              </a:ext>
            </a:extLst>
          </p:cNvPr>
          <p:cNvSpPr>
            <a:spLocks noGrp="1"/>
          </p:cNvSpPr>
          <p:nvPr>
            <p:ph type="body" sz="quarter" idx="14" hasCustomPrompt="1"/>
          </p:nvPr>
        </p:nvSpPr>
        <p:spPr>
          <a:xfrm>
            <a:off x="4270836" y="7866925"/>
            <a:ext cx="893365" cy="304800"/>
          </a:xfrm>
          <a:prstGeom prst="rect">
            <a:avLst/>
          </a:prstGeom>
        </p:spPr>
        <p:txBody>
          <a:bodyPr/>
          <a:lstStyle>
            <a:lvl1pPr marL="0" indent="0">
              <a:buNone/>
              <a:defRPr sz="900" b="1" i="0" spc="150" baseline="0">
                <a:solidFill>
                  <a:schemeClr val="bg1"/>
                </a:solidFill>
              </a:defRPr>
            </a:lvl1pPr>
          </a:lstStyle>
          <a:p>
            <a:pPr lvl="0"/>
            <a:r>
              <a:rPr lang="en-US" dirty="0"/>
              <a:t>MISC</a:t>
            </a:r>
          </a:p>
        </p:txBody>
      </p:sp>
      <p:cxnSp>
        <p:nvCxnSpPr>
          <p:cNvPr id="23" name="Straight Connector 22">
            <a:extLst>
              <a:ext uri="{FF2B5EF4-FFF2-40B4-BE49-F238E27FC236}">
                <a16:creationId xmlns:a16="http://schemas.microsoft.com/office/drawing/2014/main" id="{37122EAA-0E2E-334C-8FD7-F7152351DF1D}"/>
              </a:ext>
            </a:extLst>
          </p:cNvPr>
          <p:cNvCxnSpPr/>
          <p:nvPr userDrawn="1"/>
        </p:nvCxnSpPr>
        <p:spPr>
          <a:xfrm>
            <a:off x="1932385" y="7856538"/>
            <a:ext cx="954524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Text Placeholder 16">
            <a:extLst>
              <a:ext uri="{FF2B5EF4-FFF2-40B4-BE49-F238E27FC236}">
                <a16:creationId xmlns:a16="http://schemas.microsoft.com/office/drawing/2014/main" id="{C46318F0-0337-6543-A959-E460F34C9A72}"/>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chemeClr val="bg1"/>
                </a:solidFill>
              </a:defRPr>
            </a:lvl1pPr>
          </a:lstStyle>
          <a:p>
            <a:pPr lvl="0"/>
            <a:r>
              <a:rPr lang="en-US" dirty="0"/>
              <a:t>Source:</a:t>
            </a:r>
          </a:p>
        </p:txBody>
      </p:sp>
      <p:sp>
        <p:nvSpPr>
          <p:cNvPr id="25" name="TextBox 24">
            <a:extLst>
              <a:ext uri="{FF2B5EF4-FFF2-40B4-BE49-F238E27FC236}">
                <a16:creationId xmlns:a16="http://schemas.microsoft.com/office/drawing/2014/main" id="{E0594BCC-9AC9-B541-A6EA-15BF0043F44B}"/>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chemeClr val="bg1"/>
                </a:solidFill>
                <a:latin typeface="Century Gothic" charset="0"/>
                <a:ea typeface="Century Gothic" charset="0"/>
                <a:cs typeface="Century Gothic" charset="0"/>
              </a:rPr>
              <a:t>©</a:t>
            </a:r>
            <a:r>
              <a:rPr lang="en-US" sz="900" b="1" spc="225" baseline="0" dirty="0">
                <a:solidFill>
                  <a:schemeClr val="bg1"/>
                </a:solidFill>
                <a:latin typeface="Century Gothic" charset="0"/>
                <a:ea typeface="Century Gothic" charset="0"/>
                <a:cs typeface="Century Gothic" charset="0"/>
              </a:rPr>
              <a:t>UNIVERSITY OF UTAH HEALTH</a:t>
            </a:r>
            <a:endParaRPr lang="en-US" sz="900" b="1" spc="225" dirty="0">
              <a:solidFill>
                <a:schemeClr val="bg1"/>
              </a:solidFill>
              <a:latin typeface="Century Gothic" charset="0"/>
              <a:ea typeface="Century Gothic" charset="0"/>
              <a:cs typeface="Century Gothic"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1">
    <p:bg>
      <p:bgPr>
        <a:gradFill flip="none" rotWithShape="1">
          <a:gsLst>
            <a:gs pos="0">
              <a:srgbClr val="A21727">
                <a:lumMod val="96000"/>
                <a:lumOff val="4000"/>
              </a:srgbClr>
            </a:gs>
            <a:gs pos="100000">
              <a:srgbClr val="A21727"/>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4" name="Straight Connector 3"/>
          <p:cNvCxnSpPr/>
          <p:nvPr userDrawn="1"/>
        </p:nvCxnSpPr>
        <p:spPr>
          <a:xfrm flipV="1">
            <a:off x="2725341" y="4733925"/>
            <a:ext cx="5486400" cy="635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D4EA94B-4972-E642-83B1-ADFA9CC6FCC6}"/>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chemeClr val="bg1"/>
                </a:solidFill>
                <a:latin typeface="Century Gothic" charset="0"/>
                <a:ea typeface="Century Gothic" charset="0"/>
                <a:cs typeface="Century Gothic" charset="0"/>
              </a:rPr>
              <a:t>©</a:t>
            </a:r>
            <a:r>
              <a:rPr lang="en-US" sz="900" b="1" spc="225" baseline="0" dirty="0">
                <a:solidFill>
                  <a:schemeClr val="bg1"/>
                </a:solidFill>
                <a:latin typeface="Century Gothic" charset="0"/>
                <a:ea typeface="Century Gothic" charset="0"/>
                <a:cs typeface="Century Gothic" charset="0"/>
              </a:rPr>
              <a:t>UNIVERSITY OF UTAH HEALTH</a:t>
            </a:r>
            <a:endParaRPr lang="en-US" sz="900" b="1" spc="225" dirty="0">
              <a:solidFill>
                <a:schemeClr val="bg1"/>
              </a:solidFill>
              <a:latin typeface="Century Gothic" charset="0"/>
              <a:ea typeface="Century Gothic" charset="0"/>
              <a:cs typeface="Century Gothic" charset="0"/>
            </a:endParaRPr>
          </a:p>
        </p:txBody>
      </p:sp>
      <p:sp>
        <p:nvSpPr>
          <p:cNvPr id="12" name="Text Placeholder 17">
            <a:extLst>
              <a:ext uri="{FF2B5EF4-FFF2-40B4-BE49-F238E27FC236}">
                <a16:creationId xmlns:a16="http://schemas.microsoft.com/office/drawing/2014/main" id="{35C89BE1-B994-4541-8F5E-6CEF87B48759}"/>
              </a:ext>
            </a:extLst>
          </p:cNvPr>
          <p:cNvSpPr>
            <a:spLocks noGrp="1"/>
          </p:cNvSpPr>
          <p:nvPr>
            <p:ph type="body" sz="quarter" idx="11" hasCustomPrompt="1"/>
          </p:nvPr>
        </p:nvSpPr>
        <p:spPr>
          <a:xfrm>
            <a:off x="2096973" y="7857642"/>
            <a:ext cx="893365" cy="304800"/>
          </a:xfrm>
          <a:prstGeom prst="rect">
            <a:avLst/>
          </a:prstGeom>
        </p:spPr>
        <p:txBody>
          <a:bodyPr/>
          <a:lstStyle>
            <a:lvl1pPr marL="0" indent="0">
              <a:buNone/>
              <a:defRPr sz="900" b="1" i="0" spc="150" baseline="0">
                <a:solidFill>
                  <a:schemeClr val="bg1"/>
                </a:solidFill>
              </a:defRPr>
            </a:lvl1pPr>
          </a:lstStyle>
          <a:p>
            <a:pPr lvl="0"/>
            <a:r>
              <a:rPr lang="en-US" dirty="0"/>
              <a:t>@HANDLE</a:t>
            </a:r>
          </a:p>
        </p:txBody>
      </p:sp>
      <p:sp>
        <p:nvSpPr>
          <p:cNvPr id="13" name="Text Placeholder 17">
            <a:extLst>
              <a:ext uri="{FF2B5EF4-FFF2-40B4-BE49-F238E27FC236}">
                <a16:creationId xmlns:a16="http://schemas.microsoft.com/office/drawing/2014/main" id="{480E471C-2310-9E42-8633-CE85F72294BB}"/>
              </a:ext>
            </a:extLst>
          </p:cNvPr>
          <p:cNvSpPr>
            <a:spLocks noGrp="1"/>
          </p:cNvSpPr>
          <p:nvPr>
            <p:ph type="body" sz="quarter" idx="12" hasCustomPrompt="1"/>
          </p:nvPr>
        </p:nvSpPr>
        <p:spPr>
          <a:xfrm>
            <a:off x="3260104" y="7857642"/>
            <a:ext cx="893365" cy="304800"/>
          </a:xfrm>
          <a:prstGeom prst="rect">
            <a:avLst/>
          </a:prstGeom>
        </p:spPr>
        <p:txBody>
          <a:bodyPr/>
          <a:lstStyle>
            <a:lvl1pPr marL="0" indent="0">
              <a:buNone/>
              <a:defRPr sz="900" b="1" i="0" spc="150" baseline="0">
                <a:solidFill>
                  <a:schemeClr val="bg1"/>
                </a:solidFill>
              </a:defRPr>
            </a:lvl1pPr>
          </a:lstStyle>
          <a:p>
            <a:pPr lvl="0"/>
            <a:r>
              <a:rPr lang="en-US" dirty="0"/>
              <a:t>HASHTAG</a:t>
            </a:r>
          </a:p>
        </p:txBody>
      </p:sp>
      <p:sp>
        <p:nvSpPr>
          <p:cNvPr id="14" name="Text Placeholder 17">
            <a:extLst>
              <a:ext uri="{FF2B5EF4-FFF2-40B4-BE49-F238E27FC236}">
                <a16:creationId xmlns:a16="http://schemas.microsoft.com/office/drawing/2014/main" id="{E0623718-98EE-614F-90B6-3FF4AEE8FB1C}"/>
              </a:ext>
            </a:extLst>
          </p:cNvPr>
          <p:cNvSpPr>
            <a:spLocks noGrp="1"/>
          </p:cNvSpPr>
          <p:nvPr>
            <p:ph type="body" sz="quarter" idx="13" hasCustomPrompt="1"/>
          </p:nvPr>
        </p:nvSpPr>
        <p:spPr>
          <a:xfrm>
            <a:off x="4423236" y="7857642"/>
            <a:ext cx="893365" cy="304800"/>
          </a:xfrm>
          <a:prstGeom prst="rect">
            <a:avLst/>
          </a:prstGeom>
        </p:spPr>
        <p:txBody>
          <a:bodyPr/>
          <a:lstStyle>
            <a:lvl1pPr marL="0" indent="0">
              <a:buNone/>
              <a:defRPr sz="900" b="1" i="0" spc="150" baseline="0">
                <a:solidFill>
                  <a:schemeClr val="bg1"/>
                </a:solidFill>
              </a:defRPr>
            </a:lvl1pPr>
          </a:lstStyle>
          <a:p>
            <a:pPr lvl="0"/>
            <a:r>
              <a:rPr lang="en-US" dirty="0"/>
              <a:t>MISC</a:t>
            </a:r>
          </a:p>
        </p:txBody>
      </p:sp>
      <p:sp>
        <p:nvSpPr>
          <p:cNvPr id="16" name="Text Placeholder 8">
            <a:extLst>
              <a:ext uri="{FF2B5EF4-FFF2-40B4-BE49-F238E27FC236}">
                <a16:creationId xmlns:a16="http://schemas.microsoft.com/office/drawing/2014/main" id="{6869AC21-254E-E140-97CF-6E76614CFF52}"/>
              </a:ext>
            </a:extLst>
          </p:cNvPr>
          <p:cNvSpPr>
            <a:spLocks noGrp="1"/>
          </p:cNvSpPr>
          <p:nvPr>
            <p:ph type="body" sz="quarter" idx="10" hasCustomPrompt="1"/>
          </p:nvPr>
        </p:nvSpPr>
        <p:spPr>
          <a:xfrm>
            <a:off x="1819277" y="3150395"/>
            <a:ext cx="7315200" cy="1477024"/>
          </a:xfrm>
          <a:prstGeom prst="rect">
            <a:avLst/>
          </a:prstGeom>
        </p:spPr>
        <p:txBody>
          <a:bodyPr>
            <a:noAutofit/>
          </a:bodyPr>
          <a:lstStyle>
            <a:lvl1pPr marL="0" indent="0" algn="ctr">
              <a:buNone/>
              <a:defRPr sz="8000" b="0" i="0" spc="200" baseline="0">
                <a:solidFill>
                  <a:schemeClr val="bg1"/>
                </a:solidFill>
                <a:latin typeface="Century Gothic" charset="0"/>
                <a:ea typeface="Century Gothic" charset="0"/>
                <a:cs typeface="Century Gothic" charset="0"/>
              </a:defRPr>
            </a:lvl1pPr>
          </a:lstStyle>
          <a:p>
            <a:pPr lvl="0"/>
            <a:r>
              <a:rPr lang="en-US" dirty="0"/>
              <a:t>TITLE</a:t>
            </a:r>
          </a:p>
        </p:txBody>
      </p:sp>
      <p:pic>
        <p:nvPicPr>
          <p:cNvPr id="17" name="Picture 3" descr="U Health_horizontal_white.eps">
            <a:extLst>
              <a:ext uri="{FF2B5EF4-FFF2-40B4-BE49-F238E27FC236}">
                <a16:creationId xmlns:a16="http://schemas.microsoft.com/office/drawing/2014/main" id="{3A5686FB-A54D-154C-B262-819175A655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3864" y="5008563"/>
            <a:ext cx="248602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8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2">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grayscl/>
            <a:alphaModFix amt="30000"/>
            <a:extLst>
              <a:ext uri="{28A0092B-C50C-407E-A947-70E740481C1C}">
                <a14:useLocalDpi xmlns:a14="http://schemas.microsoft.com/office/drawing/2010/main" val="0"/>
              </a:ext>
            </a:extLst>
          </a:blip>
          <a:srcRect t="2729" r="3588" b="762"/>
          <a:stretch/>
        </p:blipFill>
        <p:spPr bwMode="auto">
          <a:xfrm>
            <a:off x="1" y="-8359"/>
            <a:ext cx="10972800" cy="8237960"/>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cxnSp>
        <p:nvCxnSpPr>
          <p:cNvPr id="20" name="Straight Connector 19"/>
          <p:cNvCxnSpPr/>
          <p:nvPr userDrawn="1"/>
        </p:nvCxnSpPr>
        <p:spPr>
          <a:xfrm flipV="1">
            <a:off x="2725341" y="4733925"/>
            <a:ext cx="5486400" cy="6350"/>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7">
            <a:extLst>
              <a:ext uri="{FF2B5EF4-FFF2-40B4-BE49-F238E27FC236}">
                <a16:creationId xmlns:a16="http://schemas.microsoft.com/office/drawing/2014/main" id="{C24DC9AB-D6F9-5A46-ACDB-8BC683F76E9B}"/>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@HANDLE</a:t>
            </a:r>
          </a:p>
        </p:txBody>
      </p:sp>
      <p:sp>
        <p:nvSpPr>
          <p:cNvPr id="14" name="Text Placeholder 17">
            <a:extLst>
              <a:ext uri="{FF2B5EF4-FFF2-40B4-BE49-F238E27FC236}">
                <a16:creationId xmlns:a16="http://schemas.microsoft.com/office/drawing/2014/main" id="{F12EB29B-BDA0-824E-9B8E-103911955B91}"/>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HASHTAG</a:t>
            </a:r>
          </a:p>
        </p:txBody>
      </p:sp>
      <p:sp>
        <p:nvSpPr>
          <p:cNvPr id="15" name="Text Placeholder 17">
            <a:extLst>
              <a:ext uri="{FF2B5EF4-FFF2-40B4-BE49-F238E27FC236}">
                <a16:creationId xmlns:a16="http://schemas.microsoft.com/office/drawing/2014/main" id="{A652469C-D67E-0F43-BFB5-493B84EBC77D}"/>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MISC</a:t>
            </a:r>
          </a:p>
        </p:txBody>
      </p:sp>
      <p:sp>
        <p:nvSpPr>
          <p:cNvPr id="16" name="TextBox 15">
            <a:extLst>
              <a:ext uri="{FF2B5EF4-FFF2-40B4-BE49-F238E27FC236}">
                <a16:creationId xmlns:a16="http://schemas.microsoft.com/office/drawing/2014/main" id="{0504F874-137D-DA4C-9CD2-9896BC66BF5E}"/>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sp>
        <p:nvSpPr>
          <p:cNvPr id="11" name="Text Placeholder 8">
            <a:extLst>
              <a:ext uri="{FF2B5EF4-FFF2-40B4-BE49-F238E27FC236}">
                <a16:creationId xmlns:a16="http://schemas.microsoft.com/office/drawing/2014/main" id="{25D92E16-5DC9-2D47-9DBA-07BC794B05D0}"/>
              </a:ext>
            </a:extLst>
          </p:cNvPr>
          <p:cNvSpPr>
            <a:spLocks noGrp="1"/>
          </p:cNvSpPr>
          <p:nvPr>
            <p:ph type="body" sz="quarter" idx="10" hasCustomPrompt="1"/>
          </p:nvPr>
        </p:nvSpPr>
        <p:spPr>
          <a:xfrm>
            <a:off x="1876425" y="3146516"/>
            <a:ext cx="7315200" cy="1724025"/>
          </a:xfrm>
          <a:prstGeom prst="rect">
            <a:avLst/>
          </a:prstGeom>
        </p:spPr>
        <p:txBody>
          <a:bodyPr>
            <a:noAutofit/>
          </a:bodyPr>
          <a:lstStyle>
            <a:lvl1pPr marL="0" indent="0" algn="ctr">
              <a:buNone/>
              <a:defRPr sz="8000" b="0" i="0" spc="200" baseline="0">
                <a:solidFill>
                  <a:srgbClr val="991C2C"/>
                </a:solidFill>
                <a:latin typeface="Century Gothic" charset="0"/>
                <a:ea typeface="Century Gothic" charset="0"/>
                <a:cs typeface="Century Gothic" charset="0"/>
              </a:defRPr>
            </a:lvl1pPr>
          </a:lstStyle>
          <a:p>
            <a:pPr lvl="0"/>
            <a:r>
              <a:rPr lang="en-US" dirty="0"/>
              <a:t>TITLE</a:t>
            </a:r>
          </a:p>
        </p:txBody>
      </p:sp>
      <p:pic>
        <p:nvPicPr>
          <p:cNvPr id="19" name="Picture 16" descr="U Health_horizontal_cmyk.eps">
            <a:extLst>
              <a:ext uri="{FF2B5EF4-FFF2-40B4-BE49-F238E27FC236}">
                <a16:creationId xmlns:a16="http://schemas.microsoft.com/office/drawing/2014/main" id="{2AE54A6C-F0FE-E64A-88A8-DB9AB7BC97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4350" y="4995863"/>
            <a:ext cx="2466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dirty="0"/>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5" name="Content Placeholder 2"/>
          <p:cNvSpPr>
            <a:spLocks noGrp="1"/>
          </p:cNvSpPr>
          <p:nvPr>
            <p:ph sz="half" idx="1"/>
          </p:nvPr>
        </p:nvSpPr>
        <p:spPr>
          <a:xfrm>
            <a:off x="828677" y="2114868"/>
            <a:ext cx="9507311"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1" name="Straight Connector 20">
            <a:extLst>
              <a:ext uri="{FF2B5EF4-FFF2-40B4-BE49-F238E27FC236}">
                <a16:creationId xmlns:a16="http://schemas.microsoft.com/office/drawing/2014/main" id="{C4769863-E1A1-5948-B595-F73FB9ABEBB5}"/>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8E2AC291-E03D-254B-893B-1467227A90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
        <p:nvSpPr>
          <p:cNvPr id="32" name="TextBox 31">
            <a:extLst>
              <a:ext uri="{FF2B5EF4-FFF2-40B4-BE49-F238E27FC236}">
                <a16:creationId xmlns:a16="http://schemas.microsoft.com/office/drawing/2014/main" id="{5132AE5D-BE74-2B4E-A98E-089E7E1EA637}"/>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14763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and Footer">
    <p:spTree>
      <p:nvGrpSpPr>
        <p:cNvPr id="1" name=""/>
        <p:cNvGrpSpPr/>
        <p:nvPr/>
      </p:nvGrpSpPr>
      <p:grpSpPr>
        <a:xfrm>
          <a:off x="0" y="0"/>
          <a:ext cx="0" cy="0"/>
          <a:chOff x="0" y="0"/>
          <a:chExt cx="0" cy="0"/>
        </a:xfrm>
      </p:grpSpPr>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cxnSp>
        <p:nvCxnSpPr>
          <p:cNvPr id="20" name="Straight Connector 19">
            <a:extLst>
              <a:ext uri="{FF2B5EF4-FFF2-40B4-BE49-F238E27FC236}">
                <a16:creationId xmlns:a16="http://schemas.microsoft.com/office/drawing/2014/main" id="{AE9D294B-177B-CA4F-968B-AB8507BE20A2}"/>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EDBA9BD1-EA8F-4D4B-9C32-8916107D447E}"/>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pic>
        <p:nvPicPr>
          <p:cNvPr id="23" name="Picture 22">
            <a:extLst>
              <a:ext uri="{FF2B5EF4-FFF2-40B4-BE49-F238E27FC236}">
                <a16:creationId xmlns:a16="http://schemas.microsoft.com/office/drawing/2014/main" id="{44D34D9A-E924-A148-BD1D-90861F6552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and Title">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dirty="0"/>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cxnSp>
        <p:nvCxnSpPr>
          <p:cNvPr id="21" name="Straight Connector 20">
            <a:extLst>
              <a:ext uri="{FF2B5EF4-FFF2-40B4-BE49-F238E27FC236}">
                <a16:creationId xmlns:a16="http://schemas.microsoft.com/office/drawing/2014/main" id="{3A8ADC7D-8A64-C141-A7F6-5F1DE4BEDAAA}"/>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74676B95-6F01-084F-BFE3-2C22F2E6B6F0}"/>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pic>
        <p:nvPicPr>
          <p:cNvPr id="24" name="Picture 23">
            <a:extLst>
              <a:ext uri="{FF2B5EF4-FFF2-40B4-BE49-F238E27FC236}">
                <a16:creationId xmlns:a16="http://schemas.microsoft.com/office/drawing/2014/main" id="{6D95E259-0FD0-224B-A315-DF337D52F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lumn Text/Title and One Column with Photo">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dirty="0"/>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5" name="Content Placeholder 2"/>
          <p:cNvSpPr>
            <a:spLocks noGrp="1"/>
          </p:cNvSpPr>
          <p:nvPr>
            <p:ph sz="half" idx="1"/>
          </p:nvPr>
        </p:nvSpPr>
        <p:spPr>
          <a:xfrm>
            <a:off x="828675" y="2114868"/>
            <a:ext cx="4544872"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half" idx="15"/>
          </p:nvPr>
        </p:nvSpPr>
        <p:spPr>
          <a:xfrm>
            <a:off x="5879289" y="2114868"/>
            <a:ext cx="4544872"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17">
            <a:extLst>
              <a:ext uri="{FF2B5EF4-FFF2-40B4-BE49-F238E27FC236}">
                <a16:creationId xmlns:a16="http://schemas.microsoft.com/office/drawing/2014/main" id="{1A44294C-7E80-E249-BEA9-CB3CAEFAC840}"/>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@HANDLE</a:t>
            </a:r>
          </a:p>
        </p:txBody>
      </p:sp>
      <p:sp>
        <p:nvSpPr>
          <p:cNvPr id="27" name="Text Placeholder 17">
            <a:extLst>
              <a:ext uri="{FF2B5EF4-FFF2-40B4-BE49-F238E27FC236}">
                <a16:creationId xmlns:a16="http://schemas.microsoft.com/office/drawing/2014/main" id="{2F82BB2E-FCAE-5541-B0FD-287161E9BFBB}"/>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HASHTAG</a:t>
            </a:r>
          </a:p>
        </p:txBody>
      </p:sp>
      <p:sp>
        <p:nvSpPr>
          <p:cNvPr id="28" name="Text Placeholder 17">
            <a:extLst>
              <a:ext uri="{FF2B5EF4-FFF2-40B4-BE49-F238E27FC236}">
                <a16:creationId xmlns:a16="http://schemas.microsoft.com/office/drawing/2014/main" id="{87409D07-A21A-9E49-B1D4-5A43EBF9FE00}"/>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MISC</a:t>
            </a:r>
          </a:p>
        </p:txBody>
      </p:sp>
      <p:cxnSp>
        <p:nvCxnSpPr>
          <p:cNvPr id="29" name="Straight Connector 28">
            <a:extLst>
              <a:ext uri="{FF2B5EF4-FFF2-40B4-BE49-F238E27FC236}">
                <a16:creationId xmlns:a16="http://schemas.microsoft.com/office/drawing/2014/main" id="{A440B304-394F-444B-8332-FFF7658F5E42}"/>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30" name="Text Placeholder 16">
            <a:extLst>
              <a:ext uri="{FF2B5EF4-FFF2-40B4-BE49-F238E27FC236}">
                <a16:creationId xmlns:a16="http://schemas.microsoft.com/office/drawing/2014/main" id="{CE61ABD1-91E8-0843-B203-B87A75080E06}"/>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rgbClr val="A31527"/>
                </a:solidFill>
              </a:defRPr>
            </a:lvl1pPr>
          </a:lstStyle>
          <a:p>
            <a:pPr lvl="0"/>
            <a:r>
              <a:rPr lang="en-US" dirty="0"/>
              <a:t>Source:</a:t>
            </a:r>
          </a:p>
        </p:txBody>
      </p:sp>
      <p:sp>
        <p:nvSpPr>
          <p:cNvPr id="31" name="TextBox 30">
            <a:extLst>
              <a:ext uri="{FF2B5EF4-FFF2-40B4-BE49-F238E27FC236}">
                <a16:creationId xmlns:a16="http://schemas.microsoft.com/office/drawing/2014/main" id="{4D6E1E4A-FA4E-2943-9D56-20EB93D20976}"/>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pic>
        <p:nvPicPr>
          <p:cNvPr id="32" name="Picture 31">
            <a:extLst>
              <a:ext uri="{FF2B5EF4-FFF2-40B4-BE49-F238E27FC236}">
                <a16:creationId xmlns:a16="http://schemas.microsoft.com/office/drawing/2014/main" id="{42C0050E-DCBD-8842-8D09-F9690E93B6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hoto Collage">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dirty="0"/>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16" name="Rectangle 15"/>
          <p:cNvSpPr/>
          <p:nvPr userDrawn="1"/>
        </p:nvSpPr>
        <p:spPr>
          <a:xfrm>
            <a:off x="-244388" y="1618670"/>
            <a:ext cx="11496722" cy="5835431"/>
          </a:xfrm>
          <a:prstGeom prst="rect">
            <a:avLst/>
          </a:prstGeom>
          <a:solidFill>
            <a:srgbClr val="A21727"/>
          </a:solidFill>
          <a:ln>
            <a:noFill/>
          </a:ln>
          <a:effectLst>
            <a:glow rad="444500">
              <a:schemeClr val="tx1">
                <a:lumMod val="95000"/>
                <a:lumOff val="5000"/>
                <a:alpha val="3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2880"/>
          </a:p>
        </p:txBody>
      </p:sp>
      <p:sp>
        <p:nvSpPr>
          <p:cNvPr id="17" name="Text Placeholder 17">
            <a:extLst>
              <a:ext uri="{FF2B5EF4-FFF2-40B4-BE49-F238E27FC236}">
                <a16:creationId xmlns:a16="http://schemas.microsoft.com/office/drawing/2014/main" id="{A0E3DB2D-5E52-5541-8C4C-8FE6B8378E98}"/>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@HANDLE</a:t>
            </a:r>
          </a:p>
        </p:txBody>
      </p:sp>
      <p:sp>
        <p:nvSpPr>
          <p:cNvPr id="20" name="Text Placeholder 17">
            <a:extLst>
              <a:ext uri="{FF2B5EF4-FFF2-40B4-BE49-F238E27FC236}">
                <a16:creationId xmlns:a16="http://schemas.microsoft.com/office/drawing/2014/main" id="{8A33A00E-DD2F-2540-AD30-DBBFE9EACA20}"/>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HASHTAG</a:t>
            </a:r>
          </a:p>
        </p:txBody>
      </p:sp>
      <p:sp>
        <p:nvSpPr>
          <p:cNvPr id="21" name="Text Placeholder 17">
            <a:extLst>
              <a:ext uri="{FF2B5EF4-FFF2-40B4-BE49-F238E27FC236}">
                <a16:creationId xmlns:a16="http://schemas.microsoft.com/office/drawing/2014/main" id="{90C2FA2A-913C-1A42-A7DE-92B2746DA5D8}"/>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MISC</a:t>
            </a:r>
          </a:p>
        </p:txBody>
      </p:sp>
      <p:cxnSp>
        <p:nvCxnSpPr>
          <p:cNvPr id="22" name="Straight Connector 21">
            <a:extLst>
              <a:ext uri="{FF2B5EF4-FFF2-40B4-BE49-F238E27FC236}">
                <a16:creationId xmlns:a16="http://schemas.microsoft.com/office/drawing/2014/main" id="{ACE62ADA-7AE3-164D-AF7A-8F79E91841F4}"/>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6">
            <a:extLst>
              <a:ext uri="{FF2B5EF4-FFF2-40B4-BE49-F238E27FC236}">
                <a16:creationId xmlns:a16="http://schemas.microsoft.com/office/drawing/2014/main" id="{8E338969-0EA7-E444-AF53-EA164272DC47}"/>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rgbClr val="A31527"/>
                </a:solidFill>
              </a:defRPr>
            </a:lvl1pPr>
          </a:lstStyle>
          <a:p>
            <a:pPr lvl="0"/>
            <a:r>
              <a:rPr lang="en-US" dirty="0"/>
              <a:t>Source:</a:t>
            </a:r>
          </a:p>
        </p:txBody>
      </p:sp>
      <p:sp>
        <p:nvSpPr>
          <p:cNvPr id="24" name="TextBox 23">
            <a:extLst>
              <a:ext uri="{FF2B5EF4-FFF2-40B4-BE49-F238E27FC236}">
                <a16:creationId xmlns:a16="http://schemas.microsoft.com/office/drawing/2014/main" id="{01B8B329-6556-8847-A96A-DA22BB6CC996}"/>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pic>
        <p:nvPicPr>
          <p:cNvPr id="25" name="Picture 24">
            <a:extLst>
              <a:ext uri="{FF2B5EF4-FFF2-40B4-BE49-F238E27FC236}">
                <a16:creationId xmlns:a16="http://schemas.microsoft.com/office/drawing/2014/main" id="{A34396A7-A597-E740-A401-E714C1C3B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
        <p:nvSpPr>
          <p:cNvPr id="3" name="Rectangle 2"/>
          <p:cNvSpPr/>
          <p:nvPr userDrawn="1"/>
        </p:nvSpPr>
        <p:spPr>
          <a:xfrm>
            <a:off x="0" y="1"/>
            <a:ext cx="95250" cy="82296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Tree>
    <p:extLst>
      <p:ext uri="{BB962C8B-B14F-4D97-AF65-F5344CB8AC3E}">
        <p14:creationId xmlns:p14="http://schemas.microsoft.com/office/powerpoint/2010/main" val="223956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45124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3" r:id="rId5"/>
    <p:sldLayoutId id="2147483664" r:id="rId6"/>
    <p:sldLayoutId id="2147483665" r:id="rId7"/>
    <p:sldLayoutId id="2147483666" r:id="rId8"/>
    <p:sldLayoutId id="2147483655" r:id="rId9"/>
    <p:sldLayoutId id="214748365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731502" rtl="0" eaLnBrk="1" latinLnBrk="0" hangingPunct="1">
        <a:spcBef>
          <a:spcPct val="0"/>
        </a:spcBef>
        <a:buNone/>
        <a:defRPr sz="4480" b="0" i="0" kern="1200" cap="all" baseline="0">
          <a:solidFill>
            <a:srgbClr val="B01C32"/>
          </a:solidFill>
          <a:latin typeface="Century Gothic" charset="0"/>
          <a:ea typeface="+mj-ea"/>
          <a:cs typeface="Avenir"/>
        </a:defRPr>
      </a:lvl1pPr>
    </p:titleStyle>
    <p:bodyStyle>
      <a:lvl1pPr marL="548626" indent="-548626" algn="l" defTabSz="731502" rtl="0" eaLnBrk="1" latinLnBrk="0" hangingPunct="1">
        <a:spcBef>
          <a:spcPct val="20000"/>
        </a:spcBef>
        <a:buFont typeface="Arial"/>
        <a:buChar char="•"/>
        <a:defRPr sz="4480" b="0" i="0" kern="1200" baseline="0">
          <a:solidFill>
            <a:schemeClr val="tx1">
              <a:lumMod val="65000"/>
              <a:lumOff val="35000"/>
            </a:schemeClr>
          </a:solidFill>
          <a:latin typeface="Century Gothic" charset="0"/>
          <a:ea typeface="+mn-ea"/>
          <a:cs typeface="Avenir"/>
        </a:defRPr>
      </a:lvl1pPr>
      <a:lvl2pPr marL="1188690" indent="-457189" algn="l" defTabSz="731502" rtl="0" eaLnBrk="1" latinLnBrk="0" hangingPunct="1">
        <a:spcBef>
          <a:spcPct val="20000"/>
        </a:spcBef>
        <a:buFont typeface="Arial"/>
        <a:buChar char="–"/>
        <a:defRPr sz="3840" b="0" i="0" kern="1200" baseline="0">
          <a:solidFill>
            <a:schemeClr val="tx1">
              <a:lumMod val="65000"/>
              <a:lumOff val="35000"/>
            </a:schemeClr>
          </a:solidFill>
          <a:latin typeface="Century Gothic" charset="0"/>
          <a:ea typeface="+mn-ea"/>
          <a:cs typeface="Avenir"/>
        </a:defRPr>
      </a:lvl2pPr>
      <a:lvl3pPr marL="1828754" indent="-365751" algn="l" defTabSz="731502"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Century Gothic" charset="0"/>
          <a:cs typeface="Century Gothic" charset="0"/>
        </a:defRPr>
      </a:lvl3pPr>
      <a:lvl4pPr marL="2560256" indent="-365751" algn="l" defTabSz="731502" rtl="0" eaLnBrk="1" latinLnBrk="0" hangingPunct="1">
        <a:spcBef>
          <a:spcPct val="20000"/>
        </a:spcBef>
        <a:buFont typeface="Arial"/>
        <a:buChar char="–"/>
        <a:defRPr sz="2560" b="0" i="0" kern="1200" baseline="0">
          <a:solidFill>
            <a:schemeClr val="tx1">
              <a:lumMod val="65000"/>
              <a:lumOff val="35000"/>
            </a:schemeClr>
          </a:solidFill>
          <a:latin typeface="Century Gothic" charset="0"/>
          <a:ea typeface="+mn-ea"/>
          <a:cs typeface="Avenir"/>
        </a:defRPr>
      </a:lvl4pPr>
      <a:lvl5pPr marL="3291758" indent="-365751" algn="l" defTabSz="731502" rtl="0" eaLnBrk="1" latinLnBrk="0" hangingPunct="1">
        <a:spcBef>
          <a:spcPct val="20000"/>
        </a:spcBef>
        <a:buFont typeface="Arial"/>
        <a:buChar char="»"/>
        <a:defRPr sz="1920" b="0" i="0" kern="1200" baseline="0">
          <a:solidFill>
            <a:schemeClr val="tx1">
              <a:lumMod val="65000"/>
              <a:lumOff val="35000"/>
            </a:schemeClr>
          </a:solidFill>
          <a:latin typeface="Century Gothic" charset="0"/>
          <a:ea typeface="+mn-ea"/>
          <a:cs typeface="Avenir"/>
        </a:defRPr>
      </a:lvl5pPr>
      <a:lvl6pPr marL="4023259" indent="-365751" algn="l" defTabSz="731502" rtl="0" eaLnBrk="1" latinLnBrk="0" hangingPunct="1">
        <a:spcBef>
          <a:spcPct val="20000"/>
        </a:spcBef>
        <a:buFont typeface="Arial"/>
        <a:buChar char="•"/>
        <a:defRPr sz="3200" kern="1200">
          <a:solidFill>
            <a:schemeClr val="tx1"/>
          </a:solidFill>
          <a:latin typeface="+mn-lt"/>
          <a:ea typeface="+mn-ea"/>
          <a:cs typeface="+mn-cs"/>
        </a:defRPr>
      </a:lvl6pPr>
      <a:lvl7pPr marL="4754761" indent="-365751" algn="l" defTabSz="731502" rtl="0" eaLnBrk="1" latinLnBrk="0" hangingPunct="1">
        <a:spcBef>
          <a:spcPct val="20000"/>
        </a:spcBef>
        <a:buFont typeface="Arial"/>
        <a:buChar char="•"/>
        <a:defRPr sz="3200" kern="1200">
          <a:solidFill>
            <a:schemeClr val="tx1"/>
          </a:solidFill>
          <a:latin typeface="+mn-lt"/>
          <a:ea typeface="+mn-ea"/>
          <a:cs typeface="+mn-cs"/>
        </a:defRPr>
      </a:lvl7pPr>
      <a:lvl8pPr marL="5486263" indent="-365751" algn="l" defTabSz="731502" rtl="0" eaLnBrk="1" latinLnBrk="0" hangingPunct="1">
        <a:spcBef>
          <a:spcPct val="20000"/>
        </a:spcBef>
        <a:buFont typeface="Arial"/>
        <a:buChar char="•"/>
        <a:defRPr sz="3200" kern="1200">
          <a:solidFill>
            <a:schemeClr val="tx1"/>
          </a:solidFill>
          <a:latin typeface="+mn-lt"/>
          <a:ea typeface="+mn-ea"/>
          <a:cs typeface="+mn-cs"/>
        </a:defRPr>
      </a:lvl8pPr>
      <a:lvl9pPr marL="6217765" indent="-365751" algn="l" defTabSz="731502"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1502" rtl="0" eaLnBrk="1" latinLnBrk="0" hangingPunct="1">
        <a:defRPr sz="2880" kern="1200">
          <a:solidFill>
            <a:schemeClr val="tx1"/>
          </a:solidFill>
          <a:latin typeface="+mn-lt"/>
          <a:ea typeface="+mn-ea"/>
          <a:cs typeface="+mn-cs"/>
        </a:defRPr>
      </a:lvl1pPr>
      <a:lvl2pPr marL="731502" algn="l" defTabSz="731502" rtl="0" eaLnBrk="1" latinLnBrk="0" hangingPunct="1">
        <a:defRPr sz="2880" kern="1200">
          <a:solidFill>
            <a:schemeClr val="tx1"/>
          </a:solidFill>
          <a:latin typeface="+mn-lt"/>
          <a:ea typeface="+mn-ea"/>
          <a:cs typeface="+mn-cs"/>
        </a:defRPr>
      </a:lvl2pPr>
      <a:lvl3pPr marL="1463003" algn="l" defTabSz="731502" rtl="0" eaLnBrk="1" latinLnBrk="0" hangingPunct="1">
        <a:defRPr sz="2880" kern="1200">
          <a:solidFill>
            <a:schemeClr val="tx1"/>
          </a:solidFill>
          <a:latin typeface="+mn-lt"/>
          <a:ea typeface="+mn-ea"/>
          <a:cs typeface="+mn-cs"/>
        </a:defRPr>
      </a:lvl3pPr>
      <a:lvl4pPr marL="2194505" algn="l" defTabSz="731502" rtl="0" eaLnBrk="1" latinLnBrk="0" hangingPunct="1">
        <a:defRPr sz="2880" kern="1200">
          <a:solidFill>
            <a:schemeClr val="tx1"/>
          </a:solidFill>
          <a:latin typeface="+mn-lt"/>
          <a:ea typeface="+mn-ea"/>
          <a:cs typeface="+mn-cs"/>
        </a:defRPr>
      </a:lvl4pPr>
      <a:lvl5pPr marL="2926007" algn="l" defTabSz="731502" rtl="0" eaLnBrk="1" latinLnBrk="0" hangingPunct="1">
        <a:defRPr sz="2880" kern="1200">
          <a:solidFill>
            <a:schemeClr val="tx1"/>
          </a:solidFill>
          <a:latin typeface="+mn-lt"/>
          <a:ea typeface="+mn-ea"/>
          <a:cs typeface="+mn-cs"/>
        </a:defRPr>
      </a:lvl5pPr>
      <a:lvl6pPr marL="3657509" algn="l" defTabSz="731502" rtl="0" eaLnBrk="1" latinLnBrk="0" hangingPunct="1">
        <a:defRPr sz="2880" kern="1200">
          <a:solidFill>
            <a:schemeClr val="tx1"/>
          </a:solidFill>
          <a:latin typeface="+mn-lt"/>
          <a:ea typeface="+mn-ea"/>
          <a:cs typeface="+mn-cs"/>
        </a:defRPr>
      </a:lvl6pPr>
      <a:lvl7pPr marL="4389010" algn="l" defTabSz="731502" rtl="0" eaLnBrk="1" latinLnBrk="0" hangingPunct="1">
        <a:defRPr sz="2880" kern="1200">
          <a:solidFill>
            <a:schemeClr val="tx1"/>
          </a:solidFill>
          <a:latin typeface="+mn-lt"/>
          <a:ea typeface="+mn-ea"/>
          <a:cs typeface="+mn-cs"/>
        </a:defRPr>
      </a:lvl7pPr>
      <a:lvl8pPr marL="5120512" algn="l" defTabSz="731502" rtl="0" eaLnBrk="1" latinLnBrk="0" hangingPunct="1">
        <a:defRPr sz="2880" kern="1200">
          <a:solidFill>
            <a:schemeClr val="tx1"/>
          </a:solidFill>
          <a:latin typeface="+mn-lt"/>
          <a:ea typeface="+mn-ea"/>
          <a:cs typeface="+mn-cs"/>
        </a:defRPr>
      </a:lvl8pPr>
      <a:lvl9pPr marL="5852014" algn="l" defTabSz="731502" rtl="0" eaLnBrk="1" latinLnBrk="0" hangingPunct="1">
        <a:defRPr sz="28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2" userDrawn="1">
          <p15:clr>
            <a:srgbClr val="F26B43"/>
          </p15:clr>
        </p15:guide>
        <p15:guide id="2" orient="horz" pos="49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aafp.org/family-physician/patient-care/the-everyone-project/toolkit/assessment.html" TargetMode="External"/><Relationship Id="rId2" Type="http://schemas.openxmlformats.org/officeDocument/2006/relationships/hyperlink" Target="https://prapare.org/the-prapare-screening-tool/"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mcares.ohio.edu/img/screening-tool.pdf" TargetMode="External"/><Relationship Id="rId2" Type="http://schemas.openxmlformats.org/officeDocument/2006/relationships/hyperlink" Target="https://healthleadsusa.org/communications-center/resources/the-health-leads-screening-toolkit/" TargetMode="External"/><Relationship Id="rId1" Type="http://schemas.openxmlformats.org/officeDocument/2006/relationships/slideLayout" Target="../slideLayouts/slideLayout4.xml"/><Relationship Id="rId5" Type="http://schemas.openxmlformats.org/officeDocument/2006/relationships/hyperlink" Target="https://www.ncbi.nlm.nih.gov/pmc/articles/PMC7864106/" TargetMode="External"/><Relationship Id="rId4" Type="http://schemas.openxmlformats.org/officeDocument/2006/relationships/hyperlink" Target="https://nursing.utexas.edu/sites/default/files/AMEN_Health_Leads_Social_Needs_Screening_Toolkit.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ajph.aphapublications.org/doi/10.2105/AJPH.2011.300416"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targethiv.org/library/hiv-chw-program-guide" TargetMode="External"/><Relationship Id="rId2" Type="http://schemas.openxmlformats.org/officeDocument/2006/relationships/hyperlink" Target="https://www.ncbi.nlm.nih.gov/pmc/articles/PMC3477991/" TargetMode="External"/><Relationship Id="rId1" Type="http://schemas.openxmlformats.org/officeDocument/2006/relationships/slideLayout" Target="../slideLayouts/slideLayout4.xml"/><Relationship Id="rId5" Type="http://schemas.openxmlformats.org/officeDocument/2006/relationships/hyperlink" Target="https://www.ruralhealthinfo.org/toolkits/community-health-workers/5/collecting-data" TargetMode="External"/><Relationship Id="rId4" Type="http://schemas.openxmlformats.org/officeDocument/2006/relationships/hyperlink" Target="https://www.phreesia.com/patient-activation-measur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chcf.org/wp-content/uploads/2021/02/CHWsVermontProfessionalIdentitySnapshot.pdf" TargetMode="External"/><Relationship Id="rId2" Type="http://schemas.openxmlformats.org/officeDocument/2006/relationships/hyperlink" Target="https://www.health.state.mn.us/facilities/ruralhealth/emerging/chw/docs/2016chwtool.pd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97358"/>
            <a:ext cx="10792326" cy="1764030"/>
          </a:xfrm>
          <a:prstGeom prst="rect">
            <a:avLst/>
          </a:prstGeom>
        </p:spPr>
        <p:txBody>
          <a:bodyPr>
            <a:noAutofit/>
          </a:bodyPr>
          <a:lstStyle/>
          <a:p>
            <a:r>
              <a:rPr lang="en-US" sz="4400" b="1" dirty="0" err="1"/>
              <a:t>Chws</a:t>
            </a:r>
            <a:r>
              <a:rPr lang="en-US" sz="4400" b="1" dirty="0"/>
              <a:t> and client data</a:t>
            </a:r>
            <a:endParaRPr lang="en-US" sz="4000" dirty="0"/>
          </a:p>
        </p:txBody>
      </p:sp>
    </p:spTree>
    <p:extLst>
      <p:ext uri="{BB962C8B-B14F-4D97-AF65-F5344CB8AC3E}">
        <p14:creationId xmlns:p14="http://schemas.microsoft.com/office/powerpoint/2010/main" val="1035067326"/>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BC05-8EFF-45FA-BE68-6FAAB1B7E6F3}"/>
              </a:ext>
            </a:extLst>
          </p:cNvPr>
          <p:cNvSpPr>
            <a:spLocks noGrp="1"/>
          </p:cNvSpPr>
          <p:nvPr>
            <p:ph type="title"/>
          </p:nvPr>
        </p:nvSpPr>
        <p:spPr/>
        <p:txBody>
          <a:bodyPr/>
          <a:lstStyle/>
          <a:p>
            <a:r>
              <a:rPr lang="en-US" dirty="0"/>
              <a:t>Why an intake form?</a:t>
            </a:r>
          </a:p>
        </p:txBody>
      </p:sp>
      <p:sp>
        <p:nvSpPr>
          <p:cNvPr id="3" name="Content Placeholder 2">
            <a:extLst>
              <a:ext uri="{FF2B5EF4-FFF2-40B4-BE49-F238E27FC236}">
                <a16:creationId xmlns:a16="http://schemas.microsoft.com/office/drawing/2014/main" id="{A6406224-F07C-450C-A473-39CDE58CCF4C}"/>
              </a:ext>
            </a:extLst>
          </p:cNvPr>
          <p:cNvSpPr>
            <a:spLocks noGrp="1"/>
          </p:cNvSpPr>
          <p:nvPr>
            <p:ph sz="half" idx="1"/>
          </p:nvPr>
        </p:nvSpPr>
        <p:spPr/>
        <p:txBody>
          <a:bodyPr/>
          <a:lstStyle/>
          <a:p>
            <a:r>
              <a:rPr lang="en-US" sz="2800" dirty="0"/>
              <a:t>Intake forms are screening tools that help establish client baselines and provide key insight into their needs. Organizations may wish to consider including a brief section to collect demographics on these forms to capture data on an organizational level</a:t>
            </a:r>
          </a:p>
          <a:p>
            <a:endParaRPr lang="en-US" sz="2800" dirty="0"/>
          </a:p>
          <a:p>
            <a:r>
              <a:rPr lang="en-US" sz="2800" dirty="0"/>
              <a:t>Featured intake forms are described and linked in this section. Please note that these have not been reviewed by the authors of this toolkit and are provided for information only</a:t>
            </a:r>
          </a:p>
          <a:p>
            <a:endParaRPr lang="en-US" dirty="0"/>
          </a:p>
        </p:txBody>
      </p:sp>
    </p:spTree>
    <p:extLst>
      <p:ext uri="{BB962C8B-B14F-4D97-AF65-F5344CB8AC3E}">
        <p14:creationId xmlns:p14="http://schemas.microsoft.com/office/powerpoint/2010/main" val="417449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A7E6-8284-4029-A710-8E3FA18B077A}"/>
              </a:ext>
            </a:extLst>
          </p:cNvPr>
          <p:cNvSpPr>
            <a:spLocks noGrp="1"/>
          </p:cNvSpPr>
          <p:nvPr>
            <p:ph type="title"/>
          </p:nvPr>
        </p:nvSpPr>
        <p:spPr/>
        <p:txBody>
          <a:bodyPr/>
          <a:lstStyle/>
          <a:p>
            <a:r>
              <a:rPr lang="en-US" dirty="0"/>
              <a:t>Intake form examples</a:t>
            </a:r>
          </a:p>
        </p:txBody>
      </p:sp>
      <p:sp>
        <p:nvSpPr>
          <p:cNvPr id="3" name="Content Placeholder 2">
            <a:extLst>
              <a:ext uri="{FF2B5EF4-FFF2-40B4-BE49-F238E27FC236}">
                <a16:creationId xmlns:a16="http://schemas.microsoft.com/office/drawing/2014/main" id="{C12CD6DD-FBE8-4D62-9EDA-E6946068C2A6}"/>
              </a:ext>
            </a:extLst>
          </p:cNvPr>
          <p:cNvSpPr>
            <a:spLocks noGrp="1"/>
          </p:cNvSpPr>
          <p:nvPr>
            <p:ph sz="half" idx="1"/>
          </p:nvPr>
        </p:nvSpPr>
        <p:spPr/>
        <p:txBody>
          <a:bodyPr/>
          <a:lstStyle/>
          <a:p>
            <a:pPr lvl="0"/>
            <a:r>
              <a:rPr lang="en-US" sz="2400" u="sng" dirty="0">
                <a:hlinkClick r:id="rId2"/>
              </a:rPr>
              <a:t>Protocol for Responding to and Assessing Patients’ Assets, Risks, and Experiences (PRAPARE):</a:t>
            </a:r>
            <a:r>
              <a:rPr lang="en-US" sz="2400" dirty="0"/>
              <a:t> This two-page screening tool was specifically developed to address the social determinants of health and can be used to develop care plans. An implementation and action toolkit is also available to provide best practices and resources regarding the tool’s implementation. </a:t>
            </a:r>
          </a:p>
          <a:p>
            <a:pPr marL="0" lvl="0" indent="0">
              <a:buNone/>
            </a:pPr>
            <a:endParaRPr lang="en-US" sz="2400" dirty="0"/>
          </a:p>
          <a:p>
            <a:pPr lvl="0"/>
            <a:r>
              <a:rPr lang="en-US" sz="2400" u="sng" dirty="0">
                <a:hlinkClick r:id="rId3"/>
              </a:rPr>
              <a:t>Social Needs Screening Tool:</a:t>
            </a:r>
            <a:r>
              <a:rPr lang="en-US" sz="2400" dirty="0"/>
              <a:t> This simple screening tool was developed by the American Academy of Family Physicians through the </a:t>
            </a:r>
            <a:r>
              <a:rPr lang="en-US" sz="2400" dirty="0" err="1"/>
              <a:t>EveryONE</a:t>
            </a:r>
            <a:r>
              <a:rPr lang="en-US" sz="2400" dirty="0"/>
              <a:t> project to screen for five core health-related needs. </a:t>
            </a:r>
          </a:p>
          <a:p>
            <a:endParaRPr lang="en-US" sz="2400" dirty="0"/>
          </a:p>
        </p:txBody>
      </p:sp>
    </p:spTree>
    <p:extLst>
      <p:ext uri="{BB962C8B-B14F-4D97-AF65-F5344CB8AC3E}">
        <p14:creationId xmlns:p14="http://schemas.microsoft.com/office/powerpoint/2010/main" val="173247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17B6-9228-43EA-A85E-41694B030714}"/>
              </a:ext>
            </a:extLst>
          </p:cNvPr>
          <p:cNvSpPr>
            <a:spLocks noGrp="1"/>
          </p:cNvSpPr>
          <p:nvPr>
            <p:ph type="title"/>
          </p:nvPr>
        </p:nvSpPr>
        <p:spPr/>
        <p:txBody>
          <a:bodyPr/>
          <a:lstStyle/>
          <a:p>
            <a:r>
              <a:rPr lang="en-US" dirty="0"/>
              <a:t>Other intake forms</a:t>
            </a:r>
          </a:p>
        </p:txBody>
      </p:sp>
      <p:sp>
        <p:nvSpPr>
          <p:cNvPr id="3" name="Content Placeholder 2">
            <a:extLst>
              <a:ext uri="{FF2B5EF4-FFF2-40B4-BE49-F238E27FC236}">
                <a16:creationId xmlns:a16="http://schemas.microsoft.com/office/drawing/2014/main" id="{B4E14844-22CE-4F5C-9B41-6176D5D18CB1}"/>
              </a:ext>
            </a:extLst>
          </p:cNvPr>
          <p:cNvSpPr>
            <a:spLocks noGrp="1"/>
          </p:cNvSpPr>
          <p:nvPr>
            <p:ph sz="half" idx="1"/>
          </p:nvPr>
        </p:nvSpPr>
        <p:spPr/>
        <p:txBody>
          <a:bodyPr/>
          <a:lstStyle/>
          <a:p>
            <a:pPr lvl="0"/>
            <a:r>
              <a:rPr lang="en-US" sz="2400" u="sng" dirty="0">
                <a:hlinkClick r:id="rId2"/>
              </a:rPr>
              <a:t>Social Needs Screening Toolkit by Health Leads:</a:t>
            </a:r>
            <a:r>
              <a:rPr lang="en-US" sz="2400" dirty="0"/>
              <a:t> A screening toolkit that is editable for different interventions and areas of concerns. A </a:t>
            </a:r>
            <a:r>
              <a:rPr lang="en-US" sz="2400" u="sng" dirty="0">
                <a:hlinkClick r:id="rId3"/>
              </a:rPr>
              <a:t>graphical version</a:t>
            </a:r>
            <a:r>
              <a:rPr lang="en-US" sz="2400" dirty="0"/>
              <a:t> of the tool is available here, while another version that includes reading level comprehension and validation information for the questions is </a:t>
            </a:r>
            <a:r>
              <a:rPr lang="en-US" sz="2400" u="sng" dirty="0">
                <a:hlinkClick r:id="rId4"/>
              </a:rPr>
              <a:t>available here</a:t>
            </a:r>
            <a:r>
              <a:rPr lang="en-US" sz="2400" dirty="0"/>
              <a:t>. </a:t>
            </a:r>
          </a:p>
          <a:p>
            <a:pPr lvl="0"/>
            <a:endParaRPr lang="en-US" sz="2400" dirty="0"/>
          </a:p>
          <a:p>
            <a:pPr lvl="0"/>
            <a:r>
              <a:rPr lang="en-US" sz="2400" u="sng" dirty="0">
                <a:hlinkClick r:id="rId5"/>
              </a:rPr>
              <a:t>A Review of Tools to Screen for Social Determinants of Health in the United States:</a:t>
            </a:r>
            <a:r>
              <a:rPr lang="en-US" sz="2400" dirty="0"/>
              <a:t> This practice brief from the Institute of Medicine surveyed nine screening tools to identify common domains and provide recommendations for use. </a:t>
            </a:r>
          </a:p>
          <a:p>
            <a:endParaRPr lang="en-US" sz="2400" dirty="0"/>
          </a:p>
        </p:txBody>
      </p:sp>
    </p:spTree>
    <p:extLst>
      <p:ext uri="{BB962C8B-B14F-4D97-AF65-F5344CB8AC3E}">
        <p14:creationId xmlns:p14="http://schemas.microsoft.com/office/powerpoint/2010/main" val="59767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2639B2-C652-4378-ACE0-E7FA8E8E83D6}"/>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E3FA22D2-FD76-4DEE-9066-6E95C08A5F58}"/>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CE5DD646-3769-4223-9AC3-C3BD7A6CE650}"/>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ECE607B6-1A8C-4E71-AF0C-646597E23F94}"/>
              </a:ext>
            </a:extLst>
          </p:cNvPr>
          <p:cNvSpPr>
            <a:spLocks noGrp="1"/>
          </p:cNvSpPr>
          <p:nvPr>
            <p:ph type="body" sz="quarter" idx="10"/>
          </p:nvPr>
        </p:nvSpPr>
        <p:spPr>
          <a:xfrm>
            <a:off x="1292415" y="1184435"/>
            <a:ext cx="8387969" cy="1477024"/>
          </a:xfrm>
        </p:spPr>
        <p:txBody>
          <a:bodyPr/>
          <a:lstStyle/>
          <a:p>
            <a:r>
              <a:rPr lang="en-US" sz="7200" dirty="0"/>
              <a:t>Encounter forms: Data focused on ongoing care</a:t>
            </a:r>
          </a:p>
        </p:txBody>
      </p:sp>
    </p:spTree>
    <p:extLst>
      <p:ext uri="{BB962C8B-B14F-4D97-AF65-F5344CB8AC3E}">
        <p14:creationId xmlns:p14="http://schemas.microsoft.com/office/powerpoint/2010/main" val="360208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4F34A4-B42F-4974-8E6B-EF9159FECACA}"/>
              </a:ext>
            </a:extLst>
          </p:cNvPr>
          <p:cNvSpPr>
            <a:spLocks noGrp="1"/>
          </p:cNvSpPr>
          <p:nvPr>
            <p:ph type="title"/>
          </p:nvPr>
        </p:nvSpPr>
        <p:spPr/>
        <p:txBody>
          <a:bodyPr/>
          <a:lstStyle/>
          <a:p>
            <a:r>
              <a:rPr lang="en-US" dirty="0"/>
              <a:t>What are encounter forms?</a:t>
            </a:r>
          </a:p>
        </p:txBody>
      </p:sp>
      <p:sp>
        <p:nvSpPr>
          <p:cNvPr id="7" name="Content Placeholder 6">
            <a:extLst>
              <a:ext uri="{FF2B5EF4-FFF2-40B4-BE49-F238E27FC236}">
                <a16:creationId xmlns:a16="http://schemas.microsoft.com/office/drawing/2014/main" id="{02FE0518-DB71-4630-86C8-7EA009CB2B77}"/>
              </a:ext>
            </a:extLst>
          </p:cNvPr>
          <p:cNvSpPr>
            <a:spLocks noGrp="1"/>
          </p:cNvSpPr>
          <p:nvPr>
            <p:ph sz="half" idx="1"/>
          </p:nvPr>
        </p:nvSpPr>
        <p:spPr/>
        <p:txBody>
          <a:bodyPr/>
          <a:lstStyle/>
          <a:p>
            <a:r>
              <a:rPr lang="en-US" dirty="0"/>
              <a:t>Pre-populated documents that can be used to</a:t>
            </a:r>
          </a:p>
          <a:p>
            <a:pPr lvl="1"/>
            <a:r>
              <a:rPr lang="en-US" dirty="0"/>
              <a:t>Record CHW activities (type and place of encounter, interventions performed during visit)</a:t>
            </a:r>
          </a:p>
          <a:p>
            <a:pPr lvl="1"/>
            <a:r>
              <a:rPr lang="en-US" dirty="0"/>
              <a:t>Help guide CHWs during encounters through pre-determined questions</a:t>
            </a:r>
          </a:p>
        </p:txBody>
      </p:sp>
    </p:spTree>
    <p:extLst>
      <p:ext uri="{BB962C8B-B14F-4D97-AF65-F5344CB8AC3E}">
        <p14:creationId xmlns:p14="http://schemas.microsoft.com/office/powerpoint/2010/main" val="310169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05FD4-B6B5-4AD0-AA2D-1211B80E08FC}"/>
              </a:ext>
            </a:extLst>
          </p:cNvPr>
          <p:cNvSpPr>
            <a:spLocks noGrp="1"/>
          </p:cNvSpPr>
          <p:nvPr>
            <p:ph type="title"/>
          </p:nvPr>
        </p:nvSpPr>
        <p:spPr/>
        <p:txBody>
          <a:bodyPr/>
          <a:lstStyle/>
          <a:p>
            <a:r>
              <a:rPr lang="en-US" dirty="0"/>
              <a:t>Why are they useful?</a:t>
            </a:r>
          </a:p>
        </p:txBody>
      </p:sp>
      <p:sp>
        <p:nvSpPr>
          <p:cNvPr id="3" name="Content Placeholder 2">
            <a:extLst>
              <a:ext uri="{FF2B5EF4-FFF2-40B4-BE49-F238E27FC236}">
                <a16:creationId xmlns:a16="http://schemas.microsoft.com/office/drawing/2014/main" id="{1635FDEF-DB0E-4DD3-B77A-12B9F4BB0261}"/>
              </a:ext>
            </a:extLst>
          </p:cNvPr>
          <p:cNvSpPr>
            <a:spLocks noGrp="1"/>
          </p:cNvSpPr>
          <p:nvPr>
            <p:ph sz="half" idx="1"/>
          </p:nvPr>
        </p:nvSpPr>
        <p:spPr/>
        <p:txBody>
          <a:bodyPr/>
          <a:lstStyle/>
          <a:p>
            <a:r>
              <a:rPr lang="en-US" sz="4000" dirty="0"/>
              <a:t>Encounter forms help organizations </a:t>
            </a:r>
          </a:p>
          <a:p>
            <a:pPr lvl="1"/>
            <a:r>
              <a:rPr lang="en-US" sz="3200" dirty="0"/>
              <a:t>Track CHW activities and interventions</a:t>
            </a:r>
          </a:p>
          <a:p>
            <a:pPr lvl="1"/>
            <a:r>
              <a:rPr lang="en-US" sz="3200" dirty="0"/>
              <a:t>Inform future outreach</a:t>
            </a:r>
          </a:p>
          <a:p>
            <a:pPr lvl="1"/>
            <a:r>
              <a:rPr lang="en-US" sz="3200" dirty="0"/>
              <a:t>Standardize documentation for reimbursement / funding applications</a:t>
            </a:r>
          </a:p>
          <a:p>
            <a:pPr lvl="1"/>
            <a:r>
              <a:rPr lang="en-US" sz="3200" dirty="0"/>
              <a:t>Identify CHW training needs</a:t>
            </a:r>
          </a:p>
          <a:p>
            <a:pPr lvl="1"/>
            <a:r>
              <a:rPr lang="en-US" sz="3200" dirty="0"/>
              <a:t>Track client progress towards self-management and self-care </a:t>
            </a:r>
          </a:p>
        </p:txBody>
      </p:sp>
    </p:spTree>
    <p:extLst>
      <p:ext uri="{BB962C8B-B14F-4D97-AF65-F5344CB8AC3E}">
        <p14:creationId xmlns:p14="http://schemas.microsoft.com/office/powerpoint/2010/main" val="343647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C47E-1E84-4804-94AE-40C6AC8E70B3}"/>
              </a:ext>
            </a:extLst>
          </p:cNvPr>
          <p:cNvSpPr>
            <a:spLocks noGrp="1"/>
          </p:cNvSpPr>
          <p:nvPr>
            <p:ph type="title"/>
          </p:nvPr>
        </p:nvSpPr>
        <p:spPr/>
        <p:txBody>
          <a:bodyPr/>
          <a:lstStyle/>
          <a:p>
            <a:r>
              <a:rPr lang="en-US" dirty="0"/>
              <a:t>encounter forms</a:t>
            </a:r>
          </a:p>
        </p:txBody>
      </p:sp>
      <p:sp>
        <p:nvSpPr>
          <p:cNvPr id="3" name="Content Placeholder 2">
            <a:extLst>
              <a:ext uri="{FF2B5EF4-FFF2-40B4-BE49-F238E27FC236}">
                <a16:creationId xmlns:a16="http://schemas.microsoft.com/office/drawing/2014/main" id="{1C284798-EEE0-46EB-8051-31BDBE8CA6A8}"/>
              </a:ext>
            </a:extLst>
          </p:cNvPr>
          <p:cNvSpPr>
            <a:spLocks noGrp="1"/>
          </p:cNvSpPr>
          <p:nvPr>
            <p:ph sz="half" idx="1"/>
          </p:nvPr>
        </p:nvSpPr>
        <p:spPr>
          <a:xfrm>
            <a:off x="365760" y="2143760"/>
            <a:ext cx="4683912" cy="5321912"/>
          </a:xfrm>
        </p:spPr>
        <p:txBody>
          <a:bodyPr/>
          <a:lstStyle/>
          <a:p>
            <a:pPr marL="0" indent="0">
              <a:buNone/>
            </a:pPr>
            <a:r>
              <a:rPr lang="en-US" sz="3200" dirty="0"/>
              <a:t>Sample encounter form to the right was co-developed by researchers and CHW supervisors and refined based on CHW input</a:t>
            </a:r>
          </a:p>
          <a:p>
            <a:pPr marL="0" indent="0">
              <a:buNone/>
            </a:pPr>
            <a:endParaRPr lang="en-US" sz="3200" baseline="30000" dirty="0"/>
          </a:p>
        </p:txBody>
      </p:sp>
      <p:pic>
        <p:nvPicPr>
          <p:cNvPr id="6" name="Picture 5">
            <a:extLst>
              <a:ext uri="{FF2B5EF4-FFF2-40B4-BE49-F238E27FC236}">
                <a16:creationId xmlns:a16="http://schemas.microsoft.com/office/drawing/2014/main" id="{27DC7179-1F59-4458-97BE-4324E4333639}"/>
              </a:ext>
            </a:extLst>
          </p:cNvPr>
          <p:cNvPicPr>
            <a:picLocks noChangeAspect="1"/>
          </p:cNvPicPr>
          <p:nvPr/>
        </p:nvPicPr>
        <p:blipFill>
          <a:blip r:embed="rId2"/>
          <a:stretch>
            <a:fillRect/>
          </a:stretch>
        </p:blipFill>
        <p:spPr>
          <a:xfrm>
            <a:off x="5486400" y="1353926"/>
            <a:ext cx="4586219" cy="6199489"/>
          </a:xfrm>
          <a:prstGeom prst="rect">
            <a:avLst/>
          </a:prstGeom>
        </p:spPr>
      </p:pic>
      <p:sp>
        <p:nvSpPr>
          <p:cNvPr id="7" name="Rectangle 6">
            <a:extLst>
              <a:ext uri="{FF2B5EF4-FFF2-40B4-BE49-F238E27FC236}">
                <a16:creationId xmlns:a16="http://schemas.microsoft.com/office/drawing/2014/main" id="{7EA6D22D-E705-4C42-A81C-EBC2B1A18905}"/>
              </a:ext>
            </a:extLst>
          </p:cNvPr>
          <p:cNvSpPr/>
          <p:nvPr/>
        </p:nvSpPr>
        <p:spPr>
          <a:xfrm rot="16200000">
            <a:off x="7680962" y="4609961"/>
            <a:ext cx="5486400" cy="553998"/>
          </a:xfrm>
          <a:prstGeom prst="rect">
            <a:avLst/>
          </a:prstGeom>
        </p:spPr>
        <p:txBody>
          <a:bodyPr>
            <a:spAutoFit/>
          </a:bodyPr>
          <a:lstStyle/>
          <a:p>
            <a:r>
              <a:rPr lang="en-US" sz="1000" dirty="0">
                <a:solidFill>
                  <a:srgbClr val="C00000"/>
                </a:solidFill>
                <a:latin typeface="Century Gothic" panose="020B0502020202020204" pitchFamily="34" charset="0"/>
                <a:ea typeface="Calibri" panose="020F0502020204030204" pitchFamily="34" charset="0"/>
                <a:cs typeface="Times New Roman" panose="02020603050405020304" pitchFamily="18" charset="0"/>
              </a:rPr>
              <a:t>Lemay CA, Ferguson WJ, Hargraves JL. Community Health Worker Encounter Forms: A Tool to Guide and Document Patient Visits and Worker Performance. </a:t>
            </a:r>
            <a:r>
              <a:rPr lang="en-US" sz="1000" i="1" dirty="0">
                <a:solidFill>
                  <a:srgbClr val="C00000"/>
                </a:solidFill>
                <a:latin typeface="Century Gothic" panose="020B0502020202020204" pitchFamily="34" charset="0"/>
                <a:ea typeface="Calibri" panose="020F0502020204030204" pitchFamily="34" charset="0"/>
                <a:cs typeface="Times New Roman" panose="02020603050405020304" pitchFamily="18" charset="0"/>
              </a:rPr>
              <a:t>Am J Public Health</a:t>
            </a:r>
            <a:r>
              <a:rPr lang="en-US" sz="1000" dirty="0">
                <a:solidFill>
                  <a:srgbClr val="C00000"/>
                </a:solidFill>
                <a:latin typeface="Century Gothic" panose="020B0502020202020204" pitchFamily="34" charset="0"/>
                <a:ea typeface="Calibri" panose="020F0502020204030204" pitchFamily="34" charset="0"/>
                <a:cs typeface="Times New Roman" panose="02020603050405020304" pitchFamily="18" charset="0"/>
              </a:rPr>
              <a:t>. 2012;102(7):e70-e75. doi:10.2105/ajph.2011.300416</a:t>
            </a:r>
            <a:endParaRPr lang="en-US" sz="10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161266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851-98BA-4151-B3D7-C263C380CC34}"/>
              </a:ext>
            </a:extLst>
          </p:cNvPr>
          <p:cNvSpPr>
            <a:spLocks noGrp="1"/>
          </p:cNvSpPr>
          <p:nvPr>
            <p:ph type="title"/>
          </p:nvPr>
        </p:nvSpPr>
        <p:spPr>
          <a:xfrm>
            <a:off x="828677" y="694482"/>
            <a:ext cx="9995533" cy="659444"/>
          </a:xfrm>
        </p:spPr>
        <p:txBody>
          <a:bodyPr/>
          <a:lstStyle/>
          <a:p>
            <a:r>
              <a:rPr lang="en-US" sz="4800" dirty="0"/>
              <a:t>creating an encounter form</a:t>
            </a:r>
            <a:endParaRPr lang="en-US" dirty="0"/>
          </a:p>
        </p:txBody>
      </p:sp>
      <p:sp>
        <p:nvSpPr>
          <p:cNvPr id="3" name="Content Placeholder 2">
            <a:extLst>
              <a:ext uri="{FF2B5EF4-FFF2-40B4-BE49-F238E27FC236}">
                <a16:creationId xmlns:a16="http://schemas.microsoft.com/office/drawing/2014/main" id="{2D282E3B-EF6A-4820-89C8-F37018D53304}"/>
              </a:ext>
            </a:extLst>
          </p:cNvPr>
          <p:cNvSpPr>
            <a:spLocks noGrp="1"/>
          </p:cNvSpPr>
          <p:nvPr>
            <p:ph sz="half" idx="1"/>
          </p:nvPr>
        </p:nvSpPr>
        <p:spPr/>
        <p:txBody>
          <a:bodyPr/>
          <a:lstStyle/>
          <a:p>
            <a:r>
              <a:rPr lang="en-US" sz="4400" dirty="0"/>
              <a:t>Encounter forms should be tailored to specific projects</a:t>
            </a:r>
          </a:p>
          <a:p>
            <a:pPr marL="0" indent="0">
              <a:buNone/>
            </a:pPr>
            <a:endParaRPr lang="en-US" sz="4400" dirty="0"/>
          </a:p>
          <a:p>
            <a:r>
              <a:rPr lang="en-US" sz="4400" dirty="0">
                <a:hlinkClick r:id="rId2"/>
              </a:rPr>
              <a:t>Authors of the previous encounter form </a:t>
            </a:r>
            <a:r>
              <a:rPr lang="en-US" sz="4400" dirty="0"/>
              <a:t>encourage modifications of their encounter forms to fit other CHW programs</a:t>
            </a:r>
          </a:p>
          <a:p>
            <a:endParaRPr lang="en-US" sz="4400" dirty="0"/>
          </a:p>
          <a:p>
            <a:endParaRPr lang="en-US" sz="4400" dirty="0"/>
          </a:p>
        </p:txBody>
      </p:sp>
    </p:spTree>
    <p:extLst>
      <p:ext uri="{BB962C8B-B14F-4D97-AF65-F5344CB8AC3E}">
        <p14:creationId xmlns:p14="http://schemas.microsoft.com/office/powerpoint/2010/main" val="52993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24874-3191-4E1D-9BAC-5918FD34F9FE}"/>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C7AB36F1-B2FE-4FB1-BFEF-E2808214C375}"/>
              </a:ext>
            </a:extLst>
          </p:cNvPr>
          <p:cNvSpPr>
            <a:spLocks noGrp="1"/>
          </p:cNvSpPr>
          <p:nvPr>
            <p:ph sz="half" idx="1"/>
          </p:nvPr>
        </p:nvSpPr>
        <p:spPr/>
        <p:txBody>
          <a:bodyPr/>
          <a:lstStyle/>
          <a:p>
            <a:r>
              <a:rPr lang="en-US" sz="2800" dirty="0">
                <a:hlinkClick r:id="rId2"/>
              </a:rPr>
              <a:t>Encounter forms described in this toolkit</a:t>
            </a:r>
            <a:r>
              <a:rPr lang="en-US" sz="2800" dirty="0"/>
              <a:t> (LeMay et al., 2012)</a:t>
            </a:r>
          </a:p>
          <a:p>
            <a:r>
              <a:rPr lang="en-US" sz="2800" dirty="0">
                <a:hlinkClick r:id="rId3"/>
              </a:rPr>
              <a:t>Additional sample encounter forms</a:t>
            </a:r>
            <a:r>
              <a:rPr lang="en-US" sz="2800" dirty="0"/>
              <a:t> from Boston University School of Social Work</a:t>
            </a:r>
          </a:p>
          <a:p>
            <a:pPr lvl="0"/>
            <a:r>
              <a:rPr lang="en-US" sz="2800" u="sng" dirty="0">
                <a:hlinkClick r:id="rId4"/>
              </a:rPr>
              <a:t>Patient Activation Measure® (PAM®)</a:t>
            </a:r>
            <a:r>
              <a:rPr lang="en-US" sz="2800" dirty="0"/>
              <a:t> is a paid service that tracks patient engagement with their health. This tool provides quantified data (levels/scores) for user-designated metrics</a:t>
            </a:r>
          </a:p>
          <a:p>
            <a:pPr lvl="0"/>
            <a:r>
              <a:rPr lang="en-US" sz="2800" u="sng" dirty="0">
                <a:hlinkClick r:id="rId5"/>
              </a:rPr>
              <a:t>The Rural Health Information Hub (</a:t>
            </a:r>
            <a:r>
              <a:rPr lang="en-US" sz="2800" u="sng" dirty="0" err="1">
                <a:hlinkClick r:id="rId5"/>
              </a:rPr>
              <a:t>RHIhub</a:t>
            </a:r>
            <a:r>
              <a:rPr lang="en-US" sz="2800" u="sng" dirty="0">
                <a:hlinkClick r:id="rId5"/>
              </a:rPr>
              <a:t>)</a:t>
            </a:r>
            <a:r>
              <a:rPr lang="en-US" sz="2800" dirty="0"/>
              <a:t> suggests other data tracking mechanisms potentially of use, including group education session documentation, surveys, and interviews</a:t>
            </a:r>
          </a:p>
          <a:p>
            <a:endParaRPr lang="en-US" sz="2400" dirty="0"/>
          </a:p>
        </p:txBody>
      </p:sp>
    </p:spTree>
    <p:extLst>
      <p:ext uri="{BB962C8B-B14F-4D97-AF65-F5344CB8AC3E}">
        <p14:creationId xmlns:p14="http://schemas.microsoft.com/office/powerpoint/2010/main" val="216056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32394-34B3-45A9-9153-19BD5F891654}"/>
              </a:ext>
            </a:extLst>
          </p:cNvPr>
          <p:cNvSpPr>
            <a:spLocks noGrp="1"/>
          </p:cNvSpPr>
          <p:nvPr>
            <p:ph type="title"/>
          </p:nvPr>
        </p:nvSpPr>
        <p:spPr/>
        <p:txBody>
          <a:bodyPr/>
          <a:lstStyle/>
          <a:p>
            <a:r>
              <a:rPr lang="en-US" dirty="0" err="1"/>
              <a:t>Chw</a:t>
            </a:r>
            <a:r>
              <a:rPr lang="en-US" dirty="0"/>
              <a:t> notes</a:t>
            </a:r>
          </a:p>
        </p:txBody>
      </p:sp>
      <p:sp>
        <p:nvSpPr>
          <p:cNvPr id="3" name="Content Placeholder 2">
            <a:extLst>
              <a:ext uri="{FF2B5EF4-FFF2-40B4-BE49-F238E27FC236}">
                <a16:creationId xmlns:a16="http://schemas.microsoft.com/office/drawing/2014/main" id="{F1142EA3-33F3-456D-A106-833A4755DBB2}"/>
              </a:ext>
            </a:extLst>
          </p:cNvPr>
          <p:cNvSpPr>
            <a:spLocks noGrp="1"/>
          </p:cNvSpPr>
          <p:nvPr>
            <p:ph sz="half" idx="1"/>
          </p:nvPr>
        </p:nvSpPr>
        <p:spPr/>
        <p:txBody>
          <a:bodyPr/>
          <a:lstStyle/>
          <a:p>
            <a:r>
              <a:rPr lang="en-US" sz="3600" dirty="0"/>
              <a:t>CHWs often keep informal notes (notebooks or tablets, phone notes, voice memos) for their own use</a:t>
            </a:r>
          </a:p>
          <a:p>
            <a:r>
              <a:rPr lang="en-US" sz="3600" dirty="0"/>
              <a:t>Such notes are typically for CHW use only and should not replace encounter forms </a:t>
            </a:r>
          </a:p>
          <a:p>
            <a:r>
              <a:rPr lang="en-US" sz="3600" dirty="0"/>
              <a:t>If organizations wish to retrospectively collect a certain kind of data, CHW notes may be useful, </a:t>
            </a:r>
            <a:r>
              <a:rPr lang="en-US" sz="3600" i="1" dirty="0"/>
              <a:t>however . . .</a:t>
            </a:r>
            <a:endParaRPr lang="en-US" sz="3600" dirty="0"/>
          </a:p>
        </p:txBody>
      </p:sp>
    </p:spTree>
    <p:extLst>
      <p:ext uri="{BB962C8B-B14F-4D97-AF65-F5344CB8AC3E}">
        <p14:creationId xmlns:p14="http://schemas.microsoft.com/office/powerpoint/2010/main" val="335406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F46E2-9E30-4883-8B54-2106EE3FFB02}"/>
              </a:ext>
            </a:extLst>
          </p:cNvPr>
          <p:cNvSpPr>
            <a:spLocks noGrp="1"/>
          </p:cNvSpPr>
          <p:nvPr>
            <p:ph type="title"/>
          </p:nvPr>
        </p:nvSpPr>
        <p:spPr/>
        <p:txBody>
          <a:bodyPr/>
          <a:lstStyle/>
          <a:p>
            <a:r>
              <a:rPr lang="en-US" dirty="0"/>
              <a:t>About this section</a:t>
            </a:r>
          </a:p>
        </p:txBody>
      </p:sp>
      <p:sp>
        <p:nvSpPr>
          <p:cNvPr id="3" name="Content Placeholder 2">
            <a:extLst>
              <a:ext uri="{FF2B5EF4-FFF2-40B4-BE49-F238E27FC236}">
                <a16:creationId xmlns:a16="http://schemas.microsoft.com/office/drawing/2014/main" id="{099B1E45-70B9-4A75-AA28-FA455018E7CC}"/>
              </a:ext>
            </a:extLst>
          </p:cNvPr>
          <p:cNvSpPr>
            <a:spLocks noGrp="1"/>
          </p:cNvSpPr>
          <p:nvPr>
            <p:ph sz="half" idx="1"/>
          </p:nvPr>
        </p:nvSpPr>
        <p:spPr/>
        <p:txBody>
          <a:bodyPr/>
          <a:lstStyle/>
          <a:p>
            <a:r>
              <a:rPr lang="en-US" sz="3600" dirty="0"/>
              <a:t>This section discusses data specifically collected </a:t>
            </a:r>
            <a:r>
              <a:rPr lang="en-US" sz="3600" i="1" dirty="0"/>
              <a:t>about</a:t>
            </a:r>
            <a:r>
              <a:rPr lang="en-US" sz="3600" dirty="0"/>
              <a:t> clients (e.g. for intake, summative project evaluation, grant proposals). A few slides overlap with “Evaluating CHWs,” which discusses documentation that allows employers to track and evaluate CHW performance.</a:t>
            </a:r>
          </a:p>
          <a:p>
            <a:endParaRPr lang="en-US" sz="3600" dirty="0"/>
          </a:p>
        </p:txBody>
      </p:sp>
    </p:spTree>
    <p:extLst>
      <p:ext uri="{BB962C8B-B14F-4D97-AF65-F5344CB8AC3E}">
        <p14:creationId xmlns:p14="http://schemas.microsoft.com/office/powerpoint/2010/main" val="139274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95C6B-4672-495A-9879-13DFEA30CEF9}"/>
              </a:ext>
            </a:extLst>
          </p:cNvPr>
          <p:cNvSpPr>
            <a:spLocks noGrp="1"/>
          </p:cNvSpPr>
          <p:nvPr>
            <p:ph type="title"/>
          </p:nvPr>
        </p:nvSpPr>
        <p:spPr/>
        <p:txBody>
          <a:bodyPr/>
          <a:lstStyle/>
          <a:p>
            <a:r>
              <a:rPr lang="en-US" dirty="0"/>
              <a:t>Client confidentiality</a:t>
            </a:r>
          </a:p>
        </p:txBody>
      </p:sp>
      <p:sp>
        <p:nvSpPr>
          <p:cNvPr id="3" name="Content Placeholder 2">
            <a:extLst>
              <a:ext uri="{FF2B5EF4-FFF2-40B4-BE49-F238E27FC236}">
                <a16:creationId xmlns:a16="http://schemas.microsoft.com/office/drawing/2014/main" id="{734E637F-4B55-4FFE-8CB3-127DD853BB58}"/>
              </a:ext>
            </a:extLst>
          </p:cNvPr>
          <p:cNvSpPr>
            <a:spLocks noGrp="1"/>
          </p:cNvSpPr>
          <p:nvPr>
            <p:ph sz="half" idx="1"/>
          </p:nvPr>
        </p:nvSpPr>
        <p:spPr/>
        <p:txBody>
          <a:bodyPr/>
          <a:lstStyle/>
          <a:p>
            <a:r>
              <a:rPr lang="en-US" sz="3600" dirty="0"/>
              <a:t>CHWs, especially those who work with populations at-risk of deportation, may be concerned that wholesale note sharing could compromise client safety</a:t>
            </a:r>
          </a:p>
          <a:p>
            <a:endParaRPr lang="en-US" sz="3600" dirty="0"/>
          </a:p>
          <a:p>
            <a:r>
              <a:rPr lang="en-US" sz="3600" dirty="0"/>
              <a:t>For that and other client confidentiality reasons, only request </a:t>
            </a:r>
            <a:r>
              <a:rPr lang="en-US" sz="3600" b="1" dirty="0"/>
              <a:t>pseudonymized or generalized </a:t>
            </a:r>
            <a:r>
              <a:rPr lang="en-US" sz="3600" dirty="0"/>
              <a:t>notes with identifying details removed</a:t>
            </a:r>
          </a:p>
        </p:txBody>
      </p:sp>
    </p:spTree>
    <p:extLst>
      <p:ext uri="{BB962C8B-B14F-4D97-AF65-F5344CB8AC3E}">
        <p14:creationId xmlns:p14="http://schemas.microsoft.com/office/powerpoint/2010/main" val="177997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6AB2-19D5-4E7E-B398-C8486DED531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B6B0E38-2258-45EF-B159-42FC2D5D9522}"/>
              </a:ext>
            </a:extLst>
          </p:cNvPr>
          <p:cNvSpPr>
            <a:spLocks noGrp="1"/>
          </p:cNvSpPr>
          <p:nvPr>
            <p:ph sz="half" idx="1"/>
          </p:nvPr>
        </p:nvSpPr>
        <p:spPr>
          <a:xfrm>
            <a:off x="732744" y="1849396"/>
            <a:ext cx="9507311" cy="5350804"/>
          </a:xfrm>
        </p:spPr>
        <p:txBody>
          <a:bodyPr/>
          <a:lstStyle/>
          <a:p>
            <a:r>
              <a:rPr lang="en-US" sz="1600" dirty="0"/>
              <a:t>McCarthy M, Barry K, Estrada C, et al. Recruitment, Training, and Roles of the Bilingual, Bicultural </a:t>
            </a:r>
            <a:r>
              <a:rPr lang="en-US" sz="1600" dirty="0" err="1"/>
              <a:t>Navegantes</a:t>
            </a:r>
            <a:r>
              <a:rPr lang="en-US" sz="1600" dirty="0"/>
              <a:t>: Developing a Specialized Workforce of Community Health Workers to Serve a Low-Income, Spanish-Speaking Population in Rhode Island. Community Case Study. </a:t>
            </a:r>
            <a:r>
              <a:rPr lang="en-US" sz="1600" i="1" dirty="0"/>
              <a:t>Frontiers in Public Health</a:t>
            </a:r>
            <a:r>
              <a:rPr lang="en-US" sz="1600" dirty="0"/>
              <a:t>. 2021-June-04 2021;9doi:10.3389/fpubh.2021.666566</a:t>
            </a:r>
          </a:p>
          <a:p>
            <a:r>
              <a:rPr lang="en-US" sz="1600" dirty="0" err="1"/>
              <a:t>Wennerstrom</a:t>
            </a:r>
            <a:r>
              <a:rPr lang="en-US" sz="1600" dirty="0"/>
              <a:t> A, Haywood CG, Smith DO, Jindal D, Rush C, Wilkinson GW. Community health worker team integration in Medicaid managed care: Insights from a national study. </a:t>
            </a:r>
            <a:r>
              <a:rPr lang="en-US" sz="1600" i="1" dirty="0"/>
              <a:t>Front Public Health</a:t>
            </a:r>
            <a:r>
              <a:rPr lang="en-US" sz="1600" dirty="0"/>
              <a:t>. 2022;10:1042750. doi:10.3389/fpubh.2022.1042750</a:t>
            </a:r>
          </a:p>
          <a:p>
            <a:r>
              <a:rPr lang="en-US" sz="1600" dirty="0"/>
              <a:t>Ballard M, Odera M, Bhatt S, Geoffrey B, Westgate C, Johnson A. Payment of community health workers. </a:t>
            </a:r>
            <a:r>
              <a:rPr lang="en-US" sz="1600" i="1" dirty="0"/>
              <a:t>The Lancet Global health</a:t>
            </a:r>
            <a:r>
              <a:rPr lang="en-US" sz="1600" dirty="0"/>
              <a:t>. Sep 2022;10(9):e1242. doi:10.1016/s2214-109x(22)00311-4</a:t>
            </a:r>
          </a:p>
          <a:p>
            <a:r>
              <a:rPr lang="en-US" sz="1600" dirty="0"/>
              <a:t>Cherrington A, Ayala GX, Elder JP, Arredondo EM, Fouad M, </a:t>
            </a:r>
            <a:r>
              <a:rPr lang="en-US" sz="1600" dirty="0" err="1"/>
              <a:t>Scarinci</a:t>
            </a:r>
            <a:r>
              <a:rPr lang="en-US" sz="1600" dirty="0"/>
              <a:t> I. Recognizing the diverse roles of community health workers in the elimination of health disparities: from paid staff to volunteers. </a:t>
            </a:r>
            <a:r>
              <a:rPr lang="en-US" sz="1600" i="1" dirty="0" err="1"/>
              <a:t>Ethn</a:t>
            </a:r>
            <a:r>
              <a:rPr lang="en-US" sz="1600" i="1" dirty="0"/>
              <a:t> Dis</a:t>
            </a:r>
            <a:r>
              <a:rPr lang="en-US" sz="1600" dirty="0"/>
              <a:t>. Spring 2010;20(2):189-94. </a:t>
            </a:r>
          </a:p>
          <a:p>
            <a:r>
              <a:rPr lang="en-US" sz="1600" i="1" dirty="0"/>
              <a:t>Community Health Worker (CHW) Toolkit: A Guide for Employers</a:t>
            </a:r>
            <a:r>
              <a:rPr lang="en-US" sz="1600" dirty="0"/>
              <a:t>. 2016. </a:t>
            </a:r>
            <a:r>
              <a:rPr lang="en-US" sz="1600" u="sng" dirty="0">
                <a:hlinkClick r:id="rId2"/>
              </a:rPr>
              <a:t>https://www.health.state.mn.us/facilities/ruralhealth/emerging/chw/docs/2016chwtool.pdf</a:t>
            </a:r>
            <a:endParaRPr lang="en-US" sz="1600" dirty="0"/>
          </a:p>
          <a:p>
            <a:r>
              <a:rPr lang="en-US" sz="1600" i="1" dirty="0"/>
              <a:t>Community Health Workers in Vermont: Professional Identity Snapshot</a:t>
            </a:r>
            <a:r>
              <a:rPr lang="en-US" sz="1600" dirty="0"/>
              <a:t>. 2020. </a:t>
            </a:r>
            <a:r>
              <a:rPr lang="en-US" sz="1600" u="sng" dirty="0">
                <a:hlinkClick r:id="rId3"/>
              </a:rPr>
              <a:t>https://www.chcf.org/wp-content/uploads/2021/02/CHWsVermontProfessionalIdentitySnapshot.pdf</a:t>
            </a:r>
            <a:endParaRPr lang="en-US" sz="1600" dirty="0"/>
          </a:p>
          <a:p>
            <a:pPr lvl="0"/>
            <a:endParaRPr lang="en-US" sz="100" dirty="0"/>
          </a:p>
        </p:txBody>
      </p:sp>
    </p:spTree>
    <p:extLst>
      <p:ext uri="{BB962C8B-B14F-4D97-AF65-F5344CB8AC3E}">
        <p14:creationId xmlns:p14="http://schemas.microsoft.com/office/powerpoint/2010/main" val="286157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888854-CFDE-4889-B045-93EDEC543669}"/>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C63C91D4-6BBE-4BFB-9134-D8597F9CD61A}"/>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FF6F6CD0-BA2B-4CFC-88E7-701945FEDCAA}"/>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70C7C99C-0E86-4C4D-AB1E-46E349BE364B}"/>
              </a:ext>
            </a:extLst>
          </p:cNvPr>
          <p:cNvSpPr>
            <a:spLocks noGrp="1"/>
          </p:cNvSpPr>
          <p:nvPr>
            <p:ph type="body" sz="quarter" idx="10"/>
          </p:nvPr>
        </p:nvSpPr>
        <p:spPr>
          <a:xfrm>
            <a:off x="1544957" y="944405"/>
            <a:ext cx="7315200" cy="1477024"/>
          </a:xfrm>
        </p:spPr>
        <p:txBody>
          <a:bodyPr/>
          <a:lstStyle/>
          <a:p>
            <a:r>
              <a:rPr lang="en-US" dirty="0"/>
              <a:t>Best practices for client data</a:t>
            </a:r>
          </a:p>
        </p:txBody>
      </p:sp>
    </p:spTree>
    <p:extLst>
      <p:ext uri="{BB962C8B-B14F-4D97-AF65-F5344CB8AC3E}">
        <p14:creationId xmlns:p14="http://schemas.microsoft.com/office/powerpoint/2010/main" val="393484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F225F5-D019-4E58-9BCC-30DEA31A2D82}"/>
              </a:ext>
            </a:extLst>
          </p:cNvPr>
          <p:cNvSpPr>
            <a:spLocks noGrp="1"/>
          </p:cNvSpPr>
          <p:nvPr>
            <p:ph type="title"/>
          </p:nvPr>
        </p:nvSpPr>
        <p:spPr/>
        <p:txBody>
          <a:bodyPr/>
          <a:lstStyle/>
          <a:p>
            <a:r>
              <a:rPr lang="en-US" dirty="0"/>
              <a:t>Why collect this data?</a:t>
            </a:r>
          </a:p>
        </p:txBody>
      </p:sp>
      <p:sp>
        <p:nvSpPr>
          <p:cNvPr id="7" name="Content Placeholder 6">
            <a:extLst>
              <a:ext uri="{FF2B5EF4-FFF2-40B4-BE49-F238E27FC236}">
                <a16:creationId xmlns:a16="http://schemas.microsoft.com/office/drawing/2014/main" id="{E5FE0D74-36A2-4A89-84C4-AE099C07F28A}"/>
              </a:ext>
            </a:extLst>
          </p:cNvPr>
          <p:cNvSpPr>
            <a:spLocks noGrp="1"/>
          </p:cNvSpPr>
          <p:nvPr>
            <p:ph sz="half" idx="1"/>
          </p:nvPr>
        </p:nvSpPr>
        <p:spPr/>
        <p:txBody>
          <a:bodyPr/>
          <a:lstStyle/>
          <a:p>
            <a:r>
              <a:rPr lang="en-US" sz="4000" dirty="0"/>
              <a:t>Before embarking on data collection, consider </a:t>
            </a:r>
            <a:r>
              <a:rPr lang="en-US" sz="4000" i="1" dirty="0"/>
              <a:t>why </a:t>
            </a:r>
            <a:r>
              <a:rPr lang="en-US" sz="4000" dirty="0"/>
              <a:t>your organization needs to collect data</a:t>
            </a:r>
          </a:p>
          <a:p>
            <a:pPr lvl="1"/>
            <a:r>
              <a:rPr lang="en-US" sz="3200" dirty="0"/>
              <a:t>For grant requirements</a:t>
            </a:r>
          </a:p>
          <a:p>
            <a:pPr lvl="1"/>
            <a:r>
              <a:rPr lang="en-US" sz="3200" dirty="0"/>
              <a:t>To ensure that things are going well</a:t>
            </a:r>
          </a:p>
          <a:p>
            <a:pPr lvl="1"/>
            <a:r>
              <a:rPr lang="en-US" sz="3200" dirty="0"/>
              <a:t>To count and capture return on investment </a:t>
            </a:r>
          </a:p>
          <a:p>
            <a:pPr lvl="1"/>
            <a:r>
              <a:rPr lang="en-US" sz="3200" dirty="0"/>
              <a:t>To get additional funds to support clients</a:t>
            </a:r>
          </a:p>
        </p:txBody>
      </p:sp>
    </p:spTree>
    <p:extLst>
      <p:ext uri="{BB962C8B-B14F-4D97-AF65-F5344CB8AC3E}">
        <p14:creationId xmlns:p14="http://schemas.microsoft.com/office/powerpoint/2010/main" val="119769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4A68-F2FB-4709-B0F0-8AFBD55FB189}"/>
              </a:ext>
            </a:extLst>
          </p:cNvPr>
          <p:cNvSpPr>
            <a:spLocks noGrp="1"/>
          </p:cNvSpPr>
          <p:nvPr>
            <p:ph type="title"/>
          </p:nvPr>
        </p:nvSpPr>
        <p:spPr/>
        <p:txBody>
          <a:bodyPr/>
          <a:lstStyle/>
          <a:p>
            <a:r>
              <a:rPr lang="en-US" dirty="0"/>
              <a:t>Data purpose</a:t>
            </a:r>
          </a:p>
        </p:txBody>
      </p:sp>
      <p:sp>
        <p:nvSpPr>
          <p:cNvPr id="3" name="Content Placeholder 2">
            <a:extLst>
              <a:ext uri="{FF2B5EF4-FFF2-40B4-BE49-F238E27FC236}">
                <a16:creationId xmlns:a16="http://schemas.microsoft.com/office/drawing/2014/main" id="{A467D2AE-58B7-40FF-BB6C-A0519AE063F2}"/>
              </a:ext>
            </a:extLst>
          </p:cNvPr>
          <p:cNvSpPr>
            <a:spLocks noGrp="1"/>
          </p:cNvSpPr>
          <p:nvPr>
            <p:ph sz="half" idx="1"/>
          </p:nvPr>
        </p:nvSpPr>
        <p:spPr/>
        <p:txBody>
          <a:bodyPr/>
          <a:lstStyle/>
          <a:p>
            <a:r>
              <a:rPr lang="en-US" dirty="0"/>
              <a:t>Understanding the </a:t>
            </a:r>
            <a:r>
              <a:rPr lang="en-US" b="1" i="1" dirty="0"/>
              <a:t>why </a:t>
            </a:r>
            <a:r>
              <a:rPr lang="en-US" dirty="0"/>
              <a:t>of data collection is vital to</a:t>
            </a:r>
          </a:p>
          <a:p>
            <a:pPr lvl="1"/>
            <a:r>
              <a:rPr lang="en-US" dirty="0"/>
              <a:t>Ensure that you only collect data that will be needed</a:t>
            </a:r>
          </a:p>
          <a:p>
            <a:pPr lvl="1"/>
            <a:r>
              <a:rPr lang="en-US" dirty="0"/>
              <a:t>Identify what types of data will be needed and how it will be best to collect them </a:t>
            </a:r>
          </a:p>
        </p:txBody>
      </p:sp>
    </p:spTree>
    <p:extLst>
      <p:ext uri="{BB962C8B-B14F-4D97-AF65-F5344CB8AC3E}">
        <p14:creationId xmlns:p14="http://schemas.microsoft.com/office/powerpoint/2010/main" val="387232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C4EC-1A33-4BB5-9566-596C74669533}"/>
              </a:ext>
            </a:extLst>
          </p:cNvPr>
          <p:cNvSpPr>
            <a:spLocks noGrp="1"/>
          </p:cNvSpPr>
          <p:nvPr>
            <p:ph type="title"/>
          </p:nvPr>
        </p:nvSpPr>
        <p:spPr/>
        <p:txBody>
          <a:bodyPr/>
          <a:lstStyle/>
          <a:p>
            <a:r>
              <a:rPr lang="en-US" dirty="0"/>
              <a:t>data type</a:t>
            </a:r>
          </a:p>
        </p:txBody>
      </p:sp>
      <p:sp>
        <p:nvSpPr>
          <p:cNvPr id="3" name="Content Placeholder 2">
            <a:extLst>
              <a:ext uri="{FF2B5EF4-FFF2-40B4-BE49-F238E27FC236}">
                <a16:creationId xmlns:a16="http://schemas.microsoft.com/office/drawing/2014/main" id="{5BA4CA18-3914-477A-9300-C33429BB9AC0}"/>
              </a:ext>
            </a:extLst>
          </p:cNvPr>
          <p:cNvSpPr>
            <a:spLocks noGrp="1"/>
          </p:cNvSpPr>
          <p:nvPr>
            <p:ph sz="half" idx="1"/>
          </p:nvPr>
        </p:nvSpPr>
        <p:spPr/>
        <p:txBody>
          <a:bodyPr/>
          <a:lstStyle/>
          <a:p>
            <a:r>
              <a:rPr lang="en-US" sz="4000" dirty="0"/>
              <a:t>What type of data should be collected? Is all the data to be collected quantifiable (i.e. numerical), or is there room to collect qualitative data to allow for richer detail and nuance that is often inherent in community-engaged work? </a:t>
            </a:r>
          </a:p>
          <a:p>
            <a:endParaRPr lang="en-US" dirty="0"/>
          </a:p>
        </p:txBody>
      </p:sp>
    </p:spTree>
    <p:extLst>
      <p:ext uri="{BB962C8B-B14F-4D97-AF65-F5344CB8AC3E}">
        <p14:creationId xmlns:p14="http://schemas.microsoft.com/office/powerpoint/2010/main" val="367022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BC05-8EFF-45FA-BE68-6FAAB1B7E6F3}"/>
              </a:ext>
            </a:extLst>
          </p:cNvPr>
          <p:cNvSpPr>
            <a:spLocks noGrp="1"/>
          </p:cNvSpPr>
          <p:nvPr>
            <p:ph type="title"/>
          </p:nvPr>
        </p:nvSpPr>
        <p:spPr/>
        <p:txBody>
          <a:bodyPr/>
          <a:lstStyle/>
          <a:p>
            <a:r>
              <a:rPr lang="en-US" dirty="0"/>
              <a:t>How to collect data</a:t>
            </a:r>
          </a:p>
        </p:txBody>
      </p:sp>
      <p:sp>
        <p:nvSpPr>
          <p:cNvPr id="3" name="Content Placeholder 2">
            <a:extLst>
              <a:ext uri="{FF2B5EF4-FFF2-40B4-BE49-F238E27FC236}">
                <a16:creationId xmlns:a16="http://schemas.microsoft.com/office/drawing/2014/main" id="{A6406224-F07C-450C-A473-39CDE58CCF4C}"/>
              </a:ext>
            </a:extLst>
          </p:cNvPr>
          <p:cNvSpPr>
            <a:spLocks noGrp="1"/>
          </p:cNvSpPr>
          <p:nvPr>
            <p:ph sz="half" idx="1"/>
          </p:nvPr>
        </p:nvSpPr>
        <p:spPr/>
        <p:txBody>
          <a:bodyPr/>
          <a:lstStyle/>
          <a:p>
            <a:r>
              <a:rPr lang="en-US" sz="3200" dirty="0"/>
              <a:t>How should the data be collected? In clinical settings, time for charting is generally considered as part of patient load and therefore built into employee workload</a:t>
            </a:r>
          </a:p>
          <a:p>
            <a:endParaRPr lang="en-US" sz="3200" dirty="0"/>
          </a:p>
          <a:p>
            <a:r>
              <a:rPr lang="en-US" sz="3200" dirty="0"/>
              <a:t>However, in other settings like community-based organizations (CBOs) or non-governmental organizations (NGOs), the time required can be overlooked</a:t>
            </a:r>
          </a:p>
          <a:p>
            <a:endParaRPr lang="en-US" sz="3200" dirty="0"/>
          </a:p>
        </p:txBody>
      </p:sp>
    </p:spTree>
    <p:extLst>
      <p:ext uri="{BB962C8B-B14F-4D97-AF65-F5344CB8AC3E}">
        <p14:creationId xmlns:p14="http://schemas.microsoft.com/office/powerpoint/2010/main" val="145966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29268-400B-42E8-9501-46619E0B6EC9}"/>
              </a:ext>
            </a:extLst>
          </p:cNvPr>
          <p:cNvSpPr>
            <a:spLocks noGrp="1"/>
          </p:cNvSpPr>
          <p:nvPr>
            <p:ph type="title"/>
          </p:nvPr>
        </p:nvSpPr>
        <p:spPr/>
        <p:txBody>
          <a:bodyPr/>
          <a:lstStyle/>
          <a:p>
            <a:r>
              <a:rPr lang="en-US" dirty="0"/>
              <a:t>Client confidentiality</a:t>
            </a:r>
          </a:p>
        </p:txBody>
      </p:sp>
      <p:sp>
        <p:nvSpPr>
          <p:cNvPr id="3" name="Content Placeholder 2">
            <a:extLst>
              <a:ext uri="{FF2B5EF4-FFF2-40B4-BE49-F238E27FC236}">
                <a16:creationId xmlns:a16="http://schemas.microsoft.com/office/drawing/2014/main" id="{2D83B7C1-CEFA-42B6-8C8D-3A19CDA412B3}"/>
              </a:ext>
            </a:extLst>
          </p:cNvPr>
          <p:cNvSpPr>
            <a:spLocks noGrp="1"/>
          </p:cNvSpPr>
          <p:nvPr>
            <p:ph sz="half" idx="1"/>
          </p:nvPr>
        </p:nvSpPr>
        <p:spPr/>
        <p:txBody>
          <a:bodyPr/>
          <a:lstStyle/>
          <a:p>
            <a:r>
              <a:rPr lang="en-US" sz="2800" dirty="0"/>
              <a:t>Client confidentiality is always forefront, but particular care should be taken among populations whose safety and status is more tenuous, e.g. undocumented immigrants </a:t>
            </a:r>
          </a:p>
          <a:p>
            <a:endParaRPr lang="en-US" sz="2800" dirty="0"/>
          </a:p>
          <a:p>
            <a:r>
              <a:rPr lang="en-US" sz="2800" dirty="0"/>
              <a:t>If information such as immigration status must be collected (e.g. to address housing, employment), best ethical practices suggest limiting the recording of this information to verbal discussion and/or indirect phrasing such as “ineligible for insurance” in the written record</a:t>
            </a:r>
          </a:p>
          <a:p>
            <a:endParaRPr lang="en-US" sz="2800" dirty="0"/>
          </a:p>
        </p:txBody>
      </p:sp>
    </p:spTree>
    <p:extLst>
      <p:ext uri="{BB962C8B-B14F-4D97-AF65-F5344CB8AC3E}">
        <p14:creationId xmlns:p14="http://schemas.microsoft.com/office/powerpoint/2010/main" val="410296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A622DA2-2778-4543-8461-BFBF06C449F8}"/>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FF6F98AB-454E-4095-B0AC-4B5A52E109CE}"/>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4E4AB2BF-15DE-4BD4-A500-E82542028E52}"/>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ECC0E6FA-CC03-45B7-B096-DC350A7C17B1}"/>
              </a:ext>
            </a:extLst>
          </p:cNvPr>
          <p:cNvSpPr>
            <a:spLocks noGrp="1"/>
          </p:cNvSpPr>
          <p:nvPr>
            <p:ph type="body" sz="quarter" idx="10"/>
          </p:nvPr>
        </p:nvSpPr>
        <p:spPr/>
        <p:txBody>
          <a:bodyPr/>
          <a:lstStyle/>
          <a:p>
            <a:r>
              <a:rPr lang="en-US" dirty="0"/>
              <a:t>Intake forms</a:t>
            </a:r>
          </a:p>
        </p:txBody>
      </p:sp>
    </p:spTree>
    <p:extLst>
      <p:ext uri="{BB962C8B-B14F-4D97-AF65-F5344CB8AC3E}">
        <p14:creationId xmlns:p14="http://schemas.microsoft.com/office/powerpoint/2010/main" val="378615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B867141DF8E24E8E9B5C268FB3D85E" ma:contentTypeVersion="18" ma:contentTypeDescription="Create a new document." ma:contentTypeScope="" ma:versionID="fdd158c19d23b1f4012b011ea4817059">
  <xsd:schema xmlns:xsd="http://www.w3.org/2001/XMLSchema" xmlns:xs="http://www.w3.org/2001/XMLSchema" xmlns:p="http://schemas.microsoft.com/office/2006/metadata/properties" xmlns:ns3="6d8df19e-360a-47af-bedf-75882e2290ae" xmlns:ns4="eefa76d7-e317-4d8f-8dee-e2f69b80c311" targetNamespace="http://schemas.microsoft.com/office/2006/metadata/properties" ma:root="true" ma:fieldsID="e0e94ae17524df7245f8bf8a941b1a69" ns3:_="" ns4:_="">
    <xsd:import namespace="6d8df19e-360a-47af-bedf-75882e2290ae"/>
    <xsd:import namespace="eefa76d7-e317-4d8f-8dee-e2f69b80c31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8df19e-360a-47af-bedf-75882e2290a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fa76d7-e317-4d8f-8dee-e2f69b80c3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efa76d7-e317-4d8f-8dee-e2f69b80c311" xsi:nil="true"/>
  </documentManagement>
</p:properties>
</file>

<file path=customXml/itemProps1.xml><?xml version="1.0" encoding="utf-8"?>
<ds:datastoreItem xmlns:ds="http://schemas.openxmlformats.org/officeDocument/2006/customXml" ds:itemID="{C1163251-7829-4780-8315-DF497D26B4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8df19e-360a-47af-bedf-75882e2290ae"/>
    <ds:schemaRef ds:uri="eefa76d7-e317-4d8f-8dee-e2f69b80c3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0C0EAB-78E5-4DEE-A2CC-E0005E0926CC}">
  <ds:schemaRefs>
    <ds:schemaRef ds:uri="http://schemas.microsoft.com/sharepoint/v3/contenttype/forms"/>
  </ds:schemaRefs>
</ds:datastoreItem>
</file>

<file path=customXml/itemProps3.xml><?xml version="1.0" encoding="utf-8"?>
<ds:datastoreItem xmlns:ds="http://schemas.openxmlformats.org/officeDocument/2006/customXml" ds:itemID="{2B84F3E7-A722-454A-B198-D9EF151DD1CC}">
  <ds:schemaRefs>
    <ds:schemaRef ds:uri="http://schemas.microsoft.com/office/infopath/2007/PartnerControls"/>
    <ds:schemaRef ds:uri="http://schemas.microsoft.com/office/2006/documentManagement/types"/>
    <ds:schemaRef ds:uri="http://www.w3.org/XML/1998/namespace"/>
    <ds:schemaRef ds:uri="eefa76d7-e317-4d8f-8dee-e2f69b80c311"/>
    <ds:schemaRef ds:uri="http://schemas.openxmlformats.org/package/2006/metadata/core-properties"/>
    <ds:schemaRef ds:uri="http://purl.org/dc/dcmitype/"/>
    <ds:schemaRef ds:uri="http://purl.org/dc/elements/1.1/"/>
    <ds:schemaRef ds:uri="6d8df19e-360a-47af-bedf-75882e2290a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37756</TotalTime>
  <Words>1204</Words>
  <Application>Microsoft Macintosh PowerPoint</Application>
  <PresentationFormat>Custom</PresentationFormat>
  <Paragraphs>77</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Century Gothic Bold</vt:lpstr>
      <vt:lpstr>Century Gothic Bold Italic</vt:lpstr>
      <vt:lpstr>Office Theme</vt:lpstr>
      <vt:lpstr>Chws and client data</vt:lpstr>
      <vt:lpstr>About this section</vt:lpstr>
      <vt:lpstr>PowerPoint Presentation</vt:lpstr>
      <vt:lpstr>Why collect this data?</vt:lpstr>
      <vt:lpstr>Data purpose</vt:lpstr>
      <vt:lpstr>data type</vt:lpstr>
      <vt:lpstr>How to collect data</vt:lpstr>
      <vt:lpstr>Client confidentiality</vt:lpstr>
      <vt:lpstr>PowerPoint Presentation</vt:lpstr>
      <vt:lpstr>Why an intake form?</vt:lpstr>
      <vt:lpstr>Intake form examples</vt:lpstr>
      <vt:lpstr>Other intake forms</vt:lpstr>
      <vt:lpstr>PowerPoint Presentation</vt:lpstr>
      <vt:lpstr>What are encounter forms?</vt:lpstr>
      <vt:lpstr>Why are they useful?</vt:lpstr>
      <vt:lpstr>encounter forms</vt:lpstr>
      <vt:lpstr>creating an encounter form</vt:lpstr>
      <vt:lpstr>resources</vt:lpstr>
      <vt:lpstr>Chw notes</vt:lpstr>
      <vt:lpstr>Client confidentiality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Lucas Svaren</dc:creator>
  <cp:lastModifiedBy>Joyce Kim</cp:lastModifiedBy>
  <cp:revision>496</cp:revision>
  <cp:lastPrinted>2016-08-31T21:58:28Z</cp:lastPrinted>
  <dcterms:created xsi:type="dcterms:W3CDTF">2016-08-02T16:41:37Z</dcterms:created>
  <dcterms:modified xsi:type="dcterms:W3CDTF">2025-12-11T21:23:33Z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8551c8e8-7156-4bdb-9a8d-e1a67c0c2fd5</vt:lpwstr>
  </property>
  <property fmtid="{D5CDD505-2E9C-101B-9397-08002B2CF9AE}" pid="3" name="ContentTypeId">
    <vt:lpwstr>0x0101002DB867141DF8E24E8E9B5C268FB3D85E</vt:lpwstr>
  </property>
</Properties>
</file>