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56" r:id="rId2"/>
  </p:sldIdLst>
  <p:sldSz cx="7772400" cy="10058400"/>
  <p:notesSz cx="6858000" cy="9144000"/>
  <p:embeddedFontLst>
    <p:embeddedFont>
      <p:font typeface="Montserrat Bold" panose="00000800000000000000" pitchFamily="2" charset="0"/>
      <p:regular r:id="rId3"/>
    </p:embeddedFont>
    <p:embeddedFont>
      <p:font typeface="Roboto" pitchFamily="2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2" d="100"/>
          <a:sy n="72" d="100"/>
        </p:scale>
        <p:origin x="30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EFE11-425F-9962-1014-1EB6CA066D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B7DBA0-2932-115B-11B7-1CB7F7AC8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56B0FE-2266-C448-F48F-7E38FF6E4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3EC45-F538-6A79-1CEA-CF55EDBF4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98E95-F9CF-47A0-E59A-ABB1E7C6A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582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772D0-1FD6-869B-C4DE-DAF203622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302467-CEB1-3D87-730E-4AA796375F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5232B-7554-26EF-F16C-A0E6CECA6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8D8783-7484-FAB7-BE4C-85C399376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E20CA6-088F-4FCC-85F6-9A471BAA5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7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231151-8297-B463-47F9-E7FD0F5AA8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6EA002-E731-44AA-82A5-4863BA339A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C7450-115A-ABF8-3877-44698FE88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C7665-2A4C-B665-86D4-FC7FFB123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E3BCED-C940-C3CB-F711-6C28E598A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50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D619A-CB09-695A-EE54-872BC30EA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5AACD-89EA-B179-6551-3216CDAB0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4775B-B825-ADC7-3EE0-E37586F6A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C52059-711D-8BAC-E9A6-C1CA8A70B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0132D-FA1E-0BAA-EF5B-43A6D4FF6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219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5E5FA-CA41-7CDC-AE3F-FDB45FE97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C18279-085A-09B3-EDB0-4B709B5C6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82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82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82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82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82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82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82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6C5363-72C3-A65A-FA23-7BCB4334F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659638-8809-1099-C00A-D8E6AC64C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D593D-B666-3998-3D50-EFD39414B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640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32F9F-A33C-6501-7CBE-BBE77FD79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64F3D-AD44-E1DB-9E8A-46DED78773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C73A0B-58E0-B0D2-7EFA-1EFB058EE7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9E4D4C-C932-C97F-AB0E-860B98A1F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54CA0E-5ECA-AB27-98E8-B93937F96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60B817-ACFD-F789-4416-89D72F3ED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326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C07E1-E9AA-A942-3D33-B1866F166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812F63-46F5-5D98-21F8-2BCC097C6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5076E9-6CE4-4DAB-2136-B7A92F528B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B2AF81-B11F-29C7-2EAD-19ABAED8C0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8FB8DE-F44E-D01E-390F-DA7949DC7A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29C8C-91A5-A568-CDAE-035241E33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08CDC-910D-BE5D-60EF-670520EC6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FBB54E-2A52-6F66-E93A-53C888ED6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656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93A0A-1881-3E6B-840F-365762FB6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0B168B-7DDA-E5F5-1934-6F4D46ADF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3A5918-1446-FA5B-766C-79431F3F7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67718F-BA15-3BBE-1F23-EAF72C17D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869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FE867F-0A83-A77D-AEEB-1BD854BAE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7E5E04-9970-A31A-DDDB-6654098E4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1121F8-EB2F-F7E5-A6D0-3DD66C5A7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03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FBC39-365D-AA75-3F6A-A97BA88C6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FFF49-7138-FCC0-EDDF-F2198B9B9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75CC8A-DFBA-7FC1-40E5-268613DD86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1E772-B751-90C3-C38A-3B33DD182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9FAD3-660E-B704-770D-3F1187BBB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1B95D1-F88B-1693-23EA-F47DF6923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672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3286B-E3C4-46E9-9799-45967EA07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441602-A1AC-427A-7F76-3F4CB1779D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25AA26-DE94-7DF7-0E8E-0FC9D29744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ABC8D9-2A02-6327-E45F-E3B885CC2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C4E43F-4BDB-3A97-1E25-86232B18B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C13B89-BCA3-ED60-A846-93125E5D4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39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ADE8AA-1671-9FD4-B0BD-97DB1C53A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83E770-27C3-C430-B671-318E18BDE8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41DC5-62C2-BBD7-D3DB-06AE18848A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281FF0-CD36-C6E3-1E36-EFBCF53855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882F3-B157-AC1E-C3C7-798788EEB7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4612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hyperlink" Target="https://988lifeline.or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A9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9556" y="0"/>
            <a:ext cx="7791956" cy="2922909"/>
            <a:chOff x="0" y="0"/>
            <a:chExt cx="2968364" cy="11134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968364" cy="1113489"/>
            </a:xfrm>
            <a:custGeom>
              <a:avLst/>
              <a:gdLst/>
              <a:ahLst/>
              <a:cxnLst/>
              <a:rect l="l" t="t" r="r" b="b"/>
              <a:pathLst>
                <a:path w="2968364" h="1113489">
                  <a:moveTo>
                    <a:pt x="0" y="0"/>
                  </a:moveTo>
                  <a:lnTo>
                    <a:pt x="2968364" y="0"/>
                  </a:lnTo>
                  <a:lnTo>
                    <a:pt x="2968364" y="1113489"/>
                  </a:lnTo>
                  <a:lnTo>
                    <a:pt x="0" y="1113489"/>
                  </a:lnTo>
                  <a:close/>
                </a:path>
              </a:pathLst>
            </a:custGeom>
            <a:solidFill>
              <a:srgbClr val="FEFEFE"/>
            </a:solidFill>
            <a:ln w="9525" cap="sq">
              <a:solidFill>
                <a:srgbClr val="FFFFFF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2968364" cy="1132539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317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551598" y="3267563"/>
            <a:ext cx="2842381" cy="2719099"/>
            <a:chOff x="0" y="0"/>
            <a:chExt cx="1344871" cy="128654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344871" cy="1286540"/>
            </a:xfrm>
            <a:custGeom>
              <a:avLst/>
              <a:gdLst/>
              <a:ahLst/>
              <a:cxnLst/>
              <a:rect l="l" t="t" r="r" b="b"/>
              <a:pathLst>
                <a:path w="1344871" h="1286540">
                  <a:moveTo>
                    <a:pt x="59922" y="0"/>
                  </a:moveTo>
                  <a:lnTo>
                    <a:pt x="1284949" y="0"/>
                  </a:lnTo>
                  <a:cubicBezTo>
                    <a:pt x="1318043" y="0"/>
                    <a:pt x="1344871" y="26828"/>
                    <a:pt x="1344871" y="59922"/>
                  </a:cubicBezTo>
                  <a:lnTo>
                    <a:pt x="1344871" y="1226618"/>
                  </a:lnTo>
                  <a:cubicBezTo>
                    <a:pt x="1344871" y="1242510"/>
                    <a:pt x="1338558" y="1257752"/>
                    <a:pt x="1327320" y="1268989"/>
                  </a:cubicBezTo>
                  <a:cubicBezTo>
                    <a:pt x="1316083" y="1280227"/>
                    <a:pt x="1300841" y="1286540"/>
                    <a:pt x="1284949" y="1286540"/>
                  </a:cubicBezTo>
                  <a:lnTo>
                    <a:pt x="59922" y="1286540"/>
                  </a:lnTo>
                  <a:cubicBezTo>
                    <a:pt x="44030" y="1286540"/>
                    <a:pt x="28788" y="1280227"/>
                    <a:pt x="17551" y="1268989"/>
                  </a:cubicBezTo>
                  <a:cubicBezTo>
                    <a:pt x="6313" y="1257752"/>
                    <a:pt x="0" y="1242510"/>
                    <a:pt x="0" y="1226618"/>
                  </a:cubicBezTo>
                  <a:lnTo>
                    <a:pt x="0" y="59922"/>
                  </a:lnTo>
                  <a:cubicBezTo>
                    <a:pt x="0" y="44030"/>
                    <a:pt x="6313" y="28788"/>
                    <a:pt x="17551" y="17551"/>
                  </a:cubicBezTo>
                  <a:cubicBezTo>
                    <a:pt x="28788" y="6313"/>
                    <a:pt x="44030" y="0"/>
                    <a:pt x="59922" y="0"/>
                  </a:cubicBezTo>
                  <a:close/>
                </a:path>
              </a:pathLst>
            </a:custGeom>
            <a:solidFill>
              <a:srgbClr val="FEFEFE"/>
            </a:solidFill>
            <a:ln w="9525" cap="rnd">
              <a:solidFill>
                <a:srgbClr val="FDFBFB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9050"/>
              <a:ext cx="1344871" cy="1305590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317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20355" y="3165583"/>
            <a:ext cx="3000432" cy="327088"/>
            <a:chOff x="0" y="0"/>
            <a:chExt cx="1419653" cy="154761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419653" cy="154761"/>
            </a:xfrm>
            <a:custGeom>
              <a:avLst/>
              <a:gdLst/>
              <a:ahLst/>
              <a:cxnLst/>
              <a:rect l="l" t="t" r="r" b="b"/>
              <a:pathLst>
                <a:path w="1419653" h="154761">
                  <a:moveTo>
                    <a:pt x="56766" y="0"/>
                  </a:moveTo>
                  <a:lnTo>
                    <a:pt x="1362887" y="0"/>
                  </a:lnTo>
                  <a:cubicBezTo>
                    <a:pt x="1377942" y="0"/>
                    <a:pt x="1392381" y="5981"/>
                    <a:pt x="1403026" y="16626"/>
                  </a:cubicBezTo>
                  <a:cubicBezTo>
                    <a:pt x="1413672" y="27272"/>
                    <a:pt x="1419653" y="41711"/>
                    <a:pt x="1419653" y="56766"/>
                  </a:cubicBezTo>
                  <a:lnTo>
                    <a:pt x="1419653" y="97996"/>
                  </a:lnTo>
                  <a:cubicBezTo>
                    <a:pt x="1419653" y="129347"/>
                    <a:pt x="1394238" y="154761"/>
                    <a:pt x="1362887" y="154761"/>
                  </a:cubicBezTo>
                  <a:lnTo>
                    <a:pt x="56766" y="154761"/>
                  </a:lnTo>
                  <a:cubicBezTo>
                    <a:pt x="25415" y="154761"/>
                    <a:pt x="0" y="129347"/>
                    <a:pt x="0" y="97996"/>
                  </a:cubicBezTo>
                  <a:lnTo>
                    <a:pt x="0" y="56766"/>
                  </a:lnTo>
                  <a:cubicBezTo>
                    <a:pt x="0" y="25415"/>
                    <a:pt x="25415" y="0"/>
                    <a:pt x="56766" y="0"/>
                  </a:cubicBezTo>
                  <a:close/>
                </a:path>
              </a:pathLst>
            </a:custGeom>
            <a:solidFill>
              <a:srgbClr val="07074E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9050"/>
              <a:ext cx="1419653" cy="173811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317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404664" y="3092690"/>
            <a:ext cx="472875" cy="472875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7074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317"/>
                </a:lnSpc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>
            <a:off x="5199307" y="203733"/>
            <a:ext cx="2096337" cy="2612257"/>
          </a:xfrm>
          <a:custGeom>
            <a:avLst/>
            <a:gdLst/>
            <a:ahLst/>
            <a:cxnLst/>
            <a:rect l="l" t="t" r="r" b="b"/>
            <a:pathLst>
              <a:path w="2096337" h="2612257">
                <a:moveTo>
                  <a:pt x="0" y="0"/>
                </a:moveTo>
                <a:lnTo>
                  <a:pt x="2096336" y="0"/>
                </a:lnTo>
                <a:lnTo>
                  <a:pt x="2096336" y="2612257"/>
                </a:lnTo>
                <a:lnTo>
                  <a:pt x="0" y="261225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5" name="Group 15"/>
          <p:cNvGrpSpPr/>
          <p:nvPr/>
        </p:nvGrpSpPr>
        <p:grpSpPr>
          <a:xfrm>
            <a:off x="4412413" y="3267563"/>
            <a:ext cx="2842381" cy="2719099"/>
            <a:chOff x="0" y="0"/>
            <a:chExt cx="1344871" cy="1286540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344871" cy="1286540"/>
            </a:xfrm>
            <a:custGeom>
              <a:avLst/>
              <a:gdLst/>
              <a:ahLst/>
              <a:cxnLst/>
              <a:rect l="l" t="t" r="r" b="b"/>
              <a:pathLst>
                <a:path w="1344871" h="1286540">
                  <a:moveTo>
                    <a:pt x="59922" y="0"/>
                  </a:moveTo>
                  <a:lnTo>
                    <a:pt x="1284949" y="0"/>
                  </a:lnTo>
                  <a:cubicBezTo>
                    <a:pt x="1318043" y="0"/>
                    <a:pt x="1344871" y="26828"/>
                    <a:pt x="1344871" y="59922"/>
                  </a:cubicBezTo>
                  <a:lnTo>
                    <a:pt x="1344871" y="1226618"/>
                  </a:lnTo>
                  <a:cubicBezTo>
                    <a:pt x="1344871" y="1242510"/>
                    <a:pt x="1338558" y="1257752"/>
                    <a:pt x="1327320" y="1268989"/>
                  </a:cubicBezTo>
                  <a:cubicBezTo>
                    <a:pt x="1316083" y="1280227"/>
                    <a:pt x="1300841" y="1286540"/>
                    <a:pt x="1284949" y="1286540"/>
                  </a:cubicBezTo>
                  <a:lnTo>
                    <a:pt x="59922" y="1286540"/>
                  </a:lnTo>
                  <a:cubicBezTo>
                    <a:pt x="44030" y="1286540"/>
                    <a:pt x="28788" y="1280227"/>
                    <a:pt x="17551" y="1268989"/>
                  </a:cubicBezTo>
                  <a:cubicBezTo>
                    <a:pt x="6313" y="1257752"/>
                    <a:pt x="0" y="1242510"/>
                    <a:pt x="0" y="1226618"/>
                  </a:cubicBezTo>
                  <a:lnTo>
                    <a:pt x="0" y="59922"/>
                  </a:lnTo>
                  <a:cubicBezTo>
                    <a:pt x="0" y="44030"/>
                    <a:pt x="6313" y="28788"/>
                    <a:pt x="17551" y="17551"/>
                  </a:cubicBezTo>
                  <a:cubicBezTo>
                    <a:pt x="28788" y="6313"/>
                    <a:pt x="44030" y="0"/>
                    <a:pt x="59922" y="0"/>
                  </a:cubicBezTo>
                  <a:close/>
                </a:path>
              </a:pathLst>
            </a:custGeom>
            <a:solidFill>
              <a:srgbClr val="FEFEFE"/>
            </a:solidFill>
            <a:ln w="9525" cap="rnd">
              <a:solidFill>
                <a:srgbClr val="FDFBFB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19050"/>
              <a:ext cx="1344871" cy="1305590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317"/>
                </a:lnSpc>
              </a:pPr>
              <a:endParaRPr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4381170" y="3165583"/>
            <a:ext cx="2986565" cy="327088"/>
            <a:chOff x="0" y="0"/>
            <a:chExt cx="1413092" cy="154761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1413092" cy="154761"/>
            </a:xfrm>
            <a:custGeom>
              <a:avLst/>
              <a:gdLst/>
              <a:ahLst/>
              <a:cxnLst/>
              <a:rect l="l" t="t" r="r" b="b"/>
              <a:pathLst>
                <a:path w="1413092" h="154761">
                  <a:moveTo>
                    <a:pt x="57029" y="0"/>
                  </a:moveTo>
                  <a:lnTo>
                    <a:pt x="1356062" y="0"/>
                  </a:lnTo>
                  <a:cubicBezTo>
                    <a:pt x="1371187" y="0"/>
                    <a:pt x="1385693" y="6008"/>
                    <a:pt x="1396388" y="16704"/>
                  </a:cubicBezTo>
                  <a:cubicBezTo>
                    <a:pt x="1407083" y="27399"/>
                    <a:pt x="1413092" y="41904"/>
                    <a:pt x="1413092" y="57029"/>
                  </a:cubicBezTo>
                  <a:lnTo>
                    <a:pt x="1413092" y="97732"/>
                  </a:lnTo>
                  <a:cubicBezTo>
                    <a:pt x="1413092" y="112857"/>
                    <a:pt x="1407083" y="127363"/>
                    <a:pt x="1396388" y="138058"/>
                  </a:cubicBezTo>
                  <a:cubicBezTo>
                    <a:pt x="1385693" y="148753"/>
                    <a:pt x="1371187" y="154761"/>
                    <a:pt x="1356062" y="154761"/>
                  </a:cubicBezTo>
                  <a:lnTo>
                    <a:pt x="57029" y="154761"/>
                  </a:lnTo>
                  <a:cubicBezTo>
                    <a:pt x="41904" y="154761"/>
                    <a:pt x="27399" y="148753"/>
                    <a:pt x="16704" y="138058"/>
                  </a:cubicBezTo>
                  <a:cubicBezTo>
                    <a:pt x="6008" y="127363"/>
                    <a:pt x="0" y="112857"/>
                    <a:pt x="0" y="97732"/>
                  </a:cubicBezTo>
                  <a:lnTo>
                    <a:pt x="0" y="57029"/>
                  </a:lnTo>
                  <a:cubicBezTo>
                    <a:pt x="0" y="41904"/>
                    <a:pt x="6008" y="27399"/>
                    <a:pt x="16704" y="16704"/>
                  </a:cubicBezTo>
                  <a:cubicBezTo>
                    <a:pt x="27399" y="6008"/>
                    <a:pt x="41904" y="0"/>
                    <a:pt x="57029" y="0"/>
                  </a:cubicBezTo>
                  <a:close/>
                </a:path>
              </a:pathLst>
            </a:custGeom>
            <a:solidFill>
              <a:srgbClr val="07074E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-19050"/>
              <a:ext cx="1413092" cy="173811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317"/>
                </a:lnSpc>
              </a:pPr>
              <a:endParaRPr/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4265480" y="3092690"/>
            <a:ext cx="472875" cy="472875"/>
            <a:chOff x="0" y="0"/>
            <a:chExt cx="812800" cy="812800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7074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317"/>
                </a:lnSpc>
              </a:pPr>
              <a:endParaRPr/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609443" y="6285361"/>
            <a:ext cx="2842381" cy="2719099"/>
            <a:chOff x="0" y="0"/>
            <a:chExt cx="1344871" cy="1286540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1344871" cy="1286540"/>
            </a:xfrm>
            <a:custGeom>
              <a:avLst/>
              <a:gdLst/>
              <a:ahLst/>
              <a:cxnLst/>
              <a:rect l="l" t="t" r="r" b="b"/>
              <a:pathLst>
                <a:path w="1344871" h="1286540">
                  <a:moveTo>
                    <a:pt x="59922" y="0"/>
                  </a:moveTo>
                  <a:lnTo>
                    <a:pt x="1284949" y="0"/>
                  </a:lnTo>
                  <a:cubicBezTo>
                    <a:pt x="1318043" y="0"/>
                    <a:pt x="1344871" y="26828"/>
                    <a:pt x="1344871" y="59922"/>
                  </a:cubicBezTo>
                  <a:lnTo>
                    <a:pt x="1344871" y="1226618"/>
                  </a:lnTo>
                  <a:cubicBezTo>
                    <a:pt x="1344871" y="1242510"/>
                    <a:pt x="1338558" y="1257752"/>
                    <a:pt x="1327320" y="1268989"/>
                  </a:cubicBezTo>
                  <a:cubicBezTo>
                    <a:pt x="1316083" y="1280227"/>
                    <a:pt x="1300841" y="1286540"/>
                    <a:pt x="1284949" y="1286540"/>
                  </a:cubicBezTo>
                  <a:lnTo>
                    <a:pt x="59922" y="1286540"/>
                  </a:lnTo>
                  <a:cubicBezTo>
                    <a:pt x="44030" y="1286540"/>
                    <a:pt x="28788" y="1280227"/>
                    <a:pt x="17551" y="1268989"/>
                  </a:cubicBezTo>
                  <a:cubicBezTo>
                    <a:pt x="6313" y="1257752"/>
                    <a:pt x="0" y="1242510"/>
                    <a:pt x="0" y="1226618"/>
                  </a:cubicBezTo>
                  <a:lnTo>
                    <a:pt x="0" y="59922"/>
                  </a:lnTo>
                  <a:cubicBezTo>
                    <a:pt x="0" y="44030"/>
                    <a:pt x="6313" y="28788"/>
                    <a:pt x="17551" y="17551"/>
                  </a:cubicBezTo>
                  <a:cubicBezTo>
                    <a:pt x="28788" y="6313"/>
                    <a:pt x="44030" y="0"/>
                    <a:pt x="59922" y="0"/>
                  </a:cubicBezTo>
                  <a:close/>
                </a:path>
              </a:pathLst>
            </a:custGeom>
            <a:solidFill>
              <a:srgbClr val="FEFEFE"/>
            </a:solidFill>
            <a:ln w="9525" cap="rnd">
              <a:solidFill>
                <a:srgbClr val="FDFBFB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0" y="-19050"/>
              <a:ext cx="1344871" cy="1305590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317"/>
                </a:lnSpc>
              </a:pPr>
              <a:endParaRPr/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578201" y="6183381"/>
            <a:ext cx="3017808" cy="327088"/>
            <a:chOff x="0" y="0"/>
            <a:chExt cx="1427874" cy="154761"/>
          </a:xfrm>
        </p:grpSpPr>
        <p:sp>
          <p:nvSpPr>
            <p:cNvPr id="28" name="Freeform 28"/>
            <p:cNvSpPr/>
            <p:nvPr/>
          </p:nvSpPr>
          <p:spPr>
            <a:xfrm>
              <a:off x="0" y="0"/>
              <a:ext cx="1427874" cy="154761"/>
            </a:xfrm>
            <a:custGeom>
              <a:avLst/>
              <a:gdLst/>
              <a:ahLst/>
              <a:cxnLst/>
              <a:rect l="l" t="t" r="r" b="b"/>
              <a:pathLst>
                <a:path w="1427874" h="154761">
                  <a:moveTo>
                    <a:pt x="56439" y="0"/>
                  </a:moveTo>
                  <a:lnTo>
                    <a:pt x="1371435" y="0"/>
                  </a:lnTo>
                  <a:cubicBezTo>
                    <a:pt x="1402605" y="0"/>
                    <a:pt x="1427874" y="25269"/>
                    <a:pt x="1427874" y="56439"/>
                  </a:cubicBezTo>
                  <a:lnTo>
                    <a:pt x="1427874" y="98322"/>
                  </a:lnTo>
                  <a:cubicBezTo>
                    <a:pt x="1427874" y="113291"/>
                    <a:pt x="1421928" y="127646"/>
                    <a:pt x="1411344" y="138231"/>
                  </a:cubicBezTo>
                  <a:cubicBezTo>
                    <a:pt x="1400759" y="148815"/>
                    <a:pt x="1386404" y="154761"/>
                    <a:pt x="1371435" y="154761"/>
                  </a:cubicBezTo>
                  <a:lnTo>
                    <a:pt x="56439" y="154761"/>
                  </a:lnTo>
                  <a:cubicBezTo>
                    <a:pt x="25269" y="154761"/>
                    <a:pt x="0" y="129493"/>
                    <a:pt x="0" y="98322"/>
                  </a:cubicBezTo>
                  <a:lnTo>
                    <a:pt x="0" y="56439"/>
                  </a:lnTo>
                  <a:cubicBezTo>
                    <a:pt x="0" y="25269"/>
                    <a:pt x="25269" y="0"/>
                    <a:pt x="56439" y="0"/>
                  </a:cubicBezTo>
                  <a:close/>
                </a:path>
              </a:pathLst>
            </a:custGeom>
            <a:solidFill>
              <a:srgbClr val="07074E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0" y="-19050"/>
              <a:ext cx="1427874" cy="173811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317"/>
                </a:lnSpc>
              </a:pPr>
              <a:endParaRPr/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462510" y="6110487"/>
            <a:ext cx="472875" cy="472875"/>
            <a:chOff x="0" y="0"/>
            <a:chExt cx="812800" cy="812800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7074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317"/>
                </a:lnSpc>
              </a:pPr>
              <a:endParaRPr/>
            </a:p>
          </p:txBody>
        </p:sp>
      </p:grpSp>
      <p:sp>
        <p:nvSpPr>
          <p:cNvPr id="33" name="Freeform 33"/>
          <p:cNvSpPr/>
          <p:nvPr/>
        </p:nvSpPr>
        <p:spPr>
          <a:xfrm>
            <a:off x="551598" y="6150998"/>
            <a:ext cx="242718" cy="377772"/>
          </a:xfrm>
          <a:custGeom>
            <a:avLst/>
            <a:gdLst/>
            <a:ahLst/>
            <a:cxnLst/>
            <a:rect l="l" t="t" r="r" b="b"/>
            <a:pathLst>
              <a:path w="242718" h="377772">
                <a:moveTo>
                  <a:pt x="0" y="0"/>
                </a:moveTo>
                <a:lnTo>
                  <a:pt x="242718" y="0"/>
                </a:lnTo>
                <a:lnTo>
                  <a:pt x="242718" y="377772"/>
                </a:lnTo>
                <a:lnTo>
                  <a:pt x="0" y="37777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4" name="Group 34"/>
          <p:cNvGrpSpPr/>
          <p:nvPr/>
        </p:nvGrpSpPr>
        <p:grpSpPr>
          <a:xfrm>
            <a:off x="4381170" y="6285361"/>
            <a:ext cx="2842381" cy="2719099"/>
            <a:chOff x="0" y="0"/>
            <a:chExt cx="1344871" cy="1286540"/>
          </a:xfrm>
        </p:grpSpPr>
        <p:sp>
          <p:nvSpPr>
            <p:cNvPr id="35" name="Freeform 35"/>
            <p:cNvSpPr/>
            <p:nvPr/>
          </p:nvSpPr>
          <p:spPr>
            <a:xfrm>
              <a:off x="0" y="0"/>
              <a:ext cx="1344871" cy="1286540"/>
            </a:xfrm>
            <a:custGeom>
              <a:avLst/>
              <a:gdLst/>
              <a:ahLst/>
              <a:cxnLst/>
              <a:rect l="l" t="t" r="r" b="b"/>
              <a:pathLst>
                <a:path w="1344871" h="1286540">
                  <a:moveTo>
                    <a:pt x="59922" y="0"/>
                  </a:moveTo>
                  <a:lnTo>
                    <a:pt x="1284949" y="0"/>
                  </a:lnTo>
                  <a:cubicBezTo>
                    <a:pt x="1318043" y="0"/>
                    <a:pt x="1344871" y="26828"/>
                    <a:pt x="1344871" y="59922"/>
                  </a:cubicBezTo>
                  <a:lnTo>
                    <a:pt x="1344871" y="1226618"/>
                  </a:lnTo>
                  <a:cubicBezTo>
                    <a:pt x="1344871" y="1242510"/>
                    <a:pt x="1338558" y="1257752"/>
                    <a:pt x="1327320" y="1268989"/>
                  </a:cubicBezTo>
                  <a:cubicBezTo>
                    <a:pt x="1316083" y="1280227"/>
                    <a:pt x="1300841" y="1286540"/>
                    <a:pt x="1284949" y="1286540"/>
                  </a:cubicBezTo>
                  <a:lnTo>
                    <a:pt x="59922" y="1286540"/>
                  </a:lnTo>
                  <a:cubicBezTo>
                    <a:pt x="44030" y="1286540"/>
                    <a:pt x="28788" y="1280227"/>
                    <a:pt x="17551" y="1268989"/>
                  </a:cubicBezTo>
                  <a:cubicBezTo>
                    <a:pt x="6313" y="1257752"/>
                    <a:pt x="0" y="1242510"/>
                    <a:pt x="0" y="1226618"/>
                  </a:cubicBezTo>
                  <a:lnTo>
                    <a:pt x="0" y="59922"/>
                  </a:lnTo>
                  <a:cubicBezTo>
                    <a:pt x="0" y="44030"/>
                    <a:pt x="6313" y="28788"/>
                    <a:pt x="17551" y="17551"/>
                  </a:cubicBezTo>
                  <a:cubicBezTo>
                    <a:pt x="28788" y="6313"/>
                    <a:pt x="44030" y="0"/>
                    <a:pt x="59922" y="0"/>
                  </a:cubicBezTo>
                  <a:close/>
                </a:path>
              </a:pathLst>
            </a:custGeom>
            <a:solidFill>
              <a:srgbClr val="FEFEFE"/>
            </a:solidFill>
            <a:ln w="9525" cap="rnd">
              <a:solidFill>
                <a:srgbClr val="FDFBFB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0" y="-19050"/>
              <a:ext cx="1344871" cy="1305590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317"/>
                </a:lnSpc>
              </a:pPr>
              <a:endParaRPr/>
            </a:p>
          </p:txBody>
        </p:sp>
      </p:grpSp>
      <p:grpSp>
        <p:nvGrpSpPr>
          <p:cNvPr id="37" name="Group 37"/>
          <p:cNvGrpSpPr/>
          <p:nvPr/>
        </p:nvGrpSpPr>
        <p:grpSpPr>
          <a:xfrm>
            <a:off x="4349928" y="6183381"/>
            <a:ext cx="3017808" cy="327088"/>
            <a:chOff x="0" y="0"/>
            <a:chExt cx="1427874" cy="154761"/>
          </a:xfrm>
        </p:grpSpPr>
        <p:sp>
          <p:nvSpPr>
            <p:cNvPr id="38" name="Freeform 38"/>
            <p:cNvSpPr/>
            <p:nvPr/>
          </p:nvSpPr>
          <p:spPr>
            <a:xfrm>
              <a:off x="0" y="0"/>
              <a:ext cx="1427874" cy="154761"/>
            </a:xfrm>
            <a:custGeom>
              <a:avLst/>
              <a:gdLst/>
              <a:ahLst/>
              <a:cxnLst/>
              <a:rect l="l" t="t" r="r" b="b"/>
              <a:pathLst>
                <a:path w="1427874" h="154761">
                  <a:moveTo>
                    <a:pt x="56439" y="0"/>
                  </a:moveTo>
                  <a:lnTo>
                    <a:pt x="1371435" y="0"/>
                  </a:lnTo>
                  <a:cubicBezTo>
                    <a:pt x="1402605" y="0"/>
                    <a:pt x="1427874" y="25269"/>
                    <a:pt x="1427874" y="56439"/>
                  </a:cubicBezTo>
                  <a:lnTo>
                    <a:pt x="1427874" y="98322"/>
                  </a:lnTo>
                  <a:cubicBezTo>
                    <a:pt x="1427874" y="113291"/>
                    <a:pt x="1421928" y="127646"/>
                    <a:pt x="1411344" y="138231"/>
                  </a:cubicBezTo>
                  <a:cubicBezTo>
                    <a:pt x="1400759" y="148815"/>
                    <a:pt x="1386404" y="154761"/>
                    <a:pt x="1371435" y="154761"/>
                  </a:cubicBezTo>
                  <a:lnTo>
                    <a:pt x="56439" y="154761"/>
                  </a:lnTo>
                  <a:cubicBezTo>
                    <a:pt x="25269" y="154761"/>
                    <a:pt x="0" y="129493"/>
                    <a:pt x="0" y="98322"/>
                  </a:cubicBezTo>
                  <a:lnTo>
                    <a:pt x="0" y="56439"/>
                  </a:lnTo>
                  <a:cubicBezTo>
                    <a:pt x="0" y="25269"/>
                    <a:pt x="25269" y="0"/>
                    <a:pt x="56439" y="0"/>
                  </a:cubicBezTo>
                  <a:close/>
                </a:path>
              </a:pathLst>
            </a:custGeom>
            <a:solidFill>
              <a:srgbClr val="07074E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0" y="-19050"/>
              <a:ext cx="1427874" cy="173811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317"/>
                </a:lnSpc>
              </a:pPr>
              <a:endParaRPr/>
            </a:p>
          </p:txBody>
        </p:sp>
      </p:grpSp>
      <p:grpSp>
        <p:nvGrpSpPr>
          <p:cNvPr id="40" name="Group 40"/>
          <p:cNvGrpSpPr/>
          <p:nvPr/>
        </p:nvGrpSpPr>
        <p:grpSpPr>
          <a:xfrm>
            <a:off x="4234237" y="6110487"/>
            <a:ext cx="472875" cy="472875"/>
            <a:chOff x="0" y="0"/>
            <a:chExt cx="812800" cy="812800"/>
          </a:xfrm>
        </p:grpSpPr>
        <p:sp>
          <p:nvSpPr>
            <p:cNvPr id="41" name="Freeform 4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7074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317"/>
                </a:lnSpc>
              </a:pPr>
              <a:endParaRPr/>
            </a:p>
          </p:txBody>
        </p:sp>
      </p:grpSp>
      <p:sp>
        <p:nvSpPr>
          <p:cNvPr id="43" name="Freeform 43"/>
          <p:cNvSpPr/>
          <p:nvPr/>
        </p:nvSpPr>
        <p:spPr>
          <a:xfrm>
            <a:off x="466105" y="3165583"/>
            <a:ext cx="357106" cy="295506"/>
          </a:xfrm>
          <a:custGeom>
            <a:avLst/>
            <a:gdLst/>
            <a:ahLst/>
            <a:cxnLst/>
            <a:rect l="l" t="t" r="r" b="b"/>
            <a:pathLst>
              <a:path w="357106" h="295506">
                <a:moveTo>
                  <a:pt x="0" y="0"/>
                </a:moveTo>
                <a:lnTo>
                  <a:pt x="357107" y="0"/>
                </a:lnTo>
                <a:lnTo>
                  <a:pt x="357107" y="295506"/>
                </a:lnTo>
                <a:lnTo>
                  <a:pt x="0" y="29550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4" name="Freeform 44"/>
          <p:cNvSpPr/>
          <p:nvPr/>
        </p:nvSpPr>
        <p:spPr>
          <a:xfrm>
            <a:off x="4297455" y="6150998"/>
            <a:ext cx="346440" cy="359471"/>
          </a:xfrm>
          <a:custGeom>
            <a:avLst/>
            <a:gdLst/>
            <a:ahLst/>
            <a:cxnLst/>
            <a:rect l="l" t="t" r="r" b="b"/>
            <a:pathLst>
              <a:path w="346440" h="359471">
                <a:moveTo>
                  <a:pt x="0" y="0"/>
                </a:moveTo>
                <a:lnTo>
                  <a:pt x="346440" y="0"/>
                </a:lnTo>
                <a:lnTo>
                  <a:pt x="346440" y="359471"/>
                </a:lnTo>
                <a:lnTo>
                  <a:pt x="0" y="35947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5" name="Freeform 45"/>
          <p:cNvSpPr/>
          <p:nvPr/>
        </p:nvSpPr>
        <p:spPr>
          <a:xfrm>
            <a:off x="4326305" y="3165583"/>
            <a:ext cx="352091" cy="352091"/>
          </a:xfrm>
          <a:custGeom>
            <a:avLst/>
            <a:gdLst/>
            <a:ahLst/>
            <a:cxnLst/>
            <a:rect l="l" t="t" r="r" b="b"/>
            <a:pathLst>
              <a:path w="352091" h="352091">
                <a:moveTo>
                  <a:pt x="0" y="0"/>
                </a:moveTo>
                <a:lnTo>
                  <a:pt x="352091" y="0"/>
                </a:lnTo>
                <a:lnTo>
                  <a:pt x="352091" y="352091"/>
                </a:lnTo>
                <a:lnTo>
                  <a:pt x="0" y="35209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46" name="Group 46"/>
          <p:cNvGrpSpPr/>
          <p:nvPr/>
        </p:nvGrpSpPr>
        <p:grpSpPr>
          <a:xfrm>
            <a:off x="551598" y="9128285"/>
            <a:ext cx="6744046" cy="492189"/>
            <a:chOff x="0" y="0"/>
            <a:chExt cx="3190942" cy="232879"/>
          </a:xfrm>
        </p:grpSpPr>
        <p:sp>
          <p:nvSpPr>
            <p:cNvPr id="47" name="Freeform 47"/>
            <p:cNvSpPr/>
            <p:nvPr/>
          </p:nvSpPr>
          <p:spPr>
            <a:xfrm>
              <a:off x="0" y="0"/>
              <a:ext cx="3190942" cy="232879"/>
            </a:xfrm>
            <a:custGeom>
              <a:avLst/>
              <a:gdLst/>
              <a:ahLst/>
              <a:cxnLst/>
              <a:rect l="l" t="t" r="r" b="b"/>
              <a:pathLst>
                <a:path w="3190942" h="232879">
                  <a:moveTo>
                    <a:pt x="25255" y="0"/>
                  </a:moveTo>
                  <a:lnTo>
                    <a:pt x="3165686" y="0"/>
                  </a:lnTo>
                  <a:cubicBezTo>
                    <a:pt x="3179635" y="0"/>
                    <a:pt x="3190942" y="11307"/>
                    <a:pt x="3190942" y="25255"/>
                  </a:cubicBezTo>
                  <a:lnTo>
                    <a:pt x="3190942" y="207624"/>
                  </a:lnTo>
                  <a:cubicBezTo>
                    <a:pt x="3190942" y="214322"/>
                    <a:pt x="3188281" y="220746"/>
                    <a:pt x="3183545" y="225482"/>
                  </a:cubicBezTo>
                  <a:cubicBezTo>
                    <a:pt x="3178808" y="230218"/>
                    <a:pt x="3172385" y="232879"/>
                    <a:pt x="3165686" y="232879"/>
                  </a:cubicBezTo>
                  <a:lnTo>
                    <a:pt x="25255" y="232879"/>
                  </a:lnTo>
                  <a:cubicBezTo>
                    <a:pt x="18557" y="232879"/>
                    <a:pt x="12133" y="230218"/>
                    <a:pt x="7397" y="225482"/>
                  </a:cubicBezTo>
                  <a:cubicBezTo>
                    <a:pt x="2661" y="220746"/>
                    <a:pt x="0" y="214322"/>
                    <a:pt x="0" y="207624"/>
                  </a:cubicBezTo>
                  <a:lnTo>
                    <a:pt x="0" y="25255"/>
                  </a:lnTo>
                  <a:cubicBezTo>
                    <a:pt x="0" y="18557"/>
                    <a:pt x="2661" y="12133"/>
                    <a:pt x="7397" y="7397"/>
                  </a:cubicBezTo>
                  <a:cubicBezTo>
                    <a:pt x="12133" y="2661"/>
                    <a:pt x="18557" y="0"/>
                    <a:pt x="25255" y="0"/>
                  </a:cubicBezTo>
                  <a:close/>
                </a:path>
              </a:pathLst>
            </a:custGeom>
            <a:solidFill>
              <a:srgbClr val="A8EDE4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TextBox 48"/>
            <p:cNvSpPr txBox="1"/>
            <p:nvPr/>
          </p:nvSpPr>
          <p:spPr>
            <a:xfrm>
              <a:off x="0" y="-19050"/>
              <a:ext cx="3190942" cy="251929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317"/>
                </a:lnSpc>
              </a:pPr>
              <a:endParaRPr/>
            </a:p>
          </p:txBody>
        </p:sp>
      </p:grpSp>
      <p:sp>
        <p:nvSpPr>
          <p:cNvPr id="49" name="Freeform 49"/>
          <p:cNvSpPr/>
          <p:nvPr/>
        </p:nvSpPr>
        <p:spPr>
          <a:xfrm>
            <a:off x="6821726" y="9629719"/>
            <a:ext cx="842674" cy="320681"/>
          </a:xfrm>
          <a:custGeom>
            <a:avLst/>
            <a:gdLst/>
            <a:ahLst/>
            <a:cxnLst/>
            <a:rect l="l" t="t" r="r" b="b"/>
            <a:pathLst>
              <a:path w="842674" h="320681">
                <a:moveTo>
                  <a:pt x="0" y="0"/>
                </a:moveTo>
                <a:lnTo>
                  <a:pt x="842674" y="0"/>
                </a:lnTo>
                <a:lnTo>
                  <a:pt x="842674" y="320681"/>
                </a:lnTo>
                <a:lnTo>
                  <a:pt x="0" y="320681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0" name="TextBox 50"/>
          <p:cNvSpPr txBox="1"/>
          <p:nvPr/>
        </p:nvSpPr>
        <p:spPr>
          <a:xfrm>
            <a:off x="561205" y="324697"/>
            <a:ext cx="4210664" cy="23798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75"/>
              </a:lnSpc>
            </a:pPr>
            <a:r>
              <a:rPr lang="en-US" sz="3199" b="1">
                <a:solidFill>
                  <a:srgbClr val="07074E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I’VE HAD A TOUGH SHIFT.</a:t>
            </a:r>
          </a:p>
          <a:p>
            <a:pPr algn="l">
              <a:lnSpc>
                <a:spcPts val="3775"/>
              </a:lnSpc>
            </a:pPr>
            <a:r>
              <a:rPr lang="en-US" sz="3199" b="1">
                <a:solidFill>
                  <a:srgbClr val="07074E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WHAT RESOURCES ARE AVAILABLE TO ME?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815726" y="3727490"/>
            <a:ext cx="2314124" cy="381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39"/>
              </a:lnSpc>
            </a:pPr>
            <a:r>
              <a:rPr lang="en-US" sz="1099">
                <a:solidFill>
                  <a:srgbClr val="07074E"/>
                </a:solidFill>
                <a:latin typeface="Roboto"/>
                <a:ea typeface="Roboto"/>
                <a:cs typeface="Roboto"/>
                <a:sym typeface="Roboto"/>
              </a:rPr>
              <a:t>Insert information about your hospital resources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877540" y="3232949"/>
            <a:ext cx="2337955" cy="1733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70"/>
              </a:lnSpc>
            </a:pPr>
            <a:r>
              <a:rPr lang="en-US" sz="1050" b="1">
                <a:solidFill>
                  <a:srgbClr val="A8EDE4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HOSPITAL-SPECIFIC RESOURCES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898972" y="9151520"/>
            <a:ext cx="6253160" cy="4171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sz="1200">
                <a:solidFill>
                  <a:srgbClr val="07074E"/>
                </a:solidFill>
                <a:latin typeface="Roboto"/>
                <a:ea typeface="Roboto"/>
                <a:cs typeface="Roboto"/>
                <a:sym typeface="Roboto"/>
              </a:rPr>
              <a:t>Please don’t hesitate to reach out! Help is here for you!</a:t>
            </a:r>
          </a:p>
          <a:p>
            <a:pPr algn="l">
              <a:lnSpc>
                <a:spcPts val="1680"/>
              </a:lnSpc>
            </a:pPr>
            <a:r>
              <a:rPr lang="en-US" sz="1200">
                <a:solidFill>
                  <a:srgbClr val="07074E"/>
                </a:solidFill>
                <a:latin typeface="Roboto"/>
                <a:ea typeface="Roboto"/>
                <a:cs typeface="Roboto"/>
                <a:sym typeface="Roboto"/>
              </a:rPr>
              <a:t>[LIST HOSPITAL SPECIFIC CONTACT INFORMATION]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4678396" y="3727490"/>
            <a:ext cx="2310416" cy="5721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39"/>
              </a:lnSpc>
            </a:pPr>
            <a:r>
              <a:rPr lang="en-US" sz="1099">
                <a:solidFill>
                  <a:srgbClr val="07074E"/>
                </a:solidFill>
                <a:latin typeface="Roboto"/>
                <a:ea typeface="Roboto"/>
                <a:cs typeface="Roboto"/>
                <a:sym typeface="Roboto"/>
              </a:rPr>
              <a:t>Insert information about your available peer supports and contact information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4795505" y="3222384"/>
            <a:ext cx="1830303" cy="1980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A8EDE4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CODE ASSISTERS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898972" y="6745288"/>
            <a:ext cx="2263324" cy="381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39"/>
              </a:lnSpc>
            </a:pPr>
            <a:r>
              <a:rPr lang="en-US" sz="1099">
                <a:solidFill>
                  <a:srgbClr val="07074E"/>
                </a:solidFill>
                <a:latin typeface="Roboto"/>
                <a:ea typeface="Roboto"/>
                <a:cs typeface="Roboto"/>
                <a:sym typeface="Roboto"/>
              </a:rPr>
              <a:t>List wellness apps and resources available to hospital team staff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935385" y="6238352"/>
            <a:ext cx="1830303" cy="1980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A8EDE4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WELLNESS APPS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4582946" y="6745288"/>
            <a:ext cx="2326824" cy="5721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39"/>
              </a:lnSpc>
            </a:pPr>
            <a:r>
              <a:rPr lang="en-US" sz="1099">
                <a:solidFill>
                  <a:srgbClr val="07074E"/>
                </a:solidFill>
                <a:latin typeface="Roboto"/>
                <a:ea typeface="Roboto"/>
                <a:cs typeface="Roboto"/>
                <a:sym typeface="Roboto"/>
              </a:rPr>
              <a:t>List location of employee wellness spaces available to rest, relax, and recharge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4795505" y="6231409"/>
            <a:ext cx="1830303" cy="1980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A8EDE4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WELLNESS SPACE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A15CB5A-883A-21BB-4A55-B8F7109EE947}"/>
              </a:ext>
            </a:extLst>
          </p:cNvPr>
          <p:cNvSpPr txBox="1"/>
          <p:nvPr/>
        </p:nvSpPr>
        <p:spPr>
          <a:xfrm>
            <a:off x="1920802" y="9643709"/>
            <a:ext cx="390276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accent4">
                    <a:lumMod val="75000"/>
                  </a:schemeClr>
                </a:solidFill>
                <a:latin typeface="Roboto" pitchFamily="2" charset="0"/>
                <a:ea typeface="Roboto" pitchFamily="2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988 Suicide &amp; Crisis Lifeline</a:t>
            </a:r>
            <a:endParaRPr lang="en-US" sz="1400" dirty="0">
              <a:solidFill>
                <a:schemeClr val="accent4">
                  <a:lumMod val="75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PQHC branding">
  <a:themeElements>
    <a:clrScheme name="VPQHC branding">
      <a:dk1>
        <a:srgbClr val="07074E"/>
      </a:dk1>
      <a:lt1>
        <a:srgbClr val="FFFFFF"/>
      </a:lt1>
      <a:dk2>
        <a:srgbClr val="07074E"/>
      </a:dk2>
      <a:lt2>
        <a:srgbClr val="FAF8F1"/>
      </a:lt2>
      <a:accent1>
        <a:srgbClr val="0CA98F"/>
      </a:accent1>
      <a:accent2>
        <a:srgbClr val="A8EDE4"/>
      </a:accent2>
      <a:accent3>
        <a:srgbClr val="FAF4F6"/>
      </a:accent3>
      <a:accent4>
        <a:srgbClr val="3F2E56"/>
      </a:accent4>
      <a:accent5>
        <a:srgbClr val="0CA98F"/>
      </a:accent5>
      <a:accent6>
        <a:srgbClr val="333333"/>
      </a:accent6>
      <a:hlink>
        <a:srgbClr val="0CA98F"/>
      </a:hlink>
      <a:folHlink>
        <a:srgbClr val="A8EDE4"/>
      </a:folHlink>
    </a:clrScheme>
    <a:fontScheme name="VPQHC branding">
      <a:majorFont>
        <a:latin typeface="Montserra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VPQHC branding</Template>
  <TotalTime>4</TotalTime>
  <Words>86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Montserrat Bold</vt:lpstr>
      <vt:lpstr>Roboto</vt:lpstr>
      <vt:lpstr>Montserrat</vt:lpstr>
      <vt:lpstr>Arial</vt:lpstr>
      <vt:lpstr>VPQHC branding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TRC Flyer Template V2</dc:title>
  <dc:creator>Ali Johnson</dc:creator>
  <cp:lastModifiedBy>Ali Johnson</cp:lastModifiedBy>
  <cp:revision>2</cp:revision>
  <dcterms:created xsi:type="dcterms:W3CDTF">2006-08-16T00:00:00Z</dcterms:created>
  <dcterms:modified xsi:type="dcterms:W3CDTF">2025-11-19T17:23:50Z</dcterms:modified>
  <dc:identifier>DAGzJOlTljs</dc:identifier>
</cp:coreProperties>
</file>