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2"/>
  </p:notesMasterIdLst>
  <p:sldIdLst>
    <p:sldId id="414" r:id="rId3"/>
    <p:sldId id="415" r:id="rId4"/>
    <p:sldId id="418" r:id="rId5"/>
    <p:sldId id="401" r:id="rId6"/>
    <p:sldId id="408" r:id="rId7"/>
    <p:sldId id="400" r:id="rId8"/>
    <p:sldId id="399" r:id="rId9"/>
    <p:sldId id="404" r:id="rId10"/>
    <p:sldId id="405" r:id="rId11"/>
    <p:sldId id="406" r:id="rId12"/>
    <p:sldId id="407" r:id="rId13"/>
    <p:sldId id="412" r:id="rId14"/>
    <p:sldId id="409" r:id="rId15"/>
    <p:sldId id="402" r:id="rId16"/>
    <p:sldId id="403" r:id="rId17"/>
    <p:sldId id="410" r:id="rId18"/>
    <p:sldId id="413" r:id="rId19"/>
    <p:sldId id="416" r:id="rId20"/>
    <p:sldId id="41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76634" autoAdjust="0"/>
  </p:normalViewPr>
  <p:slideViewPr>
    <p:cSldViewPr snapToGrid="0">
      <p:cViewPr varScale="1">
        <p:scale>
          <a:sx n="38" d="100"/>
          <a:sy n="38" d="100"/>
        </p:scale>
        <p:origin x="1303" y="31"/>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C1B175-8C41-4103-A132-9E2B850F278A}" type="datetimeFigureOut">
              <a:rPr lang="en-US" smtClean="0"/>
              <a:t>11/11/2025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DCAB09-D59B-4794-BB69-F4BDABB7876C}" type="slidenum">
              <a:rPr lang="en-US" smtClean="0"/>
              <a:t>‹#›</a:t>
            </a:fld>
            <a:endParaRPr lang="en-US" dirty="0"/>
          </a:p>
        </p:txBody>
      </p:sp>
    </p:spTree>
    <p:extLst>
      <p:ext uri="{BB962C8B-B14F-4D97-AF65-F5344CB8AC3E}">
        <p14:creationId xmlns:p14="http://schemas.microsoft.com/office/powerpoint/2010/main" val="3518200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ED431-9077-25D1-9553-1440A0632B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18966-375F-3E49-6DE4-85418189CB4D}"/>
              </a:ext>
            </a:extLst>
          </p:cNvPr>
          <p:cNvSpPr>
            <a:spLocks noGrp="1" noRot="1" noChangeAspect="1"/>
          </p:cNvSpPr>
          <p:nvPr>
            <p:ph type="sldImg"/>
          </p:nvPr>
        </p:nvSpPr>
        <p:spPr>
          <a:xfrm>
            <a:off x="717550" y="1162050"/>
            <a:ext cx="5575300" cy="3136900"/>
          </a:xfrm>
        </p:spPr>
      </p:sp>
      <p:sp>
        <p:nvSpPr>
          <p:cNvPr id="3" name="Notes Placeholder 2">
            <a:extLst>
              <a:ext uri="{FF2B5EF4-FFF2-40B4-BE49-F238E27FC236}">
                <a16:creationId xmlns:a16="http://schemas.microsoft.com/office/drawing/2014/main" id="{5BE27173-7537-4CFB-FF55-E5C3257BA31E}"/>
              </a:ext>
            </a:extLst>
          </p:cNvPr>
          <p:cNvSpPr>
            <a:spLocks noGrp="1"/>
          </p:cNvSpPr>
          <p:nvPr>
            <p:ph type="body" idx="1"/>
          </p:nvPr>
        </p:nvSpPr>
        <p:spPr/>
        <p:txBody>
          <a:bodyPr/>
          <a:lstStyle/>
          <a:p>
            <a:endParaRPr lang="en-US" b="0" i="0" baseline="0" dirty="0"/>
          </a:p>
        </p:txBody>
      </p:sp>
      <p:sp>
        <p:nvSpPr>
          <p:cNvPr id="4" name="Slide Number Placeholder 3">
            <a:extLst>
              <a:ext uri="{FF2B5EF4-FFF2-40B4-BE49-F238E27FC236}">
                <a16:creationId xmlns:a16="http://schemas.microsoft.com/office/drawing/2014/main" id="{AF2B1451-4CAF-38E7-C741-A0438E06A9A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B7E820-4477-462A-9506-DE06F73097A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3800EDE4-F712-ACD8-7864-DAB15B66426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6738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5AE28-FBEE-D19F-7AB4-13258F8DF2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01D2D-0600-7BCA-81E6-108505DA4138}"/>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5A96368C-418F-AC52-A93E-CE77BE5C94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51A626-37BE-1799-A4FE-87F692AC24C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EE4B53A-6759-23FA-3584-64775884FAA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14921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DF19A-B106-D64B-D93E-0F91A2F40A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D58BD-D2FF-F5AC-7A87-35517ED16526}"/>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51360E36-4E0C-8D64-7F65-327CDB59B7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360DDA-CA15-05CB-F1F6-C61830470EA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FA96E3E-B606-8A51-11E3-EA9CC0F96854}"/>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1009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1A42F-B18E-060E-EC2B-E4CC3D594C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656348-7DCB-CD61-FF03-9124E07D8B3D}"/>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A69BF89E-6155-5638-E89B-0E97468DE8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93B2B5-C74B-455F-CBAE-EC990C97CB0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1F35C34E-59F3-0CEF-F053-5A4F4A8EE5F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2657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43F81-EFD5-9CAB-4E33-7A75F686E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CAAA4C-FE21-71EE-2035-4C650EA795CE}"/>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60398BC-4947-8BBB-EFE1-483F4636E9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31D13-44BB-0E92-5251-95FE467A09F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399E3987-56B1-DE04-CFB5-8EC59695722C}"/>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8272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0B334B-15AD-1F2C-A006-648243C628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4FADFB-E579-DB12-132E-E75AE3E3FC4C}"/>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A8A70E0-E292-2ECD-18BB-6815D98A17FB}"/>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9F837856-E31B-E6A4-6153-964896D68B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55ED6C1-64AB-B011-BBC7-6E9DE49B2AB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055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F915D-DBF4-9D25-8091-E3D3B68663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3865A1-19F1-8FF9-3F85-B2F68B35130C}"/>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F0C3140D-A53C-257C-DECF-CEC6800F7F96}"/>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BB82A86-0BAF-1C99-D4D4-D8A7B7C7CCF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1A6303F7-001D-A81C-25CD-DA8670EAAA1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26082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1DCAB09-D59B-4794-BB69-F4BDABB7876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2543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DCAB09-D59B-4794-BB69-F4BDABB7876C}" type="slidenum">
              <a:rPr lang="en-US" smtClean="0"/>
              <a:t>19</a:t>
            </a:fld>
            <a:endParaRPr lang="en-US" dirty="0"/>
          </a:p>
        </p:txBody>
      </p:sp>
    </p:spTree>
    <p:extLst>
      <p:ext uri="{BB962C8B-B14F-4D97-AF65-F5344CB8AC3E}">
        <p14:creationId xmlns:p14="http://schemas.microsoft.com/office/powerpoint/2010/main" val="3539334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38EAE3-B433-D7C9-44D9-19DEB6F7C0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D5EF7F-F288-AF63-C144-0FFDF5B3D9C1}"/>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2BE0B126-FBC9-CF89-4A74-297AFCBA39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561C4E-2750-E24B-55D2-F361C0EE1E0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5191056C-D52C-1DBF-2CFC-FD37DD59FBBB}"/>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272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3CD48-B1A6-0779-A8AC-D431F44B35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0196B6-9E24-6CA3-2889-2DE94672D04A}"/>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C26C2829-818F-15A5-51D3-A265122F60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84EAA8-F9A2-49E6-D748-3627B75095A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654F515-61FE-9F18-3135-FAFC7F2ACB8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6976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C84C8-64CB-BBCC-C761-E21B53804E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32EF97-5462-1DD8-4B76-1B72D72E2374}"/>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01FFB2AE-AB64-C802-BB38-E5D8E463A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9786CE-36E4-6B71-127D-81367ED8A20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EAA2AFC-4C50-B82F-9EF5-E378CFF148C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4171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08432-5D4D-8F9A-AF79-856926DF6B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44724D-6C7A-CCC6-F594-DB6FB5190BC4}"/>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9F4C1CB-F255-FFEF-8AB7-05EE7CEFA5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ADB85-07CA-DB40-A6E5-FBC3D5A1E6A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C084E39-482C-56A3-7686-5B1FEA19FD4D}"/>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1503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3F3F52-C8DF-5C14-5B44-C8561142EC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AD6F3-F6A1-F695-5A63-E077B4B6779D}"/>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58E2416-E6F3-DFCD-1C4F-09FFAFCEDEF5}"/>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EFD8D8D3-A0D3-DF1B-07FB-9AA2AF3F3E7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737D9BDA-CA75-BFBC-BE83-1F4F050E9C3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148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734E01-1EF4-1067-A0A7-39284F7A43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E7BFD-C6CE-FD64-1213-9A22CBF0FFC0}"/>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7D755C60-02AF-3605-E49F-67997CDAE749}"/>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26A7616-A606-1DE1-717A-0E5FAB8A018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6EDF9455-12C0-2FF1-C77D-5293F520CBD2}"/>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578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5FA07-DAB7-4B26-AEF7-EABE8A372D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705BC8-25E4-D54A-1FA5-4F02AC45A1EE}"/>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308EFF51-A262-AB9C-4600-FA5DFCC7CFA2}"/>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D7746B9-ECC7-EF28-0205-15B026EF50D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7861A2F-6876-F9D7-CF6D-43EC44F3D6C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70696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8B578-730D-FE12-AC13-347A0CE7FD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C75D5-DC21-9876-B647-C17E4DC13AF5}"/>
              </a:ext>
            </a:extLst>
          </p:cNvPr>
          <p:cNvSpPr>
            <a:spLocks noGrp="1" noRot="1" noChangeAspect="1"/>
          </p:cNvSpPr>
          <p:nvPr>
            <p:ph type="sldImg"/>
          </p:nvPr>
        </p:nvSpPr>
        <p:spPr>
          <a:xfrm>
            <a:off x="717550" y="1162050"/>
            <a:ext cx="5575300" cy="3136900"/>
          </a:xfrm>
        </p:spPr>
        <p:txBody>
          <a:bodyPr/>
          <a:lstStyle/>
          <a:p>
            <a:endParaRPr lang="en-US" dirty="0"/>
          </a:p>
        </p:txBody>
      </p:sp>
      <p:sp>
        <p:nvSpPr>
          <p:cNvPr id="3" name="Notes Placeholder 2">
            <a:extLst>
              <a:ext uri="{FF2B5EF4-FFF2-40B4-BE49-F238E27FC236}">
                <a16:creationId xmlns:a16="http://schemas.microsoft.com/office/drawing/2014/main" id="{DABFC761-725B-2281-83C8-F1A7A4D34E21}"/>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E0C350B1-7D6F-6ADB-CB27-02A6FB91C6F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C2EBB7-BA1E-4B5D-9801-10D5775C605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C3AF31E2-0AD1-8D05-2F9F-2B290AA83F59}"/>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25170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D1B739A1-CF49-4323-8661-41E59BAC9FAF}" type="datetime1">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852444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CDBF4B7-36E8-4DD1-B848-8D06DCADC472}" type="datetime1">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565415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8E9FEB-0B89-4FFD-B375-97CBBDB379FE}" type="datetime1">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749689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763FB-2930-4CDD-8923-EAF01C0DDF8B}" type="datetime1">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3361801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0576DC-F47F-4313-9E5D-A79F710A62FC}" type="datetime1">
              <a:rPr lang="en-US" smtClean="0"/>
              <a:t>11/11/2025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892362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209BF6-C7A4-41EC-AA6F-CA5A5F527CC0}" type="datetime1">
              <a:rPr lang="en-US" smtClean="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593447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CAAA8E-9CD3-4F9E-82BB-24C7C32A25E1}" type="datetime1">
              <a:rPr lang="en-US" smtClean="0"/>
              <a:t>11/11/2025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4802729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4BFA82-86D3-47F4-B398-3FFFA62A36A7}" type="datetime1">
              <a:rPr lang="en-US" smtClean="0"/>
              <a:t>11/11/2025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2731972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6D8F3C-7142-47CD-81B4-4EA91E9B7675}" type="datetime1">
              <a:rPr lang="en-US" smtClean="0"/>
              <a:t>11/11/2025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711765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F3834A7-60F9-4314-83BE-75D4F00A9F87}" type="datetime1">
              <a:rPr lang="en-US" smtClean="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430577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F6BDB79-0EA2-49D5-B4A0-B20465341F70}" type="datetime1">
              <a:rPr lang="en-US" smtClean="0"/>
              <a:t>11/11/2025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CB7C138-6097-4401-8E32-04519C32DF81}" type="slidenum">
              <a:rPr lang="en-US" smtClean="0"/>
              <a:t>‹#›</a:t>
            </a:fld>
            <a:endParaRPr lang="en-US" dirty="0"/>
          </a:p>
        </p:txBody>
      </p:sp>
    </p:spTree>
    <p:extLst>
      <p:ext uri="{BB962C8B-B14F-4D97-AF65-F5344CB8AC3E}">
        <p14:creationId xmlns:p14="http://schemas.microsoft.com/office/powerpoint/2010/main" val="1220844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7074E"/>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90D7E96-865C-4A98-B9A9-D1B602FB8CC6}" type="datetime1">
              <a:rPr lang="en-US" smtClean="0"/>
              <a:t>11/11/2025</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CB7C138-6097-4401-8E32-04519C32DF81}" type="slidenum">
              <a:rPr lang="en-US" smtClean="0"/>
              <a:t>‹#›</a:t>
            </a:fld>
            <a:endParaRPr lang="en-US" dirty="0"/>
          </a:p>
        </p:txBody>
      </p:sp>
    </p:spTree>
    <p:extLst>
      <p:ext uri="{BB962C8B-B14F-4D97-AF65-F5344CB8AC3E}">
        <p14:creationId xmlns:p14="http://schemas.microsoft.com/office/powerpoint/2010/main" val="2096996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PeerReviewRequest@VPQHC.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E660C-D011-0CBF-C425-565CEB48DE2C}"/>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3818402-28F5-556F-6535-88C39592BBEB}"/>
              </a:ext>
            </a:extLst>
          </p:cNvPr>
          <p:cNvPicPr>
            <a:picLocks noChangeAspect="1"/>
          </p:cNvPicPr>
          <p:nvPr/>
        </p:nvPicPr>
        <p:blipFill>
          <a:blip r:embed="rId3"/>
          <a:stretch>
            <a:fillRect/>
          </a:stretch>
        </p:blipFill>
        <p:spPr>
          <a:xfrm>
            <a:off x="1437938" y="341523"/>
            <a:ext cx="9144000" cy="6014829"/>
          </a:xfrm>
          <a:prstGeom prst="rect">
            <a:avLst/>
          </a:prstGeom>
        </p:spPr>
      </p:pic>
      <p:sp>
        <p:nvSpPr>
          <p:cNvPr id="4" name="TextBox 3">
            <a:extLst>
              <a:ext uri="{FF2B5EF4-FFF2-40B4-BE49-F238E27FC236}">
                <a16:creationId xmlns:a16="http://schemas.microsoft.com/office/drawing/2014/main" id="{50CCC2DA-5127-D212-57A0-46BFAFE7B3AF}"/>
              </a:ext>
            </a:extLst>
          </p:cNvPr>
          <p:cNvSpPr txBox="1"/>
          <p:nvPr/>
        </p:nvSpPr>
        <p:spPr>
          <a:xfrm>
            <a:off x="861389" y="1737178"/>
            <a:ext cx="10297099" cy="430887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Peer Review Best Practices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&amp;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00" cap="none" spc="0" normalizeH="0" baseline="0" noProof="0" dirty="0">
                <a:ln>
                  <a:noFill/>
                </a:ln>
                <a:solidFill>
                  <a:prstClr val="white"/>
                </a:solidFill>
                <a:effectLst/>
                <a:uLnTx/>
                <a:uFillTx/>
                <a:latin typeface="Montserrat" panose="00000500000000000000" pitchFamily="2" charset="0"/>
                <a:ea typeface="+mn-ea"/>
                <a:cs typeface="Times New Roman" panose="02020603050405020304" pitchFamily="18" charset="0"/>
              </a:rPr>
              <a:t>VPQHC’s Peer Review 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1"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1"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John Wallace, Attorney at Law</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Shareholder &amp; Vice President, Primmer, Piper, Eggelston &amp; Cramer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Hillary Wolfley, Executive Director VPQHC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rPr>
              <a:t>Randall Messier, QI Specialist and Peer Review Coordinator, VPQHC</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25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00" cap="none" spc="0" normalizeH="0" baseline="0" noProof="0" dirty="0">
              <a:ln>
                <a:noFill/>
              </a:ln>
              <a:solidFill>
                <a:prstClr val="white"/>
              </a:solidFill>
              <a:effectLst/>
              <a:uLnTx/>
              <a:uFillTx/>
              <a:latin typeface="Montserrat" panose="00000500000000000000" pitchFamily="2" charset="0"/>
              <a:ea typeface="Aptos" panose="020B0004020202020204" pitchFamily="34" charset="0"/>
              <a:cs typeface="Times New Roman" panose="02020603050405020304" pitchFamily="18" charset="0"/>
            </a:endParaRPr>
          </a:p>
        </p:txBody>
      </p:sp>
      <p:pic>
        <p:nvPicPr>
          <p:cNvPr id="5" name="Picture 4" descr="A white text on a black background&#10;&#10;AI-generated content may be incorrect.">
            <a:extLst>
              <a:ext uri="{FF2B5EF4-FFF2-40B4-BE49-F238E27FC236}">
                <a16:creationId xmlns:a16="http://schemas.microsoft.com/office/drawing/2014/main" id="{BE30CC75-C627-D288-C4DB-F8432B33D66D}"/>
              </a:ext>
            </a:extLst>
          </p:cNvPr>
          <p:cNvPicPr>
            <a:picLocks noChangeAspect="1"/>
          </p:cNvPicPr>
          <p:nvPr/>
        </p:nvPicPr>
        <p:blipFill>
          <a:blip r:embed="rId4" cstate="print">
            <a:extLst>
              <a:ext uri="{28A0092B-C50C-407E-A947-70E740481C1C}">
                <a14:useLocalDpi xmlns:a14="http://schemas.microsoft.com/office/drawing/2010/main" val="0"/>
              </a:ext>
            </a:extLst>
          </a:blip>
          <a:srcRect l="4108" t="8073" r="3979" b="13804"/>
          <a:stretch>
            <a:fillRect/>
          </a:stretch>
        </p:blipFill>
        <p:spPr>
          <a:xfrm>
            <a:off x="8897903" y="421585"/>
            <a:ext cx="2455897" cy="794367"/>
          </a:xfrm>
          <a:prstGeom prst="rect">
            <a:avLst/>
          </a:prstGeom>
        </p:spPr>
      </p:pic>
      <p:sp>
        <p:nvSpPr>
          <p:cNvPr id="2" name="Slide Number Placeholder 1">
            <a:extLst>
              <a:ext uri="{FF2B5EF4-FFF2-40B4-BE49-F238E27FC236}">
                <a16:creationId xmlns:a16="http://schemas.microsoft.com/office/drawing/2014/main" id="{70F9B4B9-3C3F-6156-BA40-5645DD5C4F7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5317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F471ECB-1C53-14E0-F56C-352BC9EAD7F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85E1A2F2-6188-D41F-85E3-A3AAD88E27C6}"/>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D7A7E54D-68E4-6A7C-DE1C-67485CD314A0}"/>
              </a:ext>
            </a:extLst>
          </p:cNvPr>
          <p:cNvSpPr>
            <a:spLocks noGrp="1"/>
          </p:cNvSpPr>
          <p:nvPr>
            <p:ph sz="half" idx="1"/>
          </p:nvPr>
        </p:nvSpPr>
        <p:spPr>
          <a:xfrm>
            <a:off x="1855077" y="255100"/>
            <a:ext cx="8835501" cy="663446"/>
          </a:xfrm>
        </p:spPr>
        <p:txBody>
          <a:bodyPr>
            <a:noAutofit/>
          </a:bodyPr>
          <a:lstStyle/>
          <a:p>
            <a:pPr marL="0" indent="0">
              <a:buNone/>
            </a:pPr>
            <a:r>
              <a:rPr lang="en-US" sz="3200" b="1" dirty="0">
                <a:solidFill>
                  <a:schemeClr val="bg1"/>
                </a:solidFill>
                <a:latin typeface="Montserrat" pitchFamily="2" charset="0"/>
              </a:rPr>
              <a:t>Vermont Peer/Quality Review Privilege 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8DDBEED2-7A2B-FD59-FA6E-FBB004361CE6}"/>
              </a:ext>
            </a:extLst>
          </p:cNvPr>
          <p:cNvSpPr/>
          <p:nvPr/>
        </p:nvSpPr>
        <p:spPr>
          <a:xfrm>
            <a:off x="383821" y="1428746"/>
            <a:ext cx="11288889" cy="5243743"/>
          </a:xfrm>
          <a:prstGeom prst="rect">
            <a:avLst/>
          </a:prstGeom>
        </p:spPr>
        <p:txBody>
          <a:bodyPr wrap="square">
            <a:spAutoFit/>
          </a:bodyPr>
          <a:lstStyle/>
          <a:p>
            <a:pPr marL="0" lvl="1"/>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Records immune from discovery</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§1443</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Proceedings, reports, and records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of a committee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Including information and evidence required to be reported the Board of Medical Practice or the Patient Safety Surveillance and Improvement System</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be confidential and privileged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discovery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testimony from any committee member, staff, contractor, or other person who participates in or assists a committee</a:t>
            </a:r>
          </a:p>
          <a:p>
            <a:pPr marL="800100" lvl="2"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cannot be required or permitted to testify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 any civil action in relation to findings, recommendations, evaluations, opinions, or other actions of a committee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Except original source documents</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i.e. medical records or other business records are not immune from discovery merely because they were presented to a committee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C1CDD83E-4EA6-4108-47C0-9990C2681E26}"/>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10</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691F6055-3F5D-04A9-2D73-9EB5A0CE2BD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901765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055E3A-E726-1D75-58F9-EFD529E0AB5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A33D282D-66BE-F10D-DE45-A50C1169D2A0}"/>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E410AF6F-46C1-1778-669F-8A8BA9E08178}"/>
              </a:ext>
            </a:extLst>
          </p:cNvPr>
          <p:cNvSpPr>
            <a:spLocks noGrp="1"/>
          </p:cNvSpPr>
          <p:nvPr>
            <p:ph sz="half" idx="1"/>
          </p:nvPr>
        </p:nvSpPr>
        <p:spPr>
          <a:xfrm>
            <a:off x="1832499" y="136523"/>
            <a:ext cx="8407153" cy="782023"/>
          </a:xfrm>
        </p:spPr>
        <p:txBody>
          <a:bodyPr>
            <a:noAutofit/>
          </a:bodyPr>
          <a:lstStyle/>
          <a:p>
            <a:pPr marL="0" indent="0">
              <a:buNone/>
            </a:pPr>
            <a:r>
              <a:rPr lang="en-US" sz="1800" b="1" dirty="0">
                <a:solidFill>
                  <a:schemeClr val="bg1"/>
                </a:solidFill>
                <a:latin typeface="Montserrat" pitchFamily="2" charset="0"/>
              </a:rPr>
              <a:t>Need To Understand Difference Between </a:t>
            </a:r>
          </a:p>
          <a:p>
            <a:pPr marL="0" indent="0">
              <a:buNone/>
            </a:pPr>
            <a:r>
              <a:rPr lang="en-US" sz="1800" b="1" dirty="0">
                <a:solidFill>
                  <a:schemeClr val="bg1"/>
                </a:solidFill>
                <a:latin typeface="Montserrat" pitchFamily="2" charset="0"/>
              </a:rPr>
              <a:t>1. Privileged Information Related To Peer/Quality Review </a:t>
            </a:r>
          </a:p>
          <a:p>
            <a:pPr marL="0" indent="0">
              <a:buNone/>
            </a:pPr>
            <a:r>
              <a:rPr lang="en-US" sz="1800" b="1" dirty="0">
                <a:solidFill>
                  <a:schemeClr val="bg1"/>
                </a:solidFill>
                <a:latin typeface="Montserrat" pitchFamily="2" charset="0"/>
              </a:rPr>
              <a:t>2. Routine Business Operations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D69E45EF-3849-0135-65EA-027A78D996D0}"/>
              </a:ext>
            </a:extLst>
          </p:cNvPr>
          <p:cNvSpPr/>
          <p:nvPr/>
        </p:nvSpPr>
        <p:spPr>
          <a:xfrm>
            <a:off x="869244" y="1428746"/>
            <a:ext cx="10859912" cy="4262705"/>
          </a:xfrm>
          <a:prstGeom prst="rect">
            <a:avLst/>
          </a:prstGeom>
        </p:spPr>
        <p:txBody>
          <a:bodyPr wrap="square">
            <a:spAutoFit/>
          </a:bodyPr>
          <a:lstStyle/>
          <a:p>
            <a:pPr>
              <a:spcAft>
                <a:spcPts val="12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Statute only protects information when the formalities of peer review process, (ideally as described in a policy), are “clearly apparent”</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Who: specific roles defined in the review process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What: records created as part of a formal review process (records are explicitly labeled)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When: circumstance/criteria identified when review process applies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Why: action is an identified part of the review process </a:t>
            </a:r>
          </a:p>
          <a:p>
            <a:pPr marL="342900" indent="-342900">
              <a:spcAft>
                <a:spcPts val="600"/>
              </a:spcAft>
              <a:buFont typeface="Arial" panose="020B0604020202020204" pitchFamily="34" charset="0"/>
              <a:buChar char="•"/>
            </a:pPr>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pPr>
              <a:spcAft>
                <a:spcPts val="600"/>
              </a:spcAft>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Robinson v. Springfield Hospital</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No. 109-VS-75, (D. Vt. Feb. 5, 2010)</a:t>
            </a:r>
          </a:p>
          <a:p>
            <a:pPr>
              <a:spcAft>
                <a:spcPts val="600"/>
              </a:spcAft>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Prouty v. Southwestern Vermont Medical Center</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No. 89-2-13 Bncv. Vt. Super. Ct.  Bennington, Civ. Div. (Oct. 30, 2013)</a:t>
            </a:r>
            <a:r>
              <a:rPr lang="en-US" dirty="0">
                <a:solidFill>
                  <a:srgbClr val="07074E"/>
                </a:solidFill>
                <a:latin typeface="Roboto" panose="02000000000000000000" pitchFamily="2" charset="0"/>
                <a:ea typeface="Roboto" panose="02000000000000000000" pitchFamily="2" charset="0"/>
                <a:cs typeface="Arial" panose="020B0604020202020204" pitchFamily="34" charset="0"/>
              </a:rPr>
              <a:t>  </a:t>
            </a: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0B6BD6D9-8680-6B54-80A5-746BFCDAE48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11</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3352DB0A-88E4-627A-7B35-291BFEEBD85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46916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34EAB70-7343-322E-62F3-D15D9EECD7B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00F80AC-2E15-9631-0553-1EA85A8372D5}"/>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2C8D0B2F-1EEF-F8E1-C160-FA6D497953E2}"/>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Routine Business Operations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08EDB641-66E6-B976-66E9-5C2C0142BE70}"/>
              </a:ext>
            </a:extLst>
          </p:cNvPr>
          <p:cNvSpPr/>
          <p:nvPr/>
        </p:nvSpPr>
        <p:spPr>
          <a:xfrm>
            <a:off x="869244" y="1428746"/>
            <a:ext cx="10859912" cy="5713102"/>
          </a:xfrm>
          <a:prstGeom prst="rect">
            <a:avLst/>
          </a:prstGeom>
        </p:spPr>
        <p:txBody>
          <a:bodyPr wrap="square">
            <a:spAutoFit/>
          </a:bodyPr>
          <a:lstStyle/>
          <a:p>
            <a:endPar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endParaRPr>
          </a:p>
          <a:p>
            <a:pPr>
              <a:spcAft>
                <a:spcPts val="12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Statute does not protect conversations, communications, or documentation related to ordinary business operations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Records such as routine email or notes of a conversation that are part of the normal course of operations and not part of a formal review process should not be labeled as privileged. </a:t>
            </a:r>
          </a:p>
          <a:p>
            <a:pPr marL="342900"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Individual conducting review and interviewing witnesses should have a role identified in the policy</a:t>
            </a:r>
          </a:p>
          <a:p>
            <a:pPr marL="800100" lvl="1" indent="-342900">
              <a:spcAft>
                <a:spcPts val="12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Conversation without identified roles and without required formalities regardless of purpose or importance is not privileged</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Policy and the formalities that it describes provide a road map for a judge reviewing a document or witness –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privileged or routine operations</a:t>
            </a: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428B37B1-8E25-C164-13C3-DE8FDDD2E04D}"/>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12</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0675B9A4-ABB3-06A0-9D8E-F8A69C1B1C4B}"/>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646775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94BE714-40D6-CFBE-9523-61C90E54FE0A}"/>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8647F9E-F89E-ED66-D3B8-30BC7D5DC26A}"/>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0B4CD97C-44DA-F78F-E697-A55FDCFB3EA3}"/>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The Privilege That Protects A Record Is Durable And May Not Be Waivable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57AB49E1-48EC-8D65-9827-73EC22998F1E}"/>
              </a:ext>
            </a:extLst>
          </p:cNvPr>
          <p:cNvSpPr/>
          <p:nvPr/>
        </p:nvSpPr>
        <p:spPr>
          <a:xfrm>
            <a:off x="869244" y="1428746"/>
            <a:ext cx="10859912" cy="5343771"/>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Vermont law does not recognize that the peer review protection can be waived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Disclosures to external third parties or deviation from process does not waive peer review protection</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Section 1443 looks more like a prohibition against disclosure as opposed to a privilege that can be waived</a:t>
            </a:r>
          </a:p>
          <a:p>
            <a:pPr marL="8001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be confidential and privileged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Shall not be subject to discovery </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Peer review participant cannot be required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or permitted to testify</a:t>
            </a: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i="1" dirty="0">
                <a:solidFill>
                  <a:srgbClr val="07074E"/>
                </a:solidFill>
                <a:latin typeface="Roboto" panose="02000000000000000000" pitchFamily="2" charset="0"/>
                <a:ea typeface="Roboto" panose="02000000000000000000" pitchFamily="2" charset="0"/>
                <a:cs typeface="Arial" panose="020B0604020202020204" pitchFamily="34" charset="0"/>
              </a:rPr>
              <a:t>Wheeler v. Central Vermont Medical Center</a:t>
            </a:r>
            <a:r>
              <a:rPr lang="en-US" dirty="0">
                <a:solidFill>
                  <a:srgbClr val="07074E"/>
                </a:solidFill>
                <a:latin typeface="Roboto" panose="02000000000000000000" pitchFamily="2" charset="0"/>
                <a:ea typeface="Roboto" panose="02000000000000000000" pitchFamily="2" charset="0"/>
                <a:cs typeface="Arial" panose="020B0604020202020204" pitchFamily="34" charset="0"/>
              </a:rPr>
              <a:t>, 155 Vt. 85, 94 n.3. (1990)(privilege may not be waivable since 26 V.S.A § 1443 does more than provide a privilege, but arguably announces a mandatory policy against disclosure</a:t>
            </a:r>
            <a:endParaRPr lang="en-US" dirty="0">
              <a:solidFill>
                <a:prstClr val="black"/>
              </a:solidFill>
              <a:latin typeface="Aptos" panose="020B0004020202020204" pitchFamily="34" charset="0"/>
              <a:cs typeface="Arial" panose="020B0604020202020204" pitchFamily="34" charset="0"/>
            </a:endParaRP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A2D4F218-E8A6-3AD6-729A-237CF897A1CE}"/>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13</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841E2C51-0037-AE96-BDE0-7F833A678CFD}"/>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538746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F831DB-54B2-9281-358D-5858FB05BDC4}"/>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86AB332-A9CA-DCFD-CC52-A0D10CEB69B3}"/>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72757701-399A-D453-E87E-1EFB9D79B7B4}"/>
              </a:ext>
            </a:extLst>
          </p:cNvPr>
          <p:cNvSpPr>
            <a:spLocks noGrp="1"/>
          </p:cNvSpPr>
          <p:nvPr>
            <p:ph sz="half" idx="1"/>
          </p:nvPr>
        </p:nvSpPr>
        <p:spPr>
          <a:xfrm>
            <a:off x="1832499" y="255100"/>
            <a:ext cx="8835501" cy="663446"/>
          </a:xfrm>
        </p:spPr>
        <p:txBody>
          <a:bodyPr>
            <a:noAutofit/>
          </a:bodyPr>
          <a:lstStyle/>
          <a:p>
            <a:pPr marL="0" indent="0">
              <a:buNone/>
            </a:pPr>
            <a:r>
              <a:rPr lang="en-US" sz="3200" b="1" dirty="0">
                <a:solidFill>
                  <a:schemeClr val="bg1"/>
                </a:solidFill>
                <a:latin typeface="Montserrat" pitchFamily="2" charset="0"/>
              </a:rPr>
              <a:t>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3F2145C9-EFF2-167C-5ADC-E6675BE426A8}"/>
              </a:ext>
            </a:extLst>
          </p:cNvPr>
          <p:cNvSpPr/>
          <p:nvPr/>
        </p:nvSpPr>
        <p:spPr>
          <a:xfrm>
            <a:off x="383821" y="1428746"/>
            <a:ext cx="11288889" cy="5289910"/>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New CMS guidance on protecting privileged information, QSO-25-24-Hosptals (Sept. 5, 2025)</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CMS Surveyors are required to avoid using Quality Assurance and Performance Improvement (QAPI) information as evidence of violations of CoPs unless there is evidence of current non-compliance with regulatory requirements.  </a:t>
            </a: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Tag A-0263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Surveyors should be aware of the sensitivity of QAPI information that relates to peer review and adverse events. Surveyors should avoid making notes that could identify particular events.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If a surveyor requests privileged information, the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hospital may provide alternative evidence of compliance that is not protected</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8001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Surveyor has sole discretion to determine if alternative evidence is sufficient to evaluate compliance. </a:t>
            </a:r>
          </a:p>
          <a:p>
            <a:pPr marL="800100" lvl="1"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A deficiency must be cited if there is no alternative evidence or alternative evidence is insufficient. </a:t>
            </a:r>
          </a:p>
          <a:p>
            <a:pPr marL="0" lvl="1"/>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B3EA072C-B28B-2C59-FB67-364B52C09E4C}"/>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14</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EBCCC3D3-1F55-8CFA-2749-3B0E97ED32B4}"/>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9091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7BA3219-B966-FBE6-01C6-B71B9AA91C1E}"/>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961C6539-871F-A7B2-29CC-F08B341DCDF8}"/>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11B5B104-ED25-7331-C4C5-EF343FDD62EB}"/>
              </a:ext>
            </a:extLst>
          </p:cNvPr>
          <p:cNvSpPr>
            <a:spLocks noGrp="1"/>
          </p:cNvSpPr>
          <p:nvPr>
            <p:ph sz="half" idx="1"/>
          </p:nvPr>
        </p:nvSpPr>
        <p:spPr>
          <a:xfrm>
            <a:off x="1832499" y="255100"/>
            <a:ext cx="8835501" cy="663446"/>
          </a:xfrm>
        </p:spPr>
        <p:txBody>
          <a:bodyPr>
            <a:noAutofit/>
          </a:bodyPr>
          <a:lstStyle/>
          <a:p>
            <a:pPr marL="0" indent="0">
              <a:buNone/>
            </a:pPr>
            <a:r>
              <a:rPr lang="en-US" sz="3200" b="1" dirty="0">
                <a:solidFill>
                  <a:schemeClr val="bg1"/>
                </a:solidFill>
                <a:latin typeface="Montserrat" pitchFamily="2" charset="0"/>
              </a:rPr>
              <a:t>How the Privilege Protects Information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5B3E0173-9A26-55A3-31B9-9FF6918D9E05}"/>
              </a:ext>
            </a:extLst>
          </p:cNvPr>
          <p:cNvSpPr/>
          <p:nvPr/>
        </p:nvSpPr>
        <p:spPr>
          <a:xfrm>
            <a:off x="383821" y="1428746"/>
            <a:ext cx="11288889" cy="3920304"/>
          </a:xfrm>
          <a:prstGeom prst="rect">
            <a:avLst/>
          </a:prstGeom>
        </p:spPr>
        <p:txBody>
          <a:bodyPr wrap="square">
            <a:spAutoFit/>
          </a:bodyPr>
          <a:lstStyle/>
          <a:p>
            <a:pPr marL="0" lvl="1">
              <a:spcAft>
                <a:spcPts val="600"/>
              </a:spcAft>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Consider using a quality/peer review summary sheet to:</a:t>
            </a:r>
          </a:p>
          <a:p>
            <a:pPr marL="342900" lvl="1" indent="-342900">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separate sensitive facts regarding an adverse event e.g. individual witness statements, from description of the process and outcome to allow a surveyor, or judge evaluate the process and consider the applicability of the privilege without reviewing sensitive facts</a:t>
            </a:r>
          </a:p>
          <a:p>
            <a:pPr marL="342900" lvl="1" indent="-342900">
              <a:spcAft>
                <a:spcPts val="600"/>
              </a:spcAft>
              <a:buFont typeface="Arial" panose="020B0604020202020204" pitchFamily="34" charset="0"/>
              <a:buChar char="•"/>
            </a:pPr>
            <a:r>
              <a:rPr lang="en-US" sz="2000" b="1" dirty="0">
                <a:solidFill>
                  <a:srgbClr val="07074E"/>
                </a:solidFill>
                <a:latin typeface="Roboto" panose="02000000000000000000" pitchFamily="2" charset="0"/>
                <a:ea typeface="Roboto" panose="02000000000000000000" pitchFamily="2" charset="0"/>
                <a:cs typeface="Arial" panose="020B0604020202020204" pitchFamily="34" charset="0"/>
              </a:rPr>
              <a:t>Summary sheet</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Type of review – quality review, peer review – adverse event related</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Review process – root cause analysis, failure mode analysis, peer review Internal/external</a:t>
            </a:r>
          </a:p>
          <a:p>
            <a:pPr lvl="2" indent="-457200">
              <a:spcAft>
                <a:spcPts val="600"/>
              </a:spcAft>
              <a:buFont typeface="+mj-lt"/>
              <a:buAutoNum type="arabicPeriod"/>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Corrective actions  </a:t>
            </a:r>
          </a:p>
          <a:p>
            <a:pPr marL="342900" lvl="1" indent="-342900">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Always separate description of an adverse event (facts), which do not need to be widely communicated from corrective actions that often need broad communication</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DB10B0FE-8F22-FE17-2BD9-6779E16E3E22}"/>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15</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115968A3-E964-9078-342F-AEFCE31C118E}"/>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2498024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E4E5BC-3EF4-F834-EE55-79FCBC196B8C}"/>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12B472C-D439-D07F-F20C-2E3F77CF1010}"/>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4F3C3B71-D689-D2A0-6822-06F40C4F72EF}"/>
              </a:ext>
            </a:extLst>
          </p:cNvPr>
          <p:cNvSpPr>
            <a:spLocks noGrp="1"/>
          </p:cNvSpPr>
          <p:nvPr>
            <p:ph sz="half" idx="1"/>
          </p:nvPr>
        </p:nvSpPr>
        <p:spPr>
          <a:xfrm>
            <a:off x="1524001" y="255100"/>
            <a:ext cx="8997244" cy="663446"/>
          </a:xfrm>
        </p:spPr>
        <p:txBody>
          <a:bodyPr>
            <a:noAutofit/>
          </a:bodyPr>
          <a:lstStyle/>
          <a:p>
            <a:pPr marL="0" indent="0" algn="ctr">
              <a:spcBef>
                <a:spcPts val="0"/>
              </a:spcBef>
              <a:buNone/>
            </a:pPr>
            <a:r>
              <a:rPr lang="en-US" sz="2000" b="1" dirty="0">
                <a:solidFill>
                  <a:schemeClr val="bg1"/>
                </a:solidFill>
                <a:latin typeface="Montserrat" pitchFamily="2" charset="0"/>
              </a:rPr>
              <a:t>Protecting factual statements is different than </a:t>
            </a:r>
          </a:p>
          <a:p>
            <a:pPr marL="0" indent="0" algn="ctr">
              <a:lnSpc>
                <a:spcPct val="100000"/>
              </a:lnSpc>
              <a:spcBef>
                <a:spcPts val="0"/>
              </a:spcBef>
              <a:buNone/>
            </a:pPr>
            <a:r>
              <a:rPr lang="en-US" sz="2000" b="1" dirty="0">
                <a:solidFill>
                  <a:schemeClr val="bg1"/>
                </a:solidFill>
                <a:latin typeface="Montserrat" pitchFamily="2" charset="0"/>
              </a:rPr>
              <a:t>the fact that an adverse event occurred that led to </a:t>
            </a:r>
          </a:p>
          <a:p>
            <a:pPr marL="0" indent="0" algn="ctr">
              <a:lnSpc>
                <a:spcPct val="100000"/>
              </a:lnSpc>
              <a:spcBef>
                <a:spcPts val="0"/>
              </a:spcBef>
              <a:buNone/>
            </a:pPr>
            <a:r>
              <a:rPr lang="en-US" sz="2000" b="1" dirty="0">
                <a:solidFill>
                  <a:schemeClr val="bg1"/>
                </a:solidFill>
                <a:latin typeface="Montserrat" pitchFamily="2" charset="0"/>
              </a:rPr>
              <a:t>corrective actions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F8318E20-2E2C-7C97-93BE-6358154B1932}"/>
              </a:ext>
            </a:extLst>
          </p:cNvPr>
          <p:cNvSpPr/>
          <p:nvPr/>
        </p:nvSpPr>
        <p:spPr>
          <a:xfrm>
            <a:off x="869244" y="1428746"/>
            <a:ext cx="10859912" cy="4401205"/>
          </a:xfrm>
          <a:prstGeom prst="rect">
            <a:avLst/>
          </a:prstGeom>
        </p:spPr>
        <p:txBody>
          <a:bodyPr wrap="square">
            <a:spAutoFit/>
          </a:bodyPr>
          <a:lstStyle/>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The fact that an adverse event occured only relevant to the question of whether something undesirable occurred.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Fact of an adverse event does not establish that the organization or individual caused the adverse event, negligently or otherwise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Rule of Evidence 407 – evidence of subsequent remedial measures after an injury or harm is not admissible to prove negligence, culpable conduct, or need for a warning </a:t>
            </a:r>
          </a:p>
          <a:p>
            <a:endParaRPr lang="en-US" sz="2400" dirty="0">
              <a:solidFill>
                <a:srgbClr val="07074E"/>
              </a:solidFill>
              <a:latin typeface="Roboto" panose="02000000000000000000" pitchFamily="2" charset="0"/>
              <a:ea typeface="Roboto" panose="02000000000000000000" pitchFamily="2" charset="0"/>
              <a:cs typeface="Arial" panose="020B0604020202020204" pitchFamily="34" charset="0"/>
            </a:endParaRPr>
          </a:p>
          <a:p>
            <a:r>
              <a:rPr lang="en-US" sz="2000" i="1" dirty="0">
                <a:solidFill>
                  <a:srgbClr val="07074E"/>
                </a:solidFill>
                <a:latin typeface="Roboto" panose="02000000000000000000" pitchFamily="2" charset="0"/>
                <a:ea typeface="Roboto" panose="02000000000000000000" pitchFamily="2" charset="0"/>
                <a:cs typeface="Arial" panose="020B0604020202020204" pitchFamily="34" charset="0"/>
              </a:rPr>
              <a:t>Mayotte v. Brattleboro Memorial Hospital</a:t>
            </a: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 No. 416-12-16 Vt. Super. Ct., Windham, Civil Div. (Apr. 11, 2022)</a:t>
            </a:r>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6B5B1991-AE08-A9CC-A26E-8064A000A614}"/>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16</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234D0534-9A85-EAD3-A5E3-9185F648BC68}"/>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375197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2A8BC9-FA1C-11BC-7254-B05BBB9134E5}"/>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6ECAAA1B-E67C-AA74-6579-CE09B1BE7D38}"/>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446B2A38-33AE-01B4-349C-D0F311FD621D}"/>
              </a:ext>
            </a:extLst>
          </p:cNvPr>
          <p:cNvSpPr>
            <a:spLocks noGrp="1"/>
          </p:cNvSpPr>
          <p:nvPr>
            <p:ph sz="half" idx="1"/>
          </p:nvPr>
        </p:nvSpPr>
        <p:spPr>
          <a:xfrm>
            <a:off x="1524001" y="255100"/>
            <a:ext cx="8997244" cy="663446"/>
          </a:xfrm>
        </p:spPr>
        <p:txBody>
          <a:bodyPr>
            <a:noAutofit/>
          </a:bodyPr>
          <a:lstStyle/>
          <a:p>
            <a:pPr marL="0" indent="0" algn="ctr">
              <a:spcBef>
                <a:spcPts val="0"/>
              </a:spcBef>
              <a:buNone/>
            </a:pPr>
            <a:r>
              <a:rPr lang="en-US" sz="2000" b="1" dirty="0">
                <a:solidFill>
                  <a:schemeClr val="bg1"/>
                </a:solidFill>
                <a:latin typeface="Montserrat" pitchFamily="2" charset="0"/>
              </a:rPr>
              <a:t>Value of Well Developed Review Process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88D1D73B-206B-2D94-595F-4DF84BCE380F}"/>
              </a:ext>
            </a:extLst>
          </p:cNvPr>
          <p:cNvSpPr/>
          <p:nvPr/>
        </p:nvSpPr>
        <p:spPr>
          <a:xfrm>
            <a:off x="869244" y="1428746"/>
            <a:ext cx="10859912" cy="3877985"/>
          </a:xfrm>
          <a:prstGeom prst="rect">
            <a:avLst/>
          </a:prstGeom>
        </p:spPr>
        <p:txBody>
          <a:bodyPr wrap="square">
            <a:spAutoFit/>
          </a:bodyPr>
          <a:lstStyle/>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Broad recognition that candid and confidential review process supports patient safety and quality</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Fosters an environment where participants feel comfortable contributing to patient safety and quality</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Supports risk management by protecting information that should not be used as evidence against providers </a:t>
            </a:r>
          </a:p>
          <a:p>
            <a:pPr marL="457200" indent="-457200">
              <a:spcAft>
                <a:spcPts val="1200"/>
              </a:spcAf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Protects organizations and individuals because the failure to protect information often determines the outcome of litigation with potentially severe consequences for provider organizations and practitioners. </a:t>
            </a:r>
          </a:p>
        </p:txBody>
      </p:sp>
      <p:sp>
        <p:nvSpPr>
          <p:cNvPr id="3" name="Slide Number Placeholder 2">
            <a:extLst>
              <a:ext uri="{FF2B5EF4-FFF2-40B4-BE49-F238E27FC236}">
                <a16:creationId xmlns:a16="http://schemas.microsoft.com/office/drawing/2014/main" id="{6A0CEC94-22FE-E979-1D91-AC196E38E9BD}"/>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17</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BE520ED-BCE5-5A2F-B150-A2B9A0C2488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249628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4AD6104-E07F-3A2B-50B5-3824E1F10A6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12696FA9-D173-65A6-71F3-0A3A6C8CE5D3}"/>
              </a:ext>
            </a:extLst>
          </p:cNvPr>
          <p:cNvSpPr/>
          <p:nvPr/>
        </p:nvSpPr>
        <p:spPr>
          <a:xfrm>
            <a:off x="-3048" y="6119124"/>
            <a:ext cx="12192000" cy="378262"/>
          </a:xfrm>
          <a:prstGeom prst="rect">
            <a:avLst/>
          </a:prstGeom>
          <a:solidFill>
            <a:srgbClr val="0CA9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Rectangle 3">
            <a:extLst>
              <a:ext uri="{FF2B5EF4-FFF2-40B4-BE49-F238E27FC236}">
                <a16:creationId xmlns:a16="http://schemas.microsoft.com/office/drawing/2014/main" id="{FF6DA8CE-E67D-E539-E629-91917C658E56}"/>
              </a:ext>
            </a:extLst>
          </p:cNvPr>
          <p:cNvSpPr/>
          <p:nvPr/>
        </p:nvSpPr>
        <p:spPr>
          <a:xfrm>
            <a:off x="0" y="6497386"/>
            <a:ext cx="12192000" cy="294142"/>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11809E41-F68F-813C-9207-D6D5F17455F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9738910" y="6104638"/>
            <a:ext cx="2450041" cy="753361"/>
          </a:xfrm>
          <a:prstGeom prst="roundRect">
            <a:avLst>
              <a:gd name="adj" fmla="val 8594"/>
            </a:avLst>
          </a:prstGeom>
          <a:solidFill>
            <a:srgbClr val="FFFFFF">
              <a:shade val="85000"/>
            </a:srgbClr>
          </a:solidFill>
          <a:ln>
            <a:solidFill>
              <a:schemeClr val="tx1"/>
            </a:solidFill>
          </a:ln>
          <a:effectLst>
            <a:reflection blurRad="12700" stA="38000" endPos="28000" dist="5000" dir="5400000" sy="-100000" algn="bl" rotWithShape="0"/>
          </a:effectLst>
        </p:spPr>
      </p:pic>
      <p:pic>
        <p:nvPicPr>
          <p:cNvPr id="9" name="Picture 8">
            <a:extLst>
              <a:ext uri="{FF2B5EF4-FFF2-40B4-BE49-F238E27FC236}">
                <a16:creationId xmlns:a16="http://schemas.microsoft.com/office/drawing/2014/main" id="{B828395A-CB89-7D5C-AA29-59E76F681EBB}"/>
              </a:ext>
            </a:extLst>
          </p:cNvPr>
          <p:cNvPicPr>
            <a:picLocks noChangeAspect="1"/>
          </p:cNvPicPr>
          <p:nvPr/>
        </p:nvPicPr>
        <p:blipFill>
          <a:blip r:embed="rId4"/>
          <a:stretch>
            <a:fillRect/>
          </a:stretch>
        </p:blipFill>
        <p:spPr>
          <a:xfrm>
            <a:off x="1024209" y="74566"/>
            <a:ext cx="9844342" cy="6085412"/>
          </a:xfrm>
          <a:prstGeom prst="rect">
            <a:avLst/>
          </a:prstGeom>
        </p:spPr>
      </p:pic>
      <p:sp>
        <p:nvSpPr>
          <p:cNvPr id="8" name="Rectangle 7">
            <a:extLst>
              <a:ext uri="{FF2B5EF4-FFF2-40B4-BE49-F238E27FC236}">
                <a16:creationId xmlns:a16="http://schemas.microsoft.com/office/drawing/2014/main" id="{D3CBE582-F334-385F-8622-D6D0C0B342EE}"/>
              </a:ext>
            </a:extLst>
          </p:cNvPr>
          <p:cNvSpPr/>
          <p:nvPr/>
        </p:nvSpPr>
        <p:spPr>
          <a:xfrm>
            <a:off x="1323449" y="3085556"/>
            <a:ext cx="283029" cy="79465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991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6FA46EB3-9034-5D6E-B9BB-152CA5AEBCDD}"/>
              </a:ext>
            </a:extLst>
          </p:cNvPr>
          <p:cNvSpPr>
            <a:spLocks noGrp="1"/>
          </p:cNvSpPr>
          <p:nvPr>
            <p:ph type="sldNum" sz="quarter" idx="12"/>
          </p:nvPr>
        </p:nvSpPr>
        <p:spPr>
          <a:xfrm>
            <a:off x="8610600" y="6356350"/>
            <a:ext cx="27432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83269AD6-26AE-B733-FE0F-F6B02C6221F6}"/>
              </a:ext>
            </a:extLst>
          </p:cNvPr>
          <p:cNvSpPr/>
          <p:nvPr/>
        </p:nvSpPr>
        <p:spPr>
          <a:xfrm>
            <a:off x="6077233" y="5204968"/>
            <a:ext cx="5978689" cy="116098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53DC49E6-2D15-6D91-D43A-EA404367BF09}"/>
              </a:ext>
            </a:extLst>
          </p:cNvPr>
          <p:cNvSpPr/>
          <p:nvPr/>
        </p:nvSpPr>
        <p:spPr>
          <a:xfrm>
            <a:off x="0" y="6104638"/>
            <a:ext cx="12192000" cy="686890"/>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407DE3C4-C8BD-4C9F-82B2-E129D48C4590}"/>
              </a:ext>
            </a:extLst>
          </p:cNvPr>
          <p:cNvSpPr/>
          <p:nvPr/>
        </p:nvSpPr>
        <p:spPr>
          <a:xfrm>
            <a:off x="-3048" y="5881785"/>
            <a:ext cx="12192000" cy="378262"/>
          </a:xfrm>
          <a:prstGeom prst="rect">
            <a:avLst/>
          </a:prstGeom>
          <a:solidFill>
            <a:srgbClr val="0CA9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a:extLst>
              <a:ext uri="{FF2B5EF4-FFF2-40B4-BE49-F238E27FC236}">
                <a16:creationId xmlns:a16="http://schemas.microsoft.com/office/drawing/2014/main" id="{AC929844-97B0-5EE6-B68F-645118FCC719}"/>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9560842" y="5881785"/>
            <a:ext cx="2628110" cy="1000130"/>
          </a:xfrm>
          <a:prstGeom prst="roundRect">
            <a:avLst>
              <a:gd name="adj" fmla="val 8594"/>
            </a:avLst>
          </a:prstGeom>
          <a:solidFill>
            <a:srgbClr val="FFFFFF">
              <a:shade val="85000"/>
            </a:srgbClr>
          </a:solidFill>
          <a:ln>
            <a:solidFill>
              <a:schemeClr val="tx1"/>
            </a:solidFill>
          </a:ln>
          <a:effectLst>
            <a:reflection blurRad="12700" stA="38000" endPos="28000" dist="5000" dir="5400000" sy="-100000" algn="bl" rotWithShape="0"/>
          </a:effectLst>
        </p:spPr>
      </p:pic>
      <p:sp>
        <p:nvSpPr>
          <p:cNvPr id="10" name="Title 9">
            <a:extLst>
              <a:ext uri="{FF2B5EF4-FFF2-40B4-BE49-F238E27FC236}">
                <a16:creationId xmlns:a16="http://schemas.microsoft.com/office/drawing/2014/main" id="{18662DBE-7AD6-B912-12B6-F0650364AECB}"/>
              </a:ext>
            </a:extLst>
          </p:cNvPr>
          <p:cNvSpPr>
            <a:spLocks noGrp="1"/>
          </p:cNvSpPr>
          <p:nvPr>
            <p:ph type="title"/>
          </p:nvPr>
        </p:nvSpPr>
        <p:spPr/>
        <p:txBody>
          <a:bodyPr/>
          <a:lstStyle/>
          <a:p>
            <a:r>
              <a:rPr lang="en-US" dirty="0">
                <a:latin typeface="Monserrate"/>
              </a:rPr>
              <a:t>Next Steps</a:t>
            </a:r>
          </a:p>
        </p:txBody>
      </p:sp>
      <p:sp>
        <p:nvSpPr>
          <p:cNvPr id="15" name="Content Placeholder 14">
            <a:extLst>
              <a:ext uri="{FF2B5EF4-FFF2-40B4-BE49-F238E27FC236}">
                <a16:creationId xmlns:a16="http://schemas.microsoft.com/office/drawing/2014/main" id="{1D79690E-E579-AAEC-1DD4-7503F90880B9}"/>
              </a:ext>
            </a:extLst>
          </p:cNvPr>
          <p:cNvSpPr>
            <a:spLocks noGrp="1"/>
          </p:cNvSpPr>
          <p:nvPr>
            <p:ph idx="1"/>
          </p:nvPr>
        </p:nvSpPr>
        <p:spPr/>
        <p:txBody>
          <a:bodyPr/>
          <a:lstStyle/>
          <a:p>
            <a:r>
              <a:rPr lang="en-US" dirty="0">
                <a:latin typeface="Roboto" panose="02000000000000000000" pitchFamily="2" charset="0"/>
                <a:ea typeface="Roboto" panose="02000000000000000000" pitchFamily="2" charset="0"/>
              </a:rPr>
              <a:t>The slides from this session will be posted on the VPQHC website. </a:t>
            </a:r>
          </a:p>
          <a:p>
            <a:r>
              <a:rPr lang="en-US" dirty="0">
                <a:latin typeface="Roboto" panose="02000000000000000000" pitchFamily="2" charset="0"/>
                <a:ea typeface="Roboto" panose="02000000000000000000" pitchFamily="2" charset="0"/>
              </a:rPr>
              <a:t>VPQHC will be contacting each participating organizations Peer Review Coordinator to confirm the participating Specialties and Physicians. </a:t>
            </a:r>
          </a:p>
          <a:p>
            <a:r>
              <a:rPr lang="en-US" dirty="0">
                <a:latin typeface="Roboto" panose="02000000000000000000" pitchFamily="2" charset="0"/>
                <a:ea typeface="Roboto" panose="02000000000000000000" pitchFamily="2" charset="0"/>
              </a:rPr>
              <a:t>When Peer Review services are needed, please contact VPQHC by emailing </a:t>
            </a:r>
            <a:r>
              <a:rPr lang="en-US" dirty="0">
                <a:latin typeface="Roboto" panose="02000000000000000000" pitchFamily="2" charset="0"/>
                <a:ea typeface="Roboto" panose="02000000000000000000" pitchFamily="2" charset="0"/>
                <a:hlinkClick r:id="rId4"/>
              </a:rPr>
              <a:t>PeerReviewRequest@VPQHC.org</a:t>
            </a:r>
            <a:r>
              <a:rPr lang="en-US" dirty="0">
                <a:latin typeface="Roboto" panose="02000000000000000000" pitchFamily="2" charset="0"/>
                <a:ea typeface="Roboto" panose="02000000000000000000" pitchFamily="2" charset="0"/>
              </a:rPr>
              <a:t>.  The Peer Review Coordinator will respond and obtain the necessary information to start the process as outlined in the process flow. </a:t>
            </a:r>
          </a:p>
        </p:txBody>
      </p:sp>
      <p:sp>
        <p:nvSpPr>
          <p:cNvPr id="2" name="TextBox 1">
            <a:extLst>
              <a:ext uri="{FF2B5EF4-FFF2-40B4-BE49-F238E27FC236}">
                <a16:creationId xmlns:a16="http://schemas.microsoft.com/office/drawing/2014/main" id="{5DBE1A18-CD7C-4F25-9CDA-E2545CE1CFDE}"/>
              </a:ext>
            </a:extLst>
          </p:cNvPr>
          <p:cNvSpPr txBox="1"/>
          <p:nvPr/>
        </p:nvSpPr>
        <p:spPr>
          <a:xfrm>
            <a:off x="1687286" y="4572000"/>
            <a:ext cx="8001000" cy="369332"/>
          </a:xfrm>
          <a:prstGeom prst="rect">
            <a:avLst/>
          </a:prstGeom>
          <a:no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Satisfaction Survey- https://www.surveymonkey.com/r/NDTHRXK</a:t>
            </a:r>
          </a:p>
        </p:txBody>
      </p:sp>
    </p:spTree>
    <p:extLst>
      <p:ext uri="{BB962C8B-B14F-4D97-AF65-F5344CB8AC3E}">
        <p14:creationId xmlns:p14="http://schemas.microsoft.com/office/powerpoint/2010/main" val="227362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D1F50-F9DD-7CA2-6258-13D10FDC50BC}"/>
              </a:ext>
            </a:extLst>
          </p:cNvPr>
          <p:cNvSpPr>
            <a:spLocks noGrp="1"/>
          </p:cNvSpPr>
          <p:nvPr>
            <p:ph type="title"/>
          </p:nvPr>
        </p:nvSpPr>
        <p:spPr/>
        <p:txBody>
          <a:bodyPr/>
          <a:lstStyle/>
          <a:p>
            <a:pPr algn="ctr"/>
            <a:r>
              <a:rPr lang="en-US" dirty="0">
                <a:solidFill>
                  <a:schemeClr val="bg1"/>
                </a:solidFill>
                <a:latin typeface="Monserrate"/>
                <a:ea typeface="Roboto" panose="02000000000000000000" pitchFamily="2" charset="0"/>
              </a:rPr>
              <a:t>Agenda</a:t>
            </a:r>
          </a:p>
        </p:txBody>
      </p:sp>
      <p:sp>
        <p:nvSpPr>
          <p:cNvPr id="3" name="Content Placeholder 2">
            <a:extLst>
              <a:ext uri="{FF2B5EF4-FFF2-40B4-BE49-F238E27FC236}">
                <a16:creationId xmlns:a16="http://schemas.microsoft.com/office/drawing/2014/main" id="{40CF7EEF-9ECB-5FA5-026B-4EFF8AE142A9}"/>
              </a:ext>
            </a:extLst>
          </p:cNvPr>
          <p:cNvSpPr>
            <a:spLocks noGrp="1"/>
          </p:cNvSpPr>
          <p:nvPr>
            <p:ph idx="1"/>
          </p:nvPr>
        </p:nvSpPr>
        <p:spPr/>
        <p:txBody>
          <a:bodyPr/>
          <a:lstStyle/>
          <a:p>
            <a:pPr marL="457200" indent="-457200">
              <a:buAutoNum type="arabicPeriod"/>
            </a:pPr>
            <a:r>
              <a:rPr lang="en-US" dirty="0">
                <a:solidFill>
                  <a:schemeClr val="bg1"/>
                </a:solidFill>
                <a:latin typeface="Roboto" panose="02000000000000000000" pitchFamily="2" charset="0"/>
                <a:ea typeface="Roboto" panose="02000000000000000000" pitchFamily="2" charset="0"/>
              </a:rPr>
              <a:t>Introductions- Randy Messier</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Peer Review- John Wallace</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Outline of VPQHC Peer Review Support Process- Randy Messier</a:t>
            </a:r>
          </a:p>
          <a:p>
            <a:pPr marL="457200" indent="-457200">
              <a:buAutoNum type="arabicPeriod"/>
            </a:pPr>
            <a:r>
              <a:rPr lang="en-US" dirty="0">
                <a:solidFill>
                  <a:schemeClr val="bg1"/>
                </a:solidFill>
                <a:latin typeface="Roboto" panose="02000000000000000000" pitchFamily="2" charset="0"/>
                <a:ea typeface="Roboto" panose="02000000000000000000" pitchFamily="2" charset="0"/>
              </a:rPr>
              <a:t>Next steps- Randy Messier</a:t>
            </a:r>
          </a:p>
        </p:txBody>
      </p:sp>
      <p:sp>
        <p:nvSpPr>
          <p:cNvPr id="4" name="Slide Number Placeholder 3">
            <a:extLst>
              <a:ext uri="{FF2B5EF4-FFF2-40B4-BE49-F238E27FC236}">
                <a16:creationId xmlns:a16="http://schemas.microsoft.com/office/drawing/2014/main" id="{B5525BF5-EDE5-2C81-1663-B5D5BABB369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9822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12717A1-0AAB-E205-6E01-18237D000EC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CB7C138-6097-4401-8E32-04519C32DF81}" type="slidenum">
              <a:rPr kumimoji="0" lang="en-US"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5B27538-8925-12D8-4440-FE9467060630}"/>
              </a:ext>
            </a:extLst>
          </p:cNvPr>
          <p:cNvSpPr>
            <a:spLocks noGrp="1"/>
          </p:cNvSpPr>
          <p:nvPr>
            <p:ph idx="4294967295"/>
          </p:nvPr>
        </p:nvSpPr>
        <p:spPr>
          <a:xfrm>
            <a:off x="948266" y="925689"/>
            <a:ext cx="10227734" cy="5251274"/>
          </a:xfrm>
        </p:spPr>
        <p:txBody>
          <a:bodyPr>
            <a:normAutofit/>
          </a:bodyPr>
          <a:lstStyle/>
          <a:p>
            <a:pPr marL="0" indent="0">
              <a:lnSpc>
                <a:spcPct val="200000"/>
              </a:lnSpc>
              <a:buNone/>
            </a:pPr>
            <a:r>
              <a:rPr lang="en-US" sz="2000" dirty="0">
                <a:solidFill>
                  <a:schemeClr val="bg1"/>
                </a:solidFill>
              </a:rPr>
              <a:t>This webinar and slides are intended to provide general information for educational purposes only. They do not constitute legal advice, nor do they necessarily reflect the views of Primmer, Piper, Eggleston &amp; Cramer PC or the Vermont Program for Quality in Health Care, Inc. The presentation does not create an attorney-client relationship and does not suggest or promise any potential outcome or results. If you have specific questions as to the application of law to your activities, you should seek the advice of your legal counsel. </a:t>
            </a:r>
          </a:p>
        </p:txBody>
      </p:sp>
    </p:spTree>
    <p:extLst>
      <p:ext uri="{BB962C8B-B14F-4D97-AF65-F5344CB8AC3E}">
        <p14:creationId xmlns:p14="http://schemas.microsoft.com/office/powerpoint/2010/main" val="11244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9D23EB-7054-E8C6-6776-D2615D1483C1}"/>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4CE348A2-BCC1-2534-47ED-02CB16747D89}"/>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AFCB580C-2E70-01BC-401C-2A82047FBBA9}"/>
              </a:ext>
            </a:extLst>
          </p:cNvPr>
          <p:cNvSpPr>
            <a:spLocks noGrp="1"/>
          </p:cNvSpPr>
          <p:nvPr>
            <p:ph sz="half" idx="1"/>
          </p:nvPr>
        </p:nvSpPr>
        <p:spPr>
          <a:xfrm>
            <a:off x="1832499" y="255100"/>
            <a:ext cx="8407153" cy="663446"/>
          </a:xfrm>
        </p:spPr>
        <p:txBody>
          <a:bodyPr>
            <a:noAutofit/>
          </a:bodyPr>
          <a:lstStyle/>
          <a:p>
            <a:pPr marL="0" indent="0" algn="ctr">
              <a:buNone/>
            </a:pPr>
            <a:r>
              <a:rPr lang="en-US" sz="2800" b="1" dirty="0">
                <a:solidFill>
                  <a:schemeClr val="bg1"/>
                </a:solidFill>
                <a:latin typeface="Montserrat" pitchFamily="2" charset="0"/>
              </a:rPr>
              <a:t>Peer Review/Quality Review Privilege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6CB97BC9-1016-4FB6-ECF0-F8892712FDBC}"/>
              </a:ext>
            </a:extLst>
          </p:cNvPr>
          <p:cNvSpPr/>
          <p:nvPr/>
        </p:nvSpPr>
        <p:spPr>
          <a:xfrm>
            <a:off x="869244" y="1428746"/>
            <a:ext cx="10859912" cy="4612801"/>
          </a:xfrm>
          <a:prstGeom prst="rect">
            <a:avLst/>
          </a:prstGeom>
        </p:spPr>
        <p:txBody>
          <a:bodyPr wrap="square">
            <a:spAutoFit/>
          </a:bodyPr>
          <a:lstStyle/>
          <a:p>
            <a:pPr>
              <a:spcAft>
                <a:spcPts val="600"/>
              </a:spcAft>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Privilege applies: </a:t>
            </a:r>
          </a:p>
          <a:p>
            <a:pPr marL="457200" indent="-457200">
              <a:spcAft>
                <a:spcPts val="6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Committee of a health care organization or VPQHC</a:t>
            </a:r>
          </a:p>
          <a:p>
            <a:pPr lvl="1" indent="-457200">
              <a:spcAft>
                <a:spcPts val="600"/>
              </a:spcAft>
              <a:buFont typeface="+mj-lt"/>
              <a:buAutoNum type="arabicPeriod" startAt="2"/>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Evaluates health care services to </a:t>
            </a:r>
          </a:p>
          <a:p>
            <a:pPr lvl="2" indent="-457200">
              <a:spcAft>
                <a:spcPts val="600"/>
              </a:spcAft>
              <a:buFont typeface="+mj-lt"/>
              <a:buAutoNum type="alphaL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improve the quality of care; or </a:t>
            </a:r>
          </a:p>
          <a:p>
            <a:pPr lvl="2" indent="-457200">
              <a:spcAft>
                <a:spcPts val="600"/>
              </a:spcAft>
              <a:buFont typeface="+mj-lt"/>
              <a:buAutoNum type="alphaL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determine if the standard of care was met</a:t>
            </a:r>
          </a:p>
          <a:p>
            <a:pPr lvl="1" indent="-457200">
              <a:spcAft>
                <a:spcPts val="600"/>
              </a:spcAft>
              <a:buFont typeface="+mj-lt"/>
              <a:buAutoNum type="arabicPeriod" startAt="2"/>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Information used by the committee is confidential and privileged and cannot be used in a civil action against the provider organization or individual practitioners</a:t>
            </a:r>
          </a:p>
          <a:p>
            <a:pPr marL="342900" lvl="1"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rPr>
              <a:t>original source records such as medical records and other business records are not protected by the privilege.</a:t>
            </a: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EE3C5C8C-FA16-4154-9DB3-D23947409990}"/>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4</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C47CE3EA-865D-095C-928F-45A808C53CB9}"/>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
        <p:nvSpPr>
          <p:cNvPr id="4" name="TextBox 3">
            <a:extLst>
              <a:ext uri="{FF2B5EF4-FFF2-40B4-BE49-F238E27FC236}">
                <a16:creationId xmlns:a16="http://schemas.microsoft.com/office/drawing/2014/main" id="{BBFC59AC-AF14-35DE-EFDE-1859AA1301ED}"/>
              </a:ext>
            </a:extLst>
          </p:cNvPr>
          <p:cNvSpPr txBox="1"/>
          <p:nvPr/>
        </p:nvSpPr>
        <p:spPr>
          <a:xfrm>
            <a:off x="10007333" y="6450835"/>
            <a:ext cx="704335" cy="369332"/>
          </a:xfrm>
          <a:prstGeom prst="rect">
            <a:avLst/>
          </a:prstGeom>
          <a:noFill/>
        </p:spPr>
        <p:txBody>
          <a:bodyPr wrap="square" rtlCol="0">
            <a:spAutoFit/>
          </a:bodyPr>
          <a:lstStyle/>
          <a:p>
            <a:r>
              <a:rPr lang="en-US" dirty="0">
                <a:highlight>
                  <a:srgbClr val="FFFF00"/>
                </a:highlight>
              </a:rPr>
              <a:t>POLL</a:t>
            </a:r>
          </a:p>
        </p:txBody>
      </p:sp>
    </p:spTree>
    <p:extLst>
      <p:ext uri="{BB962C8B-B14F-4D97-AF65-F5344CB8AC3E}">
        <p14:creationId xmlns:p14="http://schemas.microsoft.com/office/powerpoint/2010/main" val="229677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3ADA0F7-42BD-8AE2-F976-8D6F33BD665B}"/>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8302497-0BE5-F35B-6C12-BACD9C9021CE}"/>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3534DE1F-A595-0FBF-E00F-405D736B1EA0}"/>
              </a:ext>
            </a:extLst>
          </p:cNvPr>
          <p:cNvSpPr>
            <a:spLocks noGrp="1"/>
          </p:cNvSpPr>
          <p:nvPr>
            <p:ph sz="half" idx="1"/>
          </p:nvPr>
        </p:nvSpPr>
        <p:spPr>
          <a:xfrm>
            <a:off x="1524001" y="255100"/>
            <a:ext cx="9019822" cy="663446"/>
          </a:xfrm>
        </p:spPr>
        <p:txBody>
          <a:bodyPr>
            <a:noAutofit/>
          </a:bodyPr>
          <a:lstStyle/>
          <a:p>
            <a:pPr marL="0" indent="0" algn="ctr">
              <a:buNone/>
            </a:pPr>
            <a:r>
              <a:rPr lang="en-US" sz="2800" b="1" dirty="0">
                <a:solidFill>
                  <a:schemeClr val="bg1"/>
                </a:solidFill>
                <a:latin typeface="Montserrat" pitchFamily="2" charset="0"/>
              </a:rPr>
              <a:t>How To Ensure That Information Is Privileged   </a:t>
            </a:r>
            <a:endParaRPr lang="en-US" sz="4050" b="1" dirty="0">
              <a:solidFill>
                <a:schemeClr val="bg1"/>
              </a:solidFill>
              <a:latin typeface="Montserrat" pitchFamily="2" charset="0"/>
            </a:endParaRP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5F2EAF10-D4AE-44C0-3A41-5CB47D23FC22}"/>
              </a:ext>
            </a:extLst>
          </p:cNvPr>
          <p:cNvSpPr/>
          <p:nvPr/>
        </p:nvSpPr>
        <p:spPr>
          <a:xfrm>
            <a:off x="869244" y="1428746"/>
            <a:ext cx="10859912" cy="5082160"/>
          </a:xfrm>
          <a:prstGeom prst="rect">
            <a:avLst/>
          </a:prstGeom>
        </p:spPr>
        <p:txBody>
          <a:bodyPr wrap="square">
            <a:spAutoFit/>
          </a:bodyPr>
          <a:lstStyle/>
          <a:p>
            <a:pPr marL="0" lvl="1" indent="-457200">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Focus: </a:t>
            </a: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Things a provider organization can do so that a judge, regulator, peer review participant, administrator, staff know how the process:</a:t>
            </a:r>
          </a:p>
          <a:p>
            <a:pPr marL="1280160" lvl="3" indent="-457200">
              <a:spcAft>
                <a:spcPts val="6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protects the candid contributions of participants; and</a:t>
            </a:r>
          </a:p>
          <a:p>
            <a:pPr marL="1280160" lvl="3" indent="-457200">
              <a:spcAft>
                <a:spcPts val="1200"/>
              </a:spcAft>
              <a:buFont typeface="+mj-lt"/>
              <a:buAutoNum type="arabicPeriod"/>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Identifies the information that is and isn’t protected </a:t>
            </a:r>
          </a:p>
          <a:p>
            <a:pPr marL="0" lvl="3" indent="-457200">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Key:</a:t>
            </a: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 Policies and procedures must describe the review process in detail and clearly identify: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roles,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records, and </a:t>
            </a:r>
          </a:p>
          <a:p>
            <a:pPr marL="1257300" lvl="3" indent="-342900">
              <a:spcAft>
                <a:spcPts val="600"/>
              </a:spcAft>
              <a:buFont typeface="Arial" panose="020B0604020202020204" pitchFamily="34" charset="0"/>
              <a:buChar char="•"/>
            </a:pPr>
            <a:r>
              <a:rPr lang="en-US" sz="2400" dirty="0">
                <a:solidFill>
                  <a:srgbClr val="07074E"/>
                </a:solidFill>
                <a:latin typeface="Roboto" panose="02000000000000000000" pitchFamily="2" charset="0"/>
                <a:ea typeface="Roboto" panose="02000000000000000000" pitchFamily="2" charset="0"/>
                <a:cs typeface="Arial" panose="020B0604020202020204" pitchFamily="34" charset="0"/>
                <a:sym typeface="Wingdings" panose="05000000000000000000" pitchFamily="2" charset="2"/>
              </a:rPr>
              <a:t>process </a:t>
            </a:r>
            <a:endParaRPr lang="en-US" sz="2400" dirty="0">
              <a:solidFill>
                <a:prstClr val="black"/>
              </a:solidFill>
              <a:latin typeface="Aptos" panose="020B0004020202020204" pitchFamily="34" charset="0"/>
              <a:cs typeface="Arial" panose="020B0604020202020204" pitchFamily="34" charset="0"/>
            </a:endParaRPr>
          </a:p>
          <a:p>
            <a:endParaRPr lang="en-US" sz="2100" dirty="0">
              <a:solidFill>
                <a:srgbClr val="07074E"/>
              </a:solidFill>
              <a:latin typeface="Roboto" panose="02000000000000000000" pitchFamily="2" charset="0"/>
              <a:ea typeface="Roboto" panose="02000000000000000000" pitchFamily="2" charset="0"/>
              <a:cs typeface="Arial" panose="020B0604020202020204" pitchFamily="34" charset="0"/>
            </a:endParaRPr>
          </a:p>
          <a:p>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9D066312-9260-4F4D-B864-7A6F98ECCFB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5</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82C0F79-345D-E8EC-A007-72881FAF6A97}"/>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2908306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38A8B3-3077-110A-DDCC-105D21848298}"/>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7C479E53-87C2-6BB8-D360-8A87FF565BEB}"/>
              </a:ext>
            </a:extLst>
          </p:cNvPr>
          <p:cNvSpPr/>
          <p:nvPr/>
        </p:nvSpPr>
        <p:spPr>
          <a:xfrm>
            <a:off x="1583761" y="94663"/>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9A9A2B02-9C5D-2B5B-51D4-BEB195DDDD57}"/>
              </a:ext>
            </a:extLst>
          </p:cNvPr>
          <p:cNvSpPr>
            <a:spLocks noGrp="1"/>
          </p:cNvSpPr>
          <p:nvPr>
            <p:ph sz="half" idx="1"/>
          </p:nvPr>
        </p:nvSpPr>
        <p:spPr>
          <a:xfrm>
            <a:off x="1832499" y="255100"/>
            <a:ext cx="8646525" cy="1006772"/>
          </a:xfrm>
        </p:spPr>
        <p:txBody>
          <a:bodyPr>
            <a:noAutofit/>
          </a:bodyPr>
          <a:lstStyle/>
          <a:p>
            <a:pPr marL="0" indent="0" algn="ctr">
              <a:buNone/>
            </a:pPr>
            <a:r>
              <a:rPr lang="en-US" sz="2800" b="1" dirty="0">
                <a:solidFill>
                  <a:schemeClr val="bg1"/>
                </a:solidFill>
                <a:latin typeface="Montserrat" pitchFamily="2" charset="0"/>
              </a:rPr>
              <a:t>Board of Directors </a:t>
            </a:r>
          </a:p>
          <a:p>
            <a:pPr marL="0" indent="0" algn="ctr">
              <a:buNone/>
            </a:pPr>
            <a:r>
              <a:rPr lang="en-US" sz="2800" b="1" dirty="0">
                <a:solidFill>
                  <a:schemeClr val="bg1"/>
                </a:solidFill>
                <a:latin typeface="Montserrat" pitchFamily="2" charset="0"/>
              </a:rPr>
              <a:t>Fiduciary Duty of Due Care</a:t>
            </a:r>
            <a:endParaRPr lang="en-US" sz="2800" dirty="0">
              <a:latin typeface="Garamond" panose="02020404030301010803" pitchFamily="18" charset="0"/>
            </a:endParaRPr>
          </a:p>
        </p:txBody>
      </p:sp>
      <p:sp>
        <p:nvSpPr>
          <p:cNvPr id="2" name="Rectangle 1">
            <a:extLst>
              <a:ext uri="{FF2B5EF4-FFF2-40B4-BE49-F238E27FC236}">
                <a16:creationId xmlns:a16="http://schemas.microsoft.com/office/drawing/2014/main" id="{46479BD9-C68E-D984-1D18-970AA70BE894}"/>
              </a:ext>
            </a:extLst>
          </p:cNvPr>
          <p:cNvSpPr/>
          <p:nvPr/>
        </p:nvSpPr>
        <p:spPr>
          <a:xfrm>
            <a:off x="896112" y="1428746"/>
            <a:ext cx="11045952" cy="4951355"/>
          </a:xfrm>
          <a:prstGeom prst="rect">
            <a:avLst/>
          </a:prstGeom>
        </p:spPr>
        <p:txBody>
          <a:bodyPr wrap="square">
            <a:spAutoFit/>
          </a:bodyPr>
          <a:lstStyle/>
          <a:p>
            <a:pPr>
              <a:spcAft>
                <a:spcPts val="600"/>
              </a:spcAft>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Board members have a duty to act with the care of an ordinarily prudent person in a like position would under similar circumstances.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must ensure that the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medical staff is accountable to the governing body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for the quality of care provided to patients. 42 CFR § 482.12(a)(5)</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governing body has exclusive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authority to grant,</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deny, continue, revise, discontinue, limit, or revoke clinical privileges. 42 CFR § 482.12(a)(2)</a:t>
            </a:r>
          </a:p>
          <a:p>
            <a:pPr>
              <a:spcAft>
                <a:spcPts val="600"/>
              </a:spcAft>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Establish criteria for external peer review</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Insufficient internal expertise, including new procedure or technology</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Conflict or duality of interest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Confirmation of standard of care</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Need for objective expertise </a:t>
            </a:r>
          </a:p>
          <a:p>
            <a:pPr marL="342900"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Complex adverse event or issue of competency </a:t>
            </a:r>
            <a:endParaRPr lang="en-US" sz="285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897786C9-177A-1CF9-BCD2-84AD1D7CB351}"/>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6</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3B0C947B-B47C-389E-9AF9-E4D55AAB81AC}"/>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1351004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D03323-0982-595B-93C5-064EF5C1D62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F033740C-B7A7-3F78-A46B-216FE06B84E5}"/>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2AC3A9C5-6F44-7080-CE3D-00F021645F66}"/>
              </a:ext>
            </a:extLst>
          </p:cNvPr>
          <p:cNvSpPr>
            <a:spLocks noGrp="1"/>
          </p:cNvSpPr>
          <p:nvPr>
            <p:ph sz="half" idx="1"/>
          </p:nvPr>
        </p:nvSpPr>
        <p:spPr>
          <a:xfrm>
            <a:off x="1832499" y="127550"/>
            <a:ext cx="8407153" cy="918546"/>
          </a:xfrm>
        </p:spPr>
        <p:txBody>
          <a:bodyPr>
            <a:noAutofit/>
          </a:bodyPr>
          <a:lstStyle/>
          <a:p>
            <a:pPr marL="0" indent="0" algn="ctr">
              <a:buNone/>
            </a:pPr>
            <a:r>
              <a:rPr lang="en-US" sz="3200" b="1" dirty="0">
                <a:solidFill>
                  <a:schemeClr val="bg1"/>
                </a:solidFill>
                <a:latin typeface="Montserrat" pitchFamily="2" charset="0"/>
              </a:rPr>
              <a:t>Confidential and Privileged </a:t>
            </a:r>
          </a:p>
          <a:p>
            <a:pPr marL="0" indent="0" algn="ctr">
              <a:buNone/>
            </a:pPr>
            <a:r>
              <a:rPr lang="en-US" sz="3200" b="1" dirty="0">
                <a:solidFill>
                  <a:schemeClr val="bg1"/>
                </a:solidFill>
                <a:latin typeface="Montserrat" pitchFamily="2" charset="0"/>
              </a:rPr>
              <a:t>Peer Review and Quality Review  </a:t>
            </a:r>
          </a:p>
          <a:p>
            <a:pPr marL="0" indent="0">
              <a:buNone/>
            </a:pPr>
            <a:endParaRPr lang="en-US" sz="3000" b="1" dirty="0">
              <a:latin typeface="Garamond" panose="02020404030301010803" pitchFamily="18" charset="0"/>
            </a:endParaRPr>
          </a:p>
          <a:p>
            <a:pPr marL="0" indent="0">
              <a:buNone/>
            </a:pPr>
            <a:endParaRPr lang="en-US" sz="3000" dirty="0">
              <a:latin typeface="Garamond" panose="02020404030301010803" pitchFamily="18" charset="0"/>
            </a:endParaRPr>
          </a:p>
        </p:txBody>
      </p:sp>
      <p:sp>
        <p:nvSpPr>
          <p:cNvPr id="2" name="Rectangle 1">
            <a:extLst>
              <a:ext uri="{FF2B5EF4-FFF2-40B4-BE49-F238E27FC236}">
                <a16:creationId xmlns:a16="http://schemas.microsoft.com/office/drawing/2014/main" id="{D9450802-59AD-AC06-0D21-ABD5CC56CB2B}"/>
              </a:ext>
            </a:extLst>
          </p:cNvPr>
          <p:cNvSpPr/>
          <p:nvPr/>
        </p:nvSpPr>
        <p:spPr>
          <a:xfrm>
            <a:off x="566928" y="1428746"/>
            <a:ext cx="10786872" cy="4612801"/>
          </a:xfrm>
          <a:prstGeom prst="rect">
            <a:avLst/>
          </a:prstGeom>
        </p:spPr>
        <p:txBody>
          <a:bodyPr wrap="square">
            <a:spAutoFit/>
          </a:bodyPr>
          <a:lstStyle/>
          <a:p>
            <a:pPr>
              <a:spcBef>
                <a:spcPts val="600"/>
              </a:spcBef>
              <a:spcAft>
                <a:spcPts val="600"/>
              </a:spcAft>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Confidentiality creates the foundation for effective review processes to foster candid, compelling evaluation of the provision of care to reduce errors and improve quality and safety   </a:t>
            </a:r>
          </a:p>
          <a:p>
            <a:pPr marL="342900"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All 50 states have peer review laws that protect peer review/quality review information </a:t>
            </a:r>
          </a:p>
          <a:p>
            <a:pPr marL="342900"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No general federal peer review protections</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Patient Safety and Quality Improvement Act (PSQIA) provides immunity for peer review participants, but Patient Safety Work Product (PSWP) only protects information gathered to report to a federal Patient Safety Organization  </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Nursing Home Reform Act (FNHRA) – federal quality assurance privilege (FQAP) that protects records created by or for a  quality assurance committee that meets specific criteria of a skilled nursing facility. 42 CFR 483.75(o) </a:t>
            </a:r>
          </a:p>
          <a:p>
            <a:pPr marL="800100" lvl="1" indent="-342900">
              <a:spcBef>
                <a:spcPts val="600"/>
              </a:spcBef>
              <a:spcAft>
                <a:spcPts val="600"/>
              </a:spcAft>
              <a:buFont typeface="Arial" panose="020B0604020202020204" pitchFamily="34" charset="0"/>
              <a:buChar char="•"/>
            </a:pPr>
            <a:r>
              <a:rPr lang="en-US" sz="2000" dirty="0">
                <a:solidFill>
                  <a:srgbClr val="07074E"/>
                </a:solidFill>
                <a:latin typeface="Roboto" panose="02000000000000000000" pitchFamily="2" charset="0"/>
                <a:ea typeface="Roboto" panose="02000000000000000000" pitchFamily="2" charset="0"/>
                <a:cs typeface="Arial" panose="020B0604020202020204" pitchFamily="34" charset="0"/>
              </a:rPr>
              <a:t>Federal courts apply state evidentiary privileges to state law claims egg negligence</a:t>
            </a:r>
            <a:endParaRPr lang="en-US" sz="2000" dirty="0">
              <a:solidFill>
                <a:prstClr val="black"/>
              </a:solidFill>
              <a:latin typeface="Aptos" panose="020B0004020202020204" pitchFamily="34" charset="0"/>
              <a:cs typeface="Arial" panose="020B0604020202020204" pitchFamily="34" charset="0"/>
            </a:endParaRPr>
          </a:p>
          <a:p>
            <a:endParaRPr lang="en-US" sz="1875" b="1"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313442E8-B7B9-8C33-A609-BF22164B08FA}"/>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7</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762D586E-CA02-2F6E-062B-AF40EB2105B0}"/>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16930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5FAD5E-9C01-7D83-1AA3-00DA46D84CA9}"/>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94C622AC-715E-AFD9-AB11-7DB73F4B25DE}"/>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AA4BE10B-9439-05C3-736C-775A003C6886}"/>
              </a:ext>
            </a:extLst>
          </p:cNvPr>
          <p:cNvSpPr>
            <a:spLocks noGrp="1"/>
          </p:cNvSpPr>
          <p:nvPr>
            <p:ph sz="half" idx="1"/>
          </p:nvPr>
        </p:nvSpPr>
        <p:spPr>
          <a:xfrm>
            <a:off x="1832499" y="306027"/>
            <a:ext cx="8835501" cy="663446"/>
          </a:xfrm>
        </p:spPr>
        <p:txBody>
          <a:bodyPr>
            <a:noAutofit/>
          </a:bodyPr>
          <a:lstStyle/>
          <a:p>
            <a:pPr marL="0" indent="0">
              <a:buNone/>
            </a:pPr>
            <a:r>
              <a:rPr lang="en-US" sz="3200" b="1" dirty="0">
                <a:solidFill>
                  <a:schemeClr val="bg1"/>
                </a:solidFill>
                <a:latin typeface="Montserrat" pitchFamily="2" charset="0"/>
              </a:rPr>
              <a:t>Vermont Peer/Quality Review Privilege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673CE114-A123-7048-7705-03C4B9CA3EE3}"/>
              </a:ext>
            </a:extLst>
          </p:cNvPr>
          <p:cNvSpPr/>
          <p:nvPr/>
        </p:nvSpPr>
        <p:spPr>
          <a:xfrm>
            <a:off x="383821" y="1428746"/>
            <a:ext cx="11288889" cy="4135748"/>
          </a:xfrm>
          <a:prstGeom prst="rect">
            <a:avLst/>
          </a:prstGeom>
        </p:spPr>
        <p:txBody>
          <a:bodyPr wrap="square">
            <a:spAutoFit/>
          </a:bodyPr>
          <a:lstStyle/>
          <a:p>
            <a:pPr marL="0" lvl="1">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Peer review Committee</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§1441</a:t>
            </a:r>
          </a:p>
          <a:p>
            <a:pPr marL="800100" lvl="2"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The Vermont Program for Quality in Health Care, Inc., or its subsidiaries; or </a:t>
            </a:r>
          </a:p>
          <a:p>
            <a:pPr lvl="1" indent="-457200">
              <a:buFont typeface="+mj-lt"/>
              <a:buAutoNum type="arabicPeriod"/>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A committee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of a state or local professional association, or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of a hospital, or other health care provider </a:t>
            </a:r>
          </a:p>
          <a:p>
            <a:pPr marL="0" lvl="1"/>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lvl="1" indent="-457200">
              <a:buFont typeface="+mj-lt"/>
              <a:buAutoNum type="arabicPeriod" startAt="2"/>
            </a:pPr>
            <a:r>
              <a:rPr lang="en-US" sz="2100" b="1" dirty="0">
                <a:solidFill>
                  <a:srgbClr val="07074E"/>
                </a:solidFill>
                <a:latin typeface="Roboto" panose="02000000000000000000" pitchFamily="2" charset="0"/>
                <a:ea typeface="Roboto" panose="02000000000000000000" pitchFamily="2" charset="0"/>
                <a:cs typeface="Arial" panose="020B0604020202020204" pitchFamily="34" charset="0"/>
              </a:rPr>
              <a:t>Formed</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to </a:t>
            </a: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evaluate and improve the quality of health care rendered </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by providers of health services; or</a:t>
            </a:r>
          </a:p>
          <a:p>
            <a:pPr marL="800100" lvl="2" indent="-342900">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to determine that health services rendered were professionally indicated; or </a:t>
            </a:r>
          </a:p>
          <a:p>
            <a:pPr marL="800100" lvl="2" indent="-342900">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were performed in compliance with the applicable standard of care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9AC9284A-AAC1-8B56-D823-FA541FD35C75}"/>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8</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420B39D8-F1DD-C799-C0BA-BE0CD48BAE35}"/>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3584548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20CC2FE-14C5-6F5E-F51E-5387B962EA73}"/>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CA355AF3-6719-56FE-EC90-DBEEF0901699}"/>
              </a:ext>
            </a:extLst>
          </p:cNvPr>
          <p:cNvSpPr/>
          <p:nvPr/>
        </p:nvSpPr>
        <p:spPr>
          <a:xfrm>
            <a:off x="1524000" y="0"/>
            <a:ext cx="9144000" cy="1173646"/>
          </a:xfrm>
          <a:prstGeom prst="rect">
            <a:avLst/>
          </a:prstGeom>
          <a:solidFill>
            <a:srgbClr val="07074E"/>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1350" dirty="0">
              <a:solidFill>
                <a:prstClr val="white"/>
              </a:solidFill>
              <a:latin typeface="Garamond" panose="02020404030301010803" pitchFamily="18" charset="0"/>
            </a:endParaRPr>
          </a:p>
        </p:txBody>
      </p:sp>
      <p:sp>
        <p:nvSpPr>
          <p:cNvPr id="11" name="Content Placeholder 2">
            <a:extLst>
              <a:ext uri="{FF2B5EF4-FFF2-40B4-BE49-F238E27FC236}">
                <a16:creationId xmlns:a16="http://schemas.microsoft.com/office/drawing/2014/main" id="{8E0CDEA9-F18D-9467-39BE-56A708DD9A82}"/>
              </a:ext>
            </a:extLst>
          </p:cNvPr>
          <p:cNvSpPr>
            <a:spLocks noGrp="1"/>
          </p:cNvSpPr>
          <p:nvPr>
            <p:ph sz="half" idx="1"/>
          </p:nvPr>
        </p:nvSpPr>
        <p:spPr>
          <a:xfrm>
            <a:off x="1855077" y="255100"/>
            <a:ext cx="8835501" cy="663446"/>
          </a:xfrm>
        </p:spPr>
        <p:txBody>
          <a:bodyPr>
            <a:noAutofit/>
          </a:bodyPr>
          <a:lstStyle/>
          <a:p>
            <a:pPr marL="0" indent="0">
              <a:buNone/>
            </a:pPr>
            <a:r>
              <a:rPr lang="en-US" sz="3200" b="1" dirty="0">
                <a:solidFill>
                  <a:schemeClr val="bg1"/>
                </a:solidFill>
                <a:latin typeface="Montserrat" pitchFamily="2" charset="0"/>
              </a:rPr>
              <a:t>Vermont Peer/Quality Review Immunity </a:t>
            </a:r>
            <a:endParaRPr lang="en-US" sz="3200" dirty="0">
              <a:latin typeface="Garamond" panose="02020404030301010803" pitchFamily="18" charset="0"/>
            </a:endParaRPr>
          </a:p>
        </p:txBody>
      </p:sp>
      <p:sp>
        <p:nvSpPr>
          <p:cNvPr id="2" name="Rectangle 1">
            <a:extLst>
              <a:ext uri="{FF2B5EF4-FFF2-40B4-BE49-F238E27FC236}">
                <a16:creationId xmlns:a16="http://schemas.microsoft.com/office/drawing/2014/main" id="{B5AAE470-BE01-81B5-BA5A-2DC332F7DD25}"/>
              </a:ext>
            </a:extLst>
          </p:cNvPr>
          <p:cNvSpPr/>
          <p:nvPr/>
        </p:nvSpPr>
        <p:spPr>
          <a:xfrm>
            <a:off x="383821" y="1428746"/>
            <a:ext cx="11288889" cy="3797193"/>
          </a:xfrm>
          <a:prstGeom prst="rect">
            <a:avLst/>
          </a:prstGeom>
        </p:spPr>
        <p:txBody>
          <a:bodyPr wrap="square">
            <a:spAutoFit/>
          </a:bodyPr>
          <a:lstStyle/>
          <a:p>
            <a:pPr marL="0" lvl="1">
              <a:spcAft>
                <a:spcPts val="600"/>
              </a:spcAft>
            </a:pPr>
            <a:r>
              <a:rPr lang="en-US" sz="2400" b="1" dirty="0">
                <a:solidFill>
                  <a:srgbClr val="07074E"/>
                </a:solidFill>
                <a:latin typeface="Roboto" panose="02000000000000000000" pitchFamily="2" charset="0"/>
                <a:ea typeface="Roboto" panose="02000000000000000000" pitchFamily="2" charset="0"/>
                <a:cs typeface="Arial" panose="020B0604020202020204" pitchFamily="34" charset="0"/>
              </a:rPr>
              <a:t>Peer review immunity</a:t>
            </a: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 26 VSA §1442</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No monetary liability or no cause of action for damages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For any member, staff, contractor, or other person who participates in or assists a peer review committee </a:t>
            </a:r>
          </a:p>
          <a:p>
            <a:pPr marL="342900" lvl="1"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For any act or proceeding related to peer review activities </a:t>
            </a:r>
          </a:p>
          <a:p>
            <a:pPr marL="342900" lvl="1" indent="-342900">
              <a:spcAft>
                <a:spcPts val="600"/>
              </a:spcAft>
              <a:buFont typeface="Arial" panose="020B0604020202020204" pitchFamily="34" charset="0"/>
              <a:buChar char="•"/>
            </a:pPr>
            <a:r>
              <a:rPr lang="en-US" sz="2100" i="1" dirty="0">
                <a:solidFill>
                  <a:srgbClr val="07074E"/>
                </a:solidFill>
                <a:latin typeface="Roboto" panose="02000000000000000000" pitchFamily="2" charset="0"/>
                <a:ea typeface="Roboto" panose="02000000000000000000" pitchFamily="2" charset="0"/>
                <a:cs typeface="Arial" panose="020B0604020202020204" pitchFamily="34" charset="0"/>
              </a:rPr>
              <a:t>Undertaken or performed within the scope of the functions of a peer review committee </a:t>
            </a:r>
          </a:p>
          <a:p>
            <a:pPr marL="342900" lvl="1" indent="-342900">
              <a:spcAft>
                <a:spcPts val="600"/>
              </a:spcAft>
              <a:buFont typeface="Arial" panose="020B0604020202020204" pitchFamily="34" charset="0"/>
              <a:buChar char="•"/>
            </a:pPr>
            <a:r>
              <a:rPr lang="en-US" sz="2100" dirty="0">
                <a:solidFill>
                  <a:srgbClr val="07074E"/>
                </a:solidFill>
                <a:latin typeface="Roboto" panose="02000000000000000000" pitchFamily="2" charset="0"/>
                <a:ea typeface="Roboto" panose="02000000000000000000" pitchFamily="2" charset="0"/>
                <a:cs typeface="Arial" panose="020B0604020202020204" pitchFamily="34" charset="0"/>
              </a:rPr>
              <a:t>Provided the person acted without malice, has made a reasonable effort to obtain the facts, and the action taken was with the reasonable belief that the action was warranted by the facts </a:t>
            </a:r>
          </a:p>
          <a:p>
            <a:pPr marL="342900" indent="-342900">
              <a:buFont typeface="Arial" panose="020B0604020202020204" pitchFamily="34" charset="0"/>
              <a:buChar char="•"/>
            </a:pPr>
            <a:endParaRPr lang="en-US" sz="1875" dirty="0">
              <a:solidFill>
                <a:prstClr val="black"/>
              </a:solidFill>
              <a:latin typeface="Arial" panose="020B0604020202020204" pitchFamily="34" charset="0"/>
              <a:cs typeface="Arial" panose="020B0604020202020204" pitchFamily="34" charset="0"/>
            </a:endParaRPr>
          </a:p>
        </p:txBody>
      </p:sp>
      <p:sp>
        <p:nvSpPr>
          <p:cNvPr id="3" name="Slide Number Placeholder 2">
            <a:extLst>
              <a:ext uri="{FF2B5EF4-FFF2-40B4-BE49-F238E27FC236}">
                <a16:creationId xmlns:a16="http://schemas.microsoft.com/office/drawing/2014/main" id="{17A39A5F-A948-5A35-B7E4-081A43C910AC}"/>
              </a:ext>
            </a:extLst>
          </p:cNvPr>
          <p:cNvSpPr>
            <a:spLocks noGrp="1"/>
          </p:cNvSpPr>
          <p:nvPr>
            <p:ph type="sldNum" sz="quarter" idx="12"/>
          </p:nvPr>
        </p:nvSpPr>
        <p:spPr/>
        <p:txBody>
          <a:bodyPr/>
          <a:lstStyle/>
          <a:p>
            <a:fld id="{DCB7C138-6097-4401-8E32-04519C32DF81}" type="slidenum">
              <a:rPr lang="en-US">
                <a:solidFill>
                  <a:prstClr val="black">
                    <a:tint val="75000"/>
                  </a:prstClr>
                </a:solidFill>
                <a:latin typeface="Calibri" panose="020F0502020204030204"/>
              </a:rPr>
              <a:pPr/>
              <a:t>9</a:t>
            </a:fld>
            <a:endParaRPr lang="en-US" dirty="0">
              <a:solidFill>
                <a:prstClr val="black">
                  <a:tint val="75000"/>
                </a:prstClr>
              </a:solidFill>
              <a:latin typeface="Calibri" panose="020F0502020204030204"/>
            </a:endParaRPr>
          </a:p>
        </p:txBody>
      </p:sp>
      <p:pic>
        <p:nvPicPr>
          <p:cNvPr id="6" name="Picture 5" descr="Blue letters on a black background&#10;&#10;AI-generated content may be incorrect.">
            <a:extLst>
              <a:ext uri="{FF2B5EF4-FFF2-40B4-BE49-F238E27FC236}">
                <a16:creationId xmlns:a16="http://schemas.microsoft.com/office/drawing/2014/main" id="{086E6BBB-F663-5F4C-4451-1E1AF9E1075E}"/>
              </a:ext>
            </a:extLst>
          </p:cNvPr>
          <p:cNvPicPr>
            <a:picLocks noGrp="1" noRot="1" noChangeAspect="1" noMove="1" noResize="1" noEditPoints="1" noAdjustHandles="1" noChangeArrowheads="1" noChangeShapeType="1" noCrop="1"/>
          </p:cNvPicPr>
          <p:nvPr/>
        </p:nvPicPr>
        <p:blipFill>
          <a:blip r:embed="rId3" cstate="print">
            <a:extLst>
              <a:ext uri="{28A0092B-C50C-407E-A947-70E740481C1C}">
                <a14:useLocalDpi xmlns:a14="http://schemas.microsoft.com/office/drawing/2010/main" val="0"/>
              </a:ext>
            </a:extLst>
          </a:blip>
          <a:stretch>
            <a:fillRect/>
          </a:stretch>
        </p:blipFill>
        <p:spPr>
          <a:xfrm>
            <a:off x="1832499" y="6163749"/>
            <a:ext cx="1455795" cy="554005"/>
          </a:xfrm>
          <a:prstGeom prst="rect">
            <a:avLst/>
          </a:prstGeom>
        </p:spPr>
      </p:pic>
    </p:spTree>
    <p:extLst>
      <p:ext uri="{BB962C8B-B14F-4D97-AF65-F5344CB8AC3E}">
        <p14:creationId xmlns:p14="http://schemas.microsoft.com/office/powerpoint/2010/main" val="405989772"/>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0CA98F"/>
      </a:accent1>
      <a:accent2>
        <a:srgbClr val="07074E"/>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PQHC Template" id="{F666EE31-FBD4-46C5-8DE2-DC0FFCF07019}" vid="{F8EA021E-CA26-41B0-83F1-7C863838231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ACTIVE!7428257.1</documentid>
  <senderid>JWALLACE</senderid>
  <senderemail>JWALLACE@PRIMMER.COM</senderemail>
  <lastmodified>2025-11-05T07:17:19.0000000-05:00</lastmodified>
  <database>ACTIVE</database>
</properties>
</file>

<file path=customXml/itemProps1.xml><?xml version="1.0" encoding="utf-8"?>
<ds:datastoreItem xmlns:ds="http://schemas.openxmlformats.org/officeDocument/2006/customXml" ds:itemID="{A2307027-EDBD-4056-A62F-60C4865A54A6}">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otalTime>5290</TotalTime>
  <Words>1874</Words>
  <Application>Microsoft Office PowerPoint</Application>
  <PresentationFormat>Widescreen</PresentationFormat>
  <Paragraphs>184</Paragraphs>
  <Slides>19</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Aptos</vt:lpstr>
      <vt:lpstr>Arial</vt:lpstr>
      <vt:lpstr>Calibri</vt:lpstr>
      <vt:lpstr>Calibri Light</vt:lpstr>
      <vt:lpstr>Garamond</vt:lpstr>
      <vt:lpstr>Monserrate</vt:lpstr>
      <vt:lpstr>Montserrat</vt:lpstr>
      <vt:lpstr>Roboto</vt:lpstr>
      <vt:lpstr>1_Office Theme</vt:lpstr>
      <vt:lpstr>PowerPoint Presentation</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Randy MESSIER</dc:creator>
  <cp:lastModifiedBy>Bill Marcinkowski</cp:lastModifiedBy>
  <cp:revision>16</cp:revision>
  <dcterms:created xsi:type="dcterms:W3CDTF">2025-09-16T14:21:53Z</dcterms:created>
  <dcterms:modified xsi:type="dcterms:W3CDTF">2025-11-11T15:21:08Z</dcterms:modified>
</cp:coreProperties>
</file>