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A7AA865-C54F-4E1F-8A1A-5D0272A98E9F}" v="29" dt="2024-04-01T15:34:03.07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4CAA1A-EA2E-49AC-83F2-B58D0AA60F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4"/>
            <a:ext cx="12192000" cy="1325563"/>
          </a:xfrm>
          <a:solidFill>
            <a:srgbClr val="325A7A"/>
          </a:solidFill>
        </p:spPr>
        <p:txBody>
          <a:bodyPr>
            <a:normAutofit/>
          </a:bodyPr>
          <a:lstStyle>
            <a:lvl1pPr algn="ctr">
              <a:defRPr sz="2100" b="1" baseline="0">
                <a:solidFill>
                  <a:schemeClr val="bg1"/>
                </a:solidFill>
                <a:latin typeface="+mj-lt"/>
                <a:ea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64A65E-7FAF-4F24-B05F-FA255F824A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solidFill>
                  <a:srgbClr val="325A7A"/>
                </a:solidFill>
              </a:defRPr>
            </a:lvl1pPr>
            <a:lvl2pPr>
              <a:defRPr>
                <a:solidFill>
                  <a:srgbClr val="325A7A"/>
                </a:solidFill>
              </a:defRPr>
            </a:lvl2pPr>
            <a:lvl3pPr>
              <a:defRPr>
                <a:solidFill>
                  <a:srgbClr val="325A7A"/>
                </a:solidFill>
              </a:defRPr>
            </a:lvl3pPr>
            <a:lvl4pPr>
              <a:defRPr>
                <a:solidFill>
                  <a:srgbClr val="325A7A"/>
                </a:solidFill>
              </a:defRPr>
            </a:lvl4pPr>
            <a:lvl5pPr>
              <a:defRPr>
                <a:solidFill>
                  <a:srgbClr val="325A7A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24EC47E-4ED7-448B-A41C-770F94AAE8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solidFill>
                  <a:srgbClr val="325A7A"/>
                </a:solidFill>
              </a:defRPr>
            </a:lvl1pPr>
            <a:lvl2pPr>
              <a:defRPr>
                <a:solidFill>
                  <a:srgbClr val="325A7A"/>
                </a:solidFill>
              </a:defRPr>
            </a:lvl2pPr>
            <a:lvl3pPr>
              <a:defRPr>
                <a:solidFill>
                  <a:srgbClr val="325A7A"/>
                </a:solidFill>
              </a:defRPr>
            </a:lvl3pPr>
            <a:lvl4pPr>
              <a:defRPr>
                <a:solidFill>
                  <a:srgbClr val="325A7A"/>
                </a:solidFill>
              </a:defRPr>
            </a:lvl4pPr>
            <a:lvl5pPr>
              <a:defRPr>
                <a:solidFill>
                  <a:srgbClr val="325A7A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7033CC79-BF12-4E03-A4F6-9D0A6903F3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endParaRPr lang="en-US" dirty="0"/>
          </a:p>
        </p:txBody>
      </p:sp>
      <p:pic>
        <p:nvPicPr>
          <p:cNvPr id="9" name="Picture 8" descr="Logo, company name&#10;&#10;Description automatically generated">
            <a:extLst>
              <a:ext uri="{FF2B5EF4-FFF2-40B4-BE49-F238E27FC236}">
                <a16:creationId xmlns:a16="http://schemas.microsoft.com/office/drawing/2014/main" id="{B88D1368-1C1F-491D-B226-6C4100C3A55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05962" y="6149921"/>
            <a:ext cx="1590063" cy="527109"/>
          </a:xfrm>
          <a:prstGeom prst="rect">
            <a:avLst/>
          </a:prstGeom>
        </p:spPr>
      </p:pic>
      <p:pic>
        <p:nvPicPr>
          <p:cNvPr id="13" name="Picture 12" descr="A picture containing logo&#10;&#10;Description automatically generated">
            <a:extLst>
              <a:ext uri="{FF2B5EF4-FFF2-40B4-BE49-F238E27FC236}">
                <a16:creationId xmlns:a16="http://schemas.microsoft.com/office/drawing/2014/main" id="{2A072E91-D6E0-460C-9BF6-B0F8406456D6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1" y="6060294"/>
            <a:ext cx="1688811" cy="6611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94847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990566D-AAC5-42B3-B793-6233EF3243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D56724-EC59-40EB-8790-EEE598D3B9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72F448-F583-4DDB-893B-E7EC862C91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19534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b="1" kern="1200" baseline="0">
          <a:solidFill>
            <a:srgbClr val="325A7A"/>
          </a:solidFill>
          <a:latin typeface="+mj-lt"/>
          <a:ea typeface="Verdana" panose="020B0604030504040204" pitchFamily="34" charset="0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 baseline="0">
          <a:solidFill>
            <a:srgbClr val="325A7A"/>
          </a:solidFill>
          <a:latin typeface="+mn-lt"/>
          <a:ea typeface="Verdana" panose="020B0604030504040204" pitchFamily="34" charset="0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 baseline="0">
          <a:solidFill>
            <a:srgbClr val="325A7A"/>
          </a:solidFill>
          <a:latin typeface="+mn-lt"/>
          <a:ea typeface="Verdana" panose="020B0604030504040204" pitchFamily="34" charset="0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 baseline="0">
          <a:solidFill>
            <a:srgbClr val="325A7A"/>
          </a:solidFill>
          <a:latin typeface="+mn-lt"/>
          <a:ea typeface="Verdana" panose="020B0604030504040204" pitchFamily="34" charset="0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 baseline="0">
          <a:solidFill>
            <a:srgbClr val="325A7A"/>
          </a:solidFill>
          <a:latin typeface="+mn-lt"/>
          <a:ea typeface="Verdana" panose="020B0604030504040204" pitchFamily="34" charset="0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 baseline="0">
          <a:solidFill>
            <a:srgbClr val="325A7A"/>
          </a:solidFill>
          <a:latin typeface="+mn-lt"/>
          <a:ea typeface="Verdana" panose="020B0604030504040204" pitchFamily="34" charset="0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Rectangle 44">
            <a:extLst>
              <a:ext uri="{FF2B5EF4-FFF2-40B4-BE49-F238E27FC236}">
                <a16:creationId xmlns:a16="http://schemas.microsoft.com/office/drawing/2014/main" id="{F075F74D-74FB-2C09-061B-AB1C1D67D14A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752983" y="6021262"/>
            <a:ext cx="1806002" cy="72754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A53C2CC-E48E-B6AA-1233-78DD643780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59090"/>
            <a:ext cx="12192000" cy="1061798"/>
          </a:xfrm>
        </p:spPr>
        <p:txBody>
          <a:bodyPr>
            <a:normAutofit/>
          </a:bodyPr>
          <a:lstStyle/>
          <a:p>
            <a:r>
              <a:rPr lang="en-US" sz="3200" dirty="0"/>
              <a:t>Fishbone- Cause and Effect Template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EC8C279A-4B61-6F00-4C57-6DE99B927E04}"/>
              </a:ext>
            </a:extLst>
          </p:cNvPr>
          <p:cNvCxnSpPr>
            <a:cxnSpLocks/>
          </p:cNvCxnSpPr>
          <p:nvPr/>
        </p:nvCxnSpPr>
        <p:spPr>
          <a:xfrm flipH="1">
            <a:off x="1961693" y="3735422"/>
            <a:ext cx="8167942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FF5A3A27-3F3C-F593-D3B6-F761F339169D}"/>
              </a:ext>
            </a:extLst>
          </p:cNvPr>
          <p:cNvSpPr/>
          <p:nvPr/>
        </p:nvSpPr>
        <p:spPr>
          <a:xfrm>
            <a:off x="10100450" y="2991256"/>
            <a:ext cx="1844305" cy="14883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3000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D931830A-3661-BB8B-DDDE-C706AD764243}"/>
              </a:ext>
            </a:extLst>
          </p:cNvPr>
          <p:cNvCxnSpPr>
            <a:cxnSpLocks/>
          </p:cNvCxnSpPr>
          <p:nvPr/>
        </p:nvCxnSpPr>
        <p:spPr>
          <a:xfrm flipH="1" flipV="1">
            <a:off x="7149830" y="1935804"/>
            <a:ext cx="2402732" cy="179961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8067A26B-106A-E5A9-19F8-DAC55C9C995C}"/>
              </a:ext>
            </a:extLst>
          </p:cNvPr>
          <p:cNvCxnSpPr>
            <a:cxnSpLocks/>
          </p:cNvCxnSpPr>
          <p:nvPr/>
        </p:nvCxnSpPr>
        <p:spPr>
          <a:xfrm flipH="1" flipV="1">
            <a:off x="1705584" y="1935804"/>
            <a:ext cx="2402732" cy="179961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12007436-515A-23BE-7E50-FD9EB113471D}"/>
              </a:ext>
            </a:extLst>
          </p:cNvPr>
          <p:cNvCxnSpPr>
            <a:cxnSpLocks/>
          </p:cNvCxnSpPr>
          <p:nvPr/>
        </p:nvCxnSpPr>
        <p:spPr>
          <a:xfrm flipH="1" flipV="1">
            <a:off x="4528227" y="1935804"/>
            <a:ext cx="2402732" cy="179961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67E331D1-B80A-A5A5-2DE2-F2E9E88F33F5}"/>
              </a:ext>
            </a:extLst>
          </p:cNvPr>
          <p:cNvCxnSpPr>
            <a:cxnSpLocks/>
          </p:cNvCxnSpPr>
          <p:nvPr/>
        </p:nvCxnSpPr>
        <p:spPr>
          <a:xfrm flipV="1">
            <a:off x="5539499" y="3735422"/>
            <a:ext cx="1391460" cy="18482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83BC2F6E-9A41-E56F-D126-4F7AA3C4DDE9}"/>
              </a:ext>
            </a:extLst>
          </p:cNvPr>
          <p:cNvCxnSpPr>
            <a:cxnSpLocks/>
          </p:cNvCxnSpPr>
          <p:nvPr/>
        </p:nvCxnSpPr>
        <p:spPr>
          <a:xfrm flipV="1">
            <a:off x="8044774" y="3735422"/>
            <a:ext cx="1507788" cy="19358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45857F49-149C-3CF9-7D8E-78E5C8CD7C81}"/>
              </a:ext>
            </a:extLst>
          </p:cNvPr>
          <p:cNvCxnSpPr>
            <a:cxnSpLocks/>
            <a:stCxn id="28" idx="0"/>
          </p:cNvCxnSpPr>
          <p:nvPr/>
        </p:nvCxnSpPr>
        <p:spPr>
          <a:xfrm flipV="1">
            <a:off x="1890132" y="3792531"/>
            <a:ext cx="2052334" cy="176832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83391FF9-A23D-1E63-0956-FD27BBB98281}"/>
              </a:ext>
            </a:extLst>
          </p:cNvPr>
          <p:cNvSpPr txBox="1"/>
          <p:nvPr/>
        </p:nvSpPr>
        <p:spPr>
          <a:xfrm>
            <a:off x="6096000" y="1561450"/>
            <a:ext cx="2130358" cy="3693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Communications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2F5BF297-54E9-C180-E686-BC4921F6E64E}"/>
              </a:ext>
            </a:extLst>
          </p:cNvPr>
          <p:cNvSpPr txBox="1"/>
          <p:nvPr/>
        </p:nvSpPr>
        <p:spPr>
          <a:xfrm>
            <a:off x="3555056" y="1576201"/>
            <a:ext cx="1984443" cy="3693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Materials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502E201F-8B9A-BFD7-1181-38D541A0B648}"/>
              </a:ext>
            </a:extLst>
          </p:cNvPr>
          <p:cNvSpPr txBox="1"/>
          <p:nvPr/>
        </p:nvSpPr>
        <p:spPr>
          <a:xfrm>
            <a:off x="729574" y="1576201"/>
            <a:ext cx="1984443" cy="3693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People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CD6A99C9-3032-7481-0B2B-AC83534B96F5}"/>
              </a:ext>
            </a:extLst>
          </p:cNvPr>
          <p:cNvSpPr txBox="1"/>
          <p:nvPr/>
        </p:nvSpPr>
        <p:spPr>
          <a:xfrm>
            <a:off x="737404" y="5560853"/>
            <a:ext cx="2305456" cy="36933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Equipment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5FA59035-0D31-41AB-9C12-0C05BDBC2099}"/>
              </a:ext>
            </a:extLst>
          </p:cNvPr>
          <p:cNvSpPr txBox="1"/>
          <p:nvPr/>
        </p:nvSpPr>
        <p:spPr>
          <a:xfrm>
            <a:off x="4654282" y="5593723"/>
            <a:ext cx="1770434" cy="3693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Processes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6E0D6DDE-2F38-FBB6-FED9-E6680E86605C}"/>
              </a:ext>
            </a:extLst>
          </p:cNvPr>
          <p:cNvSpPr txBox="1"/>
          <p:nvPr/>
        </p:nvSpPr>
        <p:spPr>
          <a:xfrm>
            <a:off x="7363837" y="5651930"/>
            <a:ext cx="1361873" cy="3693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Other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29CAFA0-6842-F073-28AD-7CA760F6B58A}"/>
              </a:ext>
            </a:extLst>
          </p:cNvPr>
          <p:cNvSpPr txBox="1"/>
          <p:nvPr/>
        </p:nvSpPr>
        <p:spPr>
          <a:xfrm>
            <a:off x="8436110" y="2574003"/>
            <a:ext cx="2402731" cy="2616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sz="11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946C9D2-0450-2665-FC79-4C335ED24E77}"/>
              </a:ext>
            </a:extLst>
          </p:cNvPr>
          <p:cNvSpPr txBox="1"/>
          <p:nvPr/>
        </p:nvSpPr>
        <p:spPr>
          <a:xfrm>
            <a:off x="7697719" y="2037143"/>
            <a:ext cx="2402731" cy="2462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sz="10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ED0F65C-80D9-4A0E-E7DA-1A4CA628A73B}"/>
              </a:ext>
            </a:extLst>
          </p:cNvPr>
          <p:cNvSpPr txBox="1"/>
          <p:nvPr/>
        </p:nvSpPr>
        <p:spPr>
          <a:xfrm>
            <a:off x="2714017" y="2289621"/>
            <a:ext cx="2293295" cy="25391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sz="1050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A4A2637C-D109-3305-0F34-3A199E71CE0B}"/>
              </a:ext>
            </a:extLst>
          </p:cNvPr>
          <p:cNvSpPr txBox="1"/>
          <p:nvPr/>
        </p:nvSpPr>
        <p:spPr>
          <a:xfrm>
            <a:off x="65766" y="2432431"/>
            <a:ext cx="2293295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sz="1050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83FAE51-056F-0A15-1B00-BE1BFF64A256}"/>
              </a:ext>
            </a:extLst>
          </p:cNvPr>
          <p:cNvSpPr txBox="1"/>
          <p:nvPr/>
        </p:nvSpPr>
        <p:spPr>
          <a:xfrm>
            <a:off x="922509" y="4457103"/>
            <a:ext cx="2167544" cy="2462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sz="1000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A7BC3143-0A7C-38CE-EA32-7B680F72388F}"/>
              </a:ext>
            </a:extLst>
          </p:cNvPr>
          <p:cNvSpPr txBox="1"/>
          <p:nvPr/>
        </p:nvSpPr>
        <p:spPr>
          <a:xfrm>
            <a:off x="3272194" y="5124428"/>
            <a:ext cx="2402731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sz="12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DD85C9B-9E67-D601-6C02-9D547FF445D6}"/>
              </a:ext>
            </a:extLst>
          </p:cNvPr>
          <p:cNvSpPr txBox="1"/>
          <p:nvPr/>
        </p:nvSpPr>
        <p:spPr>
          <a:xfrm>
            <a:off x="5709227" y="2466282"/>
            <a:ext cx="2167544" cy="2462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sz="1000" dirty="0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E9F715A5-54EE-108B-1C75-605F4E535FC6}"/>
              </a:ext>
            </a:extLst>
          </p:cNvPr>
          <p:cNvSpPr txBox="1"/>
          <p:nvPr/>
        </p:nvSpPr>
        <p:spPr>
          <a:xfrm>
            <a:off x="4193127" y="3342237"/>
            <a:ext cx="2167544" cy="2462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sz="1000" dirty="0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948959AC-B9B5-64A5-3896-CED58AEA05F0}"/>
              </a:ext>
            </a:extLst>
          </p:cNvPr>
          <p:cNvSpPr txBox="1"/>
          <p:nvPr/>
        </p:nvSpPr>
        <p:spPr>
          <a:xfrm>
            <a:off x="3507532" y="2817347"/>
            <a:ext cx="2167544" cy="2462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sz="1000" dirty="0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EB674600-0A64-D7EF-B830-19DBD30AB324}"/>
              </a:ext>
            </a:extLst>
          </p:cNvPr>
          <p:cNvSpPr txBox="1"/>
          <p:nvPr/>
        </p:nvSpPr>
        <p:spPr>
          <a:xfrm>
            <a:off x="915921" y="3013742"/>
            <a:ext cx="2167544" cy="2462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sz="1000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FC399CDE-F090-82FC-7207-98D720CB8069}"/>
              </a:ext>
            </a:extLst>
          </p:cNvPr>
          <p:cNvSpPr txBox="1"/>
          <p:nvPr/>
        </p:nvSpPr>
        <p:spPr>
          <a:xfrm>
            <a:off x="333425" y="4969095"/>
            <a:ext cx="2167544" cy="2462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sz="1000" dirty="0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BF274267-BFE7-F3F5-5F9A-E117AB5F8163}"/>
              </a:ext>
            </a:extLst>
          </p:cNvPr>
          <p:cNvSpPr txBox="1"/>
          <p:nvPr/>
        </p:nvSpPr>
        <p:spPr>
          <a:xfrm>
            <a:off x="6792999" y="3311073"/>
            <a:ext cx="2167544" cy="2462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sz="1000" dirty="0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1F32D870-9601-6B3D-D265-2E0A61364E0E}"/>
              </a:ext>
            </a:extLst>
          </p:cNvPr>
          <p:cNvSpPr txBox="1"/>
          <p:nvPr/>
        </p:nvSpPr>
        <p:spPr>
          <a:xfrm>
            <a:off x="6858459" y="4110445"/>
            <a:ext cx="2167544" cy="2462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sz="1000" dirty="0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6A15BA6D-D786-62D5-FD7B-98524FB98798}"/>
              </a:ext>
            </a:extLst>
          </p:cNvPr>
          <p:cNvSpPr txBox="1"/>
          <p:nvPr/>
        </p:nvSpPr>
        <p:spPr>
          <a:xfrm>
            <a:off x="1475213" y="3945111"/>
            <a:ext cx="2167544" cy="2462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sz="1000" dirty="0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F3461771-2C8A-6CCF-F270-ABDF1094AE2B}"/>
              </a:ext>
            </a:extLst>
          </p:cNvPr>
          <p:cNvSpPr txBox="1"/>
          <p:nvPr/>
        </p:nvSpPr>
        <p:spPr>
          <a:xfrm>
            <a:off x="4211219" y="4191332"/>
            <a:ext cx="2167544" cy="2462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sz="1000" dirty="0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2AD49717-8A33-2A51-2441-1E66384E1B39}"/>
              </a:ext>
            </a:extLst>
          </p:cNvPr>
          <p:cNvSpPr txBox="1"/>
          <p:nvPr/>
        </p:nvSpPr>
        <p:spPr>
          <a:xfrm>
            <a:off x="8843607" y="4662178"/>
            <a:ext cx="2167544" cy="2462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sz="1000" dirty="0"/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00596EB7-BDF5-FDE0-2F52-98EA5B933D01}"/>
              </a:ext>
            </a:extLst>
          </p:cNvPr>
          <p:cNvSpPr txBox="1"/>
          <p:nvPr/>
        </p:nvSpPr>
        <p:spPr>
          <a:xfrm>
            <a:off x="6494076" y="4626068"/>
            <a:ext cx="2167544" cy="2462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sz="1000" dirty="0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5046FF56-01DE-0E16-BC0D-BA1E563DDE66}"/>
              </a:ext>
            </a:extLst>
          </p:cNvPr>
          <p:cNvSpPr txBox="1"/>
          <p:nvPr/>
        </p:nvSpPr>
        <p:spPr>
          <a:xfrm>
            <a:off x="3869712" y="4635231"/>
            <a:ext cx="2167544" cy="2462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sz="1000" dirty="0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07F3B790-4273-5099-285B-EDB43F002A95}"/>
              </a:ext>
            </a:extLst>
          </p:cNvPr>
          <p:cNvSpPr txBox="1"/>
          <p:nvPr/>
        </p:nvSpPr>
        <p:spPr>
          <a:xfrm>
            <a:off x="8424559" y="5171582"/>
            <a:ext cx="2167544" cy="2462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sz="1000" dirty="0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90F80F4B-5BA7-A50B-2196-059305D245EC}"/>
              </a:ext>
            </a:extLst>
          </p:cNvPr>
          <p:cNvSpPr/>
          <p:nvPr/>
        </p:nvSpPr>
        <p:spPr>
          <a:xfrm>
            <a:off x="9990306" y="5902270"/>
            <a:ext cx="1954449" cy="91862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0228891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1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28C011B8-82D6-4845-80C6-050C5DB16F6B}" vid="{55F66211-EB41-4333-B3A1-7C481D21706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219</TotalTime>
  <Words>11</Words>
  <Application>Microsoft Office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Verdana</vt:lpstr>
      <vt:lpstr>1_Office Theme</vt:lpstr>
      <vt:lpstr>Fishbone- Cause and Effect Template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Fishbone Template</dc:title>
  <dc:creator>Randall Messier</dc:creator>
  <cp:lastModifiedBy>Morgan Bedard</cp:lastModifiedBy>
  <cp:revision>3</cp:revision>
  <dcterms:created xsi:type="dcterms:W3CDTF">2023-01-06T18:25:40Z</dcterms:created>
  <dcterms:modified xsi:type="dcterms:W3CDTF">2025-03-20T16:27:33Z</dcterms:modified>
</cp:coreProperties>
</file>