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3" r:id="rId2"/>
    <p:sldId id="264" r:id="rId3"/>
    <p:sldId id="282" r:id="rId4"/>
    <p:sldId id="270" r:id="rId5"/>
    <p:sldId id="257" r:id="rId6"/>
    <p:sldId id="267" r:id="rId7"/>
    <p:sldId id="272" r:id="rId8"/>
    <p:sldId id="273" r:id="rId9"/>
    <p:sldId id="268" r:id="rId10"/>
    <p:sldId id="258" r:id="rId11"/>
    <p:sldId id="259" r:id="rId12"/>
    <p:sldId id="260" r:id="rId13"/>
    <p:sldId id="261" r:id="rId14"/>
    <p:sldId id="262" r:id="rId15"/>
    <p:sldId id="274" r:id="rId16"/>
    <p:sldId id="275" r:id="rId17"/>
    <p:sldId id="276" r:id="rId18"/>
    <p:sldId id="277" r:id="rId19"/>
    <p:sldId id="280" r:id="rId20"/>
    <p:sldId id="279" r:id="rId21"/>
    <p:sldId id="265" r:id="rId22"/>
    <p:sldId id="266" r:id="rId23"/>
    <p:sldId id="281"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unny" initials="JS" lastIdx="1" clrIdx="0">
    <p:extLst>
      <p:ext uri="{19B8F6BF-5375-455C-9EA6-DF929625EA0E}">
        <p15:presenceInfo xmlns:p15="http://schemas.microsoft.com/office/powerpoint/2012/main" userId="Julia Su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155CC"/>
    <a:srgbClr val="E139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08B90-7F94-4685-BA45-FD0C3C8D0028}" type="datetimeFigureOut">
              <a:rPr lang="en-US" smtClean="0"/>
              <a:t>10/19/2017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E09EB-C725-42E5-9A4F-0D47C97F801E}" type="slidenum">
              <a:rPr lang="en-US" smtClean="0"/>
              <a:t>‹#›</a:t>
            </a:fld>
            <a:endParaRPr lang="en-US" dirty="0"/>
          </a:p>
        </p:txBody>
      </p:sp>
    </p:spTree>
    <p:extLst>
      <p:ext uri="{BB962C8B-B14F-4D97-AF65-F5344CB8AC3E}">
        <p14:creationId xmlns:p14="http://schemas.microsoft.com/office/powerpoint/2010/main" val="322726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4639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9789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9661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1659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8813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2362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8949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6451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89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3316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490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7144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4496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8630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7163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3923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5129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91901" y="-12899"/>
            <a:ext cx="7035833" cy="688926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12899" y="-12899"/>
            <a:ext cx="7035833" cy="688926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864400" y="4539400"/>
            <a:ext cx="4707600" cy="15759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Tree>
    <p:extLst>
      <p:ext uri="{BB962C8B-B14F-4D97-AF65-F5344CB8AC3E}">
        <p14:creationId xmlns:p14="http://schemas.microsoft.com/office/powerpoint/2010/main" val="289309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91901" y="-12899"/>
            <a:ext cx="7035833" cy="688926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12899" y="-12899"/>
            <a:ext cx="7035833" cy="688926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1117745" y="2410533"/>
            <a:ext cx="4197600" cy="647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1117667" y="3225800"/>
            <a:ext cx="4197600" cy="3007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4697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big image">
    <p:spTree>
      <p:nvGrpSpPr>
        <p:cNvPr id="1" name="Shape 22"/>
        <p:cNvGrpSpPr/>
        <p:nvPr/>
      </p:nvGrpSpPr>
      <p:grpSpPr>
        <a:xfrm>
          <a:off x="0" y="0"/>
          <a:ext cx="0" cy="0"/>
          <a:chOff x="0" y="0"/>
          <a:chExt cx="0" cy="0"/>
        </a:xfrm>
      </p:grpSpPr>
      <p:sp>
        <p:nvSpPr>
          <p:cNvPr id="23" name="Shape 23"/>
          <p:cNvSpPr/>
          <p:nvPr/>
        </p:nvSpPr>
        <p:spPr>
          <a:xfrm>
            <a:off x="279000" y="-12899"/>
            <a:ext cx="4102333" cy="6889261"/>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25800" y="-12899"/>
            <a:ext cx="4102333" cy="6889261"/>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812939" y="5489166"/>
            <a:ext cx="2146400" cy="647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827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1066193" y="2149432"/>
            <a:ext cx="2609600" cy="871500"/>
          </a:xfrm>
          <a:prstGeom prst="rect">
            <a:avLst/>
          </a:prstGeom>
          <a:noFill/>
          <a:ln>
            <a:noFill/>
          </a:ln>
        </p:spPr>
        <p:txBody>
          <a:bodyPr lIns="91425" tIns="91425" rIns="91425" bIns="91425" anchor="t" anchorCtr="0">
            <a:noAutofit/>
          </a:bodyPr>
          <a:lstStyle/>
          <a:p>
            <a:pPr lvl="0">
              <a:spcBef>
                <a:spcPts val="0"/>
              </a:spcBef>
              <a:buNone/>
            </a:pPr>
            <a:r>
              <a:rPr lang="en" sz="7200">
                <a:solidFill>
                  <a:srgbClr val="B7B7B7"/>
                </a:solidFill>
                <a:latin typeface="Montserrat"/>
                <a:ea typeface="Montserrat"/>
                <a:cs typeface="Montserrat"/>
                <a:sym typeface="Montserrat"/>
              </a:rPr>
              <a:t>“</a:t>
            </a:r>
          </a:p>
        </p:txBody>
      </p:sp>
      <p:sp>
        <p:nvSpPr>
          <p:cNvPr id="30" name="Shape 30"/>
          <p:cNvSpPr txBox="1">
            <a:spLocks noGrp="1"/>
          </p:cNvSpPr>
          <p:nvPr>
            <p:ph type="body" idx="1"/>
          </p:nvPr>
        </p:nvSpPr>
        <p:spPr>
          <a:xfrm>
            <a:off x="1117667" y="3225800"/>
            <a:ext cx="7098800" cy="3007500"/>
          </a:xfrm>
          <a:prstGeom prst="rect">
            <a:avLst/>
          </a:prstGeom>
        </p:spPr>
        <p:txBody>
          <a:bodyPr lIns="91425" tIns="91425" rIns="91425" bIns="91425" anchor="t" anchorCtr="0"/>
          <a:lstStyle>
            <a:lvl1pPr lvl="0" rtl="0">
              <a:spcBef>
                <a:spcPts val="0"/>
              </a:spcBef>
              <a:buSzPct val="100000"/>
              <a:buFont typeface="Montserrat"/>
              <a:defRPr sz="2400">
                <a:latin typeface="Montserrat"/>
                <a:ea typeface="Montserrat"/>
                <a:cs typeface="Montserrat"/>
                <a:sym typeface="Montserrat"/>
              </a:defRPr>
            </a:lvl1pPr>
            <a:lvl2pPr lvl="1" rtl="0">
              <a:spcBef>
                <a:spcPts val="0"/>
              </a:spcBef>
              <a:buSzPct val="100000"/>
              <a:buFont typeface="Montserrat"/>
              <a:defRPr sz="2400">
                <a:latin typeface="Montserrat"/>
                <a:ea typeface="Montserrat"/>
                <a:cs typeface="Montserrat"/>
                <a:sym typeface="Montserrat"/>
              </a:defRPr>
            </a:lvl2pPr>
            <a:lvl3pPr lvl="2" rtl="0">
              <a:spcBef>
                <a:spcPts val="0"/>
              </a:spcBef>
              <a:buSzPct val="100000"/>
              <a:buFont typeface="Montserrat"/>
              <a:defRPr sz="2400">
                <a:latin typeface="Montserrat"/>
                <a:ea typeface="Montserrat"/>
                <a:cs typeface="Montserrat"/>
                <a:sym typeface="Montserrat"/>
              </a:defRPr>
            </a:lvl3pPr>
            <a:lvl4pPr lvl="3" rtl="0">
              <a:spcBef>
                <a:spcPts val="0"/>
              </a:spcBef>
              <a:buSzPct val="100000"/>
              <a:buFont typeface="Montserrat"/>
              <a:defRPr sz="2400">
                <a:latin typeface="Montserrat"/>
                <a:ea typeface="Montserrat"/>
                <a:cs typeface="Montserrat"/>
                <a:sym typeface="Montserrat"/>
              </a:defRPr>
            </a:lvl4pPr>
            <a:lvl5pPr lvl="4" rtl="0">
              <a:spcBef>
                <a:spcPts val="0"/>
              </a:spcBef>
              <a:buSzPct val="100000"/>
              <a:buFont typeface="Montserrat"/>
              <a:defRPr sz="2400">
                <a:latin typeface="Montserrat"/>
                <a:ea typeface="Montserrat"/>
                <a:cs typeface="Montserrat"/>
                <a:sym typeface="Montserrat"/>
              </a:defRPr>
            </a:lvl5pPr>
            <a:lvl6pPr lvl="5" rtl="0">
              <a:spcBef>
                <a:spcPts val="0"/>
              </a:spcBef>
              <a:buSzPct val="100000"/>
              <a:buFont typeface="Montserrat"/>
              <a:defRPr sz="2400">
                <a:latin typeface="Montserrat"/>
                <a:ea typeface="Montserrat"/>
                <a:cs typeface="Montserrat"/>
                <a:sym typeface="Montserrat"/>
              </a:defRPr>
            </a:lvl6pPr>
            <a:lvl7pPr lvl="6" rtl="0">
              <a:spcBef>
                <a:spcPts val="0"/>
              </a:spcBef>
              <a:buSzPct val="100000"/>
              <a:buFont typeface="Montserrat"/>
              <a:defRPr sz="2400">
                <a:latin typeface="Montserrat"/>
                <a:ea typeface="Montserrat"/>
                <a:cs typeface="Montserrat"/>
                <a:sym typeface="Montserrat"/>
              </a:defRPr>
            </a:lvl7pPr>
            <a:lvl8pPr lvl="7" rtl="0">
              <a:spcBef>
                <a:spcPts val="0"/>
              </a:spcBef>
              <a:buSzPct val="100000"/>
              <a:buFont typeface="Montserrat"/>
              <a:defRPr sz="2400">
                <a:latin typeface="Montserrat"/>
                <a:ea typeface="Montserrat"/>
                <a:cs typeface="Montserrat"/>
                <a:sym typeface="Montserrat"/>
              </a:defRPr>
            </a:lvl8pPr>
            <a:lvl9pPr lvl="8" rtl="0">
              <a:spcBef>
                <a:spcPts val="0"/>
              </a:spcBef>
              <a:buSzPct val="100000"/>
              <a:buFont typeface="Montserrat"/>
              <a:defRPr sz="2400">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918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4" name="Shape 34"/>
          <p:cNvSpPr txBox="1">
            <a:spLocks noGrp="1"/>
          </p:cNvSpPr>
          <p:nvPr>
            <p:ph type="title"/>
          </p:nvPr>
        </p:nvSpPr>
        <p:spPr>
          <a:xfrm>
            <a:off x="1117800" y="2410533"/>
            <a:ext cx="7098800" cy="64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117667" y="3225800"/>
            <a:ext cx="7098800" cy="3007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1303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37" name="Shape 37"/>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9" name="Shape 39"/>
          <p:cNvSpPr txBox="1">
            <a:spLocks noGrp="1"/>
          </p:cNvSpPr>
          <p:nvPr>
            <p:ph type="title"/>
          </p:nvPr>
        </p:nvSpPr>
        <p:spPr>
          <a:xfrm>
            <a:off x="1121333" y="2512133"/>
            <a:ext cx="6402000" cy="546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1121333" y="3323233"/>
            <a:ext cx="3562400" cy="3244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body" idx="2"/>
          </p:nvPr>
        </p:nvSpPr>
        <p:spPr>
          <a:xfrm>
            <a:off x="4898456" y="3323233"/>
            <a:ext cx="3562400" cy="3244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403071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3" name="Shape 43"/>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4" name="Shape 44"/>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5" name="Shape 45"/>
          <p:cNvSpPr txBox="1">
            <a:spLocks noGrp="1"/>
          </p:cNvSpPr>
          <p:nvPr>
            <p:ph type="title"/>
          </p:nvPr>
        </p:nvSpPr>
        <p:spPr>
          <a:xfrm>
            <a:off x="1121333" y="2512133"/>
            <a:ext cx="6402000"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1121333" y="3353833"/>
            <a:ext cx="2651600" cy="3213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3908766" y="3353833"/>
            <a:ext cx="2651599" cy="3213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6696199" y="3353833"/>
            <a:ext cx="2651599" cy="3213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16439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1121333" y="2512133"/>
            <a:ext cx="6402000" cy="546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1252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30480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10972419" cy="6886020"/>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extLst>
      <p:ext uri="{BB962C8B-B14F-4D97-AF65-F5344CB8AC3E}">
        <p14:creationId xmlns:p14="http://schemas.microsoft.com/office/powerpoint/2010/main" val="13893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512133"/>
            <a:ext cx="6913600" cy="632700"/>
          </a:xfrm>
          <a:prstGeom prst="rect">
            <a:avLst/>
          </a:prstGeom>
          <a:noFill/>
          <a:ln>
            <a:noFill/>
          </a:ln>
        </p:spPr>
        <p:txBody>
          <a:bodyPr lIns="91425" tIns="91425" rIns="91425" bIns="91425" anchor="b" anchorCtr="0"/>
          <a:lstStyle>
            <a:lvl1pPr lv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09600" y="3327400"/>
            <a:ext cx="6913600" cy="3007500"/>
          </a:xfrm>
          <a:prstGeom prst="rect">
            <a:avLst/>
          </a:prstGeom>
          <a:noFill/>
          <a:ln>
            <a:noFill/>
          </a:ln>
        </p:spPr>
        <p:txBody>
          <a:bodyPr lIns="91425" tIns="91425" rIns="91425" bIns="91425" anchor="t" anchorCtr="0"/>
          <a:lstStyle>
            <a:lvl1pPr lvl="0">
              <a:spcBef>
                <a:spcPts val="600"/>
              </a:spcBef>
              <a:buClr>
                <a:srgbClr val="999999"/>
              </a:buClr>
              <a:buSzPct val="100000"/>
              <a:buFont typeface="Karla"/>
              <a:buChar char="▸"/>
              <a:defRPr sz="1600">
                <a:solidFill>
                  <a:srgbClr val="999999"/>
                </a:solidFill>
                <a:latin typeface="Karla"/>
                <a:ea typeface="Karla"/>
                <a:cs typeface="Karla"/>
                <a:sym typeface="Karla"/>
              </a:defRPr>
            </a:lvl1pPr>
            <a:lvl2pPr lvl="1">
              <a:spcBef>
                <a:spcPts val="480"/>
              </a:spcBef>
              <a:buClr>
                <a:srgbClr val="999999"/>
              </a:buClr>
              <a:buSzPct val="100000"/>
              <a:buFont typeface="Karla"/>
              <a:buChar char="▹"/>
              <a:defRPr sz="1600">
                <a:solidFill>
                  <a:srgbClr val="999999"/>
                </a:solidFill>
                <a:latin typeface="Karla"/>
                <a:ea typeface="Karla"/>
                <a:cs typeface="Karla"/>
                <a:sym typeface="Karla"/>
              </a:defRPr>
            </a:lvl2pPr>
            <a:lvl3pPr lvl="2">
              <a:spcBef>
                <a:spcPts val="480"/>
              </a:spcBef>
              <a:buClr>
                <a:srgbClr val="999999"/>
              </a:buClr>
              <a:buSzPct val="100000"/>
              <a:buFont typeface="Karla"/>
              <a:buChar char="▹"/>
              <a:defRPr sz="1600">
                <a:solidFill>
                  <a:srgbClr val="999999"/>
                </a:solidFill>
                <a:latin typeface="Karla"/>
                <a:ea typeface="Karla"/>
                <a:cs typeface="Karla"/>
                <a:sym typeface="Karla"/>
              </a:defRPr>
            </a:lvl3pPr>
            <a:lvl4pPr lvl="3">
              <a:spcBef>
                <a:spcPts val="360"/>
              </a:spcBef>
              <a:buClr>
                <a:srgbClr val="999999"/>
              </a:buClr>
              <a:buSzPct val="100000"/>
              <a:buFont typeface="Karla"/>
              <a:defRPr sz="1600">
                <a:solidFill>
                  <a:srgbClr val="999999"/>
                </a:solidFill>
                <a:latin typeface="Karla"/>
                <a:ea typeface="Karla"/>
                <a:cs typeface="Karla"/>
                <a:sym typeface="Karla"/>
              </a:defRPr>
            </a:lvl4pPr>
            <a:lvl5pPr lvl="4">
              <a:spcBef>
                <a:spcPts val="360"/>
              </a:spcBef>
              <a:buClr>
                <a:srgbClr val="999999"/>
              </a:buClr>
              <a:buSzPct val="100000"/>
              <a:buFont typeface="Karla"/>
              <a:defRPr sz="1600">
                <a:solidFill>
                  <a:srgbClr val="999999"/>
                </a:solidFill>
                <a:latin typeface="Karla"/>
                <a:ea typeface="Karla"/>
                <a:cs typeface="Karla"/>
                <a:sym typeface="Karla"/>
              </a:defRPr>
            </a:lvl5pPr>
            <a:lvl6pPr lvl="5">
              <a:spcBef>
                <a:spcPts val="360"/>
              </a:spcBef>
              <a:buClr>
                <a:srgbClr val="999999"/>
              </a:buClr>
              <a:buSzPct val="100000"/>
              <a:buFont typeface="Karla"/>
              <a:defRPr sz="1600">
                <a:solidFill>
                  <a:srgbClr val="999999"/>
                </a:solidFill>
                <a:latin typeface="Karla"/>
                <a:ea typeface="Karla"/>
                <a:cs typeface="Karla"/>
                <a:sym typeface="Karla"/>
              </a:defRPr>
            </a:lvl6pPr>
            <a:lvl7pPr lvl="6">
              <a:spcBef>
                <a:spcPts val="360"/>
              </a:spcBef>
              <a:buClr>
                <a:srgbClr val="999999"/>
              </a:buClr>
              <a:buSzPct val="100000"/>
              <a:buFont typeface="Karla"/>
              <a:defRPr sz="1600">
                <a:solidFill>
                  <a:srgbClr val="999999"/>
                </a:solidFill>
                <a:latin typeface="Karla"/>
                <a:ea typeface="Karla"/>
                <a:cs typeface="Karla"/>
                <a:sym typeface="Karla"/>
              </a:defRPr>
            </a:lvl7pPr>
            <a:lvl8pPr lvl="7">
              <a:spcBef>
                <a:spcPts val="360"/>
              </a:spcBef>
              <a:buClr>
                <a:srgbClr val="999999"/>
              </a:buClr>
              <a:buSzPct val="100000"/>
              <a:buFont typeface="Karla"/>
              <a:defRPr sz="1600">
                <a:solidFill>
                  <a:srgbClr val="999999"/>
                </a:solidFill>
                <a:latin typeface="Karla"/>
                <a:ea typeface="Karla"/>
                <a:cs typeface="Karla"/>
                <a:sym typeface="Karla"/>
              </a:defRPr>
            </a:lvl8pPr>
            <a:lvl9pPr lvl="8">
              <a:spcBef>
                <a:spcPts val="360"/>
              </a:spcBef>
              <a:buClr>
                <a:srgbClr val="999999"/>
              </a:buClr>
              <a:buSzPct val="100000"/>
              <a:buFont typeface="Karla"/>
              <a:defRPr sz="1600">
                <a:solidFill>
                  <a:srgbClr val="999999"/>
                </a:solidFill>
                <a:latin typeface="Karla"/>
                <a:ea typeface="Karla"/>
                <a:cs typeface="Karla"/>
                <a:sym typeface="Karla"/>
              </a:defRPr>
            </a:lvl9pPr>
          </a:lstStyle>
          <a:p>
            <a:endParaRPr/>
          </a:p>
        </p:txBody>
      </p:sp>
    </p:spTree>
    <p:extLst>
      <p:ext uri="{BB962C8B-B14F-4D97-AF65-F5344CB8AC3E}">
        <p14:creationId xmlns:p14="http://schemas.microsoft.com/office/powerpoint/2010/main" val="6528325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govotecolorado.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cid:image001.jpg@01D3218F.D2B259A0"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 name="Shape 73" descr="state seal.png"/>
          <p:cNvPicPr preferRelativeResize="0"/>
          <p:nvPr/>
        </p:nvPicPr>
        <p:blipFill>
          <a:blip r:embed="rId3">
            <a:alphaModFix/>
          </a:blip>
          <a:stretch>
            <a:fillRect/>
          </a:stretch>
        </p:blipFill>
        <p:spPr>
          <a:xfrm>
            <a:off x="535923" y="512947"/>
            <a:ext cx="2849115" cy="2705032"/>
          </a:xfrm>
          <a:prstGeom prst="rect">
            <a:avLst/>
          </a:prstGeom>
          <a:noFill/>
          <a:ln>
            <a:noFill/>
          </a:ln>
        </p:spPr>
      </p:pic>
      <p:sp>
        <p:nvSpPr>
          <p:cNvPr id="7" name="Shape 107"/>
          <p:cNvSpPr txBox="1">
            <a:spLocks noGrp="1"/>
          </p:cNvSpPr>
          <p:nvPr>
            <p:ph type="ctrTitle" idx="4294967295"/>
          </p:nvPr>
        </p:nvSpPr>
        <p:spPr>
          <a:xfrm>
            <a:off x="535923" y="1233922"/>
            <a:ext cx="6102269" cy="4551416"/>
          </a:xfrm>
          <a:prstGeom prst="rect">
            <a:avLst/>
          </a:prstGeom>
        </p:spPr>
        <p:txBody>
          <a:bodyPr lIns="91425" tIns="91425" rIns="91425" bIns="91425" anchor="b" anchorCtr="0">
            <a:noAutofit/>
          </a:bodyPr>
          <a:lstStyle/>
          <a:p>
            <a:r>
              <a:rPr lang="en" sz="6000" dirty="0" smtClean="0">
                <a:solidFill>
                  <a:srgbClr val="333333"/>
                </a:solidFill>
              </a:rPr>
              <a:t>PROGRESSIVE</a:t>
            </a:r>
            <a:r>
              <a:rPr lang="en" sz="6000" dirty="0" smtClean="0">
                <a:solidFill>
                  <a:srgbClr val="F44336"/>
                </a:solidFill>
              </a:rPr>
              <a:t> 15</a:t>
            </a:r>
            <a:endParaRPr lang="en" sz="6000" dirty="0">
              <a:solidFill>
                <a:srgbClr val="333333"/>
              </a:solidFill>
            </a:endParaRPr>
          </a:p>
        </p:txBody>
      </p:sp>
    </p:spTree>
    <p:extLst>
      <p:ext uri="{BB962C8B-B14F-4D97-AF65-F5344CB8AC3E}">
        <p14:creationId xmlns:p14="http://schemas.microsoft.com/office/powerpoint/2010/main" val="171962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331409" y="2822158"/>
            <a:ext cx="7713979" cy="1134102"/>
          </a:xfrm>
          <a:prstGeom prst="rect">
            <a:avLst/>
          </a:prstGeom>
        </p:spPr>
        <p:txBody>
          <a:bodyPr lIns="91425" tIns="91425" rIns="91425" bIns="91425" anchor="b" anchorCtr="0">
            <a:noAutofit/>
          </a:bodyPr>
          <a:lstStyle/>
          <a:p>
            <a:r>
              <a:rPr lang="en" sz="3200" dirty="0" smtClean="0">
                <a:solidFill>
                  <a:schemeClr val="bg2">
                    <a:lumMod val="50000"/>
                  </a:schemeClr>
                </a:solidFill>
              </a:rPr>
              <a:t>PROPOSITION</a:t>
            </a:r>
            <a:r>
              <a:rPr lang="en" sz="3200" dirty="0" smtClean="0"/>
              <a:t> </a:t>
            </a:r>
            <a:r>
              <a:rPr lang="en" sz="3200" dirty="0">
                <a:solidFill>
                  <a:srgbClr val="E70000"/>
                </a:solidFill>
              </a:rPr>
              <a:t>107</a:t>
            </a:r>
            <a:r>
              <a:rPr lang="en" sz="3200" dirty="0">
                <a:solidFill>
                  <a:schemeClr val="bg2">
                    <a:lumMod val="50000"/>
                  </a:schemeClr>
                </a:solidFill>
              </a:rPr>
              <a:t>: PRESIDENTIAL PRIMARY</a:t>
            </a:r>
          </a:p>
        </p:txBody>
      </p:sp>
      <p:sp>
        <p:nvSpPr>
          <p:cNvPr id="93" name="Shape 93"/>
          <p:cNvSpPr txBox="1">
            <a:spLocks noGrp="1"/>
          </p:cNvSpPr>
          <p:nvPr>
            <p:ph type="body" idx="1"/>
          </p:nvPr>
        </p:nvSpPr>
        <p:spPr>
          <a:xfrm>
            <a:off x="1331409" y="4002297"/>
            <a:ext cx="6808544" cy="1920000"/>
          </a:xfrm>
          <a:prstGeom prst="rect">
            <a:avLst/>
          </a:prstGeom>
        </p:spPr>
        <p:txBody>
          <a:bodyPr lIns="91425" tIns="91425" rIns="91425" bIns="91425" anchor="t" anchorCtr="0">
            <a:noAutofit/>
          </a:bodyPr>
          <a:lstStyle/>
          <a:p>
            <a:pPr marL="457200" indent="-317500">
              <a:buFont typeface="Montserrat"/>
            </a:pPr>
            <a:r>
              <a:rPr lang="en" sz="2000" dirty="0">
                <a:solidFill>
                  <a:schemeClr val="bg2">
                    <a:lumMod val="50000"/>
                  </a:schemeClr>
                </a:solidFill>
                <a:latin typeface="Montserrat"/>
                <a:ea typeface="Montserrat"/>
                <a:cs typeface="Montserrat"/>
                <a:sym typeface="Montserrat"/>
              </a:rPr>
              <a:t>Restores a presidential primary to be held before the end of March in presidential election years.</a:t>
            </a:r>
          </a:p>
          <a:p>
            <a:pPr marL="139700">
              <a:buNone/>
            </a:pPr>
            <a:endParaRPr lang="en" sz="2000" dirty="0">
              <a:solidFill>
                <a:schemeClr val="bg2">
                  <a:lumMod val="50000"/>
                </a:schemeClr>
              </a:solidFill>
              <a:latin typeface="Montserrat"/>
              <a:ea typeface="Montserrat"/>
              <a:cs typeface="Montserrat"/>
              <a:sym typeface="Montserrat"/>
            </a:endParaRPr>
          </a:p>
          <a:p>
            <a:pPr marL="457200" indent="-317500">
              <a:buFont typeface="Montserrat"/>
            </a:pPr>
            <a:r>
              <a:rPr lang="en" sz="2000" dirty="0" smtClean="0">
                <a:solidFill>
                  <a:schemeClr val="bg2">
                    <a:lumMod val="50000"/>
                  </a:schemeClr>
                </a:solidFill>
                <a:latin typeface="Montserrat"/>
                <a:ea typeface="Montserrat"/>
                <a:cs typeface="Montserrat"/>
                <a:sym typeface="Montserrat"/>
              </a:rPr>
              <a:t>Unlike proposed bills, allows </a:t>
            </a:r>
            <a:r>
              <a:rPr lang="en" sz="2000" dirty="0">
                <a:solidFill>
                  <a:schemeClr val="bg2">
                    <a:lumMod val="50000"/>
                  </a:schemeClr>
                </a:solidFill>
                <a:latin typeface="Montserrat"/>
                <a:ea typeface="Montserrat"/>
                <a:cs typeface="Montserrat"/>
                <a:sym typeface="Montserrat"/>
              </a:rPr>
              <a:t>unaffliated voters to </a:t>
            </a:r>
            <a:r>
              <a:rPr lang="en" sz="2000" dirty="0" smtClean="0">
                <a:solidFill>
                  <a:schemeClr val="bg2">
                    <a:lumMod val="50000"/>
                  </a:schemeClr>
                </a:solidFill>
                <a:latin typeface="Montserrat"/>
                <a:ea typeface="Montserrat"/>
                <a:cs typeface="Montserrat"/>
                <a:sym typeface="Montserrat"/>
              </a:rPr>
              <a:t>participate </a:t>
            </a:r>
            <a:r>
              <a:rPr lang="en" sz="2000" dirty="0">
                <a:solidFill>
                  <a:schemeClr val="bg2">
                    <a:lumMod val="50000"/>
                  </a:schemeClr>
                </a:solidFill>
                <a:latin typeface="Montserrat"/>
                <a:ea typeface="Montserrat"/>
                <a:cs typeface="Montserrat"/>
                <a:sym typeface="Montserrat"/>
              </a:rPr>
              <a:t>without joining a political party</a:t>
            </a:r>
            <a:r>
              <a:rPr lang="en" sz="2000" dirty="0" smtClean="0">
                <a:solidFill>
                  <a:schemeClr val="bg2">
                    <a:lumMod val="50000"/>
                  </a:schemeClr>
                </a:solidFill>
                <a:latin typeface="Montserrat"/>
                <a:ea typeface="Montserrat"/>
                <a:cs typeface="Montserrat"/>
                <a:sym typeface="Montserrat"/>
              </a:rPr>
              <a:t>.</a:t>
            </a:r>
          </a:p>
          <a:p>
            <a:pPr marL="457200" indent="-317500">
              <a:buFont typeface="Montserrat"/>
            </a:pPr>
            <a:endParaRPr lang="en" sz="2000" dirty="0">
              <a:solidFill>
                <a:schemeClr val="bg2">
                  <a:lumMod val="50000"/>
                </a:schemeClr>
              </a:solidFill>
              <a:latin typeface="Montserrat"/>
              <a:ea typeface="Montserrat"/>
              <a:cs typeface="Montserrat"/>
              <a:sym typeface="Montserrat"/>
            </a:endParaRPr>
          </a:p>
          <a:p>
            <a:pPr marL="457200" indent="-317500">
              <a:buFont typeface="Montserrat"/>
            </a:pPr>
            <a:r>
              <a:rPr lang="en" sz="2000" dirty="0" smtClean="0">
                <a:solidFill>
                  <a:schemeClr val="bg2">
                    <a:lumMod val="50000"/>
                  </a:schemeClr>
                </a:solidFill>
                <a:latin typeface="Montserrat"/>
                <a:ea typeface="Montserrat"/>
                <a:cs typeface="Montserrat"/>
                <a:sym typeface="Montserrat"/>
              </a:rPr>
              <a:t>Delegates still chosen through caucus system, but they are bound by the primary election results.</a:t>
            </a:r>
            <a:endParaRPr lang="en" sz="2000" dirty="0">
              <a:solidFill>
                <a:schemeClr val="bg2">
                  <a:lumMod val="50000"/>
                </a:schemeClr>
              </a:solidFill>
              <a:latin typeface="Montserrat"/>
              <a:ea typeface="Montserrat"/>
              <a:cs typeface="Montserrat"/>
              <a:sym typeface="Montserrat"/>
            </a:endParaRPr>
          </a:p>
        </p:txBody>
      </p:sp>
      <p:grpSp>
        <p:nvGrpSpPr>
          <p:cNvPr id="12" name="Shape 463"/>
          <p:cNvGrpSpPr/>
          <p:nvPr/>
        </p:nvGrpSpPr>
        <p:grpSpPr>
          <a:xfrm>
            <a:off x="1331409" y="1443692"/>
            <a:ext cx="809909" cy="1011930"/>
            <a:chOff x="596350" y="929175"/>
            <a:chExt cx="407950" cy="497475"/>
          </a:xfrm>
        </p:grpSpPr>
        <p:sp>
          <p:nvSpPr>
            <p:cNvPr id="13"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523462" y="1538185"/>
            <a:ext cx="4892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107</a:t>
            </a:r>
          </a:p>
        </p:txBody>
      </p:sp>
      <p:sp>
        <p:nvSpPr>
          <p:cNvPr id="20" name="Oval 19"/>
          <p:cNvSpPr/>
          <p:nvPr/>
        </p:nvSpPr>
        <p:spPr>
          <a:xfrm rot="1306694">
            <a:off x="3159116" y="490346"/>
            <a:ext cx="2249456" cy="2223388"/>
          </a:xfrm>
          <a:prstGeom prst="ellipse">
            <a:avLst/>
          </a:prstGeom>
          <a:blipFill dpi="0" rotWithShape="1">
            <a:blip r:embed="rId3" cstate="print">
              <a:extLst>
                <a:ext uri="{28A0092B-C50C-407E-A947-70E740481C1C}">
                  <a14:useLocalDpi xmlns:a14="http://schemas.microsoft.com/office/drawing/2010/main" val="0"/>
                </a:ext>
              </a:extLst>
            </a:blip>
            <a:srcRect/>
            <a:stretch>
              <a:fillRect l="-8863" t="-15254" r="-8863" b="-7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1"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14596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43" y="2782242"/>
            <a:ext cx="7104992" cy="546000"/>
          </a:xfrm>
        </p:spPr>
        <p:txBody>
          <a:bodyPr/>
          <a:lstStyle/>
          <a:p>
            <a:r>
              <a:rPr lang="en-US" sz="3200" dirty="0" smtClean="0">
                <a:solidFill>
                  <a:schemeClr val="bg2">
                    <a:lumMod val="50000"/>
                  </a:schemeClr>
                </a:solidFill>
              </a:rPr>
              <a:t>PROPOSITION</a:t>
            </a:r>
            <a:r>
              <a:rPr lang="en-US" sz="3200" dirty="0" smtClean="0"/>
              <a:t> </a:t>
            </a:r>
            <a:r>
              <a:rPr lang="en-US" sz="3200" dirty="0" smtClean="0">
                <a:solidFill>
                  <a:srgbClr val="E70000"/>
                </a:solidFill>
              </a:rPr>
              <a:t>107 – SB 17-305</a:t>
            </a:r>
            <a:endParaRPr lang="en-US" sz="3200" dirty="0">
              <a:solidFill>
                <a:srgbClr val="E70000"/>
              </a:solidFill>
            </a:endParaRPr>
          </a:p>
        </p:txBody>
      </p:sp>
      <p:sp>
        <p:nvSpPr>
          <p:cNvPr id="5" name="Text Placeholder 4"/>
          <p:cNvSpPr>
            <a:spLocks noGrp="1"/>
          </p:cNvSpPr>
          <p:nvPr>
            <p:ph type="body" idx="1"/>
          </p:nvPr>
        </p:nvSpPr>
        <p:spPr>
          <a:xfrm>
            <a:off x="933072" y="3394667"/>
            <a:ext cx="8157139" cy="3244500"/>
          </a:xfrm>
        </p:spPr>
        <p:txBody>
          <a:bodyPr/>
          <a:lstStyle/>
          <a:p>
            <a:pPr>
              <a:buNone/>
            </a:pPr>
            <a:r>
              <a:rPr lang="en-US" sz="2400" b="1" dirty="0" smtClean="0">
                <a:solidFill>
                  <a:srgbClr val="00CC00"/>
                </a:solidFill>
              </a:rPr>
              <a:t>Clarified Requirements of 107 and 108</a:t>
            </a:r>
          </a:p>
          <a:p>
            <a:pPr>
              <a:buNone/>
            </a:pPr>
            <a:endParaRPr lang="en-US" sz="1800" b="1" dirty="0" smtClean="0"/>
          </a:p>
          <a:p>
            <a:pPr marL="285750" indent="-285750"/>
            <a:r>
              <a:rPr lang="en-US" sz="2800" dirty="0" smtClean="0">
                <a:solidFill>
                  <a:schemeClr val="bg2">
                    <a:lumMod val="50000"/>
                  </a:schemeClr>
                </a:solidFill>
              </a:rPr>
              <a:t>Unaffiliated voters will receive all major parties’ ballots</a:t>
            </a:r>
          </a:p>
          <a:p>
            <a:pPr>
              <a:buNone/>
            </a:pPr>
            <a:endParaRPr lang="en-US" sz="2800" dirty="0" smtClean="0">
              <a:solidFill>
                <a:schemeClr val="bg2">
                  <a:lumMod val="50000"/>
                </a:schemeClr>
              </a:solidFill>
            </a:endParaRPr>
          </a:p>
          <a:p>
            <a:pPr marL="285750" indent="-285750"/>
            <a:r>
              <a:rPr lang="en-US" sz="2800" dirty="0" smtClean="0">
                <a:solidFill>
                  <a:schemeClr val="bg2">
                    <a:lumMod val="50000"/>
                  </a:schemeClr>
                </a:solidFill>
              </a:rPr>
              <a:t>Based on push from Secretary of State, counties fully reimbursed for reasonable costs of presidential primary.</a:t>
            </a:r>
            <a:endParaRPr lang="en-US" sz="2800" dirty="0">
              <a:solidFill>
                <a:schemeClr val="bg2">
                  <a:lumMod val="50000"/>
                </a:schemeClr>
              </a:solidFill>
            </a:endParaRPr>
          </a:p>
        </p:txBody>
      </p:sp>
      <p:grpSp>
        <p:nvGrpSpPr>
          <p:cNvPr id="8" name="Shape 463"/>
          <p:cNvGrpSpPr/>
          <p:nvPr/>
        </p:nvGrpSpPr>
        <p:grpSpPr>
          <a:xfrm>
            <a:off x="1115644" y="1179692"/>
            <a:ext cx="809909" cy="1011930"/>
            <a:chOff x="596350" y="929175"/>
            <a:chExt cx="407950" cy="497475"/>
          </a:xfrm>
        </p:grpSpPr>
        <p:sp>
          <p:nvSpPr>
            <p:cNvPr id="9"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7" name="Rectangle 16"/>
          <p:cNvSpPr/>
          <p:nvPr/>
        </p:nvSpPr>
        <p:spPr>
          <a:xfrm>
            <a:off x="1309579" y="1256519"/>
            <a:ext cx="4892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107</a:t>
            </a:r>
          </a:p>
        </p:txBody>
      </p:sp>
      <p:sp>
        <p:nvSpPr>
          <p:cNvPr id="16" name="Oval 15"/>
          <p:cNvSpPr/>
          <p:nvPr/>
        </p:nvSpPr>
        <p:spPr>
          <a:xfrm rot="1306694">
            <a:off x="2940701" y="201696"/>
            <a:ext cx="2249456" cy="2223388"/>
          </a:xfrm>
          <a:prstGeom prst="ellipse">
            <a:avLst/>
          </a:prstGeom>
          <a:blipFill dpi="0" rotWithShape="1">
            <a:blip r:embed="rId2" cstate="print">
              <a:extLst>
                <a:ext uri="{28A0092B-C50C-407E-A947-70E740481C1C}">
                  <a14:useLocalDpi xmlns:a14="http://schemas.microsoft.com/office/drawing/2010/main" val="0"/>
                </a:ext>
              </a:extLst>
            </a:blip>
            <a:srcRect/>
            <a:stretch>
              <a:fillRect l="-8863" t="-15254" r="-8863" b="-7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8"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
        <p:nvSpPr>
          <p:cNvPr id="2" name="Text Placeholder 1"/>
          <p:cNvSpPr>
            <a:spLocks noGrp="1"/>
          </p:cNvSpPr>
          <p:nvPr>
            <p:ph type="body" idx="2"/>
          </p:nvPr>
        </p:nvSpPr>
        <p:spPr/>
        <p:txBody>
          <a:bodyPr/>
          <a:lstStyle/>
          <a:p>
            <a:r>
              <a:rPr lang="en-US" dirty="0" smtClean="0"/>
              <a:t>.</a:t>
            </a:r>
            <a:endParaRPr lang="en-US" dirty="0"/>
          </a:p>
        </p:txBody>
      </p:sp>
    </p:spTree>
    <p:extLst>
      <p:ext uri="{BB962C8B-B14F-4D97-AF65-F5344CB8AC3E}">
        <p14:creationId xmlns:p14="http://schemas.microsoft.com/office/powerpoint/2010/main" val="4118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ctrTitle" idx="4294967295"/>
          </p:nvPr>
        </p:nvSpPr>
        <p:spPr>
          <a:xfrm>
            <a:off x="1135264" y="3773529"/>
            <a:ext cx="7449935" cy="1280100"/>
          </a:xfrm>
          <a:prstGeom prst="rect">
            <a:avLst/>
          </a:prstGeom>
        </p:spPr>
        <p:txBody>
          <a:bodyPr lIns="91425" tIns="91425" rIns="91425" bIns="91425" anchor="b" anchorCtr="0">
            <a:noAutofit/>
          </a:bodyPr>
          <a:lstStyle/>
          <a:p>
            <a:r>
              <a:rPr lang="en" sz="6000" dirty="0">
                <a:solidFill>
                  <a:schemeClr val="bg2">
                    <a:lumMod val="50000"/>
                  </a:schemeClr>
                </a:solidFill>
              </a:rPr>
              <a:t>PROPOSITION</a:t>
            </a:r>
            <a:r>
              <a:rPr lang="en" sz="6000" dirty="0"/>
              <a:t> </a:t>
            </a:r>
            <a:r>
              <a:rPr lang="en" sz="6000" dirty="0">
                <a:solidFill>
                  <a:srgbClr val="F44336"/>
                </a:solidFill>
              </a:rPr>
              <a:t>108</a:t>
            </a:r>
          </a:p>
        </p:txBody>
      </p:sp>
      <p:sp>
        <p:nvSpPr>
          <p:cNvPr id="108" name="Shape 108"/>
          <p:cNvSpPr txBox="1">
            <a:spLocks noGrp="1"/>
          </p:cNvSpPr>
          <p:nvPr>
            <p:ph type="subTitle" idx="4294967295"/>
          </p:nvPr>
        </p:nvSpPr>
        <p:spPr>
          <a:xfrm>
            <a:off x="1135265" y="4909464"/>
            <a:ext cx="5251500" cy="1046400"/>
          </a:xfrm>
          <a:prstGeom prst="rect">
            <a:avLst/>
          </a:prstGeom>
        </p:spPr>
        <p:txBody>
          <a:bodyPr lIns="91425" tIns="91425" rIns="91425" bIns="91425" anchor="t" anchorCtr="0">
            <a:noAutofit/>
          </a:bodyPr>
          <a:lstStyle/>
          <a:p>
            <a:pPr>
              <a:spcBef>
                <a:spcPts val="0"/>
              </a:spcBef>
              <a:buNone/>
            </a:pPr>
            <a:r>
              <a:rPr lang="en" sz="2800" dirty="0" smtClean="0">
                <a:solidFill>
                  <a:schemeClr val="bg2">
                    <a:lumMod val="50000"/>
                  </a:schemeClr>
                </a:solidFill>
              </a:rPr>
              <a:t>Primary Elections</a:t>
            </a:r>
          </a:p>
        </p:txBody>
      </p:sp>
      <p:grpSp>
        <p:nvGrpSpPr>
          <p:cNvPr id="14" name="Shape 463"/>
          <p:cNvGrpSpPr/>
          <p:nvPr/>
        </p:nvGrpSpPr>
        <p:grpSpPr>
          <a:xfrm>
            <a:off x="1135265" y="1871581"/>
            <a:ext cx="1109749" cy="1537127"/>
            <a:chOff x="596350" y="929175"/>
            <a:chExt cx="407950" cy="497475"/>
          </a:xfrm>
          <a:solidFill>
            <a:schemeClr val="bg1">
              <a:lumMod val="65000"/>
            </a:schemeClr>
          </a:solidFill>
        </p:grpSpPr>
        <p:sp>
          <p:nvSpPr>
            <p:cNvPr id="15"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6"/>
            <p:cNvSpPr/>
            <p:nvPr/>
          </p:nvSpPr>
          <p:spPr>
            <a:xfrm>
              <a:off x="688900" y="1256150"/>
              <a:ext cx="133975" cy="25"/>
            </a:xfrm>
            <a:custGeom>
              <a:avLst/>
              <a:gdLst/>
              <a:ahLst/>
              <a:cxnLst/>
              <a:rect l="0" t="0" r="0" b="0"/>
              <a:pathLst>
                <a:path w="5359" h="1" fill="none" extrusionOk="0">
                  <a:moveTo>
                    <a:pt x="5358" y="0"/>
                  </a:moveTo>
                  <a:lnTo>
                    <a:pt x="0" y="0"/>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7"/>
            <p:cNvSpPr/>
            <p:nvPr/>
          </p:nvSpPr>
          <p:spPr>
            <a:xfrm>
              <a:off x="688900" y="1201350"/>
              <a:ext cx="255750" cy="25"/>
            </a:xfrm>
            <a:custGeom>
              <a:avLst/>
              <a:gdLst/>
              <a:ahLst/>
              <a:cxnLst/>
              <a:rect l="0" t="0" r="0" b="0"/>
              <a:pathLst>
                <a:path w="10230" h="1" fill="none" extrusionOk="0">
                  <a:moveTo>
                    <a:pt x="10229" y="1"/>
                  </a:moveTo>
                  <a:lnTo>
                    <a:pt x="0" y="1"/>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68"/>
            <p:cNvSpPr/>
            <p:nvPr/>
          </p:nvSpPr>
          <p:spPr>
            <a:xfrm>
              <a:off x="688900" y="1145950"/>
              <a:ext cx="255750" cy="25"/>
            </a:xfrm>
            <a:custGeom>
              <a:avLst/>
              <a:gdLst/>
              <a:ahLst/>
              <a:cxnLst/>
              <a:rect l="0" t="0" r="0" b="0"/>
              <a:pathLst>
                <a:path w="10230" h="1" fill="none" extrusionOk="0">
                  <a:moveTo>
                    <a:pt x="10229" y="0"/>
                  </a:moveTo>
                  <a:lnTo>
                    <a:pt x="0" y="0"/>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Shape 469"/>
            <p:cNvSpPr/>
            <p:nvPr/>
          </p:nvSpPr>
          <p:spPr>
            <a:xfrm>
              <a:off x="688900" y="1090525"/>
              <a:ext cx="255750" cy="25"/>
            </a:xfrm>
            <a:custGeom>
              <a:avLst/>
              <a:gdLst/>
              <a:ahLst/>
              <a:cxnLst/>
              <a:rect l="0" t="0" r="0" b="0"/>
              <a:pathLst>
                <a:path w="10230" h="1" fill="none" extrusionOk="0">
                  <a:moveTo>
                    <a:pt x="10229" y="1"/>
                  </a:moveTo>
                  <a:lnTo>
                    <a:pt x="0" y="1"/>
                  </a:lnTo>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grp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TextBox 1"/>
          <p:cNvSpPr txBox="1"/>
          <p:nvPr/>
        </p:nvSpPr>
        <p:spPr>
          <a:xfrm>
            <a:off x="1461846" y="2095605"/>
            <a:ext cx="4924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22" name="Picture 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pic>
        <p:nvPicPr>
          <p:cNvPr id="23" name="Picture 2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1745" y="1576705"/>
            <a:ext cx="2347436" cy="2097068"/>
          </a:xfrm>
          <a:prstGeom prst="rect">
            <a:avLst/>
          </a:prstGeom>
        </p:spPr>
      </p:pic>
      <p:pic>
        <p:nvPicPr>
          <p:cNvPr id="24" name="Shape 73" descr="state seal.png"/>
          <p:cNvPicPr preferRelativeResize="0"/>
          <p:nvPr/>
        </p:nvPicPr>
        <p:blipFill>
          <a:blip r:embed="rId5">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28030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43150" y="2430713"/>
            <a:ext cx="7627462" cy="880214"/>
          </a:xfrm>
          <a:prstGeom prst="rect">
            <a:avLst/>
          </a:prstGeom>
        </p:spPr>
        <p:txBody>
          <a:bodyPr lIns="91425" tIns="91425" rIns="91425" bIns="91425" anchor="b" anchorCtr="0">
            <a:noAutofit/>
          </a:bodyPr>
          <a:lstStyle/>
          <a:p>
            <a:r>
              <a:rPr lang="en" sz="2800" dirty="0">
                <a:solidFill>
                  <a:schemeClr val="bg2">
                    <a:lumMod val="50000"/>
                  </a:schemeClr>
                </a:solidFill>
              </a:rPr>
              <a:t>PROPOSTION</a:t>
            </a:r>
            <a:r>
              <a:rPr lang="en" sz="2800" dirty="0"/>
              <a:t> </a:t>
            </a:r>
            <a:r>
              <a:rPr lang="en" sz="2800" dirty="0">
                <a:solidFill>
                  <a:srgbClr val="E70000"/>
                </a:solidFill>
              </a:rPr>
              <a:t>108</a:t>
            </a:r>
            <a:r>
              <a:rPr lang="en" sz="2800" dirty="0">
                <a:solidFill>
                  <a:schemeClr val="bg2">
                    <a:lumMod val="50000"/>
                  </a:schemeClr>
                </a:solidFill>
              </a:rPr>
              <a:t>: PRIMARY ELECTIONS</a:t>
            </a:r>
          </a:p>
        </p:txBody>
      </p:sp>
      <p:sp>
        <p:nvSpPr>
          <p:cNvPr id="93" name="Shape 93"/>
          <p:cNvSpPr txBox="1">
            <a:spLocks noGrp="1"/>
          </p:cNvSpPr>
          <p:nvPr>
            <p:ph type="body" idx="1"/>
          </p:nvPr>
        </p:nvSpPr>
        <p:spPr>
          <a:xfrm>
            <a:off x="1143149" y="3358614"/>
            <a:ext cx="6996803" cy="3194586"/>
          </a:xfrm>
          <a:prstGeom prst="rect">
            <a:avLst/>
          </a:prstGeom>
        </p:spPr>
        <p:txBody>
          <a:bodyPr lIns="91425" tIns="91425" rIns="91425" bIns="91425" anchor="t" anchorCtr="0">
            <a:noAutofit/>
          </a:bodyPr>
          <a:lstStyle/>
          <a:p>
            <a:pPr marL="457200" indent="-317500">
              <a:buFont typeface="Montserrat"/>
            </a:pPr>
            <a:r>
              <a:rPr lang="en-US" sz="2400" dirty="0">
                <a:solidFill>
                  <a:schemeClr val="bg2">
                    <a:lumMod val="50000"/>
                  </a:schemeClr>
                </a:solidFill>
                <a:latin typeface="Montserrat"/>
                <a:ea typeface="Montserrat"/>
                <a:cs typeface="Montserrat"/>
                <a:sym typeface="Montserrat"/>
              </a:rPr>
              <a:t>Pre-existing law permitted unaffiliated voters to affiliate and vote at any point</a:t>
            </a:r>
            <a:r>
              <a:rPr lang="en-US" sz="2400" dirty="0" smtClean="0">
                <a:solidFill>
                  <a:schemeClr val="bg2">
                    <a:lumMod val="50000"/>
                  </a:schemeClr>
                </a:solidFill>
                <a:latin typeface="Montserrat"/>
                <a:ea typeface="Montserrat"/>
                <a:cs typeface="Montserrat"/>
                <a:sym typeface="Montserrat"/>
              </a:rPr>
              <a:t>.</a:t>
            </a:r>
          </a:p>
          <a:p>
            <a:pPr marL="139700">
              <a:buNone/>
            </a:pPr>
            <a:endParaRPr lang="en-US" sz="2400" dirty="0">
              <a:solidFill>
                <a:schemeClr val="bg2">
                  <a:lumMod val="50000"/>
                </a:schemeClr>
              </a:solidFill>
              <a:latin typeface="Montserrat"/>
              <a:ea typeface="Montserrat"/>
              <a:cs typeface="Montserrat"/>
              <a:sym typeface="Montserrat"/>
            </a:endParaRPr>
          </a:p>
          <a:p>
            <a:pPr marL="457200" indent="-317500">
              <a:buFont typeface="Montserrat"/>
            </a:pPr>
            <a:r>
              <a:rPr lang="en-US" sz="2400" dirty="0">
                <a:solidFill>
                  <a:schemeClr val="bg2">
                    <a:lumMod val="50000"/>
                  </a:schemeClr>
                </a:solidFill>
                <a:latin typeface="Montserrat"/>
                <a:ea typeface="Montserrat"/>
                <a:cs typeface="Montserrat"/>
                <a:sym typeface="Montserrat"/>
              </a:rPr>
              <a:t>New </a:t>
            </a:r>
            <a:r>
              <a:rPr lang="en-US" sz="2400" dirty="0" smtClean="0">
                <a:solidFill>
                  <a:schemeClr val="bg2">
                    <a:lumMod val="50000"/>
                  </a:schemeClr>
                </a:solidFill>
                <a:latin typeface="Montserrat"/>
                <a:ea typeface="Montserrat"/>
                <a:cs typeface="Montserrat"/>
                <a:sym typeface="Montserrat"/>
              </a:rPr>
              <a:t>initiated law </a:t>
            </a:r>
            <a:r>
              <a:rPr lang="en-US" sz="2400" dirty="0">
                <a:solidFill>
                  <a:schemeClr val="bg2">
                    <a:lumMod val="50000"/>
                  </a:schemeClr>
                </a:solidFill>
                <a:latin typeface="Montserrat"/>
                <a:ea typeface="Montserrat"/>
                <a:cs typeface="Montserrat"/>
                <a:sym typeface="Montserrat"/>
              </a:rPr>
              <a:t>allows unaffiliated voters to participate in primary elections without affiliating.</a:t>
            </a:r>
          </a:p>
          <a:p>
            <a:pPr marL="139700">
              <a:buNone/>
            </a:pPr>
            <a:endParaRPr lang="en" sz="2400" dirty="0">
              <a:solidFill>
                <a:schemeClr val="bg2">
                  <a:lumMod val="50000"/>
                </a:schemeClr>
              </a:solidFill>
              <a:latin typeface="Montserrat"/>
              <a:ea typeface="Montserrat"/>
              <a:cs typeface="Montserrat"/>
              <a:sym typeface="Montserrat"/>
            </a:endParaRPr>
          </a:p>
        </p:txBody>
      </p:sp>
      <p:grpSp>
        <p:nvGrpSpPr>
          <p:cNvPr id="12" name="Shape 463"/>
          <p:cNvGrpSpPr/>
          <p:nvPr/>
        </p:nvGrpSpPr>
        <p:grpSpPr>
          <a:xfrm>
            <a:off x="1277621" y="858830"/>
            <a:ext cx="809909" cy="1011930"/>
            <a:chOff x="596350" y="929175"/>
            <a:chExt cx="407950" cy="497475"/>
          </a:xfrm>
        </p:grpSpPr>
        <p:sp>
          <p:nvSpPr>
            <p:cNvPr id="13"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461361" y="944315"/>
            <a:ext cx="49725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951" y="441914"/>
            <a:ext cx="2172861" cy="1941112"/>
          </a:xfrm>
          <a:prstGeom prst="rect">
            <a:avLst/>
          </a:prstGeom>
        </p:spPr>
      </p:pic>
      <p:pic>
        <p:nvPicPr>
          <p:cNvPr id="20"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spTree>
    <p:extLst>
      <p:ext uri="{BB962C8B-B14F-4D97-AF65-F5344CB8AC3E}">
        <p14:creationId xmlns:p14="http://schemas.microsoft.com/office/powerpoint/2010/main" val="285862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208" y="2473344"/>
            <a:ext cx="4801500" cy="546000"/>
          </a:xfrm>
        </p:spPr>
        <p:txBody>
          <a:bodyPr/>
          <a:lstStyle/>
          <a:p>
            <a:r>
              <a:rPr lang="en-US" sz="3200" dirty="0">
                <a:solidFill>
                  <a:schemeClr val="bg2">
                    <a:lumMod val="50000"/>
                  </a:schemeClr>
                </a:solidFill>
              </a:rPr>
              <a:t>PROPOSTION</a:t>
            </a:r>
            <a:r>
              <a:rPr lang="en-US" sz="3200" dirty="0"/>
              <a:t> </a:t>
            </a:r>
            <a:r>
              <a:rPr lang="en-US" sz="3200" dirty="0">
                <a:solidFill>
                  <a:srgbClr val="E70000"/>
                </a:solidFill>
              </a:rPr>
              <a:t>108</a:t>
            </a:r>
          </a:p>
        </p:txBody>
      </p:sp>
      <p:sp>
        <p:nvSpPr>
          <p:cNvPr id="5" name="Text Placeholder 4"/>
          <p:cNvSpPr>
            <a:spLocks noGrp="1"/>
          </p:cNvSpPr>
          <p:nvPr>
            <p:ph type="body" idx="1"/>
          </p:nvPr>
        </p:nvSpPr>
        <p:spPr>
          <a:xfrm>
            <a:off x="685208" y="3139473"/>
            <a:ext cx="3680604" cy="3244500"/>
          </a:xfrm>
        </p:spPr>
        <p:txBody>
          <a:bodyPr/>
          <a:lstStyle/>
          <a:p>
            <a:pPr>
              <a:buNone/>
            </a:pPr>
            <a:r>
              <a:rPr lang="en-US" b="1" dirty="0" smtClean="0">
                <a:solidFill>
                  <a:srgbClr val="00CC00"/>
                </a:solidFill>
              </a:rPr>
              <a:t>Proponents’ Arguments</a:t>
            </a:r>
          </a:p>
          <a:p>
            <a:pPr>
              <a:buNone/>
            </a:pPr>
            <a:endParaRPr lang="en-US" b="1" dirty="0" smtClean="0"/>
          </a:p>
          <a:p>
            <a:pPr marL="285750" indent="-285750"/>
            <a:r>
              <a:rPr lang="en-US" dirty="0">
                <a:solidFill>
                  <a:schemeClr val="bg2">
                    <a:lumMod val="50000"/>
                  </a:schemeClr>
                </a:solidFill>
              </a:rPr>
              <a:t>Gives unaffiliated voters, who make up more than one third of the Colorado </a:t>
            </a:r>
            <a:r>
              <a:rPr lang="en-US" dirty="0" smtClean="0">
                <a:solidFill>
                  <a:schemeClr val="bg2">
                    <a:lumMod val="50000"/>
                  </a:schemeClr>
                </a:solidFill>
              </a:rPr>
              <a:t>registered voters, </a:t>
            </a:r>
            <a:r>
              <a:rPr lang="en-US" dirty="0">
                <a:solidFill>
                  <a:schemeClr val="bg2">
                    <a:lumMod val="50000"/>
                  </a:schemeClr>
                </a:solidFill>
              </a:rPr>
              <a:t>the opportunity to vote in publicly financed primary </a:t>
            </a:r>
            <a:r>
              <a:rPr lang="en-US" dirty="0" smtClean="0">
                <a:solidFill>
                  <a:schemeClr val="bg2">
                    <a:lumMod val="50000"/>
                  </a:schemeClr>
                </a:solidFill>
              </a:rPr>
              <a:t>elections.</a:t>
            </a:r>
          </a:p>
          <a:p>
            <a:pPr marL="285750" indent="-285750"/>
            <a:r>
              <a:rPr lang="en-US" dirty="0" smtClean="0">
                <a:solidFill>
                  <a:schemeClr val="bg2">
                    <a:lumMod val="50000"/>
                  </a:schemeClr>
                </a:solidFill>
              </a:rPr>
              <a:t>May increase likelihood of more moderate candidates prevailing – if primary is not cancelled.</a:t>
            </a:r>
            <a:endParaRPr lang="en-US" dirty="0">
              <a:solidFill>
                <a:schemeClr val="bg2">
                  <a:lumMod val="50000"/>
                </a:schemeClr>
              </a:solidFill>
            </a:endParaRPr>
          </a:p>
        </p:txBody>
      </p:sp>
      <p:sp>
        <p:nvSpPr>
          <p:cNvPr id="6" name="Text Placeholder 5"/>
          <p:cNvSpPr>
            <a:spLocks noGrp="1"/>
          </p:cNvSpPr>
          <p:nvPr>
            <p:ph type="body" idx="2"/>
          </p:nvPr>
        </p:nvSpPr>
        <p:spPr>
          <a:xfrm>
            <a:off x="4581463" y="3139473"/>
            <a:ext cx="3926030" cy="3244500"/>
          </a:xfrm>
        </p:spPr>
        <p:txBody>
          <a:bodyPr/>
          <a:lstStyle/>
          <a:p>
            <a:pPr>
              <a:buNone/>
            </a:pPr>
            <a:r>
              <a:rPr lang="en-US" b="1" dirty="0" smtClean="0">
                <a:solidFill>
                  <a:srgbClr val="FFC000"/>
                </a:solidFill>
              </a:rPr>
              <a:t>Con</a:t>
            </a:r>
          </a:p>
          <a:p>
            <a:pPr>
              <a:buNone/>
            </a:pPr>
            <a:endParaRPr lang="en-US" b="1" dirty="0" smtClean="0"/>
          </a:p>
          <a:p>
            <a:pPr marL="285750" indent="-285750"/>
            <a:r>
              <a:rPr lang="en-US" dirty="0" smtClean="0">
                <a:solidFill>
                  <a:schemeClr val="bg2">
                    <a:lumMod val="50000"/>
                  </a:schemeClr>
                </a:solidFill>
              </a:rPr>
              <a:t>Dramatically increases cost of campaigns without increase in limits.</a:t>
            </a:r>
          </a:p>
          <a:p>
            <a:pPr marL="285750" indent="-285750"/>
            <a:r>
              <a:rPr lang="en-US" dirty="0" smtClean="0">
                <a:solidFill>
                  <a:schemeClr val="bg2">
                    <a:lumMod val="50000"/>
                  </a:schemeClr>
                </a:solidFill>
              </a:rPr>
              <a:t>Increases influence of unaccountable advocacy groups.</a:t>
            </a:r>
          </a:p>
          <a:p>
            <a:pPr marL="285750" indent="-285750"/>
            <a:r>
              <a:rPr lang="en-US" dirty="0" smtClean="0">
                <a:solidFill>
                  <a:schemeClr val="bg2">
                    <a:lumMod val="50000"/>
                  </a:schemeClr>
                </a:solidFill>
              </a:rPr>
              <a:t>Creates voter confusion and causes ballots to be disqualified if a voter votes in both parties’ contests.</a:t>
            </a:r>
          </a:p>
          <a:p>
            <a:pPr marL="285750" indent="-285750"/>
            <a:r>
              <a:rPr lang="en-US" dirty="0" smtClean="0">
                <a:solidFill>
                  <a:schemeClr val="bg2">
                    <a:lumMod val="50000"/>
                  </a:schemeClr>
                </a:solidFill>
              </a:rPr>
              <a:t>Increases </a:t>
            </a:r>
            <a:r>
              <a:rPr lang="en-US" dirty="0">
                <a:solidFill>
                  <a:schemeClr val="bg2">
                    <a:lumMod val="50000"/>
                  </a:schemeClr>
                </a:solidFill>
              </a:rPr>
              <a:t>administrative and financial burden for </a:t>
            </a:r>
            <a:r>
              <a:rPr lang="en-US" dirty="0" smtClean="0">
                <a:solidFill>
                  <a:schemeClr val="bg2">
                    <a:lumMod val="50000"/>
                  </a:schemeClr>
                </a:solidFill>
              </a:rPr>
              <a:t>counties.</a:t>
            </a:r>
          </a:p>
          <a:p>
            <a:pPr marL="285750" indent="-285750"/>
            <a:endParaRPr lang="en-US" dirty="0">
              <a:solidFill>
                <a:schemeClr val="bg2"/>
              </a:solidFill>
            </a:endParaRPr>
          </a:p>
        </p:txBody>
      </p:sp>
      <p:grpSp>
        <p:nvGrpSpPr>
          <p:cNvPr id="8" name="Shape 463"/>
          <p:cNvGrpSpPr/>
          <p:nvPr/>
        </p:nvGrpSpPr>
        <p:grpSpPr>
          <a:xfrm>
            <a:off x="1047190" y="592200"/>
            <a:ext cx="809909" cy="1011930"/>
            <a:chOff x="596350" y="929175"/>
            <a:chExt cx="407950" cy="497475"/>
          </a:xfrm>
        </p:grpSpPr>
        <p:sp>
          <p:nvSpPr>
            <p:cNvPr id="9"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248286" y="663096"/>
            <a:ext cx="49725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7099" y="152400"/>
            <a:ext cx="2172861" cy="1941112"/>
          </a:xfrm>
          <a:prstGeom prst="rect">
            <a:avLst/>
          </a:prstGeom>
        </p:spPr>
      </p:pic>
      <p:pic>
        <p:nvPicPr>
          <p:cNvPr id="17"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spTree>
    <p:extLst>
      <p:ext uri="{BB962C8B-B14F-4D97-AF65-F5344CB8AC3E}">
        <p14:creationId xmlns:p14="http://schemas.microsoft.com/office/powerpoint/2010/main" val="24259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43150" y="2430713"/>
            <a:ext cx="7627462" cy="880214"/>
          </a:xfrm>
          <a:prstGeom prst="rect">
            <a:avLst/>
          </a:prstGeom>
        </p:spPr>
        <p:txBody>
          <a:bodyPr lIns="91425" tIns="91425" rIns="91425" bIns="91425" anchor="b" anchorCtr="0">
            <a:noAutofit/>
          </a:bodyPr>
          <a:lstStyle/>
          <a:p>
            <a:r>
              <a:rPr lang="en" sz="2800" dirty="0">
                <a:solidFill>
                  <a:schemeClr val="bg2">
                    <a:lumMod val="50000"/>
                  </a:schemeClr>
                </a:solidFill>
              </a:rPr>
              <a:t>PROPOSTION</a:t>
            </a:r>
            <a:r>
              <a:rPr lang="en" sz="2800" dirty="0"/>
              <a:t> </a:t>
            </a:r>
            <a:r>
              <a:rPr lang="en" sz="2800" dirty="0">
                <a:solidFill>
                  <a:srgbClr val="E70000"/>
                </a:solidFill>
              </a:rPr>
              <a:t>108</a:t>
            </a:r>
            <a:r>
              <a:rPr lang="en" sz="2800" dirty="0">
                <a:solidFill>
                  <a:schemeClr val="bg2">
                    <a:lumMod val="50000"/>
                  </a:schemeClr>
                </a:solidFill>
              </a:rPr>
              <a:t>: PRIMARY ELECTIONS</a:t>
            </a:r>
          </a:p>
        </p:txBody>
      </p:sp>
      <p:sp>
        <p:nvSpPr>
          <p:cNvPr id="93" name="Shape 93"/>
          <p:cNvSpPr txBox="1">
            <a:spLocks noGrp="1"/>
          </p:cNvSpPr>
          <p:nvPr>
            <p:ph type="body" idx="1"/>
          </p:nvPr>
        </p:nvSpPr>
        <p:spPr>
          <a:xfrm>
            <a:off x="1143149" y="3358614"/>
            <a:ext cx="8458051" cy="3194586"/>
          </a:xfrm>
          <a:prstGeom prst="rect">
            <a:avLst/>
          </a:prstGeom>
        </p:spPr>
        <p:txBody>
          <a:bodyPr lIns="91425" tIns="91425" rIns="91425" bIns="91425" anchor="t" anchorCtr="0">
            <a:noAutofit/>
          </a:bodyPr>
          <a:lstStyle/>
          <a:p>
            <a:pPr marL="457200" indent="-317500">
              <a:buFont typeface="Montserrat"/>
            </a:pPr>
            <a:r>
              <a:rPr lang="en-US" sz="2400" dirty="0" smtClean="0">
                <a:solidFill>
                  <a:schemeClr val="bg2">
                    <a:lumMod val="50000"/>
                  </a:schemeClr>
                </a:solidFill>
                <a:latin typeface="Montserrat"/>
                <a:ea typeface="Montserrat"/>
                <a:cs typeface="Montserrat"/>
                <a:sym typeface="Montserrat"/>
              </a:rPr>
              <a:t>Affiliated voters will receive the ballot for the party with which they are affiliated.</a:t>
            </a: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Unaffiliated voters may select in advance a party’s primary ballot they wish to receive.</a:t>
            </a: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If no selection is made, unaffiliated voter will receive both parties’ ballots but may only vote in one party’s primary.</a:t>
            </a: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All voters still may vote for whomever they wish in November.</a:t>
            </a:r>
            <a:endParaRPr lang="en-US" sz="2400" dirty="0">
              <a:solidFill>
                <a:schemeClr val="bg2">
                  <a:lumMod val="50000"/>
                </a:schemeClr>
              </a:solidFill>
              <a:latin typeface="Montserrat"/>
              <a:ea typeface="Montserrat"/>
              <a:cs typeface="Montserrat"/>
              <a:sym typeface="Montserrat"/>
            </a:endParaRPr>
          </a:p>
          <a:p>
            <a:pPr marL="139700">
              <a:buNone/>
            </a:pPr>
            <a:endParaRPr lang="en" sz="2400" dirty="0">
              <a:solidFill>
                <a:schemeClr val="bg2">
                  <a:lumMod val="50000"/>
                </a:schemeClr>
              </a:solidFill>
              <a:latin typeface="Montserrat"/>
              <a:ea typeface="Montserrat"/>
              <a:cs typeface="Montserrat"/>
              <a:sym typeface="Montserrat"/>
            </a:endParaRPr>
          </a:p>
        </p:txBody>
      </p:sp>
      <p:grpSp>
        <p:nvGrpSpPr>
          <p:cNvPr id="12" name="Shape 463"/>
          <p:cNvGrpSpPr/>
          <p:nvPr/>
        </p:nvGrpSpPr>
        <p:grpSpPr>
          <a:xfrm>
            <a:off x="1277621" y="858830"/>
            <a:ext cx="809909" cy="1011930"/>
            <a:chOff x="596350" y="929175"/>
            <a:chExt cx="407950" cy="497475"/>
          </a:xfrm>
        </p:grpSpPr>
        <p:sp>
          <p:nvSpPr>
            <p:cNvPr id="13"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461361" y="944315"/>
            <a:ext cx="49725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951" y="441914"/>
            <a:ext cx="2172861" cy="1941112"/>
          </a:xfrm>
          <a:prstGeom prst="rect">
            <a:avLst/>
          </a:prstGeom>
        </p:spPr>
      </p:pic>
      <p:pic>
        <p:nvPicPr>
          <p:cNvPr id="20"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spTree>
    <p:extLst>
      <p:ext uri="{BB962C8B-B14F-4D97-AF65-F5344CB8AC3E}">
        <p14:creationId xmlns:p14="http://schemas.microsoft.com/office/powerpoint/2010/main" val="17777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7819" y="188895"/>
            <a:ext cx="7627462" cy="880214"/>
          </a:xfrm>
          <a:prstGeom prst="rect">
            <a:avLst/>
          </a:prstGeom>
        </p:spPr>
        <p:txBody>
          <a:bodyPr lIns="91425" tIns="91425" rIns="91425" bIns="91425" anchor="b" anchorCtr="0">
            <a:noAutofit/>
          </a:bodyPr>
          <a:lstStyle/>
          <a:p>
            <a:r>
              <a:rPr lang="en" sz="2800" dirty="0" smtClean="0">
                <a:solidFill>
                  <a:schemeClr val="bg2">
                    <a:lumMod val="50000"/>
                  </a:schemeClr>
                </a:solidFill>
              </a:rPr>
              <a:t>PRIMARY ELECTION RULES</a:t>
            </a:r>
            <a:endParaRPr lang="en" sz="2800" dirty="0">
              <a:solidFill>
                <a:schemeClr val="bg2">
                  <a:lumMod val="50000"/>
                </a:schemeClr>
              </a:solidFill>
            </a:endParaRPr>
          </a:p>
        </p:txBody>
      </p:sp>
      <p:sp>
        <p:nvSpPr>
          <p:cNvPr id="93" name="Shape 93"/>
          <p:cNvSpPr txBox="1">
            <a:spLocks noGrp="1"/>
          </p:cNvSpPr>
          <p:nvPr>
            <p:ph type="body" idx="1"/>
          </p:nvPr>
        </p:nvSpPr>
        <p:spPr>
          <a:xfrm>
            <a:off x="383721" y="1069109"/>
            <a:ext cx="9225643" cy="5484091"/>
          </a:xfrm>
          <a:prstGeom prst="rect">
            <a:avLst/>
          </a:prstGeom>
        </p:spPr>
        <p:txBody>
          <a:bodyPr lIns="91425" tIns="91425" rIns="91425" bIns="91425" anchor="t" anchorCtr="0">
            <a:noAutofit/>
          </a:bodyPr>
          <a:lstStyle/>
          <a:p>
            <a:pPr marL="457200" indent="-317500">
              <a:buFont typeface="Montserrat"/>
            </a:pPr>
            <a:r>
              <a:rPr lang="en-US" sz="2400" dirty="0">
                <a:solidFill>
                  <a:schemeClr val="tx1"/>
                </a:solidFill>
              </a:rPr>
              <a:t>7.2.10 The mail ballot return envelope for each unaffiliated voter in a primary election may provide a means for the county to determine, before opening the envelope, which party’s primary election ballot the elector returned. If the mail ballot return envelope does not provide such a means, or the county cannot determine which party’s ballot the elector returned before opening the envelope, the county must follow the process outlined in Rule 7.5.13. The county’s determination under this Rule may not rely solely on a voter’s self-reported selection (for example, a checkbox</a:t>
            </a:r>
            <a:r>
              <a:rPr lang="en-US" sz="2400" dirty="0" smtClean="0">
                <a:solidFill>
                  <a:schemeClr val="tx1"/>
                </a:solidFill>
              </a:rPr>
              <a:t>).</a:t>
            </a:r>
          </a:p>
          <a:p>
            <a:pPr marL="457200" indent="-317500">
              <a:buFont typeface="Montserrat"/>
            </a:pPr>
            <a:r>
              <a:rPr lang="en-US" sz="2400" dirty="0" smtClean="0">
                <a:solidFill>
                  <a:schemeClr val="tx1"/>
                </a:solidFill>
              </a:rPr>
              <a:t>7.2.11 </a:t>
            </a:r>
            <a:r>
              <a:rPr lang="en-US" sz="2400" dirty="0">
                <a:solidFill>
                  <a:schemeClr val="tx1"/>
                </a:solidFill>
              </a:rPr>
              <a:t>Each mail ballot return envelope and mail ballot instruction for an unaffiliated voter in a primary election must include a statement instructing the voter to return only one ballot.</a:t>
            </a:r>
            <a:endParaRPr lang="en" sz="2400" dirty="0">
              <a:solidFill>
                <a:schemeClr val="tx1"/>
              </a:solidFill>
              <a:latin typeface="Montserrat"/>
              <a:ea typeface="Montserrat"/>
              <a:cs typeface="Montserrat"/>
              <a:sym typeface="Montserrat"/>
            </a:endParaRPr>
          </a:p>
        </p:txBody>
      </p:sp>
      <p:pic>
        <p:nvPicPr>
          <p:cNvPr id="20"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17405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7819" y="188895"/>
            <a:ext cx="7627462" cy="880214"/>
          </a:xfrm>
          <a:prstGeom prst="rect">
            <a:avLst/>
          </a:prstGeom>
        </p:spPr>
        <p:txBody>
          <a:bodyPr lIns="91425" tIns="91425" rIns="91425" bIns="91425" anchor="b" anchorCtr="0">
            <a:noAutofit/>
          </a:bodyPr>
          <a:lstStyle/>
          <a:p>
            <a:r>
              <a:rPr lang="en" sz="2800" dirty="0" smtClean="0">
                <a:solidFill>
                  <a:schemeClr val="bg2">
                    <a:lumMod val="50000"/>
                  </a:schemeClr>
                </a:solidFill>
              </a:rPr>
              <a:t>PRIMARY ELECTION RULES</a:t>
            </a:r>
            <a:endParaRPr lang="en" sz="2800" dirty="0">
              <a:solidFill>
                <a:schemeClr val="bg2">
                  <a:lumMod val="50000"/>
                </a:schemeClr>
              </a:solidFill>
            </a:endParaRPr>
          </a:p>
        </p:txBody>
      </p:sp>
      <p:sp>
        <p:nvSpPr>
          <p:cNvPr id="93" name="Shape 93"/>
          <p:cNvSpPr txBox="1">
            <a:spLocks noGrp="1"/>
          </p:cNvSpPr>
          <p:nvPr>
            <p:ph type="body" idx="1"/>
          </p:nvPr>
        </p:nvSpPr>
        <p:spPr>
          <a:xfrm>
            <a:off x="383721" y="1069109"/>
            <a:ext cx="9225643" cy="5484091"/>
          </a:xfrm>
          <a:prstGeom prst="rect">
            <a:avLst/>
          </a:prstGeom>
        </p:spPr>
        <p:txBody>
          <a:bodyPr lIns="91425" tIns="91425" rIns="91425" bIns="91425" anchor="t" anchorCtr="0">
            <a:noAutofit/>
          </a:bodyPr>
          <a:lstStyle/>
          <a:p>
            <a:pPr marL="457200" indent="-317500">
              <a:buFont typeface="Montserrat"/>
            </a:pPr>
            <a:r>
              <a:rPr lang="en-US" sz="2400" dirty="0">
                <a:solidFill>
                  <a:schemeClr val="tx1"/>
                </a:solidFill>
              </a:rPr>
              <a:t>7.5.8 After election judges verify the elector’s eligibility and signature, the county clerk must dissociate and segregate the mail ballot return envelope from the secrecy sleeve and a voted ballot in a manner that ensures no person is able to determine how an individual </a:t>
            </a:r>
            <a:r>
              <a:rPr lang="en-US" sz="2400" dirty="0" smtClean="0">
                <a:solidFill>
                  <a:schemeClr val="tx1"/>
                </a:solidFill>
              </a:rPr>
              <a:t>voted.</a:t>
            </a:r>
            <a:endParaRPr lang="en" sz="2400" dirty="0">
              <a:solidFill>
                <a:schemeClr val="tx1"/>
              </a:solidFill>
              <a:latin typeface="Montserrat"/>
              <a:ea typeface="Montserrat"/>
              <a:cs typeface="Montserrat"/>
              <a:sym typeface="Montserrat"/>
            </a:endParaRPr>
          </a:p>
        </p:txBody>
      </p:sp>
      <p:pic>
        <p:nvPicPr>
          <p:cNvPr id="20"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176690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7819" y="188895"/>
            <a:ext cx="7627462" cy="578548"/>
          </a:xfrm>
          <a:prstGeom prst="rect">
            <a:avLst/>
          </a:prstGeom>
        </p:spPr>
        <p:txBody>
          <a:bodyPr lIns="91425" tIns="91425" rIns="91425" bIns="91425" anchor="b" anchorCtr="0">
            <a:noAutofit/>
          </a:bodyPr>
          <a:lstStyle/>
          <a:p>
            <a:r>
              <a:rPr lang="en" sz="2800" dirty="0" smtClean="0">
                <a:solidFill>
                  <a:schemeClr val="bg2">
                    <a:lumMod val="50000"/>
                  </a:schemeClr>
                </a:solidFill>
              </a:rPr>
              <a:t>PRIMARY ELECTION RULES</a:t>
            </a:r>
            <a:endParaRPr lang="en" sz="2800" dirty="0">
              <a:solidFill>
                <a:schemeClr val="bg2">
                  <a:lumMod val="50000"/>
                </a:schemeClr>
              </a:solidFill>
            </a:endParaRPr>
          </a:p>
        </p:txBody>
      </p:sp>
      <p:sp>
        <p:nvSpPr>
          <p:cNvPr id="93" name="Shape 93"/>
          <p:cNvSpPr txBox="1">
            <a:spLocks noGrp="1"/>
          </p:cNvSpPr>
          <p:nvPr>
            <p:ph type="body" idx="1"/>
          </p:nvPr>
        </p:nvSpPr>
        <p:spPr>
          <a:xfrm>
            <a:off x="383721" y="832757"/>
            <a:ext cx="9225643" cy="5720443"/>
          </a:xfrm>
          <a:prstGeom prst="rect">
            <a:avLst/>
          </a:prstGeom>
        </p:spPr>
        <p:txBody>
          <a:bodyPr lIns="91425" tIns="91425" rIns="91425" bIns="91425" anchor="t" anchorCtr="0">
            <a:noAutofit/>
          </a:bodyPr>
          <a:lstStyle/>
          <a:p>
            <a:pPr marL="457200" indent="-317500">
              <a:buFont typeface="Montserrat"/>
            </a:pPr>
            <a:r>
              <a:rPr lang="en-US" sz="2400" dirty="0">
                <a:solidFill>
                  <a:schemeClr val="tx1"/>
                </a:solidFill>
              </a:rPr>
              <a:t>7.5.13 Unaffiliated voters in a primary election. If an election judge is unable to determine, before opening the envelope, which party’s ballot the elector returned as outlined in Rule 7.2.10, the county must separate the elector’s ballot from the envelope in the following manner: (a) An election judge must remove the ballot, enclosed in its secrecy sleeve, from the mail ballot return envelope and pass it to a bipartisan team of judges without allowing the team of judges to determine the identity of the elector. (b) The bipartisan team of election judges must remove the ballot from its secrecy sleeve, review the ballot, and audibly report to the first election judge which political party’s election the elector voted in. (c) The first election judge must record in SCORE which political party’s election the elector voted in, or document the proper party information for later recording in SCORE.</a:t>
            </a:r>
            <a:endParaRPr lang="en" sz="2400" dirty="0">
              <a:solidFill>
                <a:schemeClr val="tx1"/>
              </a:solidFill>
              <a:latin typeface="Montserrat"/>
              <a:ea typeface="Montserrat"/>
              <a:cs typeface="Montserrat"/>
              <a:sym typeface="Montserrat"/>
            </a:endParaRPr>
          </a:p>
        </p:txBody>
      </p:sp>
      <p:pic>
        <p:nvPicPr>
          <p:cNvPr id="20"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245513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43150" y="2430713"/>
            <a:ext cx="7627462" cy="880214"/>
          </a:xfrm>
          <a:prstGeom prst="rect">
            <a:avLst/>
          </a:prstGeom>
        </p:spPr>
        <p:txBody>
          <a:bodyPr lIns="91425" tIns="91425" rIns="91425" bIns="91425" anchor="b" anchorCtr="0">
            <a:noAutofit/>
          </a:bodyPr>
          <a:lstStyle/>
          <a:p>
            <a:r>
              <a:rPr lang="en" sz="2800" dirty="0">
                <a:solidFill>
                  <a:schemeClr val="bg2">
                    <a:lumMod val="50000"/>
                  </a:schemeClr>
                </a:solidFill>
              </a:rPr>
              <a:t>PROPOSTION</a:t>
            </a:r>
            <a:r>
              <a:rPr lang="en" sz="2800" dirty="0"/>
              <a:t> </a:t>
            </a:r>
            <a:r>
              <a:rPr lang="en" sz="2800" dirty="0">
                <a:solidFill>
                  <a:srgbClr val="E70000"/>
                </a:solidFill>
              </a:rPr>
              <a:t>108</a:t>
            </a:r>
            <a:r>
              <a:rPr lang="en" sz="2800" dirty="0">
                <a:solidFill>
                  <a:schemeClr val="bg2">
                    <a:lumMod val="50000"/>
                  </a:schemeClr>
                </a:solidFill>
              </a:rPr>
              <a:t>: PRIMARY </a:t>
            </a:r>
            <a:r>
              <a:rPr lang="en" sz="2800" dirty="0" smtClean="0">
                <a:solidFill>
                  <a:schemeClr val="bg2">
                    <a:lumMod val="50000"/>
                  </a:schemeClr>
                </a:solidFill>
              </a:rPr>
              <a:t>CANDIDATES</a:t>
            </a:r>
            <a:endParaRPr lang="en" sz="2800" dirty="0">
              <a:solidFill>
                <a:schemeClr val="bg2">
                  <a:lumMod val="50000"/>
                </a:schemeClr>
              </a:solidFill>
            </a:endParaRPr>
          </a:p>
        </p:txBody>
      </p:sp>
      <p:sp>
        <p:nvSpPr>
          <p:cNvPr id="93" name="Shape 93"/>
          <p:cNvSpPr txBox="1">
            <a:spLocks noGrp="1"/>
          </p:cNvSpPr>
          <p:nvPr>
            <p:ph type="body" idx="1"/>
          </p:nvPr>
        </p:nvSpPr>
        <p:spPr>
          <a:xfrm>
            <a:off x="1143149" y="3358614"/>
            <a:ext cx="7796744" cy="3194586"/>
          </a:xfrm>
          <a:prstGeom prst="rect">
            <a:avLst/>
          </a:prstGeom>
        </p:spPr>
        <p:txBody>
          <a:bodyPr lIns="91425" tIns="91425" rIns="91425" bIns="91425" anchor="t" anchorCtr="0">
            <a:noAutofit/>
          </a:bodyPr>
          <a:lstStyle/>
          <a:p>
            <a:pPr marL="457200" indent="-317500">
              <a:buFont typeface="Montserrat"/>
            </a:pPr>
            <a:r>
              <a:rPr lang="en-US" sz="2400" dirty="0" smtClean="0">
                <a:solidFill>
                  <a:schemeClr val="bg2">
                    <a:lumMod val="50000"/>
                  </a:schemeClr>
                </a:solidFill>
                <a:latin typeface="Montserrat"/>
                <a:ea typeface="Montserrat"/>
                <a:cs typeface="Montserrat"/>
                <a:sym typeface="Montserrat"/>
              </a:rPr>
              <a:t>Candidates still make ballot either by obtaining 30% of vote at assembly or by submitting petitions.</a:t>
            </a:r>
          </a:p>
          <a:p>
            <a:pPr marL="457200" indent="-317500">
              <a:buFont typeface="Montserrat"/>
            </a:pPr>
            <a:endParaRPr lang="en-US" sz="2400" dirty="0">
              <a:solidFill>
                <a:schemeClr val="bg2">
                  <a:lumMod val="50000"/>
                </a:schemeClr>
              </a:solidFill>
              <a:latin typeface="Montserrat"/>
              <a:ea typeface="Montserrat"/>
              <a:cs typeface="Montserrat"/>
              <a:sym typeface="Montserrat"/>
            </a:endParaRP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Over 90% of all candidates obtain place on primary ballot via the caucus/assembly process.</a:t>
            </a:r>
          </a:p>
          <a:p>
            <a:pPr marL="139700">
              <a:buNone/>
            </a:pPr>
            <a:endParaRPr lang="en-US" sz="2400" dirty="0">
              <a:solidFill>
                <a:schemeClr val="bg2">
                  <a:lumMod val="50000"/>
                </a:schemeClr>
              </a:solidFill>
              <a:latin typeface="Montserrat"/>
              <a:ea typeface="Montserrat"/>
              <a:cs typeface="Montserrat"/>
              <a:sym typeface="Montserrat"/>
            </a:endParaRP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New SOS supported law requires signature verification of candidate petitions beginning in 2018.</a:t>
            </a:r>
            <a:endParaRPr lang="en-US" sz="2400" dirty="0">
              <a:solidFill>
                <a:schemeClr val="bg2">
                  <a:lumMod val="50000"/>
                </a:schemeClr>
              </a:solidFill>
              <a:latin typeface="Montserrat"/>
              <a:ea typeface="Montserrat"/>
              <a:cs typeface="Montserrat"/>
              <a:sym typeface="Montserrat"/>
            </a:endParaRPr>
          </a:p>
          <a:p>
            <a:pPr marL="139700">
              <a:buNone/>
            </a:pPr>
            <a:endParaRPr lang="en" sz="2400" dirty="0">
              <a:solidFill>
                <a:schemeClr val="bg2">
                  <a:lumMod val="50000"/>
                </a:schemeClr>
              </a:solidFill>
              <a:latin typeface="Montserrat"/>
              <a:ea typeface="Montserrat"/>
              <a:cs typeface="Montserrat"/>
              <a:sym typeface="Montserrat"/>
            </a:endParaRPr>
          </a:p>
        </p:txBody>
      </p:sp>
      <p:grpSp>
        <p:nvGrpSpPr>
          <p:cNvPr id="12" name="Shape 463"/>
          <p:cNvGrpSpPr/>
          <p:nvPr/>
        </p:nvGrpSpPr>
        <p:grpSpPr>
          <a:xfrm>
            <a:off x="1277621" y="858830"/>
            <a:ext cx="809909" cy="1011930"/>
            <a:chOff x="596350" y="929175"/>
            <a:chExt cx="407950" cy="497475"/>
          </a:xfrm>
        </p:grpSpPr>
        <p:sp>
          <p:nvSpPr>
            <p:cNvPr id="13"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461361" y="944315"/>
            <a:ext cx="49725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951" y="441914"/>
            <a:ext cx="2172861" cy="1941112"/>
          </a:xfrm>
          <a:prstGeom prst="rect">
            <a:avLst/>
          </a:prstGeom>
        </p:spPr>
      </p:pic>
      <p:pic>
        <p:nvPicPr>
          <p:cNvPr id="20"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spTree>
    <p:extLst>
      <p:ext uri="{BB962C8B-B14F-4D97-AF65-F5344CB8AC3E}">
        <p14:creationId xmlns:p14="http://schemas.microsoft.com/office/powerpoint/2010/main" val="314921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subTitle" idx="4294967295"/>
          </p:nvPr>
        </p:nvSpPr>
        <p:spPr>
          <a:xfrm>
            <a:off x="2514792" y="5187790"/>
            <a:ext cx="4454826" cy="848943"/>
          </a:xfrm>
          <a:prstGeom prst="rect">
            <a:avLst/>
          </a:prstGeom>
        </p:spPr>
        <p:txBody>
          <a:bodyPr lIns="91425" tIns="91425" rIns="91425" bIns="91425" anchor="t" anchorCtr="0">
            <a:noAutofit/>
          </a:bodyPr>
          <a:lstStyle/>
          <a:p>
            <a:pPr>
              <a:spcBef>
                <a:spcPts val="0"/>
              </a:spcBef>
              <a:buNone/>
            </a:pPr>
            <a:r>
              <a:rPr lang="en" sz="4400" b="1" dirty="0">
                <a:solidFill>
                  <a:srgbClr val="E70000"/>
                </a:solidFill>
                <a:latin typeface="Montserrat"/>
                <a:ea typeface="Montserrat"/>
                <a:cs typeface="Montserrat"/>
                <a:sym typeface="Montserrat"/>
              </a:rPr>
              <a:t>Wayne Williams</a:t>
            </a:r>
          </a:p>
        </p:txBody>
      </p:sp>
      <p:sp>
        <p:nvSpPr>
          <p:cNvPr id="72" name="Shape 72"/>
          <p:cNvSpPr txBox="1">
            <a:spLocks noGrp="1"/>
          </p:cNvSpPr>
          <p:nvPr>
            <p:ph type="body" idx="4294967295"/>
          </p:nvPr>
        </p:nvSpPr>
        <p:spPr>
          <a:xfrm>
            <a:off x="2380101" y="5880067"/>
            <a:ext cx="4724208" cy="977933"/>
          </a:xfrm>
          <a:prstGeom prst="rect">
            <a:avLst/>
          </a:prstGeom>
        </p:spPr>
        <p:txBody>
          <a:bodyPr lIns="91425" tIns="91425" rIns="91425" bIns="91425" anchor="t" anchorCtr="0">
            <a:noAutofit/>
          </a:bodyPr>
          <a:lstStyle/>
          <a:p>
            <a:pPr algn="ctr">
              <a:spcBef>
                <a:spcPts val="0"/>
              </a:spcBef>
              <a:buNone/>
            </a:pPr>
            <a:r>
              <a:rPr lang="en" sz="2000" dirty="0">
                <a:solidFill>
                  <a:schemeClr val="bg2">
                    <a:lumMod val="50000"/>
                  </a:schemeClr>
                </a:solidFill>
                <a:latin typeface="Montserrat"/>
                <a:ea typeface="Montserrat"/>
                <a:cs typeface="Montserrat"/>
                <a:sym typeface="Montserrat"/>
              </a:rPr>
              <a:t>Colorado’s 38th Secretary of </a:t>
            </a:r>
            <a:r>
              <a:rPr lang="en" sz="2000" dirty="0" smtClean="0">
                <a:solidFill>
                  <a:schemeClr val="bg2">
                    <a:lumMod val="50000"/>
                  </a:schemeClr>
                </a:solidFill>
                <a:latin typeface="Montserrat"/>
                <a:ea typeface="Montserrat"/>
                <a:cs typeface="Montserrat"/>
                <a:sym typeface="Montserrat"/>
              </a:rPr>
              <a:t>State</a:t>
            </a:r>
          </a:p>
          <a:p>
            <a:pPr algn="ctr">
              <a:spcBef>
                <a:spcPts val="0"/>
              </a:spcBef>
              <a:buNone/>
            </a:pPr>
            <a:r>
              <a:rPr lang="en" sz="2000" dirty="0" smtClean="0">
                <a:solidFill>
                  <a:schemeClr val="bg2">
                    <a:lumMod val="50000"/>
                  </a:schemeClr>
                </a:solidFill>
                <a:latin typeface="Montserrat"/>
                <a:ea typeface="Montserrat"/>
                <a:cs typeface="Montserrat"/>
                <a:sym typeface="Montserrat"/>
              </a:rPr>
              <a:t>Attended First Caucus—1981 (age 18)</a:t>
            </a:r>
            <a:endParaRPr lang="en" sz="2000" dirty="0">
              <a:solidFill>
                <a:schemeClr val="bg2">
                  <a:lumMod val="50000"/>
                </a:schemeClr>
              </a:solidFill>
              <a:latin typeface="Montserrat"/>
              <a:ea typeface="Montserrat"/>
              <a:cs typeface="Montserrat"/>
              <a:sym typeface="Montserrat"/>
            </a:endParaRPr>
          </a:p>
        </p:txBody>
      </p:sp>
      <p:pic>
        <p:nvPicPr>
          <p:cNvPr id="74" name="Shape 74" descr="WWWGazette.jpg"/>
          <p:cNvPicPr preferRelativeResize="0"/>
          <p:nvPr/>
        </p:nvPicPr>
        <p:blipFill>
          <a:blip r:embed="rId3">
            <a:alphaModFix/>
          </a:blip>
          <a:stretch>
            <a:fillRect/>
          </a:stretch>
        </p:blipFill>
        <p:spPr>
          <a:xfrm>
            <a:off x="1627343" y="406239"/>
            <a:ext cx="6229724" cy="4781551"/>
          </a:xfrm>
          <a:prstGeom prst="rect">
            <a:avLst/>
          </a:prstGeom>
          <a:noFill/>
          <a:ln>
            <a:noFill/>
          </a:ln>
        </p:spPr>
      </p:pic>
      <p:pic>
        <p:nvPicPr>
          <p:cNvPr id="6"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38959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43150" y="2430713"/>
            <a:ext cx="7627462" cy="880214"/>
          </a:xfrm>
          <a:prstGeom prst="rect">
            <a:avLst/>
          </a:prstGeom>
        </p:spPr>
        <p:txBody>
          <a:bodyPr lIns="91425" tIns="91425" rIns="91425" bIns="91425" anchor="b" anchorCtr="0">
            <a:noAutofit/>
          </a:bodyPr>
          <a:lstStyle/>
          <a:p>
            <a:r>
              <a:rPr lang="en" sz="2800" dirty="0">
                <a:solidFill>
                  <a:schemeClr val="bg2">
                    <a:lumMod val="50000"/>
                  </a:schemeClr>
                </a:solidFill>
              </a:rPr>
              <a:t>PROPOSTION</a:t>
            </a:r>
            <a:r>
              <a:rPr lang="en" sz="2800" dirty="0"/>
              <a:t> </a:t>
            </a:r>
            <a:r>
              <a:rPr lang="en" sz="2800" dirty="0">
                <a:solidFill>
                  <a:srgbClr val="E70000"/>
                </a:solidFill>
              </a:rPr>
              <a:t>108</a:t>
            </a:r>
            <a:r>
              <a:rPr lang="en" sz="2800" dirty="0">
                <a:solidFill>
                  <a:schemeClr val="bg2">
                    <a:lumMod val="50000"/>
                  </a:schemeClr>
                </a:solidFill>
              </a:rPr>
              <a:t>: </a:t>
            </a:r>
            <a:r>
              <a:rPr lang="en" sz="2800" strike="sngStrike" dirty="0">
                <a:solidFill>
                  <a:schemeClr val="bg2">
                    <a:lumMod val="50000"/>
                  </a:schemeClr>
                </a:solidFill>
              </a:rPr>
              <a:t>PRIMARY ELECTIONS</a:t>
            </a:r>
          </a:p>
        </p:txBody>
      </p:sp>
      <p:sp>
        <p:nvSpPr>
          <p:cNvPr id="93" name="Shape 93"/>
          <p:cNvSpPr txBox="1">
            <a:spLocks noGrp="1"/>
          </p:cNvSpPr>
          <p:nvPr>
            <p:ph type="body" idx="1"/>
          </p:nvPr>
        </p:nvSpPr>
        <p:spPr>
          <a:xfrm>
            <a:off x="1143149" y="3358614"/>
            <a:ext cx="6996803" cy="3194586"/>
          </a:xfrm>
          <a:prstGeom prst="rect">
            <a:avLst/>
          </a:prstGeom>
        </p:spPr>
        <p:txBody>
          <a:bodyPr lIns="91425" tIns="91425" rIns="91425" bIns="91425" anchor="t" anchorCtr="0">
            <a:noAutofit/>
          </a:bodyPr>
          <a:lstStyle/>
          <a:p>
            <a:pPr marL="457200" indent="-317500">
              <a:buFont typeface="Montserrat"/>
            </a:pPr>
            <a:r>
              <a:rPr lang="en-US" sz="2400" dirty="0" smtClean="0">
                <a:solidFill>
                  <a:schemeClr val="bg2">
                    <a:lumMod val="50000"/>
                  </a:schemeClr>
                </a:solidFill>
                <a:latin typeface="Montserrat"/>
                <a:ea typeface="Montserrat"/>
                <a:cs typeface="Montserrat"/>
                <a:sym typeface="Montserrat"/>
              </a:rPr>
              <a:t>Propositions 108 allows party’s to completely cancel the primary for every race if 75% of party’s state central committee votes to do so.</a:t>
            </a:r>
            <a:endParaRPr lang="en-US" sz="2400" dirty="0">
              <a:solidFill>
                <a:schemeClr val="bg2">
                  <a:lumMod val="50000"/>
                </a:schemeClr>
              </a:solidFill>
              <a:latin typeface="Montserrat"/>
              <a:ea typeface="Montserrat"/>
              <a:cs typeface="Montserrat"/>
              <a:sym typeface="Montserrat"/>
            </a:endParaRPr>
          </a:p>
          <a:p>
            <a:pPr marL="457200" indent="-317500">
              <a:buFont typeface="Montserrat"/>
            </a:pPr>
            <a:r>
              <a:rPr lang="en-US" sz="2400" dirty="0" smtClean="0">
                <a:solidFill>
                  <a:schemeClr val="bg2">
                    <a:lumMod val="50000"/>
                  </a:schemeClr>
                </a:solidFill>
                <a:latin typeface="Montserrat"/>
                <a:ea typeface="Montserrat"/>
                <a:cs typeface="Montserrat"/>
                <a:sym typeface="Montserrat"/>
              </a:rPr>
              <a:t>Eliminating primary would:</a:t>
            </a:r>
          </a:p>
          <a:p>
            <a:pPr marL="457200" lvl="1" indent="-317500">
              <a:buFont typeface="Montserrat"/>
            </a:pPr>
            <a:r>
              <a:rPr lang="en-US" sz="2400" dirty="0" smtClean="0">
                <a:solidFill>
                  <a:schemeClr val="bg2">
                    <a:lumMod val="50000"/>
                  </a:schemeClr>
                </a:solidFill>
                <a:latin typeface="Montserrat"/>
                <a:ea typeface="Montserrat"/>
                <a:cs typeface="Montserrat"/>
                <a:sym typeface="Montserrat"/>
              </a:rPr>
              <a:t>Bar unaffiliated voters and nearly 1 million affiliated voters in each party from voting.</a:t>
            </a:r>
          </a:p>
          <a:p>
            <a:pPr marL="457200" lvl="1" indent="-317500">
              <a:buFont typeface="Montserrat"/>
            </a:pPr>
            <a:r>
              <a:rPr lang="en-US" sz="2400" dirty="0" smtClean="0">
                <a:solidFill>
                  <a:schemeClr val="bg2">
                    <a:lumMod val="50000"/>
                  </a:schemeClr>
                </a:solidFill>
                <a:latin typeface="Montserrat"/>
                <a:ea typeface="Montserrat"/>
                <a:cs typeface="Montserrat"/>
                <a:sym typeface="Montserrat"/>
              </a:rPr>
              <a:t>Bar candidates obtaining ballot by petition (Beauprez, Coffman, Lamborn, Tancredo).</a:t>
            </a:r>
            <a:endParaRPr lang="en-US" sz="2400" dirty="0">
              <a:solidFill>
                <a:schemeClr val="bg2">
                  <a:lumMod val="50000"/>
                </a:schemeClr>
              </a:solidFill>
              <a:latin typeface="Montserrat"/>
              <a:ea typeface="Montserrat"/>
              <a:cs typeface="Montserrat"/>
              <a:sym typeface="Montserrat"/>
            </a:endParaRPr>
          </a:p>
          <a:p>
            <a:pPr marL="139700">
              <a:buNone/>
            </a:pPr>
            <a:endParaRPr lang="en" sz="2400" dirty="0">
              <a:solidFill>
                <a:schemeClr val="bg2">
                  <a:lumMod val="50000"/>
                </a:schemeClr>
              </a:solidFill>
              <a:latin typeface="Montserrat"/>
              <a:ea typeface="Montserrat"/>
              <a:cs typeface="Montserrat"/>
              <a:sym typeface="Montserrat"/>
            </a:endParaRPr>
          </a:p>
        </p:txBody>
      </p:sp>
      <p:grpSp>
        <p:nvGrpSpPr>
          <p:cNvPr id="12" name="Shape 463"/>
          <p:cNvGrpSpPr/>
          <p:nvPr/>
        </p:nvGrpSpPr>
        <p:grpSpPr>
          <a:xfrm>
            <a:off x="1277621" y="858830"/>
            <a:ext cx="809909" cy="1011930"/>
            <a:chOff x="596350" y="929175"/>
            <a:chExt cx="407950" cy="497475"/>
          </a:xfrm>
        </p:grpSpPr>
        <p:sp>
          <p:nvSpPr>
            <p:cNvPr id="13"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461361" y="944315"/>
            <a:ext cx="49725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108</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951" y="441914"/>
            <a:ext cx="2172861" cy="1941112"/>
          </a:xfrm>
          <a:prstGeom prst="rect">
            <a:avLst/>
          </a:prstGeom>
        </p:spPr>
      </p:pic>
      <p:pic>
        <p:nvPicPr>
          <p:cNvPr id="20"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4620">
            <a:off x="7228488" y="352327"/>
            <a:ext cx="2284668" cy="2420631"/>
          </a:xfrm>
          <a:prstGeom prst="rect">
            <a:avLst/>
          </a:prstGeom>
        </p:spPr>
      </p:pic>
    </p:spTree>
    <p:extLst>
      <p:ext uri="{BB962C8B-B14F-4D97-AF65-F5344CB8AC3E}">
        <p14:creationId xmlns:p14="http://schemas.microsoft.com/office/powerpoint/2010/main" val="35756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14" y="152399"/>
            <a:ext cx="7214941" cy="6510867"/>
          </a:xfrm>
          <a:prstGeom prst="rect">
            <a:avLst/>
          </a:prstGeom>
          <a:ln w="12700">
            <a:solidFill>
              <a:srgbClr val="1155CC"/>
            </a:solidFill>
          </a:ln>
        </p:spPr>
      </p:pic>
      <p:pic>
        <p:nvPicPr>
          <p:cNvPr id="5"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
        <p:nvSpPr>
          <p:cNvPr id="10" name="TextBox 9"/>
          <p:cNvSpPr txBox="1"/>
          <p:nvPr/>
        </p:nvSpPr>
        <p:spPr>
          <a:xfrm>
            <a:off x="7611533" y="2082796"/>
            <a:ext cx="3801533" cy="2308324"/>
          </a:xfrm>
          <a:prstGeom prst="rect">
            <a:avLst/>
          </a:prstGeom>
          <a:solidFill>
            <a:srgbClr val="FFFFFF"/>
          </a:solidFill>
          <a:ln w="12700">
            <a:solidFill>
              <a:srgbClr val="E1393D"/>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“Ben </a:t>
            </a:r>
            <a:r>
              <a:rPr lang="en-US" sz="2000" dirty="0">
                <a:latin typeface="Times New Roman" panose="02020603050405020304" pitchFamily="18" charset="0"/>
                <a:cs typeface="Times New Roman" panose="02020603050405020304" pitchFamily="18" charset="0"/>
              </a:rPr>
              <a:t>Nicholas, a central committee member from Adams County, argues that the caucus system is the only way to “select a candidate who will adhere to the party platform and our conservative principles</a:t>
            </a:r>
            <a:r>
              <a:rPr lang="en-US" sz="2000" dirty="0" smtClean="0">
                <a:latin typeface="Times New Roman" panose="02020603050405020304" pitchFamily="18" charset="0"/>
                <a:cs typeface="Times New Roman" panose="02020603050405020304" pitchFamily="18" charset="0"/>
              </a:rPr>
              <a:t>.”</a:t>
            </a:r>
          </a:p>
        </p:txBody>
      </p:sp>
      <p:sp>
        <p:nvSpPr>
          <p:cNvPr id="11" name="TextBox 10"/>
          <p:cNvSpPr txBox="1"/>
          <p:nvPr/>
        </p:nvSpPr>
        <p:spPr>
          <a:xfrm>
            <a:off x="5017472" y="4811731"/>
            <a:ext cx="3801533" cy="1631216"/>
          </a:xfrm>
          <a:prstGeom prst="rect">
            <a:avLst/>
          </a:prstGeom>
          <a:solidFill>
            <a:srgbClr val="FFFFFF"/>
          </a:solidFill>
          <a:ln w="12700">
            <a:solidFill>
              <a:srgbClr val="E1393D"/>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“Jake Viano, the Denver GOP chairman, said ‘it would be political suicide for the Republican Party to opt out’ given that the Democrats are not.”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3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71" y="217102"/>
            <a:ext cx="7130501" cy="6434667"/>
          </a:xfrm>
          <a:prstGeom prst="rect">
            <a:avLst/>
          </a:prstGeom>
          <a:ln w="12700">
            <a:solidFill>
              <a:srgbClr val="1155CC"/>
            </a:solidFill>
          </a:ln>
        </p:spPr>
      </p:pic>
      <p:pic>
        <p:nvPicPr>
          <p:cNvPr id="2"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
        <p:nvSpPr>
          <p:cNvPr id="8" name="TextBox 7"/>
          <p:cNvSpPr txBox="1"/>
          <p:nvPr/>
        </p:nvSpPr>
        <p:spPr>
          <a:xfrm>
            <a:off x="6293237" y="3089083"/>
            <a:ext cx="4493295" cy="2308324"/>
          </a:xfrm>
          <a:prstGeom prst="rect">
            <a:avLst/>
          </a:prstGeom>
          <a:solidFill>
            <a:srgbClr val="FFFFFF"/>
          </a:solidFill>
          <a:ln w="12700">
            <a:solidFill>
              <a:srgbClr val="E1393D"/>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“Republican candidates should embrace 108 as an opportunity to craft their campaign messages to not only reflect Republican principles but to attract unaffiliated voters as well.”</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20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7818" y="188895"/>
            <a:ext cx="8208605" cy="880214"/>
          </a:xfrm>
          <a:prstGeom prst="rect">
            <a:avLst/>
          </a:prstGeom>
        </p:spPr>
        <p:txBody>
          <a:bodyPr lIns="91425" tIns="91425" rIns="91425" bIns="91425" anchor="b" anchorCtr="0">
            <a:noAutofit/>
          </a:bodyPr>
          <a:lstStyle/>
          <a:p>
            <a:r>
              <a:rPr lang="en" sz="2800" dirty="0" smtClean="0">
                <a:solidFill>
                  <a:schemeClr val="bg2">
                    <a:lumMod val="50000"/>
                  </a:schemeClr>
                </a:solidFill>
              </a:rPr>
              <a:t>Should Colorado Parties Limit Participation?</a:t>
            </a:r>
            <a:endParaRPr lang="en" sz="2800" dirty="0">
              <a:solidFill>
                <a:schemeClr val="bg2">
                  <a:lumMod val="50000"/>
                </a:schemeClr>
              </a:solidFill>
            </a:endParaRPr>
          </a:p>
        </p:txBody>
      </p:sp>
      <p:sp>
        <p:nvSpPr>
          <p:cNvPr id="93" name="Shape 93"/>
          <p:cNvSpPr txBox="1">
            <a:spLocks noGrp="1"/>
          </p:cNvSpPr>
          <p:nvPr>
            <p:ph type="body" idx="1"/>
          </p:nvPr>
        </p:nvSpPr>
        <p:spPr>
          <a:xfrm>
            <a:off x="383721" y="1069109"/>
            <a:ext cx="9225643" cy="5484091"/>
          </a:xfrm>
          <a:prstGeom prst="rect">
            <a:avLst/>
          </a:prstGeom>
        </p:spPr>
        <p:txBody>
          <a:bodyPr lIns="91425" tIns="91425" rIns="91425" bIns="91425" anchor="t" anchorCtr="0">
            <a:noAutofit/>
          </a:bodyPr>
          <a:lstStyle/>
          <a:p>
            <a:pPr marL="457200" indent="-317500">
              <a:buFont typeface="Montserrat"/>
            </a:pPr>
            <a:endParaRPr lang="en-US" sz="2400" dirty="0" smtClean="0">
              <a:solidFill>
                <a:schemeClr val="tx1"/>
              </a:solidFill>
            </a:endParaRPr>
          </a:p>
          <a:p>
            <a:pPr marL="457200" indent="-317500">
              <a:buFont typeface="Montserrat"/>
            </a:pPr>
            <a:r>
              <a:rPr lang="en-US" sz="2400" dirty="0" smtClean="0">
                <a:solidFill>
                  <a:schemeClr val="tx1"/>
                </a:solidFill>
              </a:rPr>
              <a:t>Coloradans cherish the right to vote.</a:t>
            </a:r>
          </a:p>
          <a:p>
            <a:pPr marL="457200" indent="-317500">
              <a:buFont typeface="Montserrat"/>
            </a:pPr>
            <a:endParaRPr lang="en-US" sz="2400" dirty="0">
              <a:solidFill>
                <a:schemeClr val="tx1"/>
              </a:solidFill>
            </a:endParaRPr>
          </a:p>
          <a:p>
            <a:pPr marL="457200" indent="-317500">
              <a:buFont typeface="Montserrat"/>
            </a:pPr>
            <a:r>
              <a:rPr lang="en-US" sz="2400" dirty="0" smtClean="0">
                <a:solidFill>
                  <a:schemeClr val="tx1"/>
                </a:solidFill>
              </a:rPr>
              <a:t>Military and many others have difficulties attending caucus.</a:t>
            </a:r>
          </a:p>
          <a:p>
            <a:pPr marL="457200" indent="-317500">
              <a:buFont typeface="Montserrat"/>
            </a:pPr>
            <a:endParaRPr lang="en-US" sz="2400" dirty="0" smtClean="0">
              <a:solidFill>
                <a:schemeClr val="tx1"/>
              </a:solidFill>
            </a:endParaRPr>
          </a:p>
          <a:p>
            <a:pPr marL="457200" indent="-317500">
              <a:buFont typeface="Montserrat"/>
            </a:pPr>
            <a:r>
              <a:rPr lang="en-US" sz="2400" dirty="0" smtClean="0">
                <a:solidFill>
                  <a:schemeClr val="tx1"/>
                </a:solidFill>
                <a:latin typeface="Montserrat"/>
                <a:ea typeface="Montserrat"/>
                <a:cs typeface="Montserrat"/>
                <a:sym typeface="Montserrat"/>
              </a:rPr>
              <a:t>Coloradans get angry if they can’t vote – even in a straw poll for president that doesn’t count.</a:t>
            </a:r>
          </a:p>
          <a:p>
            <a:pPr marL="457200" indent="-317500">
              <a:buFont typeface="Montserrat"/>
            </a:pPr>
            <a:endParaRPr lang="en-US" sz="2400" dirty="0">
              <a:solidFill>
                <a:schemeClr val="tx1"/>
              </a:solidFill>
              <a:latin typeface="Montserrat"/>
              <a:ea typeface="Montserrat"/>
              <a:cs typeface="Montserrat"/>
              <a:sym typeface="Montserrat"/>
            </a:endParaRPr>
          </a:p>
          <a:p>
            <a:pPr marL="457200" indent="-317500">
              <a:buFont typeface="Montserrat"/>
            </a:pPr>
            <a:r>
              <a:rPr lang="en-US" sz="2400" dirty="0" smtClean="0">
                <a:solidFill>
                  <a:schemeClr val="tx1"/>
                </a:solidFill>
                <a:latin typeface="Montserrat"/>
                <a:ea typeface="Montserrat"/>
                <a:cs typeface="Montserrat"/>
                <a:sym typeface="Montserrat"/>
              </a:rPr>
              <a:t>Colorado law doesn’t allow party to require party affiliation to participate in primary, so it’s either allow participation or no primary.</a:t>
            </a:r>
          </a:p>
          <a:p>
            <a:pPr marL="457200" indent="-317500">
              <a:buFont typeface="Montserrat"/>
            </a:pPr>
            <a:endParaRPr lang="en-US" sz="2400" dirty="0">
              <a:solidFill>
                <a:schemeClr val="tx1"/>
              </a:solidFill>
              <a:latin typeface="Montserrat"/>
              <a:ea typeface="Montserrat"/>
              <a:cs typeface="Montserrat"/>
              <a:sym typeface="Montserrat"/>
            </a:endParaRPr>
          </a:p>
          <a:p>
            <a:pPr marL="457200" indent="-317500">
              <a:buFont typeface="Montserrat"/>
            </a:pPr>
            <a:r>
              <a:rPr lang="en-US" sz="2400" dirty="0" smtClean="0">
                <a:solidFill>
                  <a:schemeClr val="tx1"/>
                </a:solidFill>
                <a:latin typeface="Montserrat"/>
                <a:ea typeface="Montserrat"/>
                <a:cs typeface="Montserrat"/>
                <a:sym typeface="Montserrat"/>
              </a:rPr>
              <a:t>65-85% of participants in a party’s primary will be affiliated.</a:t>
            </a:r>
            <a:endParaRPr lang="en" sz="2400" dirty="0">
              <a:solidFill>
                <a:schemeClr val="tx1"/>
              </a:solidFill>
              <a:latin typeface="Montserrat"/>
              <a:ea typeface="Montserrat"/>
              <a:cs typeface="Montserrat"/>
              <a:sym typeface="Montserrat"/>
            </a:endParaRPr>
          </a:p>
          <a:p>
            <a:pPr marL="457200" indent="-317500">
              <a:buFont typeface="Montserrat"/>
            </a:pPr>
            <a:endParaRPr lang="en-US" sz="2400" dirty="0" smtClean="0">
              <a:solidFill>
                <a:schemeClr val="tx1"/>
              </a:solidFill>
              <a:latin typeface="Montserrat"/>
              <a:ea typeface="Montserrat"/>
              <a:cs typeface="Montserrat"/>
              <a:sym typeface="Montserrat"/>
            </a:endParaRPr>
          </a:p>
          <a:p>
            <a:pPr marL="457200" indent="-317500">
              <a:buFont typeface="Montserrat"/>
            </a:pPr>
            <a:r>
              <a:rPr lang="en-US" sz="2400" b="1" dirty="0" smtClean="0">
                <a:solidFill>
                  <a:schemeClr val="tx1"/>
                </a:solidFill>
                <a:latin typeface="Montserrat"/>
                <a:ea typeface="Montserrat"/>
                <a:cs typeface="Montserrat"/>
                <a:sym typeface="Montserrat"/>
              </a:rPr>
              <a:t>Both major parties are participating in the primary</a:t>
            </a:r>
          </a:p>
        </p:txBody>
      </p:sp>
      <p:pic>
        <p:nvPicPr>
          <p:cNvPr id="20"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420988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744" y="1484575"/>
            <a:ext cx="7098800" cy="647700"/>
          </a:xfrm>
        </p:spPr>
        <p:txBody>
          <a:bodyPr/>
          <a:lstStyle/>
          <a:p>
            <a:r>
              <a:rPr lang="en-US" sz="3600" dirty="0" smtClean="0">
                <a:solidFill>
                  <a:schemeClr val="bg2"/>
                </a:solidFill>
              </a:rPr>
              <a:t>Questions?  CONTACT ME</a:t>
            </a:r>
            <a:endParaRPr lang="en-US" sz="3600" dirty="0">
              <a:solidFill>
                <a:schemeClr val="bg2"/>
              </a:solidFill>
            </a:endParaRPr>
          </a:p>
        </p:txBody>
      </p:sp>
      <p:sp>
        <p:nvSpPr>
          <p:cNvPr id="4" name="Text Placeholder 3"/>
          <p:cNvSpPr>
            <a:spLocks noGrp="1"/>
          </p:cNvSpPr>
          <p:nvPr>
            <p:ph type="body" idx="1"/>
          </p:nvPr>
        </p:nvSpPr>
        <p:spPr>
          <a:xfrm>
            <a:off x="1317439" y="2616200"/>
            <a:ext cx="8089027" cy="3007500"/>
          </a:xfrm>
        </p:spPr>
        <p:txBody>
          <a:bodyPr/>
          <a:lstStyle/>
          <a:p>
            <a:pPr>
              <a:buNone/>
            </a:pPr>
            <a:r>
              <a:rPr lang="en-US" sz="2800" dirty="0" smtClean="0">
                <a:solidFill>
                  <a:srgbClr val="C00000"/>
                </a:solidFill>
              </a:rPr>
              <a:t>Office</a:t>
            </a:r>
            <a:r>
              <a:rPr lang="en-US" sz="2800" dirty="0" smtClean="0">
                <a:solidFill>
                  <a:schemeClr val="bg2"/>
                </a:solidFill>
              </a:rPr>
              <a:t>: (303) 860-6970</a:t>
            </a:r>
          </a:p>
          <a:p>
            <a:pPr>
              <a:buNone/>
            </a:pPr>
            <a:endParaRPr lang="en-US" sz="2800" dirty="0" smtClean="0">
              <a:solidFill>
                <a:schemeClr val="bg2"/>
              </a:solidFill>
            </a:endParaRPr>
          </a:p>
          <a:p>
            <a:pPr>
              <a:buNone/>
            </a:pPr>
            <a:r>
              <a:rPr lang="en-US" sz="2800" dirty="0" smtClean="0">
                <a:solidFill>
                  <a:srgbClr val="C00000"/>
                </a:solidFill>
              </a:rPr>
              <a:t>Cell</a:t>
            </a:r>
            <a:r>
              <a:rPr lang="en-US" sz="2800" dirty="0" smtClean="0">
                <a:solidFill>
                  <a:schemeClr val="bg2"/>
                </a:solidFill>
              </a:rPr>
              <a:t>: (719) 439-1870</a:t>
            </a:r>
          </a:p>
          <a:p>
            <a:pPr>
              <a:buNone/>
            </a:pPr>
            <a:endParaRPr lang="en-US" sz="2800" dirty="0" smtClean="0">
              <a:solidFill>
                <a:schemeClr val="bg2"/>
              </a:solidFill>
            </a:endParaRPr>
          </a:p>
          <a:p>
            <a:pPr>
              <a:buNone/>
            </a:pPr>
            <a:r>
              <a:rPr lang="en-US" sz="2800" dirty="0" smtClean="0">
                <a:solidFill>
                  <a:srgbClr val="C00000"/>
                </a:solidFill>
              </a:rPr>
              <a:t>E-mail</a:t>
            </a:r>
            <a:r>
              <a:rPr lang="en-US" sz="2800" dirty="0" smtClean="0">
                <a:solidFill>
                  <a:schemeClr val="bg2"/>
                </a:solidFill>
              </a:rPr>
              <a:t>: Wayne.Williams@SOS.State.CO.US</a:t>
            </a:r>
            <a:endParaRPr lang="en-US" sz="2800" dirty="0">
              <a:solidFill>
                <a:schemeClr val="bg2"/>
              </a:solidFill>
            </a:endParaRPr>
          </a:p>
        </p:txBody>
      </p:sp>
      <p:pic>
        <p:nvPicPr>
          <p:cNvPr id="5" name="Shape 73" descr="state seal.png"/>
          <p:cNvPicPr preferRelativeResize="0"/>
          <p:nvPr/>
        </p:nvPicPr>
        <p:blipFill>
          <a:blip r:embed="rId2">
            <a:alphaModFix/>
          </a:blip>
          <a:stretch>
            <a:fillRect/>
          </a:stretch>
        </p:blipFill>
        <p:spPr>
          <a:xfrm>
            <a:off x="10224656" y="152400"/>
            <a:ext cx="1833417" cy="1833419"/>
          </a:xfrm>
          <a:prstGeom prst="rect">
            <a:avLst/>
          </a:prstGeom>
          <a:noFill/>
          <a:ln>
            <a:noFill/>
          </a:ln>
        </p:spPr>
      </p:pic>
      <p:grpSp>
        <p:nvGrpSpPr>
          <p:cNvPr id="6" name="Shape 485"/>
          <p:cNvGrpSpPr/>
          <p:nvPr/>
        </p:nvGrpSpPr>
        <p:grpSpPr>
          <a:xfrm>
            <a:off x="8730568" y="4385489"/>
            <a:ext cx="675898" cy="512256"/>
            <a:chOff x="564675" y="1700625"/>
            <a:chExt cx="465200" cy="314200"/>
          </a:xfrm>
        </p:grpSpPr>
        <p:sp>
          <p:nvSpPr>
            <p:cNvPr id="7" name="Shape 486"/>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chemeClr val="bg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87"/>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chemeClr val="bg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 name="Shape 488"/>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chemeClr val="bg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351254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7819" y="188895"/>
            <a:ext cx="7536252" cy="591034"/>
          </a:xfrm>
          <a:prstGeom prst="rect">
            <a:avLst/>
          </a:prstGeom>
        </p:spPr>
        <p:txBody>
          <a:bodyPr lIns="91425" tIns="91425" rIns="91425" bIns="91425" anchor="b" anchorCtr="0">
            <a:noAutofit/>
          </a:bodyPr>
          <a:lstStyle/>
          <a:p>
            <a:r>
              <a:rPr lang="en" sz="2800" dirty="0" smtClean="0">
                <a:solidFill>
                  <a:schemeClr val="bg2">
                    <a:lumMod val="50000"/>
                  </a:schemeClr>
                </a:solidFill>
              </a:rPr>
              <a:t>The Colorado Secretary of State</a:t>
            </a:r>
            <a:endParaRPr lang="en" sz="2800" dirty="0">
              <a:solidFill>
                <a:schemeClr val="bg2">
                  <a:lumMod val="50000"/>
                </a:schemeClr>
              </a:solidFill>
            </a:endParaRPr>
          </a:p>
        </p:txBody>
      </p:sp>
      <p:sp>
        <p:nvSpPr>
          <p:cNvPr id="93" name="Shape 93"/>
          <p:cNvSpPr txBox="1">
            <a:spLocks noGrp="1"/>
          </p:cNvSpPr>
          <p:nvPr>
            <p:ph type="body" idx="1"/>
          </p:nvPr>
        </p:nvSpPr>
        <p:spPr>
          <a:xfrm>
            <a:off x="312004" y="683627"/>
            <a:ext cx="9225643" cy="5484091"/>
          </a:xfrm>
          <a:prstGeom prst="rect">
            <a:avLst/>
          </a:prstGeom>
        </p:spPr>
        <p:txBody>
          <a:bodyPr lIns="91425" tIns="91425" rIns="91425" bIns="91425" anchor="t" anchorCtr="0">
            <a:noAutofit/>
          </a:bodyPr>
          <a:lstStyle/>
          <a:p>
            <a:pPr marL="457200" indent="-317500">
              <a:buFont typeface="Montserrat"/>
            </a:pPr>
            <a:r>
              <a:rPr lang="en" sz="2800" b="1" dirty="0" smtClean="0">
                <a:solidFill>
                  <a:schemeClr val="tx1"/>
                </a:solidFill>
                <a:latin typeface="Montserrat"/>
                <a:ea typeface="Montserrat"/>
                <a:cs typeface="Montserrat"/>
                <a:sym typeface="Montserrat"/>
              </a:rPr>
              <a:t>Business and Licensing </a:t>
            </a:r>
          </a:p>
          <a:p>
            <a:pPr marL="457200" indent="-317500">
              <a:buFont typeface="Montserrat"/>
            </a:pPr>
            <a:r>
              <a:rPr lang="en" sz="2400" dirty="0" smtClean="0">
                <a:solidFill>
                  <a:schemeClr val="tx1"/>
                </a:solidFill>
                <a:latin typeface="Montserrat"/>
                <a:ea typeface="Montserrat"/>
                <a:cs typeface="Montserrat"/>
                <a:sym typeface="Montserrat"/>
              </a:rPr>
              <a:t>Record number of business entities – 660,894 (more than ever)</a:t>
            </a:r>
          </a:p>
          <a:p>
            <a:pPr marL="457200" indent="-317500">
              <a:buFont typeface="Montserrat"/>
            </a:pPr>
            <a:r>
              <a:rPr lang="en" sz="2400" dirty="0" smtClean="0">
                <a:solidFill>
                  <a:schemeClr val="tx1"/>
                </a:solidFill>
                <a:latin typeface="Montserrat"/>
                <a:ea typeface="Montserrat"/>
                <a:cs typeface="Montserrat"/>
                <a:sym typeface="Montserrat"/>
              </a:rPr>
              <a:t>Online so you never have to go to Denver</a:t>
            </a:r>
          </a:p>
          <a:p>
            <a:pPr marL="457200" lvl="1" indent="-317500">
              <a:buFont typeface="Montserrat"/>
            </a:pPr>
            <a:r>
              <a:rPr lang="en" sz="2400" dirty="0" smtClean="0">
                <a:solidFill>
                  <a:schemeClr val="tx1"/>
                </a:solidFill>
                <a:latin typeface="Montserrat"/>
                <a:ea typeface="Montserrat"/>
                <a:cs typeface="Montserrat"/>
                <a:sym typeface="Montserrat"/>
              </a:rPr>
              <a:t>Lowest business renewal fees in the nation -- $10</a:t>
            </a:r>
          </a:p>
          <a:p>
            <a:pPr marL="457200" lvl="1" indent="-317500">
              <a:buFont typeface="Montserrat"/>
            </a:pPr>
            <a:r>
              <a:rPr lang="en" sz="2400" dirty="0" smtClean="0">
                <a:solidFill>
                  <a:schemeClr val="tx1"/>
                </a:solidFill>
                <a:latin typeface="Montserrat"/>
                <a:ea typeface="Montserrat"/>
                <a:cs typeface="Montserrat"/>
                <a:sym typeface="Montserrat"/>
              </a:rPr>
              <a:t>Nonprofit filings (48,210</a:t>
            </a:r>
            <a:r>
              <a:rPr lang="en" sz="2400" dirty="0">
                <a:solidFill>
                  <a:schemeClr val="tx1"/>
                </a:solidFill>
                <a:latin typeface="Montserrat"/>
                <a:ea typeface="Montserrat"/>
                <a:cs typeface="Montserrat"/>
                <a:sym typeface="Montserrat"/>
              </a:rPr>
              <a:t>)</a:t>
            </a:r>
            <a:r>
              <a:rPr lang="en" sz="2400" dirty="0" smtClean="0">
                <a:solidFill>
                  <a:schemeClr val="tx1"/>
                </a:solidFill>
                <a:latin typeface="Montserrat"/>
                <a:ea typeface="Montserrat"/>
                <a:cs typeface="Montserrat"/>
                <a:sym typeface="Montserrat"/>
              </a:rPr>
              <a:t> / Charitable solicitation reports</a:t>
            </a:r>
          </a:p>
          <a:p>
            <a:pPr marL="457200" lvl="1" indent="-317500">
              <a:buFont typeface="Montserrat"/>
            </a:pPr>
            <a:r>
              <a:rPr lang="en" sz="2400" dirty="0" smtClean="0">
                <a:solidFill>
                  <a:schemeClr val="tx1"/>
                </a:solidFill>
                <a:latin typeface="Montserrat"/>
                <a:ea typeface="Montserrat"/>
                <a:cs typeface="Montserrat"/>
                <a:sym typeface="Montserrat"/>
              </a:rPr>
              <a:t>Bingo and raffle – filings can now be made online</a:t>
            </a:r>
          </a:p>
          <a:p>
            <a:pPr marL="457200" lvl="1" indent="-317500">
              <a:buFont typeface="Montserrat"/>
            </a:pPr>
            <a:r>
              <a:rPr lang="en" sz="2400" dirty="0" smtClean="0">
                <a:solidFill>
                  <a:schemeClr val="tx1"/>
                </a:solidFill>
                <a:latin typeface="Montserrat"/>
                <a:ea typeface="Montserrat"/>
                <a:cs typeface="Montserrat"/>
                <a:sym typeface="Montserrat"/>
              </a:rPr>
              <a:t>Notary publics – training added online</a:t>
            </a:r>
          </a:p>
          <a:p>
            <a:pPr marL="457200" lvl="1" indent="-317500">
              <a:buFont typeface="Montserrat"/>
            </a:pPr>
            <a:endParaRPr lang="en" sz="2400" dirty="0">
              <a:solidFill>
                <a:schemeClr val="tx1"/>
              </a:solidFill>
              <a:latin typeface="Montserrat"/>
              <a:ea typeface="Montserrat"/>
              <a:cs typeface="Montserrat"/>
              <a:sym typeface="Montserrat"/>
            </a:endParaRPr>
          </a:p>
          <a:p>
            <a:pPr marL="457200" lvl="1" indent="-317500">
              <a:buFont typeface="Montserrat"/>
            </a:pPr>
            <a:r>
              <a:rPr lang="en" sz="2800" b="1" dirty="0" smtClean="0">
                <a:solidFill>
                  <a:schemeClr val="tx1"/>
                </a:solidFill>
                <a:latin typeface="Montserrat"/>
                <a:ea typeface="Montserrat"/>
                <a:cs typeface="Montserrat"/>
                <a:sym typeface="Montserrat"/>
              </a:rPr>
              <a:t>Elections</a:t>
            </a:r>
          </a:p>
          <a:p>
            <a:pPr marL="457200" lvl="1" indent="-317500">
              <a:buFont typeface="Montserrat"/>
            </a:pPr>
            <a:r>
              <a:rPr lang="en" sz="2400" dirty="0" smtClean="0">
                <a:solidFill>
                  <a:schemeClr val="tx1"/>
                </a:solidFill>
                <a:latin typeface="Montserrat"/>
                <a:ea typeface="Montserrat"/>
                <a:cs typeface="Montserrat"/>
                <a:sym typeface="Montserrat"/>
              </a:rPr>
              <a:t>Work with Colorado’s 64 county clerks – visited every office</a:t>
            </a:r>
          </a:p>
          <a:p>
            <a:pPr marL="457200" lvl="1" indent="-317500">
              <a:buFont typeface="Montserrat"/>
            </a:pPr>
            <a:r>
              <a:rPr lang="en" sz="2400" dirty="0" smtClean="0">
                <a:solidFill>
                  <a:schemeClr val="tx1"/>
                </a:solidFill>
                <a:latin typeface="Montserrat"/>
                <a:ea typeface="Montserrat"/>
                <a:cs typeface="Montserrat"/>
                <a:sym typeface="Montserrat"/>
              </a:rPr>
              <a:t>Election security – no voting or tabulation machines connected to the internet</a:t>
            </a:r>
          </a:p>
          <a:p>
            <a:pPr marL="457200" lvl="1" indent="-317500">
              <a:buFont typeface="Montserrat"/>
            </a:pPr>
            <a:r>
              <a:rPr lang="en" sz="2400" dirty="0" smtClean="0">
                <a:solidFill>
                  <a:schemeClr val="tx1"/>
                </a:solidFill>
                <a:latin typeface="Montserrat"/>
                <a:ea typeface="Montserrat"/>
                <a:cs typeface="Montserrat"/>
                <a:sym typeface="Montserrat"/>
              </a:rPr>
              <a:t>2017 Coordinated Election in 58 counties – specific support</a:t>
            </a:r>
          </a:p>
          <a:p>
            <a:pPr marL="457200" lvl="1" indent="-317500">
              <a:buFont typeface="Montserrat"/>
            </a:pPr>
            <a:r>
              <a:rPr lang="en" sz="2400" dirty="0" smtClean="0">
                <a:solidFill>
                  <a:schemeClr val="tx1"/>
                </a:solidFill>
                <a:latin typeface="Montserrat"/>
                <a:ea typeface="Montserrat"/>
                <a:cs typeface="Montserrat"/>
                <a:sym typeface="Montserrat"/>
              </a:rPr>
              <a:t>Voter registration easy at </a:t>
            </a:r>
            <a:r>
              <a:rPr lang="en" sz="2400" dirty="0" smtClean="0">
                <a:solidFill>
                  <a:schemeClr val="tx1"/>
                </a:solidFill>
                <a:latin typeface="Montserrat"/>
                <a:ea typeface="Montserrat"/>
                <a:cs typeface="Montserrat"/>
                <a:sym typeface="Montserrat"/>
                <a:hlinkClick r:id="rId3"/>
              </a:rPr>
              <a:t>www.govotecolorado.com</a:t>
            </a:r>
            <a:r>
              <a:rPr lang="en" sz="2400" dirty="0" smtClean="0">
                <a:solidFill>
                  <a:schemeClr val="tx1"/>
                </a:solidFill>
                <a:latin typeface="Montserrat"/>
                <a:ea typeface="Montserrat"/>
                <a:cs typeface="Montserrat"/>
                <a:sym typeface="Montserrat"/>
              </a:rPr>
              <a:t> or text “CO” to “2vote”</a:t>
            </a:r>
          </a:p>
          <a:p>
            <a:pPr marL="457200" lvl="1" indent="-317500">
              <a:buFont typeface="Montserrat"/>
            </a:pPr>
            <a:endParaRPr lang="en" sz="2400" dirty="0" smtClean="0">
              <a:solidFill>
                <a:schemeClr val="tx1"/>
              </a:solidFill>
              <a:latin typeface="Montserrat"/>
              <a:ea typeface="Montserrat"/>
              <a:cs typeface="Montserrat"/>
              <a:sym typeface="Montserrat"/>
            </a:endParaRPr>
          </a:p>
          <a:p>
            <a:pPr marL="457200" lvl="1" indent="-317500">
              <a:buFont typeface="Montserrat"/>
            </a:pPr>
            <a:endParaRPr lang="en" sz="2000" dirty="0">
              <a:solidFill>
                <a:schemeClr val="tx1"/>
              </a:solidFill>
              <a:latin typeface="Montserrat"/>
              <a:ea typeface="Montserrat"/>
              <a:cs typeface="Montserrat"/>
              <a:sym typeface="Montserrat"/>
            </a:endParaRPr>
          </a:p>
        </p:txBody>
      </p:sp>
      <p:pic>
        <p:nvPicPr>
          <p:cNvPr id="20"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373411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ctrTitle" idx="4294967295"/>
          </p:nvPr>
        </p:nvSpPr>
        <p:spPr>
          <a:xfrm>
            <a:off x="824752" y="792256"/>
            <a:ext cx="8193741" cy="895350"/>
          </a:xfrm>
          <a:prstGeom prst="rect">
            <a:avLst/>
          </a:prstGeom>
        </p:spPr>
        <p:txBody>
          <a:bodyPr lIns="91425" tIns="91425" rIns="91425" bIns="91425" anchor="b" anchorCtr="0">
            <a:noAutofit/>
          </a:bodyPr>
          <a:lstStyle/>
          <a:p>
            <a:pPr lvl="0"/>
            <a:r>
              <a:rPr lang="en" sz="8000" dirty="0" smtClean="0">
                <a:solidFill>
                  <a:srgbClr val="DA0000"/>
                </a:solidFill>
              </a:rPr>
              <a:t>3,761,426</a:t>
            </a:r>
            <a:r>
              <a:rPr lang="en" sz="8000" dirty="0" smtClean="0"/>
              <a:t> </a:t>
            </a:r>
            <a:r>
              <a:rPr lang="en" sz="5400" dirty="0">
                <a:solidFill>
                  <a:schemeClr val="bg2"/>
                </a:solidFill>
              </a:rPr>
              <a:t>citizens</a:t>
            </a:r>
            <a:endParaRPr lang="en" sz="8000" dirty="0">
              <a:solidFill>
                <a:schemeClr val="bg2"/>
              </a:solidFill>
            </a:endParaRPr>
          </a:p>
        </p:txBody>
      </p:sp>
      <p:sp>
        <p:nvSpPr>
          <p:cNvPr id="300" name="Shape 300"/>
          <p:cNvSpPr txBox="1">
            <a:spLocks noGrp="1"/>
          </p:cNvSpPr>
          <p:nvPr>
            <p:ph type="subTitle" idx="4294967295"/>
          </p:nvPr>
        </p:nvSpPr>
        <p:spPr>
          <a:xfrm>
            <a:off x="824752" y="1444358"/>
            <a:ext cx="8193741" cy="463550"/>
          </a:xfrm>
          <a:prstGeom prst="rect">
            <a:avLst/>
          </a:prstGeom>
        </p:spPr>
        <p:txBody>
          <a:bodyPr lIns="91425" tIns="91425" rIns="91425" bIns="91425" anchor="t" anchorCtr="0">
            <a:noAutofit/>
          </a:bodyPr>
          <a:lstStyle/>
          <a:p>
            <a:pPr>
              <a:spcBef>
                <a:spcPts val="0"/>
              </a:spcBef>
              <a:buNone/>
            </a:pPr>
            <a:r>
              <a:rPr lang="en" sz="1800" dirty="0" smtClean="0">
                <a:solidFill>
                  <a:schemeClr val="bg2"/>
                </a:solidFill>
              </a:rPr>
              <a:t>registered to vote. Highest Percentage in America!  </a:t>
            </a:r>
            <a:r>
              <a:rPr lang="en" sz="1800" smtClean="0">
                <a:solidFill>
                  <a:schemeClr val="bg2"/>
                </a:solidFill>
              </a:rPr>
              <a:t>+25K to highest ever!</a:t>
            </a:r>
            <a:endParaRPr lang="en" sz="1800" dirty="0">
              <a:solidFill>
                <a:schemeClr val="bg2"/>
              </a:solidFill>
            </a:endParaRPr>
          </a:p>
        </p:txBody>
      </p:sp>
      <p:sp>
        <p:nvSpPr>
          <p:cNvPr id="301" name="Shape 301"/>
          <p:cNvSpPr txBox="1">
            <a:spLocks noGrp="1"/>
          </p:cNvSpPr>
          <p:nvPr>
            <p:ph type="ctrTitle" idx="4294967295"/>
          </p:nvPr>
        </p:nvSpPr>
        <p:spPr>
          <a:xfrm>
            <a:off x="824752" y="4891367"/>
            <a:ext cx="8193741" cy="895350"/>
          </a:xfrm>
          <a:prstGeom prst="rect">
            <a:avLst/>
          </a:prstGeom>
        </p:spPr>
        <p:txBody>
          <a:bodyPr lIns="91425" tIns="91425" rIns="91425" bIns="91425" anchor="b" anchorCtr="0">
            <a:noAutofit/>
          </a:bodyPr>
          <a:lstStyle/>
          <a:p>
            <a:r>
              <a:rPr lang="en" sz="8000" dirty="0">
                <a:solidFill>
                  <a:srgbClr val="DA0000"/>
                </a:solidFill>
              </a:rPr>
              <a:t>74.5</a:t>
            </a:r>
            <a:r>
              <a:rPr lang="en" sz="8000" dirty="0">
                <a:solidFill>
                  <a:schemeClr val="bg2"/>
                </a:solidFill>
              </a:rPr>
              <a:t>%</a:t>
            </a:r>
          </a:p>
        </p:txBody>
      </p:sp>
      <p:sp>
        <p:nvSpPr>
          <p:cNvPr id="302" name="Shape 302"/>
          <p:cNvSpPr txBox="1">
            <a:spLocks noGrp="1"/>
          </p:cNvSpPr>
          <p:nvPr>
            <p:ph type="subTitle" idx="4294967295"/>
          </p:nvPr>
        </p:nvSpPr>
        <p:spPr>
          <a:xfrm>
            <a:off x="824752" y="5489856"/>
            <a:ext cx="8193741" cy="463550"/>
          </a:xfrm>
          <a:prstGeom prst="rect">
            <a:avLst/>
          </a:prstGeom>
        </p:spPr>
        <p:txBody>
          <a:bodyPr lIns="91425" tIns="91425" rIns="91425" bIns="91425" anchor="t" anchorCtr="0">
            <a:noAutofit/>
          </a:bodyPr>
          <a:lstStyle/>
          <a:p>
            <a:pPr>
              <a:spcBef>
                <a:spcPts val="0"/>
              </a:spcBef>
              <a:buNone/>
            </a:pPr>
            <a:r>
              <a:rPr lang="en-US" sz="1800" dirty="0" smtClean="0">
                <a:solidFill>
                  <a:schemeClr val="bg2"/>
                </a:solidFill>
              </a:rPr>
              <a:t>T</a:t>
            </a:r>
            <a:r>
              <a:rPr lang="en" sz="1800" dirty="0" smtClean="0">
                <a:solidFill>
                  <a:schemeClr val="bg2"/>
                </a:solidFill>
              </a:rPr>
              <a:t>urnout for registered voters.  Fourth Highest in America in 2016.</a:t>
            </a:r>
            <a:endParaRPr lang="en" sz="1800" dirty="0">
              <a:solidFill>
                <a:schemeClr val="bg2"/>
              </a:solidFill>
            </a:endParaRPr>
          </a:p>
        </p:txBody>
      </p:sp>
      <p:sp>
        <p:nvSpPr>
          <p:cNvPr id="303" name="Shape 303"/>
          <p:cNvSpPr txBox="1">
            <a:spLocks noGrp="1"/>
          </p:cNvSpPr>
          <p:nvPr>
            <p:ph type="ctrTitle" idx="4294967295"/>
          </p:nvPr>
        </p:nvSpPr>
        <p:spPr>
          <a:xfrm>
            <a:off x="824752" y="2836075"/>
            <a:ext cx="8193741" cy="895350"/>
          </a:xfrm>
          <a:prstGeom prst="rect">
            <a:avLst/>
          </a:prstGeom>
        </p:spPr>
        <p:txBody>
          <a:bodyPr lIns="91425" tIns="91425" rIns="91425" bIns="91425" anchor="b" anchorCtr="0">
            <a:noAutofit/>
          </a:bodyPr>
          <a:lstStyle/>
          <a:p>
            <a:r>
              <a:rPr lang="en" sz="8000" dirty="0">
                <a:solidFill>
                  <a:srgbClr val="DA0000"/>
                </a:solidFill>
              </a:rPr>
              <a:t>2,644,717</a:t>
            </a:r>
            <a:r>
              <a:rPr lang="en" sz="5400" dirty="0">
                <a:solidFill>
                  <a:srgbClr val="DA0000"/>
                </a:solidFill>
              </a:rPr>
              <a:t> </a:t>
            </a:r>
            <a:r>
              <a:rPr lang="en" sz="5400" dirty="0">
                <a:solidFill>
                  <a:schemeClr val="bg2"/>
                </a:solidFill>
              </a:rPr>
              <a:t>voters</a:t>
            </a:r>
          </a:p>
        </p:txBody>
      </p:sp>
      <p:sp>
        <p:nvSpPr>
          <p:cNvPr id="304" name="Shape 304"/>
          <p:cNvSpPr txBox="1">
            <a:spLocks noGrp="1"/>
          </p:cNvSpPr>
          <p:nvPr>
            <p:ph type="subTitle" idx="4294967295"/>
          </p:nvPr>
        </p:nvSpPr>
        <p:spPr>
          <a:xfrm>
            <a:off x="824752" y="3499650"/>
            <a:ext cx="8193741" cy="463550"/>
          </a:xfrm>
          <a:prstGeom prst="rect">
            <a:avLst/>
          </a:prstGeom>
        </p:spPr>
        <p:txBody>
          <a:bodyPr lIns="91425" tIns="91425" rIns="91425" bIns="91425" anchor="t" anchorCtr="0">
            <a:noAutofit/>
          </a:bodyPr>
          <a:lstStyle/>
          <a:p>
            <a:pPr>
              <a:spcBef>
                <a:spcPts val="0"/>
              </a:spcBef>
              <a:buNone/>
            </a:pPr>
            <a:r>
              <a:rPr lang="en" sz="1800" dirty="0" smtClean="0">
                <a:solidFill>
                  <a:schemeClr val="bg2"/>
                </a:solidFill>
              </a:rPr>
              <a:t>voted by mail.</a:t>
            </a:r>
            <a:endParaRPr lang="en" sz="1800" dirty="0">
              <a:solidFill>
                <a:schemeClr val="bg2"/>
              </a:solidFill>
            </a:endParaRPr>
          </a:p>
        </p:txBody>
      </p:sp>
      <p:pic>
        <p:nvPicPr>
          <p:cNvPr id="9"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3411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ctrTitle" idx="4294967295"/>
          </p:nvPr>
        </p:nvSpPr>
        <p:spPr>
          <a:xfrm>
            <a:off x="1099404" y="4166558"/>
            <a:ext cx="7096327" cy="1280100"/>
          </a:xfrm>
          <a:prstGeom prst="rect">
            <a:avLst/>
          </a:prstGeom>
        </p:spPr>
        <p:txBody>
          <a:bodyPr lIns="91425" tIns="91425" rIns="91425" bIns="91425" anchor="b" anchorCtr="0">
            <a:noAutofit/>
          </a:bodyPr>
          <a:lstStyle/>
          <a:p>
            <a:r>
              <a:rPr lang="en" sz="5400" dirty="0" smtClean="0">
                <a:solidFill>
                  <a:schemeClr val="bg2">
                    <a:lumMod val="50000"/>
                  </a:schemeClr>
                </a:solidFill>
              </a:rPr>
              <a:t>We like to Vote:</a:t>
            </a:r>
            <a:br>
              <a:rPr lang="en" sz="5400" dirty="0" smtClean="0">
                <a:solidFill>
                  <a:schemeClr val="bg2">
                    <a:lumMod val="50000"/>
                  </a:schemeClr>
                </a:solidFill>
              </a:rPr>
            </a:br>
            <a:r>
              <a:rPr lang="en" sz="5400" dirty="0" smtClean="0">
                <a:solidFill>
                  <a:schemeClr val="bg2">
                    <a:lumMod val="50000"/>
                  </a:schemeClr>
                </a:solidFill>
              </a:rPr>
              <a:t>TABOR</a:t>
            </a:r>
            <a:endParaRPr lang="en" sz="5400" dirty="0">
              <a:solidFill>
                <a:srgbClr val="F44336"/>
              </a:solidFill>
            </a:endParaRPr>
          </a:p>
        </p:txBody>
      </p:sp>
      <p:pic>
        <p:nvPicPr>
          <p:cNvPr id="22"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sp>
        <p:nvSpPr>
          <p:cNvPr id="3" name="Rectangle 2"/>
          <p:cNvSpPr>
            <a:spLocks noChangeArrowheads="1"/>
          </p:cNvSpPr>
          <p:nvPr/>
        </p:nvSpPr>
        <p:spPr bwMode="auto">
          <a:xfrm>
            <a:off x="1433146" y="624253"/>
            <a:ext cx="15736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1" descr="Image result for sue to invalidate tabor colorado"/>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20295" y="230108"/>
            <a:ext cx="4819832" cy="3663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404" y="5360853"/>
            <a:ext cx="9135834" cy="830997"/>
          </a:xfrm>
          <a:prstGeom prst="rect">
            <a:avLst/>
          </a:prstGeom>
          <a:noFill/>
        </p:spPr>
        <p:txBody>
          <a:bodyPr wrap="none" rtlCol="0">
            <a:spAutoFit/>
          </a:bodyPr>
          <a:lstStyle/>
          <a:p>
            <a:r>
              <a:rPr lang="en-US" sz="2400" dirty="0" smtClean="0">
                <a:latin typeface="Montserrat" panose="020B0604020202020204"/>
              </a:rPr>
              <a:t>Gives Coloradans the </a:t>
            </a:r>
            <a:r>
              <a:rPr lang="en-US" sz="2400" dirty="0" smtClean="0">
                <a:solidFill>
                  <a:srgbClr val="E1393D"/>
                </a:solidFill>
                <a:latin typeface="Montserrat" panose="020B0604020202020204"/>
              </a:rPr>
              <a:t>right</a:t>
            </a:r>
            <a:r>
              <a:rPr lang="en-US" sz="2400" dirty="0" smtClean="0">
                <a:latin typeface="Montserrat" panose="020B0604020202020204"/>
              </a:rPr>
              <a:t> to </a:t>
            </a:r>
            <a:r>
              <a:rPr lang="en-US" sz="2400" dirty="0" smtClean="0">
                <a:solidFill>
                  <a:srgbClr val="E1393D"/>
                </a:solidFill>
                <a:latin typeface="Montserrat" panose="020B0604020202020204"/>
              </a:rPr>
              <a:t>vote</a:t>
            </a:r>
            <a:r>
              <a:rPr lang="en-US" sz="2400" dirty="0">
                <a:latin typeface="Montserrat" panose="020B0604020202020204"/>
              </a:rPr>
              <a:t> </a:t>
            </a:r>
            <a:r>
              <a:rPr lang="en-US" sz="2400" dirty="0" smtClean="0">
                <a:latin typeface="Montserrat" panose="020B0604020202020204"/>
              </a:rPr>
              <a:t>on debt and tax questions and </a:t>
            </a:r>
          </a:p>
          <a:p>
            <a:r>
              <a:rPr lang="en-US" sz="2400" dirty="0">
                <a:latin typeface="Montserrat" panose="020B0604020202020204"/>
              </a:rPr>
              <a:t>r</a:t>
            </a:r>
            <a:r>
              <a:rPr lang="en-US" sz="2400" dirty="0" smtClean="0">
                <a:latin typeface="Montserrat" panose="020B0604020202020204"/>
              </a:rPr>
              <a:t>equires vote of citizens to exceed spending limits.</a:t>
            </a:r>
            <a:endParaRPr lang="en-US" sz="2400" dirty="0">
              <a:latin typeface="Montserrat" panose="020B0604020202020204"/>
            </a:endParaRPr>
          </a:p>
        </p:txBody>
      </p:sp>
    </p:spTree>
    <p:extLst>
      <p:ext uri="{BB962C8B-B14F-4D97-AF65-F5344CB8AC3E}">
        <p14:creationId xmlns:p14="http://schemas.microsoft.com/office/powerpoint/2010/main" val="6224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body" idx="1"/>
          </p:nvPr>
        </p:nvSpPr>
        <p:spPr>
          <a:xfrm>
            <a:off x="1143149" y="3810000"/>
            <a:ext cx="6349851" cy="2743200"/>
          </a:xfrm>
          <a:prstGeom prst="rect">
            <a:avLst/>
          </a:prstGeom>
        </p:spPr>
        <p:txBody>
          <a:bodyPr lIns="91425" tIns="91425" rIns="91425" bIns="91425" anchor="t" anchorCtr="0">
            <a:noAutofit/>
          </a:bodyPr>
          <a:lstStyle/>
          <a:p>
            <a:pPr marL="457200" indent="-317500">
              <a:buFont typeface="Montserrat"/>
            </a:pPr>
            <a:r>
              <a:rPr lang="en-US" sz="2000" dirty="0" smtClean="0">
                <a:solidFill>
                  <a:schemeClr val="bg2">
                    <a:lumMod val="50000"/>
                  </a:schemeClr>
                </a:solidFill>
                <a:latin typeface="Montserrat"/>
                <a:ea typeface="Montserrat"/>
                <a:cs typeface="Montserrat"/>
                <a:sym typeface="Montserrat"/>
              </a:rPr>
              <a:t>The GOP </a:t>
            </a:r>
            <a:r>
              <a:rPr lang="en-US" sz="2000" dirty="0">
                <a:solidFill>
                  <a:schemeClr val="bg2">
                    <a:lumMod val="50000"/>
                  </a:schemeClr>
                </a:solidFill>
                <a:latin typeface="Montserrat"/>
                <a:ea typeface="Montserrat"/>
                <a:cs typeface="Montserrat"/>
                <a:sym typeface="Montserrat"/>
              </a:rPr>
              <a:t>executive </a:t>
            </a:r>
            <a:r>
              <a:rPr lang="en-US" sz="2000" dirty="0" smtClean="0">
                <a:solidFill>
                  <a:schemeClr val="bg2">
                    <a:lumMod val="50000"/>
                  </a:schemeClr>
                </a:solidFill>
                <a:latin typeface="Montserrat"/>
                <a:ea typeface="Montserrat"/>
                <a:cs typeface="Montserrat"/>
                <a:sym typeface="Montserrat"/>
              </a:rPr>
              <a:t>committee </a:t>
            </a:r>
            <a:r>
              <a:rPr lang="en-US" sz="2000" dirty="0">
                <a:solidFill>
                  <a:schemeClr val="bg2">
                    <a:lumMod val="50000"/>
                  </a:schemeClr>
                </a:solidFill>
                <a:latin typeface="Montserrat"/>
                <a:ea typeface="Montserrat"/>
                <a:cs typeface="Montserrat"/>
                <a:sym typeface="Montserrat"/>
              </a:rPr>
              <a:t>voted to cancel the </a:t>
            </a:r>
            <a:r>
              <a:rPr lang="en-US" sz="2000" dirty="0" smtClean="0">
                <a:solidFill>
                  <a:schemeClr val="bg2">
                    <a:lumMod val="50000"/>
                  </a:schemeClr>
                </a:solidFill>
                <a:latin typeface="Montserrat"/>
                <a:ea typeface="Montserrat"/>
                <a:cs typeface="Montserrat"/>
                <a:sym typeface="Montserrat"/>
              </a:rPr>
              <a:t>non-binding presidential </a:t>
            </a:r>
            <a:r>
              <a:rPr lang="en-US" sz="2000" dirty="0">
                <a:solidFill>
                  <a:schemeClr val="bg2">
                    <a:lumMod val="50000"/>
                  </a:schemeClr>
                </a:solidFill>
                <a:latin typeface="Montserrat"/>
                <a:ea typeface="Montserrat"/>
                <a:cs typeface="Montserrat"/>
                <a:sym typeface="Montserrat"/>
              </a:rPr>
              <a:t>preference poll after the national party changed its rules to require a state’s delegates to support the candidate that wins the caucus vote</a:t>
            </a:r>
            <a:r>
              <a:rPr lang="en-US" sz="2000" dirty="0" smtClean="0">
                <a:solidFill>
                  <a:schemeClr val="bg2">
                    <a:lumMod val="50000"/>
                  </a:schemeClr>
                </a:solidFill>
                <a:latin typeface="Montserrat"/>
                <a:ea typeface="Montserrat"/>
                <a:cs typeface="Montserrat"/>
                <a:sym typeface="Montserrat"/>
              </a:rPr>
              <a:t>.</a:t>
            </a:r>
          </a:p>
          <a:p>
            <a:pPr marL="139700">
              <a:buNone/>
            </a:pPr>
            <a:endParaRPr lang="en" sz="2000" dirty="0" smtClean="0">
              <a:solidFill>
                <a:schemeClr val="bg2">
                  <a:lumMod val="50000"/>
                </a:schemeClr>
              </a:solidFill>
              <a:latin typeface="Montserrat"/>
              <a:ea typeface="Montserrat"/>
              <a:cs typeface="Montserrat"/>
              <a:sym typeface="Montserrat"/>
            </a:endParaRPr>
          </a:p>
          <a:p>
            <a:pPr marL="457200" indent="-317500">
              <a:buFont typeface="Montserrat"/>
            </a:pPr>
            <a:r>
              <a:rPr lang="en" sz="2000" dirty="0" smtClean="0">
                <a:solidFill>
                  <a:schemeClr val="bg2">
                    <a:lumMod val="50000"/>
                  </a:schemeClr>
                </a:solidFill>
                <a:latin typeface="Montserrat"/>
                <a:ea typeface="Montserrat"/>
                <a:cs typeface="Montserrat"/>
                <a:sym typeface="Montserrat"/>
              </a:rPr>
              <a:t>Colorado forfeited a role in the early nomination process.</a:t>
            </a:r>
          </a:p>
          <a:p>
            <a:pPr marL="457200" indent="-317500">
              <a:buFont typeface="Montserrat"/>
            </a:pPr>
            <a:endParaRPr lang="en" sz="2000" dirty="0">
              <a:solidFill>
                <a:schemeClr val="bg2">
                  <a:lumMod val="50000"/>
                </a:schemeClr>
              </a:solidFill>
              <a:latin typeface="Montserrat"/>
              <a:ea typeface="Montserrat"/>
              <a:cs typeface="Montserrat"/>
              <a:sym typeface="Montserrat"/>
            </a:endParaRPr>
          </a:p>
        </p:txBody>
      </p:sp>
      <p:pic>
        <p:nvPicPr>
          <p:cNvPr id="20" name="Shape 73" descr="state seal.png"/>
          <p:cNvPicPr preferRelativeResize="0"/>
          <p:nvPr/>
        </p:nvPicPr>
        <p:blipFill>
          <a:blip r:embed="rId3">
            <a:alphaModFix/>
          </a:blip>
          <a:stretch>
            <a:fillRect/>
          </a:stretch>
        </p:blipFill>
        <p:spPr>
          <a:xfrm>
            <a:off x="10224656" y="152400"/>
            <a:ext cx="1833417" cy="1833419"/>
          </a:xfrm>
          <a:prstGeom prst="rect">
            <a:avLst/>
          </a:prstGeom>
          <a:noFill/>
          <a:ln>
            <a:noFill/>
          </a:ln>
        </p:spPr>
      </p:pic>
      <p:pic>
        <p:nvPicPr>
          <p:cNvPr id="3074" name="Picture 2" descr="Image result for colorado straw poll republican 2016 presidential voters ang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149" y="747094"/>
            <a:ext cx="6349851" cy="2582272"/>
          </a:xfrm>
          <a:prstGeom prst="rect">
            <a:avLst/>
          </a:prstGeom>
          <a:noFill/>
          <a:ln w="12700">
            <a:solidFill>
              <a:srgbClr val="1155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2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73" descr="state seal.png"/>
          <p:cNvPicPr preferRelativeResize="0"/>
          <p:nvPr/>
        </p:nvPicPr>
        <p:blipFill>
          <a:blip r:embed="rId2">
            <a:alphaModFix/>
          </a:blip>
          <a:stretch>
            <a:fillRect/>
          </a:stretch>
        </p:blipFill>
        <p:spPr>
          <a:xfrm>
            <a:off x="10224656" y="152400"/>
            <a:ext cx="1833417" cy="1833419"/>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72" y="537634"/>
            <a:ext cx="6408068" cy="5782733"/>
          </a:xfrm>
          <a:prstGeom prst="rect">
            <a:avLst/>
          </a:prstGeom>
          <a:ln w="12700">
            <a:solidFill>
              <a:srgbClr val="1155CC"/>
            </a:solidFill>
          </a:ln>
        </p:spPr>
      </p:pic>
    </p:spTree>
    <p:extLst>
      <p:ext uri="{BB962C8B-B14F-4D97-AF65-F5344CB8AC3E}">
        <p14:creationId xmlns:p14="http://schemas.microsoft.com/office/powerpoint/2010/main" val="25005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NVER, CO - APRIL 15: A crowd gathers on the west steps of the state capitol in Denver to protest the state's delegate selection process last weekend at the state GOP convention in Colorado Springs. The caucus process this year is the same used in prior elections where party members nominate delegates at the precinct level to higher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445" y="155122"/>
            <a:ext cx="5545113" cy="44821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46956" y="65315"/>
            <a:ext cx="4816929" cy="1265464"/>
          </a:xfrm>
        </p:spPr>
        <p:txBody>
          <a:bodyPr/>
          <a:lstStyle/>
          <a:p>
            <a:r>
              <a:rPr lang="en-US" sz="2400" dirty="0" smtClean="0">
                <a:solidFill>
                  <a:schemeClr val="tx1"/>
                </a:solidFill>
              </a:rPr>
              <a:t>Legislative Efforts to Restore Presidential Primary Fail</a:t>
            </a:r>
            <a:endParaRPr lang="en-US" sz="2400" dirty="0">
              <a:solidFill>
                <a:schemeClr val="tx1"/>
              </a:solidFill>
            </a:endParaRPr>
          </a:p>
        </p:txBody>
      </p:sp>
      <p:sp>
        <p:nvSpPr>
          <p:cNvPr id="4" name="Text Placeholder 3"/>
          <p:cNvSpPr>
            <a:spLocks noGrp="1"/>
          </p:cNvSpPr>
          <p:nvPr>
            <p:ph type="body" idx="1"/>
          </p:nvPr>
        </p:nvSpPr>
        <p:spPr>
          <a:xfrm>
            <a:off x="146956" y="1341664"/>
            <a:ext cx="5755823" cy="4914900"/>
          </a:xfrm>
        </p:spPr>
        <p:txBody>
          <a:bodyPr/>
          <a:lstStyle/>
          <a:p>
            <a:r>
              <a:rPr lang="en-US" sz="1800" dirty="0">
                <a:solidFill>
                  <a:schemeClr val="tx1"/>
                </a:solidFill>
              </a:rPr>
              <a:t>2015 and 2016 General Assemblies considered </a:t>
            </a:r>
            <a:r>
              <a:rPr lang="en-US" sz="1800" dirty="0" smtClean="0">
                <a:solidFill>
                  <a:schemeClr val="tx1"/>
                </a:solidFill>
              </a:rPr>
              <a:t>two bills </a:t>
            </a:r>
            <a:r>
              <a:rPr lang="en-US" sz="1800" dirty="0">
                <a:solidFill>
                  <a:schemeClr val="tx1"/>
                </a:solidFill>
              </a:rPr>
              <a:t>that would have restored presidential </a:t>
            </a:r>
            <a:r>
              <a:rPr lang="en-US" sz="1800" dirty="0" smtClean="0">
                <a:solidFill>
                  <a:schemeClr val="tx1"/>
                </a:solidFill>
              </a:rPr>
              <a:t>primary.</a:t>
            </a:r>
          </a:p>
          <a:p>
            <a:pPr lvl="1"/>
            <a:r>
              <a:rPr lang="en-US" sz="1800" dirty="0" smtClean="0">
                <a:solidFill>
                  <a:schemeClr val="tx1"/>
                </a:solidFill>
              </a:rPr>
              <a:t>Both bills </a:t>
            </a:r>
            <a:r>
              <a:rPr lang="en-US" sz="1800" dirty="0">
                <a:solidFill>
                  <a:schemeClr val="tx1"/>
                </a:solidFill>
              </a:rPr>
              <a:t>would </a:t>
            </a:r>
            <a:r>
              <a:rPr lang="en-US" sz="1800" dirty="0" smtClean="0">
                <a:solidFill>
                  <a:schemeClr val="tx1"/>
                </a:solidFill>
              </a:rPr>
              <a:t>have required party affiliation to participate.</a:t>
            </a:r>
            <a:endParaRPr lang="en-US" sz="1800" dirty="0">
              <a:solidFill>
                <a:schemeClr val="tx1"/>
              </a:solidFill>
            </a:endParaRPr>
          </a:p>
          <a:p>
            <a:endParaRPr lang="en-US" sz="1800" dirty="0">
              <a:solidFill>
                <a:schemeClr val="tx1"/>
              </a:solidFill>
            </a:endParaRPr>
          </a:p>
          <a:p>
            <a:r>
              <a:rPr lang="en-US" sz="1800" dirty="0">
                <a:solidFill>
                  <a:schemeClr val="tx1"/>
                </a:solidFill>
              </a:rPr>
              <a:t>Colorado Secretary of State warned that the failure to pass a presidential primary bill would result in </a:t>
            </a:r>
            <a:r>
              <a:rPr lang="en-US" sz="1800" dirty="0" smtClean="0">
                <a:solidFill>
                  <a:schemeClr val="tx1"/>
                </a:solidFill>
              </a:rPr>
              <a:t>the adoption of initiatives 107 and 108.</a:t>
            </a:r>
          </a:p>
          <a:p>
            <a:endParaRPr lang="en-US" sz="1800" dirty="0">
              <a:solidFill>
                <a:schemeClr val="tx1"/>
              </a:solidFill>
            </a:endParaRPr>
          </a:p>
          <a:p>
            <a:pPr fontAlgn="base"/>
            <a:r>
              <a:rPr lang="en-US" sz="1800" dirty="0" smtClean="0">
                <a:solidFill>
                  <a:schemeClr val="tx1"/>
                </a:solidFill>
              </a:rPr>
              <a:t>Both bills died.</a:t>
            </a:r>
          </a:p>
          <a:p>
            <a:pPr lvl="1" fontAlgn="base"/>
            <a:r>
              <a:rPr lang="en-US" sz="1800" i="1" dirty="0" smtClean="0">
                <a:solidFill>
                  <a:schemeClr val="tx1"/>
                </a:solidFill>
              </a:rPr>
              <a:t>“Sen</a:t>
            </a:r>
            <a:r>
              <a:rPr lang="en-US" sz="1800" i="1" dirty="0">
                <a:solidFill>
                  <a:schemeClr val="tx1"/>
                </a:solidFill>
              </a:rPr>
              <a:t>. Kevin Lundberg, a Republican from Berthoud who sponsored the Senate bill, said there was deep concern about both bills and the role that unaffiliated voters might play. If a proposed ballot initiative fails, he will try again next year, he said.</a:t>
            </a:r>
          </a:p>
          <a:p>
            <a:pPr lvl="1" fontAlgn="base"/>
            <a:r>
              <a:rPr lang="en-US" sz="1800" i="1" dirty="0" smtClean="0">
                <a:solidFill>
                  <a:schemeClr val="tx1"/>
                </a:solidFill>
              </a:rPr>
              <a:t>“’We </a:t>
            </a:r>
            <a:r>
              <a:rPr lang="en-US" sz="1800" i="1" dirty="0">
                <a:solidFill>
                  <a:schemeClr val="tx1"/>
                </a:solidFill>
              </a:rPr>
              <a:t>tried, but in the end there just wasn’t enough consensus to pass it</a:t>
            </a:r>
            <a:r>
              <a:rPr lang="en-US" sz="1800" i="1" dirty="0" smtClean="0">
                <a:solidFill>
                  <a:schemeClr val="tx1"/>
                </a:solidFill>
              </a:rPr>
              <a:t>,’ </a:t>
            </a:r>
            <a:r>
              <a:rPr lang="en-US" sz="1800" i="1" dirty="0">
                <a:solidFill>
                  <a:schemeClr val="tx1"/>
                </a:solidFill>
              </a:rPr>
              <a:t>he said of his bill</a:t>
            </a:r>
            <a:r>
              <a:rPr lang="en-US" sz="1800" i="1" dirty="0" smtClean="0">
                <a:solidFill>
                  <a:schemeClr val="tx1"/>
                </a:solidFill>
              </a:rPr>
              <a:t>.”</a:t>
            </a:r>
          </a:p>
          <a:p>
            <a:pPr lvl="1" fontAlgn="base"/>
            <a:r>
              <a:rPr lang="en-US" sz="1800" i="1" dirty="0" smtClean="0">
                <a:solidFill>
                  <a:schemeClr val="tx1"/>
                </a:solidFill>
              </a:rPr>
              <a:t>--Denver Post, May 9, 2016</a:t>
            </a:r>
            <a:endParaRPr lang="en-US" sz="1800" i="1" dirty="0">
              <a:solidFill>
                <a:schemeClr val="tx1"/>
              </a:solidFill>
            </a:endParaRPr>
          </a:p>
          <a:p>
            <a:endParaRPr lang="en-US" dirty="0"/>
          </a:p>
        </p:txBody>
      </p:sp>
    </p:spTree>
    <p:extLst>
      <p:ext uri="{BB962C8B-B14F-4D97-AF65-F5344CB8AC3E}">
        <p14:creationId xmlns:p14="http://schemas.microsoft.com/office/powerpoint/2010/main" val="12081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ctrTitle" idx="4294967295"/>
          </p:nvPr>
        </p:nvSpPr>
        <p:spPr>
          <a:xfrm>
            <a:off x="1099405" y="3846079"/>
            <a:ext cx="7096327" cy="1280100"/>
          </a:xfrm>
          <a:prstGeom prst="rect">
            <a:avLst/>
          </a:prstGeom>
        </p:spPr>
        <p:txBody>
          <a:bodyPr lIns="91425" tIns="91425" rIns="91425" bIns="91425" anchor="b" anchorCtr="0">
            <a:noAutofit/>
          </a:bodyPr>
          <a:lstStyle/>
          <a:p>
            <a:r>
              <a:rPr lang="en" sz="6000" dirty="0">
                <a:solidFill>
                  <a:schemeClr val="bg2">
                    <a:lumMod val="50000"/>
                  </a:schemeClr>
                </a:solidFill>
              </a:rPr>
              <a:t>PROPOSITION</a:t>
            </a:r>
            <a:r>
              <a:rPr lang="en" sz="6000" dirty="0"/>
              <a:t> </a:t>
            </a:r>
            <a:r>
              <a:rPr lang="en" sz="6000" dirty="0">
                <a:solidFill>
                  <a:srgbClr val="F44336"/>
                </a:solidFill>
              </a:rPr>
              <a:t>107</a:t>
            </a:r>
          </a:p>
        </p:txBody>
      </p:sp>
      <p:sp>
        <p:nvSpPr>
          <p:cNvPr id="108" name="Shape 108"/>
          <p:cNvSpPr txBox="1">
            <a:spLocks noGrp="1"/>
          </p:cNvSpPr>
          <p:nvPr>
            <p:ph type="subTitle" idx="4294967295"/>
          </p:nvPr>
        </p:nvSpPr>
        <p:spPr>
          <a:xfrm>
            <a:off x="1099406" y="5009425"/>
            <a:ext cx="5251500" cy="1046400"/>
          </a:xfrm>
          <a:prstGeom prst="rect">
            <a:avLst/>
          </a:prstGeom>
        </p:spPr>
        <p:txBody>
          <a:bodyPr lIns="91425" tIns="91425" rIns="91425" bIns="91425" anchor="t" anchorCtr="0">
            <a:noAutofit/>
          </a:bodyPr>
          <a:lstStyle/>
          <a:p>
            <a:pPr>
              <a:spcBef>
                <a:spcPts val="0"/>
              </a:spcBef>
              <a:buNone/>
            </a:pPr>
            <a:r>
              <a:rPr lang="en" sz="2800" dirty="0" smtClean="0">
                <a:solidFill>
                  <a:schemeClr val="bg2">
                    <a:lumMod val="50000"/>
                  </a:schemeClr>
                </a:solidFill>
              </a:rPr>
              <a:t>Presidential Primary Election</a:t>
            </a:r>
          </a:p>
        </p:txBody>
      </p:sp>
      <p:grpSp>
        <p:nvGrpSpPr>
          <p:cNvPr id="14" name="Shape 463"/>
          <p:cNvGrpSpPr/>
          <p:nvPr/>
        </p:nvGrpSpPr>
        <p:grpSpPr>
          <a:xfrm>
            <a:off x="1099406" y="1726636"/>
            <a:ext cx="1109749" cy="1537127"/>
            <a:chOff x="596350" y="929175"/>
            <a:chExt cx="407950" cy="497475"/>
          </a:xfrm>
        </p:grpSpPr>
        <p:sp>
          <p:nvSpPr>
            <p:cNvPr id="15"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1459905" y="1964182"/>
            <a:ext cx="4892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70000"/>
                </a:solidFill>
                <a:effectLst/>
                <a:uLnTx/>
                <a:uFillTx/>
                <a:latin typeface="Montserrat" panose="020B0604020202020204" charset="0"/>
                <a:cs typeface="Arial"/>
                <a:sym typeface="Arial"/>
              </a:rPr>
              <a:t>107</a:t>
            </a:r>
          </a:p>
        </p:txBody>
      </p:sp>
      <p:sp>
        <p:nvSpPr>
          <p:cNvPr id="6" name="Oval 5"/>
          <p:cNvSpPr/>
          <p:nvPr/>
        </p:nvSpPr>
        <p:spPr>
          <a:xfrm rot="1306694">
            <a:off x="3079663" y="1284745"/>
            <a:ext cx="2249456" cy="2223388"/>
          </a:xfrm>
          <a:prstGeom prst="ellipse">
            <a:avLst/>
          </a:prstGeom>
          <a:blipFill dpi="0" rotWithShape="1">
            <a:blip r:embed="rId3" cstate="print">
              <a:extLst>
                <a:ext uri="{28A0092B-C50C-407E-A947-70E740481C1C}">
                  <a14:useLocalDpi xmlns:a14="http://schemas.microsoft.com/office/drawing/2010/main" val="0"/>
                </a:ext>
              </a:extLst>
            </a:blip>
            <a:srcRect/>
            <a:stretch>
              <a:fillRect l="-8863" t="-15254" r="-8863" b="-7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2" name="Shape 73" descr="state seal.png"/>
          <p:cNvPicPr preferRelativeResize="0"/>
          <p:nvPr/>
        </p:nvPicPr>
        <p:blipFill>
          <a:blip r:embed="rId4">
            <a:alphaModFix/>
          </a:blip>
          <a:stretch>
            <a:fillRect/>
          </a:stretch>
        </p:blipFill>
        <p:spPr>
          <a:xfrm>
            <a:off x="10224656" y="152400"/>
            <a:ext cx="1833417" cy="1833419"/>
          </a:xfrm>
          <a:prstGeom prst="rect">
            <a:avLst/>
          </a:prstGeom>
          <a:noFill/>
          <a:ln>
            <a:noFill/>
          </a:ln>
        </p:spPr>
      </p:pic>
    </p:spTree>
    <p:extLst>
      <p:ext uri="{BB962C8B-B14F-4D97-AF65-F5344CB8AC3E}">
        <p14:creationId xmlns:p14="http://schemas.microsoft.com/office/powerpoint/2010/main" val="9695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adw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1351</Words>
  <Application>Microsoft Office PowerPoint</Application>
  <PresentationFormat>Widescreen</PresentationFormat>
  <Paragraphs>126</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Karla</vt:lpstr>
      <vt:lpstr>Montserrat</vt:lpstr>
      <vt:lpstr>Times New Roman</vt:lpstr>
      <vt:lpstr>Cadwal template</vt:lpstr>
      <vt:lpstr>PROGRESSIVE 15</vt:lpstr>
      <vt:lpstr>PowerPoint Presentation</vt:lpstr>
      <vt:lpstr>The Colorado Secretary of State</vt:lpstr>
      <vt:lpstr>3,761,426 citizens</vt:lpstr>
      <vt:lpstr>We like to Vote: TABOR</vt:lpstr>
      <vt:lpstr>PowerPoint Presentation</vt:lpstr>
      <vt:lpstr>PowerPoint Presentation</vt:lpstr>
      <vt:lpstr>Legislative Efforts to Restore Presidential Primary Fail</vt:lpstr>
      <vt:lpstr>PROPOSITION 107</vt:lpstr>
      <vt:lpstr>PROPOSITION 107: PRESIDENTIAL PRIMARY</vt:lpstr>
      <vt:lpstr>PROPOSITION 107 – SB 17-305</vt:lpstr>
      <vt:lpstr>PROPOSITION 108</vt:lpstr>
      <vt:lpstr>PROPOSTION 108: PRIMARY ELECTIONS</vt:lpstr>
      <vt:lpstr>PROPOSTION 108</vt:lpstr>
      <vt:lpstr>PROPOSTION 108: PRIMARY ELECTIONS</vt:lpstr>
      <vt:lpstr>PRIMARY ELECTION RULES</vt:lpstr>
      <vt:lpstr>PRIMARY ELECTION RULES</vt:lpstr>
      <vt:lpstr>PRIMARY ELECTION RULES</vt:lpstr>
      <vt:lpstr>PROPOSTION 108: PRIMARY CANDIDATES</vt:lpstr>
      <vt:lpstr>PROPOSTION 108: PRIMARY ELECTIONS</vt:lpstr>
      <vt:lpstr>PowerPoint Presentation</vt:lpstr>
      <vt:lpstr>PowerPoint Presentation</vt:lpstr>
      <vt:lpstr>Should Colorado Parties Limit Participation?</vt:lpstr>
      <vt:lpstr>Questions?  CONTACT ME</vt:lpstr>
    </vt:vector>
  </TitlesOfParts>
  <Company>CDOS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107</dc:title>
  <dc:creator>Julia Sunny</dc:creator>
  <cp:lastModifiedBy>Julia Sunny</cp:lastModifiedBy>
  <cp:revision>39</cp:revision>
  <dcterms:created xsi:type="dcterms:W3CDTF">2017-08-25T22:01:49Z</dcterms:created>
  <dcterms:modified xsi:type="dcterms:W3CDTF">2017-10-19T14:27:59Z</dcterms:modified>
</cp:coreProperties>
</file>